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13" r:id="rId2"/>
    <p:sldId id="498" r:id="rId3"/>
    <p:sldId id="500" r:id="rId4"/>
    <p:sldId id="514" r:id="rId5"/>
    <p:sldId id="531" r:id="rId6"/>
    <p:sldId id="529" r:id="rId7"/>
    <p:sldId id="540" r:id="rId8"/>
    <p:sldId id="530" r:id="rId9"/>
    <p:sldId id="505" r:id="rId10"/>
    <p:sldId id="532" r:id="rId11"/>
    <p:sldId id="533" r:id="rId12"/>
    <p:sldId id="534" r:id="rId13"/>
    <p:sldId id="523" r:id="rId14"/>
    <p:sldId id="521" r:id="rId15"/>
    <p:sldId id="524" r:id="rId16"/>
    <p:sldId id="525" r:id="rId17"/>
    <p:sldId id="518" r:id="rId18"/>
    <p:sldId id="526" r:id="rId19"/>
    <p:sldId id="519" r:id="rId20"/>
    <p:sldId id="527" r:id="rId21"/>
    <p:sldId id="528" r:id="rId22"/>
    <p:sldId id="537" r:id="rId23"/>
    <p:sldId id="538" r:id="rId24"/>
    <p:sldId id="539" r:id="rId25"/>
    <p:sldId id="536" r:id="rId26"/>
  </p:sldIdLst>
  <p:sldSz cx="9144000" cy="6858000" type="screen4x3"/>
  <p:notesSz cx="6797675" cy="9926638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508" autoAdjust="0"/>
  </p:normalViewPr>
  <p:slideViewPr>
    <p:cSldViewPr snapToGrid="0">
      <p:cViewPr>
        <p:scale>
          <a:sx n="75" d="100"/>
          <a:sy n="75" d="100"/>
        </p:scale>
        <p:origin x="-1651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2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39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0.wmf"/><Relationship Id="rId7" Type="http://schemas.openxmlformats.org/officeDocument/2006/relationships/image" Target="../media/image14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9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ECEDA-1F1D-E046-855D-E9D86B1DB7C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D1A9-83A6-2641-8812-7E85392B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35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64059-89E1-BA44-859F-D6FA5C9F3A15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4435-46F8-A24C-8311-CDD952793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1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625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63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905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8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47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34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30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0309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638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54075" y="744538"/>
            <a:ext cx="4960938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63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2099733"/>
            <a:ext cx="6619244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43788" y="1830388"/>
            <a:ext cx="990600" cy="228600"/>
          </a:xfrm>
        </p:spPr>
        <p:txBody>
          <a:bodyPr/>
          <a:lstStyle>
            <a:lvl1pPr algn="l">
              <a:defRPr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DD8B64-AA05-C149-922B-578EFDCC46C4}" type="datetime1">
              <a:rPr lang="en-US" smtClean="0"/>
              <a:t>5/27/2019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8082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2875" y="292100"/>
            <a:ext cx="628650" cy="7683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8E0C7E-C224-2A47-A0BE-E2A4D1CDD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7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966674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7" y="553666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DBA073-3640-504C-918F-00A53DFF4BCA}" type="datetime1">
              <a:rPr lang="en-US" smtClean="0"/>
              <a:t>5/27/2019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4678A2-4B13-C644-8EE9-F9A96FDFA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8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8490951" y="271487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>
                <a:gd name="T0" fmla="*/ 0 w 10000"/>
                <a:gd name="T1" fmla="*/ 0 h 7946"/>
                <a:gd name="T2" fmla="*/ 0 w 10000"/>
                <a:gd name="T3" fmla="*/ 1633194231 h 7946"/>
                <a:gd name="T4" fmla="*/ 2147483647 w 10000"/>
                <a:gd name="T5" fmla="*/ 1633399617 h 7946"/>
                <a:gd name="T6" fmla="*/ 2147483647 w 10000"/>
                <a:gd name="T7" fmla="*/ 822449 h 7946"/>
                <a:gd name="T8" fmla="*/ 2147483647 w 10000"/>
                <a:gd name="T9" fmla="*/ 822449 h 7946"/>
                <a:gd name="T10" fmla="*/ 2147483647 w 10000"/>
                <a:gd name="T11" fmla="*/ 18705965 h 7946"/>
                <a:gd name="T12" fmla="*/ 2147483647 w 10000"/>
                <a:gd name="T13" fmla="*/ 35973323 h 7946"/>
                <a:gd name="T14" fmla="*/ 2147483647 w 10000"/>
                <a:gd name="T15" fmla="*/ 52624071 h 7946"/>
                <a:gd name="T16" fmla="*/ 2147483647 w 10000"/>
                <a:gd name="T17" fmla="*/ 67013310 h 7946"/>
                <a:gd name="T18" fmla="*/ 2147483647 w 10000"/>
                <a:gd name="T19" fmla="*/ 81402549 h 7946"/>
                <a:gd name="T20" fmla="*/ 2147483647 w 10000"/>
                <a:gd name="T21" fmla="*/ 94969791 h 7946"/>
                <a:gd name="T22" fmla="*/ 2147483647 w 10000"/>
                <a:gd name="T23" fmla="*/ 106481364 h 7946"/>
                <a:gd name="T24" fmla="*/ 2147483647 w 10000"/>
                <a:gd name="T25" fmla="*/ 117376325 h 7946"/>
                <a:gd name="T26" fmla="*/ 2147483647 w 10000"/>
                <a:gd name="T27" fmla="*/ 127448838 h 7946"/>
                <a:gd name="T28" fmla="*/ 2147483647 w 10000"/>
                <a:gd name="T29" fmla="*/ 136082290 h 7946"/>
                <a:gd name="T30" fmla="*/ 2147483647 w 10000"/>
                <a:gd name="T31" fmla="*/ 144716196 h 7946"/>
                <a:gd name="T32" fmla="*/ 2147483647 w 10000"/>
                <a:gd name="T33" fmla="*/ 151910589 h 7946"/>
                <a:gd name="T34" fmla="*/ 2147483647 w 10000"/>
                <a:gd name="T35" fmla="*/ 157666375 h 7946"/>
                <a:gd name="T36" fmla="*/ 2147483647 w 10000"/>
                <a:gd name="T37" fmla="*/ 163422161 h 7946"/>
                <a:gd name="T38" fmla="*/ 2147483647 w 10000"/>
                <a:gd name="T39" fmla="*/ 168355498 h 7946"/>
                <a:gd name="T40" fmla="*/ 2147483647 w 10000"/>
                <a:gd name="T41" fmla="*/ 172055614 h 7946"/>
                <a:gd name="T42" fmla="*/ 2147483647 w 10000"/>
                <a:gd name="T43" fmla="*/ 174933734 h 7946"/>
                <a:gd name="T44" fmla="*/ 2147483647 w 10000"/>
                <a:gd name="T45" fmla="*/ 177811400 h 7946"/>
                <a:gd name="T46" fmla="*/ 2147483647 w 10000"/>
                <a:gd name="T47" fmla="*/ 179250460 h 7946"/>
                <a:gd name="T48" fmla="*/ 2147483647 w 10000"/>
                <a:gd name="T49" fmla="*/ 180689520 h 7946"/>
                <a:gd name="T50" fmla="*/ 2147483647 w 10000"/>
                <a:gd name="T51" fmla="*/ 181306130 h 7946"/>
                <a:gd name="T52" fmla="*/ 2147483647 w 10000"/>
                <a:gd name="T53" fmla="*/ 180689520 h 7946"/>
                <a:gd name="T54" fmla="*/ 2147483647 w 10000"/>
                <a:gd name="T55" fmla="*/ 180689520 h 7946"/>
                <a:gd name="T56" fmla="*/ 2147483647 w 10000"/>
                <a:gd name="T57" fmla="*/ 179250460 h 7946"/>
                <a:gd name="T58" fmla="*/ 2147483647 w 10000"/>
                <a:gd name="T59" fmla="*/ 176989404 h 7946"/>
                <a:gd name="T60" fmla="*/ 2147483647 w 10000"/>
                <a:gd name="T61" fmla="*/ 174933734 h 7946"/>
                <a:gd name="T62" fmla="*/ 2147483647 w 10000"/>
                <a:gd name="T63" fmla="*/ 172672678 h 7946"/>
                <a:gd name="T64" fmla="*/ 2147483647 w 10000"/>
                <a:gd name="T65" fmla="*/ 169177947 h 7946"/>
                <a:gd name="T66" fmla="*/ 2147483647 w 10000"/>
                <a:gd name="T67" fmla="*/ 165477832 h 7946"/>
                <a:gd name="T68" fmla="*/ 2147483647 w 10000"/>
                <a:gd name="T69" fmla="*/ 161983101 h 7946"/>
                <a:gd name="T70" fmla="*/ 2147483647 w 10000"/>
                <a:gd name="T71" fmla="*/ 152527199 h 7946"/>
                <a:gd name="T72" fmla="*/ 2147483647 w 10000"/>
                <a:gd name="T73" fmla="*/ 142454687 h 7946"/>
                <a:gd name="T74" fmla="*/ 2147483647 w 10000"/>
                <a:gd name="T75" fmla="*/ 131765564 h 7946"/>
                <a:gd name="T76" fmla="*/ 2147483647 w 10000"/>
                <a:gd name="T77" fmla="*/ 120253992 h 7946"/>
                <a:gd name="T78" fmla="*/ 2147483647 w 10000"/>
                <a:gd name="T79" fmla="*/ 107920423 h 7946"/>
                <a:gd name="T80" fmla="*/ 2047667065 w 10000"/>
                <a:gd name="T81" fmla="*/ 94969791 h 7946"/>
                <a:gd name="T82" fmla="*/ 1713172322 w 10000"/>
                <a:gd name="T83" fmla="*/ 82019613 h 7946"/>
                <a:gd name="T84" fmla="*/ 1405386318 w 10000"/>
                <a:gd name="T85" fmla="*/ 69068980 h 7946"/>
                <a:gd name="T86" fmla="*/ 1123036941 w 10000"/>
                <a:gd name="T87" fmla="*/ 56940798 h 7946"/>
                <a:gd name="T88" fmla="*/ 872483630 w 10000"/>
                <a:gd name="T89" fmla="*/ 45429225 h 7946"/>
                <a:gd name="T90" fmla="*/ 646095960 w 10000"/>
                <a:gd name="T91" fmla="*/ 34534717 h 7946"/>
                <a:gd name="T92" fmla="*/ 455319567 w 10000"/>
                <a:gd name="T93" fmla="*/ 25284201 h 7946"/>
                <a:gd name="T94" fmla="*/ 295067126 w 10000"/>
                <a:gd name="T95" fmla="*/ 16650748 h 7946"/>
                <a:gd name="T96" fmla="*/ 75038895 w 10000"/>
                <a:gd name="T97" fmla="*/ 4316726 h 7946"/>
                <a:gd name="T98" fmla="*/ 0 w 10000"/>
                <a:gd name="T99" fmla="*/ 0 h 7946"/>
                <a:gd name="T100" fmla="*/ 0 w 10000"/>
                <a:gd name="T101" fmla="*/ 0 h 79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63416"/>
            <a:ext cx="6619244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543300"/>
            <a:ext cx="6619244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CB26BD-14C6-6540-BF35-AB5CF559CE65}" type="datetime1">
              <a:rPr lang="en-US" smtClean="0"/>
              <a:t>5/27/2019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55524-2B5A-064E-913B-FA0E1EA4E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3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89932">
              <a:off x="8490951" y="41851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89007" y="2632075"/>
            <a:ext cx="60245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”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894" y="590550"/>
            <a:ext cx="60126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>
                <a:solidFill>
                  <a:schemeClr val="accent1"/>
                </a:solidFill>
                <a:latin typeface="Arial" charset="0"/>
                <a:cs typeface="Arial" charset="0"/>
              </a:rPr>
              <a:t>“</a:t>
            </a:r>
            <a:endParaRPr lang="en-US" sz="960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980518"/>
            <a:ext cx="6340430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459459" y="3678766"/>
            <a:ext cx="579432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209AAE-5DD7-424C-977E-EC7D0B2DEAEE}" type="datetime1">
              <a:rPr lang="en-US" smtClean="0"/>
              <a:t>5/27/2019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08204A-3A7C-9343-A211-C1990EE2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8490951" y="4193583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70667"/>
            <a:ext cx="6619245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5033068"/>
            <a:ext cx="6619244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7E0241-5EB3-F24A-A625-8C0E3D0F7AFB}" type="datetime1">
              <a:rPr lang="en-US" smtClean="0"/>
              <a:t>5/27/2019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3A9E7-8BFB-224C-BECF-DC8B2B8B0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29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302794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29300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17299"/>
            <a:ext cx="23468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6" y="3193561"/>
            <a:ext cx="2346876" cy="283349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2603502"/>
            <a:ext cx="2359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3193562"/>
            <a:ext cx="2359035" cy="283349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5025" y="2617300"/>
            <a:ext cx="2370772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5026" y="3193562"/>
            <a:ext cx="2373539" cy="283349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A061AF-47FB-684A-8ADC-B025FE62DA10}" type="datetime1">
              <a:rPr lang="en-US" smtClean="0"/>
              <a:t>5/27/2019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137331-88D3-EA4D-A570-F30215C0C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58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90888" y="2603500"/>
            <a:ext cx="0" cy="35179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51922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4532845"/>
            <a:ext cx="22878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4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5109108"/>
            <a:ext cx="2287828" cy="9179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9403" y="4532846"/>
            <a:ext cx="2285075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8" y="2603500"/>
            <a:ext cx="201843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6649" y="5184002"/>
            <a:ext cx="2287829" cy="84305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575" y="4532847"/>
            <a:ext cx="2287829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576" y="5184001"/>
            <a:ext cx="2287828" cy="84305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C4B4B-2161-C748-93F0-7CA53B2EB1F5}" type="datetime1">
              <a:rPr lang="en-US" smtClean="0"/>
              <a:t>5/27/2019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B5A21-E720-714C-9CA5-DC6EDBDCB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973668"/>
            <a:ext cx="6619245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C98B-BF8F-8348-8175-9E5E805C20BE}" type="datetime1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4F99-EB57-BC4C-BBC9-1C7F3318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2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4338" y="402504"/>
              <a:ext cx="65119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67" y="1278468"/>
            <a:ext cx="1060450" cy="4748589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5" y="1278468"/>
            <a:ext cx="4685660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FCEE9B-1B30-F64E-9778-048CC8E9833A}" type="datetime1">
              <a:rPr lang="en-US" smtClean="0"/>
              <a:t>5/27/2019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C3EEA3-52B9-E04A-843A-B78333D21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349B1-F051-9E42-838B-16DD5B2F2515}" type="datetime1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AF74-2E20-E041-8021-52145EF6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0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7289800" y="402504"/>
              <a:ext cx="44783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677511">
              <a:off x="4698352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787244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8" y="2677645"/>
            <a:ext cx="3263267" cy="2283824"/>
          </a:xfrm>
        </p:spPr>
        <p:txBody>
          <a:bodyPr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1669" y="2677645"/>
            <a:ext cx="2816534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3C0204-6E7A-0546-9683-C8966E6814E5}" type="datetime1">
              <a:rPr lang="en-US" smtClean="0"/>
              <a:t>5/27/2019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A7C4E-B63F-9D42-A6E9-E0606FA0D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6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2603501"/>
            <a:ext cx="3618869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2603500"/>
            <a:ext cx="361886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1C9A-5EA5-7D48-8C00-29FE90D0E130}" type="datetime1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678A-8B09-3443-AAE4-DF27EBE7F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03500"/>
            <a:ext cx="36188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2603500"/>
            <a:ext cx="36188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3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6D17-D34F-3842-8854-E5FE2C84947A}" type="datetime1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C03C-AAB2-F547-86A9-DFF062F10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E21B-44FD-EF4A-9053-818D079FB94E}" type="datetime1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5CA83-F2B1-9A4E-AD30-67FBEC3D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D7FB9D-2A57-F749-B3A7-93C3DB47C1B7}" type="datetime1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EDB279-A4A4-814E-BF3E-2F6866B08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713413" y="402504"/>
              <a:ext cx="60547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677511">
              <a:off x="3140485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400000">
              <a:off x="2229377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295400"/>
            <a:ext cx="209486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60" y="1447800"/>
            <a:ext cx="3892549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895601"/>
            <a:ext cx="2094869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EC964F-212F-1749-91FE-8EDCB7FA90C9}" type="datetime1">
              <a:rPr lang="en-US" smtClean="0"/>
              <a:t>5/27/2019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4356D-66E3-D543-89D7-2F22E1B7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6172200" y="402504"/>
              <a:ext cx="55959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2954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677511">
              <a:off x="4203594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693332"/>
            <a:ext cx="2895195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1143000"/>
            <a:ext cx="242039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3657600"/>
            <a:ext cx="2894409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AA0B2D-F998-6C46-8150-9EF249DACA8C}" type="datetime1">
              <a:rPr lang="en-US" smtClean="0"/>
              <a:t>5/27/2019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5E8FD3-5192-F048-B64C-C6141F190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6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8490951" y="17975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5"/>
            <p:cNvSpPr>
              <a:spLocks/>
            </p:cNvSpPr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73139"/>
            <a:ext cx="657106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6775" y="2603500"/>
            <a:ext cx="657106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7904" y="6394450"/>
            <a:ext cx="74295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AE221A2E-730A-E544-A56B-A5A9381321D0}" type="datetime1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479" y="6391275"/>
            <a:ext cx="2894409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1" i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4066" y="295275"/>
            <a:ext cx="62865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8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2BF447C5-E4F2-D84D-B474-2096C93AD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3" r:id="rId5"/>
    <p:sldLayoutId id="2147483744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45" r:id="rId16"/>
    <p:sldLayoutId id="2147483757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6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4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0.png"/><Relationship Id="rId5" Type="http://schemas.openxmlformats.org/officeDocument/2006/relationships/image" Target="../media/image280.png"/><Relationship Id="rId4" Type="http://schemas.openxmlformats.org/officeDocument/2006/relationships/image" Target="../media/image27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70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261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2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51.png"/><Relationship Id="rId7" Type="http://schemas.openxmlformats.org/officeDocument/2006/relationships/image" Target="../media/image3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5" Type="http://schemas.openxmlformats.org/officeDocument/2006/relationships/image" Target="../media/image270.png"/><Relationship Id="rId4" Type="http://schemas.openxmlformats.org/officeDocument/2006/relationships/image" Target="../media/image26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50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2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17.png"/><Relationship Id="rId21" Type="http://schemas.openxmlformats.org/officeDocument/2006/relationships/image" Target="../media/image16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.bin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1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1.pn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6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866774" y="973139"/>
            <a:ext cx="7342947" cy="708025"/>
          </a:xfrm>
        </p:spPr>
        <p:txBody>
          <a:bodyPr/>
          <a:lstStyle/>
          <a:p>
            <a:pPr algn="ctr" eaLnBrk="1" hangingPunct="1"/>
            <a:r>
              <a:rPr lang="en-GB" sz="2800" dirty="0" smtClean="0">
                <a:latin typeface="Century Gothic" charset="0"/>
              </a:rPr>
              <a:t>1-D ChDR Point Spread Function</a:t>
            </a:r>
            <a:r>
              <a:rPr lang="ru-RU" sz="2800" dirty="0" smtClean="0">
                <a:latin typeface="Century Gothic" charset="0"/>
              </a:rPr>
              <a:t> (</a:t>
            </a:r>
            <a:r>
              <a:rPr lang="en-US" sz="2800" dirty="0" smtClean="0">
                <a:latin typeface="Century Gothic" charset="0"/>
              </a:rPr>
              <a:t>3</a:t>
            </a:r>
            <a:r>
              <a:rPr lang="ru-RU" sz="2800" dirty="0" smtClean="0">
                <a:latin typeface="Century Gothic" charset="0"/>
              </a:rPr>
              <a:t>)</a:t>
            </a:r>
            <a:r>
              <a:rPr lang="en-GB" sz="2800" dirty="0" smtClean="0">
                <a:latin typeface="Century Gothic" charset="0"/>
              </a:rPr>
              <a:t> 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1</a:t>
            </a:r>
            <a:endParaRPr lang="en-US" dirty="0"/>
          </a:p>
        </p:txBody>
      </p:sp>
      <p:sp>
        <p:nvSpPr>
          <p:cNvPr id="121" name="Content Placeholder 2"/>
          <p:cNvSpPr txBox="1">
            <a:spLocks/>
          </p:cNvSpPr>
          <p:nvPr/>
        </p:nvSpPr>
        <p:spPr bwMode="auto">
          <a:xfrm>
            <a:off x="3649326" y="3363089"/>
            <a:ext cx="3655755" cy="52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a14="http://schemas.microsoft.com/office/drawing/2010/main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400" b="1" dirty="0" smtClean="0">
                <a:latin typeface="Century Gothic" charset="0"/>
              </a:rPr>
              <a:t>Outline</a:t>
            </a:r>
            <a:endParaRPr lang="en-US" sz="2400" b="1" dirty="0"/>
          </a:p>
        </p:txBody>
      </p:sp>
      <p:sp>
        <p:nvSpPr>
          <p:cNvPr id="49" name="Content Placeholder 2"/>
          <p:cNvSpPr txBox="1">
            <a:spLocks/>
          </p:cNvSpPr>
          <p:nvPr/>
        </p:nvSpPr>
        <p:spPr bwMode="auto">
          <a:xfrm>
            <a:off x="839448" y="4073323"/>
            <a:ext cx="7637801" cy="188932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xmlns:a14="http://schemas.microsoft.com/office/drawing/2010/main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2326" indent="-285750"/>
            <a:r>
              <a:rPr lang="en-US" sz="2000" dirty="0" smtClean="0">
                <a:latin typeface="Century Gothic" charset="0"/>
              </a:rPr>
              <a:t>KEK ATF experiment</a:t>
            </a:r>
            <a:endParaRPr lang="en-GB" sz="2000" dirty="0" smtClean="0">
              <a:latin typeface="Century Gothic" charset="0"/>
            </a:endParaRPr>
          </a:p>
          <a:p>
            <a:pPr marL="322326" indent="-285750"/>
            <a:r>
              <a:rPr lang="en-GB" sz="2000" dirty="0" smtClean="0">
                <a:latin typeface="Century Gothic" charset="0"/>
              </a:rPr>
              <a:t>Simulations of the ChDR PSF</a:t>
            </a:r>
          </a:p>
          <a:p>
            <a:pPr marL="322326" indent="-285750"/>
            <a:r>
              <a:rPr lang="en-GB" sz="2000" dirty="0" smtClean="0">
                <a:latin typeface="Century Gothic" charset="0"/>
              </a:rPr>
              <a:t>Conclusion</a:t>
            </a:r>
            <a:endParaRPr lang="en-US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1107" y="2413187"/>
            <a:ext cx="3758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Potylitsyn, D. Shkitov, S. </a:t>
            </a:r>
            <a:r>
              <a:rPr lang="en-GB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Gogolev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5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ChDR generation scheme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3074" name="Picture 2" descr="C:\Kafedra\Other work\2019 ChDR_CERN\ЦЕРН контракт\_Scheme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94" y="2284774"/>
            <a:ext cx="7200000" cy="391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3603426"/>
            <a:ext cx="1510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Trajectory image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28850" y="6263759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is defocusing effect due to </a:t>
            </a:r>
            <a:r>
              <a:rPr lang="el-GR" dirty="0" smtClean="0"/>
              <a:t>Δ</a:t>
            </a:r>
            <a:r>
              <a:rPr lang="en-US" dirty="0" smtClean="0"/>
              <a:t>a ≠ 0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3" idx="3"/>
          </p:cNvCxnSpPr>
          <p:nvPr/>
        </p:nvCxnSpPr>
        <p:spPr>
          <a:xfrm>
            <a:off x="1967293" y="3757315"/>
            <a:ext cx="385382" cy="5194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4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49354" y="992950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 smtClean="0">
                <a:latin typeface="Century Gothic" charset="0"/>
              </a:rPr>
              <a:t>1-D PSF simulation.</a:t>
            </a:r>
            <a:br>
              <a:rPr lang="en-US" sz="2800" dirty="0" smtClean="0">
                <a:latin typeface="Century Gothic" charset="0"/>
              </a:rPr>
            </a:br>
            <a:r>
              <a:rPr lang="en-US" sz="2800" dirty="0" smtClean="0">
                <a:latin typeface="Century Gothic" charset="0"/>
              </a:rPr>
              <a:t>Dimensionless </a:t>
            </a:r>
            <a:r>
              <a:rPr lang="en-US" sz="2800" dirty="0">
                <a:latin typeface="Century Gothic" charset="0"/>
              </a:rPr>
              <a:t>variables</a:t>
            </a:r>
            <a:endParaRPr lang="en-GB" sz="2800" dirty="0">
              <a:latin typeface="Century Gothic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524000" y="2447329"/>
                <a:ext cx="6362700" cy="4235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ru-RU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Sup>
                          <m:sSub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𝐶h𝐷𝑅</m:t>
                            </m:r>
                          </m:sup>
                        </m:sSub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</m:e>
                        </m:d>
                      </m:e>
                    </m:nary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i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2447329"/>
                <a:ext cx="6362700" cy="423514"/>
              </a:xfrm>
              <a:prstGeom prst="rect">
                <a:avLst/>
              </a:prstGeom>
              <a:blipFill rotWithShape="1">
                <a:blip r:embed="rId3"/>
                <a:stretch>
                  <a:fillRect t="-125714" b="-185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3356028" y="3463741"/>
                <a:ext cx="1169487" cy="462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6028" y="3463741"/>
                <a:ext cx="1169487" cy="462947"/>
              </a:xfrm>
              <a:prstGeom prst="rect">
                <a:avLst/>
              </a:prstGeom>
              <a:blipFill rotWithShape="1">
                <a:blip r:embed="rId4"/>
                <a:stretch>
                  <a:fillRect t="-1316" r="-3665" b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5133975" y="3436841"/>
                <a:ext cx="1328505" cy="516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𝛾𝜆</m:t>
                        </m:r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endParaRPr lang="ru-RU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3975" y="3436841"/>
                <a:ext cx="1328505" cy="516745"/>
              </a:xfrm>
              <a:prstGeom prst="rect">
                <a:avLst/>
              </a:prstGeom>
              <a:blipFill rotWithShape="1">
                <a:blip r:embed="rId5"/>
                <a:stretch>
                  <a:fillRect r="-2752" b="-47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1004887" y="4149151"/>
                <a:ext cx="7515225" cy="401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𝑋</m:t>
                        </m:r>
                      </m:e>
                      <m: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𝐿</m:t>
                        </m:r>
                        <m:r>
                          <a:rPr lang="en-US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ru-RU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– in micrometers, </a:t>
                </a:r>
                <a:r>
                  <a:rPr lang="en-US" sz="1800" i="1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sz="1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is the distance between a source and a </a:t>
                </a:r>
                <a:r>
                  <a:rPr lang="en-US" sz="1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lens.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4887" y="4149151"/>
                <a:ext cx="7515225" cy="401777"/>
              </a:xfrm>
              <a:prstGeom prst="rect">
                <a:avLst/>
              </a:prstGeom>
              <a:blipFill rotWithShape="1">
                <a:blip r:embed="rId6"/>
                <a:stretch>
                  <a:fillRect l="-730" t="-4545" b="-18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1292709" y="4860338"/>
                <a:ext cx="6545702" cy="4603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 i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𝑅𝑒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𝐻</m:t>
                                </m:r>
                              </m:sub>
                              <m:sup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p>
                            </m:sSubSup>
                            <m:d>
                              <m:d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ru-RU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sub>
                                </m:sSub>
                                <m:r>
                                  <a:rPr lang="ru-RU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0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ru-RU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709" y="4860338"/>
                <a:ext cx="6545702" cy="460382"/>
              </a:xfrm>
              <a:prstGeom prst="rect">
                <a:avLst/>
              </a:prstGeom>
              <a:blipFill rotWithShape="1">
                <a:blip r:embed="rId7"/>
                <a:stretch>
                  <a:fillRect b="-144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2820861" y="2875459"/>
            <a:ext cx="772969" cy="358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lens</a:t>
            </a:r>
          </a:p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92808" y="3510547"/>
            <a:ext cx="7489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85924" y="5627374"/>
                <a:ext cx="5324150" cy="3960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Image from a single charge: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𝑃𝑆𝐹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</a:rPr>
                          <m:t>⇒ 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/>
                  <a:t>.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924" y="5627374"/>
                <a:ext cx="5324150" cy="396006"/>
              </a:xfrm>
              <a:prstGeom prst="rect">
                <a:avLst/>
              </a:prstGeom>
              <a:blipFill rotWithShape="1">
                <a:blip r:embed="rId8"/>
                <a:stretch>
                  <a:fillRect l="-1031" t="-7692" b="-184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5370490" y="629776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46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1-D </a:t>
            </a:r>
            <a:r>
              <a:rPr lang="en-US" sz="2800" dirty="0" smtClean="0">
                <a:latin typeface="Century Gothic" charset="0"/>
              </a:rPr>
              <a:t>PSF distribution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1760" y="2465629"/>
                <a:ext cx="108478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𝑎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r>
                  <a:rPr lang="en-US" dirty="0" smtClean="0"/>
                  <a:t>;</a:t>
                </a:r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60" y="2465629"/>
                <a:ext cx="1084784" cy="369332"/>
              </a:xfrm>
              <a:prstGeom prst="rect">
                <a:avLst/>
              </a:prstGeom>
              <a:blipFill rotWithShape="1">
                <a:blip r:embed="rId2"/>
                <a:stretch>
                  <a:fillRect t="-8197" r="-3933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52017" y="2894240"/>
                <a:ext cx="1761123" cy="4629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𝐿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r>
                  <a:rPr lang="en-US" dirty="0" smtClean="0"/>
                  <a:t>;</a:t>
                </a:r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2017" y="2894240"/>
                <a:ext cx="1761123" cy="462947"/>
              </a:xfrm>
              <a:prstGeom prst="rect">
                <a:avLst/>
              </a:prstGeom>
              <a:blipFill rotWithShape="1">
                <a:blip r:embed="rId3"/>
                <a:stretch>
                  <a:fillRect t="-1316" r="-1730" b="-5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671760" y="3440704"/>
                <a:ext cx="5584048" cy="4235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 i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>
                        <m:r>
                          <a:rPr lang="ru-RU" i="1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  <m:r>
                          <a:rPr lang="ru-RU" i="1" smtClean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ru-RU" i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subHide m:val="on"/>
                        <m:supHide m:val="on"/>
                        <m:ctrlPr>
                          <a:rPr lang="ru-RU" i="1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Sup>
                          <m:sSubSupPr>
                            <m:ctrlPr>
                              <a:rPr lang="ru-RU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𝐻</m:t>
                            </m:r>
                          </m:sub>
                          <m:sup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𝐶h𝐷𝑅</m:t>
                            </m:r>
                          </m:sup>
                        </m:sSubSup>
                        <m:d>
                          <m:dPr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=0</m:t>
                            </m:r>
                          </m:e>
                        </m:d>
                      </m:e>
                    </m:nary>
                    <m:func>
                      <m:funcPr>
                        <m:ctrlPr>
                          <a:rPr lang="ru-RU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i="0"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begChr m:val="["/>
                            <m:endChr m:val="]"/>
                            <m:ctrlPr>
                              <a:rPr lang="ru-RU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ru-RU" i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ru-RU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ru-RU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dirty="0" smtClean="0"/>
                  <a:t>;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760" y="3440704"/>
                <a:ext cx="5584048" cy="423514"/>
              </a:xfrm>
              <a:prstGeom prst="rect">
                <a:avLst/>
              </a:prstGeom>
              <a:blipFill rotWithShape="1">
                <a:blip r:embed="rId4"/>
                <a:stretch>
                  <a:fillRect t="-125714" b="-185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933447" y="3808043"/>
            <a:ext cx="772969" cy="358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lens</a:t>
            </a:r>
          </a:p>
          <a:p>
            <a:pPr algn="ctr">
              <a:lnSpc>
                <a:spcPts val="1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aperture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1507" y="3102774"/>
            <a:ext cx="2452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is approximation only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725028" y="4544297"/>
                <a:ext cx="7779777" cy="10433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 order to simulate a “real”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-D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PSF </a:t>
                </a:r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one has to perform two-fold integration over total lens aperture 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  <m:r>
                      <a:rPr lang="en-US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).</a:t>
                </a:r>
              </a:p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For such a simulation one should </a:t>
                </a:r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use fields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sub>
                      <m:sup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𝐶h𝐷𝑅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ru-RU" i="1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but not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sub>
                      <m:sup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𝐶h𝐷𝑅</m:t>
                        </m:r>
                      </m:sup>
                    </m:sSubSup>
                    <m:d>
                      <m:dPr>
                        <m:ctrlPr>
                          <a:rPr lang="ru-RU" i="1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ru-RU">
                                <a:latin typeface="Cambria Math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sub>
                        </m:sSub>
                        <m:r>
                          <a:rPr lang="ru-RU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028" y="4544297"/>
                <a:ext cx="7779777" cy="1043363"/>
              </a:xfrm>
              <a:prstGeom prst="rect">
                <a:avLst/>
              </a:prstGeom>
              <a:blipFill rotWithShape="1">
                <a:blip r:embed="rId5"/>
                <a:stretch>
                  <a:fillRect l="-705" t="-2907" r="-705" b="-52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авая фигурная скобка 10"/>
          <p:cNvSpPr/>
          <p:nvPr/>
        </p:nvSpPr>
        <p:spPr>
          <a:xfrm>
            <a:off x="5753832" y="2579929"/>
            <a:ext cx="319596" cy="1415022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55636" y="2941048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Dimensionless variable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45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3555" y="3449458"/>
            <a:ext cx="4380445" cy="2858667"/>
          </a:xfrm>
          <a:prstGeom prst="rect">
            <a:avLst/>
          </a:prstGeom>
        </p:spPr>
      </p:pic>
      <p:pic>
        <p:nvPicPr>
          <p:cNvPr id="11" name="Рисунок 10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421978"/>
            <a:ext cx="4421842" cy="286806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66774" y="973139"/>
                <a:ext cx="7298432" cy="708025"/>
              </a:xfrm>
            </p:spPr>
            <p:txBody>
              <a:bodyPr/>
              <a:lstStyle/>
              <a:p>
                <a:r>
                  <a:rPr lang="en-US" altLang="en-US" sz="2800" dirty="0">
                    <a:latin typeface="Century Gothic" charset="0"/>
                  </a:rPr>
                  <a:t>Azimuthal distribution of the ChDR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endParaRPr lang="ru-RU" sz="2800" dirty="0">
                  <a:latin typeface="Century Gothic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66774" y="973139"/>
                <a:ext cx="7298432" cy="708025"/>
              </a:xfrm>
              <a:blipFill rotWithShape="1">
                <a:blip r:embed="rId4"/>
                <a:stretch>
                  <a:fillRect l="-1671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150721" y="3613203"/>
                <a:ext cx="10597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𝐼𝑚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0721" y="3613203"/>
                <a:ext cx="1059714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402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85536" y="3613203"/>
                <a:ext cx="10399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𝑅𝑒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6" y="3613203"/>
                <a:ext cx="103996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678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5535" y="2536888"/>
            <a:ext cx="7612245" cy="7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Real and imaginary part of electric field vertical component</a:t>
            </a:r>
            <a:r>
              <a:rPr lang="ru-RU" dirty="0" smtClean="0">
                <a:latin typeface="Century Gothic" charset="0"/>
              </a:rPr>
              <a:t> </a:t>
            </a:r>
            <a:r>
              <a:rPr lang="en-US" dirty="0">
                <a:latin typeface="Century Gothic" charset="0"/>
              </a:rPr>
              <a:t> taken in absolute </a:t>
            </a:r>
            <a:r>
              <a:rPr lang="en-US" dirty="0" smtClean="0">
                <a:latin typeface="Century Gothic" charset="0"/>
              </a:rPr>
              <a:t>value </a:t>
            </a:r>
            <a:r>
              <a:rPr lang="en-US" dirty="0">
                <a:latin typeface="Century Gothic" charset="0"/>
              </a:rPr>
              <a:t>at the maximum of </a:t>
            </a:r>
            <a:r>
              <a:rPr lang="en-US" dirty="0" smtClean="0">
                <a:latin typeface="Century Gothic" charset="0"/>
              </a:rPr>
              <a:t>ChDR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73338" y="6295388"/>
            <a:ext cx="3199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Impact parameter 500 um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75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62852"/>
            <a:ext cx="4330667" cy="2824889"/>
          </a:xfrm>
          <a:prstGeom prst="rect">
            <a:avLst/>
          </a:prstGeom>
        </p:spPr>
      </p:pic>
      <p:pic>
        <p:nvPicPr>
          <p:cNvPr id="11" name="Рисунок 10" descr="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691" y="3429798"/>
            <a:ext cx="4419048" cy="28825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66775" y="973139"/>
                <a:ext cx="7414340" cy="708025"/>
              </a:xfrm>
            </p:spPr>
            <p:txBody>
              <a:bodyPr/>
              <a:lstStyle/>
              <a:p>
                <a:r>
                  <a:rPr lang="en-US" altLang="en-US" sz="2800" dirty="0" smtClean="0">
                    <a:latin typeface="Century Gothic" charset="0"/>
                  </a:rPr>
                  <a:t>Azimuthal distribution of the ChDR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endParaRPr lang="ru-RU" sz="2800" dirty="0">
                  <a:latin typeface="Century Gothic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66775" y="973139"/>
                <a:ext cx="7414340" cy="708025"/>
              </a:xfrm>
              <a:blipFill rotWithShape="1">
                <a:blip r:embed="rId4"/>
                <a:stretch>
                  <a:fillRect l="-164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996173" y="3613203"/>
                <a:ext cx="10751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𝐼𝑚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173" y="3613203"/>
                <a:ext cx="1075166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397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85536" y="3613203"/>
                <a:ext cx="10554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𝑅𝑒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6" y="3613203"/>
                <a:ext cx="1055417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62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5535" y="2536888"/>
            <a:ext cx="7612245" cy="7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Real and imaginary part of electric field horizontal component</a:t>
            </a:r>
            <a:r>
              <a:rPr lang="ru-RU" dirty="0" smtClean="0">
                <a:latin typeface="Century Gothic" charset="0"/>
              </a:rPr>
              <a:t> </a:t>
            </a:r>
            <a:r>
              <a:rPr lang="en-US" dirty="0" smtClean="0">
                <a:latin typeface="Century Gothic" charset="0"/>
              </a:rPr>
              <a:t> </a:t>
            </a:r>
            <a:r>
              <a:rPr lang="en-US" dirty="0">
                <a:latin typeface="Century Gothic" charset="0"/>
              </a:rPr>
              <a:t>taken in absolute </a:t>
            </a:r>
            <a:r>
              <a:rPr lang="en-US" dirty="0" smtClean="0">
                <a:latin typeface="Century Gothic" charset="0"/>
              </a:rPr>
              <a:t>value </a:t>
            </a:r>
            <a:r>
              <a:rPr lang="en-US" dirty="0">
                <a:latin typeface="Century Gothic" charset="0"/>
              </a:rPr>
              <a:t>at the maximum of </a:t>
            </a:r>
            <a:r>
              <a:rPr lang="en-US" dirty="0" smtClean="0">
                <a:latin typeface="Century Gothic" charset="0"/>
              </a:rPr>
              <a:t>ChDR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73338" y="6295388"/>
            <a:ext cx="3199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Impact parameter 500 um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08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66774" y="973139"/>
                <a:ext cx="7298432" cy="708025"/>
              </a:xfrm>
            </p:spPr>
            <p:txBody>
              <a:bodyPr/>
              <a:lstStyle/>
              <a:p>
                <a:r>
                  <a:rPr lang="en-US" altLang="en-US" sz="2800" dirty="0">
                    <a:latin typeface="Century Gothic" charset="0"/>
                  </a:rPr>
                  <a:t>Azimuthal distribution of the ChDR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sz="280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endParaRPr lang="ru-RU" sz="2800" dirty="0">
                  <a:latin typeface="Century Gothic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66774" y="973139"/>
                <a:ext cx="7298432" cy="708025"/>
              </a:xfrm>
              <a:blipFill rotWithShape="1">
                <a:blip r:embed="rId2"/>
                <a:stretch>
                  <a:fillRect l="-1671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619" y="3388412"/>
            <a:ext cx="4512175" cy="2880000"/>
          </a:xfrm>
          <a:prstGeom prst="rect">
            <a:avLst/>
          </a:prstGeom>
        </p:spPr>
      </p:pic>
      <p:pic>
        <p:nvPicPr>
          <p:cNvPr id="6" name="Рисунок 5" descr="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5" y="3389848"/>
            <a:ext cx="4525712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4996173" y="3613203"/>
                <a:ext cx="105971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𝐼𝑚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173" y="3613203"/>
                <a:ext cx="1059714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462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85536" y="3613203"/>
                <a:ext cx="103996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𝑅𝑒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6" y="3613203"/>
                <a:ext cx="1039965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678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85535" y="2536888"/>
            <a:ext cx="7612245" cy="7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Real and imaginary part of electric field vertical component</a:t>
            </a:r>
            <a:r>
              <a:rPr lang="ru-RU" dirty="0" smtClean="0">
                <a:latin typeface="Century Gothic" charset="0"/>
              </a:rPr>
              <a:t> </a:t>
            </a:r>
            <a:r>
              <a:rPr lang="en-US" dirty="0">
                <a:latin typeface="Century Gothic" charset="0"/>
              </a:rPr>
              <a:t> taken in absolute </a:t>
            </a:r>
            <a:r>
              <a:rPr lang="en-US" dirty="0" smtClean="0">
                <a:latin typeface="Century Gothic" charset="0"/>
              </a:rPr>
              <a:t>value </a:t>
            </a:r>
            <a:r>
              <a:rPr lang="en-US" dirty="0">
                <a:latin typeface="Century Gothic" charset="0"/>
              </a:rPr>
              <a:t>at the maximum of </a:t>
            </a:r>
            <a:r>
              <a:rPr lang="en-US" dirty="0" smtClean="0">
                <a:latin typeface="Century Gothic" charset="0"/>
              </a:rPr>
              <a:t>ChDR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7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864" y="3439595"/>
            <a:ext cx="4534084" cy="2880000"/>
          </a:xfrm>
          <a:prstGeom prst="rect">
            <a:avLst/>
          </a:prstGeom>
        </p:spPr>
      </p:pic>
      <p:pic>
        <p:nvPicPr>
          <p:cNvPr id="9" name="Рисунок 8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8" y="3440607"/>
            <a:ext cx="4524324" cy="28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866775" y="973139"/>
                <a:ext cx="7414340" cy="708025"/>
              </a:xfrm>
            </p:spPr>
            <p:txBody>
              <a:bodyPr/>
              <a:lstStyle/>
              <a:p>
                <a:r>
                  <a:rPr lang="en-US" altLang="en-US" sz="2800" dirty="0" smtClean="0">
                    <a:latin typeface="Century Gothic" charset="0"/>
                  </a:rPr>
                  <a:t>Azimuthal distribution of the ChDR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endParaRPr lang="ru-RU" sz="2800" dirty="0">
                  <a:latin typeface="Century Gothic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66775" y="973139"/>
                <a:ext cx="7414340" cy="708025"/>
              </a:xfrm>
              <a:blipFill rotWithShape="1">
                <a:blip r:embed="rId4"/>
                <a:stretch>
                  <a:fillRect l="-1645" b="-1034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996173" y="3613203"/>
                <a:ext cx="10751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𝐼𝑚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6173" y="3613203"/>
                <a:ext cx="1075166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r="-3977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385536" y="3613203"/>
                <a:ext cx="10554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|</m:t>
                        </m:r>
                        <m:r>
                          <a:rPr lang="en-US" b="0" i="1" smtClean="0">
                            <a:latin typeface="Cambria Math"/>
                          </a:rPr>
                          <m:t>𝑅𝑒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US" dirty="0" smtClean="0"/>
                  <a:t>|</a:t>
                </a:r>
                <a:endParaRPr lang="ru-RU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536" y="3613203"/>
                <a:ext cx="1055417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r="-4624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385535" y="2536888"/>
            <a:ext cx="7612245" cy="70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Real and imaginary part of electric field horizontal component</a:t>
            </a:r>
            <a:r>
              <a:rPr lang="ru-RU" dirty="0" smtClean="0">
                <a:latin typeface="Century Gothic" charset="0"/>
              </a:rPr>
              <a:t> </a:t>
            </a:r>
            <a:r>
              <a:rPr lang="en-US" dirty="0" smtClean="0">
                <a:latin typeface="Century Gothic" charset="0"/>
              </a:rPr>
              <a:t> </a:t>
            </a:r>
            <a:r>
              <a:rPr lang="en-US" dirty="0">
                <a:latin typeface="Century Gothic" charset="0"/>
              </a:rPr>
              <a:t>taken in absolute </a:t>
            </a:r>
            <a:r>
              <a:rPr lang="en-US" dirty="0" smtClean="0">
                <a:latin typeface="Century Gothic" charset="0"/>
              </a:rPr>
              <a:t>value </a:t>
            </a:r>
            <a:r>
              <a:rPr lang="en-US" dirty="0">
                <a:latin typeface="Century Gothic" charset="0"/>
              </a:rPr>
              <a:t>at the maximum of </a:t>
            </a:r>
            <a:r>
              <a:rPr lang="en-US" dirty="0" smtClean="0">
                <a:latin typeface="Century Gothic" charset="0"/>
              </a:rPr>
              <a:t>ChDR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22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17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1-D </a:t>
            </a:r>
            <a:r>
              <a:rPr lang="en-US" altLang="en-US" sz="2800" dirty="0" smtClean="0">
                <a:latin typeface="Century Gothic" charset="0"/>
              </a:rPr>
              <a:t>ChDR </a:t>
            </a:r>
            <a:r>
              <a:rPr lang="en-US" sz="2800" dirty="0" smtClean="0">
                <a:latin typeface="Century Gothic" charset="0"/>
              </a:rPr>
              <a:t>PSF (vertical polarization)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6250" y="2286000"/>
            <a:ext cx="8067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order to simplify simulation, real and imaginary parts of the vertical component for different impact parameters were approximated by gaussians with parameters (dimensionless values):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600947" y="3905498"/>
                <a:ext cx="833120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ru-RU"/>
                            <m:t>3.05734,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2.50146,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2.1772,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2.03823,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1.62502,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1.33967,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1.23405,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1.14141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47" y="3905498"/>
                <a:ext cx="8331200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600947" y="4803688"/>
                <a:ext cx="794702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ru-RU"/>
                            <m:t>3.33528,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2.7794,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1.81032,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1.81032,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1.57499,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1.36005,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1.29705,</m:t>
                          </m:r>
                          <m:r>
                            <m:rPr>
                              <m:nor/>
                            </m:rPr>
                            <a:rPr lang="en-US" b="0" i="0" smtClean="0"/>
                            <m:t> </m:t>
                          </m:r>
                          <m:r>
                            <m:rPr>
                              <m:nor/>
                            </m:rPr>
                            <a:rPr lang="ru-RU"/>
                            <m:t>1.11176</m:t>
                          </m:r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47" y="4803688"/>
                <a:ext cx="794702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00947" y="3509746"/>
                <a:ext cx="135825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𝑅𝑒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/>
                  </a:rPr>
                  <a:t>→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𝑅</m:t>
                        </m:r>
                      </m:sup>
                    </m:sSub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947" y="3509746"/>
                <a:ext cx="1358257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96900" y="4376171"/>
                <a:ext cx="133690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𝐼𝑚</m:t>
                        </m:r>
                        <m:r>
                          <a:rPr lang="en-US" i="1">
                            <a:latin typeface="Cambria Math"/>
                          </a:rPr>
                          <m:t> </m:t>
                        </m:r>
                        <m:r>
                          <a:rPr lang="en-US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Calibri"/>
                  </a:rPr>
                  <a:t>→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</m:sub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𝐼</m:t>
                        </m:r>
                      </m:sup>
                    </m:sSub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00" y="4376171"/>
                <a:ext cx="1336904" cy="369332"/>
              </a:xfrm>
              <a:prstGeom prst="rect">
                <a:avLst/>
              </a:prstGeom>
              <a:blipFill rotWithShape="1">
                <a:blip r:embed="rId6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Прямоугольник 26"/>
          <p:cNvSpPr/>
          <p:nvPr/>
        </p:nvSpPr>
        <p:spPr>
          <a:xfrm>
            <a:off x="592852" y="5675789"/>
            <a:ext cx="7141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FWHMs of distributions do not depend on the lens aperture (100/</a:t>
            </a:r>
            <a:r>
              <a:rPr lang="el-GR" dirty="0"/>
              <a:t>γ</a:t>
            </a:r>
            <a:r>
              <a:rPr lang="en-US" dirty="0"/>
              <a:t>, 200/</a:t>
            </a:r>
            <a:r>
              <a:rPr lang="el-GR" dirty="0"/>
              <a:t>γ</a:t>
            </a:r>
            <a:r>
              <a:rPr lang="en-US" dirty="0"/>
              <a:t> and 4000/</a:t>
            </a:r>
            <a:r>
              <a:rPr lang="el-GR" dirty="0"/>
              <a:t>γ</a:t>
            </a:r>
            <a:r>
              <a:rPr lang="en-US" dirty="0"/>
              <a:t> were checked).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962669" y="3425483"/>
            <a:ext cx="65114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</a:rPr>
              <a:t>100 um</a:t>
            </a:r>
            <a:endParaRPr lang="ru-RU" sz="1200" dirty="0">
              <a:latin typeface="Times" panose="02020603050405020304" pitchFamily="18" charset="0"/>
            </a:endParaRPr>
          </a:p>
        </p:txBody>
      </p:sp>
      <p:cxnSp>
        <p:nvCxnSpPr>
          <p:cNvPr id="30" name="Прямая со стрелкой 29"/>
          <p:cNvCxnSpPr>
            <a:stCxn id="29" idx="0"/>
            <a:endCxn id="31" idx="0"/>
          </p:cNvCxnSpPr>
          <p:nvPr/>
        </p:nvCxnSpPr>
        <p:spPr>
          <a:xfrm flipV="1">
            <a:off x="6288239" y="3425482"/>
            <a:ext cx="88412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6808322" y="3425482"/>
            <a:ext cx="72808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</a:rPr>
              <a:t>1200 um</a:t>
            </a:r>
            <a:endParaRPr lang="ru-RU" sz="1200" dirty="0">
              <a:latin typeface="Times" panose="02020603050405020304" pitchFamily="18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5799157" y="3230863"/>
            <a:ext cx="1901825" cy="5886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04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260" y="2743420"/>
            <a:ext cx="6480000" cy="351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18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1-D </a:t>
            </a:r>
            <a:r>
              <a:rPr lang="en-US" altLang="en-US" sz="2800" dirty="0">
                <a:latin typeface="Century Gothic" charset="0"/>
              </a:rPr>
              <a:t>ChDR </a:t>
            </a:r>
            <a:r>
              <a:rPr lang="en-US" sz="2800" dirty="0">
                <a:latin typeface="Century Gothic" charset="0"/>
              </a:rPr>
              <a:t>PSF (vertical polarization)</a:t>
            </a:r>
            <a:endParaRPr lang="en-GB" sz="2800" dirty="0">
              <a:latin typeface="Century Gothic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Прямоугольник 17"/>
              <p:cNvSpPr/>
              <p:nvPr/>
            </p:nvSpPr>
            <p:spPr>
              <a:xfrm>
                <a:off x="8023051" y="5939925"/>
                <a:ext cx="39754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18" name="Прямоугольник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3051" y="5939925"/>
                <a:ext cx="397545" cy="2769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Прямоугольник 18"/>
              <p:cNvSpPr/>
              <p:nvPr/>
            </p:nvSpPr>
            <p:spPr>
              <a:xfrm>
                <a:off x="5368681" y="2649719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681" y="2649719"/>
                <a:ext cx="962186" cy="276999"/>
              </a:xfrm>
              <a:prstGeom prst="rect">
                <a:avLst/>
              </a:prstGeom>
              <a:blipFill rotWithShape="1">
                <a:blip r:embed="rId5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5198634" y="5593755"/>
            <a:ext cx="65114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</a:rPr>
              <a:t>100 um</a:t>
            </a:r>
            <a:endParaRPr lang="ru-RU" sz="1200" dirty="0">
              <a:latin typeface="Times" panose="02020603050405020304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V="1">
            <a:off x="5524204" y="4808925"/>
            <a:ext cx="1095767" cy="6266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619971" y="4916628"/>
            <a:ext cx="72808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</a:rPr>
              <a:t>1200 um</a:t>
            </a:r>
            <a:endParaRPr lang="ru-RU" sz="1200" dirty="0">
              <a:latin typeface="Times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1990" y="2579662"/>
            <a:ext cx="3257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PSF for vertical component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348055" y="2633831"/>
            <a:ext cx="1317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 smtClean="0"/>
              <a:t>γ</a:t>
            </a:r>
            <a:r>
              <a:rPr lang="en-US" dirty="0" smtClean="0"/>
              <a:t> = 2500</a:t>
            </a:r>
          </a:p>
          <a:p>
            <a:r>
              <a:rPr lang="el-GR" dirty="0" smtClean="0"/>
              <a:t>λ</a:t>
            </a:r>
            <a:r>
              <a:rPr lang="en-US" dirty="0" smtClean="0"/>
              <a:t> = 0.7 um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22341" y="3193418"/>
            <a:ext cx="32305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 dependence on lens aperture if aperture &gt;&gt; </a:t>
            </a:r>
            <a:r>
              <a:rPr lang="el-GR" dirty="0" smtClean="0"/>
              <a:t>γ</a:t>
            </a:r>
            <a:r>
              <a:rPr lang="en-US" baseline="30000" dirty="0" smtClean="0"/>
              <a:t>-1</a:t>
            </a:r>
            <a:endParaRPr lang="en-US" baseline="-25000" dirty="0" smtClean="0"/>
          </a:p>
          <a:p>
            <a:endParaRPr lang="en-US" dirty="0" smtClean="0"/>
          </a:p>
          <a:p>
            <a:r>
              <a:rPr lang="en-US" dirty="0" smtClean="0"/>
              <a:t>(in other words, angular distribution of the ChDR decreases exponentially with angle rise but not power decreasing as for OTR)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11062" y="6377348"/>
            <a:ext cx="3531736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 err="1" smtClean="0"/>
              <a:t>x</a:t>
            </a:r>
            <a:r>
              <a:rPr lang="en-US" sz="1200" baseline="-25000" dirty="0" err="1" smtClean="0"/>
              <a:t>D</a:t>
            </a:r>
            <a:r>
              <a:rPr lang="en-US" sz="1200" dirty="0" smtClean="0"/>
              <a:t> = </a:t>
            </a:r>
            <a:r>
              <a:rPr lang="en-US" sz="1200" dirty="0"/>
              <a:t>1 (dimensionless) --&gt; X</a:t>
            </a:r>
            <a:r>
              <a:rPr lang="en-US" sz="1200" baseline="-25000" dirty="0"/>
              <a:t>D</a:t>
            </a:r>
            <a:r>
              <a:rPr lang="en-US" sz="1200" dirty="0"/>
              <a:t> </a:t>
            </a:r>
            <a:r>
              <a:rPr lang="en-US" sz="1200" dirty="0" smtClean="0"/>
              <a:t>= </a:t>
            </a:r>
            <a:r>
              <a:rPr lang="el-GR" sz="1200" dirty="0" smtClean="0"/>
              <a:t>γλ</a:t>
            </a:r>
            <a:r>
              <a:rPr lang="en-US" sz="1200" dirty="0" smtClean="0"/>
              <a:t>/2</a:t>
            </a:r>
            <a:r>
              <a:rPr lang="el-GR" sz="1200" dirty="0" smtClean="0"/>
              <a:t>π</a:t>
            </a:r>
            <a:r>
              <a:rPr lang="en-US" sz="1200" dirty="0" smtClean="0"/>
              <a:t> = </a:t>
            </a:r>
            <a:r>
              <a:rPr lang="en-US" sz="1200" dirty="0"/>
              <a:t>280 um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81041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180" y="3237725"/>
            <a:ext cx="4320000" cy="291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19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altLang="en-US" sz="2800" dirty="0">
                <a:latin typeface="Century Gothic" charset="0"/>
              </a:rPr>
              <a:t>Beam profile imaging simulation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3420" y="2215634"/>
            <a:ext cx="20185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Gaussian beam: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3421" y="3368712"/>
            <a:ext cx="42143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PSF transforms beam</a:t>
            </a:r>
            <a:r>
              <a:rPr lang="en-US" dirty="0"/>
              <a:t> </a:t>
            </a:r>
            <a:r>
              <a:rPr lang="en-US" dirty="0" smtClean="0"/>
              <a:t>profile to the measured intensity distribution on the image plane (detector plane):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3421" y="2632035"/>
                <a:ext cx="3047309" cy="7366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/>
                          <a:ea typeface="Cambria Math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𝐵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𝑒𝑥𝑝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𝐵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21" y="2632035"/>
                <a:ext cx="3047309" cy="7366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43421" y="4281487"/>
                <a:ext cx="4027128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𝑃𝑆𝐹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  <m:r>
                            <a:rPr lang="ru-RU" i="1">
                              <a:latin typeface="Cambria Math"/>
                              <a:ea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𝑏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421" y="4281487"/>
                <a:ext cx="4027128" cy="81887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8243463" y="6132656"/>
                <a:ext cx="69249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(um)</a:t>
                </a:r>
                <a:endParaRPr lang="ru-RU" sz="1200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463" y="6132656"/>
                <a:ext cx="692497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901387" y="3011192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387" y="3011192"/>
                <a:ext cx="962186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1011015" y="5333281"/>
                <a:ext cx="3038476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 smtClean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>
                    <a:latin typeface="Times" panose="02020603050405020304" pitchFamily="18" charset="0"/>
                  </a:rPr>
                  <a:t> </a:t>
                </a:r>
                <a:r>
                  <a:rPr lang="en-US" dirty="0" smtClean="0">
                    <a:latin typeface="Times" panose="02020603050405020304" pitchFamily="18" charset="0"/>
                  </a:rPr>
                  <a:t>= 25 um</a:t>
                </a:r>
                <a:r>
                  <a:rPr lang="en-US" dirty="0" smtClean="0"/>
                  <a:t>) = 67.1 um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latin typeface="Times" panose="02020603050405020304" pitchFamily="18" charset="0"/>
                  </a:rPr>
                  <a:t>= </a:t>
                </a:r>
                <a:r>
                  <a:rPr lang="en-US" dirty="0" smtClean="0">
                    <a:latin typeface="Times" panose="02020603050405020304" pitchFamily="18" charset="0"/>
                  </a:rPr>
                  <a:t>50 um</a:t>
                </a:r>
                <a:r>
                  <a:rPr lang="en-US" dirty="0" smtClean="0"/>
                  <a:t>) </a:t>
                </a:r>
                <a:r>
                  <a:rPr lang="en-US" dirty="0"/>
                  <a:t>= </a:t>
                </a:r>
                <a:r>
                  <a:rPr lang="en-US" dirty="0" smtClean="0"/>
                  <a:t>79.8 um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Times" panose="02020603050405020304" pitchFamily="18" charset="0"/>
                  </a:rPr>
                  <a:t>= </a:t>
                </a:r>
                <a:r>
                  <a:rPr lang="en-US" dirty="0" smtClean="0">
                    <a:latin typeface="Times" panose="02020603050405020304" pitchFamily="18" charset="0"/>
                  </a:rPr>
                  <a:t>75 um</a:t>
                </a:r>
                <a:r>
                  <a:rPr lang="en-US" dirty="0" smtClean="0"/>
                  <a:t>) </a:t>
                </a:r>
                <a:r>
                  <a:rPr lang="en-US" dirty="0"/>
                  <a:t>= </a:t>
                </a:r>
                <a:r>
                  <a:rPr lang="en-US" dirty="0" smtClean="0"/>
                  <a:t>97.5 um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US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>
                    <a:latin typeface="Times" panose="02020603050405020304" pitchFamily="18" charset="0"/>
                  </a:rPr>
                  <a:t>= </a:t>
                </a:r>
                <a:r>
                  <a:rPr lang="en-US" dirty="0" smtClean="0">
                    <a:latin typeface="Times" panose="02020603050405020304" pitchFamily="18" charset="0"/>
                  </a:rPr>
                  <a:t>100 um</a:t>
                </a:r>
                <a:r>
                  <a:rPr lang="en-US" dirty="0"/>
                  <a:t>) = </a:t>
                </a:r>
                <a:r>
                  <a:rPr lang="en-US" dirty="0" smtClean="0"/>
                  <a:t>117.8 um</a:t>
                </a:r>
                <a:endParaRPr lang="ru-RU" dirty="0"/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015" y="5333281"/>
                <a:ext cx="3038476" cy="1200329"/>
              </a:xfrm>
              <a:prstGeom prst="rect">
                <a:avLst/>
              </a:prstGeom>
              <a:blipFill rotWithShape="1">
                <a:blip r:embed="rId8"/>
                <a:stretch>
                  <a:fillRect t="-3046" r="-201" b="-71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5419355" y="3365159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25 um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317995" y="3925870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50 um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772623" y="4199917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75 um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6807" y="2215634"/>
            <a:ext cx="2280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" panose="02020603050405020304" pitchFamily="18" charset="0"/>
              </a:rPr>
              <a:t>vertical</a:t>
            </a:r>
          </a:p>
          <a:p>
            <a:r>
              <a:rPr lang="en-US" sz="1600" dirty="0" smtClean="0">
                <a:latin typeface="Times" panose="02020603050405020304" pitchFamily="18" charset="0"/>
              </a:rPr>
              <a:t>lens </a:t>
            </a:r>
            <a:r>
              <a:rPr lang="en-US" sz="1600" dirty="0">
                <a:latin typeface="Times" panose="02020603050405020304" pitchFamily="18" charset="0"/>
              </a:rPr>
              <a:t>aperture </a:t>
            </a:r>
            <a:r>
              <a:rPr lang="en-US" sz="1600" dirty="0" smtClean="0">
                <a:latin typeface="Times" panose="02020603050405020304" pitchFamily="18" charset="0"/>
              </a:rPr>
              <a:t>400/</a:t>
            </a:r>
            <a:r>
              <a:rPr lang="el-GR" sz="1600" dirty="0" smtClean="0">
                <a:latin typeface="Times" panose="02020603050405020304" pitchFamily="18" charset="0"/>
              </a:rPr>
              <a:t>γ</a:t>
            </a:r>
            <a:endParaRPr lang="en-US" sz="1600" dirty="0" smtClean="0">
              <a:latin typeface="Times" panose="02020603050405020304" pitchFamily="18" charset="0"/>
            </a:endParaRPr>
          </a:p>
          <a:p>
            <a:r>
              <a:rPr lang="en-US" sz="1600" dirty="0" smtClean="0">
                <a:latin typeface="Times" panose="02020603050405020304" pitchFamily="18" charset="0"/>
              </a:rPr>
              <a:t>impact parameter 100 um</a:t>
            </a:r>
            <a:endParaRPr lang="ru-RU" sz="1600" dirty="0">
              <a:latin typeface="Times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308941" y="4546600"/>
            <a:ext cx="504859" cy="4799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903446" y="4663828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100 um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53581" y="4938240"/>
            <a:ext cx="1164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RMS size: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460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</a:t>
            </a:fld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09774" y="575211"/>
            <a:ext cx="7657357" cy="903567"/>
          </a:xfrm>
        </p:spPr>
        <p:txBody>
          <a:bodyPr/>
          <a:lstStyle/>
          <a:p>
            <a:pPr algn="ctr" eaLnBrk="1" hangingPunct="1"/>
            <a:r>
              <a:rPr lang="en-GB" sz="2800" dirty="0">
                <a:latin typeface="Century Gothic" charset="0"/>
              </a:rPr>
              <a:t>Optical line </a:t>
            </a:r>
            <a:r>
              <a:rPr lang="en-GB" sz="2800" dirty="0" smtClean="0">
                <a:latin typeface="Century Gothic" charset="0"/>
              </a:rPr>
              <a:t>installation</a:t>
            </a:r>
            <a:endParaRPr lang="en-GB" sz="2800" dirty="0">
              <a:latin typeface="Century Gothic" charset="0"/>
            </a:endParaRPr>
          </a:p>
        </p:txBody>
      </p:sp>
      <p:pic>
        <p:nvPicPr>
          <p:cNvPr id="28" name="Picture 4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87" t="6696" r="16354" b="17713"/>
          <a:stretch/>
        </p:blipFill>
        <p:spPr>
          <a:xfrm rot="16200000">
            <a:off x="242341" y="2524867"/>
            <a:ext cx="4281937" cy="393357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764" y="2350687"/>
            <a:ext cx="3987412" cy="428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85764" y="2657475"/>
            <a:ext cx="1564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  <a:r>
              <a:rPr lang="en-US" baseline="-25000" dirty="0" smtClean="0"/>
              <a:t>lens</a:t>
            </a:r>
            <a:r>
              <a:rPr lang="en-US" dirty="0" smtClean="0"/>
              <a:t> = 2 inch</a:t>
            </a:r>
          </a:p>
          <a:p>
            <a:r>
              <a:rPr lang="en-US" dirty="0" smtClean="0"/>
              <a:t>L = 30 cm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549524" y="6178599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d/2L = 0.085 ≈ 211</a:t>
            </a:r>
            <a:r>
              <a:rPr lang="el-GR" dirty="0" smtClean="0"/>
              <a:t>γ</a:t>
            </a:r>
            <a:r>
              <a:rPr lang="en-US" baseline="30000" dirty="0" smtClean="0"/>
              <a:t>-1</a:t>
            </a:r>
            <a:endParaRPr lang="ru-RU" baseline="30000" dirty="0"/>
          </a:p>
        </p:txBody>
      </p:sp>
    </p:spTree>
    <p:extLst>
      <p:ext uri="{BB962C8B-B14F-4D97-AF65-F5344CB8AC3E}">
        <p14:creationId xmlns:p14="http://schemas.microsoft.com/office/powerpoint/2010/main" val="155854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9" y="3238801"/>
            <a:ext cx="9108000" cy="319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20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919161"/>
          </a:xfrm>
        </p:spPr>
        <p:txBody>
          <a:bodyPr/>
          <a:lstStyle/>
          <a:p>
            <a:pPr algn="ctr" eaLnBrk="1" hangingPunct="1"/>
            <a:r>
              <a:rPr lang="en-US" altLang="en-US" sz="2800" dirty="0">
                <a:latin typeface="Century Gothic" charset="0"/>
              </a:rPr>
              <a:t>Beam profile imaging </a:t>
            </a:r>
            <a:r>
              <a:rPr lang="en-US" altLang="en-US" sz="2800" dirty="0" smtClean="0">
                <a:latin typeface="Century Gothic" charset="0"/>
              </a:rPr>
              <a:t>simulation for different impact parameters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300" y="2194533"/>
            <a:ext cx="5741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200" dirty="0" smtClean="0">
                <a:latin typeface="Times" panose="02020603050405020304" pitchFamily="18" charset="0"/>
              </a:rPr>
              <a:t>σ</a:t>
            </a:r>
            <a:r>
              <a:rPr lang="en-US" sz="1200" baseline="-25000" dirty="0" smtClean="0">
                <a:latin typeface="Times" panose="02020603050405020304" pitchFamily="18" charset="0"/>
              </a:rPr>
              <a:t>x</a:t>
            </a:r>
            <a:r>
              <a:rPr lang="en-US" sz="1200" dirty="0" smtClean="0">
                <a:latin typeface="Times" panose="02020603050405020304" pitchFamily="18" charset="0"/>
              </a:rPr>
              <a:t> = </a:t>
            </a:r>
          </a:p>
          <a:p>
            <a:r>
              <a:rPr lang="en-US" sz="1200" dirty="0" smtClean="0">
                <a:latin typeface="Times" panose="02020603050405020304" pitchFamily="18" charset="0"/>
              </a:rPr>
              <a:t>25 </a:t>
            </a:r>
            <a:r>
              <a:rPr lang="en-US" sz="1200" dirty="0">
                <a:latin typeface="Times" panose="02020603050405020304" pitchFamily="18" charset="0"/>
              </a:rPr>
              <a:t>um</a:t>
            </a:r>
            <a:endParaRPr lang="ru-RU" sz="1200" dirty="0">
              <a:latin typeface="Times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840" y="2894944"/>
            <a:ext cx="6511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" panose="02020603050405020304" pitchFamily="18" charset="0"/>
              </a:rPr>
              <a:t>100 </a:t>
            </a:r>
            <a:r>
              <a:rPr lang="en-US" sz="1200" dirty="0">
                <a:latin typeface="Times" panose="02020603050405020304" pitchFamily="18" charset="0"/>
              </a:rPr>
              <a:t>um</a:t>
            </a:r>
            <a:endParaRPr lang="ru-RU" sz="1200" dirty="0">
              <a:latin typeface="Times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1441854" y="2401419"/>
            <a:ext cx="156895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1353457" y="2425365"/>
            <a:ext cx="195919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pt-BR" sz="1200" dirty="0">
                <a:latin typeface="Times" panose="02020603050405020304" pitchFamily="18" charset="0"/>
              </a:rPr>
              <a:t>h</a:t>
            </a:r>
            <a:r>
              <a:rPr lang="pt-BR" sz="1200" dirty="0" smtClean="0">
                <a:latin typeface="Times" panose="02020603050405020304" pitchFamily="18" charset="0"/>
              </a:rPr>
              <a:t> = 100  200  300  400</a:t>
            </a:r>
          </a:p>
          <a:p>
            <a:r>
              <a:rPr lang="pt-BR" sz="1200" dirty="0">
                <a:latin typeface="Times" panose="02020603050405020304" pitchFamily="18" charset="0"/>
              </a:rPr>
              <a:t> </a:t>
            </a:r>
            <a:r>
              <a:rPr lang="pt-BR" sz="1200" dirty="0" smtClean="0">
                <a:latin typeface="Times" panose="02020603050405020304" pitchFamily="18" charset="0"/>
              </a:rPr>
              <a:t>     500  800  1000  1200 um</a:t>
            </a:r>
            <a:endParaRPr lang="ru-RU" sz="1200" dirty="0">
              <a:latin typeface="Times" panose="02020603050405020304" pitchFamily="18" charset="0"/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228840" y="2455861"/>
            <a:ext cx="0" cy="577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7273334" y="2379198"/>
            <a:ext cx="13580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" panose="02020603050405020304" pitchFamily="18" charset="0"/>
              </a:rPr>
              <a:t>lens aperture 400/</a:t>
            </a:r>
            <a:r>
              <a:rPr lang="el-GR" sz="1200" dirty="0">
                <a:latin typeface="Times" panose="02020603050405020304" pitchFamily="18" charset="0"/>
              </a:rPr>
              <a:t>γ</a:t>
            </a:r>
            <a:endParaRPr lang="en-US" sz="12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07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667" y="2981443"/>
            <a:ext cx="58578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75" y="973139"/>
            <a:ext cx="6800850" cy="708025"/>
          </a:xfrm>
        </p:spPr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Dependence of the image </a:t>
            </a:r>
            <a:r>
              <a:rPr lang="en-US" sz="2800" dirty="0" smtClean="0">
                <a:latin typeface="Century Gothic" charset="0"/>
              </a:rPr>
              <a:t>RMS size </a:t>
            </a:r>
            <a:r>
              <a:rPr lang="en-US" sz="2800" dirty="0">
                <a:latin typeface="Century Gothic" charset="0"/>
              </a:rPr>
              <a:t>on </a:t>
            </a:r>
            <a:r>
              <a:rPr lang="el-GR" sz="2800" dirty="0">
                <a:latin typeface="Century Gothic" charset="0"/>
              </a:rPr>
              <a:t>σ</a:t>
            </a:r>
            <a:r>
              <a:rPr lang="en-US" sz="2800" baseline="-25000" dirty="0">
                <a:latin typeface="Century Gothic" charset="0"/>
              </a:rPr>
              <a:t>x</a:t>
            </a:r>
            <a:r>
              <a:rPr lang="en-US" sz="2800" dirty="0">
                <a:latin typeface="Century Gothic" charset="0"/>
              </a:rPr>
              <a:t> (vertical polarization)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68592" y="5846949"/>
            <a:ext cx="675185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sz="1200" dirty="0" smtClean="0">
                <a:latin typeface="Times" panose="02020603050405020304" pitchFamily="18" charset="0"/>
              </a:rPr>
              <a:t>σ</a:t>
            </a:r>
            <a:r>
              <a:rPr lang="en-US" sz="1200" baseline="-25000" dirty="0" smtClean="0">
                <a:latin typeface="Times" panose="02020603050405020304" pitchFamily="18" charset="0"/>
              </a:rPr>
              <a:t>x</a:t>
            </a:r>
            <a:r>
              <a:rPr lang="en-US" sz="1200" dirty="0" smtClean="0">
                <a:latin typeface="Times" panose="02020603050405020304" pitchFamily="18" charset="0"/>
              </a:rPr>
              <a:t> (um)</a:t>
            </a:r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42637" y="2704443"/>
            <a:ext cx="59343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sz="1200" dirty="0" smtClean="0">
                <a:latin typeface="Times" panose="02020603050405020304" pitchFamily="18" charset="0"/>
              </a:rPr>
              <a:t>σ</a:t>
            </a:r>
            <a:r>
              <a:rPr lang="en-US" sz="1200" baseline="-25000" dirty="0" smtClean="0">
                <a:latin typeface="Times" panose="02020603050405020304" pitchFamily="18" charset="0"/>
              </a:rPr>
              <a:t> </a:t>
            </a:r>
            <a:r>
              <a:rPr lang="en-US" sz="1200" dirty="0" smtClean="0">
                <a:latin typeface="Times" panose="02020603050405020304" pitchFamily="18" charset="0"/>
              </a:rPr>
              <a:t>(um)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3217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391" y="3507278"/>
            <a:ext cx="4490514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64" y="3533777"/>
            <a:ext cx="4406027" cy="273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75" y="973139"/>
            <a:ext cx="6934200" cy="708025"/>
          </a:xfrm>
        </p:spPr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1-D ChDR PSF </a:t>
            </a:r>
            <a:r>
              <a:rPr lang="en-US" sz="2800" dirty="0" smtClean="0">
                <a:latin typeface="Century Gothic" charset="0"/>
              </a:rPr>
              <a:t>(horizontal polarization)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884740" y="2345292"/>
                <a:ext cx="4681987" cy="7192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𝐿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,0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𝑅𝑒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𝐼𝑚</m:t>
                          </m:r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𝐿</m:t>
                              </m:r>
                            </m:sub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(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𝐿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i="1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4740" y="2345292"/>
                <a:ext cx="4681987" cy="71923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3511922" y="3227362"/>
            <a:ext cx="19062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PSF distributions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545503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 = 100 um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49792" y="4545503"/>
            <a:ext cx="1399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 = 800 um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863284" y="3219915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3284" y="3219915"/>
                <a:ext cx="962186" cy="276999"/>
              </a:xfrm>
              <a:prstGeom prst="rect">
                <a:avLst/>
              </a:prstGeom>
              <a:blipFill rotWithShape="1">
                <a:blip r:embed="rId5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6263834" y="3202943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3834" y="3202943"/>
                <a:ext cx="962186" cy="276999"/>
              </a:xfrm>
              <a:prstGeom prst="rect">
                <a:avLst/>
              </a:prstGeom>
              <a:blipFill rotWithShape="1">
                <a:blip r:embed="rId5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8161257" y="5671176"/>
                <a:ext cx="39754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257" y="5671176"/>
                <a:ext cx="397545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3820142" y="5664552"/>
                <a:ext cx="40556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1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ru-RU" sz="12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142" y="5664552"/>
                <a:ext cx="405560" cy="2769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89010" y="2531030"/>
                <a:ext cx="34311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Approximation of the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H</m:t>
                        </m:r>
                      </m:sub>
                    </m:sSub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010" y="2531030"/>
                <a:ext cx="3431132" cy="369332"/>
              </a:xfrm>
              <a:prstGeom prst="rect">
                <a:avLst/>
              </a:prstGeom>
              <a:blipFill rotWithShape="1">
                <a:blip r:embed="rId8"/>
                <a:stretch>
                  <a:fillRect l="-1599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2825470" y="6377348"/>
            <a:ext cx="300434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200" dirty="0" err="1" smtClean="0"/>
              <a:t>x</a:t>
            </a:r>
            <a:r>
              <a:rPr lang="en-US" sz="1200" baseline="-25000" dirty="0" err="1" smtClean="0"/>
              <a:t>D</a:t>
            </a:r>
            <a:r>
              <a:rPr lang="en-US" sz="1200" dirty="0" smtClean="0"/>
              <a:t> = </a:t>
            </a:r>
            <a:r>
              <a:rPr lang="en-US" sz="1200" dirty="0"/>
              <a:t>1 (dimensionless) --&gt; X</a:t>
            </a:r>
            <a:r>
              <a:rPr lang="en-US" sz="1200" baseline="-25000" dirty="0"/>
              <a:t>D</a:t>
            </a:r>
            <a:r>
              <a:rPr lang="en-US" sz="1200" dirty="0"/>
              <a:t> = 280 um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22384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38" y="3514725"/>
            <a:ext cx="4320000" cy="273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Beam profile imaging simulation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4030477" y="6228680"/>
                <a:ext cx="69249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(um)</a:t>
                </a:r>
                <a:endParaRPr lang="ru-RU" sz="1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0477" y="6228680"/>
                <a:ext cx="692497" cy="276999"/>
              </a:xfrm>
              <a:prstGeom prst="rect">
                <a:avLst/>
              </a:prstGeom>
              <a:blipFill rotWithShape="1">
                <a:blip r:embed="rId3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29237" y="3158443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37" y="3158443"/>
                <a:ext cx="962186" cy="276999"/>
              </a:xfrm>
              <a:prstGeom prst="rect">
                <a:avLst/>
              </a:prstGeom>
              <a:blipFill rotWithShape="1"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990230" y="3444967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25 um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07995" y="4326189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50 um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57748" y="4852185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75 um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46902" y="5221517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100 um</a:t>
            </a: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813" y="3522679"/>
            <a:ext cx="4320000" cy="274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8314216" y="6218179"/>
                <a:ext cx="69249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2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(um)</a:t>
                </a:r>
                <a:endParaRPr lang="ru-RU" sz="12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4216" y="6218179"/>
                <a:ext cx="692497" cy="276999"/>
              </a:xfrm>
              <a:prstGeom prst="rect">
                <a:avLst/>
              </a:prstGeom>
              <a:blipFill rotWithShape="1">
                <a:blip r:embed="rId6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412976" y="3147942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976" y="3147942"/>
                <a:ext cx="962186" cy="276999"/>
              </a:xfrm>
              <a:prstGeom prst="rect">
                <a:avLst/>
              </a:prstGeom>
              <a:blipFill rotWithShape="1"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Прямоугольник 14"/>
          <p:cNvSpPr/>
          <p:nvPr/>
        </p:nvSpPr>
        <p:spPr>
          <a:xfrm>
            <a:off x="5273969" y="3434466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25 um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982815" y="4210913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50 um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653133" y="4597421"/>
            <a:ext cx="7681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75 um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516366" y="4904753"/>
            <a:ext cx="883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" panose="02020603050405020304" pitchFamily="18" charset="0"/>
              </a:rPr>
              <a:t>100 um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26286" y="2952382"/>
            <a:ext cx="2280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" panose="02020603050405020304" pitchFamily="18" charset="0"/>
              </a:rPr>
              <a:t>horizontal </a:t>
            </a:r>
            <a:r>
              <a:rPr lang="en-US" sz="1600" dirty="0">
                <a:latin typeface="Times" panose="02020603050405020304" pitchFamily="18" charset="0"/>
              </a:rPr>
              <a:t>polarization</a:t>
            </a:r>
          </a:p>
          <a:p>
            <a:r>
              <a:rPr lang="en-US" sz="1600" dirty="0" smtClean="0">
                <a:latin typeface="Times" panose="02020603050405020304" pitchFamily="18" charset="0"/>
              </a:rPr>
              <a:t>lens </a:t>
            </a:r>
            <a:r>
              <a:rPr lang="en-US" sz="1600" dirty="0">
                <a:latin typeface="Times" panose="02020603050405020304" pitchFamily="18" charset="0"/>
              </a:rPr>
              <a:t>aperture 2</a:t>
            </a:r>
            <a:r>
              <a:rPr lang="en-US" sz="1600" dirty="0" smtClean="0">
                <a:latin typeface="Times" panose="02020603050405020304" pitchFamily="18" charset="0"/>
              </a:rPr>
              <a:t>00/</a:t>
            </a:r>
            <a:r>
              <a:rPr lang="el-GR" sz="1600" dirty="0" smtClean="0">
                <a:latin typeface="Times" panose="02020603050405020304" pitchFamily="18" charset="0"/>
              </a:rPr>
              <a:t>γ</a:t>
            </a:r>
            <a:endParaRPr lang="en-US" sz="1600" dirty="0" smtClean="0">
              <a:latin typeface="Times" panose="02020603050405020304" pitchFamily="18" charset="0"/>
            </a:endParaRPr>
          </a:p>
          <a:p>
            <a:r>
              <a:rPr lang="en-US" sz="1600" dirty="0" smtClean="0">
                <a:latin typeface="Times" panose="02020603050405020304" pitchFamily="18" charset="0"/>
              </a:rPr>
              <a:t>impact parameter 800 um</a:t>
            </a:r>
            <a:endParaRPr lang="ru-RU" sz="1600" dirty="0">
              <a:latin typeface="Times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32549" y="2946239"/>
            <a:ext cx="2280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Times" panose="02020603050405020304" pitchFamily="18" charset="0"/>
              </a:rPr>
              <a:t>horizontal polarization</a:t>
            </a:r>
          </a:p>
          <a:p>
            <a:r>
              <a:rPr lang="en-US" sz="1600" dirty="0" smtClean="0">
                <a:latin typeface="Times" panose="02020603050405020304" pitchFamily="18" charset="0"/>
              </a:rPr>
              <a:t>lens </a:t>
            </a:r>
            <a:r>
              <a:rPr lang="en-US" sz="1600" dirty="0">
                <a:latin typeface="Times" panose="02020603050405020304" pitchFamily="18" charset="0"/>
              </a:rPr>
              <a:t>aperture 2</a:t>
            </a:r>
            <a:r>
              <a:rPr lang="en-US" sz="1600" dirty="0" smtClean="0">
                <a:latin typeface="Times" panose="02020603050405020304" pitchFamily="18" charset="0"/>
              </a:rPr>
              <a:t>00/</a:t>
            </a:r>
            <a:r>
              <a:rPr lang="el-GR" sz="1600" dirty="0" smtClean="0">
                <a:latin typeface="Times" panose="02020603050405020304" pitchFamily="18" charset="0"/>
              </a:rPr>
              <a:t>γ</a:t>
            </a:r>
            <a:endParaRPr lang="en-US" sz="1600" dirty="0" smtClean="0">
              <a:latin typeface="Times" panose="02020603050405020304" pitchFamily="18" charset="0"/>
            </a:endParaRPr>
          </a:p>
          <a:p>
            <a:r>
              <a:rPr lang="en-US" sz="1600" dirty="0" smtClean="0">
                <a:latin typeface="Times" panose="02020603050405020304" pitchFamily="18" charset="0"/>
              </a:rPr>
              <a:t>impact parameter 100 um</a:t>
            </a:r>
            <a:endParaRPr lang="ru-RU" sz="1600" dirty="0">
              <a:latin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7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3076692"/>
            <a:ext cx="58293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775" y="973139"/>
            <a:ext cx="6743700" cy="708025"/>
          </a:xfrm>
        </p:spPr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Dependence of the image </a:t>
            </a:r>
            <a:r>
              <a:rPr lang="en-US" sz="2800" dirty="0" smtClean="0">
                <a:latin typeface="Century Gothic" charset="0"/>
              </a:rPr>
              <a:t>RMS size </a:t>
            </a:r>
            <a:r>
              <a:rPr lang="en-US" sz="2800" dirty="0">
                <a:latin typeface="Century Gothic" charset="0"/>
              </a:rPr>
              <a:t>on </a:t>
            </a:r>
            <a:r>
              <a:rPr lang="el-GR" sz="2800" dirty="0">
                <a:latin typeface="Century Gothic" charset="0"/>
              </a:rPr>
              <a:t>σ</a:t>
            </a:r>
            <a:r>
              <a:rPr lang="en-US" sz="2800" baseline="-25000" dirty="0">
                <a:latin typeface="Century Gothic" charset="0"/>
              </a:rPr>
              <a:t>x</a:t>
            </a:r>
            <a:r>
              <a:rPr lang="en-US" sz="2800" dirty="0">
                <a:latin typeface="Century Gothic" charset="0"/>
              </a:rPr>
              <a:t> </a:t>
            </a:r>
            <a:r>
              <a:rPr lang="en-US" sz="2800" dirty="0" smtClean="0">
                <a:latin typeface="Century Gothic" charset="0"/>
              </a:rPr>
              <a:t>(horizontal polarization</a:t>
            </a:r>
            <a:r>
              <a:rPr lang="en-US" sz="2800" dirty="0">
                <a:latin typeface="Century Gothic" charset="0"/>
              </a:rPr>
              <a:t>)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7030517" y="5942199"/>
            <a:ext cx="675185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sz="1200" dirty="0" smtClean="0">
                <a:latin typeface="Times" panose="02020603050405020304" pitchFamily="18" charset="0"/>
              </a:rPr>
              <a:t>σ</a:t>
            </a:r>
            <a:r>
              <a:rPr lang="en-US" sz="1200" baseline="-25000" dirty="0" smtClean="0">
                <a:latin typeface="Times" panose="02020603050405020304" pitchFamily="18" charset="0"/>
              </a:rPr>
              <a:t>x</a:t>
            </a:r>
            <a:r>
              <a:rPr lang="en-US" sz="1200" dirty="0" smtClean="0">
                <a:latin typeface="Times" panose="02020603050405020304" pitchFamily="18" charset="0"/>
              </a:rPr>
              <a:t> (um)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04562" y="2799693"/>
            <a:ext cx="593432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sz="1200" dirty="0" smtClean="0">
                <a:latin typeface="Times" panose="02020603050405020304" pitchFamily="18" charset="0"/>
              </a:rPr>
              <a:t>σ</a:t>
            </a:r>
            <a:r>
              <a:rPr lang="en-US" sz="1200" baseline="-25000" dirty="0" smtClean="0">
                <a:latin typeface="Times" panose="02020603050405020304" pitchFamily="18" charset="0"/>
              </a:rPr>
              <a:t> </a:t>
            </a:r>
            <a:r>
              <a:rPr lang="en-US" sz="1200" dirty="0" smtClean="0">
                <a:latin typeface="Times" panose="02020603050405020304" pitchFamily="18" charset="0"/>
              </a:rPr>
              <a:t>(um)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05074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Conclusions</a:t>
            </a:r>
            <a:endParaRPr lang="ru-RU" sz="2800" dirty="0">
              <a:latin typeface="Century Gothic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866775" y="2603499"/>
                <a:ext cx="7124700" cy="3711575"/>
              </a:xfrm>
            </p:spPr>
            <p:txBody>
              <a:bodyPr/>
              <a:lstStyle/>
              <a:p>
                <a:r>
                  <a:rPr lang="en-US" dirty="0" smtClean="0"/>
                  <a:t>1-D PSF distributions for both polarization components with taking into account Re(E) and Im(E) were simulated for far field zone;</a:t>
                </a:r>
              </a:p>
              <a:p>
                <a:r>
                  <a:rPr lang="en-US" dirty="0" smtClean="0"/>
                  <a:t>Width of the </a:t>
                </a:r>
                <a:r>
                  <a:rPr lang="en-US" dirty="0"/>
                  <a:t>PSF </a:t>
                </a:r>
                <a:r>
                  <a:rPr lang="en-US" dirty="0" smtClean="0"/>
                  <a:t>distribution is narrower for PSF (horizontal component) and depends on the impact parameter;</a:t>
                </a:r>
              </a:p>
              <a:p>
                <a:r>
                  <a:rPr lang="en-US" dirty="0" smtClean="0"/>
                  <a:t>2-D PSF simulation should be performed using simulation results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/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r>
                          <a:rPr lang="ru-RU" i="1" smtClean="0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⇒</m:t>
                    </m:r>
                    <m:sSubSup>
                      <m:sSubSupPr>
                        <m:ctrlPr>
                          <a:rPr lang="ru-RU" i="1">
                            <a:latin typeface="Cambria Math"/>
                          </a:rPr>
                        </m:ctrlPr>
                      </m:sSubSupPr>
                      <m:e>
                        <m:r>
                          <a:rPr lang="ru-RU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ru-RU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  <m:sup/>
                    </m:sSubSup>
                    <m:d>
                      <m:dPr>
                        <m:ctrlPr>
                          <a:rPr lang="ru-RU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  <m:r>
                          <a:rPr lang="ru-RU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ru-RU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𝐿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;</a:t>
                </a:r>
              </a:p>
              <a:p>
                <a:r>
                  <a:rPr lang="en-US" dirty="0" smtClean="0"/>
                  <a:t>We need to compare measured ChDR angular distribution with simulation results in order to verify validity of simulation for far field zone.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6775" y="2603499"/>
                <a:ext cx="7124700" cy="3711575"/>
              </a:xfrm>
              <a:blipFill rotWithShape="1">
                <a:blip r:embed="rId2"/>
                <a:stretch>
                  <a:fillRect l="-171" t="-8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6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Impact </a:t>
            </a:r>
            <a:r>
              <a:rPr lang="en-US" sz="2800" dirty="0" smtClean="0">
                <a:latin typeface="Century Gothic" charset="0"/>
              </a:rPr>
              <a:t>parameter scan</a:t>
            </a:r>
            <a:endParaRPr lang="en-GB" sz="2800" dirty="0">
              <a:latin typeface="Century Gothic" charset="0"/>
            </a:endParaRPr>
          </a:p>
        </p:txBody>
      </p:sp>
      <p:pic>
        <p:nvPicPr>
          <p:cNvPr id="11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48" y="1891631"/>
            <a:ext cx="3360000" cy="2520000"/>
          </a:xfrm>
          <a:prstGeom prst="rect">
            <a:avLst/>
          </a:prstGeom>
        </p:spPr>
      </p:pic>
      <p:pic>
        <p:nvPicPr>
          <p:cNvPr id="12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627" y="1901156"/>
            <a:ext cx="3360000" cy="2520000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5757" y="4233635"/>
            <a:ext cx="3784145" cy="2520000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303" y="4220287"/>
            <a:ext cx="3521095" cy="2520000"/>
          </a:xfrm>
          <a:prstGeom prst="rect">
            <a:avLst/>
          </a:prstGeom>
        </p:spPr>
      </p:pic>
      <p:sp>
        <p:nvSpPr>
          <p:cNvPr id="13" name="Rectangle 8"/>
          <p:cNvSpPr/>
          <p:nvPr/>
        </p:nvSpPr>
        <p:spPr>
          <a:xfrm>
            <a:off x="675494" y="3943289"/>
            <a:ext cx="2648731" cy="276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Total intensity </a:t>
            </a:r>
            <a:r>
              <a:rPr lang="en-GB" sz="1200" b="1" u="sng" dirty="0" smtClean="0"/>
              <a:t>linear scale</a:t>
            </a:r>
            <a:endParaRPr lang="en-GB" sz="1200" u="sng" dirty="0"/>
          </a:p>
        </p:txBody>
      </p:sp>
      <p:sp>
        <p:nvSpPr>
          <p:cNvPr id="14" name="Rectangle 11"/>
          <p:cNvSpPr/>
          <p:nvPr/>
        </p:nvSpPr>
        <p:spPr>
          <a:xfrm>
            <a:off x="4283177" y="3943288"/>
            <a:ext cx="27766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Total intensity </a:t>
            </a:r>
            <a:r>
              <a:rPr lang="en-GB" sz="1200" b="1" u="sng" dirty="0" smtClean="0"/>
              <a:t>log scale</a:t>
            </a:r>
            <a:endParaRPr lang="en-GB" sz="1200" u="sng" dirty="0"/>
          </a:p>
        </p:txBody>
      </p:sp>
    </p:spTree>
    <p:extLst>
      <p:ext uri="{BB962C8B-B14F-4D97-AF65-F5344CB8AC3E}">
        <p14:creationId xmlns:p14="http://schemas.microsoft.com/office/powerpoint/2010/main" val="2377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4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016029" y="897076"/>
            <a:ext cx="7129037" cy="708025"/>
          </a:xfrm>
        </p:spPr>
        <p:txBody>
          <a:bodyPr/>
          <a:lstStyle/>
          <a:p>
            <a:pPr algn="ctr" eaLnBrk="1" hangingPunct="1"/>
            <a:r>
              <a:rPr lang="en-GB" sz="2800" dirty="0">
                <a:latin typeface="Century Gothic" charset="0"/>
              </a:rPr>
              <a:t>Simulation of </a:t>
            </a:r>
            <a:r>
              <a:rPr lang="en-GB" sz="2800" dirty="0" smtClean="0">
                <a:latin typeface="Century Gothic" charset="0"/>
              </a:rPr>
              <a:t>1-D ChDR PSF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71475" y="2691869"/>
            <a:ext cx="839152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Assumptions: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Cross-section of the LSF at the fixed position of the trajectory trace is considered as one-dimensional PSF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polarization components of the ChDR field are simulated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polarization currents method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neglecting by refraction and attenuation effects;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ChDR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fields are simulated for far field zone;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Unit magnification of the optical system.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4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>
                <a:latin typeface="Century Gothic" charset="0"/>
              </a:rPr>
              <a:t>OTR PSF calculations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448201"/>
            <a:ext cx="4166047" cy="25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51514"/>
              </p:ext>
            </p:extLst>
          </p:nvPr>
        </p:nvGraphicFramePr>
        <p:xfrm>
          <a:off x="4217591" y="2474994"/>
          <a:ext cx="3860800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7" name="Equation" r:id="rId4" imgW="3860640" imgH="977760" progId="Equation.DSMT4">
                  <p:embed/>
                </p:oleObj>
              </mc:Choice>
              <mc:Fallback>
                <p:oleObj name="Equation" r:id="rId4" imgW="3860640" imgH="977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7591" y="2474994"/>
                        <a:ext cx="3860800" cy="977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85981" y="3516761"/>
            <a:ext cx="45771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Here                                        and              are the coordinates of target surface and lens plane,       is the target surface    area,                                                       is the MacDonald function of the first order, and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61844"/>
              </p:ext>
            </p:extLst>
          </p:nvPr>
        </p:nvGraphicFramePr>
        <p:xfrm>
          <a:off x="4559053" y="3558315"/>
          <a:ext cx="1689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8" name="Equation" r:id="rId6" imgW="1688760" imgH="304560" progId="Equation.DSMT4">
                  <p:embed/>
                </p:oleObj>
              </mc:Choice>
              <mc:Fallback>
                <p:oleObj name="Equation" r:id="rId6" imgW="16887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59053" y="3558315"/>
                        <a:ext cx="16891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2421085"/>
              </p:ext>
            </p:extLst>
          </p:nvPr>
        </p:nvGraphicFramePr>
        <p:xfrm>
          <a:off x="6579323" y="3608850"/>
          <a:ext cx="5842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9" name="Equation" r:id="rId8" imgW="583920" imgH="253800" progId="Equation.DSMT4">
                  <p:embed/>
                </p:oleObj>
              </mc:Choice>
              <mc:Fallback>
                <p:oleObj name="Equation" r:id="rId8" imgW="58392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579323" y="3608850"/>
                        <a:ext cx="5842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1936899"/>
              </p:ext>
            </p:extLst>
          </p:nvPr>
        </p:nvGraphicFramePr>
        <p:xfrm>
          <a:off x="6477723" y="3949829"/>
          <a:ext cx="203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0" name="Equation" r:id="rId10" imgW="203040" imgH="228600" progId="Equation.DSMT4">
                  <p:embed/>
                </p:oleObj>
              </mc:Choice>
              <mc:Fallback>
                <p:oleObj name="Equation" r:id="rId10" imgW="2030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77723" y="3949829"/>
                        <a:ext cx="203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470726"/>
              </p:ext>
            </p:extLst>
          </p:nvPr>
        </p:nvGraphicFramePr>
        <p:xfrm>
          <a:off x="4573569" y="4120731"/>
          <a:ext cx="231140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" name="Equation" r:id="rId12" imgW="2311200" imgH="520560" progId="Equation.DSMT4">
                  <p:embed/>
                </p:oleObj>
              </mc:Choice>
              <mc:Fallback>
                <p:oleObj name="Equation" r:id="rId12" imgW="2311200" imgH="520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573569" y="4120731"/>
                        <a:ext cx="2311400" cy="520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530607"/>
              </p:ext>
            </p:extLst>
          </p:nvPr>
        </p:nvGraphicFramePr>
        <p:xfrm>
          <a:off x="6374537" y="4609621"/>
          <a:ext cx="6731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2" name="Equation" r:id="rId14" imgW="672840" imgH="177480" progId="Equation.DSMT4">
                  <p:embed/>
                </p:oleObj>
              </mc:Choice>
              <mc:Fallback>
                <p:oleObj name="Equation" r:id="rId14" imgW="6728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374537" y="4609621"/>
                        <a:ext cx="6731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2476381"/>
              </p:ext>
            </p:extLst>
          </p:nvPr>
        </p:nvGraphicFramePr>
        <p:xfrm>
          <a:off x="4313141" y="4919708"/>
          <a:ext cx="3860800" cy="39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3" name="Equation" r:id="rId16" imgW="5092560" imgH="520560" progId="Equation.DSMT4">
                  <p:embed/>
                </p:oleObj>
              </mc:Choice>
              <mc:Fallback>
                <p:oleObj name="Equation" r:id="rId16" imgW="5092560" imgH="520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313141" y="4919708"/>
                        <a:ext cx="3860800" cy="395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591142" y="5301605"/>
            <a:ext cx="76335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It’s the Fourier transformation from momentum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                into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space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263802"/>
              </p:ext>
            </p:extLst>
          </p:nvPr>
        </p:nvGraphicFramePr>
        <p:xfrm>
          <a:off x="5028354" y="5365105"/>
          <a:ext cx="635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4" name="Equation" r:id="rId18" imgW="634680" imgH="266400" progId="Equation.DSMT4">
                  <p:embed/>
                </p:oleObj>
              </mc:Choice>
              <mc:Fallback>
                <p:oleObj name="Equation" r:id="rId18" imgW="634680" imgH="266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028354" y="5365105"/>
                        <a:ext cx="635000" cy="26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931706"/>
              </p:ext>
            </p:extLst>
          </p:nvPr>
        </p:nvGraphicFramePr>
        <p:xfrm>
          <a:off x="2210523" y="5866725"/>
          <a:ext cx="4368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5" name="Equation" r:id="rId20" imgW="4368600" imgH="622080" progId="Equation.DSMT4">
                  <p:embed/>
                </p:oleObj>
              </mc:Choice>
              <mc:Fallback>
                <p:oleObj name="Equation" r:id="rId20" imgW="4368600" imgH="622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2210523" y="5866725"/>
                        <a:ext cx="43688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7507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>
                <a:latin typeface="Century Gothic" charset="0"/>
              </a:rPr>
              <a:t>OTR </a:t>
            </a:r>
            <a:r>
              <a:rPr lang="en-US" sz="2800" dirty="0" smtClean="0">
                <a:latin typeface="Century Gothic" charset="0"/>
              </a:rPr>
              <a:t>PSF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9991" y="2292632"/>
            <a:ext cx="5184000" cy="3459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7" y="3809451"/>
            <a:ext cx="4644000" cy="269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66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>
                <a:latin typeface="Century Gothic" charset="0"/>
              </a:rPr>
              <a:t>OTR </a:t>
            </a:r>
            <a:r>
              <a:rPr lang="en-US" sz="2800" dirty="0">
                <a:latin typeface="Century Gothic" charset="0"/>
              </a:rPr>
              <a:t>profile monitor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9646920" y="376428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6719950" y="2214958"/>
            <a:ext cx="2088232" cy="1944216"/>
            <a:chOff x="1547664" y="2132856"/>
            <a:chExt cx="2088232" cy="194421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547664" y="2132856"/>
              <a:ext cx="2088232" cy="1944216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" name="Группа 7"/>
            <p:cNvGrpSpPr/>
            <p:nvPr/>
          </p:nvGrpSpPr>
          <p:grpSpPr>
            <a:xfrm>
              <a:off x="1647073" y="2132856"/>
              <a:ext cx="1916815" cy="1861175"/>
              <a:chOff x="62897" y="1268760"/>
              <a:chExt cx="1916815" cy="1861175"/>
            </a:xfrm>
          </p:grpSpPr>
          <p:pic>
            <p:nvPicPr>
              <p:cNvPr id="9" name="Picture 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897" y="1666139"/>
                <a:ext cx="1916815" cy="12433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57756" y="1268760"/>
                <a:ext cx="12875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 smtClean="0"/>
                  <a:t>θ</a:t>
                </a:r>
                <a:r>
                  <a:rPr lang="en-US" baseline="-25000" dirty="0" smtClean="0"/>
                  <a:t>m</a:t>
                </a:r>
                <a:r>
                  <a:rPr lang="en-US" dirty="0" smtClean="0"/>
                  <a:t> &gt;&gt; 1/</a:t>
                </a:r>
                <a:r>
                  <a:rPr lang="el-GR" dirty="0" smtClean="0"/>
                  <a:t>γ</a:t>
                </a:r>
                <a:endParaRPr lang="ru-RU" dirty="0"/>
              </a:p>
            </p:txBody>
          </p:sp>
          <p:sp>
            <p:nvSpPr>
              <p:cNvPr id="11" name="Левая фигурная скобка 10"/>
              <p:cNvSpPr/>
              <p:nvPr/>
            </p:nvSpPr>
            <p:spPr>
              <a:xfrm rot="16200000">
                <a:off x="1034607" y="2141858"/>
                <a:ext cx="162017" cy="1296142"/>
              </a:xfrm>
              <a:prstGeom prst="leftBrac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539552" y="2852936"/>
                <a:ext cx="108061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/>
                  <a:t>Lens Aperture</a:t>
                </a:r>
                <a:endParaRPr lang="ru-RU" sz="1200" b="1" dirty="0"/>
              </a:p>
            </p:txBody>
          </p:sp>
        </p:grpSp>
      </p:grpSp>
      <p:grpSp>
        <p:nvGrpSpPr>
          <p:cNvPr id="13" name="Группа 12"/>
          <p:cNvGrpSpPr/>
          <p:nvPr/>
        </p:nvGrpSpPr>
        <p:grpSpPr>
          <a:xfrm>
            <a:off x="6792206" y="4482745"/>
            <a:ext cx="2088232" cy="1944216"/>
            <a:chOff x="6948264" y="3951312"/>
            <a:chExt cx="2088232" cy="1944216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6948264" y="3951312"/>
              <a:ext cx="2088232" cy="1944216"/>
              <a:chOff x="1547664" y="4239344"/>
              <a:chExt cx="2088232" cy="1944216"/>
            </a:xfrm>
          </p:grpSpPr>
          <p:sp>
            <p:nvSpPr>
              <p:cNvPr id="16" name="Прямоугольник 15"/>
              <p:cNvSpPr/>
              <p:nvPr/>
            </p:nvSpPr>
            <p:spPr>
              <a:xfrm>
                <a:off x="1547664" y="4239344"/>
                <a:ext cx="2088232" cy="1944216"/>
              </a:xfrm>
              <a:prstGeom prst="rect">
                <a:avLst/>
              </a:prstGeom>
              <a:solidFill>
                <a:schemeClr val="bg1">
                  <a:alpha val="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7" name="Picture 9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3688" y="4653136"/>
                <a:ext cx="1713966" cy="11166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7795468" y="5497487"/>
              <a:ext cx="4876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CCD</a:t>
              </a:r>
              <a:endParaRPr lang="ru-RU" sz="1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8535" y="2292278"/>
            <a:ext cx="3911638" cy="3919293"/>
          </a:xfrm>
          <a:prstGeom prst="rect">
            <a:avLst/>
          </a:prstGeom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7" y="3991534"/>
            <a:ext cx="3770901" cy="2591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5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800" dirty="0">
                <a:latin typeface="Century Gothic" charset="0"/>
              </a:rPr>
              <a:t>OTR </a:t>
            </a:r>
            <a:r>
              <a:rPr lang="en-US" sz="2800" dirty="0">
                <a:latin typeface="Century Gothic" charset="0"/>
              </a:rPr>
              <a:t>PSF</a:t>
            </a:r>
            <a:endParaRPr lang="ru-RU" sz="2800" dirty="0">
              <a:latin typeface="Century Gothic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5547099" y="5582090"/>
            <a:ext cx="2062421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en-US" altLang="ru-RU" dirty="0" smtClean="0">
                <a:cs typeface="Times New Roman" panose="02020603050405020304" pitchFamily="18" charset="0"/>
              </a:rPr>
              <a:t>Spatial resolution </a:t>
            </a:r>
            <a:endParaRPr lang="en-US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fig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38" y="2954959"/>
            <a:ext cx="4487420" cy="296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5001679"/>
              </p:ext>
            </p:extLst>
          </p:nvPr>
        </p:nvGraphicFramePr>
        <p:xfrm>
          <a:off x="6256175" y="3055316"/>
          <a:ext cx="1536700" cy="212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Equation" r:id="rId4" imgW="1536480" imgH="2120760" progId="Equation.DSMT4">
                  <p:embed/>
                </p:oleObj>
              </mc:Choice>
              <mc:Fallback>
                <p:oleObj name="Equation" r:id="rId4" imgW="1536480" imgH="2120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56175" y="3055316"/>
                        <a:ext cx="1536700" cy="2120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29618" y="5497483"/>
                <a:ext cx="1273297" cy="5108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~ 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𝑚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9618" y="5497483"/>
                <a:ext cx="1273297" cy="510845"/>
              </a:xfrm>
              <a:prstGeom prst="rect">
                <a:avLst/>
              </a:prstGeom>
              <a:blipFill rotWithShape="1">
                <a:blip r:embed="rId6"/>
                <a:stretch>
                  <a:fillRect l="-2871" t="-101190" r="-18182" b="-158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003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9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2800" dirty="0">
                <a:latin typeface="Century Gothic" charset="0"/>
              </a:rPr>
              <a:t>ChDR in a vacuum</a:t>
            </a:r>
            <a:endParaRPr lang="ru-RU" sz="2800" dirty="0">
              <a:latin typeface="Century Gothic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0" y="2697672"/>
            <a:ext cx="3960000" cy="2972600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620" y="2816098"/>
            <a:ext cx="4320000" cy="276981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79208" y="2262920"/>
            <a:ext cx="6397817" cy="493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Polarization currents </a:t>
            </a:r>
            <a:r>
              <a:rPr lang="en-US" dirty="0">
                <a:latin typeface="Century Gothic" charset="0"/>
              </a:rPr>
              <a:t>model in the </a:t>
            </a:r>
            <a:r>
              <a:rPr lang="en-US" u="sng" dirty="0">
                <a:latin typeface="Century Gothic" charset="0"/>
              </a:rPr>
              <a:t>far field zone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23336" y="5790998"/>
            <a:ext cx="3654294" cy="63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Clr>
                <a:schemeClr val="tx2"/>
              </a:buClr>
              <a:buNone/>
            </a:pPr>
            <a:r>
              <a:rPr lang="en-US" sz="1400" dirty="0"/>
              <a:t>Scheme of the generation of polarization </a:t>
            </a:r>
            <a:r>
              <a:rPr lang="en-US" sz="1400" dirty="0" smtClean="0"/>
              <a:t>radiation</a:t>
            </a:r>
            <a:endParaRPr lang="en-US" altLang="en-US" sz="1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5102521" y="5967142"/>
            <a:ext cx="3575812" cy="342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1" hangingPunct="1">
              <a:buClr>
                <a:schemeClr val="tx2"/>
              </a:buClr>
              <a:buNone/>
            </a:pPr>
            <a:r>
              <a:rPr lang="en-US" sz="1400" dirty="0" err="1" smtClean="0"/>
              <a:t>ChDR</a:t>
            </a:r>
            <a:r>
              <a:rPr lang="en-US" sz="1400" dirty="0" smtClean="0"/>
              <a:t> angular distribution</a:t>
            </a:r>
            <a:endParaRPr lang="en-US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6945545" y="3133686"/>
                <a:ext cx="148521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140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1400" i="1" dirty="0" smtClean="0"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  <m:sub>
                        <m:r>
                          <a:rPr lang="en-US" sz="1400" b="0" i="1" dirty="0" smtClean="0">
                            <a:latin typeface="Cambria Math"/>
                          </a:rPr>
                          <m:t>𝐶h</m:t>
                        </m:r>
                      </m:sub>
                      <m:sup>
                        <m:r>
                          <a:rPr lang="en-US" sz="1400" b="0" i="1" dirty="0" smtClean="0">
                            <a:latin typeface="Cambria Math"/>
                          </a:rPr>
                          <m:t>𝑚𝑎𝑥</m:t>
                        </m:r>
                      </m:sup>
                    </m:sSubSup>
                  </m:oMath>
                </a14:m>
                <a:r>
                  <a:rPr lang="en-US" sz="1400" dirty="0" smtClean="0">
                    <a:latin typeface="Times" panose="02020603050405020304" pitchFamily="18" charset="0"/>
                  </a:rPr>
                  <a:t> = </a:t>
                </a:r>
                <a:r>
                  <a:rPr lang="ru-RU" sz="1400" dirty="0" smtClean="0">
                    <a:latin typeface="Times" panose="02020603050405020304" pitchFamily="18" charset="0"/>
                  </a:rPr>
                  <a:t>33</a:t>
                </a:r>
                <a:r>
                  <a:rPr lang="en-US" sz="1400" dirty="0" smtClean="0">
                    <a:latin typeface="Times" panose="02020603050405020304" pitchFamily="18" charset="0"/>
                  </a:rPr>
                  <a:t>.</a:t>
                </a:r>
                <a:r>
                  <a:rPr lang="ru-RU" sz="1400" dirty="0" smtClean="0">
                    <a:latin typeface="Times" panose="02020603050405020304" pitchFamily="18" charset="0"/>
                  </a:rPr>
                  <a:t>68</a:t>
                </a:r>
                <a:r>
                  <a:rPr lang="en-US" sz="1400" dirty="0" smtClean="0">
                    <a:latin typeface="Times" panose="02020603050405020304" pitchFamily="18" charset="0"/>
                  </a:rPr>
                  <a:t> deg</a:t>
                </a:r>
                <a:endParaRPr lang="ru-RU" sz="1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545" y="3133686"/>
                <a:ext cx="1485215" cy="307777"/>
              </a:xfrm>
              <a:prstGeom prst="rect">
                <a:avLst/>
              </a:prstGeom>
              <a:blipFill rotWithShape="1">
                <a:blip r:embed="rId5"/>
                <a:stretch>
                  <a:fillRect t="-1961" b="-176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159551" y="3146399"/>
                <a:ext cx="1184940" cy="7386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>
                        <a:latin typeface="Cambria Math"/>
                      </a:rPr>
                      <m:t>γ</m:t>
                    </m:r>
                  </m:oMath>
                </a14:m>
                <a:r>
                  <a:rPr lang="en-US" sz="1400" dirty="0">
                    <a:latin typeface="Cambria Math"/>
                  </a:rPr>
                  <a:t> = 2500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>
                        <a:latin typeface="Cambria Math"/>
                      </a:rPr>
                      <m:t>ε</m:t>
                    </m:r>
                  </m:oMath>
                </a14:m>
                <a:r>
                  <a:rPr lang="en-US" sz="1400" dirty="0">
                    <a:latin typeface="Cambria Math"/>
                  </a:rPr>
                  <a:t> = 2.1</a:t>
                </a:r>
              </a:p>
              <a:p>
                <a:r>
                  <a:rPr lang="en-US" sz="1400" dirty="0" smtClean="0">
                    <a:latin typeface="Cambria Math"/>
                  </a:rPr>
                  <a:t>A = </a:t>
                </a:r>
                <a:r>
                  <a:rPr lang="en-US" sz="1400" dirty="0">
                    <a:latin typeface="Cambria Math"/>
                  </a:rPr>
                  <a:t>18.5 mm</a:t>
                </a:r>
                <a:endParaRPr lang="ru-RU" sz="14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551" y="3146399"/>
                <a:ext cx="1184940" cy="738664"/>
              </a:xfrm>
              <a:prstGeom prst="rect">
                <a:avLst/>
              </a:prstGeom>
              <a:blipFill rotWithShape="1">
                <a:blip r:embed="rId6"/>
                <a:stretch>
                  <a:fillRect l="-1026" t="-1653" r="-513" b="-66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573674" y="5441549"/>
                <a:ext cx="633507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i="1" smtClean="0">
                        <a:latin typeface="Cambria Math"/>
                      </a:rPr>
                      <m:t>θ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</a:t>
                </a:r>
                <a:r>
                  <a:rPr lang="en-US" sz="1200" dirty="0" err="1" smtClean="0">
                    <a:latin typeface="Times" panose="02020603050405020304" pitchFamily="18" charset="0"/>
                  </a:rPr>
                  <a:t>deg</a:t>
                </a:r>
                <a:r>
                  <a:rPr lang="en-US" sz="1200" dirty="0" smtClean="0">
                    <a:latin typeface="Times" panose="02020603050405020304" pitchFamily="18" charset="0"/>
                  </a:rPr>
                  <a:t>)</a:t>
                </a:r>
                <a:endParaRPr lang="ru-RU" sz="1200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3674" y="5441549"/>
                <a:ext cx="633507" cy="276999"/>
              </a:xfrm>
              <a:prstGeom prst="rect">
                <a:avLst/>
              </a:prstGeom>
              <a:blipFill rotWithShape="1">
                <a:blip r:embed="rId7"/>
                <a:stretch>
                  <a:fillRect b="-1777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 rot="16200000">
                <a:off x="4171101" y="3900580"/>
                <a:ext cx="962186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/>
                      </a:rPr>
                      <m:t>𝐼</m:t>
                    </m:r>
                  </m:oMath>
                </a14:m>
                <a:r>
                  <a:rPr lang="en-US" sz="1200" dirty="0" smtClean="0">
                    <a:latin typeface="Times" panose="02020603050405020304" pitchFamily="18" charset="0"/>
                  </a:rPr>
                  <a:t> (arb. units)</a:t>
                </a:r>
                <a:endParaRPr lang="ru-RU" sz="12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171101" y="3900580"/>
                <a:ext cx="962186" cy="276999"/>
              </a:xfrm>
              <a:prstGeom prst="rect">
                <a:avLst/>
              </a:prstGeom>
              <a:blipFill rotWithShape="1">
                <a:blip r:embed="rId8"/>
                <a:stretch>
                  <a:fillRect r="-152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1784350" y="5105400"/>
            <a:ext cx="241300" cy="146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809750" y="5047620"/>
            <a:ext cx="2182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prstClr val="black"/>
                </a:solidFill>
                <a:latin typeface="Cambria Math"/>
              </a:rPr>
              <a:t>A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939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16043</TotalTime>
  <Words>1626</Words>
  <Application>Microsoft Office PowerPoint</Application>
  <PresentationFormat>Экран (4:3)</PresentationFormat>
  <Paragraphs>206</Paragraphs>
  <Slides>25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Ion Boardroom</vt:lpstr>
      <vt:lpstr>Equation</vt:lpstr>
      <vt:lpstr>1-D ChDR Point Spread Function (3) </vt:lpstr>
      <vt:lpstr>Optical line installation</vt:lpstr>
      <vt:lpstr>Impact parameter scan</vt:lpstr>
      <vt:lpstr>Simulation of 1-D ChDR PSF</vt:lpstr>
      <vt:lpstr>OTR PSF calculations</vt:lpstr>
      <vt:lpstr>OTR PSF</vt:lpstr>
      <vt:lpstr>OTR profile monitor</vt:lpstr>
      <vt:lpstr>OTR PSF</vt:lpstr>
      <vt:lpstr>ChDR in a vacuum</vt:lpstr>
      <vt:lpstr>ChDR generation scheme</vt:lpstr>
      <vt:lpstr>1-D PSF simulation. Dimensionless variables</vt:lpstr>
      <vt:lpstr>1-D PSF distribution</vt:lpstr>
      <vt:lpstr>Azimuthal distribution of the ChDR for E_V</vt:lpstr>
      <vt:lpstr>Azimuthal distribution of the ChDR for E_H</vt:lpstr>
      <vt:lpstr>Azimuthal distribution of the ChDR for E_V</vt:lpstr>
      <vt:lpstr>Azimuthal distribution of the ChDR for E_H</vt:lpstr>
      <vt:lpstr>1-D ChDR PSF (vertical polarization)</vt:lpstr>
      <vt:lpstr>1-D ChDR PSF (vertical polarization)</vt:lpstr>
      <vt:lpstr>Beam profile imaging simulation</vt:lpstr>
      <vt:lpstr>Beam profile imaging simulation for different impact parameters</vt:lpstr>
      <vt:lpstr>Dependence of the image RMS size on σx (vertical polarization)</vt:lpstr>
      <vt:lpstr>1-D ChDR PSF (horizontal polarization)</vt:lpstr>
      <vt:lpstr>Beam profile imaging simulation</vt:lpstr>
      <vt:lpstr>Dependence of the image RMS size on σx (horizontal polarization)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proton cooling by Diffraction Cherenkov radiation</dc:title>
  <dc:creator>Vitold Bleko</dc:creator>
  <cp:lastModifiedBy>Aleksandr P. Potylicyn</cp:lastModifiedBy>
  <cp:revision>735</cp:revision>
  <cp:lastPrinted>2019-01-11T04:58:23Z</cp:lastPrinted>
  <dcterms:created xsi:type="dcterms:W3CDTF">2016-01-14T16:53:15Z</dcterms:created>
  <dcterms:modified xsi:type="dcterms:W3CDTF">2019-05-27T08:00:22Z</dcterms:modified>
</cp:coreProperties>
</file>