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9" r:id="rId4"/>
    <p:sldId id="260" r:id="rId5"/>
    <p:sldId id="268" r:id="rId6"/>
    <p:sldId id="261" r:id="rId7"/>
    <p:sldId id="266" r:id="rId8"/>
    <p:sldId id="267" r:id="rId9"/>
    <p:sldId id="258" r:id="rId10"/>
    <p:sldId id="262" r:id="rId11"/>
    <p:sldId id="263" r:id="rId12"/>
    <p:sldId id="264" r:id="rId13"/>
    <p:sldId id="265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624"/>
    <p:restoredTop sz="94693"/>
  </p:normalViewPr>
  <p:slideViewPr>
    <p:cSldViewPr snapToGrid="0" snapToObjects="1">
      <p:cViewPr varScale="1">
        <p:scale>
          <a:sx n="148" d="100"/>
          <a:sy n="148" d="100"/>
        </p:scale>
        <p:origin x="-832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02/05/19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F5D524-56DE-464F-98D6-27AB1ED1B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DIRAC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4BE63A-8926-7F4C-8E39-77AE69F164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OAuth2 </a:t>
            </a:r>
            <a:r>
              <a:rPr lang="en-US" dirty="0" smtClean="0">
                <a:effectLst/>
              </a:rPr>
              <a:t>authorization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62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67" y="1050324"/>
            <a:ext cx="6779268" cy="533811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fr-FR" sz="1600" dirty="0" err="1">
                <a:effectLst/>
              </a:rPr>
              <a:t>Resources</a:t>
            </a:r>
            <a:endParaRPr lang="fr-FR" sz="1600" dirty="0">
              <a:effectLst/>
            </a:endParaRPr>
          </a:p>
          <a:p>
            <a:pPr marL="0" indent="0">
              <a:buNone/>
            </a:pPr>
            <a:endParaRPr lang="fr-FR" sz="1600" dirty="0">
              <a:effectLst/>
            </a:endParaRPr>
          </a:p>
          <a:p>
            <a:pPr marL="0" indent="0">
              <a:buNone/>
            </a:pPr>
            <a:r>
              <a:rPr lang="fr-FR" sz="1300" dirty="0" err="1">
                <a:effectLst/>
              </a:rPr>
              <a:t>ProxyProviders</a:t>
            </a:r>
            <a:endParaRPr lang="fr-FR" sz="1300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</a:t>
            </a:r>
            <a:r>
              <a:rPr lang="fr-FR" sz="1300" dirty="0">
                <a:effectLst/>
              </a:rPr>
              <a:t> {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</a:t>
            </a:r>
            <a:r>
              <a:rPr lang="fr-FR" sz="1300" dirty="0" err="1">
                <a:effectLst/>
              </a:rPr>
              <a:t>CheckInProxy</a:t>
            </a:r>
            <a:endParaRPr lang="fr-FR" sz="1300" dirty="0">
              <a:effectLst/>
            </a:endParaRPr>
          </a:p>
          <a:p>
            <a:pPr marL="0" indent="0">
              <a:buNone/>
            </a:pPr>
            <a:r>
              <a:rPr lang="fr-FR" sz="1300" dirty="0">
                <a:effectLst/>
              </a:rPr>
              <a:t>    {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method</a:t>
            </a:r>
            <a:r>
              <a:rPr lang="fr-FR" sz="1300" dirty="0">
                <a:effectLst/>
              </a:rPr>
              <a:t> = oAuth2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issuer</a:t>
            </a:r>
            <a:r>
              <a:rPr lang="fr-FR" sz="1300" dirty="0">
                <a:effectLst/>
              </a:rPr>
              <a:t> = https://</a:t>
            </a:r>
            <a:r>
              <a:rPr lang="fr-FR" sz="1300" dirty="0" err="1">
                <a:effectLst/>
              </a:rPr>
              <a:t>masterportal-pilot.aai.egi.eu</a:t>
            </a:r>
            <a:r>
              <a:rPr lang="fr-FR" sz="1300" dirty="0">
                <a:effectLst/>
              </a:rPr>
              <a:t>/mp-oa2-server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client_id</a:t>
            </a:r>
            <a:r>
              <a:rPr lang="fr-FR" sz="1300" dirty="0">
                <a:effectLst/>
              </a:rPr>
              <a:t> = myproxy:949241khkhkhk358d4981d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client_secret</a:t>
            </a:r>
            <a:r>
              <a:rPr lang="fr-FR" sz="1300" dirty="0">
                <a:effectLst/>
              </a:rPr>
              <a:t> = ISh-Q32bkXRf-1_97qoxWmAQ1ylExh2pQc7rAlBqGVcQVNMf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max_proxylifetime</a:t>
            </a:r>
            <a:r>
              <a:rPr lang="fr-FR" sz="1300" dirty="0">
                <a:effectLst/>
              </a:rPr>
              <a:t> = 864000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proxy_endpoint</a:t>
            </a:r>
            <a:r>
              <a:rPr lang="fr-FR" sz="1300" dirty="0">
                <a:effectLst/>
              </a:rPr>
              <a:t> = https://</a:t>
            </a:r>
            <a:r>
              <a:rPr lang="fr-FR" sz="1300" dirty="0" err="1">
                <a:effectLst/>
              </a:rPr>
              <a:t>masterportal-pilot.aai.egi.eu</a:t>
            </a:r>
            <a:r>
              <a:rPr lang="fr-FR" sz="1300" dirty="0">
                <a:effectLst/>
              </a:rPr>
              <a:t>/mp-oa2-server/</a:t>
            </a:r>
            <a:r>
              <a:rPr lang="fr-FR" sz="1300" dirty="0" err="1">
                <a:effectLst/>
              </a:rPr>
              <a:t>getproxy</a:t>
            </a:r>
            <a:endParaRPr lang="fr-FR" sz="1300" dirty="0">
              <a:effectLst/>
            </a:endParaRPr>
          </a:p>
          <a:p>
            <a:pPr marL="0" indent="0">
              <a:buNone/>
            </a:pPr>
            <a:r>
              <a:rPr lang="fr-FR" sz="1300" dirty="0">
                <a:effectLst/>
              </a:rPr>
              <a:t>    }</a:t>
            </a:r>
          </a:p>
        </p:txBody>
      </p:sp>
      <p:sp>
        <p:nvSpPr>
          <p:cNvPr id="91" name="Content Placeholder 2">
            <a:extLst>
              <a:ext uri="{FF2B5EF4-FFF2-40B4-BE49-F238E27FC236}">
                <a16:creationId xmlns:a16="http://schemas.microsoft.com/office/drawing/2014/main" xmlns="" id="{3409C215-8F16-6345-AA69-8698A9DA4F84}"/>
              </a:ext>
            </a:extLst>
          </p:cNvPr>
          <p:cNvSpPr txBox="1">
            <a:spLocks/>
          </p:cNvSpPr>
          <p:nvPr/>
        </p:nvSpPr>
        <p:spPr>
          <a:xfrm>
            <a:off x="7302841" y="1915299"/>
            <a:ext cx="4683212" cy="397887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>
                <a:effectLst/>
              </a:rPr>
              <a:t>ProxyProviders</a:t>
            </a:r>
            <a:endParaRPr lang="fr-FR" sz="1700" dirty="0">
              <a:effectLst/>
            </a:endParaRPr>
          </a:p>
          <a:p>
            <a:pPr marL="0" indent="0">
              <a:buNone/>
            </a:pPr>
            <a:r>
              <a:rPr lang="fr-FR" sz="1400" dirty="0">
                <a:effectLst/>
              </a:rPr>
              <a:t>{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    DIRAC_EOSC_CA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{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  </a:t>
            </a:r>
            <a:r>
              <a:rPr lang="fr-FR" sz="1400" dirty="0" err="1">
                <a:effectLst/>
              </a:rPr>
              <a:t>max_proxylifetime</a:t>
            </a:r>
            <a:r>
              <a:rPr lang="fr-FR" sz="1400" dirty="0">
                <a:effectLst/>
              </a:rPr>
              <a:t> = 31536000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  </a:t>
            </a:r>
            <a:r>
              <a:rPr lang="fr-FR" sz="1400" dirty="0" err="1">
                <a:effectLst/>
              </a:rPr>
              <a:t>method</a:t>
            </a:r>
            <a:r>
              <a:rPr lang="fr-FR" sz="1400" dirty="0">
                <a:effectLst/>
              </a:rPr>
              <a:t> = DIRACCA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  </a:t>
            </a:r>
            <a:r>
              <a:rPr lang="fr-FR" sz="1400" dirty="0" err="1">
                <a:effectLst/>
              </a:rPr>
              <a:t>CAConfigFile</a:t>
            </a:r>
            <a:r>
              <a:rPr lang="fr-FR" sz="1400" dirty="0">
                <a:effectLst/>
              </a:rPr>
              <a:t> = /</a:t>
            </a:r>
            <a:r>
              <a:rPr lang="fr-FR" sz="1400" dirty="0" err="1">
                <a:effectLst/>
              </a:rPr>
              <a:t>opt</a:t>
            </a:r>
            <a:r>
              <a:rPr lang="fr-FR" sz="1400" dirty="0">
                <a:effectLst/>
              </a:rPr>
              <a:t>/</a:t>
            </a:r>
            <a:r>
              <a:rPr lang="fr-FR" sz="1400" dirty="0" err="1">
                <a:effectLst/>
              </a:rPr>
              <a:t>dirac</a:t>
            </a:r>
            <a:r>
              <a:rPr lang="fr-FR" sz="1400" dirty="0">
                <a:effectLst/>
              </a:rPr>
              <a:t>/pro/</a:t>
            </a:r>
            <a:r>
              <a:rPr lang="fr-FR" sz="1400" dirty="0" err="1">
                <a:effectLst/>
              </a:rPr>
              <a:t>etc</a:t>
            </a:r>
            <a:r>
              <a:rPr lang="fr-FR" sz="1400" dirty="0">
                <a:effectLst/>
              </a:rPr>
              <a:t>/m2.cfg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}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PUSP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{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  </a:t>
            </a:r>
            <a:r>
              <a:rPr lang="fr-FR" sz="1400" dirty="0" err="1">
                <a:effectLst/>
              </a:rPr>
              <a:t>method</a:t>
            </a:r>
            <a:r>
              <a:rPr lang="fr-FR" sz="1400" dirty="0">
                <a:effectLst/>
              </a:rPr>
              <a:t> = PUSP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    }</a:t>
            </a:r>
          </a:p>
          <a:p>
            <a:pPr marL="0" indent="0">
              <a:buNone/>
            </a:pPr>
            <a:r>
              <a:rPr lang="fr-FR" sz="1400" dirty="0">
                <a:effectLst/>
              </a:rPr>
              <a:t>}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2FB67352-4DB3-FD44-9B25-7E6A4391B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Configuration   										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186DC5B-E201-A14E-8B2F-A7CFDC65C6B2}"/>
              </a:ext>
            </a:extLst>
          </p:cNvPr>
          <p:cNvSpPr txBox="1"/>
          <p:nvPr/>
        </p:nvSpPr>
        <p:spPr>
          <a:xfrm>
            <a:off x="10552670" y="6203776"/>
            <a:ext cx="143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dirac.cfg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08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 tmFilter="0,0; .5, 1; 1, 1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 tmFilter="0,0; .5, 1; 1, 1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 tmFilter="0,0; .5, 1; 1, 1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 tmFilter="0,0; .5, 1; 1, 1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 tmFilter="0,0; .5, 1; 1, 1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 tmFilter="0,0; .5, 1; 1, 1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00"/>
                            </p:stCondLst>
                            <p:childTnLst>
                              <p:par>
                                <p:cTn id="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/>
      <p:bldP spid="8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577" y="1346887"/>
            <a:ext cx="6779268" cy="5128053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>
                <a:effectLst/>
              </a:rPr>
              <a:t>Framework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Production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Services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  </a:t>
            </a:r>
            <a:r>
              <a:rPr lang="fr-FR" dirty="0" err="1">
                <a:effectLst/>
              </a:rPr>
              <a:t>OAuth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     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    Port = 9244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  }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 </a:t>
            </a:r>
            <a:r>
              <a:rPr lang="fr-FR" dirty="0" err="1">
                <a:effectLst/>
              </a:rPr>
              <a:t>URLs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   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    </a:t>
            </a:r>
            <a:r>
              <a:rPr lang="fr-FR" dirty="0" err="1">
                <a:effectLst/>
              </a:rPr>
              <a:t>OAuth</a:t>
            </a:r>
            <a:r>
              <a:rPr lang="fr-FR" dirty="0">
                <a:effectLst/>
              </a:rPr>
              <a:t> = </a:t>
            </a:r>
            <a:r>
              <a:rPr lang="fr-FR" dirty="0" err="1">
                <a:effectLst/>
              </a:rPr>
              <a:t>dips</a:t>
            </a:r>
            <a:r>
              <a:rPr lang="fr-FR" dirty="0">
                <a:effectLst/>
              </a:rPr>
              <a:t>://ce-emi.bitp.kiev.ua:9244/Framework/</a:t>
            </a:r>
            <a:r>
              <a:rPr lang="fr-FR" dirty="0" err="1">
                <a:effectLst/>
              </a:rPr>
              <a:t>OAuth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       </a:t>
            </a:r>
            <a:r>
              <a:rPr lang="fr-FR" dirty="0" err="1">
                <a:effectLst/>
              </a:rPr>
              <a:t>OAuthAPI</a:t>
            </a:r>
            <a:r>
              <a:rPr lang="fr-FR" dirty="0">
                <a:effectLst/>
              </a:rPr>
              <a:t> = https://ce-emi.bitp.kiev.ua:9943/oauth2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      }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   }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}</a:t>
            </a:r>
          </a:p>
          <a:p>
            <a:pPr marL="0" indent="0">
              <a:buNone/>
            </a:pPr>
            <a:endParaRPr lang="fr-FR" sz="1500" dirty="0"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2DDEEC2-A9E0-044A-B8BB-8FC0E84DF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Configuration   										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6D1CEC7-4D60-BD4C-89B6-1C99945F178F}"/>
              </a:ext>
            </a:extLst>
          </p:cNvPr>
          <p:cNvSpPr txBox="1"/>
          <p:nvPr/>
        </p:nvSpPr>
        <p:spPr>
          <a:xfrm>
            <a:off x="10552670" y="6203776"/>
            <a:ext cx="143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dirac.cfg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98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 tmFilter="0,0; .5, 1; 1, 1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 tmFilter="0,0; .5, 1; 1, 1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 tmFilter="0,0; .5, 1; 1, 1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 tmFilter="0,0; .5, 1; 1, 1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 tmFilter="0,0; .5, 1; 1, 1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 tmFilter="0,0; .5, 1; 1, 1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 tmFilter="0,0; .5, 1; 1, 1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 tmFilter="0,0; .5, 1; 1, 1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 tmFilter="0,0; .5, 1; 1, 1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 tmFilter="0,0; .5, 1; 1, 1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576" y="1346888"/>
            <a:ext cx="11326553" cy="4485502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err="1">
                <a:effectLst/>
              </a:rPr>
              <a:t>WebApp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  Balancer = none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HTTPS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</a:t>
            </a:r>
            <a:r>
              <a:rPr lang="fr-FR" dirty="0" err="1">
                <a:effectLst/>
              </a:rPr>
              <a:t>Enabled</a:t>
            </a:r>
            <a:r>
              <a:rPr lang="fr-FR" dirty="0">
                <a:effectLst/>
              </a:rPr>
              <a:t> = </a:t>
            </a:r>
            <a:r>
              <a:rPr lang="fr-FR" dirty="0" err="1">
                <a:effectLst/>
              </a:rPr>
              <a:t>True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   Port = 9943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}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HTTP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{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  Port = 8099 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}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  </a:t>
            </a:r>
            <a:r>
              <a:rPr lang="fr-FR" dirty="0" err="1">
                <a:effectLst/>
              </a:rPr>
              <a:t>AdminsEmails</a:t>
            </a:r>
            <a:r>
              <a:rPr lang="fr-FR" dirty="0">
                <a:effectLst/>
              </a:rPr>
              <a:t> = atsareg@cppm.in2p3.fr, lytovchenko@cppm.in2p3.fr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}</a:t>
            </a:r>
          </a:p>
          <a:p>
            <a:pPr marL="0" indent="0">
              <a:buNone/>
            </a:pPr>
            <a:endParaRPr lang="fr-FR" sz="1500" dirty="0"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49EF8A4-CE9C-2E4A-B9A9-86A205F5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Configuration   										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DCC2DD0-B86D-CB4B-844F-8764604D5266}"/>
              </a:ext>
            </a:extLst>
          </p:cNvPr>
          <p:cNvSpPr txBox="1"/>
          <p:nvPr/>
        </p:nvSpPr>
        <p:spPr>
          <a:xfrm>
            <a:off x="10552670" y="6203776"/>
            <a:ext cx="143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http.cfg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57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 tmFilter="0,0; .5, 1; 1, 1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 tmFilter="0,0; .5, 1; 1, 1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 tmFilter="0,0; .5, 1; 1, 1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 tmFilter="0,0; .5, 1; 1, 1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 tmFilter="0,0; .5, 1; 1, 1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 tmFilter="0,0; .5, 1; 1, 1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 tmFilter="0,0; .5, 1; 1, 1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576" y="1346887"/>
            <a:ext cx="11326553" cy="169287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fr-FR" dirty="0" err="1">
                <a:effectLst/>
              </a:rPr>
              <a:t>LocalInstallation</a:t>
            </a: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sz="1300" dirty="0">
                <a:effectLst/>
              </a:rPr>
              <a:t>{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  </a:t>
            </a:r>
            <a:r>
              <a:rPr lang="fr-FR" sz="1300" dirty="0" err="1">
                <a:effectLst/>
              </a:rPr>
              <a:t>ConfigurationServerAPI</a:t>
            </a:r>
            <a:r>
              <a:rPr lang="fr-FR" sz="1300" dirty="0">
                <a:effectLst/>
              </a:rPr>
              <a:t> = https://ce-emi.bitp.kiev.ua:9943/configuration</a:t>
            </a:r>
          </a:p>
          <a:p>
            <a:pPr marL="0" indent="0">
              <a:buNone/>
            </a:pPr>
            <a:r>
              <a:rPr lang="fr-FR" sz="1300" dirty="0">
                <a:effectLst/>
              </a:rPr>
              <a:t>}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49EF8A4-CE9C-2E4A-B9A9-86A205F5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Configuration   										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B60D00-BBF4-F445-9B3E-AB0F94B15C8B}"/>
              </a:ext>
            </a:extLst>
          </p:cNvPr>
          <p:cNvSpPr txBox="1"/>
          <p:nvPr/>
        </p:nvSpPr>
        <p:spPr>
          <a:xfrm>
            <a:off x="9613558" y="6203776"/>
            <a:ext cx="2372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defaults-</a:t>
            </a:r>
            <a:r>
              <a:rPr lang="fr-FR" dirty="0" err="1"/>
              <a:t>DIRAC.cfg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822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6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F5D524-56DE-464F-98D6-27AB1ED1B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4BE63A-8926-7F4C-8E39-77AE69F164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125139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A93214-5217-2342-85D9-DF28E802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990599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OAuth2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EBEB5B-63BB-2E42-B070-7C9C11D2C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67" y="1283042"/>
            <a:ext cx="11474835" cy="5228969"/>
          </a:xfrm>
        </p:spPr>
        <p:txBody>
          <a:bodyPr anchor="t"/>
          <a:lstStyle/>
          <a:p>
            <a:pPr marL="0" indent="0">
              <a:buNone/>
            </a:pPr>
            <a:r>
              <a:rPr lang="fr-FR" dirty="0">
                <a:effectLst/>
              </a:rPr>
              <a:t>	</a:t>
            </a:r>
            <a:r>
              <a:rPr lang="fr-FR" dirty="0" err="1">
                <a:effectLst/>
              </a:rPr>
              <a:t>OAuth</a:t>
            </a:r>
            <a:r>
              <a:rPr lang="fr-FR" dirty="0">
                <a:effectLst/>
              </a:rPr>
              <a:t> 2 </a:t>
            </a:r>
            <a:r>
              <a:rPr lang="fr-FR" dirty="0" err="1">
                <a:effectLst/>
              </a:rPr>
              <a:t>is</a:t>
            </a:r>
            <a:r>
              <a:rPr lang="fr-FR" dirty="0">
                <a:effectLst/>
              </a:rPr>
              <a:t> the </a:t>
            </a:r>
            <a:r>
              <a:rPr lang="fr-FR" dirty="0" err="1">
                <a:effectLst/>
              </a:rPr>
              <a:t>industry</a:t>
            </a:r>
            <a:r>
              <a:rPr lang="fr-FR" dirty="0">
                <a:effectLst/>
              </a:rPr>
              <a:t>-standard </a:t>
            </a:r>
            <a:r>
              <a:rPr lang="fr-FR" dirty="0" err="1">
                <a:effectLst/>
              </a:rPr>
              <a:t>protocol</a:t>
            </a:r>
            <a:r>
              <a:rPr lang="fr-FR" dirty="0">
                <a:effectLst/>
              </a:rPr>
              <a:t> for </a:t>
            </a:r>
            <a:r>
              <a:rPr lang="fr-FR" dirty="0" err="1">
                <a:effectLst/>
              </a:rPr>
              <a:t>authorization</a:t>
            </a:r>
            <a:r>
              <a:rPr lang="fr-FR" dirty="0">
                <a:effectLst/>
              </a:rPr>
              <a:t>, </a:t>
            </a:r>
            <a:r>
              <a:rPr lang="fr-FR" dirty="0" err="1">
                <a:effectLst/>
              </a:rPr>
              <a:t>provides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several</a:t>
            </a:r>
            <a:r>
              <a:rPr lang="fr-FR" dirty="0">
                <a:effectLst/>
              </a:rPr>
              <a:t> "</a:t>
            </a:r>
            <a:r>
              <a:rPr lang="fr-FR" dirty="0" err="1">
                <a:effectLst/>
              </a:rPr>
              <a:t>grant</a:t>
            </a:r>
            <a:r>
              <a:rPr lang="fr-FR" dirty="0">
                <a:effectLst/>
              </a:rPr>
              <a:t> types" for </a:t>
            </a:r>
            <a:r>
              <a:rPr lang="fr-FR" dirty="0" err="1">
                <a:effectLst/>
              </a:rPr>
              <a:t>different</a:t>
            </a:r>
            <a:r>
              <a:rPr lang="fr-FR" dirty="0">
                <a:effectLst/>
              </a:rPr>
              <a:t> use cases. In </a:t>
            </a:r>
            <a:r>
              <a:rPr lang="fr-FR" dirty="0" err="1">
                <a:effectLst/>
              </a:rPr>
              <a:t>our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project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we</a:t>
            </a:r>
            <a:r>
              <a:rPr lang="fr-FR" dirty="0">
                <a:effectLst/>
              </a:rPr>
              <a:t> use </a:t>
            </a:r>
            <a:r>
              <a:rPr lang="fr-FR" b="1" dirty="0" err="1">
                <a:effectLst/>
              </a:rPr>
              <a:t>Authorization</a:t>
            </a:r>
            <a:r>
              <a:rPr lang="fr-FR" b="1" dirty="0">
                <a:effectLst/>
              </a:rPr>
              <a:t> Code flow.</a:t>
            </a:r>
          </a:p>
          <a:p>
            <a:r>
              <a:rPr lang="fr-FR" dirty="0">
                <a:effectLst/>
              </a:rPr>
              <a:t>The </a:t>
            </a:r>
            <a:r>
              <a:rPr lang="fr-FR" dirty="0" err="1">
                <a:effectLst/>
              </a:rPr>
              <a:t>Authorization</a:t>
            </a:r>
            <a:r>
              <a:rPr lang="fr-FR" dirty="0">
                <a:effectLst/>
              </a:rPr>
              <a:t> Code </a:t>
            </a:r>
            <a:r>
              <a:rPr lang="fr-FR" dirty="0" err="1">
                <a:effectLst/>
              </a:rPr>
              <a:t>grant</a:t>
            </a:r>
            <a:r>
              <a:rPr lang="fr-FR" dirty="0">
                <a:effectLst/>
              </a:rPr>
              <a:t> type </a:t>
            </a:r>
            <a:r>
              <a:rPr lang="fr-FR" dirty="0" err="1">
                <a:effectLst/>
              </a:rPr>
              <a:t>is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used</a:t>
            </a:r>
            <a:r>
              <a:rPr lang="fr-FR" dirty="0">
                <a:effectLst/>
              </a:rPr>
              <a:t> by </a:t>
            </a:r>
            <a:r>
              <a:rPr lang="fr-FR" dirty="0" err="1">
                <a:effectLst/>
              </a:rPr>
              <a:t>confidential</a:t>
            </a:r>
            <a:r>
              <a:rPr lang="fr-FR" dirty="0">
                <a:effectLst/>
              </a:rPr>
              <a:t> and public clients to exchange an </a:t>
            </a:r>
            <a:r>
              <a:rPr lang="fr-FR" dirty="0" err="1">
                <a:effectLst/>
              </a:rPr>
              <a:t>authorization</a:t>
            </a:r>
            <a:r>
              <a:rPr lang="fr-FR" dirty="0">
                <a:effectLst/>
              </a:rPr>
              <a:t> code for an </a:t>
            </a:r>
            <a:r>
              <a:rPr lang="fr-FR" dirty="0" err="1">
                <a:effectLst/>
              </a:rPr>
              <a:t>access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token</a:t>
            </a:r>
            <a:r>
              <a:rPr lang="fr-FR" dirty="0" smtClean="0">
                <a:effectLst/>
              </a:rPr>
              <a:t>.</a:t>
            </a:r>
          </a:p>
          <a:p>
            <a:r>
              <a:rPr lang="fr-FR" dirty="0" smtClean="0">
                <a:effectLst/>
              </a:rPr>
              <a:t>The user </a:t>
            </a:r>
            <a:r>
              <a:rPr lang="fr-FR" dirty="0" err="1" smtClean="0">
                <a:effectLst/>
              </a:rPr>
              <a:t>is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directed</a:t>
            </a:r>
            <a:r>
              <a:rPr lang="fr-FR" dirty="0" smtClean="0">
                <a:effectLst/>
              </a:rPr>
              <a:t> to the </a:t>
            </a:r>
            <a:r>
              <a:rPr lang="fr-FR" dirty="0" err="1" smtClean="0">
                <a:effectLst/>
              </a:rPr>
              <a:t>authorization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endpoint</a:t>
            </a:r>
            <a:r>
              <a:rPr lang="fr-FR" dirty="0" smtClean="0">
                <a:effectLst/>
              </a:rPr>
              <a:t> of the Oauth2 </a:t>
            </a:r>
            <a:r>
              <a:rPr lang="fr-FR" dirty="0" err="1" smtClean="0">
                <a:effectLst/>
              </a:rPr>
              <a:t>identity</a:t>
            </a:r>
            <a:r>
              <a:rPr lang="fr-FR" dirty="0" smtClean="0">
                <a:effectLst/>
              </a:rPr>
              <a:t> provider, </a:t>
            </a:r>
            <a:r>
              <a:rPr lang="fr-FR" dirty="0" err="1" smtClean="0">
                <a:effectLst/>
              </a:rPr>
              <a:t>e.g</a:t>
            </a:r>
            <a:r>
              <a:rPr lang="fr-FR" dirty="0" smtClean="0">
                <a:effectLst/>
              </a:rPr>
              <a:t>. EGI Check-In</a:t>
            </a:r>
            <a:endParaRPr lang="fr-FR" dirty="0">
              <a:effectLst/>
            </a:endParaRPr>
          </a:p>
          <a:p>
            <a:r>
              <a:rPr lang="fr-FR" dirty="0" err="1">
                <a:effectLst/>
              </a:rPr>
              <a:t>After</a:t>
            </a:r>
            <a:r>
              <a:rPr lang="fr-FR" dirty="0">
                <a:effectLst/>
              </a:rPr>
              <a:t> the </a:t>
            </a:r>
            <a:r>
              <a:rPr lang="fr-FR" dirty="0" smtClean="0">
                <a:effectLst/>
              </a:rPr>
              <a:t>flow </a:t>
            </a:r>
            <a:r>
              <a:rPr lang="fr-FR" dirty="0" err="1" smtClean="0">
                <a:effectLst/>
              </a:rPr>
              <a:t>returns</a:t>
            </a:r>
            <a:r>
              <a:rPr lang="fr-FR" dirty="0" smtClean="0">
                <a:effectLst/>
              </a:rPr>
              <a:t> </a:t>
            </a:r>
            <a:r>
              <a:rPr lang="fr-FR" dirty="0">
                <a:effectLst/>
              </a:rPr>
              <a:t>to the client via the </a:t>
            </a:r>
            <a:r>
              <a:rPr lang="fr-FR" dirty="0" err="1">
                <a:effectLst/>
              </a:rPr>
              <a:t>redirect</a:t>
            </a:r>
            <a:r>
              <a:rPr lang="fr-FR" dirty="0">
                <a:effectLst/>
              </a:rPr>
              <a:t> </a:t>
            </a:r>
            <a:r>
              <a:rPr lang="fr-FR" dirty="0" smtClean="0">
                <a:effectLst/>
              </a:rPr>
              <a:t>URL (to the DIRAC Oauth2 API), </a:t>
            </a:r>
            <a:r>
              <a:rPr lang="fr-FR" dirty="0">
                <a:effectLst/>
              </a:rPr>
              <a:t>the application </a:t>
            </a:r>
            <a:r>
              <a:rPr lang="fr-FR" dirty="0" err="1">
                <a:effectLst/>
              </a:rPr>
              <a:t>will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get</a:t>
            </a:r>
            <a:r>
              <a:rPr lang="fr-FR" dirty="0">
                <a:effectLst/>
              </a:rPr>
              <a:t> the </a:t>
            </a:r>
            <a:r>
              <a:rPr lang="fr-FR" dirty="0" err="1">
                <a:effectLst/>
              </a:rPr>
              <a:t>authorization</a:t>
            </a:r>
            <a:r>
              <a:rPr lang="fr-FR" dirty="0">
                <a:effectLst/>
              </a:rPr>
              <a:t> code </a:t>
            </a:r>
            <a:r>
              <a:rPr lang="fr-FR" dirty="0" err="1">
                <a:effectLst/>
              </a:rPr>
              <a:t>from</a:t>
            </a:r>
            <a:r>
              <a:rPr lang="fr-FR" dirty="0">
                <a:effectLst/>
              </a:rPr>
              <a:t> the URL and use </a:t>
            </a:r>
            <a:r>
              <a:rPr lang="fr-FR" dirty="0" err="1">
                <a:effectLst/>
              </a:rPr>
              <a:t>it</a:t>
            </a:r>
            <a:r>
              <a:rPr lang="fr-FR" dirty="0">
                <a:effectLst/>
              </a:rPr>
              <a:t> to </a:t>
            </a:r>
            <a:r>
              <a:rPr lang="fr-FR" dirty="0" err="1">
                <a:effectLst/>
              </a:rPr>
              <a:t>request</a:t>
            </a:r>
            <a:r>
              <a:rPr lang="fr-FR" dirty="0">
                <a:effectLst/>
              </a:rPr>
              <a:t> an </a:t>
            </a:r>
            <a:r>
              <a:rPr lang="fr-FR" dirty="0" err="1" smtClean="0">
                <a:effectLst/>
              </a:rPr>
              <a:t>access</a:t>
            </a:r>
            <a:r>
              <a:rPr lang="fr-FR" dirty="0" smtClean="0">
                <a:effectLst/>
              </a:rPr>
              <a:t> </a:t>
            </a:r>
            <a:r>
              <a:rPr lang="fr-FR" dirty="0">
                <a:effectLst/>
              </a:rPr>
              <a:t>and </a:t>
            </a:r>
            <a:r>
              <a:rPr lang="fr-FR" dirty="0" err="1">
                <a:effectLst/>
              </a:rPr>
              <a:t>refresh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tokens</a:t>
            </a:r>
            <a:r>
              <a:rPr lang="fr-FR" dirty="0">
                <a:effectLst/>
              </a:rPr>
              <a:t>.</a:t>
            </a:r>
          </a:p>
          <a:p>
            <a:r>
              <a:rPr lang="fr-FR" dirty="0" err="1">
                <a:effectLst/>
              </a:rPr>
              <a:t>After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that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can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get</a:t>
            </a:r>
            <a:r>
              <a:rPr lang="fr-FR" dirty="0">
                <a:effectLst/>
              </a:rPr>
              <a:t> user profile, </a:t>
            </a:r>
            <a:r>
              <a:rPr lang="fr-FR" dirty="0" err="1" smtClean="0">
                <a:effectLst/>
              </a:rPr>
              <a:t>where</a:t>
            </a:r>
            <a:r>
              <a:rPr lang="fr-FR" dirty="0" smtClean="0">
                <a:effectLst/>
              </a:rPr>
              <a:t> </a:t>
            </a:r>
            <a:r>
              <a:rPr lang="fr-FR" dirty="0" err="1">
                <a:effectLst/>
              </a:rPr>
              <a:t>we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can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find</a:t>
            </a:r>
            <a:r>
              <a:rPr lang="fr-FR" dirty="0">
                <a:effectLst/>
              </a:rPr>
              <a:t> </a:t>
            </a:r>
            <a:r>
              <a:rPr lang="fr-FR" dirty="0" smtClean="0">
                <a:effectLst/>
              </a:rPr>
              <a:t>unique ID and </a:t>
            </a:r>
            <a:r>
              <a:rPr lang="fr-FR" dirty="0" err="1" smtClean="0">
                <a:effectLst/>
              </a:rPr>
              <a:t>some</a:t>
            </a:r>
            <a:r>
              <a:rPr lang="fr-FR" dirty="0" smtClean="0">
                <a:effectLst/>
              </a:rPr>
              <a:t> </a:t>
            </a:r>
            <a:r>
              <a:rPr lang="fr-FR" dirty="0" err="1">
                <a:effectLst/>
              </a:rPr>
              <a:t>other</a:t>
            </a:r>
            <a:r>
              <a:rPr lang="fr-FR" dirty="0">
                <a:effectLst/>
              </a:rPr>
              <a:t> information.</a:t>
            </a:r>
            <a:r>
              <a:rPr lang="fr-FR" dirty="0"/>
              <a:t/>
            </a:r>
            <a:br>
              <a:rPr lang="fr-FR" dirty="0"/>
            </a:br>
            <a:endParaRPr lang="fr-F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13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25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75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2F1D89D-2404-FE4C-A861-7F4A86836015}"/>
              </a:ext>
            </a:extLst>
          </p:cNvPr>
          <p:cNvSpPr txBox="1">
            <a:spLocks/>
          </p:cNvSpPr>
          <p:nvPr/>
        </p:nvSpPr>
        <p:spPr>
          <a:xfrm>
            <a:off x="325868" y="296561"/>
            <a:ext cx="9905998" cy="56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Portal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14D4ACA-D73C-1744-8FAE-5013C7398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666" y="1556679"/>
            <a:ext cx="7803047" cy="48798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09F7607-8102-224A-AAF5-3C84E1130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71" y="1556679"/>
            <a:ext cx="3206547" cy="173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1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A93214-5217-2342-85D9-DF28E802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990599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Portal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A2F77DEB-05AA-9844-BD32-18A503D62FCF}"/>
              </a:ext>
            </a:extLst>
          </p:cNvPr>
          <p:cNvCxnSpPr/>
          <p:nvPr/>
        </p:nvCxnSpPr>
        <p:spPr>
          <a:xfrm>
            <a:off x="1510345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47C7DEC-F2C1-6744-A85B-FD3AB5D270F5}"/>
              </a:ext>
            </a:extLst>
          </p:cNvPr>
          <p:cNvCxnSpPr/>
          <p:nvPr/>
        </p:nvCxnSpPr>
        <p:spPr>
          <a:xfrm>
            <a:off x="3191453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C0F1BB1-A2BD-EE45-A31D-F3A889E552A0}"/>
              </a:ext>
            </a:extLst>
          </p:cNvPr>
          <p:cNvCxnSpPr/>
          <p:nvPr/>
        </p:nvCxnSpPr>
        <p:spPr>
          <a:xfrm>
            <a:off x="4257997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44D786A-494B-DC4F-9CB7-A779C6C59A8C}"/>
              </a:ext>
            </a:extLst>
          </p:cNvPr>
          <p:cNvCxnSpPr/>
          <p:nvPr/>
        </p:nvCxnSpPr>
        <p:spPr>
          <a:xfrm>
            <a:off x="5734099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C1CB344-98D3-3742-A663-F3F436D24FBB}"/>
              </a:ext>
            </a:extLst>
          </p:cNvPr>
          <p:cNvCxnSpPr/>
          <p:nvPr/>
        </p:nvCxnSpPr>
        <p:spPr>
          <a:xfrm>
            <a:off x="8098477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CDE5AC66-FA7B-F942-8BA7-E4063E427018}"/>
              </a:ext>
            </a:extLst>
          </p:cNvPr>
          <p:cNvCxnSpPr/>
          <p:nvPr/>
        </p:nvCxnSpPr>
        <p:spPr>
          <a:xfrm>
            <a:off x="9652957" y="1127291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1B4B2C-39E5-9442-A870-75B88BEEF123}"/>
              </a:ext>
            </a:extLst>
          </p:cNvPr>
          <p:cNvSpPr txBox="1"/>
          <p:nvPr/>
        </p:nvSpPr>
        <p:spPr>
          <a:xfrm rot="16200000">
            <a:off x="994472" y="1209426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user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EA751AB9-591A-BE4B-B6BE-16BDE5734880}"/>
              </a:ext>
            </a:extLst>
          </p:cNvPr>
          <p:cNvCxnSpPr>
            <a:cxnSpLocks/>
          </p:cNvCxnSpPr>
          <p:nvPr/>
        </p:nvCxnSpPr>
        <p:spPr>
          <a:xfrm flipV="1">
            <a:off x="1510345" y="1243087"/>
            <a:ext cx="1681108" cy="2130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E32501B-88FA-9341-A222-C309707B3585}"/>
              </a:ext>
            </a:extLst>
          </p:cNvPr>
          <p:cNvSpPr txBox="1"/>
          <p:nvPr/>
        </p:nvSpPr>
        <p:spPr>
          <a:xfrm>
            <a:off x="1464384" y="1073270"/>
            <a:ext cx="128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click login </a:t>
            </a:r>
            <a:r>
              <a:rPr lang="fr-FR" sz="1000" dirty="0" err="1"/>
              <a:t>button</a:t>
            </a:r>
            <a:endParaRPr lang="fr-FR" sz="1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F8DBB01A-85DD-A442-9451-E8C3F3FF0C78}"/>
              </a:ext>
            </a:extLst>
          </p:cNvPr>
          <p:cNvCxnSpPr>
            <a:cxnSpLocks/>
          </p:cNvCxnSpPr>
          <p:nvPr/>
        </p:nvCxnSpPr>
        <p:spPr>
          <a:xfrm flipV="1">
            <a:off x="3207784" y="1237645"/>
            <a:ext cx="2522218" cy="1653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340DD26-2E08-9F4E-A68C-E750751A28D3}"/>
              </a:ext>
            </a:extLst>
          </p:cNvPr>
          <p:cNvSpPr txBox="1"/>
          <p:nvPr/>
        </p:nvSpPr>
        <p:spPr>
          <a:xfrm>
            <a:off x="3146680" y="1064463"/>
            <a:ext cx="1430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r>
              <a:rPr lang="fr-FR" sz="1000" dirty="0"/>
              <a:t> url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1778957F-DABA-734B-A112-6CA0BEA39727}"/>
              </a:ext>
            </a:extLst>
          </p:cNvPr>
          <p:cNvCxnSpPr>
            <a:cxnSpLocks/>
          </p:cNvCxnSpPr>
          <p:nvPr/>
        </p:nvCxnSpPr>
        <p:spPr>
          <a:xfrm>
            <a:off x="5753421" y="1540712"/>
            <a:ext cx="2345056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7A360859-8F63-B54E-92D4-ED043217A0A4}"/>
              </a:ext>
            </a:extLst>
          </p:cNvPr>
          <p:cNvCxnSpPr>
            <a:cxnSpLocks/>
          </p:cNvCxnSpPr>
          <p:nvPr/>
        </p:nvCxnSpPr>
        <p:spPr>
          <a:xfrm flipH="1">
            <a:off x="3216165" y="1472388"/>
            <a:ext cx="2501559" cy="96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CF0B001-6669-A14B-A10C-643CE2DDEE76}"/>
              </a:ext>
            </a:extLst>
          </p:cNvPr>
          <p:cNvSpPr txBox="1"/>
          <p:nvPr/>
        </p:nvSpPr>
        <p:spPr>
          <a:xfrm>
            <a:off x="5694790" y="1337300"/>
            <a:ext cx="9485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save</a:t>
            </a:r>
            <a:r>
              <a:rPr lang="fr-FR" sz="1000" dirty="0"/>
              <a:t> session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758AC8F-4DE2-1448-BC2C-71CB4AB12D82}"/>
              </a:ext>
            </a:extLst>
          </p:cNvPr>
          <p:cNvSpPr txBox="1"/>
          <p:nvPr/>
        </p:nvSpPr>
        <p:spPr>
          <a:xfrm>
            <a:off x="5074378" y="1264395"/>
            <a:ext cx="739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url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C74E934A-147E-084D-B3AA-A17C29972E5B}"/>
              </a:ext>
            </a:extLst>
          </p:cNvPr>
          <p:cNvCxnSpPr>
            <a:cxnSpLocks/>
          </p:cNvCxnSpPr>
          <p:nvPr/>
        </p:nvCxnSpPr>
        <p:spPr>
          <a:xfrm flipV="1">
            <a:off x="2446874" y="1694172"/>
            <a:ext cx="7206083" cy="4939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C564A66-EFA1-864B-9601-B546B9A06846}"/>
              </a:ext>
            </a:extLst>
          </p:cNvPr>
          <p:cNvSpPr txBox="1"/>
          <p:nvPr/>
        </p:nvSpPr>
        <p:spPr>
          <a:xfrm>
            <a:off x="2395154" y="1522192"/>
            <a:ext cx="1540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authorization</a:t>
            </a:r>
            <a:r>
              <a:rPr lang="fr-FR" sz="1000" dirty="0"/>
              <a:t>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1DD07D2C-ABF6-2344-9F16-C8720FAE1867}"/>
              </a:ext>
            </a:extLst>
          </p:cNvPr>
          <p:cNvCxnSpPr>
            <a:cxnSpLocks/>
          </p:cNvCxnSpPr>
          <p:nvPr/>
        </p:nvCxnSpPr>
        <p:spPr>
          <a:xfrm flipH="1">
            <a:off x="4257997" y="1899054"/>
            <a:ext cx="5394960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525F002-CEAF-7A43-A3BC-B916C7E7333B}"/>
              </a:ext>
            </a:extLst>
          </p:cNvPr>
          <p:cNvSpPr txBox="1"/>
          <p:nvPr/>
        </p:nvSpPr>
        <p:spPr>
          <a:xfrm>
            <a:off x="7979290" y="1691646"/>
            <a:ext cx="1790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</a:t>
            </a:r>
            <a:r>
              <a:rPr lang="fr-FR" sz="1000" dirty="0" err="1"/>
              <a:t>authorization</a:t>
            </a:r>
            <a:r>
              <a:rPr lang="fr-FR" sz="1000" dirty="0"/>
              <a:t> code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81739AEE-D7A3-634C-A621-302391FCF471}"/>
              </a:ext>
            </a:extLst>
          </p:cNvPr>
          <p:cNvCxnSpPr/>
          <p:nvPr/>
        </p:nvCxnSpPr>
        <p:spPr>
          <a:xfrm>
            <a:off x="4289567" y="2094996"/>
            <a:ext cx="1470659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9FC6FA0-B9D9-9D43-8BC4-9D6EBF94B397}"/>
              </a:ext>
            </a:extLst>
          </p:cNvPr>
          <p:cNvSpPr txBox="1"/>
          <p:nvPr/>
        </p:nvSpPr>
        <p:spPr>
          <a:xfrm>
            <a:off x="4239491" y="1885990"/>
            <a:ext cx="1381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begin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endParaRPr lang="fr-FR" sz="1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F70E543-7776-AA45-9177-7B9AD829E824}"/>
              </a:ext>
            </a:extLst>
          </p:cNvPr>
          <p:cNvSpPr txBox="1"/>
          <p:nvPr/>
        </p:nvSpPr>
        <p:spPr>
          <a:xfrm>
            <a:off x="7282454" y="2122320"/>
            <a:ext cx="916720" cy="251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full info</a:t>
            </a: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xmlns="" id="{72B28CCD-6097-4B41-893B-989602E39F59}"/>
              </a:ext>
            </a:extLst>
          </p:cNvPr>
          <p:cNvSpPr/>
          <p:nvPr/>
        </p:nvSpPr>
        <p:spPr>
          <a:xfrm>
            <a:off x="3867630" y="1019434"/>
            <a:ext cx="818063" cy="5579076"/>
          </a:xfrm>
          <a:prstGeom prst="frame">
            <a:avLst>
              <a:gd name="adj1" fmla="val 6804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AA24B96-7545-DB41-A111-CF0B51125581}"/>
              </a:ext>
            </a:extLst>
          </p:cNvPr>
          <p:cNvSpPr txBox="1"/>
          <p:nvPr/>
        </p:nvSpPr>
        <p:spPr>
          <a:xfrm>
            <a:off x="5826291" y="682592"/>
            <a:ext cx="192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OAuth2Service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D125545-B484-924E-9306-F73BF9B88C78}"/>
              </a:ext>
            </a:extLst>
          </p:cNvPr>
          <p:cNvSpPr txBox="1"/>
          <p:nvPr/>
        </p:nvSpPr>
        <p:spPr>
          <a:xfrm>
            <a:off x="3946414" y="685061"/>
            <a:ext cx="72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HTTP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1B1D2CD3-243F-AA41-B389-F4DADAF71990}"/>
              </a:ext>
            </a:extLst>
          </p:cNvPr>
          <p:cNvCxnSpPr/>
          <p:nvPr/>
        </p:nvCxnSpPr>
        <p:spPr>
          <a:xfrm>
            <a:off x="6983778" y="1122935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9E5C1CA7-F0FF-F54C-9A21-A6EA7F378316}"/>
              </a:ext>
            </a:extLst>
          </p:cNvPr>
          <p:cNvCxnSpPr/>
          <p:nvPr/>
        </p:nvCxnSpPr>
        <p:spPr>
          <a:xfrm flipV="1">
            <a:off x="5741717" y="1239207"/>
            <a:ext cx="1242061" cy="1108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929DCCD-64D3-A34D-9DC0-9EFAAFE7953D}"/>
              </a:ext>
            </a:extLst>
          </p:cNvPr>
          <p:cNvSpPr txBox="1"/>
          <p:nvPr/>
        </p:nvSpPr>
        <p:spPr>
          <a:xfrm>
            <a:off x="5977285" y="1056712"/>
            <a:ext cx="779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create</a:t>
            </a:r>
            <a:r>
              <a:rPr lang="fr-FR" sz="1000" dirty="0"/>
              <a:t> url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62AC14F0-63DF-274E-8943-775E26DE3DE4}"/>
              </a:ext>
            </a:extLst>
          </p:cNvPr>
          <p:cNvCxnSpPr>
            <a:cxnSpLocks/>
          </p:cNvCxnSpPr>
          <p:nvPr/>
        </p:nvCxnSpPr>
        <p:spPr>
          <a:xfrm flipV="1">
            <a:off x="5737361" y="2107356"/>
            <a:ext cx="2361116" cy="673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Frame 40">
            <a:extLst>
              <a:ext uri="{FF2B5EF4-FFF2-40B4-BE49-F238E27FC236}">
                <a16:creationId xmlns:a16="http://schemas.microsoft.com/office/drawing/2014/main" xmlns="" id="{6A00D197-B6B7-DE4F-88BB-99F3C6B61F39}"/>
              </a:ext>
            </a:extLst>
          </p:cNvPr>
          <p:cNvSpPr/>
          <p:nvPr/>
        </p:nvSpPr>
        <p:spPr>
          <a:xfrm>
            <a:off x="5334742" y="1019434"/>
            <a:ext cx="2971701" cy="5579076"/>
          </a:xfrm>
          <a:prstGeom prst="frame">
            <a:avLst>
              <a:gd name="adj1" fmla="val 198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101CAA45-E77E-7F42-B3AB-D6BB52A57981}"/>
              </a:ext>
            </a:extLst>
          </p:cNvPr>
          <p:cNvSpPr txBox="1"/>
          <p:nvPr/>
        </p:nvSpPr>
        <p:spPr>
          <a:xfrm>
            <a:off x="7555455" y="3944372"/>
            <a:ext cx="1092849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000" dirty="0" err="1"/>
              <a:t>modify</a:t>
            </a:r>
            <a:r>
              <a:rPr lang="fr-FR" sz="1000" dirty="0"/>
              <a:t>/</a:t>
            </a:r>
            <a:r>
              <a:rPr lang="fr-FR" sz="1000" dirty="0" err="1"/>
              <a:t>create</a:t>
            </a:r>
            <a:r>
              <a:rPr lang="fr-FR" sz="1000" dirty="0"/>
              <a:t> new </a:t>
            </a:r>
            <a:r>
              <a:rPr lang="fr-FR" sz="1000" dirty="0" err="1"/>
              <a:t>dirac</a:t>
            </a:r>
            <a:r>
              <a:rPr lang="fr-FR" sz="1000" dirty="0"/>
              <a:t> user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B71E1799-00AC-1147-A544-E6ED2140280F}"/>
              </a:ext>
            </a:extLst>
          </p:cNvPr>
          <p:cNvCxnSpPr>
            <a:cxnSpLocks/>
          </p:cNvCxnSpPr>
          <p:nvPr/>
        </p:nvCxnSpPr>
        <p:spPr>
          <a:xfrm flipH="1">
            <a:off x="5753421" y="4616140"/>
            <a:ext cx="2327269" cy="1360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736D8E5-04CB-1C4B-AD15-EB0760C3D181}"/>
              </a:ext>
            </a:extLst>
          </p:cNvPr>
          <p:cNvSpPr txBox="1"/>
          <p:nvPr/>
        </p:nvSpPr>
        <p:spPr>
          <a:xfrm>
            <a:off x="6547153" y="4402049"/>
            <a:ext cx="1676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registration </a:t>
            </a:r>
            <a:r>
              <a:rPr lang="fr-FR" sz="1000" dirty="0" err="1"/>
              <a:t>result</a:t>
            </a:r>
            <a:endParaRPr lang="fr-FR" sz="10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F3DE684F-67EF-B844-91D6-5EE898F442BE}"/>
              </a:ext>
            </a:extLst>
          </p:cNvPr>
          <p:cNvCxnSpPr>
            <a:cxnSpLocks/>
          </p:cNvCxnSpPr>
          <p:nvPr/>
        </p:nvCxnSpPr>
        <p:spPr>
          <a:xfrm flipH="1">
            <a:off x="2423938" y="4629741"/>
            <a:ext cx="3264616" cy="1852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6B91E32D-88D8-2C41-9D16-E31825DC9096}"/>
              </a:ext>
            </a:extLst>
          </p:cNvPr>
          <p:cNvSpPr txBox="1"/>
          <p:nvPr/>
        </p:nvSpPr>
        <p:spPr>
          <a:xfrm>
            <a:off x="5696269" y="1918936"/>
            <a:ext cx="1508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read</a:t>
            </a:r>
            <a:r>
              <a:rPr lang="fr-FR" sz="1000" dirty="0"/>
              <a:t> session record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E57D81F-CD21-A54F-896A-20C4A6043F72}"/>
              </a:ext>
            </a:extLst>
          </p:cNvPr>
          <p:cNvSpPr txBox="1"/>
          <p:nvPr/>
        </p:nvSpPr>
        <p:spPr>
          <a:xfrm>
            <a:off x="8708240" y="2481646"/>
            <a:ext cx="128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</a:t>
            </a:r>
            <a:r>
              <a:rPr lang="fr-FR" sz="1000" dirty="0" err="1"/>
              <a:t>tokens</a:t>
            </a:r>
            <a:endParaRPr lang="fr-FR" sz="1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01C0554F-5B8E-2043-8435-448F0ADB667E}"/>
              </a:ext>
            </a:extLst>
          </p:cNvPr>
          <p:cNvSpPr txBox="1"/>
          <p:nvPr/>
        </p:nvSpPr>
        <p:spPr>
          <a:xfrm>
            <a:off x="6996146" y="2316621"/>
            <a:ext cx="142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token</a:t>
            </a:r>
            <a:r>
              <a:rPr lang="fr-FR" sz="1000" dirty="0"/>
              <a:t>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662B73D2-6496-3946-98D8-C46EE5FA4E4A}"/>
              </a:ext>
            </a:extLst>
          </p:cNvPr>
          <p:cNvCxnSpPr>
            <a:cxnSpLocks/>
          </p:cNvCxnSpPr>
          <p:nvPr/>
        </p:nvCxnSpPr>
        <p:spPr>
          <a:xfrm flipH="1" flipV="1">
            <a:off x="6992487" y="2317302"/>
            <a:ext cx="1086670" cy="200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xmlns="" id="{D97AB17F-F9F2-844E-9292-834ECBD575A5}"/>
              </a:ext>
            </a:extLst>
          </p:cNvPr>
          <p:cNvCxnSpPr/>
          <p:nvPr/>
        </p:nvCxnSpPr>
        <p:spPr>
          <a:xfrm>
            <a:off x="6992487" y="2522542"/>
            <a:ext cx="2660470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810301B7-BCAA-4B4C-AC59-B1064F76B479}"/>
              </a:ext>
            </a:extLst>
          </p:cNvPr>
          <p:cNvSpPr txBox="1"/>
          <p:nvPr/>
        </p:nvSpPr>
        <p:spPr>
          <a:xfrm>
            <a:off x="8724501" y="2764788"/>
            <a:ext cx="1044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profile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C7815168-0A0B-1C41-9343-C92F965D68B3}"/>
              </a:ext>
            </a:extLst>
          </p:cNvPr>
          <p:cNvSpPr txBox="1"/>
          <p:nvPr/>
        </p:nvSpPr>
        <p:spPr>
          <a:xfrm>
            <a:off x="6968481" y="2578066"/>
            <a:ext cx="142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profile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5967D54C-BF28-BA48-9D66-12D79ED1A4DF}"/>
              </a:ext>
            </a:extLst>
          </p:cNvPr>
          <p:cNvCxnSpPr/>
          <p:nvPr/>
        </p:nvCxnSpPr>
        <p:spPr>
          <a:xfrm>
            <a:off x="7001893" y="2796344"/>
            <a:ext cx="2660470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C89BDC80-343F-D24F-89F5-728993AE9657}"/>
              </a:ext>
            </a:extLst>
          </p:cNvPr>
          <p:cNvCxnSpPr/>
          <p:nvPr/>
        </p:nvCxnSpPr>
        <p:spPr>
          <a:xfrm>
            <a:off x="6983778" y="3051667"/>
            <a:ext cx="1149532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6E91E6B0-C647-E848-B507-9B3D4412F4E2}"/>
              </a:ext>
            </a:extLst>
          </p:cNvPr>
          <p:cNvSpPr txBox="1"/>
          <p:nvPr/>
        </p:nvSpPr>
        <p:spPr>
          <a:xfrm>
            <a:off x="6964067" y="2827212"/>
            <a:ext cx="1337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save</a:t>
            </a:r>
            <a:r>
              <a:rPr lang="fr-FR" sz="1000" dirty="0"/>
              <a:t> </a:t>
            </a:r>
            <a:r>
              <a:rPr lang="fr-FR" sz="1000" dirty="0" err="1"/>
              <a:t>it</a:t>
            </a:r>
            <a:r>
              <a:rPr lang="fr-FR" sz="1000" dirty="0"/>
              <a:t> to session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6B510052-AD6B-004B-A6A7-2F93B3565E7A}"/>
              </a:ext>
            </a:extLst>
          </p:cNvPr>
          <p:cNvCxnSpPr>
            <a:cxnSpLocks/>
          </p:cNvCxnSpPr>
          <p:nvPr/>
        </p:nvCxnSpPr>
        <p:spPr>
          <a:xfrm flipH="1">
            <a:off x="2411913" y="3468132"/>
            <a:ext cx="5350368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8025B901-AD45-3C43-851B-4C5FBEC4B7BD}"/>
              </a:ext>
            </a:extLst>
          </p:cNvPr>
          <p:cNvCxnSpPr>
            <a:cxnSpLocks/>
          </p:cNvCxnSpPr>
          <p:nvPr/>
        </p:nvCxnSpPr>
        <p:spPr>
          <a:xfrm flipH="1">
            <a:off x="2395154" y="1392426"/>
            <a:ext cx="10996" cy="3533129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230BA483-82F6-F346-92FB-30A74EC2E1EB}"/>
              </a:ext>
            </a:extLst>
          </p:cNvPr>
          <p:cNvSpPr txBox="1"/>
          <p:nvPr/>
        </p:nvSpPr>
        <p:spPr>
          <a:xfrm rot="16200000">
            <a:off x="483933" y="3287443"/>
            <a:ext cx="351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authorization</a:t>
            </a:r>
            <a:r>
              <a:rPr lang="fr-FR" dirty="0"/>
              <a:t> pop-up </a:t>
            </a:r>
            <a:r>
              <a:rPr lang="fr-FR" dirty="0" err="1"/>
              <a:t>window</a:t>
            </a:r>
            <a:endParaRPr lang="fr-FR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xmlns="" id="{2101B0CB-D0D8-B346-B01E-BE3853B5233A}"/>
              </a:ext>
            </a:extLst>
          </p:cNvPr>
          <p:cNvCxnSpPr>
            <a:cxnSpLocks/>
          </p:cNvCxnSpPr>
          <p:nvPr/>
        </p:nvCxnSpPr>
        <p:spPr>
          <a:xfrm flipH="1">
            <a:off x="2433806" y="1500917"/>
            <a:ext cx="765267" cy="969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2B6602B6-3D00-504B-86FE-E4BB73E82623}"/>
              </a:ext>
            </a:extLst>
          </p:cNvPr>
          <p:cNvSpPr txBox="1"/>
          <p:nvPr/>
        </p:nvSpPr>
        <p:spPr>
          <a:xfrm>
            <a:off x="2547083" y="1301727"/>
            <a:ext cx="702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open url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xmlns="" id="{4A6FC35D-3E27-084E-858F-5E8474E6EC72}"/>
              </a:ext>
            </a:extLst>
          </p:cNvPr>
          <p:cNvCxnSpPr/>
          <p:nvPr/>
        </p:nvCxnSpPr>
        <p:spPr>
          <a:xfrm flipH="1">
            <a:off x="2438162" y="2128655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44ED278A-8032-6246-B2AE-143F03877AA0}"/>
              </a:ext>
            </a:extLst>
          </p:cNvPr>
          <p:cNvCxnSpPr>
            <a:cxnSpLocks/>
          </p:cNvCxnSpPr>
          <p:nvPr/>
        </p:nvCxnSpPr>
        <p:spPr>
          <a:xfrm>
            <a:off x="3227054" y="5111083"/>
            <a:ext cx="2469215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282BEF28-01A6-084E-A5F3-BB596C0BEFFE}"/>
              </a:ext>
            </a:extLst>
          </p:cNvPr>
          <p:cNvSpPr txBox="1"/>
          <p:nvPr/>
        </p:nvSpPr>
        <p:spPr>
          <a:xfrm>
            <a:off x="3149907" y="4916198"/>
            <a:ext cx="1371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session </a:t>
            </a:r>
            <a:r>
              <a:rPr lang="fr-FR" sz="1000" dirty="0" err="1"/>
              <a:t>status</a:t>
            </a:r>
            <a:endParaRPr lang="fr-FR" sz="1000" dirty="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F3CB1CE4-E505-EB47-AAE3-B61D6B1BD698}"/>
              </a:ext>
            </a:extLst>
          </p:cNvPr>
          <p:cNvCxnSpPr/>
          <p:nvPr/>
        </p:nvCxnSpPr>
        <p:spPr>
          <a:xfrm>
            <a:off x="5753421" y="5112996"/>
            <a:ext cx="2335803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53B5429A-AF40-864A-A0A8-2139CC1105AD}"/>
              </a:ext>
            </a:extLst>
          </p:cNvPr>
          <p:cNvCxnSpPr>
            <a:cxnSpLocks/>
          </p:cNvCxnSpPr>
          <p:nvPr/>
        </p:nvCxnSpPr>
        <p:spPr>
          <a:xfrm flipH="1">
            <a:off x="3199072" y="5236850"/>
            <a:ext cx="4887751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51241F-44F5-C54A-8C2D-3746F1F107E6}"/>
              </a:ext>
            </a:extLst>
          </p:cNvPr>
          <p:cNvSpPr txBox="1"/>
          <p:nvPr/>
        </p:nvSpPr>
        <p:spPr>
          <a:xfrm>
            <a:off x="6669055" y="5204017"/>
            <a:ext cx="152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state of session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2F7C4F21-0A6B-F24D-8FDE-9E86E64423C2}"/>
              </a:ext>
            </a:extLst>
          </p:cNvPr>
          <p:cNvSpPr txBox="1"/>
          <p:nvPr/>
        </p:nvSpPr>
        <p:spPr>
          <a:xfrm rot="16200000">
            <a:off x="2632479" y="2306224"/>
            <a:ext cx="1460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web portal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1392D451-2FE9-2E42-BC02-F4D963DC6DFA}"/>
              </a:ext>
            </a:extLst>
          </p:cNvPr>
          <p:cNvSpPr txBox="1"/>
          <p:nvPr/>
        </p:nvSpPr>
        <p:spPr>
          <a:xfrm rot="16200000">
            <a:off x="5044612" y="2394943"/>
            <a:ext cx="112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handler</a:t>
            </a:r>
            <a:endParaRPr lang="fr-FR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391468E-B7E0-EA4C-BB31-634A59D27213}"/>
              </a:ext>
            </a:extLst>
          </p:cNvPr>
          <p:cNvSpPr txBox="1"/>
          <p:nvPr/>
        </p:nvSpPr>
        <p:spPr>
          <a:xfrm rot="16200000">
            <a:off x="6441312" y="2294081"/>
            <a:ext cx="78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class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520C9618-0CB5-464A-88DC-9FF0DDBA1DE0}"/>
              </a:ext>
            </a:extLst>
          </p:cNvPr>
          <p:cNvSpPr txBox="1"/>
          <p:nvPr/>
        </p:nvSpPr>
        <p:spPr>
          <a:xfrm rot="16200000">
            <a:off x="7700292" y="1109584"/>
            <a:ext cx="54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DB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6B4BED79-B6E2-2C41-9C4B-A3D390A1173E}"/>
              </a:ext>
            </a:extLst>
          </p:cNvPr>
          <p:cNvSpPr txBox="1"/>
          <p:nvPr/>
        </p:nvSpPr>
        <p:spPr>
          <a:xfrm>
            <a:off x="1468783" y="1417392"/>
            <a:ext cx="989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authorization</a:t>
            </a:r>
            <a:endParaRPr lang="fr-FR" sz="1000" dirty="0"/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96434F73-15DA-254D-92BE-DDCA98A36E94}"/>
              </a:ext>
            </a:extLst>
          </p:cNvPr>
          <p:cNvCxnSpPr>
            <a:cxnSpLocks/>
          </p:cNvCxnSpPr>
          <p:nvPr/>
        </p:nvCxnSpPr>
        <p:spPr>
          <a:xfrm>
            <a:off x="1519599" y="1659582"/>
            <a:ext cx="851271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4" name="Diamond 113">
            <a:extLst>
              <a:ext uri="{FF2B5EF4-FFF2-40B4-BE49-F238E27FC236}">
                <a16:creationId xmlns:a16="http://schemas.microsoft.com/office/drawing/2014/main" xmlns="" id="{07D40B96-DC23-474F-A151-2D8CFE68E241}"/>
              </a:ext>
            </a:extLst>
          </p:cNvPr>
          <p:cNvSpPr/>
          <p:nvPr/>
        </p:nvSpPr>
        <p:spPr>
          <a:xfrm>
            <a:off x="7787948" y="3135444"/>
            <a:ext cx="616268" cy="6653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81E52E58-8EFE-1F48-A8F0-128584AD2A26}"/>
              </a:ext>
            </a:extLst>
          </p:cNvPr>
          <p:cNvSpPr txBox="1"/>
          <p:nvPr/>
        </p:nvSpPr>
        <p:spPr>
          <a:xfrm rot="16200000">
            <a:off x="8493891" y="4366058"/>
            <a:ext cx="2019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 provider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465E4F9-D884-4A4B-A80B-E2D0D7AF5481}"/>
              </a:ext>
            </a:extLst>
          </p:cNvPr>
          <p:cNvSpPr txBox="1"/>
          <p:nvPr/>
        </p:nvSpPr>
        <p:spPr>
          <a:xfrm rot="16200000">
            <a:off x="3386612" y="2302719"/>
            <a:ext cx="147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 API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7AF27A2-B0A4-5B49-BA62-251290CDA020}"/>
              </a:ext>
            </a:extLst>
          </p:cNvPr>
          <p:cNvSpPr txBox="1"/>
          <p:nvPr/>
        </p:nvSpPr>
        <p:spPr>
          <a:xfrm>
            <a:off x="7793710" y="3324264"/>
            <a:ext cx="608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DN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BFE302D0-EA14-3C42-BEC3-99C2281907D1}"/>
              </a:ext>
            </a:extLst>
          </p:cNvPr>
          <p:cNvSpPr txBox="1"/>
          <p:nvPr/>
        </p:nvSpPr>
        <p:spPr>
          <a:xfrm>
            <a:off x="5721732" y="3252042"/>
            <a:ext cx="2112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for oauth2 proxy provider</a:t>
            </a:r>
          </a:p>
          <a:p>
            <a:r>
              <a:rPr lang="fr-FR" sz="1000" dirty="0" err="1"/>
              <a:t>begin</a:t>
            </a:r>
            <a:r>
              <a:rPr lang="fr-FR" sz="1000" dirty="0"/>
              <a:t> new oauth2 </a:t>
            </a:r>
            <a:r>
              <a:rPr lang="fr-FR" sz="1000" dirty="0" err="1"/>
              <a:t>circle</a:t>
            </a:r>
            <a:endParaRPr lang="fr-FR" sz="1000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xmlns="" id="{182AB761-9AD4-3C4C-BAC2-24FBC113A94E}"/>
              </a:ext>
            </a:extLst>
          </p:cNvPr>
          <p:cNvCxnSpPr>
            <a:cxnSpLocks/>
          </p:cNvCxnSpPr>
          <p:nvPr/>
        </p:nvCxnSpPr>
        <p:spPr>
          <a:xfrm flipV="1">
            <a:off x="8395325" y="3472320"/>
            <a:ext cx="2434525" cy="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xmlns="" id="{DB7553F9-A7D4-8548-8BBC-550E26EB711A}"/>
              </a:ext>
            </a:extLst>
          </p:cNvPr>
          <p:cNvCxnSpPr/>
          <p:nvPr/>
        </p:nvCxnSpPr>
        <p:spPr>
          <a:xfrm>
            <a:off x="10829850" y="1127852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05B0C32C-B74A-B64F-9993-F134BC434912}"/>
              </a:ext>
            </a:extLst>
          </p:cNvPr>
          <p:cNvSpPr txBox="1"/>
          <p:nvPr/>
        </p:nvSpPr>
        <p:spPr>
          <a:xfrm rot="16200000">
            <a:off x="9665322" y="4359081"/>
            <a:ext cx="1895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proxyManager</a:t>
            </a:r>
            <a:endParaRPr lang="fr-FR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D232A4FF-C5B6-834B-BAC7-8A148EEEF3C7}"/>
              </a:ext>
            </a:extLst>
          </p:cNvPr>
          <p:cNvSpPr txBox="1"/>
          <p:nvPr/>
        </p:nvSpPr>
        <p:spPr>
          <a:xfrm>
            <a:off x="8650832" y="3267303"/>
            <a:ext cx="1776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for </a:t>
            </a:r>
            <a:r>
              <a:rPr lang="fr-FR" sz="1000" dirty="0" err="1"/>
              <a:t>other</a:t>
            </a:r>
            <a:r>
              <a:rPr lang="fr-FR" sz="1000" dirty="0"/>
              <a:t> proxy providers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AEDA3371-8B8C-7041-B594-FDC6E444E795}"/>
              </a:ext>
            </a:extLst>
          </p:cNvPr>
          <p:cNvSpPr txBox="1"/>
          <p:nvPr/>
        </p:nvSpPr>
        <p:spPr>
          <a:xfrm>
            <a:off x="4513768" y="4420638"/>
            <a:ext cx="1268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print</a:t>
            </a:r>
            <a:r>
              <a:rPr lang="fr-FR" sz="1000" dirty="0"/>
              <a:t> </a:t>
            </a:r>
            <a:r>
              <a:rPr lang="fr-FR" sz="1000" dirty="0" err="1"/>
              <a:t>result</a:t>
            </a:r>
            <a:r>
              <a:rPr lang="fr-FR" sz="1000" dirty="0"/>
              <a:t> / close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7E680B3E-CA02-0448-BAD9-320028213B53}"/>
              </a:ext>
            </a:extLst>
          </p:cNvPr>
          <p:cNvSpPr txBox="1"/>
          <p:nvPr/>
        </p:nvSpPr>
        <p:spPr>
          <a:xfrm>
            <a:off x="2438162" y="1884877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xmlns="" id="{8DC64331-85D8-A54D-BECE-97B56527B3EE}"/>
              </a:ext>
            </a:extLst>
          </p:cNvPr>
          <p:cNvCxnSpPr/>
          <p:nvPr/>
        </p:nvCxnSpPr>
        <p:spPr>
          <a:xfrm flipH="1">
            <a:off x="2438162" y="2400508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6191B2E7-6111-024D-A0C0-D55B087AE74F}"/>
              </a:ext>
            </a:extLst>
          </p:cNvPr>
          <p:cNvSpPr txBox="1"/>
          <p:nvPr/>
        </p:nvSpPr>
        <p:spPr>
          <a:xfrm>
            <a:off x="2438162" y="2156730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xmlns="" id="{9839C3EC-DC8F-1B4E-BA6D-096007DB2B02}"/>
              </a:ext>
            </a:extLst>
          </p:cNvPr>
          <p:cNvCxnSpPr/>
          <p:nvPr/>
        </p:nvCxnSpPr>
        <p:spPr>
          <a:xfrm flipH="1">
            <a:off x="2417564" y="2886540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A3153F1F-6BCC-8449-B59B-8A4848F0A43E}"/>
              </a:ext>
            </a:extLst>
          </p:cNvPr>
          <p:cNvSpPr txBox="1"/>
          <p:nvPr/>
        </p:nvSpPr>
        <p:spPr>
          <a:xfrm>
            <a:off x="2417564" y="2642762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xmlns="" id="{0F275E9F-EAE7-CF4B-9CF1-EF06C19D1987}"/>
              </a:ext>
            </a:extLst>
          </p:cNvPr>
          <p:cNvCxnSpPr/>
          <p:nvPr/>
        </p:nvCxnSpPr>
        <p:spPr>
          <a:xfrm flipH="1">
            <a:off x="2417564" y="3158393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8BEDD3EE-81D9-DD4B-95D0-BBDE0AF27DEF}"/>
              </a:ext>
            </a:extLst>
          </p:cNvPr>
          <p:cNvSpPr txBox="1"/>
          <p:nvPr/>
        </p:nvSpPr>
        <p:spPr>
          <a:xfrm>
            <a:off x="2417564" y="2914615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xmlns="" id="{17F2A47A-AFD7-BB4F-AB20-A12065705EE7}"/>
              </a:ext>
            </a:extLst>
          </p:cNvPr>
          <p:cNvCxnSpPr/>
          <p:nvPr/>
        </p:nvCxnSpPr>
        <p:spPr>
          <a:xfrm flipH="1">
            <a:off x="2417564" y="4011007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E5CA50F1-52CD-9540-95D3-12AEDA59B2FA}"/>
              </a:ext>
            </a:extLst>
          </p:cNvPr>
          <p:cNvSpPr txBox="1"/>
          <p:nvPr/>
        </p:nvSpPr>
        <p:spPr>
          <a:xfrm>
            <a:off x="2417564" y="3767229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xmlns="" id="{D19E38FA-8BAB-BF4F-9B24-9FE7C6569D81}"/>
              </a:ext>
            </a:extLst>
          </p:cNvPr>
          <p:cNvCxnSpPr/>
          <p:nvPr/>
        </p:nvCxnSpPr>
        <p:spPr>
          <a:xfrm flipH="1">
            <a:off x="2417564" y="4282860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B69F3E80-7F7C-E344-AFDE-CF13EDD8F730}"/>
              </a:ext>
            </a:extLst>
          </p:cNvPr>
          <p:cNvSpPr txBox="1"/>
          <p:nvPr/>
        </p:nvSpPr>
        <p:spPr>
          <a:xfrm>
            <a:off x="2417564" y="4039082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?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xmlns="" id="{053AE73F-ECAC-0F46-9240-E6852F92D290}"/>
              </a:ext>
            </a:extLst>
          </p:cNvPr>
          <p:cNvCxnSpPr/>
          <p:nvPr/>
        </p:nvCxnSpPr>
        <p:spPr>
          <a:xfrm flipH="1">
            <a:off x="2417147" y="5057105"/>
            <a:ext cx="76091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26C68473-A6AB-B74B-BD07-0EDD83B06E25}"/>
              </a:ext>
            </a:extLst>
          </p:cNvPr>
          <p:cNvSpPr txBox="1"/>
          <p:nvPr/>
        </p:nvSpPr>
        <p:spPr>
          <a:xfrm>
            <a:off x="2417147" y="4839831"/>
            <a:ext cx="852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    </a:t>
            </a:r>
            <a:r>
              <a:rPr lang="fr-FR" sz="1000" dirty="0" err="1"/>
              <a:t>closed</a:t>
            </a:r>
            <a:r>
              <a:rPr lang="fr-FR" sz="1000" dirty="0"/>
              <a:t>!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xmlns="" id="{2E766A4A-6E58-564A-B9CC-FE01DEEDBB62}"/>
              </a:ext>
            </a:extLst>
          </p:cNvPr>
          <p:cNvSpPr txBox="1"/>
          <p:nvPr/>
        </p:nvSpPr>
        <p:spPr>
          <a:xfrm>
            <a:off x="2641977" y="5307245"/>
            <a:ext cx="1092849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set cookies </a:t>
            </a:r>
            <a:r>
              <a:rPr lang="fr-FR" sz="1000" dirty="0" err="1"/>
              <a:t>reload</a:t>
            </a:r>
            <a:r>
              <a:rPr lang="fr-FR" sz="1000" dirty="0"/>
              <a:t> page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xmlns="" id="{4E698D60-949C-2149-84B3-E2E9BF042370}"/>
              </a:ext>
            </a:extLst>
          </p:cNvPr>
          <p:cNvCxnSpPr>
            <a:cxnSpLocks/>
          </p:cNvCxnSpPr>
          <p:nvPr/>
        </p:nvCxnSpPr>
        <p:spPr>
          <a:xfrm>
            <a:off x="3184462" y="5984712"/>
            <a:ext cx="253727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54056DF0-CCF3-4A47-814D-C79BE8CA74E6}"/>
              </a:ext>
            </a:extLst>
          </p:cNvPr>
          <p:cNvSpPr txBox="1"/>
          <p:nvPr/>
        </p:nvSpPr>
        <p:spPr>
          <a:xfrm>
            <a:off x="3123406" y="5770183"/>
            <a:ext cx="128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session info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xmlns="" id="{454806AA-5330-2342-894E-F54453C891DF}"/>
              </a:ext>
            </a:extLst>
          </p:cNvPr>
          <p:cNvCxnSpPr>
            <a:cxnSpLocks/>
          </p:cNvCxnSpPr>
          <p:nvPr/>
        </p:nvCxnSpPr>
        <p:spPr>
          <a:xfrm>
            <a:off x="5760226" y="5984712"/>
            <a:ext cx="2335856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xmlns="" id="{D9063DFD-7ECB-DB44-9091-2F85C82690D0}"/>
              </a:ext>
            </a:extLst>
          </p:cNvPr>
          <p:cNvCxnSpPr>
            <a:cxnSpLocks/>
          </p:cNvCxnSpPr>
          <p:nvPr/>
        </p:nvCxnSpPr>
        <p:spPr>
          <a:xfrm flipH="1">
            <a:off x="3216165" y="6104614"/>
            <a:ext cx="4868517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xmlns="" id="{C93F53B6-C5CA-9F4D-A451-05AE20975EB3}"/>
              </a:ext>
            </a:extLst>
          </p:cNvPr>
          <p:cNvCxnSpPr>
            <a:cxnSpLocks/>
          </p:cNvCxnSpPr>
          <p:nvPr/>
        </p:nvCxnSpPr>
        <p:spPr>
          <a:xfrm flipH="1">
            <a:off x="1497978" y="6252263"/>
            <a:ext cx="166727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1559AC14-31F4-FE4B-AF08-365DB988D1C7}"/>
              </a:ext>
            </a:extLst>
          </p:cNvPr>
          <p:cNvSpPr txBox="1"/>
          <p:nvPr/>
        </p:nvSpPr>
        <p:spPr>
          <a:xfrm>
            <a:off x="1734590" y="6053073"/>
            <a:ext cx="1481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authentication</a:t>
            </a:r>
            <a:r>
              <a:rPr lang="fr-FR" sz="1000" dirty="0"/>
              <a:t> </a:t>
            </a:r>
            <a:r>
              <a:rPr lang="fr-FR" sz="1000" dirty="0" err="1"/>
              <a:t>done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67249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000"/>
                            </p:stCondLst>
                            <p:childTnLst>
                              <p:par>
                                <p:cTn id="2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500"/>
                            </p:stCondLst>
                            <p:childTnLst>
                              <p:par>
                                <p:cTn id="3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000"/>
                            </p:stCondLst>
                            <p:childTnLst>
                              <p:par>
                                <p:cTn id="3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8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2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500"/>
                            </p:stCondLst>
                            <p:childTnLst>
                              <p:par>
                                <p:cTn id="3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1000"/>
                            </p:stCondLst>
                            <p:childTnLst>
                              <p:par>
                                <p:cTn id="38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2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500"/>
                            </p:stCondLst>
                            <p:childTnLst>
                              <p:par>
                                <p:cTn id="38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9" grpId="0"/>
      <p:bldP spid="21" grpId="0"/>
      <p:bldP spid="24" grpId="0"/>
      <p:bldP spid="25" grpId="0"/>
      <p:bldP spid="27" grpId="0"/>
      <p:bldP spid="29" grpId="0"/>
      <p:bldP spid="31" grpId="0"/>
      <p:bldP spid="32" grpId="0"/>
      <p:bldP spid="33" grpId="0" animBg="1"/>
      <p:bldP spid="34" grpId="0"/>
      <p:bldP spid="35" grpId="0"/>
      <p:bldP spid="39" grpId="0"/>
      <p:bldP spid="41" grpId="0" animBg="1"/>
      <p:bldP spid="42" grpId="0" animBg="1"/>
      <p:bldP spid="44" grpId="0"/>
      <p:bldP spid="47" grpId="0"/>
      <p:bldP spid="48" grpId="0"/>
      <p:bldP spid="49" grpId="0"/>
      <p:bldP spid="53" grpId="0"/>
      <p:bldP spid="54" grpId="0"/>
      <p:bldP spid="58" grpId="0"/>
      <p:bldP spid="63" grpId="0"/>
      <p:bldP spid="65" grpId="0"/>
      <p:bldP spid="73" grpId="0"/>
      <p:bldP spid="77" grpId="0"/>
      <p:bldP spid="86" grpId="0"/>
      <p:bldP spid="88" grpId="0"/>
      <p:bldP spid="89" grpId="0"/>
      <p:bldP spid="90" grpId="0"/>
      <p:bldP spid="96" grpId="0"/>
      <p:bldP spid="114" grpId="0" animBg="1"/>
      <p:bldP spid="105" grpId="0"/>
      <p:bldP spid="106" grpId="0"/>
      <p:bldP spid="60" grpId="0"/>
      <p:bldP spid="116" grpId="0"/>
      <p:bldP spid="120" grpId="0"/>
      <p:bldP spid="121" grpId="0"/>
      <p:bldP spid="131" grpId="0"/>
      <p:bldP spid="133" grpId="0"/>
      <p:bldP spid="135" grpId="0"/>
      <p:bldP spid="137" grpId="0"/>
      <p:bldP spid="139" grpId="0"/>
      <p:bldP spid="141" grpId="0"/>
      <p:bldP spid="143" grpId="0"/>
      <p:bldP spid="145" grpId="0"/>
      <p:bldP spid="148" grpId="0" animBg="1"/>
      <p:bldP spid="154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0B1AE38-AFBF-504A-BEF5-58946C798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589" y="1112978"/>
            <a:ext cx="9014255" cy="542649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F1EF83F5-C40A-E742-8AB1-922EC4946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9905998" cy="56223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Command line client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8241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A93214-5217-2342-85D9-DF28E802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9905998" cy="56223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Command line client </a:t>
            </a:r>
            <a:endParaRPr lang="fr-FR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A2F77DEB-05AA-9844-BD32-18A503D62FCF}"/>
              </a:ext>
            </a:extLst>
          </p:cNvPr>
          <p:cNvCxnSpPr/>
          <p:nvPr/>
        </p:nvCxnSpPr>
        <p:spPr>
          <a:xfrm>
            <a:off x="1510345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47C7DEC-F2C1-6744-A85B-FD3AB5D270F5}"/>
              </a:ext>
            </a:extLst>
          </p:cNvPr>
          <p:cNvCxnSpPr/>
          <p:nvPr/>
        </p:nvCxnSpPr>
        <p:spPr>
          <a:xfrm>
            <a:off x="3191453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C0F1BB1-A2BD-EE45-A31D-F3A889E552A0}"/>
              </a:ext>
            </a:extLst>
          </p:cNvPr>
          <p:cNvCxnSpPr/>
          <p:nvPr/>
        </p:nvCxnSpPr>
        <p:spPr>
          <a:xfrm>
            <a:off x="4257997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44D786A-494B-DC4F-9CB7-A779C6C59A8C}"/>
              </a:ext>
            </a:extLst>
          </p:cNvPr>
          <p:cNvCxnSpPr/>
          <p:nvPr/>
        </p:nvCxnSpPr>
        <p:spPr>
          <a:xfrm>
            <a:off x="5734099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C1CB344-98D3-3742-A663-F3F436D24FBB}"/>
              </a:ext>
            </a:extLst>
          </p:cNvPr>
          <p:cNvCxnSpPr/>
          <p:nvPr/>
        </p:nvCxnSpPr>
        <p:spPr>
          <a:xfrm>
            <a:off x="8098477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CDE5AC66-FA7B-F942-8BA7-E4063E427018}"/>
              </a:ext>
            </a:extLst>
          </p:cNvPr>
          <p:cNvCxnSpPr/>
          <p:nvPr/>
        </p:nvCxnSpPr>
        <p:spPr>
          <a:xfrm>
            <a:off x="9269896" y="127316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1B4B2C-39E5-9442-A870-75B88BEEF123}"/>
              </a:ext>
            </a:extLst>
          </p:cNvPr>
          <p:cNvSpPr txBox="1"/>
          <p:nvPr/>
        </p:nvSpPr>
        <p:spPr>
          <a:xfrm rot="16200000">
            <a:off x="994472" y="1355303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user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EA751AB9-591A-BE4B-B6BE-16BDE5734880}"/>
              </a:ext>
            </a:extLst>
          </p:cNvPr>
          <p:cNvCxnSpPr>
            <a:cxnSpLocks/>
          </p:cNvCxnSpPr>
          <p:nvPr/>
        </p:nvCxnSpPr>
        <p:spPr>
          <a:xfrm flipV="1">
            <a:off x="1510345" y="1388964"/>
            <a:ext cx="1681108" cy="2130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E32501B-88FA-9341-A222-C309707B3585}"/>
              </a:ext>
            </a:extLst>
          </p:cNvPr>
          <p:cNvSpPr txBox="1"/>
          <p:nvPr/>
        </p:nvSpPr>
        <p:spPr>
          <a:xfrm>
            <a:off x="1464384" y="1219147"/>
            <a:ext cx="128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dirac</a:t>
            </a:r>
            <a:r>
              <a:rPr lang="fr-FR" sz="1000" dirty="0"/>
              <a:t>-proxy-</a:t>
            </a:r>
            <a:r>
              <a:rPr lang="fr-FR" sz="1000" dirty="0" err="1"/>
              <a:t>init</a:t>
            </a:r>
            <a:endParaRPr lang="fr-FR" sz="1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F8DBB01A-85DD-A442-9451-E8C3F3FF0C78}"/>
              </a:ext>
            </a:extLst>
          </p:cNvPr>
          <p:cNvCxnSpPr>
            <a:cxnSpLocks/>
          </p:cNvCxnSpPr>
          <p:nvPr/>
        </p:nvCxnSpPr>
        <p:spPr>
          <a:xfrm flipV="1">
            <a:off x="3207784" y="1605953"/>
            <a:ext cx="2522218" cy="1653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340DD26-2E08-9F4E-A68C-E750751A28D3}"/>
              </a:ext>
            </a:extLst>
          </p:cNvPr>
          <p:cNvSpPr txBox="1"/>
          <p:nvPr/>
        </p:nvSpPr>
        <p:spPr>
          <a:xfrm>
            <a:off x="3146680" y="1432771"/>
            <a:ext cx="1430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session state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1778957F-DABA-734B-A112-6CA0BEA39727}"/>
              </a:ext>
            </a:extLst>
          </p:cNvPr>
          <p:cNvCxnSpPr>
            <a:cxnSpLocks/>
          </p:cNvCxnSpPr>
          <p:nvPr/>
        </p:nvCxnSpPr>
        <p:spPr>
          <a:xfrm>
            <a:off x="5753421" y="1822521"/>
            <a:ext cx="2345056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7A360859-8F63-B54E-92D4-ED043217A0A4}"/>
              </a:ext>
            </a:extLst>
          </p:cNvPr>
          <p:cNvCxnSpPr>
            <a:cxnSpLocks/>
          </p:cNvCxnSpPr>
          <p:nvPr/>
        </p:nvCxnSpPr>
        <p:spPr>
          <a:xfrm flipH="1">
            <a:off x="3216165" y="1816026"/>
            <a:ext cx="2501559" cy="875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CF0B001-6669-A14B-A10C-643CE2DDEE76}"/>
              </a:ext>
            </a:extLst>
          </p:cNvPr>
          <p:cNvSpPr txBox="1"/>
          <p:nvPr/>
        </p:nvSpPr>
        <p:spPr>
          <a:xfrm>
            <a:off x="5694790" y="1619109"/>
            <a:ext cx="9485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save</a:t>
            </a:r>
            <a:r>
              <a:rPr lang="fr-FR" sz="1000" dirty="0"/>
              <a:t> session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758AC8F-4DE2-1448-BC2C-71CB4AB12D82}"/>
              </a:ext>
            </a:extLst>
          </p:cNvPr>
          <p:cNvSpPr txBox="1"/>
          <p:nvPr/>
        </p:nvSpPr>
        <p:spPr>
          <a:xfrm>
            <a:off x="4929558" y="1619181"/>
            <a:ext cx="883843" cy="22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state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C74E934A-147E-084D-B3AA-A17C29972E5B}"/>
              </a:ext>
            </a:extLst>
          </p:cNvPr>
          <p:cNvCxnSpPr>
            <a:cxnSpLocks/>
          </p:cNvCxnSpPr>
          <p:nvPr/>
        </p:nvCxnSpPr>
        <p:spPr>
          <a:xfrm flipV="1">
            <a:off x="2446874" y="2914658"/>
            <a:ext cx="6823022" cy="1277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C564A66-EFA1-864B-9601-B546B9A06846}"/>
              </a:ext>
            </a:extLst>
          </p:cNvPr>
          <p:cNvSpPr txBox="1"/>
          <p:nvPr/>
        </p:nvSpPr>
        <p:spPr>
          <a:xfrm>
            <a:off x="2395154" y="2706057"/>
            <a:ext cx="1540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authorization</a:t>
            </a:r>
            <a:r>
              <a:rPr lang="fr-FR" sz="1000" dirty="0"/>
              <a:t>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1DD07D2C-ABF6-2344-9F16-C8720FAE1867}"/>
              </a:ext>
            </a:extLst>
          </p:cNvPr>
          <p:cNvCxnSpPr>
            <a:cxnSpLocks/>
          </p:cNvCxnSpPr>
          <p:nvPr/>
        </p:nvCxnSpPr>
        <p:spPr>
          <a:xfrm flipH="1" flipV="1">
            <a:off x="4257997" y="3082919"/>
            <a:ext cx="5011899" cy="3881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525F002-CEAF-7A43-A3BC-B916C7E7333B}"/>
              </a:ext>
            </a:extLst>
          </p:cNvPr>
          <p:cNvSpPr txBox="1"/>
          <p:nvPr/>
        </p:nvSpPr>
        <p:spPr>
          <a:xfrm>
            <a:off x="7596228" y="2875511"/>
            <a:ext cx="1790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</a:t>
            </a:r>
            <a:r>
              <a:rPr lang="fr-FR" sz="1000" dirty="0" err="1"/>
              <a:t>authorization</a:t>
            </a:r>
            <a:r>
              <a:rPr lang="fr-FR" sz="1000" dirty="0"/>
              <a:t> code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81739AEE-D7A3-634C-A621-302391FCF471}"/>
              </a:ext>
            </a:extLst>
          </p:cNvPr>
          <p:cNvCxnSpPr/>
          <p:nvPr/>
        </p:nvCxnSpPr>
        <p:spPr>
          <a:xfrm>
            <a:off x="4289567" y="3278861"/>
            <a:ext cx="1470659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9FC6FA0-B9D9-9D43-8BC4-9D6EBF94B397}"/>
              </a:ext>
            </a:extLst>
          </p:cNvPr>
          <p:cNvSpPr txBox="1"/>
          <p:nvPr/>
        </p:nvSpPr>
        <p:spPr>
          <a:xfrm>
            <a:off x="4239491" y="3069855"/>
            <a:ext cx="1381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begin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endParaRPr lang="fr-FR" sz="1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F70E543-7776-AA45-9177-7B9AD829E824}"/>
              </a:ext>
            </a:extLst>
          </p:cNvPr>
          <p:cNvSpPr txBox="1"/>
          <p:nvPr/>
        </p:nvSpPr>
        <p:spPr>
          <a:xfrm>
            <a:off x="7282454" y="3306185"/>
            <a:ext cx="916720" cy="251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full info</a:t>
            </a: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xmlns="" id="{72B28CCD-6097-4B41-893B-989602E39F59}"/>
              </a:ext>
            </a:extLst>
          </p:cNvPr>
          <p:cNvSpPr/>
          <p:nvPr/>
        </p:nvSpPr>
        <p:spPr>
          <a:xfrm>
            <a:off x="3867630" y="1165311"/>
            <a:ext cx="1285685" cy="5579076"/>
          </a:xfrm>
          <a:prstGeom prst="frame">
            <a:avLst>
              <a:gd name="adj1" fmla="val 4882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AA24B96-7545-DB41-A111-CF0B51125581}"/>
              </a:ext>
            </a:extLst>
          </p:cNvPr>
          <p:cNvSpPr txBox="1"/>
          <p:nvPr/>
        </p:nvSpPr>
        <p:spPr>
          <a:xfrm>
            <a:off x="5826291" y="828469"/>
            <a:ext cx="192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OAuth2Service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D125545-B484-924E-9306-F73BF9B88C78}"/>
              </a:ext>
            </a:extLst>
          </p:cNvPr>
          <p:cNvSpPr txBox="1"/>
          <p:nvPr/>
        </p:nvSpPr>
        <p:spPr>
          <a:xfrm>
            <a:off x="4230622" y="830938"/>
            <a:ext cx="72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HTTP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1B1D2CD3-243F-AA41-B389-F4DADAF71990}"/>
              </a:ext>
            </a:extLst>
          </p:cNvPr>
          <p:cNvCxnSpPr/>
          <p:nvPr/>
        </p:nvCxnSpPr>
        <p:spPr>
          <a:xfrm>
            <a:off x="6983778" y="1268812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9E5C1CA7-F0FF-F54C-9A21-A6EA7F378316}"/>
              </a:ext>
            </a:extLst>
          </p:cNvPr>
          <p:cNvCxnSpPr/>
          <p:nvPr/>
        </p:nvCxnSpPr>
        <p:spPr>
          <a:xfrm flipV="1">
            <a:off x="5741717" y="1607515"/>
            <a:ext cx="1242061" cy="1108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929DCCD-64D3-A34D-9DC0-9EFAAFE7953D}"/>
              </a:ext>
            </a:extLst>
          </p:cNvPr>
          <p:cNvSpPr txBox="1"/>
          <p:nvPr/>
        </p:nvSpPr>
        <p:spPr>
          <a:xfrm>
            <a:off x="5977285" y="1425020"/>
            <a:ext cx="779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create</a:t>
            </a:r>
            <a:r>
              <a:rPr lang="fr-FR" sz="1000" dirty="0"/>
              <a:t> url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62AC14F0-63DF-274E-8943-775E26DE3DE4}"/>
              </a:ext>
            </a:extLst>
          </p:cNvPr>
          <p:cNvCxnSpPr>
            <a:cxnSpLocks/>
          </p:cNvCxnSpPr>
          <p:nvPr/>
        </p:nvCxnSpPr>
        <p:spPr>
          <a:xfrm flipV="1">
            <a:off x="5737361" y="3266507"/>
            <a:ext cx="2361116" cy="673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Frame 40">
            <a:extLst>
              <a:ext uri="{FF2B5EF4-FFF2-40B4-BE49-F238E27FC236}">
                <a16:creationId xmlns:a16="http://schemas.microsoft.com/office/drawing/2014/main" xmlns="" id="{6A00D197-B6B7-DE4F-88BB-99F3C6B61F39}"/>
              </a:ext>
            </a:extLst>
          </p:cNvPr>
          <p:cNvSpPr/>
          <p:nvPr/>
        </p:nvSpPr>
        <p:spPr>
          <a:xfrm>
            <a:off x="5334742" y="1165311"/>
            <a:ext cx="2971701" cy="5579076"/>
          </a:xfrm>
          <a:prstGeom prst="frame">
            <a:avLst>
              <a:gd name="adj1" fmla="val 198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101CAA45-E77E-7F42-B3AB-D6BB52A57981}"/>
              </a:ext>
            </a:extLst>
          </p:cNvPr>
          <p:cNvSpPr txBox="1"/>
          <p:nvPr/>
        </p:nvSpPr>
        <p:spPr>
          <a:xfrm>
            <a:off x="7051875" y="5128237"/>
            <a:ext cx="2104023" cy="255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000" dirty="0" err="1"/>
              <a:t>modify</a:t>
            </a:r>
            <a:r>
              <a:rPr lang="fr-FR" sz="1000" dirty="0"/>
              <a:t>/</a:t>
            </a:r>
            <a:r>
              <a:rPr lang="fr-FR" sz="1000" dirty="0" err="1"/>
              <a:t>create</a:t>
            </a:r>
            <a:r>
              <a:rPr lang="fr-FR" sz="1000" dirty="0"/>
              <a:t> new </a:t>
            </a:r>
            <a:r>
              <a:rPr lang="fr-FR" sz="1000" dirty="0" err="1"/>
              <a:t>dirac</a:t>
            </a:r>
            <a:r>
              <a:rPr lang="fr-FR" sz="1000" dirty="0"/>
              <a:t> user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B71E1799-00AC-1147-A544-E6ED2140280F}"/>
              </a:ext>
            </a:extLst>
          </p:cNvPr>
          <p:cNvCxnSpPr>
            <a:cxnSpLocks/>
          </p:cNvCxnSpPr>
          <p:nvPr/>
        </p:nvCxnSpPr>
        <p:spPr>
          <a:xfrm flipH="1">
            <a:off x="5753421" y="5577579"/>
            <a:ext cx="2327269" cy="1360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736D8E5-04CB-1C4B-AD15-EB0760C3D181}"/>
              </a:ext>
            </a:extLst>
          </p:cNvPr>
          <p:cNvSpPr txBox="1"/>
          <p:nvPr/>
        </p:nvSpPr>
        <p:spPr>
          <a:xfrm>
            <a:off x="6547153" y="5363488"/>
            <a:ext cx="1676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registration </a:t>
            </a:r>
            <a:r>
              <a:rPr lang="fr-FR" sz="1000" dirty="0" err="1"/>
              <a:t>result</a:t>
            </a:r>
            <a:endParaRPr lang="fr-FR" sz="10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F3DE684F-67EF-B844-91D6-5EE898F442BE}"/>
              </a:ext>
            </a:extLst>
          </p:cNvPr>
          <p:cNvCxnSpPr>
            <a:cxnSpLocks/>
          </p:cNvCxnSpPr>
          <p:nvPr/>
        </p:nvCxnSpPr>
        <p:spPr>
          <a:xfrm flipH="1">
            <a:off x="2423938" y="5591180"/>
            <a:ext cx="3264616" cy="1852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6B91E32D-88D8-2C41-9D16-E31825DC9096}"/>
              </a:ext>
            </a:extLst>
          </p:cNvPr>
          <p:cNvSpPr txBox="1"/>
          <p:nvPr/>
        </p:nvSpPr>
        <p:spPr>
          <a:xfrm>
            <a:off x="5696269" y="3078087"/>
            <a:ext cx="1508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read</a:t>
            </a:r>
            <a:r>
              <a:rPr lang="fr-FR" sz="1000" dirty="0"/>
              <a:t> session record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E57D81F-CD21-A54F-896A-20C4A6043F72}"/>
              </a:ext>
            </a:extLst>
          </p:cNvPr>
          <p:cNvSpPr txBox="1"/>
          <p:nvPr/>
        </p:nvSpPr>
        <p:spPr>
          <a:xfrm>
            <a:off x="8325178" y="3690225"/>
            <a:ext cx="128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</a:t>
            </a:r>
            <a:r>
              <a:rPr lang="fr-FR" sz="1000" dirty="0" err="1"/>
              <a:t>tokens</a:t>
            </a:r>
            <a:endParaRPr lang="fr-FR" sz="1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01C0554F-5B8E-2043-8435-448F0ADB667E}"/>
              </a:ext>
            </a:extLst>
          </p:cNvPr>
          <p:cNvSpPr txBox="1"/>
          <p:nvPr/>
        </p:nvSpPr>
        <p:spPr>
          <a:xfrm>
            <a:off x="6996146" y="3500486"/>
            <a:ext cx="142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token</a:t>
            </a:r>
            <a:r>
              <a:rPr lang="fr-FR" sz="1000" dirty="0"/>
              <a:t>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662B73D2-6496-3946-98D8-C46EE5FA4E4A}"/>
              </a:ext>
            </a:extLst>
          </p:cNvPr>
          <p:cNvCxnSpPr>
            <a:cxnSpLocks/>
          </p:cNvCxnSpPr>
          <p:nvPr/>
        </p:nvCxnSpPr>
        <p:spPr>
          <a:xfrm flipH="1" flipV="1">
            <a:off x="6992487" y="3501167"/>
            <a:ext cx="1086670" cy="200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xmlns="" id="{D97AB17F-F9F2-844E-9292-834ECBD575A5}"/>
              </a:ext>
            </a:extLst>
          </p:cNvPr>
          <p:cNvCxnSpPr>
            <a:cxnSpLocks/>
          </p:cNvCxnSpPr>
          <p:nvPr/>
        </p:nvCxnSpPr>
        <p:spPr>
          <a:xfrm>
            <a:off x="6992487" y="3706407"/>
            <a:ext cx="2277409" cy="11406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810301B7-BCAA-4B4C-AC59-B1064F76B479}"/>
              </a:ext>
            </a:extLst>
          </p:cNvPr>
          <p:cNvSpPr txBox="1"/>
          <p:nvPr/>
        </p:nvSpPr>
        <p:spPr>
          <a:xfrm>
            <a:off x="8341439" y="3948653"/>
            <a:ext cx="1044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profile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C7815168-0A0B-1C41-9343-C92F965D68B3}"/>
              </a:ext>
            </a:extLst>
          </p:cNvPr>
          <p:cNvSpPr txBox="1"/>
          <p:nvPr/>
        </p:nvSpPr>
        <p:spPr>
          <a:xfrm>
            <a:off x="6968481" y="3761931"/>
            <a:ext cx="142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profile </a:t>
            </a:r>
            <a:r>
              <a:rPr lang="fr-FR" sz="1000" dirty="0" err="1"/>
              <a:t>request</a:t>
            </a:r>
            <a:endParaRPr lang="fr-FR" sz="10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5967D54C-BF28-BA48-9D66-12D79ED1A4DF}"/>
              </a:ext>
            </a:extLst>
          </p:cNvPr>
          <p:cNvCxnSpPr>
            <a:cxnSpLocks/>
          </p:cNvCxnSpPr>
          <p:nvPr/>
        </p:nvCxnSpPr>
        <p:spPr>
          <a:xfrm>
            <a:off x="7001893" y="3980209"/>
            <a:ext cx="2268003" cy="1016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C89BDC80-343F-D24F-89F5-728993AE9657}"/>
              </a:ext>
            </a:extLst>
          </p:cNvPr>
          <p:cNvCxnSpPr/>
          <p:nvPr/>
        </p:nvCxnSpPr>
        <p:spPr>
          <a:xfrm>
            <a:off x="6983778" y="4235532"/>
            <a:ext cx="1149532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6E91E6B0-C647-E848-B507-9B3D4412F4E2}"/>
              </a:ext>
            </a:extLst>
          </p:cNvPr>
          <p:cNvSpPr txBox="1"/>
          <p:nvPr/>
        </p:nvSpPr>
        <p:spPr>
          <a:xfrm>
            <a:off x="6964067" y="4011077"/>
            <a:ext cx="1337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save</a:t>
            </a:r>
            <a:r>
              <a:rPr lang="fr-FR" sz="1000" dirty="0"/>
              <a:t> </a:t>
            </a:r>
            <a:r>
              <a:rPr lang="fr-FR" sz="1000" dirty="0" err="1"/>
              <a:t>it</a:t>
            </a:r>
            <a:r>
              <a:rPr lang="fr-FR" sz="1000" dirty="0"/>
              <a:t> to session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6B510052-AD6B-004B-A6A7-2F93B3565E7A}"/>
              </a:ext>
            </a:extLst>
          </p:cNvPr>
          <p:cNvCxnSpPr>
            <a:cxnSpLocks/>
          </p:cNvCxnSpPr>
          <p:nvPr/>
        </p:nvCxnSpPr>
        <p:spPr>
          <a:xfrm flipH="1">
            <a:off x="2411913" y="4651997"/>
            <a:ext cx="5350368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8025B901-AD45-3C43-851B-4C5FBEC4B7BD}"/>
              </a:ext>
            </a:extLst>
          </p:cNvPr>
          <p:cNvCxnSpPr>
            <a:cxnSpLocks/>
          </p:cNvCxnSpPr>
          <p:nvPr/>
        </p:nvCxnSpPr>
        <p:spPr>
          <a:xfrm flipH="1">
            <a:off x="2395154" y="2267366"/>
            <a:ext cx="10996" cy="3534194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230BA483-82F6-F346-92FB-30A74EC2E1EB}"/>
              </a:ext>
            </a:extLst>
          </p:cNvPr>
          <p:cNvSpPr txBox="1"/>
          <p:nvPr/>
        </p:nvSpPr>
        <p:spPr>
          <a:xfrm rot="16200000">
            <a:off x="927236" y="4107517"/>
            <a:ext cx="262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authorization</a:t>
            </a:r>
            <a:r>
              <a:rPr lang="fr-FR" dirty="0"/>
              <a:t> </a:t>
            </a:r>
            <a:r>
              <a:rPr lang="fr-FR" dirty="0" err="1"/>
              <a:t>window</a:t>
            </a:r>
            <a:endParaRPr lang="fr-FR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xmlns="" id="{2101B0CB-D0D8-B346-B01E-BE3853B5233A}"/>
              </a:ext>
            </a:extLst>
          </p:cNvPr>
          <p:cNvCxnSpPr>
            <a:cxnSpLocks/>
          </p:cNvCxnSpPr>
          <p:nvPr/>
        </p:nvCxnSpPr>
        <p:spPr>
          <a:xfrm flipH="1">
            <a:off x="2433806" y="2375857"/>
            <a:ext cx="765267" cy="969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2B6602B6-3D00-504B-86FE-E4BB73E82623}"/>
              </a:ext>
            </a:extLst>
          </p:cNvPr>
          <p:cNvSpPr txBox="1"/>
          <p:nvPr/>
        </p:nvSpPr>
        <p:spPr>
          <a:xfrm>
            <a:off x="2547083" y="2151952"/>
            <a:ext cx="702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open url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53B5429A-AF40-864A-A0A8-2139CC1105AD}"/>
              </a:ext>
            </a:extLst>
          </p:cNvPr>
          <p:cNvCxnSpPr>
            <a:cxnSpLocks/>
          </p:cNvCxnSpPr>
          <p:nvPr/>
        </p:nvCxnSpPr>
        <p:spPr>
          <a:xfrm flipH="1">
            <a:off x="5746820" y="6033173"/>
            <a:ext cx="2340004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51241F-44F5-C54A-8C2D-3746F1F107E6}"/>
              </a:ext>
            </a:extLst>
          </p:cNvPr>
          <p:cNvSpPr txBox="1"/>
          <p:nvPr/>
        </p:nvSpPr>
        <p:spPr>
          <a:xfrm>
            <a:off x="6669055" y="5801560"/>
            <a:ext cx="152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return state of session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2F7C4F21-0A6B-F24D-8FDE-9E86E64423C2}"/>
              </a:ext>
            </a:extLst>
          </p:cNvPr>
          <p:cNvSpPr txBox="1"/>
          <p:nvPr/>
        </p:nvSpPr>
        <p:spPr>
          <a:xfrm rot="16200000">
            <a:off x="2795923" y="3394039"/>
            <a:ext cx="113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terminal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1392D451-2FE9-2E42-BC02-F4D963DC6DFA}"/>
              </a:ext>
            </a:extLst>
          </p:cNvPr>
          <p:cNvSpPr txBox="1"/>
          <p:nvPr/>
        </p:nvSpPr>
        <p:spPr>
          <a:xfrm rot="16200000">
            <a:off x="5032856" y="3653338"/>
            <a:ext cx="112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handler</a:t>
            </a:r>
            <a:endParaRPr lang="fr-FR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391468E-B7E0-EA4C-BB31-634A59D27213}"/>
              </a:ext>
            </a:extLst>
          </p:cNvPr>
          <p:cNvSpPr txBox="1"/>
          <p:nvPr/>
        </p:nvSpPr>
        <p:spPr>
          <a:xfrm rot="16200000">
            <a:off x="6441817" y="3488964"/>
            <a:ext cx="78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class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520C9618-0CB5-464A-88DC-9FF0DDBA1DE0}"/>
              </a:ext>
            </a:extLst>
          </p:cNvPr>
          <p:cNvSpPr txBox="1"/>
          <p:nvPr/>
        </p:nvSpPr>
        <p:spPr>
          <a:xfrm rot="16200000">
            <a:off x="7688682" y="1859567"/>
            <a:ext cx="54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DB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6B4BED79-B6E2-2C41-9C4B-A3D390A1173E}"/>
              </a:ext>
            </a:extLst>
          </p:cNvPr>
          <p:cNvSpPr txBox="1"/>
          <p:nvPr/>
        </p:nvSpPr>
        <p:spPr>
          <a:xfrm>
            <a:off x="1468783" y="2638328"/>
            <a:ext cx="989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authorization</a:t>
            </a:r>
            <a:endParaRPr lang="fr-FR" sz="1000" dirty="0"/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96434F73-15DA-254D-92BE-DDCA98A36E94}"/>
              </a:ext>
            </a:extLst>
          </p:cNvPr>
          <p:cNvCxnSpPr>
            <a:cxnSpLocks/>
          </p:cNvCxnSpPr>
          <p:nvPr/>
        </p:nvCxnSpPr>
        <p:spPr>
          <a:xfrm>
            <a:off x="1519599" y="2880518"/>
            <a:ext cx="851271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4" name="Diamond 113">
            <a:extLst>
              <a:ext uri="{FF2B5EF4-FFF2-40B4-BE49-F238E27FC236}">
                <a16:creationId xmlns:a16="http://schemas.microsoft.com/office/drawing/2014/main" xmlns="" id="{07D40B96-DC23-474F-A151-2D8CFE68E241}"/>
              </a:ext>
            </a:extLst>
          </p:cNvPr>
          <p:cNvSpPr/>
          <p:nvPr/>
        </p:nvSpPr>
        <p:spPr>
          <a:xfrm>
            <a:off x="7787948" y="4319309"/>
            <a:ext cx="616268" cy="6653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81E52E58-8EFE-1F48-A8F0-128584AD2A26}"/>
              </a:ext>
            </a:extLst>
          </p:cNvPr>
          <p:cNvSpPr txBox="1"/>
          <p:nvPr/>
        </p:nvSpPr>
        <p:spPr>
          <a:xfrm rot="16200000">
            <a:off x="8111182" y="1734365"/>
            <a:ext cx="2019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 provider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465E4F9-D884-4A4B-A80B-E2D0D7AF5481}"/>
              </a:ext>
            </a:extLst>
          </p:cNvPr>
          <p:cNvSpPr txBox="1"/>
          <p:nvPr/>
        </p:nvSpPr>
        <p:spPr>
          <a:xfrm rot="16200000">
            <a:off x="3386612" y="3486584"/>
            <a:ext cx="147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oauth2 API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7AF27A2-B0A4-5B49-BA62-251290CDA020}"/>
              </a:ext>
            </a:extLst>
          </p:cNvPr>
          <p:cNvSpPr txBox="1"/>
          <p:nvPr/>
        </p:nvSpPr>
        <p:spPr>
          <a:xfrm>
            <a:off x="7793710" y="4508129"/>
            <a:ext cx="608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DN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BFE302D0-EA14-3C42-BEC3-99C2281907D1}"/>
              </a:ext>
            </a:extLst>
          </p:cNvPr>
          <p:cNvSpPr txBox="1"/>
          <p:nvPr/>
        </p:nvSpPr>
        <p:spPr>
          <a:xfrm>
            <a:off x="5724074" y="4435907"/>
            <a:ext cx="1776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for oauth2 proxy provider</a:t>
            </a:r>
          </a:p>
          <a:p>
            <a:r>
              <a:rPr lang="fr-FR" sz="1000" dirty="0" err="1"/>
              <a:t>begin</a:t>
            </a:r>
            <a:r>
              <a:rPr lang="fr-FR" sz="1000" dirty="0"/>
              <a:t> new oauth2 </a:t>
            </a:r>
            <a:r>
              <a:rPr lang="fr-FR" sz="1000" dirty="0" err="1"/>
              <a:t>circle</a:t>
            </a:r>
            <a:endParaRPr lang="fr-FR" sz="1000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xmlns="" id="{182AB761-9AD4-3C4C-BAC2-24FBC113A94E}"/>
              </a:ext>
            </a:extLst>
          </p:cNvPr>
          <p:cNvCxnSpPr>
            <a:cxnSpLocks/>
          </p:cNvCxnSpPr>
          <p:nvPr/>
        </p:nvCxnSpPr>
        <p:spPr>
          <a:xfrm flipV="1">
            <a:off x="8395325" y="4656186"/>
            <a:ext cx="1803042" cy="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xmlns="" id="{DB7553F9-A7D4-8548-8BBC-550E26EB711A}"/>
              </a:ext>
            </a:extLst>
          </p:cNvPr>
          <p:cNvCxnSpPr/>
          <p:nvPr/>
        </p:nvCxnSpPr>
        <p:spPr>
          <a:xfrm>
            <a:off x="10174939" y="1273729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05B0C32C-B74A-B64F-9993-F134BC434912}"/>
              </a:ext>
            </a:extLst>
          </p:cNvPr>
          <p:cNvSpPr txBox="1"/>
          <p:nvPr/>
        </p:nvSpPr>
        <p:spPr>
          <a:xfrm rot="16200000">
            <a:off x="9046454" y="1860975"/>
            <a:ext cx="1895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proxyManager</a:t>
            </a:r>
            <a:endParaRPr lang="fr-FR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D232A4FF-C5B6-834B-BAC7-8A148EEEF3C7}"/>
              </a:ext>
            </a:extLst>
          </p:cNvPr>
          <p:cNvSpPr txBox="1"/>
          <p:nvPr/>
        </p:nvSpPr>
        <p:spPr>
          <a:xfrm>
            <a:off x="8447634" y="4451168"/>
            <a:ext cx="1776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for </a:t>
            </a:r>
            <a:r>
              <a:rPr lang="fr-FR" sz="1000" dirty="0" err="1"/>
              <a:t>other</a:t>
            </a:r>
            <a:r>
              <a:rPr lang="fr-FR" sz="1000" dirty="0"/>
              <a:t> proxy providers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AEDA3371-8B8C-7041-B594-FDC6E444E795}"/>
              </a:ext>
            </a:extLst>
          </p:cNvPr>
          <p:cNvSpPr txBox="1"/>
          <p:nvPr/>
        </p:nvSpPr>
        <p:spPr>
          <a:xfrm>
            <a:off x="4513768" y="5382077"/>
            <a:ext cx="1268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print</a:t>
            </a:r>
            <a:r>
              <a:rPr lang="fr-FR" sz="1000" dirty="0"/>
              <a:t> </a:t>
            </a:r>
            <a:r>
              <a:rPr lang="fr-FR" sz="1000" dirty="0" err="1"/>
              <a:t>result</a:t>
            </a:r>
            <a:r>
              <a:rPr lang="fr-FR" sz="1000" dirty="0"/>
              <a:t> / close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xmlns="" id="{D9063DFD-7ECB-DB44-9091-2F85C82690D0}"/>
              </a:ext>
            </a:extLst>
          </p:cNvPr>
          <p:cNvCxnSpPr>
            <a:cxnSpLocks/>
          </p:cNvCxnSpPr>
          <p:nvPr/>
        </p:nvCxnSpPr>
        <p:spPr>
          <a:xfrm flipH="1">
            <a:off x="5745698" y="6454902"/>
            <a:ext cx="4429242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xmlns="" id="{C93F53B6-C5CA-9F4D-A451-05AE20975EB3}"/>
              </a:ext>
            </a:extLst>
          </p:cNvPr>
          <p:cNvCxnSpPr>
            <a:cxnSpLocks/>
          </p:cNvCxnSpPr>
          <p:nvPr/>
        </p:nvCxnSpPr>
        <p:spPr>
          <a:xfrm flipH="1">
            <a:off x="3216165" y="6497012"/>
            <a:ext cx="1033237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3F0241B4-604E-334F-AF06-8DD8D5F5D21E}"/>
              </a:ext>
            </a:extLst>
          </p:cNvPr>
          <p:cNvCxnSpPr/>
          <p:nvPr/>
        </p:nvCxnSpPr>
        <p:spPr>
          <a:xfrm>
            <a:off x="4793458" y="1264928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8E8A2342-F464-3C4A-B78E-4BFA1AD8AD45}"/>
              </a:ext>
            </a:extLst>
          </p:cNvPr>
          <p:cNvSpPr txBox="1"/>
          <p:nvPr/>
        </p:nvSpPr>
        <p:spPr>
          <a:xfrm rot="16200000">
            <a:off x="3558709" y="4125915"/>
            <a:ext cx="220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configuration API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478D715E-FAEA-D64F-9A8E-0A76FD02E59F}"/>
              </a:ext>
            </a:extLst>
          </p:cNvPr>
          <p:cNvCxnSpPr>
            <a:cxnSpLocks/>
          </p:cNvCxnSpPr>
          <p:nvPr/>
        </p:nvCxnSpPr>
        <p:spPr>
          <a:xfrm flipV="1">
            <a:off x="3199302" y="1410272"/>
            <a:ext cx="1608804" cy="706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D02C4541-DF8B-D54B-9262-878A3CAAB325}"/>
              </a:ext>
            </a:extLst>
          </p:cNvPr>
          <p:cNvSpPr txBox="1"/>
          <p:nvPr/>
        </p:nvSpPr>
        <p:spPr>
          <a:xfrm>
            <a:off x="3274125" y="1215269"/>
            <a:ext cx="15060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oauth2 </a:t>
            </a:r>
            <a:r>
              <a:rPr lang="fr-FR" sz="1000" dirty="0" err="1"/>
              <a:t>endpoint</a:t>
            </a:r>
            <a:endParaRPr lang="fr-FR" sz="10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BC3F2E57-DD75-D24B-AE78-7C967846456E}"/>
              </a:ext>
            </a:extLst>
          </p:cNvPr>
          <p:cNvSpPr txBox="1"/>
          <p:nvPr/>
        </p:nvSpPr>
        <p:spPr>
          <a:xfrm>
            <a:off x="1643150" y="1944561"/>
            <a:ext cx="2172497" cy="246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000" dirty="0" err="1"/>
              <a:t>create</a:t>
            </a:r>
            <a:r>
              <a:rPr lang="fr-FR" sz="1000" dirty="0"/>
              <a:t> short url for </a:t>
            </a:r>
            <a:r>
              <a:rPr lang="fr-FR" sz="1000" dirty="0" err="1"/>
              <a:t>authorization</a:t>
            </a:r>
            <a:endParaRPr lang="fr-FR" sz="1000" dirty="0"/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xmlns="" id="{B633E528-E696-AD45-A894-B921BB92CD0B}"/>
              </a:ext>
            </a:extLst>
          </p:cNvPr>
          <p:cNvCxnSpPr>
            <a:cxnSpLocks/>
          </p:cNvCxnSpPr>
          <p:nvPr/>
        </p:nvCxnSpPr>
        <p:spPr>
          <a:xfrm>
            <a:off x="2431974" y="2466586"/>
            <a:ext cx="1817428" cy="145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xmlns="" id="{2F4DE166-3408-064A-8F51-08F340FFC7CB}"/>
              </a:ext>
            </a:extLst>
          </p:cNvPr>
          <p:cNvCxnSpPr>
            <a:cxnSpLocks/>
          </p:cNvCxnSpPr>
          <p:nvPr/>
        </p:nvCxnSpPr>
        <p:spPr>
          <a:xfrm flipV="1">
            <a:off x="4279414" y="2630720"/>
            <a:ext cx="3816668" cy="262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6CB8FBF7-0A09-454E-8198-6774263DA9E1}"/>
              </a:ext>
            </a:extLst>
          </p:cNvPr>
          <p:cNvSpPr txBox="1"/>
          <p:nvPr/>
        </p:nvSpPr>
        <p:spPr>
          <a:xfrm>
            <a:off x="5132711" y="2427772"/>
            <a:ext cx="1751028" cy="29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get</a:t>
            </a:r>
            <a:r>
              <a:rPr lang="fr-FR" sz="1000" dirty="0"/>
              <a:t> long </a:t>
            </a:r>
            <a:r>
              <a:rPr lang="fr-FR" sz="1000" dirty="0" err="1"/>
              <a:t>authorization</a:t>
            </a:r>
            <a:r>
              <a:rPr lang="fr-FR" sz="1000" dirty="0"/>
              <a:t> url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F7A240D1-8042-8E4E-A6DB-B2981CEA122B}"/>
              </a:ext>
            </a:extLst>
          </p:cNvPr>
          <p:cNvSpPr txBox="1"/>
          <p:nvPr/>
        </p:nvSpPr>
        <p:spPr>
          <a:xfrm>
            <a:off x="3624445" y="2516040"/>
            <a:ext cx="714024" cy="255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redirect</a:t>
            </a:r>
            <a:endParaRPr lang="fr-FR" sz="10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xmlns="" id="{4E57488D-B499-9C4C-8F00-54C8C82C183A}"/>
              </a:ext>
            </a:extLst>
          </p:cNvPr>
          <p:cNvCxnSpPr>
            <a:cxnSpLocks/>
          </p:cNvCxnSpPr>
          <p:nvPr/>
        </p:nvCxnSpPr>
        <p:spPr>
          <a:xfrm flipH="1">
            <a:off x="2406150" y="2721185"/>
            <a:ext cx="1844961" cy="4335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xmlns="" id="{1520A963-B749-7F40-9B4D-1D5B6C8CA2EE}"/>
              </a:ext>
            </a:extLst>
          </p:cNvPr>
          <p:cNvCxnSpPr>
            <a:cxnSpLocks/>
          </p:cNvCxnSpPr>
          <p:nvPr/>
        </p:nvCxnSpPr>
        <p:spPr>
          <a:xfrm>
            <a:off x="3201236" y="2368013"/>
            <a:ext cx="1059877" cy="3533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0D4B7356-FD2F-0447-B0AD-0982378D642B}"/>
              </a:ext>
            </a:extLst>
          </p:cNvPr>
          <p:cNvSpPr txBox="1"/>
          <p:nvPr/>
        </p:nvSpPr>
        <p:spPr>
          <a:xfrm>
            <a:off x="3140132" y="2170323"/>
            <a:ext cx="817579" cy="2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wait</a:t>
            </a:r>
            <a:r>
              <a:rPr lang="fr-FR" sz="1000" dirty="0"/>
              <a:t> proxy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xmlns="" id="{071B48EB-DC6B-7641-ABAA-AE3BAAF38428}"/>
              </a:ext>
            </a:extLst>
          </p:cNvPr>
          <p:cNvCxnSpPr>
            <a:cxnSpLocks/>
          </p:cNvCxnSpPr>
          <p:nvPr/>
        </p:nvCxnSpPr>
        <p:spPr>
          <a:xfrm>
            <a:off x="4287831" y="2367816"/>
            <a:ext cx="1449530" cy="359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6C2F9D97-DC72-844B-9996-BE3A9BC764C8}"/>
              </a:ext>
            </a:extLst>
          </p:cNvPr>
          <p:cNvSpPr txBox="1"/>
          <p:nvPr/>
        </p:nvSpPr>
        <p:spPr>
          <a:xfrm>
            <a:off x="4219723" y="2151346"/>
            <a:ext cx="817579" cy="2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wait</a:t>
            </a:r>
            <a:r>
              <a:rPr lang="fr-FR" sz="1000" dirty="0"/>
              <a:t> </a:t>
            </a:r>
            <a:r>
              <a:rPr lang="fr-FR" sz="1000" dirty="0" err="1"/>
              <a:t>result</a:t>
            </a:r>
            <a:endParaRPr lang="fr-FR" sz="1000" dirty="0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xmlns="" id="{06E7F2CD-601E-894D-8DEE-1E7C5B5BC98D}"/>
              </a:ext>
            </a:extLst>
          </p:cNvPr>
          <p:cNvCxnSpPr>
            <a:cxnSpLocks/>
          </p:cNvCxnSpPr>
          <p:nvPr/>
        </p:nvCxnSpPr>
        <p:spPr>
          <a:xfrm>
            <a:off x="5750358" y="2383630"/>
            <a:ext cx="2357373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59D436ED-0AFB-4744-BA12-7D9557786A1D}"/>
              </a:ext>
            </a:extLst>
          </p:cNvPr>
          <p:cNvSpPr txBox="1"/>
          <p:nvPr/>
        </p:nvSpPr>
        <p:spPr>
          <a:xfrm>
            <a:off x="5682250" y="2167160"/>
            <a:ext cx="163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r>
              <a:rPr lang="fr-FR" sz="1000" dirty="0"/>
              <a:t> </a:t>
            </a:r>
            <a:r>
              <a:rPr lang="fr-FR" sz="1000" dirty="0" err="1"/>
              <a:t>status</a:t>
            </a:r>
            <a:endParaRPr lang="fr-FR" sz="1000" dirty="0"/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xmlns="" id="{8E72F53A-261D-E347-B6D2-A53AB15B7A20}"/>
              </a:ext>
            </a:extLst>
          </p:cNvPr>
          <p:cNvCxnSpPr>
            <a:cxnSpLocks/>
          </p:cNvCxnSpPr>
          <p:nvPr/>
        </p:nvCxnSpPr>
        <p:spPr>
          <a:xfrm>
            <a:off x="5742898" y="5820429"/>
            <a:ext cx="2357373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xmlns="" id="{85D3F4C5-4D70-0447-865F-A35D71810315}"/>
              </a:ext>
            </a:extLst>
          </p:cNvPr>
          <p:cNvSpPr txBox="1"/>
          <p:nvPr/>
        </p:nvSpPr>
        <p:spPr>
          <a:xfrm>
            <a:off x="5674790" y="5603959"/>
            <a:ext cx="163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r>
              <a:rPr lang="fr-FR" sz="1000" dirty="0"/>
              <a:t> </a:t>
            </a:r>
            <a:r>
              <a:rPr lang="fr-FR" sz="1000" dirty="0" err="1"/>
              <a:t>status</a:t>
            </a:r>
            <a:endParaRPr lang="fr-FR" sz="1000" dirty="0"/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xmlns="" id="{4F6C8598-A07C-FB42-A7F2-EFFE7E4DF0F6}"/>
              </a:ext>
            </a:extLst>
          </p:cNvPr>
          <p:cNvCxnSpPr>
            <a:cxnSpLocks/>
          </p:cNvCxnSpPr>
          <p:nvPr/>
        </p:nvCxnSpPr>
        <p:spPr>
          <a:xfrm>
            <a:off x="5746820" y="5045313"/>
            <a:ext cx="2357373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10FAA3CD-DB86-5D46-B53B-B46682711249}"/>
              </a:ext>
            </a:extLst>
          </p:cNvPr>
          <p:cNvSpPr txBox="1"/>
          <p:nvPr/>
        </p:nvSpPr>
        <p:spPr>
          <a:xfrm>
            <a:off x="5678712" y="4828843"/>
            <a:ext cx="163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ask</a:t>
            </a:r>
            <a:r>
              <a:rPr lang="fr-FR" sz="1000" dirty="0"/>
              <a:t> </a:t>
            </a:r>
            <a:r>
              <a:rPr lang="fr-FR" sz="1000" dirty="0" err="1"/>
              <a:t>authorization</a:t>
            </a:r>
            <a:r>
              <a:rPr lang="fr-FR" sz="1000" dirty="0"/>
              <a:t> </a:t>
            </a:r>
            <a:r>
              <a:rPr lang="fr-FR" sz="1000" dirty="0" err="1"/>
              <a:t>status</a:t>
            </a:r>
            <a:endParaRPr lang="fr-FR" sz="1000" dirty="0"/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xmlns="" id="{A60AF299-465B-D249-9ED7-E35DDDE84984}"/>
              </a:ext>
            </a:extLst>
          </p:cNvPr>
          <p:cNvCxnSpPr>
            <a:cxnSpLocks/>
          </p:cNvCxnSpPr>
          <p:nvPr/>
        </p:nvCxnSpPr>
        <p:spPr>
          <a:xfrm>
            <a:off x="5745698" y="6241458"/>
            <a:ext cx="4429241" cy="10881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45B1E06C-2AD7-3341-B5EC-9DBEE96B45AB}"/>
              </a:ext>
            </a:extLst>
          </p:cNvPr>
          <p:cNvSpPr txBox="1"/>
          <p:nvPr/>
        </p:nvSpPr>
        <p:spPr>
          <a:xfrm>
            <a:off x="5677590" y="6024988"/>
            <a:ext cx="163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get</a:t>
            </a:r>
            <a:r>
              <a:rPr lang="fr-FR" sz="1000" dirty="0"/>
              <a:t> proxy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xmlns="" id="{BA5B144A-B248-8B47-AEE7-BFCD1A615E03}"/>
              </a:ext>
            </a:extLst>
          </p:cNvPr>
          <p:cNvCxnSpPr/>
          <p:nvPr/>
        </p:nvCxnSpPr>
        <p:spPr>
          <a:xfrm>
            <a:off x="11666949" y="1215269"/>
            <a:ext cx="0" cy="5355771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B1170642-91B1-694B-BFC3-954268272A4F}"/>
              </a:ext>
            </a:extLst>
          </p:cNvPr>
          <p:cNvSpPr txBox="1"/>
          <p:nvPr/>
        </p:nvSpPr>
        <p:spPr>
          <a:xfrm rot="16200000">
            <a:off x="10925653" y="1511339"/>
            <a:ext cx="1145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proxyDB</a:t>
            </a:r>
            <a:endParaRPr lang="fr-FR" dirty="0"/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xmlns="" id="{2FFF4E1E-D202-6843-B754-D4E8C20115EC}"/>
              </a:ext>
            </a:extLst>
          </p:cNvPr>
          <p:cNvCxnSpPr>
            <a:cxnSpLocks/>
          </p:cNvCxnSpPr>
          <p:nvPr/>
        </p:nvCxnSpPr>
        <p:spPr>
          <a:xfrm flipV="1">
            <a:off x="10192760" y="6463884"/>
            <a:ext cx="1478039" cy="8653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2B884823-AD5A-4A43-B872-B79DCA2A6F1A}"/>
              </a:ext>
            </a:extLst>
          </p:cNvPr>
          <p:cNvSpPr txBox="1"/>
          <p:nvPr/>
        </p:nvSpPr>
        <p:spPr>
          <a:xfrm>
            <a:off x="10144013" y="6245752"/>
            <a:ext cx="1430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save</a:t>
            </a:r>
            <a:r>
              <a:rPr lang="fr-FR" sz="1000" dirty="0"/>
              <a:t> clean proxy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68B8DDD9-79F4-8C44-96C4-426014D7E1F4}"/>
              </a:ext>
            </a:extLst>
          </p:cNvPr>
          <p:cNvSpPr txBox="1"/>
          <p:nvPr/>
        </p:nvSpPr>
        <p:spPr>
          <a:xfrm>
            <a:off x="8287516" y="6249870"/>
            <a:ext cx="1931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add</a:t>
            </a:r>
            <a:r>
              <a:rPr lang="fr-FR" sz="1000" dirty="0"/>
              <a:t> group and return proxy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xmlns="" id="{728FA81D-7C83-0643-B033-F06530C9E77A}"/>
              </a:ext>
            </a:extLst>
          </p:cNvPr>
          <p:cNvCxnSpPr>
            <a:cxnSpLocks/>
          </p:cNvCxnSpPr>
          <p:nvPr/>
        </p:nvCxnSpPr>
        <p:spPr>
          <a:xfrm flipH="1" flipV="1">
            <a:off x="4286179" y="6472537"/>
            <a:ext cx="1429189" cy="4164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xmlns="" id="{6324C2EE-CDA3-DE40-9DBF-DE83E0FBBF4F}"/>
              </a:ext>
            </a:extLst>
          </p:cNvPr>
          <p:cNvCxnSpPr>
            <a:cxnSpLocks/>
          </p:cNvCxnSpPr>
          <p:nvPr/>
        </p:nvCxnSpPr>
        <p:spPr>
          <a:xfrm flipH="1">
            <a:off x="1497978" y="6509353"/>
            <a:ext cx="1667270" cy="0"/>
          </a:xfrm>
          <a:prstGeom prst="straightConnector1">
            <a:avLst/>
          </a:prstGeom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179DA48B-DADB-884D-8648-CFEFCB09641F}"/>
              </a:ext>
            </a:extLst>
          </p:cNvPr>
          <p:cNvSpPr txBox="1"/>
          <p:nvPr/>
        </p:nvSpPr>
        <p:spPr>
          <a:xfrm>
            <a:off x="2006441" y="6310163"/>
            <a:ext cx="1481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write proxy to file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90150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00"/>
                            </p:stCondLst>
                            <p:childTnLst>
                              <p:par>
                                <p:cTn id="2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1500"/>
                            </p:stCondLst>
                            <p:childTnLst>
                              <p:par>
                                <p:cTn id="2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"/>
                            </p:stCondLst>
                            <p:childTnLst>
                              <p:par>
                                <p:cTn id="3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00"/>
                            </p:stCondLst>
                            <p:childTnLst>
                              <p:par>
                                <p:cTn id="40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4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1000"/>
                            </p:stCondLst>
                            <p:childTnLst>
                              <p:par>
                                <p:cTn id="40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9" grpId="0"/>
      <p:bldP spid="21" grpId="0"/>
      <p:bldP spid="24" grpId="0"/>
      <p:bldP spid="25" grpId="0"/>
      <p:bldP spid="27" grpId="0"/>
      <p:bldP spid="29" grpId="0"/>
      <p:bldP spid="31" grpId="0"/>
      <p:bldP spid="32" grpId="0"/>
      <p:bldP spid="33" grpId="0" animBg="1"/>
      <p:bldP spid="34" grpId="0"/>
      <p:bldP spid="35" grpId="0"/>
      <p:bldP spid="39" grpId="0"/>
      <p:bldP spid="41" grpId="0" animBg="1"/>
      <p:bldP spid="42" grpId="0" animBg="1"/>
      <p:bldP spid="44" grpId="0"/>
      <p:bldP spid="47" grpId="0"/>
      <p:bldP spid="48" grpId="0"/>
      <p:bldP spid="49" grpId="0"/>
      <p:bldP spid="53" grpId="0"/>
      <p:bldP spid="54" grpId="0"/>
      <p:bldP spid="58" grpId="0"/>
      <p:bldP spid="63" grpId="0"/>
      <p:bldP spid="65" grpId="0"/>
      <p:bldP spid="77" grpId="0"/>
      <p:bldP spid="86" grpId="0"/>
      <p:bldP spid="88" grpId="0"/>
      <p:bldP spid="89" grpId="0"/>
      <p:bldP spid="90" grpId="0"/>
      <p:bldP spid="96" grpId="0"/>
      <p:bldP spid="114" grpId="0" animBg="1"/>
      <p:bldP spid="105" grpId="0"/>
      <p:bldP spid="106" grpId="0"/>
      <p:bldP spid="60" grpId="0"/>
      <p:bldP spid="116" grpId="0"/>
      <p:bldP spid="120" grpId="0"/>
      <p:bldP spid="121" grpId="0"/>
      <p:bldP spid="131" grpId="0"/>
      <p:bldP spid="97" grpId="0"/>
      <p:bldP spid="99" grpId="0"/>
      <p:bldP spid="102" grpId="0" animBg="1"/>
      <p:bldP spid="108" grpId="0"/>
      <p:bldP spid="113" grpId="0"/>
      <p:bldP spid="123" grpId="0"/>
      <p:bldP spid="126" grpId="0"/>
      <p:bldP spid="128" grpId="0"/>
      <p:bldP spid="149" grpId="0"/>
      <p:bldP spid="152" grpId="0"/>
      <p:bldP spid="156" grpId="0"/>
      <p:bldP spid="162" grpId="0"/>
      <p:bldP spid="164" grpId="0"/>
      <p:bldP spid="165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23" y="976184"/>
            <a:ext cx="11326553" cy="559692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fr-FR" dirty="0">
                <a:effectLst/>
              </a:rPr>
              <a:t>	</a:t>
            </a:r>
            <a:r>
              <a:rPr lang="fr-FR" dirty="0" err="1">
                <a:effectLst/>
              </a:rPr>
              <a:t>Add</a:t>
            </a:r>
            <a:r>
              <a:rPr lang="fr-FR" dirty="0">
                <a:effectLst/>
              </a:rPr>
              <a:t> base code </a:t>
            </a:r>
            <a:r>
              <a:rPr lang="fr-FR" dirty="0" err="1">
                <a:effectLst/>
              </a:rPr>
              <a:t>from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WebApp</a:t>
            </a:r>
            <a:r>
              <a:rPr lang="fr-FR" dirty="0">
                <a:effectLst/>
              </a:rPr>
              <a:t> to </a:t>
            </a:r>
            <a:r>
              <a:rPr lang="fr-FR" dirty="0" err="1">
                <a:effectLst/>
              </a:rPr>
              <a:t>get</a:t>
            </a:r>
            <a:r>
              <a:rPr lang="fr-FR" dirty="0">
                <a:effectLst/>
              </a:rPr>
              <a:t> the </a:t>
            </a:r>
            <a:r>
              <a:rPr lang="fr-FR" dirty="0" err="1">
                <a:effectLst/>
              </a:rPr>
              <a:t>ability</a:t>
            </a:r>
            <a:r>
              <a:rPr lang="fr-FR" dirty="0">
                <a:effectLst/>
              </a:rPr>
              <a:t> to </a:t>
            </a:r>
            <a:r>
              <a:rPr lang="fr-FR" dirty="0" err="1">
                <a:effectLst/>
              </a:rPr>
              <a:t>realisation</a:t>
            </a:r>
            <a:r>
              <a:rPr lang="fr-FR" dirty="0">
                <a:effectLst/>
              </a:rPr>
              <a:t> the http API for </a:t>
            </a:r>
            <a:r>
              <a:rPr lang="fr-FR" dirty="0" err="1">
                <a:effectLst/>
              </a:rPr>
              <a:t>some</a:t>
            </a:r>
            <a:r>
              <a:rPr lang="fr-FR" dirty="0">
                <a:effectLst/>
              </a:rPr>
              <a:t> services, for </a:t>
            </a:r>
            <a:r>
              <a:rPr lang="fr-FR" dirty="0" err="1">
                <a:effectLst/>
              </a:rPr>
              <a:t>example</a:t>
            </a:r>
            <a:r>
              <a:rPr lang="fr-FR" dirty="0">
                <a:effectLst/>
              </a:rPr>
              <a:t> OAuth2 </a:t>
            </a:r>
            <a:r>
              <a:rPr lang="fr-FR" dirty="0" err="1">
                <a:effectLst/>
              </a:rPr>
              <a:t>authentication</a:t>
            </a:r>
            <a:r>
              <a:rPr lang="fr-FR" dirty="0">
                <a:effectLst/>
              </a:rPr>
              <a:t> service or Configuration service.</a:t>
            </a:r>
          </a:p>
          <a:p>
            <a:pPr marL="0" indent="0">
              <a:buNone/>
            </a:pP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	/</a:t>
            </a:r>
            <a:r>
              <a:rPr lang="fr-FR" dirty="0" err="1">
                <a:effectLst/>
              </a:rPr>
              <a:t>WebAppDIRAC</a:t>
            </a:r>
            <a:r>
              <a:rPr lang="fr-FR" dirty="0">
                <a:effectLst/>
              </a:rPr>
              <a:t>/ [</a:t>
            </a:r>
            <a:r>
              <a:rPr lang="fr-FR" dirty="0" err="1">
                <a:effectLst/>
              </a:rPr>
              <a:t>Core</a:t>
            </a:r>
            <a:r>
              <a:rPr lang="fr-FR" dirty="0">
                <a:effectLst/>
              </a:rPr>
              <a:t>, Lib, scripts] --&gt; /DIRAC/</a:t>
            </a:r>
            <a:r>
              <a:rPr lang="fr-FR" dirty="0" err="1">
                <a:effectLst/>
              </a:rPr>
              <a:t>Core</a:t>
            </a:r>
            <a:r>
              <a:rPr lang="fr-FR" dirty="0">
                <a:effectLst/>
              </a:rPr>
              <a:t>/HTTP/</a:t>
            </a:r>
          </a:p>
          <a:p>
            <a:pPr marL="0" indent="0">
              <a:buNone/>
            </a:pP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	To use APIs </a:t>
            </a:r>
            <a:r>
              <a:rPr lang="fr-FR" dirty="0" err="1">
                <a:effectLst/>
              </a:rPr>
              <a:t>we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need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also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add</a:t>
            </a:r>
            <a:r>
              <a:rPr lang="fr-FR" dirty="0">
                <a:effectLst/>
              </a:rPr>
              <a:t> APIs </a:t>
            </a:r>
            <a:r>
              <a:rPr lang="fr-FR" dirty="0" smtClean="0">
                <a:effectLst/>
              </a:rPr>
              <a:t>software of </a:t>
            </a:r>
            <a:r>
              <a:rPr lang="fr-FR" dirty="0">
                <a:effectLst/>
              </a:rPr>
              <a:t>service to system directory, </a:t>
            </a:r>
            <a:r>
              <a:rPr lang="fr-FR" dirty="0" err="1">
                <a:effectLst/>
              </a:rPr>
              <a:t>create</a:t>
            </a:r>
            <a:r>
              <a:rPr lang="fr-FR" dirty="0">
                <a:effectLst/>
              </a:rPr>
              <a:t> configuration file(</a:t>
            </a:r>
            <a:r>
              <a:rPr lang="fr-FR" dirty="0" err="1">
                <a:effectLst/>
              </a:rPr>
              <a:t>http.cfg</a:t>
            </a:r>
            <a:r>
              <a:rPr lang="fr-FR" dirty="0">
                <a:effectLst/>
              </a:rPr>
              <a:t> for </a:t>
            </a:r>
            <a:r>
              <a:rPr lang="fr-FR" dirty="0" err="1">
                <a:effectLst/>
              </a:rPr>
              <a:t>example</a:t>
            </a:r>
            <a:r>
              <a:rPr lang="fr-FR" dirty="0">
                <a:effectLst/>
              </a:rPr>
              <a:t>).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	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	/DIRAC/</a:t>
            </a:r>
            <a:r>
              <a:rPr lang="fr-FR" dirty="0" err="1">
                <a:effectLst/>
              </a:rPr>
              <a:t>SomeSystem</a:t>
            </a:r>
            <a:r>
              <a:rPr lang="fr-FR" dirty="0">
                <a:effectLst/>
              </a:rPr>
              <a:t>/API/</a:t>
            </a:r>
            <a:r>
              <a:rPr lang="fr-FR" dirty="0" err="1">
                <a:effectLst/>
              </a:rPr>
              <a:t>ServicenameHandler.py</a:t>
            </a:r>
            <a:endParaRPr lang="fr-FR" dirty="0">
              <a:effectLst/>
            </a:endParaRPr>
          </a:p>
          <a:p>
            <a:pPr marL="0" indent="0">
              <a:buNone/>
            </a:pPr>
            <a:endParaRPr lang="fr-FR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And </a:t>
            </a:r>
            <a:r>
              <a:rPr lang="fr-FR" dirty="0" err="1">
                <a:effectLst/>
              </a:rPr>
              <a:t>run</a:t>
            </a:r>
            <a:r>
              <a:rPr lang="fr-FR" dirty="0">
                <a:effectLst/>
              </a:rPr>
              <a:t> script: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	</a:t>
            </a:r>
            <a:r>
              <a:rPr lang="fr-FR" dirty="0" err="1">
                <a:effectLst/>
              </a:rPr>
              <a:t>dirac-webapp-run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http.cfg</a:t>
            </a:r>
            <a:r>
              <a:rPr lang="fr-FR" dirty="0">
                <a:effectLst/>
              </a:rPr>
              <a:t> -o </a:t>
            </a:r>
            <a:r>
              <a:rPr lang="fr-FR" dirty="0" err="1">
                <a:effectLst/>
              </a:rPr>
              <a:t>RootURL</a:t>
            </a:r>
            <a:r>
              <a:rPr lang="fr-FR" dirty="0">
                <a:effectLst/>
              </a:rPr>
              <a:t>=/ -S DIRAC. </a:t>
            </a:r>
            <a:r>
              <a:rPr lang="fr-FR" dirty="0" err="1">
                <a:effectLst/>
              </a:rPr>
              <a:t>SomeSystem.API</a:t>
            </a:r>
            <a:endParaRPr lang="fr-FR" dirty="0">
              <a:effectLst/>
            </a:endParaRPr>
          </a:p>
          <a:p>
            <a:pPr marL="0" indent="0">
              <a:buNone/>
            </a:pPr>
            <a:endParaRPr lang="fr-FR" sz="1300" dirty="0">
              <a:effectLst/>
            </a:endParaRPr>
          </a:p>
          <a:p>
            <a:pPr marL="0" indent="0">
              <a:buNone/>
            </a:pPr>
            <a:endParaRPr lang="fr-FR" sz="1300" dirty="0"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49EF8A4-CE9C-2E4A-B9A9-86A205F5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Software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B60D00-BBF4-F445-9B3E-AB0F94B15C8B}"/>
              </a:ext>
            </a:extLst>
          </p:cNvPr>
          <p:cNvSpPr txBox="1"/>
          <p:nvPr/>
        </p:nvSpPr>
        <p:spPr>
          <a:xfrm>
            <a:off x="10565027" y="2212544"/>
            <a:ext cx="133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 #4032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9FD9239-ECCA-2F41-A5ED-F41056E84749}"/>
              </a:ext>
            </a:extLst>
          </p:cNvPr>
          <p:cNvSpPr txBox="1"/>
          <p:nvPr/>
        </p:nvSpPr>
        <p:spPr>
          <a:xfrm>
            <a:off x="10565027" y="4208159"/>
            <a:ext cx="133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 #4037</a:t>
            </a:r>
          </a:p>
        </p:txBody>
      </p:sp>
    </p:spTree>
    <p:extLst>
      <p:ext uri="{BB962C8B-B14F-4D97-AF65-F5344CB8AC3E}">
        <p14:creationId xmlns:p14="http://schemas.microsoft.com/office/powerpoint/2010/main" val="388753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 tmFilter="0,0; .5, 1; 1, 1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9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175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 tmFilter="0,0; .5, 1; 1, 1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475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50" tmFilter="0,0; .5, 1; 1, 1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25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 tmFilter="0,0; .5, 1; 1, 1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uiExpand="1" build="p"/>
      <p:bldP spid="6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23" y="2026508"/>
            <a:ext cx="11326553" cy="454659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fr-FR" dirty="0">
                <a:effectLst/>
              </a:rPr>
              <a:t>	OAuth2 </a:t>
            </a:r>
            <a:r>
              <a:rPr lang="fr-FR" dirty="0" err="1">
                <a:effectLst/>
              </a:rPr>
              <a:t>authentication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provided</a:t>
            </a:r>
            <a:r>
              <a:rPr lang="fr-FR" dirty="0">
                <a:effectLst/>
              </a:rPr>
              <a:t> by OAuth2 DIRAC service. It </a:t>
            </a:r>
            <a:r>
              <a:rPr lang="fr-FR" dirty="0" err="1">
                <a:effectLst/>
              </a:rPr>
              <a:t>will</a:t>
            </a:r>
            <a:r>
              <a:rPr lang="fr-FR" dirty="0">
                <a:effectLst/>
              </a:rPr>
              <a:t> use </a:t>
            </a:r>
            <a:r>
              <a:rPr lang="fr-FR" dirty="0" err="1">
                <a:effectLst/>
              </a:rPr>
              <a:t>OAuthDB</a:t>
            </a:r>
            <a:r>
              <a:rPr lang="fr-FR" dirty="0">
                <a:effectLst/>
              </a:rPr>
              <a:t> to store </a:t>
            </a:r>
            <a:r>
              <a:rPr lang="fr-FR" dirty="0" err="1">
                <a:effectLst/>
              </a:rPr>
              <a:t>authentication</a:t>
            </a:r>
            <a:r>
              <a:rPr lang="fr-FR" dirty="0">
                <a:effectLst/>
              </a:rPr>
              <a:t> session, </a:t>
            </a:r>
            <a:r>
              <a:rPr lang="fr-FR" dirty="0" err="1">
                <a:effectLst/>
              </a:rPr>
              <a:t>where</a:t>
            </a:r>
            <a:r>
              <a:rPr lang="fr-FR" dirty="0">
                <a:effectLst/>
              </a:rPr>
              <a:t> are </a:t>
            </a:r>
            <a:r>
              <a:rPr lang="fr-FR" dirty="0" err="1">
                <a:effectLst/>
              </a:rPr>
              <a:t>recorded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tokens</a:t>
            </a:r>
            <a:r>
              <a:rPr lang="fr-FR" dirty="0">
                <a:effectLst/>
              </a:rPr>
              <a:t>, state </a:t>
            </a:r>
            <a:r>
              <a:rPr lang="fr-FR" dirty="0" err="1">
                <a:effectLst/>
              </a:rPr>
              <a:t>number</a:t>
            </a:r>
            <a:r>
              <a:rPr lang="fr-FR" dirty="0">
                <a:effectLst/>
              </a:rPr>
              <a:t>, user ID, profile(email, </a:t>
            </a:r>
            <a:r>
              <a:rPr lang="fr-FR" dirty="0" err="1">
                <a:effectLst/>
              </a:rPr>
              <a:t>name</a:t>
            </a:r>
            <a:r>
              <a:rPr lang="fr-FR" dirty="0">
                <a:effectLst/>
              </a:rPr>
              <a:t>, </a:t>
            </a:r>
            <a:r>
              <a:rPr lang="fr-FR" dirty="0" err="1">
                <a:effectLst/>
              </a:rPr>
              <a:t>etc</a:t>
            </a:r>
            <a:r>
              <a:rPr lang="fr-FR" dirty="0">
                <a:effectLst/>
              </a:rPr>
              <a:t>) and </a:t>
            </a:r>
            <a:r>
              <a:rPr lang="fr-FR" dirty="0" err="1">
                <a:effectLst/>
              </a:rPr>
              <a:t>ProxyDB</a:t>
            </a:r>
            <a:r>
              <a:rPr lang="fr-FR" dirty="0">
                <a:effectLst/>
              </a:rPr>
              <a:t> to store clean proxy, </a:t>
            </a:r>
            <a:r>
              <a:rPr lang="fr-FR" dirty="0" err="1">
                <a:effectLst/>
              </a:rPr>
              <a:t>without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any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dirac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extentionals</a:t>
            </a:r>
            <a:r>
              <a:rPr lang="fr-FR" dirty="0">
                <a:effectLst/>
              </a:rPr>
              <a:t>.</a:t>
            </a:r>
          </a:p>
          <a:p>
            <a:pPr marL="0" indent="0">
              <a:buNone/>
            </a:pPr>
            <a:r>
              <a:rPr lang="fr-FR" dirty="0">
                <a:effectLst/>
              </a:rPr>
              <a:t>	</a:t>
            </a:r>
            <a:r>
              <a:rPr lang="fr-FR" dirty="0" err="1">
                <a:effectLst/>
              </a:rPr>
              <a:t>Also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ProxyManager</a:t>
            </a:r>
            <a:r>
              <a:rPr lang="fr-FR" dirty="0">
                <a:effectLst/>
              </a:rPr>
              <a:t> has</a:t>
            </a:r>
            <a:r>
              <a:rPr lang="en-US" dirty="0">
                <a:effectLst/>
              </a:rPr>
              <a:t> new opportunity to work with clean proxies and with proxy providers to generate proxy on the fly.</a:t>
            </a:r>
            <a:endParaRPr lang="fr-FR" dirty="0"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49EF8A4-CE9C-2E4A-B9A9-86A205F5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Software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9FD9239-ECCA-2F41-A5ED-F41056E84749}"/>
              </a:ext>
            </a:extLst>
          </p:cNvPr>
          <p:cNvSpPr txBox="1"/>
          <p:nvPr/>
        </p:nvSpPr>
        <p:spPr>
          <a:xfrm>
            <a:off x="10565027" y="4048210"/>
            <a:ext cx="133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 #4037</a:t>
            </a:r>
          </a:p>
        </p:txBody>
      </p:sp>
    </p:spTree>
    <p:extLst>
      <p:ext uri="{BB962C8B-B14F-4D97-AF65-F5344CB8AC3E}">
        <p14:creationId xmlns:p14="http://schemas.microsoft.com/office/powerpoint/2010/main" val="44383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6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 tmFilter="0,0; .5, 1; 1, 1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uiExpand="1" build="p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A93214-5217-2342-85D9-DF28E802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8" y="296561"/>
            <a:ext cx="11425408" cy="562233"/>
          </a:xfrm>
        </p:spPr>
        <p:txBody>
          <a:bodyPr>
            <a:normAutofit fontScale="90000"/>
          </a:bodyPr>
          <a:lstStyle/>
          <a:p>
            <a:r>
              <a:rPr lang="fr-FR" dirty="0"/>
              <a:t>Configuration   											   </a:t>
            </a:r>
          </a:p>
        </p:txBody>
      </p:sp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312FE9DC-7922-BC46-A5F4-2CB84A24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67" y="963827"/>
            <a:ext cx="5691874" cy="5675871"/>
          </a:xfrm>
        </p:spPr>
        <p:txBody>
          <a:bodyPr anchor="t">
            <a:normAutofit fontScale="47500" lnSpcReduction="20000"/>
          </a:bodyPr>
          <a:lstStyle/>
          <a:p>
            <a:pPr marL="0" indent="0">
              <a:buNone/>
            </a:pPr>
            <a:r>
              <a:rPr lang="fr-FR" sz="3300" dirty="0" err="1">
                <a:effectLst/>
              </a:rPr>
              <a:t>Resources</a:t>
            </a:r>
            <a:endParaRPr lang="fr-FR" sz="3300" dirty="0">
              <a:effectLst/>
            </a:endParaRPr>
          </a:p>
          <a:p>
            <a:pPr marL="0" indent="0">
              <a:buNone/>
            </a:pPr>
            <a:endParaRPr lang="fr-FR" sz="3300" dirty="0">
              <a:effectLst/>
            </a:endParaRPr>
          </a:p>
          <a:p>
            <a:pPr marL="0" indent="0">
              <a:buNone/>
            </a:pPr>
            <a:r>
              <a:rPr lang="fr-FR" dirty="0">
                <a:effectLst/>
              </a:rPr>
              <a:t>  </a:t>
            </a:r>
            <a:r>
              <a:rPr lang="fr-FR" sz="2500" dirty="0" err="1">
                <a:effectLst/>
              </a:rPr>
              <a:t>IdProviders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{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</a:t>
            </a:r>
            <a:r>
              <a:rPr lang="fr-FR" sz="2500" dirty="0" err="1">
                <a:effectLst/>
              </a:rPr>
              <a:t>CheckIn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  {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method</a:t>
            </a:r>
            <a:r>
              <a:rPr lang="fr-FR" sz="2500" dirty="0">
                <a:effectLst/>
              </a:rPr>
              <a:t> = oAuth2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issuer</a:t>
            </a:r>
            <a:r>
              <a:rPr lang="fr-FR" sz="2500" dirty="0">
                <a:effectLst/>
              </a:rPr>
              <a:t> = https://</a:t>
            </a:r>
            <a:r>
              <a:rPr lang="fr-FR" sz="2500" dirty="0" err="1">
                <a:effectLst/>
              </a:rPr>
              <a:t>aai-dev.egi.eu</a:t>
            </a:r>
            <a:r>
              <a:rPr lang="fr-FR" sz="2500" dirty="0">
                <a:effectLst/>
              </a:rPr>
              <a:t>/</a:t>
            </a:r>
            <a:r>
              <a:rPr lang="fr-FR" sz="2500" dirty="0" err="1">
                <a:effectLst/>
              </a:rPr>
              <a:t>oidc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client_id</a:t>
            </a:r>
            <a:r>
              <a:rPr lang="fr-FR" sz="2500" dirty="0">
                <a:effectLst/>
              </a:rPr>
              <a:t> = 2C7823B4-wqenknsadljdas2-E5D06D955809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client_secret</a:t>
            </a:r>
            <a:r>
              <a:rPr lang="fr-FR" sz="2500" dirty="0">
                <a:effectLst/>
              </a:rPr>
              <a:t> = 732h9d0dn-23dos983_CRcUf6paEMejjojAqQz5A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Syntax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    {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VOMS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{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  claim = </a:t>
            </a:r>
            <a:r>
              <a:rPr lang="fr-FR" sz="2500" dirty="0" err="1">
                <a:effectLst/>
              </a:rPr>
              <a:t>edu_person_entitlements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  vo = ^</a:t>
            </a:r>
            <a:r>
              <a:rPr lang="fr-FR" sz="2500" dirty="0" err="1">
                <a:effectLst/>
              </a:rPr>
              <a:t>urn:mace:egi.eu</a:t>
            </a:r>
            <a:r>
              <a:rPr lang="fr-FR" sz="2500" dirty="0">
                <a:effectLst/>
              </a:rPr>
              <a:t>:(</a:t>
            </a:r>
            <a:r>
              <a:rPr lang="fr-FR" sz="2500" dirty="0" err="1">
                <a:effectLst/>
              </a:rPr>
              <a:t>group:registry|group</a:t>
            </a:r>
            <a:r>
              <a:rPr lang="fr-FR" sz="2500" dirty="0">
                <a:effectLst/>
              </a:rPr>
              <a:t>):&lt;VALUE&gt;[:#].*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  </a:t>
            </a:r>
            <a:r>
              <a:rPr lang="fr-FR" sz="2500" dirty="0" err="1">
                <a:effectLst/>
              </a:rPr>
              <a:t>role</a:t>
            </a:r>
            <a:r>
              <a:rPr lang="fr-FR" sz="2500" dirty="0">
                <a:effectLst/>
              </a:rPr>
              <a:t> = ^</a:t>
            </a:r>
            <a:r>
              <a:rPr lang="fr-FR" sz="2500" dirty="0" err="1">
                <a:effectLst/>
              </a:rPr>
              <a:t>urn:mace:egi.eu:group</a:t>
            </a:r>
            <a:r>
              <a:rPr lang="fr-FR" sz="2500" dirty="0">
                <a:effectLst/>
              </a:rPr>
              <a:t>:.*:</a:t>
            </a:r>
            <a:r>
              <a:rPr lang="fr-FR" sz="2500" dirty="0" err="1">
                <a:effectLst/>
              </a:rPr>
              <a:t>role</a:t>
            </a:r>
            <a:r>
              <a:rPr lang="fr-FR" sz="2500" dirty="0">
                <a:effectLst/>
              </a:rPr>
              <a:t>=&lt;VALUE&gt;[#:].*   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  }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}</a:t>
            </a:r>
          </a:p>
          <a:p>
            <a:pPr marL="0" indent="0">
              <a:buNone/>
            </a:pPr>
            <a:r>
              <a:rPr lang="fr-FR" sz="2500" dirty="0">
                <a:effectLst/>
              </a:rPr>
              <a:t>      </a:t>
            </a:r>
            <a:r>
              <a:rPr lang="fr-FR" sz="2500" dirty="0" err="1">
                <a:effectLst/>
              </a:rPr>
              <a:t>proxy_provider</a:t>
            </a:r>
            <a:r>
              <a:rPr lang="fr-FR" sz="2500" dirty="0">
                <a:effectLst/>
              </a:rPr>
              <a:t> = </a:t>
            </a:r>
            <a:r>
              <a:rPr lang="fr-FR" sz="2500" dirty="0" err="1">
                <a:effectLst/>
              </a:rPr>
              <a:t>CheckInProxy</a:t>
            </a:r>
            <a:endParaRPr lang="fr-FR" sz="2500" dirty="0">
              <a:effectLst/>
            </a:endParaRPr>
          </a:p>
          <a:p>
            <a:pPr marL="0" indent="0">
              <a:buNone/>
            </a:pPr>
            <a:r>
              <a:rPr lang="fr-FR" sz="2500" dirty="0">
                <a:effectLst/>
              </a:rPr>
              <a:t>    }</a:t>
            </a:r>
            <a:endParaRPr lang="fr-FR" dirty="0">
              <a:effectLst/>
            </a:endParaRPr>
          </a:p>
        </p:txBody>
      </p:sp>
      <p:sp>
        <p:nvSpPr>
          <p:cNvPr id="91" name="Content Placeholder 2">
            <a:extLst>
              <a:ext uri="{FF2B5EF4-FFF2-40B4-BE49-F238E27FC236}">
                <a16:creationId xmlns:a16="http://schemas.microsoft.com/office/drawing/2014/main" xmlns="" id="{3409C215-8F16-6345-AA69-8698A9DA4F84}"/>
              </a:ext>
            </a:extLst>
          </p:cNvPr>
          <p:cNvSpPr txBox="1">
            <a:spLocks/>
          </p:cNvSpPr>
          <p:nvPr/>
        </p:nvSpPr>
        <p:spPr>
          <a:xfrm>
            <a:off x="6335369" y="1594023"/>
            <a:ext cx="5527117" cy="4782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r-FR" dirty="0">
                <a:effectLst/>
              </a:rPr>
              <a:t>  </a:t>
            </a:r>
            <a:r>
              <a:rPr lang="fr-FR" sz="1300" dirty="0" err="1">
                <a:effectLst/>
              </a:rPr>
              <a:t>IdProviders</a:t>
            </a:r>
            <a:endParaRPr lang="fr-FR" sz="1300" dirty="0">
              <a:effectLst/>
            </a:endParaRP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{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Google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{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method</a:t>
            </a:r>
            <a:r>
              <a:rPr lang="fr-FR" sz="1300" dirty="0">
                <a:effectLst/>
              </a:rPr>
              <a:t> = oAuth2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issuer</a:t>
            </a:r>
            <a:r>
              <a:rPr lang="fr-FR" sz="1300" dirty="0">
                <a:effectLst/>
              </a:rPr>
              <a:t> = https://</a:t>
            </a:r>
            <a:r>
              <a:rPr lang="fr-FR" sz="1300" dirty="0" err="1">
                <a:effectLst/>
              </a:rPr>
              <a:t>accounts.google.com</a:t>
            </a:r>
            <a:endParaRPr lang="fr-FR" sz="1300" dirty="0">
              <a:effectLst/>
            </a:endParaRP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client_id</a:t>
            </a:r>
            <a:r>
              <a:rPr lang="fr-FR" sz="1300" dirty="0">
                <a:effectLst/>
              </a:rPr>
              <a:t> = 123987.googleusercontent.com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client_secret</a:t>
            </a:r>
            <a:r>
              <a:rPr lang="fr-FR" sz="1300" dirty="0">
                <a:effectLst/>
              </a:rPr>
              <a:t> = S0tiJUqweoiiouesSH1advt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proxy_provider</a:t>
            </a:r>
            <a:r>
              <a:rPr lang="fr-FR" sz="1300" dirty="0">
                <a:effectLst/>
              </a:rPr>
              <a:t> = DIRAC_EOSC_CA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  </a:t>
            </a:r>
            <a:r>
              <a:rPr lang="fr-FR" sz="1300" dirty="0" err="1">
                <a:effectLst/>
              </a:rPr>
              <a:t>dirac_groups</a:t>
            </a:r>
            <a:r>
              <a:rPr lang="fr-FR" sz="1300" dirty="0">
                <a:effectLst/>
              </a:rPr>
              <a:t> = </a:t>
            </a:r>
            <a:r>
              <a:rPr lang="fr-FR" sz="1300" dirty="0" err="1">
                <a:effectLst/>
              </a:rPr>
              <a:t>dirac_tutorial</a:t>
            </a:r>
            <a:endParaRPr lang="fr-FR" sz="1300" dirty="0">
              <a:effectLst/>
            </a:endParaRP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  }</a:t>
            </a:r>
          </a:p>
          <a:p>
            <a:pPr marL="0" indent="0">
              <a:buFont typeface="Arial"/>
              <a:buNone/>
            </a:pPr>
            <a:r>
              <a:rPr lang="fr-FR" sz="1300" dirty="0">
                <a:effectLst/>
              </a:rPr>
              <a:t>  }</a:t>
            </a:r>
          </a:p>
          <a:p>
            <a:pPr marL="0" indent="0">
              <a:buFont typeface="Arial"/>
              <a:buNone/>
            </a:pPr>
            <a:r>
              <a:rPr lang="fr-FR" dirty="0">
                <a:effectLst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D42B358-84B2-A14F-8EC4-A0E1FA6EDAC7}"/>
              </a:ext>
            </a:extLst>
          </p:cNvPr>
          <p:cNvSpPr txBox="1"/>
          <p:nvPr/>
        </p:nvSpPr>
        <p:spPr>
          <a:xfrm>
            <a:off x="10552670" y="6203776"/>
            <a:ext cx="143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dirac.cfg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3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 tmFilter="0,0; .5, 1; 1, 1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 tmFilter="0,0; .5, 1; 1, 1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 tmFilter="0,0; .5, 1; 1, 1"/>
                                        <p:tgtEl>
                                          <p:spTgt spid="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 tmFilter="0,0; .5, 1; 1, 1"/>
                                        <p:tgtEl>
                                          <p:spTgt spid="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 tmFilter="0,0; .5, 1; 1, 1"/>
                                        <p:tgtEl>
                                          <p:spTgt spid="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 tmFilter="0,0; .5, 1; 1, 1"/>
                                        <p:tgtEl>
                                          <p:spTgt spid="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 tmFilter="0,0; .5, 1; 1, 1"/>
                                        <p:tgtEl>
                                          <p:spTgt spid="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 tmFilter="0,0; .5, 1; 1, 1"/>
                                        <p:tgtEl>
                                          <p:spTgt spid="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 tmFilter="0,0; .5, 1; 1, 1"/>
                                        <p:tgtEl>
                                          <p:spTgt spid="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 tmFilter="0,0; .5, 1; 1, 1"/>
                                        <p:tgtEl>
                                          <p:spTgt spid="9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50" tmFilter="0,0; .5, 1; 1, 1"/>
                                        <p:tgtEl>
                                          <p:spTgt spid="9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250" tmFilter="0,0; .5, 1; 1, 1"/>
                                        <p:tgtEl>
                                          <p:spTgt spid="9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 tmFilter="0,0; .5, 1; 1, 1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200"/>
                            </p:stCondLst>
                            <p:childTnLst>
                              <p:par>
                                <p:cTn id="1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 build="p"/>
      <p:bldP spid="91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1131</TotalTime>
  <Words>304</Words>
  <Application>Microsoft Macintosh PowerPoint</Application>
  <PresentationFormat>Custom</PresentationFormat>
  <Paragraphs>234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Mesh</vt:lpstr>
      <vt:lpstr>DIRAC</vt:lpstr>
      <vt:lpstr>OAuth2</vt:lpstr>
      <vt:lpstr>PowerPoint Presentation</vt:lpstr>
      <vt:lpstr>Portal</vt:lpstr>
      <vt:lpstr>Command line client</vt:lpstr>
      <vt:lpstr>Command line client </vt:lpstr>
      <vt:lpstr>Software</vt:lpstr>
      <vt:lpstr>Software</vt:lpstr>
      <vt:lpstr>Configuration                 </vt:lpstr>
      <vt:lpstr>Configuration              </vt:lpstr>
      <vt:lpstr>Configuration              </vt:lpstr>
      <vt:lpstr>Configuration              </vt:lpstr>
      <vt:lpstr>Configuration              </vt:lpstr>
      <vt:lpstr>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DIRAC</dc:title>
  <dc:creator>Microsoft Office User</dc:creator>
  <cp:lastModifiedBy>Andrei Tsaregorodtsev</cp:lastModifiedBy>
  <cp:revision>59</cp:revision>
  <dcterms:created xsi:type="dcterms:W3CDTF">2019-04-30T18:42:49Z</dcterms:created>
  <dcterms:modified xsi:type="dcterms:W3CDTF">2019-05-02T07:54:43Z</dcterms:modified>
</cp:coreProperties>
</file>