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493" r:id="rId2"/>
    <p:sldId id="531" r:id="rId3"/>
    <p:sldId id="592" r:id="rId4"/>
    <p:sldId id="627" r:id="rId5"/>
    <p:sldId id="628" r:id="rId6"/>
    <p:sldId id="574" r:id="rId7"/>
    <p:sldId id="578" r:id="rId8"/>
    <p:sldId id="594" r:id="rId9"/>
    <p:sldId id="597" r:id="rId10"/>
    <p:sldId id="596" r:id="rId11"/>
    <p:sldId id="629" r:id="rId12"/>
    <p:sldId id="595" r:id="rId13"/>
    <p:sldId id="607" r:id="rId14"/>
    <p:sldId id="582" r:id="rId15"/>
    <p:sldId id="587" r:id="rId16"/>
    <p:sldId id="585" r:id="rId17"/>
    <p:sldId id="608" r:id="rId18"/>
    <p:sldId id="584" r:id="rId19"/>
    <p:sldId id="611" r:id="rId20"/>
    <p:sldId id="614" r:id="rId21"/>
    <p:sldId id="612" r:id="rId22"/>
    <p:sldId id="590" r:id="rId23"/>
    <p:sldId id="632" r:id="rId24"/>
    <p:sldId id="615" r:id="rId25"/>
    <p:sldId id="616" r:id="rId26"/>
    <p:sldId id="631" r:id="rId27"/>
    <p:sldId id="606" r:id="rId28"/>
    <p:sldId id="603" r:id="rId29"/>
    <p:sldId id="623" r:id="rId30"/>
    <p:sldId id="624" r:id="rId31"/>
    <p:sldId id="626" r:id="rId32"/>
    <p:sldId id="610" r:id="rId33"/>
    <p:sldId id="621" r:id="rId34"/>
    <p:sldId id="622" r:id="rId35"/>
    <p:sldId id="599" r:id="rId36"/>
    <p:sldId id="600" r:id="rId37"/>
    <p:sldId id="601" r:id="rId38"/>
    <p:sldId id="625" r:id="rId39"/>
    <p:sldId id="630" r:id="rId40"/>
    <p:sldId id="63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FF"/>
    <a:srgbClr val="898989"/>
    <a:srgbClr val="0F6FC6"/>
    <a:srgbClr val="FF0000"/>
    <a:srgbClr val="FF3399"/>
    <a:srgbClr val="7BBA21"/>
    <a:srgbClr val="FFC000"/>
    <a:srgbClr val="FFFF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5170" autoAdjust="0"/>
  </p:normalViewPr>
  <p:slideViewPr>
    <p:cSldViewPr>
      <p:cViewPr varScale="1">
        <p:scale>
          <a:sx n="85" d="100"/>
          <a:sy n="85" d="100"/>
        </p:scale>
        <p:origin x="-104" y="-104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2496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anneheylen:Google%20Drive:Onderzoek:Courses,%20schools,%20meetings:2019%20Cern%20summer%20student%20lectures:Magda:quiz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55522383438447"/>
                  <c:y val="0.10846618487757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0869181449231179"/>
                  <c:y val="-0.18150684931506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Sheet1!$P$4:$P$8</c:f>
              <c:strCache>
                <c:ptCount val="5"/>
                <c:pt idx="0">
                  <c:v>Nuclear physics: Low-energy</c:v>
                </c:pt>
                <c:pt idx="1">
                  <c:v>Nuclear physics: post-accelerated</c:v>
                </c:pt>
                <c:pt idx="2">
                  <c:v>Biophysics</c:v>
                </c:pt>
                <c:pt idx="3">
                  <c:v>Solid state</c:v>
                </c:pt>
                <c:pt idx="4">
                  <c:v>Development</c:v>
                </c:pt>
              </c:strCache>
            </c:strRef>
          </c:cat>
          <c:val>
            <c:numRef>
              <c:f>Sheet1!$Q$4:$Q$8</c:f>
              <c:numCache>
                <c:formatCode>General</c:formatCode>
                <c:ptCount val="5"/>
                <c:pt idx="0">
                  <c:v>35.0</c:v>
                </c:pt>
                <c:pt idx="1">
                  <c:v>37.0</c:v>
                </c:pt>
                <c:pt idx="2">
                  <c:v>6.0</c:v>
                </c:pt>
                <c:pt idx="3">
                  <c:v>15.0</c:v>
                </c:pt>
                <c:pt idx="4">
                  <c:v>7.0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6C18C-C921-A640-8196-C48ABA96EB0C}" type="datetimeFigureOut">
              <a:rPr lang="en-US" smtClean="0"/>
              <a:t>7/30/19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9134E-FBDC-2841-8DA0-3379B35F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290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7/30/19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59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QCD is well tested at high energies,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 the strong coupling constant is sufficiently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small for perturbation theory to apply, it becomes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strongly coupled theory in the low energy regime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 many aspects await a better understanding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65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9" name="Google Shape;3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ee171dd84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ee171dd84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5ee171dd84_0_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ee171dd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5ee171dd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5ee171dd84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16632"/>
            <a:ext cx="2736303" cy="59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4368" y="6492875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7"/>
          <p:cNvSpPr txBox="1">
            <a:spLocks noGrp="1"/>
          </p:cNvSpPr>
          <p:nvPr>
            <p:ph type="body"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1pPr>
            <a:lvl2pPr marL="914400" lvl="1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  <a:defRPr sz="1600"/>
            </a:lvl2pPr>
            <a:lvl3pPr marL="1371600" lvl="2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✔"/>
              <a:defRPr sz="16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sldNum" idx="12"/>
          </p:nvPr>
        </p:nvSpPr>
        <p:spPr>
          <a:xfrm>
            <a:off x="7884368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7"/>
          <p:cNvSpPr/>
          <p:nvPr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7"/>
          <p:cNvSpPr txBox="1">
            <a:spLocks noGrp="1"/>
          </p:cNvSpPr>
          <p:nvPr>
            <p:ph type="body" idx="2"/>
          </p:nvPr>
        </p:nvSpPr>
        <p:spPr>
          <a:xfrm>
            <a:off x="1043608" y="6453013"/>
            <a:ext cx="2519362" cy="36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2pPr>
            <a:lvl3pPr marL="1371600" lvl="2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585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36712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39226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36712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392261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4368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-69561" y="83580"/>
            <a:ext cx="761107" cy="60113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7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Relationship Id="rId3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Relationship Id="rId3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microsoft.com/office/2007/relationships/hdphoto" Target="../media/hdphoto2.wdp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emf"/><Relationship Id="rId7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41.png"/><Relationship Id="rId5" Type="http://schemas.openxmlformats.org/officeDocument/2006/relationships/image" Target="../media/image42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4" Type="http://schemas.openxmlformats.org/officeDocument/2006/relationships/hyperlink" Target="http://www.levkingroup.com/" TargetMode="External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501008"/>
            <a:ext cx="9144000" cy="1368152"/>
          </a:xfrm>
        </p:spPr>
        <p:txBody>
          <a:bodyPr>
            <a:noAutofit/>
          </a:bodyPr>
          <a:lstStyle/>
          <a:p>
            <a:r>
              <a:rPr lang="en-US" sz="3200" b="0" dirty="0" smtClean="0">
                <a:solidFill>
                  <a:srgbClr val="381F97"/>
                </a:solidFill>
                <a:cs typeface="Helvetica Light"/>
              </a:rPr>
              <a:t>(Nuclear) Physics at ISOLDE-CERN (2/2)</a:t>
            </a:r>
            <a:endParaRPr lang="en-US" sz="32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40760" cy="1728192"/>
          </a:xfrm>
        </p:spPr>
        <p:txBody>
          <a:bodyPr>
            <a:normAutofit/>
          </a:bodyPr>
          <a:lstStyle/>
          <a:p>
            <a:r>
              <a:rPr lang="de-DE" sz="1400" dirty="0" smtClean="0"/>
              <a:t>Hanne </a:t>
            </a:r>
            <a:r>
              <a:rPr lang="de-DE" sz="1400" dirty="0" err="1" smtClean="0"/>
              <a:t>Heylen</a:t>
            </a:r>
            <a:endParaRPr lang="de-DE" sz="1400" dirty="0" smtClean="0"/>
          </a:p>
          <a:p>
            <a:r>
              <a:rPr lang="de-DE" sz="1400" dirty="0" err="1" smtClean="0"/>
              <a:t>hanne.heylen@cern.ch</a:t>
            </a:r>
            <a:endParaRPr lang="de-DE" sz="1400" dirty="0"/>
          </a:p>
          <a:p>
            <a:r>
              <a:rPr lang="de-DE" sz="1400" dirty="0"/>
              <a:t>CERN, </a:t>
            </a:r>
            <a:r>
              <a:rPr lang="de-DE" sz="1400" dirty="0" smtClean="0"/>
              <a:t>Experimental </a:t>
            </a:r>
            <a:r>
              <a:rPr lang="de-DE" sz="1400" dirty="0" err="1" smtClean="0"/>
              <a:t>Physics</a:t>
            </a:r>
            <a:r>
              <a:rPr lang="de-DE" sz="1400" dirty="0" smtClean="0"/>
              <a:t> </a:t>
            </a:r>
            <a:r>
              <a:rPr lang="de-DE" sz="1400" dirty="0" err="1" smtClean="0"/>
              <a:t>department</a:t>
            </a:r>
            <a:endParaRPr lang="de-DE" sz="1400" dirty="0"/>
          </a:p>
          <a:p>
            <a:endParaRPr lang="de-DE" sz="1400" dirty="0"/>
          </a:p>
          <a:p>
            <a:pPr>
              <a:lnSpc>
                <a:spcPct val="90000"/>
              </a:lnSpc>
            </a:pPr>
            <a:r>
              <a:rPr lang="en-US" sz="1400" dirty="0"/>
              <a:t>on behalf of the </a:t>
            </a:r>
            <a:r>
              <a:rPr lang="en-US" sz="1400" dirty="0" smtClean="0"/>
              <a:t>ISOLDE-CERN group</a:t>
            </a:r>
          </a:p>
          <a:p>
            <a:endParaRPr lang="de-DE" dirty="0" smtClean="0"/>
          </a:p>
        </p:txBody>
      </p:sp>
      <p:pic>
        <p:nvPicPr>
          <p:cNvPr id="5" name="Picture 4" descr="2017_Isolde - 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3" b="42711"/>
          <a:stretch/>
        </p:blipFill>
        <p:spPr>
          <a:xfrm>
            <a:off x="127054" y="116632"/>
            <a:ext cx="8909442" cy="3456384"/>
          </a:xfrm>
          <a:prstGeom prst="rect">
            <a:avLst/>
          </a:prstGeom>
        </p:spPr>
      </p:pic>
      <p:pic>
        <p:nvPicPr>
          <p:cNvPr id="7" name="Picture 6" descr="ISOLDE-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65304"/>
            <a:ext cx="1944216" cy="44557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8344" y="5517232"/>
            <a:ext cx="1141562" cy="113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381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8147248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Shell structure in nuclei</a:t>
            </a:r>
            <a:endParaRPr lang="en-GB" sz="3200" dirty="0"/>
          </a:p>
        </p:txBody>
      </p:sp>
      <p:pic>
        <p:nvPicPr>
          <p:cNvPr id="5" name="Afbeelding 2" descr="chart-E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457"/>
            <a:ext cx="3816424" cy="28424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1988465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Energy of first excited 2</a:t>
            </a:r>
            <a:r>
              <a:rPr lang="en-US" sz="1400" baseline="30000" dirty="0" smtClean="0">
                <a:solidFill>
                  <a:schemeClr val="bg1"/>
                </a:solidFill>
              </a:rPr>
              <a:t>+</a:t>
            </a:r>
            <a:r>
              <a:rPr lang="en-US" sz="1400" dirty="0" smtClean="0">
                <a:solidFill>
                  <a:schemeClr val="bg1"/>
                </a:solidFill>
              </a:rPr>
              <a:t> state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436510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TE </a:t>
            </a:r>
            <a:r>
              <a:rPr lang="en-US" sz="1400" dirty="0" err="1" smtClean="0">
                <a:solidFill>
                  <a:schemeClr val="bg1">
                    <a:lumMod val="75000"/>
                  </a:schemeClr>
                </a:solidFill>
              </a:rPr>
              <a:t>Cocolios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826675"/>
            <a:ext cx="4248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Filled proton or neutrons shells</a:t>
            </a:r>
          </a:p>
          <a:p>
            <a:pPr marL="742950" lvl="1" indent="-285750">
              <a:buFont typeface="Courier New"/>
              <a:buChar char="o"/>
            </a:pPr>
            <a:r>
              <a:rPr lang="en-US" b="1" dirty="0" smtClean="0"/>
              <a:t>Magic numbers</a:t>
            </a:r>
            <a:r>
              <a:rPr lang="en-US" dirty="0" smtClean="0"/>
              <a:t>: 8, 20, 28, 50, 82, 126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Increased stability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ym typeface="Wingdings"/>
              </a:rPr>
              <a:t> Backbone of nuclear physics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251520" y="1125319"/>
            <a:ext cx="8568952" cy="369332"/>
          </a:xfrm>
          <a:prstGeom prst="rect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How </a:t>
            </a:r>
            <a:r>
              <a:rPr lang="en-US" dirty="0" smtClean="0"/>
              <a:t>do </a:t>
            </a:r>
            <a:r>
              <a:rPr lang="en-US" b="1" dirty="0" smtClean="0"/>
              <a:t>simple and regular </a:t>
            </a:r>
            <a:r>
              <a:rPr lang="en-US" b="1" dirty="0"/>
              <a:t>patterns </a:t>
            </a:r>
            <a:r>
              <a:rPr lang="en-US" dirty="0" smtClean="0"/>
              <a:t>emerge in complex nuclei?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246718" y="1484784"/>
            <a:ext cx="3357730" cy="5400600"/>
            <a:chOff x="4632158" y="1268760"/>
            <a:chExt cx="3357730" cy="5400600"/>
          </a:xfrm>
        </p:grpSpPr>
        <p:pic>
          <p:nvPicPr>
            <p:cNvPr id="10" name="Picture 2" descr="http://hyperphysics.phy-astr.gsu.edu/hbase/nuclear/imgnuc/shellmod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993"/>
            <a:stretch/>
          </p:blipFill>
          <p:spPr bwMode="auto">
            <a:xfrm>
              <a:off x="4632158" y="1268760"/>
              <a:ext cx="3357730" cy="540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Oval 15"/>
            <p:cNvSpPr/>
            <p:nvPr/>
          </p:nvSpPr>
          <p:spPr>
            <a:xfrm>
              <a:off x="6516216" y="4437112"/>
              <a:ext cx="504056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</a:t>
              </a:r>
              <a:endParaRPr lang="nl-BE" sz="1200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6516216" y="2564904"/>
              <a:ext cx="504056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50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6516216" y="5301208"/>
              <a:ext cx="504056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8</a:t>
              </a:r>
              <a:endParaRPr lang="nl-BE" sz="1200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6549728" y="6093296"/>
              <a:ext cx="504056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</a:t>
              </a:r>
              <a:endParaRPr lang="nl-BE" sz="1200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8061896" y="6453336"/>
            <a:ext cx="686568" cy="4046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457432" y="5733256"/>
            <a:ext cx="686568" cy="7920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901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8147248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Shell structure in nuclei</a:t>
            </a:r>
            <a:endParaRPr lang="en-GB" sz="3200" dirty="0"/>
          </a:p>
        </p:txBody>
      </p:sp>
      <p:pic>
        <p:nvPicPr>
          <p:cNvPr id="5" name="Afbeelding 2" descr="chart-E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457"/>
            <a:ext cx="3816424" cy="28424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1988465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Energy of first excited 2</a:t>
            </a:r>
            <a:r>
              <a:rPr lang="en-US" sz="1400" baseline="30000" dirty="0" smtClean="0">
                <a:solidFill>
                  <a:schemeClr val="bg1"/>
                </a:solidFill>
              </a:rPr>
              <a:t>+</a:t>
            </a:r>
            <a:r>
              <a:rPr lang="en-US" sz="1400" dirty="0" smtClean="0">
                <a:solidFill>
                  <a:schemeClr val="bg1"/>
                </a:solidFill>
              </a:rPr>
              <a:t> state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436510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TE </a:t>
            </a:r>
            <a:r>
              <a:rPr lang="en-US" sz="1400" dirty="0" err="1" smtClean="0">
                <a:solidFill>
                  <a:schemeClr val="bg1">
                    <a:lumMod val="75000"/>
                  </a:schemeClr>
                </a:solidFill>
              </a:rPr>
              <a:t>Cocolios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826675"/>
            <a:ext cx="4248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Filled proton or neutrons shells</a:t>
            </a:r>
          </a:p>
          <a:p>
            <a:pPr marL="742950" lvl="1" indent="-285750">
              <a:buFont typeface="Courier New"/>
              <a:buChar char="o"/>
            </a:pPr>
            <a:r>
              <a:rPr lang="en-US" b="1" dirty="0" smtClean="0"/>
              <a:t>Magic numbers</a:t>
            </a:r>
            <a:r>
              <a:rPr lang="en-US" dirty="0" smtClean="0"/>
              <a:t>: 8, 20, 28, 50, 82, 126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Increased stability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ym typeface="Wingdings"/>
              </a:rPr>
              <a:t> Backbone of nuclear physics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251520" y="1125319"/>
            <a:ext cx="8568952" cy="369332"/>
          </a:xfrm>
          <a:prstGeom prst="rect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How </a:t>
            </a:r>
            <a:r>
              <a:rPr lang="en-US" dirty="0" smtClean="0"/>
              <a:t>do </a:t>
            </a:r>
            <a:r>
              <a:rPr lang="en-US" b="1" dirty="0" smtClean="0"/>
              <a:t>simple and regular </a:t>
            </a:r>
            <a:r>
              <a:rPr lang="en-US" b="1" dirty="0"/>
              <a:t>patterns </a:t>
            </a:r>
            <a:r>
              <a:rPr lang="en-US" dirty="0" smtClean="0"/>
              <a:t>emerge in complex nuclei?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246718" y="1484784"/>
            <a:ext cx="3357730" cy="5400600"/>
            <a:chOff x="4632158" y="1268760"/>
            <a:chExt cx="3357730" cy="5400600"/>
          </a:xfrm>
        </p:grpSpPr>
        <p:pic>
          <p:nvPicPr>
            <p:cNvPr id="10" name="Picture 2" descr="http://hyperphysics.phy-astr.gsu.edu/hbase/nuclear/imgnuc/shellmod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993"/>
            <a:stretch/>
          </p:blipFill>
          <p:spPr bwMode="auto">
            <a:xfrm>
              <a:off x="4632158" y="1268760"/>
              <a:ext cx="3357730" cy="540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Oval 15"/>
            <p:cNvSpPr/>
            <p:nvPr/>
          </p:nvSpPr>
          <p:spPr>
            <a:xfrm>
              <a:off x="6516216" y="4437112"/>
              <a:ext cx="504056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</a:t>
              </a:r>
              <a:endParaRPr lang="nl-BE" sz="1200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6516216" y="2564904"/>
              <a:ext cx="504056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50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6516216" y="5301208"/>
              <a:ext cx="504056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8</a:t>
              </a:r>
              <a:endParaRPr lang="nl-BE" sz="1200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6549728" y="6093296"/>
              <a:ext cx="504056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</a:t>
              </a:r>
              <a:endParaRPr lang="nl-BE" sz="1200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8061896" y="6453336"/>
            <a:ext cx="686568" cy="4046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457432" y="5733256"/>
            <a:ext cx="686568" cy="7920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763688" y="3429000"/>
            <a:ext cx="5598368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lvl="1"/>
            <a:r>
              <a:rPr lang="en-US" dirty="0" smtClean="0">
                <a:solidFill>
                  <a:srgbClr val="FF0000"/>
                </a:solidFill>
              </a:rPr>
              <a:t>Do </a:t>
            </a:r>
            <a:r>
              <a:rPr lang="en-US" dirty="0">
                <a:solidFill>
                  <a:srgbClr val="FF0000"/>
                </a:solidFill>
              </a:rPr>
              <a:t>magic numbers change in exotic nuclei? </a:t>
            </a:r>
          </a:p>
        </p:txBody>
      </p:sp>
    </p:spTree>
    <p:extLst>
      <p:ext uri="{BB962C8B-B14F-4D97-AF65-F5344CB8AC3E}">
        <p14:creationId xmlns:p14="http://schemas.microsoft.com/office/powerpoint/2010/main" val="722288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ISOLDE – focus on exotic nuclei</a:t>
            </a:r>
            <a:endParaRPr lang="en-GB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2132856"/>
            <a:ext cx="669674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/>
              <a:t>Exotic nuclei have a </a:t>
            </a:r>
            <a:r>
              <a:rPr lang="en-GB" b="1" dirty="0"/>
              <a:t>different neutron-to-proton ratio </a:t>
            </a:r>
            <a:r>
              <a:rPr lang="en-GB" dirty="0"/>
              <a:t>than stable nuclei </a:t>
            </a:r>
          </a:p>
          <a:p>
            <a:pPr marL="742950" lvl="1" indent="-285750">
              <a:buFont typeface="Courier New"/>
              <a:buChar char="o"/>
            </a:pPr>
            <a:r>
              <a:rPr lang="en-GB" dirty="0"/>
              <a:t>New </a:t>
            </a:r>
            <a:r>
              <a:rPr lang="en-GB" dirty="0" smtClean="0"/>
              <a:t>structures</a:t>
            </a:r>
            <a:endParaRPr lang="en-GB" dirty="0"/>
          </a:p>
          <a:p>
            <a:pPr marL="742950" lvl="1" indent="-285750">
              <a:buFont typeface="Courier New"/>
              <a:buChar char="o"/>
            </a:pPr>
            <a:r>
              <a:rPr lang="en-GB" dirty="0"/>
              <a:t>New decay modes (e.g. proton decay)</a:t>
            </a:r>
          </a:p>
          <a:p>
            <a:pPr marL="742950" lvl="1" indent="-285750">
              <a:buFont typeface="Wingdings" charset="0"/>
              <a:buChar char="à"/>
            </a:pPr>
            <a:r>
              <a:rPr lang="en-GB" dirty="0" smtClean="0">
                <a:sym typeface="Wingdings"/>
              </a:rPr>
              <a:t>Challenging </a:t>
            </a:r>
            <a:r>
              <a:rPr lang="en-GB" dirty="0">
                <a:sym typeface="Wingdings"/>
              </a:rPr>
              <a:t>for state-of-the-art </a:t>
            </a:r>
            <a:r>
              <a:rPr lang="en-GB" dirty="0" smtClean="0">
                <a:sym typeface="Wingdings"/>
              </a:rPr>
              <a:t>models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285750" indent="-285750">
              <a:buFont typeface="Courier New"/>
              <a:buChar char="o"/>
            </a:pPr>
            <a:r>
              <a:rPr lang="en-US" dirty="0" smtClean="0"/>
              <a:t>Example: shell structure evolution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Do magic numbers change in exotic nuclei? 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683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8147248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Experiments to probe nuclear structure</a:t>
            </a:r>
            <a:endParaRPr lang="en-GB" sz="3200" dirty="0"/>
          </a:p>
        </p:txBody>
      </p:sp>
      <p:pic>
        <p:nvPicPr>
          <p:cNvPr id="77" name="Content Placeholder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" t="28394" r="20445"/>
          <a:stretch/>
        </p:blipFill>
        <p:spPr bwMode="auto">
          <a:xfrm>
            <a:off x="671513" y="1000183"/>
            <a:ext cx="8472487" cy="3962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Rectangle 77"/>
          <p:cNvSpPr/>
          <p:nvPr/>
        </p:nvSpPr>
        <p:spPr>
          <a:xfrm>
            <a:off x="1115616" y="980728"/>
            <a:ext cx="5181600" cy="18371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" name="TextBox 103"/>
          <p:cNvSpPr txBox="1">
            <a:spLocks noChangeArrowheads="1"/>
          </p:cNvSpPr>
          <p:nvPr/>
        </p:nvSpPr>
        <p:spPr bwMode="auto">
          <a:xfrm>
            <a:off x="6705600" y="52673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COLLAPS</a:t>
            </a:r>
          </a:p>
        </p:txBody>
      </p:sp>
      <p:sp>
        <p:nvSpPr>
          <p:cNvPr id="81" name="TextBox 104"/>
          <p:cNvSpPr txBox="1">
            <a:spLocks noChangeArrowheads="1"/>
          </p:cNvSpPr>
          <p:nvPr/>
        </p:nvSpPr>
        <p:spPr bwMode="auto">
          <a:xfrm>
            <a:off x="5770563" y="50387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CRIS</a:t>
            </a:r>
          </a:p>
        </p:txBody>
      </p:sp>
      <p:sp>
        <p:nvSpPr>
          <p:cNvPr id="82" name="TextBox 105"/>
          <p:cNvSpPr txBox="1">
            <a:spLocks noChangeArrowheads="1"/>
          </p:cNvSpPr>
          <p:nvPr/>
        </p:nvSpPr>
        <p:spPr bwMode="auto">
          <a:xfrm>
            <a:off x="4779963" y="5189538"/>
            <a:ext cx="11430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ISOLTRAP</a:t>
            </a:r>
          </a:p>
        </p:txBody>
      </p:sp>
      <p:sp>
        <p:nvSpPr>
          <p:cNvPr id="83" name="TextBox 107"/>
          <p:cNvSpPr txBox="1">
            <a:spLocks noChangeArrowheads="1"/>
          </p:cNvSpPr>
          <p:nvPr/>
        </p:nvSpPr>
        <p:spPr bwMode="auto">
          <a:xfrm>
            <a:off x="3810000" y="49625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IDS</a:t>
            </a:r>
          </a:p>
        </p:txBody>
      </p:sp>
      <p:sp>
        <p:nvSpPr>
          <p:cNvPr id="84" name="TextBox 108"/>
          <p:cNvSpPr txBox="1">
            <a:spLocks noChangeArrowheads="1"/>
          </p:cNvSpPr>
          <p:nvPr/>
        </p:nvSpPr>
        <p:spPr bwMode="auto">
          <a:xfrm>
            <a:off x="5257800" y="23717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VITO</a:t>
            </a:r>
          </a:p>
        </p:txBody>
      </p:sp>
      <p:sp>
        <p:nvSpPr>
          <p:cNvPr id="85" name="TextBox 109"/>
          <p:cNvSpPr txBox="1">
            <a:spLocks noChangeArrowheads="1"/>
          </p:cNvSpPr>
          <p:nvPr/>
        </p:nvSpPr>
        <p:spPr bwMode="auto">
          <a:xfrm>
            <a:off x="4724400" y="1676400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>
                <a:solidFill>
                  <a:srgbClr val="3366FF"/>
                </a:solidFill>
                <a:latin typeface="Lucida Sans" charset="0"/>
                <a:cs typeface="Lucida Sans" charset="0"/>
              </a:rPr>
              <a:t>TAS</a:t>
            </a:r>
          </a:p>
        </p:txBody>
      </p:sp>
      <p:sp>
        <p:nvSpPr>
          <p:cNvPr id="87" name="TextBox 114"/>
          <p:cNvSpPr txBox="1">
            <a:spLocks noChangeArrowheads="1"/>
          </p:cNvSpPr>
          <p:nvPr/>
        </p:nvSpPr>
        <p:spPr bwMode="auto">
          <a:xfrm>
            <a:off x="5486400" y="19907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WISARD</a:t>
            </a:r>
          </a:p>
        </p:txBody>
      </p:sp>
      <p:sp>
        <p:nvSpPr>
          <p:cNvPr id="88" name="TextBox 115"/>
          <p:cNvSpPr txBox="1">
            <a:spLocks noChangeArrowheads="1"/>
          </p:cNvSpPr>
          <p:nvPr/>
        </p:nvSpPr>
        <p:spPr bwMode="auto">
          <a:xfrm>
            <a:off x="3048000" y="51149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NICOLE</a:t>
            </a:r>
          </a:p>
        </p:txBody>
      </p:sp>
      <p:sp>
        <p:nvSpPr>
          <p:cNvPr id="89" name="TextBox 116"/>
          <p:cNvSpPr txBox="1">
            <a:spLocks noChangeArrowheads="1"/>
          </p:cNvSpPr>
          <p:nvPr/>
        </p:nvSpPr>
        <p:spPr bwMode="auto">
          <a:xfrm>
            <a:off x="2971800" y="2209800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latin typeface="Lucida Sans" charset="0"/>
                <a:cs typeface="Lucida Sans" charset="0"/>
              </a:rPr>
              <a:t>HIE-ISOLDE</a:t>
            </a:r>
          </a:p>
        </p:txBody>
      </p:sp>
      <p:sp>
        <p:nvSpPr>
          <p:cNvPr id="90" name="TextBox 117"/>
          <p:cNvSpPr txBox="1">
            <a:spLocks noChangeArrowheads="1"/>
          </p:cNvSpPr>
          <p:nvPr/>
        </p:nvSpPr>
        <p:spPr bwMode="auto">
          <a:xfrm>
            <a:off x="3810000" y="1989138"/>
            <a:ext cx="14478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latin typeface="Lucida Sans" charset="0"/>
                <a:cs typeface="Lucida Sans" charset="0"/>
              </a:rPr>
              <a:t>REX-ISOLDE</a:t>
            </a:r>
          </a:p>
        </p:txBody>
      </p:sp>
      <p:cxnSp>
        <p:nvCxnSpPr>
          <p:cNvPr id="93" name="Straight Arrow Connector 92"/>
          <p:cNvCxnSpPr>
            <a:stCxn id="80" idx="0"/>
          </p:cNvCxnSpPr>
          <p:nvPr/>
        </p:nvCxnSpPr>
        <p:spPr>
          <a:xfrm flipH="1" flipV="1">
            <a:off x="6934200" y="4200525"/>
            <a:ext cx="342900" cy="1066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120"/>
          <p:cNvSpPr txBox="1">
            <a:spLocks noChangeArrowheads="1"/>
          </p:cNvSpPr>
          <p:nvPr/>
        </p:nvSpPr>
        <p:spPr bwMode="auto">
          <a:xfrm>
            <a:off x="7315200" y="5800725"/>
            <a:ext cx="114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Travelling setups</a:t>
            </a:r>
          </a:p>
        </p:txBody>
      </p:sp>
      <p:cxnSp>
        <p:nvCxnSpPr>
          <p:cNvPr id="95" name="Straight Arrow Connector 94"/>
          <p:cNvCxnSpPr>
            <a:stCxn id="94" idx="0"/>
          </p:cNvCxnSpPr>
          <p:nvPr/>
        </p:nvCxnSpPr>
        <p:spPr>
          <a:xfrm flipH="1" flipV="1">
            <a:off x="7315200" y="4124325"/>
            <a:ext cx="571500" cy="1676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81" idx="0"/>
          </p:cNvCxnSpPr>
          <p:nvPr/>
        </p:nvCxnSpPr>
        <p:spPr>
          <a:xfrm flipH="1" flipV="1">
            <a:off x="6172200" y="4276725"/>
            <a:ext cx="169863" cy="76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82" idx="0"/>
          </p:cNvCxnSpPr>
          <p:nvPr/>
        </p:nvCxnSpPr>
        <p:spPr>
          <a:xfrm flipH="1" flipV="1">
            <a:off x="5334000" y="4429125"/>
            <a:ext cx="17463" cy="7604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83" idx="0"/>
          </p:cNvCxnSpPr>
          <p:nvPr/>
        </p:nvCxnSpPr>
        <p:spPr>
          <a:xfrm flipV="1">
            <a:off x="4381500" y="4124325"/>
            <a:ext cx="11430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88" idx="0"/>
          </p:cNvCxnSpPr>
          <p:nvPr/>
        </p:nvCxnSpPr>
        <p:spPr>
          <a:xfrm flipV="1">
            <a:off x="3619500" y="3971925"/>
            <a:ext cx="381000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89" idx="2"/>
          </p:cNvCxnSpPr>
          <p:nvPr/>
        </p:nvCxnSpPr>
        <p:spPr>
          <a:xfrm>
            <a:off x="3543300" y="2517775"/>
            <a:ext cx="419100" cy="5302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90" idx="2"/>
          </p:cNvCxnSpPr>
          <p:nvPr/>
        </p:nvCxnSpPr>
        <p:spPr>
          <a:xfrm>
            <a:off x="4533900" y="2295525"/>
            <a:ext cx="457200" cy="901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85" idx="2"/>
          </p:cNvCxnSpPr>
          <p:nvPr/>
        </p:nvCxnSpPr>
        <p:spPr>
          <a:xfrm flipH="1">
            <a:off x="5181600" y="1984375"/>
            <a:ext cx="114300" cy="15970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84" idx="2"/>
          </p:cNvCxnSpPr>
          <p:nvPr/>
        </p:nvCxnSpPr>
        <p:spPr>
          <a:xfrm>
            <a:off x="5829300" y="2679700"/>
            <a:ext cx="38100" cy="901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87" idx="2"/>
          </p:cNvCxnSpPr>
          <p:nvPr/>
        </p:nvCxnSpPr>
        <p:spPr>
          <a:xfrm>
            <a:off x="6057900" y="2298700"/>
            <a:ext cx="114300" cy="825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58"/>
          <p:cNvSpPr txBox="1">
            <a:spLocks noChangeArrowheads="1"/>
          </p:cNvSpPr>
          <p:nvPr/>
        </p:nvSpPr>
        <p:spPr bwMode="auto">
          <a:xfrm>
            <a:off x="989013" y="6093296"/>
            <a:ext cx="23824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>
                <a:latin typeface="Lucida Sans" charset="0"/>
                <a:cs typeface="Lucida Sans" charset="0"/>
              </a:rPr>
              <a:t>Low </a:t>
            </a:r>
            <a:r>
              <a:rPr lang="en-US" sz="1400" dirty="0">
                <a:latin typeface="Lucida Sans" charset="0"/>
                <a:cs typeface="Lucida Sans" charset="0"/>
              </a:rPr>
              <a:t>energy experiments</a:t>
            </a:r>
          </a:p>
          <a:p>
            <a:r>
              <a:rPr lang="en-US" sz="1400" dirty="0">
                <a:latin typeface="Lucida Sans" charset="0"/>
                <a:cs typeface="Lucida Sans" charset="0"/>
              </a:rPr>
              <a:t>High energy experiments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766763" y="6400800"/>
            <a:ext cx="223837" cy="1206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/>
          </a:p>
        </p:txBody>
      </p:sp>
      <p:sp>
        <p:nvSpPr>
          <p:cNvPr id="113" name="Rectangle 112"/>
          <p:cNvSpPr/>
          <p:nvPr/>
        </p:nvSpPr>
        <p:spPr>
          <a:xfrm>
            <a:off x="766763" y="6172200"/>
            <a:ext cx="223837" cy="120650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/>
          </a:p>
        </p:txBody>
      </p:sp>
      <p:sp>
        <p:nvSpPr>
          <p:cNvPr id="114" name="Rectangle 113"/>
          <p:cNvSpPr/>
          <p:nvPr/>
        </p:nvSpPr>
        <p:spPr>
          <a:xfrm>
            <a:off x="1447800" y="3048000"/>
            <a:ext cx="1371600" cy="1524000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 rot="940869">
            <a:off x="2717814" y="3005558"/>
            <a:ext cx="307404" cy="418335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 rot="940869">
            <a:off x="1169952" y="3239431"/>
            <a:ext cx="455007" cy="1206884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0"/>
          <p:cNvSpPr txBox="1">
            <a:spLocks noChangeArrowheads="1"/>
          </p:cNvSpPr>
          <p:nvPr/>
        </p:nvSpPr>
        <p:spPr bwMode="auto">
          <a:xfrm>
            <a:off x="2133600" y="49625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latin typeface="Lucida Sans" charset="0"/>
                <a:cs typeface="Lucida Sans" charset="0"/>
              </a:rPr>
              <a:t>MINIBALL</a:t>
            </a:r>
          </a:p>
        </p:txBody>
      </p:sp>
      <p:sp>
        <p:nvSpPr>
          <p:cNvPr id="118" name="TextBox 111"/>
          <p:cNvSpPr txBox="1">
            <a:spLocks noChangeArrowheads="1"/>
          </p:cNvSpPr>
          <p:nvPr/>
        </p:nvSpPr>
        <p:spPr bwMode="auto">
          <a:xfrm>
            <a:off x="1371600" y="53435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>
                <a:latin typeface="Lucida Sans" charset="0"/>
                <a:cs typeface="Lucida Sans" charset="0"/>
              </a:rPr>
              <a:t>ISS</a:t>
            </a:r>
          </a:p>
        </p:txBody>
      </p:sp>
      <p:sp>
        <p:nvSpPr>
          <p:cNvPr id="119" name="TextBox 112"/>
          <p:cNvSpPr txBox="1">
            <a:spLocks noChangeArrowheads="1"/>
          </p:cNvSpPr>
          <p:nvPr/>
        </p:nvSpPr>
        <p:spPr bwMode="auto">
          <a:xfrm>
            <a:off x="685800" y="4886325"/>
            <a:ext cx="114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>
                <a:latin typeface="Lucida Sans" charset="0"/>
                <a:cs typeface="Lucida Sans" charset="0"/>
              </a:rPr>
              <a:t>Scattering</a:t>
            </a:r>
          </a:p>
          <a:p>
            <a:pPr algn="ctr"/>
            <a:r>
              <a:rPr lang="en-US" sz="1400" dirty="0">
                <a:latin typeface="Lucida Sans" charset="0"/>
                <a:cs typeface="Lucida Sans" charset="0"/>
              </a:rPr>
              <a:t>Chamber</a:t>
            </a:r>
          </a:p>
        </p:txBody>
      </p:sp>
      <p:pic>
        <p:nvPicPr>
          <p:cNvPr id="120" name="Content Placeholder 5" descr="Screen Shot 2017-03-21 at 13.26.31 (2)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315" b="81528" l="24974" r="498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462" t="52915" r="50298" b="20348"/>
          <a:stretch/>
        </p:blipFill>
        <p:spPr bwMode="auto">
          <a:xfrm rot="838721">
            <a:off x="1262645" y="2897906"/>
            <a:ext cx="1821541" cy="113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1" name="Straight Arrow Connector 120"/>
          <p:cNvCxnSpPr>
            <a:stCxn id="117" idx="0"/>
          </p:cNvCxnSpPr>
          <p:nvPr/>
        </p:nvCxnSpPr>
        <p:spPr>
          <a:xfrm flipH="1" flipV="1">
            <a:off x="2590800" y="3810000"/>
            <a:ext cx="114300" cy="1152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118" idx="0"/>
          </p:cNvCxnSpPr>
          <p:nvPr/>
        </p:nvCxnSpPr>
        <p:spPr>
          <a:xfrm flipV="1">
            <a:off x="1943100" y="4038600"/>
            <a:ext cx="190500" cy="13049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119" idx="0"/>
          </p:cNvCxnSpPr>
          <p:nvPr/>
        </p:nvCxnSpPr>
        <p:spPr>
          <a:xfrm flipV="1">
            <a:off x="1257300" y="3733800"/>
            <a:ext cx="190500" cy="1152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9512" y="1052736"/>
            <a:ext cx="6048012" cy="646331"/>
          </a:xfrm>
          <a:prstGeom prst="rect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Focus on Exotic Beams at ISOLDE: A Laboratory Portrait</a:t>
            </a:r>
          </a:p>
          <a:p>
            <a:r>
              <a:rPr lang="en-US" dirty="0" smtClean="0"/>
              <a:t>J</a:t>
            </a:r>
            <a:r>
              <a:rPr lang="en-US" dirty="0"/>
              <a:t>. Phys. G: </a:t>
            </a:r>
            <a:r>
              <a:rPr lang="en-US" dirty="0" err="1"/>
              <a:t>Nucl</a:t>
            </a:r>
            <a:r>
              <a:rPr lang="en-US" dirty="0"/>
              <a:t>. Part. Phys. </a:t>
            </a:r>
            <a:r>
              <a:rPr lang="en-US" dirty="0" smtClean="0"/>
              <a:t>44 (2017)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70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48" y="3805"/>
            <a:ext cx="9144000" cy="1368152"/>
          </a:xfrm>
        </p:spPr>
        <p:txBody>
          <a:bodyPr>
            <a:noAutofit/>
          </a:bodyPr>
          <a:lstStyle/>
          <a:p>
            <a:r>
              <a:rPr lang="en-US" sz="3200" b="0" dirty="0">
                <a:solidFill>
                  <a:srgbClr val="381F97"/>
                </a:solidFill>
                <a:cs typeface="Helvetica Light"/>
              </a:rPr>
              <a:t>2</a:t>
            </a:r>
            <a:r>
              <a:rPr lang="en-US" sz="3200" b="0" dirty="0" smtClean="0">
                <a:solidFill>
                  <a:srgbClr val="381F97"/>
                </a:solidFill>
                <a:cs typeface="Helvetica Light"/>
              </a:rPr>
              <a:t>a. Research on radioactive isotopes:</a:t>
            </a:r>
            <a:br>
              <a:rPr lang="en-US" sz="3200" b="0" dirty="0" smtClean="0">
                <a:solidFill>
                  <a:srgbClr val="381F97"/>
                </a:solidFill>
                <a:cs typeface="Helvetica Light"/>
              </a:rPr>
            </a:br>
            <a:r>
              <a:rPr lang="en-US" sz="3200" b="0" dirty="0" smtClean="0">
                <a:solidFill>
                  <a:srgbClr val="381F97"/>
                </a:solidFill>
                <a:cs typeface="Helvetica Light"/>
              </a:rPr>
              <a:t>Low energy nuclear physics</a:t>
            </a:r>
            <a:endParaRPr lang="en-US" sz="3200" b="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060848"/>
            <a:ext cx="345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Ground state properties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Mass spectrometry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Laser spectroscopy</a:t>
            </a:r>
          </a:p>
          <a:p>
            <a:pPr lvl="1"/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Decay spectroscopy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Weak interaction and fundamental symmetries studies</a:t>
            </a:r>
          </a:p>
        </p:txBody>
      </p:sp>
      <p:sp>
        <p:nvSpPr>
          <p:cNvPr id="7" name="Line 2"/>
          <p:cNvSpPr>
            <a:spLocks noChangeShapeType="1"/>
          </p:cNvSpPr>
          <p:nvPr/>
        </p:nvSpPr>
        <p:spPr bwMode="auto">
          <a:xfrm>
            <a:off x="4443984" y="5647567"/>
            <a:ext cx="1481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4443984" y="4761742"/>
            <a:ext cx="1481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4443984" y="4936367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443984" y="4864929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443984" y="4326767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4443984" y="4050542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4443984" y="3644142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4443984" y="3556829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4443984" y="3471104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4443984" y="3383792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4443984" y="3209167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4968913" y="5795972"/>
            <a:ext cx="454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aseline="30000" dirty="0">
                <a:latin typeface="Arial" pitchFamily="34" charset="0"/>
                <a:cs typeface="Arial" pitchFamily="34" charset="0"/>
              </a:rPr>
              <a:t>A</a:t>
            </a:r>
            <a:r>
              <a:rPr lang="en-US" dirty="0">
                <a:latin typeface="Arial" pitchFamily="34" charset="0"/>
                <a:cs typeface="Arial" pitchFamily="34" charset="0"/>
              </a:rPr>
              <a:t>X</a:t>
            </a:r>
            <a:endParaRPr lang="nl-NL" baseline="30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345809" y="2101540"/>
            <a:ext cx="2484122" cy="2601464"/>
            <a:chOff x="6444386" y="2012234"/>
            <a:chExt cx="2484122" cy="2601464"/>
          </a:xfrm>
        </p:grpSpPr>
        <p:sp>
          <p:nvSpPr>
            <p:cNvPr id="26" name="Text Box 35"/>
            <p:cNvSpPr txBox="1">
              <a:spLocks noChangeArrowheads="1"/>
            </p:cNvSpPr>
            <p:nvPr/>
          </p:nvSpPr>
          <p:spPr bwMode="auto">
            <a:xfrm>
              <a:off x="6647114" y="3771742"/>
              <a:ext cx="228139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Radioactive </a:t>
              </a:r>
              <a:r>
                <a:rPr lang="en-US" sz="20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decay</a:t>
              </a:r>
            </a:p>
            <a:p>
              <a:pPr algn="ctr"/>
              <a:r>
                <a:rPr lang="en-US" sz="16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1600" dirty="0" smtClean="0">
                  <a:solidFill>
                    <a:srgbClr val="00B050"/>
                  </a:solidFill>
                  <a:latin typeface="Symbol" panose="05050102010706020507" pitchFamily="18" charset="2"/>
                  <a:cs typeface="Arial" pitchFamily="34" charset="0"/>
                </a:rPr>
                <a:t>a, b,</a:t>
              </a:r>
              <a:r>
                <a:rPr lang="en-US" sz="16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dirty="0" smtClean="0">
                  <a:solidFill>
                    <a:srgbClr val="00B050"/>
                  </a:solidFill>
                  <a:latin typeface="Symbol" panose="05050102010706020507" pitchFamily="18" charset="2"/>
                  <a:cs typeface="Arial" pitchFamily="34" charset="0"/>
                </a:rPr>
                <a:t>g</a:t>
              </a:r>
              <a:r>
                <a:rPr lang="en-US" sz="16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, n, p, fission) </a:t>
              </a:r>
              <a:endParaRPr lang="nl-NL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6444386" y="2012234"/>
              <a:ext cx="2246608" cy="2601464"/>
              <a:chOff x="6444386" y="2012234"/>
              <a:chExt cx="2246608" cy="2601464"/>
            </a:xfrm>
          </p:grpSpPr>
          <p:sp>
            <p:nvSpPr>
              <p:cNvPr id="28" name="Line 30"/>
              <p:cNvSpPr>
                <a:spLocks noChangeShapeType="1"/>
              </p:cNvSpPr>
              <p:nvPr/>
            </p:nvSpPr>
            <p:spPr bwMode="auto">
              <a:xfrm>
                <a:off x="7184161" y="2380086"/>
                <a:ext cx="148113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31"/>
              <p:cNvSpPr>
                <a:spLocks noChangeShapeType="1"/>
              </p:cNvSpPr>
              <p:nvPr/>
            </p:nvSpPr>
            <p:spPr bwMode="auto">
              <a:xfrm flipH="1">
                <a:off x="6444386" y="2380086"/>
                <a:ext cx="739775" cy="1276350"/>
              </a:xfrm>
              <a:prstGeom prst="line">
                <a:avLst/>
              </a:prstGeom>
              <a:noFill/>
              <a:ln w="28575">
                <a:solidFill>
                  <a:srgbClr val="00B05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Text Box 32"/>
              <p:cNvSpPr txBox="1">
                <a:spLocks noChangeArrowheads="1"/>
              </p:cNvSpPr>
              <p:nvPr/>
            </p:nvSpPr>
            <p:spPr bwMode="auto">
              <a:xfrm>
                <a:off x="7628661" y="2380086"/>
                <a:ext cx="45409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aseline="30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Y</a:t>
                </a:r>
                <a:endParaRPr lang="nl-NL" baseline="30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Line 33"/>
              <p:cNvSpPr>
                <a:spLocks noChangeShapeType="1"/>
              </p:cNvSpPr>
              <p:nvPr/>
            </p:nvSpPr>
            <p:spPr bwMode="auto">
              <a:xfrm flipH="1">
                <a:off x="6461848" y="2380086"/>
                <a:ext cx="725488" cy="2233612"/>
              </a:xfrm>
              <a:prstGeom prst="line">
                <a:avLst/>
              </a:prstGeom>
              <a:noFill/>
              <a:ln w="28575">
                <a:solidFill>
                  <a:srgbClr val="00B05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Text Box 34"/>
              <p:cNvSpPr txBox="1">
                <a:spLocks noChangeArrowheads="1"/>
              </p:cNvSpPr>
              <p:nvPr/>
            </p:nvSpPr>
            <p:spPr bwMode="auto">
              <a:xfrm>
                <a:off x="7108601" y="2014605"/>
                <a:ext cx="53893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T</a:t>
                </a:r>
                <a:r>
                  <a:rPr lang="en-US" baseline="-25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1/2</a:t>
                </a:r>
                <a:endParaRPr lang="nl-NL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8352440" y="2012234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I</a:t>
                </a:r>
                <a:r>
                  <a:rPr lang="en-US" baseline="30000" dirty="0" err="1" smtClean="0">
                    <a:solidFill>
                      <a:srgbClr val="000000"/>
                    </a:solidFill>
                    <a:latin typeface="Symbol" pitchFamily="18" charset="2"/>
                  </a:rPr>
                  <a:t>p</a:t>
                </a:r>
                <a:endParaRPr lang="en-US" baseline="30000" dirty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</p:grpSp>
      </p:grpSp>
      <p:cxnSp>
        <p:nvCxnSpPr>
          <p:cNvPr id="34" name="Straight Arrow Connector 33"/>
          <p:cNvCxnSpPr/>
          <p:nvPr/>
        </p:nvCxnSpPr>
        <p:spPr>
          <a:xfrm flipV="1">
            <a:off x="6152101" y="1569280"/>
            <a:ext cx="9" cy="46333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228184" y="1484784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Energy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6001973" y="5445224"/>
            <a:ext cx="2830162" cy="646331"/>
            <a:chOff x="6100550" y="5355918"/>
            <a:chExt cx="2830162" cy="646331"/>
          </a:xfrm>
        </p:grpSpPr>
        <p:sp>
          <p:nvSpPr>
            <p:cNvPr id="61" name="TextBox 60"/>
            <p:cNvSpPr txBox="1"/>
            <p:nvPr/>
          </p:nvSpPr>
          <p:spPr>
            <a:xfrm>
              <a:off x="6550934" y="5355918"/>
              <a:ext cx="23797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Mass spectroscopy</a:t>
              </a:r>
            </a:p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(binding energy)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6100550" y="5560619"/>
              <a:ext cx="4913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369499" y="5445224"/>
            <a:ext cx="4032449" cy="1092015"/>
            <a:chOff x="477683" y="5062282"/>
            <a:chExt cx="4057594" cy="1092015"/>
          </a:xfrm>
        </p:grpSpPr>
        <p:sp>
          <p:nvSpPr>
            <p:cNvPr id="64" name="TextBox 63"/>
            <p:cNvSpPr txBox="1"/>
            <p:nvPr/>
          </p:nvSpPr>
          <p:spPr>
            <a:xfrm>
              <a:off x="477683" y="5437804"/>
              <a:ext cx="24064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Laser spectroscopy</a:t>
              </a:r>
            </a:p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(spin, size, shape)</a:t>
              </a:r>
            </a:p>
          </p:txBody>
        </p:sp>
        <p:pic>
          <p:nvPicPr>
            <p:cNvPr id="65" name="Picture 4" descr="http://t2.gstatic.com/images?q=tbn:ANd9GcTvnqxTfEROxZTMHtliPLBPTL5FQc6BeZ4mkYlyemY1YCqfC07B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06952" y="5062282"/>
              <a:ext cx="1069264" cy="1092015"/>
            </a:xfrm>
            <a:prstGeom prst="rect">
              <a:avLst/>
            </a:prstGeom>
            <a:noFill/>
          </p:spPr>
        </p:pic>
        <p:cxnSp>
          <p:nvCxnSpPr>
            <p:cNvPr id="66" name="Straight Arrow Connector 65"/>
            <p:cNvCxnSpPr/>
            <p:nvPr/>
          </p:nvCxnSpPr>
          <p:spPr>
            <a:xfrm flipH="1">
              <a:off x="3739489" y="5278306"/>
              <a:ext cx="795788" cy="35055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H="1">
              <a:off x="2797791" y="5301311"/>
              <a:ext cx="668740" cy="23201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/>
          <p:cNvSpPr txBox="1"/>
          <p:nvPr/>
        </p:nvSpPr>
        <p:spPr>
          <a:xfrm>
            <a:off x="6346163" y="4725144"/>
            <a:ext cx="261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</a:t>
            </a:r>
            <a:r>
              <a:rPr lang="en-US" baseline="-25000" dirty="0" smtClean="0">
                <a:solidFill>
                  <a:srgbClr val="00B050"/>
                </a:solidFill>
              </a:rPr>
              <a:t>1/2</a:t>
            </a:r>
            <a:r>
              <a:rPr lang="en-US" dirty="0" smtClean="0">
                <a:solidFill>
                  <a:srgbClr val="00B050"/>
                </a:solidFill>
              </a:rPr>
              <a:t>, angular correlations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048829" y="5661248"/>
            <a:ext cx="997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Ground state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5024414" y="4503501"/>
            <a:ext cx="1059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Isomeric state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94357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ISOLTRAP mass spectrometer</a:t>
            </a:r>
            <a:endParaRPr lang="en-GB" sz="3200" dirty="0"/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438472" y="1301080"/>
            <a:ext cx="8382000" cy="4648200"/>
          </a:xfrm>
        </p:spPr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Wingdings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300" y="1340768"/>
            <a:ext cx="6190700" cy="4896544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583021" y="0"/>
            <a:ext cx="259749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maxime.mougeot@cern.ch</a:t>
            </a:r>
            <a:endParaRPr lang="pt-BR" sz="14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852936"/>
            <a:ext cx="4104456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High-precision mass measurements</a:t>
            </a:r>
          </a:p>
          <a:p>
            <a:endParaRPr lang="en-US" b="1" dirty="0" smtClean="0"/>
          </a:p>
          <a:p>
            <a:r>
              <a:rPr lang="en-US" dirty="0" smtClean="0"/>
              <a:t>Why?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Nuclear structure: shell closure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Input for astrophysics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Test of Standard Model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Relative precision of </a:t>
            </a:r>
          </a:p>
          <a:p>
            <a:r>
              <a:rPr lang="en-US" dirty="0" err="1" smtClean="0"/>
              <a:t>Δm</a:t>
            </a:r>
            <a:r>
              <a:rPr lang="en-US" dirty="0" smtClean="0"/>
              <a:t>/m ~ 10</a:t>
            </a:r>
            <a:r>
              <a:rPr lang="en-US" baseline="30000" dirty="0" smtClean="0"/>
              <a:t>-8 </a:t>
            </a:r>
            <a:r>
              <a:rPr lang="en-US" dirty="0" smtClean="0"/>
              <a:t>to 10</a:t>
            </a:r>
            <a:r>
              <a:rPr lang="en-US" baseline="30000" dirty="0" smtClean="0"/>
              <a:t>-9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4580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438472" y="1301080"/>
            <a:ext cx="8382000" cy="4648200"/>
          </a:xfrm>
        </p:spPr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Wingdings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84784"/>
            <a:ext cx="7835692" cy="46805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7504" y="6453336"/>
            <a:ext cx="35280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smtClean="0"/>
              <a:t>J. </a:t>
            </a:r>
            <a:r>
              <a:rPr lang="pt-BR" sz="1400" dirty="0" err="1" smtClean="0"/>
              <a:t>Karthein</a:t>
            </a:r>
            <a:r>
              <a:rPr lang="pt-BR" sz="1400" dirty="0" smtClean="0"/>
              <a:t> et al. PRC 100, 015502 (2019)</a:t>
            </a:r>
            <a:endParaRPr lang="pt-BR" sz="1400" dirty="0"/>
          </a:p>
        </p:txBody>
      </p:sp>
      <p:pic>
        <p:nvPicPr>
          <p:cNvPr id="9" name="Picture 5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9" y="670529"/>
            <a:ext cx="4993863" cy="332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60"/>
          <p:cNvSpPr txBox="1">
            <a:spLocks noChangeArrowheads="1"/>
          </p:cNvSpPr>
          <p:nvPr/>
        </p:nvSpPr>
        <p:spPr bwMode="auto">
          <a:xfrm>
            <a:off x="1259632" y="1340768"/>
            <a:ext cx="21602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 dirty="0">
                <a:ea typeface="MS PGothic" charset="0"/>
                <a:cs typeface="MS PGothic" charset="0"/>
              </a:rPr>
              <a:t>Measured by ISOLTRAP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1187624" y="1463129"/>
            <a:ext cx="93663" cy="93663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ISOLTRAP mass spectrometer</a:t>
            </a:r>
            <a:endParaRPr lang="en-GB" sz="3200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3021" y="0"/>
            <a:ext cx="259749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maxime.mougeot@cern.ch</a:t>
            </a:r>
            <a:endParaRPr lang="pt-BR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362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438472" y="1301080"/>
            <a:ext cx="8382000" cy="4648200"/>
          </a:xfrm>
        </p:spPr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Wingdings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8800"/>
            <a:ext cx="6025348" cy="3600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9560" y="6453336"/>
            <a:ext cx="51641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de-DE" sz="1400" dirty="0"/>
              <a:t>F. </a:t>
            </a:r>
            <a:r>
              <a:rPr lang="de-DE" sz="1400" dirty="0" err="1"/>
              <a:t>Wienholtz</a:t>
            </a:r>
            <a:r>
              <a:rPr lang="de-DE" sz="1400" dirty="0"/>
              <a:t> et al., Int. J. </a:t>
            </a:r>
            <a:r>
              <a:rPr lang="de-DE" sz="1400" dirty="0" err="1"/>
              <a:t>Mass</a:t>
            </a:r>
            <a:r>
              <a:rPr lang="de-DE" sz="1400" dirty="0"/>
              <a:t> </a:t>
            </a:r>
            <a:r>
              <a:rPr lang="de-DE" sz="1400" dirty="0" err="1"/>
              <a:t>Spectrom</a:t>
            </a:r>
            <a:r>
              <a:rPr lang="de-DE" sz="1400" dirty="0"/>
              <a:t>. 421, 285-293 (2017)</a:t>
            </a:r>
            <a:endParaRPr lang="pt-BR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156176" y="1988840"/>
            <a:ext cx="298623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Multi-reflection Time-of-Flight (MR-</a:t>
            </a:r>
            <a:r>
              <a:rPr lang="en-US" b="1" dirty="0" err="1" smtClean="0"/>
              <a:t>ToF</a:t>
            </a:r>
            <a:r>
              <a:rPr lang="en-US" b="1" dirty="0" smtClean="0"/>
              <a:t>)</a:t>
            </a:r>
          </a:p>
          <a:p>
            <a:endParaRPr lang="en-US" b="1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Fold 1000s m of flight-path in device of ~1m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Limitation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&lt; 1 </a:t>
            </a:r>
            <a:r>
              <a:rPr lang="en-US" dirty="0" err="1" smtClean="0"/>
              <a:t>pps</a:t>
            </a:r>
            <a:endParaRPr lang="en-US" dirty="0"/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10 </a:t>
            </a:r>
            <a:r>
              <a:rPr lang="en-US" dirty="0" err="1" smtClean="0"/>
              <a:t>ms</a:t>
            </a:r>
            <a:r>
              <a:rPr lang="en-US" dirty="0" smtClean="0"/>
              <a:t> half-life</a:t>
            </a:r>
          </a:p>
          <a:p>
            <a:pPr marL="742950" lvl="1" indent="-285750">
              <a:buFont typeface="Courier New"/>
              <a:buChar char="o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Resolving power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10</a:t>
            </a:r>
            <a:r>
              <a:rPr lang="en-US" baseline="30000" dirty="0" smtClean="0"/>
              <a:t>5</a:t>
            </a:r>
            <a:r>
              <a:rPr lang="en-US" dirty="0" smtClean="0"/>
              <a:t> in ~20 </a:t>
            </a:r>
            <a:r>
              <a:rPr lang="en-US" dirty="0" err="1" smtClean="0"/>
              <a:t>ms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1916832"/>
            <a:ext cx="1497732" cy="524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ISOLTRAP mass spectrometer</a:t>
            </a:r>
            <a:endParaRPr lang="en-GB" sz="3200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3021" y="0"/>
            <a:ext cx="259749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maxime.mougeot@cern.ch</a:t>
            </a:r>
            <a:endParaRPr lang="pt-BR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5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438472" y="1301080"/>
            <a:ext cx="8382000" cy="4648200"/>
          </a:xfrm>
        </p:spPr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Wingdings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275706"/>
            <a:ext cx="4381215" cy="324152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ISOLTRAP mass spectrometer</a:t>
            </a:r>
            <a:endParaRPr lang="en-GB" sz="32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583021" y="0"/>
            <a:ext cx="259749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maxime.mougeot@cern.ch</a:t>
            </a:r>
            <a:endParaRPr lang="pt-BR" sz="14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916" y="2276872"/>
            <a:ext cx="4247060" cy="31683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560" y="1111368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Ca</a:t>
            </a:r>
            <a:r>
              <a:rPr lang="en-US" dirty="0" smtClean="0"/>
              <a:t>-isotopes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Z = 20 closed shell: benchmark for nuclear models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New magic numbers at N = 32 and N = 34?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8172400" y="4797152"/>
            <a:ext cx="0" cy="288032"/>
          </a:xfrm>
          <a:prstGeom prst="line">
            <a:avLst/>
          </a:prstGeom>
          <a:ln>
            <a:solidFill>
              <a:schemeClr val="accent3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812360" y="4437112"/>
            <a:ext cx="0" cy="288032"/>
          </a:xfrm>
          <a:prstGeom prst="line">
            <a:avLst/>
          </a:prstGeom>
          <a:ln>
            <a:solidFill>
              <a:schemeClr val="accent3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5733256"/>
            <a:ext cx="3716412" cy="43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19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Laser spectroscopy</a:t>
            </a:r>
            <a:endParaRPr lang="en-GB" sz="32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652121" y="116632"/>
            <a:ext cx="34918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liss.vazquez@cern.ch</a:t>
            </a:r>
            <a:endParaRPr lang="pt-BR" sz="1400" dirty="0" smtClean="0">
              <a:solidFill>
                <a:srgbClr val="000000"/>
              </a:solidFill>
            </a:endParaRPr>
          </a:p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ronald.fernando.garcia.ruiz@cern.ch</a:t>
            </a:r>
            <a:endParaRPr lang="pt-BR" sz="1400" dirty="0">
              <a:solidFill>
                <a:srgbClr val="000000"/>
              </a:solidFill>
            </a:endParaRPr>
          </a:p>
        </p:txBody>
      </p:sp>
      <p:grpSp>
        <p:nvGrpSpPr>
          <p:cNvPr id="10" name="Group 93"/>
          <p:cNvGrpSpPr>
            <a:grpSpLocks/>
          </p:cNvGrpSpPr>
          <p:nvPr/>
        </p:nvGrpSpPr>
        <p:grpSpPr bwMode="auto">
          <a:xfrm>
            <a:off x="467544" y="3789040"/>
            <a:ext cx="3672407" cy="2149207"/>
            <a:chOff x="17909765" y="11344424"/>
            <a:chExt cx="6253621" cy="4569575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21465525" y="13838205"/>
              <a:ext cx="269786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21433281" y="13534213"/>
              <a:ext cx="2697859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1465525" y="13183847"/>
              <a:ext cx="269786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1465525" y="12848937"/>
              <a:ext cx="269786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0824202" y="13384791"/>
              <a:ext cx="687900" cy="453415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0824202" y="13384791"/>
              <a:ext cx="609079" cy="14942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0824202" y="13152932"/>
              <a:ext cx="687900" cy="231858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0824202" y="12848937"/>
              <a:ext cx="687900" cy="535854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0824202" y="15213909"/>
              <a:ext cx="687900" cy="30399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20824202" y="14904762"/>
              <a:ext cx="687900" cy="309146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22117597" y="13534213"/>
              <a:ext cx="0" cy="1370549"/>
            </a:xfrm>
            <a:prstGeom prst="straightConnector1">
              <a:avLst/>
            </a:prstGeom>
            <a:ln w="38100" cmpd="sng">
              <a:solidFill>
                <a:srgbClr val="008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22346898" y="13152932"/>
              <a:ext cx="0" cy="1751830"/>
            </a:xfrm>
            <a:prstGeom prst="straightConnector1">
              <a:avLst/>
            </a:prstGeom>
            <a:ln w="38100" cmpd="sng">
              <a:solidFill>
                <a:srgbClr val="00CCCC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21891881" y="13838205"/>
              <a:ext cx="0" cy="1066557"/>
            </a:xfrm>
            <a:prstGeom prst="straightConnector1">
              <a:avLst/>
            </a:prstGeom>
            <a:ln w="38100" cmpd="sng">
              <a:solidFill>
                <a:srgbClr val="990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19831761" y="13456925"/>
              <a:ext cx="0" cy="1756984"/>
            </a:xfrm>
            <a:prstGeom prst="straightConnector1">
              <a:avLst/>
            </a:prstGeom>
            <a:ln w="57150" cmpd="sng">
              <a:solidFill>
                <a:srgbClr val="008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8918145" y="13384791"/>
              <a:ext cx="1906058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18918145" y="15213909"/>
              <a:ext cx="1906058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133"/>
            <p:cNvSpPr txBox="1">
              <a:spLocks noChangeArrowheads="1"/>
            </p:cNvSpPr>
            <p:nvPr/>
          </p:nvSpPr>
          <p:spPr bwMode="auto">
            <a:xfrm>
              <a:off x="17909765" y="15325053"/>
              <a:ext cx="2916805" cy="588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dirty="0" smtClean="0">
                  <a:latin typeface="Lucida Sans" charset="0"/>
                  <a:cs typeface="Lucida Sans" charset="0"/>
                  <a:sym typeface="Arial" charset="0"/>
                </a:rPr>
                <a:t>Atomic ground state</a:t>
              </a:r>
              <a:endParaRPr lang="en-US" sz="1200" dirty="0">
                <a:latin typeface="Lucida Sans" charset="0"/>
                <a:cs typeface="Lucida Sans" charset="0"/>
                <a:sym typeface="Arial" charset="0"/>
              </a:endParaRPr>
            </a:p>
          </p:txBody>
        </p:sp>
        <p:pic>
          <p:nvPicPr>
            <p:cNvPr id="31" name="Picture 261" descr="test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42" t="11374" r="28899" b="12598"/>
            <a:stretch>
              <a:fillRect/>
            </a:stretch>
          </p:blipFill>
          <p:spPr bwMode="auto">
            <a:xfrm>
              <a:off x="21585287" y="11344424"/>
              <a:ext cx="2362199" cy="1428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2" name="Straight Connector 31"/>
            <p:cNvCxnSpPr/>
            <p:nvPr/>
          </p:nvCxnSpPr>
          <p:spPr>
            <a:xfrm>
              <a:off x="21465525" y="14904762"/>
              <a:ext cx="269786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 flipV="1">
              <a:off x="23414577" y="13152932"/>
              <a:ext cx="10750" cy="2364969"/>
            </a:xfrm>
            <a:prstGeom prst="straightConnector1">
              <a:avLst/>
            </a:prstGeom>
            <a:ln w="38100" cmpd="sng">
              <a:solidFill>
                <a:srgbClr val="FF66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23640295" y="12848937"/>
              <a:ext cx="0" cy="2668964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23185276" y="13534213"/>
              <a:ext cx="0" cy="1983688"/>
            </a:xfrm>
            <a:prstGeom prst="straightConnector1">
              <a:avLst/>
            </a:prstGeom>
            <a:ln w="38100" cmpd="sng">
              <a:solidFill>
                <a:srgbClr val="FFCC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1465525" y="15517901"/>
              <a:ext cx="269786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ieren 20"/>
          <p:cNvGrpSpPr/>
          <p:nvPr/>
        </p:nvGrpSpPr>
        <p:grpSpPr>
          <a:xfrm>
            <a:off x="2627784" y="1628800"/>
            <a:ext cx="843040" cy="859003"/>
            <a:chOff x="13169900" y="-58738"/>
            <a:chExt cx="814388" cy="808038"/>
          </a:xfrm>
        </p:grpSpPr>
        <p:sp>
          <p:nvSpPr>
            <p:cNvPr id="39" name="Freeform 80"/>
            <p:cNvSpPr>
              <a:spLocks noEditPoints="1"/>
            </p:cNvSpPr>
            <p:nvPr/>
          </p:nvSpPr>
          <p:spPr bwMode="auto">
            <a:xfrm>
              <a:off x="13557250" y="-58738"/>
              <a:ext cx="47625" cy="779463"/>
            </a:xfrm>
            <a:custGeom>
              <a:avLst/>
              <a:gdLst>
                <a:gd name="T0" fmla="*/ 17 w 58"/>
                <a:gd name="T1" fmla="*/ 983 h 983"/>
                <a:gd name="T2" fmla="*/ 19 w 58"/>
                <a:gd name="T3" fmla="*/ 48 h 983"/>
                <a:gd name="T4" fmla="*/ 38 w 58"/>
                <a:gd name="T5" fmla="*/ 48 h 983"/>
                <a:gd name="T6" fmla="*/ 36 w 58"/>
                <a:gd name="T7" fmla="*/ 983 h 983"/>
                <a:gd name="T8" fmla="*/ 17 w 58"/>
                <a:gd name="T9" fmla="*/ 983 h 983"/>
                <a:gd name="T10" fmla="*/ 0 w 58"/>
                <a:gd name="T11" fmla="*/ 58 h 983"/>
                <a:gd name="T12" fmla="*/ 29 w 58"/>
                <a:gd name="T13" fmla="*/ 0 h 983"/>
                <a:gd name="T14" fmla="*/ 58 w 58"/>
                <a:gd name="T15" fmla="*/ 58 h 983"/>
                <a:gd name="T16" fmla="*/ 0 w 58"/>
                <a:gd name="T17" fmla="*/ 58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983">
                  <a:moveTo>
                    <a:pt x="17" y="983"/>
                  </a:moveTo>
                  <a:lnTo>
                    <a:pt x="19" y="48"/>
                  </a:lnTo>
                  <a:lnTo>
                    <a:pt x="38" y="48"/>
                  </a:lnTo>
                  <a:lnTo>
                    <a:pt x="36" y="983"/>
                  </a:lnTo>
                  <a:lnTo>
                    <a:pt x="17" y="983"/>
                  </a:lnTo>
                  <a:close/>
                  <a:moveTo>
                    <a:pt x="0" y="58"/>
                  </a:moveTo>
                  <a:lnTo>
                    <a:pt x="29" y="0"/>
                  </a:lnTo>
                  <a:lnTo>
                    <a:pt x="58" y="58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0000FF"/>
            </a:solidFill>
            <a:ln w="1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" name="Freeform 81"/>
            <p:cNvSpPr>
              <a:spLocks/>
            </p:cNvSpPr>
            <p:nvPr/>
          </p:nvSpPr>
          <p:spPr bwMode="auto">
            <a:xfrm>
              <a:off x="13563600" y="17462"/>
              <a:ext cx="339725" cy="681038"/>
            </a:xfrm>
            <a:custGeom>
              <a:avLst/>
              <a:gdLst>
                <a:gd name="T0" fmla="*/ 192 w 428"/>
                <a:gd name="T1" fmla="*/ 2 h 858"/>
                <a:gd name="T2" fmla="*/ 161 w 428"/>
                <a:gd name="T3" fmla="*/ 14 h 858"/>
                <a:gd name="T4" fmla="*/ 130 w 428"/>
                <a:gd name="T5" fmla="*/ 34 h 858"/>
                <a:gd name="T6" fmla="*/ 102 w 428"/>
                <a:gd name="T7" fmla="*/ 62 h 858"/>
                <a:gd name="T8" fmla="*/ 78 w 428"/>
                <a:gd name="T9" fmla="*/ 98 h 858"/>
                <a:gd name="T10" fmla="*/ 56 w 428"/>
                <a:gd name="T11" fmla="*/ 140 h 858"/>
                <a:gd name="T12" fmla="*/ 37 w 428"/>
                <a:gd name="T13" fmla="*/ 189 h 858"/>
                <a:gd name="T14" fmla="*/ 21 w 428"/>
                <a:gd name="T15" fmla="*/ 243 h 858"/>
                <a:gd name="T16" fmla="*/ 10 w 428"/>
                <a:gd name="T17" fmla="*/ 302 h 858"/>
                <a:gd name="T18" fmla="*/ 2 w 428"/>
                <a:gd name="T19" fmla="*/ 364 h 858"/>
                <a:gd name="T20" fmla="*/ 0 w 428"/>
                <a:gd name="T21" fmla="*/ 429 h 858"/>
                <a:gd name="T22" fmla="*/ 2 w 428"/>
                <a:gd name="T23" fmla="*/ 494 h 858"/>
                <a:gd name="T24" fmla="*/ 10 w 428"/>
                <a:gd name="T25" fmla="*/ 557 h 858"/>
                <a:gd name="T26" fmla="*/ 21 w 428"/>
                <a:gd name="T27" fmla="*/ 615 h 858"/>
                <a:gd name="T28" fmla="*/ 37 w 428"/>
                <a:gd name="T29" fmla="*/ 669 h 858"/>
                <a:gd name="T30" fmla="*/ 56 w 428"/>
                <a:gd name="T31" fmla="*/ 717 h 858"/>
                <a:gd name="T32" fmla="*/ 78 w 428"/>
                <a:gd name="T33" fmla="*/ 761 h 858"/>
                <a:gd name="T34" fmla="*/ 102 w 428"/>
                <a:gd name="T35" fmla="*/ 796 h 858"/>
                <a:gd name="T36" fmla="*/ 130 w 428"/>
                <a:gd name="T37" fmla="*/ 824 h 858"/>
                <a:gd name="T38" fmla="*/ 161 w 428"/>
                <a:gd name="T39" fmla="*/ 845 h 858"/>
                <a:gd name="T40" fmla="*/ 192 w 428"/>
                <a:gd name="T41" fmla="*/ 855 h 858"/>
                <a:gd name="T42" fmla="*/ 225 w 428"/>
                <a:gd name="T43" fmla="*/ 858 h 858"/>
                <a:gd name="T44" fmla="*/ 257 w 428"/>
                <a:gd name="T45" fmla="*/ 850 h 858"/>
                <a:gd name="T46" fmla="*/ 288 w 428"/>
                <a:gd name="T47" fmla="*/ 832 h 858"/>
                <a:gd name="T48" fmla="*/ 316 w 428"/>
                <a:gd name="T49" fmla="*/ 806 h 858"/>
                <a:gd name="T50" fmla="*/ 342 w 428"/>
                <a:gd name="T51" fmla="*/ 772 h 858"/>
                <a:gd name="T52" fmla="*/ 365 w 428"/>
                <a:gd name="T53" fmla="*/ 732 h 858"/>
                <a:gd name="T54" fmla="*/ 386 w 428"/>
                <a:gd name="T55" fmla="*/ 686 h 858"/>
                <a:gd name="T56" fmla="*/ 403 w 428"/>
                <a:gd name="T57" fmla="*/ 633 h 858"/>
                <a:gd name="T58" fmla="*/ 415 w 428"/>
                <a:gd name="T59" fmla="*/ 577 h 858"/>
                <a:gd name="T60" fmla="*/ 424 w 428"/>
                <a:gd name="T61" fmla="*/ 515 h 858"/>
                <a:gd name="T62" fmla="*/ 428 w 428"/>
                <a:gd name="T63" fmla="*/ 450 h 858"/>
                <a:gd name="T64" fmla="*/ 427 w 428"/>
                <a:gd name="T65" fmla="*/ 385 h 858"/>
                <a:gd name="T66" fmla="*/ 421 w 428"/>
                <a:gd name="T67" fmla="*/ 322 h 858"/>
                <a:gd name="T68" fmla="*/ 412 w 428"/>
                <a:gd name="T69" fmla="*/ 262 h 858"/>
                <a:gd name="T70" fmla="*/ 397 w 428"/>
                <a:gd name="T71" fmla="*/ 206 h 858"/>
                <a:gd name="T72" fmla="*/ 379 w 428"/>
                <a:gd name="T73" fmla="*/ 155 h 858"/>
                <a:gd name="T74" fmla="*/ 358 w 428"/>
                <a:gd name="T75" fmla="*/ 111 h 858"/>
                <a:gd name="T76" fmla="*/ 334 w 428"/>
                <a:gd name="T77" fmla="*/ 73 h 858"/>
                <a:gd name="T78" fmla="*/ 307 w 428"/>
                <a:gd name="T79" fmla="*/ 42 h 858"/>
                <a:gd name="T80" fmla="*/ 278 w 428"/>
                <a:gd name="T81" fmla="*/ 18 h 858"/>
                <a:gd name="T82" fmla="*/ 246 w 428"/>
                <a:gd name="T83" fmla="*/ 4 h 858"/>
                <a:gd name="T84" fmla="*/ 215 w 428"/>
                <a:gd name="T85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8" h="858">
                  <a:moveTo>
                    <a:pt x="215" y="0"/>
                  </a:moveTo>
                  <a:lnTo>
                    <a:pt x="203" y="0"/>
                  </a:lnTo>
                  <a:lnTo>
                    <a:pt x="192" y="2"/>
                  </a:lnTo>
                  <a:lnTo>
                    <a:pt x="182" y="4"/>
                  </a:lnTo>
                  <a:lnTo>
                    <a:pt x="171" y="8"/>
                  </a:lnTo>
                  <a:lnTo>
                    <a:pt x="161" y="14"/>
                  </a:lnTo>
                  <a:lnTo>
                    <a:pt x="150" y="18"/>
                  </a:lnTo>
                  <a:lnTo>
                    <a:pt x="140" y="25"/>
                  </a:lnTo>
                  <a:lnTo>
                    <a:pt x="130" y="34"/>
                  </a:lnTo>
                  <a:lnTo>
                    <a:pt x="121" y="42"/>
                  </a:lnTo>
                  <a:lnTo>
                    <a:pt x="112" y="51"/>
                  </a:lnTo>
                  <a:lnTo>
                    <a:pt x="102" y="62"/>
                  </a:lnTo>
                  <a:lnTo>
                    <a:pt x="94" y="73"/>
                  </a:lnTo>
                  <a:lnTo>
                    <a:pt x="86" y="85"/>
                  </a:lnTo>
                  <a:lnTo>
                    <a:pt x="78" y="98"/>
                  </a:lnTo>
                  <a:lnTo>
                    <a:pt x="70" y="111"/>
                  </a:lnTo>
                  <a:lnTo>
                    <a:pt x="63" y="125"/>
                  </a:lnTo>
                  <a:lnTo>
                    <a:pt x="56" y="140"/>
                  </a:lnTo>
                  <a:lnTo>
                    <a:pt x="49" y="155"/>
                  </a:lnTo>
                  <a:lnTo>
                    <a:pt x="43" y="172"/>
                  </a:lnTo>
                  <a:lnTo>
                    <a:pt x="37" y="189"/>
                  </a:lnTo>
                  <a:lnTo>
                    <a:pt x="31" y="206"/>
                  </a:lnTo>
                  <a:lnTo>
                    <a:pt x="25" y="224"/>
                  </a:lnTo>
                  <a:lnTo>
                    <a:pt x="21" y="243"/>
                  </a:lnTo>
                  <a:lnTo>
                    <a:pt x="17" y="262"/>
                  </a:lnTo>
                  <a:lnTo>
                    <a:pt x="12" y="281"/>
                  </a:lnTo>
                  <a:lnTo>
                    <a:pt x="10" y="302"/>
                  </a:lnTo>
                  <a:lnTo>
                    <a:pt x="7" y="322"/>
                  </a:lnTo>
                  <a:lnTo>
                    <a:pt x="4" y="343"/>
                  </a:lnTo>
                  <a:lnTo>
                    <a:pt x="2" y="364"/>
                  </a:lnTo>
                  <a:lnTo>
                    <a:pt x="1" y="385"/>
                  </a:lnTo>
                  <a:lnTo>
                    <a:pt x="1" y="407"/>
                  </a:lnTo>
                  <a:lnTo>
                    <a:pt x="0" y="429"/>
                  </a:lnTo>
                  <a:lnTo>
                    <a:pt x="1" y="450"/>
                  </a:lnTo>
                  <a:lnTo>
                    <a:pt x="1" y="473"/>
                  </a:lnTo>
                  <a:lnTo>
                    <a:pt x="2" y="494"/>
                  </a:lnTo>
                  <a:lnTo>
                    <a:pt x="4" y="515"/>
                  </a:lnTo>
                  <a:lnTo>
                    <a:pt x="7" y="536"/>
                  </a:lnTo>
                  <a:lnTo>
                    <a:pt x="10" y="557"/>
                  </a:lnTo>
                  <a:lnTo>
                    <a:pt x="12" y="577"/>
                  </a:lnTo>
                  <a:lnTo>
                    <a:pt x="17" y="596"/>
                  </a:lnTo>
                  <a:lnTo>
                    <a:pt x="21" y="615"/>
                  </a:lnTo>
                  <a:lnTo>
                    <a:pt x="25" y="633"/>
                  </a:lnTo>
                  <a:lnTo>
                    <a:pt x="31" y="652"/>
                  </a:lnTo>
                  <a:lnTo>
                    <a:pt x="37" y="669"/>
                  </a:lnTo>
                  <a:lnTo>
                    <a:pt x="43" y="686"/>
                  </a:lnTo>
                  <a:lnTo>
                    <a:pt x="49" y="702"/>
                  </a:lnTo>
                  <a:lnTo>
                    <a:pt x="56" y="717"/>
                  </a:lnTo>
                  <a:lnTo>
                    <a:pt x="63" y="732"/>
                  </a:lnTo>
                  <a:lnTo>
                    <a:pt x="70" y="747"/>
                  </a:lnTo>
                  <a:lnTo>
                    <a:pt x="78" y="761"/>
                  </a:lnTo>
                  <a:lnTo>
                    <a:pt x="86" y="772"/>
                  </a:lnTo>
                  <a:lnTo>
                    <a:pt x="94" y="785"/>
                  </a:lnTo>
                  <a:lnTo>
                    <a:pt x="102" y="796"/>
                  </a:lnTo>
                  <a:lnTo>
                    <a:pt x="112" y="806"/>
                  </a:lnTo>
                  <a:lnTo>
                    <a:pt x="121" y="816"/>
                  </a:lnTo>
                  <a:lnTo>
                    <a:pt x="130" y="824"/>
                  </a:lnTo>
                  <a:lnTo>
                    <a:pt x="140" y="832"/>
                  </a:lnTo>
                  <a:lnTo>
                    <a:pt x="150" y="839"/>
                  </a:lnTo>
                  <a:lnTo>
                    <a:pt x="161" y="845"/>
                  </a:lnTo>
                  <a:lnTo>
                    <a:pt x="171" y="850"/>
                  </a:lnTo>
                  <a:lnTo>
                    <a:pt x="182" y="853"/>
                  </a:lnTo>
                  <a:lnTo>
                    <a:pt x="192" y="855"/>
                  </a:lnTo>
                  <a:lnTo>
                    <a:pt x="203" y="858"/>
                  </a:lnTo>
                  <a:lnTo>
                    <a:pt x="215" y="858"/>
                  </a:lnTo>
                  <a:lnTo>
                    <a:pt x="225" y="858"/>
                  </a:lnTo>
                  <a:lnTo>
                    <a:pt x="236" y="855"/>
                  </a:lnTo>
                  <a:lnTo>
                    <a:pt x="246" y="853"/>
                  </a:lnTo>
                  <a:lnTo>
                    <a:pt x="257" y="850"/>
                  </a:lnTo>
                  <a:lnTo>
                    <a:pt x="267" y="845"/>
                  </a:lnTo>
                  <a:lnTo>
                    <a:pt x="278" y="839"/>
                  </a:lnTo>
                  <a:lnTo>
                    <a:pt x="288" y="832"/>
                  </a:lnTo>
                  <a:lnTo>
                    <a:pt x="297" y="824"/>
                  </a:lnTo>
                  <a:lnTo>
                    <a:pt x="307" y="816"/>
                  </a:lnTo>
                  <a:lnTo>
                    <a:pt x="316" y="806"/>
                  </a:lnTo>
                  <a:lnTo>
                    <a:pt x="325" y="796"/>
                  </a:lnTo>
                  <a:lnTo>
                    <a:pt x="334" y="785"/>
                  </a:lnTo>
                  <a:lnTo>
                    <a:pt x="342" y="772"/>
                  </a:lnTo>
                  <a:lnTo>
                    <a:pt x="350" y="761"/>
                  </a:lnTo>
                  <a:lnTo>
                    <a:pt x="358" y="747"/>
                  </a:lnTo>
                  <a:lnTo>
                    <a:pt x="365" y="732"/>
                  </a:lnTo>
                  <a:lnTo>
                    <a:pt x="372" y="717"/>
                  </a:lnTo>
                  <a:lnTo>
                    <a:pt x="379" y="702"/>
                  </a:lnTo>
                  <a:lnTo>
                    <a:pt x="386" y="686"/>
                  </a:lnTo>
                  <a:lnTo>
                    <a:pt x="392" y="669"/>
                  </a:lnTo>
                  <a:lnTo>
                    <a:pt x="397" y="652"/>
                  </a:lnTo>
                  <a:lnTo>
                    <a:pt x="403" y="633"/>
                  </a:lnTo>
                  <a:lnTo>
                    <a:pt x="407" y="615"/>
                  </a:lnTo>
                  <a:lnTo>
                    <a:pt x="412" y="596"/>
                  </a:lnTo>
                  <a:lnTo>
                    <a:pt x="415" y="577"/>
                  </a:lnTo>
                  <a:lnTo>
                    <a:pt x="419" y="557"/>
                  </a:lnTo>
                  <a:lnTo>
                    <a:pt x="421" y="536"/>
                  </a:lnTo>
                  <a:lnTo>
                    <a:pt x="424" y="515"/>
                  </a:lnTo>
                  <a:lnTo>
                    <a:pt x="426" y="494"/>
                  </a:lnTo>
                  <a:lnTo>
                    <a:pt x="427" y="473"/>
                  </a:lnTo>
                  <a:lnTo>
                    <a:pt x="428" y="450"/>
                  </a:lnTo>
                  <a:lnTo>
                    <a:pt x="428" y="429"/>
                  </a:lnTo>
                  <a:lnTo>
                    <a:pt x="428" y="407"/>
                  </a:lnTo>
                  <a:lnTo>
                    <a:pt x="427" y="385"/>
                  </a:lnTo>
                  <a:lnTo>
                    <a:pt x="426" y="364"/>
                  </a:lnTo>
                  <a:lnTo>
                    <a:pt x="424" y="343"/>
                  </a:lnTo>
                  <a:lnTo>
                    <a:pt x="421" y="322"/>
                  </a:lnTo>
                  <a:lnTo>
                    <a:pt x="419" y="302"/>
                  </a:lnTo>
                  <a:lnTo>
                    <a:pt x="415" y="281"/>
                  </a:lnTo>
                  <a:lnTo>
                    <a:pt x="412" y="262"/>
                  </a:lnTo>
                  <a:lnTo>
                    <a:pt x="407" y="243"/>
                  </a:lnTo>
                  <a:lnTo>
                    <a:pt x="403" y="224"/>
                  </a:lnTo>
                  <a:lnTo>
                    <a:pt x="397" y="206"/>
                  </a:lnTo>
                  <a:lnTo>
                    <a:pt x="392" y="189"/>
                  </a:lnTo>
                  <a:lnTo>
                    <a:pt x="386" y="172"/>
                  </a:lnTo>
                  <a:lnTo>
                    <a:pt x="379" y="155"/>
                  </a:lnTo>
                  <a:lnTo>
                    <a:pt x="372" y="140"/>
                  </a:lnTo>
                  <a:lnTo>
                    <a:pt x="365" y="125"/>
                  </a:lnTo>
                  <a:lnTo>
                    <a:pt x="358" y="111"/>
                  </a:lnTo>
                  <a:lnTo>
                    <a:pt x="350" y="98"/>
                  </a:lnTo>
                  <a:lnTo>
                    <a:pt x="342" y="85"/>
                  </a:lnTo>
                  <a:lnTo>
                    <a:pt x="334" y="73"/>
                  </a:lnTo>
                  <a:lnTo>
                    <a:pt x="325" y="62"/>
                  </a:lnTo>
                  <a:lnTo>
                    <a:pt x="316" y="51"/>
                  </a:lnTo>
                  <a:lnTo>
                    <a:pt x="307" y="42"/>
                  </a:lnTo>
                  <a:lnTo>
                    <a:pt x="297" y="34"/>
                  </a:lnTo>
                  <a:lnTo>
                    <a:pt x="288" y="25"/>
                  </a:lnTo>
                  <a:lnTo>
                    <a:pt x="278" y="18"/>
                  </a:lnTo>
                  <a:lnTo>
                    <a:pt x="267" y="14"/>
                  </a:lnTo>
                  <a:lnTo>
                    <a:pt x="257" y="8"/>
                  </a:lnTo>
                  <a:lnTo>
                    <a:pt x="246" y="4"/>
                  </a:lnTo>
                  <a:lnTo>
                    <a:pt x="236" y="2"/>
                  </a:lnTo>
                  <a:lnTo>
                    <a:pt x="225" y="0"/>
                  </a:lnTo>
                  <a:lnTo>
                    <a:pt x="215" y="0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>
              <a:off x="13250863" y="25400"/>
              <a:ext cx="339725" cy="681038"/>
            </a:xfrm>
            <a:custGeom>
              <a:avLst/>
              <a:gdLst>
                <a:gd name="T0" fmla="*/ 192 w 429"/>
                <a:gd name="T1" fmla="*/ 2 h 859"/>
                <a:gd name="T2" fmla="*/ 160 w 429"/>
                <a:gd name="T3" fmla="*/ 14 h 859"/>
                <a:gd name="T4" fmla="*/ 131 w 429"/>
                <a:gd name="T5" fmla="*/ 34 h 859"/>
                <a:gd name="T6" fmla="*/ 103 w 429"/>
                <a:gd name="T7" fmla="*/ 62 h 859"/>
                <a:gd name="T8" fmla="*/ 77 w 429"/>
                <a:gd name="T9" fmla="*/ 98 h 859"/>
                <a:gd name="T10" fmla="*/ 55 w 429"/>
                <a:gd name="T11" fmla="*/ 141 h 859"/>
                <a:gd name="T12" fmla="*/ 36 w 429"/>
                <a:gd name="T13" fmla="*/ 190 h 859"/>
                <a:gd name="T14" fmla="*/ 21 w 429"/>
                <a:gd name="T15" fmla="*/ 244 h 859"/>
                <a:gd name="T16" fmla="*/ 9 w 429"/>
                <a:gd name="T17" fmla="*/ 302 h 859"/>
                <a:gd name="T18" fmla="*/ 2 w 429"/>
                <a:gd name="T19" fmla="*/ 364 h 859"/>
                <a:gd name="T20" fmla="*/ 0 w 429"/>
                <a:gd name="T21" fmla="*/ 430 h 859"/>
                <a:gd name="T22" fmla="*/ 2 w 429"/>
                <a:gd name="T23" fmla="*/ 495 h 859"/>
                <a:gd name="T24" fmla="*/ 9 w 429"/>
                <a:gd name="T25" fmla="*/ 557 h 859"/>
                <a:gd name="T26" fmla="*/ 21 w 429"/>
                <a:gd name="T27" fmla="*/ 616 h 859"/>
                <a:gd name="T28" fmla="*/ 36 w 429"/>
                <a:gd name="T29" fmla="*/ 670 h 859"/>
                <a:gd name="T30" fmla="*/ 55 w 429"/>
                <a:gd name="T31" fmla="*/ 718 h 859"/>
                <a:gd name="T32" fmla="*/ 77 w 429"/>
                <a:gd name="T33" fmla="*/ 761 h 859"/>
                <a:gd name="T34" fmla="*/ 103 w 429"/>
                <a:gd name="T35" fmla="*/ 796 h 859"/>
                <a:gd name="T36" fmla="*/ 131 w 429"/>
                <a:gd name="T37" fmla="*/ 825 h 859"/>
                <a:gd name="T38" fmla="*/ 160 w 429"/>
                <a:gd name="T39" fmla="*/ 845 h 859"/>
                <a:gd name="T40" fmla="*/ 192 w 429"/>
                <a:gd name="T41" fmla="*/ 857 h 859"/>
                <a:gd name="T42" fmla="*/ 224 w 429"/>
                <a:gd name="T43" fmla="*/ 858 h 859"/>
                <a:gd name="T44" fmla="*/ 257 w 429"/>
                <a:gd name="T45" fmla="*/ 850 h 859"/>
                <a:gd name="T46" fmla="*/ 287 w 429"/>
                <a:gd name="T47" fmla="*/ 832 h 859"/>
                <a:gd name="T48" fmla="*/ 317 w 429"/>
                <a:gd name="T49" fmla="*/ 807 h 859"/>
                <a:gd name="T50" fmla="*/ 342 w 429"/>
                <a:gd name="T51" fmla="*/ 774 h 859"/>
                <a:gd name="T52" fmla="*/ 366 w 429"/>
                <a:gd name="T53" fmla="*/ 733 h 859"/>
                <a:gd name="T54" fmla="*/ 385 w 429"/>
                <a:gd name="T55" fmla="*/ 686 h 859"/>
                <a:gd name="T56" fmla="*/ 402 w 429"/>
                <a:gd name="T57" fmla="*/ 635 h 859"/>
                <a:gd name="T58" fmla="*/ 415 w 429"/>
                <a:gd name="T59" fmla="*/ 577 h 859"/>
                <a:gd name="T60" fmla="*/ 424 w 429"/>
                <a:gd name="T61" fmla="*/ 516 h 859"/>
                <a:gd name="T62" fmla="*/ 428 w 429"/>
                <a:gd name="T63" fmla="*/ 452 h 859"/>
                <a:gd name="T64" fmla="*/ 428 w 429"/>
                <a:gd name="T65" fmla="*/ 386 h 859"/>
                <a:gd name="T66" fmla="*/ 422 w 429"/>
                <a:gd name="T67" fmla="*/ 322 h 859"/>
                <a:gd name="T68" fmla="*/ 411 w 429"/>
                <a:gd name="T69" fmla="*/ 262 h 859"/>
                <a:gd name="T70" fmla="*/ 397 w 429"/>
                <a:gd name="T71" fmla="*/ 207 h 859"/>
                <a:gd name="T72" fmla="*/ 380 w 429"/>
                <a:gd name="T73" fmla="*/ 157 h 859"/>
                <a:gd name="T74" fmla="*/ 357 w 429"/>
                <a:gd name="T75" fmla="*/ 112 h 859"/>
                <a:gd name="T76" fmla="*/ 334 w 429"/>
                <a:gd name="T77" fmla="*/ 74 h 859"/>
                <a:gd name="T78" fmla="*/ 307 w 429"/>
                <a:gd name="T79" fmla="*/ 42 h 859"/>
                <a:gd name="T80" fmla="*/ 278 w 429"/>
                <a:gd name="T81" fmla="*/ 20 h 859"/>
                <a:gd name="T82" fmla="*/ 247 w 429"/>
                <a:gd name="T83" fmla="*/ 5 h 859"/>
                <a:gd name="T84" fmla="*/ 214 w 429"/>
                <a:gd name="T85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9" h="859">
                  <a:moveTo>
                    <a:pt x="214" y="0"/>
                  </a:moveTo>
                  <a:lnTo>
                    <a:pt x="203" y="1"/>
                  </a:lnTo>
                  <a:lnTo>
                    <a:pt x="192" y="2"/>
                  </a:lnTo>
                  <a:lnTo>
                    <a:pt x="181" y="5"/>
                  </a:lnTo>
                  <a:lnTo>
                    <a:pt x="171" y="9"/>
                  </a:lnTo>
                  <a:lnTo>
                    <a:pt x="160" y="14"/>
                  </a:lnTo>
                  <a:lnTo>
                    <a:pt x="151" y="20"/>
                  </a:lnTo>
                  <a:lnTo>
                    <a:pt x="140" y="27"/>
                  </a:lnTo>
                  <a:lnTo>
                    <a:pt x="131" y="34"/>
                  </a:lnTo>
                  <a:lnTo>
                    <a:pt x="122" y="42"/>
                  </a:lnTo>
                  <a:lnTo>
                    <a:pt x="112" y="53"/>
                  </a:lnTo>
                  <a:lnTo>
                    <a:pt x="103" y="62"/>
                  </a:lnTo>
                  <a:lnTo>
                    <a:pt x="95" y="74"/>
                  </a:lnTo>
                  <a:lnTo>
                    <a:pt x="85" y="86"/>
                  </a:lnTo>
                  <a:lnTo>
                    <a:pt x="77" y="98"/>
                  </a:lnTo>
                  <a:lnTo>
                    <a:pt x="70" y="112"/>
                  </a:lnTo>
                  <a:lnTo>
                    <a:pt x="62" y="126"/>
                  </a:lnTo>
                  <a:lnTo>
                    <a:pt x="55" y="141"/>
                  </a:lnTo>
                  <a:lnTo>
                    <a:pt x="49" y="157"/>
                  </a:lnTo>
                  <a:lnTo>
                    <a:pt x="42" y="173"/>
                  </a:lnTo>
                  <a:lnTo>
                    <a:pt x="36" y="190"/>
                  </a:lnTo>
                  <a:lnTo>
                    <a:pt x="30" y="207"/>
                  </a:lnTo>
                  <a:lnTo>
                    <a:pt x="26" y="225"/>
                  </a:lnTo>
                  <a:lnTo>
                    <a:pt x="21" y="244"/>
                  </a:lnTo>
                  <a:lnTo>
                    <a:pt x="16" y="262"/>
                  </a:lnTo>
                  <a:lnTo>
                    <a:pt x="13" y="282"/>
                  </a:lnTo>
                  <a:lnTo>
                    <a:pt x="9" y="302"/>
                  </a:lnTo>
                  <a:lnTo>
                    <a:pt x="7" y="322"/>
                  </a:lnTo>
                  <a:lnTo>
                    <a:pt x="4" y="343"/>
                  </a:lnTo>
                  <a:lnTo>
                    <a:pt x="2" y="364"/>
                  </a:lnTo>
                  <a:lnTo>
                    <a:pt x="1" y="386"/>
                  </a:lnTo>
                  <a:lnTo>
                    <a:pt x="0" y="407"/>
                  </a:lnTo>
                  <a:lnTo>
                    <a:pt x="0" y="430"/>
                  </a:lnTo>
                  <a:lnTo>
                    <a:pt x="0" y="452"/>
                  </a:lnTo>
                  <a:lnTo>
                    <a:pt x="1" y="474"/>
                  </a:lnTo>
                  <a:lnTo>
                    <a:pt x="2" y="495"/>
                  </a:lnTo>
                  <a:lnTo>
                    <a:pt x="4" y="516"/>
                  </a:lnTo>
                  <a:lnTo>
                    <a:pt x="7" y="537"/>
                  </a:lnTo>
                  <a:lnTo>
                    <a:pt x="9" y="557"/>
                  </a:lnTo>
                  <a:lnTo>
                    <a:pt x="13" y="577"/>
                  </a:lnTo>
                  <a:lnTo>
                    <a:pt x="16" y="597"/>
                  </a:lnTo>
                  <a:lnTo>
                    <a:pt x="21" y="616"/>
                  </a:lnTo>
                  <a:lnTo>
                    <a:pt x="26" y="635"/>
                  </a:lnTo>
                  <a:lnTo>
                    <a:pt x="30" y="652"/>
                  </a:lnTo>
                  <a:lnTo>
                    <a:pt x="36" y="670"/>
                  </a:lnTo>
                  <a:lnTo>
                    <a:pt x="42" y="686"/>
                  </a:lnTo>
                  <a:lnTo>
                    <a:pt x="49" y="702"/>
                  </a:lnTo>
                  <a:lnTo>
                    <a:pt x="55" y="718"/>
                  </a:lnTo>
                  <a:lnTo>
                    <a:pt x="62" y="733"/>
                  </a:lnTo>
                  <a:lnTo>
                    <a:pt x="70" y="747"/>
                  </a:lnTo>
                  <a:lnTo>
                    <a:pt x="77" y="761"/>
                  </a:lnTo>
                  <a:lnTo>
                    <a:pt x="85" y="774"/>
                  </a:lnTo>
                  <a:lnTo>
                    <a:pt x="95" y="786"/>
                  </a:lnTo>
                  <a:lnTo>
                    <a:pt x="103" y="796"/>
                  </a:lnTo>
                  <a:lnTo>
                    <a:pt x="112" y="807"/>
                  </a:lnTo>
                  <a:lnTo>
                    <a:pt x="122" y="816"/>
                  </a:lnTo>
                  <a:lnTo>
                    <a:pt x="131" y="825"/>
                  </a:lnTo>
                  <a:lnTo>
                    <a:pt x="140" y="832"/>
                  </a:lnTo>
                  <a:lnTo>
                    <a:pt x="151" y="839"/>
                  </a:lnTo>
                  <a:lnTo>
                    <a:pt x="160" y="845"/>
                  </a:lnTo>
                  <a:lnTo>
                    <a:pt x="171" y="850"/>
                  </a:lnTo>
                  <a:lnTo>
                    <a:pt x="181" y="853"/>
                  </a:lnTo>
                  <a:lnTo>
                    <a:pt x="192" y="857"/>
                  </a:lnTo>
                  <a:lnTo>
                    <a:pt x="203" y="858"/>
                  </a:lnTo>
                  <a:lnTo>
                    <a:pt x="214" y="859"/>
                  </a:lnTo>
                  <a:lnTo>
                    <a:pt x="224" y="858"/>
                  </a:lnTo>
                  <a:lnTo>
                    <a:pt x="236" y="857"/>
                  </a:lnTo>
                  <a:lnTo>
                    <a:pt x="247" y="853"/>
                  </a:lnTo>
                  <a:lnTo>
                    <a:pt x="257" y="850"/>
                  </a:lnTo>
                  <a:lnTo>
                    <a:pt x="268" y="845"/>
                  </a:lnTo>
                  <a:lnTo>
                    <a:pt x="278" y="839"/>
                  </a:lnTo>
                  <a:lnTo>
                    <a:pt x="287" y="832"/>
                  </a:lnTo>
                  <a:lnTo>
                    <a:pt x="298" y="825"/>
                  </a:lnTo>
                  <a:lnTo>
                    <a:pt x="307" y="816"/>
                  </a:lnTo>
                  <a:lnTo>
                    <a:pt x="317" y="807"/>
                  </a:lnTo>
                  <a:lnTo>
                    <a:pt x="325" y="796"/>
                  </a:lnTo>
                  <a:lnTo>
                    <a:pt x="334" y="786"/>
                  </a:lnTo>
                  <a:lnTo>
                    <a:pt x="342" y="774"/>
                  </a:lnTo>
                  <a:lnTo>
                    <a:pt x="350" y="761"/>
                  </a:lnTo>
                  <a:lnTo>
                    <a:pt x="357" y="747"/>
                  </a:lnTo>
                  <a:lnTo>
                    <a:pt x="366" y="733"/>
                  </a:lnTo>
                  <a:lnTo>
                    <a:pt x="373" y="718"/>
                  </a:lnTo>
                  <a:lnTo>
                    <a:pt x="380" y="702"/>
                  </a:lnTo>
                  <a:lnTo>
                    <a:pt x="385" y="686"/>
                  </a:lnTo>
                  <a:lnTo>
                    <a:pt x="391" y="670"/>
                  </a:lnTo>
                  <a:lnTo>
                    <a:pt x="397" y="652"/>
                  </a:lnTo>
                  <a:lnTo>
                    <a:pt x="402" y="635"/>
                  </a:lnTo>
                  <a:lnTo>
                    <a:pt x="406" y="616"/>
                  </a:lnTo>
                  <a:lnTo>
                    <a:pt x="411" y="597"/>
                  </a:lnTo>
                  <a:lnTo>
                    <a:pt x="415" y="577"/>
                  </a:lnTo>
                  <a:lnTo>
                    <a:pt x="418" y="557"/>
                  </a:lnTo>
                  <a:lnTo>
                    <a:pt x="422" y="537"/>
                  </a:lnTo>
                  <a:lnTo>
                    <a:pt x="424" y="516"/>
                  </a:lnTo>
                  <a:lnTo>
                    <a:pt x="425" y="495"/>
                  </a:lnTo>
                  <a:lnTo>
                    <a:pt x="428" y="474"/>
                  </a:lnTo>
                  <a:lnTo>
                    <a:pt x="428" y="452"/>
                  </a:lnTo>
                  <a:lnTo>
                    <a:pt x="429" y="430"/>
                  </a:lnTo>
                  <a:lnTo>
                    <a:pt x="428" y="407"/>
                  </a:lnTo>
                  <a:lnTo>
                    <a:pt x="428" y="386"/>
                  </a:lnTo>
                  <a:lnTo>
                    <a:pt x="425" y="364"/>
                  </a:lnTo>
                  <a:lnTo>
                    <a:pt x="424" y="343"/>
                  </a:lnTo>
                  <a:lnTo>
                    <a:pt x="422" y="322"/>
                  </a:lnTo>
                  <a:lnTo>
                    <a:pt x="418" y="302"/>
                  </a:lnTo>
                  <a:lnTo>
                    <a:pt x="415" y="282"/>
                  </a:lnTo>
                  <a:lnTo>
                    <a:pt x="411" y="262"/>
                  </a:lnTo>
                  <a:lnTo>
                    <a:pt x="406" y="244"/>
                  </a:lnTo>
                  <a:lnTo>
                    <a:pt x="402" y="225"/>
                  </a:lnTo>
                  <a:lnTo>
                    <a:pt x="397" y="207"/>
                  </a:lnTo>
                  <a:lnTo>
                    <a:pt x="391" y="190"/>
                  </a:lnTo>
                  <a:lnTo>
                    <a:pt x="385" y="173"/>
                  </a:lnTo>
                  <a:lnTo>
                    <a:pt x="380" y="157"/>
                  </a:lnTo>
                  <a:lnTo>
                    <a:pt x="373" y="141"/>
                  </a:lnTo>
                  <a:lnTo>
                    <a:pt x="366" y="126"/>
                  </a:lnTo>
                  <a:lnTo>
                    <a:pt x="357" y="112"/>
                  </a:lnTo>
                  <a:lnTo>
                    <a:pt x="350" y="98"/>
                  </a:lnTo>
                  <a:lnTo>
                    <a:pt x="342" y="86"/>
                  </a:lnTo>
                  <a:lnTo>
                    <a:pt x="334" y="74"/>
                  </a:lnTo>
                  <a:lnTo>
                    <a:pt x="325" y="62"/>
                  </a:lnTo>
                  <a:lnTo>
                    <a:pt x="317" y="53"/>
                  </a:lnTo>
                  <a:lnTo>
                    <a:pt x="307" y="42"/>
                  </a:lnTo>
                  <a:lnTo>
                    <a:pt x="298" y="34"/>
                  </a:lnTo>
                  <a:lnTo>
                    <a:pt x="287" y="27"/>
                  </a:lnTo>
                  <a:lnTo>
                    <a:pt x="278" y="20"/>
                  </a:lnTo>
                  <a:lnTo>
                    <a:pt x="268" y="14"/>
                  </a:lnTo>
                  <a:lnTo>
                    <a:pt x="257" y="9"/>
                  </a:lnTo>
                  <a:lnTo>
                    <a:pt x="247" y="5"/>
                  </a:lnTo>
                  <a:lnTo>
                    <a:pt x="236" y="2"/>
                  </a:lnTo>
                  <a:lnTo>
                    <a:pt x="224" y="1"/>
                  </a:lnTo>
                  <a:lnTo>
                    <a:pt x="214" y="0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" name="Freeform 83"/>
            <p:cNvSpPr>
              <a:spLocks/>
            </p:cNvSpPr>
            <p:nvPr/>
          </p:nvSpPr>
          <p:spPr bwMode="auto">
            <a:xfrm>
              <a:off x="13558838" y="-39688"/>
              <a:ext cx="425450" cy="784225"/>
            </a:xfrm>
            <a:custGeom>
              <a:avLst/>
              <a:gdLst>
                <a:gd name="T0" fmla="*/ 253 w 535"/>
                <a:gd name="T1" fmla="*/ 0 h 989"/>
                <a:gd name="T2" fmla="*/ 234 w 535"/>
                <a:gd name="T3" fmla="*/ 4 h 989"/>
                <a:gd name="T4" fmla="*/ 214 w 535"/>
                <a:gd name="T5" fmla="*/ 9 h 989"/>
                <a:gd name="T6" fmla="*/ 188 w 535"/>
                <a:gd name="T7" fmla="*/ 22 h 989"/>
                <a:gd name="T8" fmla="*/ 152 w 535"/>
                <a:gd name="T9" fmla="*/ 48 h 989"/>
                <a:gd name="T10" fmla="*/ 118 w 535"/>
                <a:gd name="T11" fmla="*/ 84 h 989"/>
                <a:gd name="T12" fmla="*/ 88 w 535"/>
                <a:gd name="T13" fmla="*/ 128 h 989"/>
                <a:gd name="T14" fmla="*/ 61 w 535"/>
                <a:gd name="T15" fmla="*/ 179 h 989"/>
                <a:gd name="T16" fmla="*/ 39 w 535"/>
                <a:gd name="T17" fmla="*/ 238 h 989"/>
                <a:gd name="T18" fmla="*/ 21 w 535"/>
                <a:gd name="T19" fmla="*/ 302 h 989"/>
                <a:gd name="T20" fmla="*/ 8 w 535"/>
                <a:gd name="T21" fmla="*/ 371 h 989"/>
                <a:gd name="T22" fmla="*/ 1 w 535"/>
                <a:gd name="T23" fmla="*/ 444 h 989"/>
                <a:gd name="T24" fmla="*/ 0 w 535"/>
                <a:gd name="T25" fmla="*/ 520 h 989"/>
                <a:gd name="T26" fmla="*/ 6 w 535"/>
                <a:gd name="T27" fmla="*/ 595 h 989"/>
                <a:gd name="T28" fmla="*/ 16 w 535"/>
                <a:gd name="T29" fmla="*/ 665 h 989"/>
                <a:gd name="T30" fmla="*/ 33 w 535"/>
                <a:gd name="T31" fmla="*/ 731 h 989"/>
                <a:gd name="T32" fmla="*/ 54 w 535"/>
                <a:gd name="T33" fmla="*/ 790 h 989"/>
                <a:gd name="T34" fmla="*/ 78 w 535"/>
                <a:gd name="T35" fmla="*/ 844 h 989"/>
                <a:gd name="T36" fmla="*/ 107 w 535"/>
                <a:gd name="T37" fmla="*/ 891 h 989"/>
                <a:gd name="T38" fmla="*/ 140 w 535"/>
                <a:gd name="T39" fmla="*/ 930 h 989"/>
                <a:gd name="T40" fmla="*/ 175 w 535"/>
                <a:gd name="T41" fmla="*/ 960 h 989"/>
                <a:gd name="T42" fmla="*/ 208 w 535"/>
                <a:gd name="T43" fmla="*/ 976 h 989"/>
                <a:gd name="T44" fmla="*/ 227 w 535"/>
                <a:gd name="T45" fmla="*/ 983 h 989"/>
                <a:gd name="T46" fmla="*/ 248 w 535"/>
                <a:gd name="T47" fmla="*/ 988 h 989"/>
                <a:gd name="T48" fmla="*/ 267 w 535"/>
                <a:gd name="T49" fmla="*/ 989 h 989"/>
                <a:gd name="T50" fmla="*/ 288 w 535"/>
                <a:gd name="T51" fmla="*/ 988 h 989"/>
                <a:gd name="T52" fmla="*/ 308 w 535"/>
                <a:gd name="T53" fmla="*/ 983 h 989"/>
                <a:gd name="T54" fmla="*/ 328 w 535"/>
                <a:gd name="T55" fmla="*/ 976 h 989"/>
                <a:gd name="T56" fmla="*/ 360 w 535"/>
                <a:gd name="T57" fmla="*/ 960 h 989"/>
                <a:gd name="T58" fmla="*/ 395 w 535"/>
                <a:gd name="T59" fmla="*/ 930 h 989"/>
                <a:gd name="T60" fmla="*/ 427 w 535"/>
                <a:gd name="T61" fmla="*/ 891 h 989"/>
                <a:gd name="T62" fmla="*/ 457 w 535"/>
                <a:gd name="T63" fmla="*/ 844 h 989"/>
                <a:gd name="T64" fmla="*/ 482 w 535"/>
                <a:gd name="T65" fmla="*/ 790 h 989"/>
                <a:gd name="T66" fmla="*/ 503 w 535"/>
                <a:gd name="T67" fmla="*/ 731 h 989"/>
                <a:gd name="T68" fmla="*/ 520 w 535"/>
                <a:gd name="T69" fmla="*/ 665 h 989"/>
                <a:gd name="T70" fmla="*/ 530 w 535"/>
                <a:gd name="T71" fmla="*/ 595 h 989"/>
                <a:gd name="T72" fmla="*/ 535 w 535"/>
                <a:gd name="T73" fmla="*/ 520 h 989"/>
                <a:gd name="T74" fmla="*/ 534 w 535"/>
                <a:gd name="T75" fmla="*/ 444 h 989"/>
                <a:gd name="T76" fmla="*/ 527 w 535"/>
                <a:gd name="T77" fmla="*/ 371 h 989"/>
                <a:gd name="T78" fmla="*/ 514 w 535"/>
                <a:gd name="T79" fmla="*/ 302 h 989"/>
                <a:gd name="T80" fmla="*/ 496 w 535"/>
                <a:gd name="T81" fmla="*/ 238 h 989"/>
                <a:gd name="T82" fmla="*/ 474 w 535"/>
                <a:gd name="T83" fmla="*/ 179 h 989"/>
                <a:gd name="T84" fmla="*/ 447 w 535"/>
                <a:gd name="T85" fmla="*/ 128 h 989"/>
                <a:gd name="T86" fmla="*/ 417 w 535"/>
                <a:gd name="T87" fmla="*/ 84 h 989"/>
                <a:gd name="T88" fmla="*/ 384 w 535"/>
                <a:gd name="T89" fmla="*/ 48 h 989"/>
                <a:gd name="T90" fmla="*/ 347 w 535"/>
                <a:gd name="T91" fmla="*/ 22 h 989"/>
                <a:gd name="T92" fmla="*/ 321 w 535"/>
                <a:gd name="T93" fmla="*/ 9 h 989"/>
                <a:gd name="T94" fmla="*/ 301 w 535"/>
                <a:gd name="T95" fmla="*/ 4 h 989"/>
                <a:gd name="T96" fmla="*/ 281 w 535"/>
                <a:gd name="T97" fmla="*/ 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989">
                  <a:moveTo>
                    <a:pt x="267" y="0"/>
                  </a:moveTo>
                  <a:lnTo>
                    <a:pt x="260" y="0"/>
                  </a:lnTo>
                  <a:lnTo>
                    <a:pt x="253" y="0"/>
                  </a:lnTo>
                  <a:lnTo>
                    <a:pt x="248" y="1"/>
                  </a:lnTo>
                  <a:lnTo>
                    <a:pt x="241" y="2"/>
                  </a:lnTo>
                  <a:lnTo>
                    <a:pt x="234" y="4"/>
                  </a:lnTo>
                  <a:lnTo>
                    <a:pt x="227" y="5"/>
                  </a:lnTo>
                  <a:lnTo>
                    <a:pt x="221" y="7"/>
                  </a:lnTo>
                  <a:lnTo>
                    <a:pt x="214" y="9"/>
                  </a:lnTo>
                  <a:lnTo>
                    <a:pt x="208" y="12"/>
                  </a:lnTo>
                  <a:lnTo>
                    <a:pt x="201" y="15"/>
                  </a:lnTo>
                  <a:lnTo>
                    <a:pt x="188" y="22"/>
                  </a:lnTo>
                  <a:lnTo>
                    <a:pt x="175" y="29"/>
                  </a:lnTo>
                  <a:lnTo>
                    <a:pt x="163" y="39"/>
                  </a:lnTo>
                  <a:lnTo>
                    <a:pt x="152" y="48"/>
                  </a:lnTo>
                  <a:lnTo>
                    <a:pt x="140" y="60"/>
                  </a:lnTo>
                  <a:lnTo>
                    <a:pt x="128" y="72"/>
                  </a:lnTo>
                  <a:lnTo>
                    <a:pt x="118" y="84"/>
                  </a:lnTo>
                  <a:lnTo>
                    <a:pt x="107" y="97"/>
                  </a:lnTo>
                  <a:lnTo>
                    <a:pt x="97" y="112"/>
                  </a:lnTo>
                  <a:lnTo>
                    <a:pt x="88" y="128"/>
                  </a:lnTo>
                  <a:lnTo>
                    <a:pt x="78" y="144"/>
                  </a:lnTo>
                  <a:lnTo>
                    <a:pt x="70" y="162"/>
                  </a:lnTo>
                  <a:lnTo>
                    <a:pt x="61" y="179"/>
                  </a:lnTo>
                  <a:lnTo>
                    <a:pt x="54" y="198"/>
                  </a:lnTo>
                  <a:lnTo>
                    <a:pt x="46" y="218"/>
                  </a:lnTo>
                  <a:lnTo>
                    <a:pt x="39" y="238"/>
                  </a:lnTo>
                  <a:lnTo>
                    <a:pt x="33" y="259"/>
                  </a:lnTo>
                  <a:lnTo>
                    <a:pt x="27" y="280"/>
                  </a:lnTo>
                  <a:lnTo>
                    <a:pt x="21" y="302"/>
                  </a:lnTo>
                  <a:lnTo>
                    <a:pt x="16" y="324"/>
                  </a:lnTo>
                  <a:lnTo>
                    <a:pt x="12" y="347"/>
                  </a:lnTo>
                  <a:lnTo>
                    <a:pt x="8" y="371"/>
                  </a:lnTo>
                  <a:lnTo>
                    <a:pt x="6" y="395"/>
                  </a:lnTo>
                  <a:lnTo>
                    <a:pt x="3" y="419"/>
                  </a:lnTo>
                  <a:lnTo>
                    <a:pt x="1" y="444"/>
                  </a:lnTo>
                  <a:lnTo>
                    <a:pt x="0" y="468"/>
                  </a:lnTo>
                  <a:lnTo>
                    <a:pt x="0" y="494"/>
                  </a:lnTo>
                  <a:lnTo>
                    <a:pt x="0" y="520"/>
                  </a:lnTo>
                  <a:lnTo>
                    <a:pt x="1" y="546"/>
                  </a:lnTo>
                  <a:lnTo>
                    <a:pt x="3" y="570"/>
                  </a:lnTo>
                  <a:lnTo>
                    <a:pt x="6" y="595"/>
                  </a:lnTo>
                  <a:lnTo>
                    <a:pt x="8" y="618"/>
                  </a:lnTo>
                  <a:lnTo>
                    <a:pt x="12" y="642"/>
                  </a:lnTo>
                  <a:lnTo>
                    <a:pt x="16" y="665"/>
                  </a:lnTo>
                  <a:lnTo>
                    <a:pt x="21" y="687"/>
                  </a:lnTo>
                  <a:lnTo>
                    <a:pt x="27" y="709"/>
                  </a:lnTo>
                  <a:lnTo>
                    <a:pt x="33" y="731"/>
                  </a:lnTo>
                  <a:lnTo>
                    <a:pt x="39" y="752"/>
                  </a:lnTo>
                  <a:lnTo>
                    <a:pt x="46" y="772"/>
                  </a:lnTo>
                  <a:lnTo>
                    <a:pt x="54" y="790"/>
                  </a:lnTo>
                  <a:lnTo>
                    <a:pt x="61" y="809"/>
                  </a:lnTo>
                  <a:lnTo>
                    <a:pt x="70" y="828"/>
                  </a:lnTo>
                  <a:lnTo>
                    <a:pt x="78" y="844"/>
                  </a:lnTo>
                  <a:lnTo>
                    <a:pt x="88" y="860"/>
                  </a:lnTo>
                  <a:lnTo>
                    <a:pt x="97" y="877"/>
                  </a:lnTo>
                  <a:lnTo>
                    <a:pt x="107" y="891"/>
                  </a:lnTo>
                  <a:lnTo>
                    <a:pt x="118" y="905"/>
                  </a:lnTo>
                  <a:lnTo>
                    <a:pt x="128" y="918"/>
                  </a:lnTo>
                  <a:lnTo>
                    <a:pt x="140" y="930"/>
                  </a:lnTo>
                  <a:lnTo>
                    <a:pt x="152" y="941"/>
                  </a:lnTo>
                  <a:lnTo>
                    <a:pt x="163" y="951"/>
                  </a:lnTo>
                  <a:lnTo>
                    <a:pt x="175" y="960"/>
                  </a:lnTo>
                  <a:lnTo>
                    <a:pt x="188" y="967"/>
                  </a:lnTo>
                  <a:lnTo>
                    <a:pt x="201" y="974"/>
                  </a:lnTo>
                  <a:lnTo>
                    <a:pt x="208" y="976"/>
                  </a:lnTo>
                  <a:lnTo>
                    <a:pt x="214" y="980"/>
                  </a:lnTo>
                  <a:lnTo>
                    <a:pt x="221" y="982"/>
                  </a:lnTo>
                  <a:lnTo>
                    <a:pt x="227" y="983"/>
                  </a:lnTo>
                  <a:lnTo>
                    <a:pt x="234" y="986"/>
                  </a:lnTo>
                  <a:lnTo>
                    <a:pt x="241" y="987"/>
                  </a:lnTo>
                  <a:lnTo>
                    <a:pt x="248" y="988"/>
                  </a:lnTo>
                  <a:lnTo>
                    <a:pt x="253" y="989"/>
                  </a:lnTo>
                  <a:lnTo>
                    <a:pt x="260" y="989"/>
                  </a:lnTo>
                  <a:lnTo>
                    <a:pt x="267" y="989"/>
                  </a:lnTo>
                  <a:lnTo>
                    <a:pt x="274" y="989"/>
                  </a:lnTo>
                  <a:lnTo>
                    <a:pt x="281" y="989"/>
                  </a:lnTo>
                  <a:lnTo>
                    <a:pt x="288" y="988"/>
                  </a:lnTo>
                  <a:lnTo>
                    <a:pt x="295" y="987"/>
                  </a:lnTo>
                  <a:lnTo>
                    <a:pt x="301" y="986"/>
                  </a:lnTo>
                  <a:lnTo>
                    <a:pt x="308" y="983"/>
                  </a:lnTo>
                  <a:lnTo>
                    <a:pt x="315" y="982"/>
                  </a:lnTo>
                  <a:lnTo>
                    <a:pt x="321" y="980"/>
                  </a:lnTo>
                  <a:lnTo>
                    <a:pt x="328" y="976"/>
                  </a:lnTo>
                  <a:lnTo>
                    <a:pt x="335" y="974"/>
                  </a:lnTo>
                  <a:lnTo>
                    <a:pt x="347" y="967"/>
                  </a:lnTo>
                  <a:lnTo>
                    <a:pt x="360" y="960"/>
                  </a:lnTo>
                  <a:lnTo>
                    <a:pt x="371" y="951"/>
                  </a:lnTo>
                  <a:lnTo>
                    <a:pt x="384" y="941"/>
                  </a:lnTo>
                  <a:lnTo>
                    <a:pt x="395" y="930"/>
                  </a:lnTo>
                  <a:lnTo>
                    <a:pt x="406" y="918"/>
                  </a:lnTo>
                  <a:lnTo>
                    <a:pt x="417" y="905"/>
                  </a:lnTo>
                  <a:lnTo>
                    <a:pt x="427" y="891"/>
                  </a:lnTo>
                  <a:lnTo>
                    <a:pt x="438" y="877"/>
                  </a:lnTo>
                  <a:lnTo>
                    <a:pt x="447" y="860"/>
                  </a:lnTo>
                  <a:lnTo>
                    <a:pt x="457" y="844"/>
                  </a:lnTo>
                  <a:lnTo>
                    <a:pt x="466" y="828"/>
                  </a:lnTo>
                  <a:lnTo>
                    <a:pt x="474" y="809"/>
                  </a:lnTo>
                  <a:lnTo>
                    <a:pt x="482" y="790"/>
                  </a:lnTo>
                  <a:lnTo>
                    <a:pt x="489" y="772"/>
                  </a:lnTo>
                  <a:lnTo>
                    <a:pt x="496" y="752"/>
                  </a:lnTo>
                  <a:lnTo>
                    <a:pt x="503" y="731"/>
                  </a:lnTo>
                  <a:lnTo>
                    <a:pt x="509" y="709"/>
                  </a:lnTo>
                  <a:lnTo>
                    <a:pt x="514" y="687"/>
                  </a:lnTo>
                  <a:lnTo>
                    <a:pt x="520" y="665"/>
                  </a:lnTo>
                  <a:lnTo>
                    <a:pt x="523" y="642"/>
                  </a:lnTo>
                  <a:lnTo>
                    <a:pt x="527" y="618"/>
                  </a:lnTo>
                  <a:lnTo>
                    <a:pt x="530" y="595"/>
                  </a:lnTo>
                  <a:lnTo>
                    <a:pt x="532" y="570"/>
                  </a:lnTo>
                  <a:lnTo>
                    <a:pt x="534" y="544"/>
                  </a:lnTo>
                  <a:lnTo>
                    <a:pt x="535" y="520"/>
                  </a:lnTo>
                  <a:lnTo>
                    <a:pt x="535" y="494"/>
                  </a:lnTo>
                  <a:lnTo>
                    <a:pt x="535" y="470"/>
                  </a:lnTo>
                  <a:lnTo>
                    <a:pt x="534" y="444"/>
                  </a:lnTo>
                  <a:lnTo>
                    <a:pt x="532" y="419"/>
                  </a:lnTo>
                  <a:lnTo>
                    <a:pt x="530" y="395"/>
                  </a:lnTo>
                  <a:lnTo>
                    <a:pt x="527" y="371"/>
                  </a:lnTo>
                  <a:lnTo>
                    <a:pt x="523" y="348"/>
                  </a:lnTo>
                  <a:lnTo>
                    <a:pt x="520" y="324"/>
                  </a:lnTo>
                  <a:lnTo>
                    <a:pt x="514" y="302"/>
                  </a:lnTo>
                  <a:lnTo>
                    <a:pt x="509" y="280"/>
                  </a:lnTo>
                  <a:lnTo>
                    <a:pt x="503" y="259"/>
                  </a:lnTo>
                  <a:lnTo>
                    <a:pt x="496" y="238"/>
                  </a:lnTo>
                  <a:lnTo>
                    <a:pt x="489" y="218"/>
                  </a:lnTo>
                  <a:lnTo>
                    <a:pt x="482" y="198"/>
                  </a:lnTo>
                  <a:lnTo>
                    <a:pt x="474" y="179"/>
                  </a:lnTo>
                  <a:lnTo>
                    <a:pt x="466" y="162"/>
                  </a:lnTo>
                  <a:lnTo>
                    <a:pt x="457" y="144"/>
                  </a:lnTo>
                  <a:lnTo>
                    <a:pt x="447" y="128"/>
                  </a:lnTo>
                  <a:lnTo>
                    <a:pt x="438" y="112"/>
                  </a:lnTo>
                  <a:lnTo>
                    <a:pt x="427" y="98"/>
                  </a:lnTo>
                  <a:lnTo>
                    <a:pt x="417" y="84"/>
                  </a:lnTo>
                  <a:lnTo>
                    <a:pt x="406" y="72"/>
                  </a:lnTo>
                  <a:lnTo>
                    <a:pt x="395" y="60"/>
                  </a:lnTo>
                  <a:lnTo>
                    <a:pt x="384" y="48"/>
                  </a:lnTo>
                  <a:lnTo>
                    <a:pt x="371" y="39"/>
                  </a:lnTo>
                  <a:lnTo>
                    <a:pt x="360" y="29"/>
                  </a:lnTo>
                  <a:lnTo>
                    <a:pt x="347" y="22"/>
                  </a:lnTo>
                  <a:lnTo>
                    <a:pt x="335" y="15"/>
                  </a:lnTo>
                  <a:lnTo>
                    <a:pt x="328" y="12"/>
                  </a:lnTo>
                  <a:lnTo>
                    <a:pt x="321" y="9"/>
                  </a:lnTo>
                  <a:lnTo>
                    <a:pt x="315" y="7"/>
                  </a:lnTo>
                  <a:lnTo>
                    <a:pt x="308" y="5"/>
                  </a:lnTo>
                  <a:lnTo>
                    <a:pt x="301" y="4"/>
                  </a:lnTo>
                  <a:lnTo>
                    <a:pt x="295" y="2"/>
                  </a:lnTo>
                  <a:lnTo>
                    <a:pt x="288" y="1"/>
                  </a:lnTo>
                  <a:lnTo>
                    <a:pt x="281" y="0"/>
                  </a:lnTo>
                  <a:lnTo>
                    <a:pt x="274" y="0"/>
                  </a:lnTo>
                  <a:lnTo>
                    <a:pt x="267" y="0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" name="Freeform 84"/>
            <p:cNvSpPr>
              <a:spLocks/>
            </p:cNvSpPr>
            <p:nvPr/>
          </p:nvSpPr>
          <p:spPr bwMode="auto">
            <a:xfrm>
              <a:off x="13169900" y="-36513"/>
              <a:ext cx="423862" cy="785813"/>
            </a:xfrm>
            <a:custGeom>
              <a:avLst/>
              <a:gdLst>
                <a:gd name="T0" fmla="*/ 255 w 535"/>
                <a:gd name="T1" fmla="*/ 0 h 990"/>
                <a:gd name="T2" fmla="*/ 234 w 535"/>
                <a:gd name="T3" fmla="*/ 3 h 990"/>
                <a:gd name="T4" fmla="*/ 214 w 535"/>
                <a:gd name="T5" fmla="*/ 9 h 990"/>
                <a:gd name="T6" fmla="*/ 188 w 535"/>
                <a:gd name="T7" fmla="*/ 22 h 990"/>
                <a:gd name="T8" fmla="*/ 152 w 535"/>
                <a:gd name="T9" fmla="*/ 48 h 990"/>
                <a:gd name="T10" fmla="*/ 118 w 535"/>
                <a:gd name="T11" fmla="*/ 84 h 990"/>
                <a:gd name="T12" fmla="*/ 88 w 535"/>
                <a:gd name="T13" fmla="*/ 127 h 990"/>
                <a:gd name="T14" fmla="*/ 62 w 535"/>
                <a:gd name="T15" fmla="*/ 179 h 990"/>
                <a:gd name="T16" fmla="*/ 39 w 535"/>
                <a:gd name="T17" fmla="*/ 237 h 990"/>
                <a:gd name="T18" fmla="*/ 21 w 535"/>
                <a:gd name="T19" fmla="*/ 302 h 990"/>
                <a:gd name="T20" fmla="*/ 9 w 535"/>
                <a:gd name="T21" fmla="*/ 371 h 990"/>
                <a:gd name="T22" fmla="*/ 2 w 535"/>
                <a:gd name="T23" fmla="*/ 443 h 990"/>
                <a:gd name="T24" fmla="*/ 2 w 535"/>
                <a:gd name="T25" fmla="*/ 520 h 990"/>
                <a:gd name="T26" fmla="*/ 6 w 535"/>
                <a:gd name="T27" fmla="*/ 594 h 990"/>
                <a:gd name="T28" fmla="*/ 17 w 535"/>
                <a:gd name="T29" fmla="*/ 665 h 990"/>
                <a:gd name="T30" fmla="*/ 33 w 535"/>
                <a:gd name="T31" fmla="*/ 730 h 990"/>
                <a:gd name="T32" fmla="*/ 54 w 535"/>
                <a:gd name="T33" fmla="*/ 791 h 990"/>
                <a:gd name="T34" fmla="*/ 79 w 535"/>
                <a:gd name="T35" fmla="*/ 845 h 990"/>
                <a:gd name="T36" fmla="*/ 108 w 535"/>
                <a:gd name="T37" fmla="*/ 891 h 990"/>
                <a:gd name="T38" fmla="*/ 140 w 535"/>
                <a:gd name="T39" fmla="*/ 929 h 990"/>
                <a:gd name="T40" fmla="*/ 177 w 535"/>
                <a:gd name="T41" fmla="*/ 960 h 990"/>
                <a:gd name="T42" fmla="*/ 208 w 535"/>
                <a:gd name="T43" fmla="*/ 977 h 990"/>
                <a:gd name="T44" fmla="*/ 228 w 535"/>
                <a:gd name="T45" fmla="*/ 984 h 990"/>
                <a:gd name="T46" fmla="*/ 248 w 535"/>
                <a:gd name="T47" fmla="*/ 988 h 990"/>
                <a:gd name="T48" fmla="*/ 269 w 535"/>
                <a:gd name="T49" fmla="*/ 990 h 990"/>
                <a:gd name="T50" fmla="*/ 289 w 535"/>
                <a:gd name="T51" fmla="*/ 988 h 990"/>
                <a:gd name="T52" fmla="*/ 309 w 535"/>
                <a:gd name="T53" fmla="*/ 984 h 990"/>
                <a:gd name="T54" fmla="*/ 328 w 535"/>
                <a:gd name="T55" fmla="*/ 977 h 990"/>
                <a:gd name="T56" fmla="*/ 360 w 535"/>
                <a:gd name="T57" fmla="*/ 960 h 990"/>
                <a:gd name="T58" fmla="*/ 396 w 535"/>
                <a:gd name="T59" fmla="*/ 929 h 990"/>
                <a:gd name="T60" fmla="*/ 429 w 535"/>
                <a:gd name="T61" fmla="*/ 891 h 990"/>
                <a:gd name="T62" fmla="*/ 457 w 535"/>
                <a:gd name="T63" fmla="*/ 845 h 990"/>
                <a:gd name="T64" fmla="*/ 483 w 535"/>
                <a:gd name="T65" fmla="*/ 791 h 990"/>
                <a:gd name="T66" fmla="*/ 504 w 535"/>
                <a:gd name="T67" fmla="*/ 730 h 990"/>
                <a:gd name="T68" fmla="*/ 520 w 535"/>
                <a:gd name="T69" fmla="*/ 665 h 990"/>
                <a:gd name="T70" fmla="*/ 531 w 535"/>
                <a:gd name="T71" fmla="*/ 594 h 990"/>
                <a:gd name="T72" fmla="*/ 535 w 535"/>
                <a:gd name="T73" fmla="*/ 520 h 990"/>
                <a:gd name="T74" fmla="*/ 534 w 535"/>
                <a:gd name="T75" fmla="*/ 443 h 990"/>
                <a:gd name="T76" fmla="*/ 527 w 535"/>
                <a:gd name="T77" fmla="*/ 371 h 990"/>
                <a:gd name="T78" fmla="*/ 515 w 535"/>
                <a:gd name="T79" fmla="*/ 302 h 990"/>
                <a:gd name="T80" fmla="*/ 497 w 535"/>
                <a:gd name="T81" fmla="*/ 237 h 990"/>
                <a:gd name="T82" fmla="*/ 474 w 535"/>
                <a:gd name="T83" fmla="*/ 180 h 990"/>
                <a:gd name="T84" fmla="*/ 449 w 535"/>
                <a:gd name="T85" fmla="*/ 127 h 990"/>
                <a:gd name="T86" fmla="*/ 418 w 535"/>
                <a:gd name="T87" fmla="*/ 84 h 990"/>
                <a:gd name="T88" fmla="*/ 385 w 535"/>
                <a:gd name="T89" fmla="*/ 48 h 990"/>
                <a:gd name="T90" fmla="*/ 348 w 535"/>
                <a:gd name="T91" fmla="*/ 22 h 990"/>
                <a:gd name="T92" fmla="*/ 323 w 535"/>
                <a:gd name="T93" fmla="*/ 9 h 990"/>
                <a:gd name="T94" fmla="*/ 303 w 535"/>
                <a:gd name="T95" fmla="*/ 3 h 990"/>
                <a:gd name="T96" fmla="*/ 282 w 535"/>
                <a:gd name="T97" fmla="*/ 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990">
                  <a:moveTo>
                    <a:pt x="269" y="0"/>
                  </a:moveTo>
                  <a:lnTo>
                    <a:pt x="262" y="0"/>
                  </a:lnTo>
                  <a:lnTo>
                    <a:pt x="255" y="0"/>
                  </a:lnTo>
                  <a:lnTo>
                    <a:pt x="248" y="1"/>
                  </a:lnTo>
                  <a:lnTo>
                    <a:pt x="241" y="2"/>
                  </a:lnTo>
                  <a:lnTo>
                    <a:pt x="234" y="3"/>
                  </a:lnTo>
                  <a:lnTo>
                    <a:pt x="228" y="4"/>
                  </a:lnTo>
                  <a:lnTo>
                    <a:pt x="221" y="7"/>
                  </a:lnTo>
                  <a:lnTo>
                    <a:pt x="214" y="9"/>
                  </a:lnTo>
                  <a:lnTo>
                    <a:pt x="208" y="12"/>
                  </a:lnTo>
                  <a:lnTo>
                    <a:pt x="201" y="15"/>
                  </a:lnTo>
                  <a:lnTo>
                    <a:pt x="188" y="22"/>
                  </a:lnTo>
                  <a:lnTo>
                    <a:pt x="177" y="29"/>
                  </a:lnTo>
                  <a:lnTo>
                    <a:pt x="164" y="38"/>
                  </a:lnTo>
                  <a:lnTo>
                    <a:pt x="152" y="48"/>
                  </a:lnTo>
                  <a:lnTo>
                    <a:pt x="140" y="59"/>
                  </a:lnTo>
                  <a:lnTo>
                    <a:pt x="130" y="71"/>
                  </a:lnTo>
                  <a:lnTo>
                    <a:pt x="118" y="84"/>
                  </a:lnTo>
                  <a:lnTo>
                    <a:pt x="108" y="98"/>
                  </a:lnTo>
                  <a:lnTo>
                    <a:pt x="98" y="112"/>
                  </a:lnTo>
                  <a:lnTo>
                    <a:pt x="88" y="127"/>
                  </a:lnTo>
                  <a:lnTo>
                    <a:pt x="79" y="144"/>
                  </a:lnTo>
                  <a:lnTo>
                    <a:pt x="70" y="161"/>
                  </a:lnTo>
                  <a:lnTo>
                    <a:pt x="62" y="179"/>
                  </a:lnTo>
                  <a:lnTo>
                    <a:pt x="54" y="198"/>
                  </a:lnTo>
                  <a:lnTo>
                    <a:pt x="46" y="218"/>
                  </a:lnTo>
                  <a:lnTo>
                    <a:pt x="39" y="237"/>
                  </a:lnTo>
                  <a:lnTo>
                    <a:pt x="33" y="258"/>
                  </a:lnTo>
                  <a:lnTo>
                    <a:pt x="27" y="280"/>
                  </a:lnTo>
                  <a:lnTo>
                    <a:pt x="21" y="302"/>
                  </a:lnTo>
                  <a:lnTo>
                    <a:pt x="17" y="324"/>
                  </a:lnTo>
                  <a:lnTo>
                    <a:pt x="13" y="347"/>
                  </a:lnTo>
                  <a:lnTo>
                    <a:pt x="9" y="371"/>
                  </a:lnTo>
                  <a:lnTo>
                    <a:pt x="6" y="394"/>
                  </a:lnTo>
                  <a:lnTo>
                    <a:pt x="4" y="419"/>
                  </a:lnTo>
                  <a:lnTo>
                    <a:pt x="2" y="443"/>
                  </a:lnTo>
                  <a:lnTo>
                    <a:pt x="0" y="469"/>
                  </a:lnTo>
                  <a:lnTo>
                    <a:pt x="0" y="494"/>
                  </a:lnTo>
                  <a:lnTo>
                    <a:pt x="2" y="520"/>
                  </a:lnTo>
                  <a:lnTo>
                    <a:pt x="2" y="545"/>
                  </a:lnTo>
                  <a:lnTo>
                    <a:pt x="4" y="570"/>
                  </a:lnTo>
                  <a:lnTo>
                    <a:pt x="6" y="594"/>
                  </a:lnTo>
                  <a:lnTo>
                    <a:pt x="9" y="618"/>
                  </a:lnTo>
                  <a:lnTo>
                    <a:pt x="13" y="641"/>
                  </a:lnTo>
                  <a:lnTo>
                    <a:pt x="17" y="665"/>
                  </a:lnTo>
                  <a:lnTo>
                    <a:pt x="21" y="687"/>
                  </a:lnTo>
                  <a:lnTo>
                    <a:pt x="27" y="709"/>
                  </a:lnTo>
                  <a:lnTo>
                    <a:pt x="33" y="730"/>
                  </a:lnTo>
                  <a:lnTo>
                    <a:pt x="39" y="751"/>
                  </a:lnTo>
                  <a:lnTo>
                    <a:pt x="46" y="771"/>
                  </a:lnTo>
                  <a:lnTo>
                    <a:pt x="54" y="791"/>
                  </a:lnTo>
                  <a:lnTo>
                    <a:pt x="62" y="810"/>
                  </a:lnTo>
                  <a:lnTo>
                    <a:pt x="70" y="827"/>
                  </a:lnTo>
                  <a:lnTo>
                    <a:pt x="79" y="845"/>
                  </a:lnTo>
                  <a:lnTo>
                    <a:pt x="88" y="861"/>
                  </a:lnTo>
                  <a:lnTo>
                    <a:pt x="98" y="877"/>
                  </a:lnTo>
                  <a:lnTo>
                    <a:pt x="108" y="891"/>
                  </a:lnTo>
                  <a:lnTo>
                    <a:pt x="118" y="905"/>
                  </a:lnTo>
                  <a:lnTo>
                    <a:pt x="130" y="918"/>
                  </a:lnTo>
                  <a:lnTo>
                    <a:pt x="140" y="929"/>
                  </a:lnTo>
                  <a:lnTo>
                    <a:pt x="152" y="941"/>
                  </a:lnTo>
                  <a:lnTo>
                    <a:pt x="164" y="950"/>
                  </a:lnTo>
                  <a:lnTo>
                    <a:pt x="177" y="960"/>
                  </a:lnTo>
                  <a:lnTo>
                    <a:pt x="188" y="967"/>
                  </a:lnTo>
                  <a:lnTo>
                    <a:pt x="201" y="974"/>
                  </a:lnTo>
                  <a:lnTo>
                    <a:pt x="208" y="977"/>
                  </a:lnTo>
                  <a:lnTo>
                    <a:pt x="214" y="980"/>
                  </a:lnTo>
                  <a:lnTo>
                    <a:pt x="221" y="982"/>
                  </a:lnTo>
                  <a:lnTo>
                    <a:pt x="228" y="984"/>
                  </a:lnTo>
                  <a:lnTo>
                    <a:pt x="234" y="985"/>
                  </a:lnTo>
                  <a:lnTo>
                    <a:pt x="241" y="987"/>
                  </a:lnTo>
                  <a:lnTo>
                    <a:pt x="248" y="988"/>
                  </a:lnTo>
                  <a:lnTo>
                    <a:pt x="255" y="989"/>
                  </a:lnTo>
                  <a:lnTo>
                    <a:pt x="262" y="989"/>
                  </a:lnTo>
                  <a:lnTo>
                    <a:pt x="269" y="990"/>
                  </a:lnTo>
                  <a:lnTo>
                    <a:pt x="275" y="989"/>
                  </a:lnTo>
                  <a:lnTo>
                    <a:pt x="282" y="989"/>
                  </a:lnTo>
                  <a:lnTo>
                    <a:pt x="289" y="988"/>
                  </a:lnTo>
                  <a:lnTo>
                    <a:pt x="296" y="987"/>
                  </a:lnTo>
                  <a:lnTo>
                    <a:pt x="303" y="985"/>
                  </a:lnTo>
                  <a:lnTo>
                    <a:pt x="309" y="984"/>
                  </a:lnTo>
                  <a:lnTo>
                    <a:pt x="316" y="982"/>
                  </a:lnTo>
                  <a:lnTo>
                    <a:pt x="323" y="980"/>
                  </a:lnTo>
                  <a:lnTo>
                    <a:pt x="328" y="977"/>
                  </a:lnTo>
                  <a:lnTo>
                    <a:pt x="335" y="974"/>
                  </a:lnTo>
                  <a:lnTo>
                    <a:pt x="348" y="967"/>
                  </a:lnTo>
                  <a:lnTo>
                    <a:pt x="360" y="960"/>
                  </a:lnTo>
                  <a:lnTo>
                    <a:pt x="373" y="950"/>
                  </a:lnTo>
                  <a:lnTo>
                    <a:pt x="385" y="941"/>
                  </a:lnTo>
                  <a:lnTo>
                    <a:pt x="396" y="929"/>
                  </a:lnTo>
                  <a:lnTo>
                    <a:pt x="407" y="918"/>
                  </a:lnTo>
                  <a:lnTo>
                    <a:pt x="418" y="905"/>
                  </a:lnTo>
                  <a:lnTo>
                    <a:pt x="429" y="891"/>
                  </a:lnTo>
                  <a:lnTo>
                    <a:pt x="438" y="877"/>
                  </a:lnTo>
                  <a:lnTo>
                    <a:pt x="448" y="861"/>
                  </a:lnTo>
                  <a:lnTo>
                    <a:pt x="457" y="845"/>
                  </a:lnTo>
                  <a:lnTo>
                    <a:pt x="466" y="827"/>
                  </a:lnTo>
                  <a:lnTo>
                    <a:pt x="474" y="810"/>
                  </a:lnTo>
                  <a:lnTo>
                    <a:pt x="483" y="791"/>
                  </a:lnTo>
                  <a:lnTo>
                    <a:pt x="490" y="771"/>
                  </a:lnTo>
                  <a:lnTo>
                    <a:pt x="497" y="751"/>
                  </a:lnTo>
                  <a:lnTo>
                    <a:pt x="504" y="730"/>
                  </a:lnTo>
                  <a:lnTo>
                    <a:pt x="509" y="709"/>
                  </a:lnTo>
                  <a:lnTo>
                    <a:pt x="514" y="687"/>
                  </a:lnTo>
                  <a:lnTo>
                    <a:pt x="520" y="665"/>
                  </a:lnTo>
                  <a:lnTo>
                    <a:pt x="524" y="641"/>
                  </a:lnTo>
                  <a:lnTo>
                    <a:pt x="527" y="618"/>
                  </a:lnTo>
                  <a:lnTo>
                    <a:pt x="531" y="594"/>
                  </a:lnTo>
                  <a:lnTo>
                    <a:pt x="533" y="570"/>
                  </a:lnTo>
                  <a:lnTo>
                    <a:pt x="534" y="545"/>
                  </a:lnTo>
                  <a:lnTo>
                    <a:pt x="535" y="520"/>
                  </a:lnTo>
                  <a:lnTo>
                    <a:pt x="535" y="494"/>
                  </a:lnTo>
                  <a:lnTo>
                    <a:pt x="535" y="469"/>
                  </a:lnTo>
                  <a:lnTo>
                    <a:pt x="534" y="443"/>
                  </a:lnTo>
                  <a:lnTo>
                    <a:pt x="533" y="419"/>
                  </a:lnTo>
                  <a:lnTo>
                    <a:pt x="531" y="394"/>
                  </a:lnTo>
                  <a:lnTo>
                    <a:pt x="527" y="371"/>
                  </a:lnTo>
                  <a:lnTo>
                    <a:pt x="524" y="347"/>
                  </a:lnTo>
                  <a:lnTo>
                    <a:pt x="520" y="324"/>
                  </a:lnTo>
                  <a:lnTo>
                    <a:pt x="515" y="302"/>
                  </a:lnTo>
                  <a:lnTo>
                    <a:pt x="509" y="280"/>
                  </a:lnTo>
                  <a:lnTo>
                    <a:pt x="504" y="258"/>
                  </a:lnTo>
                  <a:lnTo>
                    <a:pt x="497" y="237"/>
                  </a:lnTo>
                  <a:lnTo>
                    <a:pt x="490" y="218"/>
                  </a:lnTo>
                  <a:lnTo>
                    <a:pt x="483" y="198"/>
                  </a:lnTo>
                  <a:lnTo>
                    <a:pt x="474" y="180"/>
                  </a:lnTo>
                  <a:lnTo>
                    <a:pt x="466" y="161"/>
                  </a:lnTo>
                  <a:lnTo>
                    <a:pt x="457" y="144"/>
                  </a:lnTo>
                  <a:lnTo>
                    <a:pt x="449" y="127"/>
                  </a:lnTo>
                  <a:lnTo>
                    <a:pt x="438" y="112"/>
                  </a:lnTo>
                  <a:lnTo>
                    <a:pt x="429" y="98"/>
                  </a:lnTo>
                  <a:lnTo>
                    <a:pt x="418" y="84"/>
                  </a:lnTo>
                  <a:lnTo>
                    <a:pt x="407" y="71"/>
                  </a:lnTo>
                  <a:lnTo>
                    <a:pt x="396" y="59"/>
                  </a:lnTo>
                  <a:lnTo>
                    <a:pt x="385" y="48"/>
                  </a:lnTo>
                  <a:lnTo>
                    <a:pt x="373" y="38"/>
                  </a:lnTo>
                  <a:lnTo>
                    <a:pt x="360" y="29"/>
                  </a:lnTo>
                  <a:lnTo>
                    <a:pt x="348" y="22"/>
                  </a:lnTo>
                  <a:lnTo>
                    <a:pt x="335" y="15"/>
                  </a:lnTo>
                  <a:lnTo>
                    <a:pt x="328" y="12"/>
                  </a:lnTo>
                  <a:lnTo>
                    <a:pt x="323" y="9"/>
                  </a:lnTo>
                  <a:lnTo>
                    <a:pt x="316" y="7"/>
                  </a:lnTo>
                  <a:lnTo>
                    <a:pt x="309" y="4"/>
                  </a:lnTo>
                  <a:lnTo>
                    <a:pt x="303" y="3"/>
                  </a:lnTo>
                  <a:lnTo>
                    <a:pt x="296" y="2"/>
                  </a:lnTo>
                  <a:lnTo>
                    <a:pt x="289" y="1"/>
                  </a:lnTo>
                  <a:lnTo>
                    <a:pt x="282" y="0"/>
                  </a:lnTo>
                  <a:lnTo>
                    <a:pt x="275" y="0"/>
                  </a:lnTo>
                  <a:lnTo>
                    <a:pt x="269" y="0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" name="Freeform 86"/>
            <p:cNvSpPr>
              <a:spLocks noEditPoints="1"/>
            </p:cNvSpPr>
            <p:nvPr/>
          </p:nvSpPr>
          <p:spPr bwMode="auto">
            <a:xfrm>
              <a:off x="13557250" y="-58738"/>
              <a:ext cx="47625" cy="779463"/>
            </a:xfrm>
            <a:custGeom>
              <a:avLst/>
              <a:gdLst>
                <a:gd name="T0" fmla="*/ 17 w 58"/>
                <a:gd name="T1" fmla="*/ 983 h 983"/>
                <a:gd name="T2" fmla="*/ 19 w 58"/>
                <a:gd name="T3" fmla="*/ 48 h 983"/>
                <a:gd name="T4" fmla="*/ 38 w 58"/>
                <a:gd name="T5" fmla="*/ 48 h 983"/>
                <a:gd name="T6" fmla="*/ 36 w 58"/>
                <a:gd name="T7" fmla="*/ 983 h 983"/>
                <a:gd name="T8" fmla="*/ 17 w 58"/>
                <a:gd name="T9" fmla="*/ 983 h 983"/>
                <a:gd name="T10" fmla="*/ 0 w 58"/>
                <a:gd name="T11" fmla="*/ 58 h 983"/>
                <a:gd name="T12" fmla="*/ 29 w 58"/>
                <a:gd name="T13" fmla="*/ 0 h 983"/>
                <a:gd name="T14" fmla="*/ 58 w 58"/>
                <a:gd name="T15" fmla="*/ 58 h 983"/>
                <a:gd name="T16" fmla="*/ 0 w 58"/>
                <a:gd name="T17" fmla="*/ 58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983">
                  <a:moveTo>
                    <a:pt x="17" y="983"/>
                  </a:moveTo>
                  <a:lnTo>
                    <a:pt x="19" y="48"/>
                  </a:lnTo>
                  <a:lnTo>
                    <a:pt x="38" y="48"/>
                  </a:lnTo>
                  <a:lnTo>
                    <a:pt x="36" y="983"/>
                  </a:lnTo>
                  <a:lnTo>
                    <a:pt x="17" y="983"/>
                  </a:lnTo>
                  <a:close/>
                  <a:moveTo>
                    <a:pt x="0" y="58"/>
                  </a:moveTo>
                  <a:lnTo>
                    <a:pt x="29" y="0"/>
                  </a:lnTo>
                  <a:lnTo>
                    <a:pt x="58" y="58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0000FF"/>
            </a:solidFill>
            <a:ln w="1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" name="Freeform 87"/>
            <p:cNvSpPr>
              <a:spLocks/>
            </p:cNvSpPr>
            <p:nvPr/>
          </p:nvSpPr>
          <p:spPr bwMode="auto">
            <a:xfrm>
              <a:off x="13563600" y="17462"/>
              <a:ext cx="339725" cy="681038"/>
            </a:xfrm>
            <a:custGeom>
              <a:avLst/>
              <a:gdLst>
                <a:gd name="T0" fmla="*/ 192 w 428"/>
                <a:gd name="T1" fmla="*/ 2 h 858"/>
                <a:gd name="T2" fmla="*/ 161 w 428"/>
                <a:gd name="T3" fmla="*/ 14 h 858"/>
                <a:gd name="T4" fmla="*/ 130 w 428"/>
                <a:gd name="T5" fmla="*/ 34 h 858"/>
                <a:gd name="T6" fmla="*/ 102 w 428"/>
                <a:gd name="T7" fmla="*/ 62 h 858"/>
                <a:gd name="T8" fmla="*/ 78 w 428"/>
                <a:gd name="T9" fmla="*/ 98 h 858"/>
                <a:gd name="T10" fmla="*/ 56 w 428"/>
                <a:gd name="T11" fmla="*/ 140 h 858"/>
                <a:gd name="T12" fmla="*/ 37 w 428"/>
                <a:gd name="T13" fmla="*/ 189 h 858"/>
                <a:gd name="T14" fmla="*/ 21 w 428"/>
                <a:gd name="T15" fmla="*/ 243 h 858"/>
                <a:gd name="T16" fmla="*/ 10 w 428"/>
                <a:gd name="T17" fmla="*/ 302 h 858"/>
                <a:gd name="T18" fmla="*/ 2 w 428"/>
                <a:gd name="T19" fmla="*/ 364 h 858"/>
                <a:gd name="T20" fmla="*/ 0 w 428"/>
                <a:gd name="T21" fmla="*/ 429 h 858"/>
                <a:gd name="T22" fmla="*/ 2 w 428"/>
                <a:gd name="T23" fmla="*/ 494 h 858"/>
                <a:gd name="T24" fmla="*/ 10 w 428"/>
                <a:gd name="T25" fmla="*/ 557 h 858"/>
                <a:gd name="T26" fmla="*/ 21 w 428"/>
                <a:gd name="T27" fmla="*/ 615 h 858"/>
                <a:gd name="T28" fmla="*/ 37 w 428"/>
                <a:gd name="T29" fmla="*/ 669 h 858"/>
                <a:gd name="T30" fmla="*/ 56 w 428"/>
                <a:gd name="T31" fmla="*/ 717 h 858"/>
                <a:gd name="T32" fmla="*/ 78 w 428"/>
                <a:gd name="T33" fmla="*/ 761 h 858"/>
                <a:gd name="T34" fmla="*/ 102 w 428"/>
                <a:gd name="T35" fmla="*/ 796 h 858"/>
                <a:gd name="T36" fmla="*/ 130 w 428"/>
                <a:gd name="T37" fmla="*/ 824 h 858"/>
                <a:gd name="T38" fmla="*/ 161 w 428"/>
                <a:gd name="T39" fmla="*/ 845 h 858"/>
                <a:gd name="T40" fmla="*/ 192 w 428"/>
                <a:gd name="T41" fmla="*/ 855 h 858"/>
                <a:gd name="T42" fmla="*/ 225 w 428"/>
                <a:gd name="T43" fmla="*/ 858 h 858"/>
                <a:gd name="T44" fmla="*/ 257 w 428"/>
                <a:gd name="T45" fmla="*/ 850 h 858"/>
                <a:gd name="T46" fmla="*/ 288 w 428"/>
                <a:gd name="T47" fmla="*/ 832 h 858"/>
                <a:gd name="T48" fmla="*/ 316 w 428"/>
                <a:gd name="T49" fmla="*/ 806 h 858"/>
                <a:gd name="T50" fmla="*/ 342 w 428"/>
                <a:gd name="T51" fmla="*/ 772 h 858"/>
                <a:gd name="T52" fmla="*/ 365 w 428"/>
                <a:gd name="T53" fmla="*/ 732 h 858"/>
                <a:gd name="T54" fmla="*/ 386 w 428"/>
                <a:gd name="T55" fmla="*/ 686 h 858"/>
                <a:gd name="T56" fmla="*/ 403 w 428"/>
                <a:gd name="T57" fmla="*/ 633 h 858"/>
                <a:gd name="T58" fmla="*/ 415 w 428"/>
                <a:gd name="T59" fmla="*/ 577 h 858"/>
                <a:gd name="T60" fmla="*/ 424 w 428"/>
                <a:gd name="T61" fmla="*/ 515 h 858"/>
                <a:gd name="T62" fmla="*/ 428 w 428"/>
                <a:gd name="T63" fmla="*/ 450 h 858"/>
                <a:gd name="T64" fmla="*/ 427 w 428"/>
                <a:gd name="T65" fmla="*/ 385 h 858"/>
                <a:gd name="T66" fmla="*/ 421 w 428"/>
                <a:gd name="T67" fmla="*/ 322 h 858"/>
                <a:gd name="T68" fmla="*/ 412 w 428"/>
                <a:gd name="T69" fmla="*/ 262 h 858"/>
                <a:gd name="T70" fmla="*/ 397 w 428"/>
                <a:gd name="T71" fmla="*/ 206 h 858"/>
                <a:gd name="T72" fmla="*/ 379 w 428"/>
                <a:gd name="T73" fmla="*/ 155 h 858"/>
                <a:gd name="T74" fmla="*/ 358 w 428"/>
                <a:gd name="T75" fmla="*/ 111 h 858"/>
                <a:gd name="T76" fmla="*/ 334 w 428"/>
                <a:gd name="T77" fmla="*/ 73 h 858"/>
                <a:gd name="T78" fmla="*/ 307 w 428"/>
                <a:gd name="T79" fmla="*/ 42 h 858"/>
                <a:gd name="T80" fmla="*/ 278 w 428"/>
                <a:gd name="T81" fmla="*/ 18 h 858"/>
                <a:gd name="T82" fmla="*/ 246 w 428"/>
                <a:gd name="T83" fmla="*/ 4 h 858"/>
                <a:gd name="T84" fmla="*/ 215 w 428"/>
                <a:gd name="T85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8" h="858">
                  <a:moveTo>
                    <a:pt x="215" y="0"/>
                  </a:moveTo>
                  <a:lnTo>
                    <a:pt x="203" y="0"/>
                  </a:lnTo>
                  <a:lnTo>
                    <a:pt x="192" y="2"/>
                  </a:lnTo>
                  <a:lnTo>
                    <a:pt x="182" y="4"/>
                  </a:lnTo>
                  <a:lnTo>
                    <a:pt x="171" y="8"/>
                  </a:lnTo>
                  <a:lnTo>
                    <a:pt x="161" y="14"/>
                  </a:lnTo>
                  <a:lnTo>
                    <a:pt x="150" y="18"/>
                  </a:lnTo>
                  <a:lnTo>
                    <a:pt x="140" y="25"/>
                  </a:lnTo>
                  <a:lnTo>
                    <a:pt x="130" y="34"/>
                  </a:lnTo>
                  <a:lnTo>
                    <a:pt x="121" y="42"/>
                  </a:lnTo>
                  <a:lnTo>
                    <a:pt x="112" y="51"/>
                  </a:lnTo>
                  <a:lnTo>
                    <a:pt x="102" y="62"/>
                  </a:lnTo>
                  <a:lnTo>
                    <a:pt x="94" y="73"/>
                  </a:lnTo>
                  <a:lnTo>
                    <a:pt x="86" y="85"/>
                  </a:lnTo>
                  <a:lnTo>
                    <a:pt x="78" y="98"/>
                  </a:lnTo>
                  <a:lnTo>
                    <a:pt x="70" y="111"/>
                  </a:lnTo>
                  <a:lnTo>
                    <a:pt x="63" y="125"/>
                  </a:lnTo>
                  <a:lnTo>
                    <a:pt x="56" y="140"/>
                  </a:lnTo>
                  <a:lnTo>
                    <a:pt x="49" y="155"/>
                  </a:lnTo>
                  <a:lnTo>
                    <a:pt x="43" y="172"/>
                  </a:lnTo>
                  <a:lnTo>
                    <a:pt x="37" y="189"/>
                  </a:lnTo>
                  <a:lnTo>
                    <a:pt x="31" y="206"/>
                  </a:lnTo>
                  <a:lnTo>
                    <a:pt x="25" y="224"/>
                  </a:lnTo>
                  <a:lnTo>
                    <a:pt x="21" y="243"/>
                  </a:lnTo>
                  <a:lnTo>
                    <a:pt x="17" y="262"/>
                  </a:lnTo>
                  <a:lnTo>
                    <a:pt x="12" y="281"/>
                  </a:lnTo>
                  <a:lnTo>
                    <a:pt x="10" y="302"/>
                  </a:lnTo>
                  <a:lnTo>
                    <a:pt x="7" y="322"/>
                  </a:lnTo>
                  <a:lnTo>
                    <a:pt x="4" y="343"/>
                  </a:lnTo>
                  <a:lnTo>
                    <a:pt x="2" y="364"/>
                  </a:lnTo>
                  <a:lnTo>
                    <a:pt x="1" y="385"/>
                  </a:lnTo>
                  <a:lnTo>
                    <a:pt x="1" y="407"/>
                  </a:lnTo>
                  <a:lnTo>
                    <a:pt x="0" y="429"/>
                  </a:lnTo>
                  <a:lnTo>
                    <a:pt x="1" y="450"/>
                  </a:lnTo>
                  <a:lnTo>
                    <a:pt x="1" y="473"/>
                  </a:lnTo>
                  <a:lnTo>
                    <a:pt x="2" y="494"/>
                  </a:lnTo>
                  <a:lnTo>
                    <a:pt x="4" y="515"/>
                  </a:lnTo>
                  <a:lnTo>
                    <a:pt x="7" y="536"/>
                  </a:lnTo>
                  <a:lnTo>
                    <a:pt x="10" y="557"/>
                  </a:lnTo>
                  <a:lnTo>
                    <a:pt x="12" y="577"/>
                  </a:lnTo>
                  <a:lnTo>
                    <a:pt x="17" y="596"/>
                  </a:lnTo>
                  <a:lnTo>
                    <a:pt x="21" y="615"/>
                  </a:lnTo>
                  <a:lnTo>
                    <a:pt x="25" y="633"/>
                  </a:lnTo>
                  <a:lnTo>
                    <a:pt x="31" y="652"/>
                  </a:lnTo>
                  <a:lnTo>
                    <a:pt x="37" y="669"/>
                  </a:lnTo>
                  <a:lnTo>
                    <a:pt x="43" y="686"/>
                  </a:lnTo>
                  <a:lnTo>
                    <a:pt x="49" y="702"/>
                  </a:lnTo>
                  <a:lnTo>
                    <a:pt x="56" y="717"/>
                  </a:lnTo>
                  <a:lnTo>
                    <a:pt x="63" y="732"/>
                  </a:lnTo>
                  <a:lnTo>
                    <a:pt x="70" y="747"/>
                  </a:lnTo>
                  <a:lnTo>
                    <a:pt x="78" y="761"/>
                  </a:lnTo>
                  <a:lnTo>
                    <a:pt x="86" y="772"/>
                  </a:lnTo>
                  <a:lnTo>
                    <a:pt x="94" y="785"/>
                  </a:lnTo>
                  <a:lnTo>
                    <a:pt x="102" y="796"/>
                  </a:lnTo>
                  <a:lnTo>
                    <a:pt x="112" y="806"/>
                  </a:lnTo>
                  <a:lnTo>
                    <a:pt x="121" y="816"/>
                  </a:lnTo>
                  <a:lnTo>
                    <a:pt x="130" y="824"/>
                  </a:lnTo>
                  <a:lnTo>
                    <a:pt x="140" y="832"/>
                  </a:lnTo>
                  <a:lnTo>
                    <a:pt x="150" y="839"/>
                  </a:lnTo>
                  <a:lnTo>
                    <a:pt x="161" y="845"/>
                  </a:lnTo>
                  <a:lnTo>
                    <a:pt x="171" y="850"/>
                  </a:lnTo>
                  <a:lnTo>
                    <a:pt x="182" y="853"/>
                  </a:lnTo>
                  <a:lnTo>
                    <a:pt x="192" y="855"/>
                  </a:lnTo>
                  <a:lnTo>
                    <a:pt x="203" y="858"/>
                  </a:lnTo>
                  <a:lnTo>
                    <a:pt x="215" y="858"/>
                  </a:lnTo>
                  <a:lnTo>
                    <a:pt x="225" y="858"/>
                  </a:lnTo>
                  <a:lnTo>
                    <a:pt x="236" y="855"/>
                  </a:lnTo>
                  <a:lnTo>
                    <a:pt x="246" y="853"/>
                  </a:lnTo>
                  <a:lnTo>
                    <a:pt x="257" y="850"/>
                  </a:lnTo>
                  <a:lnTo>
                    <a:pt x="267" y="845"/>
                  </a:lnTo>
                  <a:lnTo>
                    <a:pt x="278" y="839"/>
                  </a:lnTo>
                  <a:lnTo>
                    <a:pt x="288" y="832"/>
                  </a:lnTo>
                  <a:lnTo>
                    <a:pt x="297" y="824"/>
                  </a:lnTo>
                  <a:lnTo>
                    <a:pt x="307" y="816"/>
                  </a:lnTo>
                  <a:lnTo>
                    <a:pt x="316" y="806"/>
                  </a:lnTo>
                  <a:lnTo>
                    <a:pt x="325" y="796"/>
                  </a:lnTo>
                  <a:lnTo>
                    <a:pt x="334" y="785"/>
                  </a:lnTo>
                  <a:lnTo>
                    <a:pt x="342" y="772"/>
                  </a:lnTo>
                  <a:lnTo>
                    <a:pt x="350" y="761"/>
                  </a:lnTo>
                  <a:lnTo>
                    <a:pt x="358" y="747"/>
                  </a:lnTo>
                  <a:lnTo>
                    <a:pt x="365" y="732"/>
                  </a:lnTo>
                  <a:lnTo>
                    <a:pt x="372" y="717"/>
                  </a:lnTo>
                  <a:lnTo>
                    <a:pt x="379" y="702"/>
                  </a:lnTo>
                  <a:lnTo>
                    <a:pt x="386" y="686"/>
                  </a:lnTo>
                  <a:lnTo>
                    <a:pt x="392" y="669"/>
                  </a:lnTo>
                  <a:lnTo>
                    <a:pt x="397" y="652"/>
                  </a:lnTo>
                  <a:lnTo>
                    <a:pt x="403" y="633"/>
                  </a:lnTo>
                  <a:lnTo>
                    <a:pt x="407" y="615"/>
                  </a:lnTo>
                  <a:lnTo>
                    <a:pt x="412" y="596"/>
                  </a:lnTo>
                  <a:lnTo>
                    <a:pt x="415" y="577"/>
                  </a:lnTo>
                  <a:lnTo>
                    <a:pt x="419" y="557"/>
                  </a:lnTo>
                  <a:lnTo>
                    <a:pt x="421" y="536"/>
                  </a:lnTo>
                  <a:lnTo>
                    <a:pt x="424" y="515"/>
                  </a:lnTo>
                  <a:lnTo>
                    <a:pt x="426" y="494"/>
                  </a:lnTo>
                  <a:lnTo>
                    <a:pt x="427" y="473"/>
                  </a:lnTo>
                  <a:lnTo>
                    <a:pt x="428" y="450"/>
                  </a:lnTo>
                  <a:lnTo>
                    <a:pt x="428" y="429"/>
                  </a:lnTo>
                  <a:lnTo>
                    <a:pt x="428" y="407"/>
                  </a:lnTo>
                  <a:lnTo>
                    <a:pt x="427" y="385"/>
                  </a:lnTo>
                  <a:lnTo>
                    <a:pt x="426" y="364"/>
                  </a:lnTo>
                  <a:lnTo>
                    <a:pt x="424" y="343"/>
                  </a:lnTo>
                  <a:lnTo>
                    <a:pt x="421" y="322"/>
                  </a:lnTo>
                  <a:lnTo>
                    <a:pt x="419" y="302"/>
                  </a:lnTo>
                  <a:lnTo>
                    <a:pt x="415" y="281"/>
                  </a:lnTo>
                  <a:lnTo>
                    <a:pt x="412" y="262"/>
                  </a:lnTo>
                  <a:lnTo>
                    <a:pt x="407" y="243"/>
                  </a:lnTo>
                  <a:lnTo>
                    <a:pt x="403" y="224"/>
                  </a:lnTo>
                  <a:lnTo>
                    <a:pt x="397" y="206"/>
                  </a:lnTo>
                  <a:lnTo>
                    <a:pt x="392" y="189"/>
                  </a:lnTo>
                  <a:lnTo>
                    <a:pt x="386" y="172"/>
                  </a:lnTo>
                  <a:lnTo>
                    <a:pt x="379" y="155"/>
                  </a:lnTo>
                  <a:lnTo>
                    <a:pt x="372" y="140"/>
                  </a:lnTo>
                  <a:lnTo>
                    <a:pt x="365" y="125"/>
                  </a:lnTo>
                  <a:lnTo>
                    <a:pt x="358" y="111"/>
                  </a:lnTo>
                  <a:lnTo>
                    <a:pt x="350" y="98"/>
                  </a:lnTo>
                  <a:lnTo>
                    <a:pt x="342" y="85"/>
                  </a:lnTo>
                  <a:lnTo>
                    <a:pt x="334" y="73"/>
                  </a:lnTo>
                  <a:lnTo>
                    <a:pt x="325" y="62"/>
                  </a:lnTo>
                  <a:lnTo>
                    <a:pt x="316" y="51"/>
                  </a:lnTo>
                  <a:lnTo>
                    <a:pt x="307" y="42"/>
                  </a:lnTo>
                  <a:lnTo>
                    <a:pt x="297" y="34"/>
                  </a:lnTo>
                  <a:lnTo>
                    <a:pt x="288" y="25"/>
                  </a:lnTo>
                  <a:lnTo>
                    <a:pt x="278" y="18"/>
                  </a:lnTo>
                  <a:lnTo>
                    <a:pt x="267" y="14"/>
                  </a:lnTo>
                  <a:lnTo>
                    <a:pt x="257" y="8"/>
                  </a:lnTo>
                  <a:lnTo>
                    <a:pt x="246" y="4"/>
                  </a:lnTo>
                  <a:lnTo>
                    <a:pt x="236" y="2"/>
                  </a:lnTo>
                  <a:lnTo>
                    <a:pt x="225" y="0"/>
                  </a:lnTo>
                  <a:lnTo>
                    <a:pt x="215" y="0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" name="Freeform 88"/>
            <p:cNvSpPr>
              <a:spLocks/>
            </p:cNvSpPr>
            <p:nvPr/>
          </p:nvSpPr>
          <p:spPr bwMode="auto">
            <a:xfrm>
              <a:off x="13250863" y="25400"/>
              <a:ext cx="339725" cy="681038"/>
            </a:xfrm>
            <a:custGeom>
              <a:avLst/>
              <a:gdLst>
                <a:gd name="T0" fmla="*/ 192 w 429"/>
                <a:gd name="T1" fmla="*/ 2 h 859"/>
                <a:gd name="T2" fmla="*/ 160 w 429"/>
                <a:gd name="T3" fmla="*/ 14 h 859"/>
                <a:gd name="T4" fmla="*/ 131 w 429"/>
                <a:gd name="T5" fmla="*/ 34 h 859"/>
                <a:gd name="T6" fmla="*/ 103 w 429"/>
                <a:gd name="T7" fmla="*/ 62 h 859"/>
                <a:gd name="T8" fmla="*/ 77 w 429"/>
                <a:gd name="T9" fmla="*/ 98 h 859"/>
                <a:gd name="T10" fmla="*/ 55 w 429"/>
                <a:gd name="T11" fmla="*/ 141 h 859"/>
                <a:gd name="T12" fmla="*/ 36 w 429"/>
                <a:gd name="T13" fmla="*/ 190 h 859"/>
                <a:gd name="T14" fmla="*/ 21 w 429"/>
                <a:gd name="T15" fmla="*/ 244 h 859"/>
                <a:gd name="T16" fmla="*/ 9 w 429"/>
                <a:gd name="T17" fmla="*/ 302 h 859"/>
                <a:gd name="T18" fmla="*/ 2 w 429"/>
                <a:gd name="T19" fmla="*/ 364 h 859"/>
                <a:gd name="T20" fmla="*/ 0 w 429"/>
                <a:gd name="T21" fmla="*/ 430 h 859"/>
                <a:gd name="T22" fmla="*/ 2 w 429"/>
                <a:gd name="T23" fmla="*/ 495 h 859"/>
                <a:gd name="T24" fmla="*/ 9 w 429"/>
                <a:gd name="T25" fmla="*/ 557 h 859"/>
                <a:gd name="T26" fmla="*/ 21 w 429"/>
                <a:gd name="T27" fmla="*/ 616 h 859"/>
                <a:gd name="T28" fmla="*/ 36 w 429"/>
                <a:gd name="T29" fmla="*/ 670 h 859"/>
                <a:gd name="T30" fmla="*/ 55 w 429"/>
                <a:gd name="T31" fmla="*/ 718 h 859"/>
                <a:gd name="T32" fmla="*/ 77 w 429"/>
                <a:gd name="T33" fmla="*/ 761 h 859"/>
                <a:gd name="T34" fmla="*/ 103 w 429"/>
                <a:gd name="T35" fmla="*/ 796 h 859"/>
                <a:gd name="T36" fmla="*/ 131 w 429"/>
                <a:gd name="T37" fmla="*/ 825 h 859"/>
                <a:gd name="T38" fmla="*/ 160 w 429"/>
                <a:gd name="T39" fmla="*/ 845 h 859"/>
                <a:gd name="T40" fmla="*/ 192 w 429"/>
                <a:gd name="T41" fmla="*/ 857 h 859"/>
                <a:gd name="T42" fmla="*/ 224 w 429"/>
                <a:gd name="T43" fmla="*/ 858 h 859"/>
                <a:gd name="T44" fmla="*/ 257 w 429"/>
                <a:gd name="T45" fmla="*/ 850 h 859"/>
                <a:gd name="T46" fmla="*/ 287 w 429"/>
                <a:gd name="T47" fmla="*/ 832 h 859"/>
                <a:gd name="T48" fmla="*/ 317 w 429"/>
                <a:gd name="T49" fmla="*/ 807 h 859"/>
                <a:gd name="T50" fmla="*/ 342 w 429"/>
                <a:gd name="T51" fmla="*/ 774 h 859"/>
                <a:gd name="T52" fmla="*/ 366 w 429"/>
                <a:gd name="T53" fmla="*/ 733 h 859"/>
                <a:gd name="T54" fmla="*/ 385 w 429"/>
                <a:gd name="T55" fmla="*/ 686 h 859"/>
                <a:gd name="T56" fmla="*/ 402 w 429"/>
                <a:gd name="T57" fmla="*/ 635 h 859"/>
                <a:gd name="T58" fmla="*/ 415 w 429"/>
                <a:gd name="T59" fmla="*/ 577 h 859"/>
                <a:gd name="T60" fmla="*/ 424 w 429"/>
                <a:gd name="T61" fmla="*/ 516 h 859"/>
                <a:gd name="T62" fmla="*/ 428 w 429"/>
                <a:gd name="T63" fmla="*/ 452 h 859"/>
                <a:gd name="T64" fmla="*/ 428 w 429"/>
                <a:gd name="T65" fmla="*/ 386 h 859"/>
                <a:gd name="T66" fmla="*/ 422 w 429"/>
                <a:gd name="T67" fmla="*/ 322 h 859"/>
                <a:gd name="T68" fmla="*/ 411 w 429"/>
                <a:gd name="T69" fmla="*/ 262 h 859"/>
                <a:gd name="T70" fmla="*/ 397 w 429"/>
                <a:gd name="T71" fmla="*/ 207 h 859"/>
                <a:gd name="T72" fmla="*/ 380 w 429"/>
                <a:gd name="T73" fmla="*/ 157 h 859"/>
                <a:gd name="T74" fmla="*/ 357 w 429"/>
                <a:gd name="T75" fmla="*/ 112 h 859"/>
                <a:gd name="T76" fmla="*/ 334 w 429"/>
                <a:gd name="T77" fmla="*/ 74 h 859"/>
                <a:gd name="T78" fmla="*/ 307 w 429"/>
                <a:gd name="T79" fmla="*/ 42 h 859"/>
                <a:gd name="T80" fmla="*/ 278 w 429"/>
                <a:gd name="T81" fmla="*/ 20 h 859"/>
                <a:gd name="T82" fmla="*/ 247 w 429"/>
                <a:gd name="T83" fmla="*/ 5 h 859"/>
                <a:gd name="T84" fmla="*/ 214 w 429"/>
                <a:gd name="T85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9" h="859">
                  <a:moveTo>
                    <a:pt x="214" y="0"/>
                  </a:moveTo>
                  <a:lnTo>
                    <a:pt x="203" y="1"/>
                  </a:lnTo>
                  <a:lnTo>
                    <a:pt x="192" y="2"/>
                  </a:lnTo>
                  <a:lnTo>
                    <a:pt x="181" y="5"/>
                  </a:lnTo>
                  <a:lnTo>
                    <a:pt x="171" y="9"/>
                  </a:lnTo>
                  <a:lnTo>
                    <a:pt x="160" y="14"/>
                  </a:lnTo>
                  <a:lnTo>
                    <a:pt x="151" y="20"/>
                  </a:lnTo>
                  <a:lnTo>
                    <a:pt x="140" y="27"/>
                  </a:lnTo>
                  <a:lnTo>
                    <a:pt x="131" y="34"/>
                  </a:lnTo>
                  <a:lnTo>
                    <a:pt x="122" y="42"/>
                  </a:lnTo>
                  <a:lnTo>
                    <a:pt x="112" y="53"/>
                  </a:lnTo>
                  <a:lnTo>
                    <a:pt x="103" y="62"/>
                  </a:lnTo>
                  <a:lnTo>
                    <a:pt x="95" y="74"/>
                  </a:lnTo>
                  <a:lnTo>
                    <a:pt x="85" y="86"/>
                  </a:lnTo>
                  <a:lnTo>
                    <a:pt x="77" y="98"/>
                  </a:lnTo>
                  <a:lnTo>
                    <a:pt x="70" y="112"/>
                  </a:lnTo>
                  <a:lnTo>
                    <a:pt x="62" y="126"/>
                  </a:lnTo>
                  <a:lnTo>
                    <a:pt x="55" y="141"/>
                  </a:lnTo>
                  <a:lnTo>
                    <a:pt x="49" y="157"/>
                  </a:lnTo>
                  <a:lnTo>
                    <a:pt x="42" y="173"/>
                  </a:lnTo>
                  <a:lnTo>
                    <a:pt x="36" y="190"/>
                  </a:lnTo>
                  <a:lnTo>
                    <a:pt x="30" y="207"/>
                  </a:lnTo>
                  <a:lnTo>
                    <a:pt x="26" y="225"/>
                  </a:lnTo>
                  <a:lnTo>
                    <a:pt x="21" y="244"/>
                  </a:lnTo>
                  <a:lnTo>
                    <a:pt x="16" y="262"/>
                  </a:lnTo>
                  <a:lnTo>
                    <a:pt x="13" y="282"/>
                  </a:lnTo>
                  <a:lnTo>
                    <a:pt x="9" y="302"/>
                  </a:lnTo>
                  <a:lnTo>
                    <a:pt x="7" y="322"/>
                  </a:lnTo>
                  <a:lnTo>
                    <a:pt x="4" y="343"/>
                  </a:lnTo>
                  <a:lnTo>
                    <a:pt x="2" y="364"/>
                  </a:lnTo>
                  <a:lnTo>
                    <a:pt x="1" y="386"/>
                  </a:lnTo>
                  <a:lnTo>
                    <a:pt x="0" y="407"/>
                  </a:lnTo>
                  <a:lnTo>
                    <a:pt x="0" y="430"/>
                  </a:lnTo>
                  <a:lnTo>
                    <a:pt x="0" y="452"/>
                  </a:lnTo>
                  <a:lnTo>
                    <a:pt x="1" y="474"/>
                  </a:lnTo>
                  <a:lnTo>
                    <a:pt x="2" y="495"/>
                  </a:lnTo>
                  <a:lnTo>
                    <a:pt x="4" y="516"/>
                  </a:lnTo>
                  <a:lnTo>
                    <a:pt x="7" y="537"/>
                  </a:lnTo>
                  <a:lnTo>
                    <a:pt x="9" y="557"/>
                  </a:lnTo>
                  <a:lnTo>
                    <a:pt x="13" y="577"/>
                  </a:lnTo>
                  <a:lnTo>
                    <a:pt x="16" y="597"/>
                  </a:lnTo>
                  <a:lnTo>
                    <a:pt x="21" y="616"/>
                  </a:lnTo>
                  <a:lnTo>
                    <a:pt x="26" y="635"/>
                  </a:lnTo>
                  <a:lnTo>
                    <a:pt x="30" y="652"/>
                  </a:lnTo>
                  <a:lnTo>
                    <a:pt x="36" y="670"/>
                  </a:lnTo>
                  <a:lnTo>
                    <a:pt x="42" y="686"/>
                  </a:lnTo>
                  <a:lnTo>
                    <a:pt x="49" y="702"/>
                  </a:lnTo>
                  <a:lnTo>
                    <a:pt x="55" y="718"/>
                  </a:lnTo>
                  <a:lnTo>
                    <a:pt x="62" y="733"/>
                  </a:lnTo>
                  <a:lnTo>
                    <a:pt x="70" y="747"/>
                  </a:lnTo>
                  <a:lnTo>
                    <a:pt x="77" y="761"/>
                  </a:lnTo>
                  <a:lnTo>
                    <a:pt x="85" y="774"/>
                  </a:lnTo>
                  <a:lnTo>
                    <a:pt x="95" y="786"/>
                  </a:lnTo>
                  <a:lnTo>
                    <a:pt x="103" y="796"/>
                  </a:lnTo>
                  <a:lnTo>
                    <a:pt x="112" y="807"/>
                  </a:lnTo>
                  <a:lnTo>
                    <a:pt x="122" y="816"/>
                  </a:lnTo>
                  <a:lnTo>
                    <a:pt x="131" y="825"/>
                  </a:lnTo>
                  <a:lnTo>
                    <a:pt x="140" y="832"/>
                  </a:lnTo>
                  <a:lnTo>
                    <a:pt x="151" y="839"/>
                  </a:lnTo>
                  <a:lnTo>
                    <a:pt x="160" y="845"/>
                  </a:lnTo>
                  <a:lnTo>
                    <a:pt x="171" y="850"/>
                  </a:lnTo>
                  <a:lnTo>
                    <a:pt x="181" y="853"/>
                  </a:lnTo>
                  <a:lnTo>
                    <a:pt x="192" y="857"/>
                  </a:lnTo>
                  <a:lnTo>
                    <a:pt x="203" y="858"/>
                  </a:lnTo>
                  <a:lnTo>
                    <a:pt x="214" y="859"/>
                  </a:lnTo>
                  <a:lnTo>
                    <a:pt x="224" y="858"/>
                  </a:lnTo>
                  <a:lnTo>
                    <a:pt x="236" y="857"/>
                  </a:lnTo>
                  <a:lnTo>
                    <a:pt x="247" y="853"/>
                  </a:lnTo>
                  <a:lnTo>
                    <a:pt x="257" y="850"/>
                  </a:lnTo>
                  <a:lnTo>
                    <a:pt x="268" y="845"/>
                  </a:lnTo>
                  <a:lnTo>
                    <a:pt x="278" y="839"/>
                  </a:lnTo>
                  <a:lnTo>
                    <a:pt x="287" y="832"/>
                  </a:lnTo>
                  <a:lnTo>
                    <a:pt x="298" y="825"/>
                  </a:lnTo>
                  <a:lnTo>
                    <a:pt x="307" y="816"/>
                  </a:lnTo>
                  <a:lnTo>
                    <a:pt x="317" y="807"/>
                  </a:lnTo>
                  <a:lnTo>
                    <a:pt x="325" y="796"/>
                  </a:lnTo>
                  <a:lnTo>
                    <a:pt x="334" y="786"/>
                  </a:lnTo>
                  <a:lnTo>
                    <a:pt x="342" y="774"/>
                  </a:lnTo>
                  <a:lnTo>
                    <a:pt x="350" y="761"/>
                  </a:lnTo>
                  <a:lnTo>
                    <a:pt x="357" y="747"/>
                  </a:lnTo>
                  <a:lnTo>
                    <a:pt x="366" y="733"/>
                  </a:lnTo>
                  <a:lnTo>
                    <a:pt x="373" y="718"/>
                  </a:lnTo>
                  <a:lnTo>
                    <a:pt x="380" y="702"/>
                  </a:lnTo>
                  <a:lnTo>
                    <a:pt x="385" y="686"/>
                  </a:lnTo>
                  <a:lnTo>
                    <a:pt x="391" y="670"/>
                  </a:lnTo>
                  <a:lnTo>
                    <a:pt x="397" y="652"/>
                  </a:lnTo>
                  <a:lnTo>
                    <a:pt x="402" y="635"/>
                  </a:lnTo>
                  <a:lnTo>
                    <a:pt x="406" y="616"/>
                  </a:lnTo>
                  <a:lnTo>
                    <a:pt x="411" y="597"/>
                  </a:lnTo>
                  <a:lnTo>
                    <a:pt x="415" y="577"/>
                  </a:lnTo>
                  <a:lnTo>
                    <a:pt x="418" y="557"/>
                  </a:lnTo>
                  <a:lnTo>
                    <a:pt x="422" y="537"/>
                  </a:lnTo>
                  <a:lnTo>
                    <a:pt x="424" y="516"/>
                  </a:lnTo>
                  <a:lnTo>
                    <a:pt x="425" y="495"/>
                  </a:lnTo>
                  <a:lnTo>
                    <a:pt x="428" y="474"/>
                  </a:lnTo>
                  <a:lnTo>
                    <a:pt x="428" y="452"/>
                  </a:lnTo>
                  <a:lnTo>
                    <a:pt x="429" y="430"/>
                  </a:lnTo>
                  <a:lnTo>
                    <a:pt x="428" y="407"/>
                  </a:lnTo>
                  <a:lnTo>
                    <a:pt x="428" y="386"/>
                  </a:lnTo>
                  <a:lnTo>
                    <a:pt x="425" y="364"/>
                  </a:lnTo>
                  <a:lnTo>
                    <a:pt x="424" y="343"/>
                  </a:lnTo>
                  <a:lnTo>
                    <a:pt x="422" y="322"/>
                  </a:lnTo>
                  <a:lnTo>
                    <a:pt x="418" y="302"/>
                  </a:lnTo>
                  <a:lnTo>
                    <a:pt x="415" y="282"/>
                  </a:lnTo>
                  <a:lnTo>
                    <a:pt x="411" y="262"/>
                  </a:lnTo>
                  <a:lnTo>
                    <a:pt x="406" y="244"/>
                  </a:lnTo>
                  <a:lnTo>
                    <a:pt x="402" y="225"/>
                  </a:lnTo>
                  <a:lnTo>
                    <a:pt x="397" y="207"/>
                  </a:lnTo>
                  <a:lnTo>
                    <a:pt x="391" y="190"/>
                  </a:lnTo>
                  <a:lnTo>
                    <a:pt x="385" y="173"/>
                  </a:lnTo>
                  <a:lnTo>
                    <a:pt x="380" y="157"/>
                  </a:lnTo>
                  <a:lnTo>
                    <a:pt x="373" y="141"/>
                  </a:lnTo>
                  <a:lnTo>
                    <a:pt x="366" y="126"/>
                  </a:lnTo>
                  <a:lnTo>
                    <a:pt x="357" y="112"/>
                  </a:lnTo>
                  <a:lnTo>
                    <a:pt x="350" y="98"/>
                  </a:lnTo>
                  <a:lnTo>
                    <a:pt x="342" y="86"/>
                  </a:lnTo>
                  <a:lnTo>
                    <a:pt x="334" y="74"/>
                  </a:lnTo>
                  <a:lnTo>
                    <a:pt x="325" y="62"/>
                  </a:lnTo>
                  <a:lnTo>
                    <a:pt x="317" y="53"/>
                  </a:lnTo>
                  <a:lnTo>
                    <a:pt x="307" y="42"/>
                  </a:lnTo>
                  <a:lnTo>
                    <a:pt x="298" y="34"/>
                  </a:lnTo>
                  <a:lnTo>
                    <a:pt x="287" y="27"/>
                  </a:lnTo>
                  <a:lnTo>
                    <a:pt x="278" y="20"/>
                  </a:lnTo>
                  <a:lnTo>
                    <a:pt x="268" y="14"/>
                  </a:lnTo>
                  <a:lnTo>
                    <a:pt x="257" y="9"/>
                  </a:lnTo>
                  <a:lnTo>
                    <a:pt x="247" y="5"/>
                  </a:lnTo>
                  <a:lnTo>
                    <a:pt x="236" y="2"/>
                  </a:lnTo>
                  <a:lnTo>
                    <a:pt x="224" y="1"/>
                  </a:lnTo>
                  <a:lnTo>
                    <a:pt x="214" y="0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Freeform 89"/>
            <p:cNvSpPr>
              <a:spLocks/>
            </p:cNvSpPr>
            <p:nvPr/>
          </p:nvSpPr>
          <p:spPr bwMode="auto">
            <a:xfrm>
              <a:off x="13558838" y="-39688"/>
              <a:ext cx="425450" cy="784225"/>
            </a:xfrm>
            <a:custGeom>
              <a:avLst/>
              <a:gdLst>
                <a:gd name="T0" fmla="*/ 253 w 535"/>
                <a:gd name="T1" fmla="*/ 0 h 989"/>
                <a:gd name="T2" fmla="*/ 234 w 535"/>
                <a:gd name="T3" fmla="*/ 4 h 989"/>
                <a:gd name="T4" fmla="*/ 214 w 535"/>
                <a:gd name="T5" fmla="*/ 9 h 989"/>
                <a:gd name="T6" fmla="*/ 188 w 535"/>
                <a:gd name="T7" fmla="*/ 22 h 989"/>
                <a:gd name="T8" fmla="*/ 152 w 535"/>
                <a:gd name="T9" fmla="*/ 48 h 989"/>
                <a:gd name="T10" fmla="*/ 118 w 535"/>
                <a:gd name="T11" fmla="*/ 84 h 989"/>
                <a:gd name="T12" fmla="*/ 88 w 535"/>
                <a:gd name="T13" fmla="*/ 128 h 989"/>
                <a:gd name="T14" fmla="*/ 61 w 535"/>
                <a:gd name="T15" fmla="*/ 179 h 989"/>
                <a:gd name="T16" fmla="*/ 39 w 535"/>
                <a:gd name="T17" fmla="*/ 238 h 989"/>
                <a:gd name="T18" fmla="*/ 21 w 535"/>
                <a:gd name="T19" fmla="*/ 302 h 989"/>
                <a:gd name="T20" fmla="*/ 8 w 535"/>
                <a:gd name="T21" fmla="*/ 371 h 989"/>
                <a:gd name="T22" fmla="*/ 1 w 535"/>
                <a:gd name="T23" fmla="*/ 444 h 989"/>
                <a:gd name="T24" fmla="*/ 0 w 535"/>
                <a:gd name="T25" fmla="*/ 520 h 989"/>
                <a:gd name="T26" fmla="*/ 6 w 535"/>
                <a:gd name="T27" fmla="*/ 595 h 989"/>
                <a:gd name="T28" fmla="*/ 16 w 535"/>
                <a:gd name="T29" fmla="*/ 665 h 989"/>
                <a:gd name="T30" fmla="*/ 33 w 535"/>
                <a:gd name="T31" fmla="*/ 731 h 989"/>
                <a:gd name="T32" fmla="*/ 54 w 535"/>
                <a:gd name="T33" fmla="*/ 790 h 989"/>
                <a:gd name="T34" fmla="*/ 78 w 535"/>
                <a:gd name="T35" fmla="*/ 844 h 989"/>
                <a:gd name="T36" fmla="*/ 107 w 535"/>
                <a:gd name="T37" fmla="*/ 891 h 989"/>
                <a:gd name="T38" fmla="*/ 140 w 535"/>
                <a:gd name="T39" fmla="*/ 930 h 989"/>
                <a:gd name="T40" fmla="*/ 175 w 535"/>
                <a:gd name="T41" fmla="*/ 960 h 989"/>
                <a:gd name="T42" fmla="*/ 208 w 535"/>
                <a:gd name="T43" fmla="*/ 976 h 989"/>
                <a:gd name="T44" fmla="*/ 227 w 535"/>
                <a:gd name="T45" fmla="*/ 983 h 989"/>
                <a:gd name="T46" fmla="*/ 248 w 535"/>
                <a:gd name="T47" fmla="*/ 988 h 989"/>
                <a:gd name="T48" fmla="*/ 267 w 535"/>
                <a:gd name="T49" fmla="*/ 989 h 989"/>
                <a:gd name="T50" fmla="*/ 288 w 535"/>
                <a:gd name="T51" fmla="*/ 988 h 989"/>
                <a:gd name="T52" fmla="*/ 308 w 535"/>
                <a:gd name="T53" fmla="*/ 983 h 989"/>
                <a:gd name="T54" fmla="*/ 328 w 535"/>
                <a:gd name="T55" fmla="*/ 976 h 989"/>
                <a:gd name="T56" fmla="*/ 360 w 535"/>
                <a:gd name="T57" fmla="*/ 960 h 989"/>
                <a:gd name="T58" fmla="*/ 395 w 535"/>
                <a:gd name="T59" fmla="*/ 930 h 989"/>
                <a:gd name="T60" fmla="*/ 427 w 535"/>
                <a:gd name="T61" fmla="*/ 891 h 989"/>
                <a:gd name="T62" fmla="*/ 457 w 535"/>
                <a:gd name="T63" fmla="*/ 844 h 989"/>
                <a:gd name="T64" fmla="*/ 482 w 535"/>
                <a:gd name="T65" fmla="*/ 790 h 989"/>
                <a:gd name="T66" fmla="*/ 503 w 535"/>
                <a:gd name="T67" fmla="*/ 731 h 989"/>
                <a:gd name="T68" fmla="*/ 520 w 535"/>
                <a:gd name="T69" fmla="*/ 665 h 989"/>
                <a:gd name="T70" fmla="*/ 530 w 535"/>
                <a:gd name="T71" fmla="*/ 595 h 989"/>
                <a:gd name="T72" fmla="*/ 535 w 535"/>
                <a:gd name="T73" fmla="*/ 520 h 989"/>
                <a:gd name="T74" fmla="*/ 534 w 535"/>
                <a:gd name="T75" fmla="*/ 444 h 989"/>
                <a:gd name="T76" fmla="*/ 527 w 535"/>
                <a:gd name="T77" fmla="*/ 371 h 989"/>
                <a:gd name="T78" fmla="*/ 514 w 535"/>
                <a:gd name="T79" fmla="*/ 302 h 989"/>
                <a:gd name="T80" fmla="*/ 496 w 535"/>
                <a:gd name="T81" fmla="*/ 238 h 989"/>
                <a:gd name="T82" fmla="*/ 474 w 535"/>
                <a:gd name="T83" fmla="*/ 179 h 989"/>
                <a:gd name="T84" fmla="*/ 447 w 535"/>
                <a:gd name="T85" fmla="*/ 128 h 989"/>
                <a:gd name="T86" fmla="*/ 417 w 535"/>
                <a:gd name="T87" fmla="*/ 84 h 989"/>
                <a:gd name="T88" fmla="*/ 384 w 535"/>
                <a:gd name="T89" fmla="*/ 48 h 989"/>
                <a:gd name="T90" fmla="*/ 347 w 535"/>
                <a:gd name="T91" fmla="*/ 22 h 989"/>
                <a:gd name="T92" fmla="*/ 321 w 535"/>
                <a:gd name="T93" fmla="*/ 9 h 989"/>
                <a:gd name="T94" fmla="*/ 301 w 535"/>
                <a:gd name="T95" fmla="*/ 4 h 989"/>
                <a:gd name="T96" fmla="*/ 281 w 535"/>
                <a:gd name="T97" fmla="*/ 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989">
                  <a:moveTo>
                    <a:pt x="267" y="0"/>
                  </a:moveTo>
                  <a:lnTo>
                    <a:pt x="260" y="0"/>
                  </a:lnTo>
                  <a:lnTo>
                    <a:pt x="253" y="0"/>
                  </a:lnTo>
                  <a:lnTo>
                    <a:pt x="248" y="1"/>
                  </a:lnTo>
                  <a:lnTo>
                    <a:pt x="241" y="2"/>
                  </a:lnTo>
                  <a:lnTo>
                    <a:pt x="234" y="4"/>
                  </a:lnTo>
                  <a:lnTo>
                    <a:pt x="227" y="5"/>
                  </a:lnTo>
                  <a:lnTo>
                    <a:pt x="221" y="7"/>
                  </a:lnTo>
                  <a:lnTo>
                    <a:pt x="214" y="9"/>
                  </a:lnTo>
                  <a:lnTo>
                    <a:pt x="208" y="12"/>
                  </a:lnTo>
                  <a:lnTo>
                    <a:pt x="201" y="15"/>
                  </a:lnTo>
                  <a:lnTo>
                    <a:pt x="188" y="22"/>
                  </a:lnTo>
                  <a:lnTo>
                    <a:pt x="175" y="29"/>
                  </a:lnTo>
                  <a:lnTo>
                    <a:pt x="163" y="39"/>
                  </a:lnTo>
                  <a:lnTo>
                    <a:pt x="152" y="48"/>
                  </a:lnTo>
                  <a:lnTo>
                    <a:pt x="140" y="60"/>
                  </a:lnTo>
                  <a:lnTo>
                    <a:pt x="128" y="72"/>
                  </a:lnTo>
                  <a:lnTo>
                    <a:pt x="118" y="84"/>
                  </a:lnTo>
                  <a:lnTo>
                    <a:pt x="107" y="97"/>
                  </a:lnTo>
                  <a:lnTo>
                    <a:pt x="97" y="112"/>
                  </a:lnTo>
                  <a:lnTo>
                    <a:pt x="88" y="128"/>
                  </a:lnTo>
                  <a:lnTo>
                    <a:pt x="78" y="144"/>
                  </a:lnTo>
                  <a:lnTo>
                    <a:pt x="70" y="162"/>
                  </a:lnTo>
                  <a:lnTo>
                    <a:pt x="61" y="179"/>
                  </a:lnTo>
                  <a:lnTo>
                    <a:pt x="54" y="198"/>
                  </a:lnTo>
                  <a:lnTo>
                    <a:pt x="46" y="218"/>
                  </a:lnTo>
                  <a:lnTo>
                    <a:pt x="39" y="238"/>
                  </a:lnTo>
                  <a:lnTo>
                    <a:pt x="33" y="259"/>
                  </a:lnTo>
                  <a:lnTo>
                    <a:pt x="27" y="280"/>
                  </a:lnTo>
                  <a:lnTo>
                    <a:pt x="21" y="302"/>
                  </a:lnTo>
                  <a:lnTo>
                    <a:pt x="16" y="324"/>
                  </a:lnTo>
                  <a:lnTo>
                    <a:pt x="12" y="347"/>
                  </a:lnTo>
                  <a:lnTo>
                    <a:pt x="8" y="371"/>
                  </a:lnTo>
                  <a:lnTo>
                    <a:pt x="6" y="395"/>
                  </a:lnTo>
                  <a:lnTo>
                    <a:pt x="3" y="419"/>
                  </a:lnTo>
                  <a:lnTo>
                    <a:pt x="1" y="444"/>
                  </a:lnTo>
                  <a:lnTo>
                    <a:pt x="0" y="468"/>
                  </a:lnTo>
                  <a:lnTo>
                    <a:pt x="0" y="494"/>
                  </a:lnTo>
                  <a:lnTo>
                    <a:pt x="0" y="520"/>
                  </a:lnTo>
                  <a:lnTo>
                    <a:pt x="1" y="546"/>
                  </a:lnTo>
                  <a:lnTo>
                    <a:pt x="3" y="570"/>
                  </a:lnTo>
                  <a:lnTo>
                    <a:pt x="6" y="595"/>
                  </a:lnTo>
                  <a:lnTo>
                    <a:pt x="8" y="618"/>
                  </a:lnTo>
                  <a:lnTo>
                    <a:pt x="12" y="642"/>
                  </a:lnTo>
                  <a:lnTo>
                    <a:pt x="16" y="665"/>
                  </a:lnTo>
                  <a:lnTo>
                    <a:pt x="21" y="687"/>
                  </a:lnTo>
                  <a:lnTo>
                    <a:pt x="27" y="709"/>
                  </a:lnTo>
                  <a:lnTo>
                    <a:pt x="33" y="731"/>
                  </a:lnTo>
                  <a:lnTo>
                    <a:pt x="39" y="752"/>
                  </a:lnTo>
                  <a:lnTo>
                    <a:pt x="46" y="772"/>
                  </a:lnTo>
                  <a:lnTo>
                    <a:pt x="54" y="790"/>
                  </a:lnTo>
                  <a:lnTo>
                    <a:pt x="61" y="809"/>
                  </a:lnTo>
                  <a:lnTo>
                    <a:pt x="70" y="828"/>
                  </a:lnTo>
                  <a:lnTo>
                    <a:pt x="78" y="844"/>
                  </a:lnTo>
                  <a:lnTo>
                    <a:pt x="88" y="860"/>
                  </a:lnTo>
                  <a:lnTo>
                    <a:pt x="97" y="877"/>
                  </a:lnTo>
                  <a:lnTo>
                    <a:pt x="107" y="891"/>
                  </a:lnTo>
                  <a:lnTo>
                    <a:pt x="118" y="905"/>
                  </a:lnTo>
                  <a:lnTo>
                    <a:pt x="128" y="918"/>
                  </a:lnTo>
                  <a:lnTo>
                    <a:pt x="140" y="930"/>
                  </a:lnTo>
                  <a:lnTo>
                    <a:pt x="152" y="941"/>
                  </a:lnTo>
                  <a:lnTo>
                    <a:pt x="163" y="951"/>
                  </a:lnTo>
                  <a:lnTo>
                    <a:pt x="175" y="960"/>
                  </a:lnTo>
                  <a:lnTo>
                    <a:pt x="188" y="967"/>
                  </a:lnTo>
                  <a:lnTo>
                    <a:pt x="201" y="974"/>
                  </a:lnTo>
                  <a:lnTo>
                    <a:pt x="208" y="976"/>
                  </a:lnTo>
                  <a:lnTo>
                    <a:pt x="214" y="980"/>
                  </a:lnTo>
                  <a:lnTo>
                    <a:pt x="221" y="982"/>
                  </a:lnTo>
                  <a:lnTo>
                    <a:pt x="227" y="983"/>
                  </a:lnTo>
                  <a:lnTo>
                    <a:pt x="234" y="986"/>
                  </a:lnTo>
                  <a:lnTo>
                    <a:pt x="241" y="987"/>
                  </a:lnTo>
                  <a:lnTo>
                    <a:pt x="248" y="988"/>
                  </a:lnTo>
                  <a:lnTo>
                    <a:pt x="253" y="989"/>
                  </a:lnTo>
                  <a:lnTo>
                    <a:pt x="260" y="989"/>
                  </a:lnTo>
                  <a:lnTo>
                    <a:pt x="267" y="989"/>
                  </a:lnTo>
                  <a:lnTo>
                    <a:pt x="274" y="989"/>
                  </a:lnTo>
                  <a:lnTo>
                    <a:pt x="281" y="989"/>
                  </a:lnTo>
                  <a:lnTo>
                    <a:pt x="288" y="988"/>
                  </a:lnTo>
                  <a:lnTo>
                    <a:pt x="295" y="987"/>
                  </a:lnTo>
                  <a:lnTo>
                    <a:pt x="301" y="986"/>
                  </a:lnTo>
                  <a:lnTo>
                    <a:pt x="308" y="983"/>
                  </a:lnTo>
                  <a:lnTo>
                    <a:pt x="315" y="982"/>
                  </a:lnTo>
                  <a:lnTo>
                    <a:pt x="321" y="980"/>
                  </a:lnTo>
                  <a:lnTo>
                    <a:pt x="328" y="976"/>
                  </a:lnTo>
                  <a:lnTo>
                    <a:pt x="335" y="974"/>
                  </a:lnTo>
                  <a:lnTo>
                    <a:pt x="347" y="967"/>
                  </a:lnTo>
                  <a:lnTo>
                    <a:pt x="360" y="960"/>
                  </a:lnTo>
                  <a:lnTo>
                    <a:pt x="371" y="951"/>
                  </a:lnTo>
                  <a:lnTo>
                    <a:pt x="384" y="941"/>
                  </a:lnTo>
                  <a:lnTo>
                    <a:pt x="395" y="930"/>
                  </a:lnTo>
                  <a:lnTo>
                    <a:pt x="406" y="918"/>
                  </a:lnTo>
                  <a:lnTo>
                    <a:pt x="417" y="905"/>
                  </a:lnTo>
                  <a:lnTo>
                    <a:pt x="427" y="891"/>
                  </a:lnTo>
                  <a:lnTo>
                    <a:pt x="438" y="877"/>
                  </a:lnTo>
                  <a:lnTo>
                    <a:pt x="447" y="860"/>
                  </a:lnTo>
                  <a:lnTo>
                    <a:pt x="457" y="844"/>
                  </a:lnTo>
                  <a:lnTo>
                    <a:pt x="466" y="828"/>
                  </a:lnTo>
                  <a:lnTo>
                    <a:pt x="474" y="809"/>
                  </a:lnTo>
                  <a:lnTo>
                    <a:pt x="482" y="790"/>
                  </a:lnTo>
                  <a:lnTo>
                    <a:pt x="489" y="772"/>
                  </a:lnTo>
                  <a:lnTo>
                    <a:pt x="496" y="752"/>
                  </a:lnTo>
                  <a:lnTo>
                    <a:pt x="503" y="731"/>
                  </a:lnTo>
                  <a:lnTo>
                    <a:pt x="509" y="709"/>
                  </a:lnTo>
                  <a:lnTo>
                    <a:pt x="514" y="687"/>
                  </a:lnTo>
                  <a:lnTo>
                    <a:pt x="520" y="665"/>
                  </a:lnTo>
                  <a:lnTo>
                    <a:pt x="523" y="642"/>
                  </a:lnTo>
                  <a:lnTo>
                    <a:pt x="527" y="618"/>
                  </a:lnTo>
                  <a:lnTo>
                    <a:pt x="530" y="595"/>
                  </a:lnTo>
                  <a:lnTo>
                    <a:pt x="532" y="570"/>
                  </a:lnTo>
                  <a:lnTo>
                    <a:pt x="534" y="544"/>
                  </a:lnTo>
                  <a:lnTo>
                    <a:pt x="535" y="520"/>
                  </a:lnTo>
                  <a:lnTo>
                    <a:pt x="535" y="494"/>
                  </a:lnTo>
                  <a:lnTo>
                    <a:pt x="535" y="470"/>
                  </a:lnTo>
                  <a:lnTo>
                    <a:pt x="534" y="444"/>
                  </a:lnTo>
                  <a:lnTo>
                    <a:pt x="532" y="419"/>
                  </a:lnTo>
                  <a:lnTo>
                    <a:pt x="530" y="395"/>
                  </a:lnTo>
                  <a:lnTo>
                    <a:pt x="527" y="371"/>
                  </a:lnTo>
                  <a:lnTo>
                    <a:pt x="523" y="348"/>
                  </a:lnTo>
                  <a:lnTo>
                    <a:pt x="520" y="324"/>
                  </a:lnTo>
                  <a:lnTo>
                    <a:pt x="514" y="302"/>
                  </a:lnTo>
                  <a:lnTo>
                    <a:pt x="509" y="280"/>
                  </a:lnTo>
                  <a:lnTo>
                    <a:pt x="503" y="259"/>
                  </a:lnTo>
                  <a:lnTo>
                    <a:pt x="496" y="238"/>
                  </a:lnTo>
                  <a:lnTo>
                    <a:pt x="489" y="218"/>
                  </a:lnTo>
                  <a:lnTo>
                    <a:pt x="482" y="198"/>
                  </a:lnTo>
                  <a:lnTo>
                    <a:pt x="474" y="179"/>
                  </a:lnTo>
                  <a:lnTo>
                    <a:pt x="466" y="162"/>
                  </a:lnTo>
                  <a:lnTo>
                    <a:pt x="457" y="144"/>
                  </a:lnTo>
                  <a:lnTo>
                    <a:pt x="447" y="128"/>
                  </a:lnTo>
                  <a:lnTo>
                    <a:pt x="438" y="112"/>
                  </a:lnTo>
                  <a:lnTo>
                    <a:pt x="427" y="98"/>
                  </a:lnTo>
                  <a:lnTo>
                    <a:pt x="417" y="84"/>
                  </a:lnTo>
                  <a:lnTo>
                    <a:pt x="406" y="72"/>
                  </a:lnTo>
                  <a:lnTo>
                    <a:pt x="395" y="60"/>
                  </a:lnTo>
                  <a:lnTo>
                    <a:pt x="384" y="48"/>
                  </a:lnTo>
                  <a:lnTo>
                    <a:pt x="371" y="39"/>
                  </a:lnTo>
                  <a:lnTo>
                    <a:pt x="360" y="29"/>
                  </a:lnTo>
                  <a:lnTo>
                    <a:pt x="347" y="22"/>
                  </a:lnTo>
                  <a:lnTo>
                    <a:pt x="335" y="15"/>
                  </a:lnTo>
                  <a:lnTo>
                    <a:pt x="328" y="12"/>
                  </a:lnTo>
                  <a:lnTo>
                    <a:pt x="321" y="9"/>
                  </a:lnTo>
                  <a:lnTo>
                    <a:pt x="315" y="7"/>
                  </a:lnTo>
                  <a:lnTo>
                    <a:pt x="308" y="5"/>
                  </a:lnTo>
                  <a:lnTo>
                    <a:pt x="301" y="4"/>
                  </a:lnTo>
                  <a:lnTo>
                    <a:pt x="295" y="2"/>
                  </a:lnTo>
                  <a:lnTo>
                    <a:pt x="288" y="1"/>
                  </a:lnTo>
                  <a:lnTo>
                    <a:pt x="281" y="0"/>
                  </a:lnTo>
                  <a:lnTo>
                    <a:pt x="274" y="0"/>
                  </a:lnTo>
                  <a:lnTo>
                    <a:pt x="267" y="0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" name="Freeform 90"/>
            <p:cNvSpPr>
              <a:spLocks/>
            </p:cNvSpPr>
            <p:nvPr/>
          </p:nvSpPr>
          <p:spPr bwMode="auto">
            <a:xfrm>
              <a:off x="13169900" y="-36513"/>
              <a:ext cx="423862" cy="785813"/>
            </a:xfrm>
            <a:custGeom>
              <a:avLst/>
              <a:gdLst>
                <a:gd name="T0" fmla="*/ 255 w 535"/>
                <a:gd name="T1" fmla="*/ 0 h 990"/>
                <a:gd name="T2" fmla="*/ 234 w 535"/>
                <a:gd name="T3" fmla="*/ 3 h 990"/>
                <a:gd name="T4" fmla="*/ 214 w 535"/>
                <a:gd name="T5" fmla="*/ 9 h 990"/>
                <a:gd name="T6" fmla="*/ 188 w 535"/>
                <a:gd name="T7" fmla="*/ 22 h 990"/>
                <a:gd name="T8" fmla="*/ 152 w 535"/>
                <a:gd name="T9" fmla="*/ 48 h 990"/>
                <a:gd name="T10" fmla="*/ 118 w 535"/>
                <a:gd name="T11" fmla="*/ 84 h 990"/>
                <a:gd name="T12" fmla="*/ 88 w 535"/>
                <a:gd name="T13" fmla="*/ 127 h 990"/>
                <a:gd name="T14" fmla="*/ 62 w 535"/>
                <a:gd name="T15" fmla="*/ 179 h 990"/>
                <a:gd name="T16" fmla="*/ 39 w 535"/>
                <a:gd name="T17" fmla="*/ 237 h 990"/>
                <a:gd name="T18" fmla="*/ 21 w 535"/>
                <a:gd name="T19" fmla="*/ 302 h 990"/>
                <a:gd name="T20" fmla="*/ 9 w 535"/>
                <a:gd name="T21" fmla="*/ 371 h 990"/>
                <a:gd name="T22" fmla="*/ 2 w 535"/>
                <a:gd name="T23" fmla="*/ 443 h 990"/>
                <a:gd name="T24" fmla="*/ 2 w 535"/>
                <a:gd name="T25" fmla="*/ 520 h 990"/>
                <a:gd name="T26" fmla="*/ 6 w 535"/>
                <a:gd name="T27" fmla="*/ 594 h 990"/>
                <a:gd name="T28" fmla="*/ 17 w 535"/>
                <a:gd name="T29" fmla="*/ 665 h 990"/>
                <a:gd name="T30" fmla="*/ 33 w 535"/>
                <a:gd name="T31" fmla="*/ 730 h 990"/>
                <a:gd name="T32" fmla="*/ 54 w 535"/>
                <a:gd name="T33" fmla="*/ 791 h 990"/>
                <a:gd name="T34" fmla="*/ 79 w 535"/>
                <a:gd name="T35" fmla="*/ 845 h 990"/>
                <a:gd name="T36" fmla="*/ 108 w 535"/>
                <a:gd name="T37" fmla="*/ 891 h 990"/>
                <a:gd name="T38" fmla="*/ 140 w 535"/>
                <a:gd name="T39" fmla="*/ 929 h 990"/>
                <a:gd name="T40" fmla="*/ 177 w 535"/>
                <a:gd name="T41" fmla="*/ 960 h 990"/>
                <a:gd name="T42" fmla="*/ 208 w 535"/>
                <a:gd name="T43" fmla="*/ 977 h 990"/>
                <a:gd name="T44" fmla="*/ 228 w 535"/>
                <a:gd name="T45" fmla="*/ 984 h 990"/>
                <a:gd name="T46" fmla="*/ 248 w 535"/>
                <a:gd name="T47" fmla="*/ 988 h 990"/>
                <a:gd name="T48" fmla="*/ 269 w 535"/>
                <a:gd name="T49" fmla="*/ 990 h 990"/>
                <a:gd name="T50" fmla="*/ 289 w 535"/>
                <a:gd name="T51" fmla="*/ 988 h 990"/>
                <a:gd name="T52" fmla="*/ 309 w 535"/>
                <a:gd name="T53" fmla="*/ 984 h 990"/>
                <a:gd name="T54" fmla="*/ 328 w 535"/>
                <a:gd name="T55" fmla="*/ 977 h 990"/>
                <a:gd name="T56" fmla="*/ 360 w 535"/>
                <a:gd name="T57" fmla="*/ 960 h 990"/>
                <a:gd name="T58" fmla="*/ 396 w 535"/>
                <a:gd name="T59" fmla="*/ 929 h 990"/>
                <a:gd name="T60" fmla="*/ 429 w 535"/>
                <a:gd name="T61" fmla="*/ 891 h 990"/>
                <a:gd name="T62" fmla="*/ 457 w 535"/>
                <a:gd name="T63" fmla="*/ 845 h 990"/>
                <a:gd name="T64" fmla="*/ 483 w 535"/>
                <a:gd name="T65" fmla="*/ 791 h 990"/>
                <a:gd name="T66" fmla="*/ 504 w 535"/>
                <a:gd name="T67" fmla="*/ 730 h 990"/>
                <a:gd name="T68" fmla="*/ 520 w 535"/>
                <a:gd name="T69" fmla="*/ 665 h 990"/>
                <a:gd name="T70" fmla="*/ 531 w 535"/>
                <a:gd name="T71" fmla="*/ 594 h 990"/>
                <a:gd name="T72" fmla="*/ 535 w 535"/>
                <a:gd name="T73" fmla="*/ 520 h 990"/>
                <a:gd name="T74" fmla="*/ 534 w 535"/>
                <a:gd name="T75" fmla="*/ 443 h 990"/>
                <a:gd name="T76" fmla="*/ 527 w 535"/>
                <a:gd name="T77" fmla="*/ 371 h 990"/>
                <a:gd name="T78" fmla="*/ 515 w 535"/>
                <a:gd name="T79" fmla="*/ 302 h 990"/>
                <a:gd name="T80" fmla="*/ 497 w 535"/>
                <a:gd name="T81" fmla="*/ 237 h 990"/>
                <a:gd name="T82" fmla="*/ 474 w 535"/>
                <a:gd name="T83" fmla="*/ 180 h 990"/>
                <a:gd name="T84" fmla="*/ 449 w 535"/>
                <a:gd name="T85" fmla="*/ 127 h 990"/>
                <a:gd name="T86" fmla="*/ 418 w 535"/>
                <a:gd name="T87" fmla="*/ 84 h 990"/>
                <a:gd name="T88" fmla="*/ 385 w 535"/>
                <a:gd name="T89" fmla="*/ 48 h 990"/>
                <a:gd name="T90" fmla="*/ 348 w 535"/>
                <a:gd name="T91" fmla="*/ 22 h 990"/>
                <a:gd name="T92" fmla="*/ 323 w 535"/>
                <a:gd name="T93" fmla="*/ 9 h 990"/>
                <a:gd name="T94" fmla="*/ 303 w 535"/>
                <a:gd name="T95" fmla="*/ 3 h 990"/>
                <a:gd name="T96" fmla="*/ 282 w 535"/>
                <a:gd name="T97" fmla="*/ 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990">
                  <a:moveTo>
                    <a:pt x="269" y="0"/>
                  </a:moveTo>
                  <a:lnTo>
                    <a:pt x="262" y="0"/>
                  </a:lnTo>
                  <a:lnTo>
                    <a:pt x="255" y="0"/>
                  </a:lnTo>
                  <a:lnTo>
                    <a:pt x="248" y="1"/>
                  </a:lnTo>
                  <a:lnTo>
                    <a:pt x="241" y="2"/>
                  </a:lnTo>
                  <a:lnTo>
                    <a:pt x="234" y="3"/>
                  </a:lnTo>
                  <a:lnTo>
                    <a:pt x="228" y="4"/>
                  </a:lnTo>
                  <a:lnTo>
                    <a:pt x="221" y="7"/>
                  </a:lnTo>
                  <a:lnTo>
                    <a:pt x="214" y="9"/>
                  </a:lnTo>
                  <a:lnTo>
                    <a:pt x="208" y="12"/>
                  </a:lnTo>
                  <a:lnTo>
                    <a:pt x="201" y="15"/>
                  </a:lnTo>
                  <a:lnTo>
                    <a:pt x="188" y="22"/>
                  </a:lnTo>
                  <a:lnTo>
                    <a:pt x="177" y="29"/>
                  </a:lnTo>
                  <a:lnTo>
                    <a:pt x="164" y="38"/>
                  </a:lnTo>
                  <a:lnTo>
                    <a:pt x="152" y="48"/>
                  </a:lnTo>
                  <a:lnTo>
                    <a:pt x="140" y="59"/>
                  </a:lnTo>
                  <a:lnTo>
                    <a:pt x="130" y="71"/>
                  </a:lnTo>
                  <a:lnTo>
                    <a:pt x="118" y="84"/>
                  </a:lnTo>
                  <a:lnTo>
                    <a:pt x="108" y="98"/>
                  </a:lnTo>
                  <a:lnTo>
                    <a:pt x="98" y="112"/>
                  </a:lnTo>
                  <a:lnTo>
                    <a:pt x="88" y="127"/>
                  </a:lnTo>
                  <a:lnTo>
                    <a:pt x="79" y="144"/>
                  </a:lnTo>
                  <a:lnTo>
                    <a:pt x="70" y="161"/>
                  </a:lnTo>
                  <a:lnTo>
                    <a:pt x="62" y="179"/>
                  </a:lnTo>
                  <a:lnTo>
                    <a:pt x="54" y="198"/>
                  </a:lnTo>
                  <a:lnTo>
                    <a:pt x="46" y="218"/>
                  </a:lnTo>
                  <a:lnTo>
                    <a:pt x="39" y="237"/>
                  </a:lnTo>
                  <a:lnTo>
                    <a:pt x="33" y="258"/>
                  </a:lnTo>
                  <a:lnTo>
                    <a:pt x="27" y="280"/>
                  </a:lnTo>
                  <a:lnTo>
                    <a:pt x="21" y="302"/>
                  </a:lnTo>
                  <a:lnTo>
                    <a:pt x="17" y="324"/>
                  </a:lnTo>
                  <a:lnTo>
                    <a:pt x="13" y="347"/>
                  </a:lnTo>
                  <a:lnTo>
                    <a:pt x="9" y="371"/>
                  </a:lnTo>
                  <a:lnTo>
                    <a:pt x="6" y="394"/>
                  </a:lnTo>
                  <a:lnTo>
                    <a:pt x="4" y="419"/>
                  </a:lnTo>
                  <a:lnTo>
                    <a:pt x="2" y="443"/>
                  </a:lnTo>
                  <a:lnTo>
                    <a:pt x="0" y="469"/>
                  </a:lnTo>
                  <a:lnTo>
                    <a:pt x="0" y="494"/>
                  </a:lnTo>
                  <a:lnTo>
                    <a:pt x="2" y="520"/>
                  </a:lnTo>
                  <a:lnTo>
                    <a:pt x="2" y="545"/>
                  </a:lnTo>
                  <a:lnTo>
                    <a:pt x="4" y="570"/>
                  </a:lnTo>
                  <a:lnTo>
                    <a:pt x="6" y="594"/>
                  </a:lnTo>
                  <a:lnTo>
                    <a:pt x="9" y="618"/>
                  </a:lnTo>
                  <a:lnTo>
                    <a:pt x="13" y="641"/>
                  </a:lnTo>
                  <a:lnTo>
                    <a:pt x="17" y="665"/>
                  </a:lnTo>
                  <a:lnTo>
                    <a:pt x="21" y="687"/>
                  </a:lnTo>
                  <a:lnTo>
                    <a:pt x="27" y="709"/>
                  </a:lnTo>
                  <a:lnTo>
                    <a:pt x="33" y="730"/>
                  </a:lnTo>
                  <a:lnTo>
                    <a:pt x="39" y="751"/>
                  </a:lnTo>
                  <a:lnTo>
                    <a:pt x="46" y="771"/>
                  </a:lnTo>
                  <a:lnTo>
                    <a:pt x="54" y="791"/>
                  </a:lnTo>
                  <a:lnTo>
                    <a:pt x="62" y="810"/>
                  </a:lnTo>
                  <a:lnTo>
                    <a:pt x="70" y="827"/>
                  </a:lnTo>
                  <a:lnTo>
                    <a:pt x="79" y="845"/>
                  </a:lnTo>
                  <a:lnTo>
                    <a:pt x="88" y="861"/>
                  </a:lnTo>
                  <a:lnTo>
                    <a:pt x="98" y="877"/>
                  </a:lnTo>
                  <a:lnTo>
                    <a:pt x="108" y="891"/>
                  </a:lnTo>
                  <a:lnTo>
                    <a:pt x="118" y="905"/>
                  </a:lnTo>
                  <a:lnTo>
                    <a:pt x="130" y="918"/>
                  </a:lnTo>
                  <a:lnTo>
                    <a:pt x="140" y="929"/>
                  </a:lnTo>
                  <a:lnTo>
                    <a:pt x="152" y="941"/>
                  </a:lnTo>
                  <a:lnTo>
                    <a:pt x="164" y="950"/>
                  </a:lnTo>
                  <a:lnTo>
                    <a:pt x="177" y="960"/>
                  </a:lnTo>
                  <a:lnTo>
                    <a:pt x="188" y="967"/>
                  </a:lnTo>
                  <a:lnTo>
                    <a:pt x="201" y="974"/>
                  </a:lnTo>
                  <a:lnTo>
                    <a:pt x="208" y="977"/>
                  </a:lnTo>
                  <a:lnTo>
                    <a:pt x="214" y="980"/>
                  </a:lnTo>
                  <a:lnTo>
                    <a:pt x="221" y="982"/>
                  </a:lnTo>
                  <a:lnTo>
                    <a:pt x="228" y="984"/>
                  </a:lnTo>
                  <a:lnTo>
                    <a:pt x="234" y="985"/>
                  </a:lnTo>
                  <a:lnTo>
                    <a:pt x="241" y="987"/>
                  </a:lnTo>
                  <a:lnTo>
                    <a:pt x="248" y="988"/>
                  </a:lnTo>
                  <a:lnTo>
                    <a:pt x="255" y="989"/>
                  </a:lnTo>
                  <a:lnTo>
                    <a:pt x="262" y="989"/>
                  </a:lnTo>
                  <a:lnTo>
                    <a:pt x="269" y="990"/>
                  </a:lnTo>
                  <a:lnTo>
                    <a:pt x="275" y="989"/>
                  </a:lnTo>
                  <a:lnTo>
                    <a:pt x="282" y="989"/>
                  </a:lnTo>
                  <a:lnTo>
                    <a:pt x="289" y="988"/>
                  </a:lnTo>
                  <a:lnTo>
                    <a:pt x="296" y="987"/>
                  </a:lnTo>
                  <a:lnTo>
                    <a:pt x="303" y="985"/>
                  </a:lnTo>
                  <a:lnTo>
                    <a:pt x="309" y="984"/>
                  </a:lnTo>
                  <a:lnTo>
                    <a:pt x="316" y="982"/>
                  </a:lnTo>
                  <a:lnTo>
                    <a:pt x="323" y="980"/>
                  </a:lnTo>
                  <a:lnTo>
                    <a:pt x="328" y="977"/>
                  </a:lnTo>
                  <a:lnTo>
                    <a:pt x="335" y="974"/>
                  </a:lnTo>
                  <a:lnTo>
                    <a:pt x="348" y="967"/>
                  </a:lnTo>
                  <a:lnTo>
                    <a:pt x="360" y="960"/>
                  </a:lnTo>
                  <a:lnTo>
                    <a:pt x="373" y="950"/>
                  </a:lnTo>
                  <a:lnTo>
                    <a:pt x="385" y="941"/>
                  </a:lnTo>
                  <a:lnTo>
                    <a:pt x="396" y="929"/>
                  </a:lnTo>
                  <a:lnTo>
                    <a:pt x="407" y="918"/>
                  </a:lnTo>
                  <a:lnTo>
                    <a:pt x="418" y="905"/>
                  </a:lnTo>
                  <a:lnTo>
                    <a:pt x="429" y="891"/>
                  </a:lnTo>
                  <a:lnTo>
                    <a:pt x="438" y="877"/>
                  </a:lnTo>
                  <a:lnTo>
                    <a:pt x="448" y="861"/>
                  </a:lnTo>
                  <a:lnTo>
                    <a:pt x="457" y="845"/>
                  </a:lnTo>
                  <a:lnTo>
                    <a:pt x="466" y="827"/>
                  </a:lnTo>
                  <a:lnTo>
                    <a:pt x="474" y="810"/>
                  </a:lnTo>
                  <a:lnTo>
                    <a:pt x="483" y="791"/>
                  </a:lnTo>
                  <a:lnTo>
                    <a:pt x="490" y="771"/>
                  </a:lnTo>
                  <a:lnTo>
                    <a:pt x="497" y="751"/>
                  </a:lnTo>
                  <a:lnTo>
                    <a:pt x="504" y="730"/>
                  </a:lnTo>
                  <a:lnTo>
                    <a:pt x="509" y="709"/>
                  </a:lnTo>
                  <a:lnTo>
                    <a:pt x="514" y="687"/>
                  </a:lnTo>
                  <a:lnTo>
                    <a:pt x="520" y="665"/>
                  </a:lnTo>
                  <a:lnTo>
                    <a:pt x="524" y="641"/>
                  </a:lnTo>
                  <a:lnTo>
                    <a:pt x="527" y="618"/>
                  </a:lnTo>
                  <a:lnTo>
                    <a:pt x="531" y="594"/>
                  </a:lnTo>
                  <a:lnTo>
                    <a:pt x="533" y="570"/>
                  </a:lnTo>
                  <a:lnTo>
                    <a:pt x="534" y="545"/>
                  </a:lnTo>
                  <a:lnTo>
                    <a:pt x="535" y="520"/>
                  </a:lnTo>
                  <a:lnTo>
                    <a:pt x="535" y="494"/>
                  </a:lnTo>
                  <a:lnTo>
                    <a:pt x="535" y="469"/>
                  </a:lnTo>
                  <a:lnTo>
                    <a:pt x="534" y="443"/>
                  </a:lnTo>
                  <a:lnTo>
                    <a:pt x="533" y="419"/>
                  </a:lnTo>
                  <a:lnTo>
                    <a:pt x="531" y="394"/>
                  </a:lnTo>
                  <a:lnTo>
                    <a:pt x="527" y="371"/>
                  </a:lnTo>
                  <a:lnTo>
                    <a:pt x="524" y="347"/>
                  </a:lnTo>
                  <a:lnTo>
                    <a:pt x="520" y="324"/>
                  </a:lnTo>
                  <a:lnTo>
                    <a:pt x="515" y="302"/>
                  </a:lnTo>
                  <a:lnTo>
                    <a:pt x="509" y="280"/>
                  </a:lnTo>
                  <a:lnTo>
                    <a:pt x="504" y="258"/>
                  </a:lnTo>
                  <a:lnTo>
                    <a:pt x="497" y="237"/>
                  </a:lnTo>
                  <a:lnTo>
                    <a:pt x="490" y="218"/>
                  </a:lnTo>
                  <a:lnTo>
                    <a:pt x="483" y="198"/>
                  </a:lnTo>
                  <a:lnTo>
                    <a:pt x="474" y="180"/>
                  </a:lnTo>
                  <a:lnTo>
                    <a:pt x="466" y="161"/>
                  </a:lnTo>
                  <a:lnTo>
                    <a:pt x="457" y="144"/>
                  </a:lnTo>
                  <a:lnTo>
                    <a:pt x="449" y="127"/>
                  </a:lnTo>
                  <a:lnTo>
                    <a:pt x="438" y="112"/>
                  </a:lnTo>
                  <a:lnTo>
                    <a:pt x="429" y="98"/>
                  </a:lnTo>
                  <a:lnTo>
                    <a:pt x="418" y="84"/>
                  </a:lnTo>
                  <a:lnTo>
                    <a:pt x="407" y="71"/>
                  </a:lnTo>
                  <a:lnTo>
                    <a:pt x="396" y="59"/>
                  </a:lnTo>
                  <a:lnTo>
                    <a:pt x="385" y="48"/>
                  </a:lnTo>
                  <a:lnTo>
                    <a:pt x="373" y="38"/>
                  </a:lnTo>
                  <a:lnTo>
                    <a:pt x="360" y="29"/>
                  </a:lnTo>
                  <a:lnTo>
                    <a:pt x="348" y="22"/>
                  </a:lnTo>
                  <a:lnTo>
                    <a:pt x="335" y="15"/>
                  </a:lnTo>
                  <a:lnTo>
                    <a:pt x="328" y="12"/>
                  </a:lnTo>
                  <a:lnTo>
                    <a:pt x="323" y="9"/>
                  </a:lnTo>
                  <a:lnTo>
                    <a:pt x="316" y="7"/>
                  </a:lnTo>
                  <a:lnTo>
                    <a:pt x="309" y="4"/>
                  </a:lnTo>
                  <a:lnTo>
                    <a:pt x="303" y="3"/>
                  </a:lnTo>
                  <a:lnTo>
                    <a:pt x="296" y="2"/>
                  </a:lnTo>
                  <a:lnTo>
                    <a:pt x="289" y="1"/>
                  </a:lnTo>
                  <a:lnTo>
                    <a:pt x="282" y="0"/>
                  </a:lnTo>
                  <a:lnTo>
                    <a:pt x="275" y="0"/>
                  </a:lnTo>
                  <a:lnTo>
                    <a:pt x="269" y="0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49" name="Picture 7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100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2" r="3709"/>
            <a:stretch/>
          </p:blipFill>
          <p:spPr bwMode="auto">
            <a:xfrm>
              <a:off x="13353390" y="147396"/>
              <a:ext cx="449326" cy="474339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Groeperen 9"/>
          <p:cNvGrpSpPr/>
          <p:nvPr/>
        </p:nvGrpSpPr>
        <p:grpSpPr>
          <a:xfrm>
            <a:off x="4524544" y="1844824"/>
            <a:ext cx="1775648" cy="540139"/>
            <a:chOff x="6684784" y="4293096"/>
            <a:chExt cx="1080120" cy="313126"/>
          </a:xfrm>
        </p:grpSpPr>
        <p:pic>
          <p:nvPicPr>
            <p:cNvPr id="51" name="Picture 1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97" t="4907" r="76704" b="80861"/>
            <a:stretch/>
          </p:blipFill>
          <p:spPr bwMode="auto">
            <a:xfrm>
              <a:off x="7112268" y="4322117"/>
              <a:ext cx="269526" cy="280648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53" name="Picture 1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59" t="5722" r="48347" b="80861"/>
            <a:stretch/>
          </p:blipFill>
          <p:spPr bwMode="auto">
            <a:xfrm>
              <a:off x="6684784" y="4322118"/>
              <a:ext cx="311822" cy="264577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54" name="Picture 1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77" t="2429" r="27740" b="81692"/>
            <a:stretch/>
          </p:blipFill>
          <p:spPr bwMode="auto">
            <a:xfrm>
              <a:off x="7526163" y="4293096"/>
              <a:ext cx="238741" cy="31312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55" name="Gruppieren 38"/>
          <p:cNvGrpSpPr/>
          <p:nvPr/>
        </p:nvGrpSpPr>
        <p:grpSpPr>
          <a:xfrm>
            <a:off x="899592" y="1484784"/>
            <a:ext cx="648781" cy="961629"/>
            <a:chOff x="11784893" y="-10439"/>
            <a:chExt cx="339484" cy="482600"/>
          </a:xfrm>
        </p:grpSpPr>
        <p:sp>
          <p:nvSpPr>
            <p:cNvPr id="56" name="AutoShape 67"/>
            <p:cNvSpPr>
              <a:spLocks noChangeAspect="1" noChangeArrowheads="1" noTextEdit="1"/>
            </p:cNvSpPr>
            <p:nvPr/>
          </p:nvSpPr>
          <p:spPr bwMode="auto">
            <a:xfrm>
              <a:off x="11784893" y="-10439"/>
              <a:ext cx="339484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7" name="Freeform 69"/>
            <p:cNvSpPr>
              <a:spLocks noEditPoints="1"/>
            </p:cNvSpPr>
            <p:nvPr/>
          </p:nvSpPr>
          <p:spPr bwMode="auto">
            <a:xfrm>
              <a:off x="11945410" y="-5621"/>
              <a:ext cx="32288" cy="467343"/>
            </a:xfrm>
            <a:custGeom>
              <a:avLst/>
              <a:gdLst>
                <a:gd name="T0" fmla="*/ 19 w 69"/>
                <a:gd name="T1" fmla="*/ 1165 h 1165"/>
                <a:gd name="T2" fmla="*/ 22 w 69"/>
                <a:gd name="T3" fmla="*/ 58 h 1165"/>
                <a:gd name="T4" fmla="*/ 46 w 69"/>
                <a:gd name="T5" fmla="*/ 58 h 1165"/>
                <a:gd name="T6" fmla="*/ 43 w 69"/>
                <a:gd name="T7" fmla="*/ 1165 h 1165"/>
                <a:gd name="T8" fmla="*/ 19 w 69"/>
                <a:gd name="T9" fmla="*/ 1165 h 1165"/>
                <a:gd name="T10" fmla="*/ 0 w 69"/>
                <a:gd name="T11" fmla="*/ 71 h 1165"/>
                <a:gd name="T12" fmla="*/ 35 w 69"/>
                <a:gd name="T13" fmla="*/ 0 h 1165"/>
                <a:gd name="T14" fmla="*/ 69 w 69"/>
                <a:gd name="T15" fmla="*/ 71 h 1165"/>
                <a:gd name="T16" fmla="*/ 0 w 69"/>
                <a:gd name="T17" fmla="*/ 71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165">
                  <a:moveTo>
                    <a:pt x="19" y="1165"/>
                  </a:moveTo>
                  <a:lnTo>
                    <a:pt x="22" y="58"/>
                  </a:lnTo>
                  <a:lnTo>
                    <a:pt x="46" y="58"/>
                  </a:lnTo>
                  <a:lnTo>
                    <a:pt x="43" y="1165"/>
                  </a:lnTo>
                  <a:lnTo>
                    <a:pt x="19" y="1165"/>
                  </a:lnTo>
                  <a:close/>
                  <a:moveTo>
                    <a:pt x="0" y="71"/>
                  </a:moveTo>
                  <a:lnTo>
                    <a:pt x="35" y="0"/>
                  </a:lnTo>
                  <a:lnTo>
                    <a:pt x="69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00FF"/>
            </a:solidFill>
            <a:ln w="1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8" name="Freeform 70"/>
            <p:cNvSpPr>
              <a:spLocks/>
            </p:cNvSpPr>
            <p:nvPr/>
          </p:nvSpPr>
          <p:spPr bwMode="auto">
            <a:xfrm>
              <a:off x="11883602" y="54603"/>
              <a:ext cx="167897" cy="48982"/>
            </a:xfrm>
            <a:custGeom>
              <a:avLst/>
              <a:gdLst>
                <a:gd name="T0" fmla="*/ 163 w 363"/>
                <a:gd name="T1" fmla="*/ 0 h 122"/>
                <a:gd name="T2" fmla="*/ 127 w 363"/>
                <a:gd name="T3" fmla="*/ 3 h 122"/>
                <a:gd name="T4" fmla="*/ 94 w 363"/>
                <a:gd name="T5" fmla="*/ 7 h 122"/>
                <a:gd name="T6" fmla="*/ 66 w 363"/>
                <a:gd name="T7" fmla="*/ 14 h 122"/>
                <a:gd name="T8" fmla="*/ 41 w 363"/>
                <a:gd name="T9" fmla="*/ 22 h 122"/>
                <a:gd name="T10" fmla="*/ 26 w 363"/>
                <a:gd name="T11" fmla="*/ 29 h 122"/>
                <a:gd name="T12" fmla="*/ 18 w 363"/>
                <a:gd name="T13" fmla="*/ 35 h 122"/>
                <a:gd name="T14" fmla="*/ 11 w 363"/>
                <a:gd name="T15" fmla="*/ 40 h 122"/>
                <a:gd name="T16" fmla="*/ 5 w 363"/>
                <a:gd name="T17" fmla="*/ 46 h 122"/>
                <a:gd name="T18" fmla="*/ 1 w 363"/>
                <a:gd name="T19" fmla="*/ 51 h 122"/>
                <a:gd name="T20" fmla="*/ 0 w 363"/>
                <a:gd name="T21" fmla="*/ 58 h 122"/>
                <a:gd name="T22" fmla="*/ 0 w 363"/>
                <a:gd name="T23" fmla="*/ 64 h 122"/>
                <a:gd name="T24" fmla="*/ 1 w 363"/>
                <a:gd name="T25" fmla="*/ 69 h 122"/>
                <a:gd name="T26" fmla="*/ 5 w 363"/>
                <a:gd name="T27" fmla="*/ 76 h 122"/>
                <a:gd name="T28" fmla="*/ 11 w 363"/>
                <a:gd name="T29" fmla="*/ 82 h 122"/>
                <a:gd name="T30" fmla="*/ 18 w 363"/>
                <a:gd name="T31" fmla="*/ 87 h 122"/>
                <a:gd name="T32" fmla="*/ 26 w 363"/>
                <a:gd name="T33" fmla="*/ 91 h 122"/>
                <a:gd name="T34" fmla="*/ 41 w 363"/>
                <a:gd name="T35" fmla="*/ 100 h 122"/>
                <a:gd name="T36" fmla="*/ 66 w 363"/>
                <a:gd name="T37" fmla="*/ 107 h 122"/>
                <a:gd name="T38" fmla="*/ 94 w 363"/>
                <a:gd name="T39" fmla="*/ 114 h 122"/>
                <a:gd name="T40" fmla="*/ 127 w 363"/>
                <a:gd name="T41" fmla="*/ 119 h 122"/>
                <a:gd name="T42" fmla="*/ 163 w 363"/>
                <a:gd name="T43" fmla="*/ 120 h 122"/>
                <a:gd name="T44" fmla="*/ 199 w 363"/>
                <a:gd name="T45" fmla="*/ 120 h 122"/>
                <a:gd name="T46" fmla="*/ 235 w 363"/>
                <a:gd name="T47" fmla="*/ 119 h 122"/>
                <a:gd name="T48" fmla="*/ 269 w 363"/>
                <a:gd name="T49" fmla="*/ 114 h 122"/>
                <a:gd name="T50" fmla="*/ 298 w 363"/>
                <a:gd name="T51" fmla="*/ 107 h 122"/>
                <a:gd name="T52" fmla="*/ 321 w 363"/>
                <a:gd name="T53" fmla="*/ 100 h 122"/>
                <a:gd name="T54" fmla="*/ 337 w 363"/>
                <a:gd name="T55" fmla="*/ 91 h 122"/>
                <a:gd name="T56" fmla="*/ 345 w 363"/>
                <a:gd name="T57" fmla="*/ 87 h 122"/>
                <a:gd name="T58" fmla="*/ 352 w 363"/>
                <a:gd name="T59" fmla="*/ 82 h 122"/>
                <a:gd name="T60" fmla="*/ 357 w 363"/>
                <a:gd name="T61" fmla="*/ 76 h 122"/>
                <a:gd name="T62" fmla="*/ 362 w 363"/>
                <a:gd name="T63" fmla="*/ 69 h 122"/>
                <a:gd name="T64" fmla="*/ 363 w 363"/>
                <a:gd name="T65" fmla="*/ 64 h 122"/>
                <a:gd name="T66" fmla="*/ 363 w 363"/>
                <a:gd name="T67" fmla="*/ 58 h 122"/>
                <a:gd name="T68" fmla="*/ 362 w 363"/>
                <a:gd name="T69" fmla="*/ 51 h 122"/>
                <a:gd name="T70" fmla="*/ 357 w 363"/>
                <a:gd name="T71" fmla="*/ 46 h 122"/>
                <a:gd name="T72" fmla="*/ 352 w 363"/>
                <a:gd name="T73" fmla="*/ 40 h 122"/>
                <a:gd name="T74" fmla="*/ 345 w 363"/>
                <a:gd name="T75" fmla="*/ 35 h 122"/>
                <a:gd name="T76" fmla="*/ 337 w 363"/>
                <a:gd name="T77" fmla="*/ 29 h 122"/>
                <a:gd name="T78" fmla="*/ 321 w 363"/>
                <a:gd name="T79" fmla="*/ 22 h 122"/>
                <a:gd name="T80" fmla="*/ 298 w 363"/>
                <a:gd name="T81" fmla="*/ 14 h 122"/>
                <a:gd name="T82" fmla="*/ 269 w 363"/>
                <a:gd name="T83" fmla="*/ 7 h 122"/>
                <a:gd name="T84" fmla="*/ 235 w 363"/>
                <a:gd name="T85" fmla="*/ 3 h 122"/>
                <a:gd name="T86" fmla="*/ 199 w 363"/>
                <a:gd name="T8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3" h="122">
                  <a:moveTo>
                    <a:pt x="181" y="0"/>
                  </a:moveTo>
                  <a:lnTo>
                    <a:pt x="163" y="0"/>
                  </a:lnTo>
                  <a:lnTo>
                    <a:pt x="145" y="1"/>
                  </a:lnTo>
                  <a:lnTo>
                    <a:pt x="127" y="3"/>
                  </a:lnTo>
                  <a:lnTo>
                    <a:pt x="111" y="4"/>
                  </a:lnTo>
                  <a:lnTo>
                    <a:pt x="94" y="7"/>
                  </a:lnTo>
                  <a:lnTo>
                    <a:pt x="80" y="10"/>
                  </a:lnTo>
                  <a:lnTo>
                    <a:pt x="66" y="14"/>
                  </a:lnTo>
                  <a:lnTo>
                    <a:pt x="53" y="18"/>
                  </a:lnTo>
                  <a:lnTo>
                    <a:pt x="41" y="22"/>
                  </a:lnTo>
                  <a:lnTo>
                    <a:pt x="30" y="26"/>
                  </a:lnTo>
                  <a:lnTo>
                    <a:pt x="26" y="29"/>
                  </a:lnTo>
                  <a:lnTo>
                    <a:pt x="22" y="32"/>
                  </a:lnTo>
                  <a:lnTo>
                    <a:pt x="18" y="35"/>
                  </a:lnTo>
                  <a:lnTo>
                    <a:pt x="14" y="37"/>
                  </a:lnTo>
                  <a:lnTo>
                    <a:pt x="11" y="40"/>
                  </a:lnTo>
                  <a:lnTo>
                    <a:pt x="8" y="43"/>
                  </a:lnTo>
                  <a:lnTo>
                    <a:pt x="5" y="46"/>
                  </a:lnTo>
                  <a:lnTo>
                    <a:pt x="3" y="48"/>
                  </a:lnTo>
                  <a:lnTo>
                    <a:pt x="1" y="51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1" y="69"/>
                  </a:lnTo>
                  <a:lnTo>
                    <a:pt x="3" y="73"/>
                  </a:lnTo>
                  <a:lnTo>
                    <a:pt x="5" y="76"/>
                  </a:lnTo>
                  <a:lnTo>
                    <a:pt x="8" y="79"/>
                  </a:lnTo>
                  <a:lnTo>
                    <a:pt x="11" y="82"/>
                  </a:lnTo>
                  <a:lnTo>
                    <a:pt x="14" y="84"/>
                  </a:lnTo>
                  <a:lnTo>
                    <a:pt x="18" y="87"/>
                  </a:lnTo>
                  <a:lnTo>
                    <a:pt x="22" y="90"/>
                  </a:lnTo>
                  <a:lnTo>
                    <a:pt x="26" y="91"/>
                  </a:lnTo>
                  <a:lnTo>
                    <a:pt x="30" y="94"/>
                  </a:lnTo>
                  <a:lnTo>
                    <a:pt x="41" y="100"/>
                  </a:lnTo>
                  <a:lnTo>
                    <a:pt x="53" y="104"/>
                  </a:lnTo>
                  <a:lnTo>
                    <a:pt x="66" y="107"/>
                  </a:lnTo>
                  <a:lnTo>
                    <a:pt x="80" y="111"/>
                  </a:lnTo>
                  <a:lnTo>
                    <a:pt x="94" y="114"/>
                  </a:lnTo>
                  <a:lnTo>
                    <a:pt x="111" y="116"/>
                  </a:lnTo>
                  <a:lnTo>
                    <a:pt x="127" y="119"/>
                  </a:lnTo>
                  <a:lnTo>
                    <a:pt x="145" y="120"/>
                  </a:lnTo>
                  <a:lnTo>
                    <a:pt x="163" y="120"/>
                  </a:lnTo>
                  <a:lnTo>
                    <a:pt x="181" y="122"/>
                  </a:lnTo>
                  <a:lnTo>
                    <a:pt x="199" y="120"/>
                  </a:lnTo>
                  <a:lnTo>
                    <a:pt x="217" y="120"/>
                  </a:lnTo>
                  <a:lnTo>
                    <a:pt x="235" y="119"/>
                  </a:lnTo>
                  <a:lnTo>
                    <a:pt x="252" y="116"/>
                  </a:lnTo>
                  <a:lnTo>
                    <a:pt x="269" y="114"/>
                  </a:lnTo>
                  <a:lnTo>
                    <a:pt x="283" y="111"/>
                  </a:lnTo>
                  <a:lnTo>
                    <a:pt x="298" y="107"/>
                  </a:lnTo>
                  <a:lnTo>
                    <a:pt x="310" y="104"/>
                  </a:lnTo>
                  <a:lnTo>
                    <a:pt x="321" y="100"/>
                  </a:lnTo>
                  <a:lnTo>
                    <a:pt x="332" y="94"/>
                  </a:lnTo>
                  <a:lnTo>
                    <a:pt x="337" y="91"/>
                  </a:lnTo>
                  <a:lnTo>
                    <a:pt x="341" y="90"/>
                  </a:lnTo>
                  <a:lnTo>
                    <a:pt x="345" y="87"/>
                  </a:lnTo>
                  <a:lnTo>
                    <a:pt x="349" y="84"/>
                  </a:lnTo>
                  <a:lnTo>
                    <a:pt x="352" y="82"/>
                  </a:lnTo>
                  <a:lnTo>
                    <a:pt x="355" y="79"/>
                  </a:lnTo>
                  <a:lnTo>
                    <a:pt x="357" y="76"/>
                  </a:lnTo>
                  <a:lnTo>
                    <a:pt x="360" y="73"/>
                  </a:lnTo>
                  <a:lnTo>
                    <a:pt x="362" y="69"/>
                  </a:lnTo>
                  <a:lnTo>
                    <a:pt x="363" y="66"/>
                  </a:lnTo>
                  <a:lnTo>
                    <a:pt x="363" y="64"/>
                  </a:lnTo>
                  <a:lnTo>
                    <a:pt x="363" y="61"/>
                  </a:lnTo>
                  <a:lnTo>
                    <a:pt x="363" y="58"/>
                  </a:lnTo>
                  <a:lnTo>
                    <a:pt x="363" y="54"/>
                  </a:lnTo>
                  <a:lnTo>
                    <a:pt x="362" y="51"/>
                  </a:lnTo>
                  <a:lnTo>
                    <a:pt x="360" y="48"/>
                  </a:lnTo>
                  <a:lnTo>
                    <a:pt x="357" y="46"/>
                  </a:lnTo>
                  <a:lnTo>
                    <a:pt x="355" y="43"/>
                  </a:lnTo>
                  <a:lnTo>
                    <a:pt x="352" y="40"/>
                  </a:lnTo>
                  <a:lnTo>
                    <a:pt x="349" y="37"/>
                  </a:lnTo>
                  <a:lnTo>
                    <a:pt x="345" y="35"/>
                  </a:lnTo>
                  <a:lnTo>
                    <a:pt x="341" y="32"/>
                  </a:lnTo>
                  <a:lnTo>
                    <a:pt x="337" y="29"/>
                  </a:lnTo>
                  <a:lnTo>
                    <a:pt x="332" y="26"/>
                  </a:lnTo>
                  <a:lnTo>
                    <a:pt x="321" y="22"/>
                  </a:lnTo>
                  <a:lnTo>
                    <a:pt x="310" y="18"/>
                  </a:lnTo>
                  <a:lnTo>
                    <a:pt x="298" y="14"/>
                  </a:lnTo>
                  <a:lnTo>
                    <a:pt x="283" y="10"/>
                  </a:lnTo>
                  <a:lnTo>
                    <a:pt x="269" y="7"/>
                  </a:lnTo>
                  <a:lnTo>
                    <a:pt x="252" y="4"/>
                  </a:lnTo>
                  <a:lnTo>
                    <a:pt x="235" y="3"/>
                  </a:lnTo>
                  <a:lnTo>
                    <a:pt x="217" y="1"/>
                  </a:lnTo>
                  <a:lnTo>
                    <a:pt x="199" y="0"/>
                  </a:lnTo>
                  <a:lnTo>
                    <a:pt x="181" y="0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" name="Freeform 71"/>
            <p:cNvSpPr>
              <a:spLocks noEditPoints="1"/>
            </p:cNvSpPr>
            <p:nvPr/>
          </p:nvSpPr>
          <p:spPr bwMode="auto">
            <a:xfrm>
              <a:off x="12028436" y="69861"/>
              <a:ext cx="32288" cy="32923"/>
            </a:xfrm>
            <a:custGeom>
              <a:avLst/>
              <a:gdLst>
                <a:gd name="T0" fmla="*/ 7 w 69"/>
                <a:gd name="T1" fmla="*/ 66 h 80"/>
                <a:gd name="T2" fmla="*/ 26 w 69"/>
                <a:gd name="T3" fmla="*/ 40 h 80"/>
                <a:gd name="T4" fmla="*/ 44 w 69"/>
                <a:gd name="T5" fmla="*/ 54 h 80"/>
                <a:gd name="T6" fmla="*/ 25 w 69"/>
                <a:gd name="T7" fmla="*/ 80 h 80"/>
                <a:gd name="T8" fmla="*/ 7 w 69"/>
                <a:gd name="T9" fmla="*/ 66 h 80"/>
                <a:gd name="T10" fmla="*/ 0 w 69"/>
                <a:gd name="T11" fmla="*/ 36 h 80"/>
                <a:gd name="T12" fmla="*/ 69 w 69"/>
                <a:gd name="T13" fmla="*/ 0 h 80"/>
                <a:gd name="T14" fmla="*/ 57 w 69"/>
                <a:gd name="T15" fmla="*/ 76 h 80"/>
                <a:gd name="T16" fmla="*/ 0 w 69"/>
                <a:gd name="T17" fmla="*/ 3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80">
                  <a:moveTo>
                    <a:pt x="7" y="66"/>
                  </a:moveTo>
                  <a:lnTo>
                    <a:pt x="26" y="40"/>
                  </a:lnTo>
                  <a:lnTo>
                    <a:pt x="44" y="54"/>
                  </a:lnTo>
                  <a:lnTo>
                    <a:pt x="25" y="80"/>
                  </a:lnTo>
                  <a:lnTo>
                    <a:pt x="7" y="66"/>
                  </a:lnTo>
                  <a:close/>
                  <a:moveTo>
                    <a:pt x="0" y="36"/>
                  </a:moveTo>
                  <a:lnTo>
                    <a:pt x="69" y="0"/>
                  </a:lnTo>
                  <a:lnTo>
                    <a:pt x="57" y="7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" name="Freeform 73"/>
            <p:cNvSpPr>
              <a:spLocks noEditPoints="1"/>
            </p:cNvSpPr>
            <p:nvPr/>
          </p:nvSpPr>
          <p:spPr bwMode="auto">
            <a:xfrm>
              <a:off x="11945410" y="-5621"/>
              <a:ext cx="32288" cy="467343"/>
            </a:xfrm>
            <a:custGeom>
              <a:avLst/>
              <a:gdLst>
                <a:gd name="T0" fmla="*/ 19 w 69"/>
                <a:gd name="T1" fmla="*/ 1165 h 1165"/>
                <a:gd name="T2" fmla="*/ 22 w 69"/>
                <a:gd name="T3" fmla="*/ 58 h 1165"/>
                <a:gd name="T4" fmla="*/ 46 w 69"/>
                <a:gd name="T5" fmla="*/ 58 h 1165"/>
                <a:gd name="T6" fmla="*/ 43 w 69"/>
                <a:gd name="T7" fmla="*/ 1165 h 1165"/>
                <a:gd name="T8" fmla="*/ 19 w 69"/>
                <a:gd name="T9" fmla="*/ 1165 h 1165"/>
                <a:gd name="T10" fmla="*/ 0 w 69"/>
                <a:gd name="T11" fmla="*/ 71 h 1165"/>
                <a:gd name="T12" fmla="*/ 35 w 69"/>
                <a:gd name="T13" fmla="*/ 0 h 1165"/>
                <a:gd name="T14" fmla="*/ 69 w 69"/>
                <a:gd name="T15" fmla="*/ 71 h 1165"/>
                <a:gd name="T16" fmla="*/ 0 w 69"/>
                <a:gd name="T17" fmla="*/ 71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165">
                  <a:moveTo>
                    <a:pt x="19" y="1165"/>
                  </a:moveTo>
                  <a:lnTo>
                    <a:pt x="22" y="58"/>
                  </a:lnTo>
                  <a:lnTo>
                    <a:pt x="46" y="58"/>
                  </a:lnTo>
                  <a:lnTo>
                    <a:pt x="43" y="1165"/>
                  </a:lnTo>
                  <a:lnTo>
                    <a:pt x="19" y="1165"/>
                  </a:lnTo>
                  <a:close/>
                  <a:moveTo>
                    <a:pt x="0" y="71"/>
                  </a:moveTo>
                  <a:lnTo>
                    <a:pt x="35" y="0"/>
                  </a:lnTo>
                  <a:lnTo>
                    <a:pt x="69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00FF"/>
            </a:solidFill>
            <a:ln w="1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1" name="Freeform 74"/>
            <p:cNvSpPr>
              <a:spLocks/>
            </p:cNvSpPr>
            <p:nvPr/>
          </p:nvSpPr>
          <p:spPr bwMode="auto">
            <a:xfrm>
              <a:off x="11883602" y="54603"/>
              <a:ext cx="167897" cy="48982"/>
            </a:xfrm>
            <a:custGeom>
              <a:avLst/>
              <a:gdLst>
                <a:gd name="T0" fmla="*/ 163 w 363"/>
                <a:gd name="T1" fmla="*/ 0 h 122"/>
                <a:gd name="T2" fmla="*/ 127 w 363"/>
                <a:gd name="T3" fmla="*/ 3 h 122"/>
                <a:gd name="T4" fmla="*/ 94 w 363"/>
                <a:gd name="T5" fmla="*/ 7 h 122"/>
                <a:gd name="T6" fmla="*/ 66 w 363"/>
                <a:gd name="T7" fmla="*/ 14 h 122"/>
                <a:gd name="T8" fmla="*/ 41 w 363"/>
                <a:gd name="T9" fmla="*/ 22 h 122"/>
                <a:gd name="T10" fmla="*/ 26 w 363"/>
                <a:gd name="T11" fmla="*/ 29 h 122"/>
                <a:gd name="T12" fmla="*/ 18 w 363"/>
                <a:gd name="T13" fmla="*/ 35 h 122"/>
                <a:gd name="T14" fmla="*/ 11 w 363"/>
                <a:gd name="T15" fmla="*/ 40 h 122"/>
                <a:gd name="T16" fmla="*/ 5 w 363"/>
                <a:gd name="T17" fmla="*/ 46 h 122"/>
                <a:gd name="T18" fmla="*/ 1 w 363"/>
                <a:gd name="T19" fmla="*/ 51 h 122"/>
                <a:gd name="T20" fmla="*/ 0 w 363"/>
                <a:gd name="T21" fmla="*/ 58 h 122"/>
                <a:gd name="T22" fmla="*/ 0 w 363"/>
                <a:gd name="T23" fmla="*/ 64 h 122"/>
                <a:gd name="T24" fmla="*/ 1 w 363"/>
                <a:gd name="T25" fmla="*/ 69 h 122"/>
                <a:gd name="T26" fmla="*/ 5 w 363"/>
                <a:gd name="T27" fmla="*/ 76 h 122"/>
                <a:gd name="T28" fmla="*/ 11 w 363"/>
                <a:gd name="T29" fmla="*/ 82 h 122"/>
                <a:gd name="T30" fmla="*/ 18 w 363"/>
                <a:gd name="T31" fmla="*/ 87 h 122"/>
                <a:gd name="T32" fmla="*/ 26 w 363"/>
                <a:gd name="T33" fmla="*/ 91 h 122"/>
                <a:gd name="T34" fmla="*/ 41 w 363"/>
                <a:gd name="T35" fmla="*/ 100 h 122"/>
                <a:gd name="T36" fmla="*/ 66 w 363"/>
                <a:gd name="T37" fmla="*/ 107 h 122"/>
                <a:gd name="T38" fmla="*/ 94 w 363"/>
                <a:gd name="T39" fmla="*/ 114 h 122"/>
                <a:gd name="T40" fmla="*/ 127 w 363"/>
                <a:gd name="T41" fmla="*/ 119 h 122"/>
                <a:gd name="T42" fmla="*/ 163 w 363"/>
                <a:gd name="T43" fmla="*/ 120 h 122"/>
                <a:gd name="T44" fmla="*/ 199 w 363"/>
                <a:gd name="T45" fmla="*/ 120 h 122"/>
                <a:gd name="T46" fmla="*/ 235 w 363"/>
                <a:gd name="T47" fmla="*/ 119 h 122"/>
                <a:gd name="T48" fmla="*/ 269 w 363"/>
                <a:gd name="T49" fmla="*/ 114 h 122"/>
                <a:gd name="T50" fmla="*/ 298 w 363"/>
                <a:gd name="T51" fmla="*/ 107 h 122"/>
                <a:gd name="T52" fmla="*/ 321 w 363"/>
                <a:gd name="T53" fmla="*/ 100 h 122"/>
                <a:gd name="T54" fmla="*/ 337 w 363"/>
                <a:gd name="T55" fmla="*/ 91 h 122"/>
                <a:gd name="T56" fmla="*/ 345 w 363"/>
                <a:gd name="T57" fmla="*/ 87 h 122"/>
                <a:gd name="T58" fmla="*/ 352 w 363"/>
                <a:gd name="T59" fmla="*/ 82 h 122"/>
                <a:gd name="T60" fmla="*/ 357 w 363"/>
                <a:gd name="T61" fmla="*/ 76 h 122"/>
                <a:gd name="T62" fmla="*/ 362 w 363"/>
                <a:gd name="T63" fmla="*/ 69 h 122"/>
                <a:gd name="T64" fmla="*/ 363 w 363"/>
                <a:gd name="T65" fmla="*/ 64 h 122"/>
                <a:gd name="T66" fmla="*/ 363 w 363"/>
                <a:gd name="T67" fmla="*/ 58 h 122"/>
                <a:gd name="T68" fmla="*/ 362 w 363"/>
                <a:gd name="T69" fmla="*/ 51 h 122"/>
                <a:gd name="T70" fmla="*/ 357 w 363"/>
                <a:gd name="T71" fmla="*/ 46 h 122"/>
                <a:gd name="T72" fmla="*/ 352 w 363"/>
                <a:gd name="T73" fmla="*/ 40 h 122"/>
                <a:gd name="T74" fmla="*/ 345 w 363"/>
                <a:gd name="T75" fmla="*/ 35 h 122"/>
                <a:gd name="T76" fmla="*/ 337 w 363"/>
                <a:gd name="T77" fmla="*/ 29 h 122"/>
                <a:gd name="T78" fmla="*/ 321 w 363"/>
                <a:gd name="T79" fmla="*/ 22 h 122"/>
                <a:gd name="T80" fmla="*/ 298 w 363"/>
                <a:gd name="T81" fmla="*/ 14 h 122"/>
                <a:gd name="T82" fmla="*/ 269 w 363"/>
                <a:gd name="T83" fmla="*/ 7 h 122"/>
                <a:gd name="T84" fmla="*/ 235 w 363"/>
                <a:gd name="T85" fmla="*/ 3 h 122"/>
                <a:gd name="T86" fmla="*/ 199 w 363"/>
                <a:gd name="T8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3" h="122">
                  <a:moveTo>
                    <a:pt x="181" y="0"/>
                  </a:moveTo>
                  <a:lnTo>
                    <a:pt x="163" y="0"/>
                  </a:lnTo>
                  <a:lnTo>
                    <a:pt x="145" y="1"/>
                  </a:lnTo>
                  <a:lnTo>
                    <a:pt x="127" y="3"/>
                  </a:lnTo>
                  <a:lnTo>
                    <a:pt x="111" y="4"/>
                  </a:lnTo>
                  <a:lnTo>
                    <a:pt x="94" y="7"/>
                  </a:lnTo>
                  <a:lnTo>
                    <a:pt x="80" y="10"/>
                  </a:lnTo>
                  <a:lnTo>
                    <a:pt x="66" y="14"/>
                  </a:lnTo>
                  <a:lnTo>
                    <a:pt x="53" y="18"/>
                  </a:lnTo>
                  <a:lnTo>
                    <a:pt x="41" y="22"/>
                  </a:lnTo>
                  <a:lnTo>
                    <a:pt x="30" y="26"/>
                  </a:lnTo>
                  <a:lnTo>
                    <a:pt x="26" y="29"/>
                  </a:lnTo>
                  <a:lnTo>
                    <a:pt x="22" y="32"/>
                  </a:lnTo>
                  <a:lnTo>
                    <a:pt x="18" y="35"/>
                  </a:lnTo>
                  <a:lnTo>
                    <a:pt x="14" y="37"/>
                  </a:lnTo>
                  <a:lnTo>
                    <a:pt x="11" y="40"/>
                  </a:lnTo>
                  <a:lnTo>
                    <a:pt x="8" y="43"/>
                  </a:lnTo>
                  <a:lnTo>
                    <a:pt x="5" y="46"/>
                  </a:lnTo>
                  <a:lnTo>
                    <a:pt x="3" y="48"/>
                  </a:lnTo>
                  <a:lnTo>
                    <a:pt x="1" y="51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1" y="69"/>
                  </a:lnTo>
                  <a:lnTo>
                    <a:pt x="3" y="73"/>
                  </a:lnTo>
                  <a:lnTo>
                    <a:pt x="5" y="76"/>
                  </a:lnTo>
                  <a:lnTo>
                    <a:pt x="8" y="79"/>
                  </a:lnTo>
                  <a:lnTo>
                    <a:pt x="11" y="82"/>
                  </a:lnTo>
                  <a:lnTo>
                    <a:pt x="14" y="84"/>
                  </a:lnTo>
                  <a:lnTo>
                    <a:pt x="18" y="87"/>
                  </a:lnTo>
                  <a:lnTo>
                    <a:pt x="22" y="90"/>
                  </a:lnTo>
                  <a:lnTo>
                    <a:pt x="26" y="91"/>
                  </a:lnTo>
                  <a:lnTo>
                    <a:pt x="30" y="94"/>
                  </a:lnTo>
                  <a:lnTo>
                    <a:pt x="41" y="100"/>
                  </a:lnTo>
                  <a:lnTo>
                    <a:pt x="53" y="104"/>
                  </a:lnTo>
                  <a:lnTo>
                    <a:pt x="66" y="107"/>
                  </a:lnTo>
                  <a:lnTo>
                    <a:pt x="80" y="111"/>
                  </a:lnTo>
                  <a:lnTo>
                    <a:pt x="94" y="114"/>
                  </a:lnTo>
                  <a:lnTo>
                    <a:pt x="111" y="116"/>
                  </a:lnTo>
                  <a:lnTo>
                    <a:pt x="127" y="119"/>
                  </a:lnTo>
                  <a:lnTo>
                    <a:pt x="145" y="120"/>
                  </a:lnTo>
                  <a:lnTo>
                    <a:pt x="163" y="120"/>
                  </a:lnTo>
                  <a:lnTo>
                    <a:pt x="181" y="122"/>
                  </a:lnTo>
                  <a:lnTo>
                    <a:pt x="199" y="120"/>
                  </a:lnTo>
                  <a:lnTo>
                    <a:pt x="217" y="120"/>
                  </a:lnTo>
                  <a:lnTo>
                    <a:pt x="235" y="119"/>
                  </a:lnTo>
                  <a:lnTo>
                    <a:pt x="252" y="116"/>
                  </a:lnTo>
                  <a:lnTo>
                    <a:pt x="269" y="114"/>
                  </a:lnTo>
                  <a:lnTo>
                    <a:pt x="283" y="111"/>
                  </a:lnTo>
                  <a:lnTo>
                    <a:pt x="298" y="107"/>
                  </a:lnTo>
                  <a:lnTo>
                    <a:pt x="310" y="104"/>
                  </a:lnTo>
                  <a:lnTo>
                    <a:pt x="321" y="100"/>
                  </a:lnTo>
                  <a:lnTo>
                    <a:pt x="332" y="94"/>
                  </a:lnTo>
                  <a:lnTo>
                    <a:pt x="337" y="91"/>
                  </a:lnTo>
                  <a:lnTo>
                    <a:pt x="341" y="90"/>
                  </a:lnTo>
                  <a:lnTo>
                    <a:pt x="345" y="87"/>
                  </a:lnTo>
                  <a:lnTo>
                    <a:pt x="349" y="84"/>
                  </a:lnTo>
                  <a:lnTo>
                    <a:pt x="352" y="82"/>
                  </a:lnTo>
                  <a:lnTo>
                    <a:pt x="355" y="79"/>
                  </a:lnTo>
                  <a:lnTo>
                    <a:pt x="357" y="76"/>
                  </a:lnTo>
                  <a:lnTo>
                    <a:pt x="360" y="73"/>
                  </a:lnTo>
                  <a:lnTo>
                    <a:pt x="362" y="69"/>
                  </a:lnTo>
                  <a:lnTo>
                    <a:pt x="363" y="66"/>
                  </a:lnTo>
                  <a:lnTo>
                    <a:pt x="363" y="64"/>
                  </a:lnTo>
                  <a:lnTo>
                    <a:pt x="363" y="61"/>
                  </a:lnTo>
                  <a:lnTo>
                    <a:pt x="363" y="58"/>
                  </a:lnTo>
                  <a:lnTo>
                    <a:pt x="363" y="54"/>
                  </a:lnTo>
                  <a:lnTo>
                    <a:pt x="362" y="51"/>
                  </a:lnTo>
                  <a:lnTo>
                    <a:pt x="360" y="48"/>
                  </a:lnTo>
                  <a:lnTo>
                    <a:pt x="357" y="46"/>
                  </a:lnTo>
                  <a:lnTo>
                    <a:pt x="355" y="43"/>
                  </a:lnTo>
                  <a:lnTo>
                    <a:pt x="352" y="40"/>
                  </a:lnTo>
                  <a:lnTo>
                    <a:pt x="349" y="37"/>
                  </a:lnTo>
                  <a:lnTo>
                    <a:pt x="345" y="35"/>
                  </a:lnTo>
                  <a:lnTo>
                    <a:pt x="341" y="32"/>
                  </a:lnTo>
                  <a:lnTo>
                    <a:pt x="337" y="29"/>
                  </a:lnTo>
                  <a:lnTo>
                    <a:pt x="332" y="26"/>
                  </a:lnTo>
                  <a:lnTo>
                    <a:pt x="321" y="22"/>
                  </a:lnTo>
                  <a:lnTo>
                    <a:pt x="310" y="18"/>
                  </a:lnTo>
                  <a:lnTo>
                    <a:pt x="298" y="14"/>
                  </a:lnTo>
                  <a:lnTo>
                    <a:pt x="283" y="10"/>
                  </a:lnTo>
                  <a:lnTo>
                    <a:pt x="269" y="7"/>
                  </a:lnTo>
                  <a:lnTo>
                    <a:pt x="252" y="4"/>
                  </a:lnTo>
                  <a:lnTo>
                    <a:pt x="235" y="3"/>
                  </a:lnTo>
                  <a:lnTo>
                    <a:pt x="217" y="1"/>
                  </a:lnTo>
                  <a:lnTo>
                    <a:pt x="199" y="0"/>
                  </a:lnTo>
                  <a:lnTo>
                    <a:pt x="181" y="0"/>
                  </a:lnTo>
                </a:path>
              </a:pathLst>
            </a:custGeom>
            <a:noFill/>
            <a:ln w="1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2" name="Freeform 75"/>
            <p:cNvSpPr>
              <a:spLocks noEditPoints="1"/>
            </p:cNvSpPr>
            <p:nvPr/>
          </p:nvSpPr>
          <p:spPr bwMode="auto">
            <a:xfrm>
              <a:off x="12028436" y="69861"/>
              <a:ext cx="32288" cy="32923"/>
            </a:xfrm>
            <a:custGeom>
              <a:avLst/>
              <a:gdLst>
                <a:gd name="T0" fmla="*/ 7 w 69"/>
                <a:gd name="T1" fmla="*/ 66 h 80"/>
                <a:gd name="T2" fmla="*/ 26 w 69"/>
                <a:gd name="T3" fmla="*/ 40 h 80"/>
                <a:gd name="T4" fmla="*/ 44 w 69"/>
                <a:gd name="T5" fmla="*/ 54 h 80"/>
                <a:gd name="T6" fmla="*/ 25 w 69"/>
                <a:gd name="T7" fmla="*/ 80 h 80"/>
                <a:gd name="T8" fmla="*/ 7 w 69"/>
                <a:gd name="T9" fmla="*/ 66 h 80"/>
                <a:gd name="T10" fmla="*/ 0 w 69"/>
                <a:gd name="T11" fmla="*/ 36 h 80"/>
                <a:gd name="T12" fmla="*/ 69 w 69"/>
                <a:gd name="T13" fmla="*/ 0 h 80"/>
                <a:gd name="T14" fmla="*/ 57 w 69"/>
                <a:gd name="T15" fmla="*/ 76 h 80"/>
                <a:gd name="T16" fmla="*/ 0 w 69"/>
                <a:gd name="T17" fmla="*/ 3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80">
                  <a:moveTo>
                    <a:pt x="7" y="66"/>
                  </a:moveTo>
                  <a:lnTo>
                    <a:pt x="26" y="40"/>
                  </a:lnTo>
                  <a:lnTo>
                    <a:pt x="44" y="54"/>
                  </a:lnTo>
                  <a:lnTo>
                    <a:pt x="25" y="80"/>
                  </a:lnTo>
                  <a:lnTo>
                    <a:pt x="7" y="66"/>
                  </a:lnTo>
                  <a:close/>
                  <a:moveTo>
                    <a:pt x="0" y="36"/>
                  </a:moveTo>
                  <a:lnTo>
                    <a:pt x="69" y="0"/>
                  </a:lnTo>
                  <a:lnTo>
                    <a:pt x="57" y="7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pic>
          <p:nvPicPr>
            <p:cNvPr id="63" name="Picture 7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100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2" r="3709"/>
            <a:stretch/>
          </p:blipFill>
          <p:spPr bwMode="auto">
            <a:xfrm>
              <a:off x="11842410" y="147397"/>
              <a:ext cx="248353" cy="26217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4" name="Gruppieren 49"/>
          <p:cNvGrpSpPr/>
          <p:nvPr/>
        </p:nvGrpSpPr>
        <p:grpSpPr>
          <a:xfrm>
            <a:off x="7452320" y="1556792"/>
            <a:ext cx="563757" cy="910038"/>
            <a:chOff x="11220437" y="260648"/>
            <a:chExt cx="248353" cy="437852"/>
          </a:xfrm>
        </p:grpSpPr>
        <p:pic>
          <p:nvPicPr>
            <p:cNvPr id="65" name="Picture 7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100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2" r="3709"/>
            <a:stretch/>
          </p:blipFill>
          <p:spPr bwMode="auto">
            <a:xfrm>
              <a:off x="11220437" y="436322"/>
              <a:ext cx="248353" cy="26217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6" name="Gerade Verbindung 481"/>
            <p:cNvCxnSpPr>
              <a:stCxn id="65" idx="2"/>
            </p:cNvCxnSpPr>
            <p:nvPr/>
          </p:nvCxnSpPr>
          <p:spPr>
            <a:xfrm flipV="1">
              <a:off x="11220437" y="260648"/>
              <a:ext cx="0" cy="306763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ot"/>
            </a:ln>
            <a:effectLst/>
          </p:spPr>
        </p:cxnSp>
        <p:cxnSp>
          <p:nvCxnSpPr>
            <p:cNvPr id="67" name="Gerade Verbindung 185"/>
            <p:cNvCxnSpPr/>
            <p:nvPr/>
          </p:nvCxnSpPr>
          <p:spPr>
            <a:xfrm flipV="1">
              <a:off x="11461483" y="260648"/>
              <a:ext cx="0" cy="306763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ot"/>
            </a:ln>
            <a:effectLst/>
          </p:spPr>
        </p:cxnSp>
        <p:cxnSp>
          <p:nvCxnSpPr>
            <p:cNvPr id="68" name="Gerade Verbindung mit Pfeil 53"/>
            <p:cNvCxnSpPr/>
            <p:nvPr/>
          </p:nvCxnSpPr>
          <p:spPr>
            <a:xfrm>
              <a:off x="11220437" y="260648"/>
              <a:ext cx="241046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</p:grpSp>
      <p:sp>
        <p:nvSpPr>
          <p:cNvPr id="69" name="Tekstvak 12"/>
          <p:cNvSpPr txBox="1"/>
          <p:nvPr/>
        </p:nvSpPr>
        <p:spPr>
          <a:xfrm>
            <a:off x="899593" y="2543418"/>
            <a:ext cx="864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Spin I</a:t>
            </a:r>
            <a:endParaRPr lang="nl-NL" sz="1600" dirty="0"/>
          </a:p>
        </p:txBody>
      </p:sp>
      <p:sp>
        <p:nvSpPr>
          <p:cNvPr id="70" name="Tekstvak 14"/>
          <p:cNvSpPr txBox="1"/>
          <p:nvPr/>
        </p:nvSpPr>
        <p:spPr>
          <a:xfrm>
            <a:off x="2051720" y="2492896"/>
            <a:ext cx="20882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dirty="0" err="1" smtClean="0"/>
              <a:t>Magnetic</a:t>
            </a:r>
            <a:r>
              <a:rPr lang="nl-NL" sz="1600" dirty="0" smtClean="0"/>
              <a:t> </a:t>
            </a:r>
            <a:r>
              <a:rPr lang="nl-NL" sz="1600" dirty="0" err="1" smtClean="0"/>
              <a:t>dipole</a:t>
            </a:r>
            <a:r>
              <a:rPr lang="nl-NL" sz="1600" dirty="0" smtClean="0"/>
              <a:t> </a:t>
            </a:r>
          </a:p>
          <a:p>
            <a:pPr algn="ctr"/>
            <a:r>
              <a:rPr lang="nl-NL" sz="1600" dirty="0" smtClean="0"/>
              <a:t>moment  </a:t>
            </a:r>
            <a:r>
              <a:rPr lang="nl-NL" sz="1600" dirty="0" err="1" smtClean="0"/>
              <a:t>μ</a:t>
            </a:r>
            <a:endParaRPr lang="nl-NL" sz="1600" dirty="0" smtClean="0"/>
          </a:p>
        </p:txBody>
      </p:sp>
      <p:sp>
        <p:nvSpPr>
          <p:cNvPr id="71" name="Tekstvak 16"/>
          <p:cNvSpPr txBox="1"/>
          <p:nvPr/>
        </p:nvSpPr>
        <p:spPr>
          <a:xfrm>
            <a:off x="4499992" y="2420888"/>
            <a:ext cx="20882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dirty="0" smtClean="0"/>
              <a:t>Electric </a:t>
            </a:r>
            <a:r>
              <a:rPr lang="nl-NL" sz="1600" dirty="0" err="1" smtClean="0"/>
              <a:t>Quadrupole</a:t>
            </a:r>
            <a:r>
              <a:rPr lang="nl-NL" sz="1600" dirty="0" smtClean="0"/>
              <a:t> moment </a:t>
            </a:r>
            <a:r>
              <a:rPr lang="nl-NL" sz="1600" dirty="0" err="1" smtClean="0"/>
              <a:t>Q</a:t>
            </a:r>
            <a:r>
              <a:rPr lang="nl-NL" sz="1600" baseline="-25000" dirty="0" err="1" smtClean="0"/>
              <a:t>s</a:t>
            </a:r>
            <a:endParaRPr lang="nl-NL" sz="1600" baseline="-25000" dirty="0" smtClean="0"/>
          </a:p>
        </p:txBody>
      </p:sp>
      <p:sp>
        <p:nvSpPr>
          <p:cNvPr id="72" name="Tekstvak 17"/>
          <p:cNvSpPr txBox="1"/>
          <p:nvPr/>
        </p:nvSpPr>
        <p:spPr>
          <a:xfrm>
            <a:off x="6804248" y="2564904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dirty="0" smtClean="0"/>
              <a:t>Charge radius </a:t>
            </a:r>
            <a:r>
              <a:rPr lang="el-GR" sz="1600" dirty="0" smtClean="0">
                <a:latin typeface="Calibri"/>
              </a:rPr>
              <a:t>δ</a:t>
            </a:r>
            <a:r>
              <a:rPr lang="nl-BE" sz="1600" dirty="0" smtClean="0"/>
              <a:t>⟨</a:t>
            </a:r>
            <a:r>
              <a:rPr lang="nl-NL" sz="1600" dirty="0" smtClean="0"/>
              <a:t>r</a:t>
            </a:r>
            <a:r>
              <a:rPr lang="nl-NL" sz="1600" baseline="30000" dirty="0" smtClean="0"/>
              <a:t>2</a:t>
            </a:r>
            <a:r>
              <a:rPr lang="nl-BE" sz="1600" dirty="0" smtClean="0"/>
              <a:t>⟩</a:t>
            </a:r>
            <a:endParaRPr lang="nl-NL" sz="1600" dirty="0"/>
          </a:p>
        </p:txBody>
      </p:sp>
      <p:sp>
        <p:nvSpPr>
          <p:cNvPr id="73" name="TextBox 133"/>
          <p:cNvSpPr txBox="1">
            <a:spLocks noChangeArrowheads="1"/>
          </p:cNvSpPr>
          <p:nvPr/>
        </p:nvSpPr>
        <p:spPr bwMode="auto">
          <a:xfrm>
            <a:off x="467544" y="4437112"/>
            <a:ext cx="17151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 smtClean="0">
                <a:latin typeface="Lucida Sans" charset="0"/>
                <a:cs typeface="Lucida Sans" charset="0"/>
                <a:sym typeface="Arial" charset="0"/>
              </a:rPr>
              <a:t>Atomic excited state</a:t>
            </a:r>
            <a:endParaRPr lang="en-US" sz="1200" dirty="0">
              <a:latin typeface="Lucida Sans" charset="0"/>
              <a:cs typeface="Lucida Sans" charset="0"/>
              <a:sym typeface="Arial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788024" y="4122945"/>
            <a:ext cx="388843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Nuclear</a:t>
            </a:r>
            <a:r>
              <a:rPr lang="en-US" dirty="0" smtClean="0"/>
              <a:t> information from probing </a:t>
            </a:r>
            <a:r>
              <a:rPr lang="en-US" b="1" dirty="0" smtClean="0"/>
              <a:t>atomic</a:t>
            </a:r>
            <a:r>
              <a:rPr lang="en-US" dirty="0" smtClean="0"/>
              <a:t> structure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Isotope shifts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Hyperfine structure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1596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The ISOLDE facility - recap</a:t>
            </a:r>
            <a:endParaRPr lang="en-GB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978719" y="1124744"/>
            <a:ext cx="6927850" cy="3427412"/>
            <a:chOff x="1354138" y="915988"/>
            <a:chExt cx="6927850" cy="3427412"/>
          </a:xfrm>
        </p:grpSpPr>
        <p:pic>
          <p:nvPicPr>
            <p:cNvPr id="14" name="Content Placeholder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4138" y="915988"/>
              <a:ext cx="6718300" cy="3427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6402388" y="2887663"/>
              <a:ext cx="1879600" cy="209550"/>
              <a:chOff x="7453993" y="2804546"/>
              <a:chExt cx="1878437" cy="210303"/>
            </a:xfrm>
          </p:grpSpPr>
          <p:cxnSp>
            <p:nvCxnSpPr>
              <p:cNvPr id="97" name="Straight Arrow Connector 96"/>
              <p:cNvCxnSpPr/>
              <p:nvPr/>
            </p:nvCxnSpPr>
            <p:spPr>
              <a:xfrm rot="1555918" flipH="1">
                <a:off x="9043684" y="2900138"/>
                <a:ext cx="288746" cy="11471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/>
              <p:nvPr/>
            </p:nvCxnSpPr>
            <p:spPr>
              <a:xfrm rot="1555918" flipH="1">
                <a:off x="8734312" y="2877833"/>
                <a:ext cx="288746" cy="11471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/>
              <p:cNvCxnSpPr/>
              <p:nvPr/>
            </p:nvCxnSpPr>
            <p:spPr>
              <a:xfrm rot="1555918" flipH="1">
                <a:off x="8424942" y="2855529"/>
                <a:ext cx="288746" cy="11471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rot="1555918" flipH="1">
                <a:off x="8039418" y="2817292"/>
                <a:ext cx="360140" cy="14976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/>
              <p:nvPr/>
            </p:nvCxnSpPr>
            <p:spPr>
              <a:xfrm rot="1555918" flipH="1">
                <a:off x="7685625" y="2814105"/>
                <a:ext cx="323650" cy="11789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/>
              <p:nvPr/>
            </p:nvCxnSpPr>
            <p:spPr>
              <a:xfrm rot="1555918" flipH="1">
                <a:off x="7453993" y="2804546"/>
                <a:ext cx="215766" cy="7966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Oval 15"/>
            <p:cNvSpPr/>
            <p:nvPr/>
          </p:nvSpPr>
          <p:spPr>
            <a:xfrm rot="1555918">
              <a:off x="6246813" y="2847975"/>
              <a:ext cx="134937" cy="10795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latin typeface="Lucida Sans"/>
                <a:cs typeface="Lucida Sans"/>
              </a:endParaRPr>
            </a:p>
          </p:txBody>
        </p: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5745163" y="2541588"/>
              <a:ext cx="2525712" cy="550862"/>
              <a:chOff x="6793053" y="1892743"/>
              <a:chExt cx="2525451" cy="550550"/>
            </a:xfrm>
          </p:grpSpPr>
          <p:cxnSp>
            <p:nvCxnSpPr>
              <p:cNvPr id="90" name="Straight Arrow Connector 89"/>
              <p:cNvCxnSpPr/>
              <p:nvPr/>
            </p:nvCxnSpPr>
            <p:spPr>
              <a:xfrm rot="1714512" flipH="1">
                <a:off x="9031197" y="2327472"/>
                <a:ext cx="287307" cy="11582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 rot="1714512" flipH="1">
                <a:off x="8726428" y="2310019"/>
                <a:ext cx="288895" cy="11582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rot="1714512" flipH="1">
                <a:off x="8408961" y="2287806"/>
                <a:ext cx="287307" cy="11582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flipH="1" flipV="1">
                <a:off x="7905775" y="2265594"/>
                <a:ext cx="507948" cy="6187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/>
              <p:nvPr/>
            </p:nvCxnSpPr>
            <p:spPr>
              <a:xfrm rot="1714512" flipH="1">
                <a:off x="7540688" y="2173571"/>
                <a:ext cx="358738" cy="4442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 rot="1714512" flipH="1">
                <a:off x="7200998" y="2041883"/>
                <a:ext cx="360326" cy="4283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/>
              <p:nvPr/>
            </p:nvCxnSpPr>
            <p:spPr>
              <a:xfrm rot="1714512" flipH="1">
                <a:off x="6793053" y="1892743"/>
                <a:ext cx="441279" cy="5394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Oval 17"/>
            <p:cNvSpPr/>
            <p:nvPr/>
          </p:nvSpPr>
          <p:spPr>
            <a:xfrm rot="1714512">
              <a:off x="5588000" y="2384425"/>
              <a:ext cx="133350" cy="10636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latin typeface="Lucida Sans"/>
                <a:cs typeface="Lucida Sans"/>
              </a:endParaRPr>
            </a:p>
          </p:txBody>
        </p:sp>
        <p:grpSp>
          <p:nvGrpSpPr>
            <p:cNvPr id="19" name="Group 18"/>
            <p:cNvGrpSpPr>
              <a:grpSpLocks/>
            </p:cNvGrpSpPr>
            <p:nvPr/>
          </p:nvGrpSpPr>
          <p:grpSpPr bwMode="auto">
            <a:xfrm rot="1335541">
              <a:off x="5291138" y="2470150"/>
              <a:ext cx="503237" cy="725488"/>
              <a:chOff x="3548549" y="3361814"/>
              <a:chExt cx="503051" cy="725101"/>
            </a:xfrm>
          </p:grpSpPr>
          <p:cxnSp>
            <p:nvCxnSpPr>
              <p:cNvPr id="85" name="Straight Arrow Connector 84"/>
              <p:cNvCxnSpPr/>
              <p:nvPr/>
            </p:nvCxnSpPr>
            <p:spPr>
              <a:xfrm rot="20264459" flipH="1">
                <a:off x="3547106" y="3361241"/>
                <a:ext cx="247558" cy="291944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 rot="20264459">
                <a:off x="3709778" y="3741098"/>
                <a:ext cx="184082" cy="71399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 rot="20264459">
                <a:off x="4037056" y="3834348"/>
                <a:ext cx="14282" cy="252277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sp>
            <p:nvSpPr>
              <p:cNvPr id="88" name="Flowchart: Stored Data 59"/>
              <p:cNvSpPr/>
              <p:nvPr/>
            </p:nvSpPr>
            <p:spPr>
              <a:xfrm rot="19349761">
                <a:off x="3586132" y="3703826"/>
                <a:ext cx="87280" cy="122172"/>
              </a:xfrm>
              <a:prstGeom prst="flowChartOnlineStorage">
                <a:avLst/>
              </a:prstGeom>
              <a:ln w="28575">
                <a:solidFill>
                  <a:srgbClr val="10428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  <p:sp>
            <p:nvSpPr>
              <p:cNvPr id="89" name="Flowchart: Stored Data 60"/>
              <p:cNvSpPr/>
              <p:nvPr/>
            </p:nvSpPr>
            <p:spPr>
              <a:xfrm rot="6599714">
                <a:off x="3901133" y="3739267"/>
                <a:ext cx="95199" cy="114258"/>
              </a:xfrm>
              <a:prstGeom prst="flowChartOnlineStorage">
                <a:avLst/>
              </a:prstGeom>
              <a:ln w="28575">
                <a:solidFill>
                  <a:srgbClr val="10428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</p:grpSp>
        <p:grpSp>
          <p:nvGrpSpPr>
            <p:cNvPr id="20" name="Group 19"/>
            <p:cNvGrpSpPr>
              <a:grpSpLocks/>
            </p:cNvGrpSpPr>
            <p:nvPr/>
          </p:nvGrpSpPr>
          <p:grpSpPr bwMode="auto">
            <a:xfrm rot="1335541">
              <a:off x="6035675" y="2944813"/>
              <a:ext cx="233363" cy="311150"/>
              <a:chOff x="3503241" y="3298501"/>
              <a:chExt cx="233352" cy="312108"/>
            </a:xfrm>
          </p:grpSpPr>
          <p:cxnSp>
            <p:nvCxnSpPr>
              <p:cNvPr id="82" name="Straight Arrow Connector 81"/>
              <p:cNvCxnSpPr/>
              <p:nvPr/>
            </p:nvCxnSpPr>
            <p:spPr>
              <a:xfrm rot="20264459" flipH="1">
                <a:off x="3645678" y="3296836"/>
                <a:ext cx="61910" cy="122614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83" name="Straight Arrow Connector 82"/>
              <p:cNvCxnSpPr>
                <a:stCxn id="84" idx="0"/>
              </p:cNvCxnSpPr>
              <p:nvPr/>
            </p:nvCxnSpPr>
            <p:spPr>
              <a:xfrm rot="20264459" flipH="1">
                <a:off x="3491521" y="3573400"/>
                <a:ext cx="187316" cy="33440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sp>
            <p:nvSpPr>
              <p:cNvPr id="84" name="Flowchart: Stored Data 92"/>
              <p:cNvSpPr/>
              <p:nvPr/>
            </p:nvSpPr>
            <p:spPr>
              <a:xfrm rot="11719161">
                <a:off x="3648728" y="3424513"/>
                <a:ext cx="87308" cy="121021"/>
              </a:xfrm>
              <a:prstGeom prst="flowChartOnlineStorage">
                <a:avLst/>
              </a:prstGeom>
              <a:ln w="28575">
                <a:solidFill>
                  <a:srgbClr val="104282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</p:grpSp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2297113" y="3181350"/>
              <a:ext cx="2916237" cy="431800"/>
              <a:chOff x="3384043" y="3140296"/>
              <a:chExt cx="2915668" cy="431722"/>
            </a:xfrm>
          </p:grpSpPr>
          <p:grpSp>
            <p:nvGrpSpPr>
              <p:cNvPr id="68" name="Group 36"/>
              <p:cNvGrpSpPr>
                <a:grpSpLocks/>
              </p:cNvGrpSpPr>
              <p:nvPr/>
            </p:nvGrpSpPr>
            <p:grpSpPr bwMode="auto">
              <a:xfrm>
                <a:off x="3384043" y="3140296"/>
                <a:ext cx="1709457" cy="431722"/>
                <a:chOff x="3384043" y="3140296"/>
                <a:chExt cx="1709457" cy="431722"/>
              </a:xfrm>
            </p:grpSpPr>
            <p:cxnSp>
              <p:nvCxnSpPr>
                <p:cNvPr id="74" name="Straight Arrow Connector 73"/>
                <p:cNvCxnSpPr/>
                <p:nvPr/>
              </p:nvCxnSpPr>
              <p:spPr>
                <a:xfrm rot="1335541" flipH="1">
                  <a:off x="4809340" y="3164105"/>
                  <a:ext cx="284106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75" name="Straight Arrow Connector 74"/>
                <p:cNvCxnSpPr/>
                <p:nvPr/>
              </p:nvCxnSpPr>
              <p:spPr>
                <a:xfrm rot="1335541" flipH="1">
                  <a:off x="4520471" y="3164105"/>
                  <a:ext cx="284106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76" name="Straight Arrow Connector 75"/>
                <p:cNvCxnSpPr/>
                <p:nvPr/>
              </p:nvCxnSpPr>
              <p:spPr>
                <a:xfrm rot="1335541" flipH="1">
                  <a:off x="4230015" y="3162517"/>
                  <a:ext cx="284107" cy="115867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77" name="Straight Arrow Connector 76"/>
                <p:cNvCxnSpPr/>
                <p:nvPr/>
              </p:nvCxnSpPr>
              <p:spPr>
                <a:xfrm rot="1335541" flipH="1">
                  <a:off x="3934797" y="3162517"/>
                  <a:ext cx="285694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 rot="1335541" flipH="1">
                  <a:off x="3642754" y="3146645"/>
                  <a:ext cx="284107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79" name="Straight Arrow Connector 78"/>
                <p:cNvCxnSpPr/>
                <p:nvPr/>
              </p:nvCxnSpPr>
              <p:spPr>
                <a:xfrm rot="1335541" flipH="1">
                  <a:off x="3384043" y="3140296"/>
                  <a:ext cx="284106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80" name="Straight Arrow Connector 79"/>
                <p:cNvCxnSpPr/>
                <p:nvPr/>
              </p:nvCxnSpPr>
              <p:spPr>
                <a:xfrm flipH="1">
                  <a:off x="3591964" y="3221244"/>
                  <a:ext cx="204748" cy="104756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81" name="Straight Arrow Connector 80"/>
                <p:cNvCxnSpPr/>
                <p:nvPr/>
              </p:nvCxnSpPr>
              <p:spPr>
                <a:xfrm flipH="1">
                  <a:off x="3563395" y="3326000"/>
                  <a:ext cx="46029" cy="246018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</p:grpSp>
          <p:grpSp>
            <p:nvGrpSpPr>
              <p:cNvPr id="69" name="Group 37"/>
              <p:cNvGrpSpPr>
                <a:grpSpLocks/>
              </p:cNvGrpSpPr>
              <p:nvPr/>
            </p:nvGrpSpPr>
            <p:grpSpPr bwMode="auto">
              <a:xfrm>
                <a:off x="5086379" y="3156360"/>
                <a:ext cx="1213332" cy="267768"/>
                <a:chOff x="5086379" y="3156360"/>
                <a:chExt cx="1213332" cy="267768"/>
              </a:xfrm>
            </p:grpSpPr>
            <p:cxnSp>
              <p:nvCxnSpPr>
                <p:cNvPr id="70" name="Straight Arrow Connector 69"/>
                <p:cNvCxnSpPr/>
                <p:nvPr/>
              </p:nvCxnSpPr>
              <p:spPr>
                <a:xfrm rot="1335541" flipH="1">
                  <a:off x="5677533" y="3156168"/>
                  <a:ext cx="284108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71" name="Straight Arrow Connector 70"/>
                <p:cNvCxnSpPr/>
                <p:nvPr/>
              </p:nvCxnSpPr>
              <p:spPr>
                <a:xfrm rot="1335541" flipH="1">
                  <a:off x="5374380" y="3159342"/>
                  <a:ext cx="284107" cy="115867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72" name="Straight Arrow Connector 71"/>
                <p:cNvCxnSpPr/>
                <p:nvPr/>
              </p:nvCxnSpPr>
              <p:spPr>
                <a:xfrm rot="1335541" flipH="1">
                  <a:off x="5087098" y="3160930"/>
                  <a:ext cx="284108" cy="117454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sp>
              <p:nvSpPr>
                <p:cNvPr id="73" name="Oval 72"/>
                <p:cNvSpPr/>
                <p:nvPr/>
              </p:nvSpPr>
              <p:spPr>
                <a:xfrm>
                  <a:off x="5979099" y="3165691"/>
                  <a:ext cx="320612" cy="258717"/>
                </a:xfrm>
                <a:prstGeom prst="ellipse">
                  <a:avLst/>
                </a:prstGeom>
                <a:noFill/>
                <a:ln w="28575">
                  <a:solidFill>
                    <a:schemeClr val="tx1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600" dirty="0">
                    <a:latin typeface="Lucida Sans"/>
                    <a:cs typeface="Lucida Sans"/>
                  </a:endParaRPr>
                </a:p>
              </p:txBody>
            </p:sp>
          </p:grpSp>
        </p:grpSp>
        <p:sp>
          <p:nvSpPr>
            <p:cNvPr id="23" name="TextBox 22"/>
            <p:cNvSpPr txBox="1">
              <a:spLocks noChangeArrowheads="1"/>
            </p:cNvSpPr>
            <p:nvPr/>
          </p:nvSpPr>
          <p:spPr bwMode="auto">
            <a:xfrm>
              <a:off x="6440488" y="3103563"/>
              <a:ext cx="1416050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b="1">
                  <a:solidFill>
                    <a:srgbClr val="104282"/>
                  </a:solidFill>
                  <a:latin typeface="Lucida Sans" charset="0"/>
                  <a:cs typeface="Lucida Sans" charset="0"/>
                </a:rPr>
                <a:t>GPS</a:t>
              </a:r>
            </a:p>
            <a:p>
              <a:pPr algn="ctr"/>
              <a:r>
                <a:rPr lang="en-US" sz="700" b="1">
                  <a:solidFill>
                    <a:srgbClr val="104282"/>
                  </a:solidFill>
                  <a:latin typeface="Lucida Sans" charset="0"/>
                  <a:cs typeface="Lucida Sans" charset="0"/>
                </a:rPr>
                <a:t>General Purpose Separator</a:t>
              </a:r>
            </a:p>
          </p:txBody>
        </p:sp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4630738" y="1714500"/>
              <a:ext cx="1395412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b="1">
                  <a:solidFill>
                    <a:srgbClr val="104282"/>
                  </a:solidFill>
                  <a:latin typeface="Lucida Sans" charset="0"/>
                  <a:cs typeface="Lucida Sans" charset="0"/>
                </a:rPr>
                <a:t>HRS</a:t>
              </a:r>
            </a:p>
            <a:p>
              <a:pPr algn="ctr"/>
              <a:r>
                <a:rPr lang="en-US" sz="700" b="1">
                  <a:solidFill>
                    <a:srgbClr val="104282"/>
                  </a:solidFill>
                  <a:latin typeface="Lucida Sans" charset="0"/>
                  <a:cs typeface="Lucida Sans" charset="0"/>
                </a:rPr>
                <a:t>High Resolution Separator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1522413" y="2054225"/>
              <a:ext cx="3695700" cy="2089150"/>
            </a:xfrm>
            <a:custGeom>
              <a:avLst/>
              <a:gdLst>
                <a:gd name="connsiteX0" fmla="*/ 352425 w 3695700"/>
                <a:gd name="connsiteY0" fmla="*/ 974725 h 2089150"/>
                <a:gd name="connsiteX1" fmla="*/ 0 w 3695700"/>
                <a:gd name="connsiteY1" fmla="*/ 2082800 h 2089150"/>
                <a:gd name="connsiteX2" fmla="*/ 1724025 w 3695700"/>
                <a:gd name="connsiteY2" fmla="*/ 2089150 h 2089150"/>
                <a:gd name="connsiteX3" fmla="*/ 1838325 w 3695700"/>
                <a:gd name="connsiteY3" fmla="*/ 1403350 h 2089150"/>
                <a:gd name="connsiteX4" fmla="*/ 3695700 w 3695700"/>
                <a:gd name="connsiteY4" fmla="*/ 1403350 h 2089150"/>
                <a:gd name="connsiteX5" fmla="*/ 3695700 w 3695700"/>
                <a:gd name="connsiteY5" fmla="*/ 984250 h 2089150"/>
                <a:gd name="connsiteX6" fmla="*/ 3187700 w 3695700"/>
                <a:gd name="connsiteY6" fmla="*/ 984250 h 2089150"/>
                <a:gd name="connsiteX7" fmla="*/ 3187700 w 3695700"/>
                <a:gd name="connsiteY7" fmla="*/ 0 h 2089150"/>
                <a:gd name="connsiteX8" fmla="*/ 2320925 w 3695700"/>
                <a:gd name="connsiteY8" fmla="*/ 0 h 2089150"/>
                <a:gd name="connsiteX9" fmla="*/ 2279650 w 3695700"/>
                <a:gd name="connsiteY9" fmla="*/ 387350 h 2089150"/>
                <a:gd name="connsiteX10" fmla="*/ 993775 w 3695700"/>
                <a:gd name="connsiteY10" fmla="*/ 387350 h 2089150"/>
                <a:gd name="connsiteX11" fmla="*/ 812800 w 3695700"/>
                <a:gd name="connsiteY11" fmla="*/ 990600 h 2089150"/>
                <a:gd name="connsiteX12" fmla="*/ 352425 w 3695700"/>
                <a:gd name="connsiteY12" fmla="*/ 974725 h 208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95700" h="2089150">
                  <a:moveTo>
                    <a:pt x="352425" y="974725"/>
                  </a:moveTo>
                  <a:lnTo>
                    <a:pt x="0" y="2082800"/>
                  </a:lnTo>
                  <a:lnTo>
                    <a:pt x="1724025" y="2089150"/>
                  </a:lnTo>
                  <a:lnTo>
                    <a:pt x="1838325" y="1403350"/>
                  </a:lnTo>
                  <a:lnTo>
                    <a:pt x="3695700" y="1403350"/>
                  </a:lnTo>
                  <a:lnTo>
                    <a:pt x="3695700" y="984250"/>
                  </a:lnTo>
                  <a:lnTo>
                    <a:pt x="3187700" y="984250"/>
                  </a:lnTo>
                  <a:lnTo>
                    <a:pt x="3187700" y="0"/>
                  </a:lnTo>
                  <a:lnTo>
                    <a:pt x="2320925" y="0"/>
                  </a:lnTo>
                  <a:lnTo>
                    <a:pt x="2279650" y="387350"/>
                  </a:lnTo>
                  <a:lnTo>
                    <a:pt x="993775" y="387350"/>
                  </a:lnTo>
                  <a:lnTo>
                    <a:pt x="812800" y="990600"/>
                  </a:lnTo>
                  <a:lnTo>
                    <a:pt x="352425" y="974725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  <a:alpha val="3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>
                  <a:solidFill>
                    <a:srgbClr val="FFFFFF"/>
                  </a:solidFill>
                  <a:latin typeface="Lucida Sans"/>
                  <a:cs typeface="Lucida Sans"/>
                </a:rPr>
                <a:t>High Energy RIB</a:t>
              </a:r>
            </a:p>
          </p:txBody>
        </p:sp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5465763" y="1435100"/>
              <a:ext cx="2184400" cy="1714500"/>
              <a:chOff x="6621262" y="1142531"/>
              <a:chExt cx="2184956" cy="1714500"/>
            </a:xfrm>
          </p:grpSpPr>
          <p:sp>
            <p:nvSpPr>
              <p:cNvPr id="66" name="Freeform 65"/>
              <p:cNvSpPr/>
              <p:nvPr/>
            </p:nvSpPr>
            <p:spPr>
              <a:xfrm>
                <a:off x="6621262" y="1142531"/>
                <a:ext cx="2102385" cy="1714500"/>
              </a:xfrm>
              <a:custGeom>
                <a:avLst/>
                <a:gdLst>
                  <a:gd name="connsiteX0" fmla="*/ 0 w 2101850"/>
                  <a:gd name="connsiteY0" fmla="*/ 1092200 h 1714500"/>
                  <a:gd name="connsiteX1" fmla="*/ 174625 w 2101850"/>
                  <a:gd name="connsiteY1" fmla="*/ 1181100 h 1714500"/>
                  <a:gd name="connsiteX2" fmla="*/ 260350 w 2101850"/>
                  <a:gd name="connsiteY2" fmla="*/ 1066800 h 1714500"/>
                  <a:gd name="connsiteX3" fmla="*/ 714375 w 2101850"/>
                  <a:gd name="connsiteY3" fmla="*/ 1254125 h 1714500"/>
                  <a:gd name="connsiteX4" fmla="*/ 704850 w 2101850"/>
                  <a:gd name="connsiteY4" fmla="*/ 1562100 h 1714500"/>
                  <a:gd name="connsiteX5" fmla="*/ 933450 w 2101850"/>
                  <a:gd name="connsiteY5" fmla="*/ 1562100 h 1714500"/>
                  <a:gd name="connsiteX6" fmla="*/ 949325 w 2101850"/>
                  <a:gd name="connsiteY6" fmla="*/ 1714500 h 1714500"/>
                  <a:gd name="connsiteX7" fmla="*/ 1460500 w 2101850"/>
                  <a:gd name="connsiteY7" fmla="*/ 1593850 h 1714500"/>
                  <a:gd name="connsiteX8" fmla="*/ 2101850 w 2101850"/>
                  <a:gd name="connsiteY8" fmla="*/ 1682750 h 1714500"/>
                  <a:gd name="connsiteX9" fmla="*/ 2066925 w 2101850"/>
                  <a:gd name="connsiteY9" fmla="*/ 1358900 h 1714500"/>
                  <a:gd name="connsiteX10" fmla="*/ 1146175 w 2101850"/>
                  <a:gd name="connsiteY10" fmla="*/ 1270000 h 1714500"/>
                  <a:gd name="connsiteX11" fmla="*/ 933450 w 2101850"/>
                  <a:gd name="connsiteY11" fmla="*/ 1177925 h 1714500"/>
                  <a:gd name="connsiteX12" fmla="*/ 927100 w 2101850"/>
                  <a:gd name="connsiteY12" fmla="*/ 165100 h 1714500"/>
                  <a:gd name="connsiteX13" fmla="*/ 854075 w 2101850"/>
                  <a:gd name="connsiteY13" fmla="*/ 152400 h 1714500"/>
                  <a:gd name="connsiteX14" fmla="*/ 739775 w 2101850"/>
                  <a:gd name="connsiteY14" fmla="*/ 3175 h 1714500"/>
                  <a:gd name="connsiteX15" fmla="*/ 393700 w 2101850"/>
                  <a:gd name="connsiteY15" fmla="*/ 0 h 1714500"/>
                  <a:gd name="connsiteX16" fmla="*/ 406400 w 2101850"/>
                  <a:gd name="connsiteY16" fmla="*/ 117475 h 1714500"/>
                  <a:gd name="connsiteX17" fmla="*/ 730250 w 2101850"/>
                  <a:gd name="connsiteY17" fmla="*/ 349250 h 1714500"/>
                  <a:gd name="connsiteX18" fmla="*/ 635000 w 2101850"/>
                  <a:gd name="connsiteY18" fmla="*/ 434975 h 1714500"/>
                  <a:gd name="connsiteX19" fmla="*/ 635000 w 2101850"/>
                  <a:gd name="connsiteY19" fmla="*/ 565150 h 1714500"/>
                  <a:gd name="connsiteX20" fmla="*/ 174625 w 2101850"/>
                  <a:gd name="connsiteY20" fmla="*/ 895350 h 1714500"/>
                  <a:gd name="connsiteX21" fmla="*/ 0 w 2101850"/>
                  <a:gd name="connsiteY21" fmla="*/ 1092200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101850" h="1714500">
                    <a:moveTo>
                      <a:pt x="0" y="1092200"/>
                    </a:moveTo>
                    <a:lnTo>
                      <a:pt x="174625" y="1181100"/>
                    </a:lnTo>
                    <a:lnTo>
                      <a:pt x="260350" y="1066800"/>
                    </a:lnTo>
                    <a:lnTo>
                      <a:pt x="714375" y="1254125"/>
                    </a:lnTo>
                    <a:lnTo>
                      <a:pt x="704850" y="1562100"/>
                    </a:lnTo>
                    <a:lnTo>
                      <a:pt x="933450" y="1562100"/>
                    </a:lnTo>
                    <a:lnTo>
                      <a:pt x="949325" y="1714500"/>
                    </a:lnTo>
                    <a:lnTo>
                      <a:pt x="1460500" y="1593850"/>
                    </a:lnTo>
                    <a:lnTo>
                      <a:pt x="2101850" y="1682750"/>
                    </a:lnTo>
                    <a:lnTo>
                      <a:pt x="2066925" y="1358900"/>
                    </a:lnTo>
                    <a:lnTo>
                      <a:pt x="1146175" y="1270000"/>
                    </a:lnTo>
                    <a:lnTo>
                      <a:pt x="933450" y="1177925"/>
                    </a:lnTo>
                    <a:cubicBezTo>
                      <a:pt x="931333" y="840317"/>
                      <a:pt x="929217" y="502708"/>
                      <a:pt x="927100" y="165100"/>
                    </a:cubicBezTo>
                    <a:lnTo>
                      <a:pt x="854075" y="152400"/>
                    </a:lnTo>
                    <a:lnTo>
                      <a:pt x="739775" y="3175"/>
                    </a:lnTo>
                    <a:lnTo>
                      <a:pt x="393700" y="0"/>
                    </a:lnTo>
                    <a:lnTo>
                      <a:pt x="406400" y="117475"/>
                    </a:lnTo>
                    <a:lnTo>
                      <a:pt x="730250" y="349250"/>
                    </a:lnTo>
                    <a:lnTo>
                      <a:pt x="635000" y="434975"/>
                    </a:lnTo>
                    <a:lnTo>
                      <a:pt x="635000" y="565150"/>
                    </a:lnTo>
                    <a:lnTo>
                      <a:pt x="174625" y="895350"/>
                    </a:lnTo>
                    <a:lnTo>
                      <a:pt x="0" y="1092200"/>
                    </a:lnTo>
                    <a:close/>
                  </a:path>
                </a:pathLst>
              </a:custGeom>
              <a:solidFill>
                <a:srgbClr val="FF0000">
                  <a:alpha val="3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  <p:sp>
            <p:nvSpPr>
              <p:cNvPr id="67" name="TextBox 69"/>
              <p:cNvSpPr txBox="1">
                <a:spLocks noChangeArrowheads="1"/>
              </p:cNvSpPr>
              <p:nvPr/>
            </p:nvSpPr>
            <p:spPr bwMode="auto">
              <a:xfrm>
                <a:off x="7480214" y="1917231"/>
                <a:ext cx="1326004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>
                    <a:solidFill>
                      <a:srgbClr val="FF0000"/>
                    </a:solidFill>
                    <a:latin typeface="Lucida Sans" charset="0"/>
                    <a:cs typeface="Lucida Sans" charset="0"/>
                  </a:rPr>
                  <a:t>Target area</a:t>
                </a:r>
              </a:p>
            </p:txBody>
          </p:sp>
        </p:grpSp>
        <p:grpSp>
          <p:nvGrpSpPr>
            <p:cNvPr id="31" name="Group 30"/>
            <p:cNvGrpSpPr>
              <a:grpSpLocks/>
            </p:cNvGrpSpPr>
            <p:nvPr/>
          </p:nvGrpSpPr>
          <p:grpSpPr bwMode="auto">
            <a:xfrm>
              <a:off x="6396038" y="976313"/>
              <a:ext cx="1595437" cy="1141412"/>
              <a:chOff x="7480300" y="935237"/>
              <a:chExt cx="1595731" cy="1141213"/>
            </a:xfrm>
          </p:grpSpPr>
          <p:sp>
            <p:nvSpPr>
              <p:cNvPr id="64" name="Freeform 63"/>
              <p:cNvSpPr/>
              <p:nvPr/>
            </p:nvSpPr>
            <p:spPr>
              <a:xfrm>
                <a:off x="7480300" y="949522"/>
                <a:ext cx="901866" cy="1126928"/>
              </a:xfrm>
              <a:custGeom>
                <a:avLst/>
                <a:gdLst>
                  <a:gd name="connsiteX0" fmla="*/ 0 w 901700"/>
                  <a:gd name="connsiteY0" fmla="*/ 1127125 h 1127125"/>
                  <a:gd name="connsiteX1" fmla="*/ 495300 w 901700"/>
                  <a:gd name="connsiteY1" fmla="*/ 1127125 h 1127125"/>
                  <a:gd name="connsiteX2" fmla="*/ 463550 w 901700"/>
                  <a:gd name="connsiteY2" fmla="*/ 1035050 h 1127125"/>
                  <a:gd name="connsiteX3" fmla="*/ 901700 w 901700"/>
                  <a:gd name="connsiteY3" fmla="*/ 1035050 h 1127125"/>
                  <a:gd name="connsiteX4" fmla="*/ 552450 w 901700"/>
                  <a:gd name="connsiteY4" fmla="*/ 0 h 1127125"/>
                  <a:gd name="connsiteX5" fmla="*/ 196850 w 901700"/>
                  <a:gd name="connsiteY5" fmla="*/ 3175 h 1127125"/>
                  <a:gd name="connsiteX6" fmla="*/ 358775 w 901700"/>
                  <a:gd name="connsiteY6" fmla="*/ 622300 h 1127125"/>
                  <a:gd name="connsiteX7" fmla="*/ 12700 w 901700"/>
                  <a:gd name="connsiteY7" fmla="*/ 628650 h 1127125"/>
                  <a:gd name="connsiteX8" fmla="*/ 0 w 901700"/>
                  <a:gd name="connsiteY8" fmla="*/ 1127125 h 1127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1700" h="1127125">
                    <a:moveTo>
                      <a:pt x="0" y="1127125"/>
                    </a:moveTo>
                    <a:lnTo>
                      <a:pt x="495300" y="1127125"/>
                    </a:lnTo>
                    <a:lnTo>
                      <a:pt x="463550" y="1035050"/>
                    </a:lnTo>
                    <a:lnTo>
                      <a:pt x="901700" y="1035050"/>
                    </a:lnTo>
                    <a:lnTo>
                      <a:pt x="552450" y="0"/>
                    </a:lnTo>
                    <a:lnTo>
                      <a:pt x="196850" y="3175"/>
                    </a:lnTo>
                    <a:lnTo>
                      <a:pt x="358775" y="622300"/>
                    </a:lnTo>
                    <a:lnTo>
                      <a:pt x="12700" y="628650"/>
                    </a:lnTo>
                    <a:cubicBezTo>
                      <a:pt x="13758" y="795867"/>
                      <a:pt x="14817" y="963083"/>
                      <a:pt x="0" y="1127125"/>
                    </a:cubicBezTo>
                    <a:close/>
                  </a:path>
                </a:pathLst>
              </a:custGeom>
              <a:solidFill>
                <a:srgbClr val="92D050">
                  <a:alpha val="3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  <p:sp>
            <p:nvSpPr>
              <p:cNvPr id="65" name="TextBox 72"/>
              <p:cNvSpPr txBox="1">
                <a:spLocks noChangeArrowheads="1"/>
              </p:cNvSpPr>
              <p:nvPr/>
            </p:nvSpPr>
            <p:spPr bwMode="auto">
              <a:xfrm>
                <a:off x="8079043" y="935237"/>
                <a:ext cx="99698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>
                    <a:solidFill>
                      <a:srgbClr val="92D050"/>
                    </a:solidFill>
                    <a:latin typeface="Lucida Sans" charset="0"/>
                    <a:cs typeface="Lucida Sans" charset="0"/>
                  </a:rPr>
                  <a:t>MEDICIS</a:t>
                </a:r>
              </a:p>
            </p:txBody>
          </p:sp>
        </p:grpSp>
        <p:grpSp>
          <p:nvGrpSpPr>
            <p:cNvPr id="35" name="Group 34"/>
            <p:cNvGrpSpPr>
              <a:grpSpLocks/>
            </p:cNvGrpSpPr>
            <p:nvPr/>
          </p:nvGrpSpPr>
          <p:grpSpPr bwMode="auto">
            <a:xfrm>
              <a:off x="2825750" y="985838"/>
              <a:ext cx="3922713" cy="628650"/>
              <a:chOff x="3914861" y="945356"/>
              <a:chExt cx="3921833" cy="628650"/>
            </a:xfrm>
          </p:grpSpPr>
          <p:sp>
            <p:nvSpPr>
              <p:cNvPr id="62" name="Freeform 61"/>
              <p:cNvSpPr/>
              <p:nvPr/>
            </p:nvSpPr>
            <p:spPr>
              <a:xfrm>
                <a:off x="6389219" y="945356"/>
                <a:ext cx="1447475" cy="628650"/>
              </a:xfrm>
              <a:custGeom>
                <a:avLst/>
                <a:gdLst>
                  <a:gd name="connsiteX0" fmla="*/ 1278731 w 1447800"/>
                  <a:gd name="connsiteY0" fmla="*/ 2382 h 628650"/>
                  <a:gd name="connsiteX1" fmla="*/ 259556 w 1447800"/>
                  <a:gd name="connsiteY1" fmla="*/ 0 h 628650"/>
                  <a:gd name="connsiteX2" fmla="*/ 266700 w 1447800"/>
                  <a:gd name="connsiteY2" fmla="*/ 88107 h 628650"/>
                  <a:gd name="connsiteX3" fmla="*/ 164306 w 1447800"/>
                  <a:gd name="connsiteY3" fmla="*/ 154782 h 628650"/>
                  <a:gd name="connsiteX4" fmla="*/ 0 w 1447800"/>
                  <a:gd name="connsiteY4" fmla="*/ 154782 h 628650"/>
                  <a:gd name="connsiteX5" fmla="*/ 21431 w 1447800"/>
                  <a:gd name="connsiteY5" fmla="*/ 481013 h 628650"/>
                  <a:gd name="connsiteX6" fmla="*/ 561975 w 1447800"/>
                  <a:gd name="connsiteY6" fmla="*/ 473869 h 628650"/>
                  <a:gd name="connsiteX7" fmla="*/ 554831 w 1447800"/>
                  <a:gd name="connsiteY7" fmla="*/ 450057 h 628650"/>
                  <a:gd name="connsiteX8" fmla="*/ 909637 w 1447800"/>
                  <a:gd name="connsiteY8" fmla="*/ 454819 h 628650"/>
                  <a:gd name="connsiteX9" fmla="*/ 1016794 w 1447800"/>
                  <a:gd name="connsiteY9" fmla="*/ 602457 h 628650"/>
                  <a:gd name="connsiteX10" fmla="*/ 1102519 w 1447800"/>
                  <a:gd name="connsiteY10" fmla="*/ 621507 h 628650"/>
                  <a:gd name="connsiteX11" fmla="*/ 1097756 w 1447800"/>
                  <a:gd name="connsiteY11" fmla="*/ 628650 h 628650"/>
                  <a:gd name="connsiteX12" fmla="*/ 1447800 w 1447800"/>
                  <a:gd name="connsiteY12" fmla="*/ 628650 h 628650"/>
                  <a:gd name="connsiteX13" fmla="*/ 1278731 w 1447800"/>
                  <a:gd name="connsiteY13" fmla="*/ 2382 h 62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7800" h="628650">
                    <a:moveTo>
                      <a:pt x="1278731" y="2382"/>
                    </a:moveTo>
                    <a:lnTo>
                      <a:pt x="259556" y="0"/>
                    </a:lnTo>
                    <a:lnTo>
                      <a:pt x="266700" y="88107"/>
                    </a:lnTo>
                    <a:lnTo>
                      <a:pt x="164306" y="154782"/>
                    </a:lnTo>
                    <a:lnTo>
                      <a:pt x="0" y="154782"/>
                    </a:lnTo>
                    <a:lnTo>
                      <a:pt x="21431" y="481013"/>
                    </a:lnTo>
                    <a:lnTo>
                      <a:pt x="561975" y="473869"/>
                    </a:lnTo>
                    <a:lnTo>
                      <a:pt x="554831" y="450057"/>
                    </a:lnTo>
                    <a:lnTo>
                      <a:pt x="909637" y="454819"/>
                    </a:lnTo>
                    <a:lnTo>
                      <a:pt x="1016794" y="602457"/>
                    </a:lnTo>
                    <a:lnTo>
                      <a:pt x="1102519" y="621507"/>
                    </a:lnTo>
                    <a:lnTo>
                      <a:pt x="1097756" y="628650"/>
                    </a:lnTo>
                    <a:lnTo>
                      <a:pt x="1447800" y="628650"/>
                    </a:lnTo>
                    <a:lnTo>
                      <a:pt x="1278731" y="2382"/>
                    </a:lnTo>
                    <a:close/>
                  </a:path>
                </a:pathLst>
              </a:custGeom>
              <a:solidFill>
                <a:srgbClr val="FFFF00">
                  <a:alpha val="3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  <p:sp>
            <p:nvSpPr>
              <p:cNvPr id="63" name="TextBox 75"/>
              <p:cNvSpPr txBox="1">
                <a:spLocks noChangeArrowheads="1"/>
              </p:cNvSpPr>
              <p:nvPr/>
            </p:nvSpPr>
            <p:spPr bwMode="auto">
              <a:xfrm>
                <a:off x="3914861" y="953321"/>
                <a:ext cx="2403222" cy="58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r"/>
                <a:r>
                  <a:rPr lang="en-US" sz="1600">
                    <a:solidFill>
                      <a:srgbClr val="FFCC00"/>
                    </a:solidFill>
                    <a:latin typeface="Lucida Sans" charset="0"/>
                    <a:cs typeface="Lucida Sans" charset="0"/>
                  </a:rPr>
                  <a:t>Radioactive laboratory</a:t>
                </a:r>
                <a:br>
                  <a:rPr lang="en-US" sz="1600">
                    <a:solidFill>
                      <a:srgbClr val="FFCC00"/>
                    </a:solidFill>
                    <a:latin typeface="Lucida Sans" charset="0"/>
                    <a:cs typeface="Lucida Sans" charset="0"/>
                  </a:rPr>
                </a:br>
                <a:r>
                  <a:rPr lang="en-US" sz="1600">
                    <a:solidFill>
                      <a:srgbClr val="FFCC00"/>
                    </a:solidFill>
                    <a:latin typeface="Lucida Sans" charset="0"/>
                    <a:cs typeface="Lucida Sans" charset="0"/>
                  </a:rPr>
                  <a:t>Class A </a:t>
                </a:r>
              </a:p>
            </p:txBody>
          </p:sp>
        </p:grpSp>
        <p:pic>
          <p:nvPicPr>
            <p:cNvPr id="36" name="Picture 6" descr="Image result for radioactiv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6450" y="2054225"/>
              <a:ext cx="487363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6" descr="Image result for radioactiv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0150" y="1049338"/>
              <a:ext cx="287338" cy="25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6" descr="Image result for radioactiv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0" y="1571625"/>
              <a:ext cx="409575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 rot="17273309">
              <a:off x="927894" y="2577307"/>
              <a:ext cx="1603375" cy="338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chemeClr val="bg1">
                      <a:lumMod val="75000"/>
                    </a:schemeClr>
                  </a:solidFill>
                  <a:latin typeface="Lucida Sans"/>
                  <a:cs typeface="Lucida Sans"/>
                </a:rPr>
                <a:t>Route Einstein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 rot="4266998">
              <a:off x="6650832" y="1916906"/>
              <a:ext cx="1847850" cy="338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chemeClr val="bg1">
                      <a:lumMod val="75000"/>
                    </a:schemeClr>
                  </a:solidFill>
                  <a:latin typeface="Lucida Sans"/>
                  <a:cs typeface="Lucida Sans"/>
                </a:rPr>
                <a:t>Route </a:t>
              </a:r>
              <a:r>
                <a:rPr lang="en-US" sz="1600" dirty="0" err="1">
                  <a:solidFill>
                    <a:schemeClr val="bg1">
                      <a:lumMod val="75000"/>
                    </a:schemeClr>
                  </a:solidFill>
                  <a:latin typeface="Lucida Sans"/>
                  <a:cs typeface="Lucida Sans"/>
                </a:rPr>
                <a:t>Democrite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  <a:latin typeface="Lucida Sans"/>
                <a:cs typeface="Lucida Sans"/>
              </a:endParaRPr>
            </a:p>
          </p:txBody>
        </p:sp>
        <p:grpSp>
          <p:nvGrpSpPr>
            <p:cNvPr id="42" name="Group 41"/>
            <p:cNvGrpSpPr>
              <a:grpSpLocks/>
            </p:cNvGrpSpPr>
            <p:nvPr/>
          </p:nvGrpSpPr>
          <p:grpSpPr bwMode="auto">
            <a:xfrm>
              <a:off x="4381500" y="3241675"/>
              <a:ext cx="1649413" cy="603250"/>
              <a:chOff x="5468806" y="3486150"/>
              <a:chExt cx="1649544" cy="603308"/>
            </a:xfrm>
          </p:grpSpPr>
          <p:grpSp>
            <p:nvGrpSpPr>
              <p:cNvPr id="45" name="Group 84"/>
              <p:cNvGrpSpPr>
                <a:grpSpLocks/>
              </p:cNvGrpSpPr>
              <p:nvPr/>
            </p:nvGrpSpPr>
            <p:grpSpPr bwMode="auto">
              <a:xfrm>
                <a:off x="5468806" y="3524250"/>
                <a:ext cx="1319344" cy="565208"/>
                <a:chOff x="5515723" y="3225742"/>
                <a:chExt cx="1319344" cy="565208"/>
              </a:xfrm>
            </p:grpSpPr>
            <p:cxnSp>
              <p:nvCxnSpPr>
                <p:cNvPr id="49" name="Straight Arrow Connector 48"/>
                <p:cNvCxnSpPr/>
                <p:nvPr/>
              </p:nvCxnSpPr>
              <p:spPr>
                <a:xfrm flipH="1">
                  <a:off x="6179351" y="3498822"/>
                  <a:ext cx="61918" cy="171466"/>
                </a:xfrm>
                <a:prstGeom prst="straightConnector1">
                  <a:avLst/>
                </a:prstGeom>
                <a:ln w="28575">
                  <a:solidFill>
                    <a:srgbClr val="104282"/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grpSp>
              <p:nvGrpSpPr>
                <p:cNvPr id="50" name="Group 89"/>
                <p:cNvGrpSpPr>
                  <a:grpSpLocks/>
                </p:cNvGrpSpPr>
                <p:nvPr/>
              </p:nvGrpSpPr>
              <p:grpSpPr bwMode="auto">
                <a:xfrm>
                  <a:off x="5515723" y="3225742"/>
                  <a:ext cx="1319344" cy="565208"/>
                  <a:chOff x="5515723" y="3225742"/>
                  <a:chExt cx="1319344" cy="565208"/>
                </a:xfrm>
              </p:grpSpPr>
              <p:grpSp>
                <p:nvGrpSpPr>
                  <p:cNvPr id="51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5957390" y="3225742"/>
                    <a:ext cx="877677" cy="433670"/>
                    <a:chOff x="5940425" y="3537396"/>
                    <a:chExt cx="877677" cy="433670"/>
                  </a:xfrm>
                </p:grpSpPr>
                <p:cxnSp>
                  <p:nvCxnSpPr>
                    <p:cNvPr id="57" name="Straight Arrow Connector 56"/>
                    <p:cNvCxnSpPr/>
                    <p:nvPr/>
                  </p:nvCxnSpPr>
                  <p:spPr>
                    <a:xfrm flipH="1">
                      <a:off x="6594220" y="3537400"/>
                      <a:ext cx="223856" cy="96847"/>
                    </a:xfrm>
                    <a:prstGeom prst="straightConnector1">
                      <a:avLst/>
                    </a:prstGeom>
                    <a:ln w="28575">
                      <a:solidFill>
                        <a:srgbClr val="104282"/>
                      </a:solidFill>
                      <a:tailEnd type="arrow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58" name="Straight Arrow Connector 57"/>
                    <p:cNvCxnSpPr/>
                    <p:nvPr/>
                  </p:nvCxnSpPr>
                  <p:spPr>
                    <a:xfrm flipH="1">
                      <a:off x="6238592" y="3635834"/>
                      <a:ext cx="361979" cy="180992"/>
                    </a:xfrm>
                    <a:prstGeom prst="straightConnector1">
                      <a:avLst/>
                    </a:prstGeom>
                    <a:ln w="28575">
                      <a:solidFill>
                        <a:srgbClr val="104282"/>
                      </a:solidFill>
                      <a:tailEnd type="arrow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59" name="Straight Arrow Connector 58"/>
                    <p:cNvCxnSpPr/>
                    <p:nvPr/>
                  </p:nvCxnSpPr>
                  <p:spPr>
                    <a:xfrm flipH="1">
                      <a:off x="5940118" y="3805713"/>
                      <a:ext cx="312763" cy="165116"/>
                    </a:xfrm>
                    <a:prstGeom prst="straightConnector1">
                      <a:avLst/>
                    </a:prstGeom>
                    <a:ln w="28575">
                      <a:solidFill>
                        <a:srgbClr val="104282"/>
                      </a:solidFill>
                      <a:tailEnd type="arrow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60" name="Straight Arrow Connector 59"/>
                    <p:cNvCxnSpPr/>
                    <p:nvPr/>
                  </p:nvCxnSpPr>
                  <p:spPr>
                    <a:xfrm flipH="1">
                      <a:off x="6508488" y="3639010"/>
                      <a:ext cx="88907" cy="192106"/>
                    </a:xfrm>
                    <a:prstGeom prst="straightConnector1">
                      <a:avLst/>
                    </a:prstGeom>
                    <a:ln w="28575">
                      <a:solidFill>
                        <a:srgbClr val="104282"/>
                      </a:solidFill>
                      <a:tailEnd type="arrow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61" name="Straight Arrow Connector 60"/>
                    <p:cNvCxnSpPr/>
                    <p:nvPr/>
                  </p:nvCxnSpPr>
                  <p:spPr>
                    <a:xfrm rot="1335541" flipH="1">
                      <a:off x="6297334" y="3575504"/>
                      <a:ext cx="285773" cy="117486"/>
                    </a:xfrm>
                    <a:prstGeom prst="straightConnector1">
                      <a:avLst/>
                    </a:prstGeom>
                    <a:ln w="28575">
                      <a:solidFill>
                        <a:srgbClr val="104282"/>
                      </a:solidFill>
                      <a:tailEnd type="arrow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</p:cxnSp>
              </p:grpSp>
              <p:cxnSp>
                <p:nvCxnSpPr>
                  <p:cNvPr id="53" name="Straight Arrow Connector 52"/>
                  <p:cNvCxnSpPr/>
                  <p:nvPr/>
                </p:nvCxnSpPr>
                <p:spPr>
                  <a:xfrm flipH="1">
                    <a:off x="6436546" y="3511523"/>
                    <a:ext cx="88907" cy="158765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54" name="Straight Arrow Connector 53"/>
                  <p:cNvCxnSpPr/>
                  <p:nvPr/>
                </p:nvCxnSpPr>
                <p:spPr>
                  <a:xfrm flipH="1">
                    <a:off x="5703063" y="3656000"/>
                    <a:ext cx="254020" cy="134950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55" name="Straight Arrow Connector 54"/>
                  <p:cNvCxnSpPr/>
                  <p:nvPr/>
                </p:nvCxnSpPr>
                <p:spPr>
                  <a:xfrm flipH="1">
                    <a:off x="5953908" y="3494060"/>
                    <a:ext cx="301649" cy="4762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56" name="Straight Arrow Connector 55"/>
                  <p:cNvCxnSpPr/>
                  <p:nvPr/>
                </p:nvCxnSpPr>
                <p:spPr>
                  <a:xfrm flipH="1">
                    <a:off x="5515723" y="3651237"/>
                    <a:ext cx="455649" cy="0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</p:grpSp>
          </p:grpSp>
          <p:cxnSp>
            <p:nvCxnSpPr>
              <p:cNvPr id="46" name="Straight Arrow Connector 45"/>
              <p:cNvCxnSpPr/>
              <p:nvPr/>
            </p:nvCxnSpPr>
            <p:spPr>
              <a:xfrm flipH="1">
                <a:off x="6781773" y="3486150"/>
                <a:ext cx="336577" cy="31753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H="1">
                <a:off x="6875443" y="3486150"/>
                <a:ext cx="223856" cy="223860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>
                <a:off x="7008803" y="3498851"/>
                <a:ext cx="100021" cy="376274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</p:grpSp>
        <p:sp>
          <p:nvSpPr>
            <p:cNvPr id="44" name="Freeform 43"/>
            <p:cNvSpPr/>
            <p:nvPr/>
          </p:nvSpPr>
          <p:spPr>
            <a:xfrm>
              <a:off x="3257550" y="2530475"/>
              <a:ext cx="4719638" cy="1609725"/>
            </a:xfrm>
            <a:custGeom>
              <a:avLst/>
              <a:gdLst>
                <a:gd name="connsiteX0" fmla="*/ 100012 w 4719637"/>
                <a:gd name="connsiteY0" fmla="*/ 928688 h 1609725"/>
                <a:gd name="connsiteX1" fmla="*/ 0 w 4719637"/>
                <a:gd name="connsiteY1" fmla="*/ 1609725 h 1609725"/>
                <a:gd name="connsiteX2" fmla="*/ 4719637 w 4719637"/>
                <a:gd name="connsiteY2" fmla="*/ 1609725 h 1609725"/>
                <a:gd name="connsiteX3" fmla="*/ 4610100 w 4719637"/>
                <a:gd name="connsiteY3" fmla="*/ 1281113 h 1609725"/>
                <a:gd name="connsiteX4" fmla="*/ 4386262 w 4719637"/>
                <a:gd name="connsiteY4" fmla="*/ 1271588 h 1609725"/>
                <a:gd name="connsiteX5" fmla="*/ 4305300 w 4719637"/>
                <a:gd name="connsiteY5" fmla="*/ 1019175 h 1609725"/>
                <a:gd name="connsiteX6" fmla="*/ 3228975 w 4719637"/>
                <a:gd name="connsiteY6" fmla="*/ 1028700 h 1609725"/>
                <a:gd name="connsiteX7" fmla="*/ 3128962 w 4719637"/>
                <a:gd name="connsiteY7" fmla="*/ 485775 h 1609725"/>
                <a:gd name="connsiteX8" fmla="*/ 2609850 w 4719637"/>
                <a:gd name="connsiteY8" fmla="*/ 485775 h 1609725"/>
                <a:gd name="connsiteX9" fmla="*/ 2581275 w 4719637"/>
                <a:gd name="connsiteY9" fmla="*/ 333375 h 1609725"/>
                <a:gd name="connsiteX10" fmla="*/ 2290762 w 4719637"/>
                <a:gd name="connsiteY10" fmla="*/ 214313 h 1609725"/>
                <a:gd name="connsiteX11" fmla="*/ 2405062 w 4719637"/>
                <a:gd name="connsiteY11" fmla="*/ 104775 h 1609725"/>
                <a:gd name="connsiteX12" fmla="*/ 2214562 w 4719637"/>
                <a:gd name="connsiteY12" fmla="*/ 0 h 1609725"/>
                <a:gd name="connsiteX13" fmla="*/ 2124075 w 4719637"/>
                <a:gd name="connsiteY13" fmla="*/ 142875 h 1609725"/>
                <a:gd name="connsiteX14" fmla="*/ 1809750 w 4719637"/>
                <a:gd name="connsiteY14" fmla="*/ 147638 h 1609725"/>
                <a:gd name="connsiteX15" fmla="*/ 1824037 w 4719637"/>
                <a:gd name="connsiteY15" fmla="*/ 500063 h 1609725"/>
                <a:gd name="connsiteX16" fmla="*/ 1966912 w 4719637"/>
                <a:gd name="connsiteY16" fmla="*/ 509588 h 1609725"/>
                <a:gd name="connsiteX17" fmla="*/ 1971675 w 4719637"/>
                <a:gd name="connsiteY17" fmla="*/ 923925 h 1609725"/>
                <a:gd name="connsiteX18" fmla="*/ 100012 w 4719637"/>
                <a:gd name="connsiteY18" fmla="*/ 928688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19637" h="1609725">
                  <a:moveTo>
                    <a:pt x="100012" y="928688"/>
                  </a:moveTo>
                  <a:lnTo>
                    <a:pt x="0" y="1609725"/>
                  </a:lnTo>
                  <a:lnTo>
                    <a:pt x="4719637" y="1609725"/>
                  </a:lnTo>
                  <a:lnTo>
                    <a:pt x="4610100" y="1281113"/>
                  </a:lnTo>
                  <a:lnTo>
                    <a:pt x="4386262" y="1271588"/>
                  </a:lnTo>
                  <a:lnTo>
                    <a:pt x="4305300" y="1019175"/>
                  </a:lnTo>
                  <a:lnTo>
                    <a:pt x="3228975" y="1028700"/>
                  </a:lnTo>
                  <a:lnTo>
                    <a:pt x="3128962" y="485775"/>
                  </a:lnTo>
                  <a:lnTo>
                    <a:pt x="2609850" y="485775"/>
                  </a:lnTo>
                  <a:lnTo>
                    <a:pt x="2581275" y="333375"/>
                  </a:lnTo>
                  <a:lnTo>
                    <a:pt x="2290762" y="214313"/>
                  </a:lnTo>
                  <a:lnTo>
                    <a:pt x="2405062" y="104775"/>
                  </a:lnTo>
                  <a:lnTo>
                    <a:pt x="2214562" y="0"/>
                  </a:lnTo>
                  <a:lnTo>
                    <a:pt x="2124075" y="142875"/>
                  </a:lnTo>
                  <a:lnTo>
                    <a:pt x="1809750" y="147638"/>
                  </a:lnTo>
                  <a:lnTo>
                    <a:pt x="1824037" y="500063"/>
                  </a:lnTo>
                  <a:lnTo>
                    <a:pt x="1966912" y="509588"/>
                  </a:lnTo>
                  <a:cubicBezTo>
                    <a:pt x="1968500" y="647700"/>
                    <a:pt x="1970087" y="785813"/>
                    <a:pt x="1971675" y="923925"/>
                  </a:cubicBezTo>
                  <a:lnTo>
                    <a:pt x="100012" y="928688"/>
                  </a:lnTo>
                  <a:close/>
                </a:path>
              </a:pathLst>
            </a:custGeom>
            <a:solidFill>
              <a:srgbClr val="104282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>
                  <a:latin typeface="Lucida Sans"/>
                  <a:cs typeface="Lucida Sans"/>
                </a:rPr>
                <a:t/>
              </a:r>
              <a:br>
                <a:rPr lang="en-US" sz="1600" dirty="0">
                  <a:latin typeface="Lucida Sans"/>
                  <a:cs typeface="Lucida Sans"/>
                </a:rPr>
              </a:br>
              <a:r>
                <a:rPr lang="en-US" sz="1600" dirty="0">
                  <a:latin typeface="Lucida Sans"/>
                  <a:cs typeface="Lucida Sans"/>
                </a:rPr>
                <a:t/>
              </a:r>
              <a:br>
                <a:rPr lang="en-US" sz="1600" dirty="0">
                  <a:latin typeface="Lucida Sans"/>
                  <a:cs typeface="Lucida Sans"/>
                </a:rPr>
              </a:br>
              <a:r>
                <a:rPr lang="en-US" sz="1600" dirty="0">
                  <a:latin typeface="Lucida Sans"/>
                  <a:cs typeface="Lucida Sans"/>
                </a:rPr>
                <a:t/>
              </a:r>
              <a:br>
                <a:rPr lang="en-US" sz="1600" dirty="0">
                  <a:latin typeface="Lucida Sans"/>
                  <a:cs typeface="Lucida Sans"/>
                </a:rPr>
              </a:br>
              <a:r>
                <a:rPr lang="en-US" sz="1600" dirty="0">
                  <a:solidFill>
                    <a:schemeClr val="bg1"/>
                  </a:solidFill>
                  <a:latin typeface="Lucida Sans"/>
                  <a:cs typeface="Lucida Sans"/>
                </a:rPr>
                <a:t>Low energy RIB </a:t>
              </a: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95536" y="4725144"/>
            <a:ext cx="3023319" cy="1872208"/>
            <a:chOff x="2287587" y="2362200"/>
            <a:chExt cx="4492625" cy="2717800"/>
          </a:xfrm>
        </p:grpSpPr>
        <p:pic>
          <p:nvPicPr>
            <p:cNvPr id="104" name="Picture 19" descr="Production_mechanisms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261" t="21513" r="1625" b="46623"/>
            <a:stretch>
              <a:fillRect/>
            </a:stretch>
          </p:blipFill>
          <p:spPr bwMode="auto">
            <a:xfrm>
              <a:off x="3124200" y="2362200"/>
              <a:ext cx="3656012" cy="271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6" name="Straight Arrow Connector 105"/>
            <p:cNvCxnSpPr/>
            <p:nvPr/>
          </p:nvCxnSpPr>
          <p:spPr>
            <a:xfrm>
              <a:off x="2287587" y="3632200"/>
              <a:ext cx="1444625" cy="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Oval 106"/>
            <p:cNvSpPr/>
            <p:nvPr/>
          </p:nvSpPr>
          <p:spPr>
            <a:xfrm>
              <a:off x="2457450" y="3546475"/>
              <a:ext cx="176212" cy="180975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2705100" y="3560763"/>
              <a:ext cx="176212" cy="180975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2968625" y="3560763"/>
              <a:ext cx="176212" cy="180975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3203575" y="3560763"/>
              <a:ext cx="176212" cy="180975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796136" y="4509120"/>
            <a:ext cx="2915816" cy="2466416"/>
            <a:chOff x="4158083" y="7460389"/>
            <a:chExt cx="4859669" cy="4082848"/>
          </a:xfrm>
        </p:grpSpPr>
        <p:pic>
          <p:nvPicPr>
            <p:cNvPr id="112" name="Picture 8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71" t="10406" r="13287" b="14335"/>
            <a:stretch/>
          </p:blipFill>
          <p:spPr bwMode="auto">
            <a:xfrm>
              <a:off x="4158083" y="7460389"/>
              <a:ext cx="4859669" cy="362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" name="Rectangle 112"/>
            <p:cNvSpPr/>
            <p:nvPr/>
          </p:nvSpPr>
          <p:spPr>
            <a:xfrm>
              <a:off x="6430305" y="9638236"/>
              <a:ext cx="1641475" cy="19050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4551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Laser spectroscopy</a:t>
            </a:r>
            <a:endParaRPr lang="en-GB" sz="32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652121" y="116632"/>
            <a:ext cx="34918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liss.vazquez@cern.ch</a:t>
            </a:r>
            <a:endParaRPr lang="pt-BR" sz="1400" dirty="0" smtClean="0">
              <a:solidFill>
                <a:srgbClr val="000000"/>
              </a:solidFill>
            </a:endParaRPr>
          </a:p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ronald.fernando.garcia.ruiz@cern.ch</a:t>
            </a:r>
            <a:endParaRPr lang="pt-BR" sz="1400" dirty="0">
              <a:solidFill>
                <a:srgbClr val="00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23528" y="4437112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Collinear overlap of laser and ion beam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Fast beam: high resolution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Detection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Fluorescence detection (COLLAPS)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Resonance ionization spectroscopy (CRIS)</a:t>
            </a:r>
          </a:p>
        </p:txBody>
      </p:sp>
      <p:pic>
        <p:nvPicPr>
          <p:cNvPr id="5" name="Picture 4" descr="CRI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74"/>
          <a:stretch/>
        </p:blipFill>
        <p:spPr>
          <a:xfrm>
            <a:off x="6444208" y="1700808"/>
            <a:ext cx="2394712" cy="1584960"/>
          </a:xfrm>
          <a:prstGeom prst="rect">
            <a:avLst/>
          </a:prstGeom>
        </p:spPr>
      </p:pic>
      <p:pic>
        <p:nvPicPr>
          <p:cNvPr id="6" name="Picture 5" descr="COLLAPS-schematic-highr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6159489" cy="29518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4581128"/>
            <a:ext cx="25146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269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Laser spectroscopy</a:t>
            </a:r>
            <a:endParaRPr lang="en-GB" sz="32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652121" y="116632"/>
            <a:ext cx="34918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liss.vazquez@cern.ch</a:t>
            </a:r>
            <a:endParaRPr lang="pt-BR" sz="1400" dirty="0" smtClean="0">
              <a:solidFill>
                <a:srgbClr val="000000"/>
              </a:solidFill>
            </a:endParaRPr>
          </a:p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ronald.fernando.garcia.ruiz@cern.ch</a:t>
            </a:r>
            <a:endParaRPr lang="pt-BR" sz="1400" dirty="0">
              <a:solidFill>
                <a:srgbClr val="000000"/>
              </a:solidFill>
            </a:endParaRPr>
          </a:p>
        </p:txBody>
      </p:sp>
      <p:pic>
        <p:nvPicPr>
          <p:cNvPr id="7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3197225" cy="531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96752"/>
            <a:ext cx="5259388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645024"/>
            <a:ext cx="424021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V="1">
            <a:off x="4932040" y="3645024"/>
            <a:ext cx="0" cy="252028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499992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 = 20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6660232" y="3645024"/>
            <a:ext cx="0" cy="252028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228184" y="327569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 = 28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 flipV="1">
            <a:off x="7452320" y="4869160"/>
            <a:ext cx="0" cy="1080120"/>
          </a:xfrm>
          <a:prstGeom prst="line">
            <a:avLst/>
          </a:prstGeom>
          <a:ln>
            <a:solidFill>
              <a:schemeClr val="accent3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7092280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N = 32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60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512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16" y="0"/>
            <a:ext cx="9144000" cy="1368152"/>
          </a:xfrm>
        </p:spPr>
        <p:txBody>
          <a:bodyPr>
            <a:noAutofit/>
          </a:bodyPr>
          <a:lstStyle/>
          <a:p>
            <a:r>
              <a:rPr lang="en-US" sz="3200" b="0" dirty="0">
                <a:solidFill>
                  <a:srgbClr val="381F97"/>
                </a:solidFill>
                <a:cs typeface="Helvetica Light"/>
              </a:rPr>
              <a:t>2</a:t>
            </a:r>
            <a:r>
              <a:rPr lang="en-US" sz="3200" b="0" dirty="0" smtClean="0">
                <a:solidFill>
                  <a:srgbClr val="381F97"/>
                </a:solidFill>
                <a:cs typeface="Helvetica Light"/>
              </a:rPr>
              <a:t>b. Research on radioactive isotopes:</a:t>
            </a:r>
            <a:br>
              <a:rPr lang="en-US" sz="3200" b="0" dirty="0" smtClean="0">
                <a:solidFill>
                  <a:srgbClr val="381F97"/>
                </a:solidFill>
                <a:cs typeface="Helvetica Light"/>
              </a:rPr>
            </a:br>
            <a:r>
              <a:rPr lang="en-US" sz="3200" b="0" dirty="0" smtClean="0">
                <a:solidFill>
                  <a:srgbClr val="381F97"/>
                </a:solidFill>
                <a:cs typeface="Helvetica Light"/>
              </a:rPr>
              <a:t>post-accelerated beams</a:t>
            </a:r>
            <a:endParaRPr lang="en-US" sz="3200" b="0" dirty="0"/>
          </a:p>
        </p:txBody>
      </p:sp>
      <p:sp>
        <p:nvSpPr>
          <p:cNvPr id="12" name="Line 2"/>
          <p:cNvSpPr>
            <a:spLocks noChangeShapeType="1"/>
          </p:cNvSpPr>
          <p:nvPr/>
        </p:nvSpPr>
        <p:spPr bwMode="auto">
          <a:xfrm>
            <a:off x="4974077" y="6042258"/>
            <a:ext cx="1481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Line 3"/>
          <p:cNvSpPr>
            <a:spLocks noChangeShapeType="1"/>
          </p:cNvSpPr>
          <p:nvPr/>
        </p:nvSpPr>
        <p:spPr bwMode="auto">
          <a:xfrm>
            <a:off x="4974077" y="5156433"/>
            <a:ext cx="1481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4974077" y="5331058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auto">
          <a:xfrm>
            <a:off x="4974077" y="5259620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4974077" y="4721458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>
            <a:off x="4974077" y="4445233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>
            <a:off x="4974077" y="4038833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4974077" y="3951520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10"/>
          <p:cNvSpPr>
            <a:spLocks noChangeShapeType="1"/>
          </p:cNvSpPr>
          <p:nvPr/>
        </p:nvSpPr>
        <p:spPr bwMode="auto">
          <a:xfrm>
            <a:off x="4974077" y="3865795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4974077" y="3778483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4974077" y="3603858"/>
            <a:ext cx="148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499006" y="6190663"/>
            <a:ext cx="454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aseline="30000" dirty="0">
                <a:latin typeface="Arial" pitchFamily="34" charset="0"/>
                <a:cs typeface="Arial" pitchFamily="34" charset="0"/>
              </a:rPr>
              <a:t>A</a:t>
            </a:r>
            <a:r>
              <a:rPr lang="en-US" dirty="0">
                <a:latin typeface="Arial" pitchFamily="34" charset="0"/>
                <a:cs typeface="Arial" pitchFamily="34" charset="0"/>
              </a:rPr>
              <a:t>X</a:t>
            </a:r>
            <a:endParaRPr lang="nl-NL" baseline="30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699792" y="4054708"/>
            <a:ext cx="3449035" cy="1987550"/>
            <a:chOff x="2268276" y="3570711"/>
            <a:chExt cx="3449035" cy="1987550"/>
          </a:xfrm>
        </p:grpSpPr>
        <p:sp>
          <p:nvSpPr>
            <p:cNvPr id="25" name="Line 16"/>
            <p:cNvSpPr>
              <a:spLocks noChangeShapeType="1"/>
            </p:cNvSpPr>
            <p:nvPr/>
          </p:nvSpPr>
          <p:spPr bwMode="auto">
            <a:xfrm flipV="1">
              <a:off x="4861649" y="3961236"/>
              <a:ext cx="0" cy="1582737"/>
            </a:xfrm>
            <a:prstGeom prst="line">
              <a:avLst/>
            </a:prstGeom>
            <a:noFill/>
            <a:ln w="76200" cmpd="tri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 flipV="1">
              <a:off x="5717311" y="4847061"/>
              <a:ext cx="0" cy="711200"/>
            </a:xfrm>
            <a:prstGeom prst="line">
              <a:avLst/>
            </a:prstGeom>
            <a:noFill/>
            <a:ln w="76200" cmpd="tri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2268276" y="4563830"/>
              <a:ext cx="2366352" cy="892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Coulomb </a:t>
              </a:r>
              <a:r>
                <a:rPr lang="en-US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excitation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3-4 MeV/u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(probe collectivity)</a:t>
              </a:r>
              <a:endParaRPr lang="nl-NL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Line 16"/>
            <p:cNvSpPr>
              <a:spLocks noChangeShapeType="1"/>
            </p:cNvSpPr>
            <p:nvPr/>
          </p:nvSpPr>
          <p:spPr bwMode="auto">
            <a:xfrm flipV="1">
              <a:off x="5717311" y="4223171"/>
              <a:ext cx="0" cy="623889"/>
            </a:xfrm>
            <a:prstGeom prst="line">
              <a:avLst/>
            </a:prstGeom>
            <a:noFill/>
            <a:ln w="76200" cmpd="tri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 flipV="1">
              <a:off x="5717311" y="3570711"/>
              <a:ext cx="0" cy="690190"/>
            </a:xfrm>
            <a:prstGeom prst="line">
              <a:avLst/>
            </a:prstGeom>
            <a:noFill/>
            <a:ln w="76200" cmpd="tri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 flipV="1">
            <a:off x="6682194" y="1963971"/>
            <a:ext cx="9" cy="46333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238907" y="1591443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Energy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827584" y="4039715"/>
            <a:ext cx="3757859" cy="1274599"/>
            <a:chOff x="612092" y="3699734"/>
            <a:chExt cx="3757859" cy="1274599"/>
          </a:xfrm>
        </p:grpSpPr>
        <p:sp>
          <p:nvSpPr>
            <p:cNvPr id="42" name="Line 36"/>
            <p:cNvSpPr>
              <a:spLocks noChangeShapeType="1"/>
            </p:cNvSpPr>
            <p:nvPr/>
          </p:nvSpPr>
          <p:spPr bwMode="auto">
            <a:xfrm>
              <a:off x="1131664" y="4562138"/>
              <a:ext cx="14811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002060"/>
                </a:solidFill>
              </a:endParaRPr>
            </a:p>
          </p:txBody>
        </p:sp>
        <p:sp>
          <p:nvSpPr>
            <p:cNvPr id="43" name="Text Box 37"/>
            <p:cNvSpPr txBox="1">
              <a:spLocks noChangeArrowheads="1"/>
            </p:cNvSpPr>
            <p:nvPr/>
          </p:nvSpPr>
          <p:spPr bwMode="auto">
            <a:xfrm>
              <a:off x="1245964" y="4605001"/>
              <a:ext cx="11592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aseline="3000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A-1</a:t>
              </a:r>
              <a:r>
                <a:rPr lang="en-US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X (d,p)</a:t>
              </a:r>
              <a:endParaRPr lang="nl-NL" baseline="3000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 Box 40"/>
            <p:cNvSpPr txBox="1">
              <a:spLocks noChangeArrowheads="1"/>
            </p:cNvSpPr>
            <p:nvPr/>
          </p:nvSpPr>
          <p:spPr bwMode="auto">
            <a:xfrm>
              <a:off x="612092" y="3699734"/>
              <a:ext cx="2592376" cy="892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Few-nucleon transfer</a:t>
              </a:r>
            </a:p>
            <a:p>
              <a:pPr algn="ctr"/>
              <a:r>
                <a:rPr lang="en-US" sz="16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5-10 MeV/u</a:t>
              </a:r>
            </a:p>
            <a:p>
              <a:pPr algn="ctr"/>
              <a:r>
                <a:rPr lang="en-US" sz="16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(probe quantum orbits) </a:t>
              </a:r>
              <a:endParaRPr lang="nl-NL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rot="5400000" flipH="1" flipV="1">
              <a:off x="3107829" y="3292229"/>
              <a:ext cx="843953" cy="1658963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V="1">
              <a:off x="2685970" y="4042342"/>
              <a:ext cx="1683981" cy="505037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2339752" y="1872898"/>
            <a:ext cx="4099587" cy="4171718"/>
            <a:chOff x="1613276" y="828477"/>
            <a:chExt cx="4099587" cy="4171718"/>
          </a:xfrm>
        </p:grpSpPr>
        <p:sp>
          <p:nvSpPr>
            <p:cNvPr id="48" name="Text Box 21"/>
            <p:cNvSpPr txBox="1">
              <a:spLocks noChangeArrowheads="1"/>
            </p:cNvSpPr>
            <p:nvPr/>
          </p:nvSpPr>
          <p:spPr bwMode="auto">
            <a:xfrm>
              <a:off x="2218870" y="828477"/>
              <a:ext cx="255960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Reactions</a:t>
              </a:r>
              <a:endParaRPr lang="nl-NL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613276" y="919549"/>
              <a:ext cx="4099587" cy="4080646"/>
              <a:chOff x="1908236" y="1479973"/>
              <a:chExt cx="4099587" cy="408064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908236" y="1479973"/>
                <a:ext cx="4099587" cy="2071688"/>
                <a:chOff x="1908236" y="1479973"/>
                <a:chExt cx="4099587" cy="2071688"/>
              </a:xfrm>
            </p:grpSpPr>
            <p:sp>
              <p:nvSpPr>
                <p:cNvPr id="55" name="AutoShape 20"/>
                <p:cNvSpPr>
                  <a:spLocks noChangeArrowheads="1"/>
                </p:cNvSpPr>
                <p:nvPr/>
              </p:nvSpPr>
              <p:spPr bwMode="auto">
                <a:xfrm>
                  <a:off x="4294911" y="1479973"/>
                  <a:ext cx="1712912" cy="1408113"/>
                </a:xfrm>
                <a:prstGeom prst="irregularSeal2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22"/>
                <p:cNvSpPr>
                  <a:spLocks noChangeShapeType="1"/>
                </p:cNvSpPr>
                <p:nvPr/>
              </p:nvSpPr>
              <p:spPr bwMode="auto">
                <a:xfrm>
                  <a:off x="4847361" y="2446761"/>
                  <a:ext cx="0" cy="52228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23"/>
                <p:cNvSpPr>
                  <a:spLocks noChangeShapeType="1"/>
                </p:cNvSpPr>
                <p:nvPr/>
              </p:nvSpPr>
              <p:spPr bwMode="auto">
                <a:xfrm>
                  <a:off x="5079136" y="2243561"/>
                  <a:ext cx="0" cy="522287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" name="Line 24"/>
                <p:cNvSpPr>
                  <a:spLocks noChangeShapeType="1"/>
                </p:cNvSpPr>
                <p:nvPr/>
              </p:nvSpPr>
              <p:spPr bwMode="auto">
                <a:xfrm>
                  <a:off x="5412511" y="2184823"/>
                  <a:ext cx="0" cy="522288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25"/>
                <p:cNvSpPr>
                  <a:spLocks noChangeShapeType="1"/>
                </p:cNvSpPr>
                <p:nvPr/>
              </p:nvSpPr>
              <p:spPr bwMode="auto">
                <a:xfrm>
                  <a:off x="4847361" y="2969048"/>
                  <a:ext cx="0" cy="522288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Line 26"/>
                <p:cNvSpPr>
                  <a:spLocks noChangeShapeType="1"/>
                </p:cNvSpPr>
                <p:nvPr/>
              </p:nvSpPr>
              <p:spPr bwMode="auto">
                <a:xfrm>
                  <a:off x="5079136" y="2781723"/>
                  <a:ext cx="0" cy="276225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27"/>
                <p:cNvSpPr>
                  <a:spLocks noChangeShapeType="1"/>
                </p:cNvSpPr>
                <p:nvPr/>
              </p:nvSpPr>
              <p:spPr bwMode="auto">
                <a:xfrm>
                  <a:off x="5412511" y="2708698"/>
                  <a:ext cx="0" cy="276225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Line 28"/>
                <p:cNvSpPr>
                  <a:spLocks noChangeShapeType="1"/>
                </p:cNvSpPr>
                <p:nvPr/>
              </p:nvSpPr>
              <p:spPr bwMode="auto">
                <a:xfrm>
                  <a:off x="5412511" y="2999211"/>
                  <a:ext cx="0" cy="276225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Line 29"/>
                <p:cNvSpPr>
                  <a:spLocks noChangeShapeType="1"/>
                </p:cNvSpPr>
                <p:nvPr/>
              </p:nvSpPr>
              <p:spPr bwMode="auto">
                <a:xfrm>
                  <a:off x="5412511" y="3275436"/>
                  <a:ext cx="0" cy="276225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1908236" y="2763630"/>
                  <a:ext cx="267573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000" dirty="0" smtClean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Gamma spectroscopy</a:t>
                  </a:r>
                </a:p>
                <a:p>
                  <a:pPr algn="ctr"/>
                  <a:r>
                    <a:rPr lang="en-US" sz="1600" dirty="0" smtClean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(excitation schemes)</a:t>
                  </a:r>
                </a:p>
              </p:txBody>
            </p:sp>
          </p:grpSp>
          <p:sp>
            <p:nvSpPr>
              <p:cNvPr id="51" name="Line 25"/>
              <p:cNvSpPr>
                <a:spLocks noChangeShapeType="1"/>
              </p:cNvSpPr>
              <p:nvPr/>
            </p:nvSpPr>
            <p:spPr bwMode="auto">
              <a:xfrm>
                <a:off x="5229498" y="3569548"/>
                <a:ext cx="11241" cy="639941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25"/>
              <p:cNvSpPr>
                <a:spLocks noChangeShapeType="1"/>
              </p:cNvSpPr>
              <p:nvPr/>
            </p:nvSpPr>
            <p:spPr bwMode="auto">
              <a:xfrm>
                <a:off x="5093020" y="4238288"/>
                <a:ext cx="11241" cy="639941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25"/>
              <p:cNvSpPr>
                <a:spLocks noChangeShapeType="1"/>
              </p:cNvSpPr>
              <p:nvPr/>
            </p:nvSpPr>
            <p:spPr bwMode="auto">
              <a:xfrm>
                <a:off x="5270441" y="4838789"/>
                <a:ext cx="24890" cy="721830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25"/>
              <p:cNvSpPr>
                <a:spLocks noChangeShapeType="1"/>
              </p:cNvSpPr>
              <p:nvPr/>
            </p:nvSpPr>
            <p:spPr bwMode="auto">
              <a:xfrm>
                <a:off x="5447862" y="3965333"/>
                <a:ext cx="11242" cy="708181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69" name="TextBox 68"/>
          <p:cNvSpPr txBox="1"/>
          <p:nvPr/>
        </p:nvSpPr>
        <p:spPr>
          <a:xfrm>
            <a:off x="5578922" y="6055939"/>
            <a:ext cx="997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Ground state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5554507" y="4898192"/>
            <a:ext cx="1059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Isomeric state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07316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"/>
          <p:cNvSpPr txBox="1">
            <a:spLocks noGrp="1"/>
          </p:cNvSpPr>
          <p:nvPr>
            <p:ph type="sldNum" idx="12"/>
          </p:nvPr>
        </p:nvSpPr>
        <p:spPr>
          <a:xfrm>
            <a:off x="7884368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42" name="Google Shape;42;p2"/>
          <p:cNvSpPr txBox="1"/>
          <p:nvPr/>
        </p:nvSpPr>
        <p:spPr>
          <a:xfrm>
            <a:off x="755576" y="2174"/>
            <a:ext cx="7643192" cy="980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Miniball</a:t>
            </a:r>
            <a:r>
              <a:rPr lang="en-US" sz="3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Coulomb </a:t>
            </a:r>
            <a:r>
              <a:rPr lang="en-US" sz="3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excitation</a:t>
            </a:r>
            <a:endParaRPr sz="3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" name="Google Shape;44;p2" descr="Miniball-Coulex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32040" y="980728"/>
            <a:ext cx="2854985" cy="3031433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2"/>
          <p:cNvSpPr txBox="1">
            <a:spLocks noGrp="1"/>
          </p:cNvSpPr>
          <p:nvPr>
            <p:ph type="body" idx="1"/>
          </p:nvPr>
        </p:nvSpPr>
        <p:spPr>
          <a:xfrm>
            <a:off x="107504" y="4248472"/>
            <a:ext cx="5257800" cy="2852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dirty="0"/>
              <a:t>Coulomb excitation</a:t>
            </a:r>
            <a:endParaRPr dirty="0"/>
          </a:p>
          <a:p>
            <a:pPr marL="742950" lvl="1" indent="-28575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r>
              <a:rPr lang="en-US" dirty="0"/>
              <a:t>Inelastic scattering of nuclei with electromagnetic force only</a:t>
            </a:r>
            <a:endParaRPr dirty="0"/>
          </a:p>
          <a:p>
            <a:pPr marL="742950" lvl="1" indent="-28575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r>
              <a:rPr lang="en-US" dirty="0"/>
              <a:t>Nuclei never </a:t>
            </a:r>
            <a:r>
              <a:rPr lang="en-US" dirty="0" smtClean="0"/>
              <a:t>collide</a:t>
            </a:r>
          </a:p>
          <a:p>
            <a:pPr marL="742950" lvl="1" indent="-28575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endParaRPr lang="en-US" dirty="0"/>
          </a:p>
          <a:p>
            <a:pPr marL="342900" lvl="0"/>
            <a:r>
              <a:rPr lang="en-US" dirty="0" smtClean="0"/>
              <a:t>Observables</a:t>
            </a:r>
            <a:endParaRPr lang="en-US" dirty="0"/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Gamma-decay </a:t>
            </a:r>
            <a:r>
              <a:rPr lang="en-US" dirty="0"/>
              <a:t>energies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Probability to excite to final state</a:t>
            </a:r>
            <a:endParaRPr lang="en-US" dirty="0"/>
          </a:p>
          <a:p>
            <a:pPr marL="742950" lvl="1" indent="-28575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endParaRPr lang="en-US" dirty="0" smtClean="0"/>
          </a:p>
          <a:p>
            <a:pPr marL="457200" lvl="1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546509" y="260648"/>
            <a:ext cx="259749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Joonas.konki@cern.ch</a:t>
            </a:r>
            <a:endParaRPr lang="pt-BR" sz="1400" dirty="0">
              <a:solidFill>
                <a:srgbClr val="000000"/>
              </a:solidFill>
            </a:endParaRPr>
          </a:p>
        </p:txBody>
      </p:sp>
      <p:pic>
        <p:nvPicPr>
          <p:cNvPr id="11" name="Google Shape;6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96136" y="4797152"/>
            <a:ext cx="1512168" cy="1205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43;p2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9511" y="1096963"/>
            <a:ext cx="4465691" cy="29081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57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"/>
          <p:cNvSpPr txBox="1">
            <a:spLocks noGrp="1"/>
          </p:cNvSpPr>
          <p:nvPr>
            <p:ph type="sldNum" idx="12"/>
          </p:nvPr>
        </p:nvSpPr>
        <p:spPr>
          <a:xfrm>
            <a:off x="7884368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42" name="Google Shape;42;p2"/>
          <p:cNvSpPr txBox="1"/>
          <p:nvPr/>
        </p:nvSpPr>
        <p:spPr>
          <a:xfrm>
            <a:off x="755576" y="2174"/>
            <a:ext cx="7643192" cy="980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Miniball</a:t>
            </a:r>
            <a:r>
              <a:rPr lang="en-US" sz="3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Coulomb </a:t>
            </a:r>
            <a:r>
              <a:rPr lang="en-US" sz="3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excitation</a:t>
            </a:r>
            <a:endParaRPr sz="3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" name="Google Shape;44;p2" descr="Miniball-Coulex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32040" y="980728"/>
            <a:ext cx="2854985" cy="3031433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2"/>
          <p:cNvSpPr txBox="1">
            <a:spLocks noGrp="1"/>
          </p:cNvSpPr>
          <p:nvPr>
            <p:ph type="body" idx="1"/>
          </p:nvPr>
        </p:nvSpPr>
        <p:spPr>
          <a:xfrm>
            <a:off x="179512" y="4365104"/>
            <a:ext cx="5257800" cy="2852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1" indent="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dirty="0" err="1"/>
              <a:t>Miniball</a:t>
            </a:r>
            <a:r>
              <a:rPr lang="en-US" dirty="0"/>
              <a:t> set-up</a:t>
            </a:r>
            <a:endParaRPr dirty="0"/>
          </a:p>
          <a:p>
            <a:pPr marL="742950" lvl="1" indent="-28575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r>
              <a:rPr lang="en-US" dirty="0"/>
              <a:t>Si detectors for particle identification</a:t>
            </a:r>
            <a:endParaRPr dirty="0"/>
          </a:p>
          <a:p>
            <a:pPr marL="742950" lvl="1" indent="-28575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r>
              <a:rPr lang="en-US" dirty="0" err="1" smtClean="0"/>
              <a:t>Ge</a:t>
            </a:r>
            <a:r>
              <a:rPr lang="en-US" dirty="0" smtClean="0"/>
              <a:t> </a:t>
            </a:r>
            <a:r>
              <a:rPr lang="en-US" dirty="0"/>
              <a:t>detectors </a:t>
            </a:r>
            <a:r>
              <a:rPr lang="en-US" dirty="0" smtClean="0"/>
              <a:t>for </a:t>
            </a:r>
            <a:r>
              <a:rPr lang="en-US" dirty="0"/>
              <a:t>efficient </a:t>
            </a:r>
            <a:r>
              <a:rPr lang="en-US" dirty="0" err="1"/>
              <a:t>γ</a:t>
            </a:r>
            <a:r>
              <a:rPr lang="en-US" dirty="0"/>
              <a:t>-ray detection </a:t>
            </a:r>
            <a:endParaRPr dirty="0"/>
          </a:p>
          <a:p>
            <a:pPr marL="1143000" lvl="2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dirty="0" smtClean="0"/>
              <a:t>Compact and high-solid angle coverage</a:t>
            </a:r>
          </a:p>
          <a:p>
            <a:pPr marL="1143000" lvl="2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dirty="0" smtClean="0"/>
              <a:t>Segmented: position sensitive</a:t>
            </a:r>
            <a:endParaRPr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546509" y="260648"/>
            <a:ext cx="259749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Joonas.konki@cern.ch</a:t>
            </a:r>
            <a:endParaRPr lang="pt-BR" sz="1400" dirty="0">
              <a:solidFill>
                <a:srgbClr val="000000"/>
              </a:solidFill>
            </a:endParaRPr>
          </a:p>
        </p:txBody>
      </p:sp>
      <p:sp>
        <p:nvSpPr>
          <p:cNvPr id="10" name="Google Shape;45;p2"/>
          <p:cNvSpPr txBox="1">
            <a:spLocks noGrp="1"/>
          </p:cNvSpPr>
          <p:nvPr>
            <p:ph type="body" idx="1"/>
          </p:nvPr>
        </p:nvSpPr>
        <p:spPr>
          <a:xfrm>
            <a:off x="7462410" y="1988840"/>
            <a:ext cx="1656184" cy="1728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 smtClean="0"/>
              <a:t>Detect scattered beam particle velocity and direction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400" dirty="0" smtClean="0">
                <a:sym typeface="Wingdings"/>
              </a:rPr>
              <a:t> Doppler correction</a:t>
            </a:r>
            <a:endParaRPr sz="1400" dirty="0"/>
          </a:p>
        </p:txBody>
      </p:sp>
      <p:grpSp>
        <p:nvGrpSpPr>
          <p:cNvPr id="11" name="Google Shape;62;p3"/>
          <p:cNvGrpSpPr/>
          <p:nvPr/>
        </p:nvGrpSpPr>
        <p:grpSpPr>
          <a:xfrm>
            <a:off x="4974964" y="4005064"/>
            <a:ext cx="4176464" cy="2687299"/>
            <a:chOff x="611560" y="4170701"/>
            <a:chExt cx="4176464" cy="2687299"/>
          </a:xfrm>
        </p:grpSpPr>
        <p:grpSp>
          <p:nvGrpSpPr>
            <p:cNvPr id="12" name="Google Shape;63;p3"/>
            <p:cNvGrpSpPr/>
            <p:nvPr/>
          </p:nvGrpSpPr>
          <p:grpSpPr>
            <a:xfrm>
              <a:off x="611560" y="4170701"/>
              <a:ext cx="4176464" cy="2687299"/>
              <a:chOff x="611560" y="4170701"/>
              <a:chExt cx="4176464" cy="2687299"/>
            </a:xfrm>
          </p:grpSpPr>
          <p:pic>
            <p:nvPicPr>
              <p:cNvPr id="14" name="Google Shape;64;p3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611560" y="4170701"/>
                <a:ext cx="4176464" cy="268729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Google Shape;65;p3"/>
              <p:cNvSpPr txBox="1"/>
              <p:nvPr/>
            </p:nvSpPr>
            <p:spPr>
              <a:xfrm>
                <a:off x="2483768" y="4242574"/>
                <a:ext cx="218621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4.0 MeV/A (~ 5 hours)</a:t>
                </a:r>
                <a:endParaRPr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" name="Google Shape;66;p3"/>
              <p:cNvSpPr txBox="1"/>
              <p:nvPr/>
            </p:nvSpPr>
            <p:spPr>
              <a:xfrm>
                <a:off x="2483768" y="4581128"/>
                <a:ext cx="230032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2.8 MeV/A (~ 16 hours)</a:t>
                </a:r>
                <a:endParaRPr/>
              </a:p>
            </p:txBody>
          </p:sp>
          <p:cxnSp>
            <p:nvCxnSpPr>
              <p:cNvPr id="17" name="Google Shape;67;p3"/>
              <p:cNvCxnSpPr/>
              <p:nvPr/>
            </p:nvCxnSpPr>
            <p:spPr>
              <a:xfrm>
                <a:off x="2051720" y="4411851"/>
                <a:ext cx="40217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70C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8" name="Google Shape;68;p3"/>
              <p:cNvCxnSpPr/>
              <p:nvPr/>
            </p:nvCxnSpPr>
            <p:spPr>
              <a:xfrm>
                <a:off x="2051720" y="4750405"/>
                <a:ext cx="40217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3" name="Google Shape;69;p3"/>
            <p:cNvSpPr txBox="1"/>
            <p:nvPr/>
          </p:nvSpPr>
          <p:spPr>
            <a:xfrm>
              <a:off x="1115616" y="4221088"/>
              <a:ext cx="7920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aseline="300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74</a:t>
              </a:r>
              <a:r>
                <a:rPr lang="en-US" sz="18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Zn</a:t>
              </a:r>
              <a:endParaRPr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" name="Google Shape;71;p3"/>
          <p:cNvSpPr txBox="1"/>
          <p:nvPr/>
        </p:nvSpPr>
        <p:spPr>
          <a:xfrm>
            <a:off x="6455243" y="4869160"/>
            <a:ext cx="268875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Wingdings"/>
              </a:rPr>
              <a:t></a:t>
            </a:r>
            <a:r>
              <a:rPr lang="en-US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HIE-ISOLDE advantage</a:t>
            </a:r>
            <a:endParaRPr sz="16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47;p2" descr="miniball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7544" y="1196752"/>
            <a:ext cx="4176464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8569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 txBox="1">
            <a:spLocks noGrp="1"/>
          </p:cNvSpPr>
          <p:nvPr>
            <p:ph type="sldNum" idx="12"/>
          </p:nvPr>
        </p:nvSpPr>
        <p:spPr>
          <a:xfrm>
            <a:off x="7884368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sp>
        <p:nvSpPr>
          <p:cNvPr id="53" name="Google Shape;53;p3"/>
          <p:cNvSpPr txBox="1"/>
          <p:nvPr/>
        </p:nvSpPr>
        <p:spPr>
          <a:xfrm>
            <a:off x="745232" y="-27384"/>
            <a:ext cx="7643192" cy="980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Coulomb excitation</a:t>
            </a:r>
            <a:endParaRPr sz="3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" name="Google Shape;5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97099" y="3853322"/>
            <a:ext cx="4483413" cy="288804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3"/>
          <p:cNvSpPr txBox="1">
            <a:spLocks noGrp="1"/>
          </p:cNvSpPr>
          <p:nvPr>
            <p:ph type="body" idx="1"/>
          </p:nvPr>
        </p:nvSpPr>
        <p:spPr>
          <a:xfrm>
            <a:off x="8989" y="5085184"/>
            <a:ext cx="5257800" cy="2232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dirty="0" smtClean="0"/>
              <a:t>Information</a:t>
            </a:r>
            <a:endParaRPr dirty="0"/>
          </a:p>
          <a:p>
            <a:pPr marL="74295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dirty="0"/>
              <a:t>Level scheme</a:t>
            </a:r>
            <a:endParaRPr dirty="0"/>
          </a:p>
          <a:p>
            <a:pPr marL="742950" lvl="1" indent="-28575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dirty="0"/>
              <a:t>Nuclear shape of excited states</a:t>
            </a:r>
            <a:endParaRPr dirty="0"/>
          </a:p>
        </p:txBody>
      </p:sp>
      <p:pic>
        <p:nvPicPr>
          <p:cNvPr id="56" name="Google Shape;56;p3"/>
          <p:cNvPicPr preferRelativeResize="0"/>
          <p:nvPr/>
        </p:nvPicPr>
        <p:blipFill rotWithShape="1">
          <a:blip r:embed="rId4">
            <a:alphaModFix/>
          </a:blip>
          <a:srcRect l="39079" r="33792" b="33329"/>
          <a:stretch/>
        </p:blipFill>
        <p:spPr>
          <a:xfrm>
            <a:off x="6019542" y="4961820"/>
            <a:ext cx="766154" cy="790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3"/>
          <p:cNvPicPr preferRelativeResize="0"/>
          <p:nvPr/>
        </p:nvPicPr>
        <p:blipFill rotWithShape="1">
          <a:blip r:embed="rId4">
            <a:alphaModFix/>
          </a:blip>
          <a:srcRect l="4033" r="67351" b="36869"/>
          <a:stretch/>
        </p:blipFill>
        <p:spPr>
          <a:xfrm>
            <a:off x="7238742" y="4780470"/>
            <a:ext cx="808135" cy="748646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3"/>
          <p:cNvSpPr txBox="1"/>
          <p:nvPr/>
        </p:nvSpPr>
        <p:spPr>
          <a:xfrm>
            <a:off x="5809664" y="5789790"/>
            <a:ext cx="11859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FF0000"/>
                </a:solidFill>
                <a:latin typeface="Lucida Sans"/>
                <a:ea typeface="Lucida Sans"/>
                <a:cs typeface="Lucida Sans"/>
                <a:sym typeface="Lucida Sans"/>
              </a:rPr>
              <a:t>Prolate</a:t>
            </a:r>
            <a:endParaRPr sz="1000">
              <a:solidFill>
                <a:srgbClr val="FF0000"/>
              </a:solidFill>
              <a:latin typeface="Lucida Sans"/>
              <a:ea typeface="Lucida Sans"/>
              <a:cs typeface="Lucida Sans"/>
              <a:sym typeface="Lucida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FF0000"/>
                </a:solidFill>
                <a:latin typeface="Lucida Sans"/>
                <a:ea typeface="Lucida Sans"/>
                <a:cs typeface="Lucida Sans"/>
                <a:sym typeface="Lucida Sans"/>
              </a:rPr>
              <a:t>e.g. watermelon</a:t>
            </a:r>
            <a:endParaRPr sz="1000">
              <a:solidFill>
                <a:srgbClr val="FF0000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59" name="Google Shape;59;p3"/>
          <p:cNvSpPr txBox="1"/>
          <p:nvPr/>
        </p:nvSpPr>
        <p:spPr>
          <a:xfrm>
            <a:off x="7200603" y="5529115"/>
            <a:ext cx="10101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Oblate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e.g. pumpkin</a:t>
            </a:r>
            <a:endParaRPr sz="1000">
              <a:solidFill>
                <a:schemeClr val="dk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72" name="Google Shape;72;p3"/>
          <p:cNvSpPr txBox="1"/>
          <p:nvPr/>
        </p:nvSpPr>
        <p:spPr>
          <a:xfrm>
            <a:off x="4355976" y="1772816"/>
            <a:ext cx="4392488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/>
              <a:t>Observation of vibrating pear-shapes in radon </a:t>
            </a:r>
            <a:r>
              <a:rPr lang="en-US" b="1" dirty="0" smtClean="0"/>
              <a:t>nuclei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P.A</a:t>
            </a:r>
            <a:r>
              <a:rPr lang="en-US" dirty="0"/>
              <a:t>. Butler </a:t>
            </a:r>
            <a:r>
              <a:rPr lang="en-US" i="1" dirty="0"/>
              <a:t>et al.</a:t>
            </a:r>
            <a:r>
              <a:rPr lang="en-US" dirty="0"/>
              <a:t>, Nature Comm. 10 (2019) 2473</a:t>
            </a:r>
            <a:endParaRPr dirty="0"/>
          </a:p>
        </p:txBody>
      </p:sp>
      <p:pic>
        <p:nvPicPr>
          <p:cNvPr id="73" name="Google Shape;73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7544" y="1196752"/>
            <a:ext cx="3384376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6546509" y="260648"/>
            <a:ext cx="259749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Joonas.konki@cern.ch</a:t>
            </a:r>
            <a:endParaRPr lang="pt-BR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069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7" descr="Nuclear_chart.png"/>
          <p:cNvPicPr>
            <a:picLocks noChangeAspect="1"/>
          </p:cNvPicPr>
          <p:nvPr/>
        </p:nvPicPr>
        <p:blipFill>
          <a:blip r:embed="rId2">
            <a:alphaModFix am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400050"/>
            <a:ext cx="8986838" cy="617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4901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8147248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Summary</a:t>
            </a:r>
            <a:endParaRPr lang="en-GB" sz="3200" dirty="0"/>
          </a:p>
        </p:txBody>
      </p:sp>
      <p:grpSp>
        <p:nvGrpSpPr>
          <p:cNvPr id="77" name="Group 76"/>
          <p:cNvGrpSpPr>
            <a:grpSpLocks/>
          </p:cNvGrpSpPr>
          <p:nvPr/>
        </p:nvGrpSpPr>
        <p:grpSpPr bwMode="auto">
          <a:xfrm>
            <a:off x="1562222" y="1711325"/>
            <a:ext cx="6129853" cy="4491794"/>
            <a:chOff x="1490403" y="1628800"/>
            <a:chExt cx="6129538" cy="4492307"/>
          </a:xfrm>
          <a:solidFill>
            <a:srgbClr val="33CC00"/>
          </a:solidFill>
        </p:grpSpPr>
        <p:sp>
          <p:nvSpPr>
            <p:cNvPr id="78" name="Oval 77"/>
            <p:cNvSpPr/>
            <p:nvPr/>
          </p:nvSpPr>
          <p:spPr>
            <a:xfrm>
              <a:off x="2052227" y="1881242"/>
              <a:ext cx="4968620" cy="3888231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831870" y="2527428"/>
              <a:ext cx="1788071" cy="612845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Laser </a:t>
              </a:r>
            </a:p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spectroscopy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6012835" y="4616816"/>
              <a:ext cx="1079445" cy="1079623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Beta-detected NMR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949192" y="1628800"/>
              <a:ext cx="1079445" cy="1079623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Ion traps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490403" y="2527428"/>
              <a:ext cx="1695913" cy="612845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Decay </a:t>
              </a:r>
            </a:p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spectroscopy</a:t>
              </a: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884108" y="5039897"/>
              <a:ext cx="1206438" cy="108121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Coulomb excitation</a:t>
              </a: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2087150" y="4580300"/>
              <a:ext cx="1188803" cy="108121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Nucleon-transfer reactions</a:t>
              </a:r>
            </a:p>
          </p:txBody>
        </p:sp>
      </p:grpSp>
      <p:grpSp>
        <p:nvGrpSpPr>
          <p:cNvPr id="85" name="Group 84"/>
          <p:cNvGrpSpPr>
            <a:grpSpLocks/>
          </p:cNvGrpSpPr>
          <p:nvPr/>
        </p:nvGrpSpPr>
        <p:grpSpPr bwMode="auto">
          <a:xfrm>
            <a:off x="2771775" y="2935288"/>
            <a:ext cx="3888458" cy="2016125"/>
            <a:chOff x="2699792" y="2852936"/>
            <a:chExt cx="3889009" cy="2016224"/>
          </a:xfrm>
          <a:solidFill>
            <a:srgbClr val="3399FF"/>
          </a:solidFill>
        </p:grpSpPr>
        <p:sp>
          <p:nvSpPr>
            <p:cNvPr id="86" name="Oval 85"/>
            <p:cNvSpPr/>
            <p:nvPr/>
          </p:nvSpPr>
          <p:spPr>
            <a:xfrm>
              <a:off x="3312654" y="4040444"/>
              <a:ext cx="935170" cy="792201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half-life</a:t>
              </a:r>
            </a:p>
          </p:txBody>
        </p:sp>
        <p:sp>
          <p:nvSpPr>
            <p:cNvPr id="87" name="Oval 86"/>
            <p:cNvSpPr/>
            <p:nvPr/>
          </p:nvSpPr>
          <p:spPr>
            <a:xfrm>
              <a:off x="4859098" y="3140287"/>
              <a:ext cx="1153556" cy="792202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mass</a:t>
              </a:r>
            </a:p>
          </p:txBody>
        </p:sp>
        <p:sp>
          <p:nvSpPr>
            <p:cNvPr id="88" name="Oval 87"/>
            <p:cNvSpPr/>
            <p:nvPr/>
          </p:nvSpPr>
          <p:spPr>
            <a:xfrm>
              <a:off x="5004251" y="3789607"/>
              <a:ext cx="1584550" cy="792201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e-m moments</a:t>
              </a:r>
            </a:p>
          </p:txBody>
        </p:sp>
        <p:sp>
          <p:nvSpPr>
            <p:cNvPr id="89" name="Oval 88"/>
            <p:cNvSpPr/>
            <p:nvPr/>
          </p:nvSpPr>
          <p:spPr>
            <a:xfrm>
              <a:off x="2699792" y="3359373"/>
              <a:ext cx="1787779" cy="792202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Transition probability</a:t>
              </a:r>
            </a:p>
          </p:txBody>
        </p:sp>
        <p:sp>
          <p:nvSpPr>
            <p:cNvPr id="90" name="Oval 89"/>
            <p:cNvSpPr/>
            <p:nvPr/>
          </p:nvSpPr>
          <p:spPr>
            <a:xfrm>
              <a:off x="4033480" y="4076958"/>
              <a:ext cx="1258992" cy="792202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radius</a:t>
              </a:r>
            </a:p>
          </p:txBody>
        </p:sp>
        <p:sp>
          <p:nvSpPr>
            <p:cNvPr id="91" name="Oval 90"/>
            <p:cNvSpPr/>
            <p:nvPr/>
          </p:nvSpPr>
          <p:spPr>
            <a:xfrm>
              <a:off x="4104928" y="3573696"/>
              <a:ext cx="1187618" cy="792201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Spin, parity</a:t>
              </a:r>
            </a:p>
          </p:txBody>
        </p:sp>
        <p:sp>
          <p:nvSpPr>
            <p:cNvPr id="92" name="Oval 91"/>
            <p:cNvSpPr/>
            <p:nvPr/>
          </p:nvSpPr>
          <p:spPr>
            <a:xfrm>
              <a:off x="3779445" y="2852936"/>
              <a:ext cx="1313048" cy="792201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decay pattern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8032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8527" y="5301208"/>
            <a:ext cx="9144000" cy="1368152"/>
          </a:xfrm>
        </p:spPr>
        <p:txBody>
          <a:bodyPr>
            <a:noAutofit/>
          </a:bodyPr>
          <a:lstStyle/>
          <a:p>
            <a:r>
              <a:rPr lang="en-US" sz="3200" b="0" dirty="0">
                <a:solidFill>
                  <a:srgbClr val="381F97"/>
                </a:solidFill>
                <a:cs typeface="Helvetica Light"/>
              </a:rPr>
              <a:t>3</a:t>
            </a:r>
            <a:r>
              <a:rPr lang="en-US" sz="3200" b="0" dirty="0" smtClean="0">
                <a:solidFill>
                  <a:srgbClr val="381F97"/>
                </a:solidFill>
                <a:cs typeface="Helvetica Light"/>
              </a:rPr>
              <a:t>. Research with radioactive isotopes</a:t>
            </a:r>
            <a:endParaRPr lang="en-US" sz="3200" b="0" dirty="0"/>
          </a:p>
        </p:txBody>
      </p:sp>
      <p:pic>
        <p:nvPicPr>
          <p:cNvPr id="4" name="Picture 1" descr="Screen Shot 2017-03-31 at 14.42.27 (2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75" y="332656"/>
            <a:ext cx="7038317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3097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Materials research with RIBs</a:t>
            </a:r>
            <a:endParaRPr lang="en-GB" sz="3200" dirty="0"/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438472" y="1772816"/>
            <a:ext cx="8382000" cy="4176464"/>
          </a:xfrm>
        </p:spPr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Wingdings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83568" y="2060575"/>
            <a:ext cx="7848872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Char char="•"/>
            </a:pPr>
            <a:r>
              <a:rPr lang="en-GB" dirty="0" smtClean="0"/>
              <a:t>Use radioactive ion as </a:t>
            </a:r>
            <a:r>
              <a:rPr lang="en-GB" b="1" dirty="0" smtClean="0"/>
              <a:t>probe</a:t>
            </a:r>
            <a:r>
              <a:rPr lang="en-GB" dirty="0" smtClean="0"/>
              <a:t> to characterise different materials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Solid state physics </a:t>
            </a:r>
          </a:p>
          <a:p>
            <a:pPr lvl="1">
              <a:buFont typeface="Arial"/>
              <a:buChar char="•"/>
            </a:pPr>
            <a:r>
              <a:rPr lang="en-GB" dirty="0" smtClean="0"/>
              <a:t>Biophysics</a:t>
            </a:r>
          </a:p>
          <a:p>
            <a:pPr marL="457200" lvl="1" indent="0">
              <a:buNone/>
            </a:pPr>
            <a:endParaRPr lang="en-GB" dirty="0" smtClean="0"/>
          </a:p>
          <a:p>
            <a:pPr>
              <a:buFont typeface="Arial"/>
              <a:buChar char="•"/>
            </a:pPr>
            <a:r>
              <a:rPr lang="en-GB" dirty="0" smtClean="0"/>
              <a:t>Advantages from radionuclides</a:t>
            </a:r>
          </a:p>
          <a:p>
            <a:pPr lvl="1">
              <a:buFont typeface="Courier New"/>
              <a:buChar char="o"/>
            </a:pPr>
            <a:r>
              <a:rPr lang="en-GB" dirty="0" smtClean="0"/>
              <a:t>Wide variety of isotopes with different half-lives and decay properties</a:t>
            </a:r>
          </a:p>
          <a:p>
            <a:pPr lvl="1">
              <a:buFont typeface="Courier New"/>
              <a:buChar char="o"/>
            </a:pPr>
            <a:r>
              <a:rPr lang="en-GB" dirty="0" smtClean="0"/>
              <a:t>High detection efficiency for radiation</a:t>
            </a:r>
          </a:p>
          <a:p>
            <a:pPr lvl="1">
              <a:buFont typeface="Courier New"/>
              <a:buChar char="o"/>
            </a:pPr>
            <a:r>
              <a:rPr lang="en-GB" dirty="0" smtClean="0"/>
              <a:t>Low quantities need to be implanted (no interference with host)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6084168" y="332656"/>
            <a:ext cx="34615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juliana.schell@</a:t>
            </a:r>
            <a:r>
              <a:rPr lang="pt-BR" sz="1400" dirty="0" err="1">
                <a:solidFill>
                  <a:srgbClr val="000000"/>
                </a:solidFill>
              </a:rPr>
              <a:t>cern.ch</a:t>
            </a:r>
            <a:endParaRPr lang="pt-BR" sz="14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496" y="6505599"/>
            <a:ext cx="65684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More info: </a:t>
            </a:r>
            <a:r>
              <a:rPr lang="is-IS" sz="1400" dirty="0"/>
              <a:t>J. Phys. G: Nucl. Part. Phys. 44 (2017) 104001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02935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-8"/>
            <a:ext cx="8712968" cy="980736"/>
          </a:xfrm>
        </p:spPr>
        <p:txBody>
          <a:bodyPr>
            <a:noAutofit/>
          </a:bodyPr>
          <a:lstStyle/>
          <a:p>
            <a:pPr algn="l"/>
            <a:r>
              <a:rPr lang="en-US" sz="3600" dirty="0"/>
              <a:t>Beta-NMR at ISOLDE</a:t>
            </a:r>
            <a:endParaRPr lang="en-GB" sz="35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980728"/>
            <a:ext cx="4613396" cy="5976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Metal ions in living organisms (Na, Mg, Cu, Zn …)</a:t>
            </a:r>
          </a:p>
          <a:p>
            <a:pPr lvl="1"/>
            <a:r>
              <a:rPr lang="en-US" dirty="0"/>
              <a:t>Right concentration crucial for correct functioning of cells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Very important </a:t>
            </a:r>
            <a:r>
              <a:rPr lang="en-US" dirty="0"/>
              <a:t>but </a:t>
            </a:r>
            <a:r>
              <a:rPr lang="en-US" dirty="0">
                <a:solidFill>
                  <a:srgbClr val="C00000"/>
                </a:solidFill>
              </a:rPr>
              <a:t>not very </a:t>
            </a:r>
            <a:r>
              <a:rPr lang="en-US" dirty="0" smtClean="0">
                <a:solidFill>
                  <a:srgbClr val="C00000"/>
                </a:solidFill>
              </a:rPr>
              <a:t>abundant</a:t>
            </a:r>
          </a:p>
          <a:p>
            <a:pPr lvl="1"/>
            <a:r>
              <a:rPr lang="en-US" dirty="0" smtClean="0"/>
              <a:t>Difficult to study with techniques on stable isotopes (e.g. NMR)</a:t>
            </a:r>
            <a:endParaRPr lang="en-US" dirty="0"/>
          </a:p>
          <a:p>
            <a:pPr lvl="1"/>
            <a:endParaRPr lang="en-US" sz="800" dirty="0"/>
          </a:p>
          <a:p>
            <a:pPr marL="457200" lvl="1" indent="0">
              <a:buNone/>
            </a:pPr>
            <a:endParaRPr lang="en-US" dirty="0"/>
          </a:p>
          <a:p>
            <a:r>
              <a:rPr lang="en-GB" dirty="0" smtClean="0"/>
              <a:t>beta</a:t>
            </a:r>
            <a:r>
              <a:rPr lang="en-GB" dirty="0"/>
              <a:t>-</a:t>
            </a:r>
            <a:r>
              <a:rPr lang="en-GB" dirty="0" smtClean="0"/>
              <a:t>NMR</a:t>
            </a:r>
          </a:p>
          <a:p>
            <a:pPr lvl="1"/>
            <a:r>
              <a:rPr lang="en-US" dirty="0" smtClean="0"/>
              <a:t>Asymmetry in beta decay in space (due to parity non-conservation by weak interaction)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Up </a:t>
            </a:r>
            <a:r>
              <a:rPr lang="en-US" b="1" dirty="0">
                <a:solidFill>
                  <a:srgbClr val="00B050"/>
                </a:solidFill>
              </a:rPr>
              <a:t>to 10</a:t>
            </a:r>
            <a:r>
              <a:rPr lang="en-US" b="1" baseline="30000" dirty="0">
                <a:solidFill>
                  <a:srgbClr val="00B050"/>
                </a:solidFill>
              </a:rPr>
              <a:t>10</a:t>
            </a:r>
            <a:r>
              <a:rPr lang="en-US" b="1" dirty="0">
                <a:solidFill>
                  <a:srgbClr val="00B050"/>
                </a:solidFill>
              </a:rPr>
              <a:t> more sensitive than conventional </a:t>
            </a:r>
            <a:r>
              <a:rPr lang="en-US" b="1" dirty="0" smtClean="0">
                <a:solidFill>
                  <a:srgbClr val="00B050"/>
                </a:solidFill>
              </a:rPr>
              <a:t>NMR</a:t>
            </a:r>
          </a:p>
          <a:p>
            <a:pPr lvl="1"/>
            <a:r>
              <a:rPr lang="en-US" dirty="0"/>
              <a:t>Structure and dynamic of the interaction of metal ions with biomolecules</a:t>
            </a:r>
          </a:p>
          <a:p>
            <a:pPr lvl="1"/>
            <a:endParaRPr lang="en-GB" b="1" dirty="0"/>
          </a:p>
          <a:p>
            <a:pPr lvl="1"/>
            <a:endParaRPr lang="en-US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692B38F8-3D00-4A0E-BD8A-247EADFF8F10}"/>
              </a:ext>
            </a:extLst>
          </p:cNvPr>
          <p:cNvGrpSpPr/>
          <p:nvPr/>
        </p:nvGrpSpPr>
        <p:grpSpPr>
          <a:xfrm>
            <a:off x="4787846" y="1700808"/>
            <a:ext cx="4392666" cy="4117694"/>
            <a:chOff x="4787846" y="3059668"/>
            <a:chExt cx="4392666" cy="411769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5AE7A87E-7927-4BEE-BDDE-A233DD7E5DDD}"/>
                </a:ext>
              </a:extLst>
            </p:cNvPr>
            <p:cNvGrpSpPr/>
            <p:nvPr/>
          </p:nvGrpSpPr>
          <p:grpSpPr>
            <a:xfrm>
              <a:off x="4787846" y="3284985"/>
              <a:ext cx="4392666" cy="3892377"/>
              <a:chOff x="3810556" y="-149326"/>
              <a:chExt cx="6007649" cy="4906568"/>
            </a:xfrm>
          </p:grpSpPr>
          <p:pic>
            <p:nvPicPr>
              <p:cNvPr id="77" name="Picture 76">
                <a:extLst>
                  <a:ext uri="{FF2B5EF4-FFF2-40B4-BE49-F238E27FC236}">
                    <a16:creationId xmlns:a16="http://schemas.microsoft.com/office/drawing/2014/main" xmlns="" id="{A878D33B-E5BB-4C68-86CF-9F8D36D3B0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556" y="-149326"/>
                <a:ext cx="6007649" cy="4906568"/>
              </a:xfrm>
              <a:prstGeom prst="rect">
                <a:avLst/>
              </a:prstGeom>
            </p:spPr>
          </p:pic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xmlns="" id="{FE1B0CE7-8891-4153-8F5C-95AB5A3836EC}"/>
                  </a:ext>
                </a:extLst>
              </p:cNvPr>
              <p:cNvSpPr txBox="1"/>
              <p:nvPr/>
            </p:nvSpPr>
            <p:spPr>
              <a:xfrm>
                <a:off x="4649937" y="701814"/>
                <a:ext cx="2590233" cy="813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B = 0.5 T</a:t>
                </a:r>
              </a:p>
              <a:p>
                <a:r>
                  <a:rPr lang="en-US" sz="1600" dirty="0"/>
                  <a:t>Meas. time 5min</a:t>
                </a: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xmlns="" id="{3DDD5B78-49D5-4263-BD54-2CC7FD6E2D65}"/>
                  </a:ext>
                </a:extLst>
              </p:cNvPr>
              <p:cNvSpPr/>
              <p:nvPr/>
            </p:nvSpPr>
            <p:spPr>
              <a:xfrm>
                <a:off x="4649938" y="133970"/>
                <a:ext cx="1850186" cy="3693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26Na (t1/2=1.1 s)</a:t>
                </a:r>
              </a:p>
            </p:txBody>
          </p: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55683877-EBEA-468F-8BD2-4F49D3A567C7}"/>
                </a:ext>
              </a:extLst>
            </p:cNvPr>
            <p:cNvSpPr txBox="1"/>
            <p:nvPr/>
          </p:nvSpPr>
          <p:spPr>
            <a:xfrm>
              <a:off x="5476876" y="3059668"/>
              <a:ext cx="3667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</a:t>
              </a:r>
              <a:r>
                <a:rPr lang="en-GB" baseline="30000" dirty="0"/>
                <a:t>st</a:t>
              </a:r>
              <a:r>
                <a:rPr lang="en-GB" dirty="0"/>
                <a:t> Na beta-NMR signal in a liquid</a:t>
              </a:r>
              <a:endParaRPr lang="x-none" dirty="0"/>
            </a:p>
          </p:txBody>
        </p:sp>
      </p:grp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343213" y="12794"/>
            <a:ext cx="280611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Magdalena.kowalska@cern.ch</a:t>
            </a:r>
            <a:endParaRPr lang="pt-BR" sz="1400" dirty="0">
              <a:solidFill>
                <a:srgbClr val="000000"/>
              </a:solidFill>
            </a:endParaRPr>
          </a:p>
        </p:txBody>
      </p:sp>
      <p:pic>
        <p:nvPicPr>
          <p:cNvPr id="12" name="Picture 8" descr="http://www.levkingroup.com/uploads/RTEmagicC_logo_erc_01.png.png">
            <a:hlinkClick r:id="rId4"/>
            <a:extLst>
              <a:ext uri="{FF2B5EF4-FFF2-40B4-BE49-F238E27FC236}">
                <a16:creationId xmlns:a16="http://schemas.microsoft.com/office/drawing/2014/main" xmlns="" id="{D537BAE5-0195-4C56-BEFF-BFA5DF0662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3" t="1779" r="27138" b="18174"/>
          <a:stretch/>
        </p:blipFill>
        <p:spPr bwMode="auto">
          <a:xfrm>
            <a:off x="0" y="5747022"/>
            <a:ext cx="1124233" cy="1124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67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Homework</a:t>
            </a:r>
            <a:endParaRPr lang="en-GB" sz="3200" dirty="0"/>
          </a:p>
        </p:txBody>
      </p:sp>
      <p:sp>
        <p:nvSpPr>
          <p:cNvPr id="118" name="TextBox 117"/>
          <p:cNvSpPr txBox="1"/>
          <p:nvPr/>
        </p:nvSpPr>
        <p:spPr>
          <a:xfrm>
            <a:off x="251520" y="1844824"/>
            <a:ext cx="60865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factors determine ion beam intensity in your set-up?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b="1" dirty="0" smtClean="0"/>
              <a:t>ISOLDE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1.4 </a:t>
            </a:r>
            <a:r>
              <a:rPr lang="en-GB" dirty="0" err="1" smtClean="0"/>
              <a:t>GeV</a:t>
            </a:r>
            <a:r>
              <a:rPr lang="en-GB" dirty="0" smtClean="0"/>
              <a:t> protons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2 </a:t>
            </a:r>
            <a:r>
              <a:rPr lang="en-GB" dirty="0" err="1" smtClean="0"/>
              <a:t>uA</a:t>
            </a:r>
            <a:r>
              <a:rPr lang="en-GB" dirty="0" smtClean="0"/>
              <a:t> maximal proton intensity</a:t>
            </a:r>
          </a:p>
          <a:p>
            <a:pPr marL="285750" indent="-285750">
              <a:buFont typeface="Arial"/>
              <a:buChar char="•"/>
            </a:pPr>
            <a:r>
              <a:rPr lang="en-GB" dirty="0" err="1" smtClean="0"/>
              <a:t>Isol</a:t>
            </a:r>
            <a:r>
              <a:rPr lang="en-GB" dirty="0" smtClean="0"/>
              <a:t> facility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877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8203016" cy="980736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Beta-NMR at ISOLDE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878560" y="4831132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ACC34CCB-D4B6-4042-BF9C-14378A5EA144}"/>
              </a:ext>
            </a:extLst>
          </p:cNvPr>
          <p:cNvGrpSpPr/>
          <p:nvPr/>
        </p:nvGrpSpPr>
        <p:grpSpPr>
          <a:xfrm>
            <a:off x="381275" y="2060848"/>
            <a:ext cx="8762725" cy="3083293"/>
            <a:chOff x="381275" y="3658074"/>
            <a:chExt cx="8762725" cy="308329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F7D6B108-AA20-41E1-AB2F-43C9B810BB25}"/>
                </a:ext>
              </a:extLst>
            </p:cNvPr>
            <p:cNvGrpSpPr/>
            <p:nvPr/>
          </p:nvGrpSpPr>
          <p:grpSpPr>
            <a:xfrm>
              <a:off x="381275" y="3658074"/>
              <a:ext cx="8762725" cy="3083293"/>
              <a:chOff x="477888" y="1271326"/>
              <a:chExt cx="6925577" cy="2400758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25FAA818-EA94-4CDA-9267-589D9139B206}"/>
                  </a:ext>
                </a:extLst>
              </p:cNvPr>
              <p:cNvSpPr txBox="1"/>
              <p:nvPr/>
            </p:nvSpPr>
            <p:spPr>
              <a:xfrm>
                <a:off x="1475656" y="1423185"/>
                <a:ext cx="225061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 = 0.5 T</a:t>
                </a:r>
              </a:p>
              <a:p>
                <a:r>
                  <a:rPr lang="en-US" dirty="0"/>
                  <a:t>Meas. time, ca 5min</a:t>
                </a:r>
              </a:p>
              <a:p>
                <a:r>
                  <a:rPr lang="en-US" dirty="0"/>
                  <a:t>T1 = ca 150 </a:t>
                </a:r>
                <a:r>
                  <a:rPr lang="en-US" dirty="0" err="1"/>
                  <a:t>ms</a:t>
                </a:r>
                <a:endParaRPr lang="en-US" dirty="0"/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xmlns="" id="{4F234660-6059-4AD3-86CB-B677E8CF95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586" t="4531" r="9667" b="52062"/>
              <a:stretch/>
            </p:blipFill>
            <p:spPr>
              <a:xfrm>
                <a:off x="477888" y="1271326"/>
                <a:ext cx="6925577" cy="2400758"/>
              </a:xfrm>
              <a:prstGeom prst="rect">
                <a:avLst/>
              </a:prstGeom>
            </p:spPr>
          </p:pic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5C297F69-39CE-47AB-A895-17F6CF1AECE0}"/>
                  </a:ext>
                </a:extLst>
              </p:cNvPr>
              <p:cNvSpPr txBox="1"/>
              <p:nvPr/>
            </p:nvSpPr>
            <p:spPr>
              <a:xfrm>
                <a:off x="1272535" y="1500103"/>
                <a:ext cx="2122354" cy="5032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Asymmetry relaxation of</a:t>
                </a:r>
              </a:p>
              <a:p>
                <a:r>
                  <a:rPr lang="en-US" baseline="30000" dirty="0"/>
                  <a:t>26</a:t>
                </a:r>
                <a:r>
                  <a:rPr lang="en-US" dirty="0"/>
                  <a:t>Na in folded in DNA</a:t>
                </a:r>
              </a:p>
            </p:txBody>
          </p:sp>
        </p:grpSp>
        <p:pic>
          <p:nvPicPr>
            <p:cNvPr id="41" name="Picture 1">
              <a:extLst>
                <a:ext uri="{FF2B5EF4-FFF2-40B4-BE49-F238E27FC236}">
                  <a16:creationId xmlns:a16="http://schemas.microsoft.com/office/drawing/2014/main" xmlns="" id="{EA827918-99FA-4698-BCA3-D75C88C9218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08"/>
            <a:stretch/>
          </p:blipFill>
          <p:spPr bwMode="auto">
            <a:xfrm>
              <a:off x="7151182" y="3732082"/>
              <a:ext cx="1697019" cy="16660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Text Placeholder 4">
              <a:extLst>
                <a:ext uri="{FF2B5EF4-FFF2-40B4-BE49-F238E27FC236}">
                  <a16:creationId xmlns:a16="http://schemas.microsoft.com/office/drawing/2014/main" xmlns="" id="{4D9F059D-2908-4393-9C2B-72DFF8F8AAC1}"/>
                </a:ext>
              </a:extLst>
            </p:cNvPr>
            <p:cNvSpPr txBox="1">
              <a:spLocks/>
            </p:cNvSpPr>
            <p:nvPr/>
          </p:nvSpPr>
          <p:spPr>
            <a:xfrm>
              <a:off x="1294854" y="5903652"/>
              <a:ext cx="5077346" cy="5072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M. </a:t>
              </a:r>
              <a:r>
                <a:rPr lang="en-US" dirty="0" err="1"/>
                <a:t>Kowalska</a:t>
              </a:r>
              <a:r>
                <a:rPr lang="en-US" dirty="0"/>
                <a:t> et al., J. Phys. G: </a:t>
              </a:r>
              <a:r>
                <a:rPr lang="en-US" dirty="0" err="1"/>
                <a:t>Nucl</a:t>
              </a:r>
              <a:r>
                <a:rPr lang="en-US" dirty="0"/>
                <a:t>. Part. Phys. 44 (2017) 084005</a:t>
              </a:r>
            </a:p>
            <a:p>
              <a:r>
                <a:rPr lang="en-US" dirty="0"/>
                <a:t>W. Gins et al., </a:t>
              </a:r>
              <a:r>
                <a:rPr lang="en-US" dirty="0" err="1"/>
                <a:t>Nucl</a:t>
              </a:r>
              <a:r>
                <a:rPr lang="en-US" dirty="0"/>
                <a:t>. Instr. and Meth. A (2019)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39E1030E-C5F3-467B-B92D-520AD28A2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31094" y="3825834"/>
              <a:ext cx="1269098" cy="1234260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xmlns="" id="{AE451F0A-BA5A-4CCD-A247-8E7022149BF3}"/>
                </a:ext>
              </a:extLst>
            </p:cNvPr>
            <p:cNvCxnSpPr/>
            <p:nvPr/>
          </p:nvCxnSpPr>
          <p:spPr>
            <a:xfrm>
              <a:off x="6433418" y="4437112"/>
              <a:ext cx="1450950" cy="14401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6343213" y="12794"/>
            <a:ext cx="280611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Magdalena.kowalska@cern.ch</a:t>
            </a:r>
            <a:endParaRPr lang="pt-BR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7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8203016" cy="980736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14" name="Content Placeholder 1"/>
          <p:cNvSpPr>
            <a:spLocks noGrp="1"/>
          </p:cNvSpPr>
          <p:nvPr>
            <p:ph idx="1"/>
          </p:nvPr>
        </p:nvSpPr>
        <p:spPr bwMode="auto">
          <a:xfrm>
            <a:off x="467544" y="1340768"/>
            <a:ext cx="8382000" cy="48383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en-US" dirty="0"/>
              <a:t>ISOLDE is the world’s first ISOL-type facility and is still </a:t>
            </a:r>
            <a:r>
              <a:rPr lang="en-US" dirty="0" smtClean="0"/>
              <a:t>a reference for </a:t>
            </a:r>
            <a:r>
              <a:rPr lang="en-US" dirty="0"/>
              <a:t>radioactive ion </a:t>
            </a:r>
            <a:r>
              <a:rPr lang="en-US" dirty="0" smtClean="0"/>
              <a:t>beam production </a:t>
            </a:r>
            <a:r>
              <a:rPr lang="en-US" dirty="0"/>
              <a:t>over </a:t>
            </a:r>
            <a:r>
              <a:rPr lang="en-US" dirty="0" smtClean="0"/>
              <a:t>50 </a:t>
            </a:r>
            <a:r>
              <a:rPr lang="en-US" dirty="0"/>
              <a:t>years later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/>
              <a:t>The upgrade of HIE-ISOLDE provides high-energy beams of up to 10 MeV/</a:t>
            </a:r>
            <a:r>
              <a:rPr lang="en-US" dirty="0" smtClean="0"/>
              <a:t>u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ISOLDE is host to </a:t>
            </a:r>
            <a:r>
              <a:rPr lang="en-US" dirty="0" smtClean="0"/>
              <a:t>a dozen permanent </a:t>
            </a:r>
            <a:r>
              <a:rPr lang="en-US" dirty="0"/>
              <a:t>experiments (and many travelling setups) studying:</a:t>
            </a:r>
          </a:p>
          <a:p>
            <a:pPr lvl="1">
              <a:buFont typeface="Courier New"/>
              <a:buChar char="o"/>
            </a:pPr>
            <a:r>
              <a:rPr lang="en-US" dirty="0"/>
              <a:t>Nuclear physics</a:t>
            </a:r>
          </a:p>
          <a:p>
            <a:pPr lvl="1">
              <a:buFont typeface="Courier New"/>
              <a:buChar char="o"/>
            </a:pPr>
            <a:r>
              <a:rPr lang="en-US" dirty="0"/>
              <a:t>Nuclear astrophysics</a:t>
            </a:r>
          </a:p>
          <a:p>
            <a:pPr lvl="1">
              <a:buFont typeface="Courier New"/>
              <a:buChar char="o"/>
            </a:pPr>
            <a:r>
              <a:rPr lang="en-US" dirty="0"/>
              <a:t>Solid state physics</a:t>
            </a:r>
          </a:p>
          <a:p>
            <a:pPr lvl="1">
              <a:buFont typeface="Courier New"/>
              <a:buChar char="o"/>
            </a:pPr>
            <a:r>
              <a:rPr lang="en-US" dirty="0"/>
              <a:t>Bio-physics</a:t>
            </a:r>
          </a:p>
          <a:p>
            <a:pPr lvl="1">
              <a:buFont typeface="Courier New"/>
              <a:buChar char="o"/>
            </a:pPr>
            <a:r>
              <a:rPr lang="en-US" dirty="0"/>
              <a:t>Fundamental physics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The new facility MEDICIS </a:t>
            </a:r>
            <a:r>
              <a:rPr lang="en-US" dirty="0" smtClean="0"/>
              <a:t>produces </a:t>
            </a:r>
            <a:r>
              <a:rPr lang="en-US" dirty="0"/>
              <a:t>radioactive isotopes dedicated to medical </a:t>
            </a:r>
            <a:r>
              <a:rPr lang="en-US" dirty="0" smtClean="0"/>
              <a:t>applications</a:t>
            </a:r>
            <a:endParaRPr lang="en-US" dirty="0">
              <a:latin typeface="Lucida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545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437112"/>
            <a:ext cx="9144000" cy="1368152"/>
          </a:xfrm>
        </p:spPr>
        <p:txBody>
          <a:bodyPr>
            <a:noAutofit/>
          </a:bodyPr>
          <a:lstStyle/>
          <a:p>
            <a:r>
              <a:rPr lang="en-US" sz="3200" b="0" dirty="0" smtClean="0">
                <a:solidFill>
                  <a:srgbClr val="381F97"/>
                </a:solidFill>
                <a:cs typeface="Helvetica Light"/>
              </a:rPr>
              <a:t>Questions?</a:t>
            </a:r>
            <a:endParaRPr lang="en-US" sz="3200" b="0" dirty="0"/>
          </a:p>
        </p:txBody>
      </p:sp>
      <p:pic>
        <p:nvPicPr>
          <p:cNvPr id="7" name="Picture 6" descr="ISOLDE-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65304"/>
            <a:ext cx="1944216" cy="44557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344" y="5517232"/>
            <a:ext cx="1141562" cy="11364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b="19565"/>
          <a:stretch/>
        </p:blipFill>
        <p:spPr>
          <a:xfrm>
            <a:off x="144016" y="188640"/>
            <a:ext cx="8892480" cy="40233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55976" y="371703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ISOLDE workshop and users meeting 2018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662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ee171dd84_0_4"/>
          <p:cNvSpPr txBox="1">
            <a:spLocks noGrp="1"/>
          </p:cNvSpPr>
          <p:nvPr>
            <p:ph type="sldNum" idx="12"/>
          </p:nvPr>
        </p:nvSpPr>
        <p:spPr>
          <a:xfrm>
            <a:off x="7884368" y="6492875"/>
            <a:ext cx="21336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  <p:sp>
        <p:nvSpPr>
          <p:cNvPr id="114" name="Google Shape;114;g5ee171dd84_0_4"/>
          <p:cNvSpPr txBox="1"/>
          <p:nvPr/>
        </p:nvSpPr>
        <p:spPr>
          <a:xfrm>
            <a:off x="219725" y="1165950"/>
            <a:ext cx="3744300" cy="4526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Based on the HELIOS concept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from</a:t>
            </a:r>
            <a:r>
              <a:rPr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Argonne National Lab (ANL)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8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using a MRI magnet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Improves energy resolution by the solenoidal field that makes a linear relation between energy and </a:t>
            </a:r>
            <a:r>
              <a:rPr lang="en-US" sz="1800" i="1">
                <a:latin typeface="Calibri"/>
                <a:ea typeface="Calibri"/>
                <a:cs typeface="Calibri"/>
                <a:sym typeface="Calibri"/>
              </a:rPr>
              <a:t>z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 thus removing kinematic compression issues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Utilised Si array and DAQ from ANL in 2018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•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irst two successful experiments in 2018 !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IS621 - </a:t>
            </a:r>
            <a:r>
              <a:rPr lang="en-US" sz="1800" b="1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28</a:t>
            </a: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Mg(d,p)</a:t>
            </a:r>
            <a:r>
              <a:rPr lang="en-US" sz="1800" b="1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29</a:t>
            </a: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Mg</a:t>
            </a:r>
            <a:endParaRPr sz="18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IS631 - </a:t>
            </a:r>
            <a:r>
              <a:rPr lang="en-US" sz="1800" b="1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206</a:t>
            </a: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Hg(d,p)</a:t>
            </a:r>
            <a:r>
              <a:rPr lang="en-US" sz="1800" b="1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207</a:t>
            </a: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Hg</a:t>
            </a:r>
            <a:endParaRPr sz="18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g5ee171dd84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8238" y="1084750"/>
            <a:ext cx="5156474" cy="4937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3;p3"/>
          <p:cNvSpPr txBox="1"/>
          <p:nvPr/>
        </p:nvSpPr>
        <p:spPr>
          <a:xfrm>
            <a:off x="745232" y="-27384"/>
            <a:ext cx="7643192" cy="980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ISOLDE </a:t>
            </a:r>
            <a:r>
              <a:rPr lang="en-US" sz="3200" b="1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Solenoidal</a:t>
            </a:r>
            <a:r>
              <a:rPr lang="en-US" sz="3200" b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Spectrometer (ISS)</a:t>
            </a:r>
            <a:endParaRPr sz="3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783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ee171dd84_0_11"/>
          <p:cNvSpPr txBox="1">
            <a:spLocks noGrp="1"/>
          </p:cNvSpPr>
          <p:nvPr>
            <p:ph type="sldNum" idx="12"/>
          </p:nvPr>
        </p:nvSpPr>
        <p:spPr>
          <a:xfrm>
            <a:off x="7884368" y="6492875"/>
            <a:ext cx="21336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  <p:sp>
        <p:nvSpPr>
          <p:cNvPr id="122" name="Google Shape;122;g5ee171dd84_0_11"/>
          <p:cNvSpPr txBox="1"/>
          <p:nvPr/>
        </p:nvSpPr>
        <p:spPr>
          <a:xfrm>
            <a:off x="750454" y="-204683"/>
            <a:ext cx="7643100" cy="9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latin typeface="Calibri"/>
                <a:ea typeface="Calibri"/>
                <a:cs typeface="Calibri"/>
                <a:sym typeface="Calibri"/>
              </a:rPr>
              <a:t>ISS : </a:t>
            </a:r>
            <a:r>
              <a:rPr lang="en-US" sz="4400" b="1" baseline="30000" dirty="0">
                <a:latin typeface="Calibri"/>
                <a:ea typeface="Calibri"/>
                <a:cs typeface="Calibri"/>
                <a:sym typeface="Calibri"/>
              </a:rPr>
              <a:t>28</a:t>
            </a:r>
            <a:r>
              <a:rPr lang="en-US" sz="4400" b="1" dirty="0">
                <a:latin typeface="Calibri"/>
                <a:ea typeface="Calibri"/>
                <a:cs typeface="Calibri"/>
                <a:sym typeface="Calibri"/>
              </a:rPr>
              <a:t>Mg(</a:t>
            </a:r>
            <a:r>
              <a:rPr lang="en-US" sz="4400" b="1" dirty="0" err="1"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4400" b="1" i="1" dirty="0" err="1"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en-US" sz="4400" b="1" dirty="0" err="1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4400" b="1" dirty="0"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en-US" sz="4400" b="1" baseline="30000" dirty="0">
                <a:latin typeface="Calibri"/>
                <a:ea typeface="Calibri"/>
                <a:cs typeface="Calibri"/>
                <a:sym typeface="Calibri"/>
              </a:rPr>
              <a:t>29</a:t>
            </a:r>
            <a:r>
              <a:rPr lang="en-US" sz="4400" b="1" dirty="0">
                <a:latin typeface="Calibri"/>
                <a:ea typeface="Calibri"/>
                <a:cs typeface="Calibri"/>
                <a:sym typeface="Calibri"/>
              </a:rPr>
              <a:t>Mg in 2018</a:t>
            </a:r>
            <a:endParaRPr sz="44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g5ee171dd84_0_11"/>
          <p:cNvSpPr txBox="1"/>
          <p:nvPr/>
        </p:nvSpPr>
        <p:spPr>
          <a:xfrm>
            <a:off x="461600" y="1526263"/>
            <a:ext cx="4176600" cy="14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First experiment with ISOLDE </a:t>
            </a:r>
            <a:r>
              <a:rPr lang="en-US" sz="16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Solenoidal</a:t>
            </a:r>
            <a:r>
              <a:rPr lang="en-US" sz="16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Spectrometer</a:t>
            </a:r>
            <a:endParaRPr sz="1600" dirty="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1" baseline="30000" dirty="0">
                <a:latin typeface="Calibri"/>
                <a:ea typeface="Calibri"/>
                <a:cs typeface="Calibri"/>
                <a:sym typeface="Calibri"/>
              </a:rPr>
              <a:t>28</a:t>
            </a:r>
            <a:r>
              <a:rPr lang="en-US" sz="1600" b="1" dirty="0">
                <a:latin typeface="Calibri"/>
                <a:ea typeface="Calibri"/>
                <a:cs typeface="Calibri"/>
                <a:sym typeface="Calibri"/>
              </a:rPr>
              <a:t>Mg</a:t>
            </a:r>
            <a:r>
              <a:rPr lang="en-US" sz="1600" b="1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@ </a:t>
            </a:r>
            <a:r>
              <a:rPr lang="en-US" sz="1600" b="1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9.473 MeV/u </a:t>
            </a:r>
            <a:r>
              <a:rPr lang="en-US" sz="16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beam</a:t>
            </a:r>
            <a:r>
              <a:rPr lang="en-US" dirty="0"/>
              <a:t>, </a:t>
            </a:r>
            <a:r>
              <a:rPr lang="en-US" sz="1600" b="1" i="0" u="none" strike="noStrike" cap="none" dirty="0" err="1">
                <a:solidFill>
                  <a:srgbClr val="A5C249"/>
                </a:solidFill>
                <a:latin typeface="Calibri"/>
                <a:ea typeface="Calibri"/>
                <a:cs typeface="Calibri"/>
                <a:sym typeface="Calibri"/>
              </a:rPr>
              <a:t>dE</a:t>
            </a:r>
            <a:r>
              <a:rPr lang="en-US" sz="1600" b="1" i="0" u="none" strike="noStrike" cap="none" dirty="0">
                <a:solidFill>
                  <a:srgbClr val="A5C249"/>
                </a:solidFill>
                <a:latin typeface="Calibri"/>
                <a:ea typeface="Calibri"/>
                <a:cs typeface="Calibri"/>
                <a:sym typeface="Calibri"/>
              </a:rPr>
              <a:t>/E = 0.3%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FWHM at target position </a:t>
            </a:r>
            <a:r>
              <a:rPr lang="en-US" sz="1600" b="1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&lt;1.5 mm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Maximum beam intensity </a:t>
            </a:r>
            <a:r>
              <a:rPr lang="en-US" sz="1600" b="1" i="0" u="none" strike="noStrike" cap="none" dirty="0">
                <a:solidFill>
                  <a:srgbClr val="A5C249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lang="en-US" sz="1600" b="1" i="0" u="none" strike="noStrike" cap="none" baseline="30000" dirty="0">
                <a:solidFill>
                  <a:srgbClr val="A5C249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en-US" sz="1600" b="1" i="0" u="none" strike="noStrike" cap="none" dirty="0">
                <a:solidFill>
                  <a:srgbClr val="A5C2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b="1" i="0" u="none" strike="noStrike" cap="none" dirty="0" err="1">
                <a:solidFill>
                  <a:srgbClr val="A5C249"/>
                </a:solidFill>
                <a:latin typeface="Calibri"/>
                <a:ea typeface="Calibri"/>
                <a:cs typeface="Calibri"/>
                <a:sym typeface="Calibri"/>
              </a:rPr>
              <a:t>pps</a:t>
            </a:r>
            <a:endParaRPr sz="1600" b="1" dirty="0">
              <a:solidFill>
                <a:srgbClr val="A5C24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ISS set to a B-field of 2.5 T</a:t>
            </a:r>
            <a:endParaRPr sz="1600" b="1" dirty="0">
              <a:solidFill>
                <a:srgbClr val="A5C24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g5ee171dd84_0_11" descr="EVZ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43441" y="1423061"/>
            <a:ext cx="4158463" cy="3024337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g5ee171dd84_0_11"/>
          <p:cNvSpPr/>
          <p:nvPr/>
        </p:nvSpPr>
        <p:spPr>
          <a:xfrm rot="1740084">
            <a:off x="4582608" y="2452247"/>
            <a:ext cx="4456397" cy="923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5400" b="1" i="0" u="none" strike="noStrike" cap="none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g5ee171dd84_0_11" descr="EX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1601" y="3211091"/>
            <a:ext cx="4479616" cy="325790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5ee171dd84_0_11"/>
          <p:cNvSpPr/>
          <p:nvPr/>
        </p:nvSpPr>
        <p:spPr>
          <a:xfrm rot="-2159929">
            <a:off x="323341" y="4175418"/>
            <a:ext cx="5043823" cy="923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>
                <a:solidFill>
                  <a:srgbClr val="D9D9D9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sz="5400" b="1" i="0" u="none" strike="noStrike" cap="none">
              <a:solidFill>
                <a:srgbClr val="D9D9D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5ee171dd84_0_11"/>
          <p:cNvSpPr txBox="1"/>
          <p:nvPr/>
        </p:nvSpPr>
        <p:spPr>
          <a:xfrm>
            <a:off x="4600075" y="4431883"/>
            <a:ext cx="4512300" cy="18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Measured properties E</a:t>
            </a:r>
            <a:r>
              <a:rPr lang="en-US" sz="16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z, recoil dE/E.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Preliminary excitation energy spectrum – states populated </a:t>
            </a:r>
            <a:r>
              <a:rPr lang="en-US" sz="1600" b="1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up to ~6 MeV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12</a:t>
            </a:r>
            <a:r>
              <a:rPr lang="en-US" sz="1600" b="0" i="0" u="none" strike="noStrike" cap="none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&lt;θ</a:t>
            </a:r>
            <a:r>
              <a:rPr lang="en-US" sz="16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cm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&lt;40</a:t>
            </a:r>
            <a:r>
              <a:rPr lang="en-US" sz="1600" b="0" i="0" u="none" strike="noStrike" cap="none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Resolution ~</a:t>
            </a:r>
            <a:r>
              <a:rPr lang="en-US" sz="1600" b="1" i="0" u="none" strike="noStrike" cap="none">
                <a:solidFill>
                  <a:srgbClr val="A5C249"/>
                </a:solidFill>
                <a:latin typeface="Calibri"/>
                <a:ea typeface="Calibri"/>
                <a:cs typeface="Calibri"/>
                <a:sym typeface="Calibri"/>
              </a:rPr>
              <a:t>100 keV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– able to resolve majority of states of interest. No need for γ-ray detection.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Can probe single-particle properties of both </a:t>
            </a:r>
            <a:r>
              <a:rPr lang="en-US" sz="1600" b="1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bound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-US" sz="1600" b="1" i="0" u="none" strike="noStrike" cap="none">
                <a:solidFill>
                  <a:srgbClr val="A5C249"/>
                </a:solidFill>
                <a:latin typeface="Calibri"/>
                <a:ea typeface="Calibri"/>
                <a:cs typeface="Calibri"/>
                <a:sym typeface="Calibri"/>
              </a:rPr>
              <a:t>unbound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states in </a:t>
            </a:r>
            <a:r>
              <a:rPr lang="en-US" sz="1600" b="0" i="0" u="none" strike="noStrike" cap="none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29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Mg.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g5ee171dd84_0_11"/>
          <p:cNvSpPr txBox="1"/>
          <p:nvPr/>
        </p:nvSpPr>
        <p:spPr>
          <a:xfrm>
            <a:off x="899592" y="980728"/>
            <a:ext cx="7315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Probing single-particle properties near Island of Inversion. 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D.K. Sharp </a:t>
            </a:r>
            <a:r>
              <a:rPr lang="en-US" sz="1800" b="0" i="1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et al.</a:t>
            </a:r>
            <a:endParaRPr sz="1800" b="0" i="1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19307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err="1" smtClean="0"/>
              <a:t>Theranostics</a:t>
            </a:r>
            <a:endParaRPr lang="en-GB" sz="3200" dirty="0"/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438472" y="1301080"/>
            <a:ext cx="8382000" cy="4648200"/>
          </a:xfrm>
        </p:spPr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Wingdings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7" name="MEDICI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238875"/>
            <a:ext cx="18034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8" name="Picture 4" descr="http://origin-ars.els-cdn.com/content/image/1-s2.0-S1046202311001253-gr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103" y="1828800"/>
            <a:ext cx="2089803" cy="91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838200" y="1143000"/>
            <a:ext cx="18822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solidFill>
                  <a:srgbClr val="A6A6A6"/>
                </a:solidFill>
              </a:rPr>
              <a:t>Diag</a:t>
            </a:r>
            <a:r>
              <a:rPr lang="en-US" sz="2000" b="1" dirty="0" err="1" smtClean="0">
                <a:solidFill>
                  <a:schemeClr val="tx2"/>
                </a:solidFill>
              </a:rPr>
              <a:t>NOSTICS</a:t>
            </a: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15200" y="1219200"/>
            <a:ext cx="137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solidFill>
                  <a:schemeClr val="tx2"/>
                </a:solidFill>
              </a:rPr>
              <a:t>THERA</a:t>
            </a:r>
            <a:r>
              <a:rPr lang="en-US" sz="2000" b="1" dirty="0" err="1" smtClean="0">
                <a:solidFill>
                  <a:srgbClr val="A6A6A6"/>
                </a:solidFill>
              </a:rPr>
              <a:t>py</a:t>
            </a:r>
            <a:endParaRPr lang="fr-FR" sz="1200" dirty="0">
              <a:solidFill>
                <a:srgbClr val="A6A6A6"/>
              </a:solidFill>
            </a:endParaRPr>
          </a:p>
          <a:p>
            <a:endParaRPr lang="fr-FR" sz="1200" dirty="0">
              <a:solidFill>
                <a:schemeClr val="tx2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978543"/>
            <a:ext cx="1822028" cy="1673566"/>
          </a:xfrm>
          <a:prstGeom prst="rect">
            <a:avLst/>
          </a:prstGeom>
          <a:noFill/>
          <a:ln w="3175" cmpd="sng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059" y="3184942"/>
            <a:ext cx="1109462" cy="832097"/>
          </a:xfrm>
          <a:prstGeom prst="rect">
            <a:avLst/>
          </a:prstGeom>
          <a:solidFill>
            <a:srgbClr val="FFFFFF"/>
          </a:solidFill>
          <a:ln w="3175" cap="sq" cmpd="sng">
            <a:solidFill>
              <a:schemeClr val="tx2"/>
            </a:solidFill>
            <a:prstDash val="solid"/>
            <a:miter lim="800000"/>
          </a:ln>
          <a:effectLst/>
        </p:spPr>
      </p:pic>
      <p:cxnSp>
        <p:nvCxnSpPr>
          <p:cNvPr id="15" name="Straight Arrow Connector 14"/>
          <p:cNvCxnSpPr/>
          <p:nvPr/>
        </p:nvCxnSpPr>
        <p:spPr>
          <a:xfrm flipH="1">
            <a:off x="2708038" y="1366897"/>
            <a:ext cx="595086" cy="212004"/>
          </a:xfrm>
          <a:prstGeom prst="straightConnector1">
            <a:avLst/>
          </a:prstGeom>
          <a:ln w="3175" cmpd="sng"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050551" y="1347894"/>
            <a:ext cx="1007309" cy="330951"/>
          </a:xfrm>
          <a:prstGeom prst="straightConnector1">
            <a:avLst/>
          </a:prstGeom>
          <a:ln w="3175" cmpd="sng">
            <a:solidFill>
              <a:srgbClr val="0055A0"/>
            </a:solidFill>
            <a:tailEnd type="triangl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5"/>
          <p:cNvSpPr txBox="1"/>
          <p:nvPr/>
        </p:nvSpPr>
        <p:spPr>
          <a:xfrm>
            <a:off x="5334000" y="1978543"/>
            <a:ext cx="1569798" cy="369332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l-GR" dirty="0"/>
              <a:t>α</a:t>
            </a:r>
            <a:r>
              <a:rPr lang="it-IT" dirty="0"/>
              <a:t>-</a:t>
            </a:r>
            <a:r>
              <a:rPr lang="it-IT" dirty="0" err="1"/>
              <a:t>emitter</a:t>
            </a:r>
            <a:endParaRPr lang="en-US" dirty="0"/>
          </a:p>
        </p:txBody>
      </p:sp>
      <p:sp>
        <p:nvSpPr>
          <p:cNvPr id="18" name="CasellaDiTesto 6"/>
          <p:cNvSpPr txBox="1"/>
          <p:nvPr/>
        </p:nvSpPr>
        <p:spPr>
          <a:xfrm>
            <a:off x="5334000" y="3146435"/>
            <a:ext cx="1569798" cy="369332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l-GR" dirty="0" smtClean="0"/>
              <a:t>β</a:t>
            </a:r>
            <a:r>
              <a:rPr lang="it-IT" dirty="0" smtClean="0"/>
              <a:t>-</a:t>
            </a:r>
            <a:r>
              <a:rPr lang="it-IT" dirty="0" err="1"/>
              <a:t>emitter</a:t>
            </a:r>
            <a:endParaRPr lang="en-US" dirty="0"/>
          </a:p>
        </p:txBody>
      </p:sp>
      <p:sp>
        <p:nvSpPr>
          <p:cNvPr id="19" name="CasellaDiTesto 32"/>
          <p:cNvSpPr txBox="1"/>
          <p:nvPr/>
        </p:nvSpPr>
        <p:spPr>
          <a:xfrm>
            <a:off x="2708038" y="1992260"/>
            <a:ext cx="176820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l-GR" b="1" dirty="0" smtClean="0">
                <a:latin typeface="+mn-lt"/>
              </a:rPr>
              <a:t>β</a:t>
            </a:r>
            <a:r>
              <a:rPr lang="it-IT" b="1" baseline="30000" dirty="0" smtClean="0">
                <a:latin typeface="+mn-lt"/>
              </a:rPr>
              <a:t>+</a:t>
            </a:r>
            <a:r>
              <a:rPr lang="it-IT" b="1" dirty="0" smtClean="0">
                <a:latin typeface="+mn-lt"/>
              </a:rPr>
              <a:t>-emissions</a:t>
            </a:r>
            <a:endParaRPr lang="en-US" b="1" dirty="0" smtClean="0">
              <a:latin typeface="+mn-lt"/>
            </a:endParaRPr>
          </a:p>
        </p:txBody>
      </p:sp>
      <p:sp>
        <p:nvSpPr>
          <p:cNvPr id="20" name="CasellaDiTesto 33"/>
          <p:cNvSpPr txBox="1"/>
          <p:nvPr/>
        </p:nvSpPr>
        <p:spPr>
          <a:xfrm>
            <a:off x="2708038" y="3155960"/>
            <a:ext cx="1947028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it-IT" b="1" dirty="0" smtClean="0"/>
              <a:t>γ-emissions</a:t>
            </a:r>
          </a:p>
        </p:txBody>
      </p:sp>
      <p:sp>
        <p:nvSpPr>
          <p:cNvPr id="21" name="CasellaDiTesto 53"/>
          <p:cNvSpPr txBox="1"/>
          <p:nvPr/>
        </p:nvSpPr>
        <p:spPr>
          <a:xfrm>
            <a:off x="2708038" y="2401455"/>
            <a:ext cx="194702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+mn-lt"/>
              </a:rPr>
              <a:t>PET   E(</a:t>
            </a:r>
            <a:r>
              <a:rPr lang="el-GR" sz="1400" dirty="0" smtClean="0">
                <a:latin typeface="+mn-lt"/>
              </a:rPr>
              <a:t>γ</a:t>
            </a:r>
            <a:r>
              <a:rPr lang="it-IT" sz="1400" dirty="0" smtClean="0">
                <a:latin typeface="+mn-lt"/>
              </a:rPr>
              <a:t>) = 511 keV</a:t>
            </a:r>
            <a:endParaRPr lang="it-IT" sz="1400" dirty="0">
              <a:latin typeface="+mn-lt"/>
            </a:endParaRPr>
          </a:p>
        </p:txBody>
      </p:sp>
      <p:sp>
        <p:nvSpPr>
          <p:cNvPr id="22" name="CasellaDiTesto 55"/>
          <p:cNvSpPr txBox="1"/>
          <p:nvPr/>
        </p:nvSpPr>
        <p:spPr>
          <a:xfrm>
            <a:off x="5334000" y="3528536"/>
            <a:ext cx="1478526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+mn-lt"/>
              </a:rPr>
              <a:t>Low </a:t>
            </a:r>
            <a:r>
              <a:rPr lang="it-IT" sz="1400" dirty="0">
                <a:latin typeface="+mn-lt"/>
              </a:rPr>
              <a:t>LET, </a:t>
            </a:r>
            <a:r>
              <a:rPr lang="it-IT" sz="1400" dirty="0" smtClean="0">
                <a:latin typeface="+mn-lt"/>
              </a:rPr>
              <a:t>long </a:t>
            </a:r>
            <a:r>
              <a:rPr lang="it-IT" sz="1400" dirty="0">
                <a:latin typeface="+mn-lt"/>
              </a:rPr>
              <a:t>distance </a:t>
            </a:r>
            <a:r>
              <a:rPr lang="it-IT" sz="1400" dirty="0" smtClean="0">
                <a:latin typeface="+mn-lt"/>
              </a:rPr>
              <a:t>in </a:t>
            </a:r>
            <a:r>
              <a:rPr lang="it-IT" sz="1400" dirty="0">
                <a:latin typeface="+mn-lt"/>
              </a:rPr>
              <a:t>human </a:t>
            </a:r>
            <a:r>
              <a:rPr lang="it-IT" sz="1400" dirty="0" smtClean="0">
                <a:latin typeface="+mn-lt"/>
              </a:rPr>
              <a:t>tissue</a:t>
            </a:r>
            <a:endParaRPr lang="en-US" sz="1400" dirty="0">
              <a:latin typeface="+mn-lt"/>
            </a:endParaRPr>
          </a:p>
        </p:txBody>
      </p:sp>
      <p:sp>
        <p:nvSpPr>
          <p:cNvPr id="23" name="CasellaDiTesto 56"/>
          <p:cNvSpPr txBox="1"/>
          <p:nvPr/>
        </p:nvSpPr>
        <p:spPr>
          <a:xfrm>
            <a:off x="5314951" y="2368360"/>
            <a:ext cx="1588847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+mn-lt"/>
              </a:rPr>
              <a:t>High LET, short distance in human tissue</a:t>
            </a:r>
            <a:endParaRPr lang="en-US" sz="1400" dirty="0" smtClean="0">
              <a:latin typeface="+mn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89409" y="3538061"/>
            <a:ext cx="20323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latin typeface="+mn-lt"/>
              </a:rPr>
              <a:t>SPECT  </a:t>
            </a:r>
            <a:endParaRPr lang="it-IT" sz="1400" dirty="0" smtClean="0">
              <a:latin typeface="+mn-lt"/>
            </a:endParaRPr>
          </a:p>
          <a:p>
            <a:r>
              <a:rPr lang="it-IT" sz="1400" dirty="0" smtClean="0">
                <a:latin typeface="+mn-lt"/>
              </a:rPr>
              <a:t>100keV&lt;E(</a:t>
            </a:r>
            <a:r>
              <a:rPr lang="el-GR" sz="1400" dirty="0">
                <a:latin typeface="+mn-lt"/>
              </a:rPr>
              <a:t>γ</a:t>
            </a:r>
            <a:r>
              <a:rPr lang="it-IT" sz="1400" dirty="0" smtClean="0">
                <a:latin typeface="+mn-lt"/>
              </a:rPr>
              <a:t>)&lt;200keV</a:t>
            </a:r>
            <a:endParaRPr lang="en-US" sz="1400" dirty="0">
              <a:latin typeface="+mn-lt"/>
            </a:endParaRPr>
          </a:p>
        </p:txBody>
      </p:sp>
      <p:pic>
        <p:nvPicPr>
          <p:cNvPr id="25" name="Content Placeholder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437112"/>
            <a:ext cx="2743200" cy="224087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1520" y="4797152"/>
            <a:ext cx="3384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Receptor-</a:t>
            </a:r>
            <a:r>
              <a:rPr lang="fr-CH" dirty="0" smtClean="0"/>
              <a:t>targeted radiopharmaceuticals:</a:t>
            </a:r>
          </a:p>
          <a:p>
            <a:pPr marL="285750" indent="-285750">
              <a:buFont typeface="Arial"/>
              <a:buChar char="•"/>
            </a:pPr>
            <a:r>
              <a:rPr lang="fr-CH" dirty="0" smtClean="0"/>
              <a:t>Radionuclide </a:t>
            </a:r>
            <a:r>
              <a:rPr lang="fr-CH" dirty="0"/>
              <a:t>attached to a carrier that selectively delivers it to tumour cells</a:t>
            </a:r>
          </a:p>
        </p:txBody>
      </p:sp>
      <p:pic>
        <p:nvPicPr>
          <p:cNvPr id="26" name="Picture 26" descr="\\cern.ch\dfs\Users\m\mdias\Public\Medical_Isotopes\presentation\target (2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990600"/>
            <a:ext cx="2613169" cy="89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7627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140326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164981"/>
            <a:ext cx="2519362" cy="36036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2816"/>
            <a:ext cx="9197857" cy="47093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2276872"/>
            <a:ext cx="45961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Ordered by proton number </a:t>
            </a:r>
            <a:r>
              <a:rPr lang="en-GB" dirty="0" smtClean="0"/>
              <a:t>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118 chemical elements known to date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More than 20 of them made only in a lab</a:t>
            </a:r>
          </a:p>
        </p:txBody>
      </p:sp>
      <p:sp>
        <p:nvSpPr>
          <p:cNvPr id="8" name="Oval 7"/>
          <p:cNvSpPr/>
          <p:nvPr/>
        </p:nvSpPr>
        <p:spPr>
          <a:xfrm>
            <a:off x="8172400" y="4869160"/>
            <a:ext cx="108012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316416" y="5301208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Named in June 2016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r="50734" b="63874"/>
          <a:stretch/>
        </p:blipFill>
        <p:spPr>
          <a:xfrm>
            <a:off x="6411254" y="188640"/>
            <a:ext cx="2339752" cy="1405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Slide Number Placeholder 3"/>
          <p:cNvSpPr txBox="1">
            <a:spLocks/>
          </p:cNvSpPr>
          <p:nvPr/>
        </p:nvSpPr>
        <p:spPr>
          <a:xfrm>
            <a:off x="788436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45232" y="-27384"/>
            <a:ext cx="6347048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Periodic table of elements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639959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84368" y="6492875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745232" y="-27384"/>
            <a:ext cx="8291264" cy="980736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/>
              <a:t>Production: nuclear reactions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96752"/>
            <a:ext cx="4923606" cy="551723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64088" y="2996952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www.sciencedirect.com</a:t>
            </a:r>
            <a:r>
              <a:rPr lang="en-US" dirty="0"/>
              <a:t>/science/article/</a:t>
            </a:r>
            <a:r>
              <a:rPr lang="en-US" dirty="0" err="1"/>
              <a:t>pii</a:t>
            </a:r>
            <a:r>
              <a:rPr lang="en-US" dirty="0"/>
              <a:t>/0370157379900450</a:t>
            </a:r>
          </a:p>
        </p:txBody>
      </p:sp>
    </p:spTree>
    <p:extLst>
      <p:ext uri="{BB962C8B-B14F-4D97-AF65-F5344CB8AC3E}">
        <p14:creationId xmlns:p14="http://schemas.microsoft.com/office/powerpoint/2010/main" val="3060129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Emission </a:t>
            </a:r>
            <a:r>
              <a:rPr lang="en-GB" sz="3200" dirty="0" err="1" smtClean="0"/>
              <a:t>channeling</a:t>
            </a:r>
            <a:endParaRPr lang="en-GB" sz="3200" dirty="0"/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438472" y="1301080"/>
            <a:ext cx="8382000" cy="4648200"/>
          </a:xfrm>
        </p:spPr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Wingdings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 rotWithShape="1">
          <a:blip r:embed="rId2" cstate="print"/>
          <a:srcRect b="25961"/>
          <a:stretch/>
        </p:blipFill>
        <p:spPr bwMode="auto">
          <a:xfrm>
            <a:off x="5256659" y="2924944"/>
            <a:ext cx="3860111" cy="366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868263" y="1124744"/>
            <a:ext cx="76535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6525344"/>
            <a:ext cx="289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Emission channelling pattern</a:t>
            </a:r>
            <a:endParaRPr lang="en-GB" dirty="0"/>
          </a:p>
        </p:txBody>
      </p:sp>
      <p:pic>
        <p:nvPicPr>
          <p:cNvPr id="13" name="Picture 2" descr="https://fys.kuleuven.be/iks/nvsf/images/dop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29" y="116632"/>
            <a:ext cx="3310643" cy="2710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96752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Information on: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Probe atom lattice site location as function of implantation/annealing temperature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Diffusion of probe atom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Annealing of implantation defects</a:t>
            </a:r>
          </a:p>
          <a:p>
            <a:pPr lvl="1"/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8000FF"/>
                </a:solidFill>
              </a:rPr>
              <a:t>WHY?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8000FF"/>
                </a:solidFill>
              </a:rPr>
              <a:t>Examples of recent results?</a:t>
            </a:r>
            <a:endParaRPr lang="en-US" dirty="0">
              <a:solidFill>
                <a:srgbClr val="8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538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ISOLDE – focus on exotic nuclei</a:t>
            </a:r>
            <a:endParaRPr lang="en-GB" sz="3200" dirty="0"/>
          </a:p>
        </p:txBody>
      </p:sp>
      <p:pic>
        <p:nvPicPr>
          <p:cNvPr id="7" name="Object 1"/>
          <p:cNvPicPr>
            <a:picLocks noChangeArrowheads="1"/>
          </p:cNvPicPr>
          <p:nvPr/>
        </p:nvPicPr>
        <p:blipFill>
          <a:blip r:embed="rId2" cstate="print"/>
          <a:srcRect l="-243" t="-237" r="-14" b="-212"/>
          <a:stretch>
            <a:fillRect/>
          </a:stretch>
        </p:blipFill>
        <p:spPr bwMode="auto">
          <a:xfrm>
            <a:off x="7092280" y="2616166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67544" y="1690930"/>
            <a:ext cx="66967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/>
              <a:t>Exotic nuclei have a </a:t>
            </a:r>
            <a:r>
              <a:rPr lang="en-GB" b="1" dirty="0"/>
              <a:t>different neutron-to-proton ratio </a:t>
            </a:r>
            <a:r>
              <a:rPr lang="en-GB" dirty="0"/>
              <a:t>than stable nuclei </a:t>
            </a:r>
          </a:p>
          <a:p>
            <a:pPr marL="742950" lvl="1" indent="-285750">
              <a:buFont typeface="Courier New"/>
              <a:buChar char="o"/>
            </a:pPr>
            <a:r>
              <a:rPr lang="en-GB" dirty="0"/>
              <a:t>New </a:t>
            </a:r>
            <a:r>
              <a:rPr lang="en-GB" dirty="0" smtClean="0"/>
              <a:t>structures</a:t>
            </a:r>
            <a:endParaRPr lang="en-GB" dirty="0"/>
          </a:p>
          <a:p>
            <a:pPr marL="742950" lvl="1" indent="-285750">
              <a:buFont typeface="Courier New"/>
              <a:buChar char="o"/>
            </a:pPr>
            <a:r>
              <a:rPr lang="en-GB" dirty="0"/>
              <a:t>New decay modes (e.g. proton decay)</a:t>
            </a:r>
          </a:p>
          <a:p>
            <a:pPr marL="742950" lvl="1" indent="-285750">
              <a:buFont typeface="Wingdings" charset="0"/>
              <a:buChar char="à"/>
            </a:pPr>
            <a:r>
              <a:rPr lang="en-GB" dirty="0" smtClean="0">
                <a:sym typeface="Wingdings"/>
              </a:rPr>
              <a:t>Challenging </a:t>
            </a:r>
            <a:r>
              <a:rPr lang="en-GB" dirty="0">
                <a:sym typeface="Wingdings"/>
              </a:rPr>
              <a:t>for state-of-the-art </a:t>
            </a:r>
            <a:r>
              <a:rPr lang="en-GB" dirty="0" smtClean="0">
                <a:sym typeface="Wingdings"/>
              </a:rPr>
              <a:t>models</a:t>
            </a:r>
          </a:p>
          <a:p>
            <a:pPr lvl="1"/>
            <a:endParaRPr lang="en-GB" dirty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ym typeface="Wingdings"/>
              </a:rPr>
              <a:t>Example: halo nuclei such as </a:t>
            </a:r>
            <a:r>
              <a:rPr lang="en-GB" baseline="30000" dirty="0" smtClean="0">
                <a:sym typeface="Wingdings"/>
              </a:rPr>
              <a:t>11</a:t>
            </a:r>
            <a:r>
              <a:rPr lang="en-GB" dirty="0" smtClean="0">
                <a:sym typeface="Wingdings"/>
              </a:rPr>
              <a:t>Li (1985)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Radius of </a:t>
            </a:r>
            <a:r>
              <a:rPr lang="en-US" baseline="30000" dirty="0" smtClean="0"/>
              <a:t>11</a:t>
            </a:r>
            <a:r>
              <a:rPr lang="en-US" dirty="0" smtClean="0"/>
              <a:t>Li is similar to that of </a:t>
            </a:r>
            <a:r>
              <a:rPr lang="en-US" baseline="30000" dirty="0" smtClean="0"/>
              <a:t>208</a:t>
            </a:r>
            <a:r>
              <a:rPr lang="en-US" dirty="0" smtClean="0"/>
              <a:t>Pb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Explanation: 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dirty="0" smtClean="0"/>
              <a:t>Li core + two loosely bound neutrons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When taking away 1 neutron, the other is not bound any more (</a:t>
            </a:r>
            <a:r>
              <a:rPr lang="en-US" baseline="30000" dirty="0" smtClean="0"/>
              <a:t>10</a:t>
            </a:r>
            <a:r>
              <a:rPr lang="en-US" dirty="0" smtClean="0"/>
              <a:t>Li is not bound)</a:t>
            </a:r>
          </a:p>
          <a:p>
            <a:pPr marL="742950" lvl="1" indent="-285750">
              <a:buFont typeface="Courier New"/>
              <a:buChar char="o"/>
            </a:pPr>
            <a:endParaRPr lang="en-US" dirty="0"/>
          </a:p>
          <a:p>
            <a:pPr marL="285750" indent="-285750">
              <a:buFont typeface="Courier New"/>
              <a:buChar char="o"/>
            </a:pPr>
            <a:r>
              <a:rPr lang="en-US" dirty="0" smtClean="0"/>
              <a:t>Example: shell structure evolution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Do magic numbers change in exotic nuclei? 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178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Homework</a:t>
            </a:r>
            <a:endParaRPr lang="en-GB" sz="3200" dirty="0"/>
          </a:p>
        </p:txBody>
      </p:sp>
      <p:sp>
        <p:nvSpPr>
          <p:cNvPr id="105" name="Content Placeholder 2"/>
          <p:cNvSpPr>
            <a:spLocks noGrp="1"/>
          </p:cNvSpPr>
          <p:nvPr>
            <p:ph idx="1"/>
          </p:nvPr>
        </p:nvSpPr>
        <p:spPr>
          <a:xfrm>
            <a:off x="827584" y="980728"/>
            <a:ext cx="7653536" cy="4525963"/>
          </a:xfrm>
        </p:spPr>
        <p:txBody>
          <a:bodyPr/>
          <a:lstStyle/>
          <a:p>
            <a:r>
              <a:rPr lang="en-GB" dirty="0" smtClean="0"/>
              <a:t>Number of extracted ions (yield) is governed by:</a:t>
            </a:r>
            <a:endParaRPr lang="en-GB" dirty="0"/>
          </a:p>
        </p:txBody>
      </p:sp>
      <p:pic>
        <p:nvPicPr>
          <p:cNvPr id="1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444703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904" y="1340768"/>
            <a:ext cx="4654186" cy="489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" name="TextBox 117"/>
          <p:cNvSpPr txBox="1"/>
          <p:nvPr/>
        </p:nvSpPr>
        <p:spPr>
          <a:xfrm>
            <a:off x="251520" y="1844824"/>
            <a:ext cx="8171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primary particle flux x reaction cross section x number of target particles x efficiencies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860032" y="3140968"/>
            <a:ext cx="40324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ISOLDE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Energy loss of protons in thick target (</a:t>
            </a:r>
            <a:r>
              <a:rPr lang="en-US" dirty="0" err="1" smtClean="0"/>
              <a:t>σ</a:t>
            </a:r>
            <a:r>
              <a:rPr lang="en-US" dirty="0" smtClean="0"/>
              <a:t>(E))</a:t>
            </a:r>
          </a:p>
          <a:p>
            <a:pPr marL="285750" indent="-285750">
              <a:buFontTx/>
              <a:buChar char="-"/>
            </a:pPr>
            <a:r>
              <a:rPr lang="en-US" dirty="0"/>
              <a:t>Secondary reactions in </a:t>
            </a:r>
            <a:r>
              <a:rPr lang="en-US" dirty="0" smtClean="0"/>
              <a:t>target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Selectivity &lt;&gt; loss in yield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Effusion/Diffusion out of target</a:t>
            </a:r>
          </a:p>
          <a:p>
            <a:pPr marL="285750" indent="-285750">
              <a:buFontTx/>
              <a:buChar char="-"/>
            </a:pPr>
            <a:r>
              <a:rPr lang="is-IS" dirty="0" smtClean="0"/>
              <a:t>Release from target &lt;&gt; half-life</a:t>
            </a:r>
          </a:p>
          <a:p>
            <a:pPr marL="285750" indent="-285750">
              <a:buFontTx/>
              <a:buChar char="-"/>
            </a:pPr>
            <a:r>
              <a:rPr lang="is-IS" dirty="0" smtClean="0"/>
              <a:t>How much time do we spend on optimizing (gain in intensity &lt;&gt; available beam time)</a:t>
            </a:r>
          </a:p>
          <a:p>
            <a:pPr marL="285750" indent="-285750">
              <a:buFontTx/>
              <a:buChar char="-"/>
            </a:pPr>
            <a:r>
              <a:rPr lang="is-IS" dirty="0" smtClean="0"/>
              <a:t>...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2773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"/>
          <p:cNvSpPr txBox="1">
            <a:spLocks noGrp="1"/>
          </p:cNvSpPr>
          <p:nvPr>
            <p:ph type="sldNum" idx="12"/>
          </p:nvPr>
        </p:nvSpPr>
        <p:spPr>
          <a:xfrm>
            <a:off x="7884368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  <p:sp>
        <p:nvSpPr>
          <p:cNvPr id="80" name="Google Shape;80;p4"/>
          <p:cNvSpPr txBox="1"/>
          <p:nvPr/>
        </p:nvSpPr>
        <p:spPr>
          <a:xfrm>
            <a:off x="745232" y="-27384"/>
            <a:ext cx="7643192" cy="980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Transfer reactions</a:t>
            </a:r>
            <a:endParaRPr sz="3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4"/>
          <p:cNvSpPr txBox="1">
            <a:spLocks noGrp="1"/>
          </p:cNvSpPr>
          <p:nvPr>
            <p:ph type="body" idx="1"/>
          </p:nvPr>
        </p:nvSpPr>
        <p:spPr>
          <a:xfrm>
            <a:off x="438472" y="1301080"/>
            <a:ext cx="83820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/>
              <a:t>     </a:t>
            </a:r>
            <a:endParaRPr/>
          </a:p>
        </p:txBody>
      </p:sp>
      <p:grpSp>
        <p:nvGrpSpPr>
          <p:cNvPr id="82" name="Google Shape;82;p4"/>
          <p:cNvGrpSpPr/>
          <p:nvPr/>
        </p:nvGrpSpPr>
        <p:grpSpPr>
          <a:xfrm>
            <a:off x="1979712" y="908720"/>
            <a:ext cx="3712633" cy="1083122"/>
            <a:chOff x="4643438" y="1987550"/>
            <a:chExt cx="4423345" cy="1227138"/>
          </a:xfrm>
        </p:grpSpPr>
        <p:sp>
          <p:nvSpPr>
            <p:cNvPr id="83" name="Google Shape;83;p4"/>
            <p:cNvSpPr/>
            <p:nvPr/>
          </p:nvSpPr>
          <p:spPr>
            <a:xfrm>
              <a:off x="7764483" y="2133609"/>
              <a:ext cx="1302300" cy="33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350" tIns="45675" rIns="91350" bIns="456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FF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γ</a:t>
              </a:r>
              <a:r>
                <a:rPr lang="en-US" sz="16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-decay</a:t>
              </a:r>
              <a:endPara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4"/>
            <p:cNvSpPr/>
            <p:nvPr/>
          </p:nvSpPr>
          <p:spPr>
            <a:xfrm>
              <a:off x="4643438" y="2555875"/>
              <a:ext cx="735012" cy="658813"/>
            </a:xfrm>
            <a:prstGeom prst="ellipse">
              <a:avLst/>
            </a:prstGeom>
            <a:gradFill>
              <a:gsLst>
                <a:gs pos="0">
                  <a:srgbClr val="FF6600"/>
                </a:gs>
                <a:gs pos="100000">
                  <a:srgbClr val="CC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350" tIns="45675" rIns="91350" bIns="456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4"/>
            <p:cNvSpPr/>
            <p:nvPr/>
          </p:nvSpPr>
          <p:spPr>
            <a:xfrm>
              <a:off x="5965825" y="2408238"/>
              <a:ext cx="203200" cy="182562"/>
            </a:xfrm>
            <a:prstGeom prst="ellipse">
              <a:avLst/>
            </a:prstGeom>
            <a:gradFill>
              <a:gsLst>
                <a:gs pos="0">
                  <a:srgbClr val="FF6600"/>
                </a:gs>
                <a:gs pos="100000">
                  <a:srgbClr val="CC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350" tIns="45675" rIns="91350" bIns="456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4"/>
            <p:cNvSpPr/>
            <p:nvPr/>
          </p:nvSpPr>
          <p:spPr>
            <a:xfrm>
              <a:off x="5945188" y="2536825"/>
              <a:ext cx="203200" cy="18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350" tIns="45675" rIns="91350" bIns="456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7" name="Google Shape;87;p4"/>
            <p:cNvCxnSpPr/>
            <p:nvPr/>
          </p:nvCxnSpPr>
          <p:spPr>
            <a:xfrm>
              <a:off x="5033963" y="2882900"/>
              <a:ext cx="1044575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88" name="Google Shape;88;p4"/>
            <p:cNvSpPr/>
            <p:nvPr/>
          </p:nvSpPr>
          <p:spPr>
            <a:xfrm>
              <a:off x="7172325" y="2540000"/>
              <a:ext cx="735013" cy="660400"/>
            </a:xfrm>
            <a:prstGeom prst="ellipse">
              <a:avLst/>
            </a:prstGeom>
            <a:gradFill>
              <a:gsLst>
                <a:gs pos="0">
                  <a:srgbClr val="FF6600"/>
                </a:gs>
                <a:gs pos="100000">
                  <a:srgbClr val="CC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350" tIns="45675" rIns="91350" bIns="456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4"/>
            <p:cNvSpPr/>
            <p:nvPr/>
          </p:nvSpPr>
          <p:spPr>
            <a:xfrm>
              <a:off x="7105650" y="2392363"/>
              <a:ext cx="203200" cy="182562"/>
            </a:xfrm>
            <a:prstGeom prst="ellipse">
              <a:avLst/>
            </a:prstGeom>
            <a:gradFill>
              <a:gsLst>
                <a:gs pos="0">
                  <a:srgbClr val="FF6600"/>
                </a:gs>
                <a:gs pos="100000">
                  <a:srgbClr val="CC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350" tIns="45675" rIns="91350" bIns="456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4"/>
            <p:cNvSpPr/>
            <p:nvPr/>
          </p:nvSpPr>
          <p:spPr>
            <a:xfrm>
              <a:off x="7548563" y="2568575"/>
              <a:ext cx="203200" cy="182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350" tIns="45675" rIns="91350" bIns="456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91" name="Google Shape;91;p4"/>
            <p:cNvCxnSpPr/>
            <p:nvPr/>
          </p:nvCxnSpPr>
          <p:spPr>
            <a:xfrm>
              <a:off x="7588250" y="2873375"/>
              <a:ext cx="1044575" cy="11113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92" name="Google Shape;92;p4"/>
            <p:cNvCxnSpPr/>
            <p:nvPr/>
          </p:nvCxnSpPr>
          <p:spPr>
            <a:xfrm rot="10800000">
              <a:off x="6883400" y="2197100"/>
              <a:ext cx="260350" cy="233363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grpSp>
          <p:nvGrpSpPr>
            <p:cNvPr id="93" name="Google Shape;93;p4"/>
            <p:cNvGrpSpPr/>
            <p:nvPr/>
          </p:nvGrpSpPr>
          <p:grpSpPr>
            <a:xfrm>
              <a:off x="7851262" y="2516388"/>
              <a:ext cx="712720" cy="122620"/>
              <a:chOff x="2836" y="874"/>
              <a:chExt cx="415" cy="77"/>
            </a:xfrm>
          </p:grpSpPr>
          <p:sp>
            <p:nvSpPr>
              <p:cNvPr id="94" name="Google Shape;94;p4"/>
              <p:cNvSpPr/>
              <p:nvPr/>
            </p:nvSpPr>
            <p:spPr>
              <a:xfrm rot="-2162778">
                <a:off x="2844" y="892"/>
                <a:ext cx="58" cy="45"/>
              </a:xfrm>
              <a:custGeom>
                <a:avLst/>
                <a:gdLst/>
                <a:ahLst/>
                <a:cxnLst/>
                <a:rect l="l" t="t" r="r" b="b"/>
                <a:pathLst>
                  <a:path w="73" h="62" extrusionOk="0">
                    <a:moveTo>
                      <a:pt x="0" y="8"/>
                    </a:moveTo>
                    <a:lnTo>
                      <a:pt x="9" y="8"/>
                    </a:lnTo>
                    <a:lnTo>
                      <a:pt x="16" y="6"/>
                    </a:lnTo>
                    <a:lnTo>
                      <a:pt x="25" y="4"/>
                    </a:lnTo>
                    <a:lnTo>
                      <a:pt x="33" y="2"/>
                    </a:lnTo>
                    <a:lnTo>
                      <a:pt x="42" y="0"/>
                    </a:lnTo>
                    <a:lnTo>
                      <a:pt x="49" y="0"/>
                    </a:lnTo>
                    <a:lnTo>
                      <a:pt x="54" y="0"/>
                    </a:lnTo>
                    <a:lnTo>
                      <a:pt x="60" y="4"/>
                    </a:lnTo>
                    <a:lnTo>
                      <a:pt x="64" y="8"/>
                    </a:lnTo>
                    <a:lnTo>
                      <a:pt x="67" y="13"/>
                    </a:lnTo>
                    <a:lnTo>
                      <a:pt x="69" y="21"/>
                    </a:lnTo>
                    <a:lnTo>
                      <a:pt x="69" y="30"/>
                    </a:lnTo>
                    <a:lnTo>
                      <a:pt x="71" y="37"/>
                    </a:lnTo>
                    <a:lnTo>
                      <a:pt x="71" y="46"/>
                    </a:lnTo>
                    <a:lnTo>
                      <a:pt x="73" y="55"/>
                    </a:lnTo>
                    <a:lnTo>
                      <a:pt x="73" y="62"/>
                    </a:ln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350" tIns="45675" rIns="91350" bIns="4567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4"/>
              <p:cNvSpPr/>
              <p:nvPr/>
            </p:nvSpPr>
            <p:spPr>
              <a:xfrm rot="-2162778">
                <a:off x="2917" y="893"/>
                <a:ext cx="57" cy="46"/>
              </a:xfrm>
              <a:custGeom>
                <a:avLst/>
                <a:gdLst/>
                <a:ahLst/>
                <a:cxnLst/>
                <a:rect l="l" t="t" r="r" b="b"/>
                <a:pathLst>
                  <a:path w="73" h="63" extrusionOk="0">
                    <a:moveTo>
                      <a:pt x="73" y="52"/>
                    </a:moveTo>
                    <a:lnTo>
                      <a:pt x="65" y="54"/>
                    </a:lnTo>
                    <a:lnTo>
                      <a:pt x="56" y="56"/>
                    </a:lnTo>
                    <a:lnTo>
                      <a:pt x="49" y="58"/>
                    </a:lnTo>
                    <a:lnTo>
                      <a:pt x="40" y="62"/>
                    </a:lnTo>
                    <a:lnTo>
                      <a:pt x="32" y="62"/>
                    </a:lnTo>
                    <a:lnTo>
                      <a:pt x="25" y="63"/>
                    </a:lnTo>
                    <a:lnTo>
                      <a:pt x="18" y="62"/>
                    </a:lnTo>
                    <a:lnTo>
                      <a:pt x="12" y="60"/>
                    </a:lnTo>
                    <a:lnTo>
                      <a:pt x="9" y="56"/>
                    </a:lnTo>
                    <a:lnTo>
                      <a:pt x="5" y="49"/>
                    </a:lnTo>
                    <a:lnTo>
                      <a:pt x="5" y="41"/>
                    </a:lnTo>
                    <a:lnTo>
                      <a:pt x="3" y="34"/>
                    </a:lnTo>
                    <a:lnTo>
                      <a:pt x="3" y="25"/>
                    </a:lnTo>
                    <a:lnTo>
                      <a:pt x="1" y="16"/>
                    </a:lnTo>
                    <a:lnTo>
                      <a:pt x="1" y="7"/>
                    </a:lnTo>
                    <a:lnTo>
                      <a:pt x="0" y="0"/>
                    </a:ln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350" tIns="45675" rIns="91350" bIns="4567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4"/>
              <p:cNvSpPr/>
              <p:nvPr/>
            </p:nvSpPr>
            <p:spPr>
              <a:xfrm rot="-2162778">
                <a:off x="2979" y="889"/>
                <a:ext cx="56" cy="45"/>
              </a:xfrm>
              <a:custGeom>
                <a:avLst/>
                <a:gdLst/>
                <a:ahLst/>
                <a:cxnLst/>
                <a:rect l="l" t="t" r="r" b="b"/>
                <a:pathLst>
                  <a:path w="71" h="64" extrusionOk="0">
                    <a:moveTo>
                      <a:pt x="0" y="9"/>
                    </a:moveTo>
                    <a:lnTo>
                      <a:pt x="7" y="7"/>
                    </a:lnTo>
                    <a:lnTo>
                      <a:pt x="14" y="6"/>
                    </a:lnTo>
                    <a:lnTo>
                      <a:pt x="24" y="4"/>
                    </a:lnTo>
                    <a:lnTo>
                      <a:pt x="31" y="2"/>
                    </a:lnTo>
                    <a:lnTo>
                      <a:pt x="38" y="2"/>
                    </a:lnTo>
                    <a:lnTo>
                      <a:pt x="45" y="0"/>
                    </a:lnTo>
                    <a:lnTo>
                      <a:pt x="53" y="2"/>
                    </a:lnTo>
                    <a:lnTo>
                      <a:pt x="58" y="4"/>
                    </a:lnTo>
                    <a:lnTo>
                      <a:pt x="62" y="7"/>
                    </a:lnTo>
                    <a:lnTo>
                      <a:pt x="64" y="15"/>
                    </a:lnTo>
                    <a:lnTo>
                      <a:pt x="65" y="22"/>
                    </a:lnTo>
                    <a:lnTo>
                      <a:pt x="67" y="29"/>
                    </a:lnTo>
                    <a:lnTo>
                      <a:pt x="69" y="38"/>
                    </a:lnTo>
                    <a:lnTo>
                      <a:pt x="69" y="47"/>
                    </a:lnTo>
                    <a:lnTo>
                      <a:pt x="71" y="55"/>
                    </a:lnTo>
                    <a:lnTo>
                      <a:pt x="71" y="64"/>
                    </a:ln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350" tIns="45675" rIns="91350" bIns="4567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4"/>
              <p:cNvSpPr/>
              <p:nvPr/>
            </p:nvSpPr>
            <p:spPr>
              <a:xfrm rot="-2162778">
                <a:off x="3049" y="890"/>
                <a:ext cx="57" cy="46"/>
              </a:xfrm>
              <a:custGeom>
                <a:avLst/>
                <a:gdLst/>
                <a:ahLst/>
                <a:cxnLst/>
                <a:rect l="l" t="t" r="r" b="b"/>
                <a:pathLst>
                  <a:path w="73" h="64" extrusionOk="0">
                    <a:moveTo>
                      <a:pt x="73" y="55"/>
                    </a:moveTo>
                    <a:lnTo>
                      <a:pt x="65" y="57"/>
                    </a:lnTo>
                    <a:lnTo>
                      <a:pt x="56" y="59"/>
                    </a:lnTo>
                    <a:lnTo>
                      <a:pt x="47" y="60"/>
                    </a:lnTo>
                    <a:lnTo>
                      <a:pt x="40" y="62"/>
                    </a:lnTo>
                    <a:lnTo>
                      <a:pt x="31" y="64"/>
                    </a:lnTo>
                    <a:lnTo>
                      <a:pt x="24" y="64"/>
                    </a:lnTo>
                    <a:lnTo>
                      <a:pt x="18" y="64"/>
                    </a:lnTo>
                    <a:lnTo>
                      <a:pt x="13" y="62"/>
                    </a:lnTo>
                    <a:lnTo>
                      <a:pt x="9" y="57"/>
                    </a:lnTo>
                    <a:lnTo>
                      <a:pt x="5" y="51"/>
                    </a:lnTo>
                    <a:lnTo>
                      <a:pt x="4" y="44"/>
                    </a:lnTo>
                    <a:lnTo>
                      <a:pt x="4" y="35"/>
                    </a:lnTo>
                    <a:lnTo>
                      <a:pt x="4" y="26"/>
                    </a:lnTo>
                    <a:lnTo>
                      <a:pt x="2" y="17"/>
                    </a:lnTo>
                    <a:lnTo>
                      <a:pt x="2" y="9"/>
                    </a:lnTo>
                    <a:lnTo>
                      <a:pt x="0" y="0"/>
                    </a:ln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350" tIns="45675" rIns="91350" bIns="4567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4"/>
              <p:cNvSpPr/>
              <p:nvPr/>
            </p:nvSpPr>
            <p:spPr>
              <a:xfrm rot="-2162778">
                <a:off x="3109" y="889"/>
                <a:ext cx="57" cy="43"/>
              </a:xfrm>
              <a:custGeom>
                <a:avLst/>
                <a:gdLst/>
                <a:ahLst/>
                <a:cxnLst/>
                <a:rect l="l" t="t" r="r" b="b"/>
                <a:pathLst>
                  <a:path w="73" h="61" extrusionOk="0">
                    <a:moveTo>
                      <a:pt x="0" y="7"/>
                    </a:moveTo>
                    <a:lnTo>
                      <a:pt x="7" y="5"/>
                    </a:lnTo>
                    <a:lnTo>
                      <a:pt x="16" y="5"/>
                    </a:lnTo>
                    <a:lnTo>
                      <a:pt x="23" y="1"/>
                    </a:lnTo>
                    <a:lnTo>
                      <a:pt x="33" y="1"/>
                    </a:lnTo>
                    <a:lnTo>
                      <a:pt x="40" y="0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8" y="1"/>
                    </a:lnTo>
                    <a:lnTo>
                      <a:pt x="62" y="7"/>
                    </a:lnTo>
                    <a:lnTo>
                      <a:pt x="65" y="12"/>
                    </a:lnTo>
                    <a:lnTo>
                      <a:pt x="67" y="20"/>
                    </a:lnTo>
                    <a:lnTo>
                      <a:pt x="67" y="29"/>
                    </a:lnTo>
                    <a:lnTo>
                      <a:pt x="69" y="36"/>
                    </a:lnTo>
                    <a:lnTo>
                      <a:pt x="69" y="45"/>
                    </a:lnTo>
                    <a:lnTo>
                      <a:pt x="71" y="54"/>
                    </a:lnTo>
                    <a:lnTo>
                      <a:pt x="73" y="61"/>
                    </a:ln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350" tIns="45675" rIns="91350" bIns="4567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4"/>
              <p:cNvSpPr/>
              <p:nvPr/>
            </p:nvSpPr>
            <p:spPr>
              <a:xfrm rot="-2162778">
                <a:off x="3188" y="886"/>
                <a:ext cx="55" cy="45"/>
              </a:xfrm>
              <a:custGeom>
                <a:avLst/>
                <a:gdLst/>
                <a:ahLst/>
                <a:cxnLst/>
                <a:rect l="l" t="t" r="r" b="b"/>
                <a:pathLst>
                  <a:path w="71" h="63" extrusionOk="0">
                    <a:moveTo>
                      <a:pt x="71" y="52"/>
                    </a:moveTo>
                    <a:lnTo>
                      <a:pt x="63" y="54"/>
                    </a:lnTo>
                    <a:lnTo>
                      <a:pt x="54" y="56"/>
                    </a:lnTo>
                    <a:lnTo>
                      <a:pt x="47" y="58"/>
                    </a:lnTo>
                    <a:lnTo>
                      <a:pt x="38" y="60"/>
                    </a:lnTo>
                    <a:lnTo>
                      <a:pt x="31" y="62"/>
                    </a:lnTo>
                    <a:lnTo>
                      <a:pt x="23" y="63"/>
                    </a:lnTo>
                    <a:lnTo>
                      <a:pt x="16" y="62"/>
                    </a:lnTo>
                    <a:lnTo>
                      <a:pt x="11" y="60"/>
                    </a:lnTo>
                    <a:lnTo>
                      <a:pt x="7" y="54"/>
                    </a:lnTo>
                    <a:lnTo>
                      <a:pt x="5" y="49"/>
                    </a:lnTo>
                    <a:lnTo>
                      <a:pt x="3" y="42"/>
                    </a:lnTo>
                    <a:lnTo>
                      <a:pt x="1" y="32"/>
                    </a:lnTo>
                    <a:lnTo>
                      <a:pt x="1" y="25"/>
                    </a:lnTo>
                    <a:lnTo>
                      <a:pt x="1" y="16"/>
                    </a:lnTo>
                    <a:lnTo>
                      <a:pt x="0" y="7"/>
                    </a:lnTo>
                    <a:lnTo>
                      <a:pt x="0" y="0"/>
                    </a:lnTo>
                  </a:path>
                </a:pathLst>
              </a:custGeom>
              <a:noFill/>
              <a:ln w="2857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350" tIns="45675" rIns="91350" bIns="45675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0" name="Google Shape;100;p4"/>
            <p:cNvSpPr txBox="1"/>
            <p:nvPr/>
          </p:nvSpPr>
          <p:spPr>
            <a:xfrm>
              <a:off x="5681663" y="2266950"/>
              <a:ext cx="336550" cy="396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/>
            </a:p>
          </p:txBody>
        </p:sp>
        <p:sp>
          <p:nvSpPr>
            <p:cNvPr id="101" name="Google Shape;101;p4"/>
            <p:cNvSpPr txBox="1"/>
            <p:nvPr/>
          </p:nvSpPr>
          <p:spPr>
            <a:xfrm>
              <a:off x="7027863" y="1987550"/>
              <a:ext cx="336550" cy="396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6800" rIns="90000" bIns="468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</a:t>
              </a:r>
              <a:endParaRPr/>
            </a:p>
          </p:txBody>
        </p:sp>
      </p:grpSp>
      <p:sp>
        <p:nvSpPr>
          <p:cNvPr id="102" name="Google Shape;102;p4"/>
          <p:cNvSpPr txBox="1"/>
          <p:nvPr/>
        </p:nvSpPr>
        <p:spPr>
          <a:xfrm>
            <a:off x="179512" y="1268760"/>
            <a:ext cx="186539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Accelerated RIB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(5-10 MeV/A)</a:t>
            </a:r>
            <a:endParaRPr dirty="0"/>
          </a:p>
        </p:txBody>
      </p:sp>
      <p:pic>
        <p:nvPicPr>
          <p:cNvPr id="103" name="Google Shape;103;p4"/>
          <p:cNvPicPr preferRelativeResize="0"/>
          <p:nvPr/>
        </p:nvPicPr>
        <p:blipFill rotWithShape="1">
          <a:blip r:embed="rId3">
            <a:alphaModFix/>
          </a:blip>
          <a:srcRect l="31005" t="54867" r="42819" b="18753"/>
          <a:stretch/>
        </p:blipFill>
        <p:spPr>
          <a:xfrm>
            <a:off x="6574524" y="996694"/>
            <a:ext cx="2393397" cy="1704811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4"/>
          <p:cNvSpPr txBox="1"/>
          <p:nvPr/>
        </p:nvSpPr>
        <p:spPr>
          <a:xfrm>
            <a:off x="3692769" y="2852936"/>
            <a:ext cx="5436096" cy="2800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50" tIns="45675" rIns="91350" bIns="45675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Miniball</a:t>
            </a:r>
            <a:r>
              <a:rPr lang="en-US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+ T-REX set-</a:t>
            </a:r>
            <a:r>
              <a:rPr lang="en-US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up: </a:t>
            </a:r>
            <a:r>
              <a:rPr lang="en-US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-detector barrel</a:t>
            </a:r>
            <a:endParaRPr dirty="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Observables</a:t>
            </a:r>
            <a:endParaRPr dirty="0"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Energy and angular distribution of</a:t>
            </a:r>
            <a:r>
              <a:rPr lang="en-US" sz="1600" dirty="0">
                <a:solidFill>
                  <a:schemeClr val="dk1"/>
                </a:solidFill>
              </a:rPr>
              <a:t> 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emitted particles and emitted RIB</a:t>
            </a:r>
            <a:endParaRPr dirty="0"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r>
              <a:rPr lang="en-US" sz="1600" b="0" i="0" u="none" strike="noStrike" cap="none" dirty="0" err="1">
                <a:solidFill>
                  <a:schemeClr val="dk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γ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-rays</a:t>
            </a:r>
            <a:endParaRPr dirty="0"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Reaction probability</a:t>
            </a:r>
            <a:endParaRPr dirty="0"/>
          </a:p>
          <a:p>
            <a:pPr marL="742950" marR="0" lvl="1" indent="-184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Information</a:t>
            </a:r>
            <a:endParaRPr dirty="0"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r>
              <a:rPr lang="en-US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Similarity </a:t>
            </a:r>
            <a:r>
              <a:rPr lang="en-US" sz="1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initial and final state wave functions</a:t>
            </a: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Char char="o"/>
            </a:pPr>
            <a:r>
              <a:rPr lang="en-US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Spin 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parity </a:t>
            </a:r>
            <a:r>
              <a:rPr lang="en-US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from 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angular distribution</a:t>
            </a:r>
            <a:endParaRPr sz="16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6546509" y="260648"/>
            <a:ext cx="259749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400" dirty="0" err="1" smtClean="0">
                <a:solidFill>
                  <a:srgbClr val="000000"/>
                </a:solidFill>
              </a:rPr>
              <a:t>Joonas.konki@cern.ch</a:t>
            </a:r>
            <a:endParaRPr lang="pt-BR" sz="14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276872"/>
            <a:ext cx="3246409" cy="44357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8" y="5877272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Two-neutron transfer:  </a:t>
            </a:r>
            <a:r>
              <a:rPr lang="en-US" baseline="30000" dirty="0" smtClean="0"/>
              <a:t>66</a:t>
            </a:r>
            <a:r>
              <a:rPr lang="en-US" dirty="0" smtClean="0"/>
              <a:t>Ni + </a:t>
            </a:r>
            <a:r>
              <a:rPr lang="en-US" baseline="30000" dirty="0" smtClean="0"/>
              <a:t>3</a:t>
            </a:r>
            <a:r>
              <a:rPr lang="en-US" dirty="0" smtClean="0"/>
              <a:t>H -&gt; </a:t>
            </a:r>
            <a:r>
              <a:rPr lang="en-US" b="1" baseline="30000" dirty="0" smtClean="0"/>
              <a:t>68</a:t>
            </a:r>
            <a:r>
              <a:rPr lang="en-US" b="1" dirty="0" smtClean="0"/>
              <a:t>Ni</a:t>
            </a:r>
            <a:r>
              <a:rPr lang="en-US" dirty="0" smtClean="0"/>
              <a:t> + p</a:t>
            </a:r>
          </a:p>
          <a:p>
            <a:r>
              <a:rPr lang="de-DE" dirty="0" smtClean="0"/>
              <a:t>F. </a:t>
            </a:r>
            <a:r>
              <a:rPr lang="de-DE" dirty="0" err="1" smtClean="0"/>
              <a:t>Flavigny</a:t>
            </a:r>
            <a:r>
              <a:rPr lang="de-DE" dirty="0" smtClean="0"/>
              <a:t>, PRC 99</a:t>
            </a:r>
            <a:r>
              <a:rPr lang="de-DE" dirty="0"/>
              <a:t>, 054332 (2019)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149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844824"/>
            <a:ext cx="7653536" cy="482453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Lecture 1: ISOLDE-CERN: radioactive ion beam production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b="1" dirty="0" smtClean="0"/>
              <a:t>Lecture 2</a:t>
            </a:r>
            <a:r>
              <a:rPr lang="en-GB" sz="2000" dirty="0" smtClean="0"/>
              <a:t>: Nuclear Physics and Applications at ISOLDE</a:t>
            </a:r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 smtClean="0"/>
              <a:t>Visit to the ISOLDE facility</a:t>
            </a:r>
          </a:p>
          <a:p>
            <a:pPr lvl="1"/>
            <a:r>
              <a:rPr lang="en-GB" dirty="0" smtClean="0"/>
              <a:t>Tuesday 30/07, Thursday 01/08, Wednesday 07/08 </a:t>
            </a:r>
          </a:p>
          <a:p>
            <a:pPr lvl="1"/>
            <a:r>
              <a:rPr lang="en-GB" dirty="0"/>
              <a:t>https://</a:t>
            </a:r>
            <a:r>
              <a:rPr lang="en-GB" dirty="0" err="1"/>
              <a:t>indico.cern.ch</a:t>
            </a:r>
            <a:r>
              <a:rPr lang="en-GB" dirty="0"/>
              <a:t>/event/834871/</a:t>
            </a:r>
            <a:endParaRPr lang="en-GB" dirty="0" smtClean="0"/>
          </a:p>
          <a:p>
            <a:pPr lvl="1"/>
            <a:r>
              <a:rPr lang="en-GB" dirty="0" smtClean="0"/>
              <a:t>Meeting point: b. 508</a:t>
            </a:r>
          </a:p>
          <a:p>
            <a:pPr lvl="1"/>
            <a:r>
              <a:rPr lang="en-GB" dirty="0" smtClean="0"/>
              <a:t>Safety information: </a:t>
            </a:r>
            <a:r>
              <a:rPr lang="en-GB" b="1" dirty="0" smtClean="0"/>
              <a:t>closed and flat shoes!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Don’t forget to cancel if you cannot make it, there is a long waiting list!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>
              <a:solidFill>
                <a:srgbClr val="8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Outline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857021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Research at ISOLDE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060848"/>
            <a:ext cx="51125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Research ON radioactive isotopes (80%)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Nuclear physics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Nuclear astrophysics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Symmetries and fundamental interactions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lvl="1"/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Research WITH radioactive isotopes (20%)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Solid state physics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Biophysics</a:t>
            </a:r>
          </a:p>
          <a:p>
            <a:pPr lvl="1"/>
            <a:endParaRPr lang="en-US" dirty="0"/>
          </a:p>
        </p:txBody>
      </p:sp>
      <p:graphicFrame>
        <p:nvGraphicFramePr>
          <p:cNvPr id="120" name="Chart 1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243163"/>
              </p:ext>
            </p:extLst>
          </p:nvPr>
        </p:nvGraphicFramePr>
        <p:xfrm>
          <a:off x="5364088" y="1556792"/>
          <a:ext cx="4198640" cy="370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16216" y="515719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ISOLDE pie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163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725144"/>
            <a:ext cx="9144000" cy="1368152"/>
          </a:xfrm>
        </p:spPr>
        <p:txBody>
          <a:bodyPr>
            <a:noAutofit/>
          </a:bodyPr>
          <a:lstStyle/>
          <a:p>
            <a:r>
              <a:rPr lang="en-US" sz="3200" b="0" dirty="0">
                <a:solidFill>
                  <a:srgbClr val="381F97"/>
                </a:solidFill>
                <a:cs typeface="Helvetica Light"/>
              </a:rPr>
              <a:t>1</a:t>
            </a:r>
            <a:r>
              <a:rPr lang="en-US" sz="3200" b="0" dirty="0" smtClean="0">
                <a:solidFill>
                  <a:srgbClr val="381F97"/>
                </a:solidFill>
                <a:cs typeface="Helvetica Light"/>
              </a:rPr>
              <a:t>. Nuclear physics</a:t>
            </a:r>
            <a:endParaRPr lang="en-US" sz="3200" b="0" dirty="0"/>
          </a:p>
        </p:txBody>
      </p:sp>
      <p:pic>
        <p:nvPicPr>
          <p:cNvPr id="3" name="Picture 2" descr="fundamental_forces_2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8208912" cy="312271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516216" y="116632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https://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xkcd.com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/1489/</a:t>
            </a:r>
          </a:p>
        </p:txBody>
      </p:sp>
      <p:sp>
        <p:nvSpPr>
          <p:cNvPr id="8" name="Rectangle 7"/>
          <p:cNvSpPr/>
          <p:nvPr/>
        </p:nvSpPr>
        <p:spPr>
          <a:xfrm>
            <a:off x="2267744" y="836712"/>
            <a:ext cx="6552728" cy="3456384"/>
          </a:xfrm>
          <a:prstGeom prst="rect">
            <a:avLst/>
          </a:prstGeom>
          <a:noFill/>
          <a:ln w="28575" cmpd="sng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21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9512" y="2505670"/>
            <a:ext cx="8712969" cy="2308324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The nuclear physics problem</a:t>
            </a:r>
            <a:endParaRPr lang="en-GB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3454548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Solving the quantum many-body problem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Mean field approaches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Ab</a:t>
            </a:r>
            <a:r>
              <a:rPr lang="en-US" dirty="0" smtClean="0"/>
              <a:t>-initio (limited number of A)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3465581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Details of the nuclear force within the nuclear medium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Effective nucleon-nucleon interaction no derivation from QCD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788024" y="5313982"/>
            <a:ext cx="4104456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Experiment</a:t>
            </a:r>
          </a:p>
          <a:p>
            <a:pPr algn="ctr"/>
            <a:r>
              <a:rPr lang="en-US" dirty="0" smtClean="0"/>
              <a:t>Test </a:t>
            </a:r>
            <a:r>
              <a:rPr lang="en-US" dirty="0"/>
              <a:t>predictive power of nuclear models when going to the extremes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1497558"/>
            <a:ext cx="8712968" cy="646331"/>
          </a:xfrm>
          <a:prstGeom prst="rect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Understand the fundamental properties of nuclei starting from their building blocks, the protons and neutrons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9512" y="5313982"/>
            <a:ext cx="4176464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Theory</a:t>
            </a:r>
          </a:p>
          <a:p>
            <a:pPr algn="ctr"/>
            <a:r>
              <a:rPr lang="en-US" dirty="0" smtClean="0"/>
              <a:t>Major computational and </a:t>
            </a:r>
            <a:r>
              <a:rPr lang="en-US" i="1" dirty="0" smtClean="0"/>
              <a:t>conceptual</a:t>
            </a:r>
            <a:r>
              <a:rPr lang="en-US" dirty="0" smtClean="0"/>
              <a:t> advances in last decade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19672" y="2649686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atomic nucleus = system of </a:t>
            </a:r>
            <a:r>
              <a:rPr lang="en-US" b="1" dirty="0"/>
              <a:t>A interacting nucleons</a:t>
            </a:r>
          </a:p>
        </p:txBody>
      </p:sp>
      <p:cxnSp>
        <p:nvCxnSpPr>
          <p:cNvPr id="9" name="Straight Arrow Connector 8"/>
          <p:cNvCxnSpPr>
            <a:endCxn id="2" idx="0"/>
          </p:cNvCxnSpPr>
          <p:nvPr/>
        </p:nvCxnSpPr>
        <p:spPr>
          <a:xfrm flipH="1">
            <a:off x="2375756" y="3009726"/>
            <a:ext cx="1548172" cy="444822"/>
          </a:xfrm>
          <a:prstGeom prst="straightConnector1">
            <a:avLst/>
          </a:prstGeom>
          <a:ln w="38100" cmpd="sng">
            <a:solidFill>
              <a:srgbClr val="00009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995936" y="3009726"/>
            <a:ext cx="1440160" cy="432048"/>
          </a:xfrm>
          <a:prstGeom prst="straightConnector1">
            <a:avLst/>
          </a:prstGeom>
          <a:ln w="38100" cmpd="sng">
            <a:solidFill>
              <a:srgbClr val="00009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377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5232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 smtClean="0"/>
              <a:t>Some key questions</a:t>
            </a:r>
            <a:endParaRPr lang="en-GB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1556792"/>
            <a:ext cx="424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are the limits of nuclear existence?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are the nuclear processes that drive the evolution of stars, galaxies and the universe?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How do simple and regular patterns emerge in complex nuclei?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092382"/>
            <a:ext cx="3888432" cy="550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893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27843</TotalTime>
  <Words>2141</Words>
  <Application>Microsoft Macintosh PowerPoint</Application>
  <PresentationFormat>On-screen Show (4:3)</PresentationFormat>
  <Paragraphs>562</Paragraphs>
  <Slides>40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(Nuclear) Physics at ISOLDE-CERN (2/2)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 Nuclear physics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2a. Research on radioactive isotopes: Low energy nuclear physics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2b. Research on radioactive isotopes: post-accelerated beams</vt:lpstr>
      <vt:lpstr>PowerPoint Presentation</vt:lpstr>
      <vt:lpstr>PowerPoint Presentation</vt:lpstr>
      <vt:lpstr>PowerPoint Presentation</vt:lpstr>
      <vt:lpstr>PowerPoint Presentation</vt:lpstr>
      <vt:lpstr>3. Research with radioactive isotopes</vt:lpstr>
      <vt:lpstr>PowerPoint Presentation</vt:lpstr>
      <vt:lpstr>Beta-NMR at ISOLDE</vt:lpstr>
      <vt:lpstr>Beta-NMR at ISOLDE</vt:lpstr>
      <vt:lpstr>Summary</vt:lpstr>
      <vt:lpstr>Questions?</vt:lpstr>
      <vt:lpstr>PowerPoint Presentation</vt:lpstr>
      <vt:lpstr>PowerPoint Presentation</vt:lpstr>
      <vt:lpstr>PowerPoint Presentation</vt:lpstr>
      <vt:lpstr>PowerPoint Presentation</vt:lpstr>
      <vt:lpstr>Production: nuclear reactions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Hanne</cp:lastModifiedBy>
  <cp:revision>1168</cp:revision>
  <dcterms:created xsi:type="dcterms:W3CDTF">2012-03-08T16:06:15Z</dcterms:created>
  <dcterms:modified xsi:type="dcterms:W3CDTF">2019-07-30T06:54:06Z</dcterms:modified>
</cp:coreProperties>
</file>