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6" r:id="rId2"/>
    <p:sldMasterId id="2147483658" r:id="rId3"/>
    <p:sldMasterId id="2147483694" r:id="rId4"/>
  </p:sldMasterIdLst>
  <p:notesMasterIdLst>
    <p:notesMasterId r:id="rId56"/>
  </p:notesMasterIdLst>
  <p:handoutMasterIdLst>
    <p:handoutMasterId r:id="rId57"/>
  </p:handoutMasterIdLst>
  <p:sldIdLst>
    <p:sldId id="2154" r:id="rId5"/>
    <p:sldId id="2155" r:id="rId6"/>
    <p:sldId id="2156" r:id="rId7"/>
    <p:sldId id="1896" r:id="rId8"/>
    <p:sldId id="1889" r:id="rId9"/>
    <p:sldId id="1902" r:id="rId10"/>
    <p:sldId id="1903" r:id="rId11"/>
    <p:sldId id="1904" r:id="rId12"/>
    <p:sldId id="1907" r:id="rId13"/>
    <p:sldId id="1906" r:id="rId14"/>
    <p:sldId id="1908" r:id="rId15"/>
    <p:sldId id="1978" r:id="rId16"/>
    <p:sldId id="1916" r:id="rId17"/>
    <p:sldId id="1811" r:id="rId18"/>
    <p:sldId id="1923" r:id="rId19"/>
    <p:sldId id="1919" r:id="rId20"/>
    <p:sldId id="1914" r:id="rId21"/>
    <p:sldId id="1921" r:id="rId22"/>
    <p:sldId id="1913" r:id="rId23"/>
    <p:sldId id="1931" r:id="rId24"/>
    <p:sldId id="1925" r:id="rId25"/>
    <p:sldId id="1912" r:id="rId26"/>
    <p:sldId id="1926" r:id="rId27"/>
    <p:sldId id="1928" r:id="rId28"/>
    <p:sldId id="1929" r:id="rId29"/>
    <p:sldId id="1893" r:id="rId30"/>
    <p:sldId id="1910" r:id="rId31"/>
    <p:sldId id="1999" r:id="rId32"/>
    <p:sldId id="1982" r:id="rId33"/>
    <p:sldId id="1984" r:id="rId34"/>
    <p:sldId id="2057" r:id="rId35"/>
    <p:sldId id="2056" r:id="rId36"/>
    <p:sldId id="2054" r:id="rId37"/>
    <p:sldId id="1953" r:id="rId38"/>
    <p:sldId id="2035" r:id="rId39"/>
    <p:sldId id="1988" r:id="rId40"/>
    <p:sldId id="2036" r:id="rId41"/>
    <p:sldId id="1989" r:id="rId42"/>
    <p:sldId id="1990" r:id="rId43"/>
    <p:sldId id="2138" r:id="rId44"/>
    <p:sldId id="2165" r:id="rId45"/>
    <p:sldId id="1998" r:id="rId46"/>
    <p:sldId id="2166" r:id="rId47"/>
    <p:sldId id="2079" r:id="rId48"/>
    <p:sldId id="2041" r:id="rId49"/>
    <p:sldId id="2093" r:id="rId50"/>
    <p:sldId id="2129" r:id="rId51"/>
    <p:sldId id="2130" r:id="rId52"/>
    <p:sldId id="2145" r:id="rId53"/>
    <p:sldId id="2146" r:id="rId54"/>
    <p:sldId id="2147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fgrosse" initials="j" lastIdx="0" clrIdx="0">
    <p:extLst>
      <p:ext uri="{19B8F6BF-5375-455C-9EA6-DF929625EA0E}">
        <p15:presenceInfo xmlns:p15="http://schemas.microsoft.com/office/powerpoint/2012/main" userId="jfgros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FF"/>
    <a:srgbClr val="FF9900"/>
    <a:srgbClr val="663300"/>
    <a:srgbClr val="66FF33"/>
    <a:srgbClr val="FF00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7" autoAdjust="0"/>
    <p:restoredTop sz="86172" autoAdjust="0"/>
  </p:normalViewPr>
  <p:slideViewPr>
    <p:cSldViewPr>
      <p:cViewPr varScale="1">
        <p:scale>
          <a:sx n="104" d="100"/>
          <a:sy n="104" d="100"/>
        </p:scale>
        <p:origin x="62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50.wmf"/><Relationship Id="rId1" Type="http://schemas.openxmlformats.org/officeDocument/2006/relationships/image" Target="../media/image14.wmf"/><Relationship Id="rId4" Type="http://schemas.openxmlformats.org/officeDocument/2006/relationships/image" Target="../media/image5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image" Target="../media/image81.wmf"/><Relationship Id="rId7" Type="http://schemas.openxmlformats.org/officeDocument/2006/relationships/image" Target="../media/image85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4" Type="http://schemas.openxmlformats.org/officeDocument/2006/relationships/image" Target="../media/image8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GB" altLang="en-US"/>
          </a:p>
        </p:txBody>
      </p:sp>
      <p:sp>
        <p:nvSpPr>
          <p:cNvPr id="75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8F87108-BF65-4F21-A148-924C46C5E1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30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02D1B85-6122-42A9-BFBE-6374EAAF2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9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0693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5692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277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my school 2009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603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4901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397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0" dirty="0"/>
              <a:t>VISHNU: PRL106 (2011) 192301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487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59F8C3-5A02-4B34-BBEC-0B5B15E79C6E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34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193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05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888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9879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024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046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TODO IS ideas,</a:t>
            </a:r>
            <a:r>
              <a:rPr lang="en-US" baseline="0" dirty="0"/>
              <a:t> see slides from </a:t>
            </a:r>
            <a:r>
              <a:rPr lang="en-US" baseline="0"/>
              <a:t>Bjoern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558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785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13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568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731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9B08BB-CEDD-449F-8E82-4712D125F0EF}" type="slidenum">
              <a:rPr lang="en-US"/>
              <a:pPr/>
              <a:t>14</a:t>
            </a:fld>
            <a:endParaRPr lang="en-US"/>
          </a:p>
        </p:txBody>
      </p:sp>
      <p:sp>
        <p:nvSpPr>
          <p:cNvPr id="34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89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690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495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B58623-5B6A-4BA4-A1E2-51C67B5C7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56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8DC086-F8E2-46A0-811B-B7B771D4E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85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B0008F-8414-4FB0-B0C0-8D40C590F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8FC4DA-90CA-48DA-8C97-08F66951C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87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57728F-64E0-4C03-AE32-48708EEA7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9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EF4FA6-C3FB-4517-86AB-2276D9DDFB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7932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6F5B6-3B30-4C27-A6D9-C4F4EBACF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404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777955-76B0-45ED-BE5E-1397CB81F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573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F74540-2731-48F9-8364-B2E1E83EC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591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1B6EF2-76DC-49B2-8216-756444940F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361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48A575-E642-4DAF-9BD3-2CAE4FB3C6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13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971B59-487D-4A77-B24D-D88B7EDCD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00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F5B96-6633-43D8-A0F6-9DE9DDE73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099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9610D-BCD3-4057-9FC3-40B0C34D7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1074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EAA7C0-8A91-448A-8850-B1C98C1A1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74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2BB7D-383C-469B-8F9D-5256B25DA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6504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095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pic>
        <p:nvPicPr>
          <p:cNvPr id="1095685" name="Picture 1" descr="2011-Nov-24-thumb-ALICE_logo_WithoutStrapline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325"/>
            <a:ext cx="75565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15537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1328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12742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5371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659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9D833-51B1-4C42-8453-F32DCB0AAE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540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667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334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88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50205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5263"/>
            <a:ext cx="2057400" cy="5930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5263"/>
            <a:ext cx="6019800" cy="5930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31734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57728F-64E0-4C03-AE32-48708EEA7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97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EF4FA6-C3FB-4517-86AB-2276D9DDFB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The Future Challenges of Heavy-Ion Physics –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79321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6F5B6-3B30-4C27-A6D9-C4F4EBACF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4045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777955-76B0-45ED-BE5E-1397CB81F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5730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F74540-2731-48F9-8364-B2E1E83EC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59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1B6EF2-76DC-49B2-8216-756444940F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361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48A575-E642-4DAF-9BD3-2CAE4FB3C6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1378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F5B96-6633-43D8-A0F6-9DE9DDE73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0991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9610D-BCD3-4057-9FC3-40B0C34D7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1074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EAA7C0-8A91-448A-8850-B1C98C1A1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743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2BB7D-383C-469B-8F9D-5256B25DA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6504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D2D92-9646-433A-95BF-429F82C38A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10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57200" y="3810000"/>
            <a:ext cx="40386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48200" y="3810000"/>
            <a:ext cx="40386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7BADC6-A9A8-40F0-BD3A-0A25502B61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73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F66DD3-A7CF-4AF8-9500-F0BC3DE669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16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4EC71-5620-46B0-9D7C-9201D5D405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18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3FD88A-3190-4271-9CE1-22E965C3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45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2" name="Rectangle 2"/>
          <p:cNvSpPr>
            <a:spLocks noChangeArrowheads="1"/>
          </p:cNvSpPr>
          <p:nvPr userDrawn="1"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07163"/>
            <a:ext cx="770572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1039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68607151-4720-4FA3-B841-E0F060FF7D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9368" name="Rectangle 8"/>
          <p:cNvSpPr>
            <a:spLocks noChangeArrowheads="1"/>
          </p:cNvSpPr>
          <p:nvPr/>
        </p:nvSpPr>
        <p:spPr bwMode="auto">
          <a:xfrm>
            <a:off x="468313" y="179388"/>
            <a:ext cx="82073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 b="0"/>
          </a:p>
        </p:txBody>
      </p:sp>
      <p:sp>
        <p:nvSpPr>
          <p:cNvPr id="103936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93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79388"/>
            <a:ext cx="82073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92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1" name="Rectangle 3"/>
          <p:cNvSpPr>
            <a:spLocks noChangeArrowheads="1"/>
          </p:cNvSpPr>
          <p:nvPr userDrawn="1"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2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19201" y="179388"/>
            <a:ext cx="7456488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 dirty="0"/>
          </a:p>
        </p:txBody>
      </p:sp>
      <p:sp>
        <p:nvSpPr>
          <p:cNvPr id="10926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07163"/>
            <a:ext cx="770572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ADA8769D-26C3-4627-876F-C8242DC0353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94" y="66911"/>
            <a:ext cx="1026174" cy="100917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5263"/>
            <a:ext cx="8207375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1" name="Rectangle 3"/>
          <p:cNvSpPr>
            <a:spLocks noChangeArrowheads="1"/>
          </p:cNvSpPr>
          <p:nvPr userDrawn="1"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2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19201" y="179388"/>
            <a:ext cx="7456488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 dirty="0"/>
          </a:p>
        </p:txBody>
      </p:sp>
      <p:sp>
        <p:nvSpPr>
          <p:cNvPr id="10926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07163"/>
            <a:ext cx="770572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The Future Challenges of Heavy-Ion Physics – Jan Fiete Grosse-Oetringhaus</a:t>
            </a: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ADA8769D-26C3-4627-876F-C8242DC0353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94" y="66911"/>
            <a:ext cx="1026174" cy="100917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28.png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2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3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4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3.wmf"/><Relationship Id="rId11" Type="http://schemas.openxmlformats.org/officeDocument/2006/relationships/slide" Target="slide47.xml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45.wmf"/><Relationship Id="rId4" Type="http://schemas.openxmlformats.org/officeDocument/2006/relationships/image" Target="../media/image46.png"/><Relationship Id="rId9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28.bin"/><Relationship Id="rId3" Type="http://schemas.openxmlformats.org/officeDocument/2006/relationships/image" Target="../media/image52.png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5.png"/><Relationship Id="rId11" Type="http://schemas.openxmlformats.org/officeDocument/2006/relationships/oleObject" Target="../embeddings/oleObject27.bin"/><Relationship Id="rId5" Type="http://schemas.openxmlformats.org/officeDocument/2006/relationships/image" Target="../media/image54.png"/><Relationship Id="rId10" Type="http://schemas.openxmlformats.org/officeDocument/2006/relationships/image" Target="../media/image50.wmf"/><Relationship Id="rId4" Type="http://schemas.openxmlformats.org/officeDocument/2006/relationships/image" Target="../media/image53.png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5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63.wmf"/><Relationship Id="rId5" Type="http://schemas.openxmlformats.org/officeDocument/2006/relationships/image" Target="../media/image60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62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86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83.wmf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85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82.wmf"/><Relationship Id="rId19" Type="http://schemas.openxmlformats.org/officeDocument/2006/relationships/image" Target="../media/image87.png"/><Relationship Id="rId4" Type="http://schemas.openxmlformats.org/officeDocument/2006/relationships/image" Target="../media/image79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84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85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8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90.wmf"/><Relationship Id="rId4" Type="http://schemas.openxmlformats.org/officeDocument/2006/relationships/image" Target="../media/image91.png"/><Relationship Id="rId9" Type="http://schemas.openxmlformats.org/officeDocument/2006/relationships/oleObject" Target="../embeddings/oleObject43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11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353425" cy="1470025"/>
          </a:xfrm>
        </p:spPr>
        <p:txBody>
          <a:bodyPr anchor="ctr"/>
          <a:lstStyle/>
          <a:p>
            <a:r>
              <a:rPr lang="en-US" altLang="en-US" sz="3600" dirty="0"/>
              <a:t>Introduction to Heavy-Ion Physics</a:t>
            </a:r>
            <a:br>
              <a:rPr lang="en-US" altLang="en-US" sz="3600" dirty="0"/>
            </a:br>
            <a:r>
              <a:rPr lang="en-US" altLang="en-US" sz="3600" dirty="0"/>
              <a:t>Part III</a:t>
            </a:r>
          </a:p>
        </p:txBody>
      </p:sp>
      <p:sp>
        <p:nvSpPr>
          <p:cNvPr id="34211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49080"/>
            <a:ext cx="7315200" cy="1627187"/>
          </a:xfrm>
        </p:spPr>
        <p:txBody>
          <a:bodyPr/>
          <a:lstStyle/>
          <a:p>
            <a:r>
              <a:rPr lang="en-US" altLang="en-US" sz="2800" dirty="0"/>
              <a:t>Jan </a:t>
            </a:r>
            <a:r>
              <a:rPr lang="en-US" altLang="en-US" sz="2800" dirty="0" err="1"/>
              <a:t>Fiete</a:t>
            </a:r>
            <a:r>
              <a:rPr lang="en-US" altLang="en-US" sz="2800" dirty="0"/>
              <a:t> Grosse-</a:t>
            </a:r>
            <a:r>
              <a:rPr lang="en-US" altLang="en-US" sz="2800" dirty="0" err="1"/>
              <a:t>Oetringhaus</a:t>
            </a:r>
            <a:r>
              <a:rPr lang="en-US" altLang="en-US" sz="2800" dirty="0"/>
              <a:t>, CERN</a:t>
            </a:r>
            <a:br>
              <a:rPr lang="en-US" altLang="en-US" sz="2800" dirty="0"/>
            </a:br>
            <a:r>
              <a:rPr lang="en-US" altLang="en-US" sz="2800" dirty="0"/>
              <a:t>Francesca Bellini*, CERN</a:t>
            </a:r>
          </a:p>
          <a:p>
            <a:endParaRPr lang="en-US" altLang="en-US" sz="2800" dirty="0"/>
          </a:p>
          <a:p>
            <a:pPr lvl="0"/>
            <a:r>
              <a:rPr lang="en-US" altLang="en-US" sz="2800" dirty="0"/>
              <a:t>Summer Student Lectures 2019</a:t>
            </a:r>
          </a:p>
        </p:txBody>
      </p:sp>
      <p:pic>
        <p:nvPicPr>
          <p:cNvPr id="4" name="Picture 6" descr="event_137124_0x00000000D3BBE693_2010-11-08_11_30_46_1_full (Small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2" t="14166" r="18736" b="3923"/>
          <a:stretch>
            <a:fillRect/>
          </a:stretch>
        </p:blipFill>
        <p:spPr bwMode="auto">
          <a:xfrm>
            <a:off x="7667625" y="0"/>
            <a:ext cx="1476375" cy="130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227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Y:\talks\150627 hcp school\v2_cms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208560"/>
            <a:ext cx="5575610" cy="47244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3352800" cy="5040312"/>
          </a:xfrm>
        </p:spPr>
        <p:txBody>
          <a:bodyPr/>
          <a:lstStyle/>
          <a:p>
            <a:r>
              <a:rPr lang="en-US" sz="2000" dirty="0"/>
              <a:t>Centrality dependence independent of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endParaRPr lang="en-US" sz="2000" baseline="-25000" dirty="0"/>
          </a:p>
          <a:p>
            <a:r>
              <a:rPr lang="en-US" sz="2000" dirty="0"/>
              <a:t>Largest v</a:t>
            </a:r>
            <a:r>
              <a:rPr lang="en-US" sz="2000" baseline="-25000" dirty="0"/>
              <a:t>2</a:t>
            </a:r>
            <a:r>
              <a:rPr lang="en-US" sz="2000" dirty="0"/>
              <a:t> for </a:t>
            </a:r>
            <a:br>
              <a:rPr lang="en-US" sz="2000" dirty="0"/>
            </a:b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~ 3 GeV/c</a:t>
            </a:r>
          </a:p>
          <a:p>
            <a:r>
              <a:rPr lang="en-US" sz="2000" dirty="0"/>
              <a:t>Low and intermediate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, v</a:t>
            </a:r>
            <a:r>
              <a:rPr lang="en-US" sz="2000" baseline="-25000" dirty="0"/>
              <a:t>2</a:t>
            </a:r>
            <a:r>
              <a:rPr lang="en-US" sz="2000" dirty="0"/>
              <a:t> caused by collective expansion</a:t>
            </a:r>
          </a:p>
          <a:p>
            <a:r>
              <a:rPr lang="en-US" sz="2000" dirty="0"/>
              <a:t>Large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, v</a:t>
            </a:r>
            <a:r>
              <a:rPr lang="en-US" sz="2000" baseline="-25000" dirty="0"/>
              <a:t>2</a:t>
            </a:r>
            <a:r>
              <a:rPr lang="en-US" sz="2000" dirty="0"/>
              <a:t> caused by </a:t>
            </a:r>
            <a:r>
              <a:rPr lang="en-US" sz="2000" i="1" dirty="0"/>
              <a:t>length-dependent jet quenching</a:t>
            </a:r>
          </a:p>
          <a:p>
            <a:pPr lvl="1"/>
            <a:r>
              <a:rPr lang="en-US" sz="1600" dirty="0"/>
              <a:t>Longer path length out of plane than in plane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Dependence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553200" y="6096000"/>
            <a:ext cx="2473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CMS, PRC 87(2013) 014902</a:t>
            </a:r>
          </a:p>
        </p:txBody>
      </p:sp>
      <p:sp>
        <p:nvSpPr>
          <p:cNvPr id="10" name="Up Arrow 9"/>
          <p:cNvSpPr/>
          <p:nvPr/>
        </p:nvSpPr>
        <p:spPr bwMode="auto">
          <a:xfrm>
            <a:off x="5410200" y="1905000"/>
            <a:ext cx="304800" cy="1447800"/>
          </a:xfrm>
          <a:prstGeom prst="upArrow">
            <a:avLst/>
          </a:prstGeom>
          <a:solidFill>
            <a:srgbClr val="FFC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Up Arrow 10"/>
          <p:cNvSpPr/>
          <p:nvPr/>
        </p:nvSpPr>
        <p:spPr bwMode="auto">
          <a:xfrm flipV="1">
            <a:off x="5410200" y="3810000"/>
            <a:ext cx="304800" cy="914400"/>
          </a:xfrm>
          <a:prstGeom prst="upArrow">
            <a:avLst/>
          </a:prstGeom>
          <a:solidFill>
            <a:srgbClr val="FFC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24000" y="5242175"/>
            <a:ext cx="1631444" cy="1120775"/>
            <a:chOff x="381351" y="5002707"/>
            <a:chExt cx="1631444" cy="1120775"/>
          </a:xfrm>
        </p:grpSpPr>
        <p:pic>
          <p:nvPicPr>
            <p:cNvPr id="15" name="Picture 9" descr="overlap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1351" y="5002707"/>
              <a:ext cx="1631444" cy="1120775"/>
            </a:xfrm>
            <a:prstGeom prst="rect">
              <a:avLst/>
            </a:prstGeom>
            <a:noFill/>
          </p:spPr>
        </p:pic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1205200" y="5568038"/>
              <a:ext cx="26718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1205200" y="5063825"/>
              <a:ext cx="0" cy="51761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noAutofit/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635313" y="5596746"/>
            <a:ext cx="109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in plane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45644" y="5039897"/>
            <a:ext cx="1479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out of plane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0" y="1273329"/>
            <a:ext cx="10823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Pressure in dense medium affects </a:t>
            </a:r>
            <a:r>
              <a:rPr lang="en-US" dirty="0" err="1"/>
              <a:t>momenta</a:t>
            </a:r>
            <a:endParaRPr lang="en-US" dirty="0"/>
          </a:p>
          <a:p>
            <a:r>
              <a:rPr lang="en-US" dirty="0"/>
              <a:t>Isotropic expansion effect called </a:t>
            </a:r>
            <a:r>
              <a:rPr lang="en-US" i="1" dirty="0"/>
              <a:t>radial flow</a:t>
            </a:r>
          </a:p>
          <a:p>
            <a:endParaRPr lang="en-US" dirty="0"/>
          </a:p>
          <a:p>
            <a:r>
              <a:rPr lang="en-US" dirty="0"/>
              <a:t>Overlap of colliding nuclei causes spatial anisotropy</a:t>
            </a:r>
          </a:p>
          <a:p>
            <a:r>
              <a:rPr lang="en-US" dirty="0"/>
              <a:t>Converted into momentum-space anisotropy in medium evolution</a:t>
            </a:r>
          </a:p>
          <a:p>
            <a:r>
              <a:rPr lang="en-US" dirty="0"/>
              <a:t>Modulation of observed particles</a:t>
            </a:r>
          </a:p>
          <a:p>
            <a:r>
              <a:rPr lang="en-US" dirty="0"/>
              <a:t>Quantified by </a:t>
            </a:r>
            <a:r>
              <a:rPr lang="en-US" dirty="0">
                <a:sym typeface="Symbol"/>
              </a:rPr>
              <a:t>v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= &lt; </a:t>
            </a:r>
            <a:r>
              <a:rPr lang="en-US" dirty="0" err="1">
                <a:sym typeface="Symbol"/>
              </a:rPr>
              <a:t>cos</a:t>
            </a:r>
            <a:r>
              <a:rPr lang="en-US" dirty="0">
                <a:sym typeface="Symbol"/>
              </a:rPr>
              <a:t> 2 (</a:t>
            </a:r>
            <a:r>
              <a:rPr lang="en-US" dirty="0">
                <a:latin typeface="Symbol" pitchFamily="18" charset="2"/>
              </a:rPr>
              <a:t>j</a:t>
            </a:r>
            <a:r>
              <a:rPr lang="en-US" dirty="0"/>
              <a:t> -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  <a:r>
              <a:rPr lang="en-US" dirty="0">
                <a:sym typeface="Symbol"/>
              </a:rPr>
              <a:t>) &gt;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5791200"/>
            <a:ext cx="535274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What effect do jet-related particles have on v</a:t>
            </a:r>
            <a:r>
              <a:rPr lang="en-US" baseline="-25000" dirty="0"/>
              <a:t>2</a:t>
            </a:r>
            <a:r>
              <a:rPr lang="en-US" dirty="0"/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57400" y="5040868"/>
            <a:ext cx="47628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What other methods exist to measure v</a:t>
            </a:r>
            <a:r>
              <a:rPr lang="en-US" baseline="-25000" dirty="0"/>
              <a:t>2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0201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Reaction-plane estimation can be experimentally tricky</a:t>
            </a:r>
          </a:p>
          <a:p>
            <a:r>
              <a:rPr lang="en-US" dirty="0"/>
              <a:t>Rewrite	 		         </a:t>
            </a:r>
            <a:r>
              <a:rPr lang="en-US" dirty="0">
                <a:sym typeface="Symbol"/>
              </a:rPr>
              <a:t>as </a:t>
            </a:r>
          </a:p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can also be measured from 2-particle correlations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Two-Particle Correlations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497065"/>
              </p:ext>
            </p:extLst>
          </p:nvPr>
        </p:nvGraphicFramePr>
        <p:xfrm>
          <a:off x="5384847" y="1618521"/>
          <a:ext cx="2034886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12" name="Equation" r:id="rId3" imgW="952087" imgH="279279" progId="Equation.3">
                  <p:embed/>
                </p:oleObj>
              </mc:Choice>
              <mc:Fallback>
                <p:oleObj name="Equation" r:id="rId3" imgW="952087" imgH="279279" progId="Equation.3">
                  <p:embed/>
                  <p:pic>
                    <p:nvPicPr>
                      <p:cNvPr id="0" name="Picture 17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47" y="1618521"/>
                        <a:ext cx="2034886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4788" name="Picture 4" descr="Y:\talks\150627 hcp school\corr_dphi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410200" y="3962400"/>
            <a:ext cx="2743200" cy="1971244"/>
          </a:xfrm>
          <a:prstGeom prst="rect">
            <a:avLst/>
          </a:prstGeom>
          <a:noFill/>
        </p:spPr>
      </p:pic>
      <p:pic>
        <p:nvPicPr>
          <p:cNvPr id="374789" name="Picture 5" descr="Y:\talks\150627 hcp school\corr_ep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62000" y="3962400"/>
            <a:ext cx="2743200" cy="1971244"/>
          </a:xfrm>
          <a:prstGeom prst="rect">
            <a:avLst/>
          </a:prstGeom>
          <a:noFill/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981149"/>
              </p:ext>
            </p:extLst>
          </p:nvPr>
        </p:nvGraphicFramePr>
        <p:xfrm>
          <a:off x="1174664" y="5899366"/>
          <a:ext cx="206216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13" name="Equation" r:id="rId7" imgW="965200" imgH="279400" progId="Equation.3">
                  <p:embed/>
                </p:oleObj>
              </mc:Choice>
              <mc:Fallback>
                <p:oleObj name="Equation" r:id="rId7" imgW="965200" imgH="279400" progId="Equation.3">
                  <p:embed/>
                  <p:pic>
                    <p:nvPicPr>
                      <p:cNvPr id="0" name="Picture 17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664" y="5899366"/>
                        <a:ext cx="2062163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502947"/>
              </p:ext>
            </p:extLst>
          </p:nvPr>
        </p:nvGraphicFramePr>
        <p:xfrm>
          <a:off x="6019028" y="5883344"/>
          <a:ext cx="19812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14" name="Equation" r:id="rId9" imgW="927100" imgH="279400" progId="Equation.3">
                  <p:embed/>
                </p:oleObj>
              </mc:Choice>
              <mc:Fallback>
                <p:oleObj name="Equation" r:id="rId9" imgW="927100" imgH="279400" progId="Equation.3">
                  <p:embed/>
                  <p:pic>
                    <p:nvPicPr>
                      <p:cNvPr id="0" name="Picture 17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028" y="5883344"/>
                        <a:ext cx="19812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ight Arrow 12"/>
          <p:cNvSpPr/>
          <p:nvPr/>
        </p:nvSpPr>
        <p:spPr bwMode="auto">
          <a:xfrm>
            <a:off x="3771900" y="4698942"/>
            <a:ext cx="1371600" cy="10668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796747" y="2438400"/>
            <a:ext cx="2001272" cy="1452029"/>
            <a:chOff x="8686800" y="1371600"/>
            <a:chExt cx="2001272" cy="1452029"/>
          </a:xfrm>
        </p:grpSpPr>
        <p:grpSp>
          <p:nvGrpSpPr>
            <p:cNvPr id="15" name="Group 5"/>
            <p:cNvGrpSpPr/>
            <p:nvPr/>
          </p:nvGrpSpPr>
          <p:grpSpPr>
            <a:xfrm>
              <a:off x="8686800" y="1664732"/>
              <a:ext cx="1477490" cy="1158897"/>
              <a:chOff x="7590310" y="3897868"/>
              <a:chExt cx="1477490" cy="1158897"/>
            </a:xfrm>
          </p:grpSpPr>
          <p:sp>
            <p:nvSpPr>
              <p:cNvPr id="19" name="Oval 18"/>
              <p:cNvSpPr/>
              <p:nvPr/>
            </p:nvSpPr>
            <p:spPr bwMode="auto">
              <a:xfrm>
                <a:off x="7590310" y="4218565"/>
                <a:ext cx="1219200" cy="838200"/>
              </a:xfrm>
              <a:prstGeom prst="ellipse">
                <a:avLst/>
              </a:prstGeom>
              <a:solidFill>
                <a:srgbClr val="FF99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8197732" y="4659550"/>
                <a:ext cx="822960" cy="158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 rot="16200000">
                <a:off x="7899653" y="4353956"/>
                <a:ext cx="609600" cy="158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Box 21"/>
              <p:cNvSpPr txBox="1"/>
              <p:nvPr/>
            </p:nvSpPr>
            <p:spPr>
              <a:xfrm>
                <a:off x="8657110" y="4596606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x</a:t>
                </a:r>
                <a:endParaRPr lang="en-US" baseline="-25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170220" y="3897868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y</a:t>
                </a:r>
                <a:endParaRPr lang="en-US" baseline="-25000" dirty="0"/>
              </a:p>
            </p:txBody>
          </p:sp>
        </p:grpSp>
        <p:cxnSp>
          <p:nvCxnSpPr>
            <p:cNvPr id="17" name="Straight Arrow Connector 16"/>
            <p:cNvCxnSpPr/>
            <p:nvPr/>
          </p:nvCxnSpPr>
          <p:spPr bwMode="auto">
            <a:xfrm rot="5400000" flipH="1" flipV="1">
              <a:off x="9296400" y="1664732"/>
              <a:ext cx="762000" cy="76200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10039072" y="1371600"/>
              <a:ext cx="409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j</a:t>
              </a:r>
              <a:r>
                <a:rPr lang="en-US" baseline="-25000" dirty="0">
                  <a:latin typeface="+mj-lt"/>
                </a:rPr>
                <a:t>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287000" y="1828800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j</a:t>
              </a:r>
              <a:r>
                <a:rPr lang="en-US" baseline="-25000" dirty="0">
                  <a:latin typeface="Symbol" pitchFamily="18" charset="2"/>
                </a:rPr>
                <a:t>2</a:t>
              </a:r>
              <a:endParaRPr lang="en-US" baseline="-25000" dirty="0">
                <a:latin typeface="+mj-lt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V="1">
              <a:off x="9296400" y="2057400"/>
              <a:ext cx="990600" cy="38100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9" name="Straight Connector 28"/>
          <p:cNvCxnSpPr/>
          <p:nvPr/>
        </p:nvCxnSpPr>
        <p:spPr bwMode="auto">
          <a:xfrm>
            <a:off x="2667000" y="5920450"/>
            <a:ext cx="609600" cy="158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7086600" y="5913700"/>
            <a:ext cx="838200" cy="158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506617"/>
              </p:ext>
            </p:extLst>
          </p:nvPr>
        </p:nvGraphicFramePr>
        <p:xfrm>
          <a:off x="2080756" y="1663285"/>
          <a:ext cx="279558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15" name="Equation" r:id="rId11" imgW="1307532" imgH="253890" progId="Equation.3">
                  <p:embed/>
                </p:oleObj>
              </mc:Choice>
              <mc:Fallback>
                <p:oleObj name="Equation" r:id="rId11" imgW="1307532" imgH="253890" progId="Equation.3">
                  <p:embed/>
                  <p:pic>
                    <p:nvPicPr>
                      <p:cNvPr id="0" name="Picture 17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0756" y="1663285"/>
                        <a:ext cx="2795587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708701"/>
              </p:ext>
            </p:extLst>
          </p:nvPr>
        </p:nvGraphicFramePr>
        <p:xfrm>
          <a:off x="911077" y="2687587"/>
          <a:ext cx="426085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16" name="Equation" r:id="rId13" imgW="1993900" imgH="584200" progId="Equation.3">
                  <p:embed/>
                </p:oleObj>
              </mc:Choice>
              <mc:Fallback>
                <p:oleObj name="Equation" r:id="rId13" imgW="1993900" imgH="584200" progId="Equation.3">
                  <p:embed/>
                  <p:pic>
                    <p:nvPicPr>
                      <p:cNvPr id="0" name="Picture 17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077" y="2687587"/>
                        <a:ext cx="4260850" cy="124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4705176" y="3337004"/>
            <a:ext cx="342335" cy="49592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7356797"/>
              </p:ext>
            </p:extLst>
          </p:nvPr>
        </p:nvGraphicFramePr>
        <p:xfrm>
          <a:off x="9448800" y="4442256"/>
          <a:ext cx="4572000" cy="679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17" name="Equation" r:id="rId15" imgW="3048000" imgH="457200" progId="Equation.3">
                  <p:embed/>
                </p:oleObj>
              </mc:Choice>
              <mc:Fallback>
                <p:oleObj name="Equation" r:id="rId15" imgW="3048000" imgH="457200" progId="Equation.3">
                  <p:embed/>
                  <p:pic>
                    <p:nvPicPr>
                      <p:cNvPr id="0" name="Picture 17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8800" y="4442256"/>
                        <a:ext cx="4572000" cy="6798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026229" y="4024355"/>
            <a:ext cx="72009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Modulation smaller due to v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(v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)</a:t>
            </a:r>
            <a:r>
              <a:rPr lang="en-US" baseline="30000" dirty="0">
                <a:sym typeface="Wingdings" pitchFamily="2" charset="2"/>
              </a:rPr>
              <a:t>2</a:t>
            </a:r>
            <a:r>
              <a:rPr lang="en-US" baseline="-25000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but statistical power similar</a:t>
            </a:r>
          </a:p>
        </p:txBody>
      </p:sp>
    </p:spTree>
    <p:extLst>
      <p:ext uri="{BB962C8B-B14F-4D97-AF65-F5344CB8AC3E}">
        <p14:creationId xmlns:p14="http://schemas.microsoft.com/office/powerpoint/2010/main" val="401669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Trivial extension to 4-particles (and higher-orders)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NB. sign is arbitrary as long as same amount of positive and negative angles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rotational symmetry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Higher-Order Correlations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375810" name="Object 2"/>
          <p:cNvGraphicFramePr>
            <a:graphicFrameLocks noChangeAspect="1"/>
          </p:cNvGraphicFramePr>
          <p:nvPr/>
        </p:nvGraphicFramePr>
        <p:xfrm>
          <a:off x="914400" y="1752600"/>
          <a:ext cx="2659062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5" name="Equation" r:id="rId4" imgW="1244600" imgH="279400" progId="Equation.3">
                  <p:embed/>
                </p:oleObj>
              </mc:Choice>
              <mc:Fallback>
                <p:oleObj name="Equation" r:id="rId4" imgW="1244600" imgH="279400" progId="Equation.3">
                  <p:embed/>
                  <p:pic>
                    <p:nvPicPr>
                      <p:cNvPr id="0" name="Picture 6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752600"/>
                        <a:ext cx="2659062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914400" y="2362200"/>
          <a:ext cx="33369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616" name="Equation" r:id="rId6" imgW="1562100" imgH="279400" progId="Equation.3">
                  <p:embed/>
                </p:oleObj>
              </mc:Choice>
              <mc:Fallback>
                <p:oleObj name="Equation" r:id="rId6" imgW="1562100" imgH="279400" progId="Equation.3">
                  <p:embed/>
                  <p:pic>
                    <p:nvPicPr>
                      <p:cNvPr id="0" name="Picture 6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362200"/>
                        <a:ext cx="33369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68313" y="6507163"/>
            <a:ext cx="7705725" cy="1968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Introduction to Heavy-Ion Physics – Jan Fiete Grosse-Oetringhaus</a:t>
            </a: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50EE50-D03F-48AD-90CF-25840CC171CE}" type="slidenum">
              <a:rPr lang="en-US"/>
              <a:pPr/>
              <a:t>14</a:t>
            </a:fld>
            <a:endParaRPr lang="en-US"/>
          </a:p>
        </p:txBody>
      </p:sp>
      <p:sp>
        <p:nvSpPr>
          <p:cNvPr id="33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Cumulants</a:t>
            </a:r>
          </a:p>
        </p:txBody>
      </p:sp>
      <p:sp>
        <p:nvSpPr>
          <p:cNvPr id="33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err="1"/>
              <a:t>Cumulants</a:t>
            </a:r>
            <a:r>
              <a:rPr lang="en-US" sz="2400" dirty="0"/>
              <a:t> extract genuine n-particle correlations</a:t>
            </a:r>
          </a:p>
          <a:p>
            <a:r>
              <a:rPr lang="en-US" sz="2400" dirty="0"/>
              <a:t>For 2-particle correlations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Rewrite (trivially)</a:t>
            </a:r>
          </a:p>
          <a:p>
            <a:r>
              <a:rPr lang="en-US" sz="2400" dirty="0"/>
              <a:t>For 3-particle correlations</a:t>
            </a:r>
          </a:p>
          <a:p>
            <a:endParaRPr lang="en-US" dirty="0"/>
          </a:p>
          <a:p>
            <a:endParaRPr lang="en-US" sz="2400" dirty="0"/>
          </a:p>
          <a:p>
            <a:endParaRPr lang="en-US" dirty="0"/>
          </a:p>
          <a:p>
            <a:endParaRPr lang="en-US" sz="2400" dirty="0"/>
          </a:p>
        </p:txBody>
      </p:sp>
      <p:graphicFrame>
        <p:nvGraphicFramePr>
          <p:cNvPr id="3376134" name="Object 6"/>
          <p:cNvGraphicFramePr>
            <a:graphicFrameLocks noChangeAspect="1"/>
          </p:cNvGraphicFramePr>
          <p:nvPr/>
        </p:nvGraphicFramePr>
        <p:xfrm>
          <a:off x="1247775" y="2181225"/>
          <a:ext cx="3476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883" name="Equation" r:id="rId4" imgW="1562100" imgH="254000" progId="Equation.3">
                  <p:embed/>
                </p:oleObj>
              </mc:Choice>
              <mc:Fallback>
                <p:oleObj name="Equation" r:id="rId4" imgW="1562100" imgH="254000" progId="Equation.3">
                  <p:embed/>
                  <p:pic>
                    <p:nvPicPr>
                      <p:cNvPr id="0" name="Picture 18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7775" y="2181225"/>
                        <a:ext cx="3476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6138" name="Text Box 10"/>
          <p:cNvSpPr txBox="1">
            <a:spLocks noChangeArrowheads="1"/>
          </p:cNvSpPr>
          <p:nvPr/>
        </p:nvSpPr>
        <p:spPr bwMode="auto">
          <a:xfrm>
            <a:off x="457200" y="2940050"/>
            <a:ext cx="1362075" cy="6413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measured </a:t>
            </a:r>
            <a:br>
              <a:rPr lang="en-US"/>
            </a:br>
            <a:r>
              <a:rPr lang="en-US"/>
              <a:t>correlation</a:t>
            </a:r>
          </a:p>
        </p:txBody>
      </p:sp>
      <p:sp>
        <p:nvSpPr>
          <p:cNvPr id="3376139" name="Text Box 11"/>
          <p:cNvSpPr txBox="1">
            <a:spLocks noChangeArrowheads="1"/>
          </p:cNvSpPr>
          <p:nvPr/>
        </p:nvSpPr>
        <p:spPr bwMode="auto">
          <a:xfrm>
            <a:off x="2209800" y="2940050"/>
            <a:ext cx="1717675" cy="6413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dirty="0"/>
              <a:t>lower order</a:t>
            </a:r>
            <a:br>
              <a:rPr lang="en-US" dirty="0"/>
            </a:br>
            <a:r>
              <a:rPr lang="en-US" dirty="0"/>
              <a:t>“correlations”</a:t>
            </a:r>
          </a:p>
        </p:txBody>
      </p:sp>
      <p:sp>
        <p:nvSpPr>
          <p:cNvPr id="3376140" name="Text Box 12"/>
          <p:cNvSpPr txBox="1">
            <a:spLocks noChangeArrowheads="1"/>
          </p:cNvSpPr>
          <p:nvPr/>
        </p:nvSpPr>
        <p:spPr bwMode="auto">
          <a:xfrm>
            <a:off x="4406900" y="2860675"/>
            <a:ext cx="2200275" cy="6413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dirty="0"/>
              <a:t>genuine 2-particle </a:t>
            </a:r>
            <a:br>
              <a:rPr lang="en-US" dirty="0"/>
            </a:br>
            <a:r>
              <a:rPr lang="en-US" dirty="0"/>
              <a:t>correlations</a:t>
            </a:r>
          </a:p>
        </p:txBody>
      </p:sp>
      <p:sp>
        <p:nvSpPr>
          <p:cNvPr id="3376141" name="Line 13"/>
          <p:cNvSpPr>
            <a:spLocks noChangeShapeType="1"/>
          </p:cNvSpPr>
          <p:nvPr/>
        </p:nvSpPr>
        <p:spPr bwMode="auto">
          <a:xfrm flipH="1" flipV="1">
            <a:off x="4191000" y="2717800"/>
            <a:ext cx="215900" cy="358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376142" name="Line 14"/>
          <p:cNvSpPr>
            <a:spLocks noChangeShapeType="1"/>
          </p:cNvSpPr>
          <p:nvPr/>
        </p:nvSpPr>
        <p:spPr bwMode="auto">
          <a:xfrm flipV="1">
            <a:off x="1516062" y="2692400"/>
            <a:ext cx="144463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376150" name="AutoShape 22"/>
          <p:cNvSpPr>
            <a:spLocks/>
          </p:cNvSpPr>
          <p:nvPr/>
        </p:nvSpPr>
        <p:spPr bwMode="auto">
          <a:xfrm rot="-5400000">
            <a:off x="2857502" y="2324099"/>
            <a:ext cx="228600" cy="914399"/>
          </a:xfrm>
          <a:prstGeom prst="leftBrace">
            <a:avLst>
              <a:gd name="adj1" fmla="val 6509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noAutofit/>
          </a:bodyPr>
          <a:lstStyle/>
          <a:p>
            <a:endParaRPr lang="en-US"/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3200400" y="3581400"/>
          <a:ext cx="350361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884" name="Equation" r:id="rId6" imgW="1574800" imgH="254000" progId="Equation.3">
                  <p:embed/>
                </p:oleObj>
              </mc:Choice>
              <mc:Fallback>
                <p:oleObj name="Equation" r:id="rId6" imgW="1574800" imgH="254000" progId="Equation.3">
                  <p:embed/>
                  <p:pic>
                    <p:nvPicPr>
                      <p:cNvPr id="0" name="Picture 18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581400"/>
                        <a:ext cx="3503613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"/>
          <p:cNvGraphicFramePr>
            <a:graphicFrameLocks noChangeAspect="1"/>
          </p:cNvGraphicFramePr>
          <p:nvPr/>
        </p:nvGraphicFramePr>
        <p:xfrm>
          <a:off x="165100" y="4520637"/>
          <a:ext cx="8902700" cy="50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885" name="Equation" r:id="rId8" imgW="4445000" imgH="254000" progId="Equation.3">
                  <p:embed/>
                </p:oleObj>
              </mc:Choice>
              <mc:Fallback>
                <p:oleObj name="Equation" r:id="rId8" imgW="4445000" imgH="254000" progId="Equation.3">
                  <p:embed/>
                  <p:pic>
                    <p:nvPicPr>
                      <p:cNvPr id="0" name="Picture 18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" y="4520637"/>
                        <a:ext cx="8902700" cy="508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162800" y="2895600"/>
            <a:ext cx="2133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j</a:t>
            </a:r>
            <a:r>
              <a:rPr lang="en-US" dirty="0"/>
              <a:t> dependence only from detector acceptance</a:t>
            </a:r>
          </a:p>
        </p:txBody>
      </p:sp>
      <p:cxnSp>
        <p:nvCxnSpPr>
          <p:cNvPr id="23" name="Straight Arrow Connector 22"/>
          <p:cNvCxnSpPr>
            <a:stCxn id="15" idx="1"/>
          </p:cNvCxnSpPr>
          <p:nvPr/>
        </p:nvCxnSpPr>
        <p:spPr bwMode="auto">
          <a:xfrm rot="10800000" flipV="1">
            <a:off x="6629400" y="3495764"/>
            <a:ext cx="533400" cy="161835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/>
          <p:cNvSpPr/>
          <p:nvPr/>
        </p:nvSpPr>
        <p:spPr>
          <a:xfrm>
            <a:off x="762000" y="5410200"/>
            <a:ext cx="77724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Higher-order </a:t>
            </a:r>
            <a:r>
              <a:rPr lang="en-US" dirty="0" err="1"/>
              <a:t>cumulants</a:t>
            </a:r>
            <a:r>
              <a:rPr lang="en-US" dirty="0"/>
              <a:t> zero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no genuine multi-particle correlation ! No matter what multi particles correlations (i.e. not </a:t>
            </a:r>
            <a:r>
              <a:rPr lang="en-US" dirty="0" err="1"/>
              <a:t>cumulants</a:t>
            </a:r>
            <a:r>
              <a:rPr lang="en-US" dirty="0"/>
              <a:t>) show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7924800" y="5105400"/>
            <a:ext cx="1066800" cy="158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6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6131" grpId="0" uiExpand="1" build="p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uniform detector acceptance, </a:t>
            </a:r>
            <a:br>
              <a:rPr lang="en-US" dirty="0"/>
            </a:br>
            <a:r>
              <a:rPr lang="en-US" dirty="0" err="1"/>
              <a:t>cumulants</a:t>
            </a:r>
            <a:r>
              <a:rPr lang="en-US" dirty="0"/>
              <a:t> of 2</a:t>
            </a:r>
            <a:r>
              <a:rPr lang="en-US" baseline="30000" dirty="0"/>
              <a:t>nd</a:t>
            </a:r>
            <a:r>
              <a:rPr lang="en-US" dirty="0"/>
              <a:t> and 4</a:t>
            </a:r>
            <a:r>
              <a:rPr lang="en-US" baseline="30000" dirty="0"/>
              <a:t>th</a:t>
            </a:r>
            <a:r>
              <a:rPr lang="en-US" dirty="0"/>
              <a:t> order: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{4} is genuine 4-particle correlations</a:t>
            </a:r>
          </a:p>
          <a:p>
            <a:pPr lvl="1"/>
            <a:r>
              <a:rPr lang="en-US" dirty="0"/>
              <a:t>I.e. if only pairs of particles are correlated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{4} = 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Cumulants</a:t>
            </a:r>
            <a:r>
              <a:rPr lang="en-US" dirty="0"/>
              <a:t> for Elliptic Flow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3799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747190"/>
              </p:ext>
            </p:extLst>
          </p:nvPr>
        </p:nvGraphicFramePr>
        <p:xfrm>
          <a:off x="866303" y="2127100"/>
          <a:ext cx="29575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813" name="Equation" r:id="rId3" imgW="1384300" imgH="279400" progId="Equation.3">
                  <p:embed/>
                </p:oleObj>
              </mc:Choice>
              <mc:Fallback>
                <p:oleObj name="Equation" r:id="rId3" imgW="1384300" imgH="279400" progId="Equation.3">
                  <p:embed/>
                  <p:pic>
                    <p:nvPicPr>
                      <p:cNvPr id="0" name="Picture 7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303" y="2127100"/>
                        <a:ext cx="2957513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58817"/>
              </p:ext>
            </p:extLst>
          </p:nvPr>
        </p:nvGraphicFramePr>
        <p:xfrm>
          <a:off x="880591" y="2736357"/>
          <a:ext cx="5670550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814" name="Equation" r:id="rId5" imgW="2654300" imgH="317500" progId="Equation.3">
                  <p:embed/>
                </p:oleObj>
              </mc:Choice>
              <mc:Fallback>
                <p:oleObj name="Equation" r:id="rId5" imgW="2654300" imgH="317500" progId="Equation.3">
                  <p:embed/>
                  <p:pic>
                    <p:nvPicPr>
                      <p:cNvPr id="0" name="Picture 8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591" y="2736357"/>
                        <a:ext cx="5670550" cy="67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38600" y="3820684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lower orders are removed</a:t>
            </a:r>
          </a:p>
        </p:txBody>
      </p:sp>
      <p:sp>
        <p:nvSpPr>
          <p:cNvPr id="7" name="Left Brace 6"/>
          <p:cNvSpPr/>
          <p:nvPr/>
        </p:nvSpPr>
        <p:spPr bwMode="auto">
          <a:xfrm rot="16200000">
            <a:off x="4724753" y="2808148"/>
            <a:ext cx="245997" cy="1429695"/>
          </a:xfrm>
          <a:prstGeom prst="leftBrace">
            <a:avLst>
              <a:gd name="adj1" fmla="val 65090"/>
              <a:gd name="adj2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67751" y="2209800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identical to two-particle correlation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3823816" y="2438400"/>
            <a:ext cx="824384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we have tons of methods to measure flow</a:t>
            </a:r>
          </a:p>
          <a:p>
            <a:pPr lvl="1"/>
            <a:r>
              <a:rPr lang="en-US" dirty="0"/>
              <a:t>Event plane</a:t>
            </a:r>
          </a:p>
          <a:p>
            <a:pPr lvl="1"/>
            <a:r>
              <a:rPr lang="en-US" dirty="0"/>
              <a:t>2-particle and 4-particle correlations, …</a:t>
            </a:r>
          </a:p>
          <a:p>
            <a:pPr lvl="1"/>
            <a:r>
              <a:rPr lang="en-US" dirty="0"/>
              <a:t>2-particle and 4-particle </a:t>
            </a:r>
            <a:r>
              <a:rPr lang="en-US" dirty="0" err="1"/>
              <a:t>cumulants</a:t>
            </a:r>
            <a:r>
              <a:rPr lang="en-US" dirty="0"/>
              <a:t>, …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Methods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5410200"/>
            <a:ext cx="34932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They all estimate v</a:t>
            </a:r>
            <a:r>
              <a:rPr lang="en-US" baseline="-25000" dirty="0"/>
              <a:t>2</a:t>
            </a:r>
            <a:r>
              <a:rPr lang="en-US" dirty="0"/>
              <a:t>, so what?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600" y="5955268"/>
            <a:ext cx="61135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Let’s have a look, what spoils the flow measurement…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rcRect l="4699" r="8361"/>
          <a:stretch>
            <a:fillRect/>
          </a:stretch>
        </p:blipFill>
        <p:spPr>
          <a:xfrm>
            <a:off x="2819671" y="2991243"/>
            <a:ext cx="3340322" cy="2157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4953000" cy="50403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Particles are correlated through reaction plane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</a:p>
          <a:p>
            <a:r>
              <a:rPr lang="en-US" dirty="0">
                <a:sym typeface="Symbol"/>
              </a:rPr>
              <a:t>Additional </a:t>
            </a:r>
            <a:r>
              <a:rPr lang="en-US" dirty="0" err="1">
                <a:sym typeface="Symbol"/>
              </a:rPr>
              <a:t>isotropically</a:t>
            </a:r>
            <a:r>
              <a:rPr lang="en-US" dirty="0">
                <a:sym typeface="Symbol"/>
              </a:rPr>
              <a:t> distributed particles </a:t>
            </a:r>
          </a:p>
          <a:p>
            <a:pPr lvl="1"/>
            <a:r>
              <a:rPr lang="en-US" dirty="0">
                <a:sym typeface="Symbol"/>
              </a:rPr>
              <a:t>Add to baseline, reduce cos 2</a:t>
            </a:r>
            <a:r>
              <a:rPr lang="en-US" dirty="0">
                <a:latin typeface="Symbol" panose="05050102010706020507" pitchFamily="18" charset="2"/>
                <a:sym typeface="Symbol"/>
              </a:rPr>
              <a:t>Dj</a:t>
            </a:r>
            <a:r>
              <a:rPr lang="en-US" dirty="0">
                <a:sym typeface="Symbol"/>
              </a:rPr>
              <a:t> magnitude, but don’t distort shape</a:t>
            </a:r>
          </a:p>
          <a:p>
            <a:r>
              <a:rPr lang="en-US" dirty="0"/>
              <a:t>Jets</a:t>
            </a:r>
          </a:p>
          <a:p>
            <a:pPr lvl="1"/>
            <a:r>
              <a:rPr lang="en-US" dirty="0"/>
              <a:t>Particles which exhibit correlations close in angle (within the same jet) and at </a:t>
            </a:r>
            <a:r>
              <a:rPr lang="en-US" dirty="0" err="1">
                <a:latin typeface="Symbol" pitchFamily="18" charset="2"/>
              </a:rPr>
              <a:t>Dj</a:t>
            </a:r>
            <a:r>
              <a:rPr lang="en-US" dirty="0"/>
              <a:t> = 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dirty="0"/>
              <a:t> (back-to-back jet)</a:t>
            </a:r>
          </a:p>
          <a:p>
            <a:pPr lvl="1"/>
            <a:r>
              <a:rPr lang="en-US" dirty="0"/>
              <a:t>Distort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 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estimate </a:t>
            </a:r>
          </a:p>
          <a:p>
            <a:pPr lvl="1"/>
            <a:r>
              <a:rPr lang="en-US" dirty="0"/>
              <a:t>Distorts shape in 2 particle correlations</a:t>
            </a:r>
          </a:p>
          <a:p>
            <a:r>
              <a:rPr lang="en-US" dirty="0"/>
              <a:t>A pure jet-signal results in v</a:t>
            </a:r>
            <a:r>
              <a:rPr lang="en-US" baseline="-25000" dirty="0"/>
              <a:t>2</a:t>
            </a:r>
            <a:r>
              <a:rPr lang="en-US" dirty="0"/>
              <a:t> &gt; 0 (e.g. </a:t>
            </a:r>
            <a:r>
              <a:rPr lang="en-US" dirty="0" err="1"/>
              <a:t>Pythia</a:t>
            </a:r>
            <a:r>
              <a:rPr lang="en-US" dirty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Non-Flow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373762" name="Picture 2" descr="Y:\talks\150627 hcp school\v2_sketch_jet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10200" y="3631838"/>
            <a:ext cx="3959351" cy="2845162"/>
          </a:xfrm>
          <a:prstGeom prst="rect">
            <a:avLst/>
          </a:prstGeom>
          <a:noFill/>
        </p:spPr>
      </p:pic>
      <p:pic>
        <p:nvPicPr>
          <p:cNvPr id="373763" name="Picture 3" descr="Y:\talks\150627 hcp school\v2_sketch_baseline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10200" y="955875"/>
            <a:ext cx="3962400" cy="2847352"/>
          </a:xfrm>
          <a:prstGeom prst="rect">
            <a:avLst/>
          </a:prstGeom>
          <a:noFill/>
        </p:spPr>
      </p:pic>
      <p:sp>
        <p:nvSpPr>
          <p:cNvPr id="14" name="Up Arrow 13"/>
          <p:cNvSpPr/>
          <p:nvPr/>
        </p:nvSpPr>
        <p:spPr bwMode="auto">
          <a:xfrm>
            <a:off x="6400800" y="1600200"/>
            <a:ext cx="381000" cy="304800"/>
          </a:xfrm>
          <a:prstGeom prst="up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914400"/>
            <a:ext cx="177324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Counts vs. 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11" name="Up Arrow 10"/>
          <p:cNvSpPr/>
          <p:nvPr/>
        </p:nvSpPr>
        <p:spPr bwMode="auto">
          <a:xfrm>
            <a:off x="6400800" y="4289592"/>
            <a:ext cx="381000" cy="304800"/>
          </a:xfrm>
          <a:prstGeom prst="up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effect on different flow methods</a:t>
            </a:r>
          </a:p>
          <a:p>
            <a:r>
              <a:rPr lang="en-US" dirty="0"/>
              <a:t>2-particle correlations / </a:t>
            </a:r>
            <a:r>
              <a:rPr lang="en-US" dirty="0" err="1"/>
              <a:t>cumulants</a:t>
            </a:r>
            <a:endParaRPr lang="en-US" dirty="0"/>
          </a:p>
          <a:p>
            <a:endParaRPr lang="en-US" sz="2800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4-particle correlations</a:t>
            </a:r>
          </a:p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endParaRPr lang="en-US" sz="2000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4-particle </a:t>
            </a:r>
            <a:r>
              <a:rPr lang="en-US" dirty="0" err="1">
                <a:sym typeface="Wingdings" pitchFamily="2" charset="2"/>
              </a:rPr>
              <a:t>cumulants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Non-Flow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3788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18762"/>
              </p:ext>
            </p:extLst>
          </p:nvPr>
        </p:nvGraphicFramePr>
        <p:xfrm>
          <a:off x="3219450" y="2133600"/>
          <a:ext cx="35544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074" name="Equation" r:id="rId4" imgW="1663700" imgH="279400" progId="Equation.3">
                  <p:embed/>
                </p:oleObj>
              </mc:Choice>
              <mc:Fallback>
                <p:oleObj name="Equation" r:id="rId4" imgW="1663700" imgH="279400" progId="Equation.3">
                  <p:embed/>
                  <p:pic>
                    <p:nvPicPr>
                      <p:cNvPr id="0" name="Picture 11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9450" y="2133600"/>
                        <a:ext cx="3554413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8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3622"/>
              </p:ext>
            </p:extLst>
          </p:nvPr>
        </p:nvGraphicFramePr>
        <p:xfrm>
          <a:off x="2057400" y="3200400"/>
          <a:ext cx="504666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075" name="Equation" r:id="rId6" imgW="2362200" imgH="279400" progId="Equation.3">
                  <p:embed/>
                </p:oleObj>
              </mc:Choice>
              <mc:Fallback>
                <p:oleObj name="Equation" r:id="rId6" imgW="2362200" imgH="279400" progId="Equation.3">
                  <p:embed/>
                  <p:pic>
                    <p:nvPicPr>
                      <p:cNvPr id="0" name="Picture 11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200400"/>
                        <a:ext cx="5046663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91400" y="2362200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non-flow</a:t>
            </a:r>
            <a:br>
              <a:rPr lang="en-US" dirty="0"/>
            </a:br>
            <a:r>
              <a:rPr lang="en-US" dirty="0"/>
              <a:t>contribution</a:t>
            </a:r>
          </a:p>
        </p:txBody>
      </p:sp>
      <p:cxnSp>
        <p:nvCxnSpPr>
          <p:cNvPr id="10" name="Straight Arrow Connector 9"/>
          <p:cNvCxnSpPr>
            <a:stCxn id="8" idx="1"/>
            <a:endCxn id="378882" idx="3"/>
          </p:cNvCxnSpPr>
          <p:nvPr/>
        </p:nvCxnSpPr>
        <p:spPr bwMode="auto">
          <a:xfrm flipH="1" flipV="1">
            <a:off x="6773863" y="2432050"/>
            <a:ext cx="617537" cy="253316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7888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761095"/>
              </p:ext>
            </p:extLst>
          </p:nvPr>
        </p:nvGraphicFramePr>
        <p:xfrm>
          <a:off x="1568450" y="4343400"/>
          <a:ext cx="6808788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076" name="Equation" r:id="rId8" imgW="3187700" imgH="533400" progId="Equation.3">
                  <p:embed/>
                </p:oleObj>
              </mc:Choice>
              <mc:Fallback>
                <p:oleObj name="Equation" r:id="rId8" imgW="3187700" imgH="533400" progId="Equation.3">
                  <p:embed/>
                  <p:pic>
                    <p:nvPicPr>
                      <p:cNvPr id="0" name="Picture 11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4343400"/>
                        <a:ext cx="6808788" cy="1138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362200" y="5715000"/>
            <a:ext cx="424988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Second order non-flow dropped out !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239001" y="4876800"/>
            <a:ext cx="1219200" cy="6858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7168779" y="6096000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/>
              <a:t>PRC </a:t>
            </a:r>
            <a:r>
              <a:rPr lang="en-US" sz="1400" b="0" dirty="0"/>
              <a:t>87(2013) 014902</a:t>
            </a:r>
          </a:p>
        </p:txBody>
      </p:sp>
      <p:pic>
        <p:nvPicPr>
          <p:cNvPr id="372738" name="Picture 2" descr="Y:\talks\150627 hcp school\v2_cms_3_toppane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365076"/>
            <a:ext cx="5029200" cy="4447300"/>
          </a:xfrm>
          <a:prstGeom prst="rect">
            <a:avLst/>
          </a:prstGeom>
          <a:noFill/>
        </p:spPr>
      </p:pic>
      <p:graphicFrame>
        <p:nvGraphicFramePr>
          <p:cNvPr id="39424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947786"/>
              </p:ext>
            </p:extLst>
          </p:nvPr>
        </p:nvGraphicFramePr>
        <p:xfrm>
          <a:off x="5673725" y="2054517"/>
          <a:ext cx="2251075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96" name="Equation" r:id="rId5" imgW="1054100" imgH="279400" progId="Equation.3">
                  <p:embed/>
                </p:oleObj>
              </mc:Choice>
              <mc:Fallback>
                <p:oleObj name="Equation" r:id="rId5" imgW="1054100" imgH="279400" progId="Equation.3">
                  <p:embed/>
                  <p:pic>
                    <p:nvPicPr>
                      <p:cNvPr id="0" name="Picture 1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725" y="2054517"/>
                        <a:ext cx="2251075" cy="595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42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853815"/>
              </p:ext>
            </p:extLst>
          </p:nvPr>
        </p:nvGraphicFramePr>
        <p:xfrm>
          <a:off x="5686425" y="3565525"/>
          <a:ext cx="2224088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97" name="Equation" r:id="rId7" imgW="1040948" imgH="279279" progId="Equation.3">
                  <p:embed/>
                </p:oleObj>
              </mc:Choice>
              <mc:Fallback>
                <p:oleObj name="Equation" r:id="rId7" imgW="1040948" imgH="279279" progId="Equation.3">
                  <p:embed/>
                  <p:pic>
                    <p:nvPicPr>
                      <p:cNvPr id="0" name="Picture 11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6425" y="3565525"/>
                        <a:ext cx="2224088" cy="595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847381"/>
              </p:ext>
            </p:extLst>
          </p:nvPr>
        </p:nvGraphicFramePr>
        <p:xfrm>
          <a:off x="5673725" y="2866299"/>
          <a:ext cx="103028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98" name="Equation" r:id="rId9" imgW="482181" imgH="215713" progId="Equation.3">
                  <p:embed/>
                </p:oleObj>
              </mc:Choice>
              <mc:Fallback>
                <p:oleObj name="Equation" r:id="rId9" imgW="482181" imgH="215713" progId="Equation.3">
                  <p:embed/>
                  <p:pic>
                    <p:nvPicPr>
                      <p:cNvPr id="0" name="Picture 11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725" y="2866299"/>
                        <a:ext cx="1030288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 bwMode="auto">
          <a:xfrm flipH="1">
            <a:off x="5105400" y="2727959"/>
            <a:ext cx="2784475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rot="10800000">
            <a:off x="5105400" y="3093196"/>
            <a:ext cx="5334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5105400" y="3590107"/>
            <a:ext cx="2784475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5791200" y="4956368"/>
            <a:ext cx="3124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Larger non-flow influence* for v</a:t>
            </a:r>
            <a:r>
              <a:rPr lang="en-US" baseline="-25000" dirty="0"/>
              <a:t>2</a:t>
            </a:r>
            <a:r>
              <a:rPr lang="en-US" dirty="0"/>
              <a:t>{2} than v</a:t>
            </a:r>
            <a:r>
              <a:rPr lang="en-US" baseline="-25000" dirty="0"/>
              <a:t>2</a:t>
            </a:r>
            <a:r>
              <a:rPr lang="en-US" dirty="0"/>
              <a:t>{4}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71600" y="6096000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neglects fluctuations, see </a:t>
            </a:r>
            <a:r>
              <a:rPr lang="en-US" dirty="0">
                <a:hlinkClick r:id="rId11" action="ppaction://hlinksldjump"/>
              </a:rPr>
              <a:t>backup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72000" y="4467882"/>
            <a:ext cx="533400" cy="659028"/>
            <a:chOff x="8077200" y="2084172"/>
            <a:chExt cx="533400" cy="659028"/>
          </a:xfrm>
        </p:grpSpPr>
        <p:sp>
          <p:nvSpPr>
            <p:cNvPr id="17" name="Oval 16"/>
            <p:cNvSpPr/>
            <p:nvPr/>
          </p:nvSpPr>
          <p:spPr bwMode="auto">
            <a:xfrm>
              <a:off x="8077200" y="20841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8229600" y="2362200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233684" y="4727125"/>
            <a:ext cx="533400" cy="393357"/>
            <a:chOff x="8153400" y="4903572"/>
            <a:chExt cx="533400" cy="393357"/>
          </a:xfrm>
        </p:grpSpPr>
        <p:sp>
          <p:nvSpPr>
            <p:cNvPr id="23" name="Oval 22"/>
            <p:cNvSpPr/>
            <p:nvPr/>
          </p:nvSpPr>
          <p:spPr bwMode="auto">
            <a:xfrm>
              <a:off x="8153400" y="49035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8305800" y="4915929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72499" y="1078468"/>
            <a:ext cx="191110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Centrality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1" descr="2014-May-15-Dmesons_NonPromptJpsi_Npart_comparedwithModels_differentMassHypo_13051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335863" y="3722916"/>
            <a:ext cx="2808137" cy="271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2"/>
            <a:ext cx="5660846" cy="5132387"/>
          </a:xfrm>
        </p:spPr>
        <p:txBody>
          <a:bodyPr>
            <a:normAutofit/>
          </a:bodyPr>
          <a:lstStyle/>
          <a:p>
            <a:r>
              <a:rPr lang="en-US" dirty="0"/>
              <a:t>Energy loss in the medium by elastic and inelastic processes</a:t>
            </a:r>
          </a:p>
          <a:p>
            <a:r>
              <a:rPr lang="en-US" dirty="0"/>
              <a:t>Quark-mass dependence expected</a:t>
            </a:r>
          </a:p>
          <a:p>
            <a:pPr lvl="1"/>
            <a:r>
              <a:rPr lang="en-US" dirty="0"/>
              <a:t>Fragmentation needs to be considered</a:t>
            </a:r>
          </a:p>
          <a:p>
            <a:pPr lvl="1"/>
            <a:r>
              <a:rPr lang="en-US" dirty="0"/>
              <a:t>Harder fragmentation of quark over gluon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 of D and B mesons</a:t>
            </a:r>
          </a:p>
          <a:p>
            <a:pPr lvl="1"/>
            <a:r>
              <a:rPr lang="en-US" dirty="0"/>
              <a:t>Analysis complex due to small S/B ratio</a:t>
            </a:r>
          </a:p>
          <a:p>
            <a:pPr lvl="1"/>
            <a:r>
              <a:rPr lang="en-US" dirty="0"/>
              <a:t>Mass dependence of energy loss</a:t>
            </a:r>
          </a:p>
          <a:p>
            <a:pPr lvl="1">
              <a:buNone/>
            </a:pPr>
            <a:br>
              <a:rPr lang="en-US" dirty="0"/>
            </a:br>
            <a:endParaRPr lang="en-US" dirty="0"/>
          </a:p>
          <a:p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553200" y="3810114"/>
            <a:ext cx="2133600" cy="196850"/>
          </a:xfrm>
        </p:spPr>
        <p:txBody>
          <a:bodyPr/>
          <a:lstStyle/>
          <a:p>
            <a:fld id="{D2EF4FA6-C3FB-4517-86AB-2276D9DDFBB1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1" y="179388"/>
            <a:ext cx="6553199" cy="857250"/>
          </a:xfrm>
        </p:spPr>
        <p:txBody>
          <a:bodyPr/>
          <a:lstStyle/>
          <a:p>
            <a:r>
              <a:rPr lang="en-US" dirty="0"/>
              <a:t>Recap Lecture II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101171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849844"/>
              </p:ext>
            </p:extLst>
          </p:nvPr>
        </p:nvGraphicFramePr>
        <p:xfrm>
          <a:off x="1237594" y="5334000"/>
          <a:ext cx="25908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788" name="Equation" r:id="rId4" imgW="1016000" imgH="228600" progId="Equation.3">
                  <p:embed/>
                </p:oleObj>
              </mc:Choice>
              <mc:Fallback>
                <p:oleObj name="Equation" r:id="rId4" imgW="1016000" imgH="2286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7594" y="5334000"/>
                        <a:ext cx="25908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95A99FF-F421-43F1-97C8-8F82DFCCDB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8046" y="914365"/>
            <a:ext cx="3003907" cy="28059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00F143C-A3DA-471C-B1D3-72632C5DCF37}"/>
              </a:ext>
            </a:extLst>
          </p:cNvPr>
          <p:cNvSpPr txBox="1"/>
          <p:nvPr/>
        </p:nvSpPr>
        <p:spPr>
          <a:xfrm>
            <a:off x="8065661" y="1982575"/>
            <a:ext cx="32573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3C071A-9B5E-432A-A6E3-D3EFFD9DFE5C}"/>
              </a:ext>
            </a:extLst>
          </p:cNvPr>
          <p:cNvSpPr txBox="1"/>
          <p:nvPr/>
        </p:nvSpPr>
        <p:spPr>
          <a:xfrm>
            <a:off x="7739931" y="2590800"/>
            <a:ext cx="32573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72655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53" y="1260604"/>
            <a:ext cx="6181698" cy="504031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 to 8 Particles…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7168779" y="6100167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EPJC (2014) 74: 3157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38200" y="5745012"/>
            <a:ext cx="533400" cy="659028"/>
            <a:chOff x="8077200" y="2084172"/>
            <a:chExt cx="533400" cy="659028"/>
          </a:xfrm>
        </p:grpSpPr>
        <p:sp>
          <p:nvSpPr>
            <p:cNvPr id="9" name="Oval 8"/>
            <p:cNvSpPr/>
            <p:nvPr/>
          </p:nvSpPr>
          <p:spPr bwMode="auto">
            <a:xfrm>
              <a:off x="8077200" y="20841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8229600" y="2362200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70551" y="4953000"/>
            <a:ext cx="533400" cy="393357"/>
            <a:chOff x="8153400" y="4903572"/>
            <a:chExt cx="533400" cy="393357"/>
          </a:xfrm>
        </p:grpSpPr>
        <p:sp>
          <p:nvSpPr>
            <p:cNvPr id="12" name="Oval 11"/>
            <p:cNvSpPr/>
            <p:nvPr/>
          </p:nvSpPr>
          <p:spPr bwMode="auto">
            <a:xfrm>
              <a:off x="8153400" y="49035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8305800" y="4915929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72200" y="1752600"/>
            <a:ext cx="2721049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{4} ~ v</a:t>
            </a:r>
            <a:r>
              <a:rPr lang="en-US" baseline="-25000" dirty="0"/>
              <a:t>2</a:t>
            </a:r>
            <a:r>
              <a:rPr lang="en-US" dirty="0"/>
              <a:t>{6} ~ v</a:t>
            </a:r>
            <a:r>
              <a:rPr lang="en-US" baseline="-25000" dirty="0"/>
              <a:t>2</a:t>
            </a:r>
            <a:r>
              <a:rPr lang="en-US" dirty="0"/>
              <a:t>{8}</a:t>
            </a:r>
          </a:p>
          <a:p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 influence of non-flow (and fluctuations) small for &gt;= 4 particles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28118" y="1078468"/>
            <a:ext cx="130356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 err="1"/>
              <a:t>N</a:t>
            </a:r>
            <a:r>
              <a:rPr lang="en-US" baseline="-25000" dirty="0" err="1"/>
              <a:t>part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414764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Elliptic flow can be measured with different methods</a:t>
            </a:r>
          </a:p>
          <a:p>
            <a:r>
              <a:rPr lang="en-US" dirty="0" err="1"/>
              <a:t>Cumulants</a:t>
            </a:r>
            <a:r>
              <a:rPr lang="en-US" dirty="0"/>
              <a:t> of n</a:t>
            </a:r>
            <a:r>
              <a:rPr lang="en-US" baseline="30000" dirty="0"/>
              <a:t>th</a:t>
            </a:r>
            <a:r>
              <a:rPr lang="en-US" dirty="0"/>
              <a:t> order measure genuine n-particle correlations – not reducible to lower orders</a:t>
            </a:r>
          </a:p>
          <a:p>
            <a:r>
              <a:rPr lang="en-US" dirty="0"/>
              <a:t>Mini(jets) and resonances distort the v</a:t>
            </a:r>
            <a:r>
              <a:rPr lang="en-US" baseline="-25000" dirty="0"/>
              <a:t>2</a:t>
            </a:r>
            <a:r>
              <a:rPr lang="en-US" dirty="0"/>
              <a:t> measurement</a:t>
            </a:r>
          </a:p>
          <a:p>
            <a:r>
              <a:rPr lang="en-US" dirty="0"/>
              <a:t>Non-flow influence is different for different methods</a:t>
            </a:r>
          </a:p>
          <a:p>
            <a:pPr lvl="1"/>
            <a:r>
              <a:rPr lang="en-US" dirty="0"/>
              <a:t>The higher the order of the </a:t>
            </a:r>
            <a:r>
              <a:rPr lang="en-US" dirty="0" err="1"/>
              <a:t>cumulant</a:t>
            </a:r>
            <a:r>
              <a:rPr lang="en-US" dirty="0"/>
              <a:t>, the smaller the influence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3962" y="4953000"/>
            <a:ext cx="62760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For now we have discussed elliptic flow v</a:t>
            </a:r>
            <a:r>
              <a:rPr lang="en-US" baseline="-25000" dirty="0"/>
              <a:t>2</a:t>
            </a:r>
            <a:r>
              <a:rPr lang="en-US" dirty="0"/>
              <a:t> – is that 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22" y="3505200"/>
            <a:ext cx="3598378" cy="269719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8153400" cy="5040312"/>
          </a:xfrm>
        </p:spPr>
        <p:txBody>
          <a:bodyPr/>
          <a:lstStyle/>
          <a:p>
            <a:r>
              <a:rPr lang="en-US" dirty="0"/>
              <a:t>Geometrical picture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order modulation (v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practice interacting nucleons </a:t>
            </a:r>
            <a:br>
              <a:rPr lang="en-US" dirty="0"/>
            </a:br>
            <a:r>
              <a:rPr lang="en-US" dirty="0"/>
              <a:t>need to be considered</a:t>
            </a:r>
          </a:p>
          <a:p>
            <a:pPr lvl="1"/>
            <a:r>
              <a:rPr lang="en-US" dirty="0"/>
              <a:t>E.g. estimated with Glauber MC</a:t>
            </a:r>
          </a:p>
          <a:p>
            <a:pPr lvl="1"/>
            <a:r>
              <a:rPr lang="en-US" i="1" dirty="0"/>
              <a:t>Initial state density fluctuations</a:t>
            </a:r>
          </a:p>
          <a:p>
            <a:r>
              <a:rPr lang="en-US" dirty="0"/>
              <a:t>These produce all kinds of shapes</a:t>
            </a:r>
          </a:p>
          <a:p>
            <a:pPr lvl="1"/>
            <a:r>
              <a:rPr lang="en-US" dirty="0"/>
              <a:t>Elliptic, triangular, quadruple, …</a:t>
            </a:r>
          </a:p>
          <a:p>
            <a:pPr lvl="1"/>
            <a:r>
              <a:rPr lang="en-US" dirty="0"/>
              <a:t>And mixtures of those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Higher-Order Flow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50898"/>
          <a:stretch/>
        </p:blipFill>
        <p:spPr>
          <a:xfrm>
            <a:off x="6324600" y="990600"/>
            <a:ext cx="2760460" cy="2669976"/>
          </a:xfrm>
          <a:prstGeom prst="rect">
            <a:avLst/>
          </a:prstGeom>
        </p:spPr>
      </p:pic>
      <p:pic>
        <p:nvPicPr>
          <p:cNvPr id="7" name="Picture 9" descr="overla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2133600"/>
            <a:ext cx="1905000" cy="1309688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 bwMode="auto">
          <a:xfrm>
            <a:off x="7564321" y="1555750"/>
            <a:ext cx="685800" cy="111125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Isosceles Triangle 9"/>
          <p:cNvSpPr/>
          <p:nvPr/>
        </p:nvSpPr>
        <p:spPr bwMode="auto">
          <a:xfrm rot="5400000">
            <a:off x="7225007" y="4221574"/>
            <a:ext cx="1119320" cy="969271"/>
          </a:xfrm>
          <a:prstGeom prst="triangl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46916" y="6172200"/>
            <a:ext cx="3397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err="1"/>
              <a:t>nucl</a:t>
            </a:r>
            <a:r>
              <a:rPr lang="en-US" sz="1400" b="0" dirty="0"/>
              <a:t>-ex/0701025, PRC81 (2010) 054905</a:t>
            </a:r>
          </a:p>
        </p:txBody>
      </p:sp>
      <p:sp>
        <p:nvSpPr>
          <p:cNvPr id="14" name="Right Arrow 13"/>
          <p:cNvSpPr/>
          <p:nvPr/>
        </p:nvSpPr>
        <p:spPr bwMode="auto">
          <a:xfrm rot="20554395">
            <a:off x="4900626" y="2265453"/>
            <a:ext cx="1447800" cy="3810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1912965">
            <a:off x="4840491" y="3071789"/>
            <a:ext cx="1265392" cy="3810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71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  <p:bldP spid="10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962401"/>
            <a:ext cx="8382000" cy="2346324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400" dirty="0"/>
              <a:t>Reaction plane </a:t>
            </a:r>
            <a:r>
              <a:rPr lang="en-US" sz="2400" dirty="0">
                <a:latin typeface="Symbol" panose="05050102010706020507" pitchFamily="18" charset="2"/>
                <a:sym typeface="Symbol" panose="05050102010706020507" pitchFamily="18" charset="2"/>
              </a:rPr>
              <a:t></a:t>
            </a:r>
            <a:r>
              <a:rPr lang="en-US" sz="2400" baseline="-25000" dirty="0"/>
              <a:t>RP</a:t>
            </a:r>
            <a:r>
              <a:rPr lang="en-US" sz="2400" dirty="0"/>
              <a:t> </a:t>
            </a:r>
            <a:r>
              <a:rPr lang="en-US" sz="2400" dirty="0">
                <a:sym typeface="Wingdings" pitchFamily="2" charset="2"/>
              </a:rPr>
              <a:t> n</a:t>
            </a:r>
            <a:r>
              <a:rPr lang="en-US" sz="2400" baseline="30000" dirty="0">
                <a:sym typeface="Wingdings" pitchFamily="2" charset="2"/>
              </a:rPr>
              <a:t>th</a:t>
            </a:r>
            <a:r>
              <a:rPr lang="en-US" sz="2400" dirty="0">
                <a:sym typeface="Wingdings" pitchFamily="2" charset="2"/>
              </a:rPr>
              <a:t> order participant plane</a:t>
            </a:r>
            <a:r>
              <a:rPr lang="en-US" sz="2400" dirty="0">
                <a:solidFill>
                  <a:srgbClr val="00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 </a:t>
            </a:r>
            <a:r>
              <a:rPr lang="en-US" sz="2400" baseline="-25000" dirty="0">
                <a:solidFill>
                  <a:srgbClr val="000000"/>
                </a:solidFill>
              </a:rPr>
              <a:t>n</a:t>
            </a:r>
            <a:br>
              <a:rPr lang="en-US" dirty="0">
                <a:sym typeface="Wingdings" pitchFamily="2" charset="2"/>
              </a:rPr>
            </a:br>
            <a:br>
              <a:rPr lang="en-US" dirty="0">
                <a:sym typeface="Wingdings" pitchFamily="2" charset="2"/>
              </a:rPr>
            </a:br>
            <a:endParaRPr lang="en-US" dirty="0"/>
          </a:p>
          <a:p>
            <a:endParaRPr lang="en-US" dirty="0"/>
          </a:p>
          <a:p>
            <a:r>
              <a:rPr lang="en-US" dirty="0"/>
              <a:t>Formalism can be trivially extended from v</a:t>
            </a:r>
            <a:r>
              <a:rPr lang="en-US" baseline="-25000" dirty="0"/>
              <a:t>2</a:t>
            </a:r>
            <a:r>
              <a:rPr lang="en-US" dirty="0"/>
              <a:t> to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endParaRPr lang="en-US" baseline="-25000" dirty="0"/>
          </a:p>
          <a:p>
            <a:r>
              <a:rPr lang="en-US" dirty="0"/>
              <a:t>E.g.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Higher-Order Flow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417794" name="Picture 2" descr="Y:\talks\150627 hcp school\fluc_ani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219200"/>
            <a:ext cx="4686300" cy="2676525"/>
          </a:xfrm>
          <a:prstGeom prst="rect">
            <a:avLst/>
          </a:prstGeom>
          <a:noFill/>
        </p:spPr>
      </p:pic>
      <p:pic>
        <p:nvPicPr>
          <p:cNvPr id="417795" name="Picture 3" descr="Y:\talks\150627 hcp school\fluc_ani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1219200"/>
            <a:ext cx="4686300" cy="2676525"/>
          </a:xfrm>
          <a:prstGeom prst="rect">
            <a:avLst/>
          </a:prstGeom>
          <a:noFill/>
        </p:spPr>
      </p:pic>
      <p:pic>
        <p:nvPicPr>
          <p:cNvPr id="417796" name="Picture 4" descr="Y:\talks\150627 hcp school\fluc_ani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1219200"/>
            <a:ext cx="4686300" cy="2676525"/>
          </a:xfrm>
          <a:prstGeom prst="rect">
            <a:avLst/>
          </a:prstGeom>
          <a:noFill/>
        </p:spPr>
      </p:pic>
      <p:pic>
        <p:nvPicPr>
          <p:cNvPr id="417797" name="Picture 5" descr="Y:\talks\150627 hcp school\fluc_ani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1219200"/>
            <a:ext cx="4686300" cy="2676525"/>
          </a:xfrm>
          <a:prstGeom prst="rect">
            <a:avLst/>
          </a:prstGeom>
          <a:noFill/>
        </p:spPr>
      </p:pic>
      <p:graphicFrame>
        <p:nvGraphicFramePr>
          <p:cNvPr id="4177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2988208"/>
              </p:ext>
            </p:extLst>
          </p:nvPr>
        </p:nvGraphicFramePr>
        <p:xfrm>
          <a:off x="76200" y="4505517"/>
          <a:ext cx="3657600" cy="797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462" name="Equation" r:id="rId7" imgW="1905000" imgH="419100" progId="Equation.3">
                  <p:embed/>
                </p:oleObj>
              </mc:Choice>
              <mc:Fallback>
                <p:oleObj name="Equation" r:id="rId7" imgW="1905000" imgH="419100" progId="Equation.3">
                  <p:embed/>
                  <p:pic>
                    <p:nvPicPr>
                      <p:cNvPr id="0" name="Picture 13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505517"/>
                        <a:ext cx="3657600" cy="797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77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5011"/>
              </p:ext>
            </p:extLst>
          </p:nvPr>
        </p:nvGraphicFramePr>
        <p:xfrm>
          <a:off x="5105400" y="4534092"/>
          <a:ext cx="3962400" cy="799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463" name="Equation" r:id="rId9" imgW="2057400" imgH="419100" progId="Equation.3">
                  <p:embed/>
                </p:oleObj>
              </mc:Choice>
              <mc:Fallback>
                <p:oleObj name="Equation" r:id="rId9" imgW="2057400" imgH="419100" progId="Equation.3">
                  <p:embed/>
                  <p:pic>
                    <p:nvPicPr>
                      <p:cNvPr id="0" name="Picture 13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534092"/>
                        <a:ext cx="3962400" cy="7999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ight Arrow 15"/>
          <p:cNvSpPr/>
          <p:nvPr/>
        </p:nvSpPr>
        <p:spPr bwMode="auto">
          <a:xfrm>
            <a:off x="3886200" y="4599520"/>
            <a:ext cx="1143000" cy="6096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68779" y="6086674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PRC81 (2010) 054905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7086600" y="4682066"/>
            <a:ext cx="266699" cy="444507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564293"/>
              </p:ext>
            </p:extLst>
          </p:nvPr>
        </p:nvGraphicFramePr>
        <p:xfrm>
          <a:off x="1600200" y="5824537"/>
          <a:ext cx="19812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464" name="Equation" r:id="rId11" imgW="927100" imgH="279400" progId="Equation.3">
                  <p:embed/>
                </p:oleObj>
              </mc:Choice>
              <mc:Fallback>
                <p:oleObj name="Equation" r:id="rId11" imgW="927100" imgH="279400" progId="Equation.3">
                  <p:embed/>
                  <p:pic>
                    <p:nvPicPr>
                      <p:cNvPr id="0" name="Picture 13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824537"/>
                        <a:ext cx="19812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301232"/>
              </p:ext>
            </p:extLst>
          </p:nvPr>
        </p:nvGraphicFramePr>
        <p:xfrm>
          <a:off x="5118100" y="5859463"/>
          <a:ext cx="19542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465" name="Equation" r:id="rId13" imgW="914400" imgH="279400" progId="Equation.3">
                  <p:embed/>
                </p:oleObj>
              </mc:Choice>
              <mc:Fallback>
                <p:oleObj name="Equation" r:id="rId13" imgW="914400" imgH="279400" progId="Equation.3">
                  <p:embed/>
                  <p:pic>
                    <p:nvPicPr>
                      <p:cNvPr id="0" name="Picture 13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00" y="5859463"/>
                        <a:ext cx="1954213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 bwMode="auto">
          <a:xfrm>
            <a:off x="3733800" y="6122987"/>
            <a:ext cx="1213645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ounded Rectangle 18"/>
          <p:cNvSpPr/>
          <p:nvPr/>
        </p:nvSpPr>
        <p:spPr bwMode="auto">
          <a:xfrm>
            <a:off x="8500549" y="4664748"/>
            <a:ext cx="338651" cy="444507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 animBg="1"/>
      <p:bldP spid="14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418818" name="Picture 2" descr="Y:\talks\150627 hcp school\v3_alic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4647476" cy="387667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7063494" y="6103342"/>
            <a:ext cx="20805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PRL107, 032301 (2011)</a:t>
            </a:r>
          </a:p>
        </p:txBody>
      </p:sp>
      <p:pic>
        <p:nvPicPr>
          <p:cNvPr id="418819" name="Picture 3" descr="Y:\talks\150627 hcp school\v3_2pc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9876" y="1199356"/>
            <a:ext cx="4429092" cy="38736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66358" y="175260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{2}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66629" y="349353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</a:t>
            </a:r>
            <a:r>
              <a:rPr lang="en-US" baseline="-25000" dirty="0">
                <a:solidFill>
                  <a:srgbClr val="0000FF"/>
                </a:solidFill>
              </a:rPr>
              <a:t>3</a:t>
            </a:r>
            <a:r>
              <a:rPr lang="en-US" dirty="0">
                <a:solidFill>
                  <a:srgbClr val="0000FF"/>
                </a:solidFill>
              </a:rPr>
              <a:t>{2}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8458" y="5325962"/>
            <a:ext cx="3501921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3</a:t>
            </a:r>
            <a:r>
              <a:rPr lang="en-US" dirty="0"/>
              <a:t> sizable</a:t>
            </a:r>
          </a:p>
          <a:p>
            <a:r>
              <a:rPr lang="en-US" dirty="0"/>
              <a:t>v</a:t>
            </a:r>
            <a:r>
              <a:rPr lang="en-US" baseline="-25000" dirty="0"/>
              <a:t>3</a:t>
            </a:r>
            <a:r>
              <a:rPr lang="en-US" dirty="0"/>
              <a:t> ~ ½ v</a:t>
            </a:r>
            <a:r>
              <a:rPr lang="en-US" baseline="-25000" dirty="0"/>
              <a:t>2</a:t>
            </a:r>
          </a:p>
          <a:p>
            <a:r>
              <a:rPr lang="en-US" dirty="0"/>
              <a:t>Weaker centrality dependence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5360967"/>
            <a:ext cx="350288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Two-particle correlations can be fully described by v</a:t>
            </a:r>
            <a:r>
              <a:rPr lang="en-US" baseline="-25000" dirty="0"/>
              <a:t>2</a:t>
            </a:r>
            <a:r>
              <a:rPr lang="en-US" dirty="0"/>
              <a:t> … v</a:t>
            </a:r>
            <a:r>
              <a:rPr lang="en-US" baseline="-25000" dirty="0"/>
              <a:t>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00200" y="1066800"/>
            <a:ext cx="192071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/>
              <a:t> vs. Centrality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74122" y="1002268"/>
            <a:ext cx="151515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C(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r>
              <a:rPr lang="en-US" dirty="0"/>
              <a:t>) vs. 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endParaRPr lang="en-US" dirty="0"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021282" y="3999390"/>
            <a:ext cx="533400" cy="659028"/>
            <a:chOff x="8077200" y="2084172"/>
            <a:chExt cx="533400" cy="659028"/>
          </a:xfrm>
        </p:grpSpPr>
        <p:sp>
          <p:nvSpPr>
            <p:cNvPr id="15" name="Oval 14"/>
            <p:cNvSpPr/>
            <p:nvPr/>
          </p:nvSpPr>
          <p:spPr bwMode="auto">
            <a:xfrm>
              <a:off x="8077200" y="20841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8229600" y="2362200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9600" y="4215550"/>
            <a:ext cx="533400" cy="393357"/>
            <a:chOff x="8153400" y="4903572"/>
            <a:chExt cx="533400" cy="393357"/>
          </a:xfrm>
        </p:grpSpPr>
        <p:sp>
          <p:nvSpPr>
            <p:cNvPr id="18" name="Oval 17"/>
            <p:cNvSpPr/>
            <p:nvPr/>
          </p:nvSpPr>
          <p:spPr bwMode="auto">
            <a:xfrm>
              <a:off x="8153400" y="49035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8305800" y="4915929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even higher orders…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5" y="1219953"/>
            <a:ext cx="4541855" cy="47038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331427" y="6169223"/>
            <a:ext cx="1736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PLB708 (2012) 249</a:t>
            </a:r>
          </a:p>
        </p:txBody>
      </p:sp>
      <p:sp>
        <p:nvSpPr>
          <p:cNvPr id="2" name="Rectangle 1"/>
          <p:cNvSpPr/>
          <p:nvPr/>
        </p:nvSpPr>
        <p:spPr>
          <a:xfrm>
            <a:off x="6958953" y="5940623"/>
            <a:ext cx="21088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ATLAS-CONF-2011-074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6" t="8613" r="26288" b="11167"/>
          <a:stretch/>
        </p:blipFill>
        <p:spPr>
          <a:xfrm>
            <a:off x="4800600" y="1426329"/>
            <a:ext cx="4426300" cy="46015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2800" y="5867400"/>
            <a:ext cx="29674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Significant up to 6 orders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9079" y="1143000"/>
            <a:ext cx="184217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baseline="-25000" dirty="0" err="1">
                <a:latin typeface="Symbol" panose="05050102010706020507" pitchFamily="18" charset="2"/>
              </a:rPr>
              <a:t>D</a:t>
            </a:r>
            <a:r>
              <a:rPr lang="en-US" dirty="0"/>
              <a:t> = (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/>
              <a:t>)</a:t>
            </a:r>
            <a:r>
              <a:rPr lang="en-US" baseline="30000" dirty="0"/>
              <a:t>2</a:t>
            </a:r>
            <a:r>
              <a:rPr lang="en-US" dirty="0"/>
              <a:t> vs. 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29400" y="1170968"/>
            <a:ext cx="1091966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/>
              <a:t> vs.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Geometry of overlapping nuclei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elliptic flow</a:t>
            </a:r>
          </a:p>
          <a:p>
            <a:r>
              <a:rPr lang="en-US" dirty="0"/>
              <a:t>Initial-state density fluctuations lead to different ‘shapes’ of overlap region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flow at higher orders</a:t>
            </a:r>
          </a:p>
          <a:p>
            <a:r>
              <a:rPr lang="en-US" dirty="0"/>
              <a:t>Flow measured up to 6</a:t>
            </a:r>
            <a:r>
              <a:rPr lang="en-US" baseline="30000" dirty="0"/>
              <a:t>th</a:t>
            </a:r>
            <a:r>
              <a:rPr lang="en-US" dirty="0"/>
              <a:t> order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3886200"/>
            <a:ext cx="54864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What does a medium need for collective effects?</a:t>
            </a:r>
          </a:p>
        </p:txBody>
      </p:sp>
      <p:sp>
        <p:nvSpPr>
          <p:cNvPr id="7" name="Rectangle 6"/>
          <p:cNvSpPr/>
          <p:nvPr/>
        </p:nvSpPr>
        <p:spPr>
          <a:xfrm>
            <a:off x="2370115" y="4953000"/>
            <a:ext cx="440377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/>
              <a:t>What can we learn from these results?</a:t>
            </a:r>
          </a:p>
        </p:txBody>
      </p:sp>
    </p:spTree>
    <p:extLst>
      <p:ext uri="{BB962C8B-B14F-4D97-AF65-F5344CB8AC3E}">
        <p14:creationId xmlns:p14="http://schemas.microsoft.com/office/powerpoint/2010/main" val="3958440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Calculating space-time evolution of QGP from first principles (QCD </a:t>
            </a:r>
            <a:r>
              <a:rPr lang="en-US" dirty="0" err="1"/>
              <a:t>Lagrangian</a:t>
            </a:r>
            <a:r>
              <a:rPr lang="en-US" dirty="0"/>
              <a:t>) is too complex (non-abelian, strong coupling, many-body system, …)</a:t>
            </a:r>
          </a:p>
          <a:p>
            <a:r>
              <a:rPr lang="en-US" dirty="0"/>
              <a:t>Expanding medium can be described macroscopically with </a:t>
            </a:r>
            <a:r>
              <a:rPr lang="en-US" dirty="0" err="1"/>
              <a:t>hydrodynamical</a:t>
            </a:r>
            <a:r>
              <a:rPr lang="en-US" dirty="0"/>
              <a:t> models</a:t>
            </a:r>
          </a:p>
          <a:p>
            <a:pPr lvl="1"/>
            <a:r>
              <a:rPr lang="en-US" dirty="0"/>
              <a:t>Conservation of energy-momentum</a:t>
            </a:r>
          </a:p>
          <a:p>
            <a:pPr lvl="1"/>
            <a:r>
              <a:rPr lang="en-US" dirty="0"/>
              <a:t>Conservation of charges, mainly baryon number</a:t>
            </a:r>
          </a:p>
          <a:p>
            <a:pPr lvl="1"/>
            <a:r>
              <a:rPr lang="en-US" dirty="0"/>
              <a:t>Local </a:t>
            </a:r>
            <a:r>
              <a:rPr lang="en-US" dirty="0" err="1"/>
              <a:t>thermodynamical</a:t>
            </a:r>
            <a:r>
              <a:rPr lang="en-US" dirty="0"/>
              <a:t> equilibrium</a:t>
            </a:r>
          </a:p>
          <a:p>
            <a:r>
              <a:rPr lang="en-US" dirty="0"/>
              <a:t>Needed input</a:t>
            </a:r>
          </a:p>
          <a:p>
            <a:pPr lvl="1"/>
            <a:r>
              <a:rPr lang="en-US" dirty="0"/>
              <a:t>Initial conditions</a:t>
            </a:r>
          </a:p>
          <a:p>
            <a:pPr lvl="1"/>
            <a:r>
              <a:rPr lang="en-US" dirty="0"/>
              <a:t>Equation of State (</a:t>
            </a:r>
            <a:r>
              <a:rPr lang="en-US" dirty="0" err="1"/>
              <a:t>EoS</a:t>
            </a:r>
            <a:r>
              <a:rPr lang="en-US" dirty="0"/>
              <a:t>), from lattice QCD</a:t>
            </a:r>
          </a:p>
          <a:p>
            <a:pPr lvl="1"/>
            <a:r>
              <a:rPr lang="en-US" dirty="0"/>
              <a:t>Relativistic fluid dynamics</a:t>
            </a:r>
          </a:p>
          <a:p>
            <a:pPr lvl="2"/>
            <a:r>
              <a:rPr lang="en-US" dirty="0"/>
              <a:t>Perfect or dissipative (</a:t>
            </a:r>
            <a:r>
              <a:rPr lang="en-US" dirty="0">
                <a:sym typeface="Wingdings" panose="05000000000000000000" pitchFamily="2" charset="2"/>
              </a:rPr>
              <a:t> transport coefficients)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Hydrodynamics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7391400" y="3073400"/>
          <a:ext cx="1295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34" name="Equation" r:id="rId4" imgW="647419" imgH="253890" progId="Equation.3">
                  <p:embed/>
                </p:oleObj>
              </mc:Choice>
              <mc:Fallback>
                <p:oleObj name="Equation" r:id="rId4" imgW="647419" imgH="253890" progId="Equation.3">
                  <p:embed/>
                  <p:pic>
                    <p:nvPicPr>
                      <p:cNvPr id="0" name="Picture 10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073400"/>
                        <a:ext cx="12954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391400" y="3581400"/>
          <a:ext cx="1270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35" name="Equation" r:id="rId6" imgW="634725" imgH="253890" progId="Equation.3">
                  <p:embed/>
                </p:oleObj>
              </mc:Choice>
              <mc:Fallback>
                <p:oleObj name="Equation" r:id="rId6" imgW="634725" imgH="253890" progId="Equation.3">
                  <p:embed/>
                  <p:pic>
                    <p:nvPicPr>
                      <p:cNvPr id="0" name="Picture 10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581400"/>
                        <a:ext cx="1270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391400" y="4114800"/>
          <a:ext cx="1270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36" name="Equation" r:id="rId8" imgW="634725" imgH="241195" progId="Equation.3">
                  <p:embed/>
                </p:oleObj>
              </mc:Choice>
              <mc:Fallback>
                <p:oleObj name="Equation" r:id="rId8" imgW="634725" imgH="241195" progId="Equation.3">
                  <p:embed/>
                  <p:pic>
                    <p:nvPicPr>
                      <p:cNvPr id="0" name="Picture 10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4114800"/>
                        <a:ext cx="12700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994400" y="4572000"/>
          <a:ext cx="3149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37" name="Equation" r:id="rId10" imgW="1574800" imgH="228600" progId="Equation.3">
                  <p:embed/>
                </p:oleObj>
              </mc:Choice>
              <mc:Fallback>
                <p:oleObj name="Equation" r:id="rId10" imgW="1574800" imgH="228600" progId="Equation.3">
                  <p:embed/>
                  <p:pic>
                    <p:nvPicPr>
                      <p:cNvPr id="0" name="Picture 10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4400" y="4572000"/>
                        <a:ext cx="3149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34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dynamics well described, hydrodynamic “output” can be used in other calculations: jet quenching, J/</a:t>
            </a:r>
            <a:r>
              <a:rPr lang="en-US" dirty="0">
                <a:sym typeface="Symbol"/>
              </a:rPr>
              <a:t></a:t>
            </a:r>
            <a:r>
              <a:rPr lang="en-US" dirty="0"/>
              <a:t> melting, etc.</a:t>
            </a:r>
          </a:p>
          <a:p>
            <a:endParaRPr lang="en-US" dirty="0"/>
          </a:p>
          <a:p>
            <a:r>
              <a:rPr lang="en-US" dirty="0"/>
              <a:t>Flow observables:</a:t>
            </a:r>
            <a:br>
              <a:rPr lang="en-US" dirty="0"/>
            </a:br>
            <a:r>
              <a:rPr lang="en-US" dirty="0"/>
              <a:t>Initial-state anisotropies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final-state anisotropies</a:t>
            </a:r>
          </a:p>
          <a:p>
            <a:pPr lvl="1"/>
            <a:r>
              <a:rPr lang="en-US" dirty="0"/>
              <a:t>Translate from initial-state eccentricity </a:t>
            </a:r>
            <a:r>
              <a:rPr lang="en-US" dirty="0">
                <a:latin typeface="Symbol" panose="05050102010706020507" pitchFamily="18" charset="2"/>
              </a:rPr>
              <a:t>e</a:t>
            </a:r>
            <a:r>
              <a:rPr lang="en-US" baseline="-25000" dirty="0"/>
              <a:t>n</a:t>
            </a:r>
            <a:r>
              <a:rPr lang="en-US" dirty="0"/>
              <a:t> to final-state flow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endParaRPr lang="en-US" dirty="0"/>
          </a:p>
          <a:p>
            <a:endParaRPr lang="en-US" dirty="0"/>
          </a:p>
          <a:p>
            <a:r>
              <a:rPr lang="en-US" dirty="0"/>
              <a:t>Deduce conclusions on initial conditions, </a:t>
            </a:r>
            <a:r>
              <a:rPr lang="en-US" dirty="0" err="1"/>
              <a:t>EoS</a:t>
            </a:r>
            <a:r>
              <a:rPr lang="en-US" dirty="0"/>
              <a:t> and transport coefficients by data comparison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Hydrodynamics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Shear viscosity washes out initial-state anisotropies</a:t>
            </a:r>
          </a:p>
          <a:p>
            <a:pPr lvl="1"/>
            <a:r>
              <a:rPr lang="en-US" dirty="0"/>
              <a:t>Expressed as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(shear viscosity over entropy)</a:t>
            </a:r>
          </a:p>
          <a:p>
            <a:pPr lvl="1"/>
            <a:r>
              <a:rPr lang="en-US" dirty="0"/>
              <a:t>Ideal hydrodynamics :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</a:t>
            </a:r>
          </a:p>
          <a:p>
            <a:pPr lvl="1"/>
            <a:r>
              <a:rPr lang="en-US" dirty="0"/>
              <a:t>Viscous hydrodynamics :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&gt; 0</a:t>
            </a:r>
          </a:p>
          <a:p>
            <a:pPr lvl="1"/>
            <a:r>
              <a:rPr lang="en-US" dirty="0"/>
              <a:t>Large influence on higher-order flow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Viscosity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866159"/>
            <a:ext cx="8458200" cy="21536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8499" y="3694824"/>
            <a:ext cx="20185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Initial conditions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4045379" y="3694824"/>
            <a:ext cx="90762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10400" y="3694824"/>
            <a:ext cx="122822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0.16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40301" y="2087939"/>
            <a:ext cx="29718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not to confuse with ideal (free streaming) gas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no interactions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4717621" y="2286000"/>
            <a:ext cx="1378379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7020322" y="6095801"/>
            <a:ext cx="21066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MUSIC, </a:t>
            </a:r>
            <a:r>
              <a:rPr lang="en-US" sz="1400" b="0" dirty="0" err="1"/>
              <a:t>Sangyong</a:t>
            </a:r>
            <a:r>
              <a:rPr lang="en-US" sz="1400" b="0" dirty="0"/>
              <a:t> Jeon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6019800"/>
            <a:ext cx="39431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Water: 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/s ~ 30 | Olive oil 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/s ~ 240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5532" y="3276600"/>
            <a:ext cx="398057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Density in collision region (x vs. y)</a:t>
            </a:r>
          </a:p>
        </p:txBody>
      </p:sp>
    </p:spTree>
    <p:extLst>
      <p:ext uri="{BB962C8B-B14F-4D97-AF65-F5344CB8AC3E}">
        <p14:creationId xmlns:p14="http://schemas.microsoft.com/office/powerpoint/2010/main" val="18281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9" grpId="0" animBg="1"/>
      <p:bldP spid="10" grpId="0" animBg="1"/>
      <p:bldP spid="13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268413"/>
            <a:ext cx="5155745" cy="5040312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Quarkonia</a:t>
            </a:r>
            <a:r>
              <a:rPr lang="en-US" dirty="0"/>
              <a:t> (c-</a:t>
            </a:r>
            <a:r>
              <a:rPr lang="en-US" dirty="0" err="1"/>
              <a:t>cbar</a:t>
            </a:r>
            <a:r>
              <a:rPr lang="en-US" dirty="0"/>
              <a:t>, b-bar) “melt” due to color screening in the QGP</a:t>
            </a:r>
          </a:p>
          <a:p>
            <a:pPr lvl="1"/>
            <a:r>
              <a:rPr lang="en-US" dirty="0"/>
              <a:t>J/</a:t>
            </a:r>
            <a:r>
              <a:rPr lang="en-US" dirty="0">
                <a:sym typeface="Symbol"/>
              </a:rPr>
              <a:t> suppression</a:t>
            </a:r>
          </a:p>
          <a:p>
            <a:pPr lvl="1"/>
            <a:r>
              <a:rPr lang="en-US" dirty="0">
                <a:sym typeface="Symbol"/>
              </a:rPr>
              <a:t>Abundance of c at LHC so large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that J/ regenerate statistically</a:t>
            </a:r>
          </a:p>
          <a:p>
            <a:pPr lvl="1"/>
            <a:r>
              <a:rPr lang="en-US" dirty="0">
                <a:sym typeface="Symbol"/>
              </a:rPr>
              <a:t>States with lower binding energy are more suppressed</a:t>
            </a:r>
          </a:p>
          <a:p>
            <a:r>
              <a:rPr lang="en-US" dirty="0">
                <a:sym typeface="Symbol"/>
              </a:rPr>
              <a:t>Hadron yields described by statistical models for </a:t>
            </a:r>
            <a:r>
              <a:rPr lang="en-US" dirty="0" err="1">
                <a:sym typeface="Symbol"/>
              </a:rPr>
              <a:t>s</a:t>
            </a:r>
            <a:r>
              <a:rPr lang="en-US" baseline="-25000" dirty="0" err="1">
                <a:sym typeface="Symbol"/>
              </a:rPr>
              <a:t>NN</a:t>
            </a:r>
            <a:r>
              <a:rPr lang="en-US" dirty="0">
                <a:sym typeface="Symbol"/>
              </a:rPr>
              <a:t> = 2-2760 GeV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Matter created in HI collisions is in local thermal equilibrium</a:t>
            </a:r>
            <a:endParaRPr lang="en-US" dirty="0"/>
          </a:p>
          <a:p>
            <a:r>
              <a:rPr lang="en-US" dirty="0"/>
              <a:t>Expansion of QGP changes momenta of particles</a:t>
            </a:r>
          </a:p>
          <a:p>
            <a:pPr lvl="1"/>
            <a:r>
              <a:rPr lang="en-US" dirty="0"/>
              <a:t>Radial flow </a:t>
            </a:r>
            <a:br>
              <a:rPr lang="en-US" dirty="0"/>
            </a:br>
            <a:r>
              <a:rPr lang="en-US" dirty="0"/>
              <a:t>(dependent on particle mass)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1" y="179388"/>
            <a:ext cx="4724399" cy="857250"/>
          </a:xfrm>
        </p:spPr>
        <p:txBody>
          <a:bodyPr/>
          <a:lstStyle/>
          <a:p>
            <a:r>
              <a:rPr lang="en-US" dirty="0"/>
              <a:t>Recap Lecture II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6" name="Picture 1" descr="Y:\talks\150627 hcp school\radial_flow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612945" y="3436144"/>
            <a:ext cx="3520169" cy="29718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945" y="880879"/>
            <a:ext cx="3429000" cy="248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8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Shear Viscosity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6121"/>
            <a:ext cx="5943600" cy="429127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44584" y="6100167"/>
            <a:ext cx="2074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PRC 82, 034913 (2010)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7000" y="167640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0.08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7000" y="4278321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0.16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5400" y="6019800"/>
            <a:ext cx="532288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Shear viscosity hampers the build-up of flow !</a:t>
            </a:r>
          </a:p>
        </p:txBody>
      </p:sp>
      <p:sp>
        <p:nvSpPr>
          <p:cNvPr id="11" name="Down Arrow 10"/>
          <p:cNvSpPr/>
          <p:nvPr/>
        </p:nvSpPr>
        <p:spPr bwMode="auto">
          <a:xfrm>
            <a:off x="6858000" y="2057400"/>
            <a:ext cx="533400" cy="2232589"/>
          </a:xfrm>
          <a:prstGeom prst="down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2858869"/>
            <a:ext cx="159530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Larger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</a:t>
            </a:r>
          </a:p>
          <a:p>
            <a:r>
              <a:rPr lang="en-US" dirty="0"/>
              <a:t>reduces flow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1195121"/>
            <a:ext cx="10823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3</a:t>
            </a:r>
            <a:r>
              <a:rPr lang="en-US" dirty="0"/>
              <a:t> vs.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60821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3953"/>
          <a:stretch/>
        </p:blipFill>
        <p:spPr>
          <a:xfrm>
            <a:off x="4939719" y="1716003"/>
            <a:ext cx="4210572" cy="36148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 vs. Data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5833"/>
          <a:stretch/>
        </p:blipFill>
        <p:spPr>
          <a:xfrm>
            <a:off x="-1" y="1716847"/>
            <a:ext cx="4953001" cy="36148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1189586" y="2993018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Eccentricity-scaled v</a:t>
            </a:r>
            <a:r>
              <a:rPr lang="en-US" baseline="-25000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3614" y="5117068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Multiplicity per overlap area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92762" y="1479755"/>
            <a:ext cx="610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MC-KLN 	Initial conditions		MC-Glauber</a:t>
            </a:r>
          </a:p>
        </p:txBody>
      </p:sp>
      <p:sp>
        <p:nvSpPr>
          <p:cNvPr id="13" name="Right Brace 12"/>
          <p:cNvSpPr/>
          <p:nvPr/>
        </p:nvSpPr>
        <p:spPr bwMode="auto">
          <a:xfrm>
            <a:off x="4837472" y="2107184"/>
            <a:ext cx="381000" cy="1060668"/>
          </a:xfrm>
          <a:prstGeom prst="rightBrace">
            <a:avLst>
              <a:gd name="adj1" fmla="val 31559"/>
              <a:gd name="adj2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257800" y="242181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Range of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114800" y="6150560"/>
            <a:ext cx="5715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 err="1"/>
              <a:t>Annu.Rev.Nucl.Part.Sci</a:t>
            </a:r>
            <a:r>
              <a:rPr lang="en-US" sz="1400" b="0" dirty="0"/>
              <a:t>. 63 (2013) 123 (Data: STAR 200 GeV)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74187" y="5574268"/>
            <a:ext cx="603242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MC-KLN with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0.16 or MC-Glauber with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/s = 0.08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2951704" y="1670536"/>
            <a:ext cx="76200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5709136" y="1670536"/>
            <a:ext cx="76200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5297616" y="5105400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Multiplicity per overlap area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5469" y="6019800"/>
            <a:ext cx="39431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Water: 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/s ~ 30 | Olive oil 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/s ~ 240</a:t>
            </a:r>
          </a:p>
        </p:txBody>
      </p:sp>
    </p:spTree>
    <p:extLst>
      <p:ext uri="{BB962C8B-B14F-4D97-AF65-F5344CB8AC3E}">
        <p14:creationId xmlns:p14="http://schemas.microsoft.com/office/powerpoint/2010/main" val="27345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4" grpId="0"/>
      <p:bldP spid="16" grpId="0" animBg="1"/>
      <p:bldP spid="17" grpId="0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8" r="46261" b="5776"/>
          <a:stretch/>
        </p:blipFill>
        <p:spPr>
          <a:xfrm>
            <a:off x="5715000" y="1143000"/>
            <a:ext cx="3173554" cy="51816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68413"/>
            <a:ext cx="5410200" cy="5040312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400" dirty="0"/>
              <a:t>v</a:t>
            </a:r>
            <a:r>
              <a:rPr lang="en-US" sz="2400" baseline="-25000" dirty="0"/>
              <a:t>2</a:t>
            </a:r>
            <a:r>
              <a:rPr lang="en-US" sz="2400" dirty="0"/>
              <a:t> measured for 7 different species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Strong species dependence</a:t>
            </a:r>
          </a:p>
          <a:p>
            <a:pPr lvl="1"/>
            <a:r>
              <a:rPr lang="en-US" dirty="0"/>
              <a:t>Different masses and quark content</a:t>
            </a:r>
          </a:p>
          <a:p>
            <a:r>
              <a:rPr lang="en-US" dirty="0"/>
              <a:t>Stringent test for hydro</a:t>
            </a:r>
          </a:p>
          <a:p>
            <a:pPr lvl="1"/>
            <a:r>
              <a:rPr lang="en-US" dirty="0"/>
              <a:t>Very good agreement with VISHNU </a:t>
            </a:r>
            <a:r>
              <a:rPr lang="en-US" sz="1600" dirty="0"/>
              <a:t>(</a:t>
            </a:r>
            <a:r>
              <a:rPr lang="en-US" altLang="en-US" sz="1600" dirty="0"/>
              <a:t>hydro + hadronic cascade model (</a:t>
            </a:r>
            <a:r>
              <a:rPr lang="en-US" altLang="en-US" sz="1600" dirty="0" err="1"/>
              <a:t>UrQMD</a:t>
            </a:r>
            <a:r>
              <a:rPr lang="en-US" altLang="en-US" sz="1600" dirty="0"/>
              <a:t>), </a:t>
            </a:r>
            <a:br>
              <a:rPr lang="en-US" altLang="en-US" sz="1600" dirty="0"/>
            </a:br>
            <a:r>
              <a:rPr lang="en-US" altLang="en-US" sz="1600" dirty="0"/>
              <a:t>initial conditions MC-KLN, </a:t>
            </a:r>
            <a:r>
              <a:rPr lang="en-US" altLang="en-US" sz="1600" dirty="0">
                <a:latin typeface="Symbol" pitchFamily="18" charset="2"/>
              </a:rPr>
              <a:t>h</a:t>
            </a:r>
            <a:r>
              <a:rPr lang="en-US" altLang="en-US" sz="1600" dirty="0"/>
              <a:t>/s ~ 0.16)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 vs. Data (2)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379785" y="6167042"/>
            <a:ext cx="180072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0" dirty="0"/>
              <a:t>JHEP 06 (2015) 190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6" r="9254" b="6388"/>
          <a:stretch/>
        </p:blipFill>
        <p:spPr>
          <a:xfrm>
            <a:off x="915952" y="1715276"/>
            <a:ext cx="4252635" cy="26903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92552" y="17269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30-40%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3867" y="1715276"/>
            <a:ext cx="10823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405946" y="3448896"/>
            <a:ext cx="1573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dirty="0">
                <a:latin typeface="Symbol" panose="05050102010706020507" pitchFamily="18" charset="2"/>
              </a:rPr>
              <a:t>p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9933"/>
                </a:solidFill>
              </a:rPr>
              <a:t>K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008000"/>
                </a:solidFill>
              </a:rPr>
              <a:t>p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altLang="en-US" dirty="0">
                <a:latin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  <a:r>
              <a:rPr lang="en-US" altLang="en-US" dirty="0">
                <a:latin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CC3399"/>
                </a:solidFill>
                <a:latin typeface="Symbol" panose="05050102010706020507" pitchFamily="18" charset="2"/>
              </a:rPr>
              <a:t>X</a:t>
            </a:r>
            <a:r>
              <a:rPr lang="en-US" altLang="en-US" dirty="0">
                <a:latin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FF00FF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950403" y="1600200"/>
            <a:ext cx="736397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dirty="0">
                <a:latin typeface="Symbol" panose="05050102010706020507" pitchFamily="18" charset="2"/>
              </a:rPr>
              <a:t>p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8000"/>
                </a:solidFill>
              </a:rPr>
              <a:t>p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  <a:endParaRPr lang="en-US" altLang="en-US" dirty="0">
              <a:solidFill>
                <a:srgbClr val="FF00FF"/>
              </a:solidFill>
              <a:latin typeface="Symbol" panose="05050102010706020507" pitchFamily="18" charset="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955319" y="3883794"/>
            <a:ext cx="73960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dirty="0">
                <a:solidFill>
                  <a:srgbClr val="FF9933"/>
                </a:solidFill>
              </a:rPr>
              <a:t>K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altLang="en-US" dirty="0">
                <a:latin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CC3399"/>
                </a:solidFill>
                <a:latin typeface="Symbol" panose="05050102010706020507" pitchFamily="18" charset="2"/>
              </a:rPr>
              <a:t>X</a:t>
            </a:r>
            <a:endParaRPr lang="en-US" altLang="en-US" dirty="0">
              <a:solidFill>
                <a:srgbClr val="FF00FF"/>
              </a:solidFill>
              <a:latin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58614" y="745866"/>
            <a:ext cx="10823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14343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4" grpId="0"/>
      <p:bldP spid="15" grpId="0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Quark-gluon plasma expands rapidly (up to ~0.65c)</a:t>
            </a:r>
          </a:p>
          <a:p>
            <a:r>
              <a:rPr lang="en-US" dirty="0"/>
              <a:t>Spatial anisotropy of collision region causes anisotropic flow quantified as Fourier coefficients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endParaRPr lang="en-US" baseline="-25000" dirty="0"/>
          </a:p>
          <a:p>
            <a:pPr lvl="1"/>
            <a:r>
              <a:rPr lang="en-US" dirty="0"/>
              <a:t>Measured up to 6</a:t>
            </a:r>
            <a:r>
              <a:rPr lang="en-US" baseline="30000" dirty="0"/>
              <a:t>th</a:t>
            </a:r>
            <a:r>
              <a:rPr lang="en-US" dirty="0"/>
              <a:t> order</a:t>
            </a:r>
          </a:p>
          <a:p>
            <a:pPr lvl="1"/>
            <a:r>
              <a:rPr lang="en-US" dirty="0"/>
              <a:t>Initial-state fluctuations influence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endParaRPr lang="en-US" dirty="0"/>
          </a:p>
          <a:p>
            <a:r>
              <a:rPr lang="en-US" dirty="0"/>
              <a:t>Well described by viscous hydrodynamics with a very low shear viscosity (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/s ~ 0.08 – 0.16) “perfect liquid”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Summary</a:t>
            </a:r>
            <a:br>
              <a:rPr lang="en-US" sz="3600" dirty="0"/>
            </a:br>
            <a:r>
              <a:rPr lang="en-US" sz="3600" dirty="0"/>
              <a:t>Collective Flow &amp; Hydrodynamics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791200" y="4876800"/>
            <a:ext cx="2590800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Matter created in HI collisions is in local thermal equilibrium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838200" y="5029200"/>
            <a:ext cx="35814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err="1"/>
              <a:t>Hydrodynamical</a:t>
            </a:r>
            <a:r>
              <a:rPr lang="en-US" sz="2000" dirty="0"/>
              <a:t> models describe collective flow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4572000" y="5105400"/>
            <a:ext cx="1066800" cy="6096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92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Collectivity in </a:t>
            </a:r>
            <a:br>
              <a:rPr lang="en-US" dirty="0"/>
            </a:br>
            <a:r>
              <a:rPr lang="en-US" dirty="0"/>
              <a:t>Small Systems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Some surprises…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6816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268413"/>
            <a:ext cx="7036839" cy="5040312"/>
          </a:xfrm>
        </p:spPr>
        <p:txBody>
          <a:bodyPr/>
          <a:lstStyle/>
          <a:p>
            <a:r>
              <a:rPr lang="en-US" dirty="0"/>
              <a:t>For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/>
              <a:t> measurement, we discussed contribution from flow and non-flow ((mini)jets)</a:t>
            </a:r>
          </a:p>
          <a:p>
            <a:r>
              <a:rPr lang="en-US" dirty="0"/>
              <a:t>This can also be looked at in two dimensions</a:t>
            </a:r>
          </a:p>
          <a:p>
            <a:pPr lvl="1"/>
            <a:r>
              <a:rPr lang="en-US" dirty="0"/>
              <a:t>Azimuth 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r>
              <a:rPr lang="en-US" dirty="0"/>
              <a:t> and </a:t>
            </a:r>
            <a:r>
              <a:rPr lang="en-US" dirty="0" err="1"/>
              <a:t>pseudorapidity</a:t>
            </a:r>
            <a:r>
              <a:rPr lang="en-US" dirty="0"/>
              <a:t> </a:t>
            </a:r>
            <a:r>
              <a:rPr lang="en-US" dirty="0">
                <a:latin typeface="Symbol" panose="05050102010706020507" pitchFamily="18" charset="2"/>
              </a:rPr>
              <a:t>Dh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Recap Two-Particle Correlations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r="3919" b="14458"/>
          <a:stretch/>
        </p:blipFill>
        <p:spPr bwMode="auto">
          <a:xfrm>
            <a:off x="4990974" y="3165215"/>
            <a:ext cx="3523354" cy="3215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Y:\talks\150627 hcp school\v2_sketch_jet.png"/>
          <p:cNvPicPr>
            <a:picLocks noChangeAspect="1" noChangeArrowheads="1"/>
          </p:cNvPicPr>
          <p:nvPr/>
        </p:nvPicPr>
        <p:blipFill rotWithShape="1">
          <a:blip r:embed="rId3"/>
          <a:srcRect t="5905" r="5437"/>
          <a:stretch/>
        </p:blipFill>
        <p:spPr bwMode="auto">
          <a:xfrm>
            <a:off x="304800" y="3341144"/>
            <a:ext cx="3857237" cy="2758056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7142728" y="1371600"/>
            <a:ext cx="2001272" cy="1452029"/>
            <a:chOff x="8686800" y="1371600"/>
            <a:chExt cx="2001272" cy="1452029"/>
          </a:xfrm>
        </p:grpSpPr>
        <p:grpSp>
          <p:nvGrpSpPr>
            <p:cNvPr id="10" name="Group 5"/>
            <p:cNvGrpSpPr/>
            <p:nvPr/>
          </p:nvGrpSpPr>
          <p:grpSpPr>
            <a:xfrm>
              <a:off x="8686800" y="1664732"/>
              <a:ext cx="1477490" cy="1158897"/>
              <a:chOff x="7590310" y="3897868"/>
              <a:chExt cx="1477490" cy="1158897"/>
            </a:xfrm>
          </p:grpSpPr>
          <p:sp>
            <p:nvSpPr>
              <p:cNvPr id="15" name="Oval 14"/>
              <p:cNvSpPr/>
              <p:nvPr/>
            </p:nvSpPr>
            <p:spPr bwMode="auto">
              <a:xfrm>
                <a:off x="7590310" y="4218565"/>
                <a:ext cx="1219200" cy="838200"/>
              </a:xfrm>
              <a:prstGeom prst="ellipse">
                <a:avLst/>
              </a:prstGeom>
              <a:solidFill>
                <a:srgbClr val="FF99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8197732" y="4659550"/>
                <a:ext cx="822960" cy="158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Straight Arrow Connector 16"/>
              <p:cNvCxnSpPr/>
              <p:nvPr/>
            </p:nvCxnSpPr>
            <p:spPr bwMode="auto">
              <a:xfrm rot="16200000">
                <a:off x="7899653" y="4353956"/>
                <a:ext cx="609600" cy="158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TextBox 17"/>
              <p:cNvSpPr txBox="1"/>
              <p:nvPr/>
            </p:nvSpPr>
            <p:spPr>
              <a:xfrm>
                <a:off x="8657110" y="4596606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x</a:t>
                </a:r>
                <a:endParaRPr lang="en-US" baseline="-25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170220" y="3897868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y</a:t>
                </a:r>
                <a:endParaRPr lang="en-US" baseline="-25000" dirty="0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 bwMode="auto">
            <a:xfrm rot="5400000" flipH="1" flipV="1">
              <a:off x="9296400" y="1664732"/>
              <a:ext cx="762000" cy="76200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Box 11"/>
            <p:cNvSpPr txBox="1"/>
            <p:nvPr/>
          </p:nvSpPr>
          <p:spPr>
            <a:xfrm>
              <a:off x="10039072" y="1371600"/>
              <a:ext cx="409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j</a:t>
              </a:r>
              <a:r>
                <a:rPr lang="en-US" baseline="-25000" dirty="0">
                  <a:latin typeface="+mj-lt"/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287000" y="1828800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j</a:t>
              </a:r>
              <a:r>
                <a:rPr lang="en-US" baseline="-25000" dirty="0">
                  <a:latin typeface="Symbol" pitchFamily="18" charset="2"/>
                </a:rPr>
                <a:t>2</a:t>
              </a:r>
              <a:endParaRPr lang="en-US" baseline="-25000" dirty="0">
                <a:latin typeface="+mj-lt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V="1">
              <a:off x="9296400" y="2057400"/>
              <a:ext cx="990600" cy="38100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" name="TextBox 21"/>
          <p:cNvSpPr txBox="1"/>
          <p:nvPr/>
        </p:nvSpPr>
        <p:spPr>
          <a:xfrm>
            <a:off x="1371600" y="4800600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flow modulation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+ (mini)jet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4162037" y="4419600"/>
            <a:ext cx="714763" cy="3810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3171313"/>
            <a:ext cx="218624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Yield vs. 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r>
              <a:rPr lang="en-US" dirty="0"/>
              <a:t> vs. </a:t>
            </a:r>
            <a:r>
              <a:rPr lang="en-US" dirty="0">
                <a:latin typeface="Symbol" panose="05050102010706020507" pitchFamily="18" charset="2"/>
              </a:rPr>
              <a:t>Dh</a:t>
            </a:r>
          </a:p>
        </p:txBody>
      </p:sp>
    </p:spTree>
    <p:extLst>
      <p:ext uri="{BB962C8B-B14F-4D97-AF65-F5344CB8AC3E}">
        <p14:creationId xmlns:p14="http://schemas.microsoft.com/office/powerpoint/2010/main" val="167026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r="3919" b="14458"/>
          <a:stretch/>
        </p:blipFill>
        <p:spPr bwMode="auto">
          <a:xfrm>
            <a:off x="161219" y="1202984"/>
            <a:ext cx="5294783" cy="483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68313" y="6507163"/>
            <a:ext cx="7705725" cy="196850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5D2C57-0D43-43B2-8594-83DF303A5FD5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33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Typical Two-Particle Correlation</a:t>
            </a:r>
          </a:p>
        </p:txBody>
      </p:sp>
      <p:sp>
        <p:nvSpPr>
          <p:cNvPr id="3366921" name="Text Box 9"/>
          <p:cNvSpPr txBox="1">
            <a:spLocks noChangeArrowheads="1"/>
          </p:cNvSpPr>
          <p:nvPr/>
        </p:nvSpPr>
        <p:spPr bwMode="auto">
          <a:xfrm>
            <a:off x="6055159" y="3255401"/>
            <a:ext cx="21605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 dirty="0"/>
              <a:t>Near-side jet</a:t>
            </a:r>
            <a:br>
              <a:rPr lang="en-US" altLang="en-US" sz="2000" dirty="0"/>
            </a:br>
            <a:r>
              <a:rPr lang="en-US" altLang="en-US" sz="2000" dirty="0"/>
              <a:t>+ resonances, ...</a:t>
            </a:r>
            <a:br>
              <a:rPr lang="en-US" altLang="en-US" sz="2000" dirty="0"/>
            </a:br>
            <a:r>
              <a:rPr lang="en-US" altLang="en-US" sz="2000" dirty="0"/>
              <a:t>(</a:t>
            </a:r>
            <a:r>
              <a:rPr lang="en-US" altLang="en-US" sz="2000" dirty="0" err="1">
                <a:latin typeface="Symbol" panose="05050102010706020507" pitchFamily="18" charset="2"/>
              </a:rPr>
              <a:t>Dj</a:t>
            </a:r>
            <a:r>
              <a:rPr lang="en-US" altLang="en-US" sz="2000" dirty="0"/>
              <a:t> ~ 0, </a:t>
            </a:r>
            <a:r>
              <a:rPr lang="en-US" altLang="en-US" sz="2000" dirty="0">
                <a:latin typeface="Symbol" panose="05050102010706020507" pitchFamily="18" charset="2"/>
              </a:rPr>
              <a:t>Dh</a:t>
            </a:r>
            <a:r>
              <a:rPr lang="en-US" altLang="en-US" sz="2000" dirty="0"/>
              <a:t> ~ 0)</a:t>
            </a:r>
          </a:p>
        </p:txBody>
      </p:sp>
      <p:sp>
        <p:nvSpPr>
          <p:cNvPr id="3366922" name="Text Box 10"/>
          <p:cNvSpPr txBox="1">
            <a:spLocks noChangeArrowheads="1"/>
          </p:cNvSpPr>
          <p:nvPr/>
        </p:nvSpPr>
        <p:spPr bwMode="auto">
          <a:xfrm>
            <a:off x="6055159" y="1425715"/>
            <a:ext cx="3129681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 dirty="0"/>
              <a:t>Away-side jet + flow</a:t>
            </a:r>
            <a:br>
              <a:rPr lang="en-US" altLang="en-US" sz="2000" dirty="0"/>
            </a:br>
            <a:r>
              <a:rPr lang="en-US" altLang="en-US" sz="2000" dirty="0"/>
              <a:t>(</a:t>
            </a:r>
            <a:r>
              <a:rPr lang="en-US" altLang="en-US" sz="2000" dirty="0" err="1">
                <a:latin typeface="Symbol" panose="05050102010706020507" pitchFamily="18" charset="2"/>
              </a:rPr>
              <a:t>Dj</a:t>
            </a:r>
            <a:r>
              <a:rPr lang="en-US" altLang="en-US" sz="2000" dirty="0"/>
              <a:t> ~ </a:t>
            </a:r>
            <a:r>
              <a:rPr lang="en-US" altLang="en-US" sz="2000" dirty="0">
                <a:latin typeface="Symbol" panose="05050102010706020507" pitchFamily="18" charset="2"/>
              </a:rPr>
              <a:t>p</a:t>
            </a:r>
            <a:r>
              <a:rPr lang="en-US" altLang="en-US" sz="2000" dirty="0"/>
              <a:t>, elongated in </a:t>
            </a:r>
            <a:r>
              <a:rPr lang="en-US" altLang="en-US" sz="2000" dirty="0">
                <a:latin typeface="Symbol" panose="05050102010706020507" pitchFamily="18" charset="2"/>
              </a:rPr>
              <a:t>Dh</a:t>
            </a:r>
            <a:r>
              <a:rPr lang="en-US" altLang="en-US" sz="2000" dirty="0"/>
              <a:t>)</a:t>
            </a:r>
          </a:p>
        </p:txBody>
      </p:sp>
      <p:sp>
        <p:nvSpPr>
          <p:cNvPr id="3366923" name="Text Box 11"/>
          <p:cNvSpPr txBox="1">
            <a:spLocks noChangeArrowheads="1"/>
          </p:cNvSpPr>
          <p:nvPr/>
        </p:nvSpPr>
        <p:spPr bwMode="auto">
          <a:xfrm>
            <a:off x="520700" y="1920875"/>
            <a:ext cx="180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 altLang="en-US"/>
          </a:p>
        </p:txBody>
      </p:sp>
      <p:sp>
        <p:nvSpPr>
          <p:cNvPr id="3366926" name="Line 14"/>
          <p:cNvSpPr>
            <a:spLocks noChangeShapeType="1"/>
          </p:cNvSpPr>
          <p:nvPr/>
        </p:nvSpPr>
        <p:spPr bwMode="auto">
          <a:xfrm flipH="1" flipV="1">
            <a:off x="3108207" y="4733933"/>
            <a:ext cx="2946951" cy="954571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052903" y="5320800"/>
            <a:ext cx="3134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Near-side flow ridge</a:t>
            </a:r>
          </a:p>
          <a:p>
            <a:r>
              <a:rPr lang="en-US" altLang="en-US" sz="2000" dirty="0"/>
              <a:t>(</a:t>
            </a:r>
            <a:r>
              <a:rPr lang="en-US" altLang="en-US" sz="2000" dirty="0" err="1">
                <a:latin typeface="Symbol" panose="05050102010706020507" pitchFamily="18" charset="2"/>
              </a:rPr>
              <a:t>Dj</a:t>
            </a:r>
            <a:r>
              <a:rPr lang="en-US" altLang="en-US" sz="2000" dirty="0"/>
              <a:t> ~ 0, elongated in </a:t>
            </a:r>
            <a:r>
              <a:rPr lang="en-US" altLang="en-US" sz="2000" dirty="0">
                <a:latin typeface="Symbol" panose="05050102010706020507" pitchFamily="18" charset="2"/>
              </a:rPr>
              <a:t>Dh</a:t>
            </a:r>
            <a:r>
              <a:rPr lang="en-US" altLang="en-US" sz="2000" dirty="0"/>
              <a:t>)</a:t>
            </a: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H="1">
            <a:off x="3733799" y="3809998"/>
            <a:ext cx="2316149" cy="105276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H="1">
            <a:off x="3429000" y="1849874"/>
            <a:ext cx="2620947" cy="11981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2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6921" grpId="0"/>
      <p:bldP spid="3366922" grpId="0"/>
      <p:bldP spid="3366926" grpId="0" animBg="1"/>
      <p:bldP spid="2" grpId="0"/>
      <p:bldP spid="19" grpId="0" animBg="1"/>
      <p:bldP spid="2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Pb-Pb</a:t>
            </a:r>
            <a:r>
              <a:rPr lang="en-US" dirty="0"/>
              <a:t> vs. pp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37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33"/>
          <a:stretch/>
        </p:blipFill>
        <p:spPr>
          <a:xfrm>
            <a:off x="5105400" y="1371600"/>
            <a:ext cx="3891760" cy="3886200"/>
          </a:xfrm>
          <a:prstGeom prst="rect">
            <a:avLst/>
          </a:prstGeom>
        </p:spPr>
      </p:pic>
      <p:pic>
        <p:nvPicPr>
          <p:cNvPr id="8" name="Content Placeholder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r="3919" b="14458"/>
          <a:stretch/>
        </p:blipFill>
        <p:spPr bwMode="auto">
          <a:xfrm>
            <a:off x="152400" y="1371600"/>
            <a:ext cx="400780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eft-Right Arrow 9"/>
          <p:cNvSpPr/>
          <p:nvPr/>
        </p:nvSpPr>
        <p:spPr bwMode="auto">
          <a:xfrm>
            <a:off x="4160205" y="2971800"/>
            <a:ext cx="945195" cy="533400"/>
          </a:xfrm>
          <a:prstGeom prst="left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08690" y="1936334"/>
            <a:ext cx="851515" cy="369332"/>
          </a:xfrm>
          <a:prstGeom prst="rect">
            <a:avLst/>
          </a:prstGeom>
          <a:solidFill>
            <a:srgbClr val="66FF33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Pb-Pb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0006" y="1936334"/>
            <a:ext cx="466794" cy="369332"/>
          </a:xfrm>
          <a:prstGeom prst="rect">
            <a:avLst/>
          </a:prstGeom>
          <a:solidFill>
            <a:srgbClr val="66FF3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pp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 flipV="1">
            <a:off x="2313726" y="4118278"/>
            <a:ext cx="1648674" cy="1475656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62400" y="5234543"/>
            <a:ext cx="2666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Near-side ridge (flow) only in </a:t>
            </a:r>
            <a:r>
              <a:rPr lang="en-US" sz="2000" dirty="0" err="1"/>
              <a:t>Pb-Pb</a:t>
            </a:r>
            <a:endParaRPr lang="en-US" sz="2000" dirty="0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6400800" y="4118278"/>
            <a:ext cx="762000" cy="1474484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09800" y="6019800"/>
            <a:ext cx="5160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at </a:t>
            </a:r>
            <a:r>
              <a:rPr lang="en-US"/>
              <a:t>least everyone thought so for a long time…</a:t>
            </a:r>
          </a:p>
        </p:txBody>
      </p:sp>
    </p:spTree>
    <p:extLst>
      <p:ext uri="{BB962C8B-B14F-4D97-AF65-F5344CB8AC3E}">
        <p14:creationId xmlns:p14="http://schemas.microsoft.com/office/powerpoint/2010/main" val="196092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2819" name="Rectangle 3"/>
          <p:cNvSpPr>
            <a:spLocks noGrp="1" noChangeArrowheads="1"/>
          </p:cNvSpPr>
          <p:nvPr>
            <p:ph idx="1"/>
          </p:nvPr>
        </p:nvSpPr>
        <p:spPr>
          <a:xfrm>
            <a:off x="457201" y="1268413"/>
            <a:ext cx="4712238" cy="5040312"/>
          </a:xfrm>
        </p:spPr>
        <p:txBody>
          <a:bodyPr/>
          <a:lstStyle/>
          <a:p>
            <a:r>
              <a:rPr lang="en-US" altLang="en-US" dirty="0">
                <a:sym typeface="Wingdings" panose="05000000000000000000" pitchFamily="2" charset="2"/>
              </a:rPr>
              <a:t>…o</a:t>
            </a:r>
            <a:r>
              <a:rPr lang="en-US" altLang="en-US" sz="2400" dirty="0">
                <a:sym typeface="Wingdings" panose="05000000000000000000" pitchFamily="2" charset="2"/>
              </a:rPr>
              <a:t>bserved in very high-multiplicity pp collisions</a:t>
            </a:r>
            <a:r>
              <a:rPr lang="en-US" altLang="en-US" sz="2400" dirty="0"/>
              <a:t> </a:t>
            </a:r>
          </a:p>
          <a:p>
            <a:pPr lvl="1"/>
            <a:r>
              <a:rPr lang="en-US" altLang="en-US" sz="2000" dirty="0"/>
              <a:t>0.005% events with highest multiplicity</a:t>
            </a:r>
          </a:p>
          <a:p>
            <a:endParaRPr lang="en-US" altLang="en-US" sz="2400" dirty="0"/>
          </a:p>
          <a:p>
            <a:endParaRPr lang="en-US" altLang="en-US" dirty="0"/>
          </a:p>
          <a:p>
            <a:endParaRPr lang="en-US" altLang="en-US" sz="2400" dirty="0"/>
          </a:p>
          <a:p>
            <a:r>
              <a:rPr lang="en-US" altLang="en-US" sz="2400" dirty="0"/>
              <a:t>…observed in high multiplicity p-</a:t>
            </a:r>
            <a:r>
              <a:rPr lang="en-US" altLang="en-US" sz="2400" dirty="0" err="1"/>
              <a:t>Pb</a:t>
            </a:r>
            <a:r>
              <a:rPr lang="en-US" altLang="en-US" sz="2400" dirty="0"/>
              <a:t> collisions</a:t>
            </a:r>
          </a:p>
          <a:p>
            <a:pPr lvl="1"/>
            <a:r>
              <a:rPr lang="en-US" altLang="en-US" dirty="0"/>
              <a:t>~40% events with highest multiplicity</a:t>
            </a:r>
          </a:p>
          <a:p>
            <a:pPr lvl="1"/>
            <a:r>
              <a:rPr lang="en-US" altLang="en-US" sz="2000" dirty="0"/>
              <a:t>Surprisingly large magnitude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3E0BFE-A761-401E-98CE-EBC523C3832F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33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Near-Side Ridge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Introduction to Heavy-Ion Physics – Jan Fiete Grosse-Oetringhaus</a:t>
            </a:r>
          </a:p>
        </p:txBody>
      </p:sp>
      <p:pic>
        <p:nvPicPr>
          <p:cNvPr id="3362824" name="Picture 8" descr="Figure7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872" y="1041819"/>
            <a:ext cx="2881313" cy="274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62820" name="Picture 4" descr="ridges_c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0" r="3923" b="4683"/>
          <a:stretch>
            <a:fillRect/>
          </a:stretch>
        </p:blipFill>
        <p:spPr bwMode="auto">
          <a:xfrm>
            <a:off x="5653088" y="3716338"/>
            <a:ext cx="3276600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62821" name="Rectangle 5"/>
          <p:cNvSpPr>
            <a:spLocks noChangeArrowheads="1"/>
          </p:cNvSpPr>
          <p:nvPr/>
        </p:nvSpPr>
        <p:spPr bwMode="auto">
          <a:xfrm rot="-5400000">
            <a:off x="7885906" y="4907757"/>
            <a:ext cx="2211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0"/>
              <a:t>CMS, PLB718 (2013) 795</a:t>
            </a:r>
          </a:p>
        </p:txBody>
      </p:sp>
      <p:sp>
        <p:nvSpPr>
          <p:cNvPr id="3362822" name="Text Box 6"/>
          <p:cNvSpPr txBox="1">
            <a:spLocks noChangeArrowheads="1"/>
          </p:cNvSpPr>
          <p:nvPr/>
        </p:nvSpPr>
        <p:spPr bwMode="auto">
          <a:xfrm>
            <a:off x="5148263" y="5589588"/>
            <a:ext cx="1400175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3.1% of MB</a:t>
            </a:r>
          </a:p>
        </p:txBody>
      </p:sp>
      <p:sp>
        <p:nvSpPr>
          <p:cNvPr id="3362823" name="Text Box 7"/>
          <p:cNvSpPr txBox="1">
            <a:spLocks noChangeArrowheads="1"/>
          </p:cNvSpPr>
          <p:nvPr/>
        </p:nvSpPr>
        <p:spPr bwMode="auto">
          <a:xfrm>
            <a:off x="6483350" y="3500438"/>
            <a:ext cx="168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N</a:t>
            </a:r>
            <a:r>
              <a:rPr lang="en-US" altLang="en-US" baseline="-25000"/>
              <a:t>offline,trk</a:t>
            </a:r>
            <a:r>
              <a:rPr lang="en-US" altLang="en-US"/>
              <a:t> &gt; 110</a:t>
            </a:r>
          </a:p>
        </p:txBody>
      </p:sp>
      <p:sp>
        <p:nvSpPr>
          <p:cNvPr id="3362825" name="Text Box 9"/>
          <p:cNvSpPr txBox="1">
            <a:spLocks noChangeArrowheads="1"/>
          </p:cNvSpPr>
          <p:nvPr/>
        </p:nvSpPr>
        <p:spPr bwMode="auto">
          <a:xfrm>
            <a:off x="6191122" y="1402182"/>
            <a:ext cx="460375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pp</a:t>
            </a:r>
          </a:p>
        </p:txBody>
      </p:sp>
      <p:sp>
        <p:nvSpPr>
          <p:cNvPr id="3362826" name="Rectangle 10"/>
          <p:cNvSpPr>
            <a:spLocks noChangeArrowheads="1"/>
          </p:cNvSpPr>
          <p:nvPr/>
        </p:nvSpPr>
        <p:spPr bwMode="auto">
          <a:xfrm rot="-5400000">
            <a:off x="7872412" y="211137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0" dirty="0"/>
              <a:t>CMS, JHEP09(2010)091</a:t>
            </a:r>
          </a:p>
        </p:txBody>
      </p:sp>
      <p:sp>
        <p:nvSpPr>
          <p:cNvPr id="3362827" name="Text Box 11"/>
          <p:cNvSpPr txBox="1">
            <a:spLocks noChangeArrowheads="1"/>
          </p:cNvSpPr>
          <p:nvPr/>
        </p:nvSpPr>
        <p:spPr bwMode="auto">
          <a:xfrm>
            <a:off x="6938835" y="752894"/>
            <a:ext cx="1669345" cy="3715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dirty="0"/>
              <a:t>0.005% of MB</a:t>
            </a:r>
          </a:p>
        </p:txBody>
      </p:sp>
      <p:sp>
        <p:nvSpPr>
          <p:cNvPr id="3362830" name="Line 14"/>
          <p:cNvSpPr>
            <a:spLocks noChangeShapeType="1"/>
          </p:cNvSpPr>
          <p:nvPr/>
        </p:nvSpPr>
        <p:spPr bwMode="auto">
          <a:xfrm flipV="1">
            <a:off x="6122732" y="2851150"/>
            <a:ext cx="1073405" cy="31432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362831" name="Text Box 15"/>
          <p:cNvSpPr txBox="1">
            <a:spLocks noChangeArrowheads="1"/>
          </p:cNvSpPr>
          <p:nvPr/>
        </p:nvSpPr>
        <p:spPr bwMode="auto">
          <a:xfrm>
            <a:off x="8081963" y="3881438"/>
            <a:ext cx="688975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p-Pb</a:t>
            </a:r>
          </a:p>
        </p:txBody>
      </p:sp>
      <p:sp>
        <p:nvSpPr>
          <p:cNvPr id="3362834" name="Text Box 18"/>
          <p:cNvSpPr txBox="1">
            <a:spLocks noChangeArrowheads="1"/>
          </p:cNvSpPr>
          <p:nvPr/>
        </p:nvSpPr>
        <p:spPr bwMode="auto">
          <a:xfrm>
            <a:off x="7640638" y="0"/>
            <a:ext cx="1503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b="0"/>
              <a:t>here: </a:t>
            </a:r>
            <a:r>
              <a:rPr lang="en-US" altLang="en-US" b="0">
                <a:latin typeface="Symbol" panose="05050102010706020507" pitchFamily="18" charset="2"/>
              </a:rPr>
              <a:t>h</a:t>
            </a:r>
            <a:r>
              <a:rPr lang="en-US" altLang="en-US" b="0"/>
              <a:t> = </a:t>
            </a:r>
            <a:r>
              <a:rPr lang="en-US" altLang="en-US" b="0">
                <a:latin typeface="Symbol" panose="05050102010706020507" pitchFamily="18" charset="2"/>
              </a:rPr>
              <a:t>h</a:t>
            </a:r>
            <a:r>
              <a:rPr lang="en-US" altLang="en-US" b="0" baseline="-25000"/>
              <a:t>lab</a:t>
            </a: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V="1">
            <a:off x="6428326" y="5730083"/>
            <a:ext cx="1073405" cy="31432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4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2821" grpId="0"/>
      <p:bldP spid="3362822" grpId="0" animBg="1"/>
      <p:bldP spid="3362831" grpId="0" animBg="1"/>
      <p:bldP spid="2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68313" y="6507163"/>
            <a:ext cx="7705725" cy="196850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Introduction to Heavy-Ion Physics – Jan Fiete Grosse-Oetringhaus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06D79A-09B8-4912-8385-98D92CE0B508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33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Double Ridge</a:t>
            </a:r>
          </a:p>
        </p:txBody>
      </p:sp>
      <p:sp>
        <p:nvSpPr>
          <p:cNvPr id="33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/>
              <a:t>Subtraction procedure to “isolate” ridge contribution from jet correlations</a:t>
            </a:r>
          </a:p>
          <a:p>
            <a:pPr lvl="1"/>
            <a:r>
              <a:rPr lang="en-US" altLang="en-US" sz="2000"/>
              <a:t>No ridge seen in 60-100% and similar to pp</a:t>
            </a:r>
          </a:p>
        </p:txBody>
      </p:sp>
      <p:pic>
        <p:nvPicPr>
          <p:cNvPr id="3368964" name="Picture 4" descr="2012-Dec-13-fig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6"/>
          <a:stretch>
            <a:fillRect/>
          </a:stretch>
        </p:blipFill>
        <p:spPr bwMode="auto">
          <a:xfrm>
            <a:off x="2627313" y="2801937"/>
            <a:ext cx="2449512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68965" name="Picture 5" descr="2012-Dec-13-fig1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9"/>
          <a:stretch>
            <a:fillRect/>
          </a:stretch>
        </p:blipFill>
        <p:spPr bwMode="auto">
          <a:xfrm>
            <a:off x="0" y="2809875"/>
            <a:ext cx="2376488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68966" name="Text Box 6"/>
          <p:cNvSpPr txBox="1">
            <a:spLocks noChangeArrowheads="1"/>
          </p:cNvSpPr>
          <p:nvPr/>
        </p:nvSpPr>
        <p:spPr bwMode="auto">
          <a:xfrm>
            <a:off x="2235200" y="3602037"/>
            <a:ext cx="3921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3000"/>
              <a:t>–</a:t>
            </a:r>
          </a:p>
        </p:txBody>
      </p:sp>
      <p:sp>
        <p:nvSpPr>
          <p:cNvPr id="3368967" name="Text Box 7"/>
          <p:cNvSpPr txBox="1">
            <a:spLocks noChangeArrowheads="1"/>
          </p:cNvSpPr>
          <p:nvPr/>
        </p:nvSpPr>
        <p:spPr bwMode="auto">
          <a:xfrm>
            <a:off x="827088" y="2514600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0-20%</a:t>
            </a:r>
          </a:p>
        </p:txBody>
      </p:sp>
      <p:sp>
        <p:nvSpPr>
          <p:cNvPr id="3368968" name="Text Box 8"/>
          <p:cNvSpPr txBox="1">
            <a:spLocks noChangeArrowheads="1"/>
          </p:cNvSpPr>
          <p:nvPr/>
        </p:nvSpPr>
        <p:spPr bwMode="auto">
          <a:xfrm>
            <a:off x="3419475" y="2514600"/>
            <a:ext cx="1095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60-100%</a:t>
            </a:r>
          </a:p>
        </p:txBody>
      </p:sp>
      <p:sp>
        <p:nvSpPr>
          <p:cNvPr id="3368969" name="Text Box 9"/>
          <p:cNvSpPr txBox="1">
            <a:spLocks noChangeArrowheads="1"/>
          </p:cNvSpPr>
          <p:nvPr/>
        </p:nvSpPr>
        <p:spPr bwMode="auto">
          <a:xfrm>
            <a:off x="4859338" y="3602037"/>
            <a:ext cx="4032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3000"/>
              <a:t>=</a:t>
            </a:r>
          </a:p>
        </p:txBody>
      </p:sp>
      <p:pic>
        <p:nvPicPr>
          <p:cNvPr id="3368970" name="Picture 10" descr="2012-Dec-13-fig3a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2492375"/>
            <a:ext cx="3838575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68971" name="Rectangle 11"/>
          <p:cNvSpPr>
            <a:spLocks noChangeArrowheads="1"/>
          </p:cNvSpPr>
          <p:nvPr/>
        </p:nvSpPr>
        <p:spPr bwMode="auto">
          <a:xfrm rot="-2332199">
            <a:off x="7985125" y="5457825"/>
            <a:ext cx="1123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>
                <a:latin typeface="Symbol" panose="05050102010706020507" pitchFamily="18" charset="2"/>
              </a:rPr>
              <a:t>Dj</a:t>
            </a:r>
            <a:r>
              <a:rPr lang="en-US" altLang="en-US" sz="2000"/>
              <a:t> (rad)</a:t>
            </a:r>
          </a:p>
        </p:txBody>
      </p:sp>
      <p:sp>
        <p:nvSpPr>
          <p:cNvPr id="3368972" name="Rectangle 12"/>
          <p:cNvSpPr>
            <a:spLocks noChangeArrowheads="1"/>
          </p:cNvSpPr>
          <p:nvPr/>
        </p:nvSpPr>
        <p:spPr bwMode="auto">
          <a:xfrm rot="2475464">
            <a:off x="6257925" y="5465763"/>
            <a:ext cx="490538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>
                <a:latin typeface="Symbol" panose="05050102010706020507" pitchFamily="18" charset="2"/>
              </a:rPr>
              <a:t>Dh</a:t>
            </a:r>
          </a:p>
        </p:txBody>
      </p:sp>
      <p:sp>
        <p:nvSpPr>
          <p:cNvPr id="3368973" name="Rectangle 13"/>
          <p:cNvSpPr>
            <a:spLocks noChangeArrowheads="1"/>
          </p:cNvSpPr>
          <p:nvPr/>
        </p:nvSpPr>
        <p:spPr bwMode="auto">
          <a:xfrm rot="-897224">
            <a:off x="1258888" y="4819650"/>
            <a:ext cx="1123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>
                <a:latin typeface="Symbol" panose="05050102010706020507" pitchFamily="18" charset="2"/>
              </a:rPr>
              <a:t>Dj</a:t>
            </a:r>
            <a:r>
              <a:rPr lang="en-US" altLang="en-US" sz="2000"/>
              <a:t> (rad)</a:t>
            </a:r>
          </a:p>
        </p:txBody>
      </p:sp>
      <p:sp>
        <p:nvSpPr>
          <p:cNvPr id="3368974" name="Rectangle 14"/>
          <p:cNvSpPr>
            <a:spLocks noChangeArrowheads="1"/>
          </p:cNvSpPr>
          <p:nvPr/>
        </p:nvSpPr>
        <p:spPr bwMode="auto">
          <a:xfrm rot="2475464">
            <a:off x="269875" y="4638675"/>
            <a:ext cx="490538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>
                <a:latin typeface="Symbol" panose="05050102010706020507" pitchFamily="18" charset="2"/>
              </a:rPr>
              <a:t>Dh</a:t>
            </a:r>
          </a:p>
        </p:txBody>
      </p:sp>
      <p:sp>
        <p:nvSpPr>
          <p:cNvPr id="3368975" name="Rectangle 15"/>
          <p:cNvSpPr>
            <a:spLocks noChangeArrowheads="1"/>
          </p:cNvSpPr>
          <p:nvPr/>
        </p:nvSpPr>
        <p:spPr bwMode="auto">
          <a:xfrm rot="-897224">
            <a:off x="3905250" y="4881562"/>
            <a:ext cx="1123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>
                <a:latin typeface="Symbol" panose="05050102010706020507" pitchFamily="18" charset="2"/>
              </a:rPr>
              <a:t>Dj</a:t>
            </a:r>
            <a:r>
              <a:rPr lang="en-US" altLang="en-US" sz="2000"/>
              <a:t> (rad)</a:t>
            </a:r>
          </a:p>
        </p:txBody>
      </p:sp>
      <p:sp>
        <p:nvSpPr>
          <p:cNvPr id="3368976" name="Rectangle 16"/>
          <p:cNvSpPr>
            <a:spLocks noChangeArrowheads="1"/>
          </p:cNvSpPr>
          <p:nvPr/>
        </p:nvSpPr>
        <p:spPr bwMode="auto">
          <a:xfrm rot="2475464">
            <a:off x="2916238" y="4700587"/>
            <a:ext cx="490537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>
                <a:latin typeface="Symbol" panose="05050102010706020507" pitchFamily="18" charset="2"/>
              </a:rPr>
              <a:t>Dh</a:t>
            </a:r>
          </a:p>
        </p:txBody>
      </p:sp>
      <p:sp>
        <p:nvSpPr>
          <p:cNvPr id="3368977" name="Rectangle 17"/>
          <p:cNvSpPr>
            <a:spLocks noChangeArrowheads="1"/>
          </p:cNvSpPr>
          <p:nvPr/>
        </p:nvSpPr>
        <p:spPr bwMode="auto">
          <a:xfrm>
            <a:off x="6877050" y="6138863"/>
            <a:ext cx="223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 b="0"/>
              <a:t>ALICE, PLB719 (2013) 29</a:t>
            </a:r>
          </a:p>
        </p:txBody>
      </p:sp>
      <p:sp>
        <p:nvSpPr>
          <p:cNvPr id="3368978" name="Text Box 18"/>
          <p:cNvSpPr txBox="1">
            <a:spLocks noChangeArrowheads="1"/>
          </p:cNvSpPr>
          <p:nvPr/>
        </p:nvSpPr>
        <p:spPr bwMode="auto">
          <a:xfrm>
            <a:off x="7640638" y="0"/>
            <a:ext cx="1503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b="0"/>
              <a:t>here: </a:t>
            </a:r>
            <a:r>
              <a:rPr lang="en-US" altLang="en-US" b="0">
                <a:latin typeface="Symbol" panose="05050102010706020507" pitchFamily="18" charset="2"/>
              </a:rPr>
              <a:t>h</a:t>
            </a:r>
            <a:r>
              <a:rPr lang="en-US" altLang="en-US" b="0"/>
              <a:t> = </a:t>
            </a:r>
            <a:r>
              <a:rPr lang="en-US" altLang="en-US" b="0">
                <a:latin typeface="Symbol" panose="05050102010706020507" pitchFamily="18" charset="2"/>
              </a:rPr>
              <a:t>h</a:t>
            </a:r>
            <a:r>
              <a:rPr lang="en-US" altLang="en-US" b="0" baseline="-25000"/>
              <a:t>lab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8307" y="5700197"/>
            <a:ext cx="152689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Two ridges !</a:t>
            </a:r>
          </a:p>
        </p:txBody>
      </p:sp>
    </p:spTree>
    <p:extLst>
      <p:ext uri="{BB962C8B-B14F-4D97-AF65-F5344CB8AC3E}">
        <p14:creationId xmlns:p14="http://schemas.microsoft.com/office/powerpoint/2010/main" val="6041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8971" grpId="0" animBg="1"/>
      <p:bldP spid="336897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Elliptic Flow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6" name="Picture 4" descr="FlowP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4667250" cy="3372595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 bwMode="auto">
          <a:xfrm rot="5400000" flipH="1" flipV="1">
            <a:off x="3619500" y="1790700"/>
            <a:ext cx="609600" cy="38100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419100" y="4991100"/>
            <a:ext cx="609600" cy="38100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990600" y="1295400"/>
            <a:ext cx="72390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Overlap of colliding nuclei not isotropic in non-central collisions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334000" y="2209800"/>
            <a:ext cx="3348038" cy="2554288"/>
            <a:chOff x="5211762" y="2667000"/>
            <a:chExt cx="3348038" cy="2554288"/>
          </a:xfrm>
        </p:grpSpPr>
        <p:sp>
          <p:nvSpPr>
            <p:cNvPr id="12" name="Slide Number Placeholder 4"/>
            <p:cNvSpPr txBox="1">
              <a:spLocks/>
            </p:cNvSpPr>
            <p:nvPr/>
          </p:nvSpPr>
          <p:spPr bwMode="auto">
            <a:xfrm>
              <a:off x="6148387" y="5024438"/>
              <a:ext cx="2133600" cy="196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400" b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fld id="{7EC0D83E-884C-47D8-A64E-2A90E05FC4CF}" type="slidenum">
                <a:rPr lang="en-US" smtClean="0"/>
                <a:pPr/>
                <a:t>4</a:t>
              </a:fld>
              <a:endParaRPr lang="en-US"/>
            </a:p>
          </p:txBody>
        </p:sp>
        <p:pic>
          <p:nvPicPr>
            <p:cNvPr id="13" name="Picture 9" descr="overla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486400" y="2667000"/>
              <a:ext cx="3073400" cy="2111375"/>
            </a:xfrm>
            <a:prstGeom prst="rect">
              <a:avLst/>
            </a:prstGeom>
            <a:noFill/>
          </p:spPr>
        </p:pic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7031037" y="3675063"/>
              <a:ext cx="431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 flipV="1">
              <a:off x="6997700" y="2863850"/>
              <a:ext cx="0" cy="792163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5499100" y="4784725"/>
              <a:ext cx="5048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V="1">
              <a:off x="5499100" y="4279900"/>
              <a:ext cx="0" cy="5048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5788025" y="4778375"/>
              <a:ext cx="307975" cy="36671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x</a:t>
              </a:r>
            </a:p>
          </p:txBody>
        </p:sp>
        <p:sp>
          <p:nvSpPr>
            <p:cNvPr id="19" name="Text Box 13"/>
            <p:cNvSpPr txBox="1">
              <a:spLocks noChangeArrowheads="1"/>
            </p:cNvSpPr>
            <p:nvPr/>
          </p:nvSpPr>
          <p:spPr bwMode="auto">
            <a:xfrm>
              <a:off x="5211762" y="4137025"/>
              <a:ext cx="307975" cy="36671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05000" y="5410200"/>
            <a:ext cx="341632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Defines </a:t>
            </a:r>
            <a:r>
              <a:rPr lang="en-US" i="1" dirty="0"/>
              <a:t>reaction plane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</a:p>
          <a:p>
            <a:r>
              <a:rPr lang="en-US" i="1" dirty="0">
                <a:sym typeface="Symbol"/>
              </a:rPr>
              <a:t>(spanned by beam axis </a:t>
            </a:r>
            <a:br>
              <a:rPr lang="en-US" i="1" dirty="0">
                <a:sym typeface="Symbol"/>
              </a:rPr>
            </a:br>
            <a:r>
              <a:rPr lang="en-US" i="1" dirty="0">
                <a:sym typeface="Symbol"/>
              </a:rPr>
              <a:t>and impact parameter vector)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91200" y="4800600"/>
            <a:ext cx="273664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Pressure gradients </a:t>
            </a:r>
            <a:br>
              <a:rPr lang="en-US" dirty="0"/>
            </a:br>
            <a:r>
              <a:rPr lang="en-US" dirty="0"/>
              <a:t>dependent on direction</a:t>
            </a:r>
          </a:p>
        </p:txBody>
      </p:sp>
      <p:pic>
        <p:nvPicPr>
          <p:cNvPr id="25" name="Picture 24" descr="eq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638800"/>
            <a:ext cx="1761598" cy="48154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772400" y="30480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in plane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7000" y="175260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out of plane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/>
      <p:bldP spid="2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ADFDD4-7EC4-4260-B062-A8B84BE57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158" y="1268413"/>
            <a:ext cx="8501122" cy="5040312"/>
          </a:xfrm>
        </p:spPr>
        <p:txBody>
          <a:bodyPr/>
          <a:lstStyle/>
          <a:p>
            <a:r>
              <a:rPr lang="en-US" dirty="0"/>
              <a:t>Various “HI observables” in p-</a:t>
            </a:r>
            <a:r>
              <a:rPr lang="en-US" dirty="0" err="1"/>
              <a:t>Pb</a:t>
            </a:r>
            <a:r>
              <a:rPr lang="en-US" dirty="0"/>
              <a:t> and high-multiplicity pp</a:t>
            </a:r>
          </a:p>
          <a:p>
            <a:pPr lvl="1"/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, v</a:t>
            </a:r>
            <a:r>
              <a:rPr lang="en-US" baseline="-25000" dirty="0"/>
              <a:t>3</a:t>
            </a:r>
            <a:r>
              <a:rPr lang="en-US" dirty="0"/>
              <a:t>, …</a:t>
            </a:r>
          </a:p>
          <a:p>
            <a:pPr lvl="1"/>
            <a:r>
              <a:rPr lang="en-US" dirty="0"/>
              <a:t>Multi-particle correlation v</a:t>
            </a:r>
            <a:r>
              <a:rPr lang="en-US" baseline="-25000" dirty="0"/>
              <a:t>2</a:t>
            </a:r>
            <a:r>
              <a:rPr lang="en-US" dirty="0"/>
              <a:t>{4} = v</a:t>
            </a:r>
            <a:r>
              <a:rPr lang="en-US" baseline="-25000" dirty="0"/>
              <a:t>2</a:t>
            </a:r>
            <a:r>
              <a:rPr lang="en-US" dirty="0"/>
              <a:t>{6} = v</a:t>
            </a:r>
            <a:r>
              <a:rPr lang="en-US" baseline="-25000" dirty="0"/>
              <a:t>2</a:t>
            </a:r>
            <a:r>
              <a:rPr lang="en-US" dirty="0"/>
              <a:t>{8}</a:t>
            </a:r>
          </a:p>
          <a:p>
            <a:pPr lvl="1"/>
            <a:r>
              <a:rPr lang="en-US" dirty="0"/>
              <a:t>Mass ordering of particle species E.g. v</a:t>
            </a:r>
            <a:r>
              <a:rPr lang="en-US" baseline="-25000" dirty="0"/>
              <a:t>2</a:t>
            </a:r>
            <a:r>
              <a:rPr lang="en-US" dirty="0"/>
              <a:t>{p} &lt; v</a:t>
            </a:r>
            <a:r>
              <a:rPr lang="en-US" baseline="-25000" dirty="0"/>
              <a:t>2</a:t>
            </a:r>
            <a:r>
              <a:rPr lang="en-US" dirty="0"/>
              <a:t>{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} for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&lt; 2 </a:t>
            </a:r>
            <a:r>
              <a:rPr lang="en-US" dirty="0" err="1"/>
              <a:t>GeV</a:t>
            </a:r>
            <a:r>
              <a:rPr lang="en-US" dirty="0"/>
              <a:t>/c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62C9BD-0317-4630-8010-0738C007DE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D44D58-0CF4-4E71-A46D-5255BE521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Today’s Understanding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17188-241B-4A77-B020-83F481080AF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E692C91-E222-4945-9A19-6EA338E0F9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143249"/>
            <a:ext cx="8441294" cy="321471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E35311E-4F75-494D-A5BB-419A9737B215}"/>
              </a:ext>
            </a:extLst>
          </p:cNvPr>
          <p:cNvSpPr/>
          <p:nvPr/>
        </p:nvSpPr>
        <p:spPr>
          <a:xfrm rot="5400000">
            <a:off x="7916431" y="4596773"/>
            <a:ext cx="1786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PLB 765 (2017) 193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68834" y="3643314"/>
            <a:ext cx="46679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pp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26552" y="3571876"/>
            <a:ext cx="69762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p-</a:t>
            </a:r>
            <a:r>
              <a:rPr lang="en-GB" dirty="0" err="1"/>
              <a:t>Pb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655444" y="4357694"/>
            <a:ext cx="8515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err="1"/>
              <a:t>Pb-Pb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726354" y="3014698"/>
            <a:ext cx="205216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2</a:t>
            </a:r>
            <a:r>
              <a:rPr lang="en-GB" dirty="0"/>
              <a:t> vs. Multiplicity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9664027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268413"/>
            <a:ext cx="5327605" cy="5040312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400" dirty="0"/>
              <a:t>Particle ratios and strangeness</a:t>
            </a:r>
          </a:p>
          <a:p>
            <a:pPr lvl="1"/>
            <a:r>
              <a:rPr lang="en-US" dirty="0"/>
              <a:t>Smooth increase of strange baryon </a:t>
            </a:r>
            <a:br>
              <a:rPr lang="en-US" dirty="0"/>
            </a:br>
            <a:r>
              <a:rPr lang="en-US" dirty="0"/>
              <a:t>production </a:t>
            </a:r>
          </a:p>
          <a:p>
            <a:pPr lvl="1"/>
            <a:r>
              <a:rPr lang="en-US" dirty="0"/>
              <a:t>From pp, over p-</a:t>
            </a:r>
            <a:r>
              <a:rPr lang="en-US" dirty="0" err="1"/>
              <a:t>Pb</a:t>
            </a:r>
            <a:r>
              <a:rPr lang="en-US" dirty="0"/>
              <a:t> to </a:t>
            </a:r>
            <a:r>
              <a:rPr lang="en-US" dirty="0" err="1"/>
              <a:t>Pb-Pb</a:t>
            </a:r>
            <a:endParaRPr lang="en-US" dirty="0"/>
          </a:p>
          <a:p>
            <a:pPr lvl="1"/>
            <a:r>
              <a:rPr lang="en-US" dirty="0"/>
              <a:t>Multiplicity dependence not reproduced by MC generators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But: No sign of parton energy loss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Understanding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CEC329-4600-49DD-A17D-C0DC8E9FAB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1357298"/>
            <a:ext cx="3057691" cy="48577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19412C2-6310-4BB1-BC58-AA165E721673}"/>
              </a:ext>
            </a:extLst>
          </p:cNvPr>
          <p:cNvSpPr/>
          <p:nvPr/>
        </p:nvSpPr>
        <p:spPr>
          <a:xfrm>
            <a:off x="6343807" y="6193057"/>
            <a:ext cx="23823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0" dirty="0">
                <a:latin typeface="Helvetica" panose="020B0604020202020204" pitchFamily="34" charset="0"/>
              </a:rPr>
              <a:t>Nature Phys. 13 (2017) 535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1224B3-0CEC-4B92-8687-B26A7BC4F237}"/>
              </a:ext>
            </a:extLst>
          </p:cNvPr>
          <p:cNvSpPr txBox="1"/>
          <p:nvPr/>
        </p:nvSpPr>
        <p:spPr>
          <a:xfrm>
            <a:off x="5843741" y="1000108"/>
            <a:ext cx="28264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Strange /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ratio vs. </a:t>
            </a:r>
            <a:r>
              <a:rPr lang="en-US" dirty="0" err="1"/>
              <a:t>N</a:t>
            </a:r>
            <a:r>
              <a:rPr lang="en-US" baseline="-25000" dirty="0" err="1"/>
              <a:t>ch</a:t>
            </a:r>
            <a:endParaRPr lang="en-US" baseline="-25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CA1BB0F-822D-43F9-98E3-4F3EB60D0148}"/>
              </a:ext>
            </a:extLst>
          </p:cNvPr>
          <p:cNvCxnSpPr>
            <a:cxnSpLocks/>
          </p:cNvCxnSpPr>
          <p:nvPr/>
        </p:nvCxnSpPr>
        <p:spPr bwMode="auto">
          <a:xfrm>
            <a:off x="6191966" y="4451374"/>
            <a:ext cx="625855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7CFEC5-806D-4812-8332-D3533AF19F53}"/>
              </a:ext>
            </a:extLst>
          </p:cNvPr>
          <p:cNvCxnSpPr>
            <a:cxnSpLocks/>
          </p:cNvCxnSpPr>
          <p:nvPr/>
        </p:nvCxnSpPr>
        <p:spPr bwMode="auto">
          <a:xfrm>
            <a:off x="6619012" y="3786190"/>
            <a:ext cx="750811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47B855-4FDF-4FDE-B762-24DAB3B309EA}"/>
              </a:ext>
            </a:extLst>
          </p:cNvPr>
          <p:cNvCxnSpPr>
            <a:cxnSpLocks/>
          </p:cNvCxnSpPr>
          <p:nvPr/>
        </p:nvCxnSpPr>
        <p:spPr bwMode="auto">
          <a:xfrm>
            <a:off x="7369823" y="3606315"/>
            <a:ext cx="126000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E4D1AE-2EDD-4E91-AE47-9C8507062543}"/>
              </a:ext>
            </a:extLst>
          </p:cNvPr>
          <p:cNvSpPr txBox="1"/>
          <p:nvPr/>
        </p:nvSpPr>
        <p:spPr>
          <a:xfrm>
            <a:off x="6308327" y="436831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2B4EB5-1D88-4A8C-B698-EC5906ABA28A}"/>
              </a:ext>
            </a:extLst>
          </p:cNvPr>
          <p:cNvSpPr txBox="1"/>
          <p:nvPr/>
        </p:nvSpPr>
        <p:spPr>
          <a:xfrm>
            <a:off x="6647267" y="34007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</a:t>
            </a:r>
            <a:r>
              <a:rPr lang="en-US" dirty="0" err="1"/>
              <a:t>Pb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0E6396-4253-4F89-8DD0-BDE79C9ABB3D}"/>
              </a:ext>
            </a:extLst>
          </p:cNvPr>
          <p:cNvSpPr txBox="1"/>
          <p:nvPr/>
        </p:nvSpPr>
        <p:spPr>
          <a:xfrm>
            <a:off x="7761454" y="354892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Pb-Pb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535117" y="1455631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30000" dirty="0"/>
              <a:t>0</a:t>
            </a:r>
            <a:r>
              <a:rPr lang="en-GB" dirty="0"/>
              <a:t>/</a:t>
            </a:r>
            <a:r>
              <a:rPr lang="en-GB" dirty="0">
                <a:latin typeface="Symbol" panose="05050102010706020507" pitchFamily="18" charset="2"/>
              </a:rPr>
              <a:t>p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574301" y="2071678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  <a:r>
              <a:rPr lang="en-GB" dirty="0">
                <a:solidFill>
                  <a:srgbClr val="0000FF"/>
                </a:solidFill>
              </a:rPr>
              <a:t>/</a:t>
            </a:r>
            <a:r>
              <a:rPr lang="en-GB" dirty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583919" y="271462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Symbol" panose="05050102010706020507" pitchFamily="18" charset="2"/>
              </a:rPr>
              <a:t>X</a:t>
            </a:r>
            <a:r>
              <a:rPr lang="en-GB" dirty="0">
                <a:solidFill>
                  <a:srgbClr val="00B050"/>
                </a:solidFill>
              </a:rPr>
              <a:t>/</a:t>
            </a:r>
            <a:r>
              <a:rPr lang="en-GB" dirty="0">
                <a:solidFill>
                  <a:srgbClr val="00B050"/>
                </a:solidFill>
                <a:latin typeface="Symbol" panose="05050102010706020507" pitchFamily="18" charset="2"/>
              </a:rPr>
              <a:t>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86593" y="3357562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GB" dirty="0">
                <a:solidFill>
                  <a:srgbClr val="FF0000"/>
                </a:solidFill>
              </a:rPr>
              <a:t>/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786314" y="5214950"/>
            <a:ext cx="1500198" cy="428628"/>
            <a:chOff x="4786314" y="5214950"/>
            <a:chExt cx="1500198" cy="428628"/>
          </a:xfrm>
        </p:grpSpPr>
        <p:sp>
          <p:nvSpPr>
            <p:cNvPr id="21" name="TextBox 20"/>
            <p:cNvSpPr txBox="1"/>
            <p:nvPr/>
          </p:nvSpPr>
          <p:spPr>
            <a:xfrm>
              <a:off x="4786314" y="521495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Pythia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5643570" y="5429264"/>
              <a:ext cx="642942" cy="214314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3" grpId="0"/>
      <p:bldP spid="14" grpId="0"/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 </a:t>
            </a:r>
            <a:r>
              <a:rPr lang="en-US" dirty="0" err="1"/>
              <a:t>Pb-Pb</a:t>
            </a:r>
            <a:r>
              <a:rPr lang="en-US" dirty="0"/>
              <a:t> collision effects observed in pp and p-</a:t>
            </a:r>
            <a:r>
              <a:rPr lang="en-US" dirty="0" err="1"/>
              <a:t>Pb</a:t>
            </a:r>
            <a:endParaRPr lang="en-US" dirty="0"/>
          </a:p>
          <a:p>
            <a:r>
              <a:rPr lang="en-US" dirty="0"/>
              <a:t>Paradigm shift in interpretation of small systems</a:t>
            </a:r>
          </a:p>
          <a:p>
            <a:r>
              <a:rPr lang="en-US" dirty="0"/>
              <a:t>Many hints that (mini) QGP is created in high-multiplicity p-</a:t>
            </a:r>
            <a:r>
              <a:rPr lang="en-US" dirty="0" err="1"/>
              <a:t>Pb</a:t>
            </a:r>
            <a:r>
              <a:rPr lang="en-US" dirty="0"/>
              <a:t> collisions (and pp collisions?)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Debate on influence of the initial state effect as opposed to a collective approach (</a:t>
            </a:r>
            <a:r>
              <a:rPr lang="en-US" altLang="en-US" dirty="0" err="1"/>
              <a:t>rescattering</a:t>
            </a:r>
            <a:r>
              <a:rPr lang="en-US" altLang="en-US" dirty="0"/>
              <a:t>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42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Collectivity </a:t>
            </a:r>
            <a:br>
              <a:rPr lang="en-US" dirty="0"/>
            </a:br>
            <a:r>
              <a:rPr lang="en-US" dirty="0"/>
              <a:t>in Small Systems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1836" y="5853946"/>
            <a:ext cx="807996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Topic of ongoing exciting research – Stay tuned… or even better: join in!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789914"/>
              </p:ext>
            </p:extLst>
          </p:nvPr>
        </p:nvGraphicFramePr>
        <p:xfrm>
          <a:off x="1295400" y="3048000"/>
          <a:ext cx="65532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For 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p-</a:t>
                      </a:r>
                      <a:r>
                        <a:rPr lang="en-US" dirty="0" err="1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Pb-Pb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Size </a:t>
                      </a:r>
                      <a:r>
                        <a:rPr lang="en-US" baseline="0" dirty="0"/>
                        <a:t>collision region (fm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Volume at freeze-out (fm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density (</a:t>
                      </a:r>
                      <a:r>
                        <a:rPr lang="en-US" dirty="0" err="1"/>
                        <a:t>GeV</a:t>
                      </a:r>
                      <a:r>
                        <a:rPr lang="en-US" dirty="0"/>
                        <a:t>/fm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C920652F-CD16-4844-8F37-69AC15B8C497}"/>
              </a:ext>
            </a:extLst>
          </p:cNvPr>
          <p:cNvGrpSpPr/>
          <p:nvPr/>
        </p:nvGrpSpPr>
        <p:grpSpPr>
          <a:xfrm>
            <a:off x="6324600" y="5210182"/>
            <a:ext cx="1981199" cy="369332"/>
            <a:chOff x="990601" y="5562600"/>
            <a:chExt cx="26095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F7B275B-9407-47F3-8316-F3FB4E7A4EC0}"/>
                </a:ext>
              </a:extLst>
            </p:cNvPr>
            <p:cNvSpPr/>
            <p:nvPr/>
          </p:nvSpPr>
          <p:spPr>
            <a:xfrm>
              <a:off x="990601" y="5562600"/>
              <a:ext cx="2609536" cy="3693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630238"/>
              <a:r>
                <a:rPr lang="en-US" dirty="0">
                  <a:cs typeface="Arial" panose="020B0604020202020204" pitchFamily="34" charset="0"/>
                  <a:hlinkClick r:id="rId3" action="ppaction://hlinksldjump"/>
                </a:rPr>
                <a:t>more info</a:t>
              </a:r>
              <a:endParaRPr lang="en-US" dirty="0"/>
            </a:p>
          </p:txBody>
        </p:sp>
        <p:sp>
          <p:nvSpPr>
            <p:cNvPr id="10" name="Striped Right Arrow 17">
              <a:extLst>
                <a:ext uri="{FF2B5EF4-FFF2-40B4-BE49-F238E27FC236}">
                  <a16:creationId xmlns:a16="http://schemas.microsoft.com/office/drawing/2014/main" id="{A5044339-CBBC-40E2-B739-21C4FE657772}"/>
                </a:ext>
              </a:extLst>
            </p:cNvPr>
            <p:cNvSpPr/>
            <p:nvPr/>
          </p:nvSpPr>
          <p:spPr bwMode="auto">
            <a:xfrm>
              <a:off x="1143001" y="5665572"/>
              <a:ext cx="685800" cy="185060"/>
            </a:xfrm>
            <a:prstGeom prst="stripedRightArrow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09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4282" y="1268413"/>
            <a:ext cx="8472518" cy="5040312"/>
          </a:xfrm>
        </p:spPr>
        <p:txBody>
          <a:bodyPr/>
          <a:lstStyle/>
          <a:p>
            <a:r>
              <a:rPr lang="en-US" dirty="0"/>
              <a:t>Observations challenge </a:t>
            </a:r>
            <a:r>
              <a:rPr lang="en-US" dirty="0">
                <a:solidFill>
                  <a:srgbClr val="FF0000"/>
                </a:solidFill>
              </a:rPr>
              <a:t>two paradigms </a:t>
            </a:r>
            <a:r>
              <a:rPr lang="en-US" dirty="0"/>
              <a:t>at once</a:t>
            </a:r>
          </a:p>
          <a:p>
            <a:pPr lvl="1"/>
            <a:r>
              <a:rPr lang="en-US" dirty="0"/>
              <a:t>For how small systems does the HI “standard model” remain valid?</a:t>
            </a:r>
          </a:p>
          <a:p>
            <a:pPr lvl="1"/>
            <a:r>
              <a:rPr lang="en-US" dirty="0"/>
              <a:t>Can the standard tools for pp physics remain standard?</a:t>
            </a:r>
            <a:endParaRPr lang="en-GB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Next?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0361" y="2571744"/>
            <a:ext cx="776366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/>
              <a:t>Run 1 + 2 (2009-2018)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dirty="0"/>
              <a:t>Discovery of heavy-ion like phenomena in small systems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 dirty="0"/>
              <a:t>Characterization of multi-particle correlations and strangeness enhancement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39189" y="4201755"/>
            <a:ext cx="414422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Non-flow-free correlation measurements </a:t>
            </a:r>
            <a:br>
              <a:rPr lang="en-US" sz="1600" dirty="0"/>
            </a:br>
            <a:r>
              <a:rPr lang="en-US" sz="1600" dirty="0">
                <a:sym typeface="Wingdings" pitchFamily="2" charset="2"/>
              </a:rPr>
              <a:t> nature of higher-order correlations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7912" y="5140123"/>
            <a:ext cx="3321742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ym typeface="Wingdings" pitchFamily="2" charset="2"/>
              </a:rPr>
              <a:t>Energy-loss </a:t>
            </a:r>
            <a:r>
              <a:rPr lang="en-US" sz="1600" dirty="0">
                <a:sym typeface="Wingdings" pitchFamily="2" charset="2"/>
              </a:rPr>
              <a:t>signals 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 role of final-state interactions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5922801" y="4214818"/>
            <a:ext cx="3195105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ym typeface="Wingdings" pitchFamily="2" charset="2"/>
              </a:rPr>
              <a:t>Thermal radiation 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 err="1">
                <a:sym typeface="Wingdings" pitchFamily="2" charset="2"/>
              </a:rPr>
              <a:t>isotropization</a:t>
            </a:r>
            <a:r>
              <a:rPr lang="en-US" sz="1600" dirty="0">
                <a:sym typeface="Wingdings" pitchFamily="2" charset="2"/>
              </a:rPr>
              <a:t> / equilibration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57818" y="5143512"/>
            <a:ext cx="341952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Strangeness enhancement</a:t>
            </a:r>
            <a:br>
              <a:rPr lang="en-US" sz="1600" dirty="0"/>
            </a:br>
            <a:r>
              <a:rPr lang="en-US" sz="1600" dirty="0">
                <a:sym typeface="Wingdings" pitchFamily="2" charset="2"/>
              </a:rPr>
              <a:t> insight into baryon production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endCxn id="9" idx="0"/>
          </p:cNvCxnSpPr>
          <p:nvPr/>
        </p:nvCxnSpPr>
        <p:spPr bwMode="auto">
          <a:xfrm rot="16200000" flipH="1">
            <a:off x="6830428" y="3524892"/>
            <a:ext cx="782430" cy="59742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rot="16200000" flipH="1">
            <a:off x="5000220" y="4214410"/>
            <a:ext cx="1643074" cy="21513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rot="5400000">
            <a:off x="3607179" y="4250945"/>
            <a:ext cx="1643074" cy="14206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>
            <a:endCxn id="7" idx="0"/>
          </p:cNvCxnSpPr>
          <p:nvPr/>
        </p:nvCxnSpPr>
        <p:spPr bwMode="auto">
          <a:xfrm rot="10800000" flipV="1">
            <a:off x="2111299" y="3419325"/>
            <a:ext cx="1499798" cy="78243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Oval 14"/>
          <p:cNvSpPr/>
          <p:nvPr/>
        </p:nvSpPr>
        <p:spPr bwMode="auto">
          <a:xfrm>
            <a:off x="4714060" y="4071942"/>
            <a:ext cx="907029" cy="825372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Run </a:t>
            </a:r>
            <a:b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 + 4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537136-9F14-492F-97F5-C377E99BEF99}"/>
              </a:ext>
            </a:extLst>
          </p:cNvPr>
          <p:cNvSpPr/>
          <p:nvPr/>
        </p:nvSpPr>
        <p:spPr>
          <a:xfrm>
            <a:off x="245682" y="5948516"/>
            <a:ext cx="871543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Chance to find unified description of underlying dynamics across system size </a:t>
            </a:r>
          </a:p>
        </p:txBody>
      </p:sp>
      <p:sp>
        <p:nvSpPr>
          <p:cNvPr id="21" name="TextBox 20"/>
          <p:cNvSpPr txBox="1"/>
          <p:nvPr/>
        </p:nvSpPr>
        <p:spPr>
          <a:xfrm rot="1811317">
            <a:off x="4863300" y="3941986"/>
            <a:ext cx="1287532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3366FF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2021-2029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2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286000"/>
            <a:ext cx="3657600" cy="314693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br>
              <a:rPr lang="en-US" dirty="0"/>
            </a:br>
            <a:r>
              <a:rPr lang="en-US" dirty="0"/>
              <a:t>Medium Evolution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44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5181600"/>
            <a:ext cx="266700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Density fluctuations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  <a:sym typeface="Wingdings"/>
              </a:rPr>
              <a:t>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 </a:t>
            </a:r>
            <a:br>
              <a:rPr lang="en-US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spatial anisotropies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9753" y="2859936"/>
            <a:ext cx="1524000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Chemical freeze-out 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~ 155 </a:t>
            </a:r>
            <a:r>
              <a:rPr lang="en-US" dirty="0" err="1">
                <a:solidFill>
                  <a:srgbClr val="00B050"/>
                </a:solidFill>
              </a:rPr>
              <a:t>MeV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74809" y="5892225"/>
            <a:ext cx="476919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0" dirty="0"/>
              <a:t>Values for central </a:t>
            </a:r>
            <a:r>
              <a:rPr lang="en-US" sz="1600" b="0" dirty="0">
                <a:sym typeface="Symbol"/>
              </a:rPr>
              <a:t></a:t>
            </a:r>
            <a:r>
              <a:rPr lang="en-US" sz="1600" b="0" dirty="0" err="1">
                <a:sym typeface="Symbol"/>
              </a:rPr>
              <a:t>s</a:t>
            </a:r>
            <a:r>
              <a:rPr lang="en-US" sz="1600" b="0" baseline="-25000" dirty="0" err="1">
                <a:sym typeface="Symbol"/>
              </a:rPr>
              <a:t>NN</a:t>
            </a:r>
            <a:r>
              <a:rPr lang="en-US" sz="1600" b="0" dirty="0">
                <a:sym typeface="Symbol"/>
              </a:rPr>
              <a:t> = 2.76 </a:t>
            </a:r>
            <a:r>
              <a:rPr lang="en-US" sz="1600" b="0" dirty="0" err="1">
                <a:sym typeface="Symbol"/>
              </a:rPr>
              <a:t>TeV</a:t>
            </a:r>
            <a:r>
              <a:rPr lang="en-US" sz="1600" b="0" dirty="0">
                <a:sym typeface="Symbol"/>
              </a:rPr>
              <a:t> collisions (LHC)</a:t>
            </a:r>
          </a:p>
          <a:p>
            <a:r>
              <a:rPr lang="en-US" sz="1600" b="0" dirty="0">
                <a:sym typeface="Symbol"/>
              </a:rPr>
              <a:t>* from direct photons (not discussed)</a:t>
            </a:r>
            <a:endParaRPr lang="en-US" sz="16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7543800" y="1676400"/>
            <a:ext cx="135165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FF0000"/>
                </a:solidFill>
              </a:rPr>
              <a:t>Kinetical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freeze-out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~ 90 </a:t>
            </a:r>
            <a:r>
              <a:rPr lang="en-US" dirty="0" err="1">
                <a:solidFill>
                  <a:srgbClr val="FF0000"/>
                </a:solidFill>
              </a:rPr>
              <a:t>MeV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1524000"/>
            <a:ext cx="28969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dN</a:t>
            </a:r>
            <a:r>
              <a:rPr lang="en-US" baseline="-25000" dirty="0" err="1"/>
              <a:t>ch</a:t>
            </a:r>
            <a:r>
              <a:rPr lang="en-US" dirty="0"/>
              <a:t>/d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 ~ 1600 particles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80329" y="3962400"/>
            <a:ext cx="2835071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Viscous hydrodynamics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/s ~ 0.08 – 0.16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3600271"/>
            <a:ext cx="2209799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Dense medium </a:t>
            </a:r>
          </a:p>
          <a:p>
            <a:pPr algn="ctr"/>
            <a:r>
              <a:rPr lang="en-US" dirty="0">
                <a:solidFill>
                  <a:srgbClr val="00B050"/>
                </a:solidFill>
                <a:sym typeface="Wingdings"/>
              </a:rPr>
              <a:t></a:t>
            </a:r>
            <a:br>
              <a:rPr lang="en-US" dirty="0">
                <a:solidFill>
                  <a:srgbClr val="00B050"/>
                </a:solidFill>
                <a:sym typeface="Wingdings"/>
              </a:rPr>
            </a:br>
            <a:r>
              <a:rPr lang="en-US" dirty="0">
                <a:solidFill>
                  <a:srgbClr val="00B050"/>
                </a:solidFill>
                <a:sym typeface="Wingdings"/>
              </a:rPr>
              <a:t>E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nergy loss, </a:t>
            </a:r>
            <a:r>
              <a:rPr lang="en-US" dirty="0" err="1">
                <a:solidFill>
                  <a:srgbClr val="00B050"/>
                </a:solidFill>
                <a:sym typeface="Wingdings" pitchFamily="2" charset="2"/>
              </a:rPr>
              <a:t>Quarkonia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melting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2286000"/>
            <a:ext cx="1915909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Large pressure </a:t>
            </a:r>
          </a:p>
          <a:p>
            <a:pPr algn="ctr"/>
            <a:r>
              <a:rPr lang="en-US" dirty="0">
                <a:solidFill>
                  <a:srgbClr val="0000FF"/>
                </a:solidFill>
                <a:sym typeface="Wingdings"/>
              </a:rPr>
              <a:t></a:t>
            </a:r>
          </a:p>
          <a:p>
            <a:pPr algn="ctr"/>
            <a:r>
              <a:rPr lang="en-US" dirty="0">
                <a:solidFill>
                  <a:srgbClr val="0000FF"/>
                </a:solidFill>
                <a:sym typeface="Wingdings" pitchFamily="2" charset="2"/>
              </a:rPr>
              <a:t> collective flow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2" name="Straight Arrow Connector 21"/>
          <p:cNvCxnSpPr>
            <a:stCxn id="9" idx="1"/>
          </p:cNvCxnSpPr>
          <p:nvPr/>
        </p:nvCxnSpPr>
        <p:spPr bwMode="auto">
          <a:xfrm flipH="1">
            <a:off x="4648199" y="3321601"/>
            <a:ext cx="2741554" cy="320399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1" idx="1"/>
          </p:cNvCxnSpPr>
          <p:nvPr/>
        </p:nvCxnSpPr>
        <p:spPr bwMode="auto">
          <a:xfrm flipH="1">
            <a:off x="4648199" y="2138065"/>
            <a:ext cx="2895601" cy="107126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 flipV="1">
            <a:off x="4648199" y="3962400"/>
            <a:ext cx="1412182" cy="58918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>
            <a:stCxn id="8" idx="3"/>
          </p:cNvCxnSpPr>
          <p:nvPr/>
        </p:nvCxnSpPr>
        <p:spPr bwMode="auto">
          <a:xfrm flipV="1">
            <a:off x="2819400" y="4648200"/>
            <a:ext cx="1828800" cy="99506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>
            <a:stCxn id="15" idx="3"/>
          </p:cNvCxnSpPr>
          <p:nvPr/>
        </p:nvCxnSpPr>
        <p:spPr bwMode="auto">
          <a:xfrm>
            <a:off x="2438399" y="4200436"/>
            <a:ext cx="1981201" cy="9435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>
            <a:stCxn id="16" idx="3"/>
          </p:cNvCxnSpPr>
          <p:nvPr/>
        </p:nvCxnSpPr>
        <p:spPr bwMode="auto">
          <a:xfrm>
            <a:off x="2373109" y="2747665"/>
            <a:ext cx="1970291" cy="106233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6934200" y="4800600"/>
            <a:ext cx="1979553" cy="923330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9900"/>
                </a:solidFill>
              </a:rPr>
              <a:t>Initial temperature* </a:t>
            </a:r>
            <a:br>
              <a:rPr lang="en-US" dirty="0">
                <a:solidFill>
                  <a:srgbClr val="FF9900"/>
                </a:solidFill>
              </a:rPr>
            </a:br>
            <a:r>
              <a:rPr lang="en-US" dirty="0">
                <a:solidFill>
                  <a:srgbClr val="FF9900"/>
                </a:solidFill>
              </a:rPr>
              <a:t>~ 300 MeV</a:t>
            </a: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 bwMode="auto">
          <a:xfrm flipH="1" flipV="1">
            <a:off x="4648199" y="4419600"/>
            <a:ext cx="2286001" cy="842665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312275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Dense colored strongly coupling medium is produced in heavy-ion collisions (the </a:t>
            </a:r>
            <a:r>
              <a:rPr lang="en-US" i="1" dirty="0">
                <a:solidFill>
                  <a:srgbClr val="0000FF"/>
                </a:solidFill>
              </a:rPr>
              <a:t>Quark-Gluon Plasma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dirty="0"/>
              <a:t>Particle production is strongly suppressed</a:t>
            </a:r>
          </a:p>
          <a:p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Created matter is in local thermal equilibrium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Particle production described by statistical models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Expansion described by viscous hydrodynamics “perfect liquid”</a:t>
            </a:r>
          </a:p>
          <a:p>
            <a:r>
              <a:rPr lang="en-US" dirty="0"/>
              <a:t>Recent discoveries and observations in p-</a:t>
            </a:r>
            <a:r>
              <a:rPr lang="en-US" dirty="0" err="1"/>
              <a:t>Pb</a:t>
            </a:r>
            <a:r>
              <a:rPr lang="en-US" dirty="0"/>
              <a:t> collisions </a:t>
            </a:r>
            <a:r>
              <a:rPr lang="en-US" dirty="0">
                <a:solidFill>
                  <a:srgbClr val="0000FF"/>
                </a:solidFill>
              </a:rPr>
              <a:t>hint at collective “QGP-like” effects in small systems</a:t>
            </a:r>
          </a:p>
          <a:p>
            <a:pPr lvl="1"/>
            <a:r>
              <a:rPr lang="en-US" dirty="0"/>
              <a:t>Universal description across system size?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45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Take-Home Messages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4876800"/>
            <a:ext cx="518160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0" dirty="0"/>
              <a:t>Many thanks for useful discussions and inspiring previous lectures to Federico </a:t>
            </a:r>
            <a:r>
              <a:rPr lang="en-US" b="0" dirty="0" err="1"/>
              <a:t>Antinori</a:t>
            </a:r>
            <a:r>
              <a:rPr lang="en-US" b="0" dirty="0"/>
              <a:t>, </a:t>
            </a:r>
            <a:r>
              <a:rPr lang="en-US" b="0" dirty="0" err="1"/>
              <a:t>Davide</a:t>
            </a:r>
            <a:r>
              <a:rPr lang="en-US" b="0" dirty="0"/>
              <a:t> </a:t>
            </a:r>
            <a:r>
              <a:rPr lang="en-US" b="0" dirty="0" err="1"/>
              <a:t>Caffarri</a:t>
            </a:r>
            <a:r>
              <a:rPr lang="en-US" b="0" dirty="0"/>
              <a:t>, Leticia </a:t>
            </a:r>
            <a:r>
              <a:rPr lang="en-US" b="0" dirty="0" err="1"/>
              <a:t>Cunqueiro</a:t>
            </a:r>
            <a:r>
              <a:rPr lang="en-US" b="0" dirty="0"/>
              <a:t>, Andrea </a:t>
            </a:r>
            <a:r>
              <a:rPr lang="en-US" b="0" dirty="0" err="1"/>
              <a:t>Dainese</a:t>
            </a:r>
            <a:r>
              <a:rPr lang="en-US" b="0" dirty="0"/>
              <a:t>, Michele Floris, Alexander </a:t>
            </a:r>
            <a:r>
              <a:rPr lang="en-US" b="0" dirty="0" err="1"/>
              <a:t>Kalweit</a:t>
            </a:r>
            <a:r>
              <a:rPr lang="en-US" b="0" dirty="0"/>
              <a:t>, Andreas </a:t>
            </a:r>
            <a:r>
              <a:rPr lang="en-US" b="0" dirty="0" err="1"/>
              <a:t>Morsch</a:t>
            </a:r>
            <a:r>
              <a:rPr lang="en-US" b="0" dirty="0"/>
              <a:t>, </a:t>
            </a:r>
            <a:r>
              <a:rPr lang="en-US" b="0" dirty="0" err="1"/>
              <a:t>Raimond</a:t>
            </a:r>
            <a:r>
              <a:rPr lang="en-US" b="0" dirty="0"/>
              <a:t> Snellings, </a:t>
            </a:r>
            <a:r>
              <a:rPr lang="en-US" b="0" dirty="0" err="1"/>
              <a:t>Alberica</a:t>
            </a:r>
            <a:r>
              <a:rPr lang="en-US" b="0" dirty="0"/>
              <a:t> </a:t>
            </a:r>
            <a:r>
              <a:rPr lang="en-US" b="0" dirty="0" err="1"/>
              <a:t>Toia</a:t>
            </a: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1417973" y="5221069"/>
            <a:ext cx="177484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Thank you for </a:t>
            </a:r>
          </a:p>
          <a:p>
            <a:pPr algn="ctr"/>
            <a:r>
              <a:rPr lang="en-US" dirty="0"/>
              <a:t>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8280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Initial-state density fluctuations cause higher-order flow</a:t>
            </a:r>
          </a:p>
          <a:p>
            <a:r>
              <a:rPr lang="en-US" dirty="0"/>
              <a:t>For a given order</a:t>
            </a:r>
          </a:p>
          <a:p>
            <a:pPr lvl="1"/>
            <a:r>
              <a:rPr lang="en-US" dirty="0"/>
              <a:t>Value is not the same event by event</a:t>
            </a:r>
          </a:p>
          <a:p>
            <a:pPr lvl="1"/>
            <a:r>
              <a:rPr lang="en-US" dirty="0"/>
              <a:t>Usually we look at averages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However we look for</a:t>
            </a:r>
          </a:p>
          <a:p>
            <a:r>
              <a:rPr lang="en-US" dirty="0"/>
              <a:t> 		  without fluctuations</a:t>
            </a:r>
          </a:p>
          <a:p>
            <a:r>
              <a:rPr lang="en-US" dirty="0"/>
              <a:t>Deviates with fluctuations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Fluctuations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44113"/>
              </p:ext>
            </p:extLst>
          </p:nvPr>
        </p:nvGraphicFramePr>
        <p:xfrm>
          <a:off x="514351" y="2851389"/>
          <a:ext cx="19272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0" name="Equation" r:id="rId3" imgW="901309" imgH="279279" progId="Equation.3">
                  <p:embed/>
                </p:oleObj>
              </mc:Choice>
              <mc:Fallback>
                <p:oleObj name="Equation" r:id="rId3" imgW="901309" imgH="279279" progId="Equation.3">
                  <p:embed/>
                  <p:pic>
                    <p:nvPicPr>
                      <p:cNvPr id="0" name="Picture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1" y="2851389"/>
                        <a:ext cx="19272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96026" y="3643493"/>
            <a:ext cx="240188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non-flow not shown for simplicity</a:t>
            </a:r>
          </a:p>
          <a:p>
            <a:endParaRPr lang="en-US" dirty="0"/>
          </a:p>
          <a:p>
            <a:r>
              <a:rPr lang="en-US" dirty="0"/>
              <a:t>for 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024760"/>
              </p:ext>
            </p:extLst>
          </p:nvPr>
        </p:nvGraphicFramePr>
        <p:xfrm>
          <a:off x="4340225" y="2797970"/>
          <a:ext cx="442277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1" name="Equation" r:id="rId5" imgW="2070100" imgH="342900" progId="Equation.3">
                  <p:embed/>
                </p:oleObj>
              </mc:Choice>
              <mc:Fallback>
                <p:oleObj name="Equation" r:id="rId5" imgW="2070100" imgH="342900" progId="Equation.3">
                  <p:embed/>
                  <p:pic>
                    <p:nvPicPr>
                      <p:cNvPr id="0" name="Picture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0225" y="2797970"/>
                        <a:ext cx="4422775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47286" y="2945511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means actually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97060"/>
              </p:ext>
            </p:extLst>
          </p:nvPr>
        </p:nvGraphicFramePr>
        <p:xfrm>
          <a:off x="3708400" y="4114800"/>
          <a:ext cx="5969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2" name="Equation" r:id="rId7" imgW="279279" imgH="253890" progId="Equation.3">
                  <p:embed/>
                </p:oleObj>
              </mc:Choice>
              <mc:Fallback>
                <p:oleObj name="Equation" r:id="rId7" imgW="279279" imgH="253890" progId="Equation.3">
                  <p:embed/>
                  <p:pic>
                    <p:nvPicPr>
                      <p:cNvPr id="0" name="Picture 3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4114800"/>
                        <a:ext cx="596900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893300"/>
              </p:ext>
            </p:extLst>
          </p:nvPr>
        </p:nvGraphicFramePr>
        <p:xfrm>
          <a:off x="514351" y="3479800"/>
          <a:ext cx="1751012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3" name="Equation" r:id="rId9" imgW="825500" imgH="279400" progId="Equation.3">
                  <p:embed/>
                </p:oleObj>
              </mc:Choice>
              <mc:Fallback>
                <p:oleObj name="Equation" r:id="rId9" imgW="825500" imgH="279400" progId="Equation.3">
                  <p:embed/>
                  <p:pic>
                    <p:nvPicPr>
                      <p:cNvPr id="0" name="Picture 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1" y="3479800"/>
                        <a:ext cx="1751012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222762" y="3581400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etc.</a:t>
            </a:r>
          </a:p>
        </p:txBody>
      </p:sp>
      <p:graphicFrame>
        <p:nvGraphicFramePr>
          <p:cNvPr id="1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856668"/>
              </p:ext>
            </p:extLst>
          </p:nvPr>
        </p:nvGraphicFramePr>
        <p:xfrm>
          <a:off x="201613" y="5461000"/>
          <a:ext cx="34369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4" name="Equation" r:id="rId11" imgW="1790700" imgH="482600" progId="Equation.3">
                  <p:embed/>
                </p:oleObj>
              </mc:Choice>
              <mc:Fallback>
                <p:oleObj name="Equation" r:id="rId11" imgW="1790700" imgH="482600" progId="Equation.3">
                  <p:embed/>
                  <p:pic>
                    <p:nvPicPr>
                      <p:cNvPr id="0" name="Picture 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3" y="5461000"/>
                        <a:ext cx="3436937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823045"/>
              </p:ext>
            </p:extLst>
          </p:nvPr>
        </p:nvGraphicFramePr>
        <p:xfrm>
          <a:off x="3962400" y="5461000"/>
          <a:ext cx="34401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5" name="Equation" r:id="rId13" imgW="1790700" imgH="482600" progId="Equation.3">
                  <p:embed/>
                </p:oleObj>
              </mc:Choice>
              <mc:Fallback>
                <p:oleObj name="Equation" r:id="rId13" imgW="1790700" imgH="482600" progId="Equation.3">
                  <p:embed/>
                  <p:pic>
                    <p:nvPicPr>
                      <p:cNvPr id="0" name="Picture 3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5461000"/>
                        <a:ext cx="3440113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7858632" y="5468755"/>
            <a:ext cx="1361568" cy="3715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dirty="0"/>
              <a:t>fluctuation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7858632" y="5967230"/>
            <a:ext cx="1108075" cy="3667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average 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7313549" y="5684655"/>
            <a:ext cx="5746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>
            <a:off x="7313549" y="6118042"/>
            <a:ext cx="5746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graphicFrame>
        <p:nvGraphicFramePr>
          <p:cNvPr id="2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447087"/>
              </p:ext>
            </p:extLst>
          </p:nvPr>
        </p:nvGraphicFramePr>
        <p:xfrm>
          <a:off x="6934200" y="4341855"/>
          <a:ext cx="13716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6" name="Equation" r:id="rId15" imgW="710891" imgH="253890" progId="Equation.3">
                  <p:embed/>
                </p:oleObj>
              </mc:Choice>
              <mc:Fallback>
                <p:oleObj name="Equation" r:id="rId15" imgW="710891" imgH="253890" progId="Equation.3">
                  <p:embed/>
                  <p:pic>
                    <p:nvPicPr>
                      <p:cNvPr id="0" name="Picture 3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4341855"/>
                        <a:ext cx="1371600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04238"/>
              </p:ext>
            </p:extLst>
          </p:nvPr>
        </p:nvGraphicFramePr>
        <p:xfrm>
          <a:off x="869951" y="4464754"/>
          <a:ext cx="160020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37" name="Equation" r:id="rId17" imgW="748975" imgH="291973" progId="Equation.3">
                  <p:embed/>
                </p:oleObj>
              </mc:Choice>
              <mc:Fallback>
                <p:oleObj name="Equation" r:id="rId17" imgW="748975" imgH="291973" progId="Equation.3">
                  <p:embed/>
                  <p:pic>
                    <p:nvPicPr>
                      <p:cNvPr id="0" name="Picture 3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1" y="4464754"/>
                        <a:ext cx="1600200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ounded Rectangle 24"/>
          <p:cNvSpPr/>
          <p:nvPr/>
        </p:nvSpPr>
        <p:spPr bwMode="auto">
          <a:xfrm>
            <a:off x="2571750" y="5515489"/>
            <a:ext cx="1085850" cy="88512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6408283" y="5486010"/>
            <a:ext cx="1059317" cy="88512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5098989"/>
            <a:ext cx="717551" cy="53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62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5" grpId="0"/>
      <p:bldP spid="18" grpId="0"/>
      <p:bldP spid="19" grpId="0"/>
      <p:bldP spid="20" grpId="0" animBg="1"/>
      <p:bldP spid="21" grpId="0" animBg="1"/>
      <p:bldP spid="25" grpId="0" animBg="1"/>
      <p:bldP spid="2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4267200" cy="5040312"/>
          </a:xfrm>
        </p:spPr>
        <p:txBody>
          <a:bodyPr/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distribution is broad</a:t>
            </a:r>
          </a:p>
          <a:p>
            <a:r>
              <a:rPr lang="en-US" dirty="0"/>
              <a:t>Influence of fluctuations significant</a:t>
            </a:r>
          </a:p>
          <a:p>
            <a:r>
              <a:rPr lang="en-US" dirty="0"/>
              <a:t>Estimate of fluctuations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48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Fluctuations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98"/>
          <a:stretch/>
        </p:blipFill>
        <p:spPr>
          <a:xfrm>
            <a:off x="4724400" y="1524000"/>
            <a:ext cx="4206391" cy="48016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99511" y="6087111"/>
            <a:ext cx="16444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JHEP11(2013)183</a:t>
            </a:r>
          </a:p>
        </p:txBody>
      </p:sp>
      <p:graphicFrame>
        <p:nvGraphicFramePr>
          <p:cNvPr id="1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978170"/>
              </p:ext>
            </p:extLst>
          </p:nvPr>
        </p:nvGraphicFramePr>
        <p:xfrm>
          <a:off x="838200" y="2895600"/>
          <a:ext cx="2449512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70" name="Equation" r:id="rId5" imgW="1269449" imgH="482391" progId="Equation.3">
                  <p:embed/>
                </p:oleObj>
              </mc:Choice>
              <mc:Fallback>
                <p:oleObj name="Equation" r:id="rId5" imgW="1269449" imgH="482391" progId="Equation.3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895600"/>
                        <a:ext cx="2449512" cy="931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090794"/>
              </p:ext>
            </p:extLst>
          </p:nvPr>
        </p:nvGraphicFramePr>
        <p:xfrm>
          <a:off x="838200" y="3868738"/>
          <a:ext cx="2449513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71" name="Equation" r:id="rId7" imgW="1269449" imgH="482391" progId="Equation.3">
                  <p:embed/>
                </p:oleObj>
              </mc:Choice>
              <mc:Fallback>
                <p:oleObj name="Equation" r:id="rId7" imgW="1269449" imgH="482391" progId="Equation.3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868738"/>
                        <a:ext cx="2449513" cy="931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004272"/>
              </p:ext>
            </p:extLst>
          </p:nvPr>
        </p:nvGraphicFramePr>
        <p:xfrm>
          <a:off x="838200" y="4892675"/>
          <a:ext cx="2789237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72" name="Equation" r:id="rId9" imgW="1447172" imgH="545863" progId="Equation.3">
                  <p:embed/>
                </p:oleObj>
              </mc:Choice>
              <mc:Fallback>
                <p:oleObj name="Equation" r:id="rId9" imgW="1447172" imgH="545863" progId="Equation.3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92675"/>
                        <a:ext cx="2789237" cy="1050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00800" y="1078468"/>
            <a:ext cx="130356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P(v</a:t>
            </a:r>
            <a:r>
              <a:rPr lang="en-US" baseline="-25000" dirty="0"/>
              <a:t>2</a:t>
            </a:r>
            <a:r>
              <a:rPr lang="en-US" dirty="0"/>
              <a:t>) vs v</a:t>
            </a:r>
            <a:r>
              <a:rPr lang="en-US" baseline="-25000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5988627"/>
            <a:ext cx="1950027" cy="445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dirty="0"/>
              <a:t>for </a:t>
            </a:r>
          </a:p>
        </p:txBody>
      </p:sp>
      <p:graphicFrame>
        <p:nvGraphicFramePr>
          <p:cNvPr id="1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918502"/>
              </p:ext>
            </p:extLst>
          </p:nvPr>
        </p:nvGraphicFramePr>
        <p:xfrm>
          <a:off x="1797627" y="5943600"/>
          <a:ext cx="13716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73" name="Equation" r:id="rId11" imgW="710891" imgH="253890" progId="Equation.3">
                  <p:embed/>
                </p:oleObj>
              </mc:Choice>
              <mc:Fallback>
                <p:oleObj name="Equation" r:id="rId11" imgW="710891" imgH="253890" progId="Equation.3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627" y="5943600"/>
                        <a:ext cx="1371600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24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Observed effects associated to </a:t>
            </a:r>
            <a:r>
              <a:rPr lang="en-US" dirty="0" err="1"/>
              <a:t>hydrodynamical</a:t>
            </a:r>
            <a:r>
              <a:rPr lang="en-US" dirty="0"/>
              <a:t> evolution in </a:t>
            </a:r>
            <a:r>
              <a:rPr lang="en-US" dirty="0" err="1"/>
              <a:t>Pb-Pb</a:t>
            </a:r>
            <a:r>
              <a:rPr lang="en-US" dirty="0"/>
              <a:t> collisions</a:t>
            </a:r>
          </a:p>
          <a:p>
            <a:r>
              <a:rPr lang="en-US" dirty="0"/>
              <a:t>Hydrodynamics in p-</a:t>
            </a:r>
            <a:r>
              <a:rPr lang="en-US" dirty="0" err="1"/>
              <a:t>Pb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collisions?</a:t>
            </a:r>
          </a:p>
          <a:p>
            <a:pPr lvl="1"/>
            <a:r>
              <a:rPr lang="en-US" dirty="0"/>
              <a:t>Number of interactions?</a:t>
            </a:r>
          </a:p>
          <a:p>
            <a:pPr lvl="1"/>
            <a:r>
              <a:rPr lang="en-US" dirty="0"/>
              <a:t>Sufficient time for </a:t>
            </a:r>
            <a:br>
              <a:rPr lang="en-US" dirty="0"/>
            </a:br>
            <a:r>
              <a:rPr lang="en-US" dirty="0"/>
              <a:t>constituents to see </a:t>
            </a:r>
            <a:br>
              <a:rPr lang="en-US" dirty="0"/>
            </a:br>
            <a:r>
              <a:rPr lang="en-US" dirty="0"/>
              <a:t>each other?</a:t>
            </a:r>
          </a:p>
          <a:p>
            <a:r>
              <a:rPr lang="en-US" dirty="0"/>
              <a:t>Hydrodynamics in p-</a:t>
            </a:r>
            <a:r>
              <a:rPr lang="en-US" dirty="0" err="1"/>
              <a:t>Pb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collisions reproduces </a:t>
            </a:r>
            <a:br>
              <a:rPr lang="en-US" dirty="0"/>
            </a:br>
            <a:r>
              <a:rPr lang="en-US" dirty="0"/>
              <a:t>measurements</a:t>
            </a:r>
          </a:p>
          <a:p>
            <a:pPr lvl="1"/>
            <a:r>
              <a:rPr lang="en-US" dirty="0"/>
              <a:t>Assuming 0.2-0.6 fm/c for beginning of hydro evolution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874" y="2130751"/>
            <a:ext cx="4476126" cy="320324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49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</a:t>
            </a:r>
            <a:br>
              <a:rPr lang="en-US" dirty="0"/>
            </a:br>
            <a:r>
              <a:rPr lang="en-US" sz="3200" dirty="0"/>
              <a:t>Hydro?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132092" y="4937141"/>
            <a:ext cx="1487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arXiv:1304.3044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67442" y="1916668"/>
            <a:ext cx="2154757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: Hydro vs. Data</a:t>
            </a:r>
          </a:p>
        </p:txBody>
      </p:sp>
    </p:spTree>
    <p:extLst>
      <p:ext uri="{BB962C8B-B14F-4D97-AF65-F5344CB8AC3E}">
        <p14:creationId xmlns:p14="http://schemas.microsoft.com/office/powerpoint/2010/main" val="250168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5334000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Spatial anisotropy (almond shape)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Quantified by eccentricity </a:t>
            </a:r>
            <a:r>
              <a:rPr lang="en-US" dirty="0">
                <a:latin typeface="Symbol" panose="05050102010706020507" pitchFamily="18" charset="2"/>
              </a:rPr>
              <a:t>e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Pressure gradient larger in-plane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Pressure pushes </a:t>
            </a:r>
            <a:r>
              <a:rPr lang="en-US" dirty="0" err="1">
                <a:sym typeface="Wingdings" pitchFamily="2" charset="2"/>
              </a:rPr>
              <a:t>partons</a:t>
            </a:r>
            <a:endParaRPr lang="en-US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More in in-plane than out-of-plane</a:t>
            </a:r>
          </a:p>
          <a:p>
            <a:pPr>
              <a:lnSpc>
                <a:spcPct val="90000"/>
              </a:lnSpc>
            </a:pP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Spatial anisotropy converts into momentum-space anisotropy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“Faster” particles in-plane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Measurable in the final state!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Elliptic Flow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8001000" y="2017931"/>
            <a:ext cx="1020290" cy="966807"/>
            <a:chOff x="8001000" y="1447800"/>
            <a:chExt cx="1020290" cy="966807"/>
          </a:xfrm>
        </p:grpSpPr>
        <p:sp>
          <p:nvSpPr>
            <p:cNvPr id="15" name="Oval 14"/>
            <p:cNvSpPr/>
            <p:nvPr/>
          </p:nvSpPr>
          <p:spPr bwMode="auto">
            <a:xfrm>
              <a:off x="8001000" y="1828800"/>
              <a:ext cx="533400" cy="533400"/>
            </a:xfrm>
            <a:prstGeom prst="ellipse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8271810" y="2108219"/>
              <a:ext cx="60960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/>
            <p:cNvCxnSpPr/>
            <p:nvPr/>
          </p:nvCxnSpPr>
          <p:spPr bwMode="auto">
            <a:xfrm rot="16200000">
              <a:off x="7967804" y="1802625"/>
              <a:ext cx="60960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8610600" y="2045275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baseline="-25000" dirty="0" err="1"/>
                <a:t>x</a:t>
              </a:r>
              <a:endParaRPr lang="en-US" baseline="-25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229600" y="1447800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baseline="-25000" dirty="0" err="1"/>
                <a:t>y</a:t>
              </a:r>
              <a:endParaRPr lang="en-US" baseline="-250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590310" y="3897868"/>
            <a:ext cx="1477490" cy="1158897"/>
            <a:chOff x="7590310" y="3897868"/>
            <a:chExt cx="1477490" cy="1158897"/>
          </a:xfrm>
        </p:grpSpPr>
        <p:sp>
          <p:nvSpPr>
            <p:cNvPr id="17" name="Oval 16"/>
            <p:cNvSpPr/>
            <p:nvPr/>
          </p:nvSpPr>
          <p:spPr bwMode="auto">
            <a:xfrm>
              <a:off x="7590310" y="4218565"/>
              <a:ext cx="1219200" cy="838200"/>
            </a:xfrm>
            <a:prstGeom prst="ellipse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8197732" y="4659550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Arrow Connector 23"/>
            <p:cNvCxnSpPr/>
            <p:nvPr/>
          </p:nvCxnSpPr>
          <p:spPr bwMode="auto">
            <a:xfrm rot="16200000">
              <a:off x="7899653" y="4353956"/>
              <a:ext cx="60960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8657110" y="4596606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baseline="-25000" dirty="0" err="1"/>
                <a:t>x</a:t>
              </a:r>
              <a:endParaRPr lang="en-US" baseline="-25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70220" y="3897868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baseline="-25000" dirty="0" err="1"/>
                <a:t>y</a:t>
              </a:r>
              <a:endParaRPr lang="en-US" baseline="-25000" dirty="0"/>
            </a:p>
          </p:txBody>
        </p:sp>
      </p:grpSp>
      <p:cxnSp>
        <p:nvCxnSpPr>
          <p:cNvPr id="29" name="Straight Arrow Connector 28"/>
          <p:cNvCxnSpPr/>
          <p:nvPr/>
        </p:nvCxnSpPr>
        <p:spPr bwMode="auto">
          <a:xfrm rot="5400000">
            <a:off x="6019006" y="3769737"/>
            <a:ext cx="28956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 rot="16200000">
            <a:off x="6923380" y="3488220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620000" y="1295400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Momentum</a:t>
            </a:r>
            <a:br>
              <a:rPr lang="en-US" u="sng" dirty="0"/>
            </a:br>
            <a:r>
              <a:rPr lang="en-US" u="sng" dirty="0"/>
              <a:t>space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19800" y="129540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Coordinate</a:t>
            </a:r>
            <a:br>
              <a:rPr lang="en-US" u="sng" dirty="0"/>
            </a:br>
            <a:r>
              <a:rPr lang="en-US" u="sng" dirty="0"/>
              <a:t>space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6324600" y="1962217"/>
            <a:ext cx="922506" cy="1351114"/>
            <a:chOff x="6400800" y="1219200"/>
            <a:chExt cx="922506" cy="1351114"/>
          </a:xfrm>
        </p:grpSpPr>
        <p:pic>
          <p:nvPicPr>
            <p:cNvPr id="233473" name="Picture 1" descr="Y:\talks\150627 hcp school\rp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00800" y="1524000"/>
              <a:ext cx="685800" cy="1046314"/>
            </a:xfrm>
            <a:prstGeom prst="rect">
              <a:avLst/>
            </a:prstGeom>
            <a:noFill/>
          </p:spPr>
        </p:pic>
        <p:cxnSp>
          <p:nvCxnSpPr>
            <p:cNvPr id="39" name="Straight Arrow Connector 38"/>
            <p:cNvCxnSpPr/>
            <p:nvPr/>
          </p:nvCxnSpPr>
          <p:spPr bwMode="auto">
            <a:xfrm>
              <a:off x="6725056" y="2057400"/>
              <a:ext cx="45720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Arrow Connector 39"/>
            <p:cNvCxnSpPr/>
            <p:nvPr/>
          </p:nvCxnSpPr>
          <p:spPr bwMode="auto">
            <a:xfrm rot="16200000">
              <a:off x="6360090" y="1690846"/>
              <a:ext cx="73152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TextBox 40"/>
            <p:cNvSpPr txBox="1"/>
            <p:nvPr/>
          </p:nvSpPr>
          <p:spPr>
            <a:xfrm>
              <a:off x="7010400" y="1981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682846" y="12192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endParaRPr lang="en-US" baseline="-25000" dirty="0"/>
            </a:p>
          </p:txBody>
        </p:sp>
      </p:grpSp>
      <p:sp>
        <p:nvSpPr>
          <p:cNvPr id="50" name="Rectangle 49"/>
          <p:cNvSpPr/>
          <p:nvPr/>
        </p:nvSpPr>
        <p:spPr bwMode="auto">
          <a:xfrm>
            <a:off x="5964148" y="1219200"/>
            <a:ext cx="3124200" cy="4495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764353"/>
              </p:ext>
            </p:extLst>
          </p:nvPr>
        </p:nvGraphicFramePr>
        <p:xfrm>
          <a:off x="1295400" y="1946814"/>
          <a:ext cx="1484942" cy="88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224" name="Equation" r:id="rId4" imgW="748975" imgH="444307" progId="Equation.3">
                  <p:embed/>
                </p:oleObj>
              </mc:Choice>
              <mc:Fallback>
                <p:oleObj name="Equation" r:id="rId4" imgW="748975" imgH="444307" progId="Equation.3">
                  <p:embed/>
                  <p:pic>
                    <p:nvPicPr>
                      <p:cNvPr id="0" name="Picture 2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946814"/>
                        <a:ext cx="1484942" cy="8808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674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6096000" cy="5040312"/>
          </a:xfrm>
        </p:spPr>
        <p:txBody>
          <a:bodyPr/>
          <a:lstStyle/>
          <a:p>
            <a:r>
              <a:rPr lang="en-US" dirty="0"/>
              <a:t>At low x, gluon density rises</a:t>
            </a:r>
          </a:p>
          <a:p>
            <a:r>
              <a:rPr lang="en-US" dirty="0"/>
              <a:t>In nucleus density increases by A</a:t>
            </a:r>
            <a:r>
              <a:rPr lang="en-US" baseline="30000" dirty="0"/>
              <a:t>1/3</a:t>
            </a:r>
            <a:r>
              <a:rPr lang="en-US" dirty="0"/>
              <a:t> ~ 6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saturation</a:t>
            </a:r>
            <a:endParaRPr lang="en-US" dirty="0"/>
          </a:p>
          <a:p>
            <a:r>
              <a:rPr lang="en-US" dirty="0"/>
              <a:t>Model of </a:t>
            </a:r>
            <a:r>
              <a:rPr lang="en-US" i="1" dirty="0"/>
              <a:t>Color Glass Condensate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50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</a:t>
            </a:r>
            <a:br>
              <a:rPr lang="en-US" dirty="0"/>
            </a:br>
            <a:r>
              <a:rPr lang="en-US" sz="3200" dirty="0"/>
              <a:t>Initial-state effect?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8" r="6649"/>
          <a:stretch/>
        </p:blipFill>
        <p:spPr>
          <a:xfrm>
            <a:off x="6477001" y="1295400"/>
            <a:ext cx="2666999" cy="2627054"/>
          </a:xfrm>
          <a:prstGeom prst="rect">
            <a:avLst/>
          </a:prstGeom>
        </p:spPr>
      </p:pic>
      <p:pic>
        <p:nvPicPr>
          <p:cNvPr id="868353" name="Picture 1" descr="Y:\talks\150627 hcp school\saturation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048000"/>
            <a:ext cx="3429000" cy="2489469"/>
          </a:xfrm>
          <a:prstGeom prst="rect">
            <a:avLst/>
          </a:prstGeom>
          <a:noFill/>
        </p:spPr>
      </p:pic>
      <p:pic>
        <p:nvPicPr>
          <p:cNvPr id="868354" name="Picture 2" descr="Y:\talks\150627 hcp school\saturati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3962400"/>
            <a:ext cx="2387872" cy="2286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0" y="3348335"/>
            <a:ext cx="156822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Gluons (suppressed by factor 20)</a:t>
            </a:r>
          </a:p>
        </p:txBody>
      </p:sp>
      <p:cxnSp>
        <p:nvCxnSpPr>
          <p:cNvPr id="15" name="Straight Arrow Connector 14"/>
          <p:cNvCxnSpPr>
            <a:stCxn id="13" idx="0"/>
          </p:cNvCxnSpPr>
          <p:nvPr/>
        </p:nvCxnSpPr>
        <p:spPr bwMode="auto">
          <a:xfrm flipV="1">
            <a:off x="6118111" y="2586335"/>
            <a:ext cx="892289" cy="7620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08178" y="5486400"/>
            <a:ext cx="66736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Color</a:t>
            </a:r>
            <a:r>
              <a:rPr lang="en-US"/>
              <a:t>: gluon color charge</a:t>
            </a:r>
          </a:p>
          <a:p>
            <a:r>
              <a:rPr lang="en-US" dirty="0"/>
              <a:t>Glass: solid on short time scale, liquid on large time scales</a:t>
            </a:r>
          </a:p>
          <a:p>
            <a:r>
              <a:rPr lang="en-US" dirty="0"/>
              <a:t>Condensate: high density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55090" y="1002268"/>
            <a:ext cx="2236510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q/g densities vs. x</a:t>
            </a:r>
          </a:p>
        </p:txBody>
      </p:sp>
    </p:spTree>
    <p:extLst>
      <p:ext uri="{BB962C8B-B14F-4D97-AF65-F5344CB8AC3E}">
        <p14:creationId xmlns:p14="http://schemas.microsoft.com/office/powerpoint/2010/main" val="337749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3" grpId="0" animBg="1"/>
      <p:bldP spid="16" grpId="0"/>
      <p:bldP spid="1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Saturation enhances certain graphs by orders of </a:t>
            </a:r>
            <a:r>
              <a:rPr lang="en-US" dirty="0" err="1">
                <a:latin typeface="Symbol" pitchFamily="18" charset="2"/>
              </a:rPr>
              <a:t>a</a:t>
            </a:r>
            <a:r>
              <a:rPr lang="en-US" baseline="-25000" dirty="0" err="1"/>
              <a:t>S</a:t>
            </a:r>
            <a:endParaRPr lang="en-US" baseline="-25000" dirty="0"/>
          </a:p>
          <a:p>
            <a:pPr lvl="1"/>
            <a:r>
              <a:rPr lang="en-US" dirty="0" err="1"/>
              <a:t>Glasma</a:t>
            </a:r>
            <a:r>
              <a:rPr lang="en-US" dirty="0"/>
              <a:t> graph enhanced by twice the order of magnitudes than jet graph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51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Interpretation (2)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0000"/>
                </a:solidFill>
              </a:rPr>
              <a:t>Initial-state effect?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7" name="Picture 3" descr="Y:\talks\150627 hcp school\saturation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278062"/>
            <a:ext cx="4005707" cy="328453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069393" y="6096000"/>
            <a:ext cx="2074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b="0" dirty="0"/>
              <a:t>PRD 87, 094034 (2013)</a:t>
            </a:r>
            <a:endParaRPr lang="en-US" sz="14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3669066" y="2959675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color density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9066" y="4564034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color density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rot="5400000">
            <a:off x="5981700" y="4068762"/>
            <a:ext cx="8382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rot="5400000">
            <a:off x="8039894" y="4067968"/>
            <a:ext cx="8382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6400800" y="3889930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x10</a:t>
            </a:r>
            <a:r>
              <a:rPr lang="en-US" baseline="30000" dirty="0"/>
              <a:t>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480895" y="3878262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x10</a:t>
            </a:r>
            <a:r>
              <a:rPr lang="en-US" baseline="30000" dirty="0"/>
              <a:t>16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0800000">
            <a:off x="7696200" y="2887662"/>
            <a:ext cx="5334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14434" name="Picture 2" descr="Y:\talks\150627 hcp school\saturation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350" y="2617611"/>
            <a:ext cx="3200400" cy="26421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" y="5410200"/>
            <a:ext cx="665874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Within these models, ridge can be calculated quantitatively</a:t>
            </a:r>
          </a:p>
          <a:p>
            <a:endParaRPr lang="en-US" dirty="0"/>
          </a:p>
          <a:p>
            <a:r>
              <a:rPr lang="en-US" dirty="0"/>
              <a:t>Then there are lots of other qualitative ideas…</a:t>
            </a:r>
          </a:p>
        </p:txBody>
      </p:sp>
    </p:spTree>
    <p:extLst>
      <p:ext uri="{BB962C8B-B14F-4D97-AF65-F5344CB8AC3E}">
        <p14:creationId xmlns:p14="http://schemas.microsoft.com/office/powerpoint/2010/main" val="177216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Particles as a function of </a:t>
            </a:r>
            <a:r>
              <a:rPr lang="en-US" dirty="0">
                <a:latin typeface="Symbol" pitchFamily="18" charset="2"/>
              </a:rPr>
              <a:t>j</a:t>
            </a:r>
            <a:r>
              <a:rPr lang="en-US" dirty="0"/>
              <a:t> -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Define v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= &lt; </a:t>
            </a:r>
            <a:r>
              <a:rPr lang="en-US" dirty="0" err="1">
                <a:sym typeface="Symbol"/>
              </a:rPr>
              <a:t>cos</a:t>
            </a:r>
            <a:r>
              <a:rPr lang="en-US" dirty="0">
                <a:sym typeface="Symbol"/>
              </a:rPr>
              <a:t> 2 (</a:t>
            </a:r>
            <a:r>
              <a:rPr lang="en-US" dirty="0">
                <a:latin typeface="Symbol" pitchFamily="18" charset="2"/>
              </a:rPr>
              <a:t>j</a:t>
            </a:r>
            <a:r>
              <a:rPr lang="en-US" dirty="0"/>
              <a:t> -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  <a:r>
              <a:rPr lang="en-US" dirty="0">
                <a:sym typeface="Symbol"/>
              </a:rPr>
              <a:t>) &gt;</a:t>
            </a:r>
          </a:p>
          <a:p>
            <a:pPr lvl="1"/>
            <a:r>
              <a:rPr lang="en-US" dirty="0">
                <a:sym typeface="Symbol"/>
              </a:rPr>
              <a:t>Second coefficient of Fourier expansion</a:t>
            </a:r>
          </a:p>
          <a:p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  <a:r>
              <a:rPr lang="en-US" dirty="0">
                <a:sym typeface="Symbol"/>
              </a:rPr>
              <a:t> common </a:t>
            </a:r>
            <a:r>
              <a:rPr lang="en-US" i="1" dirty="0">
                <a:sym typeface="Symbol"/>
              </a:rPr>
              <a:t>symmetry plane </a:t>
            </a:r>
            <a:br>
              <a:rPr lang="en-US" i="1" dirty="0">
                <a:sym typeface="Symbol"/>
              </a:rPr>
            </a:br>
            <a:r>
              <a:rPr lang="en-US" dirty="0">
                <a:sym typeface="Symbol"/>
              </a:rPr>
              <a:t>(for all particles)</a:t>
            </a:r>
          </a:p>
          <a:p>
            <a:r>
              <a:rPr lang="en-US" dirty="0">
                <a:sym typeface="Symbol"/>
              </a:rPr>
              <a:t>What if there were no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correlations with </a:t>
            </a:r>
            <a:r>
              <a:rPr lang="en-US" baseline="-25000" dirty="0">
                <a:sym typeface="Symbol"/>
              </a:rPr>
              <a:t>RP</a:t>
            </a:r>
            <a:r>
              <a:rPr lang="en-US" dirty="0">
                <a:sym typeface="Symbol"/>
              </a:rPr>
              <a:t>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Elliptic Flow (3)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066800" y="1676400"/>
            <a:ext cx="2106211" cy="1452029"/>
            <a:chOff x="6248400" y="1002268"/>
            <a:chExt cx="2106211" cy="1452029"/>
          </a:xfrm>
        </p:grpSpPr>
        <p:grpSp>
          <p:nvGrpSpPr>
            <p:cNvPr id="6" name="Group 5"/>
            <p:cNvGrpSpPr/>
            <p:nvPr/>
          </p:nvGrpSpPr>
          <p:grpSpPr>
            <a:xfrm>
              <a:off x="6248400" y="1295400"/>
              <a:ext cx="1477490" cy="1158897"/>
              <a:chOff x="7590310" y="3897868"/>
              <a:chExt cx="1477490" cy="1158897"/>
            </a:xfrm>
          </p:grpSpPr>
          <p:sp>
            <p:nvSpPr>
              <p:cNvPr id="7" name="Oval 6"/>
              <p:cNvSpPr/>
              <p:nvPr/>
            </p:nvSpPr>
            <p:spPr bwMode="auto">
              <a:xfrm>
                <a:off x="7590310" y="4218565"/>
                <a:ext cx="1219200" cy="838200"/>
              </a:xfrm>
              <a:prstGeom prst="ellipse">
                <a:avLst/>
              </a:prstGeom>
              <a:solidFill>
                <a:srgbClr val="FF99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>
                <a:off x="8197732" y="4659550"/>
                <a:ext cx="822960" cy="158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Straight Arrow Connector 8"/>
              <p:cNvCxnSpPr/>
              <p:nvPr/>
            </p:nvCxnSpPr>
            <p:spPr bwMode="auto">
              <a:xfrm rot="16200000">
                <a:off x="7899653" y="4353956"/>
                <a:ext cx="609600" cy="158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" name="TextBox 9"/>
              <p:cNvSpPr txBox="1"/>
              <p:nvPr/>
            </p:nvSpPr>
            <p:spPr>
              <a:xfrm>
                <a:off x="8657110" y="4596606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x</a:t>
                </a:r>
                <a:endParaRPr lang="en-US" baseline="-25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170220" y="3897868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y</a:t>
                </a:r>
                <a:endParaRPr lang="en-US" baseline="-25000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7772400" y="1840468"/>
              <a:ext cx="582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ym typeface="Symbol"/>
                </a:rPr>
                <a:t></a:t>
              </a:r>
              <a:r>
                <a:rPr lang="en-US" baseline="-25000" dirty="0">
                  <a:sym typeface="Symbol"/>
                </a:rPr>
                <a:t>RP</a:t>
              </a:r>
              <a:endParaRPr lang="en-US" i="1" baseline="-25000" dirty="0"/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rot="5400000" flipH="1" flipV="1">
              <a:off x="6858000" y="1295400"/>
              <a:ext cx="762000" cy="76200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7600672" y="1002268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j</a:t>
              </a:r>
            </a:p>
          </p:txBody>
        </p:sp>
      </p:grpSp>
      <p:pic>
        <p:nvPicPr>
          <p:cNvPr id="292868" name="Picture 4" descr="Y:\talks\150627 hcp school\v2_sketch.png"/>
          <p:cNvPicPr>
            <a:picLocks noChangeAspect="1" noChangeArrowheads="1"/>
          </p:cNvPicPr>
          <p:nvPr/>
        </p:nvPicPr>
        <p:blipFill>
          <a:blip r:embed="rId3"/>
          <a:srcRect t="6325" r="6818"/>
          <a:stretch>
            <a:fillRect/>
          </a:stretch>
        </p:blipFill>
        <p:spPr bwMode="auto">
          <a:xfrm>
            <a:off x="5791200" y="1447800"/>
            <a:ext cx="3124200" cy="2256900"/>
          </a:xfrm>
          <a:prstGeom prst="rect">
            <a:avLst/>
          </a:prstGeom>
          <a:noFill/>
        </p:spPr>
      </p:pic>
      <p:pic>
        <p:nvPicPr>
          <p:cNvPr id="292869" name="Picture 5" descr="Y:\talks\150627 hcp school\v2_sketch_fla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6752" y="4191000"/>
            <a:ext cx="3127248" cy="2247218"/>
          </a:xfrm>
          <a:prstGeom prst="rect">
            <a:avLst/>
          </a:prstGeom>
          <a:noFill/>
        </p:spPr>
      </p:pic>
      <p:sp>
        <p:nvSpPr>
          <p:cNvPr id="22" name="Right Arrow 21"/>
          <p:cNvSpPr/>
          <p:nvPr/>
        </p:nvSpPr>
        <p:spPr bwMode="auto">
          <a:xfrm>
            <a:off x="3657600" y="2133600"/>
            <a:ext cx="2057400" cy="5334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4114800" y="5715000"/>
            <a:ext cx="1905000" cy="5334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94914" name="Object 2"/>
          <p:cNvGraphicFramePr>
            <a:graphicFrameLocks noChangeAspect="1"/>
          </p:cNvGraphicFramePr>
          <p:nvPr/>
        </p:nvGraphicFramePr>
        <p:xfrm>
          <a:off x="914400" y="3200400"/>
          <a:ext cx="3124200" cy="68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367" name="Equation" r:id="rId5" imgW="1905000" imgH="419100" progId="Equation.3">
                  <p:embed/>
                </p:oleObj>
              </mc:Choice>
              <mc:Fallback>
                <p:oleObj name="Equation" r:id="rId5" imgW="1905000" imgH="419100" progId="Equation.3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200400"/>
                        <a:ext cx="3124200" cy="6812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95599"/>
            <a:ext cx="8229600" cy="3413125"/>
          </a:xfrm>
        </p:spPr>
        <p:txBody>
          <a:bodyPr/>
          <a:lstStyle/>
          <a:p>
            <a:r>
              <a:rPr lang="en-US" dirty="0"/>
              <a:t>Reaction plane angle</a:t>
            </a:r>
          </a:p>
          <a:p>
            <a:pPr lvl="1"/>
            <a:r>
              <a:rPr lang="en-US" dirty="0"/>
              <a:t>From the particles themselves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approximates true reaction-plane angle (called </a:t>
            </a:r>
            <a:r>
              <a:rPr lang="en-US" i="1" dirty="0"/>
              <a:t>event plane</a:t>
            </a:r>
            <a:r>
              <a:rPr lang="en-US" dirty="0"/>
              <a:t>)</a:t>
            </a:r>
          </a:p>
          <a:p>
            <a:r>
              <a:rPr lang="en-US" dirty="0"/>
              <a:t>Calculation of </a:t>
            </a:r>
            <a:r>
              <a:rPr lang="en-US" i="1" dirty="0"/>
              <a:t>integrated</a:t>
            </a:r>
            <a:r>
              <a:rPr lang="en-US" dirty="0"/>
              <a:t> v</a:t>
            </a:r>
            <a:r>
              <a:rPr lang="en-US" baseline="-25000" dirty="0"/>
              <a:t>2</a:t>
            </a:r>
            <a:r>
              <a:rPr lang="en-US" dirty="0">
                <a:sym typeface="Symbol"/>
              </a:rPr>
              <a:t> = &lt; </a:t>
            </a:r>
            <a:r>
              <a:rPr lang="en-US" dirty="0" err="1">
                <a:sym typeface="Symbol"/>
              </a:rPr>
              <a:t>cos</a:t>
            </a:r>
            <a:r>
              <a:rPr lang="en-US" dirty="0">
                <a:sym typeface="Symbol"/>
              </a:rPr>
              <a:t> 2 (</a:t>
            </a:r>
            <a:r>
              <a:rPr lang="en-US" dirty="0">
                <a:latin typeface="Symbol" pitchFamily="18" charset="2"/>
              </a:rPr>
              <a:t>j</a:t>
            </a:r>
            <a:r>
              <a:rPr lang="en-US" dirty="0"/>
              <a:t> - </a:t>
            </a:r>
            <a:r>
              <a:rPr lang="en-US" dirty="0">
                <a:sym typeface="Symbol"/>
              </a:rPr>
              <a:t></a:t>
            </a:r>
            <a:r>
              <a:rPr lang="en-US" baseline="-25000" dirty="0">
                <a:sym typeface="Symbol"/>
              </a:rPr>
              <a:t>RP</a:t>
            </a:r>
            <a:r>
              <a:rPr lang="en-US" dirty="0">
                <a:sym typeface="Symbol"/>
              </a:rPr>
              <a:t>) &gt;</a:t>
            </a:r>
            <a:endParaRPr lang="en-US" baseline="-25000" dirty="0"/>
          </a:p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p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) by considering only particles at given </a:t>
            </a:r>
            <a:r>
              <a:rPr lang="en-US" dirty="0" err="1">
                <a:sym typeface="Symbol"/>
              </a:rPr>
              <a:t>p</a:t>
            </a:r>
            <a:r>
              <a:rPr lang="en-US" baseline="-25000" dirty="0" err="1">
                <a:sym typeface="Symbol"/>
              </a:rPr>
              <a:t>T</a:t>
            </a:r>
            <a:endParaRPr lang="en-US" baseline="-25000" dirty="0">
              <a:sym typeface="Symbol"/>
            </a:endParaRPr>
          </a:p>
          <a:p>
            <a:r>
              <a:rPr lang="en-US" dirty="0"/>
              <a:t>Called </a:t>
            </a:r>
            <a:r>
              <a:rPr lang="en-US" i="1" dirty="0"/>
              <a:t>event plane method</a:t>
            </a:r>
            <a:r>
              <a:rPr lang="en-US" dirty="0"/>
              <a:t>, denoted v</a:t>
            </a:r>
            <a:r>
              <a:rPr lang="en-US" baseline="-25000" dirty="0"/>
              <a:t>2</a:t>
            </a:r>
            <a:r>
              <a:rPr lang="en-US" dirty="0"/>
              <a:t>{EP}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Elliptic Flow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362200" y="1295400"/>
            <a:ext cx="3482043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ym typeface="Symbol"/>
              </a:rPr>
              <a:t>v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 = &lt; cos 2 (</a:t>
            </a:r>
            <a:r>
              <a:rPr lang="en-US" sz="2400" dirty="0">
                <a:latin typeface="Symbol" pitchFamily="18" charset="2"/>
              </a:rPr>
              <a:t>j</a:t>
            </a:r>
            <a:r>
              <a:rPr lang="en-US" sz="2400" dirty="0"/>
              <a:t> – </a:t>
            </a:r>
            <a:r>
              <a:rPr lang="en-US" sz="2400" dirty="0">
                <a:sym typeface="Symbol"/>
              </a:rPr>
              <a:t></a:t>
            </a:r>
            <a:r>
              <a:rPr lang="en-US" sz="2400" baseline="-25000" dirty="0">
                <a:sym typeface="Symbol"/>
              </a:rPr>
              <a:t>RP</a:t>
            </a:r>
            <a:r>
              <a:rPr lang="en-US" sz="2400" dirty="0">
                <a:sym typeface="Symbol"/>
              </a:rPr>
              <a:t>) &gt;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rot="16200000" flipV="1">
            <a:off x="5059357" y="1905000"/>
            <a:ext cx="685800" cy="5334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668813" y="243840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 reaction-plane angle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3992413" y="1981200"/>
            <a:ext cx="685800" cy="2286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3306613" y="243840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 tracks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88860"/>
              </p:ext>
            </p:extLst>
          </p:nvPr>
        </p:nvGraphicFramePr>
        <p:xfrm>
          <a:off x="977900" y="3810000"/>
          <a:ext cx="66278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357" name="Equation" r:id="rId4" imgW="4216400" imgH="342900" progId="Equation.3">
                  <p:embed/>
                </p:oleObj>
              </mc:Choice>
              <mc:Fallback>
                <p:oleObj name="Equation" r:id="rId4" imgW="4216400" imgH="342900" progId="Equation.3">
                  <p:embed/>
                  <p:pic>
                    <p:nvPicPr>
                      <p:cNvPr id="0" name="Picture 4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3810000"/>
                        <a:ext cx="662781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924800" y="3810000"/>
            <a:ext cx="11592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weight 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Increases with </a:t>
            </a:r>
            <a:r>
              <a:rPr lang="en-US" dirty="0">
                <a:sym typeface="Symbol"/>
              </a:rPr>
              <a:t></a:t>
            </a:r>
            <a:r>
              <a:rPr lang="en-US" dirty="0" err="1">
                <a:sym typeface="Symbol"/>
              </a:rPr>
              <a:t>s</a:t>
            </a:r>
            <a:r>
              <a:rPr lang="en-US" baseline="-25000" dirty="0" err="1">
                <a:sym typeface="Symbol"/>
              </a:rPr>
              <a:t>NN</a:t>
            </a:r>
            <a:endParaRPr lang="en-US" baseline="-25000" dirty="0"/>
          </a:p>
          <a:p>
            <a:r>
              <a:rPr lang="en-US" dirty="0"/>
              <a:t>At LHC v</a:t>
            </a:r>
            <a:r>
              <a:rPr lang="en-US" baseline="-25000" dirty="0"/>
              <a:t>2</a:t>
            </a:r>
            <a:r>
              <a:rPr lang="en-US" dirty="0"/>
              <a:t> ~ 0.06</a:t>
            </a:r>
          </a:p>
          <a:p>
            <a:pPr lvl="1"/>
            <a:r>
              <a:rPr lang="en-US" dirty="0"/>
              <a:t>What does that mean?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2v</a:t>
            </a:r>
            <a:r>
              <a:rPr lang="en-US" baseline="-25000" dirty="0"/>
              <a:t>2</a:t>
            </a:r>
            <a:r>
              <a:rPr lang="en-US" dirty="0"/>
              <a:t> = 12% of particles “move” </a:t>
            </a:r>
            <a:br>
              <a:rPr lang="en-US" dirty="0"/>
            </a:br>
            <a:r>
              <a:rPr lang="en-US" dirty="0"/>
              <a:t>from out-of-plane to in-plane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</a:t>
            </a:r>
            <a:r>
              <a:rPr lang="en-US" dirty="0" err="1">
                <a:sym typeface="Symbol"/>
              </a:rPr>
              <a:t>s</a:t>
            </a:r>
            <a:r>
              <a:rPr lang="en-US" baseline="-25000" dirty="0" err="1">
                <a:sym typeface="Symbol"/>
              </a:rPr>
              <a:t>NN</a:t>
            </a:r>
            <a:r>
              <a:rPr lang="en-US" dirty="0">
                <a:sym typeface="Symbol"/>
              </a:rPr>
              <a:t> Dependence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pic>
        <p:nvPicPr>
          <p:cNvPr id="294915" name="Picture 3" descr="Y:\talks\150627 hcp school\v2_cm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606065"/>
            <a:ext cx="4191000" cy="403273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553200" y="6096000"/>
            <a:ext cx="2473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CMS, PRC 87(2013) 014902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914400" y="3886200"/>
            <a:ext cx="3287257" cy="2362200"/>
            <a:chOff x="838200" y="2438400"/>
            <a:chExt cx="2795954" cy="2009153"/>
          </a:xfrm>
        </p:grpSpPr>
        <p:pic>
          <p:nvPicPr>
            <p:cNvPr id="294921" name="Picture 9" descr="Y:\talks\150627 hcp school\v2_sketch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8200" y="2438400"/>
              <a:ext cx="2795954" cy="2009153"/>
            </a:xfrm>
            <a:prstGeom prst="rect">
              <a:avLst/>
            </a:prstGeom>
            <a:noFill/>
          </p:spPr>
        </p:pic>
        <p:sp>
          <p:nvSpPr>
            <p:cNvPr id="20" name="Freeform 19"/>
            <p:cNvSpPr/>
            <p:nvPr/>
          </p:nvSpPr>
          <p:spPr bwMode="auto">
            <a:xfrm>
              <a:off x="1571625" y="3086100"/>
              <a:ext cx="561975" cy="342900"/>
            </a:xfrm>
            <a:custGeom>
              <a:avLst/>
              <a:gdLst>
                <a:gd name="connsiteX0" fmla="*/ 722312 w 722312"/>
                <a:gd name="connsiteY0" fmla="*/ 419100 h 419100"/>
                <a:gd name="connsiteX1" fmla="*/ 569912 w 722312"/>
                <a:gd name="connsiteY1" fmla="*/ 28575 h 419100"/>
                <a:gd name="connsiteX2" fmla="*/ 84137 w 722312"/>
                <a:gd name="connsiteY2" fmla="*/ 247650 h 419100"/>
                <a:gd name="connsiteX3" fmla="*/ 65087 w 722312"/>
                <a:gd name="connsiteY3" fmla="*/ 266700 h 419100"/>
                <a:gd name="connsiteX0" fmla="*/ 638175 w 638175"/>
                <a:gd name="connsiteY0" fmla="*/ 419100 h 419100"/>
                <a:gd name="connsiteX1" fmla="*/ 485775 w 638175"/>
                <a:gd name="connsiteY1" fmla="*/ 28575 h 419100"/>
                <a:gd name="connsiteX2" fmla="*/ 0 w 638175"/>
                <a:gd name="connsiteY2" fmla="*/ 247650 h 419100"/>
                <a:gd name="connsiteX0" fmla="*/ 638175 w 638175"/>
                <a:gd name="connsiteY0" fmla="*/ 342900 h 342900"/>
                <a:gd name="connsiteX1" fmla="*/ 409575 w 638175"/>
                <a:gd name="connsiteY1" fmla="*/ 28575 h 342900"/>
                <a:gd name="connsiteX2" fmla="*/ 0 w 638175"/>
                <a:gd name="connsiteY2" fmla="*/ 1714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8175" h="342900">
                  <a:moveTo>
                    <a:pt x="638175" y="342900"/>
                  </a:moveTo>
                  <a:cubicBezTo>
                    <a:pt x="615156" y="161925"/>
                    <a:pt x="515938" y="57150"/>
                    <a:pt x="409575" y="28575"/>
                  </a:cubicBezTo>
                  <a:cubicBezTo>
                    <a:pt x="303213" y="0"/>
                    <a:pt x="84137" y="131763"/>
                    <a:pt x="0" y="17145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 bwMode="auto">
            <a:xfrm flipH="1">
              <a:off x="2286000" y="3086100"/>
              <a:ext cx="609600" cy="342900"/>
            </a:xfrm>
            <a:custGeom>
              <a:avLst/>
              <a:gdLst>
                <a:gd name="connsiteX0" fmla="*/ 722312 w 722312"/>
                <a:gd name="connsiteY0" fmla="*/ 419100 h 419100"/>
                <a:gd name="connsiteX1" fmla="*/ 569912 w 722312"/>
                <a:gd name="connsiteY1" fmla="*/ 28575 h 419100"/>
                <a:gd name="connsiteX2" fmla="*/ 84137 w 722312"/>
                <a:gd name="connsiteY2" fmla="*/ 247650 h 419100"/>
                <a:gd name="connsiteX3" fmla="*/ 65087 w 722312"/>
                <a:gd name="connsiteY3" fmla="*/ 266700 h 419100"/>
                <a:gd name="connsiteX0" fmla="*/ 638175 w 638175"/>
                <a:gd name="connsiteY0" fmla="*/ 419100 h 419100"/>
                <a:gd name="connsiteX1" fmla="*/ 485775 w 638175"/>
                <a:gd name="connsiteY1" fmla="*/ 28575 h 419100"/>
                <a:gd name="connsiteX2" fmla="*/ 0 w 638175"/>
                <a:gd name="connsiteY2" fmla="*/ 247650 h 419100"/>
                <a:gd name="connsiteX0" fmla="*/ 638175 w 638175"/>
                <a:gd name="connsiteY0" fmla="*/ 342900 h 342900"/>
                <a:gd name="connsiteX1" fmla="*/ 409575 w 638175"/>
                <a:gd name="connsiteY1" fmla="*/ 28575 h 342900"/>
                <a:gd name="connsiteX2" fmla="*/ 0 w 638175"/>
                <a:gd name="connsiteY2" fmla="*/ 1714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8175" h="342900">
                  <a:moveTo>
                    <a:pt x="638175" y="342900"/>
                  </a:moveTo>
                  <a:cubicBezTo>
                    <a:pt x="615156" y="161925"/>
                    <a:pt x="515938" y="57150"/>
                    <a:pt x="409575" y="28575"/>
                  </a:cubicBezTo>
                  <a:cubicBezTo>
                    <a:pt x="303213" y="0"/>
                    <a:pt x="84137" y="131763"/>
                    <a:pt x="0" y="17145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760833" name="Object 1"/>
          <p:cNvGraphicFramePr>
            <a:graphicFrameLocks noChangeAspect="1"/>
          </p:cNvGraphicFramePr>
          <p:nvPr/>
        </p:nvGraphicFramePr>
        <p:xfrm>
          <a:off x="990600" y="2514600"/>
          <a:ext cx="31242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068" name="Equation" r:id="rId6" imgW="1905000" imgH="419100" progId="Equation.3">
                  <p:embed/>
                </p:oleObj>
              </mc:Choice>
              <mc:Fallback>
                <p:oleObj name="Equation" r:id="rId6" imgW="1905000" imgH="419100" progId="Equation.3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14600"/>
                        <a:ext cx="31242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24600" y="1453666"/>
            <a:ext cx="132279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>
                <a:sym typeface="Symbol" panose="05050102010706020507" pitchFamily="18" charset="2"/>
              </a:rPr>
              <a:t></a:t>
            </a:r>
            <a:r>
              <a:rPr lang="en-US" dirty="0" err="1">
                <a:sym typeface="Symbol" panose="05050102010706020507" pitchFamily="18" charset="2"/>
              </a:rPr>
              <a:t>s</a:t>
            </a:r>
            <a:r>
              <a:rPr lang="en-US" baseline="-25000" dirty="0" err="1">
                <a:sym typeface="Symbol" panose="05050102010706020507" pitchFamily="18" charset="2"/>
              </a:rPr>
              <a:t>NN</a:t>
            </a:r>
            <a:endParaRPr lang="en-US" baseline="-250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5715000" y="2209800"/>
            <a:ext cx="2819400" cy="22098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4544198" cy="5040312"/>
          </a:xfrm>
        </p:spPr>
        <p:txBody>
          <a:bodyPr/>
          <a:lstStyle/>
          <a:p>
            <a:r>
              <a:rPr lang="en-US" dirty="0"/>
              <a:t>Strong centrality dependence</a:t>
            </a:r>
          </a:p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largest for 40-50%</a:t>
            </a:r>
          </a:p>
          <a:p>
            <a:r>
              <a:rPr lang="en-US" dirty="0"/>
              <a:t>Spatial anisotropy very small in central collisions</a:t>
            </a:r>
          </a:p>
          <a:p>
            <a:r>
              <a:rPr lang="en-US" dirty="0"/>
              <a:t>Largest anisotropy in mid-central collisions</a:t>
            </a:r>
          </a:p>
          <a:p>
            <a:r>
              <a:rPr lang="en-US" dirty="0"/>
              <a:t>Small overlap region in peripheral collisions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Centrality Dependence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/>
              <a:t>Introduction to Heavy-Ion Physics – Jan Fiete Grosse-Oetringhaus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553200" y="6096000"/>
            <a:ext cx="2473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/>
              <a:t>CMS, PRC 87(2013) 014902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737389" y="5052466"/>
            <a:ext cx="1378618" cy="812702"/>
            <a:chOff x="7737389" y="5052466"/>
            <a:chExt cx="1378618" cy="812702"/>
          </a:xfrm>
        </p:grpSpPr>
        <p:sp>
          <p:nvSpPr>
            <p:cNvPr id="16" name="Oval 15"/>
            <p:cNvSpPr/>
            <p:nvPr/>
          </p:nvSpPr>
          <p:spPr bwMode="auto">
            <a:xfrm>
              <a:off x="7737389" y="5052466"/>
              <a:ext cx="812701" cy="812702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8303306" y="5052466"/>
              <a:ext cx="812701" cy="812702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348161" name="Picture 1" descr="Y:\talks\150627 hcp school\v2_cms_3_toppanel_onlye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47266"/>
            <a:ext cx="3963833" cy="3505200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5383865" y="5052466"/>
            <a:ext cx="864535" cy="812702"/>
            <a:chOff x="5383865" y="5052466"/>
            <a:chExt cx="864535" cy="812702"/>
          </a:xfrm>
        </p:grpSpPr>
        <p:sp>
          <p:nvSpPr>
            <p:cNvPr id="10" name="Oval 9"/>
            <p:cNvSpPr/>
            <p:nvPr/>
          </p:nvSpPr>
          <p:spPr bwMode="auto">
            <a:xfrm>
              <a:off x="5435699" y="5052466"/>
              <a:ext cx="812701" cy="812702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5383865" y="5052466"/>
              <a:ext cx="812701" cy="812702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>
              <a:stCxn id="10" idx="2"/>
              <a:endCxn id="9" idx="6"/>
            </p:cNvCxnSpPr>
            <p:nvPr/>
          </p:nvCxnSpPr>
          <p:spPr bwMode="auto">
            <a:xfrm rot="10800000" flipH="1">
              <a:off x="5435698" y="5458817"/>
              <a:ext cx="760867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>
              <a:endCxn id="9" idx="4"/>
            </p:cNvCxnSpPr>
            <p:nvPr/>
          </p:nvCxnSpPr>
          <p:spPr bwMode="auto">
            <a:xfrm rot="5400000">
              <a:off x="5384357" y="5458325"/>
              <a:ext cx="812702" cy="984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Group 10"/>
          <p:cNvGrpSpPr/>
          <p:nvPr/>
        </p:nvGrpSpPr>
        <p:grpSpPr>
          <a:xfrm>
            <a:off x="6427265" y="5054698"/>
            <a:ext cx="1155411" cy="812702"/>
            <a:chOff x="6427265" y="5054698"/>
            <a:chExt cx="1155411" cy="812702"/>
          </a:xfrm>
        </p:grpSpPr>
        <p:sp>
          <p:nvSpPr>
            <p:cNvPr id="15" name="Oval 14"/>
            <p:cNvSpPr/>
            <p:nvPr/>
          </p:nvSpPr>
          <p:spPr bwMode="auto">
            <a:xfrm>
              <a:off x="6769975" y="5054698"/>
              <a:ext cx="812701" cy="812702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6427265" y="5054698"/>
              <a:ext cx="812701" cy="812702"/>
            </a:xfrm>
            <a:prstGeom prst="ellipse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30" name="Straight Arrow Connector 29"/>
            <p:cNvCxnSpPr>
              <a:stCxn id="15" idx="2"/>
              <a:endCxn id="14" idx="6"/>
            </p:cNvCxnSpPr>
            <p:nvPr/>
          </p:nvCxnSpPr>
          <p:spPr bwMode="auto">
            <a:xfrm rot="10800000" flipH="1">
              <a:off x="6769974" y="5461049"/>
              <a:ext cx="469991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/>
            <p:nvPr/>
          </p:nvCxnSpPr>
          <p:spPr bwMode="auto">
            <a:xfrm rot="5400000">
              <a:off x="6626203" y="5449451"/>
              <a:ext cx="762000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" name="TextBox 5"/>
          <p:cNvSpPr txBox="1"/>
          <p:nvPr/>
        </p:nvSpPr>
        <p:spPr>
          <a:xfrm>
            <a:off x="6324600" y="1287404"/>
            <a:ext cx="191110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Centrality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8310919" y="3851145"/>
            <a:ext cx="533400" cy="659028"/>
            <a:chOff x="8077200" y="2084172"/>
            <a:chExt cx="533400" cy="659028"/>
          </a:xfrm>
        </p:grpSpPr>
        <p:sp>
          <p:nvSpPr>
            <p:cNvPr id="23" name="Oval 22"/>
            <p:cNvSpPr/>
            <p:nvPr/>
          </p:nvSpPr>
          <p:spPr bwMode="auto">
            <a:xfrm>
              <a:off x="8077200" y="20841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8229600" y="2362200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52252" y="4155076"/>
            <a:ext cx="533400" cy="393357"/>
            <a:chOff x="8153400" y="4903572"/>
            <a:chExt cx="533400" cy="393357"/>
          </a:xfrm>
        </p:grpSpPr>
        <p:sp>
          <p:nvSpPr>
            <p:cNvPr id="26" name="Oval 25"/>
            <p:cNvSpPr/>
            <p:nvPr/>
          </p:nvSpPr>
          <p:spPr bwMode="auto">
            <a:xfrm>
              <a:off x="8153400" y="4903572"/>
              <a:ext cx="381000" cy="3810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8305800" y="4915929"/>
              <a:ext cx="381000" cy="3810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3_Standarddesign">
  <a:themeElements>
    <a:clrScheme name="3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Standarddesign">
  <a:themeElements>
    <a:clrScheme name="6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6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32593</TotalTime>
  <Words>2793</Words>
  <Application>Microsoft Macintosh PowerPoint</Application>
  <PresentationFormat>On-screen Show (4:3)</PresentationFormat>
  <Paragraphs>655</Paragraphs>
  <Slides>51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Helvetica</vt:lpstr>
      <vt:lpstr>Symbol</vt:lpstr>
      <vt:lpstr>Wingdings</vt:lpstr>
      <vt:lpstr>3_Standarddesign</vt:lpstr>
      <vt:lpstr>4_Standarddesign</vt:lpstr>
      <vt:lpstr>6_Standarddesign</vt:lpstr>
      <vt:lpstr>5_Standarddesign</vt:lpstr>
      <vt:lpstr>Equation</vt:lpstr>
      <vt:lpstr>Introduction to Heavy-Ion Physics Part III</vt:lpstr>
      <vt:lpstr>Recap Lecture II</vt:lpstr>
      <vt:lpstr>Recap Lecture II</vt:lpstr>
      <vt:lpstr>Elliptic Flow</vt:lpstr>
      <vt:lpstr>Elliptic Flow (2)</vt:lpstr>
      <vt:lpstr>Elliptic Flow (3)</vt:lpstr>
      <vt:lpstr>Measuring Elliptic Flow</vt:lpstr>
      <vt:lpstr>sNN Dependence</vt:lpstr>
      <vt:lpstr>Centrality Dependence</vt:lpstr>
      <vt:lpstr>pT Dependence</vt:lpstr>
      <vt:lpstr>Recap</vt:lpstr>
      <vt:lpstr>Two-Particle Correlations</vt:lpstr>
      <vt:lpstr>Higher-Order Correlations</vt:lpstr>
      <vt:lpstr>Cumulants</vt:lpstr>
      <vt:lpstr>Cumulants for Elliptic Flow</vt:lpstr>
      <vt:lpstr>Flow Methods</vt:lpstr>
      <vt:lpstr>Non-Flow</vt:lpstr>
      <vt:lpstr>Non-Flow (2)</vt:lpstr>
      <vt:lpstr>Experiment</vt:lpstr>
      <vt:lpstr>Up to 8 Particles…</vt:lpstr>
      <vt:lpstr>Recap</vt:lpstr>
      <vt:lpstr>Higher-Order Flow</vt:lpstr>
      <vt:lpstr>Higher-Order Flow (2)</vt:lpstr>
      <vt:lpstr>Experiment</vt:lpstr>
      <vt:lpstr>And even higher orders…</vt:lpstr>
      <vt:lpstr>Recap</vt:lpstr>
      <vt:lpstr>Hydrodynamics</vt:lpstr>
      <vt:lpstr>Hydrodynamics (2)</vt:lpstr>
      <vt:lpstr>Shear Viscosity</vt:lpstr>
      <vt:lpstr>Example: Shear Viscosity</vt:lpstr>
      <vt:lpstr>Hydro vs. Data</vt:lpstr>
      <vt:lpstr>Hydro vs. Data (2)</vt:lpstr>
      <vt:lpstr>Summary Collective Flow &amp; Hydrodynamics</vt:lpstr>
      <vt:lpstr>Collectivity in  Small Systems</vt:lpstr>
      <vt:lpstr>Recap Two-Particle Correlations</vt:lpstr>
      <vt:lpstr>Typical Two-Particle Correlation</vt:lpstr>
      <vt:lpstr>Pb-Pb vs. pp</vt:lpstr>
      <vt:lpstr>Near-Side Ridge</vt:lpstr>
      <vt:lpstr>The Double Ridge</vt:lpstr>
      <vt:lpstr>Today’s Understanding</vt:lpstr>
      <vt:lpstr>Today’s Understanding (2)</vt:lpstr>
      <vt:lpstr>Summary Collectivity  in Small Systems</vt:lpstr>
      <vt:lpstr>What Next?</vt:lpstr>
      <vt:lpstr>Summary Medium Evolution</vt:lpstr>
      <vt:lpstr>Take-Home Messages</vt:lpstr>
      <vt:lpstr>Backup</vt:lpstr>
      <vt:lpstr>Fluctuations</vt:lpstr>
      <vt:lpstr>Fluctuations (2)</vt:lpstr>
      <vt:lpstr>Interpretation Hydro?</vt:lpstr>
      <vt:lpstr>Interpretation Initial-state effect?</vt:lpstr>
      <vt:lpstr>Interpretation (2) Initial-state effect?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jfgrosse</dc:creator>
  <cp:lastModifiedBy>Microsoft Office User</cp:lastModifiedBy>
  <cp:revision>7614</cp:revision>
  <dcterms:created xsi:type="dcterms:W3CDTF">2006-09-05T14:03:07Z</dcterms:created>
  <dcterms:modified xsi:type="dcterms:W3CDTF">2019-07-22T07:00:42Z</dcterms:modified>
</cp:coreProperties>
</file>