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81" r:id="rId2"/>
    <p:sldId id="282" r:id="rId3"/>
    <p:sldId id="259" r:id="rId4"/>
    <p:sldId id="283" r:id="rId5"/>
    <p:sldId id="291" r:id="rId6"/>
    <p:sldId id="275" r:id="rId7"/>
    <p:sldId id="303" r:id="rId8"/>
    <p:sldId id="284" r:id="rId9"/>
    <p:sldId id="292" r:id="rId10"/>
    <p:sldId id="294" r:id="rId11"/>
    <p:sldId id="285" r:id="rId12"/>
    <p:sldId id="293" r:id="rId13"/>
    <p:sldId id="288" r:id="rId14"/>
    <p:sldId id="297" r:id="rId15"/>
    <p:sldId id="298" r:id="rId16"/>
    <p:sldId id="296" r:id="rId17"/>
    <p:sldId id="306" r:id="rId18"/>
    <p:sldId id="309" r:id="rId19"/>
    <p:sldId id="307" r:id="rId20"/>
    <p:sldId id="308" r:id="rId21"/>
    <p:sldId id="287" r:id="rId22"/>
    <p:sldId id="289" r:id="rId23"/>
    <p:sldId id="299" r:id="rId24"/>
    <p:sldId id="279" r:id="rId25"/>
    <p:sldId id="301" r:id="rId26"/>
    <p:sldId id="263" r:id="rId27"/>
    <p:sldId id="300" r:id="rId28"/>
    <p:sldId id="269" r:id="rId29"/>
    <p:sldId id="264" r:id="rId30"/>
    <p:sldId id="267" r:id="rId31"/>
    <p:sldId id="302" r:id="rId32"/>
    <p:sldId id="30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3" autoAdjust="0"/>
    <p:restoredTop sz="94660"/>
  </p:normalViewPr>
  <p:slideViewPr>
    <p:cSldViewPr snapToGrid="0">
      <p:cViewPr>
        <p:scale>
          <a:sx n="62" d="100"/>
          <a:sy n="62" d="100"/>
        </p:scale>
        <p:origin x="53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A91FE-8E19-417D-B42B-4AAB3FB8FE93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9B7CC-3BC6-4C0E-8FDC-321002BA1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43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2E41-FA60-485A-9ED4-510126755979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444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68910-99CC-4622-80A3-5A9B15F52E6F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34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CB0-ACB1-44B4-9190-4755479887D0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15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84217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4847"/>
            <a:ext cx="10515600" cy="4962116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59C7D-7D70-4DD0-9412-C0AF01342D5D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891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E04C0-B67A-4824-A2CA-659AAF498390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32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27909"/>
            <a:ext cx="5181600" cy="4949054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27909"/>
            <a:ext cx="5181600" cy="494905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B59E1-0603-4CEE-9230-3C69211514AF}" type="datetime1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842170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22E52-A5F7-40A7-BE78-7F0EEE78DB6A}" type="datetime1">
              <a:rPr lang="en-GB" smtClean="0"/>
              <a:t>04/02/2020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382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8CC0-05A8-4122-B327-2F4FDF34D1F7}" type="datetime1">
              <a:rPr lang="en-GB" smtClean="0"/>
              <a:t>04/02/2020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9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77769-7A1D-4AB0-8895-2C8926805442}" type="datetime1">
              <a:rPr lang="en-GB" smtClean="0"/>
              <a:t>04/02/2020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1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9C41-E8C2-4A5E-9E25-E5A0290405F7}" type="datetime1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7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02D9-CCEB-4C74-A37F-582CBDB8D084}" type="datetime1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01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2387"/>
            <a:ext cx="10515600" cy="476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E324A-266B-421F-9B82-2BBD7F8A8D6C}" type="datetime1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40" y="160035"/>
            <a:ext cx="1391562" cy="8678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-183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D5933-CE96-419E-9815-DD8DB59280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0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rl2019.vrws.de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helmholtz-berlin.de/events/erl19/index_en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34.tmp"/><Relationship Id="rId4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rl2019.vrws.de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helmholtz-berlin.de/events/erl19/index_en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.org/news/2020-01-green-world-pass-full-energy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888978"/>
            <a:ext cx="7772400" cy="2387600"/>
          </a:xfrm>
        </p:spPr>
        <p:txBody>
          <a:bodyPr anchor="t"/>
          <a:lstStyle/>
          <a:p>
            <a:r>
              <a:rPr lang="en-GB" dirty="0">
                <a:solidFill>
                  <a:schemeClr val="tx2"/>
                </a:solidFill>
              </a:rPr>
              <a:t>Workshop Report from ERL2019 at HZB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042080"/>
            <a:ext cx="6858000" cy="1655762"/>
          </a:xfrm>
        </p:spPr>
        <p:txBody>
          <a:bodyPr>
            <a:normAutofit fontScale="92500" lnSpcReduction="10000"/>
          </a:bodyPr>
          <a:lstStyle/>
          <a:p>
            <a:r>
              <a:rPr lang="en-GB" sz="3000" dirty="0">
                <a:solidFill>
                  <a:schemeClr val="accent1"/>
                </a:solidFill>
              </a:rPr>
              <a:t>Peter McIntosh, STFC Daresbury Laboratory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TESLA Technology Collaboration Meeting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CERN, 4</a:t>
            </a:r>
            <a:r>
              <a:rPr lang="en-GB" baseline="30000" dirty="0" smtClean="0">
                <a:solidFill>
                  <a:schemeClr val="tx2"/>
                </a:solidFill>
              </a:rPr>
              <a:t>th</a:t>
            </a:r>
            <a:r>
              <a:rPr lang="en-GB" dirty="0" smtClean="0">
                <a:solidFill>
                  <a:schemeClr val="tx2"/>
                </a:solidFill>
              </a:rPr>
              <a:t> – 7</a:t>
            </a:r>
            <a:r>
              <a:rPr lang="en-GB" baseline="30000" dirty="0" smtClean="0">
                <a:solidFill>
                  <a:schemeClr val="tx2"/>
                </a:solidFill>
              </a:rPr>
              <a:t>th</a:t>
            </a:r>
            <a:r>
              <a:rPr lang="en-GB" dirty="0" smtClean="0">
                <a:solidFill>
                  <a:schemeClr val="tx2"/>
                </a:solidFill>
              </a:rPr>
              <a:t> February 2020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</a:t>
            </a:fld>
            <a:endParaRPr lang="en-GB"/>
          </a:p>
        </p:txBody>
      </p:sp>
      <p:pic>
        <p:nvPicPr>
          <p:cNvPr id="1026" name="Picture 2" descr="TTC 2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70" y="5691476"/>
            <a:ext cx="2407790" cy="102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54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cERL</a:t>
            </a:r>
            <a:r>
              <a:rPr lang="en-GB" dirty="0" smtClean="0"/>
              <a:t> Injector </a:t>
            </a:r>
            <a:r>
              <a:rPr lang="en-GB" dirty="0" err="1" smtClean="0"/>
              <a:t>Cryomodule</a:t>
            </a:r>
            <a:endParaRPr lang="en-GB" dirty="0"/>
          </a:p>
        </p:txBody>
      </p:sp>
      <p:pic>
        <p:nvPicPr>
          <p:cNvPr id="4" name="Content Placeholder 3" descr="frcoy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0" t="37898" r="57731" b="29381"/>
          <a:stretch/>
        </p:blipFill>
        <p:spPr>
          <a:xfrm>
            <a:off x="0" y="3208104"/>
            <a:ext cx="4963886" cy="3095898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1416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" dirty="0"/>
              <a:t>Eĳi Kako</a:t>
            </a:r>
            <a:r>
              <a:rPr lang="en-GB" dirty="0"/>
              <a:t>, KEK</a:t>
            </a:r>
          </a:p>
        </p:txBody>
      </p:sp>
      <p:pic>
        <p:nvPicPr>
          <p:cNvPr id="9" name="Content Placeholder 3" descr="frcoybs04_talk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9" t="63117" r="26804" b="10466"/>
          <a:stretch/>
        </p:blipFill>
        <p:spPr>
          <a:xfrm>
            <a:off x="4595052" y="3089621"/>
            <a:ext cx="7412023" cy="3768379"/>
          </a:xfrm>
          <a:prstGeom prst="rect">
            <a:avLst/>
          </a:prstGeom>
        </p:spPr>
      </p:pic>
      <p:pic>
        <p:nvPicPr>
          <p:cNvPr id="10" name="Content Placeholder 3" descr="frcoybs04_talk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0" t="74255" r="57731" b="10466"/>
          <a:stretch/>
        </p:blipFill>
        <p:spPr>
          <a:xfrm>
            <a:off x="122349" y="1142849"/>
            <a:ext cx="6482970" cy="1880589"/>
          </a:xfrm>
          <a:prstGeom prst="rect">
            <a:avLst/>
          </a:prstGeom>
        </p:spPr>
      </p:pic>
      <p:pic>
        <p:nvPicPr>
          <p:cNvPr id="8" name="Content Placeholder 3" descr="frcoybs04_talk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6" t="37898" r="26804" b="39152"/>
          <a:stretch/>
        </p:blipFill>
        <p:spPr>
          <a:xfrm>
            <a:off x="6829697" y="1142849"/>
            <a:ext cx="4953000" cy="217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2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170"/>
          </a:xfrm>
        </p:spPr>
        <p:txBody>
          <a:bodyPr/>
          <a:lstStyle/>
          <a:p>
            <a:r>
              <a:rPr lang="en-GB" dirty="0" smtClean="0"/>
              <a:t>S-DALINAC at TU Darmstadt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93698" y="1217657"/>
            <a:ext cx="5402302" cy="513846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Operating its recirculating </a:t>
            </a:r>
            <a:r>
              <a:rPr lang="en-GB" dirty="0" err="1" smtClean="0"/>
              <a:t>linac</a:t>
            </a:r>
            <a:r>
              <a:rPr lang="en-GB" dirty="0" smtClean="0"/>
              <a:t> </a:t>
            </a:r>
            <a:r>
              <a:rPr lang="en-GB" dirty="0"/>
              <a:t>since 1991. </a:t>
            </a:r>
            <a:endParaRPr lang="en-GB" dirty="0" smtClean="0"/>
          </a:p>
          <a:p>
            <a:r>
              <a:rPr lang="en-GB" dirty="0" smtClean="0"/>
              <a:t>ERL upgrade completed in 2015/16 for the S-DALINAC (3 GHz).</a:t>
            </a:r>
          </a:p>
          <a:p>
            <a:r>
              <a:rPr lang="en-GB" dirty="0"/>
              <a:t>L</a:t>
            </a:r>
            <a:r>
              <a:rPr lang="en-GB" dirty="0" smtClean="0"/>
              <a:t>attice capable </a:t>
            </a:r>
            <a:r>
              <a:rPr lang="en-GB" dirty="0"/>
              <a:t>of a </a:t>
            </a:r>
            <a:r>
              <a:rPr lang="en-GB" dirty="0" smtClean="0"/>
              <a:t>once (34 </a:t>
            </a:r>
            <a:r>
              <a:rPr lang="en-GB" dirty="0"/>
              <a:t>MeV) or twice-recirculating </a:t>
            </a:r>
            <a:r>
              <a:rPr lang="en-GB" dirty="0" smtClean="0"/>
              <a:t>ERL </a:t>
            </a:r>
            <a:r>
              <a:rPr lang="en-GB" dirty="0"/>
              <a:t>operation </a:t>
            </a:r>
            <a:r>
              <a:rPr lang="en-GB" dirty="0" smtClean="0"/>
              <a:t>(68 </a:t>
            </a:r>
            <a:r>
              <a:rPr lang="en-GB" dirty="0"/>
              <a:t>MeV). </a:t>
            </a:r>
            <a:endParaRPr lang="en-GB" dirty="0" smtClean="0"/>
          </a:p>
          <a:p>
            <a:r>
              <a:rPr lang="en-GB" dirty="0"/>
              <a:t>I</a:t>
            </a:r>
            <a:r>
              <a:rPr lang="en-GB" dirty="0" smtClean="0"/>
              <a:t>mportant </a:t>
            </a:r>
            <a:r>
              <a:rPr lang="en-GB" dirty="0"/>
              <a:t>aspect is the effect of phase slippage and its influence on the quality of the decelerated beam. </a:t>
            </a:r>
            <a:endParaRPr lang="en-GB" dirty="0" smtClean="0"/>
          </a:p>
          <a:p>
            <a:r>
              <a:rPr lang="en-GB" dirty="0"/>
              <a:t>D</a:t>
            </a:r>
            <a:r>
              <a:rPr lang="en-GB" dirty="0" smtClean="0"/>
              <a:t>iagnostic </a:t>
            </a:r>
            <a:r>
              <a:rPr lang="en-GB" dirty="0"/>
              <a:t>systems are </a:t>
            </a:r>
            <a:r>
              <a:rPr lang="en-GB" dirty="0" smtClean="0"/>
              <a:t>great importance, </a:t>
            </a:r>
            <a:r>
              <a:rPr lang="en-GB" dirty="0"/>
              <a:t>especially for the twice-recirculating ERL, </a:t>
            </a:r>
            <a:r>
              <a:rPr lang="en-GB" dirty="0"/>
              <a:t>2</a:t>
            </a:r>
            <a:r>
              <a:rPr lang="en-GB" dirty="0" smtClean="0"/>
              <a:t> beams of same energy transported </a:t>
            </a:r>
            <a:r>
              <a:rPr lang="en-GB" dirty="0"/>
              <a:t>through the </a:t>
            </a:r>
            <a:r>
              <a:rPr lang="en-GB" dirty="0" smtClean="0"/>
              <a:t>same beam </a:t>
            </a:r>
            <a:r>
              <a:rPr lang="en-GB" dirty="0"/>
              <a:t>line. 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ommissioning </a:t>
            </a:r>
            <a:r>
              <a:rPr lang="en-GB" dirty="0"/>
              <a:t>of </a:t>
            </a:r>
            <a:r>
              <a:rPr lang="en-GB" dirty="0" smtClean="0"/>
              <a:t>different ERL </a:t>
            </a:r>
            <a:r>
              <a:rPr lang="en-GB" dirty="0"/>
              <a:t>modes started in </a:t>
            </a:r>
            <a:r>
              <a:rPr lang="en-GB" dirty="0" smtClean="0"/>
              <a:t>2017, </a:t>
            </a:r>
            <a:r>
              <a:rPr lang="en-GB" dirty="0"/>
              <a:t>continued during upcoming beam times. 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11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809" y="1039331"/>
            <a:ext cx="5136291" cy="2129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4865" y="3169283"/>
            <a:ext cx="5227135" cy="36933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493285"/>
            <a:ext cx="3140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" dirty="0"/>
              <a:t>Michaela Arnold</a:t>
            </a:r>
            <a:r>
              <a:rPr lang="en-GB" dirty="0"/>
              <a:t>, TU Darmstadt</a:t>
            </a:r>
          </a:p>
        </p:txBody>
      </p:sp>
      <p:pic>
        <p:nvPicPr>
          <p:cNvPr id="12" name="Picture 11" descr="frcoybs01_talk.pdf - Adobe Acrobat Reader DC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46533" r="56375" b="32201"/>
          <a:stretch/>
        </p:blipFill>
        <p:spPr>
          <a:xfrm>
            <a:off x="3474905" y="5283995"/>
            <a:ext cx="3429000" cy="140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99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S-DALINAC RF Control for ERL</a:t>
            </a:r>
            <a:endParaRPr lang="en-GB" dirty="0"/>
          </a:p>
        </p:txBody>
      </p:sp>
      <p:pic>
        <p:nvPicPr>
          <p:cNvPr id="8" name="Content Placeholder 7" descr="frcoy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8" t="36998" r="63135" b="11367"/>
          <a:stretch/>
        </p:blipFill>
        <p:spPr>
          <a:xfrm>
            <a:off x="404949" y="1225621"/>
            <a:ext cx="4593771" cy="5040622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12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332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Manuel </a:t>
            </a:r>
            <a:r>
              <a:rPr lang="en-GB" dirty="0" err="1"/>
              <a:t>Steinhorst</a:t>
            </a:r>
            <a:r>
              <a:rPr lang="en-GB" dirty="0"/>
              <a:t>, TU Darmstadt</a:t>
            </a:r>
          </a:p>
        </p:txBody>
      </p:sp>
      <p:pic>
        <p:nvPicPr>
          <p:cNvPr id="12" name="Content Placeholder 7" descr="frcoybs04_talk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11" t="36997" r="26569" b="9797"/>
          <a:stretch/>
        </p:blipFill>
        <p:spPr>
          <a:xfrm>
            <a:off x="4998720" y="1192326"/>
            <a:ext cx="7056120" cy="557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8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MESA at </a:t>
            </a:r>
            <a:r>
              <a:rPr lang="en-GB" dirty="0"/>
              <a:t>Mainz University</a:t>
            </a:r>
            <a:br>
              <a:rPr lang="en-GB" dirty="0"/>
            </a:br>
            <a:r>
              <a:rPr lang="en-GB" sz="2200" dirty="0">
                <a:solidFill>
                  <a:srgbClr val="FF0000"/>
                </a:solidFill>
              </a:rPr>
              <a:t>Mainz Energy-Recovering Superconducting Accelerator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3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7" t="21905" r="28022" b="5345"/>
          <a:stretch/>
        </p:blipFill>
        <p:spPr>
          <a:xfrm>
            <a:off x="1848802" y="1076666"/>
            <a:ext cx="8494396" cy="56003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2938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Florian Hug, Mainz University</a:t>
            </a:r>
          </a:p>
        </p:txBody>
      </p:sp>
    </p:spTree>
    <p:extLst>
      <p:ext uri="{BB962C8B-B14F-4D97-AF65-F5344CB8AC3E}">
        <p14:creationId xmlns:p14="http://schemas.microsoft.com/office/powerpoint/2010/main" val="42560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Accelerator Status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3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7" t="21500" r="28022" b="4735"/>
          <a:stretch/>
        </p:blipFill>
        <p:spPr>
          <a:xfrm>
            <a:off x="1824111" y="1033977"/>
            <a:ext cx="8543778" cy="572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coy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0" t="39368" r="55889" b="10242"/>
          <a:stretch/>
        </p:blipFill>
        <p:spPr>
          <a:xfrm>
            <a:off x="838200" y="1171218"/>
            <a:ext cx="5702907" cy="5502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MESA </a:t>
            </a:r>
            <a:r>
              <a:rPr lang="en-GB" dirty="0" err="1" smtClean="0"/>
              <a:t>Cryomodule</a:t>
            </a:r>
            <a:r>
              <a:rPr lang="en-GB" dirty="0" smtClean="0"/>
              <a:t> Tests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15</a:t>
            </a:fld>
            <a:endParaRPr lang="en-GB"/>
          </a:p>
        </p:txBody>
      </p:sp>
      <p:pic>
        <p:nvPicPr>
          <p:cNvPr id="8" name="Picture 7" descr="frcoy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9" t="39368" r="28200" b="10242"/>
          <a:stretch/>
        </p:blipFill>
        <p:spPr>
          <a:xfrm>
            <a:off x="6842760" y="346801"/>
            <a:ext cx="5212080" cy="632653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1040" y="5654192"/>
            <a:ext cx="5410200" cy="7736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2938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Florian Hug, Mainz University</a:t>
            </a:r>
          </a:p>
        </p:txBody>
      </p:sp>
    </p:spTree>
    <p:extLst>
      <p:ext uri="{BB962C8B-B14F-4D97-AF65-F5344CB8AC3E}">
        <p14:creationId xmlns:p14="http://schemas.microsoft.com/office/powerpoint/2010/main" val="304193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bERLinPro</a:t>
            </a:r>
            <a:r>
              <a:rPr lang="en-GB" dirty="0" smtClean="0"/>
              <a:t> MESA Module Integration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16</a:t>
            </a:fld>
            <a:endParaRPr lang="en-GB"/>
          </a:p>
        </p:txBody>
      </p:sp>
      <p:pic>
        <p:nvPicPr>
          <p:cNvPr id="4" name="Picture 3" descr="frcoy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7" t="36335" r="26783" b="10221"/>
          <a:stretch/>
        </p:blipFill>
        <p:spPr>
          <a:xfrm>
            <a:off x="291262" y="1027908"/>
            <a:ext cx="10812168" cy="58117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4" y="6488668"/>
            <a:ext cx="3558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Sebastian Thomas</a:t>
            </a:r>
            <a:r>
              <a:rPr lang="en-GB" dirty="0"/>
              <a:t>, Mainz University</a:t>
            </a:r>
          </a:p>
        </p:txBody>
      </p:sp>
    </p:spTree>
    <p:extLst>
      <p:ext uri="{BB962C8B-B14F-4D97-AF65-F5344CB8AC3E}">
        <p14:creationId xmlns:p14="http://schemas.microsoft.com/office/powerpoint/2010/main" val="142782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ocox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5" t="30556" r="30376" b="5202"/>
          <a:stretch/>
        </p:blipFill>
        <p:spPr>
          <a:xfrm>
            <a:off x="1310398" y="593123"/>
            <a:ext cx="9026613" cy="595508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bERLinPro</a:t>
            </a:r>
            <a:r>
              <a:rPr lang="en-GB" dirty="0"/>
              <a:t> at HZB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Andreas </a:t>
            </a:r>
            <a:r>
              <a:rPr lang="en-GB" dirty="0" err="1" smtClean="0"/>
              <a:t>Jankowiak</a:t>
            </a:r>
            <a:r>
              <a:rPr lang="en-GB" dirty="0" smtClean="0"/>
              <a:t>, HZB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4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ocox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0" t="23088" r="30789" b="12919"/>
          <a:stretch/>
        </p:blipFill>
        <p:spPr>
          <a:xfrm>
            <a:off x="1495167" y="766117"/>
            <a:ext cx="8612659" cy="574922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bERLinPro</a:t>
            </a:r>
            <a:r>
              <a:rPr lang="en-GB" dirty="0" smtClean="0"/>
              <a:t> SRF Photo-Injector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Andreas </a:t>
            </a:r>
            <a:r>
              <a:rPr lang="en-GB" dirty="0" err="1" smtClean="0"/>
              <a:t>Jankowiak</a:t>
            </a:r>
            <a:r>
              <a:rPr lang="en-GB" dirty="0" smtClean="0"/>
              <a:t>, HZB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1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bERLinPro</a:t>
            </a:r>
            <a:r>
              <a:rPr lang="en-GB" dirty="0" smtClean="0"/>
              <a:t> ‘SRF Ready’ Particle Free UHV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 descr="mocox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7" t="27790" r="30643" b="7737"/>
          <a:stretch/>
        </p:blipFill>
        <p:spPr>
          <a:xfrm>
            <a:off x="1730768" y="953096"/>
            <a:ext cx="8426486" cy="5645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488668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Andreas </a:t>
            </a:r>
            <a:r>
              <a:rPr lang="en-GB" dirty="0" err="1" smtClean="0"/>
              <a:t>Jankowiak</a:t>
            </a:r>
            <a:r>
              <a:rPr lang="en-GB" dirty="0" smtClean="0"/>
              <a:t>, HZB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55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2170"/>
          </a:xfrm>
        </p:spPr>
        <p:txBody>
          <a:bodyPr>
            <a:noAutofit/>
          </a:bodyPr>
          <a:lstStyle/>
          <a:p>
            <a:r>
              <a:rPr lang="en-GB" sz="2400" b="1" dirty="0"/>
              <a:t>63</a:t>
            </a:r>
            <a:r>
              <a:rPr lang="en-GB" sz="2400" b="1" baseline="30000" dirty="0"/>
              <a:t>rd</a:t>
            </a:r>
            <a:r>
              <a:rPr lang="en-GB" sz="2400" b="1" dirty="0"/>
              <a:t> ICFA Advanced Beam Dynamics Workshop Energy Recovery </a:t>
            </a:r>
            <a:r>
              <a:rPr lang="en-GB" sz="2400" b="1" dirty="0" err="1"/>
              <a:t>Linacs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>
                <a:solidFill>
                  <a:srgbClr val="FF0000"/>
                </a:solidFill>
              </a:rPr>
              <a:t>ERL2019 </a:t>
            </a:r>
            <a:r>
              <a:rPr lang="en-GB" sz="2400" b="1" dirty="0" err="1">
                <a:solidFill>
                  <a:srgbClr val="FF0000"/>
                </a:solidFill>
              </a:rPr>
              <a:t>Helmholz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en-GB" sz="2400" b="1" dirty="0" err="1">
                <a:solidFill>
                  <a:srgbClr val="FF0000"/>
                </a:solidFill>
              </a:rPr>
              <a:t>Zentrum</a:t>
            </a:r>
            <a:r>
              <a:rPr lang="en-GB" sz="2400" b="1" dirty="0">
                <a:solidFill>
                  <a:srgbClr val="FF0000"/>
                </a:solidFill>
              </a:rPr>
              <a:t> Berlin (HZB) 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400" dirty="0">
                <a:solidFill>
                  <a:srgbClr val="FF0000"/>
                </a:solidFill>
              </a:rPr>
              <a:t>15 – 20 Sept 2019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916" y="1410789"/>
            <a:ext cx="3267277" cy="4620046"/>
          </a:xfrm>
          <a:ln>
            <a:solidFill>
              <a:schemeClr val="accent1"/>
            </a:solidFill>
          </a:ln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339149" y="1358537"/>
            <a:ext cx="5181600" cy="5310686"/>
          </a:xfrm>
          <a:noFill/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Workshop Topics: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ERL Facilities</a:t>
            </a:r>
          </a:p>
          <a:p>
            <a:pPr lvl="1"/>
            <a:r>
              <a:rPr lang="en-GB" dirty="0"/>
              <a:t>Michael Abo-Bakr (HZB) </a:t>
            </a:r>
            <a:endParaRPr lang="en-GB" dirty="0" smtClean="0"/>
          </a:p>
          <a:p>
            <a:pPr lvl="1"/>
            <a:r>
              <a:rPr lang="en-GB" dirty="0"/>
              <a:t>Michaela Arnold (S-DALINAC) </a:t>
            </a:r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Beam Dynamics &amp; Instrumentation</a:t>
            </a:r>
          </a:p>
          <a:p>
            <a:pPr lvl="1"/>
            <a:r>
              <a:rPr lang="en-GB" dirty="0" smtClean="0"/>
              <a:t>Alex Bogacz (</a:t>
            </a:r>
            <a:r>
              <a:rPr lang="en-GB" dirty="0" err="1" smtClean="0"/>
              <a:t>Jlab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Georg </a:t>
            </a:r>
            <a:r>
              <a:rPr lang="en-GB" dirty="0" err="1" smtClean="0"/>
              <a:t>Hoffstaetter</a:t>
            </a:r>
            <a:r>
              <a:rPr lang="en-GB" dirty="0" smtClean="0"/>
              <a:t> (Cornell </a:t>
            </a:r>
            <a:r>
              <a:rPr lang="en-GB" dirty="0" err="1" smtClean="0"/>
              <a:t>Univ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Pavel Evtushenko (HZDR)</a:t>
            </a:r>
          </a:p>
          <a:p>
            <a:pPr lvl="1"/>
            <a:r>
              <a:rPr lang="en-GB" dirty="0" smtClean="0"/>
              <a:t>Thorsten </a:t>
            </a:r>
            <a:r>
              <a:rPr lang="en-GB" dirty="0" err="1" smtClean="0"/>
              <a:t>Kamps</a:t>
            </a:r>
            <a:r>
              <a:rPr lang="en-GB" dirty="0" smtClean="0"/>
              <a:t> (HZB)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Electron sources and Injectors</a:t>
            </a:r>
          </a:p>
          <a:p>
            <a:pPr lvl="1"/>
            <a:r>
              <a:rPr lang="en-GB" dirty="0" smtClean="0"/>
              <a:t>Luca </a:t>
            </a:r>
            <a:r>
              <a:rPr lang="en-GB" dirty="0" err="1" smtClean="0"/>
              <a:t>Cultrera</a:t>
            </a:r>
            <a:r>
              <a:rPr lang="en-GB" dirty="0" smtClean="0"/>
              <a:t> (Cornell </a:t>
            </a:r>
            <a:r>
              <a:rPr lang="en-GB" dirty="0" err="1" smtClean="0"/>
              <a:t>Univ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Erdong</a:t>
            </a:r>
            <a:r>
              <a:rPr lang="en-GB" dirty="0" smtClean="0"/>
              <a:t> Wang (BNL)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Superconducting RF</a:t>
            </a:r>
          </a:p>
          <a:p>
            <a:pPr lvl="1"/>
            <a:r>
              <a:rPr lang="en-GB" dirty="0" smtClean="0"/>
              <a:t>Frank Gerigk (CERN)</a:t>
            </a:r>
          </a:p>
          <a:p>
            <a:pPr lvl="1"/>
            <a:r>
              <a:rPr lang="en-GB" dirty="0" smtClean="0"/>
              <a:t>Peter McIntosh (STFC)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ERL Applications</a:t>
            </a:r>
          </a:p>
          <a:p>
            <a:pPr lvl="1"/>
            <a:r>
              <a:rPr lang="en-GB" dirty="0" smtClean="0"/>
              <a:t>Deepa Angal-Kalinin (STFC)</a:t>
            </a:r>
          </a:p>
          <a:p>
            <a:pPr lvl="1"/>
            <a:r>
              <a:rPr lang="en-GB" dirty="0" smtClean="0"/>
              <a:t>Oleg Shevchenko (BINP)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65579" y="6077247"/>
            <a:ext cx="6063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https://erl2019.vrws.de/</a:t>
            </a:r>
            <a:endParaRPr lang="en-GB" dirty="0"/>
          </a:p>
          <a:p>
            <a:r>
              <a:rPr lang="en-GB" dirty="0">
                <a:hlinkClick r:id="rId4"/>
              </a:rPr>
              <a:t>https://www.helmholtz-berlin.de/events/erl19/index_en.html</a:t>
            </a:r>
            <a:endParaRPr lang="en-GB" dirty="0"/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456616" y="4976634"/>
            <a:ext cx="1894113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100 participants:</a:t>
            </a:r>
          </a:p>
          <a:p>
            <a:pPr lvl="1"/>
            <a:r>
              <a:rPr lang="en-GB" dirty="0"/>
              <a:t>61 Europe</a:t>
            </a:r>
          </a:p>
          <a:p>
            <a:pPr lvl="1"/>
            <a:r>
              <a:rPr lang="en-GB" dirty="0"/>
              <a:t>27 N America</a:t>
            </a:r>
          </a:p>
          <a:p>
            <a:pPr lvl="1"/>
            <a:r>
              <a:rPr lang="en-GB" dirty="0"/>
              <a:t>12 Asia</a:t>
            </a:r>
          </a:p>
        </p:txBody>
      </p:sp>
    </p:spTree>
    <p:extLst>
      <p:ext uri="{BB962C8B-B14F-4D97-AF65-F5344CB8AC3E}">
        <p14:creationId xmlns:p14="http://schemas.microsoft.com/office/powerpoint/2010/main" val="300471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bERLinPro</a:t>
            </a:r>
            <a:r>
              <a:rPr lang="en-GB" dirty="0" smtClean="0"/>
              <a:t> High Current Booster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 descr="mocox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3" t="26666" r="30169" b="8673"/>
          <a:stretch/>
        </p:blipFill>
        <p:spPr>
          <a:xfrm>
            <a:off x="1470454" y="1076666"/>
            <a:ext cx="8439666" cy="5631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Andreas </a:t>
            </a:r>
            <a:r>
              <a:rPr lang="en-GB" dirty="0" err="1" smtClean="0"/>
              <a:t>Jankowiak</a:t>
            </a:r>
            <a:r>
              <a:rPr lang="en-GB" dirty="0" smtClean="0"/>
              <a:t>, HZB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15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bERLinPro</a:t>
            </a:r>
            <a:r>
              <a:rPr lang="en-GB" dirty="0" smtClean="0"/>
              <a:t> Operational Readiness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8" t="24141" r="28132" b="3514"/>
          <a:stretch/>
        </p:blipFill>
        <p:spPr>
          <a:xfrm>
            <a:off x="1788606" y="983463"/>
            <a:ext cx="8614788" cy="5637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245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Andreas </a:t>
            </a:r>
            <a:r>
              <a:rPr lang="en-GB" dirty="0" err="1"/>
              <a:t>Jankowiak</a:t>
            </a:r>
            <a:r>
              <a:rPr lang="en-GB" dirty="0"/>
              <a:t>, HZB</a:t>
            </a:r>
          </a:p>
        </p:txBody>
      </p:sp>
    </p:spTree>
    <p:extLst>
      <p:ext uri="{BB962C8B-B14F-4D97-AF65-F5344CB8AC3E}">
        <p14:creationId xmlns:p14="http://schemas.microsoft.com/office/powerpoint/2010/main" val="61394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7" t="25157" r="28022" b="10221"/>
          <a:stretch/>
        </p:blipFill>
        <p:spPr>
          <a:xfrm>
            <a:off x="1503064" y="875830"/>
            <a:ext cx="9185872" cy="56092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61185" y="6488668"/>
            <a:ext cx="5632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Proposed ERL technology demonstrator for </a:t>
            </a:r>
            <a:r>
              <a:rPr lang="en-GB" b="1" dirty="0" err="1">
                <a:solidFill>
                  <a:srgbClr val="FF0000"/>
                </a:solidFill>
              </a:rPr>
              <a:t>LHeC</a:t>
            </a:r>
            <a:r>
              <a:rPr lang="en-GB" b="1" dirty="0">
                <a:solidFill>
                  <a:srgbClr val="FF0000"/>
                </a:solidFill>
              </a:rPr>
              <a:t> at CERN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PERLE at </a:t>
            </a:r>
            <a:r>
              <a:rPr lang="en-GB" dirty="0" err="1" smtClean="0"/>
              <a:t>Orsay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dirty="0">
                <a:solidFill>
                  <a:srgbClr val="FF0000"/>
                </a:solidFill>
              </a:rPr>
              <a:t>Powerful Energy Recovery </a:t>
            </a:r>
            <a:r>
              <a:rPr lang="en-GB" sz="2200" dirty="0" err="1">
                <a:solidFill>
                  <a:srgbClr val="FF0000"/>
                </a:solidFill>
              </a:rPr>
              <a:t>Linac</a:t>
            </a:r>
            <a:r>
              <a:rPr lang="en-GB" sz="2200" dirty="0">
                <a:solidFill>
                  <a:srgbClr val="FF0000"/>
                </a:solidFill>
              </a:rPr>
              <a:t> for Experiments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485096"/>
            <a:ext cx="22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Walid</a:t>
            </a:r>
            <a:r>
              <a:rPr lang="en-GB" dirty="0"/>
              <a:t> </a:t>
            </a:r>
            <a:r>
              <a:rPr lang="en-GB" dirty="0" err="1"/>
              <a:t>Kaabi</a:t>
            </a:r>
            <a:r>
              <a:rPr lang="en-GB" dirty="0"/>
              <a:t>, LAL-CNRS</a:t>
            </a:r>
          </a:p>
        </p:txBody>
      </p:sp>
    </p:spTree>
    <p:extLst>
      <p:ext uri="{BB962C8B-B14F-4D97-AF65-F5344CB8AC3E}">
        <p14:creationId xmlns:p14="http://schemas.microsoft.com/office/powerpoint/2010/main" val="26734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rcoybs01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7" t="24389" r="28193" b="9866"/>
          <a:stretch/>
        </p:blipFill>
        <p:spPr>
          <a:xfrm>
            <a:off x="943791" y="725753"/>
            <a:ext cx="10304417" cy="613224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PERLE Injector and Accelerator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22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Walid</a:t>
            </a:r>
            <a:r>
              <a:rPr lang="en-GB" dirty="0"/>
              <a:t> </a:t>
            </a:r>
            <a:r>
              <a:rPr lang="en-GB" dirty="0" err="1"/>
              <a:t>Kaabi</a:t>
            </a:r>
            <a:r>
              <a:rPr lang="en-GB" dirty="0"/>
              <a:t>, LAL-CNRS</a:t>
            </a:r>
          </a:p>
        </p:txBody>
      </p:sp>
    </p:spTree>
    <p:extLst>
      <p:ext uri="{BB962C8B-B14F-4D97-AF65-F5344CB8AC3E}">
        <p14:creationId xmlns:p14="http://schemas.microsoft.com/office/powerpoint/2010/main" val="30297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PERLE Adapting from SPL</a:t>
            </a:r>
            <a:endParaRPr lang="en-GB" dirty="0"/>
          </a:p>
        </p:txBody>
      </p:sp>
      <p:pic>
        <p:nvPicPr>
          <p:cNvPr id="4" name="Content Placeholder 3" descr="frcoy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1" t="39161" r="26878" b="11318"/>
          <a:stretch/>
        </p:blipFill>
        <p:spPr>
          <a:xfrm>
            <a:off x="582376" y="1059062"/>
            <a:ext cx="10662273" cy="557784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247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Alick</a:t>
            </a:r>
            <a:r>
              <a:rPr lang="en-GB" dirty="0"/>
              <a:t> Macpherson, CERN</a:t>
            </a:r>
          </a:p>
        </p:txBody>
      </p:sp>
    </p:spTree>
    <p:extLst>
      <p:ext uri="{BB962C8B-B14F-4D97-AF65-F5344CB8AC3E}">
        <p14:creationId xmlns:p14="http://schemas.microsoft.com/office/powerpoint/2010/main" val="29761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25</a:t>
            </a:fld>
            <a:endParaRPr lang="en-GB"/>
          </a:p>
        </p:txBody>
      </p:sp>
      <p:pic>
        <p:nvPicPr>
          <p:cNvPr id="4" name="Picture 3" descr="frcoy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0" t="32979" r="26800" b="9872"/>
          <a:stretch/>
        </p:blipFill>
        <p:spPr>
          <a:xfrm>
            <a:off x="838200" y="925835"/>
            <a:ext cx="9881806" cy="59321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67451" y="827684"/>
            <a:ext cx="5023303" cy="441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247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Alick</a:t>
            </a:r>
            <a:r>
              <a:rPr lang="en-GB" dirty="0"/>
              <a:t> Macpherson, CERN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PERLE FE-FRT </a:t>
            </a:r>
            <a:br>
              <a:rPr lang="en-GB" dirty="0" smtClean="0"/>
            </a:br>
            <a:r>
              <a:rPr lang="en-GB" sz="2700" dirty="0">
                <a:solidFill>
                  <a:srgbClr val="FF0000"/>
                </a:solidFill>
              </a:rPr>
              <a:t>Ferro-Electric Fast Reactive Tuner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 Injectors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26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52" y="1081928"/>
            <a:ext cx="10668448" cy="575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9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coybs03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35022" r="18300" b="11720"/>
          <a:stretch/>
        </p:blipFill>
        <p:spPr>
          <a:xfrm>
            <a:off x="1655018" y="3648516"/>
            <a:ext cx="8881964" cy="3209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0769" y="365127"/>
            <a:ext cx="7886700" cy="662781"/>
          </a:xfrm>
        </p:spPr>
        <p:txBody>
          <a:bodyPr>
            <a:normAutofit/>
          </a:bodyPr>
          <a:lstStyle/>
          <a:p>
            <a:r>
              <a:rPr lang="en-GB" dirty="0" smtClean="0"/>
              <a:t>Challenges Injectors/Photocathodes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3822" y="974690"/>
            <a:ext cx="5289827" cy="267286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Photocathodes </a:t>
            </a:r>
            <a:r>
              <a:rPr lang="en-GB" dirty="0"/>
              <a:t>for high </a:t>
            </a:r>
            <a:r>
              <a:rPr lang="en-GB" dirty="0" smtClean="0"/>
              <a:t>power:</a:t>
            </a:r>
          </a:p>
          <a:p>
            <a:r>
              <a:rPr lang="en-GB" sz="2600" b="1" dirty="0"/>
              <a:t>Alkali </a:t>
            </a:r>
            <a:r>
              <a:rPr lang="en-GB" sz="2600" b="1" dirty="0" err="1"/>
              <a:t>antimonides</a:t>
            </a:r>
            <a:r>
              <a:rPr lang="en-GB" sz="2600" b="1" dirty="0"/>
              <a:t> </a:t>
            </a:r>
            <a:r>
              <a:rPr lang="en-GB" sz="2600" dirty="0"/>
              <a:t>up to 65 </a:t>
            </a:r>
            <a:r>
              <a:rPr lang="en-GB" sz="2600" dirty="0"/>
              <a:t>mA;</a:t>
            </a:r>
          </a:p>
          <a:p>
            <a:r>
              <a:rPr lang="en-GB" sz="2600" b="1" dirty="0"/>
              <a:t>Available </a:t>
            </a:r>
            <a:r>
              <a:rPr lang="en-GB" sz="2600" b="1" dirty="0"/>
              <a:t>at several </a:t>
            </a:r>
            <a:r>
              <a:rPr lang="en-GB" sz="2600" b="1" dirty="0"/>
              <a:t>labs</a:t>
            </a:r>
            <a:r>
              <a:rPr lang="en-GB" sz="2600" dirty="0"/>
              <a:t>;</a:t>
            </a:r>
          </a:p>
          <a:p>
            <a:r>
              <a:rPr lang="en-GB" sz="2600" dirty="0"/>
              <a:t>Ps </a:t>
            </a:r>
            <a:r>
              <a:rPr lang="en-GB" sz="2600" dirty="0"/>
              <a:t>time response </a:t>
            </a:r>
            <a:r>
              <a:rPr lang="en-GB" sz="2600" dirty="0"/>
              <a:t>time;</a:t>
            </a:r>
          </a:p>
          <a:p>
            <a:r>
              <a:rPr lang="en-GB" sz="2600" b="1" dirty="0"/>
              <a:t>Few </a:t>
            </a:r>
            <a:r>
              <a:rPr lang="en-GB" sz="2600" b="1" dirty="0"/>
              <a:t>days operational </a:t>
            </a:r>
            <a:r>
              <a:rPr lang="en-GB" sz="2600" b="1" dirty="0"/>
              <a:t>lifetime</a:t>
            </a:r>
            <a:r>
              <a:rPr lang="en-GB" sz="2600" dirty="0"/>
              <a:t>;</a:t>
            </a:r>
          </a:p>
          <a:p>
            <a:r>
              <a:rPr lang="en-GB" sz="2600" dirty="0"/>
              <a:t>Halo </a:t>
            </a:r>
            <a:r>
              <a:rPr lang="en-GB" sz="2600" dirty="0"/>
              <a:t>from transverse laser </a:t>
            </a:r>
            <a:r>
              <a:rPr lang="en-GB" sz="2600" dirty="0"/>
              <a:t>profiles;</a:t>
            </a:r>
          </a:p>
          <a:p>
            <a:r>
              <a:rPr lang="en-GB" sz="2600" dirty="0" err="1"/>
              <a:t>Microbunching</a:t>
            </a:r>
            <a:r>
              <a:rPr lang="en-GB" sz="2600" dirty="0"/>
              <a:t> instability;</a:t>
            </a:r>
          </a:p>
          <a:p>
            <a:pPr marL="0" indent="0">
              <a:buNone/>
            </a:pPr>
            <a:r>
              <a:rPr lang="en-GB" sz="2900" dirty="0"/>
              <a:t>Thermionic cathodes can deliver 100mA               required for coolers.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27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74933" y="974690"/>
            <a:ext cx="5496059" cy="286081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300" dirty="0"/>
              <a:t>Photocathodes for spin polarized beams:</a:t>
            </a:r>
          </a:p>
          <a:p>
            <a:r>
              <a:rPr lang="en-GB" sz="2900" dirty="0"/>
              <a:t>GaAs </a:t>
            </a:r>
            <a:r>
              <a:rPr lang="en-GB" sz="2900" dirty="0"/>
              <a:t>based SL are the only real choice;</a:t>
            </a:r>
          </a:p>
          <a:p>
            <a:r>
              <a:rPr lang="en-GB" sz="2900" dirty="0"/>
              <a:t>Distributed Bragg Reflector yields </a:t>
            </a:r>
            <a:r>
              <a:rPr lang="en-GB" sz="2900" dirty="0"/>
              <a:t>improved QE;</a:t>
            </a:r>
          </a:p>
          <a:p>
            <a:r>
              <a:rPr lang="en-GB" sz="2900" dirty="0"/>
              <a:t>Lifetime </a:t>
            </a:r>
            <a:r>
              <a:rPr lang="en-GB" sz="2900" dirty="0"/>
              <a:t>is still limited;</a:t>
            </a:r>
          </a:p>
          <a:p>
            <a:r>
              <a:rPr lang="en-GB" sz="2900" dirty="0"/>
              <a:t>Halo </a:t>
            </a:r>
            <a:r>
              <a:rPr lang="en-GB" sz="2900" dirty="0"/>
              <a:t>from tails (transverse and longitudinal);</a:t>
            </a:r>
          </a:p>
          <a:p>
            <a:pPr marL="0" indent="0">
              <a:buNone/>
            </a:pPr>
            <a:r>
              <a:rPr lang="en-GB" sz="3300" dirty="0"/>
              <a:t>R&amp;D community </a:t>
            </a:r>
            <a:r>
              <a:rPr lang="en-GB" sz="3300" dirty="0"/>
              <a:t>focusing </a:t>
            </a:r>
            <a:r>
              <a:rPr lang="en-GB" sz="3300" dirty="0"/>
              <a:t>on </a:t>
            </a:r>
            <a:r>
              <a:rPr lang="en-GB" sz="3300" dirty="0"/>
              <a:t>”new </a:t>
            </a:r>
            <a:r>
              <a:rPr lang="en-GB" sz="3300" dirty="0"/>
              <a:t>applications”</a:t>
            </a:r>
          </a:p>
          <a:p>
            <a:r>
              <a:rPr lang="en-GB" sz="2900" dirty="0"/>
              <a:t>Time </a:t>
            </a:r>
            <a:r>
              <a:rPr lang="en-GB" sz="2900" dirty="0"/>
              <a:t>resolved </a:t>
            </a:r>
            <a:r>
              <a:rPr lang="en-GB" sz="2900" dirty="0"/>
              <a:t>microscopy;</a:t>
            </a:r>
          </a:p>
          <a:p>
            <a:r>
              <a:rPr lang="en-GB" sz="2900" dirty="0"/>
              <a:t>High </a:t>
            </a:r>
            <a:r>
              <a:rPr lang="en-GB" sz="2900" dirty="0"/>
              <a:t>brightness for </a:t>
            </a:r>
            <a:r>
              <a:rPr lang="en-GB" sz="2900" dirty="0" err="1"/>
              <a:t>utra</a:t>
            </a:r>
            <a:r>
              <a:rPr lang="en-GB" sz="2900" dirty="0"/>
              <a:t>-fast </a:t>
            </a:r>
            <a:r>
              <a:rPr lang="en-GB" sz="2900" dirty="0"/>
              <a:t>diffraction;</a:t>
            </a:r>
          </a:p>
          <a:p>
            <a:r>
              <a:rPr lang="en-GB" sz="2900" dirty="0"/>
              <a:t>Dielectric </a:t>
            </a:r>
            <a:r>
              <a:rPr lang="en-GB" sz="2900" dirty="0"/>
              <a:t>acceleration;</a:t>
            </a:r>
            <a:endParaRPr lang="en-GB" sz="2900" dirty="0"/>
          </a:p>
        </p:txBody>
      </p:sp>
    </p:spTree>
    <p:extLst>
      <p:ext uri="{BB962C8B-B14F-4D97-AF65-F5344CB8AC3E}">
        <p14:creationId xmlns:p14="http://schemas.microsoft.com/office/powerpoint/2010/main" val="39639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306077"/>
              </p:ext>
            </p:extLst>
          </p:nvPr>
        </p:nvGraphicFramePr>
        <p:xfrm>
          <a:off x="2866134" y="830312"/>
          <a:ext cx="6273513" cy="888702"/>
        </p:xfrm>
        <a:graphic>
          <a:graphicData uri="http://schemas.openxmlformats.org/drawingml/2006/table">
            <a:tbl>
              <a:tblPr/>
              <a:tblGrid>
                <a:gridCol w="6273513">
                  <a:extLst>
                    <a:ext uri="{9D8B030D-6E8A-4147-A177-3AD203B41FA5}">
                      <a16:colId xmlns:a16="http://schemas.microsoft.com/office/drawing/2014/main" val="409966911"/>
                    </a:ext>
                  </a:extLst>
                </a:gridCol>
              </a:tblGrid>
              <a:tr h="888702">
                <a:tc>
                  <a:txBody>
                    <a:bodyPr/>
                    <a:lstStyle/>
                    <a:p>
                      <a:r>
                        <a:rPr lang="en-GB" sz="2800" b="0" dirty="0"/>
                        <a:t>Asymmetric SRF dual axis </a:t>
                      </a:r>
                      <a:r>
                        <a:rPr lang="en-GB" sz="2800" b="0" dirty="0" smtClean="0"/>
                        <a:t>cavities </a:t>
                      </a:r>
                      <a:r>
                        <a:rPr lang="en-GB" sz="2800" b="0" dirty="0"/>
                        <a:t>for </a:t>
                      </a:r>
                      <a:r>
                        <a:rPr lang="en-GB" sz="2800" b="0" dirty="0" smtClean="0"/>
                        <a:t>ERLs</a:t>
                      </a:r>
                      <a:endParaRPr lang="en-GB" sz="1800" b="0" i="0" dirty="0">
                        <a:solidFill>
                          <a:srgbClr val="0000FF"/>
                        </a:solidFill>
                      </a:endParaRPr>
                    </a:p>
                  </a:txBody>
                  <a:tcPr marL="20021" marR="20021" marT="10011" marB="1001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80049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86996" y="1530471"/>
            <a:ext cx="5280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Aim to surpass existing ERL electron beam handling capabilities &amp; footprint, provide high current for Compton light source, FEL, THz and EUV applications.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392" y="1565735"/>
            <a:ext cx="4065268" cy="167380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ERL SRF Technology Developments</a:t>
            </a:r>
            <a:br>
              <a:rPr lang="en-GB" dirty="0"/>
            </a:br>
            <a:r>
              <a:rPr lang="en-GB" sz="2700" dirty="0">
                <a:solidFill>
                  <a:srgbClr val="FF0000"/>
                </a:solidFill>
              </a:rPr>
              <a:t>Cavities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95" y="4987268"/>
            <a:ext cx="1095215" cy="14640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9957" y="4987268"/>
            <a:ext cx="1843069" cy="14640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01819" y="3328576"/>
            <a:ext cx="40883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Design 1: 1.3 GHz JAI/</a:t>
            </a:r>
            <a:r>
              <a:rPr lang="en-GB" sz="2400" b="1" dirty="0" err="1"/>
              <a:t>MePhI</a:t>
            </a:r>
            <a:endParaRPr lang="en-GB" sz="2400" b="1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Proof of concept/optimisation of 7-cell aluminium and 11-cell copper dual axis asymmetric cavities with preliminary studies of HOMs conducted. 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853649" y="2727687"/>
            <a:ext cx="47810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Design 2: 1.5 GHz </a:t>
            </a:r>
            <a:r>
              <a:rPr lang="en-GB" sz="2400" b="1" dirty="0" err="1"/>
              <a:t>Jlab</a:t>
            </a:r>
            <a:r>
              <a:rPr lang="en-GB" sz="2400" b="1" dirty="0"/>
              <a:t>/ODU</a:t>
            </a:r>
          </a:p>
          <a:p>
            <a:r>
              <a:rPr lang="en-GB" dirty="0"/>
              <a:t>Aim </a:t>
            </a:r>
            <a:r>
              <a:rPr lang="en-GB" dirty="0"/>
              <a:t>15 MV/m at 1497 </a:t>
            </a:r>
            <a:r>
              <a:rPr lang="en-GB" dirty="0" err="1"/>
              <a:t>MHz.</a:t>
            </a:r>
            <a:r>
              <a:rPr lang="en-GB" dirty="0"/>
              <a:t> Designed for: </a:t>
            </a:r>
            <a:r>
              <a:rPr lang="en-GB" dirty="0"/>
              <a:t>easy cleaning</a:t>
            </a:r>
            <a:r>
              <a:rPr lang="en-GB" dirty="0"/>
              <a:t>, </a:t>
            </a:r>
            <a:r>
              <a:rPr lang="en-GB" dirty="0"/>
              <a:t>max. </a:t>
            </a:r>
            <a:r>
              <a:rPr lang="en-GB" dirty="0"/>
              <a:t>beam pipe separation, </a:t>
            </a:r>
            <a:r>
              <a:rPr lang="en-GB" dirty="0"/>
              <a:t>avoid MP</a:t>
            </a:r>
            <a:r>
              <a:rPr lang="en-GB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Cavity </a:t>
            </a:r>
            <a:r>
              <a:rPr lang="en-GB" dirty="0"/>
              <a:t>1 reached 23 MV/m at 7x10</a:t>
            </a:r>
            <a:r>
              <a:rPr lang="en-GB" baseline="30000" dirty="0"/>
              <a:t>9</a:t>
            </a:r>
            <a:r>
              <a:rPr lang="en-GB" dirty="0"/>
              <a:t>, cavity 2 </a:t>
            </a:r>
            <a:r>
              <a:rPr lang="en-GB" dirty="0"/>
              <a:t>only  </a:t>
            </a:r>
            <a:r>
              <a:rPr lang="en-GB" dirty="0"/>
              <a:t>5 MV/m (welding </a:t>
            </a:r>
            <a:r>
              <a:rPr lang="en-GB" dirty="0"/>
              <a:t>defect), </a:t>
            </a:r>
            <a:r>
              <a:rPr lang="en-GB" dirty="0"/>
              <a:t>no </a:t>
            </a:r>
            <a:r>
              <a:rPr lang="en-GB" dirty="0"/>
              <a:t>MP.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</a:t>
            </a:r>
            <a:r>
              <a:rPr lang="en-GB" dirty="0"/>
              <a:t>abrication </a:t>
            </a:r>
            <a:r>
              <a:rPr lang="en-GB" dirty="0"/>
              <a:t>more </a:t>
            </a:r>
            <a:r>
              <a:rPr lang="en-GB" dirty="0"/>
              <a:t>straight forward </a:t>
            </a:r>
            <a:r>
              <a:rPr lang="en-GB" dirty="0"/>
              <a:t>than </a:t>
            </a:r>
            <a:r>
              <a:rPr lang="en-GB" dirty="0"/>
              <a:t>anticipated.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Chemistry and cleanliness </a:t>
            </a:r>
            <a:r>
              <a:rPr lang="en-GB" dirty="0"/>
              <a:t>can be </a:t>
            </a:r>
            <a:r>
              <a:rPr lang="en-GB" dirty="0"/>
              <a:t>handled.</a:t>
            </a:r>
          </a:p>
        </p:txBody>
      </p:sp>
      <p:pic>
        <p:nvPicPr>
          <p:cNvPr id="12" name="Picture 11" descr="frcoybs04_talk.pdf - Adobe Acrobat Reader DC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71" t="36591" r="26714" b="47490"/>
          <a:stretch/>
        </p:blipFill>
        <p:spPr>
          <a:xfrm>
            <a:off x="7464866" y="5128344"/>
            <a:ext cx="3558569" cy="14107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8608" y="6488668"/>
            <a:ext cx="2568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Yaroslav</a:t>
            </a:r>
            <a:r>
              <a:rPr lang="en-GB" dirty="0"/>
              <a:t> </a:t>
            </a:r>
            <a:r>
              <a:rPr lang="en-GB" dirty="0" err="1"/>
              <a:t>Shashkov</a:t>
            </a:r>
            <a:r>
              <a:rPr lang="en-GB" dirty="0"/>
              <a:t>, </a:t>
            </a:r>
            <a:r>
              <a:rPr lang="en-GB" dirty="0" err="1"/>
              <a:t>MEPhI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52326"/>
          <a:stretch/>
        </p:blipFill>
        <p:spPr>
          <a:xfrm>
            <a:off x="3340433" y="4894666"/>
            <a:ext cx="1957588" cy="15566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79934" y="6484312"/>
            <a:ext cx="211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HyeKoung</a:t>
            </a:r>
            <a:r>
              <a:rPr lang="en-GB" dirty="0"/>
              <a:t> Park</a:t>
            </a:r>
            <a:r>
              <a:rPr lang="en-GB" dirty="0"/>
              <a:t>, JLab</a:t>
            </a:r>
          </a:p>
        </p:txBody>
      </p:sp>
    </p:spTree>
    <p:extLst>
      <p:ext uri="{BB962C8B-B14F-4D97-AF65-F5344CB8AC3E}">
        <p14:creationId xmlns:p14="http://schemas.microsoft.com/office/powerpoint/2010/main" val="4839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 Applications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214846"/>
            <a:ext cx="10515600" cy="5551713"/>
          </a:xfrm>
        </p:spPr>
        <p:txBody>
          <a:bodyPr>
            <a:normAutofit fontScale="85000" lnSpcReduction="20000"/>
          </a:bodyPr>
          <a:lstStyle/>
          <a:p>
            <a:pPr marL="342900" lvl="1" indent="0">
              <a:buNone/>
            </a:pPr>
            <a:r>
              <a:rPr lang="en-GB" sz="3375" b="1" dirty="0"/>
              <a:t>Wide range of applications of ERLs covered:</a:t>
            </a:r>
          </a:p>
          <a:p>
            <a:pPr marL="342900" lvl="1" indent="0">
              <a:buNone/>
            </a:pPr>
            <a:endParaRPr lang="en-GB" sz="1800" dirty="0"/>
          </a:p>
          <a:p>
            <a:pPr lvl="1"/>
            <a:r>
              <a:rPr lang="en-GB" sz="3000" dirty="0"/>
              <a:t>Radiation sources </a:t>
            </a:r>
          </a:p>
          <a:p>
            <a:pPr lvl="2"/>
            <a:r>
              <a:rPr lang="en-GB" sz="3000" dirty="0">
                <a:solidFill>
                  <a:srgbClr val="FF0000"/>
                </a:solidFill>
              </a:rPr>
              <a:t>FELs: Far-IR, IR, EUV, hard X-rays,...</a:t>
            </a:r>
          </a:p>
          <a:p>
            <a:pPr lvl="2"/>
            <a:r>
              <a:rPr lang="en-GB" sz="3000" dirty="0">
                <a:solidFill>
                  <a:srgbClr val="FF0000"/>
                </a:solidFill>
              </a:rPr>
              <a:t>Intense THz (via coherent resonant diffraction radiation)</a:t>
            </a:r>
          </a:p>
          <a:p>
            <a:pPr lvl="2"/>
            <a:r>
              <a:rPr lang="en-GB" sz="3000" dirty="0">
                <a:solidFill>
                  <a:srgbClr val="FF0000"/>
                </a:solidFill>
              </a:rPr>
              <a:t>Gamma source (LCS, ICS)</a:t>
            </a:r>
          </a:p>
          <a:p>
            <a:pPr lvl="1"/>
            <a:r>
              <a:rPr lang="en-GB" sz="3000" dirty="0"/>
              <a:t>High resolution X-ray imaging </a:t>
            </a:r>
          </a:p>
          <a:p>
            <a:pPr lvl="1"/>
            <a:r>
              <a:rPr lang="en-GB" sz="3000" dirty="0"/>
              <a:t>Security and medical isotope manufacturing</a:t>
            </a:r>
          </a:p>
          <a:p>
            <a:pPr lvl="1"/>
            <a:r>
              <a:rPr lang="en-GB" sz="3000" dirty="0"/>
              <a:t>Particle Physics </a:t>
            </a:r>
          </a:p>
          <a:p>
            <a:pPr lvl="2"/>
            <a:r>
              <a:rPr lang="en-GB" sz="3000" dirty="0" err="1">
                <a:solidFill>
                  <a:srgbClr val="FF0000"/>
                </a:solidFill>
              </a:rPr>
              <a:t>LHeC</a:t>
            </a:r>
            <a:r>
              <a:rPr lang="en-GB" sz="3000" dirty="0">
                <a:solidFill>
                  <a:srgbClr val="FF0000"/>
                </a:solidFill>
              </a:rPr>
              <a:t> &amp; PERLE </a:t>
            </a:r>
          </a:p>
          <a:p>
            <a:pPr lvl="1"/>
            <a:r>
              <a:rPr lang="en-GB" sz="3000" dirty="0"/>
              <a:t>Nuclear Physics: </a:t>
            </a:r>
          </a:p>
          <a:p>
            <a:pPr lvl="2"/>
            <a:r>
              <a:rPr lang="en-GB" sz="3000" dirty="0">
                <a:solidFill>
                  <a:srgbClr val="FF0000"/>
                </a:solidFill>
              </a:rPr>
              <a:t>Cooler for high energy heavy ions in EIC (JELIC/</a:t>
            </a:r>
            <a:r>
              <a:rPr lang="en-GB" sz="3000" dirty="0" err="1">
                <a:solidFill>
                  <a:srgbClr val="FF0000"/>
                </a:solidFill>
              </a:rPr>
              <a:t>eRHIC</a:t>
            </a:r>
            <a:r>
              <a:rPr lang="en-GB" sz="3000" dirty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sz="3000" dirty="0"/>
              <a:t>Photonics (nuclear, surface </a:t>
            </a:r>
            <a:r>
              <a:rPr lang="en-GB" sz="3000" dirty="0" err="1"/>
              <a:t>plasmons</a:t>
            </a:r>
            <a:r>
              <a:rPr lang="en-GB" sz="3000" dirty="0"/>
              <a:t>,…)</a:t>
            </a:r>
          </a:p>
          <a:p>
            <a:pPr lvl="1"/>
            <a:r>
              <a:rPr lang="en-GB" sz="3000" dirty="0"/>
              <a:t>Spectroscopy (ultra-fast, pump-probe, ….)</a:t>
            </a:r>
          </a:p>
          <a:p>
            <a:pPr lvl="1"/>
            <a:r>
              <a:rPr lang="en-GB" sz="3000" dirty="0"/>
              <a:t>Nuclear astrophysics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88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ERL Facilities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19" y="953589"/>
            <a:ext cx="10045761" cy="575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1" y="1488791"/>
            <a:ext cx="513555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Several important industrial High current (~10mA) </a:t>
            </a:r>
            <a:r>
              <a:rPr lang="en-GB" sz="2000" dirty="0" smtClean="0">
                <a:solidFill>
                  <a:srgbClr val="000000"/>
                </a:solidFill>
              </a:rPr>
              <a:t>applications:</a:t>
            </a:r>
            <a:endParaRPr lang="en-GB" sz="2000" dirty="0">
              <a:solidFill>
                <a:srgbClr val="0000FF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High </a:t>
            </a:r>
            <a:r>
              <a:rPr lang="en-GB" sz="2000" dirty="0">
                <a:solidFill>
                  <a:srgbClr val="FF0000"/>
                </a:solidFill>
              </a:rPr>
              <a:t>resolution X-ray imaging device for medical use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</a:rPr>
              <a:t>Nuclear </a:t>
            </a:r>
            <a:r>
              <a:rPr lang="en-GB" sz="2000" dirty="0">
                <a:solidFill>
                  <a:srgbClr val="FF0000"/>
                </a:solidFill>
              </a:rPr>
              <a:t>security </a:t>
            </a:r>
            <a:r>
              <a:rPr lang="en-GB" sz="2000" dirty="0">
                <a:solidFill>
                  <a:srgbClr val="FF0000"/>
                </a:solidFill>
              </a:rPr>
              <a:t>system (</a:t>
            </a:r>
            <a:r>
              <a:rPr lang="en-GB" sz="2000" dirty="0">
                <a:solidFill>
                  <a:srgbClr val="FF0000"/>
                </a:solidFill>
              </a:rPr>
              <a:t>gamma-ray by LCS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  <a:p>
            <a:endParaRPr lang="en-GB" sz="2000" dirty="0"/>
          </a:p>
          <a:p>
            <a:r>
              <a:rPr lang="en-GB" sz="2000" dirty="0"/>
              <a:t>Near </a:t>
            </a:r>
            <a:r>
              <a:rPr lang="en-GB" sz="2000" dirty="0" smtClean="0"/>
              <a:t>Future:</a:t>
            </a:r>
            <a:endParaRPr lang="en-GB" sz="20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M</a:t>
            </a:r>
            <a:r>
              <a:rPr lang="en-GB" sz="2000" dirty="0" smtClean="0"/>
              <a:t>anufacturing </a:t>
            </a:r>
            <a:r>
              <a:rPr lang="en-GB" sz="2000" dirty="0"/>
              <a:t>facility for nuclear medical </a:t>
            </a:r>
            <a:r>
              <a:rPr lang="en-GB" sz="2000" dirty="0"/>
              <a:t>examination.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Intense THz light generation.</a:t>
            </a:r>
            <a:endParaRPr lang="en-GB" sz="20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000" dirty="0"/>
              <a:t>Design concept for high repetition, high current EUV-FEL for </a:t>
            </a:r>
            <a:r>
              <a:rPr lang="en-GB" sz="2000" dirty="0"/>
              <a:t>Future Lithography </a:t>
            </a:r>
            <a:r>
              <a:rPr lang="en-GB" sz="2000" dirty="0"/>
              <a:t>industrial application – operational experience with high current is being studied in </a:t>
            </a:r>
            <a:r>
              <a:rPr lang="en-GB" sz="2000" dirty="0" err="1"/>
              <a:t>cERL</a:t>
            </a:r>
            <a:r>
              <a:rPr lang="en-GB" sz="2000" dirty="0"/>
              <a:t> at KEK.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4308" y="1149966"/>
            <a:ext cx="5066495" cy="29640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388" y="4643008"/>
            <a:ext cx="3240003" cy="13927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2867" y="4282930"/>
            <a:ext cx="1756211" cy="24786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Industrial Applications of </a:t>
            </a:r>
            <a:r>
              <a:rPr lang="en-GB" dirty="0" err="1"/>
              <a:t>cERL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30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184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Hiroshi Sakai, KEK</a:t>
            </a:r>
          </a:p>
        </p:txBody>
      </p:sp>
    </p:spTree>
    <p:extLst>
      <p:ext uri="{BB962C8B-B14F-4D97-AF65-F5344CB8AC3E}">
        <p14:creationId xmlns:p14="http://schemas.microsoft.com/office/powerpoint/2010/main" val="265751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ERL19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1154"/>
            <a:ext cx="10515600" cy="538189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Global ERL activity is growing extensively ‘once again’!</a:t>
            </a:r>
          </a:p>
          <a:p>
            <a:r>
              <a:rPr lang="en-GB" dirty="0" smtClean="0"/>
              <a:t>A number of planned ERL facilities under construction or development:</a:t>
            </a:r>
          </a:p>
          <a:p>
            <a:pPr lvl="1"/>
            <a:r>
              <a:rPr lang="en-GB" dirty="0" smtClean="0"/>
              <a:t>CBETA at Cornell</a:t>
            </a:r>
            <a:endParaRPr lang="en-GB" dirty="0"/>
          </a:p>
          <a:p>
            <a:pPr lvl="1"/>
            <a:r>
              <a:rPr lang="en-GB" dirty="0" err="1" smtClean="0"/>
              <a:t>bERLinPro</a:t>
            </a:r>
            <a:r>
              <a:rPr lang="en-GB" dirty="0" smtClean="0"/>
              <a:t> at HZB</a:t>
            </a:r>
          </a:p>
          <a:p>
            <a:pPr lvl="1"/>
            <a:r>
              <a:rPr lang="en-GB" dirty="0" smtClean="0"/>
              <a:t>MESA at Mainz</a:t>
            </a:r>
          </a:p>
          <a:p>
            <a:pPr lvl="1"/>
            <a:r>
              <a:rPr lang="en-GB" dirty="0" smtClean="0"/>
              <a:t>PERLE at </a:t>
            </a:r>
            <a:r>
              <a:rPr lang="en-GB" dirty="0" err="1" smtClean="0"/>
              <a:t>Orsay</a:t>
            </a:r>
            <a:endParaRPr lang="en-GB" dirty="0" smtClean="0"/>
          </a:p>
          <a:p>
            <a:r>
              <a:rPr lang="en-GB" dirty="0" smtClean="0"/>
              <a:t>ERL </a:t>
            </a:r>
            <a:r>
              <a:rPr lang="en-GB" dirty="0" err="1" smtClean="0"/>
              <a:t>microphonics</a:t>
            </a:r>
            <a:r>
              <a:rPr lang="en-GB" dirty="0" smtClean="0"/>
              <a:t> control shows </a:t>
            </a:r>
            <a:r>
              <a:rPr lang="en-GB" dirty="0"/>
              <a:t>that </a:t>
            </a:r>
            <a:r>
              <a:rPr lang="en-GB" dirty="0" smtClean="0"/>
              <a:t>LLRF </a:t>
            </a:r>
            <a:r>
              <a:rPr lang="en-GB" dirty="0"/>
              <a:t>systems need a specific effort and </a:t>
            </a:r>
            <a:r>
              <a:rPr lang="en-GB" dirty="0" smtClean="0"/>
              <a:t>a ‘practical approach’: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echanical </a:t>
            </a:r>
            <a:r>
              <a:rPr lang="en-GB" dirty="0"/>
              <a:t>damping of </a:t>
            </a:r>
            <a:r>
              <a:rPr lang="en-GB" dirty="0" smtClean="0"/>
              <a:t>everything that </a:t>
            </a:r>
            <a:r>
              <a:rPr lang="en-GB" dirty="0"/>
              <a:t>can vibrate or induce </a:t>
            </a:r>
            <a:r>
              <a:rPr lang="en-GB" dirty="0" smtClean="0"/>
              <a:t>vibrations.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inal </a:t>
            </a:r>
            <a:r>
              <a:rPr lang="en-GB" dirty="0"/>
              <a:t>compensation with LLRF.</a:t>
            </a:r>
            <a:endParaRPr lang="en-GB" dirty="0" smtClean="0"/>
          </a:p>
          <a:p>
            <a:r>
              <a:rPr lang="en-GB" dirty="0" smtClean="0"/>
              <a:t>Enhanced ERL injector performance enabling large beam currents (10’s mA) and long lifetimes (months).</a:t>
            </a:r>
          </a:p>
          <a:p>
            <a:r>
              <a:rPr lang="en-GB" dirty="0" smtClean="0"/>
              <a:t>ERL applications continue to be realised:</a:t>
            </a:r>
          </a:p>
          <a:p>
            <a:pPr lvl="1"/>
            <a:r>
              <a:rPr lang="en-GB" dirty="0" smtClean="0"/>
              <a:t>FELs, THz, Gamma, imaging, isotope production, particle and nuclear physics, photonics and spectroscopy ……. And growing!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31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440034" y="6149425"/>
            <a:ext cx="7744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ERL technology and applications look very bright!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103" y="1581664"/>
            <a:ext cx="474810" cy="120032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}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8369" y="2046590"/>
            <a:ext cx="3996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Directly using </a:t>
            </a:r>
            <a:r>
              <a:rPr lang="en-GB" b="1" dirty="0" smtClean="0">
                <a:solidFill>
                  <a:srgbClr val="FF0000"/>
                </a:solidFill>
              </a:rPr>
              <a:t>1.3 </a:t>
            </a:r>
            <a:r>
              <a:rPr lang="en-GB" b="1" dirty="0">
                <a:solidFill>
                  <a:srgbClr val="FF0000"/>
                </a:solidFill>
              </a:rPr>
              <a:t>GHz TESLA technology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855720" y="3264300"/>
            <a:ext cx="9144000" cy="2387600"/>
          </a:xfrm>
        </p:spPr>
        <p:txBody>
          <a:bodyPr anchor="t"/>
          <a:lstStyle/>
          <a:p>
            <a:r>
              <a:rPr lang="en-GB" dirty="0" smtClean="0"/>
              <a:t>Many Thanks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32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49398" cy="685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43309" y="6052534"/>
            <a:ext cx="6063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https://erl2019.vrws.de/</a:t>
            </a:r>
            <a:endParaRPr lang="en-GB" dirty="0"/>
          </a:p>
          <a:p>
            <a:r>
              <a:rPr lang="en-GB" dirty="0">
                <a:hlinkClick r:id="rId4"/>
              </a:rPr>
              <a:t>https://www.helmholtz-berlin.de/events/erl19/index_en.html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1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3" t="18012" r="30442" b="2788"/>
          <a:stretch/>
        </p:blipFill>
        <p:spPr>
          <a:xfrm>
            <a:off x="1118931" y="746760"/>
            <a:ext cx="10478710" cy="66446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CBETA at Cornell/BNL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376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Georg </a:t>
            </a:r>
            <a:r>
              <a:rPr lang="en-GB" dirty="0" err="1"/>
              <a:t>Hoffstaetter</a:t>
            </a:r>
            <a:r>
              <a:rPr lang="en-GB" dirty="0"/>
              <a:t>, Cornell University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6736080" y="5684520"/>
            <a:ext cx="5233732" cy="1935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frcoybs01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9" t="79978" r="30442" b="2788"/>
          <a:stretch/>
        </p:blipFill>
        <p:spPr>
          <a:xfrm>
            <a:off x="7855012" y="5501639"/>
            <a:ext cx="4114800" cy="13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CBETA Energy Recovery</a:t>
            </a:r>
            <a:endParaRPr lang="en-GB" dirty="0"/>
          </a:p>
        </p:txBody>
      </p:sp>
      <p:pic>
        <p:nvPicPr>
          <p:cNvPr id="5" name="Content Placeholder 3" descr="frcoybs01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2" t="19469" r="28568" b="2127"/>
          <a:stretch/>
        </p:blipFill>
        <p:spPr>
          <a:xfrm>
            <a:off x="1093129" y="870375"/>
            <a:ext cx="10005741" cy="5618293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488668"/>
            <a:ext cx="376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Georg </a:t>
            </a:r>
            <a:r>
              <a:rPr lang="en-GB" dirty="0" err="1"/>
              <a:t>Hoffstaetter</a:t>
            </a:r>
            <a:r>
              <a:rPr lang="en-GB" dirty="0"/>
              <a:t>, Cornell University</a:t>
            </a:r>
          </a:p>
        </p:txBody>
      </p:sp>
    </p:spTree>
    <p:extLst>
      <p:ext uri="{BB962C8B-B14F-4D97-AF65-F5344CB8AC3E}">
        <p14:creationId xmlns:p14="http://schemas.microsoft.com/office/powerpoint/2010/main" val="305475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CBETA RF Control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6</a:t>
            </a:fld>
            <a:endParaRPr lang="en-GB"/>
          </a:p>
        </p:txBody>
      </p:sp>
      <p:pic>
        <p:nvPicPr>
          <p:cNvPr id="4" name="Picture 3" descr="frcoybs04_talk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t="25220" r="26900" b="10612"/>
          <a:stretch/>
        </p:blipFill>
        <p:spPr>
          <a:xfrm>
            <a:off x="1321083" y="934851"/>
            <a:ext cx="9549834" cy="5632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3621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Nilanjan</a:t>
            </a:r>
            <a:r>
              <a:rPr lang="en-GB" dirty="0"/>
              <a:t> Banerjee, Cornell University</a:t>
            </a:r>
          </a:p>
        </p:txBody>
      </p:sp>
    </p:spTree>
    <p:extLst>
      <p:ext uri="{BB962C8B-B14F-4D97-AF65-F5344CB8AC3E}">
        <p14:creationId xmlns:p14="http://schemas.microsoft.com/office/powerpoint/2010/main" val="358377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CBETA 8-Turn Success in Jan 2020!!!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287" y="1339494"/>
            <a:ext cx="4469691" cy="35757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5058" y="6439988"/>
            <a:ext cx="92218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b="1" dirty="0"/>
              <a:t>Press release: 21</a:t>
            </a:r>
            <a:r>
              <a:rPr lang="en-GB" sz="1700" b="1" baseline="30000" dirty="0"/>
              <a:t>st</a:t>
            </a:r>
            <a:r>
              <a:rPr lang="en-GB" sz="1700" b="1" dirty="0"/>
              <a:t> January 2020 - </a:t>
            </a:r>
            <a:r>
              <a:rPr lang="en-GB" sz="1700" b="1" dirty="0">
                <a:hlinkClick r:id="rId3"/>
              </a:rPr>
              <a:t>https://phys.org/news/2020-01-green-world-pass-full-energy.html</a:t>
            </a:r>
            <a:endParaRPr lang="en-GB" sz="1700" b="1" dirty="0"/>
          </a:p>
          <a:p>
            <a:endParaRPr lang="en-GB" sz="1700" b="1" dirty="0"/>
          </a:p>
        </p:txBody>
      </p:sp>
      <p:sp>
        <p:nvSpPr>
          <p:cNvPr id="6" name="Rectangle 5"/>
          <p:cNvSpPr/>
          <p:nvPr/>
        </p:nvSpPr>
        <p:spPr>
          <a:xfrm>
            <a:off x="5826032" y="1280712"/>
            <a:ext cx="593053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Scientists from Cornell University and the U.S. Department of Energy's (DOE) Brookhaven National Laboratory (BNL) have successfully demonstrated the </a:t>
            </a:r>
            <a:r>
              <a:rPr lang="en-GB" sz="2000" b="1" dirty="0">
                <a:solidFill>
                  <a:srgbClr val="FF0000"/>
                </a:solidFill>
              </a:rPr>
              <a:t>world's first capture and reuse of energy in a multi-turn particle accelerator</a:t>
            </a:r>
            <a:r>
              <a:rPr lang="en-GB" sz="2000" dirty="0"/>
              <a:t>, where electrons are accelerated and decelerated in multiple stages and </a:t>
            </a:r>
            <a:r>
              <a:rPr lang="en-GB" sz="2000" b="1" dirty="0">
                <a:solidFill>
                  <a:srgbClr val="FF0000"/>
                </a:solidFill>
              </a:rPr>
              <a:t>transported at different energies through a single beamline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r>
              <a:rPr lang="en-GB" sz="2000" b="1" dirty="0">
                <a:solidFill>
                  <a:srgbClr val="FF0000"/>
                </a:solidFill>
              </a:rPr>
              <a:t>This advance paves the way for ultra-bright particle accelerators that use far less energy than today's machines.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1485058" y="5178075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4 Up and 4 Down ER demonstrated: </a:t>
            </a:r>
          </a:p>
          <a:p>
            <a:r>
              <a:rPr lang="en-GB" sz="2400" dirty="0"/>
              <a:t>42, 78, 114, and 150 MeV in four passes through the ERL</a:t>
            </a:r>
          </a:p>
        </p:txBody>
      </p:sp>
      <p:sp>
        <p:nvSpPr>
          <p:cNvPr id="10" name="7-Point Star 9"/>
          <p:cNvSpPr/>
          <p:nvPr/>
        </p:nvSpPr>
        <p:spPr>
          <a:xfrm>
            <a:off x="9448800" y="4831202"/>
            <a:ext cx="2312125" cy="1524741"/>
          </a:xfrm>
          <a:prstGeom prst="star7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Not presented at the workshop!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Compact ERL (</a:t>
            </a:r>
            <a:r>
              <a:rPr lang="en-GB" dirty="0" err="1" smtClean="0"/>
              <a:t>cERL</a:t>
            </a:r>
            <a:r>
              <a:rPr lang="en-GB" dirty="0" smtClean="0"/>
              <a:t>) at KEK</a:t>
            </a:r>
            <a:endParaRPr lang="en-GB" dirty="0"/>
          </a:p>
        </p:txBody>
      </p:sp>
      <p:pic>
        <p:nvPicPr>
          <p:cNvPr id="4" name="Content Placeholder 3" descr="https://erl2019.vrws.de/talks/mocowbs01_talk.pdf -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5002" r="28331" b="4198"/>
          <a:stretch/>
        </p:blipFill>
        <p:spPr>
          <a:xfrm>
            <a:off x="1881051" y="1005840"/>
            <a:ext cx="8438606" cy="5460274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228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Tsukasa </a:t>
            </a:r>
            <a:r>
              <a:rPr lang="en-GB" dirty="0" err="1"/>
              <a:t>Miyajima</a:t>
            </a:r>
            <a:r>
              <a:rPr lang="en-GB" dirty="0"/>
              <a:t>, KEK</a:t>
            </a:r>
          </a:p>
        </p:txBody>
      </p:sp>
    </p:spTree>
    <p:extLst>
      <p:ext uri="{BB962C8B-B14F-4D97-AF65-F5344CB8AC3E}">
        <p14:creationId xmlns:p14="http://schemas.microsoft.com/office/powerpoint/2010/main" val="99068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 descr="frcoybs04_talk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7" t="36999" r="49445" b="11967"/>
          <a:stretch/>
        </p:blipFill>
        <p:spPr>
          <a:xfrm>
            <a:off x="205540" y="938481"/>
            <a:ext cx="6942020" cy="5266376"/>
          </a:xfrm>
          <a:prstGeom prst="rect">
            <a:avLst/>
          </a:prstGeom>
        </p:spPr>
      </p:pic>
      <p:pic>
        <p:nvPicPr>
          <p:cNvPr id="8" name="Content Placeholder 3" descr="frcoybs04_talk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98" t="36999" r="27381" b="11967"/>
          <a:stretch/>
        </p:blipFill>
        <p:spPr>
          <a:xfrm>
            <a:off x="7367451" y="1076665"/>
            <a:ext cx="4206240" cy="531985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cERL</a:t>
            </a:r>
            <a:r>
              <a:rPr lang="en-GB" dirty="0"/>
              <a:t> </a:t>
            </a:r>
            <a:r>
              <a:rPr lang="en-GB" dirty="0" smtClean="0"/>
              <a:t>Operational Experience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5933-CE96-419E-9815-DD8DB5928011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088685" y="7324344"/>
            <a:ext cx="2391641" cy="480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184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Hiroshi Sakai</a:t>
            </a:r>
            <a:r>
              <a:rPr lang="en-GB" dirty="0"/>
              <a:t>, KEK</a:t>
            </a:r>
          </a:p>
        </p:txBody>
      </p:sp>
    </p:spTree>
    <p:extLst>
      <p:ext uri="{BB962C8B-B14F-4D97-AF65-F5344CB8AC3E}">
        <p14:creationId xmlns:p14="http://schemas.microsoft.com/office/powerpoint/2010/main" val="2561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6079</TotalTime>
  <Words>1126</Words>
  <Application>Microsoft Office PowerPoint</Application>
  <PresentationFormat>Widescreen</PresentationFormat>
  <Paragraphs>196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Workshop Report from ERL2019 at HZB</vt:lpstr>
      <vt:lpstr>63rd ICFA Advanced Beam Dynamics Workshop Energy Recovery Linacs ERL2019 Helmholz Zentrum Berlin (HZB)  15 – 20 Sept 2019</vt:lpstr>
      <vt:lpstr>Global ERL Facilities</vt:lpstr>
      <vt:lpstr>CBETA at Cornell/BNL</vt:lpstr>
      <vt:lpstr>CBETA Energy Recovery</vt:lpstr>
      <vt:lpstr>CBETA RF Control</vt:lpstr>
      <vt:lpstr>CBETA 8-Turn Success in Jan 2020!!!</vt:lpstr>
      <vt:lpstr>Compact ERL (cERL) at KEK</vt:lpstr>
      <vt:lpstr>cERL Operational Experience</vt:lpstr>
      <vt:lpstr>cERL Injector Cryomodule</vt:lpstr>
      <vt:lpstr>S-DALINAC at TU Darmstadt</vt:lpstr>
      <vt:lpstr>S-DALINAC RF Control for ERL</vt:lpstr>
      <vt:lpstr>MESA at Mainz University Mainz Energy-Recovering Superconducting Accelerator</vt:lpstr>
      <vt:lpstr>MESA Accelerator Status</vt:lpstr>
      <vt:lpstr>MESA Cryomodule Tests</vt:lpstr>
      <vt:lpstr>bERLinPro MESA Module Integration</vt:lpstr>
      <vt:lpstr>bERLinPro at HZB</vt:lpstr>
      <vt:lpstr>bERLinPro SRF Photo-Injector</vt:lpstr>
      <vt:lpstr>bERLinPro ‘SRF Ready’ Particle Free UHV System</vt:lpstr>
      <vt:lpstr>bERLinPro High Current Booster</vt:lpstr>
      <vt:lpstr>bERLinPro Operational Readiness</vt:lpstr>
      <vt:lpstr>PERLE at Orsay Powerful Energy Recovery Linac for Experiments</vt:lpstr>
      <vt:lpstr>PERLE Injector and Accelerator</vt:lpstr>
      <vt:lpstr>PERLE Adapting from SPL</vt:lpstr>
      <vt:lpstr>PERLE FE-FRT  Ferro-Electric Fast Reactive Tuner </vt:lpstr>
      <vt:lpstr>ERL Injectors</vt:lpstr>
      <vt:lpstr>Challenges Injectors/Photocathodes </vt:lpstr>
      <vt:lpstr>ERL SRF Technology Developments Cavities</vt:lpstr>
      <vt:lpstr>ERL Applications</vt:lpstr>
      <vt:lpstr>Industrial Applications of cERL</vt:lpstr>
      <vt:lpstr>ERL19 Summary</vt:lpstr>
      <vt:lpstr>Many Thanks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109</cp:revision>
  <dcterms:created xsi:type="dcterms:W3CDTF">2020-02-01T02:53:14Z</dcterms:created>
  <dcterms:modified xsi:type="dcterms:W3CDTF">2020-02-05T08:12:50Z</dcterms:modified>
</cp:coreProperties>
</file>