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sldIdLst>
    <p:sldId id="256" r:id="rId2"/>
    <p:sldId id="391" r:id="rId3"/>
    <p:sldId id="336" r:id="rId4"/>
    <p:sldId id="392" r:id="rId5"/>
    <p:sldId id="295" r:id="rId6"/>
    <p:sldId id="417" r:id="rId7"/>
    <p:sldId id="393" r:id="rId8"/>
    <p:sldId id="424" r:id="rId9"/>
    <p:sldId id="431" r:id="rId10"/>
    <p:sldId id="418" r:id="rId11"/>
    <p:sldId id="469" r:id="rId12"/>
    <p:sldId id="437" r:id="rId13"/>
    <p:sldId id="430" r:id="rId14"/>
    <p:sldId id="463" r:id="rId15"/>
    <p:sldId id="471" r:id="rId16"/>
    <p:sldId id="467" r:id="rId17"/>
    <p:sldId id="468" r:id="rId18"/>
    <p:sldId id="473" r:id="rId19"/>
    <p:sldId id="472" r:id="rId20"/>
    <p:sldId id="453" r:id="rId21"/>
    <p:sldId id="438" r:id="rId22"/>
    <p:sldId id="436" r:id="rId23"/>
    <p:sldId id="459" r:id="rId24"/>
    <p:sldId id="433" r:id="rId25"/>
    <p:sldId id="435" r:id="rId26"/>
    <p:sldId id="461" r:id="rId27"/>
    <p:sldId id="474" r:id="rId28"/>
    <p:sldId id="454" r:id="rId29"/>
    <p:sldId id="446" r:id="rId30"/>
    <p:sldId id="455" r:id="rId31"/>
    <p:sldId id="475" r:id="rId32"/>
    <p:sldId id="397" r:id="rId33"/>
    <p:sldId id="398" r:id="rId34"/>
    <p:sldId id="403" r:id="rId35"/>
    <p:sldId id="425" r:id="rId36"/>
    <p:sldId id="426" r:id="rId37"/>
    <p:sldId id="484" r:id="rId38"/>
    <p:sldId id="480" r:id="rId39"/>
    <p:sldId id="482" r:id="rId40"/>
    <p:sldId id="387" r:id="rId41"/>
    <p:sldId id="483" r:id="rId42"/>
    <p:sldId id="377" r:id="rId43"/>
    <p:sldId id="375" r:id="rId44"/>
    <p:sldId id="376" r:id="rId45"/>
    <p:sldId id="368" r:id="rId46"/>
    <p:sldId id="460" r:id="rId47"/>
    <p:sldId id="414" r:id="rId48"/>
    <p:sldId id="448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FC6"/>
    <a:srgbClr val="FF0000"/>
    <a:srgbClr val="4F81BD"/>
    <a:srgbClr val="29348C"/>
    <a:srgbClr val="1C03B3"/>
    <a:srgbClr val="000000"/>
    <a:srgbClr val="7BBA21"/>
    <a:srgbClr val="E6E6E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9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58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j\joser\Documents\MeetingsAndPresentations\Copy%20of%20SRF_Cavities_SetUp_2018_v2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8247434979718"/>
          <c:y val="2.79007359917572E-2"/>
          <c:w val="0.80560561321880197"/>
          <c:h val="0.81415099224782606"/>
        </c:manualLayout>
      </c:layout>
      <c:scatterChart>
        <c:scatterStyle val="smoothMarker"/>
        <c:varyColors val="0"/>
        <c:ser>
          <c:idx val="3"/>
          <c:order val="0"/>
          <c:tx>
            <c:strRef>
              <c:f>'SRF Cavities Set-up'!$D$28</c:f>
              <c:strCache>
                <c:ptCount val="1"/>
                <c:pt idx="0">
                  <c:v>Phase 1A (CM1)</c:v>
                </c:pt>
              </c:strCache>
            </c:strRef>
          </c:tx>
          <c:spPr>
            <a:ln w="19050" cap="rnd">
              <a:solidFill>
                <a:schemeClr val="accent6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40000"/>
                  <a:lumOff val="60000"/>
                </a:schemeClr>
              </a:solidFill>
              <a:ln w="9525">
                <a:solidFill>
                  <a:schemeClr val="accent6">
                    <a:lumMod val="40000"/>
                    <a:lumOff val="60000"/>
                  </a:schemeClr>
                </a:solidFill>
              </a:ln>
              <a:effectLst/>
            </c:spPr>
          </c:marker>
          <c:xVal>
            <c:numRef>
              <c:f>'SRF Cavities Set-up'!$C$29:$C$33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4.5</c:v>
                </c:pt>
              </c:numCache>
            </c:numRef>
          </c:xVal>
          <c:yVal>
            <c:numRef>
              <c:f>'SRF Cavities Set-up'!$D$29:$D$33</c:f>
              <c:numCache>
                <c:formatCode>0.0</c:formatCode>
                <c:ptCount val="5"/>
                <c:pt idx="0">
                  <c:v>5.5249999999999986</c:v>
                </c:pt>
                <c:pt idx="1">
                  <c:v>5.0419999999999998</c:v>
                </c:pt>
                <c:pt idx="2">
                  <c:v>4.7009999999999996</c:v>
                </c:pt>
                <c:pt idx="3">
                  <c:v>4.4470000000000001</c:v>
                </c:pt>
                <c:pt idx="4">
                  <c:v>4.2519999999999998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2EE-46C8-9201-DB307672DA31}"/>
            </c:ext>
          </c:extLst>
        </c:ser>
        <c:ser>
          <c:idx val="2"/>
          <c:order val="1"/>
          <c:tx>
            <c:strRef>
              <c:f>'SRF Cavities Set-up'!$E$28</c:f>
              <c:strCache>
                <c:ptCount val="1"/>
                <c:pt idx="0">
                  <c:v>Phase 1B (CM2)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  <a:lumOff val="40000"/>
                </a:schemeClr>
              </a:solidFill>
              <a:ln w="9525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'SRF Cavities Set-up'!$C$29:$C$33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4.5</c:v>
                </c:pt>
              </c:numCache>
            </c:numRef>
          </c:xVal>
          <c:yVal>
            <c:numRef>
              <c:f>'SRF Cavities Set-up'!$E$29:$E$33</c:f>
              <c:numCache>
                <c:formatCode>0.0</c:formatCode>
                <c:ptCount val="5"/>
                <c:pt idx="0">
                  <c:v>8.5570000000000004</c:v>
                </c:pt>
                <c:pt idx="1">
                  <c:v>7.577</c:v>
                </c:pt>
                <c:pt idx="2">
                  <c:v>6.8689999999999989</c:v>
                </c:pt>
                <c:pt idx="3">
                  <c:v>6.3360000000000003</c:v>
                </c:pt>
                <c:pt idx="4">
                  <c:v>5.92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2EE-46C8-9201-DB307672DA31}"/>
            </c:ext>
          </c:extLst>
        </c:ser>
        <c:ser>
          <c:idx val="1"/>
          <c:order val="2"/>
          <c:tx>
            <c:strRef>
              <c:f>'SRF Cavities Set-up'!$F$28</c:f>
              <c:strCache>
                <c:ptCount val="1"/>
                <c:pt idx="0">
                  <c:v>Phase 2A (CM3)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'SRF Cavities Set-up'!$C$29:$C$33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4.5</c:v>
                </c:pt>
              </c:numCache>
            </c:numRef>
          </c:xVal>
          <c:yVal>
            <c:numRef>
              <c:f>'SRF Cavities Set-up'!$F$29:$F$33</c:f>
              <c:numCache>
                <c:formatCode>0.0</c:formatCode>
                <c:ptCount val="5"/>
                <c:pt idx="0">
                  <c:v>11.449</c:v>
                </c:pt>
                <c:pt idx="1">
                  <c:v>10.042</c:v>
                </c:pt>
                <c:pt idx="2">
                  <c:v>9.0130000000000035</c:v>
                </c:pt>
                <c:pt idx="3">
                  <c:v>8.2279999999999998</c:v>
                </c:pt>
                <c:pt idx="4">
                  <c:v>7.6109999999999989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2EE-46C8-9201-DB307672DA31}"/>
            </c:ext>
          </c:extLst>
        </c:ser>
        <c:ser>
          <c:idx val="0"/>
          <c:order val="3"/>
          <c:tx>
            <c:strRef>
              <c:f>'SRF Cavities Set-up'!$G$28</c:f>
              <c:strCache>
                <c:ptCount val="1"/>
                <c:pt idx="0">
                  <c:v>Phase 2B (CM4)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50000"/>
                </a:schemeClr>
              </a:solidFill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xVal>
            <c:numRef>
              <c:f>'SRF Cavities Set-up'!$C$29:$C$33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4.5</c:v>
                </c:pt>
              </c:numCache>
            </c:numRef>
          </c:xVal>
          <c:yVal>
            <c:numRef>
              <c:f>'SRF Cavities Set-up'!$G$29:$G$33</c:f>
              <c:numCache>
                <c:formatCode>0.0</c:formatCode>
                <c:ptCount val="5"/>
                <c:pt idx="0">
                  <c:v>14.173</c:v>
                </c:pt>
                <c:pt idx="1">
                  <c:v>12.388999999999999</c:v>
                </c:pt>
                <c:pt idx="2">
                  <c:v>11.074</c:v>
                </c:pt>
                <c:pt idx="3">
                  <c:v>10.064</c:v>
                </c:pt>
                <c:pt idx="4">
                  <c:v>9.2640000000000011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A2EE-46C8-9201-DB307672DA31}"/>
            </c:ext>
          </c:extLst>
        </c:ser>
        <c:ser>
          <c:idx val="5"/>
          <c:order val="4"/>
          <c:tx>
            <c:strRef>
              <c:f>'SRF Cavities Set-up'!$I$28</c:f>
              <c:strCache>
                <c:ptCount val="1"/>
                <c:pt idx="0">
                  <c:v>OP2018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1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'SRF Cavities Set-up'!$C$29:$C$33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4.5</c:v>
                </c:pt>
              </c:numCache>
            </c:numRef>
          </c:xVal>
          <c:yVal>
            <c:numRef>
              <c:f>'SRF Cavities Set-up'!$I$29:$I$33</c:f>
              <c:numCache>
                <c:formatCode>General</c:formatCode>
                <c:ptCount val="5"/>
                <c:pt idx="0">
                  <c:v>11.090999999999999</c:v>
                </c:pt>
                <c:pt idx="1">
                  <c:v>9.7359999999999989</c:v>
                </c:pt>
                <c:pt idx="2">
                  <c:v>8.7459999999999987</c:v>
                </c:pt>
                <c:pt idx="3">
                  <c:v>7.992</c:v>
                </c:pt>
                <c:pt idx="4">
                  <c:v>7.4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A2EE-46C8-9201-DB307672DA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905645296"/>
        <c:axId val="-905641536"/>
      </c:scatterChart>
      <c:valAx>
        <c:axId val="-905645296"/>
        <c:scaling>
          <c:orientation val="minMax"/>
          <c:max val="4.5"/>
          <c:min val="2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>
                    <a:solidFill>
                      <a:schemeClr val="tx1"/>
                    </a:solidFill>
                  </a:rPr>
                  <a:t>A/q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5641536"/>
        <c:crosses val="autoZero"/>
        <c:crossBetween val="midCat"/>
        <c:majorUnit val="0.25"/>
      </c:valAx>
      <c:valAx>
        <c:axId val="-905641536"/>
        <c:scaling>
          <c:orientation val="minMax"/>
          <c:max val="17"/>
          <c:min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>
                    <a:solidFill>
                      <a:schemeClr val="tx1"/>
                    </a:solidFill>
                  </a:rPr>
                  <a:t>Wmax [MeV/u]</a:t>
                </a:r>
              </a:p>
            </c:rich>
          </c:tx>
          <c:layout>
            <c:manualLayout>
              <c:xMode val="edge"/>
              <c:yMode val="edge"/>
              <c:x val="1.0598902409926E-2"/>
              <c:y val="0.2802186773285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5645296"/>
        <c:crosses val="autoZero"/>
        <c:crossBetween val="midCat"/>
      </c:valAx>
      <c:spPr>
        <a:noFill/>
        <a:ln w="19050">
          <a:solidFill>
            <a:schemeClr val="accent6">
              <a:lumMod val="50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68110728346456695"/>
          <c:y val="1.36820203174085E-2"/>
          <c:w val="0.261737353853495"/>
          <c:h val="0.29508275196170403"/>
        </c:manualLayout>
      </c:layout>
      <c:overlay val="0"/>
      <c:spPr>
        <a:solidFill>
          <a:schemeClr val="bg1"/>
        </a:solidFill>
        <a:ln w="15875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9050" cap="flat" cmpd="sng" algn="ctr">
      <a:solidFill>
        <a:srgbClr val="FF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262772479492477"/>
          <c:y val="2.7900654058006936E-2"/>
          <c:w val="0.73490362836218326"/>
          <c:h val="0.74303153664820543"/>
        </c:manualLayout>
      </c:layout>
      <c:scatterChart>
        <c:scatterStyle val="smoothMarker"/>
        <c:varyColors val="0"/>
        <c:ser>
          <c:idx val="3"/>
          <c:order val="0"/>
          <c:tx>
            <c:strRef>
              <c:f>'SRF Cavities Set-up'!$G$36</c:f>
              <c:strCache>
                <c:ptCount val="1"/>
                <c:pt idx="0">
                  <c:v>Emax 2018 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'SRF Cavities Set-up'!$F$37:$F$41</c:f>
              <c:numCache>
                <c:formatCode>0.0</c:formatCode>
                <c:ptCount val="5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4.5</c:v>
                </c:pt>
              </c:numCache>
            </c:numRef>
          </c:xVal>
          <c:yVal>
            <c:numRef>
              <c:f>'SRF Cavities Set-up'!$G$37:$G$41</c:f>
              <c:numCache>
                <c:formatCode>0.0</c:formatCode>
                <c:ptCount val="5"/>
                <c:pt idx="0">
                  <c:v>11.15</c:v>
                </c:pt>
                <c:pt idx="1">
                  <c:v>9.7900000000000009</c:v>
                </c:pt>
                <c:pt idx="2">
                  <c:v>8.7900000000000009</c:v>
                </c:pt>
                <c:pt idx="3">
                  <c:v>8.0300000000000011</c:v>
                </c:pt>
                <c:pt idx="4">
                  <c:v>7.44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F63-45A9-85A0-5A6FEFA30240}"/>
            </c:ext>
          </c:extLst>
        </c:ser>
        <c:ser>
          <c:idx val="0"/>
          <c:order val="1"/>
          <c:tx>
            <c:strRef>
              <c:f>'SRF Cavities Set-up'!$H$37</c:f>
              <c:strCache>
                <c:ptCount val="1"/>
                <c:pt idx="0">
                  <c:v>28Mg9+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'SRF Cavities Set-up'!$I$37</c:f>
              <c:numCache>
                <c:formatCode>0.000</c:formatCode>
                <c:ptCount val="1"/>
                <c:pt idx="0">
                  <c:v>3.1111111111111112</c:v>
                </c:pt>
              </c:numCache>
            </c:numRef>
          </c:xVal>
          <c:yVal>
            <c:numRef>
              <c:f>'SRF Cavities Set-up'!$J$37</c:f>
              <c:numCache>
                <c:formatCode>0.000</c:formatCode>
                <c:ptCount val="1"/>
                <c:pt idx="0">
                  <c:v>9.5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F63-45A9-85A0-5A6FEFA30240}"/>
            </c:ext>
          </c:extLst>
        </c:ser>
        <c:ser>
          <c:idx val="1"/>
          <c:order val="2"/>
          <c:tx>
            <c:strRef>
              <c:f>'SRF Cavities Set-up'!$H$38</c:f>
              <c:strCache>
                <c:ptCount val="1"/>
                <c:pt idx="0">
                  <c:v>206Hg46+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'SRF Cavities Set-up'!$I$38</c:f>
              <c:numCache>
                <c:formatCode>0.000</c:formatCode>
                <c:ptCount val="1"/>
                <c:pt idx="0">
                  <c:v>4.4782608695652177</c:v>
                </c:pt>
              </c:numCache>
            </c:numRef>
          </c:xVal>
          <c:yVal>
            <c:numRef>
              <c:f>'SRF Cavities Set-up'!$J$38</c:f>
              <c:numCache>
                <c:formatCode>0.000</c:formatCode>
                <c:ptCount val="1"/>
                <c:pt idx="0">
                  <c:v>7.4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F63-45A9-85A0-5A6FEFA30240}"/>
            </c:ext>
          </c:extLst>
        </c:ser>
        <c:ser>
          <c:idx val="2"/>
          <c:order val="3"/>
          <c:tx>
            <c:strRef>
              <c:f>'SRF Cavities Set-up'!$H$39</c:f>
              <c:strCache>
                <c:ptCount val="1"/>
                <c:pt idx="0">
                  <c:v>106Sn26+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chemeClr val="accent6">
                  <a:lumMod val="50000"/>
                </a:schemeClr>
              </a:solidFill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xVal>
            <c:numRef>
              <c:f>'SRF Cavities Set-up'!$I$39</c:f>
              <c:numCache>
                <c:formatCode>0.000</c:formatCode>
                <c:ptCount val="1"/>
                <c:pt idx="0">
                  <c:v>4.0769230769230775</c:v>
                </c:pt>
              </c:numCache>
            </c:numRef>
          </c:xVal>
          <c:yVal>
            <c:numRef>
              <c:f>'SRF Cavities Set-up'!$J$39</c:f>
              <c:numCache>
                <c:formatCode>0.000</c:formatCode>
                <c:ptCount val="1"/>
                <c:pt idx="0">
                  <c:v>7.9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F63-45A9-85A0-5A6FEFA30240}"/>
            </c:ext>
          </c:extLst>
        </c:ser>
        <c:ser>
          <c:idx val="4"/>
          <c:order val="4"/>
          <c:tx>
            <c:strRef>
              <c:f>'SRF Cavities Set-up'!$H$40</c:f>
              <c:strCache>
                <c:ptCount val="1"/>
                <c:pt idx="0">
                  <c:v>132Sn31+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'SRF Cavities Set-up'!$I$40</c:f>
              <c:numCache>
                <c:formatCode>0.000</c:formatCode>
                <c:ptCount val="1"/>
                <c:pt idx="0">
                  <c:v>4.2580645161290311</c:v>
                </c:pt>
              </c:numCache>
            </c:numRef>
          </c:xVal>
          <c:yVal>
            <c:numRef>
              <c:f>'SRF Cavities Set-up'!$J$40</c:f>
              <c:numCache>
                <c:formatCode>0.000</c:formatCode>
                <c:ptCount val="1"/>
                <c:pt idx="0">
                  <c:v>7.7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3F63-45A9-85A0-5A6FEFA302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211968"/>
        <c:axId val="126246912"/>
      </c:scatterChart>
      <c:valAx>
        <c:axId val="126211968"/>
        <c:scaling>
          <c:orientation val="minMax"/>
          <c:max val="4.5"/>
          <c:min val="2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/>
                  <a:t>A/q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246912"/>
        <c:crosses val="autoZero"/>
        <c:crossBetween val="midCat"/>
        <c:majorUnit val="0.5"/>
      </c:valAx>
      <c:valAx>
        <c:axId val="126246912"/>
        <c:scaling>
          <c:orientation val="minMax"/>
          <c:max val="12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 dirty="0" err="1"/>
                  <a:t>Emax</a:t>
                </a:r>
                <a:r>
                  <a:rPr lang="en-GB" sz="1400" b="1" dirty="0"/>
                  <a:t>  [MeV/u]</a:t>
                </a:r>
              </a:p>
            </c:rich>
          </c:tx>
          <c:layout>
            <c:manualLayout>
              <c:xMode val="edge"/>
              <c:yMode val="edge"/>
              <c:x val="1.087792233682078E-2"/>
              <c:y val="0.2709792911794319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211968"/>
        <c:crosses val="autoZero"/>
        <c:crossBetween val="midCat"/>
      </c:valAx>
      <c:spPr>
        <a:noFill/>
        <a:ln w="12700"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9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#_REFERENCES_1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70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Calibri" charset="0"/>
            </a:endParaRPr>
          </a:p>
        </p:txBody>
      </p:sp>
      <p:sp>
        <p:nvSpPr>
          <p:cNvPr id="7171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08ADA13-7F70-864B-9940-ED5FA18B1395}" type="slidenum">
              <a:rPr lang="en-US" sz="1200">
                <a:latin typeface="Calibri" charset="0"/>
                <a:cs typeface="Arial" charset="0"/>
              </a:rPr>
              <a:pPr eaLnBrk="1" hangingPunct="1"/>
              <a:t>2</a:t>
            </a:fld>
            <a:endParaRPr lang="en-US" sz="120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059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Ions</a:t>
            </a:r>
            <a:r>
              <a:rPr lang="es-ES" dirty="0" smtClean="0"/>
              <a:t> are </a:t>
            </a:r>
            <a:r>
              <a:rPr lang="es-ES" dirty="0" err="1" smtClean="0"/>
              <a:t>cold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large</a:t>
            </a:r>
            <a:r>
              <a:rPr lang="es-ES" dirty="0" smtClean="0"/>
              <a:t> </a:t>
            </a:r>
            <a:r>
              <a:rPr lang="es-ES" dirty="0" err="1" smtClean="0"/>
              <a:t>aceptance</a:t>
            </a:r>
            <a:r>
              <a:rPr lang="es-ES" dirty="0" smtClean="0"/>
              <a:t> </a:t>
            </a:r>
            <a:r>
              <a:rPr lang="es-ES" dirty="0" err="1" smtClean="0"/>
              <a:t>rex-trap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effectively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enter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Electron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beam</a:t>
            </a:r>
            <a:r>
              <a:rPr lang="es-ES" baseline="0" dirty="0" smtClean="0"/>
              <a:t> ion </a:t>
            </a:r>
            <a:r>
              <a:rPr lang="es-ES" baseline="0" dirty="0" err="1" smtClean="0"/>
              <a:t>source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produce a </a:t>
            </a:r>
            <a:r>
              <a:rPr lang="es-ES" baseline="0" dirty="0" err="1" smtClean="0"/>
              <a:t>charge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breeding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between</a:t>
            </a:r>
            <a:r>
              <a:rPr lang="es-ES" baseline="0" dirty="0" smtClean="0"/>
              <a:t> 3 al 4.5. </a:t>
            </a:r>
            <a:r>
              <a:rPr lang="es-ES" baseline="0" dirty="0" err="1" smtClean="0"/>
              <a:t>last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year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A/Q ratio 2 </a:t>
            </a:r>
            <a:r>
              <a:rPr lang="es-ES" baseline="0" dirty="0" err="1" smtClean="0"/>
              <a:t>was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successfully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proved</a:t>
            </a:r>
            <a:r>
              <a:rPr lang="es-ES" baseline="0" dirty="0" smtClean="0"/>
              <a:t>.</a:t>
            </a:r>
          </a:p>
          <a:p>
            <a:endParaRPr lang="es-E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4-rod-RFQ is designed to accelerate radioactive ions with a charge-to-mass ratio larger than 1/4.5 from 5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keV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/u to 300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keV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/u . The RF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Quadrupole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field provides transverse focusing for the low energy ions while a modulation of the four rods performs a smooth bunching and acceleration of the injected 100 µs bunch.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IH-Structure (IHS) </a:t>
            </a:r>
            <a:r>
              <a:rPr lang="fr-F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action="ppaction://hlinkfile"/>
              </a:rPr>
              <a:t>[8]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compact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cavity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acceleration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focusing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triplet of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quadrupoles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a section of drift tubes operating as a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re-buncher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boosting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0.3 MeV/u to an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value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1.1 and 1.2 MeV/u, by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effective voltage of up to 4.2 M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V. 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whole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structure has 20 gaps and a total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length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1.5 m. </a:t>
            </a:r>
            <a:endParaRPr lang="es-ES_tradn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30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858f09fc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858f09fc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8567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21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03DBC-DDEE-4456-94D9-5A2F24A5E49B}" type="slidenum">
              <a:rPr lang="nl-BE" altLang="en-US"/>
              <a:pPr/>
              <a:t>‹#›</a:t>
            </a:fld>
            <a:endParaRPr lang="nl-BE" altLang="en-US"/>
          </a:p>
        </p:txBody>
      </p:sp>
    </p:spTree>
    <p:extLst>
      <p:ext uri="{BB962C8B-B14F-4D97-AF65-F5344CB8AC3E}">
        <p14:creationId xmlns:p14="http://schemas.microsoft.com/office/powerpoint/2010/main" val="343272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 userDrawn="1"/>
        </p:nvSpPr>
        <p:spPr>
          <a:xfrm>
            <a:off x="0" y="762000"/>
            <a:ext cx="9070975" cy="76200"/>
          </a:xfrm>
          <a:prstGeom prst="parallelogram">
            <a:avLst>
              <a:gd name="adj" fmla="val 162471"/>
            </a:avLst>
          </a:prstGeom>
          <a:solidFill>
            <a:srgbClr val="69B833"/>
          </a:solidFill>
          <a:ln w="2857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400800"/>
            <a:ext cx="204628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382000" cy="5486399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charset="2"/>
              <a:buChar char="u"/>
              <a:defRPr sz="1600"/>
            </a:lvl1pPr>
            <a:lvl2pPr marL="742950" indent="-285750">
              <a:buFont typeface="Wingdings" charset="2"/>
              <a:buChar char="u"/>
              <a:defRPr sz="1400"/>
            </a:lvl2pPr>
            <a:lvl3pPr marL="1143000" indent="-228600">
              <a:buFont typeface="Wingdings" charset="2"/>
              <a:buChar char="u"/>
              <a:defRPr sz="1600"/>
            </a:lvl3pPr>
            <a:lvl4pPr marL="1600200" indent="-228600">
              <a:buFont typeface="Wingdings" charset="2"/>
              <a:buChar char="u"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76200"/>
            <a:ext cx="8382000" cy="762000"/>
          </a:xfrm>
          <a:prstGeom prst="rect">
            <a:avLst/>
          </a:prstGeom>
        </p:spPr>
        <p:txBody>
          <a:bodyPr vert="horz"/>
          <a:lstStyle>
            <a:lvl1pPr>
              <a:defRPr sz="3400"/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20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67944" y="6428358"/>
            <a:ext cx="18002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7028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me Piet Van Dupp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83635C-A9D9-4DA5-A192-D659DC7871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266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8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7" Type="http://schemas.openxmlformats.org/officeDocument/2006/relationships/image" Target="../media/image79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emf"/><Relationship Id="rId5" Type="http://schemas.openxmlformats.org/officeDocument/2006/relationships/image" Target="../media/image77.jpg"/><Relationship Id="rId4" Type="http://schemas.openxmlformats.org/officeDocument/2006/relationships/image" Target="../media/image76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864" y="1305642"/>
            <a:ext cx="8402136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Nuclear reaction studies with </a:t>
            </a:r>
            <a:br>
              <a:rPr lang="en-US" dirty="0" smtClean="0"/>
            </a:br>
            <a:r>
              <a:rPr lang="en-US" dirty="0" smtClean="0"/>
              <a:t>accelerated radioactive ion beams at HIE-ISOLDE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7596" y="3419483"/>
            <a:ext cx="6400800" cy="1176536"/>
          </a:xfrm>
        </p:spPr>
        <p:txBody>
          <a:bodyPr>
            <a:normAutofit lnSpcReduction="10000"/>
          </a:bodyPr>
          <a:lstStyle/>
          <a:p>
            <a:r>
              <a:rPr lang="de-DE" sz="2400" b="1" dirty="0" smtClean="0"/>
              <a:t>Gerda Neyens</a:t>
            </a:r>
          </a:p>
          <a:p>
            <a:r>
              <a:rPr lang="de-DE" sz="2400" dirty="0" smtClean="0"/>
              <a:t>ISOLDE Collaboration </a:t>
            </a:r>
            <a:r>
              <a:rPr lang="de-DE" sz="2400" dirty="0" err="1" smtClean="0"/>
              <a:t>Spokesperson</a:t>
            </a:r>
            <a:endParaRPr lang="de-DE" sz="2400" dirty="0" smtClean="0"/>
          </a:p>
          <a:p>
            <a:r>
              <a:rPr lang="de-DE" dirty="0" smtClean="0"/>
              <a:t>CERN (</a:t>
            </a:r>
            <a:r>
              <a:rPr lang="de-DE" dirty="0" err="1" smtClean="0"/>
              <a:t>Switzerland</a:t>
            </a:r>
            <a:r>
              <a:rPr lang="de-DE" dirty="0" smtClean="0"/>
              <a:t>) </a:t>
            </a:r>
            <a:r>
              <a:rPr lang="de-DE" dirty="0" err="1" smtClean="0"/>
              <a:t>and</a:t>
            </a:r>
            <a:r>
              <a:rPr lang="de-DE" dirty="0" smtClean="0"/>
              <a:t> KU Leuven (</a:t>
            </a:r>
            <a:r>
              <a:rPr lang="de-DE" dirty="0" err="1" smtClean="0"/>
              <a:t>Belgium</a:t>
            </a:r>
            <a:r>
              <a:rPr lang="de-DE" dirty="0" smtClean="0"/>
              <a:t>)</a:t>
            </a:r>
          </a:p>
        </p:txBody>
      </p:sp>
      <p:pic>
        <p:nvPicPr>
          <p:cNvPr id="4" name="Picture 2" descr="C:\Hie-Isolde\Hie-Isolde pictures\HIE_ISOLDE_service_buildings_1509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445" y="4638762"/>
            <a:ext cx="5550115" cy="221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Content Placeholder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" t="25668" r="20445"/>
          <a:stretch>
            <a:fillRect/>
          </a:stretch>
        </p:blipFill>
        <p:spPr bwMode="auto">
          <a:xfrm>
            <a:off x="241006" y="1087086"/>
            <a:ext cx="8472487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64893" y="1075973"/>
            <a:ext cx="5181600" cy="1981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31747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Lucida Sans" charset="0"/>
              </a:rPr>
              <a:t>The ISOLDE facility today</a:t>
            </a:r>
            <a:endParaRPr lang="en-US" dirty="0">
              <a:latin typeface="Lucida Sans" charset="0"/>
            </a:endParaRPr>
          </a:p>
        </p:txBody>
      </p:sp>
      <p:sp>
        <p:nvSpPr>
          <p:cNvPr id="31758" name="TextBox 113"/>
          <p:cNvSpPr txBox="1">
            <a:spLocks noChangeArrowheads="1"/>
          </p:cNvSpPr>
          <p:nvPr/>
        </p:nvSpPr>
        <p:spPr bwMode="auto">
          <a:xfrm>
            <a:off x="5351595" y="1929767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+RILIS</a:t>
            </a:r>
            <a:endParaRPr lang="en-US" sz="1400" dirty="0">
              <a:latin typeface="Lucida Sans" charset="0"/>
              <a:cs typeface="Lucida Sans" charset="0"/>
            </a:endParaRPr>
          </a:p>
        </p:txBody>
      </p:sp>
      <p:sp>
        <p:nvSpPr>
          <p:cNvPr id="31781" name="TextBox 150"/>
          <p:cNvSpPr txBox="1">
            <a:spLocks noChangeArrowheads="1"/>
          </p:cNvSpPr>
          <p:nvPr/>
        </p:nvSpPr>
        <p:spPr bwMode="auto">
          <a:xfrm>
            <a:off x="5513093" y="1228373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HRS </a:t>
            </a:r>
          </a:p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Target 1</a:t>
            </a:r>
            <a:endParaRPr lang="en-US" sz="1400" dirty="0">
              <a:latin typeface="Lucida Sans" charset="0"/>
              <a:cs typeface="Lucida Sans" charset="0"/>
            </a:endParaRPr>
          </a:p>
        </p:txBody>
      </p:sp>
      <p:sp>
        <p:nvSpPr>
          <p:cNvPr id="31782" name="TextBox 151"/>
          <p:cNvSpPr txBox="1">
            <a:spLocks noChangeArrowheads="1"/>
          </p:cNvSpPr>
          <p:nvPr/>
        </p:nvSpPr>
        <p:spPr bwMode="auto">
          <a:xfrm>
            <a:off x="6503693" y="1152173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GPS</a:t>
            </a:r>
          </a:p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Target 2</a:t>
            </a:r>
            <a:endParaRPr lang="en-US" sz="1400" dirty="0">
              <a:latin typeface="Lucida Sans" charset="0"/>
              <a:cs typeface="Lucida Sans" charset="0"/>
            </a:endParaRPr>
          </a:p>
        </p:txBody>
      </p:sp>
      <p:cxnSp>
        <p:nvCxnSpPr>
          <p:cNvPr id="153" name="Straight Arrow Connector 152"/>
          <p:cNvCxnSpPr>
            <a:stCxn id="31781" idx="2"/>
          </p:cNvCxnSpPr>
          <p:nvPr/>
        </p:nvCxnSpPr>
        <p:spPr>
          <a:xfrm>
            <a:off x="6084593" y="1751593"/>
            <a:ext cx="784401" cy="3797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31782" idx="2"/>
          </p:cNvCxnSpPr>
          <p:nvPr/>
        </p:nvCxnSpPr>
        <p:spPr>
          <a:xfrm>
            <a:off x="7075193" y="1675393"/>
            <a:ext cx="838200" cy="9690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2661037" y="1914173"/>
            <a:ext cx="5943600" cy="4659624"/>
            <a:chOff x="2661037" y="1914173"/>
            <a:chExt cx="5943600" cy="4659624"/>
          </a:xfrm>
        </p:grpSpPr>
        <p:grpSp>
          <p:nvGrpSpPr>
            <p:cNvPr id="29" name="Group 28"/>
            <p:cNvGrpSpPr/>
            <p:nvPr/>
          </p:nvGrpSpPr>
          <p:grpSpPr>
            <a:xfrm>
              <a:off x="2661037" y="1914173"/>
              <a:ext cx="5943600" cy="4410427"/>
              <a:chOff x="2661037" y="1914173"/>
              <a:chExt cx="5943600" cy="4410427"/>
            </a:xfrm>
          </p:grpSpPr>
          <p:sp>
            <p:nvSpPr>
              <p:cNvPr id="31748" name="TextBox 3"/>
              <p:cNvSpPr txBox="1">
                <a:spLocks noChangeArrowheads="1"/>
              </p:cNvSpPr>
              <p:nvPr/>
            </p:nvSpPr>
            <p:spPr bwMode="auto">
              <a:xfrm>
                <a:off x="7461637" y="5200298"/>
                <a:ext cx="1143000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Solid State Physics</a:t>
                </a:r>
              </a:p>
            </p:txBody>
          </p:sp>
          <p:sp>
            <p:nvSpPr>
              <p:cNvPr id="31749" name="TextBox 103"/>
              <p:cNvSpPr txBox="1">
                <a:spLocks noChangeArrowheads="1"/>
              </p:cNvSpPr>
              <p:nvPr/>
            </p:nvSpPr>
            <p:spPr bwMode="auto">
              <a:xfrm>
                <a:off x="6318637" y="55050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COLLAPS</a:t>
                </a:r>
              </a:p>
            </p:txBody>
          </p:sp>
          <p:sp>
            <p:nvSpPr>
              <p:cNvPr id="31750" name="TextBox 104"/>
              <p:cNvSpPr txBox="1">
                <a:spLocks noChangeArrowheads="1"/>
              </p:cNvSpPr>
              <p:nvPr/>
            </p:nvSpPr>
            <p:spPr bwMode="auto">
              <a:xfrm>
                <a:off x="5383600" y="52764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CRIS</a:t>
                </a:r>
              </a:p>
            </p:txBody>
          </p:sp>
          <p:sp>
            <p:nvSpPr>
              <p:cNvPr id="31751" name="TextBox 105"/>
              <p:cNvSpPr txBox="1">
                <a:spLocks noChangeArrowheads="1"/>
              </p:cNvSpPr>
              <p:nvPr/>
            </p:nvSpPr>
            <p:spPr bwMode="auto">
              <a:xfrm>
                <a:off x="4393000" y="5427311"/>
                <a:ext cx="1143000" cy="306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ISOLTRAP</a:t>
                </a:r>
              </a:p>
            </p:txBody>
          </p:sp>
          <p:sp>
            <p:nvSpPr>
              <p:cNvPr id="31752" name="TextBox 107"/>
              <p:cNvSpPr txBox="1">
                <a:spLocks noChangeArrowheads="1"/>
              </p:cNvSpPr>
              <p:nvPr/>
            </p:nvSpPr>
            <p:spPr bwMode="auto">
              <a:xfrm>
                <a:off x="3423037" y="52002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IDS</a:t>
                </a:r>
              </a:p>
            </p:txBody>
          </p:sp>
          <p:sp>
            <p:nvSpPr>
              <p:cNvPr id="31753" name="TextBox 108"/>
              <p:cNvSpPr txBox="1">
                <a:spLocks noChangeArrowheads="1"/>
              </p:cNvSpPr>
              <p:nvPr/>
            </p:nvSpPr>
            <p:spPr bwMode="auto">
              <a:xfrm>
                <a:off x="4870837" y="26094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VITO</a:t>
                </a:r>
              </a:p>
            </p:txBody>
          </p:sp>
          <p:sp>
            <p:nvSpPr>
              <p:cNvPr id="31754" name="TextBox 109"/>
              <p:cNvSpPr txBox="1">
                <a:spLocks noChangeArrowheads="1"/>
              </p:cNvSpPr>
              <p:nvPr/>
            </p:nvSpPr>
            <p:spPr bwMode="auto">
              <a:xfrm>
                <a:off x="4337437" y="1914173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TAS</a:t>
                </a:r>
              </a:p>
            </p:txBody>
          </p:sp>
          <p:sp>
            <p:nvSpPr>
              <p:cNvPr id="31759" name="TextBox 114"/>
              <p:cNvSpPr txBox="1">
                <a:spLocks noChangeArrowheads="1"/>
              </p:cNvSpPr>
              <p:nvPr/>
            </p:nvSpPr>
            <p:spPr bwMode="auto">
              <a:xfrm>
                <a:off x="5099437" y="22284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WISARD</a:t>
                </a:r>
              </a:p>
            </p:txBody>
          </p:sp>
          <p:sp>
            <p:nvSpPr>
              <p:cNvPr id="31760" name="TextBox 115"/>
              <p:cNvSpPr txBox="1">
                <a:spLocks noChangeArrowheads="1"/>
              </p:cNvSpPr>
              <p:nvPr/>
            </p:nvSpPr>
            <p:spPr bwMode="auto">
              <a:xfrm>
                <a:off x="2661037" y="53526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NICOLE</a:t>
                </a:r>
              </a:p>
            </p:txBody>
          </p:sp>
          <p:cxnSp>
            <p:nvCxnSpPr>
              <p:cNvPr id="8" name="Straight Arrow Connector 7"/>
              <p:cNvCxnSpPr>
                <a:stCxn id="31748" idx="0"/>
              </p:cNvCxnSpPr>
              <p:nvPr/>
            </p:nvCxnSpPr>
            <p:spPr>
              <a:xfrm flipH="1" flipV="1">
                <a:off x="7570493" y="3981098"/>
                <a:ext cx="419100" cy="12192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>
                <a:stCxn id="31748" idx="0"/>
              </p:cNvCxnSpPr>
              <p:nvPr/>
            </p:nvCxnSpPr>
            <p:spPr>
              <a:xfrm flipH="1" flipV="1">
                <a:off x="7113293" y="3904898"/>
                <a:ext cx="876300" cy="12954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/>
              <p:cNvCxnSpPr>
                <a:stCxn id="31749" idx="0"/>
              </p:cNvCxnSpPr>
              <p:nvPr/>
            </p:nvCxnSpPr>
            <p:spPr>
              <a:xfrm flipH="1" flipV="1">
                <a:off x="6547237" y="4438298"/>
                <a:ext cx="342900" cy="10668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766" name="TextBox 120"/>
              <p:cNvSpPr txBox="1">
                <a:spLocks noChangeArrowheads="1"/>
              </p:cNvSpPr>
              <p:nvPr/>
            </p:nvSpPr>
            <p:spPr bwMode="auto">
              <a:xfrm>
                <a:off x="7358744" y="5800725"/>
                <a:ext cx="1143000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Travelling setups</a:t>
                </a:r>
              </a:p>
            </p:txBody>
          </p:sp>
          <p:cxnSp>
            <p:nvCxnSpPr>
              <p:cNvPr id="122" name="Straight Arrow Connector 121"/>
              <p:cNvCxnSpPr/>
              <p:nvPr/>
            </p:nvCxnSpPr>
            <p:spPr>
              <a:xfrm flipH="1" flipV="1">
                <a:off x="6928237" y="4362098"/>
                <a:ext cx="571500" cy="16764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>
                <a:stCxn id="31750" idx="0"/>
              </p:cNvCxnSpPr>
              <p:nvPr/>
            </p:nvCxnSpPr>
            <p:spPr>
              <a:xfrm flipH="1" flipV="1">
                <a:off x="5785237" y="4514498"/>
                <a:ext cx="169863" cy="7620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>
                <a:stCxn id="31751" idx="0"/>
              </p:cNvCxnSpPr>
              <p:nvPr/>
            </p:nvCxnSpPr>
            <p:spPr>
              <a:xfrm flipH="1" flipV="1">
                <a:off x="4947037" y="4666898"/>
                <a:ext cx="17463" cy="760413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>
                <a:stCxn id="31752" idx="0"/>
              </p:cNvCxnSpPr>
              <p:nvPr/>
            </p:nvCxnSpPr>
            <p:spPr>
              <a:xfrm flipV="1">
                <a:off x="3994537" y="4362098"/>
                <a:ext cx="114300" cy="8382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>
                <a:stCxn id="31760" idx="0"/>
              </p:cNvCxnSpPr>
              <p:nvPr/>
            </p:nvCxnSpPr>
            <p:spPr>
              <a:xfrm flipV="1">
                <a:off x="3232537" y="4209698"/>
                <a:ext cx="381000" cy="11430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>
                <a:stCxn id="31754" idx="2"/>
              </p:cNvCxnSpPr>
              <p:nvPr/>
            </p:nvCxnSpPr>
            <p:spPr>
              <a:xfrm flipH="1">
                <a:off x="4794637" y="2222148"/>
                <a:ext cx="114300" cy="1597025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/>
              <p:cNvCxnSpPr>
                <a:stCxn id="31753" idx="2"/>
              </p:cNvCxnSpPr>
              <p:nvPr/>
            </p:nvCxnSpPr>
            <p:spPr>
              <a:xfrm>
                <a:off x="5442337" y="2917473"/>
                <a:ext cx="38100" cy="9017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Arrow Connector 144"/>
              <p:cNvCxnSpPr>
                <a:stCxn id="31759" idx="2"/>
              </p:cNvCxnSpPr>
              <p:nvPr/>
            </p:nvCxnSpPr>
            <p:spPr>
              <a:xfrm>
                <a:off x="5670937" y="2536473"/>
                <a:ext cx="114300" cy="8255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785" name="TextBox 158"/>
            <p:cNvSpPr txBox="1">
              <a:spLocks noChangeArrowheads="1"/>
            </p:cNvSpPr>
            <p:nvPr/>
          </p:nvSpPr>
          <p:spPr bwMode="auto">
            <a:xfrm>
              <a:off x="3886200" y="5927466"/>
              <a:ext cx="2698175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 smtClean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Low </a:t>
              </a:r>
              <a:r>
                <a:rPr lang="en-US" sz="1800" dirty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energy </a:t>
              </a:r>
              <a:r>
                <a:rPr lang="en-US" sz="1800" dirty="0" smtClean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experiments</a:t>
              </a:r>
            </a:p>
            <a:p>
              <a:pPr algn="ctr"/>
              <a:r>
                <a:rPr lang="en-US" sz="1800" dirty="0" smtClean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(~ 60 </a:t>
              </a:r>
              <a:r>
                <a:rPr lang="en-US" sz="1800" dirty="0" err="1" smtClean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keV</a:t>
              </a:r>
              <a:r>
                <a:rPr lang="en-US" sz="1800" dirty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)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1017293" y="3285773"/>
            <a:ext cx="1371600" cy="1524000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940869">
            <a:off x="2287307" y="3243331"/>
            <a:ext cx="307404" cy="418335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 rot="940869">
            <a:off x="739445" y="3477204"/>
            <a:ext cx="455007" cy="1206884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Content Placeholder 5" descr="Screen Shot 2017-03-21 at 13.26.31 (2).pn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315" b="81528" l="24974" r="498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62" t="52915" r="50298" b="20348"/>
          <a:stretch/>
        </p:blipFill>
        <p:spPr bwMode="auto">
          <a:xfrm rot="838721">
            <a:off x="832138" y="3135679"/>
            <a:ext cx="1821541" cy="113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88068" y="1211834"/>
            <a:ext cx="17107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RIB production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8145345" y="2752373"/>
            <a:ext cx="922456" cy="386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7113293" y="2169245"/>
            <a:ext cx="1497307" cy="5831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498784" y="2200635"/>
            <a:ext cx="719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rgbClr val="FF0000"/>
                </a:solidFill>
              </a:rPr>
              <a:t>p</a:t>
            </a:r>
            <a:r>
              <a:rPr lang="en-US" sz="1400" b="1" dirty="0" smtClean="0">
                <a:solidFill>
                  <a:srgbClr val="FF0000"/>
                </a:solidFill>
              </a:rPr>
              <a:t>roton beam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884693" y="2030257"/>
            <a:ext cx="190500" cy="215540"/>
          </a:xfrm>
          <a:prstGeom prst="ellips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888357" y="2672567"/>
            <a:ext cx="190500" cy="215540"/>
          </a:xfrm>
          <a:prstGeom prst="ellips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200802" y="2245773"/>
            <a:ext cx="860016" cy="1703081"/>
            <a:chOff x="6200802" y="2245773"/>
            <a:chExt cx="860016" cy="1703081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6579894" y="2245773"/>
              <a:ext cx="307788" cy="50660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647476" y="2779173"/>
              <a:ext cx="390627" cy="16334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7044950" y="2966130"/>
              <a:ext cx="15868" cy="548243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6200802" y="3545099"/>
              <a:ext cx="798191" cy="403755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Straight Connector 68"/>
          <p:cNvCxnSpPr/>
          <p:nvPr/>
        </p:nvCxnSpPr>
        <p:spPr>
          <a:xfrm>
            <a:off x="5366137" y="3482623"/>
            <a:ext cx="1374013" cy="15435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7137106" y="2916251"/>
            <a:ext cx="846501" cy="988295"/>
            <a:chOff x="7137106" y="2916251"/>
            <a:chExt cx="846501" cy="988295"/>
          </a:xfrm>
        </p:grpSpPr>
        <p:grpSp>
          <p:nvGrpSpPr>
            <p:cNvPr id="27" name="Group 26"/>
            <p:cNvGrpSpPr/>
            <p:nvPr/>
          </p:nvGrpSpPr>
          <p:grpSpPr>
            <a:xfrm>
              <a:off x="7137106" y="2916251"/>
              <a:ext cx="846501" cy="566372"/>
              <a:chOff x="7137106" y="2916251"/>
              <a:chExt cx="846501" cy="566372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7961940" y="2916251"/>
                <a:ext cx="21667" cy="369522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>
                <a:off x="7137106" y="3291349"/>
                <a:ext cx="817375" cy="191274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Straight Connector 75"/>
            <p:cNvCxnSpPr/>
            <p:nvPr/>
          </p:nvCxnSpPr>
          <p:spPr>
            <a:xfrm flipH="1">
              <a:off x="7504059" y="3401404"/>
              <a:ext cx="118911" cy="503142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10526" y="2030257"/>
            <a:ext cx="4376081" cy="4284911"/>
            <a:chOff x="210526" y="2030257"/>
            <a:chExt cx="4376081" cy="4284911"/>
          </a:xfrm>
        </p:grpSpPr>
        <p:sp>
          <p:nvSpPr>
            <p:cNvPr id="58" name="TextBox 116"/>
            <p:cNvSpPr txBox="1">
              <a:spLocks noChangeArrowheads="1"/>
            </p:cNvSpPr>
            <p:nvPr/>
          </p:nvSpPr>
          <p:spPr bwMode="auto">
            <a:xfrm>
              <a:off x="210526" y="2203858"/>
              <a:ext cx="2796999" cy="7386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dirty="0" smtClean="0">
                  <a:latin typeface="Lucida Sans" charset="0"/>
                  <a:cs typeface="Lucida Sans" charset="0"/>
                </a:rPr>
                <a:t>HIE-ISOLDE RIB accelerator</a:t>
              </a:r>
            </a:p>
            <a:p>
              <a:pPr algn="ctr"/>
              <a:r>
                <a:rPr lang="en-US" sz="1400" dirty="0" smtClean="0">
                  <a:latin typeface="Lucida Sans" charset="0"/>
                  <a:cs typeface="Lucida Sans" charset="0"/>
                </a:rPr>
                <a:t>2014-2018</a:t>
              </a:r>
            </a:p>
            <a:p>
              <a:pPr algn="ctr"/>
              <a:r>
                <a:rPr lang="en-US" sz="1400" dirty="0" smtClean="0">
                  <a:latin typeface="Lucida Sans" charset="0"/>
                  <a:cs typeface="Lucida Sans" charset="0"/>
                </a:rPr>
                <a:t>Gradual increase to  10 MeV/u</a:t>
              </a:r>
              <a:endParaRPr lang="en-US" sz="1400" dirty="0">
                <a:latin typeface="Lucida Sans" charset="0"/>
                <a:cs typeface="Lucida Sans" charset="0"/>
              </a:endParaRPr>
            </a:p>
          </p:txBody>
        </p:sp>
        <p:sp>
          <p:nvSpPr>
            <p:cNvPr id="59" name="TextBox 117"/>
            <p:cNvSpPr txBox="1">
              <a:spLocks noChangeArrowheads="1"/>
            </p:cNvSpPr>
            <p:nvPr/>
          </p:nvSpPr>
          <p:spPr bwMode="auto">
            <a:xfrm>
              <a:off x="3110398" y="2030257"/>
              <a:ext cx="1476209" cy="95410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dirty="0" smtClean="0">
                  <a:latin typeface="Lucida Sans" charset="0"/>
                  <a:cs typeface="Lucida Sans" charset="0"/>
                </a:rPr>
                <a:t>REX-ISOLDE</a:t>
              </a:r>
            </a:p>
            <a:p>
              <a:pPr algn="ctr"/>
              <a:r>
                <a:rPr lang="en-US" sz="1400" dirty="0" smtClean="0">
                  <a:latin typeface="Lucida Sans" charset="0"/>
                  <a:cs typeface="Lucida Sans" charset="0"/>
                </a:rPr>
                <a:t>RIB accelerator</a:t>
              </a:r>
            </a:p>
            <a:p>
              <a:pPr algn="ctr"/>
              <a:r>
                <a:rPr lang="en-US" sz="1400" dirty="0" smtClean="0">
                  <a:latin typeface="Lucida Sans" charset="0"/>
                  <a:cs typeface="Lucida Sans" charset="0"/>
                </a:rPr>
                <a:t>Since 2001 </a:t>
              </a:r>
            </a:p>
            <a:p>
              <a:pPr algn="ctr"/>
              <a:r>
                <a:rPr lang="en-US" sz="1400" dirty="0" smtClean="0">
                  <a:latin typeface="Lucida Sans" charset="0"/>
                  <a:cs typeface="Lucida Sans" charset="0"/>
                </a:rPr>
                <a:t>3 MeV/u</a:t>
              </a:r>
              <a:endParaRPr lang="en-US" sz="1400" dirty="0">
                <a:latin typeface="Lucida Sans" charset="0"/>
                <a:cs typeface="Lucida Sans" charset="0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2463981" y="2924487"/>
              <a:ext cx="735327" cy="58988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4385902" y="2992044"/>
              <a:ext cx="179702" cy="47102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110"/>
            <p:cNvSpPr txBox="1">
              <a:spLocks noChangeArrowheads="1"/>
            </p:cNvSpPr>
            <p:nvPr/>
          </p:nvSpPr>
          <p:spPr bwMode="auto">
            <a:xfrm>
              <a:off x="1703093" y="5200298"/>
              <a:ext cx="11430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solidFill>
                    <a:srgbClr val="FF0000"/>
                  </a:solidFill>
                  <a:latin typeface="Lucida Sans" charset="0"/>
                  <a:cs typeface="Lucida Sans" charset="0"/>
                </a:rPr>
                <a:t>MINIBALL</a:t>
              </a:r>
            </a:p>
          </p:txBody>
        </p:sp>
        <p:sp>
          <p:nvSpPr>
            <p:cNvPr id="65" name="TextBox 111"/>
            <p:cNvSpPr txBox="1">
              <a:spLocks noChangeArrowheads="1"/>
            </p:cNvSpPr>
            <p:nvPr/>
          </p:nvSpPr>
          <p:spPr bwMode="auto">
            <a:xfrm>
              <a:off x="913308" y="5581298"/>
              <a:ext cx="11430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dirty="0">
                  <a:solidFill>
                    <a:srgbClr val="FF0000"/>
                  </a:solidFill>
                  <a:latin typeface="Lucida Sans" charset="0"/>
                  <a:cs typeface="Lucida Sans" charset="0"/>
                </a:rPr>
                <a:t>ISS</a:t>
              </a:r>
            </a:p>
          </p:txBody>
        </p:sp>
        <p:sp>
          <p:nvSpPr>
            <p:cNvPr id="66" name="TextBox 112"/>
            <p:cNvSpPr txBox="1">
              <a:spLocks noChangeArrowheads="1"/>
            </p:cNvSpPr>
            <p:nvPr/>
          </p:nvSpPr>
          <p:spPr bwMode="auto">
            <a:xfrm>
              <a:off x="227508" y="5124098"/>
              <a:ext cx="1143000" cy="523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dirty="0">
                  <a:solidFill>
                    <a:srgbClr val="FF0000"/>
                  </a:solidFill>
                  <a:latin typeface="Lucida Sans" charset="0"/>
                  <a:cs typeface="Lucida Sans" charset="0"/>
                </a:rPr>
                <a:t>Scattering</a:t>
              </a:r>
            </a:p>
            <a:p>
              <a:pPr algn="ctr"/>
              <a:r>
                <a:rPr lang="en-US" sz="1400" dirty="0">
                  <a:solidFill>
                    <a:srgbClr val="FF0000"/>
                  </a:solidFill>
                  <a:latin typeface="Lucida Sans" charset="0"/>
                  <a:cs typeface="Lucida Sans" charset="0"/>
                </a:rPr>
                <a:t>Chamber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H="1" flipV="1">
              <a:off x="2132508" y="4047773"/>
              <a:ext cx="114300" cy="115252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65" idx="0"/>
            </p:cNvCxnSpPr>
            <p:nvPr/>
          </p:nvCxnSpPr>
          <p:spPr>
            <a:xfrm flipV="1">
              <a:off x="1484808" y="4276373"/>
              <a:ext cx="190500" cy="130492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6" idx="0"/>
            </p:cNvCxnSpPr>
            <p:nvPr/>
          </p:nvCxnSpPr>
          <p:spPr>
            <a:xfrm flipV="1">
              <a:off x="799008" y="3971573"/>
              <a:ext cx="190500" cy="115252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582301" y="5945836"/>
              <a:ext cx="274947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latin typeface="Lucida Sans" charset="0"/>
                  <a:cs typeface="Lucida Sans" charset="0"/>
                </a:rPr>
                <a:t>High energy </a:t>
              </a:r>
              <a:r>
                <a:rPr lang="en-US" dirty="0" smtClean="0">
                  <a:solidFill>
                    <a:srgbClr val="FF0000"/>
                  </a:solidFill>
                  <a:latin typeface="Lucida Sans" charset="0"/>
                  <a:cs typeface="Lucida Sans" charset="0"/>
                </a:rPr>
                <a:t>experiments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910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ISOLDE users community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7" y="1058365"/>
            <a:ext cx="5665399" cy="576816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796136" y="1046999"/>
            <a:ext cx="3024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Since post-accelerated beams became available: continuously expanding users community !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5685966" y="2815869"/>
            <a:ext cx="3427990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ISOLDE USERS: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In pre-REX/HIE-ISOLDE era: </a:t>
            </a:r>
          </a:p>
          <a:p>
            <a:pPr lvl="1"/>
            <a:r>
              <a:rPr lang="en-US" b="1" dirty="0" smtClean="0"/>
              <a:t>400-500 users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Today: more than 1000 !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From 43 countries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From &gt; 200 institutions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From all around the world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058365"/>
            <a:ext cx="20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European Countries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4091125"/>
            <a:ext cx="16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Other </a:t>
            </a:r>
            <a:r>
              <a:rPr lang="en-US" dirty="0" smtClean="0"/>
              <a:t>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30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27760" y="2868870"/>
            <a:ext cx="7780020" cy="351669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2000" b="1" dirty="0" smtClean="0"/>
              <a:t>Coulomb excitation (RIB energies 2.5 – 5.5 MeV/nucleon)	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First studies at REX-ISOLDE / much better at HIE-ISOLDE !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Study the vibrations and rotational behavior of nuclei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Discovery of nuclei with ‘static’ pear shapes !</a:t>
            </a:r>
          </a:p>
          <a:p>
            <a:endParaRPr lang="en-US" dirty="0" smtClean="0"/>
          </a:p>
          <a:p>
            <a:r>
              <a:rPr lang="en-US" sz="2000" b="1" dirty="0" smtClean="0"/>
              <a:t>Scattering experiments (RIB energies from 3 – 7 MeV/u)	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Study exotic reaction channels or reactions relevant for astrophysics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r>
              <a:rPr lang="en-US" sz="2000" b="1" dirty="0" smtClean="0"/>
              <a:t>Transfer reactions (RIB energies from 5 - 10 MeV/nucleon)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Ideal with HIE-ISOLDE beams !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First measurements in </a:t>
            </a:r>
            <a:r>
              <a:rPr lang="en-US" sz="1600" dirty="0" smtClean="0"/>
              <a:t>2016 </a:t>
            </a:r>
            <a:r>
              <a:rPr lang="en-US" sz="1600" dirty="0" smtClean="0"/>
              <a:t>– first PRL just published !</a:t>
            </a:r>
            <a:endParaRPr lang="en-US" sz="16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373380" y="0"/>
            <a:ext cx="9288780" cy="71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Accelerated beams: study reactions with RIB’s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308814" y="953512"/>
            <a:ext cx="47666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Goal: measure precise </a:t>
            </a:r>
            <a:r>
              <a:rPr lang="en-US" dirty="0">
                <a:sym typeface="Wingdings" panose="05000000000000000000" pitchFamily="2" charset="2"/>
              </a:rPr>
              <a:t>cross </a:t>
            </a:r>
            <a:r>
              <a:rPr lang="en-US" dirty="0" smtClean="0">
                <a:sym typeface="Wingdings" panose="05000000000000000000" pitchFamily="2" charset="2"/>
              </a:rPr>
              <a:t>sections of reactions with RIB’s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Beam energy and impact parameter defines type of reaction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Detect: scattered target and projectile nuclei, emitted particles (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b,a</a:t>
            </a:r>
            <a:r>
              <a:rPr lang="en-US" dirty="0" smtClean="0">
                <a:sym typeface="Wingdings" panose="05000000000000000000" pitchFamily="2" charset="2"/>
              </a:rPr>
              <a:t>) and gamma-decay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32189" y="953512"/>
            <a:ext cx="2983751" cy="1819425"/>
            <a:chOff x="1369349" y="999232"/>
            <a:chExt cx="2983751" cy="18194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9349" y="999232"/>
              <a:ext cx="2983751" cy="1819425"/>
            </a:xfrm>
            <a:prstGeom prst="rect">
              <a:avLst/>
            </a:prstGeom>
            <a:ln>
              <a:solidFill>
                <a:schemeClr val="accent5"/>
              </a:solidFill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1844040" y="1148901"/>
              <a:ext cx="1150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Radioactive</a:t>
              </a:r>
              <a:endParaRPr lang="en-US" sz="1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9060" y="6478366"/>
            <a:ext cx="732027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9348C"/>
                </a:solidFill>
                <a:sym typeface="Wingdings" panose="05000000000000000000" pitchFamily="2" charset="2"/>
              </a:rPr>
              <a:t> Get information about the structure of and reactions with exotic nuclei</a:t>
            </a:r>
            <a:endParaRPr lang="en-US" b="1" dirty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06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767" y="-107844"/>
            <a:ext cx="7643192" cy="980736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accelerator: REX-ISOLDE</a:t>
            </a:r>
            <a:endParaRPr lang="en-US" dirty="0"/>
          </a:p>
        </p:txBody>
      </p:sp>
      <p:sp>
        <p:nvSpPr>
          <p:cNvPr id="33" name="Rectangle 1"/>
          <p:cNvSpPr/>
          <p:nvPr/>
        </p:nvSpPr>
        <p:spPr>
          <a:xfrm>
            <a:off x="467544" y="5387554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334237" y="3654016"/>
            <a:ext cx="9140308" cy="2801382"/>
            <a:chOff x="327895" y="3821279"/>
            <a:chExt cx="9140308" cy="2801382"/>
          </a:xfrm>
        </p:grpSpPr>
        <p:sp>
          <p:nvSpPr>
            <p:cNvPr id="32" name="AutoShape 37"/>
            <p:cNvSpPr>
              <a:spLocks noChangeArrowheads="1"/>
            </p:cNvSpPr>
            <p:nvPr/>
          </p:nvSpPr>
          <p:spPr bwMode="auto">
            <a:xfrm rot="9095017">
              <a:off x="7000289" y="5218958"/>
              <a:ext cx="808037" cy="544512"/>
            </a:xfrm>
            <a:custGeom>
              <a:avLst/>
              <a:gdLst>
                <a:gd name="T0" fmla="*/ 404019 w 21600"/>
                <a:gd name="T1" fmla="*/ 0 h 21600"/>
                <a:gd name="T2" fmla="*/ 197109 w 21600"/>
                <a:gd name="T3" fmla="*/ 89870 h 21600"/>
                <a:gd name="T4" fmla="*/ 404019 w 21600"/>
                <a:gd name="T5" fmla="*/ 85408 h 21600"/>
                <a:gd name="T6" fmla="*/ 610929 w 21600"/>
                <a:gd name="T7" fmla="*/ 8987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30 w 21600"/>
                <a:gd name="T13" fmla="*/ 0 h 21600"/>
                <a:gd name="T14" fmla="*/ 18970 w 21600"/>
                <a:gd name="T15" fmla="*/ 59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6298" y="4911"/>
                  </a:moveTo>
                  <a:cubicBezTo>
                    <a:pt x="7591" y="3923"/>
                    <a:pt x="9172" y="3387"/>
                    <a:pt x="10800" y="3388"/>
                  </a:cubicBezTo>
                  <a:cubicBezTo>
                    <a:pt x="12427" y="3388"/>
                    <a:pt x="14008" y="3923"/>
                    <a:pt x="15301" y="4911"/>
                  </a:cubicBezTo>
                  <a:lnTo>
                    <a:pt x="17359" y="2219"/>
                  </a:lnTo>
                  <a:cubicBezTo>
                    <a:pt x="15475" y="780"/>
                    <a:pt x="13170" y="-1"/>
                    <a:pt x="10799" y="0"/>
                  </a:cubicBezTo>
                  <a:cubicBezTo>
                    <a:pt x="8429" y="0"/>
                    <a:pt x="6124" y="780"/>
                    <a:pt x="4240" y="2219"/>
                  </a:cubicBezTo>
                  <a:close/>
                </a:path>
              </a:pathLst>
            </a:custGeom>
            <a:solidFill>
              <a:srgbClr val="777777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176200" prstMaterial="legacyMatte">
              <a:bevelT w="13500" h="13500" prst="angle"/>
              <a:bevelB w="13500" h="13500" prst="angle"/>
              <a:extrusionClr>
                <a:srgbClr val="777777"/>
              </a:extrusionClr>
            </a:sp3d>
          </p:spPr>
          <p:txBody>
            <a:bodyPr>
              <a:flatTx/>
            </a:bodyPr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27895" y="3821279"/>
              <a:ext cx="9140308" cy="2801382"/>
              <a:chOff x="333310" y="3795970"/>
              <a:chExt cx="9140308" cy="2801382"/>
            </a:xfrm>
          </p:grpSpPr>
          <p:grpSp>
            <p:nvGrpSpPr>
              <p:cNvPr id="12" name="Group 2"/>
              <p:cNvGrpSpPr/>
              <p:nvPr/>
            </p:nvGrpSpPr>
            <p:grpSpPr>
              <a:xfrm rot="19026173">
                <a:off x="7175480" y="3795970"/>
                <a:ext cx="2298138" cy="1320602"/>
                <a:chOff x="6765925" y="2586038"/>
                <a:chExt cx="2298138" cy="1320602"/>
              </a:xfrm>
            </p:grpSpPr>
            <p:sp>
              <p:nvSpPr>
                <p:cNvPr id="13" name="Rectangle 3"/>
                <p:cNvSpPr>
                  <a:spLocks noChangeArrowheads="1"/>
                </p:cNvSpPr>
                <p:nvPr/>
              </p:nvSpPr>
              <p:spPr bwMode="auto">
                <a:xfrm flipH="1">
                  <a:off x="7019925" y="2986088"/>
                  <a:ext cx="741363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eaLnBrk="0" hangingPunct="0"/>
                  <a:r>
                    <a:rPr lang="en-US" sz="1200" b="1" dirty="0">
                      <a:solidFill>
                        <a:srgbClr val="0000FF"/>
                      </a:solidFill>
                      <a:latin typeface="Calibri" pitchFamily="34" charset="0"/>
                    </a:rPr>
                    <a:t>Primary</a:t>
                  </a:r>
                  <a:br>
                    <a:rPr lang="en-US" sz="1200" b="1" dirty="0">
                      <a:solidFill>
                        <a:srgbClr val="0000FF"/>
                      </a:solidFill>
                      <a:latin typeface="Calibri" pitchFamily="34" charset="0"/>
                    </a:rPr>
                  </a:br>
                  <a:r>
                    <a:rPr lang="en-US" sz="1200" b="1" dirty="0">
                      <a:solidFill>
                        <a:srgbClr val="0000FF"/>
                      </a:solidFill>
                      <a:latin typeface="Calibri" pitchFamily="34" charset="0"/>
                    </a:rPr>
                    <a:t>target</a:t>
                  </a:r>
                </a:p>
              </p:txBody>
            </p:sp>
            <p:sp>
              <p:nvSpPr>
                <p:cNvPr id="14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7754938" y="3598863"/>
                  <a:ext cx="508000" cy="0"/>
                </a:xfrm>
                <a:prstGeom prst="line">
                  <a:avLst/>
                </a:prstGeom>
                <a:noFill/>
                <a:ln w="50800">
                  <a:solidFill>
                    <a:schemeClr val="tx2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AutoShape 71"/>
                <p:cNvSpPr>
                  <a:spLocks noChangeArrowheads="1"/>
                </p:cNvSpPr>
                <p:nvPr/>
              </p:nvSpPr>
              <p:spPr bwMode="auto">
                <a:xfrm flipH="1">
                  <a:off x="7269163" y="3427413"/>
                  <a:ext cx="517525" cy="387350"/>
                </a:xfrm>
                <a:prstGeom prst="star16">
                  <a:avLst>
                    <a:gd name="adj" fmla="val 37500"/>
                  </a:avLst>
                </a:prstGeom>
                <a:solidFill>
                  <a:srgbClr val="0000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16" name="Rectangle 6"/>
                <p:cNvSpPr>
                  <a:spLocks noChangeArrowheads="1"/>
                </p:cNvSpPr>
                <p:nvPr/>
              </p:nvSpPr>
              <p:spPr bwMode="auto">
                <a:xfrm flipH="1">
                  <a:off x="7000875" y="3484563"/>
                  <a:ext cx="195263" cy="57150"/>
                </a:xfrm>
                <a:prstGeom prst="rect">
                  <a:avLst/>
                </a:prstGeom>
                <a:solidFill>
                  <a:srgbClr val="0000FF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17" name="Rectangle 7"/>
                <p:cNvSpPr>
                  <a:spLocks noChangeArrowheads="1"/>
                </p:cNvSpPr>
                <p:nvPr/>
              </p:nvSpPr>
              <p:spPr bwMode="auto">
                <a:xfrm flipH="1">
                  <a:off x="6999288" y="3657600"/>
                  <a:ext cx="193675" cy="55563"/>
                </a:xfrm>
                <a:prstGeom prst="rect">
                  <a:avLst/>
                </a:prstGeom>
                <a:solidFill>
                  <a:srgbClr val="0000FF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18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6929438" y="3524250"/>
                  <a:ext cx="4762" cy="50800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76"/>
                <p:cNvSpPr>
                  <a:spLocks noChangeShapeType="1"/>
                </p:cNvSpPr>
                <p:nvPr/>
              </p:nvSpPr>
              <p:spPr bwMode="auto">
                <a:xfrm flipH="1" flipV="1">
                  <a:off x="6767513" y="3490913"/>
                  <a:ext cx="152400" cy="33337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0" name="Group 10"/>
                <p:cNvGrpSpPr>
                  <a:grpSpLocks/>
                </p:cNvGrpSpPr>
                <p:nvPr/>
              </p:nvGrpSpPr>
              <p:grpSpPr bwMode="auto">
                <a:xfrm flipH="1" flipV="1">
                  <a:off x="6765925" y="3616325"/>
                  <a:ext cx="171450" cy="93663"/>
                  <a:chOff x="2124" y="3564"/>
                  <a:chExt cx="144" cy="104"/>
                </a:xfrm>
              </p:grpSpPr>
              <p:sp>
                <p:nvSpPr>
                  <p:cNvPr id="29" name="Line 7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124" y="3612"/>
                    <a:ext cx="4" cy="56"/>
                  </a:xfrm>
                  <a:prstGeom prst="line">
                    <a:avLst/>
                  </a:prstGeom>
                  <a:noFill/>
                  <a:ln w="381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" name="Line 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24" y="3564"/>
                    <a:ext cx="144" cy="48"/>
                  </a:xfrm>
                  <a:prstGeom prst="line">
                    <a:avLst/>
                  </a:prstGeom>
                  <a:noFill/>
                  <a:ln w="381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" name="Oval 80"/>
                <p:cNvSpPr>
                  <a:spLocks noChangeArrowheads="1"/>
                </p:cNvSpPr>
                <p:nvPr/>
              </p:nvSpPr>
              <p:spPr bwMode="auto">
                <a:xfrm flipH="1">
                  <a:off x="7005638" y="3562350"/>
                  <a:ext cx="169862" cy="6508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762F00"/>
                    </a:gs>
                    <a:gs pos="100000">
                      <a:srgbClr val="FF66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22" name="Freeform 81"/>
                <p:cNvSpPr>
                  <a:spLocks/>
                </p:cNvSpPr>
                <p:nvPr/>
              </p:nvSpPr>
              <p:spPr bwMode="auto">
                <a:xfrm flipH="1">
                  <a:off x="7161213" y="3562350"/>
                  <a:ext cx="169862" cy="41275"/>
                </a:xfrm>
                <a:custGeom>
                  <a:avLst/>
                  <a:gdLst>
                    <a:gd name="T0" fmla="*/ 0 w 172"/>
                    <a:gd name="T1" fmla="*/ 37 h 46"/>
                    <a:gd name="T2" fmla="*/ 76 w 172"/>
                    <a:gd name="T3" fmla="*/ 9 h 46"/>
                    <a:gd name="T4" fmla="*/ 96 w 172"/>
                    <a:gd name="T5" fmla="*/ 29 h 46"/>
                    <a:gd name="T6" fmla="*/ 172 w 172"/>
                    <a:gd name="T7" fmla="*/ 37 h 4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2"/>
                    <a:gd name="T13" fmla="*/ 0 h 46"/>
                    <a:gd name="T14" fmla="*/ 172 w 172"/>
                    <a:gd name="T15" fmla="*/ 46 h 4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2" h="46">
                      <a:moveTo>
                        <a:pt x="0" y="37"/>
                      </a:moveTo>
                      <a:cubicBezTo>
                        <a:pt x="42" y="34"/>
                        <a:pt x="64" y="46"/>
                        <a:pt x="76" y="9"/>
                      </a:cubicBezTo>
                      <a:cubicBezTo>
                        <a:pt x="126" y="22"/>
                        <a:pt x="62" y="0"/>
                        <a:pt x="96" y="29"/>
                      </a:cubicBezTo>
                      <a:cubicBezTo>
                        <a:pt x="107" y="38"/>
                        <a:pt x="161" y="42"/>
                        <a:pt x="172" y="37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23" name="Freeform 82"/>
                <p:cNvSpPr>
                  <a:spLocks/>
                </p:cNvSpPr>
                <p:nvPr/>
              </p:nvSpPr>
              <p:spPr bwMode="auto">
                <a:xfrm flipH="1">
                  <a:off x="7142163" y="3608388"/>
                  <a:ext cx="174625" cy="73025"/>
                </a:xfrm>
                <a:custGeom>
                  <a:avLst/>
                  <a:gdLst>
                    <a:gd name="T0" fmla="*/ 0 w 176"/>
                    <a:gd name="T1" fmla="*/ 60 h 80"/>
                    <a:gd name="T2" fmla="*/ 60 w 176"/>
                    <a:gd name="T3" fmla="*/ 80 h 80"/>
                    <a:gd name="T4" fmla="*/ 64 w 176"/>
                    <a:gd name="T5" fmla="*/ 68 h 80"/>
                    <a:gd name="T6" fmla="*/ 76 w 176"/>
                    <a:gd name="T7" fmla="*/ 64 h 80"/>
                    <a:gd name="T8" fmla="*/ 92 w 176"/>
                    <a:gd name="T9" fmla="*/ 40 h 80"/>
                    <a:gd name="T10" fmla="*/ 92 w 176"/>
                    <a:gd name="T11" fmla="*/ 8 h 80"/>
                    <a:gd name="T12" fmla="*/ 140 w 176"/>
                    <a:gd name="T13" fmla="*/ 24 h 80"/>
                    <a:gd name="T14" fmla="*/ 176 w 176"/>
                    <a:gd name="T15" fmla="*/ 0 h 8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6"/>
                    <a:gd name="T25" fmla="*/ 0 h 80"/>
                    <a:gd name="T26" fmla="*/ 176 w 176"/>
                    <a:gd name="T27" fmla="*/ 80 h 8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6" h="80">
                      <a:moveTo>
                        <a:pt x="0" y="60"/>
                      </a:moveTo>
                      <a:cubicBezTo>
                        <a:pt x="19" y="70"/>
                        <a:pt x="40" y="73"/>
                        <a:pt x="60" y="80"/>
                      </a:cubicBezTo>
                      <a:cubicBezTo>
                        <a:pt x="61" y="76"/>
                        <a:pt x="61" y="71"/>
                        <a:pt x="64" y="68"/>
                      </a:cubicBezTo>
                      <a:cubicBezTo>
                        <a:pt x="67" y="65"/>
                        <a:pt x="74" y="68"/>
                        <a:pt x="76" y="64"/>
                      </a:cubicBezTo>
                      <a:cubicBezTo>
                        <a:pt x="95" y="35"/>
                        <a:pt x="65" y="49"/>
                        <a:pt x="92" y="40"/>
                      </a:cubicBezTo>
                      <a:cubicBezTo>
                        <a:pt x="81" y="24"/>
                        <a:pt x="74" y="20"/>
                        <a:pt x="92" y="8"/>
                      </a:cubicBezTo>
                      <a:cubicBezTo>
                        <a:pt x="110" y="13"/>
                        <a:pt x="121" y="20"/>
                        <a:pt x="140" y="24"/>
                      </a:cubicBezTo>
                      <a:cubicBezTo>
                        <a:pt x="163" y="39"/>
                        <a:pt x="176" y="23"/>
                        <a:pt x="176" y="0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24" name="Freeform 83"/>
                <p:cNvSpPr>
                  <a:spLocks/>
                </p:cNvSpPr>
                <p:nvPr/>
              </p:nvSpPr>
              <p:spPr bwMode="auto">
                <a:xfrm flipH="1">
                  <a:off x="7118350" y="3548063"/>
                  <a:ext cx="165100" cy="52387"/>
                </a:xfrm>
                <a:custGeom>
                  <a:avLst/>
                  <a:gdLst>
                    <a:gd name="T0" fmla="*/ 0 w 168"/>
                    <a:gd name="T1" fmla="*/ 12 h 57"/>
                    <a:gd name="T2" fmla="*/ 8 w 168"/>
                    <a:gd name="T3" fmla="*/ 52 h 57"/>
                    <a:gd name="T4" fmla="*/ 36 w 168"/>
                    <a:gd name="T5" fmla="*/ 40 h 57"/>
                    <a:gd name="T6" fmla="*/ 100 w 168"/>
                    <a:gd name="T7" fmla="*/ 16 h 57"/>
                    <a:gd name="T8" fmla="*/ 104 w 168"/>
                    <a:gd name="T9" fmla="*/ 4 h 57"/>
                    <a:gd name="T10" fmla="*/ 136 w 168"/>
                    <a:gd name="T11" fmla="*/ 20 h 57"/>
                    <a:gd name="T12" fmla="*/ 168 w 168"/>
                    <a:gd name="T13" fmla="*/ 28 h 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8"/>
                    <a:gd name="T22" fmla="*/ 0 h 57"/>
                    <a:gd name="T23" fmla="*/ 168 w 168"/>
                    <a:gd name="T24" fmla="*/ 57 h 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8" h="57">
                      <a:moveTo>
                        <a:pt x="0" y="12"/>
                      </a:moveTo>
                      <a:cubicBezTo>
                        <a:pt x="1" y="17"/>
                        <a:pt x="4" y="50"/>
                        <a:pt x="8" y="52"/>
                      </a:cubicBezTo>
                      <a:cubicBezTo>
                        <a:pt x="17" y="57"/>
                        <a:pt x="27" y="45"/>
                        <a:pt x="36" y="40"/>
                      </a:cubicBezTo>
                      <a:cubicBezTo>
                        <a:pt x="58" y="27"/>
                        <a:pt x="75" y="21"/>
                        <a:pt x="100" y="16"/>
                      </a:cubicBezTo>
                      <a:cubicBezTo>
                        <a:pt x="101" y="12"/>
                        <a:pt x="100" y="6"/>
                        <a:pt x="104" y="4"/>
                      </a:cubicBezTo>
                      <a:cubicBezTo>
                        <a:pt x="115" y="0"/>
                        <a:pt x="130" y="17"/>
                        <a:pt x="136" y="20"/>
                      </a:cubicBezTo>
                      <a:cubicBezTo>
                        <a:pt x="153" y="29"/>
                        <a:pt x="153" y="28"/>
                        <a:pt x="168" y="28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25" name="Freeform 84"/>
                <p:cNvSpPr>
                  <a:spLocks/>
                </p:cNvSpPr>
                <p:nvPr/>
              </p:nvSpPr>
              <p:spPr bwMode="auto">
                <a:xfrm flipH="1">
                  <a:off x="7072313" y="3614738"/>
                  <a:ext cx="239712" cy="53975"/>
                </a:xfrm>
                <a:custGeom>
                  <a:avLst/>
                  <a:gdLst>
                    <a:gd name="T0" fmla="*/ 0 w 240"/>
                    <a:gd name="T1" fmla="*/ 8 h 60"/>
                    <a:gd name="T2" fmla="*/ 60 w 240"/>
                    <a:gd name="T3" fmla="*/ 48 h 60"/>
                    <a:gd name="T4" fmla="*/ 72 w 240"/>
                    <a:gd name="T5" fmla="*/ 60 h 60"/>
                    <a:gd name="T6" fmla="*/ 92 w 240"/>
                    <a:gd name="T7" fmla="*/ 40 h 60"/>
                    <a:gd name="T8" fmla="*/ 160 w 240"/>
                    <a:gd name="T9" fmla="*/ 36 h 60"/>
                    <a:gd name="T10" fmla="*/ 164 w 240"/>
                    <a:gd name="T11" fmla="*/ 24 h 60"/>
                    <a:gd name="T12" fmla="*/ 220 w 240"/>
                    <a:gd name="T13" fmla="*/ 4 h 60"/>
                    <a:gd name="T14" fmla="*/ 240 w 240"/>
                    <a:gd name="T15" fmla="*/ 0 h 6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40"/>
                    <a:gd name="T25" fmla="*/ 0 h 60"/>
                    <a:gd name="T26" fmla="*/ 240 w 240"/>
                    <a:gd name="T27" fmla="*/ 60 h 6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40" h="60">
                      <a:moveTo>
                        <a:pt x="0" y="8"/>
                      </a:moveTo>
                      <a:cubicBezTo>
                        <a:pt x="17" y="25"/>
                        <a:pt x="38" y="41"/>
                        <a:pt x="60" y="48"/>
                      </a:cubicBezTo>
                      <a:cubicBezTo>
                        <a:pt x="64" y="52"/>
                        <a:pt x="66" y="60"/>
                        <a:pt x="72" y="60"/>
                      </a:cubicBezTo>
                      <a:cubicBezTo>
                        <a:pt x="81" y="60"/>
                        <a:pt x="83" y="41"/>
                        <a:pt x="92" y="40"/>
                      </a:cubicBezTo>
                      <a:cubicBezTo>
                        <a:pt x="114" y="37"/>
                        <a:pt x="137" y="37"/>
                        <a:pt x="160" y="36"/>
                      </a:cubicBezTo>
                      <a:cubicBezTo>
                        <a:pt x="161" y="32"/>
                        <a:pt x="161" y="26"/>
                        <a:pt x="164" y="24"/>
                      </a:cubicBezTo>
                      <a:cubicBezTo>
                        <a:pt x="171" y="19"/>
                        <a:pt x="209" y="7"/>
                        <a:pt x="220" y="4"/>
                      </a:cubicBezTo>
                      <a:cubicBezTo>
                        <a:pt x="227" y="2"/>
                        <a:pt x="240" y="0"/>
                        <a:pt x="240" y="0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26" name="Text Box 85"/>
                <p:cNvSpPr txBox="1">
                  <a:spLocks noChangeArrowheads="1"/>
                </p:cNvSpPr>
                <p:nvPr/>
              </p:nvSpPr>
              <p:spPr bwMode="auto">
                <a:xfrm flipH="1">
                  <a:off x="7768663" y="3260309"/>
                  <a:ext cx="1295400" cy="6463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sz="1200" b="1" dirty="0" smtClean="0">
                      <a:latin typeface="Calibri" pitchFamily="34" charset="0"/>
                    </a:rPr>
                    <a:t>Protons </a:t>
                  </a:r>
                </a:p>
                <a:p>
                  <a:pPr eaLnBrk="0" hangingPunct="0"/>
                  <a:endParaRPr lang="en-US" sz="1200" b="1" dirty="0" smtClean="0">
                    <a:latin typeface="Calibri" pitchFamily="34" charset="0"/>
                  </a:endParaRPr>
                </a:p>
                <a:p>
                  <a:pPr eaLnBrk="0" hangingPunct="0"/>
                  <a:r>
                    <a:rPr lang="en-US" sz="1200" b="1" dirty="0" smtClean="0">
                      <a:latin typeface="Calibri" pitchFamily="34" charset="0"/>
                    </a:rPr>
                    <a:t>from PS</a:t>
                  </a:r>
                  <a:endParaRPr lang="en-US" sz="1200" b="1" dirty="0">
                    <a:latin typeface="Calibri" pitchFamily="34" charset="0"/>
                  </a:endParaRPr>
                </a:p>
              </p:txBody>
            </p:sp>
            <p:sp>
              <p:nvSpPr>
                <p:cNvPr id="27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7059613" y="2586038"/>
                  <a:ext cx="955675" cy="1714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algn="ctr">
                    <a:spcBef>
                      <a:spcPct val="20000"/>
                    </a:spcBef>
                    <a:buClr>
                      <a:schemeClr val="accent2"/>
                    </a:buClr>
                    <a:buFont typeface="Wingdings" pitchFamily="2" charset="2"/>
                    <a:buNone/>
                  </a:pPr>
                  <a:r>
                    <a:rPr lang="en-US" sz="1400" b="1">
                      <a:solidFill>
                        <a:srgbClr val="0000CC"/>
                      </a:solidFill>
                      <a:latin typeface="Calibri" pitchFamily="34" charset="0"/>
                    </a:rPr>
                    <a:t>ISOLDE</a:t>
                  </a:r>
                  <a:endParaRPr lang="en-US" sz="3200">
                    <a:solidFill>
                      <a:srgbClr val="0000CC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28" name="AutoShape 89"/>
                <p:cNvSpPr>
                  <a:spLocks/>
                </p:cNvSpPr>
                <p:nvPr/>
              </p:nvSpPr>
              <p:spPr bwMode="auto">
                <a:xfrm rot="-5400000">
                  <a:off x="7443788" y="2338388"/>
                  <a:ext cx="152400" cy="1143000"/>
                </a:xfrm>
                <a:prstGeom prst="rightBrace">
                  <a:avLst>
                    <a:gd name="adj1" fmla="val 62500"/>
                    <a:gd name="adj2" fmla="val 50000"/>
                  </a:avLst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</p:grpSp>
          <p:pic>
            <p:nvPicPr>
              <p:cNvPr id="31" name="Picture 2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3310" y="4080275"/>
                <a:ext cx="6953250" cy="2517077"/>
              </a:xfrm>
              <a:prstGeom prst="rect">
                <a:avLst/>
              </a:prstGeom>
            </p:spPr>
          </p:pic>
          <p:pic>
            <p:nvPicPr>
              <p:cNvPr id="34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792" y="5355168"/>
                <a:ext cx="1038225" cy="1000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CuadroTexto 2"/>
          <p:cNvSpPr txBox="1"/>
          <p:nvPr/>
        </p:nvSpPr>
        <p:spPr>
          <a:xfrm>
            <a:off x="5364088" y="3838468"/>
            <a:ext cx="1800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 1</a:t>
            </a:r>
            <a:r>
              <a:rPr lang="es-ES" sz="1400" baseline="30000" dirty="0" smtClean="0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+</a:t>
            </a: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 </a:t>
            </a:r>
            <a:r>
              <a:rPr lang="es-ES" sz="1400" dirty="0" err="1" smtClean="0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to</a:t>
            </a: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  <a:latin typeface="Comic Sans MS"/>
                <a:cs typeface="Comic Sans MS"/>
              </a:rPr>
              <a:t> A/Q = 2 – 4.5</a:t>
            </a:r>
            <a:endParaRPr lang="es-ES" sz="1400" dirty="0">
              <a:solidFill>
                <a:schemeClr val="accent5">
                  <a:lumMod val="7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64088" y="3821279"/>
            <a:ext cx="1872208" cy="576064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>
            <a:outerShdw dist="12700" dir="5400000" sx="0" sy="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1045267" y="1142772"/>
            <a:ext cx="8110364" cy="247079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sz="2200" dirty="0" smtClean="0"/>
              <a:t>Approved in 1994 as an experiment: “</a:t>
            </a:r>
            <a:r>
              <a:rPr lang="en-US" sz="2200" b="1" dirty="0" smtClean="0"/>
              <a:t>R</a:t>
            </a:r>
            <a:r>
              <a:rPr lang="en-US" sz="2200" dirty="0" smtClean="0"/>
              <a:t>adioactive beam </a:t>
            </a:r>
            <a:r>
              <a:rPr lang="en-US" sz="2200" b="1" dirty="0" err="1" smtClean="0"/>
              <a:t>EX</a:t>
            </a:r>
            <a:r>
              <a:rPr lang="en-US" sz="2200" dirty="0" err="1" smtClean="0"/>
              <a:t>periment</a:t>
            </a:r>
            <a:r>
              <a:rPr lang="en-US" sz="2200" dirty="0" smtClean="0"/>
              <a:t>…”</a:t>
            </a:r>
          </a:p>
          <a:p>
            <a:pPr>
              <a:lnSpc>
                <a:spcPct val="120000"/>
              </a:lnSpc>
            </a:pPr>
            <a:r>
              <a:rPr lang="en-US" sz="2200" b="1" dirty="0" smtClean="0"/>
              <a:t>Normal conducting RF-cavities built @ different Universities</a:t>
            </a:r>
          </a:p>
          <a:p>
            <a:pPr>
              <a:lnSpc>
                <a:spcPct val="120000"/>
              </a:lnSpc>
            </a:pPr>
            <a:r>
              <a:rPr lang="en-US" sz="2200" b="1" dirty="0" smtClean="0">
                <a:solidFill>
                  <a:srgbClr val="FF0000"/>
                </a:solidFill>
              </a:rPr>
              <a:t>First beams @  2.2 MeV/u in Oct 2001</a:t>
            </a:r>
          </a:p>
          <a:p>
            <a:pPr>
              <a:lnSpc>
                <a:spcPct val="120000"/>
              </a:lnSpc>
            </a:pPr>
            <a:r>
              <a:rPr lang="en-US" sz="2200" b="1" dirty="0" smtClean="0"/>
              <a:t>Upgrade to 3.1 MeV/u completed in 2004 </a:t>
            </a:r>
          </a:p>
          <a:p>
            <a:pPr>
              <a:lnSpc>
                <a:spcPct val="120000"/>
              </a:lnSpc>
            </a:pPr>
            <a:r>
              <a:rPr lang="en-US" sz="2200" dirty="0" smtClean="0"/>
              <a:t>REX Universal post-accelerator from </a:t>
            </a:r>
            <a:r>
              <a:rPr lang="en-US" sz="2200" dirty="0" smtClean="0"/>
              <a:t>He (A=4) </a:t>
            </a:r>
            <a:r>
              <a:rPr lang="en-US" sz="2200" dirty="0" smtClean="0"/>
              <a:t>to Ra (A=224)                     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200" dirty="0" smtClean="0"/>
              <a:t> &gt;  </a:t>
            </a:r>
            <a:r>
              <a:rPr lang="en-US" sz="2200" b="1" dirty="0" smtClean="0"/>
              <a:t>100 different beams accelerated until 2012 for </a:t>
            </a:r>
            <a:r>
              <a:rPr lang="en-US" sz="2200" b="1" i="1" dirty="0" smtClean="0"/>
              <a:t>Coulomb Excitation studies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000" b="1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5832140" y="508271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500FB"/>
                </a:solidFill>
              </a:rPr>
              <a:t>Mainz</a:t>
            </a:r>
            <a:endParaRPr lang="en-US" dirty="0">
              <a:solidFill>
                <a:srgbClr val="F500FB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73395" y="473262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500FB"/>
                </a:solidFill>
              </a:rPr>
              <a:t>Stockholm</a:t>
            </a:r>
            <a:endParaRPr lang="en-US" dirty="0">
              <a:solidFill>
                <a:srgbClr val="F500FB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33796" y="604143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500FB"/>
                </a:solidFill>
              </a:rPr>
              <a:t>Heidelberg + GSI, Darmstadt</a:t>
            </a:r>
            <a:endParaRPr lang="en-US" dirty="0">
              <a:solidFill>
                <a:srgbClr val="F500F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12680" y="35423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87286" y="3684090"/>
            <a:ext cx="42017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More than 110 papers, many high-impact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88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971600" y="-23194"/>
            <a:ext cx="7931224" cy="908728"/>
          </a:xfrm>
        </p:spPr>
        <p:txBody>
          <a:bodyPr>
            <a:normAutofit/>
          </a:bodyPr>
          <a:lstStyle/>
          <a:p>
            <a:r>
              <a:rPr lang="es-ES" dirty="0" err="1" smtClean="0"/>
              <a:t>After</a:t>
            </a:r>
            <a:r>
              <a:rPr lang="es-ES" dirty="0" smtClean="0"/>
              <a:t> LS2: </a:t>
            </a:r>
            <a:r>
              <a:rPr lang="es-ES" dirty="0" err="1" smtClean="0"/>
              <a:t>increase</a:t>
            </a:r>
            <a:r>
              <a:rPr lang="es-ES" dirty="0" smtClean="0"/>
              <a:t> RIB </a:t>
            </a:r>
            <a:r>
              <a:rPr lang="es-ES" dirty="0" err="1" smtClean="0"/>
              <a:t>energy</a:t>
            </a:r>
            <a:r>
              <a:rPr lang="es-ES" dirty="0" smtClean="0"/>
              <a:t> </a:t>
            </a:r>
            <a:r>
              <a:rPr lang="es-ES" dirty="0"/>
              <a:t>!</a:t>
            </a:r>
            <a:endParaRPr lang="es-ES" dirty="0"/>
          </a:p>
        </p:txBody>
      </p:sp>
      <p:pic>
        <p:nvPicPr>
          <p:cNvPr id="7" name="Marcador de contenido 4" descr="Screen Shot 2015-06-23 at 23.49.1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" t="1261" b="1261"/>
          <a:stretch/>
        </p:blipFill>
        <p:spPr>
          <a:xfrm>
            <a:off x="1039366" y="1560625"/>
            <a:ext cx="7897564" cy="4525963"/>
          </a:xfrm>
        </p:spPr>
      </p:pic>
      <p:pic>
        <p:nvPicPr>
          <p:cNvPr id="8" name="Imagen 7" descr="Screen Shot 2015-06-24 at 10.12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06877">
            <a:off x="3347847" y="3833257"/>
            <a:ext cx="1169135" cy="754058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7621385" y="207733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A/q =2.5 - 4.5</a:t>
            </a:r>
            <a:endParaRPr lang="es-ES" dirty="0"/>
          </a:p>
        </p:txBody>
      </p:sp>
      <p:sp>
        <p:nvSpPr>
          <p:cNvPr id="26" name="Rectangle 25"/>
          <p:cNvSpPr/>
          <p:nvPr/>
        </p:nvSpPr>
        <p:spPr>
          <a:xfrm rot="20469579">
            <a:off x="1027618" y="5245391"/>
            <a:ext cx="4145196" cy="742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108524" y="4552588"/>
            <a:ext cx="5334436" cy="934363"/>
            <a:chOff x="2987824" y="3889648"/>
            <a:chExt cx="5334436" cy="934363"/>
          </a:xfrm>
        </p:grpSpPr>
        <p:cxnSp>
          <p:nvCxnSpPr>
            <p:cNvPr id="9" name="Conector recto de flecha 8"/>
            <p:cNvCxnSpPr>
              <a:endCxn id="15" idx="1"/>
            </p:cNvCxnSpPr>
            <p:nvPr/>
          </p:nvCxnSpPr>
          <p:spPr>
            <a:xfrm>
              <a:off x="2987824" y="3889648"/>
              <a:ext cx="720080" cy="6111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uadroTexto 14"/>
            <p:cNvSpPr txBox="1"/>
            <p:nvPr/>
          </p:nvSpPr>
          <p:spPr>
            <a:xfrm>
              <a:off x="3707904" y="4177680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4.3 </a:t>
              </a:r>
              <a:r>
                <a:rPr lang="es-ES" dirty="0" err="1" smtClean="0"/>
                <a:t>MeV</a:t>
              </a:r>
              <a:r>
                <a:rPr lang="es-ES" dirty="0" smtClean="0"/>
                <a:t>/u</a:t>
              </a:r>
            </a:p>
            <a:p>
              <a:r>
                <a:rPr lang="es-ES" dirty="0" smtClean="0"/>
                <a:t>A/Q = 4.3</a:t>
              </a:r>
              <a:endParaRPr lang="es-ES" dirty="0"/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4860032" y="4321696"/>
              <a:ext cx="3462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/>
                <a:t>2015 </a:t>
              </a:r>
              <a:r>
                <a:rPr lang="es-ES" b="1" dirty="0" smtClean="0">
                  <a:sym typeface="Wingdings" panose="05000000000000000000" pitchFamily="2" charset="2"/>
                </a:rPr>
                <a:t> </a:t>
              </a:r>
              <a:r>
                <a:rPr lang="es-ES" b="1" dirty="0" err="1" smtClean="0">
                  <a:sym typeface="Wingdings" panose="05000000000000000000" pitchFamily="2" charset="2"/>
                </a:rPr>
                <a:t>first</a:t>
              </a:r>
              <a:r>
                <a:rPr lang="es-ES" b="1" dirty="0" smtClean="0">
                  <a:sym typeface="Wingdings" panose="05000000000000000000" pitchFamily="2" charset="2"/>
                </a:rPr>
                <a:t> </a:t>
              </a:r>
              <a:r>
                <a:rPr lang="es-ES" b="1" dirty="0" err="1" smtClean="0">
                  <a:sym typeface="Wingdings" panose="05000000000000000000" pitchFamily="2" charset="2"/>
                </a:rPr>
                <a:t>beam</a:t>
              </a:r>
              <a:r>
                <a:rPr lang="es-ES" b="1" dirty="0" smtClean="0">
                  <a:sym typeface="Wingdings" panose="05000000000000000000" pitchFamily="2" charset="2"/>
                </a:rPr>
                <a:t> Oct. 2015 </a:t>
              </a:r>
              <a:endParaRPr lang="es-ES" b="1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028404" y="4984636"/>
            <a:ext cx="5256316" cy="1700808"/>
            <a:chOff x="1907704" y="4321696"/>
            <a:chExt cx="5256316" cy="1700808"/>
          </a:xfrm>
        </p:grpSpPr>
        <p:cxnSp>
          <p:nvCxnSpPr>
            <p:cNvPr id="13" name="Conector recto de flecha 12"/>
            <p:cNvCxnSpPr/>
            <p:nvPr/>
          </p:nvCxnSpPr>
          <p:spPr>
            <a:xfrm>
              <a:off x="1907704" y="4321696"/>
              <a:ext cx="720080" cy="864096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uadroTexto 16"/>
            <p:cNvSpPr txBox="1"/>
            <p:nvPr/>
          </p:nvSpPr>
          <p:spPr>
            <a:xfrm>
              <a:off x="3599820" y="5580570"/>
              <a:ext cx="3564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008000"/>
                  </a:solidFill>
                </a:rPr>
                <a:t>2017 </a:t>
              </a:r>
              <a:r>
                <a:rPr lang="es-ES" b="1" dirty="0" smtClean="0">
                  <a:solidFill>
                    <a:srgbClr val="008000"/>
                  </a:solidFill>
                  <a:sym typeface="Wingdings" panose="05000000000000000000" pitchFamily="2" charset="2"/>
                </a:rPr>
                <a:t>  </a:t>
              </a:r>
              <a:r>
                <a:rPr lang="es-ES" dirty="0" err="1" smtClean="0">
                  <a:solidFill>
                    <a:srgbClr val="008000"/>
                  </a:solidFill>
                  <a:sym typeface="Wingdings" panose="05000000000000000000" pitchFamily="2" charset="2"/>
                </a:rPr>
                <a:t>beams</a:t>
              </a:r>
              <a:r>
                <a:rPr lang="es-ES" dirty="0" smtClean="0">
                  <a:solidFill>
                    <a:srgbClr val="008000"/>
                  </a:solidFill>
                  <a:sym typeface="Wingdings" panose="05000000000000000000" pitchFamily="2" charset="2"/>
                </a:rPr>
                <a:t> </a:t>
              </a:r>
              <a:r>
                <a:rPr lang="es-ES" dirty="0" err="1" smtClean="0">
                  <a:solidFill>
                    <a:srgbClr val="008000"/>
                  </a:solidFill>
                  <a:sym typeface="Wingdings" panose="05000000000000000000" pitchFamily="2" charset="2"/>
                </a:rPr>
                <a:t>from</a:t>
              </a:r>
              <a:r>
                <a:rPr lang="es-ES" dirty="0" smtClean="0">
                  <a:solidFill>
                    <a:srgbClr val="008000"/>
                  </a:solidFill>
                  <a:sym typeface="Wingdings" panose="05000000000000000000" pitchFamily="2" charset="2"/>
                </a:rPr>
                <a:t> </a:t>
              </a:r>
              <a:r>
                <a:rPr lang="es-ES" dirty="0" err="1" smtClean="0">
                  <a:solidFill>
                    <a:srgbClr val="008000"/>
                  </a:solidFill>
                  <a:sym typeface="Wingdings" panose="05000000000000000000" pitchFamily="2" charset="2"/>
                </a:rPr>
                <a:t>july</a:t>
              </a:r>
              <a:r>
                <a:rPr lang="es-ES" dirty="0" smtClean="0">
                  <a:solidFill>
                    <a:srgbClr val="008000"/>
                  </a:solidFill>
                  <a:sym typeface="Wingdings" panose="05000000000000000000" pitchFamily="2" charset="2"/>
                </a:rPr>
                <a:t> </a:t>
              </a:r>
              <a:r>
                <a:rPr lang="es-ES" dirty="0" err="1" smtClean="0">
                  <a:solidFill>
                    <a:srgbClr val="008000"/>
                  </a:solidFill>
                  <a:sym typeface="Wingdings" panose="05000000000000000000" pitchFamily="2" charset="2"/>
                </a:rPr>
                <a:t>onwards</a:t>
              </a:r>
              <a:r>
                <a:rPr lang="es-ES" dirty="0" smtClean="0">
                  <a:solidFill>
                    <a:srgbClr val="008000"/>
                  </a:solidFill>
                  <a:sym typeface="Wingdings" panose="05000000000000000000" pitchFamily="2" charset="2"/>
                </a:rPr>
                <a:t> </a:t>
              </a:r>
              <a:endParaRPr lang="es-ES" dirty="0">
                <a:solidFill>
                  <a:srgbClr val="008000"/>
                </a:solidFill>
              </a:endParaRP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2483768" y="5376173"/>
              <a:ext cx="129614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008000"/>
                  </a:solidFill>
                </a:rPr>
                <a:t>7.8 </a:t>
              </a:r>
              <a:r>
                <a:rPr lang="es-ES" dirty="0" err="1" smtClean="0">
                  <a:solidFill>
                    <a:srgbClr val="008000"/>
                  </a:solidFill>
                </a:rPr>
                <a:t>MeV</a:t>
              </a:r>
              <a:r>
                <a:rPr lang="es-ES" dirty="0" smtClean="0">
                  <a:solidFill>
                    <a:srgbClr val="008000"/>
                  </a:solidFill>
                </a:rPr>
                <a:t>/u</a:t>
              </a:r>
            </a:p>
            <a:p>
              <a:r>
                <a:rPr lang="es-ES" dirty="0" smtClean="0">
                  <a:solidFill>
                    <a:srgbClr val="008000"/>
                  </a:solidFill>
                </a:rPr>
                <a:t>A/Q = 4.3</a:t>
              </a:r>
              <a:endParaRPr lang="es-ES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452340" y="5200660"/>
            <a:ext cx="1296144" cy="1691988"/>
            <a:chOff x="1331640" y="4537720"/>
            <a:chExt cx="1296144" cy="1691988"/>
          </a:xfrm>
        </p:grpSpPr>
        <p:sp>
          <p:nvSpPr>
            <p:cNvPr id="11" name="CuadroTexto 10"/>
            <p:cNvSpPr txBox="1"/>
            <p:nvPr/>
          </p:nvSpPr>
          <p:spPr>
            <a:xfrm>
              <a:off x="1331640" y="5327738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FF0000"/>
                  </a:solidFill>
                </a:rPr>
                <a:t>9.5 </a:t>
              </a:r>
              <a:r>
                <a:rPr lang="es-ES" dirty="0" err="1" smtClean="0">
                  <a:solidFill>
                    <a:srgbClr val="FF0000"/>
                  </a:solidFill>
                </a:rPr>
                <a:t>MeV</a:t>
              </a:r>
              <a:r>
                <a:rPr lang="es-ES" dirty="0" smtClean="0">
                  <a:solidFill>
                    <a:srgbClr val="FF0000"/>
                  </a:solidFill>
                </a:rPr>
                <a:t>/u</a:t>
              </a:r>
            </a:p>
            <a:p>
              <a:r>
                <a:rPr lang="es-ES" dirty="0" smtClean="0">
                  <a:solidFill>
                    <a:srgbClr val="FF0000"/>
                  </a:solidFill>
                </a:rPr>
                <a:t>A/Q = 4.3</a:t>
              </a:r>
              <a:endParaRPr lang="es-ES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>
              <a:off x="1331640" y="4537720"/>
              <a:ext cx="792088" cy="86409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18"/>
            <p:cNvSpPr txBox="1"/>
            <p:nvPr/>
          </p:nvSpPr>
          <p:spPr>
            <a:xfrm>
              <a:off x="1583668" y="5860376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FF0000"/>
                  </a:solidFill>
                </a:rPr>
                <a:t>2018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604468" y="4696604"/>
            <a:ext cx="5907072" cy="1438419"/>
            <a:chOff x="2483768" y="4033664"/>
            <a:chExt cx="5907072" cy="1438419"/>
          </a:xfrm>
        </p:grpSpPr>
        <p:cxnSp>
          <p:nvCxnSpPr>
            <p:cNvPr id="10" name="Conector recto de flecha 9"/>
            <p:cNvCxnSpPr>
              <a:endCxn id="14" idx="1"/>
            </p:cNvCxnSpPr>
            <p:nvPr/>
          </p:nvCxnSpPr>
          <p:spPr>
            <a:xfrm>
              <a:off x="2483768" y="4033664"/>
              <a:ext cx="1152128" cy="1115254"/>
            </a:xfrm>
            <a:prstGeom prst="straightConnector1">
              <a:avLst/>
            </a:prstGeom>
            <a:ln>
              <a:solidFill>
                <a:srgbClr val="00009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adroTexto 13"/>
            <p:cNvSpPr txBox="1"/>
            <p:nvPr/>
          </p:nvSpPr>
          <p:spPr>
            <a:xfrm>
              <a:off x="3635896" y="482575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000090"/>
                  </a:solidFill>
                </a:rPr>
                <a:t>5.5 </a:t>
              </a:r>
              <a:r>
                <a:rPr lang="es-ES" dirty="0" err="1" smtClean="0">
                  <a:solidFill>
                    <a:srgbClr val="000090"/>
                  </a:solidFill>
                </a:rPr>
                <a:t>MeV</a:t>
              </a:r>
              <a:r>
                <a:rPr lang="es-ES" dirty="0" smtClean="0">
                  <a:solidFill>
                    <a:srgbClr val="000090"/>
                  </a:solidFill>
                </a:rPr>
                <a:t>/u</a:t>
              </a:r>
            </a:p>
            <a:p>
              <a:r>
                <a:rPr lang="es-ES" dirty="0" smtClean="0">
                  <a:solidFill>
                    <a:srgbClr val="000090"/>
                  </a:solidFill>
                </a:rPr>
                <a:t>A/Q = 4.3</a:t>
              </a:r>
              <a:endParaRPr lang="es-ES" dirty="0">
                <a:solidFill>
                  <a:srgbClr val="000090"/>
                </a:solidFill>
              </a:endParaRP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4716015" y="4969768"/>
              <a:ext cx="3674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000090"/>
                  </a:solidFill>
                </a:rPr>
                <a:t>2016 </a:t>
              </a:r>
              <a:r>
                <a:rPr lang="es-ES" b="1" dirty="0" smtClean="0">
                  <a:solidFill>
                    <a:srgbClr val="000090"/>
                  </a:solidFill>
                  <a:sym typeface="Wingdings" panose="05000000000000000000" pitchFamily="2" charset="2"/>
                </a:rPr>
                <a:t> </a:t>
              </a:r>
              <a:r>
                <a:rPr lang="es-ES" dirty="0" err="1" smtClean="0">
                  <a:solidFill>
                    <a:srgbClr val="000090"/>
                  </a:solidFill>
                  <a:sym typeface="Wingdings" panose="05000000000000000000" pitchFamily="2" charset="2"/>
                </a:rPr>
                <a:t>beam</a:t>
              </a:r>
              <a:r>
                <a:rPr lang="es-ES" dirty="0" err="1" smtClean="0">
                  <a:solidFill>
                    <a:srgbClr val="000090"/>
                  </a:solidFill>
                  <a:sym typeface="Wingdings" panose="05000000000000000000" pitchFamily="2" charset="2"/>
                </a:rPr>
                <a:t>s</a:t>
              </a:r>
              <a:r>
                <a:rPr lang="es-ES" dirty="0" smtClean="0">
                  <a:solidFill>
                    <a:srgbClr val="000090"/>
                  </a:solidFill>
                  <a:sym typeface="Wingdings" panose="05000000000000000000" pitchFamily="2" charset="2"/>
                </a:rPr>
                <a:t> </a:t>
              </a:r>
              <a:r>
                <a:rPr lang="es-ES" dirty="0" err="1" smtClean="0">
                  <a:solidFill>
                    <a:srgbClr val="000090"/>
                  </a:solidFill>
                  <a:sym typeface="Wingdings" panose="05000000000000000000" pitchFamily="2" charset="2"/>
                </a:rPr>
                <a:t>from</a:t>
              </a:r>
              <a:r>
                <a:rPr lang="es-ES" dirty="0" smtClean="0">
                  <a:solidFill>
                    <a:srgbClr val="000090"/>
                  </a:solidFill>
                  <a:sym typeface="Wingdings" panose="05000000000000000000" pitchFamily="2" charset="2"/>
                </a:rPr>
                <a:t> </a:t>
              </a:r>
              <a:r>
                <a:rPr lang="es-ES" dirty="0" smtClean="0">
                  <a:solidFill>
                    <a:srgbClr val="000090"/>
                  </a:solidFill>
                  <a:sym typeface="Wingdings" panose="05000000000000000000" pitchFamily="2" charset="2"/>
                </a:rPr>
                <a:t>sept. </a:t>
              </a:r>
              <a:r>
                <a:rPr lang="es-ES" dirty="0" err="1">
                  <a:solidFill>
                    <a:srgbClr val="000090"/>
                  </a:solidFill>
                  <a:sym typeface="Wingdings" panose="05000000000000000000" pitchFamily="2" charset="2"/>
                </a:rPr>
                <a:t>f</a:t>
              </a:r>
              <a:r>
                <a:rPr lang="es-ES" dirty="0" err="1" smtClean="0">
                  <a:solidFill>
                    <a:srgbClr val="000090"/>
                  </a:solidFill>
                  <a:sym typeface="Wingdings" panose="05000000000000000000" pitchFamily="2" charset="2"/>
                </a:rPr>
                <a:t>or</a:t>
              </a:r>
              <a:r>
                <a:rPr lang="es-ES" dirty="0" smtClean="0">
                  <a:solidFill>
                    <a:srgbClr val="000090"/>
                  </a:solidFill>
                  <a:sym typeface="Wingdings" panose="05000000000000000000" pitchFamily="2" charset="2"/>
                </a:rPr>
                <a:t> physics </a:t>
              </a:r>
              <a:endParaRPr lang="es-ES" dirty="0">
                <a:solidFill>
                  <a:srgbClr val="000090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1085012" y="1636976"/>
            <a:ext cx="4359296" cy="116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404668" y="1525574"/>
            <a:ext cx="3326081" cy="466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959881" y="1019286"/>
            <a:ext cx="6241360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3.1 MeV/nucleon to 10 MeV/nucleon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add</a:t>
            </a:r>
            <a:r>
              <a:rPr lang="en-US" dirty="0" smtClean="0"/>
              <a:t> </a:t>
            </a:r>
            <a:r>
              <a:rPr lang="en-US" b="1" dirty="0" smtClean="0"/>
              <a:t>compact superconducting RF-cavities (SC-LINAC) </a:t>
            </a:r>
            <a:endParaRPr lang="en-US" b="1" dirty="0" smtClean="0"/>
          </a:p>
          <a:p>
            <a:pPr lvl="1"/>
            <a:r>
              <a:rPr lang="en-US" dirty="0" smtClean="0"/>
              <a:t>4 </a:t>
            </a:r>
            <a:r>
              <a:rPr lang="en-US" dirty="0" err="1"/>
              <a:t>c</a:t>
            </a:r>
            <a:r>
              <a:rPr lang="en-US" dirty="0" err="1" smtClean="0"/>
              <a:t>ryomodules</a:t>
            </a:r>
            <a:r>
              <a:rPr lang="en-US" dirty="0" smtClean="0"/>
              <a:t>, each containing 5 RF cavities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/>
              <a:t>a </a:t>
            </a:r>
            <a:r>
              <a:rPr lang="en-US" dirty="0" smtClean="0"/>
              <a:t>staged approach allows to have continued operation </a:t>
            </a:r>
            <a:r>
              <a:rPr lang="en-US" dirty="0" smtClean="0"/>
              <a:t>!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/>
              <a:t>Realized by several CERN teams !</a:t>
            </a:r>
            <a:endParaRPr lang="en-US" dirty="0"/>
          </a:p>
        </p:txBody>
      </p:sp>
      <p:sp>
        <p:nvSpPr>
          <p:cNvPr id="29" name="Right Brace 28"/>
          <p:cNvSpPr/>
          <p:nvPr/>
        </p:nvSpPr>
        <p:spPr>
          <a:xfrm rot="4111372">
            <a:off x="4761787" y="3256352"/>
            <a:ext cx="221850" cy="2527392"/>
          </a:xfrm>
          <a:prstGeom prst="rightBrace">
            <a:avLst>
              <a:gd name="adj1" fmla="val 8333"/>
              <a:gd name="adj2" fmla="val 5089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988148" y="4390941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REX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0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5" y="1411313"/>
            <a:ext cx="8316004" cy="47218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73676" y="4270632"/>
            <a:ext cx="12964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Miniball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sz="1600" b="1" dirty="0" smtClean="0">
                <a:solidFill>
                  <a:schemeClr val="bg1"/>
                </a:solidFill>
              </a:rPr>
              <a:t>(</a:t>
            </a:r>
            <a:r>
              <a:rPr lang="en-US" sz="1600" b="1" dirty="0" err="1" smtClean="0">
                <a:solidFill>
                  <a:schemeClr val="bg1"/>
                </a:solidFill>
              </a:rPr>
              <a:t>HPGe</a:t>
            </a:r>
            <a:r>
              <a:rPr lang="en-US" sz="1600" b="1" dirty="0" smtClean="0">
                <a:solidFill>
                  <a:schemeClr val="bg1"/>
                </a:solidFill>
              </a:rPr>
              <a:t> segmented detectors)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681915">
            <a:off x="3561401" y="2145247"/>
            <a:ext cx="1534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5 RF-cavities per 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</a:rPr>
              <a:t>cryomodule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0636504">
            <a:off x="5799732" y="2999341"/>
            <a:ext cx="14911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REX NC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LINAC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&lt; 3.1 MeV/u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(2001-2012)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636504">
            <a:off x="7587085" y="2628422"/>
            <a:ext cx="10054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REX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TRAP &amp; EBIS</a:t>
            </a:r>
          </a:p>
          <a:p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1+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 N+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1222083" y="-5456"/>
            <a:ext cx="5899590" cy="765587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HIE-ISOLDE completed 2018</a:t>
            </a:r>
            <a:endParaRPr lang="en-US" sz="4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2339" y="192181"/>
            <a:ext cx="1729939" cy="561328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8252142" y="1945848"/>
            <a:ext cx="784860" cy="304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198485" y="1173712"/>
            <a:ext cx="1059498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40-60 </a:t>
            </a:r>
            <a:r>
              <a:rPr lang="en-US" sz="1600" dirty="0" err="1" smtClean="0">
                <a:solidFill>
                  <a:srgbClr val="FF0000"/>
                </a:solidFill>
              </a:rPr>
              <a:t>keV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RIB from ISOLDE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0681915">
            <a:off x="3860454" y="3614481"/>
            <a:ext cx="1845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HIE SC LINAC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0405188-0627-9B40-8E58-7014812010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2" y="1004584"/>
            <a:ext cx="3451888" cy="1941687"/>
          </a:xfrm>
          <a:prstGeom prst="rect">
            <a:avLst/>
          </a:prstGeom>
        </p:spPr>
      </p:pic>
      <p:sp>
        <p:nvSpPr>
          <p:cNvPr id="24" name="CuadroTexto 7"/>
          <p:cNvSpPr txBox="1"/>
          <p:nvPr/>
        </p:nvSpPr>
        <p:spPr>
          <a:xfrm>
            <a:off x="1780139" y="5417938"/>
            <a:ext cx="206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FFFFFF"/>
                </a:solidFill>
              </a:rPr>
              <a:t>ISOLDE </a:t>
            </a:r>
            <a:r>
              <a:rPr lang="es-ES" b="1" dirty="0" err="1">
                <a:solidFill>
                  <a:srgbClr val="FFFFFF"/>
                </a:solidFill>
              </a:rPr>
              <a:t>Solenoidal</a:t>
            </a:r>
            <a:r>
              <a:rPr lang="es-ES" b="1" dirty="0">
                <a:solidFill>
                  <a:srgbClr val="FFFFFF"/>
                </a:solidFill>
              </a:rPr>
              <a:t> </a:t>
            </a:r>
            <a:r>
              <a:rPr lang="es-ES" b="1" dirty="0" err="1">
                <a:solidFill>
                  <a:srgbClr val="FFFFFF"/>
                </a:solidFill>
              </a:rPr>
              <a:t>Spectrometer</a:t>
            </a:r>
            <a:r>
              <a:rPr lang="es-ES" b="1" dirty="0">
                <a:solidFill>
                  <a:srgbClr val="FFFFFF"/>
                </a:solidFill>
              </a:rPr>
              <a:t> (ISS)</a:t>
            </a:r>
          </a:p>
        </p:txBody>
      </p:sp>
      <p:sp>
        <p:nvSpPr>
          <p:cNvPr id="25" name="CuadroTexto 16"/>
          <p:cNvSpPr txBox="1"/>
          <p:nvPr/>
        </p:nvSpPr>
        <p:spPr>
          <a:xfrm>
            <a:off x="-279528" y="5801831"/>
            <a:ext cx="15016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SEC +</a:t>
            </a:r>
          </a:p>
          <a:p>
            <a:pPr algn="ctr"/>
            <a:r>
              <a:rPr lang="es-ES" b="1" dirty="0" err="1" smtClean="0">
                <a:solidFill>
                  <a:schemeClr val="bg1"/>
                </a:solidFill>
              </a:rPr>
              <a:t>movable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s-ES" b="1" dirty="0" smtClean="0">
                <a:solidFill>
                  <a:schemeClr val="bg1"/>
                </a:solidFill>
              </a:rPr>
              <a:t>set-ups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01119" y="4471337"/>
            <a:ext cx="2071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Added spring 2017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917698" y="4831784"/>
            <a:ext cx="194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Added spring 2018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4465320" y="3411729"/>
            <a:ext cx="1303020" cy="10596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4139902" y="3393643"/>
            <a:ext cx="852168" cy="1444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94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3"/>
          <p:cNvSpPr txBox="1">
            <a:spLocks/>
          </p:cNvSpPr>
          <p:nvPr/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mgb@cern.ch</a:t>
            </a:r>
            <a:endParaRPr lang="en-US" dirty="0"/>
          </a:p>
        </p:txBody>
      </p:sp>
      <p:sp>
        <p:nvSpPr>
          <p:cNvPr id="7" name="Marcador de pie de página 3"/>
          <p:cNvSpPr txBox="1">
            <a:spLocks/>
          </p:cNvSpPr>
          <p:nvPr/>
        </p:nvSpPr>
        <p:spPr>
          <a:xfrm>
            <a:off x="3787913" y="6400800"/>
            <a:ext cx="18884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Gill Sans"/>
                <a:ea typeface="+mn-ea"/>
                <a:cs typeface="Gill San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mgb@cern.ch</a:t>
            </a:r>
            <a:endParaRPr lang="en-US" dirty="0"/>
          </a:p>
        </p:txBody>
      </p:sp>
      <p:sp>
        <p:nvSpPr>
          <p:cNvPr id="8" name="Elipse 2"/>
          <p:cNvSpPr/>
          <p:nvPr/>
        </p:nvSpPr>
        <p:spPr>
          <a:xfrm>
            <a:off x="2627777" y="5123311"/>
            <a:ext cx="360047" cy="216039"/>
          </a:xfrm>
          <a:prstGeom prst="ellipse">
            <a:avLst/>
          </a:prstGeom>
          <a:noFill/>
          <a:ln w="57150" cmpd="sng">
            <a:solidFill>
              <a:srgbClr val="FFFC4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052736"/>
            <a:ext cx="8720137" cy="590465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5359772"/>
            <a:ext cx="2016224" cy="1512168"/>
          </a:xfrm>
          <a:prstGeom prst="rect">
            <a:avLst/>
          </a:prstGeom>
          <a:ln w="57150" cmpd="sng">
            <a:solidFill>
              <a:srgbClr val="FFFF00"/>
            </a:solidFill>
          </a:ln>
        </p:spPr>
      </p:pic>
      <p:sp>
        <p:nvSpPr>
          <p:cNvPr id="12" name="TextBox 16"/>
          <p:cNvSpPr txBox="1"/>
          <p:nvPr/>
        </p:nvSpPr>
        <p:spPr>
          <a:xfrm>
            <a:off x="3779912" y="494116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MINIBALL</a:t>
            </a:r>
            <a:endParaRPr lang="en-US" dirty="0"/>
          </a:p>
        </p:txBody>
      </p:sp>
      <p:sp>
        <p:nvSpPr>
          <p:cNvPr id="13" name="Elipse 2"/>
          <p:cNvSpPr/>
          <p:nvPr/>
        </p:nvSpPr>
        <p:spPr>
          <a:xfrm>
            <a:off x="3203848" y="4217392"/>
            <a:ext cx="360047" cy="216039"/>
          </a:xfrm>
          <a:prstGeom prst="ellipse">
            <a:avLst/>
          </a:prstGeom>
          <a:noFill/>
          <a:ln w="57150" cmpd="sng">
            <a:solidFill>
              <a:srgbClr val="FFFC4C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Elipse 2"/>
          <p:cNvSpPr/>
          <p:nvPr/>
        </p:nvSpPr>
        <p:spPr>
          <a:xfrm>
            <a:off x="2339738" y="5202480"/>
            <a:ext cx="360047" cy="216039"/>
          </a:xfrm>
          <a:prstGeom prst="ellipse">
            <a:avLst/>
          </a:prstGeom>
          <a:noFill/>
          <a:ln w="57150" cmpd="sng">
            <a:solidFill>
              <a:srgbClr val="FFFC4C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Elipse 2"/>
          <p:cNvSpPr/>
          <p:nvPr/>
        </p:nvSpPr>
        <p:spPr>
          <a:xfrm>
            <a:off x="4253715" y="4261772"/>
            <a:ext cx="360047" cy="216039"/>
          </a:xfrm>
          <a:prstGeom prst="ellipse">
            <a:avLst/>
          </a:prstGeom>
          <a:noFill/>
          <a:ln w="57150" cmpd="sng">
            <a:solidFill>
              <a:srgbClr val="FFFC4C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Elipse 2"/>
          <p:cNvSpPr/>
          <p:nvPr/>
        </p:nvSpPr>
        <p:spPr>
          <a:xfrm>
            <a:off x="4647621" y="3981317"/>
            <a:ext cx="360047" cy="216039"/>
          </a:xfrm>
          <a:prstGeom prst="ellipse">
            <a:avLst/>
          </a:prstGeom>
          <a:noFill/>
          <a:ln w="57150" cmpd="sng">
            <a:solidFill>
              <a:srgbClr val="FFFC4C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135" y="2371596"/>
            <a:ext cx="2938537" cy="1953815"/>
          </a:xfrm>
          <a:prstGeom prst="rect">
            <a:avLst/>
          </a:prstGeom>
        </p:spPr>
      </p:pic>
      <p:sp>
        <p:nvSpPr>
          <p:cNvPr id="18" name="Elipse 2"/>
          <p:cNvSpPr/>
          <p:nvPr/>
        </p:nvSpPr>
        <p:spPr>
          <a:xfrm>
            <a:off x="917338" y="6366786"/>
            <a:ext cx="360047" cy="216039"/>
          </a:xfrm>
          <a:prstGeom prst="ellipse">
            <a:avLst/>
          </a:prstGeom>
          <a:noFill/>
          <a:ln w="57150" cmpd="sng">
            <a:solidFill>
              <a:srgbClr val="0000FF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CuadroTexto 22"/>
          <p:cNvSpPr txBox="1"/>
          <p:nvPr/>
        </p:nvSpPr>
        <p:spPr>
          <a:xfrm>
            <a:off x="6516216" y="2339281"/>
            <a:ext cx="2386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9 </a:t>
            </a:r>
            <a:r>
              <a:rPr lang="es-ES" b="1" dirty="0" err="1" smtClean="0">
                <a:solidFill>
                  <a:schemeClr val="bg1"/>
                </a:solidFill>
              </a:rPr>
              <a:t>September</a:t>
            </a:r>
            <a:r>
              <a:rPr lang="es-ES" b="1" dirty="0" smtClean="0">
                <a:solidFill>
                  <a:schemeClr val="bg1"/>
                </a:solidFill>
              </a:rPr>
              <a:t> 2016</a:t>
            </a:r>
            <a:endParaRPr lang="es-ES" b="1" dirty="0">
              <a:solidFill>
                <a:schemeClr val="bg1"/>
              </a:solidFill>
            </a:endParaRPr>
          </a:p>
        </p:txBody>
      </p:sp>
      <p:pic>
        <p:nvPicPr>
          <p:cNvPr id="20" name="Imagen 28" descr="SEC-neutrones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3" y="2729088"/>
            <a:ext cx="2798433" cy="2098825"/>
          </a:xfrm>
          <a:prstGeom prst="rect">
            <a:avLst/>
          </a:prstGeom>
          <a:ln w="57150" cmpd="sng">
            <a:solidFill>
              <a:srgbClr val="0000FF"/>
            </a:solidFill>
          </a:ln>
        </p:spPr>
      </p:pic>
      <p:sp>
        <p:nvSpPr>
          <p:cNvPr id="21" name="Elipse 2"/>
          <p:cNvSpPr/>
          <p:nvPr/>
        </p:nvSpPr>
        <p:spPr>
          <a:xfrm>
            <a:off x="2771800" y="5135984"/>
            <a:ext cx="360047" cy="216039"/>
          </a:xfrm>
          <a:prstGeom prst="ellipse">
            <a:avLst/>
          </a:prstGeom>
          <a:noFill/>
          <a:ln w="57150" cmpd="sng">
            <a:solidFill>
              <a:srgbClr val="FFFC4C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175" y="4414567"/>
            <a:ext cx="3276497" cy="2457373"/>
          </a:xfrm>
          <a:prstGeom prst="rect">
            <a:avLst/>
          </a:prstGeom>
        </p:spPr>
      </p:pic>
      <p:sp>
        <p:nvSpPr>
          <p:cNvPr id="23" name="TextBox 16"/>
          <p:cNvSpPr txBox="1"/>
          <p:nvPr/>
        </p:nvSpPr>
        <p:spPr>
          <a:xfrm>
            <a:off x="2930718" y="268938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</a:t>
            </a:r>
            <a:endParaRPr lang="en-US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2400" y="-129848"/>
            <a:ext cx="93649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</a:t>
            </a:r>
            <a:r>
              <a:rPr lang="en-US" dirty="0" smtClean="0"/>
              <a:t>adioactive beam physics after LS1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6843" y="944832"/>
            <a:ext cx="7222697" cy="1226996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4900" dirty="0" smtClean="0">
                <a:solidFill>
                  <a:srgbClr val="29348C"/>
                </a:solidFill>
              </a:rPr>
              <a:t>First radioactive beams on </a:t>
            </a:r>
            <a:r>
              <a:rPr lang="en-US" sz="4900" b="1" dirty="0" smtClean="0">
                <a:solidFill>
                  <a:srgbClr val="29348C"/>
                </a:solidFill>
              </a:rPr>
              <a:t>9 September 2016 </a:t>
            </a:r>
            <a:r>
              <a:rPr lang="en-US" sz="4900" b="1" dirty="0" smtClean="0">
                <a:solidFill>
                  <a:srgbClr val="29348C"/>
                </a:solidFill>
                <a:sym typeface="Wingdings" panose="05000000000000000000" pitchFamily="2" charset="2"/>
              </a:rPr>
              <a:t> </a:t>
            </a:r>
            <a:r>
              <a:rPr lang="en-US" sz="4900" baseline="30000" dirty="0" smtClean="0">
                <a:solidFill>
                  <a:srgbClr val="29348C"/>
                </a:solidFill>
              </a:rPr>
              <a:t>110</a:t>
            </a:r>
            <a:r>
              <a:rPr lang="en-US" sz="4900" dirty="0" smtClean="0">
                <a:solidFill>
                  <a:srgbClr val="29348C"/>
                </a:solidFill>
              </a:rPr>
              <a:t>Sn  </a:t>
            </a:r>
          </a:p>
          <a:p>
            <a:pPr>
              <a:spcBef>
                <a:spcPts val="1000"/>
              </a:spcBef>
            </a:pPr>
            <a:r>
              <a:rPr lang="en-US" sz="4900" dirty="0" smtClean="0">
                <a:solidFill>
                  <a:srgbClr val="29348C"/>
                </a:solidFill>
              </a:rPr>
              <a:t>Coulomb excitation of  </a:t>
            </a:r>
            <a:r>
              <a:rPr lang="en-US" sz="4900" baseline="30000" dirty="0" smtClean="0">
                <a:solidFill>
                  <a:srgbClr val="29348C"/>
                </a:solidFill>
              </a:rPr>
              <a:t>78</a:t>
            </a:r>
            <a:r>
              <a:rPr lang="en-US" sz="4900" dirty="0" smtClean="0">
                <a:solidFill>
                  <a:srgbClr val="29348C"/>
                </a:solidFill>
              </a:rPr>
              <a:t>Zn, </a:t>
            </a:r>
            <a:r>
              <a:rPr lang="en-US" sz="4900" baseline="30000" dirty="0" smtClean="0">
                <a:solidFill>
                  <a:srgbClr val="29348C"/>
                </a:solidFill>
              </a:rPr>
              <a:t>110</a:t>
            </a:r>
            <a:r>
              <a:rPr lang="en-US" sz="4900" dirty="0" smtClean="0">
                <a:solidFill>
                  <a:srgbClr val="29348C"/>
                </a:solidFill>
              </a:rPr>
              <a:t>Sn, </a:t>
            </a:r>
            <a:r>
              <a:rPr lang="en-US" sz="4900" baseline="30000" dirty="0" smtClean="0">
                <a:solidFill>
                  <a:srgbClr val="29348C"/>
                </a:solidFill>
              </a:rPr>
              <a:t>132</a:t>
            </a:r>
            <a:r>
              <a:rPr lang="en-US" sz="4900" dirty="0" smtClean="0">
                <a:solidFill>
                  <a:srgbClr val="29348C"/>
                </a:solidFill>
              </a:rPr>
              <a:t>Sn, </a:t>
            </a:r>
            <a:r>
              <a:rPr lang="en-US" sz="4900" baseline="30000" dirty="0" smtClean="0">
                <a:solidFill>
                  <a:srgbClr val="29348C"/>
                </a:solidFill>
              </a:rPr>
              <a:t>142</a:t>
            </a:r>
            <a:r>
              <a:rPr lang="en-US" sz="4900" dirty="0" smtClean="0">
                <a:solidFill>
                  <a:srgbClr val="29348C"/>
                </a:solidFill>
              </a:rPr>
              <a:t>Xe @ 5.5 MeV/u</a:t>
            </a:r>
          </a:p>
          <a:p>
            <a:pPr>
              <a:spcBef>
                <a:spcPts val="1000"/>
              </a:spcBef>
            </a:pPr>
            <a:r>
              <a:rPr lang="en-US" sz="4900" dirty="0" smtClean="0">
                <a:solidFill>
                  <a:srgbClr val="0070C0"/>
                </a:solidFill>
              </a:rPr>
              <a:t>Transfer reaction with </a:t>
            </a:r>
            <a:r>
              <a:rPr lang="en-US" sz="4900" baseline="30000" dirty="0" smtClean="0">
                <a:solidFill>
                  <a:srgbClr val="0070C0"/>
                </a:solidFill>
              </a:rPr>
              <a:t>9</a:t>
            </a:r>
            <a:r>
              <a:rPr lang="en-US" sz="4900" dirty="0" smtClean="0">
                <a:solidFill>
                  <a:srgbClr val="0070C0"/>
                </a:solidFill>
              </a:rPr>
              <a:t>Li beam @ 6.8 MeV/u</a:t>
            </a: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  <a:p>
            <a:pPr lvl="1"/>
            <a:endParaRPr lang="en-US" sz="26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06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290464" y="-129848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Radioactive beams @ 5.5 MeV/u</a:t>
            </a:r>
            <a:endParaRPr lang="es-ES" dirty="0"/>
          </a:p>
        </p:txBody>
      </p:sp>
      <p:grpSp>
        <p:nvGrpSpPr>
          <p:cNvPr id="5" name="Agrupar 25"/>
          <p:cNvGrpSpPr/>
          <p:nvPr/>
        </p:nvGrpSpPr>
        <p:grpSpPr>
          <a:xfrm>
            <a:off x="1028700" y="1377935"/>
            <a:ext cx="8031761" cy="4978415"/>
            <a:chOff x="1268236" y="-376872"/>
            <a:chExt cx="7797579" cy="4624398"/>
          </a:xfrm>
        </p:grpSpPr>
        <p:pic>
          <p:nvPicPr>
            <p:cNvPr id="6" name="Picture 2" descr="http://cds.cern.ch/record/2220958/files/MAX_3541.jpg?subformat=icon-144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8236" y="-376872"/>
              <a:ext cx="7797579" cy="4624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CuadroTexto 24"/>
            <p:cNvSpPr txBox="1"/>
            <p:nvPr/>
          </p:nvSpPr>
          <p:spPr>
            <a:xfrm>
              <a:off x="3964852" y="-376872"/>
              <a:ext cx="3239143" cy="343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FFFF"/>
                  </a:solidFill>
                </a:rPr>
                <a:t>Celebration 28 September 2016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831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Operational situation in 2018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38864" y="1308649"/>
            <a:ext cx="7653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Beam energies at 75% of nominal value </a:t>
            </a:r>
          </a:p>
          <a:p>
            <a:r>
              <a:rPr lang="en-GB" sz="2400" dirty="0"/>
              <a:t>	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67121"/>
              </p:ext>
            </p:extLst>
          </p:nvPr>
        </p:nvGraphicFramePr>
        <p:xfrm>
          <a:off x="929995" y="2591433"/>
          <a:ext cx="6705600" cy="367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>
            <a:off x="7307758" y="2329886"/>
            <a:ext cx="718159" cy="2257981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26544" y="2116878"/>
            <a:ext cx="4821093" cy="31335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0000"/>
                </a:solidFill>
                <a:latin typeface="Calibri"/>
                <a:ea typeface=""/>
                <a:cs typeface=""/>
              </a:rPr>
              <a:t>Reachable energies for beams with different A/q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8" name="TextBox 35"/>
          <p:cNvSpPr txBox="1"/>
          <p:nvPr/>
        </p:nvSpPr>
        <p:spPr>
          <a:xfrm>
            <a:off x="7035317" y="1289987"/>
            <a:ext cx="1981199" cy="102123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SRF cavity gradients operational during the 2018 campaign at 75 % of the nominal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722620" y="4124934"/>
            <a:ext cx="0" cy="462933"/>
          </a:xfrm>
          <a:prstGeom prst="straightConnector1">
            <a:avLst/>
          </a:prstGeom>
          <a:ln w="25400" cmpd="tri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83280" y="3706629"/>
            <a:ext cx="0" cy="581679"/>
          </a:xfrm>
          <a:prstGeom prst="straightConnector1">
            <a:avLst/>
          </a:prstGeom>
          <a:ln w="25400" cmpd="tri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 txBox="1">
            <a:spLocks/>
          </p:cNvSpPr>
          <p:nvPr/>
        </p:nvSpPr>
        <p:spPr>
          <a:xfrm>
            <a:off x="-144780" y="6565550"/>
            <a:ext cx="56605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 </a:t>
            </a:r>
            <a:r>
              <a:rPr lang="en-GB" sz="1200" dirty="0"/>
              <a:t>– </a:t>
            </a:r>
            <a:r>
              <a:rPr lang="en-GB" sz="1200" dirty="0" smtClean="0"/>
              <a:t>ISOLDE Workshop and Users Meeting – Dec. </a:t>
            </a:r>
            <a:r>
              <a:rPr lang="en-GB" sz="1200" dirty="0"/>
              <a:t>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5917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4286" y="45721"/>
            <a:ext cx="8382000" cy="762000"/>
          </a:xfrm>
        </p:spPr>
        <p:txBody>
          <a:bodyPr/>
          <a:lstStyle/>
          <a:p>
            <a:r>
              <a:rPr lang="en-US" dirty="0" smtClean="0"/>
              <a:t>Beam energies as function of isotope mass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077495" y="1177710"/>
            <a:ext cx="7139941" cy="4297470"/>
            <a:chOff x="5137388" y="3374000"/>
            <a:chExt cx="3852482" cy="2933293"/>
          </a:xfrm>
        </p:grpSpPr>
        <p:grpSp>
          <p:nvGrpSpPr>
            <p:cNvPr id="5" name="Group 4"/>
            <p:cNvGrpSpPr/>
            <p:nvPr/>
          </p:nvGrpSpPr>
          <p:grpSpPr>
            <a:xfrm>
              <a:off x="5137388" y="3641569"/>
              <a:ext cx="3852482" cy="2665724"/>
              <a:chOff x="111987" y="3922071"/>
              <a:chExt cx="3852482" cy="2665724"/>
            </a:xfrm>
            <a:solidFill>
              <a:schemeClr val="bg1"/>
            </a:solidFill>
          </p:grpSpPr>
          <p:graphicFrame>
            <p:nvGraphicFramePr>
              <p:cNvPr id="7" name="Chart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37105001"/>
                  </p:ext>
                </p:extLst>
              </p:nvPr>
            </p:nvGraphicFramePr>
            <p:xfrm>
              <a:off x="111987" y="3922071"/>
              <a:ext cx="3852482" cy="266572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cxnSp>
            <p:nvCxnSpPr>
              <p:cNvPr id="8" name="Straight Arrow Connector 7"/>
              <p:cNvCxnSpPr>
                <a:stCxn id="9" idx="0"/>
              </p:cNvCxnSpPr>
              <p:nvPr/>
            </p:nvCxnSpPr>
            <p:spPr>
              <a:xfrm flipV="1">
                <a:off x="1432646" y="4837814"/>
                <a:ext cx="267904" cy="272881"/>
              </a:xfrm>
              <a:prstGeom prst="straightConnector1">
                <a:avLst/>
              </a:prstGeom>
              <a:grpFill/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Subtitle 2"/>
              <p:cNvSpPr txBox="1">
                <a:spLocks/>
              </p:cNvSpPr>
              <p:nvPr/>
            </p:nvSpPr>
            <p:spPr>
              <a:xfrm>
                <a:off x="1068390" y="5110695"/>
                <a:ext cx="728511" cy="288476"/>
              </a:xfrm>
              <a:prstGeom prst="rect">
                <a:avLst/>
              </a:prstGeom>
              <a:grpFill/>
              <a:ln w="15875"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28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Mg</a:t>
                </a: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9+</a:t>
                </a:r>
              </a:p>
            </p:txBody>
          </p:sp>
          <p:sp>
            <p:nvSpPr>
              <p:cNvPr id="10" name="Subtitle 2"/>
              <p:cNvSpPr txBox="1">
                <a:spLocks/>
              </p:cNvSpPr>
              <p:nvPr/>
            </p:nvSpPr>
            <p:spPr>
              <a:xfrm>
                <a:off x="2626242" y="5589161"/>
                <a:ext cx="777421" cy="288476"/>
              </a:xfrm>
              <a:prstGeom prst="rect">
                <a:avLst/>
              </a:prstGeom>
              <a:grpFill/>
              <a:ln w="15875"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206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Hg</a:t>
                </a: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46+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3402288" y="5543409"/>
                <a:ext cx="264493" cy="189991"/>
              </a:xfrm>
              <a:prstGeom prst="straightConnector1">
                <a:avLst/>
              </a:prstGeom>
              <a:grpFill/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Subtitle 2"/>
              <p:cNvSpPr txBox="1">
                <a:spLocks/>
              </p:cNvSpPr>
              <p:nvPr/>
            </p:nvSpPr>
            <p:spPr>
              <a:xfrm>
                <a:off x="2241321" y="4534506"/>
                <a:ext cx="777421" cy="288476"/>
              </a:xfrm>
              <a:prstGeom prst="rect">
                <a:avLst/>
              </a:prstGeom>
              <a:grpFill/>
              <a:ln w="15875"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106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Sn</a:t>
                </a: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26+</a:t>
                </a: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2742628" y="4831843"/>
                <a:ext cx="364256" cy="378659"/>
              </a:xfrm>
              <a:prstGeom prst="straightConnector1">
                <a:avLst/>
              </a:prstGeom>
              <a:grpFill/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Subtitle 2"/>
              <p:cNvSpPr txBox="1">
                <a:spLocks/>
              </p:cNvSpPr>
              <p:nvPr/>
            </p:nvSpPr>
            <p:spPr>
              <a:xfrm>
                <a:off x="3187048" y="4599516"/>
                <a:ext cx="777421" cy="288476"/>
              </a:xfrm>
              <a:prstGeom prst="rect">
                <a:avLst/>
              </a:prstGeom>
              <a:grpFill/>
              <a:ln w="15875"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132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Sn</a:t>
                </a:r>
                <a:r>
                  <a:rPr kumimoji="0" lang="en-US" sz="20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31+</a:t>
                </a:r>
              </a:p>
            </p:txBody>
          </p:sp>
          <p:cxnSp>
            <p:nvCxnSpPr>
              <p:cNvPr id="15" name="Straight Arrow Connector 14"/>
              <p:cNvCxnSpPr>
                <a:stCxn id="14" idx="2"/>
              </p:cNvCxnSpPr>
              <p:nvPr/>
            </p:nvCxnSpPr>
            <p:spPr>
              <a:xfrm flipH="1">
                <a:off x="3451158" y="4887992"/>
                <a:ext cx="124601" cy="366941"/>
              </a:xfrm>
              <a:prstGeom prst="straightConnector1">
                <a:avLst/>
              </a:prstGeom>
              <a:grpFill/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Subtitle 2"/>
            <p:cNvSpPr txBox="1">
              <a:spLocks/>
            </p:cNvSpPr>
            <p:nvPr/>
          </p:nvSpPr>
          <p:spPr>
            <a:xfrm>
              <a:off x="5891131" y="3374000"/>
              <a:ext cx="2993096" cy="2390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FF0000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Maximum energies for the 2018 accelerated beams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739129" y="5454721"/>
            <a:ext cx="70178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Maximum energy for heavy beams limited to 7.4 MeV/u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Depends on charge state that can be produced in EBIS charge breeder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AFTER LS2 (repair of CM4 cavities): 8.2 MeV/u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4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1203" y="762027"/>
            <a:ext cx="8669088" cy="132343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12087"/>
                </a:solidFill>
              </a:rPr>
              <a:t>ISOLDE </a:t>
            </a:r>
          </a:p>
          <a:p>
            <a:r>
              <a:rPr lang="en-US" sz="3200" b="1" dirty="0" smtClean="0">
                <a:solidFill>
                  <a:srgbClr val="012087"/>
                </a:solidFill>
              </a:rPr>
              <a:t>= a </a:t>
            </a:r>
            <a:r>
              <a:rPr lang="en-US" sz="3200" b="1" dirty="0" smtClean="0">
                <a:solidFill>
                  <a:srgbClr val="FF0000"/>
                </a:solidFill>
              </a:rPr>
              <a:t>R</a:t>
            </a:r>
            <a:r>
              <a:rPr lang="en-US" sz="3200" b="1" dirty="0" smtClean="0">
                <a:solidFill>
                  <a:srgbClr val="012087"/>
                </a:solidFill>
              </a:rPr>
              <a:t>adioactive </a:t>
            </a:r>
            <a:r>
              <a:rPr lang="en-US" sz="3200" b="1" dirty="0" smtClean="0">
                <a:solidFill>
                  <a:srgbClr val="FF0000"/>
                </a:solidFill>
              </a:rPr>
              <a:t>I</a:t>
            </a:r>
            <a:r>
              <a:rPr lang="en-US" sz="3200" b="1" dirty="0" smtClean="0">
                <a:solidFill>
                  <a:srgbClr val="012087"/>
                </a:solidFill>
              </a:rPr>
              <a:t>on </a:t>
            </a:r>
            <a:r>
              <a:rPr lang="en-US" sz="3200" b="1" dirty="0" smtClean="0">
                <a:solidFill>
                  <a:srgbClr val="FF0000"/>
                </a:solidFill>
              </a:rPr>
              <a:t>B</a:t>
            </a:r>
            <a:r>
              <a:rPr lang="en-US" sz="3200" b="1" dirty="0" smtClean="0">
                <a:solidFill>
                  <a:srgbClr val="012087"/>
                </a:solidFill>
              </a:rPr>
              <a:t>eam (RIB) facility at CERN</a:t>
            </a:r>
            <a:endParaRPr lang="en-US" sz="3200" b="1" dirty="0">
              <a:solidFill>
                <a:srgbClr val="01208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26988" y="2813384"/>
            <a:ext cx="292237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&gt; 50% of Booster protons are sent to ISOLDE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83168" y="4846942"/>
            <a:ext cx="5724644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ISOLDE = I</a:t>
            </a:r>
            <a:r>
              <a:rPr lang="en-US" sz="2400" dirty="0" smtClean="0"/>
              <a:t>sotope</a:t>
            </a:r>
            <a:r>
              <a:rPr lang="en-US" sz="2400" b="1" dirty="0" smtClean="0"/>
              <a:t> S</a:t>
            </a:r>
            <a:r>
              <a:rPr lang="en-US" sz="2400" dirty="0" smtClean="0"/>
              <a:t>eparation</a:t>
            </a:r>
            <a:r>
              <a:rPr lang="en-US" sz="2400" b="1" dirty="0" smtClean="0"/>
              <a:t> O</a:t>
            </a:r>
            <a:r>
              <a:rPr lang="en-US" sz="2400" dirty="0" smtClean="0"/>
              <a:t>n-</a:t>
            </a:r>
            <a:r>
              <a:rPr lang="en-US" sz="2400" b="1" dirty="0" smtClean="0"/>
              <a:t>L</a:t>
            </a:r>
            <a:r>
              <a:rPr lang="en-US" sz="2400" dirty="0" smtClean="0"/>
              <a:t>ine </a:t>
            </a:r>
            <a:r>
              <a:rPr lang="en-US" sz="2400" b="1" dirty="0" smtClean="0"/>
              <a:t>De</a:t>
            </a:r>
            <a:r>
              <a:rPr lang="en-US" sz="2400" dirty="0" smtClean="0"/>
              <a:t>vice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 ISOL is a method to produce and select</a:t>
            </a:r>
          </a:p>
          <a:p>
            <a:r>
              <a:rPr lang="en-US" sz="2400" b="1" dirty="0" smtClean="0">
                <a:sym typeface="Wingdings" panose="05000000000000000000" pitchFamily="2" charset="2"/>
              </a:rPr>
              <a:t>     short-lived radioactive isotopes</a:t>
            </a:r>
          </a:p>
          <a:p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         (t</a:t>
            </a:r>
            <a:r>
              <a:rPr lang="en-US" sz="2400" baseline="-25000" dirty="0" smtClean="0">
                <a:sym typeface="Wingdings" panose="05000000000000000000" pitchFamily="2" charset="2"/>
              </a:rPr>
              <a:t>1/2</a:t>
            </a:r>
            <a:r>
              <a:rPr lang="en-US" sz="2400" dirty="0" smtClean="0">
                <a:sym typeface="Wingdings" panose="05000000000000000000" pitchFamily="2" charset="2"/>
              </a:rPr>
              <a:t> down to few milliseconds)</a:t>
            </a:r>
            <a:r>
              <a:rPr lang="en-US" sz="2400" dirty="0">
                <a:sym typeface="Wingdings" panose="05000000000000000000" pitchFamily="2" charset="2"/>
              </a:rPr>
              <a:t>	</a:t>
            </a:r>
            <a:r>
              <a:rPr lang="en-US" sz="2400" dirty="0" smtClean="0">
                <a:sym typeface="Wingdings" panose="05000000000000000000" pitchFamily="2" charset="2"/>
              </a:rPr>
              <a:t>	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2083237" y="2850854"/>
            <a:ext cx="274875" cy="136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345850" y="2819435"/>
            <a:ext cx="45719" cy="1442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1478280" y="2152912"/>
            <a:ext cx="3794760" cy="2639404"/>
            <a:chOff x="1501140" y="2001176"/>
            <a:chExt cx="3649980" cy="2563204"/>
          </a:xfrm>
        </p:grpSpPr>
        <p:grpSp>
          <p:nvGrpSpPr>
            <p:cNvPr id="24" name="Group 23"/>
            <p:cNvGrpSpPr/>
            <p:nvPr/>
          </p:nvGrpSpPr>
          <p:grpSpPr>
            <a:xfrm>
              <a:off x="1501140" y="2001176"/>
              <a:ext cx="3497580" cy="2563204"/>
              <a:chOff x="1752600" y="2024036"/>
              <a:chExt cx="3048000" cy="2242200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1752600" y="2024036"/>
                <a:ext cx="3048000" cy="2242200"/>
                <a:chOff x="1752600" y="2024036"/>
                <a:chExt cx="3048000" cy="2242200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1752600" y="2024036"/>
                  <a:ext cx="3048000" cy="2242200"/>
                  <a:chOff x="1752600" y="2024036"/>
                  <a:chExt cx="3048000" cy="2242200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1752600" y="2024036"/>
                    <a:ext cx="3048000" cy="2242200"/>
                    <a:chOff x="1752600" y="2024036"/>
                    <a:chExt cx="3048000" cy="2242200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1752600" y="2024036"/>
                      <a:ext cx="3048000" cy="2242200"/>
                      <a:chOff x="1752600" y="2024036"/>
                      <a:chExt cx="3048000" cy="2242200"/>
                    </a:xfrm>
                  </p:grpSpPr>
                  <p:pic>
                    <p:nvPicPr>
                      <p:cNvPr id="15" name="Picture 14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0619" t="47907" r="28357" b="19524"/>
                      <a:stretch/>
                    </p:blipFill>
                    <p:spPr>
                      <a:xfrm>
                        <a:off x="1798320" y="2032660"/>
                        <a:ext cx="3002280" cy="2233576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3" name="Rectangle 2"/>
                      <p:cNvSpPr/>
                      <p:nvPr/>
                    </p:nvSpPr>
                    <p:spPr>
                      <a:xfrm>
                        <a:off x="1752600" y="2024036"/>
                        <a:ext cx="594360" cy="93946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7" name="Rectangle 6"/>
                    <p:cNvSpPr/>
                    <p:nvPr/>
                  </p:nvSpPr>
                  <p:spPr>
                    <a:xfrm>
                      <a:off x="1774905" y="2911164"/>
                      <a:ext cx="274875" cy="13683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9" name="Rectangle 18"/>
                  <p:cNvSpPr/>
                  <p:nvPr/>
                </p:nvSpPr>
                <p:spPr>
                  <a:xfrm>
                    <a:off x="1912342" y="3535680"/>
                    <a:ext cx="1790978" cy="3429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1" name="Rectangle 20"/>
                <p:cNvSpPr/>
                <p:nvPr/>
              </p:nvSpPr>
              <p:spPr>
                <a:xfrm>
                  <a:off x="2220674" y="3406236"/>
                  <a:ext cx="1261666" cy="16840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Rectangle 22"/>
              <p:cNvSpPr/>
              <p:nvPr/>
            </p:nvSpPr>
            <p:spPr>
              <a:xfrm>
                <a:off x="2286000" y="3134178"/>
                <a:ext cx="320040" cy="3170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3589020" y="4312920"/>
              <a:ext cx="1562100" cy="2514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036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Physics from REX-ISOLDE</a:t>
            </a:r>
            <a:br>
              <a:rPr lang="en-US" dirty="0" smtClean="0"/>
            </a:br>
            <a:r>
              <a:rPr lang="en-US" dirty="0" smtClean="0"/>
              <a:t>2001-2012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3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miniball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035640"/>
            <a:ext cx="4139280" cy="3167640"/>
          </a:xfrm>
          <a:prstGeom prst="rect">
            <a:avLst/>
          </a:prstGeom>
          <a:ln w="12600">
            <a:noFill/>
          </a:ln>
        </p:spPr>
      </p:pic>
      <p:sp>
        <p:nvSpPr>
          <p:cNvPr id="228" name="CustomShape 3"/>
          <p:cNvSpPr/>
          <p:nvPr/>
        </p:nvSpPr>
        <p:spPr>
          <a:xfrm>
            <a:off x="1462673" y="4277849"/>
            <a:ext cx="2676607" cy="2149337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GB" b="1" dirty="0" smtClean="0">
                <a:solidFill>
                  <a:srgbClr val="00407A"/>
                </a:solidFill>
              </a:rPr>
              <a:t>Particle detection:</a:t>
            </a:r>
          </a:p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00407A"/>
                </a:solidFill>
              </a:rPr>
              <a:t>Particle </a:t>
            </a:r>
            <a:r>
              <a:rPr lang="en-GB" dirty="0">
                <a:solidFill>
                  <a:srgbClr val="00407A"/>
                </a:solidFill>
              </a:rPr>
              <a:t>ID in a Double-Sided Si Strip Detector (DSSSD).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00407A"/>
                </a:solidFill>
              </a:rPr>
              <a:t>Event-by-event Doppler </a:t>
            </a:r>
            <a:r>
              <a:rPr lang="en-GB" dirty="0" smtClean="0">
                <a:solidFill>
                  <a:srgbClr val="00407A"/>
                </a:solidFill>
              </a:rPr>
              <a:t>correction of </a:t>
            </a:r>
            <a:r>
              <a:rPr lang="en-GB" dirty="0" smtClean="0">
                <a:solidFill>
                  <a:srgbClr val="00407A"/>
                </a:solidFill>
                <a:latin typeface="Symbol" panose="05050102010706020507" pitchFamily="18" charset="2"/>
              </a:rPr>
              <a:t>g</a:t>
            </a:r>
            <a:r>
              <a:rPr lang="en-GB" dirty="0" smtClean="0">
                <a:solidFill>
                  <a:srgbClr val="00407A"/>
                </a:solidFill>
              </a:rPr>
              <a:t>-energy</a:t>
            </a:r>
            <a:endParaRPr dirty="0"/>
          </a:p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00407A"/>
                </a:solidFill>
              </a:rPr>
              <a:t>~</a:t>
            </a:r>
            <a:r>
              <a:rPr lang="en-GB" dirty="0">
                <a:solidFill>
                  <a:srgbClr val="00407A"/>
                </a:solidFill>
              </a:rPr>
              <a:t>20˚ &lt; </a:t>
            </a:r>
            <a:r>
              <a:rPr lang="en-GB" dirty="0" err="1">
                <a:solidFill>
                  <a:srgbClr val="00407A"/>
                </a:solidFill>
              </a:rPr>
              <a:t>θ</a:t>
            </a:r>
            <a:r>
              <a:rPr lang="en-GB" baseline="-5000" dirty="0" err="1">
                <a:solidFill>
                  <a:srgbClr val="00407A"/>
                </a:solidFill>
              </a:rPr>
              <a:t>lab</a:t>
            </a:r>
            <a:r>
              <a:rPr lang="en-GB" dirty="0">
                <a:solidFill>
                  <a:srgbClr val="00407A"/>
                </a:solidFill>
              </a:rPr>
              <a:t> &lt; ~60˚</a:t>
            </a:r>
            <a:endParaRPr dirty="0"/>
          </a:p>
        </p:txBody>
      </p:sp>
      <p:sp>
        <p:nvSpPr>
          <p:cNvPr id="230" name="CustomShape 4"/>
          <p:cNvSpPr/>
          <p:nvPr/>
        </p:nvSpPr>
        <p:spPr>
          <a:xfrm>
            <a:off x="4206240" y="1176009"/>
            <a:ext cx="1805920" cy="2853049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GB" b="1" dirty="0" smtClean="0">
                <a:solidFill>
                  <a:schemeClr val="tx2"/>
                </a:solidFill>
                <a:latin typeface="Symbol" panose="05050102010706020507" pitchFamily="18" charset="2"/>
              </a:rPr>
              <a:t>g</a:t>
            </a:r>
            <a:r>
              <a:rPr lang="en-GB" b="1" dirty="0" smtClean="0">
                <a:solidFill>
                  <a:schemeClr val="tx2"/>
                </a:solidFill>
              </a:rPr>
              <a:t>-detection:</a:t>
            </a:r>
          </a:p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2"/>
                </a:solidFill>
              </a:rPr>
              <a:t>Array </a:t>
            </a:r>
            <a:r>
              <a:rPr lang="en-GB" dirty="0">
                <a:solidFill>
                  <a:schemeClr val="tx2"/>
                </a:solidFill>
              </a:rPr>
              <a:t>of </a:t>
            </a:r>
            <a:r>
              <a:rPr lang="en-GB" dirty="0" smtClean="0">
                <a:solidFill>
                  <a:schemeClr val="tx2"/>
                </a:solidFill>
              </a:rPr>
              <a:t>8 </a:t>
            </a:r>
            <a:r>
              <a:rPr lang="en-GB" dirty="0" err="1" smtClean="0">
                <a:solidFill>
                  <a:schemeClr val="tx2"/>
                </a:solidFill>
              </a:rPr>
              <a:t>HPGe</a:t>
            </a:r>
            <a:r>
              <a:rPr lang="en-GB" dirty="0" smtClean="0">
                <a:solidFill>
                  <a:schemeClr val="tx2"/>
                </a:solidFill>
              </a:rPr>
              <a:t> triple </a:t>
            </a:r>
            <a:r>
              <a:rPr lang="en-GB" dirty="0">
                <a:solidFill>
                  <a:schemeClr val="tx2"/>
                </a:solidFill>
              </a:rPr>
              <a:t>clusters</a:t>
            </a:r>
            <a:endParaRPr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endParaRPr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chemeClr val="tx2"/>
                </a:solidFill>
              </a:rPr>
              <a:t>6-fold electronic segmentation</a:t>
            </a:r>
          </a:p>
          <a:p>
            <a:pPr>
              <a:lnSpc>
                <a:spcPct val="100000"/>
              </a:lnSpc>
            </a:pPr>
            <a:endParaRPr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r>
              <a:rPr lang="en-GB" dirty="0" err="1">
                <a:solidFill>
                  <a:schemeClr val="tx2"/>
                </a:solidFill>
              </a:rPr>
              <a:t>ε</a:t>
            </a:r>
            <a:r>
              <a:rPr lang="en-GB" dirty="0">
                <a:solidFill>
                  <a:schemeClr val="tx2"/>
                </a:solidFill>
              </a:rPr>
              <a:t> &gt; 7% for 1.3MeV </a:t>
            </a:r>
            <a:r>
              <a:rPr lang="en-GB" dirty="0" err="1">
                <a:solidFill>
                  <a:schemeClr val="tx2"/>
                </a:solidFill>
              </a:rPr>
              <a:t>γ</a:t>
            </a:r>
            <a:r>
              <a:rPr lang="en-GB" dirty="0">
                <a:solidFill>
                  <a:schemeClr val="tx2"/>
                </a:solidFill>
              </a:rPr>
              <a:t>-rays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233" name="CustomShape 6"/>
          <p:cNvSpPr/>
          <p:nvPr/>
        </p:nvSpPr>
        <p:spPr>
          <a:xfrm>
            <a:off x="7187400" y="4824000"/>
            <a:ext cx="757080" cy="18828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25560"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29348C"/>
                </a:solidFill>
              </a:rPr>
              <a:t>Experimental set-up: MINIBALL</a:t>
            </a:r>
            <a:br>
              <a:rPr lang="en-US" dirty="0" smtClean="0">
                <a:solidFill>
                  <a:srgbClr val="29348C"/>
                </a:solidFill>
              </a:rPr>
            </a:br>
            <a:r>
              <a:rPr lang="en-US" sz="2200" dirty="0" smtClean="0">
                <a:solidFill>
                  <a:srgbClr val="29348C"/>
                </a:solidFill>
              </a:rPr>
              <a:t>(collaboration initiated 1998)</a:t>
            </a:r>
            <a:endParaRPr lang="en-US" sz="2200" dirty="0">
              <a:solidFill>
                <a:srgbClr val="29348C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b-NO" sz="1400" i="1" dirty="0">
                <a:solidFill>
                  <a:srgbClr val="000000"/>
                </a:solidFill>
                <a:latin typeface="Arial"/>
              </a:rPr>
              <a:t>N. </a:t>
            </a:r>
            <a:r>
              <a:rPr lang="nb-NO" sz="1400" i="1" dirty="0" err="1">
                <a:solidFill>
                  <a:srgbClr val="000000"/>
                </a:solidFill>
                <a:latin typeface="Arial"/>
              </a:rPr>
              <a:t>Warr</a:t>
            </a:r>
            <a:r>
              <a:rPr lang="nb-NO" sz="1400" i="1" dirty="0">
                <a:solidFill>
                  <a:srgbClr val="000000"/>
                </a:solidFill>
                <a:latin typeface="Arial"/>
              </a:rPr>
              <a:t> et al.</a:t>
            </a:r>
            <a:r>
              <a:rPr lang="nb-NO" sz="1400" dirty="0">
                <a:solidFill>
                  <a:srgbClr val="000000"/>
                </a:solidFill>
                <a:latin typeface="Arial"/>
              </a:rPr>
              <a:t>, EPJ </a:t>
            </a:r>
            <a:r>
              <a:rPr lang="nb-NO" sz="1400" b="1" dirty="0">
                <a:solidFill>
                  <a:srgbClr val="000000"/>
                </a:solidFill>
                <a:latin typeface="Arial"/>
              </a:rPr>
              <a:t>49</a:t>
            </a:r>
            <a:r>
              <a:rPr lang="nb-NO" sz="1400" dirty="0">
                <a:solidFill>
                  <a:srgbClr val="000000"/>
                </a:solidFill>
                <a:latin typeface="Arial"/>
              </a:rPr>
              <a:t> (2013)</a:t>
            </a:r>
            <a:endParaRPr lang="nb-NO" sz="1400" dirty="0">
              <a:solidFill>
                <a:srgbClr val="000000"/>
              </a:solidFill>
            </a:endParaRPr>
          </a:p>
        </p:txBody>
      </p:sp>
      <p:pic>
        <p:nvPicPr>
          <p:cNvPr id="15" name="Picture 14" descr="Screen Shot 2015-09-03 at 16.53.56.pn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303" y="784925"/>
            <a:ext cx="3439273" cy="3781689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8280" y="4824000"/>
            <a:ext cx="1170920" cy="1393740"/>
          </a:xfrm>
          <a:prstGeom prst="rect">
            <a:avLst/>
          </a:prstGeom>
          <a:ln>
            <a:noFill/>
          </a:ln>
        </p:spPr>
      </p:pic>
      <p:pic>
        <p:nvPicPr>
          <p:cNvPr id="3" name="Picture 2" descr="IMG_6614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9280" y="4233389"/>
            <a:ext cx="2770918" cy="2193797"/>
          </a:xfrm>
          <a:prstGeom prst="rect">
            <a:avLst/>
          </a:prstGeom>
          <a:ln w="19050" cmpd="sng">
            <a:solidFill>
              <a:srgbClr val="0F6FC6"/>
            </a:solidFill>
          </a:ln>
        </p:spPr>
      </p:pic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B83C6D-3745-CB40-AF79-A626007FAF8C}"/>
              </a:ext>
            </a:extLst>
          </p:cNvPr>
          <p:cNvSpPr txBox="1"/>
          <p:nvPr/>
        </p:nvSpPr>
        <p:spPr>
          <a:xfrm>
            <a:off x="7757180" y="3787781"/>
            <a:ext cx="1213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+ 0˚ gas-Si </a:t>
            </a:r>
            <a:r>
              <a:rPr lang="en-US" sz="1600" dirty="0" err="1"/>
              <a:t>ionisation</a:t>
            </a:r>
            <a:r>
              <a:rPr lang="en-US" sz="1600" dirty="0"/>
              <a:t> chamber</a:t>
            </a:r>
          </a:p>
        </p:txBody>
      </p:sp>
    </p:spTree>
    <p:extLst>
      <p:ext uri="{BB962C8B-B14F-4D97-AF65-F5344CB8AC3E}">
        <p14:creationId xmlns:p14="http://schemas.microsoft.com/office/powerpoint/2010/main" val="36817100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_DSC517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099" y="1229852"/>
            <a:ext cx="8167901" cy="54452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188" y="0"/>
            <a:ext cx="7643192" cy="980736"/>
          </a:xfrm>
        </p:spPr>
        <p:txBody>
          <a:bodyPr>
            <a:normAutofit/>
          </a:bodyPr>
          <a:lstStyle/>
          <a:p>
            <a:r>
              <a:rPr lang="en-GB" sz="3600" dirty="0" err="1" smtClean="0">
                <a:solidFill>
                  <a:srgbClr val="29348C"/>
                </a:solidFill>
              </a:rPr>
              <a:t>Miniball</a:t>
            </a:r>
            <a:r>
              <a:rPr lang="en-GB" sz="3600" dirty="0" smtClean="0">
                <a:solidFill>
                  <a:srgbClr val="29348C"/>
                </a:solidFill>
              </a:rPr>
              <a:t> </a:t>
            </a:r>
            <a:r>
              <a:rPr lang="en-GB" sz="3600" dirty="0">
                <a:solidFill>
                  <a:srgbClr val="29348C"/>
                </a:solidFill>
              </a:rPr>
              <a:t>@ </a:t>
            </a:r>
            <a:r>
              <a:rPr lang="en-GB" sz="3600" dirty="0" smtClean="0">
                <a:solidFill>
                  <a:srgbClr val="29348C"/>
                </a:solidFill>
              </a:rPr>
              <a:t>REX and HIE-ISOLDE</a:t>
            </a:r>
            <a:endParaRPr lang="en-US" sz="3600" dirty="0">
              <a:solidFill>
                <a:srgbClr val="29348C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 descr="miniball_logo_alph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918" y="1"/>
            <a:ext cx="1098441" cy="1341120"/>
          </a:xfrm>
          <a:prstGeom prst="rect">
            <a:avLst/>
          </a:prstGeom>
        </p:spPr>
      </p:pic>
      <p:pic>
        <p:nvPicPr>
          <p:cNvPr id="11" name="Picture 376"/>
          <p:cNvPicPr/>
          <p:nvPr/>
        </p:nvPicPr>
        <p:blipFill>
          <a:blip r:embed="rId4"/>
          <a:stretch>
            <a:fillRect/>
          </a:stretch>
        </p:blipFill>
        <p:spPr>
          <a:xfrm rot="2646668">
            <a:off x="4901243" y="3478408"/>
            <a:ext cx="1240766" cy="118061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813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ucl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80" y="526341"/>
            <a:ext cx="81534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2752725" y="3650178"/>
            <a:ext cx="3262313" cy="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1237740" y="4621728"/>
            <a:ext cx="2234108" cy="149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flipH="1">
            <a:off x="3132134" y="3283469"/>
            <a:ext cx="1591" cy="157470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1931494" y="4093091"/>
            <a:ext cx="2081" cy="159375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60"/>
          <p:cNvSpPr txBox="1">
            <a:spLocks noChangeArrowheads="1"/>
          </p:cNvSpPr>
          <p:nvPr/>
        </p:nvSpPr>
        <p:spPr bwMode="auto">
          <a:xfrm>
            <a:off x="2023565" y="3777083"/>
            <a:ext cx="419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28</a:t>
            </a:r>
          </a:p>
        </p:txBody>
      </p:sp>
      <p:sp>
        <p:nvSpPr>
          <p:cNvPr id="12" name="TextBox 162"/>
          <p:cNvSpPr txBox="1">
            <a:spLocks noChangeArrowheads="1"/>
          </p:cNvSpPr>
          <p:nvPr/>
        </p:nvSpPr>
        <p:spPr bwMode="auto">
          <a:xfrm>
            <a:off x="1652110" y="3794549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20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324350" y="2607192"/>
            <a:ext cx="4763" cy="178117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24375" y="2378592"/>
            <a:ext cx="3428505" cy="617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78"/>
          <p:cNvSpPr txBox="1">
            <a:spLocks noChangeArrowheads="1"/>
          </p:cNvSpPr>
          <p:nvPr/>
        </p:nvSpPr>
        <p:spPr bwMode="auto">
          <a:xfrm>
            <a:off x="2918917" y="2918245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50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6076950" y="1973684"/>
            <a:ext cx="7414" cy="170983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79"/>
          <p:cNvSpPr txBox="1">
            <a:spLocks noChangeArrowheads="1"/>
          </p:cNvSpPr>
          <p:nvPr/>
        </p:nvSpPr>
        <p:spPr bwMode="auto">
          <a:xfrm>
            <a:off x="5796136" y="1690012"/>
            <a:ext cx="5357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126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72" name="Straight Connector 71"/>
          <p:cNvCxnSpPr/>
          <p:nvPr/>
        </p:nvCxnSpPr>
        <p:spPr bwMode="auto">
          <a:xfrm flipH="1">
            <a:off x="1379045" y="4331216"/>
            <a:ext cx="2080" cy="138896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1142505" y="5331341"/>
            <a:ext cx="976808" cy="625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1232992" y="4864615"/>
            <a:ext cx="2234108" cy="149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 flipH="1">
            <a:off x="2174382" y="4097853"/>
            <a:ext cx="2081" cy="159375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179"/>
          <p:cNvSpPr txBox="1">
            <a:spLocks noChangeArrowheads="1"/>
          </p:cNvSpPr>
          <p:nvPr/>
        </p:nvSpPr>
        <p:spPr bwMode="auto">
          <a:xfrm>
            <a:off x="4138118" y="2251496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82</a:t>
            </a:r>
          </a:p>
        </p:txBody>
      </p:sp>
      <p:sp>
        <p:nvSpPr>
          <p:cNvPr id="88" name="TextBox 178"/>
          <p:cNvSpPr txBox="1">
            <a:spLocks noChangeArrowheads="1"/>
          </p:cNvSpPr>
          <p:nvPr/>
        </p:nvSpPr>
        <p:spPr bwMode="auto">
          <a:xfrm>
            <a:off x="2342655" y="3465933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50</a:t>
            </a:r>
          </a:p>
        </p:txBody>
      </p:sp>
      <p:sp>
        <p:nvSpPr>
          <p:cNvPr id="89" name="TextBox 160"/>
          <p:cNvSpPr txBox="1">
            <a:spLocks noChangeArrowheads="1"/>
          </p:cNvSpPr>
          <p:nvPr/>
        </p:nvSpPr>
        <p:spPr bwMode="auto">
          <a:xfrm>
            <a:off x="851990" y="4424783"/>
            <a:ext cx="419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28</a:t>
            </a:r>
          </a:p>
        </p:txBody>
      </p:sp>
      <p:sp>
        <p:nvSpPr>
          <p:cNvPr id="90" name="TextBox 162"/>
          <p:cNvSpPr txBox="1">
            <a:spLocks noChangeArrowheads="1"/>
          </p:cNvSpPr>
          <p:nvPr/>
        </p:nvSpPr>
        <p:spPr bwMode="auto">
          <a:xfrm>
            <a:off x="856772" y="4675610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20</a:t>
            </a:r>
          </a:p>
        </p:txBody>
      </p:sp>
      <p:sp>
        <p:nvSpPr>
          <p:cNvPr id="91" name="TextBox 162"/>
          <p:cNvSpPr txBox="1">
            <a:spLocks noChangeArrowheads="1"/>
          </p:cNvSpPr>
          <p:nvPr/>
        </p:nvSpPr>
        <p:spPr bwMode="auto">
          <a:xfrm>
            <a:off x="1228248" y="4027907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8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93" name="TextBox 162"/>
          <p:cNvSpPr txBox="1">
            <a:spLocks noChangeArrowheads="1"/>
          </p:cNvSpPr>
          <p:nvPr/>
        </p:nvSpPr>
        <p:spPr bwMode="auto">
          <a:xfrm>
            <a:off x="871063" y="5142333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8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9" name="TextBox 43"/>
          <p:cNvSpPr txBox="1">
            <a:spLocks noChangeArrowheads="1"/>
          </p:cNvSpPr>
          <p:nvPr/>
        </p:nvSpPr>
        <p:spPr bwMode="auto">
          <a:xfrm>
            <a:off x="2245342" y="1156249"/>
            <a:ext cx="3157724" cy="12249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184,186,188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Hg; Bree PRL (2014)</a:t>
            </a:r>
          </a:p>
          <a:p>
            <a:pPr eaLnBrk="1" hangingPunct="1">
              <a:spcBef>
                <a:spcPct val="20000"/>
              </a:spcBef>
            </a:pP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196-202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Po; Kesteloot PRC (2015)</a:t>
            </a:r>
          </a:p>
          <a:p>
            <a:pPr eaLnBrk="1" hangingPunct="1">
              <a:spcBef>
                <a:spcPct val="20000"/>
              </a:spcBef>
            </a:pP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202,204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Rn; Gaffney PRC (2015)</a:t>
            </a:r>
            <a:endParaRPr 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sz="1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Probing shape coexistence</a:t>
            </a: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>
            <a:off x="139483" y="4156436"/>
            <a:ext cx="3940887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Hurst </a:t>
            </a: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PRL 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2007, </a:t>
            </a:r>
            <a:r>
              <a:rPr lang="en-US" sz="1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hape coexistence</a:t>
            </a:r>
            <a:endParaRPr lang="en-US" sz="16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60"/>
          <p:cNvSpPr txBox="1">
            <a:spLocks noChangeArrowheads="1"/>
          </p:cNvSpPr>
          <p:nvPr/>
        </p:nvSpPr>
        <p:spPr bwMode="auto">
          <a:xfrm>
            <a:off x="824129" y="3341310"/>
            <a:ext cx="3294492" cy="6340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96,98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88</a:t>
            </a: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Kr, </a:t>
            </a: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92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  Albers PRL 2012</a:t>
            </a:r>
          </a:p>
          <a:p>
            <a:pPr eaLnBrk="1" hangingPunct="1">
              <a:spcBef>
                <a:spcPct val="2000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Clement PRL 2016</a:t>
            </a:r>
            <a:endParaRPr 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22"/>
          <p:cNvSpPr txBox="1">
            <a:spLocks noChangeArrowheads="1"/>
          </p:cNvSpPr>
          <p:nvPr/>
        </p:nvSpPr>
        <p:spPr bwMode="auto">
          <a:xfrm>
            <a:off x="500681" y="2478166"/>
            <a:ext cx="3280900" cy="6340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Sn; </a:t>
            </a:r>
            <a:r>
              <a:rPr lang="en-US" sz="1600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Cederkäll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PRL 2007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106,108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Sn, </a:t>
            </a:r>
            <a:r>
              <a:rPr lang="en-US" sz="1600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Ekstrom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PRL 2008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48122" y="3473731"/>
            <a:ext cx="4270413" cy="929485"/>
            <a:chOff x="4548122" y="3473731"/>
            <a:chExt cx="4270413" cy="9294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TextBox 23"/>
            <p:cNvSpPr txBox="1">
              <a:spLocks noChangeArrowheads="1"/>
            </p:cNvSpPr>
            <p:nvPr/>
          </p:nvSpPr>
          <p:spPr bwMode="auto">
            <a:xfrm>
              <a:off x="4548122" y="3473731"/>
              <a:ext cx="4270413" cy="92948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1600" b="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122,124,126</a:t>
              </a:r>
              <a:r>
                <a:rPr lang="en-US" sz="16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</a:t>
              </a:r>
            </a:p>
            <a:p>
              <a:pPr eaLnBrk="1" hangingPunct="1">
                <a:spcBef>
                  <a:spcPct val="20000"/>
                </a:spcBef>
              </a:pPr>
              <a:r>
                <a:rPr lang="en-US" sz="1600" b="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138,140,142,144</a:t>
              </a:r>
              <a:r>
                <a:rPr lang="en-US" sz="16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Xe</a:t>
              </a:r>
            </a:p>
            <a:p>
              <a:pPr eaLnBrk="1" hangingPunct="1">
                <a:spcBef>
                  <a:spcPct val="20000"/>
                </a:spcBef>
              </a:pPr>
              <a:r>
                <a:rPr lang="en-US" sz="1600" b="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140,148,150</a:t>
              </a:r>
              <a:r>
                <a:rPr lang="en-US" sz="16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</a:t>
              </a:r>
            </a:p>
          </p:txBody>
        </p:sp>
        <p:sp>
          <p:nvSpPr>
            <p:cNvPr id="35" name="35 CuadroTexto"/>
            <p:cNvSpPr txBox="1">
              <a:spLocks noChangeArrowheads="1"/>
            </p:cNvSpPr>
            <p:nvPr/>
          </p:nvSpPr>
          <p:spPr bwMode="auto">
            <a:xfrm>
              <a:off x="6053477" y="3659549"/>
              <a:ext cx="2548082" cy="58477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429703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600" b="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Evolution</a:t>
              </a:r>
              <a:r>
                <a:rPr lang="es-ES" sz="1600" b="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es-ES" sz="1600" b="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collectivity</a:t>
              </a:r>
              <a:r>
                <a:rPr lang="es-ES" sz="1600" b="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600" b="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around</a:t>
              </a:r>
              <a:r>
                <a:rPr lang="es-ES" sz="1600" b="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600" b="0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132</a:t>
              </a:r>
              <a:r>
                <a:rPr lang="es-ES" sz="1600" b="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Sn</a:t>
              </a:r>
            </a:p>
          </p:txBody>
        </p:sp>
      </p:grpSp>
      <p:sp>
        <p:nvSpPr>
          <p:cNvPr id="37" name="TextBox 18"/>
          <p:cNvSpPr txBox="1">
            <a:spLocks noChangeArrowheads="1"/>
          </p:cNvSpPr>
          <p:nvPr/>
        </p:nvSpPr>
        <p:spPr bwMode="auto">
          <a:xfrm>
            <a:off x="2245342" y="5051234"/>
            <a:ext cx="4332019" cy="6340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67,69,71,73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Stefanescu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PRL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2008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68,70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Cu,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someric</a:t>
            </a:r>
            <a:r>
              <a:rPr lang="en-US" sz="16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Stefanescu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PRL 2007</a:t>
            </a:r>
          </a:p>
        </p:txBody>
      </p:sp>
      <p:sp>
        <p:nvSpPr>
          <p:cNvPr id="39" name="36 CuadroTexto"/>
          <p:cNvSpPr txBox="1">
            <a:spLocks noChangeArrowheads="1"/>
          </p:cNvSpPr>
          <p:nvPr/>
        </p:nvSpPr>
        <p:spPr bwMode="auto">
          <a:xfrm>
            <a:off x="2712204" y="4554675"/>
            <a:ext cx="6431796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74,76,78,80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Zn </a:t>
            </a:r>
            <a:r>
              <a:rPr lang="es-ES" sz="1600" b="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Probing</a:t>
            </a:r>
            <a:r>
              <a:rPr lang="es-ES" sz="1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lang="es-ES" sz="1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es-ES" sz="1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shell</a:t>
            </a:r>
            <a:r>
              <a:rPr lang="es-ES" sz="1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s-E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Van 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Walle, </a:t>
            </a:r>
            <a:r>
              <a:rPr lang="es-E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PRL 2007</a:t>
            </a:r>
            <a:endParaRPr lang="es-E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17"/>
          <p:cNvSpPr txBox="1">
            <a:spLocks noChangeArrowheads="1"/>
          </p:cNvSpPr>
          <p:nvPr/>
        </p:nvSpPr>
        <p:spPr bwMode="auto">
          <a:xfrm>
            <a:off x="907394" y="5791933"/>
            <a:ext cx="3140603" cy="6340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30,31,32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Mg,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Niedermaier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PRL2005</a:t>
            </a:r>
          </a:p>
          <a:p>
            <a:pPr>
              <a:spcBef>
                <a:spcPct val="20000"/>
              </a:spcBef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Island of inversion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3"/>
          <p:cNvSpPr txBox="1">
            <a:spLocks noChangeArrowheads="1"/>
          </p:cNvSpPr>
          <p:nvPr/>
        </p:nvSpPr>
        <p:spPr bwMode="auto">
          <a:xfrm>
            <a:off x="6874884" y="2089952"/>
            <a:ext cx="2086918" cy="9294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222,224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1600" b="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220,222</a:t>
            </a: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</a:t>
            </a:r>
            <a:endParaRPr 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sz="1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Probing </a:t>
            </a:r>
            <a:r>
              <a:rPr lang="en-US" sz="1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Pear Shape</a:t>
            </a:r>
          </a:p>
          <a:p>
            <a:pPr eaLnBrk="1" hangingPunct="1">
              <a:spcBef>
                <a:spcPct val="2000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Gaffney Nature 2013</a:t>
            </a:r>
            <a:endParaRPr 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38 CuadroTexto"/>
          <p:cNvSpPr txBox="1">
            <a:spLocks noChangeArrowheads="1"/>
          </p:cNvSpPr>
          <p:nvPr/>
        </p:nvSpPr>
        <p:spPr bwMode="auto">
          <a:xfrm>
            <a:off x="907394" y="33515"/>
            <a:ext cx="82915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Coulomb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excitation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up to 3.1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nucleon</a:t>
            </a:r>
            <a:endParaRPr lang="es-ES" sz="2400" b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sz="24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A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selection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24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publications</a:t>
            </a:r>
            <a:r>
              <a:rPr lang="es-ES" sz="2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physics cases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1331" y="6415740"/>
            <a:ext cx="5562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NEED UP TO 5 MeV/u TO BE MORE SENSITIVE  </a:t>
            </a:r>
            <a:endParaRPr lang="nl-B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55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248" y="-60806"/>
            <a:ext cx="7643192" cy="980736"/>
          </a:xfrm>
        </p:spPr>
        <p:txBody>
          <a:bodyPr/>
          <a:lstStyle/>
          <a:p>
            <a:r>
              <a:rPr lang="en-US" dirty="0" smtClean="0"/>
              <a:t>Search for pear-shaped nuclei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64426" y="1139498"/>
            <a:ext cx="7060122" cy="5188467"/>
            <a:chOff x="2836333" y="649111"/>
            <a:chExt cx="6307667" cy="4658408"/>
          </a:xfrm>
        </p:grpSpPr>
        <p:pic>
          <p:nvPicPr>
            <p:cNvPr id="8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333" y="649111"/>
              <a:ext cx="6307667" cy="424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5241824" y="4661152"/>
              <a:ext cx="3807308" cy="646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 Look for enhanced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Octupole</a:t>
              </a:r>
              <a:r>
                <a:rPr lang="en-US" b="1" dirty="0" smtClean="0">
                  <a:solidFill>
                    <a:srgbClr val="FF0000"/>
                  </a:solidFill>
                </a:rPr>
                <a:t>  	Excitation probability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44926" y="3797338"/>
            <a:ext cx="2139612" cy="2996145"/>
            <a:chOff x="5215230" y="3713102"/>
            <a:chExt cx="2139612" cy="2996145"/>
          </a:xfrm>
        </p:grpSpPr>
        <p:pic>
          <p:nvPicPr>
            <p:cNvPr id="20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5230" y="3713102"/>
              <a:ext cx="2139612" cy="29961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6031631" y="4396740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Symbol" panose="05050102010706020507" pitchFamily="18" charset="2"/>
                </a:rPr>
                <a:t>l</a:t>
              </a:r>
              <a:r>
                <a:rPr lang="en-US" b="1" dirty="0" smtClean="0">
                  <a:solidFill>
                    <a:schemeClr val="bg1"/>
                  </a:solidFill>
                  <a:latin typeface="Symbol" panose="05050102010706020507" pitchFamily="18" charset="2"/>
                </a:rPr>
                <a:t>=2</a:t>
              </a:r>
              <a:endParaRPr lang="en-US" b="1" dirty="0">
                <a:solidFill>
                  <a:schemeClr val="bg1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84207" y="5577931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Symbol" panose="05050102010706020507" pitchFamily="18" charset="2"/>
                </a:rPr>
                <a:t>l</a:t>
              </a:r>
              <a:r>
                <a:rPr lang="en-US" b="1" dirty="0" smtClean="0">
                  <a:solidFill>
                    <a:schemeClr val="bg1"/>
                  </a:solidFill>
                  <a:latin typeface="Symbol" panose="05050102010706020507" pitchFamily="18" charset="2"/>
                </a:rPr>
                <a:t>=2</a:t>
              </a:r>
              <a:endParaRPr lang="en-US" b="1" dirty="0">
                <a:solidFill>
                  <a:schemeClr val="bg1"/>
                </a:solidFill>
                <a:latin typeface="Symbol" panose="05050102010706020507" pitchFamily="18" charset="2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104579" y="1184335"/>
            <a:ext cx="1979959" cy="2316637"/>
            <a:chOff x="7235820" y="3935075"/>
            <a:chExt cx="1979959" cy="2316637"/>
          </a:xfrm>
        </p:grpSpPr>
        <p:sp>
          <p:nvSpPr>
            <p:cNvPr id="23" name="TextBox 22"/>
            <p:cNvSpPr txBox="1"/>
            <p:nvPr/>
          </p:nvSpPr>
          <p:spPr>
            <a:xfrm>
              <a:off x="7302336" y="3935075"/>
              <a:ext cx="17637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Octupole</a:t>
              </a:r>
              <a:r>
                <a:rPr lang="en-US" dirty="0" smtClean="0"/>
                <a:t> deformation</a:t>
              </a:r>
              <a:endParaRPr lang="en-US" dirty="0"/>
            </a:p>
          </p:txBody>
        </p:sp>
        <p:pic>
          <p:nvPicPr>
            <p:cNvPr id="17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5820" y="4271298"/>
              <a:ext cx="1979959" cy="198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7401389" y="3935075"/>
              <a:ext cx="1711276" cy="182752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983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248" y="-60806"/>
            <a:ext cx="7643192" cy="980736"/>
          </a:xfrm>
        </p:spPr>
        <p:txBody>
          <a:bodyPr/>
          <a:lstStyle/>
          <a:p>
            <a:r>
              <a:rPr lang="en-US" dirty="0" smtClean="0"/>
              <a:t>Search for pear-shaped nuclei</a:t>
            </a:r>
            <a:endParaRPr lang="en-US" dirty="0"/>
          </a:p>
        </p:txBody>
      </p:sp>
      <p:pic>
        <p:nvPicPr>
          <p:cNvPr id="6" name="Picture 11" descr="http://www.nature.com/nature/journal/v497/n7448/images/cover_na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993" y="1077599"/>
            <a:ext cx="1938824" cy="2546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175" y="4357654"/>
            <a:ext cx="1979959" cy="1980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1"/>
          <p:cNvGrpSpPr>
            <a:grpSpLocks/>
          </p:cNvGrpSpPr>
          <p:nvPr/>
        </p:nvGrpSpPr>
        <p:grpSpPr bwMode="auto">
          <a:xfrm>
            <a:off x="2907895" y="4915509"/>
            <a:ext cx="662026" cy="1615809"/>
            <a:chOff x="823852" y="1602805"/>
            <a:chExt cx="662159" cy="1615763"/>
          </a:xfrm>
        </p:grpSpPr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839680" y="2849236"/>
              <a:ext cx="646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l-GR" dirty="0">
                  <a:solidFill>
                    <a:schemeClr val="bg1"/>
                  </a:solidFill>
                </a:rPr>
                <a:t>λ = </a:t>
              </a:r>
              <a:r>
                <a:rPr lang="en-GB" dirty="0">
                  <a:solidFill>
                    <a:schemeClr val="bg1"/>
                  </a:solidFill>
                </a:rPr>
                <a:t>2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823852" y="1602805"/>
              <a:ext cx="646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l-GR" dirty="0">
                  <a:solidFill>
                    <a:schemeClr val="bg1"/>
                  </a:solidFill>
                </a:rPr>
                <a:t>λ = </a:t>
              </a:r>
              <a:r>
                <a:rPr lang="en-GB" dirty="0">
                  <a:solidFill>
                    <a:schemeClr val="bg1"/>
                  </a:solidFill>
                </a:rPr>
                <a:t>2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516941" y="3907323"/>
            <a:ext cx="1763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Octupole</a:t>
            </a:r>
            <a:r>
              <a:rPr lang="en-US" dirty="0" smtClean="0"/>
              <a:t> deformation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982439" y="1074581"/>
            <a:ext cx="6058109" cy="4637573"/>
            <a:chOff x="1835696" y="643807"/>
            <a:chExt cx="6058109" cy="4637573"/>
          </a:xfrm>
        </p:grpSpPr>
        <p:pic>
          <p:nvPicPr>
            <p:cNvPr id="24" name="Picture 23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5696" y="1104916"/>
              <a:ext cx="6048671" cy="4176464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1989149" y="643807"/>
              <a:ext cx="5904656" cy="369332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>
              <a:spAutoFit/>
            </a:bodyPr>
            <a:lstStyle/>
            <a:p>
              <a:r>
                <a:rPr lang="en-US" dirty="0"/>
                <a:t>L. P. Gaffney, et al. (2013). Nature, </a:t>
              </a:r>
              <a:r>
                <a:rPr lang="en-US" b="1" dirty="0"/>
                <a:t>497</a:t>
              </a:r>
              <a:r>
                <a:rPr lang="en-US" dirty="0"/>
                <a:t>(7448), 199–204. 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275817" y="5884987"/>
            <a:ext cx="5755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224</a:t>
            </a:r>
            <a:r>
              <a:rPr lang="en-US" dirty="0" smtClean="0"/>
              <a:t>Ra and </a:t>
            </a:r>
            <a:r>
              <a:rPr lang="en-US" baseline="30000" dirty="0" smtClean="0"/>
              <a:t>226</a:t>
            </a:r>
            <a:r>
              <a:rPr lang="en-US" dirty="0" smtClean="0"/>
              <a:t>Ra are </a:t>
            </a:r>
            <a:r>
              <a:rPr lang="en-US" dirty="0" err="1" smtClean="0"/>
              <a:t>octupole</a:t>
            </a:r>
            <a:r>
              <a:rPr lang="en-US" dirty="0" smtClean="0"/>
              <a:t> deformed (=pear shaped)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Ideal nuclei to search for Physics Beyond Standard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7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Coulomb excitation of ‘isomeric’ beams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59181" y="1222142"/>
            <a:ext cx="7391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Unique at ISOLDE:  </a:t>
            </a:r>
            <a:r>
              <a:rPr lang="en-US" sz="2000" dirty="0" smtClean="0">
                <a:solidFill>
                  <a:srgbClr val="FF0000"/>
                </a:solidFill>
              </a:rPr>
              <a:t>RILIS + REX 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2000" dirty="0" smtClean="0">
                <a:solidFill>
                  <a:srgbClr val="FF0000"/>
                </a:solidFill>
              </a:rPr>
              <a:t>produce </a:t>
            </a:r>
            <a:r>
              <a:rPr lang="en-US" sz="2000" dirty="0" smtClean="0">
                <a:solidFill>
                  <a:srgbClr val="FF0000"/>
                </a:solidFill>
              </a:rPr>
              <a:t>pure beams of </a:t>
            </a:r>
            <a:r>
              <a:rPr lang="en-US" sz="2000" dirty="0" smtClean="0">
                <a:solidFill>
                  <a:srgbClr val="FF0000"/>
                </a:solidFill>
              </a:rPr>
              <a:t>different  				long-lived states in nuclei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9181" y="1893777"/>
            <a:ext cx="5448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Two </a:t>
            </a:r>
            <a:r>
              <a:rPr lang="en-US" sz="2000" b="1" baseline="30000" dirty="0" smtClean="0"/>
              <a:t>68</a:t>
            </a:r>
            <a:r>
              <a:rPr lang="en-US" sz="2000" b="1" dirty="0" smtClean="0"/>
              <a:t>Cu beams (1+ and 6-) at 2.83 MeV/nucleon 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181" y="2300073"/>
            <a:ext cx="6019800" cy="44731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88920" y="4701540"/>
            <a:ext cx="4290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Study structure and collectivity of different long-lived states independently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84079" y="848019"/>
            <a:ext cx="4159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Physical Review Letters 98</a:t>
            </a:r>
            <a:r>
              <a:rPr lang="en-US" dirty="0"/>
              <a:t>, 122701 (2007)</a:t>
            </a:r>
          </a:p>
        </p:txBody>
      </p:sp>
    </p:spTree>
    <p:extLst>
      <p:ext uri="{BB962C8B-B14F-4D97-AF65-F5344CB8AC3E}">
        <p14:creationId xmlns:p14="http://schemas.microsoft.com/office/powerpoint/2010/main" val="299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106096" y="135659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Physics from HIE-ISOLDE</a:t>
            </a:r>
            <a:br>
              <a:rPr lang="en-US" dirty="0" smtClean="0"/>
            </a:br>
            <a:r>
              <a:rPr lang="en-US" dirty="0" smtClean="0"/>
              <a:t>(2016-2018)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574155" y="4291236"/>
            <a:ext cx="4095989" cy="23762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dirty="0" smtClean="0">
                <a:solidFill>
                  <a:srgbClr val="000090"/>
                </a:solidFill>
              </a:rPr>
              <a:t>Isospin symmetry</a:t>
            </a:r>
          </a:p>
          <a:p>
            <a:r>
              <a:rPr lang="en-US" sz="8000" dirty="0" smtClean="0">
                <a:solidFill>
                  <a:srgbClr val="000090"/>
                </a:solidFill>
              </a:rPr>
              <a:t>Magic numbers far from stability</a:t>
            </a:r>
          </a:p>
          <a:p>
            <a:r>
              <a:rPr lang="en-US" sz="8000" dirty="0" smtClean="0">
                <a:solidFill>
                  <a:srgbClr val="000090"/>
                </a:solidFill>
              </a:rPr>
              <a:t>Collectivity versus Single Particle</a:t>
            </a:r>
          </a:p>
          <a:p>
            <a:r>
              <a:rPr lang="en-US" sz="8000" dirty="0" smtClean="0">
                <a:solidFill>
                  <a:srgbClr val="000090"/>
                </a:solidFill>
              </a:rPr>
              <a:t>Shape Coexistence</a:t>
            </a:r>
          </a:p>
          <a:p>
            <a:r>
              <a:rPr lang="en-US" sz="8000" dirty="0" smtClean="0">
                <a:solidFill>
                  <a:srgbClr val="000090"/>
                </a:solidFill>
              </a:rPr>
              <a:t>Quadrupole and </a:t>
            </a:r>
            <a:r>
              <a:rPr lang="en-US" sz="8000" dirty="0" err="1" smtClean="0">
                <a:solidFill>
                  <a:srgbClr val="000090"/>
                </a:solidFill>
              </a:rPr>
              <a:t>Octupole</a:t>
            </a:r>
            <a:r>
              <a:rPr lang="en-US" sz="8000" dirty="0" smtClean="0">
                <a:solidFill>
                  <a:srgbClr val="000090"/>
                </a:solidFill>
              </a:rPr>
              <a:t> degrees of freedom</a:t>
            </a:r>
          </a:p>
          <a:p>
            <a:r>
              <a:rPr lang="en-US" sz="8000" dirty="0" smtClean="0">
                <a:solidFill>
                  <a:srgbClr val="000090"/>
                </a:solidFill>
              </a:rPr>
              <a:t>Reaction for nucleosynthesis studies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0980" y="3715717"/>
            <a:ext cx="533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0"/>
              <a:buChar char="Ø"/>
            </a:pPr>
            <a:r>
              <a:rPr lang="en-US" sz="2400" dirty="0" smtClean="0">
                <a:solidFill>
                  <a:srgbClr val="000090"/>
                </a:solidFill>
              </a:rPr>
              <a:t>35 Experiments </a:t>
            </a:r>
            <a:r>
              <a:rPr lang="en-US" sz="2400" dirty="0" smtClean="0">
                <a:solidFill>
                  <a:srgbClr val="000090"/>
                </a:solidFill>
              </a:rPr>
              <a:t>approved during LS1</a:t>
            </a:r>
            <a:endParaRPr lang="en-US" sz="2400" dirty="0" smtClean="0">
              <a:solidFill>
                <a:srgbClr val="000090"/>
              </a:solidFill>
            </a:endParaRPr>
          </a:p>
          <a:p>
            <a:r>
              <a:rPr lang="en-US" sz="2400" dirty="0" smtClean="0">
                <a:solidFill>
                  <a:srgbClr val="000090"/>
                </a:solidFill>
              </a:rPr>
              <a:t>	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9868" y="2976000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The new energy window </a:t>
            </a:r>
            <a:r>
              <a:rPr lang="en-US" sz="2400" dirty="0" smtClean="0">
                <a:solidFill>
                  <a:srgbClr val="000090"/>
                </a:solidFill>
              </a:rPr>
              <a:t>(up to 9.5 MeV/</a:t>
            </a:r>
            <a:r>
              <a:rPr lang="en-US" sz="2400" dirty="0" smtClean="0">
                <a:solidFill>
                  <a:srgbClr val="000090"/>
                </a:solidFill>
              </a:rPr>
              <a:t>nucleon) </a:t>
            </a:r>
            <a:r>
              <a:rPr lang="en-US" sz="2400" dirty="0" smtClean="0">
                <a:solidFill>
                  <a:srgbClr val="000090"/>
                </a:solidFill>
              </a:rPr>
              <a:t>gives </a:t>
            </a:r>
            <a:r>
              <a:rPr lang="en-US" sz="2400" dirty="0" smtClean="0">
                <a:solidFill>
                  <a:srgbClr val="000090"/>
                </a:solidFill>
              </a:rPr>
              <a:t>the opportunity to address new physics questions 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40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974" r="12414" b="31375"/>
          <a:stretch/>
        </p:blipFill>
        <p:spPr>
          <a:xfrm>
            <a:off x="1120140" y="2619208"/>
            <a:ext cx="6149340" cy="366677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56708" y="-75641"/>
            <a:ext cx="9433048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First Radioactive beam in 2015 @ 4 MeV/u</a:t>
            </a:r>
            <a:endParaRPr lang="en-US" sz="3200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1120140" y="1575944"/>
            <a:ext cx="7947660" cy="1266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Factor of more than 3 gain in sensitivity !</a:t>
            </a:r>
          </a:p>
          <a:p>
            <a:r>
              <a:rPr lang="en-US" sz="2000" dirty="0" smtClean="0"/>
              <a:t>Excitation to higher energies more probable !</a:t>
            </a:r>
          </a:p>
          <a:p>
            <a:pPr marL="0" indent="0">
              <a:buFontTx/>
              <a:buNone/>
            </a:pPr>
            <a:endParaRPr lang="en-US" sz="2000" dirty="0" smtClean="0"/>
          </a:p>
          <a:p>
            <a:endParaRPr lang="es-ES" sz="2000" dirty="0"/>
          </a:p>
        </p:txBody>
      </p:sp>
      <p:sp>
        <p:nvSpPr>
          <p:cNvPr id="9" name="Oval 8"/>
          <p:cNvSpPr/>
          <p:nvPr/>
        </p:nvSpPr>
        <p:spPr>
          <a:xfrm>
            <a:off x="4229100" y="4762976"/>
            <a:ext cx="1813816" cy="16653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1120140" y="1045139"/>
            <a:ext cx="7947660" cy="571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Repeat </a:t>
            </a:r>
            <a:r>
              <a:rPr lang="en-US" sz="2000" b="1" dirty="0" smtClean="0"/>
              <a:t>Coulomb excitation of </a:t>
            </a:r>
            <a:r>
              <a:rPr lang="en-US" sz="2000" b="1" baseline="30000" dirty="0" smtClean="0"/>
              <a:t>74</a:t>
            </a:r>
            <a:r>
              <a:rPr lang="en-US" sz="2000" b="1" dirty="0" smtClean="0"/>
              <a:t>Zn at higher energy.</a:t>
            </a:r>
          </a:p>
          <a:p>
            <a:pPr marL="0" indent="0">
              <a:buNone/>
            </a:pPr>
            <a:endParaRPr lang="es-ES" sz="20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7383780" y="1208693"/>
            <a:ext cx="1391835" cy="2652622"/>
            <a:chOff x="7680960" y="3167033"/>
            <a:chExt cx="1391835" cy="2652622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7741920" y="5265420"/>
              <a:ext cx="11811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741920" y="4526280"/>
              <a:ext cx="11811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680960" y="3497580"/>
              <a:ext cx="11811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7879080" y="4526280"/>
              <a:ext cx="15240" cy="7391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7947660" y="3497580"/>
              <a:ext cx="15240" cy="10287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905750" y="4711184"/>
              <a:ext cx="932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602 </a:t>
              </a:r>
              <a:r>
                <a:rPr lang="en-US" dirty="0" err="1" smtClean="0"/>
                <a:t>keV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946359" y="3817794"/>
              <a:ext cx="932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816 </a:t>
              </a:r>
              <a:r>
                <a:rPr lang="en-US" dirty="0" err="1" smtClean="0"/>
                <a:t>keV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62865" y="5357990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baseline="30000" dirty="0" smtClean="0">
                  <a:solidFill>
                    <a:srgbClr val="0F6FC6"/>
                  </a:solidFill>
                </a:rPr>
                <a:t>74</a:t>
              </a:r>
              <a:r>
                <a:rPr lang="en-US" sz="2400" b="1" dirty="0" smtClean="0">
                  <a:solidFill>
                    <a:srgbClr val="0F6FC6"/>
                  </a:solidFill>
                </a:rPr>
                <a:t>Zn</a:t>
              </a:r>
              <a:endParaRPr lang="en-US" sz="2400" b="1" dirty="0">
                <a:solidFill>
                  <a:srgbClr val="0F6FC6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694165" y="4942374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672745" y="4203473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626177" y="3167033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042916" y="5295900"/>
            <a:ext cx="158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REX – 16 hours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15425" y="5043065"/>
            <a:ext cx="1421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F6FC6"/>
                </a:solidFill>
              </a:rPr>
              <a:t>HIE – 5 hours</a:t>
            </a:r>
            <a:endParaRPr lang="en-US" dirty="0">
              <a:solidFill>
                <a:srgbClr val="0F6FC6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868144" y="4625340"/>
            <a:ext cx="264961" cy="1039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miniball_logo_alpha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915" y="-8482"/>
            <a:ext cx="681995" cy="83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5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448" y="1483721"/>
            <a:ext cx="6174415" cy="21344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1357"/>
            <a:ext cx="9433048" cy="98073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First HIE-ISOLDE beams in 2015 @ 4 MeV/u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1196340" y="1038118"/>
            <a:ext cx="7947660" cy="571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Repeat Coulomb excitation of </a:t>
            </a:r>
            <a:r>
              <a:rPr lang="en-US" sz="2000" baseline="30000" dirty="0" smtClean="0"/>
              <a:t>74</a:t>
            </a:r>
            <a:r>
              <a:rPr lang="en-US" sz="2000" dirty="0" smtClean="0"/>
              <a:t>Zn and </a:t>
            </a:r>
            <a:r>
              <a:rPr lang="en-US" sz="2000" baseline="30000" dirty="0" smtClean="0"/>
              <a:t>76</a:t>
            </a:r>
            <a:r>
              <a:rPr lang="en-US" sz="2000" dirty="0" smtClean="0"/>
              <a:t>Zn studied at higher energy.</a:t>
            </a:r>
          </a:p>
          <a:p>
            <a:pPr marL="0" indent="0">
              <a:buNone/>
            </a:pPr>
            <a:endParaRPr lang="es-E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76200" y="3291515"/>
            <a:ext cx="5348383" cy="3463543"/>
            <a:chOff x="179512" y="3329940"/>
            <a:chExt cx="5348383" cy="3463543"/>
          </a:xfrm>
        </p:grpSpPr>
        <p:pic>
          <p:nvPicPr>
            <p:cNvPr id="15" name="Picture 14" descr="Captura de pantalla 2015-04-26 a la(s) 14.47.36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5" r="-1" b="5577"/>
            <a:stretch/>
          </p:blipFill>
          <p:spPr>
            <a:xfrm>
              <a:off x="179512" y="3329940"/>
              <a:ext cx="5348383" cy="346354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844695" y="3788125"/>
              <a:ext cx="6832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(REX)</a:t>
              </a:r>
              <a:endParaRPr lang="en-US" dirty="0"/>
            </a:p>
          </p:txBody>
        </p:sp>
      </p:grpSp>
      <p:sp>
        <p:nvSpPr>
          <p:cNvPr id="8" name="Oval 7"/>
          <p:cNvSpPr/>
          <p:nvPr/>
        </p:nvSpPr>
        <p:spPr>
          <a:xfrm>
            <a:off x="3185160" y="4702924"/>
            <a:ext cx="655320" cy="20905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701540" y="4545092"/>
            <a:ext cx="4503420" cy="175432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>
                <a:solidFill>
                  <a:srgbClr val="0F6FC6"/>
                </a:solidFill>
              </a:rPr>
              <a:t>Large disagreement for </a:t>
            </a:r>
            <a:r>
              <a:rPr lang="en-US" baseline="30000" dirty="0" smtClean="0">
                <a:solidFill>
                  <a:srgbClr val="0F6FC6"/>
                </a:solidFill>
              </a:rPr>
              <a:t>74</a:t>
            </a:r>
            <a:r>
              <a:rPr lang="en-US" dirty="0" smtClean="0">
                <a:solidFill>
                  <a:srgbClr val="0F6FC6"/>
                </a:solidFill>
              </a:rPr>
              <a:t>Zn B(E2) between lifetime measurements (</a:t>
            </a:r>
            <a:r>
              <a:rPr lang="en-US" dirty="0" err="1" smtClean="0">
                <a:solidFill>
                  <a:srgbClr val="0F6FC6"/>
                </a:solidFill>
              </a:rPr>
              <a:t>Legnaro</a:t>
            </a:r>
            <a:r>
              <a:rPr lang="en-US" dirty="0" smtClean="0">
                <a:solidFill>
                  <a:srgbClr val="0F6FC6"/>
                </a:solidFill>
              </a:rPr>
              <a:t>) and Coulomb excitation (REX-ISOLDE)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/>
              <a:t>Van de Walle PRC79 (2009) 014309 (REX)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olidFill>
                  <a:srgbClr val="FF0000"/>
                </a:solidFill>
              </a:rPr>
              <a:t>Louchart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PRC87 (2013) 054302 (AGATA) </a:t>
            </a:r>
          </a:p>
          <a:p>
            <a:endParaRPr lang="en-US" dirty="0" smtClean="0"/>
          </a:p>
        </p:txBody>
      </p:sp>
      <p:pic>
        <p:nvPicPr>
          <p:cNvPr id="11" name="Picture 10" descr="miniball_logo_alph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915" y="-8482"/>
            <a:ext cx="681995" cy="83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7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33873" y="1921435"/>
            <a:ext cx="8069830" cy="4936565"/>
            <a:chOff x="-1351225" y="1383189"/>
            <a:chExt cx="8069830" cy="4936565"/>
          </a:xfrm>
        </p:grpSpPr>
        <p:grpSp>
          <p:nvGrpSpPr>
            <p:cNvPr id="23" name="Group 22"/>
            <p:cNvGrpSpPr/>
            <p:nvPr/>
          </p:nvGrpSpPr>
          <p:grpSpPr>
            <a:xfrm>
              <a:off x="-1351225" y="1383189"/>
              <a:ext cx="8069830" cy="4936565"/>
              <a:chOff x="-1000740" y="1450154"/>
              <a:chExt cx="7664505" cy="4893359"/>
            </a:xfrm>
          </p:grpSpPr>
          <p:pic>
            <p:nvPicPr>
              <p:cNvPr id="24" name="Picture 8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4" t="13184" r="13214" b="1859"/>
              <a:stretch/>
            </p:blipFill>
            <p:spPr bwMode="auto">
              <a:xfrm>
                <a:off x="-1000740" y="1450154"/>
                <a:ext cx="6941671" cy="4893359"/>
              </a:xfrm>
              <a:prstGeom prst="rect">
                <a:avLst/>
              </a:prstGeom>
              <a:solidFill>
                <a:srgbClr val="000000">
                  <a:alpha val="23922"/>
                </a:srgbClr>
              </a:solid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4900706" y="4252070"/>
                <a:ext cx="1763059" cy="3976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2420037" y="3832860"/>
              <a:ext cx="1694763" cy="2438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529" name="Picture 19" descr="Production_mechanism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61" t="21513" r="1625" b="46623"/>
          <a:stretch>
            <a:fillRect/>
          </a:stretch>
        </p:blipFill>
        <p:spPr bwMode="auto">
          <a:xfrm>
            <a:off x="5457056" y="4181204"/>
            <a:ext cx="365601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Content Placeholder 2"/>
          <p:cNvSpPr>
            <a:spLocks noGrp="1"/>
          </p:cNvSpPr>
          <p:nvPr>
            <p:ph idx="1"/>
          </p:nvPr>
        </p:nvSpPr>
        <p:spPr bwMode="auto">
          <a:xfrm>
            <a:off x="935062" y="925782"/>
            <a:ext cx="8382000" cy="150392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 dirty="0" smtClean="0">
                <a:latin typeface="Lucida Sans" charset="0"/>
              </a:rPr>
              <a:t>Unique worldwide: high </a:t>
            </a:r>
            <a:r>
              <a:rPr lang="en-US" dirty="0">
                <a:latin typeface="Lucida Sans" charset="0"/>
              </a:rPr>
              <a:t>energy (1.4 GeV) protons </a:t>
            </a:r>
            <a:r>
              <a:rPr lang="en-US" dirty="0" smtClean="0">
                <a:latin typeface="Lucida Sans" charset="0"/>
              </a:rPr>
              <a:t>on variety of thick targets</a:t>
            </a: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 dirty="0" smtClean="0">
                <a:latin typeface="Lucida Sans" charset="0"/>
              </a:rPr>
              <a:t>The high impact energy splits the (heavy) target nucleus </a:t>
            </a:r>
            <a:r>
              <a:rPr lang="en-US" dirty="0">
                <a:latin typeface="Lucida Sans" charset="0"/>
              </a:rPr>
              <a:t>in </a:t>
            </a:r>
            <a:r>
              <a:rPr lang="en-US" dirty="0" smtClean="0">
                <a:latin typeface="Lucida Sans" charset="0"/>
              </a:rPr>
              <a:t>smaller nuclei through</a:t>
            </a:r>
            <a:endParaRPr lang="en-US" dirty="0">
              <a:latin typeface="Lucida Sans" charset="0"/>
            </a:endParaRPr>
          </a:p>
          <a:p>
            <a:pPr lvl="1"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Fission</a:t>
            </a:r>
          </a:p>
          <a:p>
            <a:pPr lvl="1"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Fragmentation</a:t>
            </a:r>
          </a:p>
          <a:p>
            <a:pPr lvl="1">
              <a:buFont typeface="Wingdings" charset="0"/>
              <a:buChar char="u"/>
            </a:pPr>
            <a:r>
              <a:rPr lang="en-US" dirty="0" smtClean="0">
                <a:latin typeface="Lucida Sans" charset="0"/>
              </a:rPr>
              <a:t>Spallation</a:t>
            </a:r>
          </a:p>
        </p:txBody>
      </p:sp>
      <p:sp>
        <p:nvSpPr>
          <p:cNvPr id="22532" name="TextBox 18"/>
          <p:cNvSpPr txBox="1">
            <a:spLocks noChangeArrowheads="1"/>
          </p:cNvSpPr>
          <p:nvPr/>
        </p:nvSpPr>
        <p:spPr bwMode="auto">
          <a:xfrm>
            <a:off x="4547418" y="5552804"/>
            <a:ext cx="1593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dirty="0">
                <a:solidFill>
                  <a:srgbClr val="FF0000"/>
                </a:solidFill>
                <a:latin typeface="Lucida Sans" charset="0"/>
                <a:cs typeface="Lucida Sans" charset="0"/>
              </a:rPr>
              <a:t>Proton beam 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Lucida Sans" charset="0"/>
                <a:cs typeface="Lucida Sans" charset="0"/>
              </a:rPr>
              <a:t>hits the target</a:t>
            </a:r>
          </a:p>
        </p:txBody>
      </p:sp>
      <p:sp>
        <p:nvSpPr>
          <p:cNvPr id="2253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Lucida Sans" charset="0"/>
              </a:rPr>
              <a:t>Production of RIB’s at ISOLDE</a:t>
            </a:r>
            <a:endParaRPr lang="en-US" dirty="0">
              <a:latin typeface="Lucida Sans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699908" y="2197213"/>
            <a:ext cx="245412" cy="219858"/>
          </a:xfrm>
          <a:prstGeom prst="ellipse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535" name="TextBox 35"/>
          <p:cNvSpPr txBox="1">
            <a:spLocks noChangeArrowheads="1"/>
          </p:cNvSpPr>
          <p:nvPr/>
        </p:nvSpPr>
        <p:spPr bwMode="auto">
          <a:xfrm>
            <a:off x="6871930" y="1740272"/>
            <a:ext cx="693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aseline="30000" dirty="0"/>
              <a:t>238</a:t>
            </a:r>
            <a:r>
              <a:rPr lang="en-US" dirty="0"/>
              <a:t>U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20443" y="5451204"/>
            <a:ext cx="1444625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790306" y="5365479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037956" y="5379767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301481" y="5379767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733156" y="2060372"/>
            <a:ext cx="1966752" cy="520396"/>
            <a:chOff x="5457056" y="2060372"/>
            <a:chExt cx="1885779" cy="520396"/>
          </a:xfrm>
        </p:grpSpPr>
        <p:sp>
          <p:nvSpPr>
            <p:cNvPr id="19" name="Curved Right Arrow 18"/>
            <p:cNvSpPr/>
            <p:nvPr/>
          </p:nvSpPr>
          <p:spPr>
            <a:xfrm rot="3437962">
              <a:off x="6636747" y="1874680"/>
              <a:ext cx="393262" cy="1018914"/>
            </a:xfrm>
            <a:prstGeom prst="curvedRightArrow">
              <a:avLst>
                <a:gd name="adj1" fmla="val 12513"/>
                <a:gd name="adj2" fmla="val 30680"/>
                <a:gd name="adj3" fmla="val 20649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546" name="TextBox 18"/>
            <p:cNvSpPr txBox="1">
              <a:spLocks noChangeArrowheads="1"/>
            </p:cNvSpPr>
            <p:nvPr/>
          </p:nvSpPr>
          <p:spPr bwMode="auto">
            <a:xfrm>
              <a:off x="5457056" y="2060372"/>
              <a:ext cx="11977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latin typeface="Lucida Sans" charset="0"/>
                  <a:cs typeface="Lucida Sans" charset="0"/>
                </a:rPr>
                <a:t>Spallation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908954" y="3082130"/>
            <a:ext cx="4476214" cy="1556162"/>
            <a:chOff x="3632854" y="3082130"/>
            <a:chExt cx="4476214" cy="1556162"/>
          </a:xfrm>
        </p:grpSpPr>
        <p:sp>
          <p:nvSpPr>
            <p:cNvPr id="39" name="Curved Right Arrow 38"/>
            <p:cNvSpPr/>
            <p:nvPr/>
          </p:nvSpPr>
          <p:spPr>
            <a:xfrm rot="14316821" flipV="1">
              <a:off x="6225779" y="2033445"/>
              <a:ext cx="635000" cy="2732370"/>
            </a:xfrm>
            <a:prstGeom prst="curvedRightArrow">
              <a:avLst>
                <a:gd name="adj1" fmla="val 12513"/>
                <a:gd name="adj2" fmla="val 30680"/>
                <a:gd name="adj3" fmla="val 20649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Curved Right Arrow 20"/>
            <p:cNvSpPr/>
            <p:nvPr/>
          </p:nvSpPr>
          <p:spPr>
            <a:xfrm rot="14316821" flipV="1">
              <a:off x="5508937" y="1637441"/>
              <a:ext cx="724048" cy="4476214"/>
            </a:xfrm>
            <a:prstGeom prst="curvedRightArrow">
              <a:avLst>
                <a:gd name="adj1" fmla="val 12513"/>
                <a:gd name="adj2" fmla="val 30680"/>
                <a:gd name="adj3" fmla="val 20649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547" name="TextBox 18"/>
            <p:cNvSpPr txBox="1">
              <a:spLocks noChangeArrowheads="1"/>
            </p:cNvSpPr>
            <p:nvPr/>
          </p:nvSpPr>
          <p:spPr bwMode="auto">
            <a:xfrm>
              <a:off x="4779824" y="4268960"/>
              <a:ext cx="9156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latin typeface="Lucida Sans" charset="0"/>
                  <a:cs typeface="Lucida Sans" charset="0"/>
                </a:rPr>
                <a:t>Fission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30369" y="3834451"/>
            <a:ext cx="5998840" cy="2214200"/>
            <a:chOff x="2354269" y="3834451"/>
            <a:chExt cx="5998840" cy="2214200"/>
          </a:xfrm>
        </p:grpSpPr>
        <p:sp>
          <p:nvSpPr>
            <p:cNvPr id="22" name="Curved Right Arrow 21"/>
            <p:cNvSpPr/>
            <p:nvPr/>
          </p:nvSpPr>
          <p:spPr>
            <a:xfrm rot="14316821" flipV="1">
              <a:off x="4883264" y="1305456"/>
              <a:ext cx="940850" cy="5998840"/>
            </a:xfrm>
            <a:prstGeom prst="curvedRightArrow">
              <a:avLst>
                <a:gd name="adj1" fmla="val 12513"/>
                <a:gd name="adj2" fmla="val 30680"/>
                <a:gd name="adj3" fmla="val 20649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548" name="TextBox 18"/>
            <p:cNvSpPr txBox="1">
              <a:spLocks noChangeArrowheads="1"/>
            </p:cNvSpPr>
            <p:nvPr/>
          </p:nvSpPr>
          <p:spPr bwMode="auto">
            <a:xfrm>
              <a:off x="2712341" y="5679319"/>
              <a:ext cx="167225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latin typeface="Lucida Sans" charset="0"/>
                  <a:cs typeface="Lucida Sans" charset="0"/>
                </a:rPr>
                <a:t>Fragmentation</a:t>
              </a:r>
            </a:p>
          </p:txBody>
        </p:sp>
      </p:grpSp>
      <p:sp>
        <p:nvSpPr>
          <p:cNvPr id="17" name="Oval 16"/>
          <p:cNvSpPr/>
          <p:nvPr/>
        </p:nvSpPr>
        <p:spPr>
          <a:xfrm>
            <a:off x="5536431" y="5379767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6267" y="2330834"/>
            <a:ext cx="3864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  ‘exotic’ isotopes from light to heavy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84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12963"/>
            <a:ext cx="7643192" cy="980736"/>
          </a:xfrm>
        </p:spPr>
        <p:txBody>
          <a:bodyPr/>
          <a:lstStyle/>
          <a:p>
            <a:r>
              <a:rPr lang="en-US" dirty="0" smtClean="0"/>
              <a:t>Status in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182" y="990600"/>
            <a:ext cx="6418843" cy="37994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3000" y="5943600"/>
            <a:ext cx="7459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Lifetime measurements</a:t>
            </a:r>
            <a:r>
              <a:rPr lang="en-US" sz="2000" dirty="0" smtClean="0"/>
              <a:t> and </a:t>
            </a:r>
            <a:r>
              <a:rPr lang="en-US" sz="2000" b="1" dirty="0" smtClean="0">
                <a:solidFill>
                  <a:srgbClr val="1C03B3"/>
                </a:solidFill>
              </a:rPr>
              <a:t>Coulomb Excitation </a:t>
            </a:r>
            <a:r>
              <a:rPr lang="en-US" sz="2000" dirty="0" smtClean="0"/>
              <a:t>give different results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 Still under investigation !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5214361"/>
            <a:ext cx="7052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Coulomb excitation measurements confirmed (REX and HIE-ISOLDE)!</a:t>
            </a:r>
          </a:p>
          <a:p>
            <a:r>
              <a:rPr lang="en-US" dirty="0" smtClean="0"/>
              <a:t>Lifetime measurements using AGATA also confirmed (</a:t>
            </a:r>
            <a:r>
              <a:rPr lang="en-US" dirty="0" err="1" smtClean="0"/>
              <a:t>Legnaro</a:t>
            </a:r>
            <a:r>
              <a:rPr lang="en-US" dirty="0" smtClean="0"/>
              <a:t> and GANIL)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00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937114" y="6109985"/>
            <a:ext cx="2242382" cy="7480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9348C"/>
                </a:solidFill>
              </a:rPr>
              <a:t>HIE-ISOLDE Phase 1 (2016)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3878560" y="631393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Imagen 5" descr="Fig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152716"/>
            <a:ext cx="9144000" cy="5443612"/>
          </a:xfrm>
          <a:prstGeom prst="rect">
            <a:avLst/>
          </a:prstGeom>
        </p:spPr>
      </p:pic>
      <p:sp>
        <p:nvSpPr>
          <p:cNvPr id="9" name="TextBox 14"/>
          <p:cNvSpPr txBox="1"/>
          <p:nvPr/>
        </p:nvSpPr>
        <p:spPr>
          <a:xfrm>
            <a:off x="3635896" y="4347452"/>
            <a:ext cx="113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FF00"/>
                </a:solidFill>
              </a:rPr>
              <a:t>Miniball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92360" y="5895352"/>
            <a:ext cx="1501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</a:rPr>
              <a:t>Moveable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Setups</a:t>
            </a:r>
            <a:r>
              <a:rPr lang="es-ES" b="1" dirty="0">
                <a:solidFill>
                  <a:schemeClr val="bg1"/>
                </a:solidFill>
              </a:rPr>
              <a:t> (SEC)</a:t>
            </a:r>
          </a:p>
        </p:txBody>
      </p:sp>
      <p:pic>
        <p:nvPicPr>
          <p:cNvPr id="14" name="Picture 13" descr="miniball_logo_alph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2406" y="4716784"/>
            <a:ext cx="782444" cy="955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23879" y="3629583"/>
            <a:ext cx="3103286" cy="14773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r>
              <a:rPr lang="en-US" i="1" dirty="0"/>
              <a:t>Coulomb excitation: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74,76,78</a:t>
            </a:r>
            <a:r>
              <a:rPr lang="en-US" b="1" dirty="0">
                <a:solidFill>
                  <a:srgbClr val="FFFF00"/>
                </a:solidFill>
              </a:rPr>
              <a:t>Zn </a:t>
            </a:r>
            <a:r>
              <a:rPr lang="en-US" dirty="0">
                <a:solidFill>
                  <a:srgbClr val="FFFF00"/>
                </a:solidFill>
              </a:rPr>
              <a:t>(KU Leuven)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142</a:t>
            </a:r>
            <a:r>
              <a:rPr lang="en-US" b="1" dirty="0">
                <a:solidFill>
                  <a:srgbClr val="FFFF00"/>
                </a:solidFill>
              </a:rPr>
              <a:t>Xe</a:t>
            </a:r>
            <a:r>
              <a:rPr lang="en-US" dirty="0">
                <a:solidFill>
                  <a:srgbClr val="FFFF00"/>
                </a:solidFill>
              </a:rPr>
              <a:t> (Darmstadt)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110</a:t>
            </a:r>
            <a:r>
              <a:rPr lang="en-US" b="1" dirty="0">
                <a:solidFill>
                  <a:srgbClr val="FFFF00"/>
                </a:solidFill>
              </a:rPr>
              <a:t>Sn</a:t>
            </a:r>
            <a:r>
              <a:rPr lang="en-US" dirty="0">
                <a:solidFill>
                  <a:srgbClr val="FFFF00"/>
                </a:solidFill>
              </a:rPr>
              <a:t> (Lund)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132</a:t>
            </a:r>
            <a:r>
              <a:rPr lang="en-US" b="1" dirty="0">
                <a:solidFill>
                  <a:srgbClr val="FFFF00"/>
                </a:solidFill>
              </a:rPr>
              <a:t>Sn</a:t>
            </a:r>
            <a:r>
              <a:rPr lang="en-US" dirty="0">
                <a:solidFill>
                  <a:srgbClr val="FFFF00"/>
                </a:solidFill>
              </a:rPr>
              <a:t> (Köln)</a:t>
            </a:r>
            <a:endParaRPr lang="en-US" sz="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4080" y="2983146"/>
            <a:ext cx="1903085" cy="369332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Phase 1 - 2015/16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23879" y="5325662"/>
            <a:ext cx="3103286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r>
              <a:rPr lang="en-US" i="1" dirty="0"/>
              <a:t>Reactions: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66</a:t>
            </a:r>
            <a:r>
              <a:rPr lang="en-US" b="1" dirty="0">
                <a:solidFill>
                  <a:srgbClr val="FFFF00"/>
                </a:solidFill>
              </a:rPr>
              <a:t>Ni(</a:t>
            </a:r>
            <a:r>
              <a:rPr lang="en-US" b="1" i="1" dirty="0" err="1">
                <a:solidFill>
                  <a:srgbClr val="FFFF00"/>
                </a:solidFill>
              </a:rPr>
              <a:t>d,p</a:t>
            </a:r>
            <a:r>
              <a:rPr lang="en-US" b="1" dirty="0">
                <a:solidFill>
                  <a:srgbClr val="FFFF00"/>
                </a:solidFill>
              </a:rPr>
              <a:t>)</a:t>
            </a:r>
            <a:r>
              <a:rPr lang="en-US" dirty="0">
                <a:solidFill>
                  <a:srgbClr val="FFFF00"/>
                </a:solidFill>
              </a:rPr>
              <a:t> (Oslo/</a:t>
            </a:r>
            <a:r>
              <a:rPr lang="en-US" dirty="0" err="1">
                <a:solidFill>
                  <a:srgbClr val="FFFF00"/>
                </a:solidFill>
              </a:rPr>
              <a:t>iThemba</a:t>
            </a:r>
            <a:r>
              <a:rPr lang="en-US" dirty="0">
                <a:solidFill>
                  <a:srgbClr val="FFFF0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/>
              <a:t>9</a:t>
            </a:r>
            <a:r>
              <a:rPr lang="en-US" b="1" dirty="0"/>
              <a:t>Li(</a:t>
            </a:r>
            <a:r>
              <a:rPr lang="en-US" b="1" i="1" dirty="0" err="1"/>
              <a:t>t,p</a:t>
            </a:r>
            <a:r>
              <a:rPr lang="en-US" b="1" dirty="0"/>
              <a:t>)</a:t>
            </a:r>
            <a:r>
              <a:rPr lang="en-US" dirty="0"/>
              <a:t> (Aarhus)</a:t>
            </a:r>
            <a:r>
              <a:rPr lang="en-US" b="1" dirty="0"/>
              <a:t> </a:t>
            </a:r>
            <a:r>
              <a:rPr lang="en-US" dirty="0"/>
              <a:t>@ SEC</a:t>
            </a:r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>
          <a:xfrm>
            <a:off x="3878560" y="65106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8A99B6-F2C5-A04D-BF0C-38BC421CFEAB}"/>
              </a:ext>
            </a:extLst>
          </p:cNvPr>
          <p:cNvSpPr txBox="1"/>
          <p:nvPr/>
        </p:nvSpPr>
        <p:spPr>
          <a:xfrm rot="20776685">
            <a:off x="4023309" y="2753278"/>
            <a:ext cx="6078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B3756B-3AC9-F748-95F7-7EC0EC2E2C01}"/>
              </a:ext>
            </a:extLst>
          </p:cNvPr>
          <p:cNvSpPr txBox="1"/>
          <p:nvPr/>
        </p:nvSpPr>
        <p:spPr>
          <a:xfrm rot="20776685">
            <a:off x="4486692" y="2623574"/>
            <a:ext cx="6078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X</a:t>
            </a:r>
          </a:p>
        </p:txBody>
      </p:sp>
      <p:pic>
        <p:nvPicPr>
          <p:cNvPr id="21" name="Picture 20" descr="g102.png">
            <a:extLst>
              <a:ext uri="{FF2B5EF4-FFF2-40B4-BE49-F238E27FC236}">
                <a16:creationId xmlns:a16="http://schemas.microsoft.com/office/drawing/2014/main" id="{B0C92E42-AD3D-F049-A878-EA2DF0CF74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5" y="1152716"/>
            <a:ext cx="3528399" cy="23016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2831" y="2001038"/>
            <a:ext cx="1251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5.4 MeV/u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8A99B6-F2C5-A04D-BF0C-38BC421CFEAB}"/>
              </a:ext>
            </a:extLst>
          </p:cNvPr>
          <p:cNvSpPr txBox="1"/>
          <p:nvPr/>
        </p:nvSpPr>
        <p:spPr>
          <a:xfrm rot="20776685">
            <a:off x="1995519" y="5147331"/>
            <a:ext cx="7840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B3756B-3AC9-F748-95F7-7EC0EC2E2C01}"/>
              </a:ext>
            </a:extLst>
          </p:cNvPr>
          <p:cNvSpPr txBox="1"/>
          <p:nvPr/>
        </p:nvSpPr>
        <p:spPr>
          <a:xfrm rot="20776685">
            <a:off x="2048275" y="5017864"/>
            <a:ext cx="184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11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937114" y="6109985"/>
            <a:ext cx="2242382" cy="7480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9348C"/>
                </a:solidFill>
              </a:rPr>
              <a:t>HIE-ISOLDE Phase 2a (2017)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3878560" y="631393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" name="Imagen 5" descr="Fig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154340"/>
            <a:ext cx="9144000" cy="5443612"/>
          </a:xfrm>
          <a:prstGeom prst="rect">
            <a:avLst/>
          </a:prstGeom>
        </p:spPr>
      </p:pic>
      <p:sp>
        <p:nvSpPr>
          <p:cNvPr id="9" name="TextBox 14"/>
          <p:cNvSpPr txBox="1"/>
          <p:nvPr/>
        </p:nvSpPr>
        <p:spPr>
          <a:xfrm>
            <a:off x="3635896" y="4349076"/>
            <a:ext cx="113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FF00"/>
                </a:solidFill>
              </a:rPr>
              <a:t>Miniball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92360" y="5895352"/>
            <a:ext cx="1501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</a:rPr>
              <a:t>Moveable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Setups</a:t>
            </a:r>
            <a:r>
              <a:rPr lang="es-ES" b="1" dirty="0">
                <a:solidFill>
                  <a:schemeClr val="bg1"/>
                </a:solidFill>
              </a:rPr>
              <a:t> (SEC)</a:t>
            </a:r>
          </a:p>
        </p:txBody>
      </p:sp>
      <p:pic>
        <p:nvPicPr>
          <p:cNvPr id="14" name="Picture 13" descr="miniball_logo_alph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2406" y="4718408"/>
            <a:ext cx="782444" cy="955309"/>
          </a:xfrm>
          <a:prstGeom prst="rect">
            <a:avLst/>
          </a:prstGeom>
        </p:spPr>
      </p:pic>
      <p:pic>
        <p:nvPicPr>
          <p:cNvPr id="2" name="Picture 1" descr="ISS_Logo_300px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923" y="5973167"/>
            <a:ext cx="1636966" cy="560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03090" y="2983146"/>
            <a:ext cx="1724075" cy="369332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Phase 2a – 2017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23879" y="3355234"/>
            <a:ext cx="3103286" cy="23417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/>
              <a:t>Coulomb excitation: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72</a:t>
            </a:r>
            <a:r>
              <a:rPr lang="en-US" b="1" dirty="0">
                <a:solidFill>
                  <a:srgbClr val="FFFF00"/>
                </a:solidFill>
              </a:rPr>
              <a:t>Se </a:t>
            </a:r>
            <a:r>
              <a:rPr lang="en-US" dirty="0">
                <a:solidFill>
                  <a:srgbClr val="FFFF00"/>
                </a:solidFill>
              </a:rPr>
              <a:t>(Surrey)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70</a:t>
            </a:r>
            <a:r>
              <a:rPr lang="en-US" b="1" dirty="0">
                <a:solidFill>
                  <a:srgbClr val="FFFF00"/>
                </a:solidFill>
              </a:rPr>
              <a:t>Se/</a:t>
            </a:r>
            <a:r>
              <a:rPr lang="en-US" b="1" baseline="30000" dirty="0">
                <a:solidFill>
                  <a:srgbClr val="FFFF00"/>
                </a:solidFill>
              </a:rPr>
              <a:t>66</a:t>
            </a:r>
            <a:r>
              <a:rPr lang="en-US" b="1" dirty="0">
                <a:solidFill>
                  <a:srgbClr val="FFFF00"/>
                </a:solidFill>
              </a:rPr>
              <a:t>Ge </a:t>
            </a:r>
            <a:r>
              <a:rPr lang="en-US" dirty="0">
                <a:solidFill>
                  <a:srgbClr val="FFFF00"/>
                </a:solidFill>
              </a:rPr>
              <a:t>(Western Cape)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142,144</a:t>
            </a:r>
            <a:r>
              <a:rPr lang="en-US" b="1" dirty="0">
                <a:solidFill>
                  <a:srgbClr val="FFFF00"/>
                </a:solidFill>
              </a:rPr>
              <a:t>Ba</a:t>
            </a:r>
            <a:r>
              <a:rPr lang="en-US" dirty="0">
                <a:solidFill>
                  <a:srgbClr val="FFFF00"/>
                </a:solidFill>
              </a:rPr>
              <a:t> (Paisley/Liverpool)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140</a:t>
            </a:r>
            <a:r>
              <a:rPr lang="en-US" b="1" dirty="0">
                <a:solidFill>
                  <a:srgbClr val="FFFF00"/>
                </a:solidFill>
              </a:rPr>
              <a:t>Sm </a:t>
            </a:r>
            <a:r>
              <a:rPr lang="en-US" dirty="0">
                <a:solidFill>
                  <a:srgbClr val="FFFF00"/>
                </a:solidFill>
              </a:rPr>
              <a:t>(Oslo)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140</a:t>
            </a:r>
            <a:r>
              <a:rPr lang="en-US" b="1" dirty="0">
                <a:solidFill>
                  <a:srgbClr val="FFFF00"/>
                </a:solidFill>
              </a:rPr>
              <a:t>Nd</a:t>
            </a:r>
            <a:r>
              <a:rPr lang="en-US" dirty="0">
                <a:solidFill>
                  <a:srgbClr val="FFFF00"/>
                </a:solidFill>
              </a:rPr>
              <a:t> (Darmstadt/Sofia)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108</a:t>
            </a:r>
            <a:r>
              <a:rPr lang="en-US" b="1" dirty="0">
                <a:solidFill>
                  <a:srgbClr val="FFFF00"/>
                </a:solidFill>
              </a:rPr>
              <a:t>Sn</a:t>
            </a:r>
            <a:r>
              <a:rPr lang="en-US" dirty="0">
                <a:solidFill>
                  <a:srgbClr val="FFFF00"/>
                </a:solidFill>
              </a:rPr>
              <a:t> (Lund)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206</a:t>
            </a:r>
            <a:r>
              <a:rPr lang="en-US" b="1" dirty="0">
                <a:solidFill>
                  <a:srgbClr val="FFFF00"/>
                </a:solidFill>
              </a:rPr>
              <a:t>Hg</a:t>
            </a:r>
            <a:r>
              <a:rPr lang="en-US" dirty="0">
                <a:solidFill>
                  <a:srgbClr val="FFFF00"/>
                </a:solidFill>
              </a:rPr>
              <a:t> (Surrey)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923879" y="5773022"/>
            <a:ext cx="3103286" cy="6739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/>
              <a:t>Moments: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28</a:t>
            </a:r>
            <a:r>
              <a:rPr lang="en-US" b="1" dirty="0">
                <a:solidFill>
                  <a:srgbClr val="FFFF00"/>
                </a:solidFill>
              </a:rPr>
              <a:t>Mg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i="1" dirty="0">
                <a:solidFill>
                  <a:srgbClr val="FFFF00"/>
                </a:solidFill>
              </a:rPr>
              <a:t>g</a:t>
            </a:r>
            <a:r>
              <a:rPr lang="en-US" dirty="0">
                <a:solidFill>
                  <a:srgbClr val="FFFF00"/>
                </a:solidFill>
              </a:rPr>
              <a:t>-factor (</a:t>
            </a:r>
            <a:r>
              <a:rPr lang="en-US" dirty="0" err="1">
                <a:solidFill>
                  <a:srgbClr val="FFFF00"/>
                </a:solidFill>
              </a:rPr>
              <a:t>Orsay</a:t>
            </a:r>
            <a:r>
              <a:rPr lang="en-US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6910" y="1234434"/>
            <a:ext cx="3761650" cy="15654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/>
              <a:t>Reactions: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>
                <a:solidFill>
                  <a:srgbClr val="FFFF00"/>
                </a:solidFill>
              </a:rPr>
              <a:t>94</a:t>
            </a:r>
            <a:r>
              <a:rPr lang="en-US" b="1" dirty="0">
                <a:solidFill>
                  <a:srgbClr val="FFFF00"/>
                </a:solidFill>
              </a:rPr>
              <a:t>Rb</a:t>
            </a:r>
            <a:r>
              <a:rPr lang="en-US" dirty="0">
                <a:solidFill>
                  <a:srgbClr val="FFFF00"/>
                </a:solidFill>
              </a:rPr>
              <a:t>(</a:t>
            </a:r>
            <a:r>
              <a:rPr lang="en-US" baseline="30000" dirty="0">
                <a:solidFill>
                  <a:srgbClr val="FFFF00"/>
                </a:solidFill>
              </a:rPr>
              <a:t>208</a:t>
            </a:r>
            <a:r>
              <a:rPr lang="en-US" dirty="0">
                <a:solidFill>
                  <a:srgbClr val="FFFF00"/>
                </a:solidFill>
              </a:rPr>
              <a:t>Pb) </a:t>
            </a:r>
            <a:r>
              <a:rPr lang="en-US" i="1" dirty="0">
                <a:solidFill>
                  <a:srgbClr val="FFFF00"/>
                </a:solidFill>
              </a:rPr>
              <a:t>MNT</a:t>
            </a:r>
            <a:r>
              <a:rPr lang="en-US" dirty="0">
                <a:solidFill>
                  <a:srgbClr val="FFFF00"/>
                </a:solidFill>
              </a:rPr>
              <a:t> (</a:t>
            </a:r>
            <a:r>
              <a:rPr lang="en-US" dirty="0" err="1">
                <a:solidFill>
                  <a:srgbClr val="FFFF00"/>
                </a:solidFill>
              </a:rPr>
              <a:t>Legnaro</a:t>
            </a:r>
            <a:r>
              <a:rPr lang="en-US" dirty="0">
                <a:solidFill>
                  <a:srgbClr val="FFFF00"/>
                </a:solidFill>
              </a:rPr>
              <a:t>/Zagreb)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/>
              <a:t>15</a:t>
            </a:r>
            <a:r>
              <a:rPr lang="en-US" b="1" dirty="0"/>
              <a:t>C</a:t>
            </a:r>
            <a:r>
              <a:rPr lang="en-US" dirty="0"/>
              <a:t>(</a:t>
            </a:r>
            <a:r>
              <a:rPr lang="en-US" baseline="30000" dirty="0"/>
              <a:t>208</a:t>
            </a:r>
            <a:r>
              <a:rPr lang="en-US" dirty="0"/>
              <a:t>Pb)</a:t>
            </a:r>
            <a:r>
              <a:rPr lang="en-US" b="1" dirty="0"/>
              <a:t> </a:t>
            </a:r>
            <a:r>
              <a:rPr lang="en-US" i="1" dirty="0"/>
              <a:t>Elastic</a:t>
            </a:r>
            <a:r>
              <a:rPr lang="en-US" dirty="0"/>
              <a:t> (Huelva)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/>
              <a:t>9</a:t>
            </a:r>
            <a:r>
              <a:rPr lang="en-US" b="1" dirty="0"/>
              <a:t>Li</a:t>
            </a:r>
            <a:r>
              <a:rPr lang="en-US" dirty="0"/>
              <a:t>(</a:t>
            </a:r>
            <a:r>
              <a:rPr lang="en-US" i="1" dirty="0" err="1"/>
              <a:t>t,p</a:t>
            </a:r>
            <a:r>
              <a:rPr lang="en-US" dirty="0"/>
              <a:t>) (Aarhus)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/>
              <a:t>59</a:t>
            </a:r>
            <a:r>
              <a:rPr lang="en-US" b="1" dirty="0"/>
              <a:t>Cu</a:t>
            </a:r>
            <a:r>
              <a:rPr lang="en-US" dirty="0"/>
              <a:t>(</a:t>
            </a:r>
            <a:r>
              <a:rPr lang="en-US" i="1" dirty="0" err="1"/>
              <a:t>p,</a:t>
            </a:r>
            <a:r>
              <a:rPr lang="en-US" i="1" dirty="0" err="1">
                <a:latin typeface="Symbol" charset="2"/>
                <a:cs typeface="Symbol" charset="2"/>
              </a:rPr>
              <a:t>a</a:t>
            </a:r>
            <a:r>
              <a:rPr lang="en-US" dirty="0"/>
              <a:t>) (Edinburgh)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6910" y="2929364"/>
            <a:ext cx="1839454" cy="6748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/>
              <a:t>Commissioning: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baseline="30000" dirty="0"/>
              <a:t>14</a:t>
            </a:r>
            <a:r>
              <a:rPr lang="en-US" b="1" dirty="0"/>
              <a:t>N</a:t>
            </a:r>
            <a:r>
              <a:rPr lang="en-US" i="1" dirty="0"/>
              <a:t> </a:t>
            </a:r>
            <a:r>
              <a:rPr lang="en-US" dirty="0"/>
              <a:t>to ISS</a:t>
            </a:r>
          </a:p>
        </p:txBody>
      </p:sp>
      <p:sp>
        <p:nvSpPr>
          <p:cNvPr id="16" name="Slide Number Placeholder 3"/>
          <p:cNvSpPr txBox="1">
            <a:spLocks/>
          </p:cNvSpPr>
          <p:nvPr/>
        </p:nvSpPr>
        <p:spPr>
          <a:xfrm>
            <a:off x="3878560" y="65106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99F492-CB4B-9D4D-91D5-8600B5F57A2D}"/>
              </a:ext>
            </a:extLst>
          </p:cNvPr>
          <p:cNvSpPr txBox="1"/>
          <p:nvPr/>
        </p:nvSpPr>
        <p:spPr>
          <a:xfrm rot="20776685">
            <a:off x="4023309" y="2753278"/>
            <a:ext cx="6078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66869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937114" y="6109985"/>
            <a:ext cx="2242382" cy="7480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9348C"/>
                </a:solidFill>
              </a:rPr>
              <a:t>HIE-ISOLDE Phase 2b (2018)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3878560" y="631393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Imagen 5" descr="Fig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154340"/>
            <a:ext cx="9144000" cy="5443612"/>
          </a:xfrm>
          <a:prstGeom prst="rect">
            <a:avLst/>
          </a:prstGeom>
        </p:spPr>
      </p:pic>
      <p:sp>
        <p:nvSpPr>
          <p:cNvPr id="9" name="TextBox 14"/>
          <p:cNvSpPr txBox="1"/>
          <p:nvPr/>
        </p:nvSpPr>
        <p:spPr>
          <a:xfrm>
            <a:off x="3635896" y="4349076"/>
            <a:ext cx="113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FF00"/>
                </a:solidFill>
              </a:rPr>
              <a:t>Miniball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92360" y="5895352"/>
            <a:ext cx="1501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</a:rPr>
              <a:t>Moveable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Setups</a:t>
            </a:r>
            <a:r>
              <a:rPr lang="es-ES" b="1" dirty="0">
                <a:solidFill>
                  <a:schemeClr val="bg1"/>
                </a:solidFill>
              </a:rPr>
              <a:t> (SEC)</a:t>
            </a:r>
          </a:p>
        </p:txBody>
      </p:sp>
      <p:pic>
        <p:nvPicPr>
          <p:cNvPr id="14" name="Picture 13" descr="miniball_logo_alph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2406" y="4718408"/>
            <a:ext cx="782444" cy="955309"/>
          </a:xfrm>
          <a:prstGeom prst="rect">
            <a:avLst/>
          </a:prstGeom>
        </p:spPr>
      </p:pic>
      <p:pic>
        <p:nvPicPr>
          <p:cNvPr id="2" name="Picture 1" descr="ISS_Logo_300px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923" y="5973167"/>
            <a:ext cx="1636966" cy="560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92395" y="2983146"/>
            <a:ext cx="1734770" cy="369332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Phase </a:t>
            </a:r>
            <a:r>
              <a:rPr lang="en-US" b="1" dirty="0" smtClean="0"/>
              <a:t>2b </a:t>
            </a:r>
            <a:r>
              <a:rPr lang="en-US" b="1" dirty="0"/>
              <a:t>– 2018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8399" y="1154340"/>
            <a:ext cx="3103286" cy="29587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en-US" i="1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Coulomb excitation (</a:t>
            </a:r>
            <a:r>
              <a:rPr lang="en-US" i="1" dirty="0" err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Miniball</a:t>
            </a:r>
            <a:r>
              <a:rPr lang="en-US" i="1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):</a:t>
            </a: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96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Kr	        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@ 5.325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</a:t>
            </a:r>
            <a:endParaRPr lang="en-US" dirty="0">
              <a:solidFill>
                <a:srgbClr val="FFFF00"/>
              </a:solidFill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212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Rn	        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@ 4.355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</a:t>
            </a:r>
          </a:p>
          <a:p>
            <a:pPr lvl="2"/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        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@ 3.824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</a:t>
            </a:r>
            <a:endParaRPr lang="en-US" dirty="0">
              <a:solidFill>
                <a:srgbClr val="FFFF00"/>
              </a:solidFill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222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Ra	        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@ 4.305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</a:t>
            </a: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228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Ra	        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@ 4.310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</a:t>
            </a:r>
            <a:endParaRPr lang="en-US" dirty="0">
              <a:solidFill>
                <a:srgbClr val="FFFF00"/>
              </a:solidFill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142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Ba	        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@ 4.190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</a:t>
            </a:r>
            <a:endParaRPr lang="en-US" dirty="0">
              <a:solidFill>
                <a:srgbClr val="FFFF00"/>
              </a:solidFill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222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Rn	        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@ 4.230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</a:t>
            </a:r>
            <a:endParaRPr lang="en-US" dirty="0">
              <a:solidFill>
                <a:srgbClr val="FFFF00"/>
              </a:solidFill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224,226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Rn    </a:t>
            </a:r>
            <a:r>
              <a:rPr lang="en-US" sz="1400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  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@ 5.080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</a:t>
            </a:r>
            <a:endParaRPr lang="en-US" dirty="0">
              <a:solidFill>
                <a:srgbClr val="FFFF00"/>
              </a:solidFill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106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Sn	        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@ 4.404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173628" y="4238852"/>
            <a:ext cx="4991538" cy="25938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/>
              <a:t>Reactions:</a:t>
            </a: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8</a:t>
            </a:r>
            <a:r>
              <a:rPr lang="en-US" b="1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B</a:t>
            </a:r>
            <a:r>
              <a:rPr lang="en-US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(</a:t>
            </a:r>
            <a:r>
              <a:rPr lang="en-US" baseline="30000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64</a:t>
            </a:r>
            <a:r>
              <a:rPr lang="en-US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Zn)          </a:t>
            </a:r>
            <a:r>
              <a:rPr lang="en-US" sz="1200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@ 4.900 MeV/</a:t>
            </a:r>
            <a:r>
              <a:rPr lang="en-US" i="1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u</a:t>
            </a:r>
            <a:r>
              <a:rPr lang="en-US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  </a:t>
            </a:r>
            <a:r>
              <a:rPr lang="en-US" i="1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(SEC)</a:t>
            </a:r>
          </a:p>
          <a:p>
            <a:pPr marL="285750" lvl="0" indent="-285750">
              <a:buClr>
                <a:srgbClr val="FFFFFF"/>
              </a:buClr>
              <a:buSzPts val="1800"/>
              <a:buFont typeface="Calibri"/>
              <a:buChar char="•"/>
            </a:pPr>
            <a:r>
              <a:rPr lang="en-US" b="1" baseline="30000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7</a:t>
            </a:r>
            <a:r>
              <a:rPr lang="en-US" b="1" dirty="0">
                <a:ea typeface="Calibri"/>
                <a:cs typeface="Calibri"/>
                <a:sym typeface="Calibri"/>
              </a:rPr>
              <a:t>Be</a:t>
            </a:r>
            <a:r>
              <a:rPr lang="en-US" dirty="0">
                <a:ea typeface="Calibri"/>
                <a:cs typeface="Calibri"/>
                <a:sym typeface="Calibri"/>
              </a:rPr>
              <a:t>(</a:t>
            </a:r>
            <a:r>
              <a:rPr lang="en-US" i="1" dirty="0" err="1">
                <a:ea typeface="Calibri"/>
                <a:cs typeface="Calibri"/>
                <a:sym typeface="Calibri"/>
              </a:rPr>
              <a:t>d,p</a:t>
            </a:r>
            <a:r>
              <a:rPr lang="en-US" dirty="0">
                <a:ea typeface="Calibri"/>
                <a:cs typeface="Calibri"/>
                <a:sym typeface="Calibri"/>
              </a:rPr>
              <a:t>)          @ 5.000 MeV/</a:t>
            </a:r>
            <a:r>
              <a:rPr lang="en-US" i="1" dirty="0">
                <a:ea typeface="Calibri"/>
                <a:cs typeface="Calibri"/>
                <a:sym typeface="Calibri"/>
              </a:rPr>
              <a:t>u </a:t>
            </a:r>
            <a:r>
              <a:rPr lang="en-US" dirty="0">
                <a:ea typeface="Calibri"/>
                <a:cs typeface="Calibri"/>
                <a:sym typeface="Calibri"/>
              </a:rPr>
              <a:t> </a:t>
            </a:r>
            <a:r>
              <a:rPr lang="en-US" i="1" dirty="0">
                <a:ea typeface="Calibri"/>
                <a:cs typeface="Calibri"/>
                <a:sym typeface="Calibri"/>
              </a:rPr>
              <a:t>(SEC)</a:t>
            </a:r>
            <a:endParaRPr lang="en-US" i="1" dirty="0">
              <a:solidFill>
                <a:srgbClr val="FFFFFF"/>
              </a:solidFill>
              <a:ea typeface="Calibri"/>
              <a:cs typeface="Calibri"/>
              <a:sym typeface="Calibri"/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Calibri"/>
              <a:buChar char="•"/>
            </a:pPr>
            <a:r>
              <a:rPr lang="en-US" b="1" baseline="30000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9</a:t>
            </a:r>
            <a:r>
              <a:rPr lang="en-US" b="1" dirty="0">
                <a:ea typeface="Calibri"/>
                <a:cs typeface="Calibri"/>
                <a:sym typeface="Calibri"/>
              </a:rPr>
              <a:t>Li</a:t>
            </a:r>
            <a:r>
              <a:rPr lang="en-US" dirty="0">
                <a:ea typeface="Calibri"/>
                <a:cs typeface="Calibri"/>
                <a:sym typeface="Calibri"/>
              </a:rPr>
              <a:t>(</a:t>
            </a:r>
            <a:r>
              <a:rPr lang="en-US" i="1" dirty="0" err="1">
                <a:ea typeface="Calibri"/>
                <a:cs typeface="Calibri"/>
                <a:sym typeface="Calibri"/>
              </a:rPr>
              <a:t>t,p</a:t>
            </a:r>
            <a:r>
              <a:rPr lang="en-US" dirty="0">
                <a:ea typeface="Calibri"/>
                <a:cs typeface="Calibri"/>
                <a:sym typeface="Calibri"/>
              </a:rPr>
              <a:t>)            @ 8.000 MeV/</a:t>
            </a:r>
            <a:r>
              <a:rPr lang="en-US" i="1" dirty="0">
                <a:ea typeface="Calibri"/>
                <a:cs typeface="Calibri"/>
                <a:sym typeface="Calibri"/>
              </a:rPr>
              <a:t>u </a:t>
            </a:r>
            <a:r>
              <a:rPr lang="en-US" dirty="0">
                <a:ea typeface="Calibri"/>
                <a:cs typeface="Calibri"/>
                <a:sym typeface="Calibri"/>
              </a:rPr>
              <a:t> </a:t>
            </a:r>
            <a:r>
              <a:rPr lang="en-US" i="1" dirty="0">
                <a:ea typeface="Calibri"/>
                <a:cs typeface="Calibri"/>
                <a:sym typeface="Calibri"/>
              </a:rPr>
              <a:t>(SEC)</a:t>
            </a:r>
            <a:endParaRPr lang="en-US" i="1" dirty="0">
              <a:solidFill>
                <a:srgbClr val="FFFFFF"/>
              </a:solidFill>
              <a:ea typeface="Calibri"/>
              <a:cs typeface="Calibri"/>
              <a:sym typeface="Calibri"/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11</a:t>
            </a:r>
            <a:r>
              <a:rPr lang="en-US" b="1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Be</a:t>
            </a:r>
            <a:r>
              <a:rPr lang="en-US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(decay)   </a:t>
            </a:r>
            <a:r>
              <a:rPr lang="en-US" sz="1400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@ 7.498 MeV/</a:t>
            </a:r>
            <a:r>
              <a:rPr lang="en-US" i="1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u </a:t>
            </a:r>
            <a:r>
              <a:rPr lang="en-US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i="1" dirty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(SEC-TPC)</a:t>
            </a:r>
            <a:endParaRPr lang="en-US" b="1" i="1" dirty="0">
              <a:solidFill>
                <a:srgbClr val="FFFFFF"/>
              </a:solidFill>
              <a:ea typeface="Calibri"/>
              <a:cs typeface="Calibri"/>
              <a:sym typeface="Calibri"/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132,134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Sn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(</a:t>
            </a:r>
            <a:r>
              <a:rPr lang="en-US" i="1" dirty="0" err="1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d,p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)  @ 7.200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  (</a:t>
            </a:r>
            <a:r>
              <a:rPr lang="en-US" i="1" dirty="0" err="1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Miniball+T-REX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)</a:t>
            </a:r>
            <a:endParaRPr lang="en-US" dirty="0">
              <a:solidFill>
                <a:srgbClr val="FFFF00"/>
              </a:solidFill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28</a:t>
            </a:r>
            <a:r>
              <a:rPr lang="en-US" b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Mg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(</a:t>
            </a:r>
            <a:r>
              <a:rPr lang="en-US" i="1" dirty="0" err="1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t,p</a:t>
            </a:r>
            <a:r>
              <a:rPr lang="en-US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)        @ 9.473 MeV/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u  (</a:t>
            </a:r>
            <a:r>
              <a:rPr lang="en-US" i="1" dirty="0" err="1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Miniball+T-REX</a:t>
            </a:r>
            <a:r>
              <a:rPr lang="en-US" i="1" dirty="0">
                <a:solidFill>
                  <a:srgbClr val="FFFF00"/>
                </a:solidFill>
                <a:ea typeface="Calibri"/>
                <a:cs typeface="Calibri"/>
                <a:sym typeface="Calibri"/>
              </a:rPr>
              <a:t>)</a:t>
            </a:r>
            <a:endParaRPr lang="en-US" dirty="0">
              <a:solidFill>
                <a:srgbClr val="FFFF00"/>
              </a:solidFill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28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Mg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(</a:t>
            </a:r>
            <a:r>
              <a:rPr lang="en-US" i="1" dirty="0" err="1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d,p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)       @ 9.473 MeV/</a:t>
            </a:r>
            <a:r>
              <a:rPr lang="en-US" i="1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u  (ISS)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lvl="0" indent="-285750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baseline="30000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206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Hg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(</a:t>
            </a:r>
            <a:r>
              <a:rPr lang="en-US" i="1" dirty="0" err="1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d,p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)     </a:t>
            </a:r>
            <a:r>
              <a:rPr lang="en-US" sz="1050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 @ 7.380 MeV/</a:t>
            </a:r>
            <a:r>
              <a:rPr lang="en-US" i="1" dirty="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  <a:sym typeface="Calibri"/>
              </a:rPr>
              <a:t>u  (ISS)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Slide Number Placeholder 3"/>
          <p:cNvSpPr txBox="1">
            <a:spLocks/>
          </p:cNvSpPr>
          <p:nvPr/>
        </p:nvSpPr>
        <p:spPr>
          <a:xfrm>
            <a:off x="3878560" y="65106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60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1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A selection of physics (2016-2018</a:t>
            </a:r>
            <a:r>
              <a:rPr lang="en-US" dirty="0"/>
              <a:t>)</a:t>
            </a:r>
          </a:p>
        </p:txBody>
      </p:sp>
      <p:sp>
        <p:nvSpPr>
          <p:cNvPr id="99" name="Google Shape;99;p11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000000-1234-1234-1234-123412341234}" type="slidenum">
              <a:rPr lang="en-US" smtClean="0"/>
              <a:pPr lvl="0"/>
              <a:t>34</a:t>
            </a:fld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EB8EBC6-53FB-4A40-B6CD-217BE2C6D6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1" name="Google Shape;101;p1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85" b="5873"/>
          <a:stretch/>
        </p:blipFill>
        <p:spPr>
          <a:xfrm>
            <a:off x="983860" y="766279"/>
            <a:ext cx="8099793" cy="549222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1"/>
          <p:cNvSpPr/>
          <p:nvPr/>
        </p:nvSpPr>
        <p:spPr>
          <a:xfrm>
            <a:off x="2504827" y="1085766"/>
            <a:ext cx="2048521" cy="101946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177EE"/>
              </a:gs>
              <a:gs pos="100000">
                <a:srgbClr val="113D8A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baseline="30000" dirty="0">
                <a:solidFill>
                  <a:srgbClr val="FFFFFF"/>
                </a:solidFill>
              </a:rPr>
              <a:t>132</a:t>
            </a:r>
            <a:r>
              <a:rPr lang="en-US" sz="1600" b="1" dirty="0">
                <a:solidFill>
                  <a:srgbClr val="FFFFFF"/>
                </a:solidFill>
              </a:rPr>
              <a:t>Sn – IS551</a:t>
            </a:r>
            <a:endParaRPr sz="16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</a:rPr>
              <a:t>r-process /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</a:rPr>
              <a:t>doubly-magic nuclei</a:t>
            </a:r>
            <a:endParaRPr sz="1600" b="1" dirty="0">
              <a:solidFill>
                <a:srgbClr val="FFFFFF"/>
              </a:solidFill>
            </a:endParaRPr>
          </a:p>
        </p:txBody>
      </p:sp>
      <p:pic>
        <p:nvPicPr>
          <p:cNvPr id="104" name="Google Shape;104;p11" descr="miniball_logo_alpha.png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500" y="3685375"/>
            <a:ext cx="445826" cy="544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" name="Google Shape;112;p11"/>
          <p:cNvCxnSpPr>
            <a:cxnSpLocks/>
            <a:stCxn id="102" idx="2"/>
            <a:endCxn id="104" idx="1"/>
          </p:cNvCxnSpPr>
          <p:nvPr/>
        </p:nvCxnSpPr>
        <p:spPr>
          <a:xfrm>
            <a:off x="3529088" y="2105228"/>
            <a:ext cx="682412" cy="1852310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20" name="Google Shape;120;p11"/>
          <p:cNvSpPr/>
          <p:nvPr/>
        </p:nvSpPr>
        <p:spPr>
          <a:xfrm>
            <a:off x="1096695" y="2444315"/>
            <a:ext cx="1880416" cy="854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177EE"/>
              </a:gs>
              <a:gs pos="100000">
                <a:srgbClr val="113D8A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600" b="1" baseline="30000" dirty="0">
                <a:solidFill>
                  <a:srgbClr val="FFFFFF"/>
                </a:solidFill>
              </a:rPr>
              <a:t>28</a:t>
            </a:r>
            <a:r>
              <a:rPr lang="en-US" sz="1600" b="1" dirty="0">
                <a:solidFill>
                  <a:srgbClr val="FFFFFF"/>
                </a:solidFill>
              </a:rPr>
              <a:t>Mg(</a:t>
            </a:r>
            <a:r>
              <a:rPr lang="en-US" sz="1600" b="1" i="1" dirty="0" err="1">
                <a:solidFill>
                  <a:srgbClr val="FFFFFF"/>
                </a:solidFill>
              </a:rPr>
              <a:t>t,p</a:t>
            </a:r>
            <a:r>
              <a:rPr lang="en-US" sz="1600" b="1" dirty="0">
                <a:solidFill>
                  <a:srgbClr val="FFFFFF"/>
                </a:solidFill>
              </a:rPr>
              <a:t>) – IS651/IS628</a:t>
            </a:r>
          </a:p>
          <a:p>
            <a:pPr lvl="0" algn="ctr"/>
            <a:r>
              <a:rPr lang="en-US" sz="1600" b="1" dirty="0">
                <a:solidFill>
                  <a:srgbClr val="FFFFFF"/>
                </a:solidFill>
              </a:rPr>
              <a:t>Island of Inversion</a:t>
            </a:r>
          </a:p>
        </p:txBody>
      </p:sp>
      <p:pic>
        <p:nvPicPr>
          <p:cNvPr id="121" name="Google Shape;121;p11" descr="miniball_logo_alpha.png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975" y="5374375"/>
            <a:ext cx="445826" cy="544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5" name="Google Shape;125;p11"/>
          <p:cNvCxnSpPr>
            <a:cxnSpLocks/>
            <a:stCxn id="120" idx="2"/>
            <a:endCxn id="121" idx="0"/>
          </p:cNvCxnSpPr>
          <p:nvPr/>
        </p:nvCxnSpPr>
        <p:spPr>
          <a:xfrm flipH="1">
            <a:off x="1364888" y="3298715"/>
            <a:ext cx="672015" cy="2075660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190AA5A-7F8A-8849-A3E0-99A51405EA51}"/>
              </a:ext>
            </a:extLst>
          </p:cNvPr>
          <p:cNvSpPr txBox="1"/>
          <p:nvPr/>
        </p:nvSpPr>
        <p:spPr>
          <a:xfrm>
            <a:off x="7332739" y="4919533"/>
            <a:ext cx="1620917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A </a:t>
            </a:r>
            <a:r>
              <a:rPr lang="en-US" b="1" dirty="0" smtClean="0"/>
              <a:t>very small </a:t>
            </a:r>
            <a:r>
              <a:rPr lang="en-US" b="1" dirty="0"/>
              <a:t>sample for today</a:t>
            </a:r>
          </a:p>
        </p:txBody>
      </p:sp>
      <p:sp>
        <p:nvSpPr>
          <p:cNvPr id="22" name="Google Shape;124;p11">
            <a:extLst>
              <a:ext uri="{FF2B5EF4-FFF2-40B4-BE49-F238E27FC236}">
                <a16:creationId xmlns:a16="http://schemas.microsoft.com/office/drawing/2014/main" id="{13550B36-DC94-214A-BD5D-B903E998F344}"/>
              </a:ext>
            </a:extLst>
          </p:cNvPr>
          <p:cNvSpPr/>
          <p:nvPr/>
        </p:nvSpPr>
        <p:spPr>
          <a:xfrm>
            <a:off x="7131228" y="3298715"/>
            <a:ext cx="2011571" cy="108508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177EE"/>
              </a:gs>
              <a:gs pos="100000">
                <a:srgbClr val="113D8A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baseline="30000" dirty="0">
                <a:solidFill>
                  <a:srgbClr val="FFFFFF"/>
                </a:solidFill>
              </a:rPr>
              <a:t>206</a:t>
            </a:r>
            <a:r>
              <a:rPr lang="en-US" sz="1600" b="1" dirty="0">
                <a:solidFill>
                  <a:srgbClr val="FFFFFF"/>
                </a:solidFill>
              </a:rPr>
              <a:t>Hg(</a:t>
            </a:r>
            <a:r>
              <a:rPr lang="en-US" sz="1600" b="1" i="1" dirty="0" err="1">
                <a:solidFill>
                  <a:srgbClr val="FFFFFF"/>
                </a:solidFill>
              </a:rPr>
              <a:t>d,p</a:t>
            </a:r>
            <a:r>
              <a:rPr lang="en-US" sz="1600" b="1" dirty="0">
                <a:solidFill>
                  <a:srgbClr val="FFFFFF"/>
                </a:solidFill>
              </a:rPr>
              <a:t>) – IS631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baseline="30000" dirty="0">
                <a:solidFill>
                  <a:srgbClr val="FFFFFF"/>
                </a:solidFill>
              </a:rPr>
              <a:t>206</a:t>
            </a:r>
            <a:r>
              <a:rPr lang="en-US" sz="1600" b="1" dirty="0">
                <a:solidFill>
                  <a:srgbClr val="FFFFFF"/>
                </a:solidFill>
              </a:rPr>
              <a:t>Hg – IS547</a:t>
            </a:r>
            <a:endParaRPr sz="16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</a:rPr>
              <a:t>terra incognita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</a:rPr>
              <a:t>Doubly-magic nuclei</a:t>
            </a:r>
            <a:endParaRPr sz="1600" dirty="0">
              <a:solidFill>
                <a:srgbClr val="FFFFFF"/>
              </a:solidFill>
            </a:endParaRPr>
          </a:p>
        </p:txBody>
      </p:sp>
      <p:pic>
        <p:nvPicPr>
          <p:cNvPr id="23" name="Google Shape;123;p11">
            <a:extLst>
              <a:ext uri="{FF2B5EF4-FFF2-40B4-BE49-F238E27FC236}">
                <a16:creationId xmlns:a16="http://schemas.microsoft.com/office/drawing/2014/main" id="{4FAEEDFC-CCDA-B047-83EF-628769D8AC51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0916">
            <a:off x="6209238" y="2507992"/>
            <a:ext cx="513957" cy="226938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  <a:effectLst>
            <a:glow rad="25400">
              <a:schemeClr val="bg1">
                <a:alpha val="40000"/>
              </a:schemeClr>
            </a:glow>
            <a:softEdge rad="0"/>
          </a:effectLst>
        </p:spPr>
      </p:pic>
      <p:pic>
        <p:nvPicPr>
          <p:cNvPr id="25" name="Google Shape;122;p11">
            <a:extLst>
              <a:ext uri="{FF2B5EF4-FFF2-40B4-BE49-F238E27FC236}">
                <a16:creationId xmlns:a16="http://schemas.microsoft.com/office/drawing/2014/main" id="{81801C50-EC56-4947-B040-5CF7749EFE76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0916">
            <a:off x="1132751" y="5544038"/>
            <a:ext cx="464273" cy="205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" name="Google Shape;126;p11">
            <a:extLst>
              <a:ext uri="{FF2B5EF4-FFF2-40B4-BE49-F238E27FC236}">
                <a16:creationId xmlns:a16="http://schemas.microsoft.com/office/drawing/2014/main" id="{01E33535-B94F-ED44-AE37-D022FAE5638F}"/>
              </a:ext>
            </a:extLst>
          </p:cNvPr>
          <p:cNvCxnSpPr>
            <a:cxnSpLocks/>
            <a:stCxn id="22" idx="0"/>
            <a:endCxn id="23" idx="3"/>
          </p:cNvCxnSpPr>
          <p:nvPr/>
        </p:nvCxnSpPr>
        <p:spPr>
          <a:xfrm flipH="1" flipV="1">
            <a:off x="6707929" y="2708714"/>
            <a:ext cx="1429085" cy="590001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30" name="Google Shape;103;p11">
            <a:extLst>
              <a:ext uri="{FF2B5EF4-FFF2-40B4-BE49-F238E27FC236}">
                <a16:creationId xmlns:a16="http://schemas.microsoft.com/office/drawing/2014/main" id="{BF7F8508-901E-C544-AFA6-E4D3B81F8712}"/>
              </a:ext>
            </a:extLst>
          </p:cNvPr>
          <p:cNvSpPr/>
          <p:nvPr/>
        </p:nvSpPr>
        <p:spPr>
          <a:xfrm>
            <a:off x="4967724" y="5226099"/>
            <a:ext cx="1843139" cy="69094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177EE"/>
              </a:gs>
              <a:gs pos="100000">
                <a:srgbClr val="113D8A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baseline="30000" dirty="0">
                <a:solidFill>
                  <a:srgbClr val="FFFFFF"/>
                </a:solidFill>
              </a:rPr>
              <a:t>96</a:t>
            </a:r>
            <a:r>
              <a:rPr lang="en-US" sz="1600" b="1" dirty="0">
                <a:solidFill>
                  <a:srgbClr val="FFFFFF"/>
                </a:solidFill>
              </a:rPr>
              <a:t>Kr – IS644</a:t>
            </a:r>
            <a:endParaRPr sz="16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</a:rPr>
              <a:t>Shape coexistence</a:t>
            </a:r>
            <a:endParaRPr sz="1600" b="1" dirty="0">
              <a:solidFill>
                <a:srgbClr val="FFFFFF"/>
              </a:solidFill>
            </a:endParaRPr>
          </a:p>
        </p:txBody>
      </p:sp>
      <p:pic>
        <p:nvPicPr>
          <p:cNvPr id="31" name="Google Shape;105;p11" descr="miniball_logo_alpha.png">
            <a:extLst>
              <a:ext uri="{FF2B5EF4-FFF2-40B4-BE49-F238E27FC236}">
                <a16:creationId xmlns:a16="http://schemas.microsoft.com/office/drawing/2014/main" id="{FB6B7F1B-0F95-954B-9EB0-BC70C8218F4D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6175" y="4167813"/>
            <a:ext cx="445826" cy="544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" name="Google Shape;116;p11">
            <a:extLst>
              <a:ext uri="{FF2B5EF4-FFF2-40B4-BE49-F238E27FC236}">
                <a16:creationId xmlns:a16="http://schemas.microsoft.com/office/drawing/2014/main" id="{9A42D7C0-7D0D-5A46-8F23-6375D7595DFA}"/>
              </a:ext>
            </a:extLst>
          </p:cNvPr>
          <p:cNvCxnSpPr>
            <a:cxnSpLocks/>
            <a:stCxn id="30" idx="0"/>
            <a:endCxn id="31" idx="3"/>
          </p:cNvCxnSpPr>
          <p:nvPr/>
        </p:nvCxnSpPr>
        <p:spPr>
          <a:xfrm flipH="1" flipV="1">
            <a:off x="3752001" y="4439976"/>
            <a:ext cx="2137293" cy="786123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oval" w="med" len="med"/>
            <a:tailEnd type="none" w="med" len="med"/>
          </a:ln>
        </p:spPr>
      </p:cxnSp>
      <p:pic>
        <p:nvPicPr>
          <p:cNvPr id="20" name="Google Shape;104;p11" descr="miniball_logo_alpha.png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0275" y="2053408"/>
            <a:ext cx="445826" cy="54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102;p11"/>
          <p:cNvSpPr/>
          <p:nvPr/>
        </p:nvSpPr>
        <p:spPr>
          <a:xfrm>
            <a:off x="4865032" y="987200"/>
            <a:ext cx="2048521" cy="101946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177EE"/>
              </a:gs>
              <a:gs pos="100000">
                <a:srgbClr val="113D8A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baseline="30000" dirty="0" smtClean="0">
                <a:solidFill>
                  <a:srgbClr val="FFFFFF"/>
                </a:solidFill>
              </a:rPr>
              <a:t>220</a:t>
            </a:r>
            <a:r>
              <a:rPr lang="en-US" sz="1600" b="1" dirty="0" smtClean="0">
                <a:solidFill>
                  <a:srgbClr val="FFFFFF"/>
                </a:solidFill>
              </a:rPr>
              <a:t>Ra – </a:t>
            </a:r>
            <a:r>
              <a:rPr lang="en-US" sz="1600" b="1" baseline="30000" dirty="0" smtClean="0">
                <a:solidFill>
                  <a:srgbClr val="FFFFFF"/>
                </a:solidFill>
              </a:rPr>
              <a:t>228</a:t>
            </a:r>
            <a:r>
              <a:rPr lang="en-US" sz="1600" b="1" dirty="0" smtClean="0">
                <a:solidFill>
                  <a:srgbClr val="FFFFFF"/>
                </a:solidFill>
              </a:rPr>
              <a:t>Ra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baseline="30000" dirty="0" smtClean="0">
                <a:solidFill>
                  <a:srgbClr val="FFFFFF"/>
                </a:solidFill>
              </a:rPr>
              <a:t>222-224</a:t>
            </a:r>
            <a:r>
              <a:rPr lang="en-US" sz="1600" b="1" dirty="0" smtClean="0">
                <a:solidFill>
                  <a:srgbClr val="FFFFFF"/>
                </a:solidFill>
              </a:rPr>
              <a:t>Rn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err="1" smtClean="0">
                <a:solidFill>
                  <a:srgbClr val="FFFFFF"/>
                </a:solidFill>
              </a:rPr>
              <a:t>Octupole</a:t>
            </a:r>
            <a:r>
              <a:rPr lang="en-US" sz="1600" b="1" dirty="0" smtClean="0">
                <a:solidFill>
                  <a:srgbClr val="FFFFFF"/>
                </a:solidFill>
              </a:rPr>
              <a:t> collectivity and pear shapes</a:t>
            </a:r>
            <a:endParaRPr sz="1600" b="1" dirty="0">
              <a:solidFill>
                <a:srgbClr val="FFFFFF"/>
              </a:solidFill>
            </a:endParaRPr>
          </a:p>
        </p:txBody>
      </p:sp>
      <p:cxnSp>
        <p:nvCxnSpPr>
          <p:cNvPr id="27" name="Google Shape;112;p11"/>
          <p:cNvCxnSpPr>
            <a:cxnSpLocks/>
            <a:endCxn id="20" idx="1"/>
          </p:cNvCxnSpPr>
          <p:nvPr/>
        </p:nvCxnSpPr>
        <p:spPr>
          <a:xfrm>
            <a:off x="5777939" y="2054573"/>
            <a:ext cx="852336" cy="270998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oval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59978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9E491-5E7B-444E-9C42-07466A2E6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1st HIE-ISOLDE publication: </a:t>
            </a:r>
            <a:r>
              <a:rPr lang="en-US" baseline="30000" dirty="0"/>
              <a:t>132</a:t>
            </a:r>
            <a:r>
              <a:rPr lang="en-US" dirty="0"/>
              <a:t>Sn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46628-945A-8E4E-8EEB-480DE4E80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3264" y="1404555"/>
            <a:ext cx="7653536" cy="4659761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132Sn: a doubly-magic </a:t>
            </a:r>
            <a:r>
              <a:rPr lang="en-US" sz="2400" b="1" dirty="0"/>
              <a:t>nucleus on the r-process </a:t>
            </a:r>
            <a:r>
              <a:rPr lang="en-US" sz="2400" b="1" dirty="0" smtClean="0"/>
              <a:t>path ?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b="1" dirty="0" smtClean="0"/>
              <a:t>Z=50, N=82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A7270-622D-0F4F-8461-BAD8B9CC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76396" y="6448251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4C348C-3954-B745-B9EB-4F4A7DF9C6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51077" y="1012460"/>
            <a:ext cx="4647188" cy="360363"/>
          </a:xfrm>
        </p:spPr>
        <p:txBody>
          <a:bodyPr/>
          <a:lstStyle/>
          <a:p>
            <a:r>
              <a:rPr lang="en-GB" sz="1600" dirty="0"/>
              <a:t>D. </a:t>
            </a:r>
            <a:r>
              <a:rPr lang="en-GB" sz="1600" dirty="0" err="1"/>
              <a:t>Rosiak</a:t>
            </a:r>
            <a:r>
              <a:rPr lang="en-GB" sz="1600" dirty="0"/>
              <a:t> et al., </a:t>
            </a:r>
            <a:r>
              <a:rPr lang="en-GB" sz="1600" i="1" dirty="0"/>
              <a:t>Phys. Rev. Lett.</a:t>
            </a:r>
            <a:r>
              <a:rPr lang="en-GB" sz="1600" dirty="0"/>
              <a:t> </a:t>
            </a:r>
            <a:r>
              <a:rPr lang="en-GB" sz="1600" b="1" dirty="0"/>
              <a:t>121</a:t>
            </a:r>
            <a:r>
              <a:rPr lang="en-GB" sz="1600" dirty="0"/>
              <a:t>, 252501 (2018).</a:t>
            </a:r>
            <a:endParaRPr lang="en-US" sz="1600" dirty="0"/>
          </a:p>
        </p:txBody>
      </p:sp>
      <p:pic>
        <p:nvPicPr>
          <p:cNvPr id="7" name="Google Shape;386;p28">
            <a:extLst>
              <a:ext uri="{FF2B5EF4-FFF2-40B4-BE49-F238E27FC236}">
                <a16:creationId xmlns:a16="http://schemas.microsoft.com/office/drawing/2014/main" id="{2BAFCF61-3478-EA4F-98EE-CD6B6F37A89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76066" y="1993665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87;p28">
            <a:extLst>
              <a:ext uri="{FF2B5EF4-FFF2-40B4-BE49-F238E27FC236}">
                <a16:creationId xmlns:a16="http://schemas.microsoft.com/office/drawing/2014/main" id="{D877E994-8378-574B-B7AB-D2020D0DE997}"/>
              </a:ext>
            </a:extLst>
          </p:cNvPr>
          <p:cNvSpPr/>
          <p:nvPr/>
        </p:nvSpPr>
        <p:spPr>
          <a:xfrm>
            <a:off x="2387216" y="2898590"/>
            <a:ext cx="1320300" cy="1220700"/>
          </a:xfrm>
          <a:prstGeom prst="rect">
            <a:avLst/>
          </a:prstGeom>
          <a:solidFill>
            <a:srgbClr val="B4A7D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G. </a:t>
            </a:r>
            <a:r>
              <a:rPr lang="en-US" sz="1200" b="1" dirty="0" err="1">
                <a:latin typeface="Calibri"/>
                <a:ea typeface="Calibri"/>
                <a:cs typeface="Calibri"/>
                <a:sym typeface="Calibri"/>
              </a:rPr>
              <a:t>Bocchi</a:t>
            </a: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 et al.    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PLB </a:t>
            </a:r>
            <a:r>
              <a:rPr lang="en-US" sz="1200" b="1" dirty="0" smtClean="0">
                <a:latin typeface="Calibri"/>
                <a:ea typeface="Calibri"/>
                <a:cs typeface="Calibri"/>
                <a:sym typeface="Calibri"/>
              </a:rPr>
              <a:t>760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  <a:p>
            <a:pPr lvl="0">
              <a:buClr>
                <a:schemeClr val="dk1"/>
              </a:buClr>
              <a:buSzPts val="1100"/>
            </a:pP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(2016</a:t>
            </a:r>
            <a:r>
              <a:rPr lang="en-US" sz="1200" b="1" dirty="0" smtClean="0">
                <a:ea typeface="Calibri"/>
                <a:cs typeface="Calibri"/>
                <a:sym typeface="Calibri"/>
              </a:rPr>
              <a:t>) </a:t>
            </a:r>
            <a:r>
              <a:rPr lang="en-US" sz="1200" b="1" dirty="0">
                <a:ea typeface="Calibri"/>
                <a:cs typeface="Calibri"/>
                <a:sym typeface="Calibri"/>
              </a:rPr>
              <a:t>273-278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388;p28">
            <a:extLst>
              <a:ext uri="{FF2B5EF4-FFF2-40B4-BE49-F238E27FC236}">
                <a16:creationId xmlns:a16="http://schemas.microsoft.com/office/drawing/2014/main" id="{07939AE4-56D3-6C4B-8081-3EF9F092321C}"/>
              </a:ext>
            </a:extLst>
          </p:cNvPr>
          <p:cNvSpPr/>
          <p:nvPr/>
        </p:nvSpPr>
        <p:spPr>
          <a:xfrm>
            <a:off x="3707516" y="4119290"/>
            <a:ext cx="1599900" cy="12207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K. L. Jones et al.    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Nature 465, 430-431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(27 May 2010</a:t>
            </a:r>
            <a:r>
              <a:rPr lang="en-US" sz="1200" b="1" dirty="0" smtClean="0">
                <a:latin typeface="Calibri"/>
                <a:ea typeface="Calibri"/>
                <a:cs typeface="Calibri"/>
                <a:sym typeface="Calibri"/>
              </a:rPr>
              <a:t>)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389;p28">
            <a:extLst>
              <a:ext uri="{FF2B5EF4-FFF2-40B4-BE49-F238E27FC236}">
                <a16:creationId xmlns:a16="http://schemas.microsoft.com/office/drawing/2014/main" id="{FE9527C8-8E11-6842-9AC1-C1B640AC4B0A}"/>
              </a:ext>
            </a:extLst>
          </p:cNvPr>
          <p:cNvSpPr/>
          <p:nvPr/>
        </p:nvSpPr>
        <p:spPr>
          <a:xfrm>
            <a:off x="2387216" y="5339990"/>
            <a:ext cx="1320300" cy="12207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latin typeface="Calibri"/>
                <a:ea typeface="Calibri"/>
                <a:cs typeface="Calibri"/>
                <a:sym typeface="Calibri"/>
              </a:rPr>
              <a:t>M. </a:t>
            </a:r>
            <a:r>
              <a:rPr lang="en-US" sz="1200" b="1" dirty="0" err="1" smtClean="0">
                <a:latin typeface="Calibri"/>
                <a:ea typeface="Calibri"/>
                <a:cs typeface="Calibri"/>
                <a:sym typeface="Calibri"/>
              </a:rPr>
              <a:t>Gorska</a:t>
            </a:r>
            <a:r>
              <a:rPr lang="en-US" sz="1200" b="1" dirty="0" smtClean="0">
                <a:latin typeface="Calibri"/>
                <a:ea typeface="Calibri"/>
                <a:cs typeface="Calibri"/>
                <a:sym typeface="Calibri"/>
              </a:rPr>
              <a:t> et al.</a:t>
            </a:r>
            <a:endParaRPr sz="1200" b="1" dirty="0" smtClean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latin typeface="Calibri"/>
                <a:ea typeface="Calibri"/>
                <a:cs typeface="Calibri"/>
                <a:sym typeface="Calibri"/>
              </a:rPr>
              <a:t>PLB 672, </a:t>
            </a:r>
            <a:endParaRPr sz="1200" b="1" dirty="0" smtClean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1200" b="1" dirty="0" smtClean="0">
                <a:latin typeface="Calibri"/>
                <a:ea typeface="Calibri"/>
                <a:cs typeface="Calibri"/>
                <a:sym typeface="Calibri"/>
              </a:rPr>
              <a:t>(2009</a:t>
            </a:r>
            <a:r>
              <a:rPr lang="en-US" sz="1200" b="1" dirty="0">
                <a:ea typeface="Calibri"/>
                <a:cs typeface="Calibri"/>
                <a:sym typeface="Calibri"/>
              </a:rPr>
              <a:t>) 313-316,  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390;p28">
            <a:extLst>
              <a:ext uri="{FF2B5EF4-FFF2-40B4-BE49-F238E27FC236}">
                <a16:creationId xmlns:a16="http://schemas.microsoft.com/office/drawing/2014/main" id="{71060C73-4EBB-4644-AE02-44B01EA5D530}"/>
              </a:ext>
            </a:extLst>
          </p:cNvPr>
          <p:cNvSpPr/>
          <p:nvPr/>
        </p:nvSpPr>
        <p:spPr>
          <a:xfrm>
            <a:off x="1066916" y="4119290"/>
            <a:ext cx="1320300" cy="1220700"/>
          </a:xfrm>
          <a:prstGeom prst="rect">
            <a:avLst/>
          </a:prstGeom>
          <a:solidFill>
            <a:srgbClr val="E0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R. L. </a:t>
            </a:r>
            <a:r>
              <a:rPr lang="en-US" sz="1200" b="1" dirty="0" err="1">
                <a:latin typeface="Calibri"/>
                <a:ea typeface="Calibri"/>
                <a:cs typeface="Calibri"/>
                <a:sym typeface="Calibri"/>
              </a:rPr>
              <a:t>Kozub</a:t>
            </a: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 et al.    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latin typeface="Calibri"/>
                <a:ea typeface="Calibri"/>
                <a:cs typeface="Calibri"/>
                <a:sym typeface="Calibri"/>
              </a:rPr>
              <a:t>PRL 109</a:t>
            </a: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, 172-177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(October 2012</a:t>
            </a:r>
            <a:r>
              <a:rPr lang="en-US" sz="1200" b="1" dirty="0" smtClean="0">
                <a:latin typeface="Calibri"/>
                <a:ea typeface="Calibri"/>
                <a:cs typeface="Calibri"/>
                <a:sym typeface="Calibri"/>
              </a:rPr>
              <a:t>)</a:t>
            </a:r>
            <a:endParaRPr sz="12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395;p28">
            <a:extLst>
              <a:ext uri="{FF2B5EF4-FFF2-40B4-BE49-F238E27FC236}">
                <a16:creationId xmlns:a16="http://schemas.microsoft.com/office/drawing/2014/main" id="{55970029-7FA1-2E4F-8E89-02C42FF00857}"/>
              </a:ext>
            </a:extLst>
          </p:cNvPr>
          <p:cNvSpPr txBox="1"/>
          <p:nvPr/>
        </p:nvSpPr>
        <p:spPr>
          <a:xfrm>
            <a:off x="1777066" y="2435090"/>
            <a:ext cx="2640600" cy="4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Single-particle properties: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396;p28">
            <a:extLst>
              <a:ext uri="{FF2B5EF4-FFF2-40B4-BE49-F238E27FC236}">
                <a16:creationId xmlns:a16="http://schemas.microsoft.com/office/drawing/2014/main" id="{145D944E-D376-4642-B4FC-B1E714943B4B}"/>
              </a:ext>
            </a:extLst>
          </p:cNvPr>
          <p:cNvSpPr txBox="1"/>
          <p:nvPr/>
        </p:nvSpPr>
        <p:spPr>
          <a:xfrm>
            <a:off x="5232096" y="5558097"/>
            <a:ext cx="3119424" cy="741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Coulomb excitation of </a:t>
            </a:r>
            <a:r>
              <a:rPr lang="en-US" sz="1800" baseline="30000" dirty="0">
                <a:latin typeface="Calibri"/>
                <a:ea typeface="Calibri"/>
                <a:cs typeface="Calibri"/>
                <a:sym typeface="Calibri"/>
              </a:rPr>
              <a:t>132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Sn: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latin typeface="Calibri"/>
                <a:ea typeface="Calibri"/>
                <a:cs typeface="Calibri"/>
                <a:sym typeface="Calibri"/>
              </a:rPr>
              <a:t>How easily can it be excited ??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391;p28">
            <a:extLst>
              <a:ext uri="{FF2B5EF4-FFF2-40B4-BE49-F238E27FC236}">
                <a16:creationId xmlns:a16="http://schemas.microsoft.com/office/drawing/2014/main" id="{7C516D9C-4CA2-0941-8302-4307806232FA}"/>
              </a:ext>
            </a:extLst>
          </p:cNvPr>
          <p:cNvSpPr/>
          <p:nvPr/>
        </p:nvSpPr>
        <p:spPr>
          <a:xfrm>
            <a:off x="6726048" y="3124413"/>
            <a:ext cx="627600" cy="586200"/>
          </a:xfrm>
          <a:prstGeom prst="rect">
            <a:avLst/>
          </a:prstGeom>
          <a:noFill/>
          <a:ln w="76200" cap="flat" cmpd="sng">
            <a:solidFill>
              <a:srgbClr val="B4A7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392;p28">
            <a:extLst>
              <a:ext uri="{FF2B5EF4-FFF2-40B4-BE49-F238E27FC236}">
                <a16:creationId xmlns:a16="http://schemas.microsoft.com/office/drawing/2014/main" id="{3242BFDD-56C8-F244-B43D-1F55114644C0}"/>
              </a:ext>
            </a:extLst>
          </p:cNvPr>
          <p:cNvSpPr/>
          <p:nvPr/>
        </p:nvSpPr>
        <p:spPr>
          <a:xfrm>
            <a:off x="7332132" y="3710613"/>
            <a:ext cx="627600" cy="586200"/>
          </a:xfrm>
          <a:prstGeom prst="rect">
            <a:avLst/>
          </a:prstGeom>
          <a:noFill/>
          <a:ln w="762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393;p28">
            <a:extLst>
              <a:ext uri="{FF2B5EF4-FFF2-40B4-BE49-F238E27FC236}">
                <a16:creationId xmlns:a16="http://schemas.microsoft.com/office/drawing/2014/main" id="{532954BC-F8AA-914B-9D3C-5B6A0D41B9A4}"/>
              </a:ext>
            </a:extLst>
          </p:cNvPr>
          <p:cNvSpPr/>
          <p:nvPr/>
        </p:nvSpPr>
        <p:spPr>
          <a:xfrm>
            <a:off x="6704532" y="4252413"/>
            <a:ext cx="627600" cy="586200"/>
          </a:xfrm>
          <a:prstGeom prst="rect">
            <a:avLst/>
          </a:prstGeom>
          <a:noFill/>
          <a:ln w="76200" cap="flat" cmpd="sng">
            <a:solidFill>
              <a:srgbClr val="B6D7A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394;p28">
            <a:extLst>
              <a:ext uri="{FF2B5EF4-FFF2-40B4-BE49-F238E27FC236}">
                <a16:creationId xmlns:a16="http://schemas.microsoft.com/office/drawing/2014/main" id="{A53A4870-4E25-CD42-A64B-797A2E38D268}"/>
              </a:ext>
            </a:extLst>
          </p:cNvPr>
          <p:cNvSpPr/>
          <p:nvPr/>
        </p:nvSpPr>
        <p:spPr>
          <a:xfrm>
            <a:off x="6141157" y="3710613"/>
            <a:ext cx="627600" cy="586200"/>
          </a:xfrm>
          <a:prstGeom prst="rect">
            <a:avLst/>
          </a:prstGeom>
          <a:noFill/>
          <a:ln w="76200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Picture 17" descr="miniball_logo_alpha.png">
            <a:extLst>
              <a:ext uri="{FF2B5EF4-FFF2-40B4-BE49-F238E27FC236}">
                <a16:creationId xmlns:a16="http://schemas.microsoft.com/office/drawing/2014/main" id="{530D9F92-485F-AB4A-9695-F24229F45E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959" y="4195509"/>
            <a:ext cx="860918" cy="105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09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9E491-5E7B-444E-9C42-07466A2E6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01" y="-54469"/>
            <a:ext cx="7643192" cy="980736"/>
          </a:xfrm>
        </p:spPr>
        <p:txBody>
          <a:bodyPr/>
          <a:lstStyle/>
          <a:p>
            <a:r>
              <a:rPr lang="en-US" dirty="0" smtClean="0"/>
              <a:t>Excitation probability of </a:t>
            </a:r>
            <a:r>
              <a:rPr lang="en-US" baseline="30000" dirty="0"/>
              <a:t>132</a:t>
            </a:r>
            <a:r>
              <a:rPr lang="en-US" dirty="0"/>
              <a:t>Sn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46628-945A-8E4E-8EEB-480DE4E80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6341" y="1075924"/>
            <a:ext cx="6048150" cy="18828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dirty="0"/>
              <a:t>Molecular </a:t>
            </a:r>
            <a:r>
              <a:rPr lang="en-US" dirty="0">
                <a:ea typeface="Calibri"/>
                <a:cs typeface="Calibri"/>
                <a:sym typeface="Calibri"/>
              </a:rPr>
              <a:t>ISOLDE beam:		</a:t>
            </a:r>
            <a:r>
              <a:rPr lang="en-US" baseline="30000" dirty="0" smtClean="0">
                <a:ea typeface="Calibri"/>
                <a:cs typeface="Calibri"/>
                <a:sym typeface="Calibri"/>
              </a:rPr>
              <a:t>132</a:t>
            </a:r>
            <a:r>
              <a:rPr lang="en-US" dirty="0" smtClean="0">
                <a:ea typeface="Calibri"/>
                <a:cs typeface="Calibri"/>
                <a:sym typeface="Calibri"/>
              </a:rPr>
              <a:t>Sn</a:t>
            </a:r>
            <a:r>
              <a:rPr lang="en-US" baseline="30000" dirty="0" smtClean="0">
                <a:ea typeface="Calibri"/>
                <a:cs typeface="Calibri"/>
                <a:sym typeface="Calibri"/>
              </a:rPr>
              <a:t>34</a:t>
            </a:r>
            <a:r>
              <a:rPr lang="en-US" dirty="0" smtClean="0">
                <a:ea typeface="Calibri"/>
                <a:cs typeface="Calibri"/>
                <a:sym typeface="Calibri"/>
              </a:rPr>
              <a:t>S</a:t>
            </a:r>
            <a:r>
              <a:rPr lang="en-US" baseline="30000" dirty="0" smtClean="0">
                <a:ea typeface="Calibri"/>
                <a:cs typeface="Calibri"/>
                <a:sym typeface="Calibri"/>
              </a:rPr>
              <a:t>+</a:t>
            </a:r>
            <a:r>
              <a:rPr lang="en-US" dirty="0" smtClean="0">
                <a:ea typeface="Calibri"/>
                <a:cs typeface="Calibri"/>
                <a:sym typeface="Calibri"/>
              </a:rPr>
              <a:t>, 50 </a:t>
            </a:r>
            <a:r>
              <a:rPr lang="en-US" dirty="0" err="1" smtClean="0">
                <a:ea typeface="Calibri"/>
                <a:cs typeface="Calibri"/>
                <a:sym typeface="Calibri"/>
              </a:rPr>
              <a:t>keV</a:t>
            </a:r>
            <a:endParaRPr lang="en-US" dirty="0">
              <a:ea typeface="Calibri"/>
              <a:cs typeface="Calibri"/>
              <a:sym typeface="Calibri"/>
            </a:endParaRPr>
          </a:p>
          <a:p>
            <a:r>
              <a:rPr lang="en-US" dirty="0">
                <a:ea typeface="Calibri"/>
                <a:cs typeface="Calibri"/>
                <a:sym typeface="Calibri"/>
              </a:rPr>
              <a:t>HIE-ISOLDE beam:		</a:t>
            </a:r>
            <a:r>
              <a:rPr lang="en-US" baseline="30000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132</a:t>
            </a:r>
            <a:r>
              <a:rPr lang="en-US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Sn</a:t>
            </a:r>
            <a:r>
              <a:rPr lang="en-US" baseline="30000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31+</a:t>
            </a:r>
            <a:r>
              <a:rPr lang="en-US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 @ 5.49 MeV/u</a:t>
            </a:r>
          </a:p>
          <a:p>
            <a:r>
              <a:rPr lang="en-US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Total RIB intensity:	</a:t>
            </a:r>
            <a:r>
              <a:rPr lang="en-US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	~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3.0 x 10</a:t>
            </a:r>
            <a:r>
              <a:rPr lang="en-US" b="1" baseline="30000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5</a:t>
            </a:r>
            <a:r>
              <a:rPr lang="en-US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 ions/s</a:t>
            </a:r>
          </a:p>
          <a:p>
            <a:r>
              <a:rPr lang="en-US" dirty="0">
                <a:ea typeface="Calibri"/>
                <a:cs typeface="Calibri"/>
                <a:sym typeface="Calibri"/>
              </a:rPr>
              <a:t>‘safe’ scattering angles: 		lab = 17.8 - 41.5°</a:t>
            </a:r>
          </a:p>
          <a:p>
            <a:r>
              <a:rPr lang="en-US" dirty="0">
                <a:ea typeface="Calibri"/>
                <a:cs typeface="Calibri"/>
                <a:sym typeface="Calibri"/>
              </a:rPr>
              <a:t>Beam composition:		</a:t>
            </a:r>
            <a:r>
              <a:rPr lang="en-US" baseline="30000" dirty="0">
                <a:ea typeface="Calibri"/>
                <a:cs typeface="Calibri"/>
                <a:sym typeface="Calibri"/>
              </a:rPr>
              <a:t>132</a:t>
            </a:r>
            <a:r>
              <a:rPr lang="en-US" dirty="0">
                <a:ea typeface="Calibri"/>
                <a:cs typeface="Calibri"/>
                <a:sym typeface="Calibri"/>
              </a:rPr>
              <a:t>Sn, </a:t>
            </a:r>
            <a:r>
              <a:rPr lang="en-US" baseline="30000" dirty="0">
                <a:ea typeface="Calibri"/>
                <a:cs typeface="Calibri"/>
                <a:sym typeface="Calibri"/>
              </a:rPr>
              <a:t>132</a:t>
            </a:r>
            <a:r>
              <a:rPr lang="en-US" dirty="0">
                <a:ea typeface="Calibri"/>
                <a:cs typeface="Calibri"/>
                <a:sym typeface="Calibri"/>
              </a:rPr>
              <a:t>Sb, </a:t>
            </a:r>
            <a:r>
              <a:rPr lang="en-US" baseline="30000" dirty="0">
                <a:ea typeface="Calibri"/>
                <a:cs typeface="Calibri"/>
                <a:sym typeface="Calibri"/>
              </a:rPr>
              <a:t>132</a:t>
            </a:r>
            <a:r>
              <a:rPr lang="en-US" dirty="0">
                <a:ea typeface="Calibri"/>
                <a:cs typeface="Calibri"/>
                <a:sym typeface="Calibri"/>
              </a:rPr>
              <a:t>Ba, </a:t>
            </a:r>
            <a:r>
              <a:rPr lang="en-US" baseline="30000" dirty="0">
                <a:ea typeface="Calibri"/>
                <a:cs typeface="Calibri"/>
                <a:sym typeface="Calibri"/>
              </a:rPr>
              <a:t>166</a:t>
            </a:r>
            <a:r>
              <a:rPr lang="en-US" dirty="0">
                <a:ea typeface="Calibri"/>
                <a:cs typeface="Calibri"/>
                <a:sym typeface="Calibri"/>
              </a:rPr>
              <a:t>Yb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A7270-622D-0F4F-8461-BAD8B9CC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76396" y="6448251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4C348C-3954-B745-B9EB-4F4A7DF9C6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3607" y="6453013"/>
            <a:ext cx="4647188" cy="360363"/>
          </a:xfrm>
        </p:spPr>
        <p:txBody>
          <a:bodyPr/>
          <a:lstStyle/>
          <a:p>
            <a:r>
              <a:rPr lang="en-GB" sz="1600" dirty="0"/>
              <a:t>D. </a:t>
            </a:r>
            <a:r>
              <a:rPr lang="en-GB" sz="1600" dirty="0" err="1"/>
              <a:t>Rosiak</a:t>
            </a:r>
            <a:r>
              <a:rPr lang="en-GB" sz="1600" dirty="0"/>
              <a:t> et al., </a:t>
            </a:r>
            <a:r>
              <a:rPr lang="en-GB" sz="1600" i="1" dirty="0"/>
              <a:t>Phys. Rev. Lett.</a:t>
            </a:r>
            <a:r>
              <a:rPr lang="en-GB" sz="1600" dirty="0"/>
              <a:t> </a:t>
            </a:r>
            <a:r>
              <a:rPr lang="en-GB" sz="1600" b="1" dirty="0"/>
              <a:t>121</a:t>
            </a:r>
            <a:r>
              <a:rPr lang="en-GB" sz="1600" dirty="0"/>
              <a:t>, 252501 (2018).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3534BC-9657-5B4F-A64A-9F154A766638}"/>
              </a:ext>
            </a:extLst>
          </p:cNvPr>
          <p:cNvSpPr txBox="1"/>
          <p:nvPr/>
        </p:nvSpPr>
        <p:spPr>
          <a:xfrm>
            <a:off x="1181903" y="5505041"/>
            <a:ext cx="3770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high-precision measurements of excitation probability !</a:t>
            </a:r>
            <a:endParaRPr lang="en-US" dirty="0"/>
          </a:p>
        </p:txBody>
      </p:sp>
      <p:pic>
        <p:nvPicPr>
          <p:cNvPr id="10" name="Picture 9" descr="miniball_logo_alpha.png">
            <a:extLst>
              <a:ext uri="{FF2B5EF4-FFF2-40B4-BE49-F238E27FC236}">
                <a16:creationId xmlns:a16="http://schemas.microsoft.com/office/drawing/2014/main" id="{9ABA3381-09C5-2A45-BBE3-4E1ED21CE0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9593" y="-22355"/>
            <a:ext cx="764407" cy="93328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690795" y="3140596"/>
            <a:ext cx="2473996" cy="2404678"/>
            <a:chOff x="6324875" y="1711573"/>
            <a:chExt cx="2473996" cy="240467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4875" y="1711573"/>
              <a:ext cx="2473996" cy="214227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888946" y="3654586"/>
              <a:ext cx="8082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baseline="30000" dirty="0" smtClean="0"/>
                <a:t>132</a:t>
              </a:r>
              <a:r>
                <a:rPr lang="en-US" sz="2400" b="1" dirty="0" smtClean="0"/>
                <a:t>Sn</a:t>
              </a:r>
              <a:endParaRPr lang="en-US" sz="2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47984" y="3251129"/>
            <a:ext cx="3805192" cy="2294145"/>
            <a:chOff x="2622861" y="2110847"/>
            <a:chExt cx="3511858" cy="203174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r="1751"/>
            <a:stretch/>
          </p:blipFill>
          <p:spPr>
            <a:xfrm>
              <a:off x="2813016" y="2110847"/>
              <a:ext cx="3263545" cy="174299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606433" y="3773256"/>
              <a:ext cx="528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keV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312455" y="2674364"/>
              <a:ext cx="9901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anose="05050102010706020507" pitchFamily="18" charset="2"/>
                </a:rPr>
                <a:t>g</a:t>
              </a:r>
              <a:r>
                <a:rPr lang="en-US" dirty="0" smtClean="0"/>
                <a:t>-counts</a:t>
              </a:r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258658" y="5816515"/>
            <a:ext cx="3503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>
                <a:solidFill>
                  <a:srgbClr val="FF0000"/>
                </a:solidFill>
              </a:rPr>
              <a:t>132</a:t>
            </a:r>
            <a:r>
              <a:rPr lang="en-US" b="1" dirty="0" smtClean="0">
                <a:solidFill>
                  <a:srgbClr val="FF0000"/>
                </a:solidFill>
              </a:rPr>
              <a:t>Sn is doubly magic and spherical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4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Terra Incognita investigated with ISS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46860" y="1019294"/>
            <a:ext cx="6674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Study </a:t>
            </a:r>
            <a:r>
              <a:rPr lang="en-US" dirty="0" smtClean="0">
                <a:solidFill>
                  <a:srgbClr val="FF0000"/>
                </a:solidFill>
              </a:rPr>
              <a:t>excited states in </a:t>
            </a:r>
            <a:r>
              <a:rPr lang="en-US" baseline="30000" dirty="0" smtClean="0">
                <a:solidFill>
                  <a:srgbClr val="FF0000"/>
                </a:solidFill>
              </a:rPr>
              <a:t>207</a:t>
            </a:r>
            <a:r>
              <a:rPr lang="en-US" dirty="0" smtClean="0">
                <a:solidFill>
                  <a:srgbClr val="FF0000"/>
                </a:solidFill>
              </a:rPr>
              <a:t>Hg for the first time </a:t>
            </a:r>
            <a:r>
              <a:rPr lang="en-US" dirty="0" smtClean="0"/>
              <a:t>using Transfer Reaction </a:t>
            </a:r>
          </a:p>
          <a:p>
            <a:r>
              <a:rPr lang="en-US" dirty="0" smtClean="0"/>
              <a:t>Beam: </a:t>
            </a:r>
            <a:r>
              <a:rPr lang="en-US" baseline="30000" dirty="0" smtClean="0"/>
              <a:t>206</a:t>
            </a:r>
            <a:r>
              <a:rPr lang="en-US" dirty="0" smtClean="0"/>
              <a:t>Hg, 7.4 MeV/nucleon (max available)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366433" y="1333500"/>
            <a:ext cx="7611751" cy="5213648"/>
            <a:chOff x="1366433" y="1333500"/>
            <a:chExt cx="7611751" cy="5213648"/>
          </a:xfrm>
        </p:grpSpPr>
        <p:grpSp>
          <p:nvGrpSpPr>
            <p:cNvPr id="15" name="Group 14"/>
            <p:cNvGrpSpPr/>
            <p:nvPr/>
          </p:nvGrpSpPr>
          <p:grpSpPr>
            <a:xfrm>
              <a:off x="1366433" y="1843147"/>
              <a:ext cx="7611751" cy="4704001"/>
              <a:chOff x="1366433" y="1843147"/>
              <a:chExt cx="7611751" cy="4704001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66433" y="1843147"/>
                <a:ext cx="6685453" cy="4704001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8202009" y="3002280"/>
                <a:ext cx="776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208Pb</a:t>
                </a:r>
                <a:endParaRPr lang="en-US" dirty="0"/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 flipH="1" flipV="1">
                <a:off x="6975189" y="2865120"/>
                <a:ext cx="1226820" cy="32182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Arrow Connector 12"/>
            <p:cNvCxnSpPr/>
            <p:nvPr/>
          </p:nvCxnSpPr>
          <p:spPr>
            <a:xfrm flipH="1">
              <a:off x="2872740" y="1333500"/>
              <a:ext cx="1104900" cy="133707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0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64" y="-18478"/>
            <a:ext cx="7643192" cy="980736"/>
          </a:xfrm>
        </p:spPr>
        <p:txBody>
          <a:bodyPr>
            <a:normAutofit/>
          </a:bodyPr>
          <a:lstStyle/>
          <a:p>
            <a:r>
              <a:rPr lang="en-US" sz="3200" dirty="0"/>
              <a:t>ISOLDE Solenoidal </a:t>
            </a:r>
            <a:r>
              <a:rPr lang="en-US" sz="3200" dirty="0" smtClean="0"/>
              <a:t>Spectrometer</a:t>
            </a:r>
            <a:endParaRPr lang="en-US" sz="3200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948806" y="4349294"/>
            <a:ext cx="816445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i="1" dirty="0" smtClean="0">
                <a:solidFill>
                  <a:srgbClr val="000000"/>
                </a:solidFill>
                <a:latin typeface="Helvetica"/>
                <a:cs typeface="Helvetica"/>
              </a:rPr>
              <a:t>Target </a:t>
            </a:r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on the field axis + array of Si detectors.</a:t>
            </a:r>
          </a:p>
          <a:p>
            <a:pPr eaLnBrk="1" hangingPunct="1"/>
            <a:endParaRPr lang="en-US" sz="1400" dirty="0" smtClean="0">
              <a:solidFill>
                <a:srgbClr val="000000"/>
              </a:solidFill>
              <a:latin typeface="Helvetica"/>
              <a:cs typeface="Helvetica"/>
            </a:endParaRPr>
          </a:p>
          <a:p>
            <a:pPr eaLnBrk="1" hangingPunct="1"/>
            <a:r>
              <a:rPr lang="en-US" sz="1400" i="1" dirty="0" smtClean="0">
                <a:solidFill>
                  <a:srgbClr val="000000"/>
                </a:solidFill>
                <a:latin typeface="Helvetica"/>
                <a:cs typeface="Helvetica"/>
              </a:rPr>
              <a:t>MEASURE: </a:t>
            </a:r>
            <a:r>
              <a:rPr lang="en-US" sz="1400" dirty="0">
                <a:solidFill>
                  <a:srgbClr val="000000"/>
                </a:solidFill>
                <a:latin typeface="Helvetica"/>
                <a:cs typeface="Helvetica"/>
              </a:rPr>
              <a:t>position </a:t>
            </a:r>
            <a:r>
              <a:rPr lang="en-US" sz="1400" i="1" dirty="0">
                <a:solidFill>
                  <a:srgbClr val="000000"/>
                </a:solidFill>
                <a:latin typeface="Helvetica"/>
                <a:cs typeface="Helvetica"/>
              </a:rPr>
              <a:t>z</a:t>
            </a:r>
            <a:r>
              <a:rPr lang="en-US" sz="1400" dirty="0">
                <a:solidFill>
                  <a:srgbClr val="000000"/>
                </a:solidFill>
                <a:latin typeface="Helvetica"/>
                <a:cs typeface="Helvetica"/>
              </a:rPr>
              <a:t>, cyclotron period </a:t>
            </a:r>
            <a:r>
              <a:rPr lang="en-US" sz="1400" i="1" dirty="0" err="1">
                <a:solidFill>
                  <a:srgbClr val="000000"/>
                </a:solidFill>
                <a:latin typeface="Helvetica"/>
                <a:cs typeface="Helvetica"/>
              </a:rPr>
              <a:t>T</a:t>
            </a:r>
            <a:r>
              <a:rPr lang="en-US" sz="1400" i="1" baseline="-25000" dirty="0" err="1">
                <a:solidFill>
                  <a:srgbClr val="000000"/>
                </a:solidFill>
                <a:latin typeface="Helvetica"/>
                <a:cs typeface="Helvetica"/>
              </a:rPr>
              <a:t>cyc</a:t>
            </a:r>
            <a:r>
              <a:rPr lang="en-US" sz="1400" dirty="0">
                <a:solidFill>
                  <a:srgbClr val="000000"/>
                </a:solidFill>
                <a:latin typeface="Helvetica"/>
                <a:cs typeface="Helvetica"/>
              </a:rPr>
              <a:t> and </a:t>
            </a:r>
            <a:r>
              <a:rPr lang="en-US" sz="1400" b="1" dirty="0" smtClean="0">
                <a:solidFill>
                  <a:srgbClr val="000000"/>
                </a:solidFill>
                <a:latin typeface="Helvetica"/>
                <a:cs typeface="Helvetica"/>
              </a:rPr>
              <a:t>energy </a:t>
            </a:r>
            <a:r>
              <a:rPr lang="en-US" sz="1400" b="1" i="1" dirty="0" smtClean="0">
                <a:solidFill>
                  <a:srgbClr val="000000"/>
                </a:solidFill>
                <a:latin typeface="Helvetica"/>
                <a:cs typeface="Helvetica"/>
              </a:rPr>
              <a:t>E</a:t>
            </a:r>
            <a:r>
              <a:rPr lang="en-US" sz="1400" b="1" i="1" baseline="-25000" dirty="0" smtClean="0">
                <a:solidFill>
                  <a:srgbClr val="000000"/>
                </a:solidFill>
                <a:latin typeface="Helvetica"/>
                <a:cs typeface="Helvetica"/>
              </a:rPr>
              <a:t>p </a:t>
            </a:r>
            <a:r>
              <a:rPr lang="en-US" sz="1400" b="1" dirty="0" smtClean="0">
                <a:solidFill>
                  <a:srgbClr val="000000"/>
                </a:solidFill>
                <a:latin typeface="Helvetica"/>
                <a:cs typeface="Helvetica"/>
              </a:rPr>
              <a:t>of emitted protons </a:t>
            </a:r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from transfer reaction</a:t>
            </a:r>
            <a:endParaRPr lang="en-US" sz="1400" i="1" baseline="-250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5962" y="5173996"/>
            <a:ext cx="30173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Helvetica"/>
                <a:cs typeface="Helvetica"/>
              </a:rPr>
              <a:t>Suffers </a:t>
            </a:r>
            <a:r>
              <a:rPr lang="en-US" sz="1400" u="sng" dirty="0">
                <a:latin typeface="Helvetica"/>
                <a:cs typeface="Helvetica"/>
              </a:rPr>
              <a:t>no kinematic compression </a:t>
            </a:r>
            <a:r>
              <a:rPr lang="en-US" sz="1400" dirty="0">
                <a:latin typeface="Helvetica"/>
                <a:cs typeface="Helvetica"/>
              </a:rPr>
              <a:t>of the Q-value spectrum.</a:t>
            </a:r>
          </a:p>
          <a:p>
            <a:endParaRPr lang="en-US" sz="1400" dirty="0">
              <a:latin typeface="Helvetica"/>
              <a:cs typeface="Helvetica"/>
            </a:endParaRPr>
          </a:p>
          <a:p>
            <a:r>
              <a:rPr lang="en-US" sz="1400" dirty="0">
                <a:latin typeface="Helvetica"/>
                <a:cs typeface="Helvetica"/>
              </a:rPr>
              <a:t>Linear relationship between </a:t>
            </a:r>
            <a:r>
              <a:rPr lang="en-US" sz="1400" dirty="0" err="1">
                <a:latin typeface="Helvetica"/>
                <a:cs typeface="Helvetica"/>
              </a:rPr>
              <a:t>E</a:t>
            </a:r>
            <a:r>
              <a:rPr lang="en-US" sz="1400" baseline="-25000" dirty="0" err="1">
                <a:latin typeface="Helvetica"/>
                <a:cs typeface="Helvetica"/>
              </a:rPr>
              <a:t>cm</a:t>
            </a:r>
            <a:r>
              <a:rPr lang="en-US" sz="1400" dirty="0">
                <a:latin typeface="Helvetica"/>
                <a:cs typeface="Helvetica"/>
              </a:rPr>
              <a:t> and </a:t>
            </a:r>
            <a:r>
              <a:rPr lang="en-US" sz="1400" dirty="0" err="1">
                <a:latin typeface="Helvetica"/>
                <a:cs typeface="Helvetica"/>
              </a:rPr>
              <a:t>E</a:t>
            </a:r>
            <a:r>
              <a:rPr lang="en-US" sz="1400" baseline="-25000" dirty="0" err="1">
                <a:latin typeface="Helvetica"/>
                <a:cs typeface="Helvetica"/>
              </a:rPr>
              <a:t>lab</a:t>
            </a:r>
            <a:endParaRPr lang="en-US" sz="1400" dirty="0">
              <a:latin typeface="Helvetica"/>
              <a:cs typeface="Helvetica"/>
            </a:endParaRPr>
          </a:p>
          <a:p>
            <a:endParaRPr lang="en-US" sz="1400" dirty="0">
              <a:latin typeface="Helvetica"/>
              <a:cs typeface="Helvetica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807" y="1015290"/>
            <a:ext cx="5137457" cy="2898927"/>
          </a:xfrm>
          <a:prstGeom prst="rect">
            <a:avLst/>
          </a:prstGeom>
        </p:spPr>
      </p:pic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2D984D9-EBAA-A845-A56F-D019CD64F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395" y="1168990"/>
            <a:ext cx="3076148" cy="1379342"/>
          </a:xfrm>
        </p:spPr>
        <p:txBody>
          <a:bodyPr>
            <a:normAutofit/>
          </a:bodyPr>
          <a:lstStyle/>
          <a:p>
            <a:r>
              <a:rPr lang="en-US" dirty="0"/>
              <a:t>4T superconducting </a:t>
            </a:r>
            <a:r>
              <a:rPr lang="en-US" dirty="0" smtClean="0"/>
              <a:t>(former MRI) solenoid from </a:t>
            </a:r>
            <a:r>
              <a:rPr lang="en-US" dirty="0"/>
              <a:t>UQ hospital, </a:t>
            </a:r>
            <a:r>
              <a:rPr lang="en-US" dirty="0" smtClean="0"/>
              <a:t>Brisbane to ISOLDE in 2017</a:t>
            </a:r>
          </a:p>
          <a:p>
            <a:endParaRPr lang="en-US" dirty="0"/>
          </a:p>
          <a:p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56311" y="3926888"/>
            <a:ext cx="5755849" cy="2880741"/>
            <a:chOff x="169887" y="-211215"/>
            <a:chExt cx="5755849" cy="2880741"/>
          </a:xfrm>
        </p:grpSpPr>
        <p:grpSp>
          <p:nvGrpSpPr>
            <p:cNvPr id="12" name="Group 11"/>
            <p:cNvGrpSpPr/>
            <p:nvPr/>
          </p:nvGrpSpPr>
          <p:grpSpPr>
            <a:xfrm>
              <a:off x="169887" y="-211215"/>
              <a:ext cx="5755849" cy="2880741"/>
              <a:chOff x="204812" y="364849"/>
              <a:chExt cx="5755849" cy="2880741"/>
            </a:xfrm>
          </p:grpSpPr>
          <p:pic>
            <p:nvPicPr>
              <p:cNvPr id="17" name="Picture 2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93" t="3562" b="63811"/>
              <a:stretch>
                <a:fillRect/>
              </a:stretch>
            </p:blipFill>
            <p:spPr bwMode="auto">
              <a:xfrm>
                <a:off x="204812" y="1632068"/>
                <a:ext cx="5755849" cy="16135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1018937" y="364849"/>
                <a:ext cx="35632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 smtClean="0"/>
                  <a:t>Helical orbit spectrometer principle</a:t>
                </a:r>
                <a:endParaRPr lang="en-GB" b="1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827584" y="1844824"/>
              <a:ext cx="12650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4T solenoid</a:t>
              </a:r>
              <a:endParaRPr lang="en-GB" dirty="0"/>
            </a:p>
          </p:txBody>
        </p:sp>
      </p:grpSp>
      <p:pic>
        <p:nvPicPr>
          <p:cNvPr id="19" name="Picture 18" descr="ISS_Logo_300px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505" y="90545"/>
            <a:ext cx="2333495" cy="79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58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1615" y="-7962"/>
            <a:ext cx="8382000" cy="762000"/>
          </a:xfrm>
        </p:spPr>
        <p:txBody>
          <a:bodyPr/>
          <a:lstStyle/>
          <a:p>
            <a:r>
              <a:rPr lang="en-US" dirty="0" smtClean="0"/>
              <a:t>How strong is the neutron bound to </a:t>
            </a:r>
            <a:r>
              <a:rPr lang="en-US" baseline="30000" dirty="0" smtClean="0"/>
              <a:t>206</a:t>
            </a:r>
            <a:r>
              <a:rPr lang="en-US" dirty="0" smtClean="0"/>
              <a:t>Hg ?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79012" y="3390157"/>
            <a:ext cx="3505943" cy="3509704"/>
            <a:chOff x="5246369" y="2699999"/>
            <a:chExt cx="3821431" cy="385727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57455" r="1" b="7232"/>
            <a:stretch/>
          </p:blipFill>
          <p:spPr>
            <a:xfrm>
              <a:off x="6134100" y="2699999"/>
              <a:ext cx="2933700" cy="385727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r="88342" b="15663"/>
            <a:stretch/>
          </p:blipFill>
          <p:spPr>
            <a:xfrm>
              <a:off x="5246369" y="2699999"/>
              <a:ext cx="803911" cy="350675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50280" y="5585460"/>
              <a:ext cx="243840" cy="32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12858" t="8817" r="75180" b="78622"/>
          <a:stretch/>
        </p:blipFill>
        <p:spPr>
          <a:xfrm>
            <a:off x="1089659" y="975559"/>
            <a:ext cx="2674621" cy="197613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54557" y="2312360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/>
              <a:t>206</a:t>
            </a:r>
            <a:r>
              <a:rPr lang="en-US" b="1" dirty="0" smtClean="0"/>
              <a:t>Hg </a:t>
            </a:r>
            <a:endParaRPr lang="en-US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607658" y="1905000"/>
            <a:ext cx="486062" cy="4648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137185" y="1943028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d,p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093720" y="2026920"/>
            <a:ext cx="0" cy="3429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839358" y="1322509"/>
            <a:ext cx="4908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aseline="30000" dirty="0" smtClean="0"/>
              <a:t>206</a:t>
            </a:r>
            <a:r>
              <a:rPr lang="en-US" sz="2800" dirty="0" smtClean="0"/>
              <a:t>Hg (1.52 GeV) + d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baseline="30000" dirty="0" smtClean="0">
                <a:sym typeface="Wingdings" panose="05000000000000000000" pitchFamily="2" charset="2"/>
              </a:rPr>
              <a:t>207</a:t>
            </a:r>
            <a:r>
              <a:rPr lang="en-US" sz="2800" dirty="0" smtClean="0">
                <a:sym typeface="Wingdings" panose="05000000000000000000" pitchFamily="2" charset="2"/>
              </a:rPr>
              <a:t>Hg + p</a:t>
            </a:r>
            <a:endParaRPr lang="en-US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2850689" y="2910497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n</a:t>
            </a:r>
            <a:r>
              <a:rPr lang="en-US" dirty="0" smtClean="0"/>
              <a:t>g</a:t>
            </a:r>
            <a:r>
              <a:rPr lang="en-US" baseline="-25000" dirty="0" smtClean="0"/>
              <a:t>9/2</a:t>
            </a:r>
            <a:endParaRPr lang="en-US" baseline="-250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4736952" y="2026181"/>
            <a:ext cx="4079702" cy="2665746"/>
            <a:chOff x="4332779" y="1905000"/>
            <a:chExt cx="4079702" cy="2665746"/>
          </a:xfrm>
        </p:grpSpPr>
        <p:grpSp>
          <p:nvGrpSpPr>
            <p:cNvPr id="30" name="Group 29"/>
            <p:cNvGrpSpPr/>
            <p:nvPr/>
          </p:nvGrpSpPr>
          <p:grpSpPr>
            <a:xfrm>
              <a:off x="4332779" y="1905000"/>
              <a:ext cx="4079702" cy="2665746"/>
              <a:chOff x="178443" y="3649161"/>
              <a:chExt cx="4288781" cy="2929137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78443" y="3649161"/>
                <a:ext cx="4288781" cy="2929137"/>
                <a:chOff x="202569" y="1341120"/>
                <a:chExt cx="4288781" cy="2929137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45387"/>
                <a:stretch/>
              </p:blipFill>
              <p:spPr>
                <a:xfrm>
                  <a:off x="202569" y="1341120"/>
                  <a:ext cx="4288781" cy="2901599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 rot="16200000">
                  <a:off x="-362137" y="1905826"/>
                  <a:ext cx="149874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Proton counts</a:t>
                  </a:r>
                  <a:endParaRPr lang="en-US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1531620" y="3900925"/>
                  <a:ext cx="215046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Proton Energy (MeV)</a:t>
                  </a:r>
                  <a:endParaRPr lang="en-US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926998" y="3736991"/>
                <a:ext cx="2072875" cy="3720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Excited levels in </a:t>
                </a:r>
                <a:r>
                  <a:rPr lang="en-US" sz="1600" baseline="30000" dirty="0" smtClean="0">
                    <a:solidFill>
                      <a:srgbClr val="FF0000"/>
                    </a:solidFill>
                  </a:rPr>
                  <a:t>207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Hg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5172798" y="2623354"/>
              <a:ext cx="4956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9/2</a:t>
              </a:r>
              <a:r>
                <a:rPr lang="en-US" sz="1400" baseline="30000" dirty="0" smtClean="0"/>
                <a:t>+</a:t>
              </a:r>
              <a:endParaRPr lang="en-US" sz="1400" baseline="30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845553" y="2899644"/>
              <a:ext cx="6046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(1/2</a:t>
              </a:r>
              <a:r>
                <a:rPr lang="en-US" sz="1400" baseline="30000" dirty="0" smtClean="0"/>
                <a:t>+</a:t>
              </a:r>
              <a:r>
                <a:rPr lang="en-US" sz="1400" dirty="0" smtClean="0"/>
                <a:t>)</a:t>
              </a:r>
              <a:endParaRPr lang="en-US" sz="1400" baseline="30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259345" y="2231780"/>
              <a:ext cx="6046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(3/2</a:t>
              </a:r>
              <a:r>
                <a:rPr lang="en-US" sz="1400" baseline="30000" dirty="0" smtClean="0"/>
                <a:t>+</a:t>
              </a:r>
              <a:r>
                <a:rPr lang="en-US" sz="1400" dirty="0" smtClean="0"/>
                <a:t>)</a:t>
              </a:r>
              <a:endParaRPr lang="en-US" sz="1400" baseline="30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30970" y="3168077"/>
              <a:ext cx="6046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(7/2</a:t>
              </a:r>
              <a:r>
                <a:rPr lang="en-US" sz="1400" baseline="30000" dirty="0" smtClean="0"/>
                <a:t>+</a:t>
              </a:r>
              <a:r>
                <a:rPr lang="en-US" sz="1400" dirty="0" smtClean="0"/>
                <a:t>)</a:t>
              </a:r>
              <a:endParaRPr lang="en-US" sz="1400" baseline="30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2929" y="2535344"/>
              <a:ext cx="6046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(5/2</a:t>
              </a:r>
              <a:r>
                <a:rPr lang="en-US" sz="1400" baseline="30000" dirty="0" smtClean="0"/>
                <a:t>+</a:t>
              </a:r>
              <a:r>
                <a:rPr lang="en-US" sz="1400" dirty="0" smtClean="0"/>
                <a:t>)</a:t>
              </a:r>
              <a:endParaRPr lang="en-US" sz="1400" baseline="30000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207548" y="290170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N=126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024829" y="4982939"/>
            <a:ext cx="4920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The first excited state is seen at 1.2 MeV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But: a state around 700 </a:t>
            </a:r>
            <a:r>
              <a:rPr lang="en-US" dirty="0" err="1" smtClean="0">
                <a:sym typeface="Wingdings" panose="05000000000000000000" pitchFamily="2" charset="2"/>
              </a:rPr>
              <a:t>keV</a:t>
            </a:r>
            <a:r>
              <a:rPr lang="en-US" dirty="0" smtClean="0">
                <a:sym typeface="Wingdings" panose="05000000000000000000" pitchFamily="2" charset="2"/>
              </a:rPr>
              <a:t> is expected (11/2+)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101196" y="5873703"/>
            <a:ext cx="4843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Need 10 MeV/u (2.06 </a:t>
            </a:r>
            <a:r>
              <a:rPr lang="en-US" dirty="0" smtClean="0"/>
              <a:t>GeV) </a:t>
            </a:r>
            <a:r>
              <a:rPr lang="en-US" dirty="0" smtClean="0"/>
              <a:t>to populate this level !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817388" y="833970"/>
            <a:ext cx="4413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B. Kay et al., </a:t>
            </a:r>
            <a:r>
              <a:rPr lang="en-US" dirty="0" smtClean="0"/>
              <a:t>Physical </a:t>
            </a:r>
            <a:r>
              <a:rPr lang="en-US" dirty="0" smtClean="0"/>
              <a:t>Review </a:t>
            </a:r>
            <a:r>
              <a:rPr lang="en-US" dirty="0" smtClean="0"/>
              <a:t>Letters (2020)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98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Lucida Sans" charset="0"/>
              </a:rPr>
              <a:t>ISOL method</a:t>
            </a:r>
            <a:endParaRPr lang="en-US" dirty="0">
              <a:latin typeface="Lucida San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4901" y="838200"/>
            <a:ext cx="78460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Isotope Separation On-Line method </a:t>
            </a:r>
          </a:p>
          <a:p>
            <a:r>
              <a:rPr lang="en-US" dirty="0"/>
              <a:t>	</a:t>
            </a:r>
            <a:r>
              <a:rPr lang="en-US" dirty="0" smtClean="0"/>
              <a:t>= isotopes come out of the target in few </a:t>
            </a:r>
            <a:r>
              <a:rPr lang="en-US" dirty="0" err="1" smtClean="0"/>
              <a:t>ms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(diffusion/effusion from heated target at ~2000 degrees)</a:t>
            </a:r>
            <a:endParaRPr lang="en-US" dirty="0"/>
          </a:p>
          <a:p>
            <a:r>
              <a:rPr lang="en-US" dirty="0" smtClean="0"/>
              <a:t>	+ selection of (ideally) 1 specific isotope in microseconds to seconds 			(element dependent)</a:t>
            </a:r>
            <a:endParaRPr lang="en-US" dirty="0"/>
          </a:p>
        </p:txBody>
      </p:sp>
      <p:pic>
        <p:nvPicPr>
          <p:cNvPr id="6" name="irradiation ISOLDE target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04901" y="2411909"/>
            <a:ext cx="7686040" cy="4323398"/>
          </a:xfrm>
        </p:spPr>
      </p:pic>
    </p:spTree>
    <p:extLst>
      <p:ext uri="{BB962C8B-B14F-4D97-AF65-F5344CB8AC3E}">
        <p14:creationId xmlns:p14="http://schemas.microsoft.com/office/powerpoint/2010/main" val="346343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30665"/>
          <a:stretch/>
        </p:blipFill>
        <p:spPr>
          <a:xfrm>
            <a:off x="-31298" y="421193"/>
            <a:ext cx="6312877" cy="49254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45359" y="1294048"/>
            <a:ext cx="30556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5</a:t>
            </a:r>
            <a:r>
              <a:rPr lang="en-US" sz="2000" b="1" dirty="0" smtClean="0"/>
              <a:t>.10</a:t>
            </a:r>
            <a:r>
              <a:rPr lang="en-US" sz="2000" b="1" baseline="30000" dirty="0" smtClean="0"/>
              <a:t>5</a:t>
            </a:r>
            <a:r>
              <a:rPr lang="en-US" sz="2000" b="1" dirty="0" smtClean="0"/>
              <a:t> </a:t>
            </a:r>
            <a:r>
              <a:rPr lang="en-US" sz="2000" b="1" baseline="30000" dirty="0" smtClean="0"/>
              <a:t>206</a:t>
            </a:r>
            <a:r>
              <a:rPr lang="en-US" sz="2000" b="1" dirty="0"/>
              <a:t>H</a:t>
            </a:r>
            <a:r>
              <a:rPr lang="en-US" sz="2000" b="1" dirty="0" smtClean="0"/>
              <a:t>g/s </a:t>
            </a:r>
          </a:p>
          <a:p>
            <a:r>
              <a:rPr lang="en-US" sz="2000" b="1" dirty="0" smtClean="0"/>
              <a:t>7.4 MeV/u</a:t>
            </a:r>
          </a:p>
          <a:p>
            <a:r>
              <a:rPr lang="en-US" sz="2000" b="1" dirty="0" smtClean="0"/>
              <a:t>(purity &gt; 98 %)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49234" y="5048442"/>
            <a:ext cx="5160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30 </a:t>
            </a:r>
            <a:r>
              <a:rPr lang="en-US" dirty="0" smtClean="0"/>
              <a:t>deuterated polyethylene </a:t>
            </a:r>
            <a:r>
              <a:rPr lang="en-US" dirty="0" smtClean="0">
                <a:solidFill>
                  <a:srgbClr val="FF0000"/>
                </a:solidFill>
              </a:rPr>
              <a:t>targets (165 mg/cm2)</a:t>
            </a:r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(to deal with target degradation)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Special target ladder (automatic moving)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03056" y="421193"/>
            <a:ext cx="1497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 Kay et al.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739650" y="970882"/>
            <a:ext cx="2424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Paper accepted in Physical Review Letters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47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494" y="-8"/>
            <a:ext cx="8301318" cy="980736"/>
          </a:xfrm>
        </p:spPr>
        <p:txBody>
          <a:bodyPr>
            <a:noAutofit/>
          </a:bodyPr>
          <a:lstStyle/>
          <a:p>
            <a:r>
              <a:rPr lang="en-US" sz="4000" dirty="0" smtClean="0"/>
              <a:t>Pear shapes and vibrating pears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54654" y="6428746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41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401786" y="2292183"/>
            <a:ext cx="5666635" cy="1434380"/>
            <a:chOff x="0" y="1497867"/>
            <a:chExt cx="5666635" cy="14343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t="39328"/>
            <a:stretch/>
          </p:blipFill>
          <p:spPr>
            <a:xfrm>
              <a:off x="0" y="1997910"/>
              <a:ext cx="5666635" cy="59438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497867"/>
              <a:ext cx="2493634" cy="52528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75438" y="2562915"/>
              <a:ext cx="350724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Nature Communications, June 2019</a:t>
              </a:r>
              <a:endPara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75438" y="2305566"/>
              <a:ext cx="254973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P.A. Butler, L.P. Gaffney et al.</a:t>
              </a:r>
              <a:endParaRPr lang="en-US" sz="16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7157" y="1006544"/>
            <a:ext cx="4164637" cy="5135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0" y="979401"/>
            <a:ext cx="1918447" cy="25246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948385" y="1438493"/>
            <a:ext cx="2644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L.P. Gaffney, P.A. Butler et al.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947547" y="1685558"/>
            <a:ext cx="2329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Nature 479, May 2013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864" y="3719508"/>
            <a:ext cx="3010756" cy="2010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00" y="4560457"/>
            <a:ext cx="3632414" cy="229053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88323" y="3577077"/>
            <a:ext cx="3497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Butler, Gaffney et al., 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Phys. Rev. Lett.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124, 042503 (2020)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86644" y="5705882"/>
            <a:ext cx="368177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Octupole</a:t>
            </a:r>
            <a:r>
              <a:rPr lang="en-US" dirty="0" smtClean="0"/>
              <a:t> vibrators:</a:t>
            </a:r>
          </a:p>
          <a:p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i</a:t>
            </a:r>
            <a:r>
              <a:rPr lang="en-US" baseline="-25000" dirty="0" smtClean="0"/>
              <a:t>x</a:t>
            </a:r>
            <a:r>
              <a:rPr lang="en-US" dirty="0" smtClean="0"/>
              <a:t> =3	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baseline="30000" dirty="0" smtClean="0">
                <a:sym typeface="Wingdings" panose="05000000000000000000" pitchFamily="2" charset="2"/>
              </a:rPr>
              <a:t>218,220,222,224</a:t>
            </a:r>
            <a:r>
              <a:rPr lang="en-US" dirty="0" smtClean="0">
                <a:sym typeface="Wingdings" panose="05000000000000000000" pitchFamily="2" charset="2"/>
              </a:rPr>
              <a:t>Rn isotopes 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01052" y="959574"/>
            <a:ext cx="2380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REX-ISOLDE, 3.1 MeV/u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924965" y="2361872"/>
            <a:ext cx="2162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HIE-ISOLDE, 5 MeV/u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58889" y="4166674"/>
            <a:ext cx="339644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Static </a:t>
            </a:r>
            <a:r>
              <a:rPr lang="en-US" dirty="0" err="1"/>
              <a:t>o</a:t>
            </a:r>
            <a:r>
              <a:rPr lang="en-US" dirty="0" err="1" smtClean="0"/>
              <a:t>ctupole</a:t>
            </a:r>
            <a:r>
              <a:rPr lang="en-US" dirty="0" smtClean="0"/>
              <a:t> deformation:</a:t>
            </a:r>
          </a:p>
          <a:p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i</a:t>
            </a:r>
            <a:r>
              <a:rPr lang="en-US" baseline="-25000" dirty="0" smtClean="0"/>
              <a:t>x</a:t>
            </a:r>
            <a:r>
              <a:rPr lang="en-US" dirty="0" smtClean="0"/>
              <a:t> = 0	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baseline="30000" dirty="0" smtClean="0">
                <a:sym typeface="Wingdings" panose="05000000000000000000" pitchFamily="2" charset="2"/>
              </a:rPr>
              <a:t>222,224,226</a:t>
            </a:r>
            <a:r>
              <a:rPr lang="en-US" dirty="0" smtClean="0">
                <a:sym typeface="Wingdings" panose="05000000000000000000" pitchFamily="2" charset="2"/>
              </a:rPr>
              <a:t>Ra isotopes !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40966" y="1280584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224,226</a:t>
            </a:r>
            <a:r>
              <a:rPr lang="en-US" dirty="0" smtClean="0"/>
              <a:t>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48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Outlook to the future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977620" y="6171573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10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8930"/>
            <a:ext cx="4663440" cy="390210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213523" y="3309251"/>
            <a:ext cx="5029537" cy="29700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addition of two new target stations and </a:t>
            </a:r>
            <a:r>
              <a:rPr lang="en-GB" dirty="0" smtClean="0"/>
              <a:t>a high </a:t>
            </a:r>
            <a:r>
              <a:rPr lang="en-GB" dirty="0"/>
              <a:t>resolution mass separator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Improvement of the existing beam dumps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Provide 2 GeV protons to ISOLDE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The addition of a second experimental hall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Installation of a storage ring beyond the HIE-ISOLDE post accelerator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An upgrade of the non-superconducting part of </a:t>
            </a:r>
            <a:r>
              <a:rPr lang="en-GB" dirty="0" smtClean="0"/>
              <a:t>HIE-ISOLDE (REX-part)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32972" y="1037485"/>
            <a:ext cx="5631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Layout of an extended ISOLDE (colors are new/upgrades) :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10100" y="3358988"/>
            <a:ext cx="4503420" cy="576904"/>
          </a:xfrm>
          <a:prstGeom prst="rect">
            <a:avLst/>
          </a:prstGeom>
          <a:solidFill>
            <a:srgbClr val="FFCC66">
              <a:alpha val="16078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10100" y="3995413"/>
            <a:ext cx="4381500" cy="274320"/>
          </a:xfrm>
          <a:prstGeom prst="rect">
            <a:avLst/>
          </a:prstGeom>
          <a:solidFill>
            <a:srgbClr val="55A839">
              <a:alpha val="16863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610100" y="4666206"/>
            <a:ext cx="4289723" cy="281430"/>
          </a:xfrm>
          <a:prstGeom prst="rect">
            <a:avLst/>
          </a:prstGeom>
          <a:solidFill>
            <a:srgbClr val="5EF0F7">
              <a:alpha val="21961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579620" y="5039115"/>
            <a:ext cx="4289723" cy="551608"/>
          </a:xfrm>
          <a:prstGeom prst="rect">
            <a:avLst/>
          </a:prstGeom>
          <a:solidFill>
            <a:srgbClr val="FF6600">
              <a:alpha val="21961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81952" y="5673036"/>
            <a:ext cx="4437796" cy="543075"/>
          </a:xfrm>
          <a:prstGeom prst="rect">
            <a:avLst/>
          </a:prstGeom>
          <a:solidFill>
            <a:srgbClr val="7030A0">
              <a:alpha val="21961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100838" y="2422232"/>
            <a:ext cx="4358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EPIC project comprises of 6 key </a:t>
            </a:r>
            <a:r>
              <a:rPr lang="en-GB" dirty="0" smtClean="0"/>
              <a:t>upgrades (in no particular order):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14300" y="2927201"/>
            <a:ext cx="929308" cy="1266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51698" y="2990506"/>
            <a:ext cx="1101842" cy="5204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318260" y="3300062"/>
            <a:ext cx="502920" cy="6041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645920" y="3695700"/>
            <a:ext cx="159852" cy="4969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0" y="2388121"/>
            <a:ext cx="91287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protons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23272" y="132215"/>
            <a:ext cx="7795083" cy="707886"/>
          </a:xfrm>
          <a:prstGeom prst="rect">
            <a:avLst/>
          </a:prstGeom>
          <a:noFill/>
          <a:ln w="5715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 EPIC Project</a:t>
            </a:r>
            <a:r>
              <a:rPr lang="en-US" sz="2400" b="1" dirty="0" smtClean="0"/>
              <a:t>: </a:t>
            </a:r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r>
              <a:rPr lang="en-US" sz="2400" b="1" dirty="0" smtClean="0"/>
              <a:t>xploiting the 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r>
              <a:rPr lang="en-US" sz="2400" b="1" dirty="0" smtClean="0"/>
              <a:t>otential of </a:t>
            </a:r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r>
              <a:rPr lang="en-US" sz="2400" b="1" dirty="0" smtClean="0"/>
              <a:t>SOLDE at </a:t>
            </a:r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r>
              <a:rPr lang="en-US" sz="2400" b="1" dirty="0" smtClean="0"/>
              <a:t>ERN</a:t>
            </a:r>
          </a:p>
          <a:p>
            <a:pPr algn="ctr"/>
            <a:r>
              <a:rPr lang="en-US" sz="1600" dirty="0" smtClean="0"/>
              <a:t>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0823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33028" y="1058466"/>
            <a:ext cx="7789992" cy="5394547"/>
          </a:xfrm>
        </p:spPr>
        <p:txBody>
          <a:bodyPr>
            <a:normAutofit fontScale="92500" lnSpcReduction="10000"/>
          </a:bodyPr>
          <a:lstStyle/>
          <a:p>
            <a:r>
              <a:rPr lang="en-US" sz="1900" b="1" dirty="0" smtClean="0"/>
              <a:t>Upgrade of the HIE-ISOLDE pre-accelerator (REX) </a:t>
            </a:r>
          </a:p>
          <a:p>
            <a:pPr lvl="1"/>
            <a:r>
              <a:rPr lang="en-US" sz="1900" dirty="0" smtClean="0"/>
              <a:t>higher A/Q (up to 5.5) so more intense heavy beams, with a variable time structure and up to 10 MeV/u also for those around </a:t>
            </a:r>
            <a:r>
              <a:rPr lang="en-US" sz="1900" dirty="0" err="1" smtClean="0"/>
              <a:t>Pb</a:t>
            </a:r>
            <a:r>
              <a:rPr lang="en-US" sz="1900" dirty="0" smtClean="0"/>
              <a:t>. </a:t>
            </a:r>
          </a:p>
          <a:p>
            <a:pPr lvl="1"/>
            <a:endParaRPr lang="en-US" sz="1900" dirty="0"/>
          </a:p>
          <a:p>
            <a:r>
              <a:rPr lang="en-US" sz="1900" b="1" dirty="0" smtClean="0"/>
              <a:t>Higher RIB beam intensities (gain factor 2 to 50)</a:t>
            </a:r>
          </a:p>
          <a:p>
            <a:pPr lvl="1"/>
            <a:r>
              <a:rPr lang="en-US" sz="1900" dirty="0" smtClean="0"/>
              <a:t>thanks </a:t>
            </a:r>
            <a:r>
              <a:rPr lang="en-US" sz="1900" dirty="0"/>
              <a:t>to the </a:t>
            </a:r>
            <a:r>
              <a:rPr lang="en-US" sz="1900" dirty="0" smtClean="0"/>
              <a:t>LHC intensity upgrades (LIU) </a:t>
            </a:r>
            <a:r>
              <a:rPr lang="en-US" sz="1900" dirty="0"/>
              <a:t>at </a:t>
            </a:r>
            <a:r>
              <a:rPr lang="en-US" sz="1900" dirty="0" smtClean="0"/>
              <a:t>CERN</a:t>
            </a:r>
          </a:p>
          <a:p>
            <a:pPr lvl="2"/>
            <a:r>
              <a:rPr lang="en-US" sz="1900" dirty="0" smtClean="0"/>
              <a:t>Higher proton beam intensity from booster (from 2 </a:t>
            </a: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 smtClean="0"/>
              <a:t>4 </a:t>
            </a:r>
            <a:r>
              <a:rPr lang="en-US" sz="1900" dirty="0" smtClean="0">
                <a:latin typeface="Symbol" panose="05050102010706020507" pitchFamily="18" charset="2"/>
              </a:rPr>
              <a:t>m</a:t>
            </a:r>
            <a:r>
              <a:rPr lang="en-US" sz="1900" dirty="0" smtClean="0"/>
              <a:t>A)</a:t>
            </a:r>
          </a:p>
          <a:p>
            <a:pPr lvl="2"/>
            <a:r>
              <a:rPr lang="en-US" sz="1900" dirty="0" smtClean="0"/>
              <a:t>Higher proton beam energy (from 1.4 </a:t>
            </a: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 smtClean="0"/>
              <a:t>2 GeV) from booster</a:t>
            </a:r>
          </a:p>
          <a:p>
            <a:pPr lvl="1"/>
            <a:endParaRPr lang="en-US" sz="1900" dirty="0"/>
          </a:p>
          <a:p>
            <a:r>
              <a:rPr lang="en-US" sz="1900" b="1" dirty="0" smtClean="0"/>
              <a:t>Two new (additional) target stations + a new low-energy hall</a:t>
            </a:r>
          </a:p>
          <a:p>
            <a:pPr lvl="1"/>
            <a:r>
              <a:rPr lang="en-US" sz="1900" dirty="0" smtClean="0"/>
              <a:t>Have </a:t>
            </a:r>
            <a:r>
              <a:rPr lang="en-US" sz="1900" dirty="0"/>
              <a:t>multiple </a:t>
            </a:r>
            <a:r>
              <a:rPr lang="en-US" sz="1900" b="1" i="1" dirty="0"/>
              <a:t>simultaneous</a:t>
            </a:r>
            <a:r>
              <a:rPr lang="en-US" sz="1900" dirty="0"/>
              <a:t> </a:t>
            </a:r>
            <a:r>
              <a:rPr lang="en-US" sz="1900" dirty="0" smtClean="0"/>
              <a:t>RIB’s </a:t>
            </a:r>
            <a:r>
              <a:rPr lang="en-US" sz="1900" dirty="0"/>
              <a:t>for </a:t>
            </a:r>
            <a:r>
              <a:rPr lang="en-US" sz="1900" dirty="0" smtClean="0"/>
              <a:t>users (low/high energy)</a:t>
            </a:r>
          </a:p>
          <a:p>
            <a:endParaRPr lang="en-US" sz="1900" dirty="0"/>
          </a:p>
          <a:p>
            <a:r>
              <a:rPr lang="en-US" sz="1900" b="1" dirty="0" smtClean="0"/>
              <a:t>Improved mass separation capabilities</a:t>
            </a:r>
          </a:p>
          <a:p>
            <a:pPr lvl="1"/>
            <a:r>
              <a:rPr lang="en-US" sz="1900" dirty="0" smtClean="0"/>
              <a:t>Purer beams are better for </a:t>
            </a:r>
            <a:r>
              <a:rPr lang="en-US" sz="1900" b="1" i="1" dirty="0" smtClean="0"/>
              <a:t>efficient </a:t>
            </a:r>
            <a:r>
              <a:rPr lang="en-US" sz="1900" dirty="0" smtClean="0"/>
              <a:t>reacceleration</a:t>
            </a:r>
          </a:p>
          <a:p>
            <a:pPr lvl="1"/>
            <a:endParaRPr lang="en-US" sz="1900" dirty="0"/>
          </a:p>
          <a:p>
            <a:r>
              <a:rPr lang="en-US" sz="1900" b="1" dirty="0" smtClean="0"/>
              <a:t>A new storage ring for short-lived, light and heavy ions </a:t>
            </a:r>
          </a:p>
          <a:p>
            <a:pPr lvl="1"/>
            <a:r>
              <a:rPr lang="en-US" sz="1900" dirty="0" smtClean="0"/>
              <a:t>New perspectives for precision studies in nuclear, atomic and astrophysics</a:t>
            </a:r>
            <a:endParaRPr lang="en-US" sz="19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243235" y="-99060"/>
            <a:ext cx="7251665" cy="1015663"/>
          </a:xfrm>
          <a:prstGeom prst="rect">
            <a:avLst/>
          </a:prstGeom>
          <a:noFill/>
          <a:ln w="571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New opportunities with EPIC@CERN 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for the (European) (Nuclear) Physics </a:t>
            </a:r>
            <a:r>
              <a:rPr lang="en-US" sz="2400" b="1" dirty="0">
                <a:solidFill>
                  <a:srgbClr val="000000"/>
                </a:solidFill>
              </a:rPr>
              <a:t>C</a:t>
            </a:r>
            <a:r>
              <a:rPr lang="en-US" sz="2400" b="1" dirty="0" smtClean="0">
                <a:solidFill>
                  <a:srgbClr val="000000"/>
                </a:solidFill>
              </a:rPr>
              <a:t>ommunity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1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Content Placeholder 1"/>
          <p:cNvSpPr>
            <a:spLocks noGrp="1"/>
          </p:cNvSpPr>
          <p:nvPr>
            <p:ph idx="1"/>
          </p:nvPr>
        </p:nvSpPr>
        <p:spPr bwMode="auto">
          <a:xfrm>
            <a:off x="1215862" y="1458396"/>
            <a:ext cx="7199956" cy="4134684"/>
          </a:xfrm>
          <a:noFill/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buFont typeface="Wingdings" charset="0"/>
              <a:buChar char="u"/>
            </a:pPr>
            <a:endParaRPr lang="en-US" sz="1800" dirty="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 sz="1800" dirty="0" smtClean="0">
                <a:latin typeface="Lucida Sans" charset="0"/>
              </a:rPr>
              <a:t>ISOLDE </a:t>
            </a:r>
            <a:r>
              <a:rPr lang="en-US" sz="1800" dirty="0">
                <a:latin typeface="Lucida Sans" charset="0"/>
              </a:rPr>
              <a:t>now provides </a:t>
            </a:r>
            <a:r>
              <a:rPr lang="en-US" sz="1800" b="1" dirty="0">
                <a:latin typeface="Lucida Sans" charset="0"/>
              </a:rPr>
              <a:t>slow and accelerated RIB’s </a:t>
            </a:r>
            <a:r>
              <a:rPr lang="en-US" sz="1800" b="1" dirty="0" smtClean="0">
                <a:latin typeface="Lucida Sans" charset="0"/>
              </a:rPr>
              <a:t> (up to ~ 9.5 MeV/u)  </a:t>
            </a:r>
            <a:r>
              <a:rPr lang="en-US" sz="1800" dirty="0" smtClean="0">
                <a:latin typeface="Lucida Sans" charset="0"/>
              </a:rPr>
              <a:t>for </a:t>
            </a:r>
            <a:r>
              <a:rPr lang="en-US" sz="1800" dirty="0">
                <a:latin typeface="Lucida Sans" charset="0"/>
              </a:rPr>
              <a:t>more than a dozen permanent experiments </a:t>
            </a:r>
          </a:p>
          <a:p>
            <a:pPr marL="0" indent="0">
              <a:buNone/>
            </a:pPr>
            <a:r>
              <a:rPr lang="en-US" sz="1800" dirty="0" smtClean="0">
                <a:latin typeface="Lucida Sans" charset="0"/>
              </a:rPr>
              <a:t>	(</a:t>
            </a:r>
            <a:r>
              <a:rPr lang="en-US" sz="1800" dirty="0">
                <a:latin typeface="Lucida Sans" charset="0"/>
              </a:rPr>
              <a:t>and a few travelling setups) </a:t>
            </a:r>
            <a:r>
              <a:rPr lang="en-US" sz="1800" dirty="0" smtClean="0">
                <a:latin typeface="Lucida Sans" charset="0"/>
              </a:rPr>
              <a:t>for studying</a:t>
            </a:r>
            <a:r>
              <a:rPr lang="en-US" sz="1800" dirty="0">
                <a:latin typeface="Lucida Sans" charset="0"/>
              </a:rPr>
              <a:t>:</a:t>
            </a:r>
          </a:p>
          <a:p>
            <a:pPr lvl="1">
              <a:buFont typeface="Wingdings" charset="0"/>
              <a:buChar char="u"/>
            </a:pPr>
            <a:r>
              <a:rPr lang="en-US" sz="1800" dirty="0">
                <a:latin typeface="Lucida Sans" charset="0"/>
              </a:rPr>
              <a:t>Nuclear physics</a:t>
            </a:r>
          </a:p>
          <a:p>
            <a:pPr lvl="1">
              <a:buFont typeface="Wingdings" charset="0"/>
              <a:buChar char="u"/>
            </a:pPr>
            <a:r>
              <a:rPr lang="en-US" sz="1800" dirty="0">
                <a:latin typeface="Lucida Sans" charset="0"/>
              </a:rPr>
              <a:t>Nuclear astrophysics</a:t>
            </a:r>
          </a:p>
          <a:p>
            <a:pPr lvl="1">
              <a:buFont typeface="Wingdings" charset="0"/>
              <a:buChar char="u"/>
            </a:pPr>
            <a:r>
              <a:rPr lang="en-US" sz="1800" dirty="0">
                <a:latin typeface="Lucida Sans" charset="0"/>
              </a:rPr>
              <a:t>Solid state physics</a:t>
            </a:r>
          </a:p>
          <a:p>
            <a:pPr lvl="1">
              <a:buFont typeface="Wingdings" charset="0"/>
              <a:buChar char="u"/>
            </a:pPr>
            <a:r>
              <a:rPr lang="en-US" sz="1800" dirty="0">
                <a:latin typeface="Lucida Sans" charset="0"/>
              </a:rPr>
              <a:t>Bio-physics</a:t>
            </a:r>
          </a:p>
          <a:p>
            <a:pPr lvl="1">
              <a:buFont typeface="Wingdings" charset="0"/>
              <a:buChar char="u"/>
            </a:pPr>
            <a:r>
              <a:rPr lang="en-US" sz="1800" dirty="0">
                <a:latin typeface="Lucida Sans" charset="0"/>
              </a:rPr>
              <a:t>Fundamental interactions and </a:t>
            </a:r>
            <a:r>
              <a:rPr lang="en-US" sz="1800" dirty="0" smtClean="0">
                <a:latin typeface="Lucida Sans" charset="0"/>
              </a:rPr>
              <a:t>symmetries</a:t>
            </a:r>
          </a:p>
          <a:p>
            <a:pPr lvl="1">
              <a:buFont typeface="Wingdings" charset="0"/>
              <a:buChar char="u"/>
            </a:pPr>
            <a:endParaRPr lang="en-US" sz="1800" dirty="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 sz="1800" dirty="0" smtClean="0">
                <a:latin typeface="Lucida Sans" charset="0"/>
              </a:rPr>
              <a:t>Future upgrades are under discussion in the framework of</a:t>
            </a:r>
          </a:p>
          <a:p>
            <a:pPr marL="0" indent="0">
              <a:buNone/>
            </a:pPr>
            <a:r>
              <a:rPr lang="en-US" sz="1800" dirty="0" smtClean="0">
                <a:latin typeface="Lucida Sans" charset="0"/>
              </a:rPr>
              <a:t>        the EPIC Project  (Exploiting the Potential of ISOLDE @ CERN) </a:t>
            </a:r>
          </a:p>
        </p:txBody>
      </p:sp>
      <p:sp>
        <p:nvSpPr>
          <p:cNvPr id="6553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Lucida Sans" charset="0"/>
              </a:rPr>
              <a:t>Conclusions  </a:t>
            </a:r>
            <a:endParaRPr lang="en-US" dirty="0">
              <a:latin typeface="Lucida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09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68717"/>
            <a:ext cx="7643192" cy="980736"/>
          </a:xfrm>
        </p:spPr>
        <p:txBody>
          <a:bodyPr/>
          <a:lstStyle/>
          <a:p>
            <a:r>
              <a:rPr lang="en-US" dirty="0" smtClean="0"/>
              <a:t>Why to study exotic nuclei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04269" y="1114822"/>
            <a:ext cx="821333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dirty="0">
                <a:solidFill>
                  <a:schemeClr val="accent2"/>
                </a:solidFill>
              </a:rPr>
              <a:t>	</a:t>
            </a:r>
            <a:r>
              <a:rPr lang="en-US" sz="1800" b="0" dirty="0" smtClean="0"/>
              <a:t> the nucleus </a:t>
            </a:r>
            <a:r>
              <a:rPr lang="en-US" sz="1800" b="0" dirty="0"/>
              <a:t>= interplay between 3 of the 4 basic forces in nature </a:t>
            </a:r>
          </a:p>
          <a:p>
            <a:r>
              <a:rPr lang="en-US" sz="1800" b="0" dirty="0">
                <a:solidFill>
                  <a:schemeClr val="accent2"/>
                </a:solidFill>
              </a:rPr>
              <a:t>		</a:t>
            </a:r>
            <a:r>
              <a:rPr lang="en-US" sz="1800" b="0" dirty="0">
                <a:solidFill>
                  <a:srgbClr val="0070C0"/>
                </a:solidFill>
              </a:rPr>
              <a:t>*</a:t>
            </a:r>
            <a:r>
              <a:rPr lang="en-US" sz="1800" b="0" dirty="0">
                <a:solidFill>
                  <a:schemeClr val="accent2"/>
                </a:solidFill>
              </a:rPr>
              <a:t> </a:t>
            </a:r>
            <a:r>
              <a:rPr lang="en-US" sz="1800" b="0" dirty="0">
                <a:solidFill>
                  <a:srgbClr val="0070C0"/>
                </a:solidFill>
              </a:rPr>
              <a:t>electromagnetic force (charged protons repel each other)</a:t>
            </a:r>
          </a:p>
          <a:p>
            <a:r>
              <a:rPr lang="en-US" sz="1800" b="0" dirty="0">
                <a:solidFill>
                  <a:srgbClr val="0070C0"/>
                </a:solidFill>
              </a:rPr>
              <a:t>		* strong force (keeps protons and neutrons bound in the nucleus, </a:t>
            </a:r>
          </a:p>
          <a:p>
            <a:r>
              <a:rPr lang="en-US" sz="1800" b="0" dirty="0">
                <a:solidFill>
                  <a:srgbClr val="0070C0"/>
                </a:solidFill>
              </a:rPr>
              <a:t>				determines the nuclear properties)</a:t>
            </a:r>
            <a:endParaRPr lang="en-GB" sz="1800" b="0" dirty="0">
              <a:solidFill>
                <a:srgbClr val="0070C0"/>
              </a:solidFill>
            </a:endParaRPr>
          </a:p>
          <a:p>
            <a:r>
              <a:rPr lang="en-US" sz="1800" b="0" dirty="0">
                <a:solidFill>
                  <a:srgbClr val="0070C0"/>
                </a:solidFill>
              </a:rPr>
              <a:t>		* weak force (responsible for radioactive decay)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7976811" y="3710825"/>
            <a:ext cx="936625" cy="919163"/>
            <a:chOff x="1440" y="3312"/>
            <a:chExt cx="336" cy="336"/>
          </a:xfrm>
        </p:grpSpPr>
        <p:pic>
          <p:nvPicPr>
            <p:cNvPr id="8" name="Picture 8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0" y="3312"/>
              <a:ext cx="336" cy="336"/>
            </a:xfrm>
            <a:prstGeom prst="rect">
              <a:avLst/>
            </a:prstGeom>
            <a:noFill/>
          </p:spPr>
        </p:pic>
        <p:sp>
          <p:nvSpPr>
            <p:cNvPr id="9" name="Oval 9"/>
            <p:cNvSpPr>
              <a:spLocks noChangeArrowheads="1"/>
            </p:cNvSpPr>
            <p:nvPr/>
          </p:nvSpPr>
          <p:spPr bwMode="auto">
            <a:xfrm rot="-4895078">
              <a:off x="1463" y="3425"/>
              <a:ext cx="179" cy="98"/>
            </a:xfrm>
            <a:prstGeom prst="ellips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1507" y="3414"/>
              <a:ext cx="27" cy="26"/>
            </a:xfrm>
            <a:prstGeom prst="ellipse">
              <a:avLst/>
            </a:prstGeom>
            <a:gradFill rotWithShape="0">
              <a:gsLst>
                <a:gs pos="0">
                  <a:srgbClr val="FF5050"/>
                </a:gs>
                <a:gs pos="100000">
                  <a:srgbClr val="CC33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rot="-1859266">
              <a:off x="1519" y="3478"/>
              <a:ext cx="195" cy="104"/>
            </a:xfrm>
            <a:prstGeom prst="ellips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rot="2191223">
              <a:off x="1563" y="3387"/>
              <a:ext cx="182" cy="99"/>
            </a:xfrm>
            <a:prstGeom prst="ellips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1641" y="3368"/>
              <a:ext cx="27" cy="27"/>
            </a:xfrm>
            <a:prstGeom prst="ellipse">
              <a:avLst/>
            </a:prstGeom>
            <a:gradFill rotWithShape="0">
              <a:gsLst>
                <a:gs pos="0">
                  <a:srgbClr val="3399FF"/>
                </a:gs>
                <a:gs pos="100000">
                  <a:srgbClr val="0033C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1679" y="3516"/>
              <a:ext cx="27" cy="27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rgbClr val="0066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7033138" y="4030556"/>
            <a:ext cx="930275" cy="915988"/>
            <a:chOff x="1480" y="2752"/>
            <a:chExt cx="824" cy="824"/>
          </a:xfrm>
        </p:grpSpPr>
        <p:pic>
          <p:nvPicPr>
            <p:cNvPr id="16" name="Picture 16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80" y="2752"/>
              <a:ext cx="824" cy="824"/>
            </a:xfrm>
            <a:prstGeom prst="rect">
              <a:avLst/>
            </a:prstGeom>
            <a:noFill/>
          </p:spPr>
        </p:pic>
        <p:sp>
          <p:nvSpPr>
            <p:cNvPr id="17" name="Oval 17"/>
            <p:cNvSpPr>
              <a:spLocks noChangeArrowheads="1"/>
            </p:cNvSpPr>
            <p:nvPr/>
          </p:nvSpPr>
          <p:spPr bwMode="auto">
            <a:xfrm rot="-1859266">
              <a:off x="1588" y="2895"/>
              <a:ext cx="464" cy="25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1777" y="2867"/>
              <a:ext cx="64" cy="65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rgbClr val="0066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 rot="2191223">
              <a:off x="1653" y="3156"/>
              <a:ext cx="433" cy="23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983" y="3383"/>
              <a:ext cx="64" cy="65"/>
            </a:xfrm>
            <a:prstGeom prst="ellipse">
              <a:avLst/>
            </a:prstGeom>
            <a:gradFill rotWithShape="0">
              <a:gsLst>
                <a:gs pos="0">
                  <a:srgbClr val="3399FF"/>
                </a:gs>
                <a:gs pos="100000">
                  <a:srgbClr val="0033C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 rot="-4895078">
              <a:off x="1829" y="3016"/>
              <a:ext cx="431" cy="234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2136" y="3053"/>
              <a:ext cx="64" cy="63"/>
            </a:xfrm>
            <a:prstGeom prst="ellipse">
              <a:avLst/>
            </a:prstGeom>
            <a:gradFill rotWithShape="0">
              <a:gsLst>
                <a:gs pos="0">
                  <a:srgbClr val="FF5050"/>
                </a:gs>
                <a:gs pos="100000">
                  <a:srgbClr val="CC33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977698" y="4914912"/>
            <a:ext cx="7141763" cy="148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NUCLEAR MODELS</a:t>
            </a:r>
          </a:p>
          <a:p>
            <a:r>
              <a:rPr lang="en-US" sz="2000" b="0" dirty="0"/>
              <a:t>	to go from </a:t>
            </a:r>
            <a:r>
              <a:rPr lang="en-US" sz="2000" b="0" dirty="0" smtClean="0"/>
              <a:t>the interaction </a:t>
            </a:r>
            <a:r>
              <a:rPr lang="en-US" sz="2000" b="0" dirty="0"/>
              <a:t>between two nucleons</a:t>
            </a:r>
            <a:endParaRPr lang="en-US" sz="1800" b="0" dirty="0"/>
          </a:p>
          <a:p>
            <a:pPr>
              <a:spcBef>
                <a:spcPct val="50000"/>
              </a:spcBef>
            </a:pPr>
            <a:r>
              <a:rPr lang="en-US" sz="1800" b="0" dirty="0"/>
              <a:t> 	to interactions between several (up to few hundred) of nucleons</a:t>
            </a:r>
          </a:p>
          <a:p>
            <a:pPr>
              <a:spcBef>
                <a:spcPct val="30000"/>
              </a:spcBef>
            </a:pPr>
            <a:r>
              <a:rPr lang="en-US" sz="1800" b="0" dirty="0"/>
              <a:t>		</a:t>
            </a:r>
            <a:r>
              <a:rPr lang="en-US" sz="1800" b="0" dirty="0">
                <a:sym typeface="Wingdings" pitchFamily="2" charset="2"/>
              </a:rPr>
              <a:t> a universal model does not (yet) exist</a:t>
            </a:r>
            <a:r>
              <a:rPr lang="en-US" sz="1800" b="0" dirty="0"/>
              <a:t> !!!</a:t>
            </a:r>
            <a:endParaRPr lang="en-GB" sz="1800" b="0" dirty="0"/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1005986" y="2934400"/>
            <a:ext cx="8008806" cy="152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0" dirty="0" smtClean="0">
                <a:sym typeface="Wingdings" pitchFamily="2" charset="2"/>
              </a:rPr>
              <a:t>THE STANDARD </a:t>
            </a:r>
            <a:r>
              <a:rPr lang="en-US" sz="2000" b="0" dirty="0">
                <a:sym typeface="Wingdings" pitchFamily="2" charset="2"/>
              </a:rPr>
              <a:t>MODEL: </a:t>
            </a:r>
            <a:r>
              <a:rPr lang="en-US" b="0" dirty="0">
                <a:sym typeface="Wingdings" pitchFamily="2" charset="2"/>
              </a:rPr>
              <a:t>	Unification of </a:t>
            </a:r>
            <a:r>
              <a:rPr lang="en-US" b="0" dirty="0" smtClean="0">
                <a:sym typeface="Wingdings" pitchFamily="2" charset="2"/>
              </a:rPr>
              <a:t>Electromagnetic, Strong and </a:t>
            </a:r>
            <a:r>
              <a:rPr lang="en-US" b="0" dirty="0">
                <a:sym typeface="Wingdings" pitchFamily="2" charset="2"/>
              </a:rPr>
              <a:t>Weak </a:t>
            </a:r>
            <a:r>
              <a:rPr lang="en-US" b="0" dirty="0" smtClean="0">
                <a:sym typeface="Wingdings" pitchFamily="2" charset="2"/>
              </a:rPr>
              <a:t>force </a:t>
            </a:r>
            <a:endParaRPr lang="en-US" b="0" dirty="0">
              <a:sym typeface="Wingdings" pitchFamily="2" charset="2"/>
            </a:endParaRPr>
          </a:p>
          <a:p>
            <a:pPr>
              <a:spcBef>
                <a:spcPct val="30000"/>
              </a:spcBef>
            </a:pPr>
            <a:r>
              <a:rPr lang="en-US" sz="1800" b="0" dirty="0">
                <a:sym typeface="Wingdings" pitchFamily="2" charset="2"/>
              </a:rPr>
              <a:t>	 25 elementary particles (quarks, leptons, intermediate bosons, …) !</a:t>
            </a:r>
          </a:p>
          <a:p>
            <a:pPr>
              <a:spcBef>
                <a:spcPct val="30000"/>
              </a:spcBef>
            </a:pPr>
            <a:r>
              <a:rPr lang="en-US" sz="1800" b="0" dirty="0">
                <a:sym typeface="Wingdings" pitchFamily="2" charset="2"/>
              </a:rPr>
              <a:t>	 </a:t>
            </a:r>
            <a:r>
              <a:rPr lang="en-US" sz="2000" b="0" dirty="0" smtClean="0">
                <a:sym typeface="Wingdings" pitchFamily="2" charset="2"/>
              </a:rPr>
              <a:t>describes very well </a:t>
            </a:r>
            <a:r>
              <a:rPr lang="en-US" sz="2000" b="0" dirty="0">
                <a:sym typeface="Wingdings" pitchFamily="2" charset="2"/>
              </a:rPr>
              <a:t>the sub-nuclear </a:t>
            </a:r>
            <a:r>
              <a:rPr lang="en-US" sz="2000" b="0" dirty="0" smtClean="0">
                <a:sym typeface="Wingdings" pitchFamily="2" charset="2"/>
              </a:rPr>
              <a:t>world!</a:t>
            </a:r>
            <a:endParaRPr lang="en-US" sz="2000" b="0" dirty="0">
              <a:sym typeface="Wingdings" pitchFamily="2" charset="2"/>
            </a:endParaRPr>
          </a:p>
          <a:p>
            <a:pPr>
              <a:spcBef>
                <a:spcPct val="30000"/>
              </a:spcBef>
            </a:pPr>
            <a:r>
              <a:rPr lang="en-US" sz="1800" b="0" dirty="0"/>
              <a:t>		</a:t>
            </a:r>
            <a:r>
              <a:rPr lang="en-US" sz="1800" b="0" dirty="0">
                <a:sym typeface="Wingdings" pitchFamily="2" charset="2"/>
              </a:rPr>
              <a:t> </a:t>
            </a:r>
            <a:r>
              <a:rPr lang="en-US" sz="1800" b="0" dirty="0" smtClean="0">
                <a:sym typeface="Wingdings" pitchFamily="2" charset="2"/>
              </a:rPr>
              <a:t>quark-gluon, protons</a:t>
            </a:r>
            <a:r>
              <a:rPr lang="en-US" sz="1800" b="0" dirty="0">
                <a:sym typeface="Wingdings" pitchFamily="2" charset="2"/>
              </a:rPr>
              <a:t>, neutrons, …</a:t>
            </a:r>
            <a:endParaRPr lang="en-GB" sz="1800" b="0" dirty="0">
              <a:sym typeface="Wingdings" pitchFamily="2" charset="2"/>
            </a:endParaRPr>
          </a:p>
        </p:txBody>
      </p:sp>
      <p:grpSp>
        <p:nvGrpSpPr>
          <p:cNvPr id="25" name="Group 43"/>
          <p:cNvGrpSpPr>
            <a:grpSpLocks/>
          </p:cNvGrpSpPr>
          <p:nvPr/>
        </p:nvGrpSpPr>
        <p:grpSpPr bwMode="auto">
          <a:xfrm>
            <a:off x="7221622" y="5157778"/>
            <a:ext cx="438150" cy="428625"/>
            <a:chOff x="1714" y="4050"/>
            <a:chExt cx="276" cy="270"/>
          </a:xfrm>
        </p:grpSpPr>
        <p:grpSp>
          <p:nvGrpSpPr>
            <p:cNvPr id="26" name="Group 26"/>
            <p:cNvGrpSpPr>
              <a:grpSpLocks/>
            </p:cNvGrpSpPr>
            <p:nvPr/>
          </p:nvGrpSpPr>
          <p:grpSpPr bwMode="auto">
            <a:xfrm>
              <a:off x="1714" y="4050"/>
              <a:ext cx="160" cy="160"/>
              <a:chOff x="1480" y="2752"/>
              <a:chExt cx="824" cy="824"/>
            </a:xfrm>
          </p:grpSpPr>
          <p:pic>
            <p:nvPicPr>
              <p:cNvPr id="35" name="Picture 27" descr="E:\Documents and Settings\ricky\My Documents\Pain\Last def\proton2.gi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80" y="2752"/>
                <a:ext cx="824" cy="824"/>
              </a:xfrm>
              <a:prstGeom prst="rect">
                <a:avLst/>
              </a:prstGeom>
              <a:noFill/>
            </p:spPr>
          </p:pic>
          <p:sp>
            <p:nvSpPr>
              <p:cNvPr id="36" name="Oval 28"/>
              <p:cNvSpPr>
                <a:spLocks noChangeArrowheads="1"/>
              </p:cNvSpPr>
              <p:nvPr/>
            </p:nvSpPr>
            <p:spPr bwMode="auto">
              <a:xfrm rot="-1859266">
                <a:off x="1588" y="2895"/>
                <a:ext cx="464" cy="250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" name="Oval 29"/>
              <p:cNvSpPr>
                <a:spLocks noChangeArrowheads="1"/>
              </p:cNvSpPr>
              <p:nvPr/>
            </p:nvSpPr>
            <p:spPr bwMode="auto">
              <a:xfrm>
                <a:off x="1777" y="2867"/>
                <a:ext cx="64" cy="6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rgbClr val="006600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" name="Oval 30"/>
              <p:cNvSpPr>
                <a:spLocks noChangeArrowheads="1"/>
              </p:cNvSpPr>
              <p:nvPr/>
            </p:nvSpPr>
            <p:spPr bwMode="auto">
              <a:xfrm rot="2191223">
                <a:off x="1653" y="3156"/>
                <a:ext cx="433" cy="238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" name="Oval 31"/>
              <p:cNvSpPr>
                <a:spLocks noChangeArrowheads="1"/>
              </p:cNvSpPr>
              <p:nvPr/>
            </p:nvSpPr>
            <p:spPr bwMode="auto">
              <a:xfrm>
                <a:off x="1983" y="3383"/>
                <a:ext cx="64" cy="65"/>
              </a:xfrm>
              <a:prstGeom prst="ellipse">
                <a:avLst/>
              </a:prstGeom>
              <a:gradFill rotWithShape="0">
                <a:gsLst>
                  <a:gs pos="0">
                    <a:srgbClr val="3399FF"/>
                  </a:gs>
                  <a:gs pos="100000">
                    <a:srgbClr val="0033C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" name="Oval 32"/>
              <p:cNvSpPr>
                <a:spLocks noChangeArrowheads="1"/>
              </p:cNvSpPr>
              <p:nvPr/>
            </p:nvSpPr>
            <p:spPr bwMode="auto">
              <a:xfrm rot="-4895078">
                <a:off x="1829" y="3016"/>
                <a:ext cx="431" cy="234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" name="Oval 33"/>
              <p:cNvSpPr>
                <a:spLocks noChangeArrowheads="1"/>
              </p:cNvSpPr>
              <p:nvPr/>
            </p:nvSpPr>
            <p:spPr bwMode="auto">
              <a:xfrm>
                <a:off x="2136" y="3053"/>
                <a:ext cx="64" cy="63"/>
              </a:xfrm>
              <a:prstGeom prst="ellipse">
                <a:avLst/>
              </a:prstGeom>
              <a:gradFill rotWithShape="0">
                <a:gsLst>
                  <a:gs pos="0">
                    <a:srgbClr val="FF5050"/>
                  </a:gs>
                  <a:gs pos="100000">
                    <a:srgbClr val="CC3300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34"/>
            <p:cNvGrpSpPr>
              <a:grpSpLocks/>
            </p:cNvGrpSpPr>
            <p:nvPr/>
          </p:nvGrpSpPr>
          <p:grpSpPr bwMode="auto">
            <a:xfrm>
              <a:off x="1830" y="4168"/>
              <a:ext cx="160" cy="152"/>
              <a:chOff x="1440" y="3312"/>
              <a:chExt cx="336" cy="336"/>
            </a:xfrm>
          </p:grpSpPr>
          <p:pic>
            <p:nvPicPr>
              <p:cNvPr id="28" name="Picture 35" descr="E:\Documents and Settings\ricky\My Documents\Pain\Last def\neutron2.gi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440" y="3312"/>
                <a:ext cx="336" cy="336"/>
              </a:xfrm>
              <a:prstGeom prst="rect">
                <a:avLst/>
              </a:prstGeom>
              <a:noFill/>
            </p:spPr>
          </p:pic>
          <p:sp>
            <p:nvSpPr>
              <p:cNvPr id="29" name="Oval 36"/>
              <p:cNvSpPr>
                <a:spLocks noChangeArrowheads="1"/>
              </p:cNvSpPr>
              <p:nvPr/>
            </p:nvSpPr>
            <p:spPr bwMode="auto">
              <a:xfrm rot="-4895078">
                <a:off x="1463" y="3425"/>
                <a:ext cx="179" cy="98"/>
              </a:xfrm>
              <a:prstGeom prst="ellips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" name="Oval 37"/>
              <p:cNvSpPr>
                <a:spLocks noChangeArrowheads="1"/>
              </p:cNvSpPr>
              <p:nvPr/>
            </p:nvSpPr>
            <p:spPr bwMode="auto">
              <a:xfrm>
                <a:off x="1507" y="3414"/>
                <a:ext cx="27" cy="26"/>
              </a:xfrm>
              <a:prstGeom prst="ellipse">
                <a:avLst/>
              </a:prstGeom>
              <a:gradFill rotWithShape="0">
                <a:gsLst>
                  <a:gs pos="0">
                    <a:srgbClr val="FF5050"/>
                  </a:gs>
                  <a:gs pos="100000">
                    <a:srgbClr val="CC3300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" name="Oval 38"/>
              <p:cNvSpPr>
                <a:spLocks noChangeArrowheads="1"/>
              </p:cNvSpPr>
              <p:nvPr/>
            </p:nvSpPr>
            <p:spPr bwMode="auto">
              <a:xfrm rot="-1859266">
                <a:off x="1519" y="3478"/>
                <a:ext cx="195" cy="104"/>
              </a:xfrm>
              <a:prstGeom prst="ellips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" name="Oval 39"/>
              <p:cNvSpPr>
                <a:spLocks noChangeArrowheads="1"/>
              </p:cNvSpPr>
              <p:nvPr/>
            </p:nvSpPr>
            <p:spPr bwMode="auto">
              <a:xfrm rot="2191223">
                <a:off x="1563" y="3387"/>
                <a:ext cx="182" cy="99"/>
              </a:xfrm>
              <a:prstGeom prst="ellips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" name="Oval 40"/>
              <p:cNvSpPr>
                <a:spLocks noChangeArrowheads="1"/>
              </p:cNvSpPr>
              <p:nvPr/>
            </p:nvSpPr>
            <p:spPr bwMode="auto">
              <a:xfrm>
                <a:off x="1641" y="3368"/>
                <a:ext cx="27" cy="27"/>
              </a:xfrm>
              <a:prstGeom prst="ellipse">
                <a:avLst/>
              </a:prstGeom>
              <a:gradFill rotWithShape="0">
                <a:gsLst>
                  <a:gs pos="0">
                    <a:srgbClr val="3399FF"/>
                  </a:gs>
                  <a:gs pos="100000">
                    <a:srgbClr val="0033C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" name="Oval 41"/>
              <p:cNvSpPr>
                <a:spLocks noChangeArrowheads="1"/>
              </p:cNvSpPr>
              <p:nvPr/>
            </p:nvSpPr>
            <p:spPr bwMode="auto">
              <a:xfrm>
                <a:off x="1679" y="3516"/>
                <a:ext cx="27" cy="2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rgbClr val="006600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2" name="Group 45"/>
          <p:cNvGrpSpPr>
            <a:grpSpLocks noChangeAspect="1"/>
          </p:cNvGrpSpPr>
          <p:nvPr/>
        </p:nvGrpSpPr>
        <p:grpSpPr bwMode="auto">
          <a:xfrm>
            <a:off x="8060948" y="5451882"/>
            <a:ext cx="852488" cy="931863"/>
            <a:chOff x="3456" y="1488"/>
            <a:chExt cx="442" cy="484"/>
          </a:xfrm>
        </p:grpSpPr>
        <p:pic>
          <p:nvPicPr>
            <p:cNvPr id="43" name="Picture 46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4" y="1776"/>
              <a:ext cx="202" cy="196"/>
            </a:xfrm>
            <a:prstGeom prst="rect">
              <a:avLst/>
            </a:prstGeom>
            <a:noFill/>
          </p:spPr>
        </p:pic>
        <p:pic>
          <p:nvPicPr>
            <p:cNvPr id="44" name="Picture 47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52" y="1584"/>
              <a:ext cx="202" cy="196"/>
            </a:xfrm>
            <a:prstGeom prst="rect">
              <a:avLst/>
            </a:prstGeom>
            <a:noFill/>
          </p:spPr>
        </p:pic>
        <p:pic>
          <p:nvPicPr>
            <p:cNvPr id="45" name="Picture 48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4" y="1488"/>
              <a:ext cx="202" cy="196"/>
            </a:xfrm>
            <a:prstGeom prst="rect">
              <a:avLst/>
            </a:prstGeom>
            <a:noFill/>
          </p:spPr>
        </p:pic>
        <p:pic>
          <p:nvPicPr>
            <p:cNvPr id="46" name="Picture 49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4" y="1728"/>
              <a:ext cx="202" cy="196"/>
            </a:xfrm>
            <a:prstGeom prst="rect">
              <a:avLst/>
            </a:prstGeom>
            <a:noFill/>
          </p:spPr>
        </p:pic>
        <p:pic>
          <p:nvPicPr>
            <p:cNvPr id="47" name="Picture 50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96" y="1728"/>
              <a:ext cx="202" cy="196"/>
            </a:xfrm>
            <a:prstGeom prst="rect">
              <a:avLst/>
            </a:prstGeom>
            <a:noFill/>
          </p:spPr>
        </p:pic>
        <p:pic>
          <p:nvPicPr>
            <p:cNvPr id="48" name="Picture 51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96" y="1584"/>
              <a:ext cx="202" cy="196"/>
            </a:xfrm>
            <a:prstGeom prst="rect">
              <a:avLst/>
            </a:prstGeom>
            <a:noFill/>
          </p:spPr>
        </p:pic>
        <p:pic>
          <p:nvPicPr>
            <p:cNvPr id="49" name="Picture 52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00" y="1488"/>
              <a:ext cx="202" cy="196"/>
            </a:xfrm>
            <a:prstGeom prst="rect">
              <a:avLst/>
            </a:prstGeom>
            <a:noFill/>
          </p:spPr>
        </p:pic>
        <p:pic>
          <p:nvPicPr>
            <p:cNvPr id="50" name="Picture 53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56" y="1632"/>
              <a:ext cx="202" cy="196"/>
            </a:xfrm>
            <a:prstGeom prst="rect">
              <a:avLst/>
            </a:prstGeom>
            <a:noFill/>
          </p:spPr>
        </p:pic>
        <p:pic>
          <p:nvPicPr>
            <p:cNvPr id="51" name="Picture 54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00" y="1776"/>
              <a:ext cx="202" cy="196"/>
            </a:xfrm>
            <a:prstGeom prst="rect">
              <a:avLst/>
            </a:prstGeom>
            <a:noFill/>
          </p:spPr>
        </p:pic>
        <p:pic>
          <p:nvPicPr>
            <p:cNvPr id="52" name="Picture 55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56" y="1584"/>
              <a:ext cx="202" cy="196"/>
            </a:xfrm>
            <a:prstGeom prst="rect">
              <a:avLst/>
            </a:prstGeom>
            <a:noFill/>
          </p:spPr>
        </p:pic>
        <p:pic>
          <p:nvPicPr>
            <p:cNvPr id="53" name="Picture 56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96" y="1632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57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44" y="1776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58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00" y="1728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59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456" y="1776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60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00" y="1776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61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00" y="1680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62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56" y="1584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63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96" y="1728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64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56" y="1728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65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04" y="1776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66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52" y="1872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4" name="Group 68"/>
          <p:cNvGrpSpPr>
            <a:grpSpLocks noChangeAspect="1"/>
          </p:cNvGrpSpPr>
          <p:nvPr/>
        </p:nvGrpSpPr>
        <p:grpSpPr bwMode="auto">
          <a:xfrm>
            <a:off x="1250633" y="1518530"/>
            <a:ext cx="852487" cy="931863"/>
            <a:chOff x="3456" y="1488"/>
            <a:chExt cx="442" cy="484"/>
          </a:xfrm>
        </p:grpSpPr>
        <p:pic>
          <p:nvPicPr>
            <p:cNvPr id="65" name="Picture 69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4" y="1776"/>
              <a:ext cx="202" cy="196"/>
            </a:xfrm>
            <a:prstGeom prst="rect">
              <a:avLst/>
            </a:prstGeom>
            <a:noFill/>
          </p:spPr>
        </p:pic>
        <p:pic>
          <p:nvPicPr>
            <p:cNvPr id="66" name="Picture 70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52" y="1584"/>
              <a:ext cx="202" cy="196"/>
            </a:xfrm>
            <a:prstGeom prst="rect">
              <a:avLst/>
            </a:prstGeom>
            <a:noFill/>
          </p:spPr>
        </p:pic>
        <p:pic>
          <p:nvPicPr>
            <p:cNvPr id="67" name="Picture 71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4" y="1488"/>
              <a:ext cx="202" cy="196"/>
            </a:xfrm>
            <a:prstGeom prst="rect">
              <a:avLst/>
            </a:prstGeom>
            <a:noFill/>
          </p:spPr>
        </p:pic>
        <p:pic>
          <p:nvPicPr>
            <p:cNvPr id="68" name="Picture 72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4" y="1728"/>
              <a:ext cx="202" cy="196"/>
            </a:xfrm>
            <a:prstGeom prst="rect">
              <a:avLst/>
            </a:prstGeom>
            <a:noFill/>
          </p:spPr>
        </p:pic>
        <p:pic>
          <p:nvPicPr>
            <p:cNvPr id="69" name="Picture 73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96" y="1728"/>
              <a:ext cx="202" cy="196"/>
            </a:xfrm>
            <a:prstGeom prst="rect">
              <a:avLst/>
            </a:prstGeom>
            <a:noFill/>
          </p:spPr>
        </p:pic>
        <p:pic>
          <p:nvPicPr>
            <p:cNvPr id="70" name="Picture 74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96" y="1584"/>
              <a:ext cx="202" cy="196"/>
            </a:xfrm>
            <a:prstGeom prst="rect">
              <a:avLst/>
            </a:prstGeom>
            <a:noFill/>
          </p:spPr>
        </p:pic>
        <p:pic>
          <p:nvPicPr>
            <p:cNvPr id="71" name="Picture 75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00" y="1488"/>
              <a:ext cx="202" cy="196"/>
            </a:xfrm>
            <a:prstGeom prst="rect">
              <a:avLst/>
            </a:prstGeom>
            <a:noFill/>
          </p:spPr>
        </p:pic>
        <p:pic>
          <p:nvPicPr>
            <p:cNvPr id="72" name="Picture 76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56" y="1632"/>
              <a:ext cx="202" cy="196"/>
            </a:xfrm>
            <a:prstGeom prst="rect">
              <a:avLst/>
            </a:prstGeom>
            <a:noFill/>
          </p:spPr>
        </p:pic>
        <p:pic>
          <p:nvPicPr>
            <p:cNvPr id="73" name="Picture 77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00" y="1776"/>
              <a:ext cx="202" cy="196"/>
            </a:xfrm>
            <a:prstGeom prst="rect">
              <a:avLst/>
            </a:prstGeom>
            <a:noFill/>
          </p:spPr>
        </p:pic>
        <p:pic>
          <p:nvPicPr>
            <p:cNvPr id="74" name="Picture 78" descr="E:\Documents and Settings\ricky\My Documents\Pain\Last def\nucleus1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56" y="1584"/>
              <a:ext cx="202" cy="196"/>
            </a:xfrm>
            <a:prstGeom prst="rect">
              <a:avLst/>
            </a:prstGeom>
            <a:noFill/>
          </p:spPr>
        </p:pic>
        <p:pic>
          <p:nvPicPr>
            <p:cNvPr id="75" name="Picture 79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96" y="1632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" name="Picture 80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44" y="1776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" name="Picture 81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00" y="1728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8" name="Picture 82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456" y="1776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9" name="Picture 83" descr="E:\Documents and Settings\ricky\My Documents\Pain\Last def\proton2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00" y="1776"/>
              <a:ext cx="8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Picture 84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00" y="1680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Picture 85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56" y="1584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Picture 86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96" y="1728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" name="Picture 87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56" y="1728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Picture 88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04" y="1776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5" name="Picture 89" descr="E:\Documents and Settings\ricky\My Documents\Pain\Last def\neutron2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52" y="1872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93365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  <p:bldP spid="24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C1C635B-644D-3C47-8431-FB8C4D5BD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928" y="1350059"/>
            <a:ext cx="5422966" cy="5450781"/>
          </a:xfrm>
        </p:spPr>
        <p:txBody>
          <a:bodyPr wrap="square">
            <a:normAutofit/>
          </a:bodyPr>
          <a:lstStyle/>
          <a:p>
            <a:r>
              <a:rPr lang="en-US" dirty="0">
                <a:latin typeface="Helvetica"/>
                <a:cs typeface="Helvetica"/>
              </a:rPr>
              <a:t>New array (Liverpool)</a:t>
            </a:r>
          </a:p>
          <a:p>
            <a:pPr marL="0" indent="0">
              <a:buNone/>
            </a:pPr>
            <a:endParaRPr lang="en-US" dirty="0">
              <a:latin typeface="Helvetica"/>
              <a:cs typeface="Helvetica"/>
            </a:endParaRPr>
          </a:p>
          <a:p>
            <a:r>
              <a:rPr lang="en-US" dirty="0">
                <a:solidFill>
                  <a:srgbClr val="FF0000"/>
                </a:solidFill>
                <a:latin typeface="Helvetica"/>
                <a:cs typeface="Helvetica"/>
              </a:rPr>
              <a:t>New </a:t>
            </a:r>
            <a:r>
              <a:rPr lang="en-GB" dirty="0">
                <a:solidFill>
                  <a:srgbClr val="FF0000"/>
                </a:solidFill>
                <a:latin typeface="Helvetica"/>
                <a:cs typeface="Helvetica"/>
              </a:rPr>
              <a:t>fast-counting ionisation chamber </a:t>
            </a:r>
            <a:r>
              <a:rPr lang="en-GB" dirty="0">
                <a:latin typeface="Helvetica"/>
                <a:cs typeface="Helvetica"/>
              </a:rPr>
              <a:t>to be constructed at The University of Manchester 2019/20. </a:t>
            </a:r>
          </a:p>
          <a:p>
            <a:pPr lvl="1"/>
            <a:r>
              <a:rPr lang="en-GB" dirty="0">
                <a:latin typeface="Helvetica"/>
                <a:cs typeface="Helvetica"/>
              </a:rPr>
              <a:t>Up to </a:t>
            </a:r>
            <a:r>
              <a:rPr lang="en-GB" dirty="0">
                <a:solidFill>
                  <a:srgbClr val="0000FF"/>
                </a:solidFill>
                <a:latin typeface="Helvetica"/>
                <a:cs typeface="Helvetica"/>
              </a:rPr>
              <a:t>100 kHz </a:t>
            </a:r>
            <a:r>
              <a:rPr lang="en-GB" dirty="0">
                <a:latin typeface="Helvetica"/>
                <a:cs typeface="Helvetica"/>
              </a:rPr>
              <a:t>counting.</a:t>
            </a:r>
          </a:p>
          <a:p>
            <a:pPr lvl="1"/>
            <a:r>
              <a:rPr lang="en-GB" dirty="0">
                <a:latin typeface="Helvetica"/>
                <a:cs typeface="Helvetica"/>
              </a:rPr>
              <a:t>Segmented with digital readout</a:t>
            </a:r>
          </a:p>
          <a:p>
            <a:pPr lvl="1"/>
            <a:r>
              <a:rPr lang="en-GB" dirty="0">
                <a:latin typeface="Helvetica"/>
                <a:cs typeface="Helvetica"/>
              </a:rPr>
              <a:t>Sample </a:t>
            </a:r>
            <a:r>
              <a:rPr lang="en-GB" dirty="0" err="1">
                <a:latin typeface="Helvetica"/>
                <a:cs typeface="Helvetica"/>
              </a:rPr>
              <a:t>dE</a:t>
            </a:r>
            <a:r>
              <a:rPr lang="en-GB" dirty="0">
                <a:latin typeface="Helvetica"/>
                <a:cs typeface="Helvetica"/>
              </a:rPr>
              <a:t>/dx along track of recoils.</a:t>
            </a:r>
            <a:endParaRPr lang="en-US" dirty="0">
              <a:latin typeface="Helvetica"/>
              <a:cs typeface="Helvetica"/>
            </a:endParaRPr>
          </a:p>
          <a:p>
            <a:pPr marL="0" indent="0">
              <a:buNone/>
            </a:pPr>
            <a:endParaRPr lang="en-US" dirty="0">
              <a:latin typeface="Helvetica"/>
              <a:cs typeface="Helvetica"/>
            </a:endParaRPr>
          </a:p>
          <a:p>
            <a:r>
              <a:rPr lang="en-US" dirty="0" err="1">
                <a:solidFill>
                  <a:srgbClr val="FF0000"/>
                </a:solidFill>
                <a:latin typeface="Helvetica"/>
                <a:cs typeface="Helvetica"/>
              </a:rPr>
              <a:t>SpecMat</a:t>
            </a:r>
            <a:r>
              <a:rPr lang="en-US" dirty="0">
                <a:latin typeface="Helvetica"/>
                <a:cs typeface="Helvetica"/>
              </a:rPr>
              <a:t> </a:t>
            </a:r>
            <a:r>
              <a:rPr lang="mr-IN" dirty="0">
                <a:latin typeface="Helvetica"/>
                <a:cs typeface="Helvetica"/>
              </a:rPr>
              <a:t>–</a:t>
            </a:r>
            <a:r>
              <a:rPr lang="en-US" dirty="0">
                <a:latin typeface="Helvetica"/>
                <a:cs typeface="Helvetica"/>
              </a:rPr>
              <a:t> time projection chamber with gamma-ray detection. </a:t>
            </a:r>
          </a:p>
          <a:p>
            <a:pPr marL="0" indent="0">
              <a:buNone/>
            </a:pPr>
            <a:endParaRPr lang="en-US" dirty="0">
              <a:latin typeface="Helvetica"/>
              <a:cs typeface="Helvetica"/>
            </a:endParaRPr>
          </a:p>
          <a:p>
            <a:r>
              <a:rPr lang="en-US" dirty="0">
                <a:solidFill>
                  <a:srgbClr val="0000FF"/>
                </a:solidFill>
                <a:latin typeface="Helvetica"/>
                <a:cs typeface="Helvetica"/>
              </a:rPr>
              <a:t>Germanium spectrometer tests </a:t>
            </a:r>
            <a:r>
              <a:rPr lang="en-US" dirty="0">
                <a:latin typeface="Helvetica"/>
                <a:cs typeface="Helvetica"/>
              </a:rPr>
              <a:t>in the solenoid field. Design full array at back of ISS.</a:t>
            </a:r>
          </a:p>
          <a:p>
            <a:endParaRPr lang="en-US" dirty="0"/>
          </a:p>
        </p:txBody>
      </p:sp>
      <p:pic>
        <p:nvPicPr>
          <p:cNvPr id="2" name="Picture 1" descr="specmat.pdf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2359" y="2222123"/>
            <a:ext cx="2439674" cy="2177927"/>
          </a:xfrm>
          <a:prstGeom prst="rect">
            <a:avLst/>
          </a:prstGeom>
        </p:spPr>
      </p:pic>
      <p:pic>
        <p:nvPicPr>
          <p:cNvPr id="8" name="Picture 7" descr="12385-00-a0-nuc-ds-2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48806" y="490360"/>
            <a:ext cx="1844996" cy="221470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9745" y="4684850"/>
            <a:ext cx="2404057" cy="2128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4189" y="431551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41528" y="6517398"/>
            <a:ext cx="18096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Helvetica"/>
                <a:cs typeface="Helvetica"/>
              </a:rPr>
              <a:t>University of Padova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415734" y="4223186"/>
            <a:ext cx="13590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Helvetica"/>
                <a:cs typeface="Helvetica"/>
              </a:rPr>
              <a:t>KU Leuven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689269A-07BF-774A-84F6-BD38004DF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ISS developments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72D4F42-CDF8-874E-8334-33FBDF82CA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97D271-480D-2341-A602-87E8BC185C1C}"/>
              </a:ext>
            </a:extLst>
          </p:cNvPr>
          <p:cNvSpPr/>
          <p:nvPr/>
        </p:nvSpPr>
        <p:spPr>
          <a:xfrm>
            <a:off x="6385302" y="1073060"/>
            <a:ext cx="22521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Helvetica"/>
                <a:cs typeface="Helvetica"/>
              </a:rPr>
              <a:t>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338296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Nuclear astrophysics – IS607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208358"/>
            <a:ext cx="3213108" cy="605020"/>
          </a:xfrm>
        </p:spPr>
        <p:txBody>
          <a:bodyPr/>
          <a:lstStyle/>
          <a:p>
            <a:r>
              <a:rPr lang="en-US" sz="1600" dirty="0" smtClean="0"/>
              <a:t>Thanks to Claudia </a:t>
            </a:r>
            <a:r>
              <a:rPr lang="en-US" sz="1600" dirty="0" err="1" smtClean="0"/>
              <a:t>Lederer</a:t>
            </a:r>
            <a:r>
              <a:rPr lang="en-US" sz="1600" dirty="0" smtClean="0"/>
              <a:t>-Woods and </a:t>
            </a:r>
            <a:r>
              <a:rPr lang="en-US" sz="1600" dirty="0" err="1" smtClean="0"/>
              <a:t>Ruchi</a:t>
            </a:r>
            <a:r>
              <a:rPr lang="en-US" sz="1600" dirty="0" smtClean="0"/>
              <a:t> </a:t>
            </a:r>
            <a:r>
              <a:rPr lang="en-US" sz="1600" dirty="0" err="1" smtClean="0"/>
              <a:t>Garg</a:t>
            </a:r>
            <a:endParaRPr lang="en-US" sz="1600" dirty="0"/>
          </a:p>
        </p:txBody>
      </p:sp>
      <p:grpSp>
        <p:nvGrpSpPr>
          <p:cNvPr id="9" name="Group 8"/>
          <p:cNvGrpSpPr/>
          <p:nvPr/>
        </p:nvGrpSpPr>
        <p:grpSpPr>
          <a:xfrm>
            <a:off x="2020830" y="1039517"/>
            <a:ext cx="7013497" cy="5262335"/>
            <a:chOff x="2020830" y="980727"/>
            <a:chExt cx="7013497" cy="52623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20830" y="980728"/>
              <a:ext cx="7013497" cy="526233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020830" y="980727"/>
              <a:ext cx="2682722" cy="7477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1773428" y="3859675"/>
            <a:ext cx="1213793" cy="10990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99342"/>
            <a:ext cx="4702200" cy="811319"/>
          </a:xfrm>
        </p:spPr>
        <p:txBody>
          <a:bodyPr/>
          <a:lstStyle/>
          <a:p>
            <a:r>
              <a:rPr lang="en-US" baseline="30000" dirty="0"/>
              <a:t>59</a:t>
            </a:r>
            <a:r>
              <a:rPr lang="en-US" dirty="0"/>
              <a:t>Cu(</a:t>
            </a:r>
            <a:r>
              <a:rPr lang="en-US" i="1" dirty="0" err="1"/>
              <a:t>p</a:t>
            </a:r>
            <a:r>
              <a:rPr lang="en-US" dirty="0" err="1"/>
              <a:t>,</a:t>
            </a:r>
            <a:r>
              <a:rPr lang="en-US" i="1" dirty="0" err="1">
                <a:latin typeface="Symbol" charset="2"/>
                <a:cs typeface="Symbol" charset="2"/>
              </a:rPr>
              <a:t>a</a:t>
            </a:r>
            <a:r>
              <a:rPr lang="en-US" dirty="0" smtClean="0"/>
              <a:t>)</a:t>
            </a:r>
            <a:r>
              <a:rPr lang="en-US" dirty="0"/>
              <a:t> </a:t>
            </a:r>
            <a:r>
              <a:rPr lang="en-US" dirty="0" smtClean="0"/>
              <a:t>– Implications for </a:t>
            </a:r>
            <a:r>
              <a:rPr lang="en-US" dirty="0" err="1" smtClean="0"/>
              <a:t>nucleosynthesis</a:t>
            </a:r>
            <a:r>
              <a:rPr lang="en-US" dirty="0" smtClean="0"/>
              <a:t> in core collapse supernovae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94928" y="2907713"/>
            <a:ext cx="2879574" cy="811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Key importance </a:t>
            </a:r>
            <a:r>
              <a:rPr lang="en-US" dirty="0" smtClean="0"/>
              <a:t>for light curve from X-ray bursts.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1978" y="4958730"/>
            <a:ext cx="2682349" cy="693090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716946" y="3859675"/>
            <a:ext cx="2270275" cy="94945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i="1" dirty="0" smtClean="0"/>
              <a:t>T</a:t>
            </a:r>
            <a:r>
              <a:rPr lang="en-US" dirty="0" smtClean="0"/>
              <a:t>-dependence</a:t>
            </a:r>
          </a:p>
          <a:p>
            <a:pPr lvl="1"/>
            <a:r>
              <a:rPr lang="en-US" dirty="0" smtClean="0"/>
              <a:t>Competition with </a:t>
            </a:r>
            <a:r>
              <a:rPr lang="en-US" baseline="30000" dirty="0" smtClean="0"/>
              <a:t>59</a:t>
            </a:r>
            <a:r>
              <a:rPr lang="en-US" dirty="0" smtClean="0"/>
              <a:t>Cu(</a:t>
            </a:r>
            <a:r>
              <a:rPr lang="en-US" i="1" dirty="0" err="1" smtClean="0"/>
              <a:t>p</a:t>
            </a:r>
            <a:r>
              <a:rPr lang="en-US" dirty="0" err="1" smtClean="0"/>
              <a:t>,</a:t>
            </a:r>
            <a:r>
              <a:rPr lang="en-US" i="1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6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1"/>
          <p:cNvSpPr>
            <a:spLocks noGrp="1"/>
          </p:cNvSpPr>
          <p:nvPr>
            <p:ph idx="1"/>
          </p:nvPr>
        </p:nvSpPr>
        <p:spPr bwMode="auto">
          <a:xfrm>
            <a:off x="1047348" y="1020540"/>
            <a:ext cx="8610600" cy="54864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Wingdings" charset="0"/>
              <a:buChar char="u"/>
            </a:pPr>
            <a:r>
              <a:rPr lang="en-US" sz="1800" b="1" dirty="0">
                <a:solidFill>
                  <a:srgbClr val="69B833"/>
                </a:solidFill>
                <a:latin typeface="Lucida Sans" charset="0"/>
              </a:rPr>
              <a:t>R</a:t>
            </a:r>
            <a:r>
              <a:rPr lang="en-US" sz="1800" dirty="0">
                <a:latin typeface="Lucida Sans" charset="0"/>
              </a:rPr>
              <a:t>esonance </a:t>
            </a:r>
            <a:r>
              <a:rPr lang="en-US" sz="1800" b="1" dirty="0">
                <a:solidFill>
                  <a:srgbClr val="69B833"/>
                </a:solidFill>
                <a:latin typeface="Lucida Sans" charset="0"/>
              </a:rPr>
              <a:t>I</a:t>
            </a:r>
            <a:r>
              <a:rPr lang="en-US" sz="1800" dirty="0">
                <a:latin typeface="Lucida Sans" charset="0"/>
              </a:rPr>
              <a:t>onization </a:t>
            </a:r>
            <a:r>
              <a:rPr lang="en-US" sz="1800" b="1" dirty="0">
                <a:solidFill>
                  <a:srgbClr val="69B833"/>
                </a:solidFill>
                <a:latin typeface="Lucida Sans" charset="0"/>
              </a:rPr>
              <a:t>L</a:t>
            </a:r>
            <a:r>
              <a:rPr lang="en-US" sz="1800" dirty="0">
                <a:latin typeface="Lucida Sans" charset="0"/>
              </a:rPr>
              <a:t>aser </a:t>
            </a:r>
            <a:r>
              <a:rPr lang="en-US" sz="1800" b="1" dirty="0">
                <a:solidFill>
                  <a:srgbClr val="69B833"/>
                </a:solidFill>
                <a:latin typeface="Lucida Sans" charset="0"/>
              </a:rPr>
              <a:t>I</a:t>
            </a:r>
            <a:r>
              <a:rPr lang="en-US" sz="1800" dirty="0">
                <a:latin typeface="Lucida Sans" charset="0"/>
              </a:rPr>
              <a:t>on </a:t>
            </a:r>
            <a:r>
              <a:rPr lang="en-US" sz="1800" b="1" dirty="0" smtClean="0">
                <a:solidFill>
                  <a:srgbClr val="69B833"/>
                </a:solidFill>
                <a:latin typeface="Lucida Sans" charset="0"/>
              </a:rPr>
              <a:t>S</a:t>
            </a:r>
            <a:r>
              <a:rPr lang="en-US" sz="1800" dirty="0" smtClean="0">
                <a:latin typeface="Lucida Sans" charset="0"/>
              </a:rPr>
              <a:t>ource (since 1994)</a:t>
            </a:r>
          </a:p>
          <a:p>
            <a:pPr>
              <a:spcBef>
                <a:spcPts val="600"/>
              </a:spcBef>
              <a:buFont typeface="Wingdings" charset="0"/>
              <a:buChar char="u"/>
            </a:pPr>
            <a:r>
              <a:rPr lang="en-US" sz="1800" b="1" dirty="0" smtClean="0">
                <a:solidFill>
                  <a:srgbClr val="FF0000"/>
                </a:solidFill>
                <a:latin typeface="Lucida Sans" charset="0"/>
              </a:rPr>
              <a:t>Selective and efficient ionization of one particular element </a:t>
            </a:r>
            <a:r>
              <a:rPr lang="en-US" sz="1800" dirty="0" smtClean="0">
                <a:solidFill>
                  <a:srgbClr val="FF0000"/>
                </a:solidFill>
                <a:latin typeface="Lucida Sans" charset="0"/>
              </a:rPr>
              <a:t>(e.g. Tin)</a:t>
            </a:r>
          </a:p>
          <a:p>
            <a:pPr>
              <a:spcBef>
                <a:spcPts val="600"/>
              </a:spcBef>
              <a:buFont typeface="Wingdings" charset="0"/>
              <a:buChar char="u"/>
            </a:pPr>
            <a:r>
              <a:rPr lang="en-US" sz="1800" dirty="0" smtClean="0">
                <a:solidFill>
                  <a:srgbClr val="0F6FC6"/>
                </a:solidFill>
                <a:latin typeface="Lucida Sans" charset="0"/>
              </a:rPr>
              <a:t>Mass separation</a:t>
            </a:r>
          </a:p>
        </p:txBody>
      </p:sp>
      <p:sp>
        <p:nvSpPr>
          <p:cNvPr id="26626" name="Title 4"/>
          <p:cNvSpPr>
            <a:spLocks noGrp="1"/>
          </p:cNvSpPr>
          <p:nvPr>
            <p:ph type="title"/>
          </p:nvPr>
        </p:nvSpPr>
        <p:spPr bwMode="auto">
          <a:xfrm>
            <a:off x="348315" y="87677"/>
            <a:ext cx="8382000" cy="7620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200" dirty="0" smtClean="0">
                <a:latin typeface="Lucida Sans" charset="0"/>
              </a:rPr>
              <a:t>Selection 1 isotope out of </a:t>
            </a:r>
            <a:r>
              <a:rPr lang="en-US" sz="3200" dirty="0" smtClean="0">
                <a:latin typeface="Lucida Sans" charset="0"/>
              </a:rPr>
              <a:t>hundreds</a:t>
            </a:r>
            <a:endParaRPr lang="en-US" sz="3200" dirty="0">
              <a:latin typeface="Lucida Sans" charset="0"/>
            </a:endParaRPr>
          </a:p>
        </p:txBody>
      </p:sp>
      <p:pic>
        <p:nvPicPr>
          <p:cNvPr id="26629" name="Picture 7" descr="Slide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61629" b="2374"/>
          <a:stretch>
            <a:fillRect/>
          </a:stretch>
        </p:blipFill>
        <p:spPr bwMode="auto">
          <a:xfrm>
            <a:off x="4598708" y="5147399"/>
            <a:ext cx="4420159" cy="125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2" descr="image_previe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0"/>
            <a:ext cx="91440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063084" y="2219328"/>
            <a:ext cx="5264313" cy="2425700"/>
            <a:chOff x="570753" y="1536700"/>
            <a:chExt cx="5264313" cy="2425700"/>
          </a:xfrm>
        </p:grpSpPr>
        <p:pic>
          <p:nvPicPr>
            <p:cNvPr id="26628" name="Picture 1" descr="Slide8.pn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97" r="35631" b="42152"/>
            <a:stretch/>
          </p:blipFill>
          <p:spPr bwMode="auto">
            <a:xfrm>
              <a:off x="1371600" y="1536700"/>
              <a:ext cx="4463466" cy="2425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70753" y="2667000"/>
              <a:ext cx="12089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Proton beam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1371600" y="3581400"/>
              <a:ext cx="4267200" cy="3508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630" name="Picture 8" descr="DSC0062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90" b="40971"/>
          <a:stretch>
            <a:fillRect/>
          </a:stretch>
        </p:blipFill>
        <p:spPr bwMode="auto">
          <a:xfrm>
            <a:off x="0" y="4105077"/>
            <a:ext cx="43973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05059" y="4576292"/>
            <a:ext cx="21598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Isotope Mass (A=Z+N) selection with dipole magnets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9315" y="5170516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Isotope Element selection with lasers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14" name="Picture 1" descr="Slide8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08" t="11197" b="42152"/>
          <a:stretch/>
        </p:blipFill>
        <p:spPr bwMode="auto">
          <a:xfrm>
            <a:off x="6307921" y="2150592"/>
            <a:ext cx="2440254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04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8242" y="-136934"/>
            <a:ext cx="9144942" cy="98107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>
                <a:solidFill>
                  <a:srgbClr val="29348C"/>
                </a:solidFill>
                <a:latin typeface="Calibri" charset="0"/>
              </a:rPr>
              <a:t>Produced </a:t>
            </a:r>
            <a:r>
              <a:rPr lang="en-US" sz="4000" dirty="0" smtClean="0">
                <a:solidFill>
                  <a:srgbClr val="29348C"/>
                </a:solidFill>
                <a:latin typeface="Calibri" charset="0"/>
              </a:rPr>
              <a:t>Nuclei: 50 y experience</a:t>
            </a:r>
            <a:endParaRPr lang="en-US" sz="4000" dirty="0">
              <a:solidFill>
                <a:srgbClr val="29348C"/>
              </a:solidFill>
              <a:latin typeface="Calibri" charset="0"/>
            </a:endParaRPr>
          </a:p>
        </p:txBody>
      </p:sp>
      <p:pic>
        <p:nvPicPr>
          <p:cNvPr id="8" name="Imagen 7" descr="Fig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7" y="988336"/>
            <a:ext cx="8982943" cy="5881055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68677" y="977556"/>
            <a:ext cx="5112370" cy="1849386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>
                <a:latin typeface="Calibri" charset="0"/>
              </a:rPr>
              <a:t>Over 20 target materials (carbides, oxides, solid metals, molten metals  and molten salts) operated at high temperature </a:t>
            </a:r>
          </a:p>
          <a:p>
            <a:pPr eaLnBrk="1" hangingPunct="1"/>
            <a:r>
              <a:rPr lang="en-US" dirty="0" smtClean="0">
                <a:latin typeface="Calibri" charset="0"/>
              </a:rPr>
              <a:t>3 types of Ion-sources: </a:t>
            </a:r>
          </a:p>
          <a:p>
            <a:pPr lvl="1"/>
            <a:r>
              <a:rPr lang="en-US" sz="2000" dirty="0" smtClean="0">
                <a:latin typeface="Calibri" charset="0"/>
              </a:rPr>
              <a:t>Surface, Plasma, Laser</a:t>
            </a:r>
          </a:p>
          <a:p>
            <a:pPr eaLnBrk="1" hangingPunct="1"/>
            <a:r>
              <a:rPr lang="en-US" b="1" dirty="0" smtClean="0">
                <a:latin typeface="Calibri" charset="0"/>
              </a:rPr>
              <a:t>&gt; 1300 isotopes of 75 chemical elements</a:t>
            </a:r>
            <a:endParaRPr lang="en-US" b="1" dirty="0">
              <a:latin typeface="Calibri" charset="0"/>
            </a:endParaRPr>
          </a:p>
        </p:txBody>
      </p:sp>
      <p:graphicFrame>
        <p:nvGraphicFramePr>
          <p:cNvPr id="11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410876"/>
              </p:ext>
            </p:extLst>
          </p:nvPr>
        </p:nvGraphicFramePr>
        <p:xfrm>
          <a:off x="5364088" y="4329012"/>
          <a:ext cx="1785645" cy="2304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" name="Photo Editor Photo" r:id="rId4" imgW="3524742" imgH="5152381" progId="">
                  <p:embed/>
                </p:oleObj>
              </mc:Choice>
              <mc:Fallback>
                <p:oleObj name="Photo Editor Photo" r:id="rId4" imgW="3524742" imgH="5152381" progId="">
                  <p:embed/>
                  <p:pic>
                    <p:nvPicPr>
                      <p:cNvPr id="11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4329012"/>
                        <a:ext cx="1785645" cy="23041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26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-78861"/>
            <a:ext cx="83820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short history of ISOLDE</a:t>
            </a:r>
            <a:br>
              <a:rPr lang="en-US" dirty="0" smtClean="0"/>
            </a:br>
            <a:r>
              <a:rPr lang="en-US" sz="1600" dirty="0" smtClean="0"/>
              <a:t>&gt; 50 years of experience !</a:t>
            </a:r>
            <a:endParaRPr lang="en-US" sz="1600" dirty="0"/>
          </a:p>
        </p:txBody>
      </p:sp>
      <p:pic>
        <p:nvPicPr>
          <p:cNvPr id="4" name="Picture 3" descr="6710160">
            <a:extLst>
              <a:ext uri="{FF2B5EF4-FFF2-40B4-BE49-F238E27FC236}">
                <a16:creationId xmlns:a16="http://schemas.microsoft.com/office/drawing/2014/main" id="{B0F932B3-139B-449C-AE9C-355AD94B3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5900"/>
            <a:ext cx="4240778" cy="391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C0FC1AE5-A5DB-446E-99E1-64C6F82BE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013439"/>
            <a:ext cx="36925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 dirty="0">
                <a:solidFill>
                  <a:srgbClr val="FF0000"/>
                </a:solidFill>
              </a:rPr>
              <a:t>The </a:t>
            </a:r>
            <a:r>
              <a:rPr lang="de-DE" altLang="en-US" sz="1800" dirty="0" err="1">
                <a:solidFill>
                  <a:srgbClr val="FF0000"/>
                </a:solidFill>
              </a:rPr>
              <a:t>first</a:t>
            </a:r>
            <a:r>
              <a:rPr lang="de-DE" altLang="en-US" sz="1800" dirty="0">
                <a:solidFill>
                  <a:srgbClr val="FF0000"/>
                </a:solidFill>
              </a:rPr>
              <a:t> ISOL-type </a:t>
            </a:r>
            <a:r>
              <a:rPr lang="de-DE" altLang="en-US" sz="1800" dirty="0" err="1">
                <a:solidFill>
                  <a:srgbClr val="FF0000"/>
                </a:solidFill>
              </a:rPr>
              <a:t>facility</a:t>
            </a:r>
            <a:r>
              <a:rPr lang="de-DE" altLang="en-US" sz="1800" dirty="0">
                <a:solidFill>
                  <a:srgbClr val="FF0000"/>
                </a:solidFill>
              </a:rPr>
              <a:t> </a:t>
            </a:r>
            <a:r>
              <a:rPr lang="de-DE" altLang="en-US" sz="1800" dirty="0" err="1">
                <a:solidFill>
                  <a:srgbClr val="FF0000"/>
                </a:solidFill>
              </a:rPr>
              <a:t>worldwide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00E59140-2CB2-4402-9A3B-6D5563CBF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0725" y="1059903"/>
            <a:ext cx="4520918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+mj-lt"/>
              </a:rPr>
              <a:t> ISOLDE project accepted Dec 1964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latin typeface="+mj-lt"/>
              </a:rPr>
              <a:t> </a:t>
            </a:r>
            <a:r>
              <a:rPr lang="en-GB" sz="2000" dirty="0" smtClean="0">
                <a:latin typeface="+mj-lt"/>
              </a:rPr>
              <a:t>First radioactive beam </a:t>
            </a:r>
            <a:r>
              <a:rPr lang="en-GB" sz="2000" dirty="0">
                <a:latin typeface="+mj-lt"/>
              </a:rPr>
              <a:t>October </a:t>
            </a:r>
            <a:r>
              <a:rPr lang="en-GB" sz="2000" dirty="0" smtClean="0">
                <a:latin typeface="+mj-lt"/>
              </a:rPr>
              <a:t>1967</a:t>
            </a:r>
            <a:endParaRPr lang="en-GB" sz="2000" dirty="0">
              <a:latin typeface="+mj-lt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75BD3B34-3DFC-4D88-B54F-FF8E4EC31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3424" y="2233626"/>
            <a:ext cx="304057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+mj-lt"/>
              </a:rPr>
              <a:t>New </a:t>
            </a:r>
            <a:r>
              <a:rPr lang="en-GB" sz="2000" dirty="0">
                <a:latin typeface="+mj-lt"/>
              </a:rPr>
              <a:t>facility </a:t>
            </a:r>
            <a:r>
              <a:rPr lang="en-GB" sz="2000" dirty="0" smtClean="0">
                <a:latin typeface="+mj-lt"/>
              </a:rPr>
              <a:t>1992 at PSB</a:t>
            </a:r>
            <a:endParaRPr lang="en-GB" sz="2000" dirty="0">
              <a:latin typeface="+mj-lt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14C395DB-551A-438D-A4C1-119E711CC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5337" y="1724657"/>
            <a:ext cx="3127331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+mj-lt"/>
              </a:rPr>
              <a:t>Upgrades </a:t>
            </a:r>
            <a:r>
              <a:rPr lang="en-GB" sz="2000" dirty="0">
                <a:latin typeface="+mj-lt"/>
              </a:rPr>
              <a:t>1974 and 1988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04391" y="5986623"/>
            <a:ext cx="441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Extension in 2000 to host a NC </a:t>
            </a:r>
            <a:r>
              <a:rPr lang="en-US" dirty="0" err="1" smtClean="0"/>
              <a:t>Linac</a:t>
            </a:r>
            <a:r>
              <a:rPr lang="en-US" dirty="0" smtClean="0"/>
              <a:t> (REX)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20389" y="6329757"/>
            <a:ext cx="5104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Extension </a:t>
            </a:r>
            <a:r>
              <a:rPr lang="en-US" dirty="0"/>
              <a:t>in 2013 to host </a:t>
            </a:r>
            <a:r>
              <a:rPr lang="en-US" dirty="0" smtClean="0"/>
              <a:t>a SC </a:t>
            </a:r>
            <a:r>
              <a:rPr lang="en-US" dirty="0" err="1" smtClean="0"/>
              <a:t>Linac</a:t>
            </a:r>
            <a:r>
              <a:rPr lang="en-US" dirty="0" smtClean="0"/>
              <a:t> (HIE-ISOLDE) </a:t>
            </a:r>
            <a:endParaRPr lang="en-US" dirty="0"/>
          </a:p>
        </p:txBody>
      </p:sp>
      <p:pic>
        <p:nvPicPr>
          <p:cNvPr id="13" name="Picture 7" descr="1301078_48-A4-at-144-dpi.jpg">
            <a:extLst>
              <a:ext uri="{FF2B5EF4-FFF2-40B4-BE49-F238E27FC236}">
                <a16:creationId xmlns:a16="http://schemas.microsoft.com/office/drawing/2014/main" id="{290F44AC-9ABA-46E0-AA51-AC48DBA85A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2"/>
          <a:stretch>
            <a:fillRect/>
          </a:stretch>
        </p:blipFill>
        <p:spPr bwMode="auto">
          <a:xfrm>
            <a:off x="4304391" y="2605248"/>
            <a:ext cx="4687888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">
            <a:extLst>
              <a:ext uri="{FF2B5EF4-FFF2-40B4-BE49-F238E27FC236}">
                <a16:creationId xmlns:a16="http://schemas.microsoft.com/office/drawing/2014/main" id="{C0FC1AE5-A5DB-446E-99E1-64C6F82BE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16" y="5743492"/>
            <a:ext cx="338862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 dirty="0" err="1" smtClean="0">
                <a:solidFill>
                  <a:srgbClr val="FF0000"/>
                </a:solidFill>
              </a:rPr>
              <a:t>Longest</a:t>
            </a:r>
            <a:r>
              <a:rPr lang="de-DE" altLang="en-US" sz="1800" dirty="0" smtClean="0">
                <a:solidFill>
                  <a:srgbClr val="FF0000"/>
                </a:solidFill>
              </a:rPr>
              <a:t> </a:t>
            </a:r>
            <a:r>
              <a:rPr lang="de-DE" altLang="en-US" sz="1800" dirty="0" err="1" smtClean="0">
                <a:solidFill>
                  <a:srgbClr val="FF0000"/>
                </a:solidFill>
              </a:rPr>
              <a:t>running</a:t>
            </a:r>
            <a:r>
              <a:rPr lang="de-DE" altLang="en-US" sz="1800" dirty="0" smtClean="0">
                <a:solidFill>
                  <a:srgbClr val="FF0000"/>
                </a:solidFill>
              </a:rPr>
              <a:t> CERN </a:t>
            </a:r>
            <a:r>
              <a:rPr lang="de-DE" altLang="en-US" sz="1800" dirty="0" err="1" smtClean="0">
                <a:solidFill>
                  <a:srgbClr val="FF0000"/>
                </a:solidFill>
              </a:rPr>
              <a:t>experiment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4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685800" y="76200"/>
            <a:ext cx="838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latin typeface="Lucida Sans" charset="0"/>
              </a:rPr>
              <a:t>The ISOLDE facility today</a:t>
            </a:r>
            <a:endParaRPr lang="en-US" sz="4000" dirty="0">
              <a:latin typeface="Lucida Sans" charset="0"/>
            </a:endParaRPr>
          </a:p>
        </p:txBody>
      </p:sp>
      <p:pic>
        <p:nvPicPr>
          <p:cNvPr id="7" name="Content Placeholder 6" descr="Hall + Experiments 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8"/>
          <a:stretch/>
        </p:blipFill>
        <p:spPr>
          <a:xfrm>
            <a:off x="1043608" y="1271762"/>
            <a:ext cx="8019234" cy="55545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138526"/>
            <a:ext cx="5303440" cy="8309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Proton driver: 1.4 GeV, 2 </a:t>
            </a:r>
            <a:r>
              <a:rPr lang="en-US" sz="1600" dirty="0" smtClean="0">
                <a:latin typeface="Symbol" panose="05050102010706020507" pitchFamily="18" charset="2"/>
              </a:rPr>
              <a:t>m</a:t>
            </a:r>
            <a:r>
              <a:rPr lang="en-US" sz="1600" dirty="0" smtClean="0"/>
              <a:t>A (future: 2 GeV / 4 </a:t>
            </a:r>
            <a:r>
              <a:rPr lang="en-US" sz="1600" dirty="0" smtClean="0">
                <a:latin typeface="Symbol" panose="05050102010706020507" pitchFamily="18" charset="2"/>
              </a:rPr>
              <a:t>m</a:t>
            </a:r>
            <a:r>
              <a:rPr lang="en-US" sz="1600" dirty="0" smtClean="0"/>
              <a:t>A)</a:t>
            </a:r>
          </a:p>
          <a:p>
            <a:r>
              <a:rPr lang="en-US" sz="1600" dirty="0" smtClean="0"/>
              <a:t>Two target stations (partially in parallel)</a:t>
            </a:r>
          </a:p>
          <a:p>
            <a:r>
              <a:rPr lang="en-US" sz="1600" dirty="0" smtClean="0"/>
              <a:t>Ion cooler-</a:t>
            </a:r>
            <a:r>
              <a:rPr lang="en-US" sz="1600" dirty="0" err="1" smtClean="0"/>
              <a:t>buncher</a:t>
            </a:r>
            <a:r>
              <a:rPr lang="en-US" sz="1600" dirty="0" smtClean="0"/>
              <a:t> (</a:t>
            </a:r>
            <a:r>
              <a:rPr lang="en-US" sz="1600" dirty="0" err="1" smtClean="0">
                <a:latin typeface="Symbol" panose="05050102010706020507" pitchFamily="18" charset="2"/>
              </a:rPr>
              <a:t>m</a:t>
            </a:r>
            <a:r>
              <a:rPr lang="en-US" sz="1600" dirty="0" err="1" smtClean="0"/>
              <a:t>s</a:t>
            </a:r>
            <a:r>
              <a:rPr lang="en-US" sz="1600" dirty="0" smtClean="0"/>
              <a:t> bunches, user-defined repetition rate)</a:t>
            </a:r>
          </a:p>
        </p:txBody>
      </p:sp>
      <p:sp>
        <p:nvSpPr>
          <p:cNvPr id="9" name="Rectangle 8"/>
          <p:cNvSpPr/>
          <p:nvPr/>
        </p:nvSpPr>
        <p:spPr>
          <a:xfrm>
            <a:off x="415961" y="2415387"/>
            <a:ext cx="2051720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Post-accelerated beams ~ 10 </a:t>
            </a:r>
            <a:r>
              <a:rPr lang="en-US" dirty="0"/>
              <a:t>MeV/u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7596" y="3251780"/>
            <a:ext cx="1965721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Low-energy beams </a:t>
            </a:r>
            <a:r>
              <a:rPr lang="en-US" dirty="0" smtClean="0"/>
              <a:t>40-60 </a:t>
            </a:r>
            <a:r>
              <a:rPr lang="en-US" dirty="0" err="1" smtClean="0"/>
              <a:t>keV</a:t>
            </a:r>
            <a:endParaRPr lang="en-US" dirty="0"/>
          </a:p>
        </p:txBody>
      </p:sp>
      <p:cxnSp>
        <p:nvCxnSpPr>
          <p:cNvPr id="11" name="Straight Arrow Connector 10"/>
          <p:cNvCxnSpPr>
            <a:endCxn id="15" idx="5"/>
          </p:cNvCxnSpPr>
          <p:nvPr/>
        </p:nvCxnSpPr>
        <p:spPr>
          <a:xfrm flipH="1" flipV="1">
            <a:off x="8669714" y="3654586"/>
            <a:ext cx="392004" cy="1981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7582828" y="1667554"/>
            <a:ext cx="1364543" cy="14254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82828" y="1271813"/>
            <a:ext cx="949015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Target station 1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433811" y="1415678"/>
            <a:ext cx="190500" cy="215540"/>
          </a:xfrm>
          <a:prstGeom prst="ellips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507112" y="3470611"/>
            <a:ext cx="190500" cy="215540"/>
          </a:xfrm>
          <a:prstGeom prst="ellips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01" y="3079918"/>
            <a:ext cx="949015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Target station 2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04407" y="22115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794124" y="33902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22839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Content Placeholder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" t="25668" r="20445"/>
          <a:stretch>
            <a:fillRect/>
          </a:stretch>
        </p:blipFill>
        <p:spPr bwMode="auto">
          <a:xfrm>
            <a:off x="241006" y="1087086"/>
            <a:ext cx="8472487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64893" y="1075973"/>
            <a:ext cx="5181600" cy="1981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31747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Lucida Sans" charset="0"/>
              </a:rPr>
              <a:t>The ISOLDE facility today</a:t>
            </a:r>
            <a:endParaRPr lang="en-US" dirty="0">
              <a:latin typeface="Lucida Sans" charset="0"/>
            </a:endParaRPr>
          </a:p>
        </p:txBody>
      </p:sp>
      <p:sp>
        <p:nvSpPr>
          <p:cNvPr id="31758" name="TextBox 113"/>
          <p:cNvSpPr txBox="1">
            <a:spLocks noChangeArrowheads="1"/>
          </p:cNvSpPr>
          <p:nvPr/>
        </p:nvSpPr>
        <p:spPr bwMode="auto">
          <a:xfrm>
            <a:off x="5351595" y="1929767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+RILIS</a:t>
            </a:r>
            <a:endParaRPr lang="en-US" sz="1400" dirty="0">
              <a:latin typeface="Lucida Sans" charset="0"/>
              <a:cs typeface="Lucida Sans" charset="0"/>
            </a:endParaRPr>
          </a:p>
        </p:txBody>
      </p:sp>
      <p:sp>
        <p:nvSpPr>
          <p:cNvPr id="31781" name="TextBox 150"/>
          <p:cNvSpPr txBox="1">
            <a:spLocks noChangeArrowheads="1"/>
          </p:cNvSpPr>
          <p:nvPr/>
        </p:nvSpPr>
        <p:spPr bwMode="auto">
          <a:xfrm>
            <a:off x="5513093" y="1228373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HRS </a:t>
            </a:r>
          </a:p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Target 1</a:t>
            </a:r>
            <a:endParaRPr lang="en-US" sz="1400" dirty="0">
              <a:latin typeface="Lucida Sans" charset="0"/>
              <a:cs typeface="Lucida Sans" charset="0"/>
            </a:endParaRPr>
          </a:p>
        </p:txBody>
      </p:sp>
      <p:sp>
        <p:nvSpPr>
          <p:cNvPr id="31782" name="TextBox 151"/>
          <p:cNvSpPr txBox="1">
            <a:spLocks noChangeArrowheads="1"/>
          </p:cNvSpPr>
          <p:nvPr/>
        </p:nvSpPr>
        <p:spPr bwMode="auto">
          <a:xfrm>
            <a:off x="6503693" y="1152173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GPS</a:t>
            </a:r>
          </a:p>
          <a:p>
            <a:pPr algn="ctr"/>
            <a:r>
              <a:rPr lang="en-US" sz="1400" dirty="0" smtClean="0">
                <a:latin typeface="Lucida Sans" charset="0"/>
                <a:cs typeface="Lucida Sans" charset="0"/>
              </a:rPr>
              <a:t>Target 2</a:t>
            </a:r>
            <a:endParaRPr lang="en-US" sz="1400" dirty="0">
              <a:latin typeface="Lucida Sans" charset="0"/>
              <a:cs typeface="Lucida Sans" charset="0"/>
            </a:endParaRPr>
          </a:p>
        </p:txBody>
      </p:sp>
      <p:cxnSp>
        <p:nvCxnSpPr>
          <p:cNvPr id="153" name="Straight Arrow Connector 152"/>
          <p:cNvCxnSpPr>
            <a:stCxn id="31781" idx="2"/>
          </p:cNvCxnSpPr>
          <p:nvPr/>
        </p:nvCxnSpPr>
        <p:spPr>
          <a:xfrm>
            <a:off x="6084593" y="1751593"/>
            <a:ext cx="784401" cy="3797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31782" idx="2"/>
          </p:cNvCxnSpPr>
          <p:nvPr/>
        </p:nvCxnSpPr>
        <p:spPr>
          <a:xfrm>
            <a:off x="7075193" y="1675393"/>
            <a:ext cx="838200" cy="9690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2661037" y="1914173"/>
            <a:ext cx="5943600" cy="4659624"/>
            <a:chOff x="2661037" y="1914173"/>
            <a:chExt cx="5943600" cy="4659624"/>
          </a:xfrm>
        </p:grpSpPr>
        <p:grpSp>
          <p:nvGrpSpPr>
            <p:cNvPr id="29" name="Group 28"/>
            <p:cNvGrpSpPr/>
            <p:nvPr/>
          </p:nvGrpSpPr>
          <p:grpSpPr>
            <a:xfrm>
              <a:off x="2661037" y="1914173"/>
              <a:ext cx="5943600" cy="4410427"/>
              <a:chOff x="2661037" y="1914173"/>
              <a:chExt cx="5943600" cy="4410427"/>
            </a:xfrm>
          </p:grpSpPr>
          <p:sp>
            <p:nvSpPr>
              <p:cNvPr id="31748" name="TextBox 3"/>
              <p:cNvSpPr txBox="1">
                <a:spLocks noChangeArrowheads="1"/>
              </p:cNvSpPr>
              <p:nvPr/>
            </p:nvSpPr>
            <p:spPr bwMode="auto">
              <a:xfrm>
                <a:off x="7461637" y="5200298"/>
                <a:ext cx="1143000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Solid State Physics</a:t>
                </a:r>
              </a:p>
            </p:txBody>
          </p:sp>
          <p:sp>
            <p:nvSpPr>
              <p:cNvPr id="31749" name="TextBox 103"/>
              <p:cNvSpPr txBox="1">
                <a:spLocks noChangeArrowheads="1"/>
              </p:cNvSpPr>
              <p:nvPr/>
            </p:nvSpPr>
            <p:spPr bwMode="auto">
              <a:xfrm>
                <a:off x="6318637" y="55050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COLLAPS</a:t>
                </a:r>
              </a:p>
            </p:txBody>
          </p:sp>
          <p:sp>
            <p:nvSpPr>
              <p:cNvPr id="31750" name="TextBox 104"/>
              <p:cNvSpPr txBox="1">
                <a:spLocks noChangeArrowheads="1"/>
              </p:cNvSpPr>
              <p:nvPr/>
            </p:nvSpPr>
            <p:spPr bwMode="auto">
              <a:xfrm>
                <a:off x="5383600" y="52764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CRIS</a:t>
                </a:r>
              </a:p>
            </p:txBody>
          </p:sp>
          <p:sp>
            <p:nvSpPr>
              <p:cNvPr id="31751" name="TextBox 105"/>
              <p:cNvSpPr txBox="1">
                <a:spLocks noChangeArrowheads="1"/>
              </p:cNvSpPr>
              <p:nvPr/>
            </p:nvSpPr>
            <p:spPr bwMode="auto">
              <a:xfrm>
                <a:off x="4393000" y="5427311"/>
                <a:ext cx="1143000" cy="306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ISOLTRAP</a:t>
                </a:r>
              </a:p>
            </p:txBody>
          </p:sp>
          <p:sp>
            <p:nvSpPr>
              <p:cNvPr id="31752" name="TextBox 107"/>
              <p:cNvSpPr txBox="1">
                <a:spLocks noChangeArrowheads="1"/>
              </p:cNvSpPr>
              <p:nvPr/>
            </p:nvSpPr>
            <p:spPr bwMode="auto">
              <a:xfrm>
                <a:off x="3423037" y="52002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IDS</a:t>
                </a:r>
              </a:p>
            </p:txBody>
          </p:sp>
          <p:sp>
            <p:nvSpPr>
              <p:cNvPr id="31753" name="TextBox 108"/>
              <p:cNvSpPr txBox="1">
                <a:spLocks noChangeArrowheads="1"/>
              </p:cNvSpPr>
              <p:nvPr/>
            </p:nvSpPr>
            <p:spPr bwMode="auto">
              <a:xfrm>
                <a:off x="4870837" y="26094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VITO</a:t>
                </a:r>
              </a:p>
            </p:txBody>
          </p:sp>
          <p:sp>
            <p:nvSpPr>
              <p:cNvPr id="31754" name="TextBox 109"/>
              <p:cNvSpPr txBox="1">
                <a:spLocks noChangeArrowheads="1"/>
              </p:cNvSpPr>
              <p:nvPr/>
            </p:nvSpPr>
            <p:spPr bwMode="auto">
              <a:xfrm>
                <a:off x="4337437" y="1914173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TAS</a:t>
                </a:r>
              </a:p>
            </p:txBody>
          </p:sp>
          <p:sp>
            <p:nvSpPr>
              <p:cNvPr id="31759" name="TextBox 114"/>
              <p:cNvSpPr txBox="1">
                <a:spLocks noChangeArrowheads="1"/>
              </p:cNvSpPr>
              <p:nvPr/>
            </p:nvSpPr>
            <p:spPr bwMode="auto">
              <a:xfrm>
                <a:off x="5099437" y="22284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WISARD</a:t>
                </a:r>
              </a:p>
            </p:txBody>
          </p:sp>
          <p:sp>
            <p:nvSpPr>
              <p:cNvPr id="31760" name="TextBox 115"/>
              <p:cNvSpPr txBox="1">
                <a:spLocks noChangeArrowheads="1"/>
              </p:cNvSpPr>
              <p:nvPr/>
            </p:nvSpPr>
            <p:spPr bwMode="auto">
              <a:xfrm>
                <a:off x="2661037" y="5352698"/>
                <a:ext cx="11430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NICOLE</a:t>
                </a:r>
              </a:p>
            </p:txBody>
          </p:sp>
          <p:cxnSp>
            <p:nvCxnSpPr>
              <p:cNvPr id="8" name="Straight Arrow Connector 7"/>
              <p:cNvCxnSpPr>
                <a:stCxn id="31748" idx="0"/>
              </p:cNvCxnSpPr>
              <p:nvPr/>
            </p:nvCxnSpPr>
            <p:spPr>
              <a:xfrm flipH="1" flipV="1">
                <a:off x="7570493" y="3981098"/>
                <a:ext cx="419100" cy="12192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>
                <a:stCxn id="31748" idx="0"/>
              </p:cNvCxnSpPr>
              <p:nvPr/>
            </p:nvCxnSpPr>
            <p:spPr>
              <a:xfrm flipH="1" flipV="1">
                <a:off x="7113293" y="3904898"/>
                <a:ext cx="876300" cy="12954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/>
              <p:cNvCxnSpPr>
                <a:stCxn id="31749" idx="0"/>
              </p:cNvCxnSpPr>
              <p:nvPr/>
            </p:nvCxnSpPr>
            <p:spPr>
              <a:xfrm flipH="1" flipV="1">
                <a:off x="6547237" y="4438298"/>
                <a:ext cx="342900" cy="10668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766" name="TextBox 120"/>
              <p:cNvSpPr txBox="1">
                <a:spLocks noChangeArrowheads="1"/>
              </p:cNvSpPr>
              <p:nvPr/>
            </p:nvSpPr>
            <p:spPr bwMode="auto">
              <a:xfrm>
                <a:off x="7358744" y="5800725"/>
                <a:ext cx="1143000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>
                    <a:solidFill>
                      <a:srgbClr val="3366FF"/>
                    </a:solidFill>
                    <a:latin typeface="Lucida Sans" charset="0"/>
                    <a:cs typeface="Lucida Sans" charset="0"/>
                  </a:rPr>
                  <a:t>Travelling setups</a:t>
                </a:r>
              </a:p>
            </p:txBody>
          </p:sp>
          <p:cxnSp>
            <p:nvCxnSpPr>
              <p:cNvPr id="122" name="Straight Arrow Connector 121"/>
              <p:cNvCxnSpPr/>
              <p:nvPr/>
            </p:nvCxnSpPr>
            <p:spPr>
              <a:xfrm flipH="1" flipV="1">
                <a:off x="6928237" y="4362098"/>
                <a:ext cx="571500" cy="16764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>
                <a:stCxn id="31750" idx="0"/>
              </p:cNvCxnSpPr>
              <p:nvPr/>
            </p:nvCxnSpPr>
            <p:spPr>
              <a:xfrm flipH="1" flipV="1">
                <a:off x="5785237" y="4514498"/>
                <a:ext cx="169863" cy="7620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>
                <a:stCxn id="31751" idx="0"/>
              </p:cNvCxnSpPr>
              <p:nvPr/>
            </p:nvCxnSpPr>
            <p:spPr>
              <a:xfrm flipH="1" flipV="1">
                <a:off x="4947037" y="4666898"/>
                <a:ext cx="17463" cy="760413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>
                <a:stCxn id="31752" idx="0"/>
              </p:cNvCxnSpPr>
              <p:nvPr/>
            </p:nvCxnSpPr>
            <p:spPr>
              <a:xfrm flipV="1">
                <a:off x="3994537" y="4362098"/>
                <a:ext cx="114300" cy="8382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>
                <a:stCxn id="31760" idx="0"/>
              </p:cNvCxnSpPr>
              <p:nvPr/>
            </p:nvCxnSpPr>
            <p:spPr>
              <a:xfrm flipV="1">
                <a:off x="3232537" y="4209698"/>
                <a:ext cx="381000" cy="11430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>
                <a:stCxn id="31754" idx="2"/>
              </p:cNvCxnSpPr>
              <p:nvPr/>
            </p:nvCxnSpPr>
            <p:spPr>
              <a:xfrm flipH="1">
                <a:off x="4794637" y="2222148"/>
                <a:ext cx="114300" cy="1597025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/>
              <p:cNvCxnSpPr>
                <a:stCxn id="31753" idx="2"/>
              </p:cNvCxnSpPr>
              <p:nvPr/>
            </p:nvCxnSpPr>
            <p:spPr>
              <a:xfrm>
                <a:off x="5442337" y="2917473"/>
                <a:ext cx="38100" cy="9017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Arrow Connector 144"/>
              <p:cNvCxnSpPr>
                <a:stCxn id="31759" idx="2"/>
              </p:cNvCxnSpPr>
              <p:nvPr/>
            </p:nvCxnSpPr>
            <p:spPr>
              <a:xfrm>
                <a:off x="5670937" y="2536473"/>
                <a:ext cx="114300" cy="8255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785" name="TextBox 158"/>
            <p:cNvSpPr txBox="1">
              <a:spLocks noChangeArrowheads="1"/>
            </p:cNvSpPr>
            <p:nvPr/>
          </p:nvSpPr>
          <p:spPr bwMode="auto">
            <a:xfrm>
              <a:off x="3886200" y="5927466"/>
              <a:ext cx="2698175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 smtClean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Low </a:t>
              </a:r>
              <a:r>
                <a:rPr lang="en-US" sz="1800" dirty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energy </a:t>
              </a:r>
              <a:r>
                <a:rPr lang="en-US" sz="1800" dirty="0" smtClean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experiments</a:t>
              </a:r>
            </a:p>
            <a:p>
              <a:pPr algn="ctr"/>
              <a:r>
                <a:rPr lang="en-US" sz="1800" dirty="0" smtClean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(~ 60 </a:t>
              </a:r>
              <a:r>
                <a:rPr lang="en-US" sz="1800" dirty="0" err="1" smtClean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keV</a:t>
              </a:r>
              <a:r>
                <a:rPr lang="en-US" sz="1800" dirty="0">
                  <a:solidFill>
                    <a:srgbClr val="0066FF"/>
                  </a:solidFill>
                  <a:latin typeface="Lucida Sans" charset="0"/>
                  <a:cs typeface="Lucida Sans" charset="0"/>
                </a:rPr>
                <a:t>)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1017293" y="3285773"/>
            <a:ext cx="1371600" cy="1524000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940869">
            <a:off x="2287307" y="3243331"/>
            <a:ext cx="307404" cy="418335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 rot="940869">
            <a:off x="739445" y="3477204"/>
            <a:ext cx="455007" cy="1206884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Content Placeholder 5" descr="Screen Shot 2017-03-21 at 13.26.31 (2).pn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315" b="81528" l="24974" r="498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62" t="52915" r="50298" b="20348"/>
          <a:stretch/>
        </p:blipFill>
        <p:spPr bwMode="auto">
          <a:xfrm rot="838721">
            <a:off x="832138" y="3135679"/>
            <a:ext cx="1821541" cy="113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346986" y="1706860"/>
            <a:ext cx="171072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RIB production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8145345" y="2752373"/>
            <a:ext cx="922456" cy="386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7113293" y="2169245"/>
            <a:ext cx="1497307" cy="5831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498784" y="2200635"/>
            <a:ext cx="719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rgbClr val="FF0000"/>
                </a:solidFill>
              </a:rPr>
              <a:t>p</a:t>
            </a:r>
            <a:r>
              <a:rPr lang="en-US" sz="1400" b="1" dirty="0" smtClean="0">
                <a:solidFill>
                  <a:srgbClr val="FF0000"/>
                </a:solidFill>
              </a:rPr>
              <a:t>roton beam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884693" y="2030257"/>
            <a:ext cx="190500" cy="215540"/>
          </a:xfrm>
          <a:prstGeom prst="ellips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888357" y="2672567"/>
            <a:ext cx="190500" cy="215540"/>
          </a:xfrm>
          <a:prstGeom prst="ellips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200802" y="2245773"/>
            <a:ext cx="860016" cy="1703081"/>
            <a:chOff x="6200802" y="2245773"/>
            <a:chExt cx="860016" cy="1703081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6579894" y="2245773"/>
              <a:ext cx="307788" cy="50660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647476" y="2779173"/>
              <a:ext cx="390627" cy="16334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7044950" y="2966130"/>
              <a:ext cx="15868" cy="548243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6200802" y="3545099"/>
              <a:ext cx="798191" cy="403755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7137106" y="2916251"/>
            <a:ext cx="846501" cy="988295"/>
            <a:chOff x="7137106" y="2916251"/>
            <a:chExt cx="846501" cy="988295"/>
          </a:xfrm>
        </p:grpSpPr>
        <p:grpSp>
          <p:nvGrpSpPr>
            <p:cNvPr id="27" name="Group 26"/>
            <p:cNvGrpSpPr/>
            <p:nvPr/>
          </p:nvGrpSpPr>
          <p:grpSpPr>
            <a:xfrm>
              <a:off x="7137106" y="2916251"/>
              <a:ext cx="846501" cy="566372"/>
              <a:chOff x="7137106" y="2916251"/>
              <a:chExt cx="846501" cy="566372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7961940" y="2916251"/>
                <a:ext cx="21667" cy="369522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>
                <a:off x="7137106" y="3291349"/>
                <a:ext cx="817375" cy="191274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Straight Connector 75"/>
            <p:cNvCxnSpPr/>
            <p:nvPr/>
          </p:nvCxnSpPr>
          <p:spPr>
            <a:xfrm flipH="1">
              <a:off x="7504059" y="3401404"/>
              <a:ext cx="118911" cy="503142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156336" y="949545"/>
            <a:ext cx="5303440" cy="8309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Proton driver: 1.4 GeV, 2 </a:t>
            </a:r>
            <a:r>
              <a:rPr lang="en-US" sz="1600" dirty="0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solidFill>
                  <a:schemeClr val="bg1"/>
                </a:solidFill>
              </a:rPr>
              <a:t>A (future: 2 GeV / 4 </a:t>
            </a:r>
            <a:r>
              <a:rPr lang="en-US" sz="1600" dirty="0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solidFill>
                  <a:schemeClr val="bg1"/>
                </a:solidFill>
              </a:rPr>
              <a:t>A)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Two target stations (partially in parallel)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Ion cooler-</a:t>
            </a:r>
            <a:r>
              <a:rPr lang="en-US" sz="1600" dirty="0" err="1" smtClean="0">
                <a:solidFill>
                  <a:schemeClr val="bg1"/>
                </a:solidFill>
              </a:rPr>
              <a:t>buncher</a:t>
            </a:r>
            <a:r>
              <a:rPr lang="en-US" sz="1600" dirty="0" smtClean="0">
                <a:solidFill>
                  <a:schemeClr val="bg1"/>
                </a:solidFill>
              </a:rPr>
              <a:t> (</a:t>
            </a:r>
            <a:r>
              <a:rPr lang="en-US" sz="16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600" dirty="0" err="1" smtClean="0">
                <a:solidFill>
                  <a:schemeClr val="bg1"/>
                </a:solidFill>
              </a:rPr>
              <a:t>s</a:t>
            </a:r>
            <a:r>
              <a:rPr lang="en-US" sz="1600" dirty="0" smtClean="0">
                <a:solidFill>
                  <a:schemeClr val="bg1"/>
                </a:solidFill>
              </a:rPr>
              <a:t> bunches, user-defined repetition rate)</a:t>
            </a:r>
          </a:p>
        </p:txBody>
      </p:sp>
    </p:spTree>
    <p:extLst>
      <p:ext uri="{BB962C8B-B14F-4D97-AF65-F5344CB8AC3E}">
        <p14:creationId xmlns:p14="http://schemas.microsoft.com/office/powerpoint/2010/main" val="148906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18911</TotalTime>
  <Words>3296</Words>
  <Application>Microsoft Office PowerPoint</Application>
  <PresentationFormat>On-screen Show (4:3)</PresentationFormat>
  <Paragraphs>610</Paragraphs>
  <Slides>48</Slides>
  <Notes>3</Notes>
  <HiddenSlides>0</HiddenSlides>
  <MMClips>1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9" baseType="lpstr">
      <vt:lpstr>ＭＳ Ｐゴシック</vt:lpstr>
      <vt:lpstr>Arial</vt:lpstr>
      <vt:lpstr>Calibri</vt:lpstr>
      <vt:lpstr>Comic Sans MS</vt:lpstr>
      <vt:lpstr>Gill Sans</vt:lpstr>
      <vt:lpstr>Helvetica</vt:lpstr>
      <vt:lpstr>Lucida Sans</vt:lpstr>
      <vt:lpstr>Symbol</vt:lpstr>
      <vt:lpstr>Wingdings</vt:lpstr>
      <vt:lpstr>Office Theme</vt:lpstr>
      <vt:lpstr>Photo Editor Photo</vt:lpstr>
      <vt:lpstr>Nuclear reaction studies with  accelerated radioactive ion beams at HIE-ISOLDE</vt:lpstr>
      <vt:lpstr>PowerPoint Presentation</vt:lpstr>
      <vt:lpstr>Production of RIB’s at ISOLDE</vt:lpstr>
      <vt:lpstr>ISOL method</vt:lpstr>
      <vt:lpstr>Selection 1 isotope out of hundreds</vt:lpstr>
      <vt:lpstr>Produced Nuclei: 50 y experience</vt:lpstr>
      <vt:lpstr>A short history of ISOLDE &gt; 50 years of experience !</vt:lpstr>
      <vt:lpstr>PowerPoint Presentation</vt:lpstr>
      <vt:lpstr>The ISOLDE facility today</vt:lpstr>
      <vt:lpstr>The ISOLDE facility today</vt:lpstr>
      <vt:lpstr>The ISOLDE users community</vt:lpstr>
      <vt:lpstr>PowerPoint Presentation</vt:lpstr>
      <vt:lpstr>1st accelerator: REX-ISOLDE</vt:lpstr>
      <vt:lpstr>After LS2: increase RIB energy !</vt:lpstr>
      <vt:lpstr>HIE-ISOLDE completed 2018</vt:lpstr>
      <vt:lpstr>PowerPoint Presentation</vt:lpstr>
      <vt:lpstr>PowerPoint Presentation</vt:lpstr>
      <vt:lpstr>Operational situation in 2018</vt:lpstr>
      <vt:lpstr>Beam energies as function of isotope mass</vt:lpstr>
      <vt:lpstr>Physics from REX-ISOLDE 2001-2012</vt:lpstr>
      <vt:lpstr>Experimental set-up: MINIBALL (collaboration initiated 1998)</vt:lpstr>
      <vt:lpstr>Miniball @ REX and HIE-ISOLDE</vt:lpstr>
      <vt:lpstr>PowerPoint Presentation</vt:lpstr>
      <vt:lpstr>Search for pear-shaped nuclei</vt:lpstr>
      <vt:lpstr>Search for pear-shaped nuclei</vt:lpstr>
      <vt:lpstr>Coulomb excitation of ‘isomeric’ beams</vt:lpstr>
      <vt:lpstr>Physics from HIE-ISOLDE (2016-2018)</vt:lpstr>
      <vt:lpstr>PowerPoint Presentation</vt:lpstr>
      <vt:lpstr>First HIE-ISOLDE beams in 2015 @ 4 MeV/u</vt:lpstr>
      <vt:lpstr>Status in 2017</vt:lpstr>
      <vt:lpstr>HIE-ISOLDE Phase 1 (2016)</vt:lpstr>
      <vt:lpstr>HIE-ISOLDE Phase 2a (2017)</vt:lpstr>
      <vt:lpstr>HIE-ISOLDE Phase 2b (2018)</vt:lpstr>
      <vt:lpstr>A selection of physics (2016-2018)</vt:lpstr>
      <vt:lpstr>1st HIE-ISOLDE publication: 132Sn</vt:lpstr>
      <vt:lpstr>Excitation probability of 132Sn</vt:lpstr>
      <vt:lpstr>Terra Incognita investigated with ISS</vt:lpstr>
      <vt:lpstr>ISOLDE Solenoidal Spectrometer</vt:lpstr>
      <vt:lpstr>How strong is the neutron bound to 206Hg ?</vt:lpstr>
      <vt:lpstr>PowerPoint Presentation</vt:lpstr>
      <vt:lpstr>Pear shapes and vibrating pears</vt:lpstr>
      <vt:lpstr>Outlook to the future</vt:lpstr>
      <vt:lpstr>PowerPoint Presentation</vt:lpstr>
      <vt:lpstr>PowerPoint Presentation</vt:lpstr>
      <vt:lpstr>Conclusions  </vt:lpstr>
      <vt:lpstr>Why to study exotic nuclei ?</vt:lpstr>
      <vt:lpstr>Future ISS developments</vt:lpstr>
      <vt:lpstr>Nuclear astrophysics – IS607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Gerda Neyens</cp:lastModifiedBy>
  <cp:revision>1059</cp:revision>
  <dcterms:created xsi:type="dcterms:W3CDTF">2012-03-08T16:06:15Z</dcterms:created>
  <dcterms:modified xsi:type="dcterms:W3CDTF">2020-02-06T17:25:02Z</dcterms:modified>
</cp:coreProperties>
</file>