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5" r:id="rId2"/>
    <p:sldMasterId id="2147483690" r:id="rId3"/>
  </p:sldMasterIdLst>
  <p:notesMasterIdLst>
    <p:notesMasterId r:id="rId20"/>
  </p:notesMasterIdLst>
  <p:handoutMasterIdLst>
    <p:handoutMasterId r:id="rId21"/>
  </p:handoutMasterIdLst>
  <p:sldIdLst>
    <p:sldId id="430" r:id="rId4"/>
    <p:sldId id="431" r:id="rId5"/>
    <p:sldId id="426" r:id="rId6"/>
    <p:sldId id="436" r:id="rId7"/>
    <p:sldId id="437" r:id="rId8"/>
    <p:sldId id="435" r:id="rId9"/>
    <p:sldId id="444" r:id="rId10"/>
    <p:sldId id="438" r:id="rId11"/>
    <p:sldId id="439" r:id="rId12"/>
    <p:sldId id="440" r:id="rId13"/>
    <p:sldId id="441" r:id="rId14"/>
    <p:sldId id="442" r:id="rId15"/>
    <p:sldId id="443" r:id="rId16"/>
    <p:sldId id="445" r:id="rId17"/>
    <p:sldId id="434" r:id="rId18"/>
    <p:sldId id="446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275" userDrawn="1">
          <p15:clr>
            <a:srgbClr val="A4A3A4"/>
          </p15:clr>
        </p15:guide>
        <p15:guide id="2" pos="3727" userDrawn="1">
          <p15:clr>
            <a:srgbClr val="A4A3A4"/>
          </p15:clr>
        </p15:guide>
        <p15:guide id="3" pos="3953" userDrawn="1">
          <p15:clr>
            <a:srgbClr val="A4A3A4"/>
          </p15:clr>
        </p15:guide>
        <p15:guide id="4" pos="7287" userDrawn="1">
          <p15:clr>
            <a:srgbClr val="A4A3A4"/>
          </p15:clr>
        </p15:guide>
        <p15:guide id="5" pos="393" userDrawn="1">
          <p15:clr>
            <a:srgbClr val="A4A3A4"/>
          </p15:clr>
        </p15:guide>
        <p15:guide id="6" orient="horz" pos="3725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eise" initials="HW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35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-72" y="-306"/>
      </p:cViewPr>
      <p:guideLst>
        <p:guide orient="horz" pos="1275"/>
        <p:guide orient="horz" pos="3725"/>
        <p:guide pos="3727"/>
        <p:guide pos="3953"/>
        <p:guide pos="7287"/>
        <p:guide pos="39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97" d="100"/>
          <a:sy n="97" d="100"/>
        </p:scale>
        <p:origin x="257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50AC80-9589-41A1-8ED2-EC2076B0E8E8}" type="datetimeFigureOut">
              <a:rPr lang="de-DE" smtClean="0"/>
              <a:t>07.02.2020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83A726-01A3-41A5-8C71-74C8A626EA4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61616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492030-5346-4222-B1C0-77ABA51E04BA}" type="datetimeFigureOut">
              <a:rPr lang="de-DE" smtClean="0"/>
              <a:t>07.02.2020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1B39C8-6D5D-40E8-8D83-C1E41A39F5E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4387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14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6286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10858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5430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20002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1pPr>
            <a:lvl2pPr marL="742797" indent="-285691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2pPr>
            <a:lvl3pPr marL="1142765" indent="-228553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3pPr>
            <a:lvl4pPr marL="1599870" indent="-228553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4pPr>
            <a:lvl5pPr marL="2056976" indent="-228553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5pPr>
            <a:lvl6pPr marL="2514081" indent="-22855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6pPr>
            <a:lvl7pPr marL="2971187" indent="-22855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7pPr>
            <a:lvl8pPr marL="3428293" indent="-22855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8pPr>
            <a:lvl9pPr marL="3885398" indent="-22855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9pPr>
          </a:lstStyle>
          <a:p>
            <a:fld id="{947D76CA-6C81-4CD8-99E6-DB5050854A54}" type="slidenum">
              <a:rPr lang="de-DE" sz="1200">
                <a:solidFill>
                  <a:prstClr val="black"/>
                </a:solidFill>
              </a:rPr>
              <a:pPr/>
              <a:t>1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49155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2588" y="685800"/>
            <a:ext cx="6094412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2" y="4343401"/>
            <a:ext cx="5029200" cy="411480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8190" tIns="44095" rIns="88190" bIns="44095"/>
          <a:lstStyle/>
          <a:p>
            <a:pPr marL="228553" indent="-228553">
              <a:spcBef>
                <a:spcPct val="0"/>
              </a:spcBef>
              <a:spcAft>
                <a:spcPct val="20000"/>
              </a:spcAft>
            </a:pPr>
            <a:r>
              <a:rPr lang="en-GB" b="1" dirty="0"/>
              <a:t>How to edit the title slide</a:t>
            </a:r>
          </a:p>
          <a:p>
            <a:pPr marL="228553" indent="-228553">
              <a:spcBef>
                <a:spcPct val="0"/>
              </a:spcBef>
              <a:spcAft>
                <a:spcPct val="20000"/>
              </a:spcAft>
            </a:pPr>
            <a:endParaRPr lang="en-GB" dirty="0"/>
          </a:p>
          <a:p>
            <a:pPr marL="228553" indent="-228553">
              <a:spcBef>
                <a:spcPct val="0"/>
              </a:spcBef>
              <a:spcAft>
                <a:spcPct val="20000"/>
              </a:spcAft>
              <a:buFontTx/>
              <a:buAutoNum type="arabicPeriod"/>
            </a:pPr>
            <a:r>
              <a:rPr lang="en-GB" dirty="0"/>
              <a:t>  Upper area: </a:t>
            </a:r>
            <a:r>
              <a:rPr lang="en-GB" b="1" dirty="0"/>
              <a:t>Title</a:t>
            </a:r>
            <a:r>
              <a:rPr lang="en-GB" dirty="0"/>
              <a:t> of your talk, max. 2 rows of the defined size (55 </a:t>
            </a:r>
            <a:r>
              <a:rPr lang="en-GB" dirty="0" err="1"/>
              <a:t>pt</a:t>
            </a:r>
            <a:r>
              <a:rPr lang="en-GB" dirty="0"/>
              <a:t>)</a:t>
            </a:r>
          </a:p>
          <a:p>
            <a:pPr marL="228553" indent="-228553">
              <a:spcBef>
                <a:spcPct val="0"/>
              </a:spcBef>
              <a:spcAft>
                <a:spcPct val="20000"/>
              </a:spcAft>
              <a:buFontTx/>
              <a:buAutoNum type="arabicPeriod"/>
            </a:pPr>
            <a:r>
              <a:rPr lang="en-GB" dirty="0"/>
              <a:t>  Lower area </a:t>
            </a:r>
            <a:r>
              <a:rPr lang="en-GB" b="1" dirty="0"/>
              <a:t>(subtitle):</a:t>
            </a:r>
            <a:r>
              <a:rPr lang="en-GB" dirty="0"/>
              <a:t> Conference/meeting/workshop, location, date, </a:t>
            </a:r>
            <a:br>
              <a:rPr lang="en-GB" dirty="0"/>
            </a:br>
            <a:r>
              <a:rPr lang="en-GB" dirty="0"/>
              <a:t>  your name and affiliation, </a:t>
            </a:r>
            <a:br>
              <a:rPr lang="en-GB" dirty="0"/>
            </a:br>
            <a:r>
              <a:rPr lang="en-GB" dirty="0"/>
              <a:t>  max. 4 rows of the defined size (32 </a:t>
            </a:r>
            <a:r>
              <a:rPr lang="en-GB" dirty="0" err="1"/>
              <a:t>pt</a:t>
            </a:r>
            <a:r>
              <a:rPr lang="en-GB" dirty="0"/>
              <a:t>)</a:t>
            </a:r>
          </a:p>
          <a:p>
            <a:pPr marL="228553" indent="-228553">
              <a:spcBef>
                <a:spcPct val="0"/>
              </a:spcBef>
              <a:spcAft>
                <a:spcPct val="20000"/>
              </a:spcAft>
              <a:buFontTx/>
              <a:buAutoNum type="arabicPeriod"/>
            </a:pPr>
            <a:r>
              <a:rPr lang="en-GB" dirty="0"/>
              <a:t> Change the </a:t>
            </a:r>
            <a:r>
              <a:rPr lang="en-GB" b="1" dirty="0"/>
              <a:t>partner logos</a:t>
            </a:r>
            <a:r>
              <a:rPr lang="en-GB" dirty="0"/>
              <a:t> or add others in the last row.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2000" y="1120778"/>
            <a:ext cx="8039624" cy="1050925"/>
          </a:xfrm>
        </p:spPr>
        <p:txBody>
          <a:bodyPr anchor="b"/>
          <a:lstStyle>
            <a:lvl1pPr algn="l">
              <a:defRPr sz="2800"/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3889" y="2583180"/>
            <a:ext cx="8039624" cy="3330258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18376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Picture,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6" name="Picture Placeholder 5"/>
          <p:cNvSpPr>
            <a:spLocks noGrp="1" noChangeAspect="1"/>
          </p:cNvSpPr>
          <p:nvPr>
            <p:ph type="pic" sz="quarter" idx="12"/>
          </p:nvPr>
        </p:nvSpPr>
        <p:spPr>
          <a:xfrm>
            <a:off x="287999" y="1872000"/>
            <a:ext cx="8424000" cy="4044445"/>
          </a:xfrm>
          <a:noFill/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287999" y="5913440"/>
            <a:ext cx="8424000" cy="241299"/>
          </a:xfrm>
        </p:spPr>
        <p:txBody>
          <a:bodyPr tIns="36000" rIns="0"/>
          <a:lstStyle>
            <a:lvl1pPr marL="0" indent="0">
              <a:buFont typeface="Arial" panose="020B0604020202020204" pitchFamily="34" charset="0"/>
              <a:buNone/>
              <a:defRPr sz="900"/>
            </a:lvl1pPr>
          </a:lstStyle>
          <a:p>
            <a:pPr lvl="0"/>
            <a:r>
              <a:rPr lang="de-DE" dirty="0"/>
              <a:t>Caption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8934450" y="1871999"/>
            <a:ext cx="2916000" cy="4032000"/>
          </a:xfrm>
        </p:spPr>
        <p:txBody>
          <a:bodyPr/>
          <a:lstStyle>
            <a:lvl1pPr marL="266700" indent="-266700">
              <a:defRPr sz="1400"/>
            </a:lvl1pPr>
            <a:lvl2pPr marL="542925" indent="-276225">
              <a:defRPr sz="1400"/>
            </a:lvl2pPr>
            <a:lvl3pPr marL="809625" indent="-266700">
              <a:defRPr sz="1400"/>
            </a:lvl3pPr>
            <a:lvl4pPr marL="990600" indent="-180975">
              <a:defRPr sz="1400"/>
            </a:lvl4pPr>
            <a:lvl5pPr marL="1162050" indent="-171450"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90024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3" name="Line 73"/>
          <p:cNvSpPr>
            <a:spLocks noChangeShapeType="1"/>
          </p:cNvSpPr>
          <p:nvPr userDrawn="1"/>
        </p:nvSpPr>
        <p:spPr bwMode="auto">
          <a:xfrm>
            <a:off x="154519" y="6477000"/>
            <a:ext cx="11872383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endParaRPr lang="en-US" sz="900">
              <a:solidFill>
                <a:srgbClr val="261748"/>
              </a:solidFill>
            </a:endParaRPr>
          </a:p>
        </p:txBody>
      </p:sp>
      <p:sp>
        <p:nvSpPr>
          <p:cNvPr id="10322" name="Rectangle 82"/>
          <p:cNvSpPr>
            <a:spLocks noChangeArrowheads="1"/>
          </p:cNvSpPr>
          <p:nvPr userDrawn="1"/>
        </p:nvSpPr>
        <p:spPr bwMode="auto">
          <a:xfrm>
            <a:off x="11264902" y="119064"/>
            <a:ext cx="759884" cy="903287"/>
          </a:xfrm>
          <a:prstGeom prst="rect">
            <a:avLst/>
          </a:prstGeom>
          <a:solidFill>
            <a:schemeClr val="hlink"/>
          </a:solidFill>
          <a:ln w="9525">
            <a:solidFill>
              <a:srgbClr val="261748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endParaRPr lang="en-US" sz="900">
              <a:solidFill>
                <a:srgbClr val="261748"/>
              </a:solidFill>
            </a:endParaRPr>
          </a:p>
        </p:txBody>
      </p:sp>
      <p:pic>
        <p:nvPicPr>
          <p:cNvPr id="10323" name="Picture 83" descr="logo-XFEL_rgb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635" y="114303"/>
            <a:ext cx="1214967" cy="91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24" name="Rectangle 8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257300" y="3411538"/>
            <a:ext cx="9677400" cy="2868612"/>
          </a:xfrm>
          <a:extLst>
            <a:ext uri="{91240B29-F687-4F45-9708-019B960494DF}">
              <a14:hiddenLine xmlns:a14="http://schemas.microsoft.com/office/drawing/2010/main" w="28575">
                <a:solidFill>
                  <a:srgbClr val="FF66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40" tIns="45720" bIns="0"/>
          <a:lstStyle>
            <a:lvl1pPr marL="0" indent="0" algn="ctr">
              <a:buFont typeface="Wingdings" pitchFamily="2" charset="2"/>
              <a:buNone/>
              <a:defRPr sz="3200">
                <a:solidFill>
                  <a:schemeClr val="hlink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10325" name="Line 85"/>
          <p:cNvSpPr>
            <a:spLocks noChangeShapeType="1"/>
          </p:cNvSpPr>
          <p:nvPr userDrawn="1"/>
        </p:nvSpPr>
        <p:spPr bwMode="auto">
          <a:xfrm>
            <a:off x="154519" y="6477000"/>
            <a:ext cx="11872383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endParaRPr lang="en-US" sz="900">
              <a:solidFill>
                <a:srgbClr val="261748"/>
              </a:solidFill>
            </a:endParaRPr>
          </a:p>
        </p:txBody>
      </p:sp>
      <p:sp>
        <p:nvSpPr>
          <p:cNvPr id="10326" name="Rectangle 86"/>
          <p:cNvSpPr>
            <a:spLocks noGrp="1" noChangeArrowheads="1"/>
          </p:cNvSpPr>
          <p:nvPr>
            <p:ph type="ctrTitle" sz="quarter"/>
          </p:nvPr>
        </p:nvSpPr>
        <p:spPr>
          <a:xfrm>
            <a:off x="1253068" y="1314450"/>
            <a:ext cx="9668933" cy="1844675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bIns="45720" anchor="ctr"/>
          <a:lstStyle>
            <a:lvl1pPr algn="ctr">
              <a:defRPr sz="5500" b="0">
                <a:solidFill>
                  <a:schemeClr val="hlink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pic>
        <p:nvPicPr>
          <p:cNvPr id="10327" name="Picture 87" descr="Undulator_final_nurh#50DE97_links4-1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2" y="114300"/>
            <a:ext cx="9709151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33591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D518E81-CA98-483E-BA30-586BB5DF9225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4925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6633" y="1347788"/>
            <a:ext cx="3699933" cy="4459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59768" y="1347788"/>
            <a:ext cx="3699933" cy="4459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1A67E70-BF59-4BB7-B294-AE2BA67D4E8E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901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C01219B-1E0C-4AD5-9BA5-31ADD4928749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12508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053F5AD-B768-4BD1-BFC6-9F80796D57FA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1742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B0A03-7FD4-488C-A6AB-DBF5D6C36893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85013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B0A03-7FD4-488C-A6AB-DBF5D6C36893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63995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B0A03-7FD4-488C-A6AB-DBF5D6C36893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9970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B0A03-7FD4-488C-A6AB-DBF5D6C36893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8791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230362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B0A03-7FD4-488C-A6AB-DBF5D6C36893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04878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B0A03-7FD4-488C-A6AB-DBF5D6C36893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6317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B0A03-7FD4-488C-A6AB-DBF5D6C36893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9627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B0A03-7FD4-488C-A6AB-DBF5D6C36893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76839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3" name="Line 73"/>
          <p:cNvSpPr>
            <a:spLocks noChangeShapeType="1"/>
          </p:cNvSpPr>
          <p:nvPr userDrawn="1"/>
        </p:nvSpPr>
        <p:spPr bwMode="auto">
          <a:xfrm>
            <a:off x="154518" y="6477000"/>
            <a:ext cx="11872383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endParaRPr lang="en-US" sz="900">
              <a:solidFill>
                <a:srgbClr val="261748"/>
              </a:solidFill>
            </a:endParaRPr>
          </a:p>
        </p:txBody>
      </p:sp>
      <p:sp>
        <p:nvSpPr>
          <p:cNvPr id="10322" name="Rectangle 82"/>
          <p:cNvSpPr>
            <a:spLocks noChangeArrowheads="1"/>
          </p:cNvSpPr>
          <p:nvPr userDrawn="1"/>
        </p:nvSpPr>
        <p:spPr bwMode="auto">
          <a:xfrm>
            <a:off x="11264901" y="119064"/>
            <a:ext cx="759884" cy="903287"/>
          </a:xfrm>
          <a:prstGeom prst="rect">
            <a:avLst/>
          </a:prstGeom>
          <a:solidFill>
            <a:schemeClr val="hlink"/>
          </a:solidFill>
          <a:ln w="9525">
            <a:solidFill>
              <a:srgbClr val="261748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endParaRPr lang="en-US" sz="900">
              <a:solidFill>
                <a:srgbClr val="261748"/>
              </a:solidFill>
            </a:endParaRPr>
          </a:p>
        </p:txBody>
      </p:sp>
      <p:pic>
        <p:nvPicPr>
          <p:cNvPr id="10323" name="Picture 83" descr="logo-XFEL_rgb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634" y="114301"/>
            <a:ext cx="1214967" cy="91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24" name="Rectangle 8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257300" y="3411538"/>
            <a:ext cx="9677400" cy="2868612"/>
          </a:xfrm>
          <a:extLst>
            <a:ext uri="{91240B29-F687-4F45-9708-019B960494DF}">
              <a14:hiddenLine xmlns:a14="http://schemas.microsoft.com/office/drawing/2010/main" w="28575">
                <a:solidFill>
                  <a:srgbClr val="FF66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40" tIns="45720" bIns="0"/>
          <a:lstStyle>
            <a:lvl1pPr marL="0" indent="0" algn="ctr">
              <a:buFont typeface="Wingdings" pitchFamily="2" charset="2"/>
              <a:buNone/>
              <a:defRPr sz="3200">
                <a:solidFill>
                  <a:schemeClr val="hlink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10325" name="Line 85"/>
          <p:cNvSpPr>
            <a:spLocks noChangeShapeType="1"/>
          </p:cNvSpPr>
          <p:nvPr userDrawn="1"/>
        </p:nvSpPr>
        <p:spPr bwMode="auto">
          <a:xfrm>
            <a:off x="154518" y="6477000"/>
            <a:ext cx="11872383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endParaRPr lang="en-US" sz="900">
              <a:solidFill>
                <a:srgbClr val="261748"/>
              </a:solidFill>
            </a:endParaRPr>
          </a:p>
        </p:txBody>
      </p:sp>
      <p:sp>
        <p:nvSpPr>
          <p:cNvPr id="10326" name="Rectangle 86"/>
          <p:cNvSpPr>
            <a:spLocks noGrp="1" noChangeArrowheads="1"/>
          </p:cNvSpPr>
          <p:nvPr>
            <p:ph type="ctrTitle" sz="quarter"/>
          </p:nvPr>
        </p:nvSpPr>
        <p:spPr>
          <a:xfrm>
            <a:off x="1253067" y="1314450"/>
            <a:ext cx="9668933" cy="1844675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bIns="45720" anchor="ctr"/>
          <a:lstStyle>
            <a:lvl1pPr algn="ctr">
              <a:defRPr sz="5500" b="0">
                <a:solidFill>
                  <a:schemeClr val="hlink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pic>
        <p:nvPicPr>
          <p:cNvPr id="10327" name="Picture 87" descr="Undulator_final_nurh#50DE97_links4-1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1" y="114300"/>
            <a:ext cx="9709151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39425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D518E81-CA98-483E-BA30-586BB5DF9225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092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6633" y="1347788"/>
            <a:ext cx="3699933" cy="4459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59767" y="1347788"/>
            <a:ext cx="3699933" cy="4459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1A67E70-BF59-4BB7-B294-AE2BA67D4E8E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9971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C01219B-1E0C-4AD5-9BA5-31ADD4928749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5353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053F5AD-B768-4BD1-BFC6-9F80796D57FA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600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B0A03-7FD4-488C-A6AB-DBF5D6C36893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47653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6635" y="1552576"/>
            <a:ext cx="10961477" cy="3814764"/>
          </a:xfrm>
        </p:spPr>
        <p:txBody>
          <a:bodyPr anchor="ctr"/>
          <a:lstStyle>
            <a:lvl1pPr>
              <a:defRPr sz="63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9" y="5448300"/>
            <a:ext cx="10944225" cy="57467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2422967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B0A03-7FD4-488C-A6AB-DBF5D6C36893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81513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B0A03-7FD4-488C-A6AB-DBF5D6C36893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37174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B0A03-7FD4-488C-A6AB-DBF5D6C36893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80192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B0A03-7FD4-488C-A6AB-DBF5D6C36893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2575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B0A03-7FD4-488C-A6AB-DBF5D6C36893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92240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B0A03-7FD4-488C-A6AB-DBF5D6C36893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88377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B0A03-7FD4-488C-A6AB-DBF5D6C36893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47611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B0A03-7FD4-488C-A6AB-DBF5D6C36893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16962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641166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8614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87999" y="2024065"/>
            <a:ext cx="11592000" cy="3889375"/>
          </a:xfrm>
          <a:noFill/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1350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88000" y="828675"/>
            <a:ext cx="11592000" cy="5084763"/>
          </a:xfrm>
          <a:noFill/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89169" y="5913440"/>
            <a:ext cx="11598031" cy="241299"/>
          </a:xfrm>
        </p:spPr>
        <p:txBody>
          <a:bodyPr tIns="36000" rIns="0"/>
          <a:lstStyle>
            <a:lvl1pPr marL="0" indent="0">
              <a:buFont typeface="Arial" panose="020B0604020202020204" pitchFamily="34" charset="0"/>
              <a:buNone/>
              <a:defRPr sz="900"/>
            </a:lvl1pPr>
          </a:lstStyle>
          <a:p>
            <a:pPr lvl="0"/>
            <a:r>
              <a:rPr lang="de-DE" dirty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2124035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87999" y="1196978"/>
            <a:ext cx="5688000" cy="4716000"/>
          </a:xfrm>
          <a:noFill/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6192000" y="1196978"/>
            <a:ext cx="5688000" cy="4716463"/>
          </a:xfrm>
          <a:noFill/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8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287999" y="5913440"/>
            <a:ext cx="5688000" cy="241299"/>
          </a:xfrm>
        </p:spPr>
        <p:txBody>
          <a:bodyPr tIns="36000" rIns="0"/>
          <a:lstStyle>
            <a:lvl1pPr marL="0" indent="0">
              <a:buFont typeface="Arial" panose="020B0604020202020204" pitchFamily="34" charset="0"/>
              <a:buNone/>
              <a:defRPr sz="900"/>
            </a:lvl1pPr>
          </a:lstStyle>
          <a:p>
            <a:pPr lvl="0"/>
            <a:r>
              <a:rPr lang="de-DE" dirty="0"/>
              <a:t>Caption</a:t>
            </a:r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6191999" y="5913440"/>
            <a:ext cx="5688000" cy="241299"/>
          </a:xfrm>
        </p:spPr>
        <p:txBody>
          <a:bodyPr tIns="36000" rIns="0"/>
          <a:lstStyle>
            <a:lvl1pPr marL="0" indent="0">
              <a:buFont typeface="Arial" panose="020B0604020202020204" pitchFamily="34" charset="0"/>
              <a:buNone/>
              <a:defRPr sz="900"/>
            </a:lvl1pPr>
          </a:lstStyle>
          <a:p>
            <a:pPr lvl="0"/>
            <a:r>
              <a:rPr lang="de-DE" dirty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700034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87999" y="1883390"/>
            <a:ext cx="5688000" cy="3204000"/>
          </a:xfrm>
          <a:noFill/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6192000" y="1883393"/>
            <a:ext cx="5688000" cy="3204000"/>
          </a:xfrm>
          <a:noFill/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8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287999" y="5086353"/>
            <a:ext cx="5688000" cy="241299"/>
          </a:xfrm>
        </p:spPr>
        <p:txBody>
          <a:bodyPr tIns="36000" rIns="0"/>
          <a:lstStyle>
            <a:lvl1pPr marL="0" indent="0">
              <a:buFont typeface="Arial" panose="020B0604020202020204" pitchFamily="34" charset="0"/>
              <a:buNone/>
              <a:defRPr sz="900"/>
            </a:lvl1pPr>
          </a:lstStyle>
          <a:p>
            <a:pPr lvl="0"/>
            <a:r>
              <a:rPr lang="de-DE" dirty="0"/>
              <a:t>Caption</a:t>
            </a:r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6192000" y="5086353"/>
            <a:ext cx="5688000" cy="241299"/>
          </a:xfrm>
        </p:spPr>
        <p:txBody>
          <a:bodyPr tIns="36000" rIns="0"/>
          <a:lstStyle>
            <a:lvl1pPr marL="0" indent="0">
              <a:buFont typeface="Arial" panose="020B0604020202020204" pitchFamily="34" charset="0"/>
              <a:buNone/>
              <a:defRPr sz="900"/>
            </a:lvl1pPr>
          </a:lstStyle>
          <a:p>
            <a:pPr lvl="0"/>
            <a:r>
              <a:rPr lang="de-DE" dirty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3008234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18" Type="http://schemas.openxmlformats.org/officeDocument/2006/relationships/image" Target="../media/image8.pn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image" Target="../media/image7.png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image" Target="../media/image5.jpeg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18" Type="http://schemas.openxmlformats.org/officeDocument/2006/relationships/image" Target="../media/image7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17" Type="http://schemas.openxmlformats.org/officeDocument/2006/relationships/image" Target="../media/image6.png"/><Relationship Id="rId2" Type="http://schemas.openxmlformats.org/officeDocument/2006/relationships/slideLayout" Target="../slideLayouts/slideLayout25.xml"/><Relationship Id="rId16" Type="http://schemas.openxmlformats.org/officeDocument/2006/relationships/image" Target="../media/image5.jpeg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3.xml"/><Relationship Id="rId19" Type="http://schemas.openxmlformats.org/officeDocument/2006/relationships/image" Target="../media/image8.png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https://www.helmholtz.de/fileadmin/user_upload/04_mediathek/Logos_2017/2017_H_Logo_RGB_untereinander_EN.png"/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7225" y="6417508"/>
            <a:ext cx="966408" cy="292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8000" y="602824"/>
            <a:ext cx="11256826" cy="49915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7999" y="1367694"/>
            <a:ext cx="11664000" cy="454574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noProof="0" dirty="0"/>
              <a:t>Level 1</a:t>
            </a:r>
          </a:p>
          <a:p>
            <a:pPr lvl="1"/>
            <a:r>
              <a:rPr lang="en-US" noProof="0" dirty="0"/>
              <a:t>Level 2</a:t>
            </a:r>
          </a:p>
          <a:p>
            <a:pPr lvl="2"/>
            <a:r>
              <a:rPr lang="en-US" noProof="0" dirty="0"/>
              <a:t>Level 3</a:t>
            </a:r>
          </a:p>
          <a:p>
            <a:pPr lvl="3"/>
            <a:r>
              <a:rPr lang="en-US" noProof="0" dirty="0"/>
              <a:t>Level 4</a:t>
            </a:r>
          </a:p>
          <a:p>
            <a:pPr lvl="4"/>
            <a:r>
              <a:rPr lang="en-US" noProof="0" dirty="0"/>
              <a:t>Level 5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11377085" y="293577"/>
            <a:ext cx="514351" cy="29379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/>
            <a:fld id="{A5DEC3FA-4FB7-4309-A077-6BB31CA8E81A}" type="slidenum">
              <a:rPr lang="en-US" sz="1600" noProof="0" smtClean="0"/>
              <a:pPr algn="r"/>
              <a:t>‹#›</a:t>
            </a:fld>
            <a:endParaRPr lang="en-US" sz="1600" noProof="0" dirty="0"/>
          </a:p>
        </p:txBody>
      </p:sp>
      <p:cxnSp>
        <p:nvCxnSpPr>
          <p:cNvPr id="11" name="Gerader Verbinder 10"/>
          <p:cNvCxnSpPr/>
          <p:nvPr/>
        </p:nvCxnSpPr>
        <p:spPr>
          <a:xfrm>
            <a:off x="288000" y="339297"/>
            <a:ext cx="5688000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/>
          <p:cNvCxnSpPr/>
          <p:nvPr/>
        </p:nvCxnSpPr>
        <p:spPr>
          <a:xfrm>
            <a:off x="6192000" y="339297"/>
            <a:ext cx="5364000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hteck 6"/>
          <p:cNvSpPr/>
          <p:nvPr/>
        </p:nvSpPr>
        <p:spPr>
          <a:xfrm>
            <a:off x="287843" y="381001"/>
            <a:ext cx="5292725" cy="21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sz="900" dirty="0" smtClean="0"/>
              <a:t>TESLA Technology Collaboration</a:t>
            </a:r>
            <a:endParaRPr lang="en-US" sz="900" dirty="0"/>
          </a:p>
        </p:txBody>
      </p:sp>
      <p:sp>
        <p:nvSpPr>
          <p:cNvPr id="8" name="Rechteck 7"/>
          <p:cNvSpPr/>
          <p:nvPr/>
        </p:nvSpPr>
        <p:spPr>
          <a:xfrm>
            <a:off x="6192000" y="381001"/>
            <a:ext cx="5292724" cy="21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sz="900" u="none" dirty="0" smtClean="0"/>
              <a:t>Hans Weise</a:t>
            </a:r>
            <a:r>
              <a:rPr lang="en-US" sz="900" dirty="0" smtClean="0"/>
              <a:t>,</a:t>
            </a:r>
            <a:r>
              <a:rPr lang="en-US" sz="900" baseline="0" dirty="0" smtClean="0"/>
              <a:t> </a:t>
            </a:r>
            <a:r>
              <a:rPr lang="en-US" sz="900" dirty="0" smtClean="0"/>
              <a:t> 02/2020</a:t>
            </a:r>
            <a:endParaRPr lang="en-US" sz="900" dirty="0"/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0934" y="6355561"/>
            <a:ext cx="466604" cy="466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6006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6" r:id="rId4"/>
    <p:sldLayoutId id="2147483667" r:id="rId5"/>
    <p:sldLayoutId id="2147483673" r:id="rId6"/>
    <p:sldLayoutId id="2147483668" r:id="rId7"/>
    <p:sldLayoutId id="2147483669" r:id="rId8"/>
    <p:sldLayoutId id="2147483670" r:id="rId9"/>
    <p:sldLayoutId id="2147483671" r:id="rId10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7188" indent="-357188" algn="l" defTabSz="914400" rtl="0" eaLnBrk="1" latinLnBrk="0" hangingPunct="1">
        <a:lnSpc>
          <a:spcPct val="114000"/>
        </a:lnSpc>
        <a:spcBef>
          <a:spcPts val="1800"/>
        </a:spcBef>
        <a:buClr>
          <a:schemeClr val="bg2"/>
        </a:buClr>
        <a:buFontTx/>
        <a:buBlip>
          <a:blip r:embed="rId1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14375" indent="-357188" algn="l" defTabSz="914400" rtl="0" eaLnBrk="1" latinLnBrk="0" hangingPunct="1">
        <a:lnSpc>
          <a:spcPct val="114000"/>
        </a:lnSpc>
        <a:spcBef>
          <a:spcPts val="0"/>
        </a:spcBef>
        <a:buClr>
          <a:schemeClr val="accent2"/>
        </a:buClr>
        <a:buFontTx/>
        <a:buBlip>
          <a:blip r:embed="rId15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82663" indent="-268288" algn="l" defTabSz="914400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Char char="►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162050" indent="-173038" algn="l" defTabSz="914400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47788" indent="-180975" algn="l" defTabSz="914400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1275" userDrawn="1">
          <p15:clr>
            <a:srgbClr val="F26B43"/>
          </p15:clr>
        </p15:guide>
        <p15:guide id="2" pos="3727" userDrawn="1">
          <p15:clr>
            <a:srgbClr val="F26B43"/>
          </p15:clr>
        </p15:guide>
        <p15:guide id="3" pos="3953" userDrawn="1">
          <p15:clr>
            <a:srgbClr val="F26B43"/>
          </p15:clr>
        </p15:guide>
        <p15:guide id="4" pos="393" userDrawn="1">
          <p15:clr>
            <a:srgbClr val="F26B43"/>
          </p15:clr>
        </p15:guide>
        <p15:guide id="5" pos="7287" userDrawn="1">
          <p15:clr>
            <a:srgbClr val="F26B43"/>
          </p15:clr>
        </p15:guide>
        <p15:guide id="6" orient="horz" pos="3725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8" name="Picture 134" descr="Undulator_final_nurh#50DE97_rechts"/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2785" y="117475"/>
            <a:ext cx="770467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0" name="Rectangle 1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256435" y="114303"/>
            <a:ext cx="768351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4000" tIns="45720" rIns="54000" bIns="1800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buClrTx/>
              <a:buFontTx/>
              <a:buNone/>
              <a:defRPr sz="1000" b="1">
                <a:solidFill>
                  <a:schemeClr val="bg1"/>
                </a:solidFill>
                <a:ea typeface="Geneva" pitchFamily="1" charset="-128"/>
              </a:defRPr>
            </a:lvl1pPr>
          </a:lstStyle>
          <a:p>
            <a:pPr defTabSz="914400" fontAlgn="base">
              <a:spcAft>
                <a:spcPct val="0"/>
              </a:spcAft>
            </a:pPr>
            <a:fld id="{BA1EBF86-6A8F-4A06-BB51-46337A5CF2A5}" type="slidenum">
              <a:rPr lang="en-GB">
                <a:solidFill>
                  <a:srgbClr val="FFFFFF"/>
                </a:solidFill>
              </a:rPr>
              <a:pPr defTabSz="914400" fontAlgn="base">
                <a:spcAft>
                  <a:spcPct val="0"/>
                </a:spcAft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pic>
        <p:nvPicPr>
          <p:cNvPr id="1061" name="Picture 37" descr="Helmholtz_Logo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2135" y="6516691"/>
            <a:ext cx="778933" cy="236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44" name="Line 120"/>
          <p:cNvSpPr>
            <a:spLocks noChangeShapeType="1"/>
          </p:cNvSpPr>
          <p:nvPr/>
        </p:nvSpPr>
        <p:spPr bwMode="auto">
          <a:xfrm>
            <a:off x="154519" y="6477000"/>
            <a:ext cx="11872383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endParaRPr lang="en-US" sz="900">
              <a:solidFill>
                <a:srgbClr val="261748"/>
              </a:solidFill>
            </a:endParaRPr>
          </a:p>
        </p:txBody>
      </p:sp>
      <p:pic>
        <p:nvPicPr>
          <p:cNvPr id="1145" name="Picture 121" descr="DESY-Logo-cyan-RGB_Hintergrund weiss"/>
          <p:cNvPicPr>
            <a:picLocks noChangeAspect="1" noChangeArrowheads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3184" y="6511928"/>
            <a:ext cx="336549" cy="252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46" name="Rectangle 122"/>
          <p:cNvSpPr>
            <a:spLocks noChangeArrowheads="1"/>
          </p:cNvSpPr>
          <p:nvPr/>
        </p:nvSpPr>
        <p:spPr bwMode="auto">
          <a:xfrm>
            <a:off x="1458384" y="114300"/>
            <a:ext cx="9711267" cy="915988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srgbClr val="261748"/>
              </a:solidFill>
            </a:endParaRPr>
          </a:p>
        </p:txBody>
      </p:sp>
      <p:sp>
        <p:nvSpPr>
          <p:cNvPr id="1147" name="Text Box 123"/>
          <p:cNvSpPr txBox="1">
            <a:spLocks noChangeArrowheads="1"/>
          </p:cNvSpPr>
          <p:nvPr/>
        </p:nvSpPr>
        <p:spPr bwMode="auto">
          <a:xfrm>
            <a:off x="1458384" y="114302"/>
            <a:ext cx="883920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25155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79200" tIns="0" rIns="46800" bIns="0" anchor="b"/>
          <a:lstStyle/>
          <a:p>
            <a:pPr defTabSz="914400" eaLnBrk="0" fontAlgn="base" hangingPunct="0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GB" sz="1000" dirty="0" smtClean="0">
                <a:solidFill>
                  <a:srgbClr val="FFFFFF"/>
                </a:solidFill>
              </a:rPr>
              <a:t>European XFEL Accelerator Status</a:t>
            </a:r>
            <a:endParaRPr lang="en-GB" sz="1000" dirty="0">
              <a:solidFill>
                <a:srgbClr val="FFFFFF"/>
              </a:solidFill>
            </a:endParaRPr>
          </a:p>
        </p:txBody>
      </p:sp>
      <p:pic>
        <p:nvPicPr>
          <p:cNvPr id="1151" name="Picture 127" descr="logo-XFEL_rgb"/>
          <p:cNvPicPr>
            <a:picLocks noChangeAspect="1" noChangeArrowheads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635" y="114303"/>
            <a:ext cx="1214967" cy="91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4" name="Rectangle 130"/>
          <p:cNvSpPr>
            <a:spLocks noGrp="1" noChangeArrowheads="1"/>
          </p:cNvSpPr>
          <p:nvPr>
            <p:ph type="title"/>
          </p:nvPr>
        </p:nvSpPr>
        <p:spPr bwMode="auto">
          <a:xfrm>
            <a:off x="1458384" y="541338"/>
            <a:ext cx="9711267" cy="48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Slide title: Don’t edit here!</a:t>
            </a:r>
          </a:p>
        </p:txBody>
      </p:sp>
      <p:sp>
        <p:nvSpPr>
          <p:cNvPr id="1156" name="Rectangle 132"/>
          <p:cNvSpPr>
            <a:spLocks noGrp="1" noChangeAspect="1" noChangeArrowheads="1"/>
          </p:cNvSpPr>
          <p:nvPr>
            <p:ph type="body" idx="1"/>
          </p:nvPr>
        </p:nvSpPr>
        <p:spPr bwMode="auto">
          <a:xfrm>
            <a:off x="156633" y="1347788"/>
            <a:ext cx="7603067" cy="445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 format – don’t edit!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3" name="Text Box 123"/>
          <p:cNvSpPr txBox="1">
            <a:spLocks noChangeArrowheads="1"/>
          </p:cNvSpPr>
          <p:nvPr/>
        </p:nvSpPr>
        <p:spPr bwMode="auto">
          <a:xfrm>
            <a:off x="153600" y="6508000"/>
            <a:ext cx="8839200" cy="31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25155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79200" tIns="0" rIns="46800" bIns="0" anchor="b"/>
          <a:lstStyle/>
          <a:p>
            <a:pPr defTabSz="914400" eaLnBrk="0" fontAlgn="base" hangingPunct="0">
              <a:spcAft>
                <a:spcPct val="0"/>
              </a:spcAft>
            </a:pPr>
            <a:r>
              <a:rPr lang="en-US" sz="900" dirty="0" smtClean="0">
                <a:solidFill>
                  <a:srgbClr val="261748"/>
                </a:solidFill>
              </a:rPr>
              <a:t>European XFEL Users’ Meeting – January 2017</a:t>
            </a:r>
          </a:p>
          <a:p>
            <a:pPr defTabSz="914400" eaLnBrk="0" fontAlgn="base" hangingPunct="0">
              <a:spcAft>
                <a:spcPct val="0"/>
              </a:spcAft>
            </a:pPr>
            <a:r>
              <a:rPr lang="en-US" sz="900" dirty="0" smtClean="0">
                <a:solidFill>
                  <a:srgbClr val="261748"/>
                </a:solidFill>
              </a:rPr>
              <a:t>Hans Weise, DESY </a:t>
            </a:r>
            <a:r>
              <a:rPr lang="en-GB" sz="1000" dirty="0" smtClean="0">
                <a:solidFill>
                  <a:srgbClr val="FFFFFF"/>
                </a:solidFill>
              </a:rPr>
              <a:t>title of your talk</a:t>
            </a:r>
            <a:endParaRPr lang="en-GB" sz="1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201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9"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9pPr>
    </p:titleStyle>
    <p:bodyStyle>
      <a:lvl1pPr marL="298450" indent="-2984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558800" indent="-2587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2"/>
          </a:solidFill>
          <a:latin typeface="+mn-lt"/>
          <a:ea typeface="+mn-ea"/>
        </a:defRPr>
      </a:lvl2pPr>
      <a:lvl3pPr marL="817563" indent="-257175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"/>
        <a:defRPr sz="2400">
          <a:solidFill>
            <a:schemeClr val="tx2"/>
          </a:solidFill>
          <a:latin typeface="+mn-lt"/>
          <a:ea typeface="+mn-ea"/>
        </a:defRPr>
      </a:lvl3pPr>
      <a:lvl4pPr marL="1077913" indent="-25876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rgbClr val="100F2E"/>
          </a:solidFill>
          <a:latin typeface="+mn-lt"/>
          <a:ea typeface="+mn-ea"/>
        </a:defRPr>
      </a:lvl4pPr>
      <a:lvl5pPr marL="13128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5pPr>
      <a:lvl6pPr marL="17700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6pPr>
      <a:lvl7pPr marL="22272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7pPr>
      <a:lvl8pPr marL="26844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8pPr>
      <a:lvl9pPr marL="31416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8" name="Picture 134" descr="Undulator_final_nurh#50DE97_rechts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2784" y="117475"/>
            <a:ext cx="770467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0" name="Rectangle 1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256434" y="114301"/>
            <a:ext cx="768351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4000" tIns="45720" rIns="54000" bIns="1800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buClrTx/>
              <a:buFontTx/>
              <a:buNone/>
              <a:defRPr sz="1000" b="1">
                <a:solidFill>
                  <a:schemeClr val="bg1"/>
                </a:solidFill>
                <a:ea typeface="Geneva" pitchFamily="1" charset="-128"/>
              </a:defRPr>
            </a:lvl1pPr>
          </a:lstStyle>
          <a:p>
            <a:pPr defTabSz="914400" fontAlgn="base">
              <a:spcAft>
                <a:spcPct val="0"/>
              </a:spcAft>
            </a:pPr>
            <a:fld id="{BA1EBF86-6A8F-4A06-BB51-46337A5CF2A5}" type="slidenum">
              <a:rPr lang="en-GB">
                <a:solidFill>
                  <a:srgbClr val="FFFFFF"/>
                </a:solidFill>
              </a:rPr>
              <a:pPr defTabSz="914400" fontAlgn="base">
                <a:spcAft>
                  <a:spcPct val="0"/>
                </a:spcAft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pic>
        <p:nvPicPr>
          <p:cNvPr id="1061" name="Picture 37" descr="Helmholtz_Logo"/>
          <p:cNvPicPr>
            <a:picLocks noChangeAspect="1" noChangeArrowheads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2134" y="6516689"/>
            <a:ext cx="778933" cy="236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44" name="Line 120"/>
          <p:cNvSpPr>
            <a:spLocks noChangeShapeType="1"/>
          </p:cNvSpPr>
          <p:nvPr/>
        </p:nvSpPr>
        <p:spPr bwMode="auto">
          <a:xfrm>
            <a:off x="154518" y="6477000"/>
            <a:ext cx="11872383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endParaRPr lang="en-US" sz="900">
              <a:solidFill>
                <a:srgbClr val="261748"/>
              </a:solidFill>
            </a:endParaRPr>
          </a:p>
        </p:txBody>
      </p:sp>
      <p:pic>
        <p:nvPicPr>
          <p:cNvPr id="1145" name="Picture 121" descr="DESY-Logo-cyan-RGB_Hintergrund weiss"/>
          <p:cNvPicPr>
            <a:picLocks noChangeAspect="1" noChangeArrowheads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3184" y="6511926"/>
            <a:ext cx="336549" cy="252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46" name="Rectangle 122"/>
          <p:cNvSpPr>
            <a:spLocks noChangeArrowheads="1"/>
          </p:cNvSpPr>
          <p:nvPr/>
        </p:nvSpPr>
        <p:spPr bwMode="auto">
          <a:xfrm>
            <a:off x="1458384" y="114300"/>
            <a:ext cx="9711267" cy="915988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srgbClr val="261748"/>
              </a:solidFill>
            </a:endParaRPr>
          </a:p>
        </p:txBody>
      </p:sp>
      <p:sp>
        <p:nvSpPr>
          <p:cNvPr id="1147" name="Text Box 123"/>
          <p:cNvSpPr txBox="1">
            <a:spLocks noChangeArrowheads="1"/>
          </p:cNvSpPr>
          <p:nvPr/>
        </p:nvSpPr>
        <p:spPr bwMode="auto">
          <a:xfrm>
            <a:off x="1458384" y="114301"/>
            <a:ext cx="883920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25155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79200" tIns="0" rIns="46800" bIns="0" anchor="b"/>
          <a:lstStyle/>
          <a:p>
            <a:pPr defTabSz="914400" eaLnBrk="0" fontAlgn="base" hangingPunct="0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GB" sz="1000" dirty="0" smtClean="0">
                <a:solidFill>
                  <a:srgbClr val="FFFFFF"/>
                </a:solidFill>
              </a:rPr>
              <a:t>European XFEL Accelerator Status</a:t>
            </a:r>
            <a:endParaRPr lang="en-GB" sz="1000" dirty="0">
              <a:solidFill>
                <a:srgbClr val="FFFFFF"/>
              </a:solidFill>
            </a:endParaRPr>
          </a:p>
        </p:txBody>
      </p:sp>
      <p:pic>
        <p:nvPicPr>
          <p:cNvPr id="1151" name="Picture 127" descr="logo-XFEL_rgb"/>
          <p:cNvPicPr>
            <a:picLocks noChangeAspect="1" noChangeArrowheads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634" y="114301"/>
            <a:ext cx="1214967" cy="91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4" name="Rectangle 130"/>
          <p:cNvSpPr>
            <a:spLocks noGrp="1" noChangeArrowheads="1"/>
          </p:cNvSpPr>
          <p:nvPr>
            <p:ph type="title"/>
          </p:nvPr>
        </p:nvSpPr>
        <p:spPr bwMode="auto">
          <a:xfrm>
            <a:off x="1458384" y="541338"/>
            <a:ext cx="9711267" cy="48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Slide title: Don’t edit here!</a:t>
            </a:r>
          </a:p>
        </p:txBody>
      </p:sp>
      <p:sp>
        <p:nvSpPr>
          <p:cNvPr id="1156" name="Rectangle 132"/>
          <p:cNvSpPr>
            <a:spLocks noGrp="1" noChangeAspect="1" noChangeArrowheads="1"/>
          </p:cNvSpPr>
          <p:nvPr>
            <p:ph type="body" idx="1"/>
          </p:nvPr>
        </p:nvSpPr>
        <p:spPr bwMode="auto">
          <a:xfrm>
            <a:off x="156633" y="1347788"/>
            <a:ext cx="7603067" cy="445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 format – don’t edit!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3" name="Text Box 123"/>
          <p:cNvSpPr txBox="1">
            <a:spLocks noChangeArrowheads="1"/>
          </p:cNvSpPr>
          <p:nvPr/>
        </p:nvSpPr>
        <p:spPr bwMode="auto">
          <a:xfrm>
            <a:off x="153600" y="6508000"/>
            <a:ext cx="8839200" cy="31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25155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79200" tIns="0" rIns="46800" bIns="0" anchor="b"/>
          <a:lstStyle/>
          <a:p>
            <a:pPr defTabSz="914400" eaLnBrk="0" fontAlgn="base" hangingPunct="0">
              <a:spcAft>
                <a:spcPct val="0"/>
              </a:spcAft>
            </a:pPr>
            <a:r>
              <a:rPr lang="en-US" sz="900" dirty="0" smtClean="0">
                <a:solidFill>
                  <a:srgbClr val="261748"/>
                </a:solidFill>
              </a:rPr>
              <a:t>European XFEL Users’ Meeting – January 2017</a:t>
            </a:r>
          </a:p>
          <a:p>
            <a:pPr defTabSz="914400" eaLnBrk="0" fontAlgn="base" hangingPunct="0">
              <a:spcAft>
                <a:spcPct val="0"/>
              </a:spcAft>
            </a:pPr>
            <a:r>
              <a:rPr lang="en-US" sz="900" dirty="0" smtClean="0">
                <a:solidFill>
                  <a:srgbClr val="261748"/>
                </a:solidFill>
              </a:rPr>
              <a:t>Hans Weise, DESY </a:t>
            </a:r>
            <a:r>
              <a:rPr lang="en-GB" sz="1000" dirty="0" smtClean="0">
                <a:solidFill>
                  <a:srgbClr val="FFFFFF"/>
                </a:solidFill>
              </a:rPr>
              <a:t>title of your talk</a:t>
            </a:r>
            <a:endParaRPr lang="en-GB" sz="1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818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9pPr>
    </p:titleStyle>
    <p:bodyStyle>
      <a:lvl1pPr marL="298450" indent="-2984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558800" indent="-2587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2"/>
          </a:solidFill>
          <a:latin typeface="+mn-lt"/>
          <a:ea typeface="+mn-ea"/>
        </a:defRPr>
      </a:lvl2pPr>
      <a:lvl3pPr marL="817563" indent="-257175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"/>
        <a:defRPr sz="2400">
          <a:solidFill>
            <a:schemeClr val="tx2"/>
          </a:solidFill>
          <a:latin typeface="+mn-lt"/>
          <a:ea typeface="+mn-ea"/>
        </a:defRPr>
      </a:lvl3pPr>
      <a:lvl4pPr marL="1077913" indent="-25876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rgbClr val="100F2E"/>
          </a:solidFill>
          <a:latin typeface="+mn-lt"/>
          <a:ea typeface="+mn-ea"/>
        </a:defRPr>
      </a:lvl4pPr>
      <a:lvl5pPr marL="13128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5pPr>
      <a:lvl6pPr marL="17700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6pPr>
      <a:lvl7pPr marL="22272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7pPr>
      <a:lvl8pPr marL="26844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8pPr>
      <a:lvl9pPr marL="31416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194726" y="5683852"/>
            <a:ext cx="5775568" cy="784690"/>
          </a:xfrm>
          <a:ln w="9525"/>
        </p:spPr>
        <p:txBody>
          <a:bodyPr/>
          <a:lstStyle/>
          <a:p>
            <a:pPr algn="ctr" eaLnBrk="1" hangingPunct="1"/>
            <a:r>
              <a:rPr lang="en-US" sz="1800" b="1" dirty="0" smtClean="0"/>
              <a:t>Hans Weise, DESY</a:t>
            </a:r>
          </a:p>
          <a:p>
            <a:pPr algn="ctr" eaLnBrk="1" hangingPunct="1"/>
            <a:r>
              <a:rPr lang="en-US" sz="1800" b="1" dirty="0" smtClean="0"/>
              <a:t>February </a:t>
            </a:r>
            <a:r>
              <a:rPr lang="en-US" sz="1800" b="1" dirty="0" smtClean="0"/>
              <a:t>7</a:t>
            </a:r>
            <a:r>
              <a:rPr lang="en-US" sz="1800" b="1" baseline="30000" dirty="0" smtClean="0"/>
              <a:t>th</a:t>
            </a:r>
            <a:r>
              <a:rPr lang="en-US" sz="1800" b="1" dirty="0" smtClean="0"/>
              <a:t>, 2020</a:t>
            </a:r>
            <a:endParaRPr lang="en-US" sz="1800" b="1" dirty="0"/>
          </a:p>
          <a:p>
            <a:pPr eaLnBrk="1" hangingPunct="1"/>
            <a:endParaRPr lang="en-US" sz="1050" b="1" dirty="0" smtClean="0"/>
          </a:p>
          <a:p>
            <a:pPr eaLnBrk="1" hangingPunct="1"/>
            <a:endParaRPr lang="en-US" sz="2000" b="1" dirty="0" smtClean="0"/>
          </a:p>
          <a:p>
            <a:pPr eaLnBrk="1" hangingPunct="1"/>
            <a:endParaRPr lang="en-US" sz="1600" b="1" dirty="0" smtClean="0"/>
          </a:p>
          <a:p>
            <a:pPr eaLnBrk="1" hangingPunct="1">
              <a:spcBef>
                <a:spcPts val="0"/>
              </a:spcBef>
            </a:pPr>
            <a:r>
              <a:rPr lang="en-US" sz="1400" b="1" dirty="0" smtClean="0"/>
              <a:t>				</a:t>
            </a:r>
          </a:p>
          <a:p>
            <a:pPr eaLnBrk="1" hangingPunct="1">
              <a:spcBef>
                <a:spcPts val="2400"/>
              </a:spcBef>
            </a:pPr>
            <a:r>
              <a:rPr lang="en-US" sz="2000" b="1" dirty="0" smtClean="0"/>
              <a:t>          </a:t>
            </a:r>
            <a:endParaRPr lang="en-GB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ctrTitle" sz="quarter"/>
          </p:nvPr>
        </p:nvSpPr>
        <p:spPr>
          <a:xfrm>
            <a:off x="0" y="430030"/>
            <a:ext cx="12192000" cy="940346"/>
          </a:xfrm>
        </p:spPr>
        <p:txBody>
          <a:bodyPr/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de-DE" sz="3600" dirty="0" err="1" smtClean="0"/>
              <a:t>Collaboration</a:t>
            </a:r>
            <a:r>
              <a:rPr lang="de-DE" sz="3600" dirty="0" smtClean="0"/>
              <a:t> </a:t>
            </a:r>
            <a:r>
              <a:rPr lang="de-DE" sz="3600" dirty="0" smtClean="0"/>
              <a:t>Board – Short Report</a:t>
            </a:r>
            <a:endParaRPr lang="en-US" sz="3600" dirty="0">
              <a:solidFill>
                <a:schemeClr val="accent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395" y="1635130"/>
            <a:ext cx="4762500" cy="3919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292576" y="1635130"/>
            <a:ext cx="6712645" cy="2163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2" t="58018" r="3601" b="3992"/>
          <a:stretch/>
        </p:blipFill>
        <p:spPr bwMode="auto">
          <a:xfrm>
            <a:off x="5292575" y="3896293"/>
            <a:ext cx="6712645" cy="1658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0639" y="5661439"/>
            <a:ext cx="171450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384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000" y="576000"/>
            <a:ext cx="9360000" cy="59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162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000" y="576000"/>
            <a:ext cx="9360000" cy="59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7338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000" y="576000"/>
            <a:ext cx="9360000" cy="59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6792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genda 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Approval of the </a:t>
            </a:r>
            <a:r>
              <a:rPr lang="en-US" b="1" dirty="0"/>
              <a:t>minutes of the Vancouver CB </a:t>
            </a:r>
            <a:r>
              <a:rPr lang="en-US" b="1" dirty="0" smtClean="0"/>
              <a:t>meeting</a:t>
            </a:r>
            <a:endParaRPr lang="en-US" dirty="0" smtClean="0"/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 smtClean="0"/>
              <a:t>Short </a:t>
            </a:r>
            <a:r>
              <a:rPr lang="en-US" b="1" dirty="0"/>
              <a:t>Reports on TTC WGs</a:t>
            </a:r>
            <a:r>
              <a:rPr lang="en-US" dirty="0"/>
              <a:t> and esp. topical </a:t>
            </a:r>
            <a:r>
              <a:rPr lang="en-US" dirty="0" smtClean="0"/>
              <a:t>meetings</a:t>
            </a:r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The </a:t>
            </a:r>
            <a:r>
              <a:rPr lang="en-US" b="1" dirty="0"/>
              <a:t>procedure for selecting the TTC Chair </a:t>
            </a:r>
            <a:r>
              <a:rPr lang="en-US" dirty="0"/>
              <a:t>was meanwhile documented with the help of the chair of the last selection procedure. The CB and its Chair </a:t>
            </a:r>
            <a:r>
              <a:rPr lang="en-US" dirty="0" smtClean="0"/>
              <a:t>will </a:t>
            </a:r>
            <a:r>
              <a:rPr lang="en-US" dirty="0"/>
              <a:t>act accordingly. The next selection process requires CB actions in summer 2020. </a:t>
            </a:r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We appreciated the application </a:t>
            </a:r>
            <a:r>
              <a:rPr lang="en-US" dirty="0"/>
              <a:t>of </a:t>
            </a:r>
            <a:r>
              <a:rPr lang="en-US" b="1" dirty="0"/>
              <a:t>QST/</a:t>
            </a:r>
            <a:r>
              <a:rPr lang="en-US" b="1" dirty="0" err="1"/>
              <a:t>Rokkasho</a:t>
            </a:r>
            <a:r>
              <a:rPr lang="en-US" dirty="0"/>
              <a:t> </a:t>
            </a:r>
            <a:r>
              <a:rPr lang="en-US" dirty="0" smtClean="0"/>
              <a:t>for TTC </a:t>
            </a:r>
            <a:r>
              <a:rPr lang="en-US" dirty="0"/>
              <a:t>Membership. </a:t>
            </a:r>
            <a:r>
              <a:rPr lang="en-US" dirty="0" err="1" smtClean="0"/>
              <a:t>Keitaro</a:t>
            </a:r>
            <a:r>
              <a:rPr lang="en-US" dirty="0" smtClean="0"/>
              <a:t> Kondo-san described </a:t>
            </a:r>
            <a:r>
              <a:rPr lang="en-US" dirty="0"/>
              <a:t>the lab in a short presentation. There was </a:t>
            </a:r>
            <a:r>
              <a:rPr lang="en-US" dirty="0" smtClean="0"/>
              <a:t>unanimous agreement during voting. </a:t>
            </a:r>
            <a:r>
              <a:rPr lang="en-US" b="1" dirty="0" smtClean="0"/>
              <a:t>We welcome QST / </a:t>
            </a:r>
            <a:r>
              <a:rPr lang="en-US" b="1" dirty="0" err="1" smtClean="0"/>
              <a:t>Rokkasho</a:t>
            </a:r>
            <a:r>
              <a:rPr lang="en-US" b="1" dirty="0" smtClean="0"/>
              <a:t>.</a:t>
            </a:r>
            <a:endParaRPr lang="en-US" b="1" dirty="0"/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 err="1" smtClean="0"/>
              <a:t>Rokkasho</a:t>
            </a:r>
            <a:r>
              <a:rPr lang="en-US" b="1" dirty="0" smtClean="0"/>
              <a:t> </a:t>
            </a:r>
            <a:r>
              <a:rPr lang="en-US" b="1" dirty="0"/>
              <a:t>was picked as the TTC Workshop host for summer 2020.</a:t>
            </a:r>
            <a:r>
              <a:rPr lang="en-US" dirty="0"/>
              <a:t> We </a:t>
            </a:r>
            <a:r>
              <a:rPr lang="en-US" dirty="0" smtClean="0"/>
              <a:t>confirmed the meeting </a:t>
            </a:r>
            <a:r>
              <a:rPr lang="en-US" dirty="0"/>
              <a:t>in Aomori, Japan, June 30 </a:t>
            </a:r>
            <a:r>
              <a:rPr lang="en-US" dirty="0" err="1"/>
              <a:t>til</a:t>
            </a:r>
            <a:r>
              <a:rPr lang="en-US" dirty="0"/>
              <a:t> July 3, 2020.  </a:t>
            </a:r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The </a:t>
            </a:r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First International TESLA Workshop was held July 23 – 26, 1990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 at Cornell. This summer we can celebrate the success of the TESLA Technology based on 30 years of workshops of the TESLA (Technology) Collaboration. </a:t>
            </a:r>
            <a:endParaRPr lang="en-US" dirty="0" smtClean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340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genda 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Approval of the </a:t>
            </a:r>
            <a:r>
              <a:rPr lang="en-US" b="1" dirty="0"/>
              <a:t>minutes of the Vancouver CB </a:t>
            </a:r>
            <a:r>
              <a:rPr lang="en-US" b="1" dirty="0" smtClean="0"/>
              <a:t>meeting</a:t>
            </a:r>
            <a:endParaRPr lang="en-US" dirty="0" smtClean="0"/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 smtClean="0"/>
              <a:t>Short </a:t>
            </a:r>
            <a:r>
              <a:rPr lang="en-US" b="1" dirty="0"/>
              <a:t>Reports on TTC WGs</a:t>
            </a:r>
            <a:r>
              <a:rPr lang="en-US" dirty="0"/>
              <a:t> and esp. topical </a:t>
            </a:r>
            <a:r>
              <a:rPr lang="en-US" dirty="0" smtClean="0"/>
              <a:t>meetings</a:t>
            </a:r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The </a:t>
            </a:r>
            <a:r>
              <a:rPr lang="en-US" b="1" dirty="0"/>
              <a:t>procedure for selecting the TTC Chair </a:t>
            </a:r>
            <a:r>
              <a:rPr lang="en-US" dirty="0"/>
              <a:t>was meanwhile documented with the help of the chair of the last selection procedure. The CB and its Chair </a:t>
            </a:r>
            <a:r>
              <a:rPr lang="en-US" dirty="0" smtClean="0"/>
              <a:t>will </a:t>
            </a:r>
            <a:r>
              <a:rPr lang="en-US" dirty="0"/>
              <a:t>act accordingly. The next selection process requires CB actions in summer 2020. </a:t>
            </a:r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We appreciated the application </a:t>
            </a:r>
            <a:r>
              <a:rPr lang="en-US" dirty="0"/>
              <a:t>of </a:t>
            </a:r>
            <a:r>
              <a:rPr lang="en-US" b="1" dirty="0"/>
              <a:t>QST/</a:t>
            </a:r>
            <a:r>
              <a:rPr lang="en-US" b="1" dirty="0" err="1"/>
              <a:t>Rokkasho</a:t>
            </a:r>
            <a:r>
              <a:rPr lang="en-US" dirty="0"/>
              <a:t> </a:t>
            </a:r>
            <a:r>
              <a:rPr lang="en-US" dirty="0" smtClean="0"/>
              <a:t>for TTC </a:t>
            </a:r>
            <a:r>
              <a:rPr lang="en-US" dirty="0"/>
              <a:t>Membership. </a:t>
            </a:r>
            <a:r>
              <a:rPr lang="en-US" dirty="0" err="1" smtClean="0"/>
              <a:t>Keitaro</a:t>
            </a:r>
            <a:r>
              <a:rPr lang="en-US" dirty="0" smtClean="0"/>
              <a:t> Kondo-san described </a:t>
            </a:r>
            <a:r>
              <a:rPr lang="en-US" dirty="0"/>
              <a:t>the lab in a short presentation. There was </a:t>
            </a:r>
            <a:r>
              <a:rPr lang="en-US" dirty="0" smtClean="0"/>
              <a:t>unanimous agreement during voting. </a:t>
            </a:r>
            <a:r>
              <a:rPr lang="en-US" b="1" dirty="0" smtClean="0"/>
              <a:t>We welcome QST / </a:t>
            </a:r>
            <a:r>
              <a:rPr lang="en-US" b="1" dirty="0" err="1" smtClean="0"/>
              <a:t>Rokkasho</a:t>
            </a:r>
            <a:r>
              <a:rPr lang="en-US" b="1" dirty="0" smtClean="0"/>
              <a:t>.</a:t>
            </a:r>
            <a:endParaRPr lang="en-US" b="1" dirty="0"/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 err="1" smtClean="0"/>
              <a:t>Rokkasho</a:t>
            </a:r>
            <a:r>
              <a:rPr lang="en-US" b="1" dirty="0" smtClean="0"/>
              <a:t> </a:t>
            </a:r>
            <a:r>
              <a:rPr lang="en-US" b="1" dirty="0"/>
              <a:t>was picked as the TTC Workshop host for summer 2020.</a:t>
            </a:r>
            <a:r>
              <a:rPr lang="en-US" dirty="0"/>
              <a:t> We </a:t>
            </a:r>
            <a:r>
              <a:rPr lang="en-US" dirty="0" smtClean="0"/>
              <a:t>confirmed the meeting </a:t>
            </a:r>
            <a:r>
              <a:rPr lang="en-US" dirty="0"/>
              <a:t>in Aomori, Japan, June 30 </a:t>
            </a:r>
            <a:r>
              <a:rPr lang="en-US" dirty="0" err="1"/>
              <a:t>til</a:t>
            </a:r>
            <a:r>
              <a:rPr lang="en-US" dirty="0"/>
              <a:t> July 3, 2020.  </a:t>
            </a:r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b="1" dirty="0" smtClean="0"/>
              <a:t>First International TESLA Workshop was held July 23 – 26, 1990</a:t>
            </a:r>
            <a:r>
              <a:rPr lang="en-US" dirty="0" smtClean="0"/>
              <a:t> at Cornell. This summer we can celebrate the success of the TESLA Technology based on 30 years of workshops of the TESLA (Technology) Collaboration.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355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30 years of TESLA / TTC Meetings</a:t>
            </a:r>
            <a:endParaRPr lang="de-DE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87999" y="1367694"/>
            <a:ext cx="11664000" cy="4545747"/>
          </a:xfrm>
        </p:spPr>
        <p:txBody>
          <a:bodyPr/>
          <a:lstStyle/>
          <a:p>
            <a:pPr marL="357187" lvl="1" indent="0">
              <a:spcBef>
                <a:spcPts val="600"/>
              </a:spcBef>
              <a:buNone/>
            </a:pPr>
            <a:r>
              <a:rPr lang="en-US" dirty="0"/>
              <a:t>The </a:t>
            </a:r>
            <a:r>
              <a:rPr lang="en-US" b="1" dirty="0"/>
              <a:t>First International TESLA Workshop was held July 23 – 26, 1990</a:t>
            </a:r>
            <a:r>
              <a:rPr lang="en-US" dirty="0"/>
              <a:t> at Cornell. This summer we can celebrate the success of the TESLA Technology based on 30 years of workshops of the TESLA (Technology) Collaboration. </a:t>
            </a:r>
          </a:p>
          <a:p>
            <a:pPr marL="357187" lvl="1" indent="0">
              <a:spcBef>
                <a:spcPts val="600"/>
              </a:spcBef>
              <a:buNone/>
            </a:pPr>
            <a:endParaRPr lang="en-US" dirty="0" smtClean="0"/>
          </a:p>
          <a:p>
            <a:pPr lvl="2"/>
            <a:r>
              <a:rPr lang="en-CA" b="1" dirty="0"/>
              <a:t>we celebrate the gains in the community over the last 30 years </a:t>
            </a:r>
            <a:endParaRPr lang="en-CA" b="1" dirty="0" smtClean="0"/>
          </a:p>
          <a:p>
            <a:pPr lvl="2">
              <a:spcBef>
                <a:spcPts val="1200"/>
              </a:spcBef>
            </a:pPr>
            <a:r>
              <a:rPr lang="en-CA" b="1" dirty="0"/>
              <a:t>w</a:t>
            </a:r>
            <a:r>
              <a:rPr lang="en-CA" b="1" dirty="0" smtClean="0"/>
              <a:t>e </a:t>
            </a:r>
            <a:r>
              <a:rPr lang="en-CA" b="1" dirty="0"/>
              <a:t>co-author a one page report for the CERN Courier with authors representing the three global regions </a:t>
            </a:r>
            <a:endParaRPr lang="en-CA" b="1" dirty="0" smtClean="0"/>
          </a:p>
          <a:p>
            <a:pPr lvl="2">
              <a:spcBef>
                <a:spcPts val="1200"/>
              </a:spcBef>
            </a:pPr>
            <a:r>
              <a:rPr lang="en-CA" b="1" dirty="0" smtClean="0"/>
              <a:t>We can </a:t>
            </a:r>
            <a:r>
              <a:rPr lang="en-CA" b="1" dirty="0"/>
              <a:t>use the two special seminar slots and a plenary talk as reflective talks from the past 30 years and invite appropriate speakers </a:t>
            </a:r>
            <a:r>
              <a:rPr lang="en-CA" b="1" dirty="0" smtClean="0"/>
              <a:t>(</a:t>
            </a:r>
            <a:r>
              <a:rPr lang="de-DE" b="1" dirty="0" err="1" smtClean="0"/>
              <a:t>former</a:t>
            </a:r>
            <a:r>
              <a:rPr lang="de-DE" b="1" dirty="0" smtClean="0"/>
              <a:t> TTC </a:t>
            </a:r>
            <a:r>
              <a:rPr lang="de-DE" b="1" dirty="0" err="1" smtClean="0"/>
              <a:t>Chairs</a:t>
            </a:r>
            <a:r>
              <a:rPr lang="de-DE" b="1" dirty="0" smtClean="0"/>
              <a:t>)</a:t>
            </a:r>
            <a:endParaRPr lang="de-DE" b="1" dirty="0"/>
          </a:p>
          <a:p>
            <a:pPr marL="357187" lvl="1" indent="0">
              <a:spcBef>
                <a:spcPts val="600"/>
              </a:spcBef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95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30 years of TESLA / TTC Meetings</a:t>
            </a:r>
            <a:endParaRPr lang="de-DE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928" y="1120944"/>
            <a:ext cx="5400000" cy="2368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928" y="3610855"/>
            <a:ext cx="5063163" cy="3050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 descr="https://agenda.infn.it/event/13791/images/1464-group_photo_TTC_Milano_201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3330" y="3949908"/>
            <a:ext cx="4821606" cy="271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4590" y="669091"/>
            <a:ext cx="4518288" cy="3007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8819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mission of the TESLA Technology Collaboration 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mission of the TESLA Technology Collaboration is </a:t>
            </a: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to </a:t>
            </a:r>
            <a:r>
              <a:rPr lang="en-US" b="1" dirty="0"/>
              <a:t>advance SRF technology R&amp;D and related accelerator studies </a:t>
            </a:r>
            <a:r>
              <a:rPr lang="en-US" dirty="0"/>
              <a:t>across the </a:t>
            </a:r>
            <a:r>
              <a:rPr lang="en-US" u="sng" dirty="0"/>
              <a:t>broad diversity of scientific applications</a:t>
            </a:r>
            <a:r>
              <a:rPr lang="en-US" dirty="0"/>
              <a:t>, and </a:t>
            </a: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to </a:t>
            </a:r>
            <a:r>
              <a:rPr lang="en-US" u="sng" dirty="0"/>
              <a:t>keep open and provide</a:t>
            </a:r>
            <a:r>
              <a:rPr lang="en-US" dirty="0"/>
              <a:t> a </a:t>
            </a:r>
            <a:r>
              <a:rPr lang="en-US" b="1" dirty="0"/>
              <a:t>bridge for communication and sharing of ideas, developments, and testing </a:t>
            </a:r>
            <a:r>
              <a:rPr lang="en-US" dirty="0"/>
              <a:t>across associated projects.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To </a:t>
            </a:r>
            <a:r>
              <a:rPr lang="en-US" dirty="0"/>
              <a:t>this end the Collaboration </a:t>
            </a:r>
            <a:r>
              <a:rPr lang="en-US" u="sng" dirty="0"/>
              <a:t>supports and encourages</a:t>
            </a:r>
            <a:r>
              <a:rPr lang="en-US" dirty="0"/>
              <a:t> </a:t>
            </a:r>
            <a:r>
              <a:rPr lang="en-US" b="1" dirty="0"/>
              <a:t>free and open exchange of scientific and technical knowledge, expertise, engineering designs, and equipment. </a:t>
            </a:r>
            <a:endParaRPr lang="en-US" b="1" dirty="0" smtClean="0"/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/>
              <a:t>TTC organizes regular collaboration meetings where new developments are reported, recent findings are discussed and technical issues are concluded. This time, TTC meeting is hosted by </a:t>
            </a:r>
            <a:r>
              <a:rPr lang="en-US" dirty="0" smtClean="0"/>
              <a:t>CERN </a:t>
            </a:r>
            <a:r>
              <a:rPr lang="en-US" dirty="0"/>
              <a:t>on </a:t>
            </a:r>
            <a:r>
              <a:rPr lang="en-US" dirty="0" smtClean="0"/>
              <a:t>04 - 07 February 2020.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03557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genda 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Approval of the </a:t>
            </a:r>
            <a:r>
              <a:rPr lang="en-US" b="1" dirty="0"/>
              <a:t>minutes of the Vancouver CB </a:t>
            </a:r>
            <a:r>
              <a:rPr lang="en-US" b="1" dirty="0" smtClean="0"/>
              <a:t>meeting</a:t>
            </a:r>
            <a:endParaRPr lang="en-US" dirty="0" smtClean="0"/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 smtClean="0"/>
              <a:t>Short </a:t>
            </a:r>
            <a:r>
              <a:rPr lang="en-US" b="1" dirty="0"/>
              <a:t>Reports on TTC WGs</a:t>
            </a:r>
            <a:r>
              <a:rPr lang="en-US" dirty="0"/>
              <a:t> and esp. topical </a:t>
            </a:r>
            <a:r>
              <a:rPr lang="en-US" dirty="0" smtClean="0"/>
              <a:t>meetings</a:t>
            </a:r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The 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procedure for selecting the TTC Chair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was meanwhile documented with the help of the chair of the last selection procedure. The CB and its Chair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will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act accordingly. The next selection process requires CB actions in summer 2020. </a:t>
            </a:r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We appreciated the application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of 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QST/</a:t>
            </a:r>
            <a:r>
              <a:rPr lang="en-US" b="1" dirty="0" err="1">
                <a:solidFill>
                  <a:schemeClr val="bg1">
                    <a:lumMod val="75000"/>
                  </a:schemeClr>
                </a:solidFill>
              </a:rPr>
              <a:t>Rokkasho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for TTC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Membership. </a:t>
            </a:r>
            <a:r>
              <a:rPr lang="en-US" dirty="0" err="1" smtClean="0">
                <a:solidFill>
                  <a:schemeClr val="bg1">
                    <a:lumMod val="75000"/>
                  </a:schemeClr>
                </a:solidFill>
              </a:rPr>
              <a:t>Keitaro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 Kondo-san described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the lab in a short presentation. There was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unanimous agreement during voting. </a:t>
            </a:r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We welcome QST / </a:t>
            </a:r>
            <a:r>
              <a:rPr lang="en-US" b="1" dirty="0" err="1" smtClean="0">
                <a:solidFill>
                  <a:schemeClr val="bg1">
                    <a:lumMod val="75000"/>
                  </a:schemeClr>
                </a:solidFill>
              </a:rPr>
              <a:t>Rokkasho</a:t>
            </a:r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.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 err="1" smtClean="0">
                <a:solidFill>
                  <a:schemeClr val="bg1">
                    <a:lumMod val="75000"/>
                  </a:schemeClr>
                </a:solidFill>
              </a:rPr>
              <a:t>Rokkasho</a:t>
            </a:r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was picked as the TTC Workshop host for summer 2020.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We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confirmed the meeting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in Aomori, Japan, June 30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til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July 3, 2020.  </a:t>
            </a:r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The </a:t>
            </a:r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First International TESLA Workshop was held July 23 – 26, 1990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 at Cornell. This summer we can celebrate the success of the TESLA Technology based on 30 years of workshops of the TESLA (Technology) Collaboration. </a:t>
            </a:r>
            <a:endParaRPr lang="en-US" dirty="0" smtClean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18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Short Reports on TTC WGs and esp. topical </a:t>
            </a:r>
            <a:r>
              <a:rPr lang="en-US" dirty="0" smtClean="0"/>
              <a:t>meetings 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CA" dirty="0"/>
              <a:t>High Q / High G – Ari </a:t>
            </a:r>
            <a:r>
              <a:rPr lang="en-CA" dirty="0" smtClean="0"/>
              <a:t>summarized </a:t>
            </a:r>
            <a:r>
              <a:rPr lang="en-CA" dirty="0"/>
              <a:t>the progress since the last meeting – in general the working group is useful but more engagement from labs outside the USA would make the WG more effective. JLAB and FNAL are the most active presently. </a:t>
            </a:r>
            <a:endParaRPr lang="en-CA" dirty="0" smtClean="0"/>
          </a:p>
          <a:p>
            <a:pPr lvl="1"/>
            <a:endParaRPr lang="de-DE" dirty="0"/>
          </a:p>
          <a:p>
            <a:pPr lvl="1"/>
            <a:r>
              <a:rPr lang="en-CA" dirty="0"/>
              <a:t>Thin films – there was a discussion on whether we need to specifically promote this technology since it is already a conference series – Frank Gerigk will reinitialize a call for a TTC lead communication forum to gauge the </a:t>
            </a:r>
            <a:r>
              <a:rPr lang="en-CA" dirty="0" smtClean="0"/>
              <a:t>interest.</a:t>
            </a:r>
          </a:p>
          <a:p>
            <a:pPr marL="357187" lvl="1" indent="0">
              <a:buNone/>
            </a:pPr>
            <a:endParaRPr lang="de-DE" dirty="0"/>
          </a:p>
          <a:p>
            <a:pPr lvl="1"/>
            <a:r>
              <a:rPr lang="en-CA" dirty="0"/>
              <a:t>Topical meetings</a:t>
            </a:r>
            <a:endParaRPr lang="de-DE" dirty="0"/>
          </a:p>
          <a:p>
            <a:pPr lvl="2"/>
            <a:r>
              <a:rPr lang="en-CA" dirty="0"/>
              <a:t>LLRF – this is already covered under the LLRF global series</a:t>
            </a:r>
            <a:endParaRPr lang="de-DE" dirty="0"/>
          </a:p>
          <a:p>
            <a:pPr lvl="2"/>
            <a:r>
              <a:rPr lang="en-CA" dirty="0"/>
              <a:t>Cornell is hosting a Nb3Sn topical workshop in early 2020 – </a:t>
            </a:r>
            <a:r>
              <a:rPr lang="en-CA" dirty="0" smtClean="0"/>
              <a:t>we will aim for a </a:t>
            </a:r>
            <a:r>
              <a:rPr lang="en-CA" dirty="0"/>
              <a:t>report at the next </a:t>
            </a:r>
            <a:r>
              <a:rPr lang="en-CA" dirty="0" smtClean="0"/>
              <a:t>TTC</a:t>
            </a:r>
          </a:p>
          <a:p>
            <a:pPr lvl="2"/>
            <a:r>
              <a:rPr lang="en-US" dirty="0"/>
              <a:t>TTC Topical Workshop on SRF </a:t>
            </a:r>
            <a:r>
              <a:rPr lang="en-US" dirty="0" err="1"/>
              <a:t>Linac</a:t>
            </a:r>
            <a:r>
              <a:rPr lang="en-US" dirty="0"/>
              <a:t> Operation, Experience and Improvements</a:t>
            </a:r>
            <a:endParaRPr lang="de-DE" dirty="0"/>
          </a:p>
          <a:p>
            <a:pPr marL="714375" lvl="2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7536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TTC Topical Workshop on SRF </a:t>
            </a:r>
            <a:r>
              <a:rPr lang="en-US" dirty="0" err="1"/>
              <a:t>Linac</a:t>
            </a:r>
            <a:r>
              <a:rPr lang="en-US" dirty="0"/>
              <a:t> Operation, Experience and Improvements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dirty="0" smtClean="0"/>
              <a:t>Early November</a:t>
            </a:r>
            <a:r>
              <a:rPr lang="en-US" dirty="0"/>
              <a:t>, </a:t>
            </a:r>
            <a:r>
              <a:rPr lang="en-US" dirty="0" smtClean="0"/>
              <a:t>2020 – hosted by Jefferson </a:t>
            </a:r>
            <a:r>
              <a:rPr lang="en-US" dirty="0"/>
              <a:t>Lab, Newport News, VA, </a:t>
            </a:r>
            <a:r>
              <a:rPr lang="en-US" dirty="0" smtClean="0"/>
              <a:t>USA</a:t>
            </a:r>
            <a:r>
              <a:rPr lang="de-DE" sz="1600" dirty="0"/>
              <a:t> </a:t>
            </a:r>
            <a:r>
              <a:rPr lang="de-DE" sz="1600" dirty="0" smtClean="0"/>
              <a:t>- </a:t>
            </a:r>
            <a:r>
              <a:rPr lang="en-US" dirty="0" smtClean="0"/>
              <a:t>Duration</a:t>
            </a:r>
            <a:r>
              <a:rPr lang="en-US" dirty="0"/>
              <a:t>: Three days</a:t>
            </a:r>
            <a:endParaRPr lang="de-DE" sz="1600" dirty="0"/>
          </a:p>
          <a:p>
            <a:pPr marL="0" indent="0">
              <a:spcBef>
                <a:spcPts val="1200"/>
              </a:spcBef>
              <a:buNone/>
            </a:pPr>
            <a:r>
              <a:rPr lang="en-US" dirty="0"/>
              <a:t>Objective</a:t>
            </a:r>
            <a:endParaRPr lang="de-DE" sz="1600" dirty="0"/>
          </a:p>
          <a:p>
            <a:pPr lvl="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Bring operational experts, scientists and engineers together to discuss existing issues with installed SRF </a:t>
            </a:r>
            <a:r>
              <a:rPr lang="en-US" dirty="0" err="1"/>
              <a:t>linacs</a:t>
            </a:r>
            <a:r>
              <a:rPr lang="en-US" dirty="0"/>
              <a:t>. Characterize SRF system operation limiting factors and its interlay with other systems such as cryogenic system and vacuum system etc. Exchange experiences in SRF </a:t>
            </a:r>
            <a:r>
              <a:rPr lang="en-US" dirty="0" err="1"/>
              <a:t>linac</a:t>
            </a:r>
            <a:r>
              <a:rPr lang="en-US" dirty="0"/>
              <a:t> performance optimization and up-time improvement. Identify opportunities in SRF system design advancement for high RAMI performance of next SRF </a:t>
            </a:r>
            <a:r>
              <a:rPr lang="en-US" dirty="0" err="1"/>
              <a:t>linacs</a:t>
            </a:r>
            <a:r>
              <a:rPr lang="en-US" dirty="0"/>
              <a:t>.  </a:t>
            </a:r>
            <a:endParaRPr lang="de-DE" sz="1600" dirty="0"/>
          </a:p>
          <a:p>
            <a:pPr marL="0" indent="0">
              <a:spcBef>
                <a:spcPts val="1200"/>
              </a:spcBef>
              <a:buNone/>
            </a:pPr>
            <a:r>
              <a:rPr lang="en-US" dirty="0"/>
              <a:t>Topics</a:t>
            </a:r>
            <a:endParaRPr lang="de-DE" sz="1600" dirty="0"/>
          </a:p>
          <a:p>
            <a:pPr lvl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Design gradient margins and preservation of initial installed gradients</a:t>
            </a:r>
            <a:endParaRPr lang="de-DE" sz="1400" dirty="0"/>
          </a:p>
          <a:p>
            <a:pPr lvl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In situ processing techniques for cavity gradient and Q0 recovery</a:t>
            </a:r>
            <a:endParaRPr lang="de-DE" sz="1400" dirty="0"/>
          </a:p>
          <a:p>
            <a:pPr lvl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Gradient maintenance methodology and techniques (spares or re-furbish) </a:t>
            </a:r>
            <a:endParaRPr lang="de-DE" sz="1400" dirty="0"/>
          </a:p>
          <a:p>
            <a:pPr lvl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Low particulate </a:t>
            </a:r>
            <a:r>
              <a:rPr lang="en-US" sz="1400" dirty="0" err="1"/>
              <a:t>cryomodule</a:t>
            </a:r>
            <a:r>
              <a:rPr lang="en-US" sz="1400" dirty="0"/>
              <a:t> beamline interface installation</a:t>
            </a:r>
            <a:endParaRPr lang="de-DE" sz="1400" dirty="0"/>
          </a:p>
          <a:p>
            <a:pPr lvl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Operational feedback for new </a:t>
            </a:r>
            <a:r>
              <a:rPr lang="en-US" sz="1400" dirty="0" err="1"/>
              <a:t>cryomodule</a:t>
            </a:r>
            <a:r>
              <a:rPr lang="en-US" sz="1400" dirty="0"/>
              <a:t>/cavity designs</a:t>
            </a:r>
            <a:endParaRPr lang="de-DE" sz="1400" dirty="0"/>
          </a:p>
          <a:p>
            <a:pPr lvl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Maintaining vacuum integrity around high gradient CMs</a:t>
            </a:r>
            <a:endParaRPr lang="de-DE" sz="1400" dirty="0"/>
          </a:p>
          <a:p>
            <a:pPr lvl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Beamline vacuum incident, impact, recovery and prevention </a:t>
            </a:r>
            <a:endParaRPr lang="de-DE" sz="1400" dirty="0"/>
          </a:p>
          <a:p>
            <a:pPr lvl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Field emission turn on, prevention and recovery. </a:t>
            </a:r>
            <a:endParaRPr lang="de-DE" sz="1400" dirty="0"/>
          </a:p>
          <a:p>
            <a:pPr lvl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Cool down/Warm up speed and durations. </a:t>
            </a:r>
            <a:endParaRPr lang="de-DE" sz="1400" dirty="0"/>
          </a:p>
          <a:p>
            <a:pPr lvl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Vacuum seals</a:t>
            </a:r>
            <a:endParaRPr lang="de-DE" sz="1400" dirty="0"/>
          </a:p>
          <a:p>
            <a:pPr marL="714375" lvl="2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63262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genda 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Approval of the </a:t>
            </a:r>
            <a:r>
              <a:rPr lang="en-US" b="1" dirty="0"/>
              <a:t>minutes of the Vancouver CB </a:t>
            </a:r>
            <a:r>
              <a:rPr lang="en-US" b="1" dirty="0" smtClean="0"/>
              <a:t>meeting</a:t>
            </a:r>
            <a:endParaRPr lang="en-US" dirty="0" smtClean="0"/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 smtClean="0"/>
              <a:t>Short </a:t>
            </a:r>
            <a:r>
              <a:rPr lang="en-US" b="1" dirty="0"/>
              <a:t>Reports on TTC WGs</a:t>
            </a:r>
            <a:r>
              <a:rPr lang="en-US" dirty="0"/>
              <a:t> and esp. topical </a:t>
            </a:r>
            <a:r>
              <a:rPr lang="en-US" dirty="0" smtClean="0"/>
              <a:t>meetings</a:t>
            </a:r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The </a:t>
            </a:r>
            <a:r>
              <a:rPr lang="en-US" b="1" dirty="0"/>
              <a:t>procedure for selecting the TTC Chair </a:t>
            </a:r>
            <a:r>
              <a:rPr lang="en-US" dirty="0"/>
              <a:t>was meanwhile documented with the help of the chair of the last selection procedure. The CB and its Chair </a:t>
            </a:r>
            <a:r>
              <a:rPr lang="en-US" dirty="0" smtClean="0"/>
              <a:t>will </a:t>
            </a:r>
            <a:r>
              <a:rPr lang="en-US" dirty="0"/>
              <a:t>act accordingly. The next selection process requires CB actions in summer 2020. </a:t>
            </a:r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We appreciated the application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of 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QST/</a:t>
            </a:r>
            <a:r>
              <a:rPr lang="en-US" b="1" dirty="0" err="1">
                <a:solidFill>
                  <a:schemeClr val="bg1">
                    <a:lumMod val="75000"/>
                  </a:schemeClr>
                </a:solidFill>
              </a:rPr>
              <a:t>Rokkasho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for TTC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Membership. </a:t>
            </a:r>
            <a:r>
              <a:rPr lang="en-US" dirty="0" err="1" smtClean="0">
                <a:solidFill>
                  <a:schemeClr val="bg1">
                    <a:lumMod val="75000"/>
                  </a:schemeClr>
                </a:solidFill>
              </a:rPr>
              <a:t>Keitaro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 Kondo-san described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the lab in a short presentation. There was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unanimous agreement during voting. </a:t>
            </a:r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We welcome QST / </a:t>
            </a:r>
            <a:r>
              <a:rPr lang="en-US" b="1" dirty="0" err="1" smtClean="0">
                <a:solidFill>
                  <a:schemeClr val="bg1">
                    <a:lumMod val="75000"/>
                  </a:schemeClr>
                </a:solidFill>
              </a:rPr>
              <a:t>Rokkasho</a:t>
            </a:r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.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 err="1" smtClean="0">
                <a:solidFill>
                  <a:schemeClr val="bg1">
                    <a:lumMod val="75000"/>
                  </a:schemeClr>
                </a:solidFill>
              </a:rPr>
              <a:t>Rokkasho</a:t>
            </a:r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was picked as the TTC Workshop host for summer 2020.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We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confirmed the meeting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in Aomori, Japan, June 30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til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July 3, 2020.  </a:t>
            </a:r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The </a:t>
            </a:r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First International TESLA Workshop was held July 23 – 26, 1990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 at Cornell. This summer we can celebrate the success of the TESLA Technology based on 30 years of workshops of the TESLA (Technology) Collaboration. </a:t>
            </a:r>
            <a:endParaRPr lang="en-US" dirty="0" smtClean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0804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genda 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Approval of the </a:t>
            </a:r>
            <a:r>
              <a:rPr lang="en-US" b="1" dirty="0"/>
              <a:t>minutes of the Vancouver CB </a:t>
            </a:r>
            <a:r>
              <a:rPr lang="en-US" b="1" dirty="0" smtClean="0"/>
              <a:t>meeting</a:t>
            </a:r>
            <a:endParaRPr lang="en-US" dirty="0" smtClean="0"/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 smtClean="0"/>
              <a:t>Short </a:t>
            </a:r>
            <a:r>
              <a:rPr lang="en-US" b="1" dirty="0"/>
              <a:t>Reports on TTC WGs</a:t>
            </a:r>
            <a:r>
              <a:rPr lang="en-US" dirty="0"/>
              <a:t> and esp. topical </a:t>
            </a:r>
            <a:r>
              <a:rPr lang="en-US" dirty="0" smtClean="0"/>
              <a:t>meetings</a:t>
            </a:r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The </a:t>
            </a:r>
            <a:r>
              <a:rPr lang="en-US" b="1" dirty="0"/>
              <a:t>procedure for selecting the TTC Chair </a:t>
            </a:r>
            <a:r>
              <a:rPr lang="en-US" dirty="0"/>
              <a:t>was meanwhile documented with the help of the chair of the last selection procedure. The CB and its Chair </a:t>
            </a:r>
            <a:r>
              <a:rPr lang="en-US" dirty="0" smtClean="0"/>
              <a:t>will </a:t>
            </a:r>
            <a:r>
              <a:rPr lang="en-US" dirty="0"/>
              <a:t>act accordingly. The next selection process requires CB actions in summer 2020. </a:t>
            </a:r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We appreciated the application </a:t>
            </a:r>
            <a:r>
              <a:rPr lang="en-US" dirty="0"/>
              <a:t>of </a:t>
            </a:r>
            <a:r>
              <a:rPr lang="en-US" b="1" dirty="0"/>
              <a:t>QST/</a:t>
            </a:r>
            <a:r>
              <a:rPr lang="en-US" b="1" dirty="0" err="1"/>
              <a:t>Rokkasho</a:t>
            </a:r>
            <a:r>
              <a:rPr lang="en-US" dirty="0"/>
              <a:t> </a:t>
            </a:r>
            <a:r>
              <a:rPr lang="en-US" dirty="0" smtClean="0"/>
              <a:t>for TTC </a:t>
            </a:r>
            <a:r>
              <a:rPr lang="en-US" dirty="0"/>
              <a:t>Membership. </a:t>
            </a:r>
            <a:r>
              <a:rPr lang="en-US" dirty="0" err="1" smtClean="0"/>
              <a:t>Keitaro</a:t>
            </a:r>
            <a:r>
              <a:rPr lang="en-US" dirty="0" smtClean="0"/>
              <a:t> Kondo-san described </a:t>
            </a:r>
            <a:r>
              <a:rPr lang="en-US" dirty="0"/>
              <a:t>the lab in a short presentation. There was </a:t>
            </a:r>
            <a:r>
              <a:rPr lang="en-US" dirty="0" smtClean="0"/>
              <a:t>unanimous agreement during voting. </a:t>
            </a:r>
            <a:r>
              <a:rPr lang="en-US" b="1" dirty="0" smtClean="0"/>
              <a:t>We welcome QST / </a:t>
            </a:r>
            <a:r>
              <a:rPr lang="en-US" b="1" dirty="0" err="1" smtClean="0"/>
              <a:t>Rokkasho</a:t>
            </a:r>
            <a:r>
              <a:rPr lang="en-US" b="1" dirty="0" smtClean="0"/>
              <a:t>.</a:t>
            </a:r>
            <a:endParaRPr lang="en-US" b="1" dirty="0"/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 err="1" smtClean="0">
                <a:solidFill>
                  <a:schemeClr val="bg1">
                    <a:lumMod val="75000"/>
                  </a:schemeClr>
                </a:solidFill>
              </a:rPr>
              <a:t>Rokkasho</a:t>
            </a:r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was picked as the TTC Workshop host for summer 2020.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We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confirmed the meeting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in Aomori, Japan, June 30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til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July 3, 2020.  </a:t>
            </a:r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The </a:t>
            </a:r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First International TESLA Workshop was held July 23 – 26, 1990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 at Cornell. This summer we can celebrate the success of the TESLA Technology based on 30 years of workshops of the TESLA (Technology) Collaboration. </a:t>
            </a:r>
            <a:endParaRPr lang="en-US" dirty="0" smtClean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928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000" y="576000"/>
            <a:ext cx="9360000" cy="59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931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000" y="576000"/>
            <a:ext cx="9360000" cy="59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2972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theme/theme1.xml><?xml version="1.0" encoding="utf-8"?>
<a:theme xmlns:a="http://schemas.openxmlformats.org/drawingml/2006/main" name="XFEL_PowerPoint_16x9_v3_RW">
  <a:themeElements>
    <a:clrScheme name="Benutzerdefiniert 59">
      <a:dk1>
        <a:srgbClr val="000000"/>
      </a:dk1>
      <a:lt1>
        <a:sysClr val="window" lastClr="FFFFFF"/>
      </a:lt1>
      <a:dk2>
        <a:srgbClr val="B2B2B2"/>
      </a:dk2>
      <a:lt2>
        <a:srgbClr val="F39200"/>
      </a:lt2>
      <a:accent1>
        <a:srgbClr val="0D1546"/>
      </a:accent1>
      <a:accent2>
        <a:srgbClr val="559DBB"/>
      </a:accent2>
      <a:accent3>
        <a:srgbClr val="81B0C8"/>
      </a:accent3>
      <a:accent4>
        <a:srgbClr val="A4C3D6"/>
      </a:accent4>
      <a:accent5>
        <a:srgbClr val="C5D6E4"/>
      </a:accent5>
      <a:accent6>
        <a:srgbClr val="E3EBF2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6"/>
        </a:solidFill>
      </a:spPr>
      <a:bodyPr rtlCol="0" anchor="ctr">
        <a:noAutofit/>
      </a:bodyPr>
      <a:lstStyle>
        <a:defPPr algn="ctr">
          <a:lnSpc>
            <a:spcPct val="113000"/>
          </a:lnSpc>
          <a:defRPr sz="1400" dirty="0" err="1" smtClean="0"/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Autofit/>
      </a:bodyPr>
      <a:lstStyle>
        <a:defPPr marL="269875" indent="-269875">
          <a:lnSpc>
            <a:spcPct val="112000"/>
          </a:lnSpc>
          <a:buBlip>
            <a:blip xmlns:r="http://schemas.openxmlformats.org/officeDocument/2006/relationships" r:embed="rId1"/>
          </a:buBlip>
          <a:defRPr sz="1400" dirty="0" err="1" smtClean="0"/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XFEL_PowerPoint_16x9.potx" id="{5D9E4C7F-CF90-47AA-9B5A-D1B8A1F64B49}" vid="{107EC11D-EED3-47DC-89A2-C8C245B9F565}"/>
    </a:ext>
  </a:extLst>
</a:theme>
</file>

<file path=ppt/theme/theme2.xml><?xml version="1.0" encoding="utf-8"?>
<a:theme xmlns:a="http://schemas.openxmlformats.org/drawingml/2006/main" name="template-european-xfel-gmbh_presentation-with-partner-logos">
  <a:themeElements>
    <a:clrScheme name="DESY European XFEL 1">
      <a:dk1>
        <a:srgbClr val="261748"/>
      </a:dk1>
      <a:lt1>
        <a:srgbClr val="FFFFFF"/>
      </a:lt1>
      <a:dk2>
        <a:srgbClr val="000000"/>
      </a:dk2>
      <a:lt2>
        <a:srgbClr val="E0E0E0"/>
      </a:lt2>
      <a:accent1>
        <a:srgbClr val="261748"/>
      </a:accent1>
      <a:accent2>
        <a:srgbClr val="FD930A"/>
      </a:accent2>
      <a:accent3>
        <a:srgbClr val="FFFFFF"/>
      </a:accent3>
      <a:accent4>
        <a:srgbClr val="1F123C"/>
      </a:accent4>
      <a:accent5>
        <a:srgbClr val="ACABB1"/>
      </a:accent5>
      <a:accent6>
        <a:srgbClr val="E58508"/>
      </a:accent6>
      <a:hlink>
        <a:srgbClr val="261748"/>
      </a:hlink>
      <a:folHlink>
        <a:srgbClr val="FD930A"/>
      </a:folHlink>
    </a:clrScheme>
    <a:fontScheme name="DESY European XFEL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Font typeface="Wingdings" pitchFamily="2" charset="2"/>
          <a:buChar char="n"/>
          <a:tabLst/>
          <a:defRPr kumimoji="0" lang="de-DE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Font typeface="Wingdings" pitchFamily="2" charset="2"/>
          <a:buChar char="n"/>
          <a:tabLst/>
          <a:defRPr kumimoji="0" lang="de-DE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12" charset="-128"/>
          </a:defRPr>
        </a:defPPr>
      </a:lstStyle>
    </a:lnDef>
  </a:objectDefaults>
  <a:extraClrSchemeLst>
    <a:extraClrScheme>
      <a:clrScheme name="DESY European XFEL 1">
        <a:dk1>
          <a:srgbClr val="261748"/>
        </a:dk1>
        <a:lt1>
          <a:srgbClr val="FFFFFF"/>
        </a:lt1>
        <a:dk2>
          <a:srgbClr val="000000"/>
        </a:dk2>
        <a:lt2>
          <a:srgbClr val="E0E0E0"/>
        </a:lt2>
        <a:accent1>
          <a:srgbClr val="261748"/>
        </a:accent1>
        <a:accent2>
          <a:srgbClr val="FD930A"/>
        </a:accent2>
        <a:accent3>
          <a:srgbClr val="FFFFFF"/>
        </a:accent3>
        <a:accent4>
          <a:srgbClr val="1F123C"/>
        </a:accent4>
        <a:accent5>
          <a:srgbClr val="ACABB1"/>
        </a:accent5>
        <a:accent6>
          <a:srgbClr val="E58508"/>
        </a:accent6>
        <a:hlink>
          <a:srgbClr val="261748"/>
        </a:hlink>
        <a:folHlink>
          <a:srgbClr val="FD930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template-european-xfel-gmbh_presentation-with-partner-logos">
  <a:themeElements>
    <a:clrScheme name="DESY European XFEL 1">
      <a:dk1>
        <a:srgbClr val="261748"/>
      </a:dk1>
      <a:lt1>
        <a:srgbClr val="FFFFFF"/>
      </a:lt1>
      <a:dk2>
        <a:srgbClr val="000000"/>
      </a:dk2>
      <a:lt2>
        <a:srgbClr val="E0E0E0"/>
      </a:lt2>
      <a:accent1>
        <a:srgbClr val="261748"/>
      </a:accent1>
      <a:accent2>
        <a:srgbClr val="FD930A"/>
      </a:accent2>
      <a:accent3>
        <a:srgbClr val="FFFFFF"/>
      </a:accent3>
      <a:accent4>
        <a:srgbClr val="1F123C"/>
      </a:accent4>
      <a:accent5>
        <a:srgbClr val="ACABB1"/>
      </a:accent5>
      <a:accent6>
        <a:srgbClr val="E58508"/>
      </a:accent6>
      <a:hlink>
        <a:srgbClr val="261748"/>
      </a:hlink>
      <a:folHlink>
        <a:srgbClr val="FD930A"/>
      </a:folHlink>
    </a:clrScheme>
    <a:fontScheme name="DESY European XFEL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Font typeface="Wingdings" pitchFamily="2" charset="2"/>
          <a:buChar char="n"/>
          <a:tabLst/>
          <a:defRPr kumimoji="0" lang="de-DE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Font typeface="Wingdings" pitchFamily="2" charset="2"/>
          <a:buChar char="n"/>
          <a:tabLst/>
          <a:defRPr kumimoji="0" lang="de-DE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12" charset="-128"/>
          </a:defRPr>
        </a:defPPr>
      </a:lstStyle>
    </a:lnDef>
  </a:objectDefaults>
  <a:extraClrSchemeLst>
    <a:extraClrScheme>
      <a:clrScheme name="DESY European XFEL 1">
        <a:dk1>
          <a:srgbClr val="261748"/>
        </a:dk1>
        <a:lt1>
          <a:srgbClr val="FFFFFF"/>
        </a:lt1>
        <a:dk2>
          <a:srgbClr val="000000"/>
        </a:dk2>
        <a:lt2>
          <a:srgbClr val="E0E0E0"/>
        </a:lt2>
        <a:accent1>
          <a:srgbClr val="261748"/>
        </a:accent1>
        <a:accent2>
          <a:srgbClr val="FD930A"/>
        </a:accent2>
        <a:accent3>
          <a:srgbClr val="FFFFFF"/>
        </a:accent3>
        <a:accent4>
          <a:srgbClr val="1F123C"/>
        </a:accent4>
        <a:accent5>
          <a:srgbClr val="ACABB1"/>
        </a:accent5>
        <a:accent6>
          <a:srgbClr val="E58508"/>
        </a:accent6>
        <a:hlink>
          <a:srgbClr val="261748"/>
        </a:hlink>
        <a:folHlink>
          <a:srgbClr val="FD930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">
  <a:themeElements>
    <a:clrScheme name="Benutzerdefiniert 59">
      <a:dk1>
        <a:srgbClr val="000000"/>
      </a:dk1>
      <a:lt1>
        <a:sysClr val="window" lastClr="FFFFFF"/>
      </a:lt1>
      <a:dk2>
        <a:srgbClr val="B2B2B2"/>
      </a:dk2>
      <a:lt2>
        <a:srgbClr val="F39200"/>
      </a:lt2>
      <a:accent1>
        <a:srgbClr val="0D1546"/>
      </a:accent1>
      <a:accent2>
        <a:srgbClr val="559DBB"/>
      </a:accent2>
      <a:accent3>
        <a:srgbClr val="81B0C8"/>
      </a:accent3>
      <a:accent4>
        <a:srgbClr val="A4C3D6"/>
      </a:accent4>
      <a:accent5>
        <a:srgbClr val="C5D6E4"/>
      </a:accent5>
      <a:accent6>
        <a:srgbClr val="E3EBF2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">
  <a:themeElements>
    <a:clrScheme name="Benutzerdefiniert 59">
      <a:dk1>
        <a:srgbClr val="000000"/>
      </a:dk1>
      <a:lt1>
        <a:sysClr val="window" lastClr="FFFFFF"/>
      </a:lt1>
      <a:dk2>
        <a:srgbClr val="B2B2B2"/>
      </a:dk2>
      <a:lt2>
        <a:srgbClr val="F39200"/>
      </a:lt2>
      <a:accent1>
        <a:srgbClr val="0D1546"/>
      </a:accent1>
      <a:accent2>
        <a:srgbClr val="559DBB"/>
      </a:accent2>
      <a:accent3>
        <a:srgbClr val="81B0C8"/>
      </a:accent3>
      <a:accent4>
        <a:srgbClr val="A4C3D6"/>
      </a:accent4>
      <a:accent5>
        <a:srgbClr val="C5D6E4"/>
      </a:accent5>
      <a:accent6>
        <a:srgbClr val="E3EBF2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1426</Words>
  <Application>Microsoft Office PowerPoint</Application>
  <PresentationFormat>Custom</PresentationFormat>
  <Paragraphs>86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XFEL_PowerPoint_16x9_v3_RW</vt:lpstr>
      <vt:lpstr>template-european-xfel-gmbh_presentation-with-partner-logos</vt:lpstr>
      <vt:lpstr>1_template-european-xfel-gmbh_presentation-with-partner-logos</vt:lpstr>
      <vt:lpstr>Collaboration Board – Short Report</vt:lpstr>
      <vt:lpstr>The mission of the TESLA Technology Collaboration </vt:lpstr>
      <vt:lpstr>Agenda </vt:lpstr>
      <vt:lpstr>Short Reports on TTC WGs and esp. topical meetings </vt:lpstr>
      <vt:lpstr>TTC Topical Workshop on SRF Linac Operation, Experience and Improvements</vt:lpstr>
      <vt:lpstr>Agenda </vt:lpstr>
      <vt:lpstr>Agenda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Agenda </vt:lpstr>
      <vt:lpstr>Agenda </vt:lpstr>
      <vt:lpstr>30 years of TESLA / TTC Meetings</vt:lpstr>
      <vt:lpstr>30 years of TESLA / TTC Meetings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in one line (or two lines)</dc:title>
  <dc:creator>Riko Wichmann</dc:creator>
  <cp:lastModifiedBy>Weise, Hans</cp:lastModifiedBy>
  <cp:revision>208</cp:revision>
  <dcterms:created xsi:type="dcterms:W3CDTF">2017-04-13T07:40:56Z</dcterms:created>
  <dcterms:modified xsi:type="dcterms:W3CDTF">2020-02-07T06:58:39Z</dcterms:modified>
</cp:coreProperties>
</file>