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90" r:id="rId3"/>
  </p:sldMasterIdLst>
  <p:notesMasterIdLst>
    <p:notesMasterId r:id="rId16"/>
  </p:notesMasterIdLst>
  <p:handoutMasterIdLst>
    <p:handoutMasterId r:id="rId17"/>
  </p:handoutMasterIdLst>
  <p:sldIdLst>
    <p:sldId id="274" r:id="rId4"/>
    <p:sldId id="398" r:id="rId5"/>
    <p:sldId id="407" r:id="rId6"/>
    <p:sldId id="406" r:id="rId7"/>
    <p:sldId id="420" r:id="rId8"/>
    <p:sldId id="413" r:id="rId9"/>
    <p:sldId id="415" r:id="rId10"/>
    <p:sldId id="416" r:id="rId11"/>
    <p:sldId id="418" r:id="rId12"/>
    <p:sldId id="419" r:id="rId13"/>
    <p:sldId id="421" r:id="rId14"/>
    <p:sldId id="42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75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3953" userDrawn="1">
          <p15:clr>
            <a:srgbClr val="A4A3A4"/>
          </p15:clr>
        </p15:guide>
        <p15:guide id="4" pos="7287" userDrawn="1">
          <p15:clr>
            <a:srgbClr val="A4A3A4"/>
          </p15:clr>
        </p15:guide>
        <p15:guide id="5" pos="393" userDrawn="1">
          <p15:clr>
            <a:srgbClr val="A4A3A4"/>
          </p15:clr>
        </p15:guide>
        <p15:guide id="6" orient="horz" pos="37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se" initials="H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-75" y="-195"/>
      </p:cViewPr>
      <p:guideLst>
        <p:guide orient="horz" pos="1275"/>
        <p:guide orient="horz" pos="3725"/>
        <p:guide pos="3727"/>
        <p:guide pos="3953"/>
        <p:guide pos="7287"/>
        <p:guide pos="3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25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0AC80-9589-41A1-8ED2-EC2076B0E8E8}" type="datetimeFigureOut">
              <a:rPr lang="de-DE" smtClean="0"/>
              <a:t>31.01.2020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3A726-01A3-41A5-8C71-74C8A626EA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161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92030-5346-4222-B1C0-77ABA51E04BA}" type="datetimeFigureOut">
              <a:rPr lang="de-DE" smtClean="0"/>
              <a:t>31.01.2020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B39C8-6D5D-40E8-8D83-C1E41A39F5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38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797" indent="-28569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2765" indent="-228553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599870" indent="-228553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6976" indent="-228553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081" indent="-22855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187" indent="-22855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8293" indent="-22855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5398" indent="-22855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fld id="{947D76CA-6C81-4CD8-99E6-DB5050854A54}" type="slidenum">
              <a:rPr lang="de-DE" sz="1200">
                <a:solidFill>
                  <a:prstClr val="black"/>
                </a:solidFill>
              </a:rPr>
              <a:pPr/>
              <a:t>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2588" y="685800"/>
            <a:ext cx="6094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4343401"/>
            <a:ext cx="5029200" cy="41148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8190" tIns="44095" rIns="88190" bIns="44095"/>
          <a:lstStyle/>
          <a:p>
            <a:pPr marL="228553" indent="-228553"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How to edit the title slide</a:t>
            </a:r>
          </a:p>
          <a:p>
            <a:pPr marL="228553" indent="-228553">
              <a:spcBef>
                <a:spcPct val="0"/>
              </a:spcBef>
              <a:spcAft>
                <a:spcPct val="20000"/>
              </a:spcAft>
            </a:pPr>
            <a:endParaRPr lang="en-GB" dirty="0"/>
          </a:p>
          <a:p>
            <a:pPr marL="228553" indent="-2285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 Upper area: </a:t>
            </a:r>
            <a:r>
              <a:rPr lang="en-GB" b="1" dirty="0"/>
              <a:t>Title</a:t>
            </a:r>
            <a:r>
              <a:rPr lang="en-GB" dirty="0"/>
              <a:t> of your talk, max. 2 rows of the defined size (55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28553" indent="-2285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 Lower area </a:t>
            </a:r>
            <a:r>
              <a:rPr lang="en-GB" b="1" dirty="0"/>
              <a:t>(subtitle):</a:t>
            </a:r>
            <a:r>
              <a:rPr lang="en-GB" dirty="0"/>
              <a:t> Conference/meeting/workshop, location, date, </a:t>
            </a:r>
            <a:br>
              <a:rPr lang="en-GB" dirty="0"/>
            </a:br>
            <a:r>
              <a:rPr lang="en-GB" dirty="0"/>
              <a:t>  your name and affiliation, </a:t>
            </a:r>
            <a:br>
              <a:rPr lang="en-GB" dirty="0"/>
            </a:br>
            <a:r>
              <a:rPr lang="en-GB" dirty="0"/>
              <a:t>  max. 4 rows of the defined size (32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28553" indent="-2285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Change the </a:t>
            </a:r>
            <a:r>
              <a:rPr lang="en-GB" b="1" dirty="0"/>
              <a:t>partner logos</a:t>
            </a:r>
            <a:r>
              <a:rPr lang="en-GB" dirty="0"/>
              <a:t> or add others in the last row.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000" y="1120778"/>
            <a:ext cx="8039624" cy="105092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9" y="2583180"/>
            <a:ext cx="8039624" cy="333025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837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2"/>
          </p:nvPr>
        </p:nvSpPr>
        <p:spPr>
          <a:xfrm>
            <a:off x="287999" y="1872000"/>
            <a:ext cx="8424000" cy="404444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87999" y="5913440"/>
            <a:ext cx="8424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8934450" y="1871999"/>
            <a:ext cx="2916000" cy="4032000"/>
          </a:xfrm>
        </p:spPr>
        <p:txBody>
          <a:bodyPr/>
          <a:lstStyle>
            <a:lvl1pPr marL="266700" indent="-266700">
              <a:defRPr sz="1400"/>
            </a:lvl1pPr>
            <a:lvl2pPr marL="542925" indent="-276225">
              <a:defRPr sz="1400"/>
            </a:lvl2pPr>
            <a:lvl3pPr marL="809625" indent="-266700">
              <a:defRPr sz="1400"/>
            </a:lvl3pPr>
            <a:lvl4pPr marL="990600" indent="-180975">
              <a:defRPr sz="1400"/>
            </a:lvl4pPr>
            <a:lvl5pPr marL="1162050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24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54519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11264902" y="119064"/>
            <a:ext cx="759884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5" y="114303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57300" y="3411538"/>
            <a:ext cx="967740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54519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1253068" y="1314450"/>
            <a:ext cx="9668933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2" y="114300"/>
            <a:ext cx="9709151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359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92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633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59768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90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250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174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850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6399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97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791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3036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0487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3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62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7683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11264901" y="119064"/>
            <a:ext cx="759884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4" y="114301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57300" y="3411538"/>
            <a:ext cx="967740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1253067" y="1314450"/>
            <a:ext cx="9668933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1" y="114300"/>
            <a:ext cx="9709151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942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9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633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59767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97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35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00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765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635" y="1552576"/>
            <a:ext cx="10961477" cy="3814764"/>
          </a:xfrm>
        </p:spPr>
        <p:txBody>
          <a:bodyPr anchor="ctr"/>
          <a:lstStyle>
            <a:lvl1pPr>
              <a:defRPr sz="63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5448300"/>
            <a:ext cx="10944225" cy="57467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2296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151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3717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019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2575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224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8837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761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696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16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6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7999" y="2024065"/>
            <a:ext cx="11592000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8000" y="828675"/>
            <a:ext cx="11592000" cy="50847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89169" y="5913440"/>
            <a:ext cx="11598031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403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7999" y="1196978"/>
            <a:ext cx="5688000" cy="4716000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92000" y="1196978"/>
            <a:ext cx="5688000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87999" y="5913440"/>
            <a:ext cx="5688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191999" y="5913440"/>
            <a:ext cx="5688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0003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7999" y="1883390"/>
            <a:ext cx="5688000" cy="3204000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92000" y="1883393"/>
            <a:ext cx="5688000" cy="3204000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87999" y="5086353"/>
            <a:ext cx="5688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192000" y="5086353"/>
            <a:ext cx="5688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00823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image" Target="../media/image8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www.helmholtz.de/fileadmin/user_upload/04_mediathek/Logos_2017/2017_H_Logo_RGB_untereinander_EN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225" y="6417508"/>
            <a:ext cx="966408" cy="29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8000" y="602824"/>
            <a:ext cx="11256826" cy="49915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999" y="1367694"/>
            <a:ext cx="11664000" cy="45457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</a:t>
            </a:r>
          </a:p>
          <a:p>
            <a:pPr lvl="4"/>
            <a:r>
              <a:rPr lang="en-US" noProof="0" dirty="0"/>
              <a:t>Level 5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1377085" y="293577"/>
            <a:ext cx="514351" cy="2937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fld id="{A5DEC3FA-4FB7-4309-A077-6BB31CA8E81A}" type="slidenum">
              <a:rPr lang="en-US" sz="1600" noProof="0" smtClean="0"/>
              <a:pPr algn="r"/>
              <a:t>‹#›</a:t>
            </a:fld>
            <a:endParaRPr lang="en-US" sz="1600" noProof="0" dirty="0"/>
          </a:p>
        </p:txBody>
      </p:sp>
      <p:cxnSp>
        <p:nvCxnSpPr>
          <p:cNvPr id="11" name="Gerader Verbinder 10"/>
          <p:cNvCxnSpPr/>
          <p:nvPr/>
        </p:nvCxnSpPr>
        <p:spPr>
          <a:xfrm>
            <a:off x="288000" y="339297"/>
            <a:ext cx="56880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6192000" y="339297"/>
            <a:ext cx="53640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6"/>
          <p:cNvSpPr/>
          <p:nvPr/>
        </p:nvSpPr>
        <p:spPr>
          <a:xfrm>
            <a:off x="287843" y="381001"/>
            <a:ext cx="5292725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dirty="0" smtClean="0"/>
              <a:t>TESLA Technology Collaboration</a:t>
            </a:r>
            <a:endParaRPr lang="en-US" sz="900" dirty="0"/>
          </a:p>
        </p:txBody>
      </p:sp>
      <p:sp>
        <p:nvSpPr>
          <p:cNvPr id="8" name="Rechteck 7"/>
          <p:cNvSpPr/>
          <p:nvPr/>
        </p:nvSpPr>
        <p:spPr>
          <a:xfrm>
            <a:off x="6192000" y="381001"/>
            <a:ext cx="5292724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u="none" dirty="0" smtClean="0"/>
              <a:t>Hans Weise</a:t>
            </a:r>
            <a:r>
              <a:rPr lang="en-US" sz="900" dirty="0" smtClean="0"/>
              <a:t>,</a:t>
            </a:r>
            <a:r>
              <a:rPr lang="en-US" sz="900" baseline="0" dirty="0" smtClean="0"/>
              <a:t> </a:t>
            </a:r>
            <a:r>
              <a:rPr lang="en-US" sz="900" dirty="0" smtClean="0"/>
              <a:t> 02/2020</a:t>
            </a:r>
            <a:endParaRPr lang="en-US" sz="900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934" y="6355561"/>
            <a:ext cx="466604" cy="46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00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3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14000"/>
        </a:lnSpc>
        <a:spcBef>
          <a:spcPts val="1800"/>
        </a:spcBef>
        <a:buClr>
          <a:schemeClr val="bg2"/>
        </a:buClr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357188" algn="l" defTabSz="914400" rtl="0" eaLnBrk="1" latinLnBrk="0" hangingPunct="1">
        <a:lnSpc>
          <a:spcPct val="114000"/>
        </a:lnSpc>
        <a:spcBef>
          <a:spcPts val="0"/>
        </a:spcBef>
        <a:buClr>
          <a:schemeClr val="accent2"/>
        </a:buClr>
        <a:buFontTx/>
        <a:buBlip>
          <a:blip r:embed="rId1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6828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1730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180975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275" userDrawn="1">
          <p15:clr>
            <a:srgbClr val="F26B43"/>
          </p15:clr>
        </p15:guide>
        <p15:guide id="2" pos="3727" userDrawn="1">
          <p15:clr>
            <a:srgbClr val="F26B43"/>
          </p15:clr>
        </p15:guide>
        <p15:guide id="3" pos="3953" userDrawn="1">
          <p15:clr>
            <a:srgbClr val="F26B43"/>
          </p15:clr>
        </p15:guide>
        <p15:guide id="4" pos="393" userDrawn="1">
          <p15:clr>
            <a:srgbClr val="F26B43"/>
          </p15:clr>
        </p15:guide>
        <p15:guide id="5" pos="7287" userDrawn="1">
          <p15:clr>
            <a:srgbClr val="F26B43"/>
          </p15:clr>
        </p15:guide>
        <p15:guide id="6" orient="horz" pos="37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785" y="117475"/>
            <a:ext cx="77046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56435" y="114303"/>
            <a:ext cx="768351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 defTabSz="914400" fontAlgn="base">
              <a:spcAft>
                <a:spcPct val="0"/>
              </a:spcAft>
            </a:pPr>
            <a:fld id="{BA1EBF86-6A8F-4A06-BB51-46337A5CF2A5}" type="slidenum">
              <a:rPr lang="en-GB">
                <a:solidFill>
                  <a:srgbClr val="FFFFFF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135" y="6516691"/>
            <a:ext cx="778933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54519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184" y="6511928"/>
            <a:ext cx="336549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458384" y="114300"/>
            <a:ext cx="9711267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458384" y="114302"/>
            <a:ext cx="88392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000" dirty="0" smtClean="0">
                <a:solidFill>
                  <a:srgbClr val="FFFFFF"/>
                </a:solidFill>
              </a:rPr>
              <a:t>European XFEL Accelerator Status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5" y="114303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458384" y="541338"/>
            <a:ext cx="9711267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56633" y="1347788"/>
            <a:ext cx="7603067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53600" y="6508000"/>
            <a:ext cx="88392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spcAft>
                <a:spcPct val="0"/>
              </a:spcAft>
            </a:pPr>
            <a:r>
              <a:rPr lang="en-US" sz="900" dirty="0" smtClean="0">
                <a:solidFill>
                  <a:srgbClr val="261748"/>
                </a:solidFill>
              </a:rPr>
              <a:t>European XFEL Users’ Meeting – January 2017</a:t>
            </a:r>
          </a:p>
          <a:p>
            <a:pPr defTabSz="914400" eaLnBrk="0" fontAlgn="base" hangingPunct="0">
              <a:spcAft>
                <a:spcPct val="0"/>
              </a:spcAft>
            </a:pPr>
            <a:r>
              <a:rPr lang="en-US" sz="900" dirty="0" smtClean="0">
                <a:solidFill>
                  <a:srgbClr val="261748"/>
                </a:solidFill>
              </a:rPr>
              <a:t>Hans Weise, DESY </a:t>
            </a:r>
            <a:r>
              <a:rPr lang="en-GB" sz="1000" dirty="0" smtClean="0">
                <a:solidFill>
                  <a:srgbClr val="FFFFFF"/>
                </a:solidFill>
              </a:rPr>
              <a:t>title of your talk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20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9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784" y="117475"/>
            <a:ext cx="77046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56434" y="114301"/>
            <a:ext cx="768351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 defTabSz="914400" fontAlgn="base">
              <a:spcAft>
                <a:spcPct val="0"/>
              </a:spcAft>
            </a:pPr>
            <a:fld id="{BA1EBF86-6A8F-4A06-BB51-46337A5CF2A5}" type="slidenum">
              <a:rPr lang="en-GB">
                <a:solidFill>
                  <a:srgbClr val="FFFFFF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134" y="6516689"/>
            <a:ext cx="778933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184" y="6511926"/>
            <a:ext cx="336549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458384" y="114300"/>
            <a:ext cx="9711267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458384" y="114301"/>
            <a:ext cx="88392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000" dirty="0" smtClean="0">
                <a:solidFill>
                  <a:srgbClr val="FFFFFF"/>
                </a:solidFill>
              </a:rPr>
              <a:t>European XFEL Accelerator Status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4" y="114301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458384" y="541338"/>
            <a:ext cx="9711267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56633" y="1347788"/>
            <a:ext cx="7603067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53600" y="6508000"/>
            <a:ext cx="88392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spcAft>
                <a:spcPct val="0"/>
              </a:spcAft>
            </a:pPr>
            <a:r>
              <a:rPr lang="en-US" sz="900" dirty="0" smtClean="0">
                <a:solidFill>
                  <a:srgbClr val="261748"/>
                </a:solidFill>
              </a:rPr>
              <a:t>European XFEL Users’ Meeting – January 2017</a:t>
            </a:r>
          </a:p>
          <a:p>
            <a:pPr defTabSz="914400" eaLnBrk="0" fontAlgn="base" hangingPunct="0">
              <a:spcAft>
                <a:spcPct val="0"/>
              </a:spcAft>
            </a:pPr>
            <a:r>
              <a:rPr lang="en-US" sz="900" dirty="0" smtClean="0">
                <a:solidFill>
                  <a:srgbClr val="261748"/>
                </a:solidFill>
              </a:rPr>
              <a:t>Hans Weise, DESY </a:t>
            </a:r>
            <a:r>
              <a:rPr lang="en-GB" sz="1000" dirty="0" smtClean="0">
                <a:solidFill>
                  <a:srgbClr val="FFFFFF"/>
                </a:solidFill>
              </a:rPr>
              <a:t>title of your talk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18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chart" Target="../charts/char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4726" y="5683852"/>
            <a:ext cx="5775568" cy="784690"/>
          </a:xfrm>
          <a:ln w="9525"/>
        </p:spPr>
        <p:txBody>
          <a:bodyPr/>
          <a:lstStyle/>
          <a:p>
            <a:pPr algn="ctr" eaLnBrk="1" hangingPunct="1"/>
            <a:r>
              <a:rPr lang="en-US" sz="1800" b="1" dirty="0" smtClean="0"/>
              <a:t>Hans Weise, DESY</a:t>
            </a:r>
          </a:p>
          <a:p>
            <a:pPr algn="ctr" eaLnBrk="1" hangingPunct="1"/>
            <a:r>
              <a:rPr lang="en-US" sz="1800" b="1" dirty="0" smtClean="0"/>
              <a:t>February 4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, 2020</a:t>
            </a:r>
            <a:endParaRPr lang="en-US" sz="1800" b="1" dirty="0"/>
          </a:p>
          <a:p>
            <a:pPr eaLnBrk="1" hangingPunct="1"/>
            <a:endParaRPr lang="en-US" sz="1050" b="1" dirty="0" smtClean="0"/>
          </a:p>
          <a:p>
            <a:pPr eaLnBrk="1" hangingPunct="1"/>
            <a:endParaRPr lang="en-US" sz="2000" b="1" dirty="0" smtClean="0"/>
          </a:p>
          <a:p>
            <a:pPr eaLnBrk="1" hangingPunct="1"/>
            <a:endParaRPr lang="en-US" sz="1600" b="1" dirty="0" smtClean="0"/>
          </a:p>
          <a:p>
            <a:pPr eaLnBrk="1" hangingPunct="1">
              <a:spcBef>
                <a:spcPts val="0"/>
              </a:spcBef>
            </a:pPr>
            <a:r>
              <a:rPr lang="en-US" sz="1400" b="1" dirty="0" smtClean="0"/>
              <a:t>				</a:t>
            </a:r>
          </a:p>
          <a:p>
            <a:pPr eaLnBrk="1" hangingPunct="1">
              <a:spcBef>
                <a:spcPts val="2400"/>
              </a:spcBef>
            </a:pPr>
            <a:r>
              <a:rPr lang="en-US" sz="2000" b="1" dirty="0" smtClean="0"/>
              <a:t>          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0" y="430030"/>
            <a:ext cx="12192000" cy="940346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3600" dirty="0" smtClean="0"/>
              <a:t>Welcome &amp; </a:t>
            </a:r>
            <a:r>
              <a:rPr lang="de-DE" sz="3600" dirty="0" err="1" smtClean="0"/>
              <a:t>Introduction</a:t>
            </a:r>
            <a:r>
              <a:rPr lang="de-DE" sz="3600" dirty="0" smtClean="0"/>
              <a:t> </a:t>
            </a:r>
            <a:endParaRPr lang="en-US" sz="36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95" y="1635130"/>
            <a:ext cx="4762500" cy="391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2576" y="1635130"/>
            <a:ext cx="6712645" cy="2163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" t="58018" r="3601" b="3992"/>
          <a:stretch/>
        </p:blipFill>
        <p:spPr bwMode="auto">
          <a:xfrm>
            <a:off x="5292575" y="3896293"/>
            <a:ext cx="6712645" cy="165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639" y="5661439"/>
            <a:ext cx="1714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06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999" y="602824"/>
            <a:ext cx="11605463" cy="499153"/>
          </a:xfrm>
        </p:spPr>
        <p:txBody>
          <a:bodyPr/>
          <a:lstStyle/>
          <a:p>
            <a:r>
              <a:rPr lang="en-US" dirty="0"/>
              <a:t>Hot Topic: Processing and testing of large elliptical cavities (&lt;1 GHz) for hadron </a:t>
            </a:r>
            <a:r>
              <a:rPr lang="en-US" dirty="0" err="1"/>
              <a:t>linacs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</a:rPr>
              <a:t>Grigory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Eremeev</a:t>
            </a:r>
            <a:r>
              <a:rPr lang="en-US" b="1" dirty="0">
                <a:solidFill>
                  <a:srgbClr val="FF0000"/>
                </a:solidFill>
              </a:rPr>
              <a:t> (FNAL), Paolo Pierini (ESS), Sha Peng (IHEP)</a:t>
            </a:r>
          </a:p>
          <a:p>
            <a:pPr marL="0" indent="0">
              <a:buNone/>
            </a:pPr>
            <a:r>
              <a:rPr lang="en-US" dirty="0" smtClean="0"/>
              <a:t>Several </a:t>
            </a:r>
            <a:r>
              <a:rPr lang="en-US" b="1" dirty="0"/>
              <a:t>upcoming accelerator projects </a:t>
            </a:r>
            <a:r>
              <a:rPr lang="en-US" dirty="0"/>
              <a:t>(ESS, PIP-II, SNS upgrade, FRIB upgrade, </a:t>
            </a:r>
            <a:r>
              <a:rPr lang="en-US" dirty="0" err="1"/>
              <a:t>eRHIC</a:t>
            </a:r>
            <a:r>
              <a:rPr lang="en-US" dirty="0"/>
              <a:t>/JLEIC, FCC, CEPC, …) utilize multi-cell elliptical cavities operating at sub-GHz frequencies and medium accelerating gradients. While the community strives to reach the </a:t>
            </a:r>
            <a:r>
              <a:rPr lang="en-US" b="1" dirty="0"/>
              <a:t>“golden standard” of 1.3-GHz cavities</a:t>
            </a:r>
            <a:r>
              <a:rPr lang="en-US" dirty="0"/>
              <a:t>, there are </a:t>
            </a:r>
            <a:r>
              <a:rPr lang="en-US" b="1" dirty="0"/>
              <a:t>still several technological challenges</a:t>
            </a:r>
            <a:r>
              <a:rPr lang="en-US" dirty="0"/>
              <a:t> remaining, from design to the cavity performance in an accelerator.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hot topic discussion should concentrate on these challenges, among which are: cavity design (high Lorentz Force Detuning, helium vessel integration, …); fabrication and handling due to size/weight; processing to achieve high Q and FE-free cavities; challenges during bare and dressed cavity testing; etc. It is important for the community to start collecting and analyze data and develop performance indicators.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727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mission of the TESLA Technology Collaboration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TESLA </a:t>
            </a:r>
            <a:r>
              <a:rPr lang="en-US" dirty="0"/>
              <a:t>Technology Collaboration </a:t>
            </a:r>
            <a:r>
              <a:rPr lang="en-US" u="sng" dirty="0" smtClean="0"/>
              <a:t>supports </a:t>
            </a:r>
            <a:r>
              <a:rPr lang="en-US" u="sng" dirty="0"/>
              <a:t>and encourages</a:t>
            </a:r>
            <a:r>
              <a:rPr lang="en-US" dirty="0"/>
              <a:t> </a:t>
            </a:r>
            <a:r>
              <a:rPr lang="en-US" b="1" dirty="0"/>
              <a:t>free and open exchange of scientific and technical knowledge, expertise, engineering designs, and equipment. </a:t>
            </a:r>
            <a:r>
              <a:rPr lang="en-US" b="1" dirty="0" smtClean="0"/>
              <a:t> </a:t>
            </a:r>
            <a:r>
              <a:rPr lang="en-US" dirty="0" smtClean="0"/>
              <a:t>Therefore: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We aim for exchange between many projects, in all phases</a:t>
            </a:r>
            <a:endParaRPr lang="en-US" dirty="0"/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cientific exchange is of utmost importance</a:t>
            </a:r>
            <a:endParaRPr lang="en-US" dirty="0"/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We profit from common and shared knowledge </a:t>
            </a:r>
            <a:r>
              <a:rPr lang="en-US" dirty="0"/>
              <a:t>of many collaborators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smtClean="0"/>
              <a:t>we </a:t>
            </a:r>
            <a:r>
              <a:rPr lang="en-US" b="1" dirty="0"/>
              <a:t>like IP </a:t>
            </a:r>
            <a:r>
              <a:rPr lang="en-US" b="1" dirty="0" smtClean="0"/>
              <a:t>sharing more than IP protection BUT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i="1" dirty="0" smtClean="0"/>
              <a:t>industry </a:t>
            </a:r>
            <a:r>
              <a:rPr lang="en-US" b="1" i="1" dirty="0"/>
              <a:t>needs the right to protect their little tricks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i="1" dirty="0"/>
              <a:t>IP should be respected in the sense that knowledge transfer is nice and a great goal but should always be done in mutual agreement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i="1" dirty="0" smtClean="0"/>
              <a:t>we </a:t>
            </a:r>
            <a:r>
              <a:rPr lang="en-US" b="1" i="1" dirty="0"/>
              <a:t>like knowledge transfer as part of collaborative </a:t>
            </a:r>
            <a:r>
              <a:rPr lang="en-US" b="1" i="1" dirty="0" smtClean="0"/>
              <a:t>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i="1" u="sng" dirty="0" smtClean="0"/>
              <a:t>Message from dual-use workshop discussions</a:t>
            </a:r>
            <a:r>
              <a:rPr lang="en-US" b="1" i="1" dirty="0" smtClean="0"/>
              <a:t>: a clear separation of peaceful and military / defense research &amp; mission &amp; funding helps a lot when promoting free and open scientific exchange</a:t>
            </a:r>
          </a:p>
        </p:txBody>
      </p:sp>
    </p:spTree>
    <p:extLst>
      <p:ext uri="{BB962C8B-B14F-4D97-AF65-F5344CB8AC3E}">
        <p14:creationId xmlns:p14="http://schemas.microsoft.com/office/powerpoint/2010/main" val="27803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Sustainable</a:t>
            </a:r>
            <a:r>
              <a:rPr lang="de-DE" dirty="0" smtClean="0"/>
              <a:t> </a:t>
            </a:r>
            <a:r>
              <a:rPr lang="de-DE" dirty="0" smtClean="0"/>
              <a:t>SRF </a:t>
            </a:r>
            <a:r>
              <a:rPr lang="de-DE" dirty="0" err="1"/>
              <a:t>C</a:t>
            </a:r>
            <a:r>
              <a:rPr lang="de-DE" dirty="0" err="1" smtClean="0"/>
              <a:t>omponent</a:t>
            </a:r>
            <a:r>
              <a:rPr lang="de-DE" dirty="0" smtClean="0"/>
              <a:t> </a:t>
            </a:r>
            <a:r>
              <a:rPr lang="de-DE" dirty="0" err="1" smtClean="0"/>
              <a:t>P</a:t>
            </a:r>
            <a:r>
              <a:rPr lang="de-DE" dirty="0" err="1" smtClean="0"/>
              <a:t>roduction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MUST</a:t>
            </a:r>
            <a:endParaRPr lang="de-DE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7999" y="1367694"/>
            <a:ext cx="11664000" cy="4545747"/>
          </a:xfrm>
        </p:spPr>
        <p:txBody>
          <a:bodyPr/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The spread-out use of SRF technology </a:t>
            </a:r>
            <a:r>
              <a:rPr lang="en-US" b="1" dirty="0" smtClean="0"/>
              <a:t>helps to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ustain and further develop technology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k</a:t>
            </a:r>
            <a:r>
              <a:rPr lang="en-US" dirty="0" smtClean="0"/>
              <a:t>eeps industry active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upports sustainable operation of infrastructure </a:t>
            </a:r>
            <a:endParaRPr lang="en-US" dirty="0"/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We need to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carefully balance between all teammates – collaboration, support, qualification, health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i</a:t>
            </a:r>
            <a:r>
              <a:rPr lang="en-US" dirty="0" smtClean="0"/>
              <a:t>nvest in education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address the question of technology transfer between all partners … in an appropriate and optimum way</a:t>
            </a:r>
          </a:p>
        </p:txBody>
      </p:sp>
      <p:sp>
        <p:nvSpPr>
          <p:cNvPr id="5" name="Rectangle 4"/>
          <p:cNvSpPr/>
          <p:nvPr/>
        </p:nvSpPr>
        <p:spPr>
          <a:xfrm>
            <a:off x="1325367" y="5182735"/>
            <a:ext cx="95412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Let’s start and enjoy the meeting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!!!</a:t>
            </a:r>
            <a:endParaRPr lang="en-US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5828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mission of the TESLA Technology Collaboration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mission of the TESLA Technology Collaboration is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to </a:t>
            </a:r>
            <a:r>
              <a:rPr lang="en-US" b="1" dirty="0"/>
              <a:t>advance SRF technology R&amp;D and related accelerator studies </a:t>
            </a:r>
            <a:r>
              <a:rPr lang="en-US" dirty="0"/>
              <a:t>across the </a:t>
            </a:r>
            <a:r>
              <a:rPr lang="en-US" u="sng" dirty="0"/>
              <a:t>broad diversity of scientific applications</a:t>
            </a:r>
            <a:r>
              <a:rPr lang="en-US" dirty="0"/>
              <a:t>, and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to </a:t>
            </a:r>
            <a:r>
              <a:rPr lang="en-US" u="sng" dirty="0"/>
              <a:t>keep open and provide</a:t>
            </a:r>
            <a:r>
              <a:rPr lang="en-US" dirty="0"/>
              <a:t> a </a:t>
            </a:r>
            <a:r>
              <a:rPr lang="en-US" b="1" dirty="0"/>
              <a:t>bridge for communication and sharing of ideas, developments, and testing </a:t>
            </a:r>
            <a:r>
              <a:rPr lang="en-US" dirty="0"/>
              <a:t>across associated projects.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</a:t>
            </a:r>
            <a:r>
              <a:rPr lang="en-US" dirty="0"/>
              <a:t>this end the Collaboration </a:t>
            </a:r>
            <a:r>
              <a:rPr lang="en-US" u="sng" dirty="0"/>
              <a:t>supports and encourages</a:t>
            </a:r>
            <a:r>
              <a:rPr lang="en-US" dirty="0"/>
              <a:t> </a:t>
            </a:r>
            <a:r>
              <a:rPr lang="en-US" b="1" dirty="0"/>
              <a:t>free and open exchange of scientific and technical knowledge, expertise, engineering designs, and equipment.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TTC organizes regular collaboration meetings where new developments are reported, recent findings are discussed and technical issues are concluded. This time, TTC meeting is hosted by </a:t>
            </a:r>
            <a:r>
              <a:rPr lang="en-US" dirty="0" smtClean="0"/>
              <a:t>CERN </a:t>
            </a:r>
            <a:r>
              <a:rPr lang="en-US" dirty="0"/>
              <a:t>on </a:t>
            </a:r>
            <a:r>
              <a:rPr lang="en-US" dirty="0" smtClean="0"/>
              <a:t>04 - 07 February 2020.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274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999" y="602824"/>
            <a:ext cx="11630515" cy="5662122"/>
          </a:xfrm>
        </p:spPr>
        <p:txBody>
          <a:bodyPr/>
          <a:lstStyle/>
          <a:p>
            <a:r>
              <a:rPr lang="en-US" dirty="0"/>
              <a:t>The list of work packages chosen in the Scientific Program Committee includes: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WG-1: Progress on </a:t>
            </a:r>
            <a:r>
              <a:rPr lang="en-US" dirty="0" smtClean="0">
                <a:solidFill>
                  <a:srgbClr val="0070C0"/>
                </a:solidFill>
              </a:rPr>
              <a:t>high Q </a:t>
            </a:r>
            <a:r>
              <a:rPr lang="en-US" dirty="0">
                <a:solidFill>
                  <a:srgbClr val="0070C0"/>
                </a:solidFill>
              </a:rPr>
              <a:t>and </a:t>
            </a:r>
            <a:r>
              <a:rPr lang="en-US" dirty="0" smtClean="0">
                <a:solidFill>
                  <a:srgbClr val="0070C0"/>
                </a:solidFill>
              </a:rPr>
              <a:t>high gradient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WG-2: Couplers and auxiliaries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WG-3: Coating techniques thin films and new materials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WG-4: New techniques for fabrication of SRF components &amp; CM assembly and design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Hot Topic: Processing and testing of large elliptical cavities (&lt;1 GHz) for hadron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linacs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Gerda </a:t>
            </a:r>
            <a:r>
              <a:rPr lang="en-US" dirty="0" err="1" smtClean="0">
                <a:solidFill>
                  <a:srgbClr val="7030A0"/>
                </a:solidFill>
              </a:rPr>
              <a:t>Neyens</a:t>
            </a:r>
            <a:r>
              <a:rPr lang="en-US" dirty="0" smtClean="0">
                <a:solidFill>
                  <a:srgbClr val="7030A0"/>
                </a:solidFill>
              </a:rPr>
              <a:t> (CERN)</a:t>
            </a: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Nuclear Reactions Studies with Radioactive Ion Beams at HIE-ISOLDE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 err="1" smtClean="0">
                <a:solidFill>
                  <a:srgbClr val="7030A0"/>
                </a:solidFill>
              </a:rPr>
              <a:t>Serhan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Tufanli</a:t>
            </a:r>
            <a:r>
              <a:rPr lang="en-US" dirty="0" smtClean="0">
                <a:solidFill>
                  <a:srgbClr val="7030A0"/>
                </a:solidFill>
              </a:rPr>
              <a:t> (Yale)</a:t>
            </a: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Physics and technology overview of LBNF Dune</a:t>
            </a:r>
            <a:br>
              <a:rPr lang="en-US" dirty="0">
                <a:solidFill>
                  <a:srgbClr val="7030A0"/>
                </a:solidFill>
              </a:rPr>
            </a:br>
            <a:endParaRPr lang="de-DE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42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801374"/>
            <a:ext cx="11256826" cy="499153"/>
          </a:xfrm>
        </p:spPr>
        <p:txBody>
          <a:bodyPr/>
          <a:lstStyle/>
          <a:p>
            <a:r>
              <a:rPr lang="en-US" dirty="0" smtClean="0"/>
              <a:t>The actual TTC Meeting was prepared in an enthusiastic way and with great care…</a:t>
            </a:r>
            <a:br>
              <a:rPr lang="en-US" dirty="0" smtClean="0"/>
            </a:br>
            <a:r>
              <a:rPr lang="en-US" dirty="0" smtClean="0"/>
              <a:t>(11 SPC Video Meetings!!!)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de-DE" b="1" dirty="0" smtClean="0"/>
              <a:t>Frank Gerigk (CERN), </a:t>
            </a:r>
            <a:r>
              <a:rPr lang="de-DE" b="1" dirty="0" err="1" smtClean="0"/>
              <a:t>and</a:t>
            </a:r>
            <a:r>
              <a:rPr lang="de-DE" b="1" dirty="0" smtClean="0"/>
              <a:t> </a:t>
            </a:r>
            <a:r>
              <a:rPr lang="de-DE" b="1" dirty="0" err="1" smtClean="0"/>
              <a:t>his</a:t>
            </a:r>
            <a:r>
              <a:rPr lang="de-DE" b="1" dirty="0" smtClean="0"/>
              <a:t> </a:t>
            </a:r>
            <a:r>
              <a:rPr lang="de-DE" b="1" dirty="0" err="1" smtClean="0"/>
              <a:t>team</a:t>
            </a:r>
            <a:r>
              <a:rPr lang="de-DE" b="1" dirty="0" smtClean="0"/>
              <a:t> </a:t>
            </a:r>
            <a:r>
              <a:rPr lang="de-DE" b="1" dirty="0" err="1" smtClean="0"/>
              <a:t>namely</a:t>
            </a:r>
            <a:r>
              <a:rPr lang="de-DE" b="1" dirty="0" smtClean="0"/>
              <a:t> </a:t>
            </a:r>
            <a:r>
              <a:rPr lang="de-DE" b="1" dirty="0" smtClean="0"/>
              <a:t>Eleanor </a:t>
            </a:r>
            <a:r>
              <a:rPr lang="de-DE" b="1" dirty="0" err="1"/>
              <a:t>Sylvaine</a:t>
            </a:r>
            <a:r>
              <a:rPr lang="de-DE" b="1" dirty="0"/>
              <a:t> Davies </a:t>
            </a:r>
            <a:r>
              <a:rPr lang="de-DE" b="1" dirty="0" err="1" smtClean="0"/>
              <a:t>and</a:t>
            </a:r>
            <a:r>
              <a:rPr lang="de-DE" b="1" dirty="0" smtClean="0"/>
              <a:t> </a:t>
            </a:r>
            <a:r>
              <a:rPr lang="de-DE" b="1" dirty="0"/>
              <a:t>Patricia </a:t>
            </a:r>
            <a:r>
              <a:rPr lang="de-DE" b="1" dirty="0" err="1"/>
              <a:t>Clerc</a:t>
            </a:r>
            <a:r>
              <a:rPr lang="de-DE" b="1" dirty="0"/>
              <a:t> </a:t>
            </a:r>
            <a:endParaRPr lang="de-DE" b="1" dirty="0" smtClean="0"/>
          </a:p>
          <a:p>
            <a:pPr marL="0" indent="0" algn="ctr">
              <a:spcBef>
                <a:spcPts val="600"/>
              </a:spcBef>
              <a:buNone/>
            </a:pPr>
            <a:r>
              <a:rPr lang="de-DE" dirty="0" err="1"/>
              <a:t>w</a:t>
            </a:r>
            <a:r>
              <a:rPr lang="de-DE" dirty="0" err="1" smtClean="0"/>
              <a:t>ith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smtClean="0"/>
              <a:t>Katrin </a:t>
            </a:r>
            <a:r>
              <a:rPr lang="de-DE" dirty="0" smtClean="0"/>
              <a:t>Lando / DESY</a:t>
            </a:r>
          </a:p>
          <a:p>
            <a:pPr marL="0" indent="0" algn="ctr">
              <a:buNone/>
            </a:pP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endParaRPr lang="de-DE" dirty="0"/>
          </a:p>
          <a:p>
            <a:pPr marL="0" indent="0" algn="ctr">
              <a:buNone/>
            </a:pPr>
            <a:r>
              <a:rPr lang="de-DE" b="1" dirty="0" smtClean="0"/>
              <a:t>TTC Meeting </a:t>
            </a:r>
            <a:r>
              <a:rPr lang="de-DE" b="1" dirty="0"/>
              <a:t>Scientific </a:t>
            </a:r>
            <a:r>
              <a:rPr lang="de-DE" b="1" dirty="0" err="1"/>
              <a:t>Program</a:t>
            </a:r>
            <a:r>
              <a:rPr lang="de-DE" b="1" dirty="0"/>
              <a:t> </a:t>
            </a:r>
            <a:r>
              <a:rPr lang="de-DE" b="1" dirty="0" err="1" smtClean="0"/>
              <a:t>Committee</a:t>
            </a:r>
            <a:r>
              <a:rPr lang="de-DE" b="1" dirty="0" smtClean="0"/>
              <a:t> </a:t>
            </a:r>
            <a:r>
              <a:rPr lang="de-DE" b="1" dirty="0" err="1" smtClean="0"/>
              <a:t>chaired</a:t>
            </a:r>
            <a:r>
              <a:rPr lang="de-DE" b="1" dirty="0" smtClean="0"/>
              <a:t> </a:t>
            </a:r>
            <a:r>
              <a:rPr lang="de-DE" b="1" dirty="0" err="1" smtClean="0"/>
              <a:t>by</a:t>
            </a:r>
            <a:r>
              <a:rPr lang="de-DE" b="1" dirty="0"/>
              <a:t> Eiji Kako (KEK</a:t>
            </a:r>
            <a:r>
              <a:rPr lang="de-DE" b="1" dirty="0" smtClean="0"/>
              <a:t>) </a:t>
            </a:r>
            <a:r>
              <a:rPr lang="de-DE" b="1" dirty="0"/>
              <a:t>&amp; Wolf-Dietrich Moeller (DESY</a:t>
            </a:r>
            <a:r>
              <a:rPr lang="de-DE" b="1" dirty="0" smtClean="0"/>
              <a:t>)</a:t>
            </a:r>
            <a:endParaRPr lang="de-DE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459349"/>
              </p:ext>
            </p:extLst>
          </p:nvPr>
        </p:nvGraphicFramePr>
        <p:xfrm>
          <a:off x="539261" y="3173112"/>
          <a:ext cx="10777417" cy="3161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6493"/>
                <a:gridCol w="3509107"/>
                <a:gridCol w="4071817"/>
              </a:tblGrid>
              <a:tr h="387348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SPC</a:t>
                      </a:r>
                      <a:endParaRPr lang="de-DE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sz="1600" dirty="0" smtClean="0"/>
                        <a:t>WP </a:t>
                      </a:r>
                      <a:r>
                        <a:rPr lang="de-DE" sz="1600" dirty="0" err="1" smtClean="0"/>
                        <a:t>Leaders</a:t>
                      </a:r>
                      <a:endParaRPr lang="de-DE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574617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Hans Weise (DESY), TTC-</a:t>
                      </a:r>
                      <a:r>
                        <a:rPr lang="de-DE" sz="1600" dirty="0" err="1" smtClean="0"/>
                        <a:t>chair</a:t>
                      </a:r>
                      <a:endParaRPr lang="de-DE" sz="1600" dirty="0" smtClean="0"/>
                    </a:p>
                    <a:p>
                      <a:r>
                        <a:rPr lang="de-DE" sz="1600" dirty="0" smtClean="0"/>
                        <a:t>Frank Gerigk (CERN)</a:t>
                      </a:r>
                    </a:p>
                    <a:p>
                      <a:r>
                        <a:rPr lang="de-DE" sz="1600" dirty="0" smtClean="0"/>
                        <a:t>Bob Laxdal (TRIUMF)</a:t>
                      </a:r>
                    </a:p>
                    <a:p>
                      <a:r>
                        <a:rPr lang="de-DE" sz="1600" dirty="0" smtClean="0"/>
                        <a:t>Eiji Kako (KEK)</a:t>
                      </a:r>
                    </a:p>
                    <a:p>
                      <a:r>
                        <a:rPr lang="de-DE" sz="1600" dirty="0" smtClean="0"/>
                        <a:t>Wolf-Dietrich Moeller (DESY)</a:t>
                      </a:r>
                    </a:p>
                    <a:p>
                      <a:r>
                        <a:rPr lang="de-DE" sz="1600" dirty="0" smtClean="0"/>
                        <a:t>Sergey Belomestnykh (FNAL)</a:t>
                      </a:r>
                    </a:p>
                    <a:p>
                      <a:r>
                        <a:rPr lang="de-DE" sz="1600" dirty="0" smtClean="0"/>
                        <a:t>Akira Yamamoto (KEK/CERN)</a:t>
                      </a:r>
                    </a:p>
                    <a:p>
                      <a:r>
                        <a:rPr lang="de-DE" sz="1600" dirty="0" smtClean="0"/>
                        <a:t>Paolo Pierini (ESS)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Ari Palczewski (JLAB)</a:t>
                      </a:r>
                    </a:p>
                    <a:p>
                      <a:r>
                        <a:rPr lang="de-DE" sz="1600" dirty="0" smtClean="0"/>
                        <a:t>Kensei Umemori (KEK)</a:t>
                      </a:r>
                    </a:p>
                    <a:p>
                      <a:r>
                        <a:rPr lang="de-DE" sz="1600" dirty="0" smtClean="0"/>
                        <a:t>Marc Wenskat (DESY)</a:t>
                      </a:r>
                    </a:p>
                    <a:p>
                      <a:endParaRPr lang="de-DE" sz="1600" dirty="0" smtClean="0"/>
                    </a:p>
                    <a:p>
                      <a:r>
                        <a:rPr lang="de-DE" sz="1600" dirty="0" smtClean="0"/>
                        <a:t>Eric </a:t>
                      </a:r>
                      <a:r>
                        <a:rPr lang="de-DE" sz="1600" dirty="0" err="1" smtClean="0"/>
                        <a:t>Montesinos</a:t>
                      </a:r>
                      <a:r>
                        <a:rPr lang="de-DE" sz="1600" dirty="0" smtClean="0"/>
                        <a:t> (CERN)</a:t>
                      </a:r>
                    </a:p>
                    <a:p>
                      <a:r>
                        <a:rPr lang="de-DE" sz="1600" dirty="0" smtClean="0"/>
                        <a:t>Naruhiko Sakamoto (RIKEN)</a:t>
                      </a:r>
                    </a:p>
                    <a:p>
                      <a:r>
                        <a:rPr lang="de-DE" sz="1600" dirty="0" smtClean="0"/>
                        <a:t>Sang </a:t>
                      </a:r>
                      <a:r>
                        <a:rPr lang="de-DE" sz="1600" dirty="0" err="1" smtClean="0"/>
                        <a:t>Hoon</a:t>
                      </a:r>
                      <a:r>
                        <a:rPr lang="de-DE" sz="1600" dirty="0" smtClean="0"/>
                        <a:t> Kim (FRIB)</a:t>
                      </a:r>
                    </a:p>
                    <a:p>
                      <a:endParaRPr lang="de-DE" sz="1600" dirty="0" smtClean="0"/>
                    </a:p>
                    <a:p>
                      <a:r>
                        <a:rPr lang="de-DE" sz="1600" dirty="0" smtClean="0"/>
                        <a:t>Guillaume Jonathan </a:t>
                      </a:r>
                      <a:r>
                        <a:rPr lang="de-DE" sz="1600" dirty="0" err="1" smtClean="0"/>
                        <a:t>Rosaz</a:t>
                      </a:r>
                      <a:r>
                        <a:rPr lang="de-DE" sz="1600" dirty="0" smtClean="0"/>
                        <a:t> (CERN) Teng Tan (IMP CAS)</a:t>
                      </a:r>
                    </a:p>
                    <a:p>
                      <a:r>
                        <a:rPr lang="de-DE" sz="1600" dirty="0" smtClean="0"/>
                        <a:t>Tobias </a:t>
                      </a:r>
                      <a:r>
                        <a:rPr lang="de-DE" sz="1600" dirty="0" err="1" smtClean="0"/>
                        <a:t>Junginger</a:t>
                      </a:r>
                      <a:r>
                        <a:rPr lang="de-DE" sz="1600" dirty="0" smtClean="0"/>
                        <a:t> (UBC / TRIUMF)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Hiroshi Sakai (KEK)</a:t>
                      </a:r>
                    </a:p>
                    <a:p>
                      <a:r>
                        <a:rPr lang="pt-BR" sz="1600" dirty="0" smtClean="0"/>
                        <a:t>Stéphane BERRY (CEA-Saclay)</a:t>
                      </a:r>
                    </a:p>
                    <a:p>
                      <a:r>
                        <a:rPr lang="pt-BR" sz="1600" dirty="0" smtClean="0"/>
                        <a:t>Tug Arkan (FNAL)</a:t>
                      </a:r>
                    </a:p>
                    <a:p>
                      <a:endParaRPr lang="pt-BR" sz="1600" dirty="0" smtClean="0"/>
                    </a:p>
                    <a:p>
                      <a:r>
                        <a:rPr lang="pt-BR" sz="1600" dirty="0" smtClean="0"/>
                        <a:t>Grivory Eremeev (FNAL)</a:t>
                      </a:r>
                    </a:p>
                    <a:p>
                      <a:r>
                        <a:rPr lang="pt-BR" sz="1600" dirty="0" smtClean="0"/>
                        <a:t>Paolo Pierini (ESS)</a:t>
                      </a:r>
                    </a:p>
                    <a:p>
                      <a:r>
                        <a:rPr lang="pt-BR" sz="1600" dirty="0" smtClean="0"/>
                        <a:t>Sha Peng (IHEP)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 rot="20101098">
            <a:off x="7270823" y="4882111"/>
            <a:ext cx="4981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YOU!!!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69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TTC Meeting Participants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03" y="1189865"/>
            <a:ext cx="4584589" cy="2755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63280" y="1192480"/>
            <a:ext cx="4584700" cy="27504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de-DE" sz="1400" dirty="0" err="1" smtClean="0"/>
          </a:p>
        </p:txBody>
      </p:sp>
      <p:sp>
        <p:nvSpPr>
          <p:cNvPr id="12" name="Rectangle 11"/>
          <p:cNvSpPr/>
          <p:nvPr/>
        </p:nvSpPr>
        <p:spPr>
          <a:xfrm>
            <a:off x="263280" y="4047791"/>
            <a:ext cx="4584700" cy="27504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de-DE" sz="1400" dirty="0" err="1" smtClean="0"/>
          </a:p>
        </p:txBody>
      </p:sp>
      <p:sp>
        <p:nvSpPr>
          <p:cNvPr id="7" name="TextBox 6"/>
          <p:cNvSpPr txBox="1"/>
          <p:nvPr/>
        </p:nvSpPr>
        <p:spPr>
          <a:xfrm>
            <a:off x="3352800" y="1336431"/>
            <a:ext cx="1305169" cy="4532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12000"/>
              </a:lnSpc>
            </a:pPr>
            <a:r>
              <a:rPr lang="de-DE" sz="1400" b="1" dirty="0" smtClean="0"/>
              <a:t>RIKEN</a:t>
            </a:r>
          </a:p>
          <a:p>
            <a:pPr algn="r">
              <a:lnSpc>
                <a:spcPct val="112000"/>
              </a:lnSpc>
            </a:pPr>
            <a:r>
              <a:rPr lang="de-DE" sz="1400" b="1" dirty="0" smtClean="0"/>
              <a:t>6/2018</a:t>
            </a:r>
            <a:endParaRPr lang="de-DE" sz="1400" b="1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5913805" y="1184723"/>
            <a:ext cx="4584700" cy="2755900"/>
            <a:chOff x="5913805" y="1184723"/>
            <a:chExt cx="4584700" cy="275590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3805" y="1184723"/>
              <a:ext cx="4584700" cy="27559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5787971" flipH="1">
              <a:off x="6451601" y="1277043"/>
              <a:ext cx="2602523" cy="25712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913805" y="1184723"/>
              <a:ext cx="4584700" cy="275040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de-DE" sz="1400" dirty="0" err="1" smtClean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101015" y="1336431"/>
              <a:ext cx="1305169" cy="45329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r">
                <a:lnSpc>
                  <a:spcPct val="112000"/>
                </a:lnSpc>
              </a:pPr>
              <a:r>
                <a:rPr lang="de-DE" sz="1400" b="1" dirty="0" smtClean="0"/>
                <a:t>MILANO</a:t>
              </a:r>
            </a:p>
            <a:p>
              <a:pPr algn="r">
                <a:lnSpc>
                  <a:spcPct val="112000"/>
                </a:lnSpc>
              </a:pPr>
              <a:r>
                <a:rPr lang="de-DE" sz="1400" b="1" dirty="0" smtClean="0"/>
                <a:t>2/2018</a:t>
              </a:r>
              <a:endParaRPr lang="de-DE" sz="1400" b="1" dirty="0" smtClean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790092" y="3348801"/>
            <a:ext cx="1887423" cy="4532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12000"/>
              </a:lnSpc>
            </a:pPr>
            <a:r>
              <a:rPr lang="en-US" sz="1400" b="1" dirty="0" smtClean="0"/>
              <a:t>143 participants</a:t>
            </a:r>
          </a:p>
          <a:p>
            <a:pPr algn="r">
              <a:lnSpc>
                <a:spcPct val="112000"/>
              </a:lnSpc>
            </a:pPr>
            <a:r>
              <a:rPr lang="en-US" sz="1400" b="1" dirty="0" smtClean="0"/>
              <a:t>22% from industry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t="3116" r="2102" b="3191"/>
          <a:stretch/>
        </p:blipFill>
        <p:spPr bwMode="auto">
          <a:xfrm>
            <a:off x="438911" y="4184996"/>
            <a:ext cx="4238603" cy="249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416372" y="4184998"/>
            <a:ext cx="1305169" cy="4532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12000"/>
              </a:lnSpc>
            </a:pPr>
            <a:r>
              <a:rPr lang="de-DE" sz="1400" b="1" dirty="0" smtClean="0"/>
              <a:t>TRIUMF</a:t>
            </a:r>
          </a:p>
          <a:p>
            <a:pPr algn="r">
              <a:lnSpc>
                <a:spcPct val="112000"/>
              </a:lnSpc>
            </a:pPr>
            <a:r>
              <a:rPr lang="de-DE" sz="1400" b="1" dirty="0" smtClean="0"/>
              <a:t>2/2019</a:t>
            </a:r>
            <a:endParaRPr lang="de-DE" sz="1400" b="1" dirty="0" smtClean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921836" y="4135295"/>
            <a:ext cx="2492736" cy="2592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867836" y="6224441"/>
            <a:ext cx="1887423" cy="4532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12000"/>
              </a:lnSpc>
            </a:pPr>
            <a:r>
              <a:rPr lang="en-US" sz="1400" b="1" dirty="0" smtClean="0"/>
              <a:t>109 participants</a:t>
            </a:r>
          </a:p>
          <a:p>
            <a:pPr algn="r">
              <a:lnSpc>
                <a:spcPct val="112000"/>
              </a:lnSpc>
            </a:pPr>
            <a:r>
              <a:rPr lang="en-US" sz="1400" b="1" dirty="0">
                <a:solidFill>
                  <a:srgbClr val="FF0000"/>
                </a:solidFill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</a:rPr>
              <a:t>%</a:t>
            </a:r>
            <a:r>
              <a:rPr lang="en-US" sz="1400" b="1" dirty="0" smtClean="0"/>
              <a:t> from industry</a:t>
            </a:r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7222317"/>
              </p:ext>
            </p:extLst>
          </p:nvPr>
        </p:nvGraphicFramePr>
        <p:xfrm>
          <a:off x="5926505" y="404779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Rectangle 4"/>
          <p:cNvSpPr/>
          <p:nvPr/>
        </p:nvSpPr>
        <p:spPr>
          <a:xfrm>
            <a:off x="5913805" y="4047791"/>
            <a:ext cx="4584700" cy="27504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en-US" sz="1400" dirty="0" err="1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 flipH="1">
            <a:off x="6407715" y="4153030"/>
            <a:ext cx="2560273" cy="262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83" t="35512" r="2013" b="37218"/>
          <a:stretch/>
        </p:blipFill>
        <p:spPr bwMode="auto">
          <a:xfrm>
            <a:off x="9538570" y="5055582"/>
            <a:ext cx="811674" cy="7515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9134755" y="4184998"/>
            <a:ext cx="1305169" cy="4532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12000"/>
              </a:lnSpc>
            </a:pPr>
            <a:r>
              <a:rPr lang="de-DE" sz="1400" b="1" dirty="0" err="1" smtClean="0"/>
              <a:t>Geneva</a:t>
            </a:r>
            <a:endParaRPr lang="de-DE" sz="1400" b="1" dirty="0" smtClean="0"/>
          </a:p>
          <a:p>
            <a:pPr algn="r">
              <a:lnSpc>
                <a:spcPct val="112000"/>
              </a:lnSpc>
            </a:pPr>
            <a:r>
              <a:rPr lang="de-DE" sz="1400" b="1" dirty="0" smtClean="0"/>
              <a:t>2/2020</a:t>
            </a:r>
            <a:endParaRPr lang="de-DE" sz="1400" b="1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8552501" y="6248137"/>
            <a:ext cx="1887423" cy="4532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12000"/>
              </a:lnSpc>
            </a:pPr>
            <a:r>
              <a:rPr lang="en-US" sz="1400" b="1" dirty="0" smtClean="0"/>
              <a:t>188 participants</a:t>
            </a:r>
          </a:p>
          <a:p>
            <a:pPr algn="r">
              <a:lnSpc>
                <a:spcPct val="112000"/>
              </a:lnSpc>
            </a:pPr>
            <a:r>
              <a:rPr lang="en-US" sz="1400" b="1" dirty="0">
                <a:solidFill>
                  <a:srgbClr val="FF0000"/>
                </a:solidFill>
              </a:rPr>
              <a:t>5</a:t>
            </a:r>
            <a:r>
              <a:rPr lang="en-US" sz="1400" b="1" dirty="0" smtClean="0">
                <a:solidFill>
                  <a:srgbClr val="FF0000"/>
                </a:solidFill>
              </a:rPr>
              <a:t>%</a:t>
            </a:r>
            <a:r>
              <a:rPr lang="en-US" sz="1400" b="1" dirty="0" smtClean="0"/>
              <a:t> from industry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594858" y="3394149"/>
            <a:ext cx="1887423" cy="4532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12000"/>
              </a:lnSpc>
            </a:pPr>
            <a:r>
              <a:rPr lang="en-US" sz="1400" b="1" dirty="0" smtClean="0"/>
              <a:t>178 participants</a:t>
            </a:r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200579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WG-1: Progress </a:t>
            </a:r>
            <a:r>
              <a:rPr lang="en-US" dirty="0"/>
              <a:t>on High-Q and H</a:t>
            </a:r>
            <a:r>
              <a:rPr lang="en-US" dirty="0" smtClean="0"/>
              <a:t>igh Gradient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Marc Wenskat (DESY), Ari Palczewski (JLAB), Kensei Umemori (KEK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discuss </a:t>
            </a:r>
            <a:r>
              <a:rPr lang="en-US" dirty="0"/>
              <a:t>the most recent results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material </a:t>
            </a:r>
            <a:r>
              <a:rPr lang="en-US" dirty="0"/>
              <a:t>evolution under established but also newly developed heat </a:t>
            </a:r>
            <a:r>
              <a:rPr lang="en-US" dirty="0" smtClean="0"/>
              <a:t>treatments such as                                    N-Infusion</a:t>
            </a:r>
            <a:r>
              <a:rPr lang="en-US" dirty="0"/>
              <a:t>, N-Doping, Low-T Bake and Mid-T </a:t>
            </a:r>
            <a:r>
              <a:rPr lang="en-US" dirty="0" smtClean="0"/>
              <a:t>Bake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differences </a:t>
            </a:r>
            <a:r>
              <a:rPr lang="en-US" dirty="0"/>
              <a:t>and advantages of low-temperature EP compared with conventional </a:t>
            </a:r>
            <a:r>
              <a:rPr lang="en-US" dirty="0" smtClean="0"/>
              <a:t>EP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current </a:t>
            </a:r>
            <a:r>
              <a:rPr lang="en-US" dirty="0"/>
              <a:t>results on flux-expulsion studies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Is there </a:t>
            </a:r>
            <a:r>
              <a:rPr lang="en-US" b="1" dirty="0"/>
              <a:t>a single reason or mechanism for the Q improvement? </a:t>
            </a:r>
            <a:r>
              <a:rPr lang="en-US" b="1" dirty="0" smtClean="0"/>
              <a:t>                                                  Independent </a:t>
            </a:r>
            <a:r>
              <a:rPr lang="en-US" b="1" dirty="0"/>
              <a:t>of the chosen heat treatments? </a:t>
            </a:r>
            <a:r>
              <a:rPr lang="en-US" b="1" dirty="0" smtClean="0"/>
              <a:t>                                                                                                    Or </a:t>
            </a:r>
            <a:r>
              <a:rPr lang="en-US" b="1" dirty="0"/>
              <a:t>are we using different knobs to impact the material? </a:t>
            </a:r>
            <a:r>
              <a:rPr lang="en-US" b="1" dirty="0" smtClean="0"/>
              <a:t>                                                                                Is </a:t>
            </a:r>
            <a:r>
              <a:rPr lang="en-US" b="1" dirty="0"/>
              <a:t>the evolution of the surface understood or do we miss something?</a:t>
            </a:r>
          </a:p>
        </p:txBody>
      </p:sp>
    </p:spTree>
    <p:extLst>
      <p:ext uri="{BB962C8B-B14F-4D97-AF65-F5344CB8AC3E}">
        <p14:creationId xmlns:p14="http://schemas.microsoft.com/office/powerpoint/2010/main" val="16763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WG-2: Couplers and auxiliaries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Eric </a:t>
            </a:r>
            <a:r>
              <a:rPr lang="en-US" b="1" dirty="0" err="1">
                <a:solidFill>
                  <a:srgbClr val="FF0000"/>
                </a:solidFill>
              </a:rPr>
              <a:t>Montesinos</a:t>
            </a:r>
            <a:r>
              <a:rPr lang="en-US" b="1" dirty="0">
                <a:solidFill>
                  <a:srgbClr val="FF0000"/>
                </a:solidFill>
              </a:rPr>
              <a:t> (CERN), Naruhiko Sakamoto (RIKEN), Sang </a:t>
            </a:r>
            <a:r>
              <a:rPr lang="en-US" b="1" dirty="0" err="1">
                <a:solidFill>
                  <a:srgbClr val="FF0000"/>
                </a:solidFill>
              </a:rPr>
              <a:t>Hoon</a:t>
            </a:r>
            <a:r>
              <a:rPr lang="en-US" b="1" dirty="0">
                <a:solidFill>
                  <a:srgbClr val="FF0000"/>
                </a:solidFill>
              </a:rPr>
              <a:t> Kim (FRIB)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Superconducting </a:t>
            </a:r>
            <a:r>
              <a:rPr lang="en-US" dirty="0"/>
              <a:t>accelerator modules require more than just </a:t>
            </a:r>
            <a:r>
              <a:rPr lang="en-US" dirty="0" smtClean="0"/>
              <a:t>cavities.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exchange </a:t>
            </a:r>
            <a:r>
              <a:rPr lang="en-US" dirty="0"/>
              <a:t>knowledge and ideas related to recent developments in the field of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fundamental </a:t>
            </a:r>
            <a:r>
              <a:rPr lang="en-US" dirty="0"/>
              <a:t>power and HOM </a:t>
            </a:r>
            <a:r>
              <a:rPr lang="en-US" dirty="0" smtClean="0"/>
              <a:t>couplers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f</a:t>
            </a:r>
            <a:r>
              <a:rPr lang="en-US" dirty="0" err="1" smtClean="0"/>
              <a:t>eedroughs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frequency </a:t>
            </a:r>
            <a:r>
              <a:rPr lang="en-US" dirty="0"/>
              <a:t>tuners, usually operated at </a:t>
            </a:r>
            <a:r>
              <a:rPr lang="en-US" dirty="0" smtClean="0"/>
              <a:t>cold</a:t>
            </a:r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dirty="0"/>
              <a:t>are the most recent designs?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High </a:t>
            </a:r>
            <a:r>
              <a:rPr lang="en-US" dirty="0"/>
              <a:t>Q cavities, </a:t>
            </a:r>
            <a:r>
              <a:rPr lang="en-US" dirty="0" smtClean="0"/>
              <a:t>require </a:t>
            </a:r>
            <a:r>
              <a:rPr lang="en-US" dirty="0"/>
              <a:t>sufficient magnetic hygiene; this holds not only for testing condition but also in the real accelerator environment. Recent developments should be reported.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WG-3: Coating techniques thin films and new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Tobias </a:t>
            </a:r>
            <a:r>
              <a:rPr lang="en-US" b="1" dirty="0" err="1">
                <a:solidFill>
                  <a:srgbClr val="FF0000"/>
                </a:solidFill>
              </a:rPr>
              <a:t>Junginger</a:t>
            </a:r>
            <a:r>
              <a:rPr lang="en-US" b="1" dirty="0">
                <a:solidFill>
                  <a:srgbClr val="FF0000"/>
                </a:solidFill>
              </a:rPr>
              <a:t> (University of Victoria/TRIUMF), Guillaume </a:t>
            </a:r>
            <a:r>
              <a:rPr lang="en-US" b="1" dirty="0" err="1">
                <a:solidFill>
                  <a:srgbClr val="FF0000"/>
                </a:solidFill>
              </a:rPr>
              <a:t>Rosaz</a:t>
            </a:r>
            <a:r>
              <a:rPr lang="en-US" b="1" dirty="0">
                <a:solidFill>
                  <a:srgbClr val="FF0000"/>
                </a:solidFill>
              </a:rPr>
              <a:t> (CERN), Teng Tan (IMP)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SRF community is </a:t>
            </a:r>
            <a:r>
              <a:rPr lang="en-US" b="1" dirty="0"/>
              <a:t>pushing the limits of bulk niobium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Thin </a:t>
            </a:r>
            <a:r>
              <a:rPr lang="en-US" b="1" dirty="0"/>
              <a:t>films of </a:t>
            </a:r>
            <a:r>
              <a:rPr lang="en-US" b="1" dirty="0" err="1"/>
              <a:t>Nb</a:t>
            </a:r>
            <a:r>
              <a:rPr lang="en-US" b="1" dirty="0"/>
              <a:t> on Cu may offer an alternative to bulk niobium </a:t>
            </a:r>
            <a:r>
              <a:rPr lang="en-US" dirty="0"/>
              <a:t>for certain applications to reduce costs of the cavities and/or </a:t>
            </a:r>
            <a:r>
              <a:rPr lang="en-US" dirty="0" err="1"/>
              <a:t>cryomodules</a:t>
            </a:r>
            <a:r>
              <a:rPr lang="en-US" dirty="0"/>
              <a:t> while still achieving high performance.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New </a:t>
            </a:r>
            <a:r>
              <a:rPr lang="en-US" b="1" dirty="0"/>
              <a:t>materials </a:t>
            </a:r>
            <a:r>
              <a:rPr lang="en-US" dirty="0"/>
              <a:t>like Nb3Sn and MgB2 with higher Tc and </a:t>
            </a:r>
            <a:r>
              <a:rPr lang="en-US" dirty="0" err="1"/>
              <a:t>Hsh</a:t>
            </a:r>
            <a:r>
              <a:rPr lang="en-US" dirty="0"/>
              <a:t> are being developed to allow operation at higher temperatures and/or enhanced gradient.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Thin </a:t>
            </a:r>
            <a:r>
              <a:rPr lang="en-US" b="1" dirty="0"/>
              <a:t>films of complex multi-layers over bulk-</a:t>
            </a:r>
            <a:r>
              <a:rPr lang="en-US" b="1" dirty="0" err="1"/>
              <a:t>Nb</a:t>
            </a:r>
            <a:r>
              <a:rPr lang="en-US" b="1" dirty="0"/>
              <a:t> </a:t>
            </a:r>
            <a:r>
              <a:rPr lang="en-US" dirty="0"/>
              <a:t>are also being pursued as a way to push bulk </a:t>
            </a:r>
            <a:r>
              <a:rPr lang="en-US" dirty="0" err="1"/>
              <a:t>Nb</a:t>
            </a:r>
            <a:r>
              <a:rPr lang="en-US" dirty="0"/>
              <a:t> to reach higher peak fields. These new films/materials are being pursued through advanced coating techniques with quality determined through sample study and/or cavity characterization. Samples can be characterized with DC methods or with characterization in custom built </a:t>
            </a:r>
            <a:r>
              <a:rPr lang="en-US" dirty="0" err="1"/>
              <a:t>rf</a:t>
            </a:r>
            <a:r>
              <a:rPr lang="en-US" dirty="0"/>
              <a:t> resonators.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Recent </a:t>
            </a:r>
            <a:r>
              <a:rPr lang="en-US" b="1" dirty="0"/>
              <a:t>developments, new methods, lessons learned and progress should be reported.</a:t>
            </a:r>
          </a:p>
        </p:txBody>
      </p:sp>
    </p:spTree>
    <p:extLst>
      <p:ext uri="{BB962C8B-B14F-4D97-AF65-F5344CB8AC3E}">
        <p14:creationId xmlns:p14="http://schemas.microsoft.com/office/powerpoint/2010/main" val="308838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999" y="602824"/>
            <a:ext cx="11617989" cy="499153"/>
          </a:xfrm>
        </p:spPr>
        <p:txBody>
          <a:bodyPr/>
          <a:lstStyle/>
          <a:p>
            <a:r>
              <a:rPr lang="en-US" dirty="0"/>
              <a:t>WG-4: New techniques for fabrication of SRF components &amp; CM assembly and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n-NO" b="1" dirty="0">
                <a:solidFill>
                  <a:srgbClr val="FF0000"/>
                </a:solidFill>
              </a:rPr>
              <a:t>Hiroshi Sakai (KEK), Stephane Berry (CEA), Tug Arkan (FNAL)</a:t>
            </a:r>
          </a:p>
          <a:p>
            <a:pPr marL="0" indent="0">
              <a:buNone/>
            </a:pPr>
            <a:r>
              <a:rPr lang="en-US" b="1" dirty="0" smtClean="0"/>
              <a:t>Standard </a:t>
            </a:r>
            <a:r>
              <a:rPr lang="en-US" b="1" dirty="0"/>
              <a:t>cavity manufacture </a:t>
            </a:r>
            <a:r>
              <a:rPr lang="en-US" dirty="0"/>
              <a:t>involves forming or machining RRR </a:t>
            </a:r>
            <a:r>
              <a:rPr lang="en-US" dirty="0" err="1"/>
              <a:t>Nb</a:t>
            </a:r>
            <a:r>
              <a:rPr lang="en-US" dirty="0"/>
              <a:t> parts and then electron beam welding them into subassemblies to be then EB welded into final assemblies. 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Cryomodule</a:t>
            </a:r>
            <a:r>
              <a:rPr lang="en-US" b="1" dirty="0" smtClean="0"/>
              <a:t> </a:t>
            </a:r>
            <a:r>
              <a:rPr lang="en-US" b="1" dirty="0"/>
              <a:t>assembly </a:t>
            </a:r>
            <a:r>
              <a:rPr lang="en-US" dirty="0"/>
              <a:t>is done in a clean room with well trained technicians following accepted protocols.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New </a:t>
            </a:r>
            <a:r>
              <a:rPr lang="en-US" b="1" dirty="0"/>
              <a:t>fabrication methods </a:t>
            </a:r>
            <a:r>
              <a:rPr lang="en-US" dirty="0"/>
              <a:t>are being pursued to improve the cost and or quality of cavities or cavity parts including </a:t>
            </a:r>
            <a:r>
              <a:rPr lang="en-US" b="1" dirty="0"/>
              <a:t>laser welding, internal welding, hydroforming, electro-hydroforming, electro-deposition of Cu to make seamless cavities and 3-D printing.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Cavity </a:t>
            </a:r>
            <a:r>
              <a:rPr lang="en-US" dirty="0"/>
              <a:t>processing, cavity string assembly or </a:t>
            </a:r>
            <a:r>
              <a:rPr lang="en-US" dirty="0" err="1"/>
              <a:t>cryomodule</a:t>
            </a:r>
            <a:r>
              <a:rPr lang="en-US" dirty="0"/>
              <a:t> assembly may benefit in terms of quality and reproducibility, especially for mass production, through the incorporation of </a:t>
            </a:r>
            <a:r>
              <a:rPr lang="en-US" b="1" dirty="0"/>
              <a:t>robotic techniques</a:t>
            </a:r>
            <a:r>
              <a:rPr lang="en-US" dirty="0"/>
              <a:t>. Finally new </a:t>
            </a:r>
            <a:r>
              <a:rPr lang="en-US" dirty="0" err="1"/>
              <a:t>cryomodules</a:t>
            </a:r>
            <a:r>
              <a:rPr lang="en-US" dirty="0"/>
              <a:t> that are being developed for industrial applications are providing an alternative to helium refrigerators by incorporating </a:t>
            </a:r>
            <a:r>
              <a:rPr lang="en-US" dirty="0" err="1"/>
              <a:t>cryocoolers</a:t>
            </a:r>
            <a:r>
              <a:rPr lang="en-US" dirty="0"/>
              <a:t> and conduction cooling.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Recent </a:t>
            </a:r>
            <a:r>
              <a:rPr lang="en-US" b="1" dirty="0"/>
              <a:t>developments in non-standard fabrication, design and assembly concepts should be reported.</a:t>
            </a:r>
          </a:p>
        </p:txBody>
      </p:sp>
    </p:spTree>
    <p:extLst>
      <p:ext uri="{BB962C8B-B14F-4D97-AF65-F5344CB8AC3E}">
        <p14:creationId xmlns:p14="http://schemas.microsoft.com/office/powerpoint/2010/main" val="310207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theme/theme1.xml><?xml version="1.0" encoding="utf-8"?>
<a:theme xmlns:a="http://schemas.openxmlformats.org/drawingml/2006/main" name="XFEL_PowerPoint_16x9_v3_RW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</a:spPr>
      <a:bodyPr rtlCol="0" anchor="ctr">
        <a:noAutofit/>
      </a:bodyPr>
      <a:lstStyle>
        <a:defPPr algn="ctr">
          <a:lnSpc>
            <a:spcPct val="113000"/>
          </a:lnSpc>
          <a:defRPr sz="1400" dirty="0" err="1" smtClean="0"/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marL="269875" indent="-269875">
          <a:lnSpc>
            <a:spcPct val="112000"/>
          </a:lnSpc>
          <a:buBlip>
            <a:blip xmlns:r="http://schemas.openxmlformats.org/officeDocument/2006/relationships" r:embed="rId1"/>
          </a:buBlip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XFEL_PowerPoint_16x9.potx" id="{5D9E4C7F-CF90-47AA-9B5A-D1B8A1F64B49}" vid="{107EC11D-EED3-47DC-89A2-C8C245B9F565}"/>
    </a:ext>
  </a:extLst>
</a:theme>
</file>

<file path=ppt/theme/theme2.xml><?xml version="1.0" encoding="utf-8"?>
<a:theme xmlns:a="http://schemas.openxmlformats.org/drawingml/2006/main" name="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1327</Words>
  <Application>Microsoft Office PowerPoint</Application>
  <PresentationFormat>Custom</PresentationFormat>
  <Paragraphs>126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XFEL_PowerPoint_16x9_v3_RW</vt:lpstr>
      <vt:lpstr>template-european-xfel-gmbh_presentation-with-partner-logos</vt:lpstr>
      <vt:lpstr>1_template-european-xfel-gmbh_presentation-with-partner-logos</vt:lpstr>
      <vt:lpstr>Welcome &amp; Introduction </vt:lpstr>
      <vt:lpstr>The mission of the TESLA Technology Collaboration </vt:lpstr>
      <vt:lpstr>The list of work packages chosen in the Scientific Program Committee includes:  WG-1: Progress on high Q and high gradient WG-2: Couplers and auxiliaries WG-3: Coating techniques thin films and new materials WG-4: New techniques for fabrication of SRF components &amp; CM assembly and design  Hot Topic: Processing and testing of large elliptical cavities (&lt;1 GHz) for hadron linacs  Gerda Neyens (CERN) Nuclear Reactions Studies with Radioactive Ion Beams at HIE-ISOLDE  Serhan Tufanli (Yale) Physics and technology overview of LBNF Dune </vt:lpstr>
      <vt:lpstr>The actual TTC Meeting was prepared in an enthusiastic way and with great care… (11 SPC Video Meetings!!!) </vt:lpstr>
      <vt:lpstr>Number of TTC Meeting Participants</vt:lpstr>
      <vt:lpstr>WG-1: Progress on High-Q and High Gradient</vt:lpstr>
      <vt:lpstr>WG-2: Couplers and auxiliaries</vt:lpstr>
      <vt:lpstr>WG-3: Coating techniques thin films and new materials</vt:lpstr>
      <vt:lpstr>WG-4: New techniques for fabrication of SRF components &amp; CM assembly and design</vt:lpstr>
      <vt:lpstr>Hot Topic: Processing and testing of large elliptical cavities (&lt;1 GHz) for hadron linacs</vt:lpstr>
      <vt:lpstr>The mission of the TESLA Technology Collaboration </vt:lpstr>
      <vt:lpstr>Sustainable SRF Component Production is a MUST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in one line (or two lines)</dc:title>
  <dc:creator>Riko Wichmann</dc:creator>
  <cp:lastModifiedBy>Weise, Hans</cp:lastModifiedBy>
  <cp:revision>207</cp:revision>
  <dcterms:created xsi:type="dcterms:W3CDTF">2017-04-13T07:40:56Z</dcterms:created>
  <dcterms:modified xsi:type="dcterms:W3CDTF">2020-01-31T08:55:22Z</dcterms:modified>
</cp:coreProperties>
</file>