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94" r:id="rId3"/>
    <p:sldId id="282" r:id="rId4"/>
    <p:sldId id="310" r:id="rId5"/>
    <p:sldId id="298" r:id="rId6"/>
    <p:sldId id="306" r:id="rId7"/>
    <p:sldId id="307" r:id="rId8"/>
    <p:sldId id="309" r:id="rId9"/>
    <p:sldId id="308" r:id="rId10"/>
    <p:sldId id="305" r:id="rId11"/>
    <p:sldId id="304" r:id="rId12"/>
    <p:sldId id="300" r:id="rId13"/>
    <p:sldId id="303" r:id="rId14"/>
    <p:sldId id="302" r:id="rId15"/>
    <p:sldId id="301" r:id="rId16"/>
    <p:sldId id="29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078D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08" autoAdjust="0"/>
  </p:normalViewPr>
  <p:slideViewPr>
    <p:cSldViewPr snapToGrid="0" snapToObjects="1">
      <p:cViewPr varScale="1">
        <p:scale>
          <a:sx n="69" d="100"/>
          <a:sy n="69" d="100"/>
        </p:scale>
        <p:origin x="118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7937298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387" y="1720792"/>
            <a:ext cx="4051834" cy="324667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5126730"/>
            <a:ext cx="4051834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3244" y="561132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C57488-3539-8349-95E7-E0E3D7B2EDB0}" type="datetime2">
              <a:rPr lang="en-US" smtClean="0"/>
              <a:pPr/>
              <a:t>Monday, February 3, 2020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5774500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smtClean="0"/>
              <a:t>Questions?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106886" y="849093"/>
            <a:ext cx="2898321" cy="27758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 smtClean="0"/>
              <a:t>Contact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623451" y="632829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C57488-3539-8349-95E7-E0E3D7B2EDB0}" type="datetime2">
              <a:rPr lang="en-US" smtClean="0"/>
              <a:pPr/>
              <a:t>Monday, February 3, 2020</a:t>
            </a:fld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106886" y="156701"/>
            <a:ext cx="2898321" cy="6320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</a:p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Agenda Topics Covered: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8464378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686300" y="966055"/>
            <a:ext cx="408699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4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83116"/>
            <a:ext cx="4148781" cy="5364633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86300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86300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516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8918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3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39512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39512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C57488-3539-8349-95E7-E0E3D7B2EDB0}" type="datetime2">
              <a:rPr lang="en-US" smtClean="0"/>
              <a:pPr/>
              <a:t>Monday, February 3,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  <p:sldLayoutId id="2147483672" r:id="rId4"/>
    <p:sldLayoutId id="2147483673" r:id="rId5"/>
    <p:sldLayoutId id="2147483671" r:id="rId6"/>
    <p:sldLayoutId id="2147483675" r:id="rId7"/>
    <p:sldLayoutId id="2147483674" r:id="rId8"/>
    <p:sldLayoutId id="2147483676" r:id="rId9"/>
    <p:sldLayoutId id="2147483678" r:id="rId1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5595"/>
            <a:ext cx="9144000" cy="617838"/>
          </a:xfrm>
        </p:spPr>
        <p:txBody>
          <a:bodyPr/>
          <a:lstStyle/>
          <a:p>
            <a:r>
              <a:rPr lang="en-US" sz="4000" dirty="0" smtClean="0">
                <a:latin typeface="Bodoni MT Black" panose="02070A03080606020203" pitchFamily="18" charset="0"/>
              </a:rPr>
              <a:t>Status of Infusion Studies at </a:t>
            </a:r>
            <a:r>
              <a:rPr lang="en-US" sz="4000" dirty="0" err="1" smtClean="0">
                <a:latin typeface="Bodoni MT Black" panose="02070A03080606020203" pitchFamily="18" charset="0"/>
              </a:rPr>
              <a:t>Jlab</a:t>
            </a:r>
            <a:endParaRPr lang="en-US" sz="4000" dirty="0">
              <a:latin typeface="Bodoni MT Black" panose="02070A03080606020203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>
          <a:xfrm>
            <a:off x="1176397" y="4629108"/>
            <a:ext cx="2057400" cy="365125"/>
          </a:xfrm>
        </p:spPr>
        <p:txBody>
          <a:bodyPr/>
          <a:lstStyle/>
          <a:p>
            <a:fld id="{BDC57488-3539-8349-95E7-E0E3D7B2EDB0}" type="datetime2">
              <a:rPr lang="en-US" smtClean="0"/>
              <a:pPr/>
              <a:t>Monday, February 3, 2020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64365" y="3930009"/>
            <a:ext cx="4493613" cy="420862"/>
          </a:xfrm>
        </p:spPr>
        <p:txBody>
          <a:bodyPr>
            <a:noAutofit/>
          </a:bodyPr>
          <a:lstStyle/>
          <a:p>
            <a:r>
              <a:rPr lang="en-US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Pashupati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Dhakal</a:t>
            </a:r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74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2697" y="40514"/>
            <a:ext cx="8464378" cy="487490"/>
          </a:xfrm>
        </p:spPr>
        <p:txBody>
          <a:bodyPr/>
          <a:lstStyle/>
          <a:p>
            <a:r>
              <a:rPr lang="en-US" dirty="0" smtClean="0"/>
              <a:t>RDL-0, 1.5 </a:t>
            </a:r>
            <a:r>
              <a:rPr lang="en-US" dirty="0"/>
              <a:t>GHz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6092"/>
            <a:ext cx="8229600" cy="62658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1" y="3867150"/>
            <a:ext cx="5248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Residual resistance, however the Q-rise was observed with 175 C/48hrs hold recipe when N</a:t>
            </a:r>
            <a:r>
              <a:rPr lang="en-US" baseline="-25000" dirty="0" smtClean="0"/>
              <a:t>2</a:t>
            </a:r>
            <a:r>
              <a:rPr lang="en-US" dirty="0" smtClean="0"/>
              <a:t> injected at 250 C and 300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1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173566"/>
            <a:ext cx="8464378" cy="487490"/>
          </a:xfrm>
        </p:spPr>
        <p:txBody>
          <a:bodyPr/>
          <a:lstStyle/>
          <a:p>
            <a:r>
              <a:rPr lang="en-US" dirty="0" smtClean="0"/>
              <a:t>FH3C, 3 GHz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436"/>
            <a:ext cx="8229600" cy="6309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03027" y="4114800"/>
            <a:ext cx="3751348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2x10</a:t>
            </a:r>
            <a:r>
              <a:rPr lang="en-US" sz="3200" b="1" baseline="30000" dirty="0" smtClean="0"/>
              <a:t>10</a:t>
            </a:r>
            <a:r>
              <a:rPr lang="en-US" sz="3200" b="1" dirty="0" smtClean="0"/>
              <a:t>@ 17.5 MV/m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4462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97" y="266486"/>
            <a:ext cx="8464378" cy="487490"/>
          </a:xfrm>
        </p:spPr>
        <p:txBody>
          <a:bodyPr/>
          <a:lstStyle/>
          <a:p>
            <a:r>
              <a:rPr lang="en-US" dirty="0" smtClean="0"/>
              <a:t>Frequency Dependence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436"/>
            <a:ext cx="8229600" cy="6309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2067" y="3998982"/>
            <a:ext cx="48894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Recipe: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800C/3hrs+175 C/48hrs with N2 in at 300C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7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free path from f vs T 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7917" y="2261554"/>
            <a:ext cx="4755327" cy="3924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7495" y="4347621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 limit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51172" y="2726647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dirty limit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6901" y="2146192"/>
            <a:ext cx="4796434" cy="4068770"/>
          </a:xfrm>
          <a:prstGeom prst="rect">
            <a:avLst/>
          </a:prstGeom>
        </p:spPr>
      </p:pic>
      <p:sp>
        <p:nvSpPr>
          <p:cNvPr id="9" name="Arc 8"/>
          <p:cNvSpPr/>
          <p:nvPr/>
        </p:nvSpPr>
        <p:spPr>
          <a:xfrm>
            <a:off x="6553478" y="3436134"/>
            <a:ext cx="1704975" cy="1926974"/>
          </a:xfrm>
          <a:prstGeom prst="arc">
            <a:avLst/>
          </a:prstGeom>
          <a:ln>
            <a:head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94100" y="4070622"/>
            <a:ext cx="148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Tuning of </a:t>
            </a:r>
            <a:r>
              <a:rPr lang="en-US" dirty="0" err="1" smtClean="0">
                <a:solidFill>
                  <a:srgbClr val="FF0000"/>
                </a:solidFill>
              </a:rPr>
              <a:t>mfp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clean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dirty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697" y="888182"/>
            <a:ext cx="835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Resonant frequency was tracked during the cavity warm up. The change in penetration</a:t>
            </a:r>
          </a:p>
          <a:p>
            <a:r>
              <a:rPr lang="en-US" dirty="0" smtClean="0"/>
              <a:t>depth with temperature was fitted with BCS theory in the temperature range (8-9.25K). </a:t>
            </a:r>
          </a:p>
          <a:p>
            <a:r>
              <a:rPr lang="en-US" dirty="0" smtClean="0"/>
              <a:t>T</a:t>
            </a:r>
            <a:r>
              <a:rPr lang="en-US" baseline="-25000" dirty="0" smtClean="0"/>
              <a:t>c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baseline="-25000" dirty="0" smtClean="0">
                <a:latin typeface="Symbol" panose="05050102010706020507" pitchFamily="18" charset="2"/>
              </a:rPr>
              <a:t>0</a:t>
            </a:r>
            <a:r>
              <a:rPr lang="en-US" dirty="0" smtClean="0">
                <a:latin typeface="Symbol" panose="05050102010706020507" pitchFamily="18" charset="2"/>
              </a:rPr>
              <a:t>, x</a:t>
            </a:r>
            <a:r>
              <a:rPr lang="en-US" baseline="-25000" dirty="0" smtClean="0">
                <a:latin typeface="Symbol" panose="05050102010706020507" pitchFamily="18" charset="2"/>
              </a:rPr>
              <a:t>0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 smtClean="0"/>
              <a:t>was fixed as material parameters and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/</a:t>
            </a:r>
            <a:r>
              <a:rPr lang="en-US" dirty="0" err="1" smtClean="0"/>
              <a:t>K</a:t>
            </a:r>
            <a:r>
              <a:rPr lang="en-US" baseline="-25000" dirty="0" err="1" smtClean="0"/>
              <a:t>B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= 1.85 in some cases, when wasn’t available from </a:t>
            </a:r>
            <a:r>
              <a:rPr lang="en-US" dirty="0" err="1" smtClean="0"/>
              <a:t>Rs</a:t>
            </a:r>
            <a:r>
              <a:rPr lang="en-US" dirty="0" smtClean="0"/>
              <a:t>(T) 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86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81" y="889185"/>
            <a:ext cx="6950193" cy="588151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free path via f vs T data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33750" y="1790700"/>
            <a:ext cx="495300" cy="733425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8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82" y="113539"/>
            <a:ext cx="8464378" cy="487490"/>
          </a:xfrm>
        </p:spPr>
        <p:txBody>
          <a:bodyPr>
            <a:noAutofit/>
          </a:bodyPr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601" y="1219200"/>
            <a:ext cx="889461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/>
              <a:t>RF performance of SRF cavity was tuned depending on the gas injection temperature, hold temperature and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/>
              <a:t>The same recipe applied to three different cavities with different frequency, showing the similar Q(E) dependence.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/>
              <a:t>The recipe will be applied to multi-cell cavities to reproduce the single cell results.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1866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35" y="1543050"/>
            <a:ext cx="7801189" cy="439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3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Summary, TTC 2019, Feb 5-8 2019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5506" y="1123949"/>
            <a:ext cx="901849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Earlier “Infusion” were reproducible when gas injected at higher temperature.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~75C </a:t>
            </a:r>
            <a:r>
              <a:rPr lang="en-US" sz="2800" dirty="0"/>
              <a:t>hold for 4 hours during 120 C baking didn’t appear to be beneficial over the conventional 120C </a:t>
            </a:r>
            <a:r>
              <a:rPr lang="en-US" sz="2800" dirty="0" smtClean="0"/>
              <a:t>bake (statistics of 2 </a:t>
            </a:r>
            <a:r>
              <a:rPr lang="en-US" sz="2800" dirty="0" err="1" smtClean="0"/>
              <a:t>rf</a:t>
            </a:r>
            <a:r>
              <a:rPr lang="en-US" sz="2800" dirty="0" smtClean="0"/>
              <a:t> test).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Furnace itself appeared to be clean after the recent upgrade evident from the </a:t>
            </a:r>
            <a:r>
              <a:rPr lang="en-US" sz="2800" dirty="0" err="1" smtClean="0"/>
              <a:t>rf</a:t>
            </a:r>
            <a:r>
              <a:rPr lang="en-US" sz="2800" dirty="0"/>
              <a:t> </a:t>
            </a:r>
            <a:r>
              <a:rPr lang="en-US" sz="2800" dirty="0" smtClean="0"/>
              <a:t>(single cavity) test.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First infusion run after furnace upgrade wasn’t as expected, probably due leak/contamination to gas injection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Work in progress to prepare some baseline cavities and infusion run once the furnace issue resolved.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979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Summary, SRF 2019, June 30-July 5, 2019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342" y="994768"/>
            <a:ext cx="86255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High Q, high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acc</a:t>
            </a:r>
            <a:r>
              <a:rPr lang="en-US" sz="2400" dirty="0" smtClean="0"/>
              <a:t> results are reproducible </a:t>
            </a:r>
            <a:r>
              <a:rPr lang="en-US" sz="2400" dirty="0"/>
              <a:t>when gas injected at higher </a:t>
            </a:r>
            <a:r>
              <a:rPr lang="en-US" sz="2400" dirty="0" smtClean="0"/>
              <a:t>temperature (250-290 C).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~75C hold for 4 hours during 120 C baking didn’t appear to be beneficial over the conventional 120C bake (statistics of 2 </a:t>
            </a:r>
            <a:r>
              <a:rPr lang="en-US" sz="2400" dirty="0" err="1"/>
              <a:t>rf</a:t>
            </a:r>
            <a:r>
              <a:rPr lang="en-US" sz="2400" dirty="0"/>
              <a:t> test</a:t>
            </a:r>
            <a:r>
              <a:rPr lang="en-US" sz="2400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influence of furnace contamination, cavity preparations before heat treatment plays significant role in the outcome of the cavity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 Sample studies shows that the dirtier </a:t>
            </a:r>
            <a:r>
              <a:rPr lang="en-US" sz="2400" dirty="0" err="1" smtClean="0"/>
              <a:t>rf</a:t>
            </a:r>
            <a:r>
              <a:rPr lang="en-US" sz="2400" dirty="0" smtClean="0"/>
              <a:t> surface with NbN</a:t>
            </a:r>
            <a:r>
              <a:rPr lang="en-US" sz="2400" baseline="-25000" dirty="0" smtClean="0"/>
              <a:t>1-x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x </a:t>
            </a:r>
            <a:r>
              <a:rPr lang="en-US" sz="2400" dirty="0" smtClean="0"/>
              <a:t>phase underneath the topmost Nb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5</a:t>
            </a:r>
            <a:r>
              <a:rPr lang="en-US" sz="2400" dirty="0" smtClean="0"/>
              <a:t> layer may be responsible for Q-rise.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Explorations of several parameters such as the duration of bake time, optimal temperature and partial pressure of nitrogen is ongoing.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33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Varying N2 Injection Temperature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05840" y="5632704"/>
            <a:ext cx="7571232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005840" y="1271016"/>
            <a:ext cx="0" cy="4361688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005840" y="2348753"/>
            <a:ext cx="1540136" cy="3283951"/>
          </a:xfrm>
          <a:prstGeom prst="line">
            <a:avLst/>
          </a:prstGeom>
          <a:ln w="412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528045" y="2357718"/>
            <a:ext cx="1481328" cy="0"/>
          </a:xfrm>
          <a:prstGeom prst="line">
            <a:avLst/>
          </a:prstGeom>
          <a:ln w="412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rot="10800000">
            <a:off x="3998257" y="174139"/>
            <a:ext cx="3438861" cy="4349227"/>
          </a:xfrm>
          <a:prstGeom prst="arc">
            <a:avLst>
              <a:gd name="adj1" fmla="val 15979226"/>
              <a:gd name="adj2" fmla="val 0"/>
            </a:avLst>
          </a:prstGeom>
          <a:ln w="412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39131" y="3983058"/>
            <a:ext cx="1799844" cy="1255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239131" y="4438650"/>
            <a:ext cx="2933319" cy="0"/>
          </a:xfrm>
          <a:prstGeom prst="line">
            <a:avLst/>
          </a:prstGeom>
          <a:ln w="412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7717283">
            <a:off x="1201165" y="3413017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Ramp Up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377865" y="1914525"/>
            <a:ext cx="178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Hold (800C/3hrs)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48969" y="4066195"/>
            <a:ext cx="2870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Hold (120-200 </a:t>
            </a:r>
            <a:r>
              <a:rPr lang="en-US" dirty="0">
                <a:sym typeface="Symbol" panose="05050102010706020507" pitchFamily="18" charset="2"/>
              </a:rPr>
              <a:t> </a:t>
            </a:r>
            <a:r>
              <a:rPr lang="en-US" dirty="0" smtClean="0"/>
              <a:t>C/24, 48hrs)</a:t>
            </a:r>
            <a:endParaRPr lang="en-US" dirty="0"/>
          </a:p>
        </p:txBody>
      </p:sp>
      <p:sp>
        <p:nvSpPr>
          <p:cNvPr id="24" name="Down Arrow 23"/>
          <p:cNvSpPr/>
          <p:nvPr/>
        </p:nvSpPr>
        <p:spPr>
          <a:xfrm>
            <a:off x="5172265" y="3369631"/>
            <a:ext cx="133731" cy="1028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4922233" y="3251810"/>
            <a:ext cx="133731" cy="1028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4702590" y="3083333"/>
            <a:ext cx="133731" cy="1028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42567" y="2235476"/>
            <a:ext cx="2767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Inject to furnace </a:t>
            </a:r>
          </a:p>
          <a:p>
            <a:r>
              <a:rPr lang="en-US" dirty="0" smtClean="0"/>
              <a:t>at different temperature </a:t>
            </a:r>
          </a:p>
          <a:p>
            <a:r>
              <a:rPr lang="en-US" dirty="0" smtClean="0"/>
              <a:t>during ramp down (</a:t>
            </a:r>
            <a:r>
              <a:rPr lang="en-US" b="1" dirty="0" smtClean="0"/>
              <a:t>YYY</a:t>
            </a:r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</a:t>
            </a:r>
            <a:r>
              <a:rPr lang="en-US" dirty="0" smtClean="0"/>
              <a:t>C)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902039" y="5717419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Time</a:t>
            </a:r>
            <a:endParaRPr lang="en-US" sz="36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-761277" y="3086091"/>
            <a:ext cx="2584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Temperature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537969" y="971236"/>
            <a:ext cx="418152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Cavity Surface Temperature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497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97" y="146919"/>
            <a:ext cx="8464378" cy="487490"/>
          </a:xfrm>
        </p:spPr>
        <p:txBody>
          <a:bodyPr/>
          <a:lstStyle/>
          <a:p>
            <a:r>
              <a:rPr lang="en-US" dirty="0" smtClean="0"/>
              <a:t>RDT-06, 1.3 GHz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023"/>
            <a:ext cx="9144000" cy="60399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81225" y="3971925"/>
            <a:ext cx="450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Baseline EP limited by HFQ slope at 30 MV/m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3689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97" y="146920"/>
            <a:ext cx="8464378" cy="487490"/>
          </a:xfrm>
        </p:spPr>
        <p:txBody>
          <a:bodyPr/>
          <a:lstStyle/>
          <a:p>
            <a:r>
              <a:rPr lang="en-US" dirty="0"/>
              <a:t>RDT-06, 1.3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023"/>
            <a:ext cx="9144000" cy="603995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048616"/>
              </p:ext>
            </p:extLst>
          </p:nvPr>
        </p:nvGraphicFramePr>
        <p:xfrm>
          <a:off x="2352676" y="3903787"/>
          <a:ext cx="4362449" cy="553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2982">
                  <a:extLst>
                    <a:ext uri="{9D8B030D-6E8A-4147-A177-3AD203B41FA5}">
                      <a16:colId xmlns:a16="http://schemas.microsoft.com/office/drawing/2014/main" val="586050767"/>
                    </a:ext>
                  </a:extLst>
                </a:gridCol>
                <a:gridCol w="892237">
                  <a:extLst>
                    <a:ext uri="{9D8B030D-6E8A-4147-A177-3AD203B41FA5}">
                      <a16:colId xmlns:a16="http://schemas.microsoft.com/office/drawing/2014/main" val="1587816873"/>
                    </a:ext>
                  </a:extLst>
                </a:gridCol>
                <a:gridCol w="1038504">
                  <a:extLst>
                    <a:ext uri="{9D8B030D-6E8A-4147-A177-3AD203B41FA5}">
                      <a16:colId xmlns:a16="http://schemas.microsoft.com/office/drawing/2014/main" val="3040097175"/>
                    </a:ext>
                  </a:extLst>
                </a:gridCol>
                <a:gridCol w="1568726">
                  <a:extLst>
                    <a:ext uri="{9D8B030D-6E8A-4147-A177-3AD203B41FA5}">
                      <a16:colId xmlns:a16="http://schemas.microsoft.com/office/drawing/2014/main" val="4133508750"/>
                    </a:ext>
                  </a:extLst>
                </a:gridCol>
              </a:tblGrid>
              <a:tr h="3005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N</a:t>
                      </a:r>
                      <a:r>
                        <a:rPr lang="en-US" sz="1600" b="1" u="none" strike="noStrike" baseline="-25000" dirty="0">
                          <a:effectLst/>
                        </a:rPr>
                        <a:t>2</a:t>
                      </a:r>
                      <a:r>
                        <a:rPr lang="en-US" sz="1600" b="1" u="none" strike="noStrike" dirty="0">
                          <a:effectLst/>
                        </a:rPr>
                        <a:t> 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Hold 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Time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Q@40 MV/m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948608"/>
                  </a:ext>
                </a:extLst>
              </a:tr>
              <a:tr h="2423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7x10</a:t>
                      </a:r>
                      <a:r>
                        <a:rPr lang="en-US" sz="1600" b="1" u="none" strike="noStrike" baseline="3000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en-US" sz="1600" b="1" i="0" u="none" strike="noStrike" baseline="30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837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21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97" y="146920"/>
            <a:ext cx="8464378" cy="487490"/>
          </a:xfrm>
        </p:spPr>
        <p:txBody>
          <a:bodyPr/>
          <a:lstStyle/>
          <a:p>
            <a:r>
              <a:rPr lang="en-US" dirty="0"/>
              <a:t>RDT-06, 1.3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023"/>
            <a:ext cx="9144000" cy="603995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758277"/>
              </p:ext>
            </p:extLst>
          </p:nvPr>
        </p:nvGraphicFramePr>
        <p:xfrm>
          <a:off x="2352676" y="3903787"/>
          <a:ext cx="4362449" cy="807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2982">
                  <a:extLst>
                    <a:ext uri="{9D8B030D-6E8A-4147-A177-3AD203B41FA5}">
                      <a16:colId xmlns:a16="http://schemas.microsoft.com/office/drawing/2014/main" val="586050767"/>
                    </a:ext>
                  </a:extLst>
                </a:gridCol>
                <a:gridCol w="892237">
                  <a:extLst>
                    <a:ext uri="{9D8B030D-6E8A-4147-A177-3AD203B41FA5}">
                      <a16:colId xmlns:a16="http://schemas.microsoft.com/office/drawing/2014/main" val="1587816873"/>
                    </a:ext>
                  </a:extLst>
                </a:gridCol>
                <a:gridCol w="1038504">
                  <a:extLst>
                    <a:ext uri="{9D8B030D-6E8A-4147-A177-3AD203B41FA5}">
                      <a16:colId xmlns:a16="http://schemas.microsoft.com/office/drawing/2014/main" val="3040097175"/>
                    </a:ext>
                  </a:extLst>
                </a:gridCol>
                <a:gridCol w="1568726">
                  <a:extLst>
                    <a:ext uri="{9D8B030D-6E8A-4147-A177-3AD203B41FA5}">
                      <a16:colId xmlns:a16="http://schemas.microsoft.com/office/drawing/2014/main" val="4133508750"/>
                    </a:ext>
                  </a:extLst>
                </a:gridCol>
              </a:tblGrid>
              <a:tr h="3005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N</a:t>
                      </a:r>
                      <a:r>
                        <a:rPr lang="en-US" sz="1600" b="1" u="none" strike="noStrike" baseline="-25000" dirty="0">
                          <a:effectLst/>
                        </a:rPr>
                        <a:t>2</a:t>
                      </a:r>
                      <a:r>
                        <a:rPr lang="en-US" sz="1600" b="1" u="none" strike="noStrike" dirty="0">
                          <a:effectLst/>
                        </a:rPr>
                        <a:t> 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Hold 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Time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Q@40 </a:t>
                      </a:r>
                      <a:r>
                        <a:rPr lang="en-US" sz="1600" b="1" u="none" strike="noStrike" dirty="0" smtClean="0">
                          <a:effectLst/>
                        </a:rPr>
                        <a:t>MV/m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948608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7x10</a:t>
                      </a:r>
                      <a:r>
                        <a:rPr lang="en-US" sz="1600" b="1" u="none" strike="noStrike" baseline="3000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en-US" sz="1600" b="1" i="0" u="none" strike="noStrike" baseline="30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8372328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250 C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 C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1.7x10</a:t>
                      </a:r>
                      <a:r>
                        <a:rPr lang="en-US" sz="1600" b="1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16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2785"/>
                  </a:ext>
                </a:extLst>
              </a:tr>
            </a:tbl>
          </a:graphicData>
        </a:graphic>
      </p:graphicFrame>
      <p:sp>
        <p:nvSpPr>
          <p:cNvPr id="3" name="Right Arrow 2"/>
          <p:cNvSpPr/>
          <p:nvPr/>
        </p:nvSpPr>
        <p:spPr>
          <a:xfrm>
            <a:off x="2059709" y="4341091"/>
            <a:ext cx="292967" cy="221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72828" y="3778456"/>
            <a:ext cx="788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m</a:t>
            </a:r>
          </a:p>
          <a:p>
            <a:r>
              <a:rPr lang="en-US" b="1" dirty="0" smtClean="0"/>
              <a:t> EP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8410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97" y="69089"/>
            <a:ext cx="8464378" cy="487490"/>
          </a:xfrm>
        </p:spPr>
        <p:txBody>
          <a:bodyPr/>
          <a:lstStyle/>
          <a:p>
            <a:r>
              <a:rPr lang="en-US" dirty="0"/>
              <a:t>RDT-06, 1.3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023"/>
            <a:ext cx="9144000" cy="603995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62020"/>
              </p:ext>
            </p:extLst>
          </p:nvPr>
        </p:nvGraphicFramePr>
        <p:xfrm>
          <a:off x="2352676" y="3903787"/>
          <a:ext cx="4362449" cy="10606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2982">
                  <a:extLst>
                    <a:ext uri="{9D8B030D-6E8A-4147-A177-3AD203B41FA5}">
                      <a16:colId xmlns:a16="http://schemas.microsoft.com/office/drawing/2014/main" val="586050767"/>
                    </a:ext>
                  </a:extLst>
                </a:gridCol>
                <a:gridCol w="892237">
                  <a:extLst>
                    <a:ext uri="{9D8B030D-6E8A-4147-A177-3AD203B41FA5}">
                      <a16:colId xmlns:a16="http://schemas.microsoft.com/office/drawing/2014/main" val="1587816873"/>
                    </a:ext>
                  </a:extLst>
                </a:gridCol>
                <a:gridCol w="1038504">
                  <a:extLst>
                    <a:ext uri="{9D8B030D-6E8A-4147-A177-3AD203B41FA5}">
                      <a16:colId xmlns:a16="http://schemas.microsoft.com/office/drawing/2014/main" val="3040097175"/>
                    </a:ext>
                  </a:extLst>
                </a:gridCol>
                <a:gridCol w="1568726">
                  <a:extLst>
                    <a:ext uri="{9D8B030D-6E8A-4147-A177-3AD203B41FA5}">
                      <a16:colId xmlns:a16="http://schemas.microsoft.com/office/drawing/2014/main" val="4133508750"/>
                    </a:ext>
                  </a:extLst>
                </a:gridCol>
              </a:tblGrid>
              <a:tr h="3005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N</a:t>
                      </a:r>
                      <a:r>
                        <a:rPr lang="en-US" sz="1600" b="1" u="none" strike="noStrike" baseline="-25000" dirty="0">
                          <a:effectLst/>
                        </a:rPr>
                        <a:t>2</a:t>
                      </a:r>
                      <a:r>
                        <a:rPr lang="en-US" sz="1600" b="1" u="none" strike="noStrike" dirty="0">
                          <a:effectLst/>
                        </a:rPr>
                        <a:t> 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Hold 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Time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Q@40 MV/m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948608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7x10</a:t>
                      </a:r>
                      <a:r>
                        <a:rPr lang="en-US" sz="1600" b="1" u="none" strike="noStrike" baseline="3000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en-US" sz="1600" b="1" i="0" u="none" strike="noStrike" baseline="30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8372328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250 C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 C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1.7x10</a:t>
                      </a:r>
                      <a:r>
                        <a:rPr lang="en-US" sz="1600" b="1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16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2785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300 C</a:t>
                      </a:r>
                      <a:endParaRPr lang="en-US" sz="1600" b="1" i="0" u="none" strike="noStrike" dirty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175 C</a:t>
                      </a:r>
                      <a:endParaRPr lang="en-US" sz="1600" b="1" i="0" u="none" strike="noStrike" dirty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48hrs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00FF00"/>
                          </a:solidFill>
                          <a:effectLst/>
                        </a:rPr>
                        <a:t>1.2x10</a:t>
                      </a:r>
                      <a:r>
                        <a:rPr lang="en-US" sz="1600" b="1" u="none" strike="noStrike" baseline="30000" dirty="0" smtClean="0">
                          <a:solidFill>
                            <a:srgbClr val="00FF00"/>
                          </a:solidFill>
                          <a:effectLst/>
                        </a:rPr>
                        <a:t>10</a:t>
                      </a:r>
                      <a:endParaRPr lang="en-US" sz="1600" b="1" i="0" u="none" strike="noStrike" baseline="30000" dirty="0" smtClean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3663396"/>
                  </a:ext>
                </a:extLst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2059709" y="4341091"/>
            <a:ext cx="292967" cy="221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72828" y="3778456"/>
            <a:ext cx="788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m</a:t>
            </a:r>
          </a:p>
          <a:p>
            <a:r>
              <a:rPr lang="en-US" b="1" dirty="0" smtClean="0"/>
              <a:t> EP</a:t>
            </a:r>
            <a:endParaRPr lang="en-US" b="1" dirty="0"/>
          </a:p>
        </p:txBody>
      </p:sp>
      <p:sp>
        <p:nvSpPr>
          <p:cNvPr id="10" name="Right Arrow 9"/>
          <p:cNvSpPr/>
          <p:nvPr/>
        </p:nvSpPr>
        <p:spPr>
          <a:xfrm>
            <a:off x="2073563" y="4622798"/>
            <a:ext cx="292967" cy="221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7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97" y="40514"/>
            <a:ext cx="8464378" cy="487490"/>
          </a:xfrm>
        </p:spPr>
        <p:txBody>
          <a:bodyPr/>
          <a:lstStyle/>
          <a:p>
            <a:r>
              <a:rPr lang="en-US" dirty="0"/>
              <a:t>RDT-06, 1.3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023"/>
            <a:ext cx="9144000" cy="603995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207480"/>
              </p:ext>
            </p:extLst>
          </p:nvPr>
        </p:nvGraphicFramePr>
        <p:xfrm>
          <a:off x="2352676" y="3903787"/>
          <a:ext cx="4362449" cy="13140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2982">
                  <a:extLst>
                    <a:ext uri="{9D8B030D-6E8A-4147-A177-3AD203B41FA5}">
                      <a16:colId xmlns:a16="http://schemas.microsoft.com/office/drawing/2014/main" val="586050767"/>
                    </a:ext>
                  </a:extLst>
                </a:gridCol>
                <a:gridCol w="892237">
                  <a:extLst>
                    <a:ext uri="{9D8B030D-6E8A-4147-A177-3AD203B41FA5}">
                      <a16:colId xmlns:a16="http://schemas.microsoft.com/office/drawing/2014/main" val="1587816873"/>
                    </a:ext>
                  </a:extLst>
                </a:gridCol>
                <a:gridCol w="1038504">
                  <a:extLst>
                    <a:ext uri="{9D8B030D-6E8A-4147-A177-3AD203B41FA5}">
                      <a16:colId xmlns:a16="http://schemas.microsoft.com/office/drawing/2014/main" val="3040097175"/>
                    </a:ext>
                  </a:extLst>
                </a:gridCol>
                <a:gridCol w="1568726">
                  <a:extLst>
                    <a:ext uri="{9D8B030D-6E8A-4147-A177-3AD203B41FA5}">
                      <a16:colId xmlns:a16="http://schemas.microsoft.com/office/drawing/2014/main" val="4133508750"/>
                    </a:ext>
                  </a:extLst>
                </a:gridCol>
              </a:tblGrid>
              <a:tr h="3005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N</a:t>
                      </a:r>
                      <a:r>
                        <a:rPr lang="en-US" sz="1600" b="1" u="none" strike="noStrike" baseline="-25000" dirty="0">
                          <a:effectLst/>
                        </a:rPr>
                        <a:t>2</a:t>
                      </a:r>
                      <a:r>
                        <a:rPr lang="en-US" sz="1600" b="1" u="none" strike="noStrike" dirty="0">
                          <a:effectLst/>
                        </a:rPr>
                        <a:t> In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Hold 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>
                          <a:effectLst/>
                        </a:rPr>
                        <a:t>Time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u="none" strike="noStrike" dirty="0">
                          <a:effectLst/>
                        </a:rPr>
                        <a:t>Q@40 MV/m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948608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155 C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7x10</a:t>
                      </a:r>
                      <a:r>
                        <a:rPr lang="en-US" sz="1600" b="1" u="none" strike="noStrike" baseline="3000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en-US" sz="1600" b="1" i="0" u="none" strike="noStrike" baseline="30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8372328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250 C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 C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48hrs</a:t>
                      </a:r>
                      <a:endParaRPr lang="en-US" sz="16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1.7x10</a:t>
                      </a:r>
                      <a:r>
                        <a:rPr lang="en-US" sz="1600" b="1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16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2785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300 C</a:t>
                      </a:r>
                      <a:endParaRPr lang="en-US" sz="1600" b="1" i="0" u="none" strike="noStrike" dirty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175 C</a:t>
                      </a:r>
                      <a:endParaRPr lang="en-US" sz="1600" b="1" i="0" u="none" strike="noStrike" dirty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FF00"/>
                          </a:solidFill>
                          <a:effectLst/>
                          <a:latin typeface="Calibri" panose="020F0502020204030204" pitchFamily="34" charset="0"/>
                        </a:rPr>
                        <a:t>48hrs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00FF00"/>
                          </a:solidFill>
                          <a:effectLst/>
                        </a:rPr>
                        <a:t>1.2x10</a:t>
                      </a:r>
                      <a:r>
                        <a:rPr lang="en-US" sz="1600" b="1" u="none" strike="noStrike" baseline="30000" dirty="0" smtClean="0">
                          <a:solidFill>
                            <a:srgbClr val="00FF00"/>
                          </a:solidFill>
                          <a:effectLst/>
                        </a:rPr>
                        <a:t>10</a:t>
                      </a:r>
                      <a:endParaRPr lang="en-US" sz="1600" b="1" i="0" u="none" strike="noStrike" baseline="30000" dirty="0" smtClean="0">
                        <a:solidFill>
                          <a:srgbClr val="00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3663396"/>
                  </a:ext>
                </a:extLst>
              </a:tr>
              <a:tr h="126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300 C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175 C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24hrs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solidFill>
                            <a:srgbClr val="7030A0"/>
                          </a:solidFill>
                          <a:effectLst/>
                        </a:rPr>
                        <a:t>2.0x10</a:t>
                      </a:r>
                      <a:r>
                        <a:rPr lang="en-US" sz="1600" b="1" u="none" strike="noStrike" baseline="30000" dirty="0" smtClean="0">
                          <a:solidFill>
                            <a:srgbClr val="7030A0"/>
                          </a:solidFill>
                          <a:effectLst/>
                        </a:rPr>
                        <a:t>10</a:t>
                      </a:r>
                      <a:endParaRPr lang="en-US" sz="1600" b="1" i="0" u="none" strike="noStrike" baseline="30000" dirty="0" smtClean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1516964"/>
                  </a:ext>
                </a:extLst>
              </a:tr>
            </a:tbl>
          </a:graphicData>
        </a:graphic>
      </p:graphicFrame>
      <p:sp>
        <p:nvSpPr>
          <p:cNvPr id="7" name="Right Arrow 6"/>
          <p:cNvSpPr/>
          <p:nvPr/>
        </p:nvSpPr>
        <p:spPr>
          <a:xfrm>
            <a:off x="2059709" y="4341091"/>
            <a:ext cx="292967" cy="221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053792" y="4581237"/>
            <a:ext cx="292967" cy="221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053791" y="4845846"/>
            <a:ext cx="292967" cy="221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2828" y="3778456"/>
            <a:ext cx="788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m</a:t>
            </a:r>
          </a:p>
          <a:p>
            <a:r>
              <a:rPr lang="en-US" b="1" dirty="0" smtClean="0"/>
              <a:t> EP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980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LabStandardPPTTemplate" id="{A76DDB89-9485-FD4D-98A9-DF1C06249F3D}" vid="{808B238C-84FF-B441-8654-84F07F73F6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JLabPowerPointMain (2)</Template>
  <TotalTime>527</TotalTime>
  <Words>595</Words>
  <Application>Microsoft Office PowerPoint</Application>
  <PresentationFormat>On-screen Show (4:3)</PresentationFormat>
  <Paragraphs>130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.PingFangSC-Regular</vt:lpstr>
      <vt:lpstr>Arial</vt:lpstr>
      <vt:lpstr>Bodoni MT Black</vt:lpstr>
      <vt:lpstr>Calibri</vt:lpstr>
      <vt:lpstr>PingFangSC-Regular</vt:lpstr>
      <vt:lpstr>Symbol</vt:lpstr>
      <vt:lpstr>Times New Roman</vt:lpstr>
      <vt:lpstr>Wingdings</vt:lpstr>
      <vt:lpstr>Office Theme</vt:lpstr>
      <vt:lpstr>Status of Infusion Studies at Jlab</vt:lpstr>
      <vt:lpstr>Summary, TTC 2019, Feb 5-8 2019</vt:lpstr>
      <vt:lpstr>Summary, SRF 2019, June 30-July 5, 2019</vt:lpstr>
      <vt:lpstr>Varying N2 Injection Temperature</vt:lpstr>
      <vt:lpstr>RDT-06, 1.3 GHz</vt:lpstr>
      <vt:lpstr>RDT-06, 1.3 GHz</vt:lpstr>
      <vt:lpstr>RDT-06, 1.3 GHz</vt:lpstr>
      <vt:lpstr>RDT-06, 1.3 GHz</vt:lpstr>
      <vt:lpstr>RDT-06, 1.3 GHz</vt:lpstr>
      <vt:lpstr>RDL-0, 1.5 GHz</vt:lpstr>
      <vt:lpstr>FH3C, 3 GHz</vt:lpstr>
      <vt:lpstr>Frequency Dependence</vt:lpstr>
      <vt:lpstr>Mean free path from f vs T data</vt:lpstr>
      <vt:lpstr>Mean free path via f vs T data</vt:lpstr>
      <vt:lpstr>Summary</vt:lpstr>
      <vt:lpstr>PowerPoint Presentation</vt:lpstr>
    </vt:vector>
  </TitlesOfParts>
  <Company>Jefferson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 material</dc:title>
  <dc:creator>Gianluigi Ciovati</dc:creator>
  <cp:lastModifiedBy>Pashupati Dhakal</cp:lastModifiedBy>
  <cp:revision>83</cp:revision>
  <dcterms:created xsi:type="dcterms:W3CDTF">2018-03-22T12:58:41Z</dcterms:created>
  <dcterms:modified xsi:type="dcterms:W3CDTF">2020-02-03T19:17:00Z</dcterms:modified>
</cp:coreProperties>
</file>