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328" r:id="rId2"/>
    <p:sldId id="330" r:id="rId3"/>
    <p:sldId id="370" r:id="rId4"/>
    <p:sldId id="386" r:id="rId5"/>
    <p:sldId id="387" r:id="rId6"/>
    <p:sldId id="384" r:id="rId7"/>
    <p:sldId id="392" r:id="rId8"/>
    <p:sldId id="393" r:id="rId9"/>
    <p:sldId id="398" r:id="rId10"/>
    <p:sldId id="369" r:id="rId11"/>
    <p:sldId id="373" r:id="rId12"/>
    <p:sldId id="397" r:id="rId13"/>
    <p:sldId id="379" r:id="rId14"/>
    <p:sldId id="381" r:id="rId15"/>
    <p:sldId id="382" r:id="rId16"/>
    <p:sldId id="353" r:id="rId17"/>
    <p:sldId id="360" r:id="rId18"/>
    <p:sldId id="376" r:id="rId19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55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phael" initials="R" lastIdx="3" clrIdx="0"/>
  <p:cmAuthor id="1" name="Knobloch" initials="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BECF"/>
    <a:srgbClr val="D95319"/>
    <a:srgbClr val="EDB120"/>
    <a:srgbClr val="00CCFF"/>
    <a:srgbClr val="FFCC00"/>
    <a:srgbClr val="FF6600"/>
    <a:srgbClr val="FF3300"/>
    <a:srgbClr val="00D1CC"/>
    <a:srgbClr val="00589C"/>
    <a:srgbClr val="E7FF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92" autoAdjust="0"/>
    <p:restoredTop sz="88655" autoAdjust="0"/>
  </p:normalViewPr>
  <p:slideViewPr>
    <p:cSldViewPr>
      <p:cViewPr varScale="1">
        <p:scale>
          <a:sx n="98" d="100"/>
          <a:sy n="98" d="100"/>
        </p:scale>
        <p:origin x="1866" y="78"/>
      </p:cViewPr>
      <p:guideLst>
        <p:guide orient="horz" pos="2160"/>
        <p:guide pos="55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9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79FC23-04D1-4A9B-AAFF-9993E00AFAF9}" type="datetimeFigureOut">
              <a:rPr lang="de-DE"/>
              <a:pPr>
                <a:defRPr/>
              </a:pPr>
              <a:t>04.02.2020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2CA1177-784E-4BD8-A906-17278D8927B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61793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Right: </a:t>
            </a:r>
            <a:r>
              <a:rPr lang="de-DE" dirty="0" err="1"/>
              <a:t>Assuming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residual </a:t>
            </a:r>
            <a:r>
              <a:rPr lang="de-DE" dirty="0" err="1"/>
              <a:t>resistance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Nb and </a:t>
            </a:r>
            <a:r>
              <a:rPr lang="de-DE" dirty="0" err="1"/>
              <a:t>NbTiN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A1177-784E-4BD8-A906-17278D8927BE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2537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6" descr="PPT_Image_Master_1.bmp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4018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6" descr="Wissenschaftl_Info_ab_Willkommen.bmp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1929600" y="3362400"/>
            <a:ext cx="6840000" cy="284400"/>
          </a:xfrm>
        </p:spPr>
        <p:txBody>
          <a:bodyPr lIns="0" tIns="0" rIns="0" bIns="0" anchor="t" anchorCtr="0">
            <a:spAutoFit/>
          </a:bodyPr>
          <a:lstStyle>
            <a:lvl1pPr>
              <a:defRPr sz="1800" cap="none" baseline="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216824" y="2137334"/>
            <a:ext cx="7675656" cy="369332"/>
          </a:xfrm>
        </p:spPr>
        <p:txBody>
          <a:bodyPr wrap="square" anchor="b" anchorCtr="0">
            <a:spAutoFit/>
          </a:bodyPr>
          <a:lstStyle>
            <a:lvl1pPr marL="0" indent="0">
              <a:defRPr sz="2400" cap="none" baseline="0"/>
            </a:lvl1pPr>
          </a:lstStyle>
          <a:p>
            <a:pPr lvl="0"/>
            <a:r>
              <a:rPr lang="de-DE" dirty="0"/>
              <a:t>Titel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3249052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1" y="253372"/>
            <a:ext cx="6105872" cy="439718"/>
          </a:xfrm>
        </p:spPr>
        <p:txBody>
          <a:bodyPr lIns="0" tIns="0" rIns="0" bIns="0"/>
          <a:lstStyle>
            <a:lvl1pPr>
              <a:defRPr sz="2100" cap="none" baseline="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8" y="1018800"/>
            <a:ext cx="8568952" cy="825104"/>
          </a:xfrm>
        </p:spPr>
        <p:txBody>
          <a:bodyPr/>
          <a:lstStyle>
            <a:lvl1pPr marL="0" indent="0">
              <a:lnSpc>
                <a:spcPts val="2800"/>
              </a:lnSpc>
              <a:defRPr sz="1800" cap="none" baseline="0"/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457125" y="1628800"/>
            <a:ext cx="7715276" cy="2185214"/>
          </a:xfrm>
        </p:spPr>
        <p:txBody>
          <a:bodyPr>
            <a:spAutoFit/>
          </a:bodyPr>
          <a:lstStyle>
            <a:lvl1pPr marL="285750" indent="-285750" defTabSz="595313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tabLst/>
              <a:defRPr sz="1800" b="0" i="0" cap="none" baseline="0">
                <a:solidFill>
                  <a:schemeClr val="tx1"/>
                </a:solidFill>
                <a:latin typeface="+mj-lt"/>
              </a:defRPr>
            </a:lvl1pPr>
            <a:lvl2pPr marL="719138" indent="-269875" defTabSz="595313">
              <a:lnSpc>
                <a:spcPct val="100000"/>
              </a:lnSpc>
              <a:spcBef>
                <a:spcPts val="0"/>
              </a:spcBef>
              <a:buClr>
                <a:srgbClr val="00B0F0"/>
              </a:buClr>
              <a:buFont typeface="Arial" pitchFamily="34" charset="0"/>
              <a:buChar char="•"/>
              <a:tabLst/>
              <a:defRPr>
                <a:latin typeface="+mj-lt"/>
              </a:defRPr>
            </a:lvl2pPr>
            <a:lvl3pPr marL="1168400" indent="-268288" defTabSz="595313">
              <a:lnSpc>
                <a:spcPts val="2400"/>
              </a:lnSpc>
              <a:spcBef>
                <a:spcPts val="0"/>
              </a:spcBef>
              <a:buClr>
                <a:srgbClr val="00B0F0"/>
              </a:buClr>
              <a:tabLst/>
              <a:defRPr b="0">
                <a:latin typeface="+mj-lt"/>
              </a:defRPr>
            </a:lvl3pPr>
            <a:lvl4pPr marL="1611313" indent="-268288" defTabSz="595313">
              <a:lnSpc>
                <a:spcPts val="2400"/>
              </a:lnSpc>
              <a:spcBef>
                <a:spcPts val="0"/>
              </a:spcBef>
              <a:buClr>
                <a:srgbClr val="00B0F0"/>
              </a:buClr>
              <a:buFont typeface="Arial" pitchFamily="34" charset="0"/>
              <a:buChar char="•"/>
              <a:tabLst/>
              <a:defRPr>
                <a:latin typeface="+mj-lt"/>
              </a:defRPr>
            </a:lvl4pPr>
            <a:lvl5pPr marL="2060575" indent="-268288" defTabSz="595313">
              <a:lnSpc>
                <a:spcPts val="2400"/>
              </a:lnSpc>
              <a:spcBef>
                <a:spcPts val="0"/>
              </a:spcBef>
              <a:buClr>
                <a:srgbClr val="00B0F0"/>
              </a:buClr>
              <a:buFont typeface="Arial" pitchFamily="34" charset="0"/>
              <a:buChar char="•"/>
              <a:tabLst/>
              <a:defRPr>
                <a:latin typeface="+mj-lt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lang="de-DE" dirty="0"/>
              <a:t>Text durch Klicken hinzufügen</a:t>
            </a:r>
          </a:p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0"/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65E00-D6FC-4180-BDCE-4CDD809E75C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030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1" y="253372"/>
            <a:ext cx="6105872" cy="439718"/>
          </a:xfrm>
        </p:spPr>
        <p:txBody>
          <a:bodyPr lIns="0" tIns="0" rIns="0" bIns="0"/>
          <a:lstStyle>
            <a:lvl1pPr>
              <a:defRPr sz="2100" cap="none" baseline="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457125" y="980728"/>
            <a:ext cx="7715276" cy="2185214"/>
          </a:xfrm>
        </p:spPr>
        <p:txBody>
          <a:bodyPr>
            <a:spAutoFit/>
          </a:bodyPr>
          <a:lstStyle>
            <a:lvl1pPr marL="285750" indent="-285750" defTabSz="595313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tabLst/>
              <a:defRPr sz="1800" b="0" i="0" cap="none" baseline="0">
                <a:solidFill>
                  <a:schemeClr val="tx1"/>
                </a:solidFill>
                <a:latin typeface="+mj-lt"/>
              </a:defRPr>
            </a:lvl1pPr>
            <a:lvl2pPr marL="719138" indent="-269875" defTabSz="595313">
              <a:lnSpc>
                <a:spcPct val="100000"/>
              </a:lnSpc>
              <a:spcBef>
                <a:spcPts val="0"/>
              </a:spcBef>
              <a:buClr>
                <a:srgbClr val="00B0F0"/>
              </a:buClr>
              <a:buFont typeface="Arial" pitchFamily="34" charset="0"/>
              <a:buChar char="•"/>
              <a:tabLst/>
              <a:defRPr>
                <a:latin typeface="+mj-lt"/>
              </a:defRPr>
            </a:lvl2pPr>
            <a:lvl3pPr marL="1168400" indent="-268288" defTabSz="595313">
              <a:lnSpc>
                <a:spcPts val="2400"/>
              </a:lnSpc>
              <a:spcBef>
                <a:spcPts val="0"/>
              </a:spcBef>
              <a:buClr>
                <a:srgbClr val="00B0F0"/>
              </a:buClr>
              <a:tabLst/>
              <a:defRPr b="0">
                <a:latin typeface="+mj-lt"/>
              </a:defRPr>
            </a:lvl3pPr>
            <a:lvl4pPr marL="1611313" indent="-268288" defTabSz="595313">
              <a:lnSpc>
                <a:spcPts val="2400"/>
              </a:lnSpc>
              <a:spcBef>
                <a:spcPts val="0"/>
              </a:spcBef>
              <a:buClr>
                <a:srgbClr val="00B0F0"/>
              </a:buClr>
              <a:buFont typeface="Arial" pitchFamily="34" charset="0"/>
              <a:buChar char="•"/>
              <a:tabLst/>
              <a:defRPr>
                <a:latin typeface="+mj-lt"/>
              </a:defRPr>
            </a:lvl4pPr>
            <a:lvl5pPr marL="2060575" indent="-268288" defTabSz="595313">
              <a:lnSpc>
                <a:spcPts val="2400"/>
              </a:lnSpc>
              <a:spcBef>
                <a:spcPts val="0"/>
              </a:spcBef>
              <a:buClr>
                <a:srgbClr val="00B0F0"/>
              </a:buClr>
              <a:buFont typeface="Arial" pitchFamily="34" charset="0"/>
              <a:buChar char="•"/>
              <a:tabLst/>
              <a:defRPr>
                <a:latin typeface="+mj-lt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lang="de-DE" dirty="0"/>
              <a:t>Text durch Klicken hinzufügen</a:t>
            </a:r>
          </a:p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0"/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65E00-D6FC-4180-BDCE-4CDD809E75C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860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Foto sch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1" y="253372"/>
            <a:ext cx="6105872" cy="439718"/>
          </a:xfrm>
        </p:spPr>
        <p:txBody>
          <a:bodyPr lIns="0" tIns="0" rIns="0" bIns="0"/>
          <a:lstStyle>
            <a:lvl1pPr>
              <a:defRPr sz="2100" cap="none" baseline="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8" y="1018800"/>
            <a:ext cx="8568952" cy="825104"/>
          </a:xfrm>
        </p:spPr>
        <p:txBody>
          <a:bodyPr/>
          <a:lstStyle>
            <a:lvl1pPr marL="0" indent="0">
              <a:lnSpc>
                <a:spcPts val="2800"/>
              </a:lnSpc>
              <a:defRPr sz="1800" cap="none" baseline="0"/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1674942" y="4622182"/>
            <a:ext cx="7110433" cy="307777"/>
          </a:xfrm>
        </p:spPr>
        <p:txBody>
          <a:bodyPr>
            <a:spAutoFit/>
          </a:bodyPr>
          <a:lstStyle>
            <a:lvl1pPr marL="0" indent="0">
              <a:lnSpc>
                <a:spcPts val="2400"/>
              </a:lnSpc>
              <a:defRPr sz="1800" b="0" cap="none" baseline="0">
                <a:solidFill>
                  <a:schemeClr val="tx1"/>
                </a:solidFill>
                <a:latin typeface="+mn-lt"/>
              </a:defRPr>
            </a:lvl1pPr>
            <a:lvl2pPr>
              <a:lnSpc>
                <a:spcPts val="2400"/>
              </a:lnSpc>
              <a:buFont typeface="Arial" pitchFamily="34" charset="0"/>
              <a:buChar char="•"/>
              <a:defRPr b="1"/>
            </a:lvl2pPr>
          </a:lstStyle>
          <a:p>
            <a:pPr lvl="0"/>
            <a:r>
              <a:rPr lang="de-DE" dirty="0"/>
              <a:t>Textmasterformate durch Klicken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5AE04-F9B3-4229-B49F-3698FC2F1D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921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Foto gro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32" y="253372"/>
            <a:ext cx="6105840" cy="439718"/>
          </a:xfrm>
        </p:spPr>
        <p:txBody>
          <a:bodyPr lIns="0" tIns="0" rIns="0" bIns="0"/>
          <a:lstStyle>
            <a:lvl1pPr>
              <a:defRPr sz="2100" cap="none" baseline="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8" y="1018800"/>
            <a:ext cx="8568952" cy="825104"/>
          </a:xfrm>
        </p:spPr>
        <p:txBody>
          <a:bodyPr/>
          <a:lstStyle>
            <a:lvl1pPr marL="0" indent="0">
              <a:lnSpc>
                <a:spcPts val="2800"/>
              </a:lnSpc>
              <a:defRPr sz="1800" cap="none" baseline="0"/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5286375" y="2471425"/>
            <a:ext cx="3538538" cy="307777"/>
          </a:xfrm>
        </p:spPr>
        <p:txBody>
          <a:bodyPr>
            <a:spAutoFit/>
          </a:bodyPr>
          <a:lstStyle>
            <a:lvl1pPr marL="0" indent="0">
              <a:lnSpc>
                <a:spcPts val="2400"/>
              </a:lnSpc>
              <a:defRPr sz="1800" b="0" cap="none" baseline="0">
                <a:solidFill>
                  <a:schemeClr val="tx1"/>
                </a:solidFill>
                <a:latin typeface="+mn-lt"/>
              </a:defRPr>
            </a:lvl1pPr>
            <a:lvl2pPr>
              <a:lnSpc>
                <a:spcPts val="2400"/>
              </a:lnSpc>
              <a:buFont typeface="Arial" pitchFamily="34" charset="0"/>
              <a:buChar char="•"/>
              <a:defRPr b="1"/>
            </a:lvl2pPr>
          </a:lstStyle>
          <a:p>
            <a:pPr lvl="0"/>
            <a:r>
              <a:rPr lang="de-DE" dirty="0"/>
              <a:t>Textmasterformate durch Klicken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D1CFE-6F85-4186-839A-82DA20E63FF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292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32" y="253372"/>
            <a:ext cx="6105840" cy="439718"/>
          </a:xfrm>
        </p:spPr>
        <p:txBody>
          <a:bodyPr lIns="0" tIns="0" rIns="0" bIns="0"/>
          <a:lstStyle>
            <a:lvl1pPr>
              <a:defRPr sz="2100" cap="none" baseline="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D1CFE-6F85-4186-839A-82DA20E63FF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358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1" y="253372"/>
            <a:ext cx="6105872" cy="439718"/>
          </a:xfrm>
        </p:spPr>
        <p:txBody>
          <a:bodyPr lIns="0" tIns="0" rIns="0" bIns="0"/>
          <a:lstStyle>
            <a:lvl1pPr>
              <a:defRPr sz="2100" cap="none" baseline="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457125" y="980728"/>
            <a:ext cx="7715276" cy="2185214"/>
          </a:xfrm>
        </p:spPr>
        <p:txBody>
          <a:bodyPr>
            <a:spAutoFit/>
          </a:bodyPr>
          <a:lstStyle>
            <a:lvl1pPr marL="285750" indent="-285750" defTabSz="595313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tabLst/>
              <a:defRPr sz="1800" b="0" i="0" cap="none" baseline="0">
                <a:solidFill>
                  <a:schemeClr val="tx1"/>
                </a:solidFill>
                <a:latin typeface="+mj-lt"/>
              </a:defRPr>
            </a:lvl1pPr>
            <a:lvl2pPr marL="719138" indent="-269875" defTabSz="595313">
              <a:lnSpc>
                <a:spcPct val="100000"/>
              </a:lnSpc>
              <a:spcBef>
                <a:spcPts val="0"/>
              </a:spcBef>
              <a:buClr>
                <a:srgbClr val="00B0F0"/>
              </a:buClr>
              <a:buFont typeface="Arial" pitchFamily="34" charset="0"/>
              <a:buChar char="•"/>
              <a:tabLst/>
              <a:defRPr>
                <a:latin typeface="+mj-lt"/>
              </a:defRPr>
            </a:lvl2pPr>
            <a:lvl3pPr marL="1168400" indent="-268288" defTabSz="595313">
              <a:lnSpc>
                <a:spcPts val="2400"/>
              </a:lnSpc>
              <a:spcBef>
                <a:spcPts val="0"/>
              </a:spcBef>
              <a:buClr>
                <a:srgbClr val="00B0F0"/>
              </a:buClr>
              <a:tabLst/>
              <a:defRPr b="0">
                <a:latin typeface="+mj-lt"/>
              </a:defRPr>
            </a:lvl3pPr>
            <a:lvl4pPr marL="1611313" indent="-268288" defTabSz="595313">
              <a:lnSpc>
                <a:spcPts val="2400"/>
              </a:lnSpc>
              <a:spcBef>
                <a:spcPts val="0"/>
              </a:spcBef>
              <a:buClr>
                <a:srgbClr val="00B0F0"/>
              </a:buClr>
              <a:buFont typeface="Arial" pitchFamily="34" charset="0"/>
              <a:buChar char="•"/>
              <a:tabLst/>
              <a:defRPr>
                <a:latin typeface="+mj-lt"/>
              </a:defRPr>
            </a:lvl4pPr>
            <a:lvl5pPr marL="2060575" indent="-268288" defTabSz="595313">
              <a:lnSpc>
                <a:spcPts val="2400"/>
              </a:lnSpc>
              <a:spcBef>
                <a:spcPts val="0"/>
              </a:spcBef>
              <a:buClr>
                <a:srgbClr val="00B0F0"/>
              </a:buClr>
              <a:buFont typeface="Arial" pitchFamily="34" charset="0"/>
              <a:buChar char="•"/>
              <a:tabLst/>
              <a:defRPr>
                <a:latin typeface="+mj-lt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lang="de-DE" dirty="0"/>
              <a:t>Text durch Klicken hinzufügen</a:t>
            </a:r>
          </a:p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0"/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411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PPT_Image_Kopf.bmp"/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2" r="23404" b="49824"/>
          <a:stretch/>
        </p:blipFill>
        <p:spPr bwMode="auto">
          <a:xfrm flipH="1">
            <a:off x="0" y="6498000"/>
            <a:ext cx="9144000" cy="359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628650" y="254000"/>
            <a:ext cx="82296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HIER STEHT EIN KOLUMNENTITEL IN VERSALIEN 14 PT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9251" y="1019175"/>
            <a:ext cx="8766175" cy="4778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73200" y="6516000"/>
            <a:ext cx="2133600" cy="32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6F9EF3F-3E4F-482B-9917-7B6D61AA4546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1029" name="Grafik 7" descr="PPT_Image_Kopf.bmp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6000" y="6516000"/>
            <a:ext cx="3086100" cy="32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S. Keckert, TTC, 2020-02-05, CERN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9" r:id="rId2"/>
    <p:sldLayoutId id="2147483670" r:id="rId3"/>
    <p:sldLayoutId id="2147483682" r:id="rId4"/>
    <p:sldLayoutId id="2147483669" r:id="rId5"/>
    <p:sldLayoutId id="2147483668" r:id="rId6"/>
    <p:sldLayoutId id="2147483683" r:id="rId7"/>
    <p:sldLayoutId id="2147483684" r:id="rId8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4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Font typeface="Arial" charset="0"/>
        <a:defRPr sz="2100" b="1" kern="1200" cap="all">
          <a:solidFill>
            <a:srgbClr val="00589C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922963" indent="-18097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tabLst>
          <a:tab pos="1169988" algn="l"/>
        </a:tabLst>
        <a:defRPr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3248025" algn="l" rtl="0" eaLnBrk="0" fontAlgn="base" hangingPunct="0">
        <a:spcBef>
          <a:spcPct val="2000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9672" y="3362400"/>
            <a:ext cx="7344816" cy="276999"/>
          </a:xfrm>
        </p:spPr>
        <p:txBody>
          <a:bodyPr/>
          <a:lstStyle/>
          <a:p>
            <a:r>
              <a:rPr lang="de-DE" dirty="0"/>
              <a:t>Sebastian Keckert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1216824" y="2137334"/>
            <a:ext cx="7675656" cy="369332"/>
          </a:xfrm>
        </p:spPr>
        <p:txBody>
          <a:bodyPr/>
          <a:lstStyle/>
          <a:p>
            <a:r>
              <a:rPr lang="de-DE" dirty="0" err="1"/>
              <a:t>Overview</a:t>
            </a:r>
            <a:r>
              <a:rPr lang="de-DE" dirty="0"/>
              <a:t> </a:t>
            </a:r>
            <a:r>
              <a:rPr lang="de-DE" dirty="0" err="1"/>
              <a:t>Multilayers</a:t>
            </a:r>
            <a:r>
              <a:rPr lang="de-DE" dirty="0"/>
              <a:t> – RF </a:t>
            </a:r>
            <a:r>
              <a:rPr lang="en-US" dirty="0"/>
              <a:t>Results</a:t>
            </a:r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461D1FA-1CEA-45A4-9361-E499130D9B7B}"/>
              </a:ext>
            </a:extLst>
          </p:cNvPr>
          <p:cNvSpPr txBox="1"/>
          <p:nvPr/>
        </p:nvSpPr>
        <p:spPr>
          <a:xfrm>
            <a:off x="107504" y="6093298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TTC Meeting</a:t>
            </a:r>
          </a:p>
          <a:p>
            <a:r>
              <a:rPr lang="de-DE" dirty="0">
                <a:solidFill>
                  <a:schemeClr val="bg1"/>
                </a:solidFill>
              </a:rPr>
              <a:t>5 Feb 2020, CERN</a:t>
            </a:r>
          </a:p>
        </p:txBody>
      </p:sp>
    </p:spTree>
    <p:extLst>
      <p:ext uri="{BB962C8B-B14F-4D97-AF65-F5344CB8AC3E}">
        <p14:creationId xmlns:p14="http://schemas.microsoft.com/office/powerpoint/2010/main" val="32173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348880"/>
            <a:ext cx="6192688" cy="41027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S-I-S´ penetration depth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6973200" y="6516000"/>
            <a:ext cx="2133600" cy="324000"/>
          </a:xfrm>
        </p:spPr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2627784" y="2599279"/>
            <a:ext cx="792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+mj-lt"/>
              </a:rPr>
              <a:t>9.25 K</a:t>
            </a:r>
            <a:endParaRPr lang="en-US" b="1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960" y="220486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+mj-lt"/>
              </a:rPr>
              <a:t>14.3 K</a:t>
            </a:r>
            <a:endParaRPr lang="en-US" b="1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240718" y="4941168"/>
                <a:ext cx="9955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b="1" i="0" dirty="0" smtClean="0">
                        <a:latin typeface="Cambria Math" panose="02040503050406030204" pitchFamily="18" charset="0"/>
                      </a:rPr>
                      <m:t>𝚫</m:t>
                    </m:r>
                    <m:r>
                      <a:rPr lang="de-DE" b="1" i="1" dirty="0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de-DE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de-DE" b="1" i="1" dirty="0" smtClean="0"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de-DE" b="1" dirty="0">
                    <a:latin typeface="+mj-lt"/>
                  </a:rPr>
                  <a:t> 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0718" y="4941168"/>
                <a:ext cx="995578" cy="369332"/>
              </a:xfrm>
              <a:prstGeom prst="rect">
                <a:avLst/>
              </a:prstGeom>
              <a:blipFill>
                <a:blip r:embed="rId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E1F86927-DB1F-4B4B-866D-D46B8FA4104E}"/>
              </a:ext>
            </a:extLst>
          </p:cNvPr>
          <p:cNvCxnSpPr/>
          <p:nvPr/>
        </p:nvCxnSpPr>
        <p:spPr>
          <a:xfrm>
            <a:off x="6205440" y="4653136"/>
            <a:ext cx="10929" cy="936104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627784" y="2574196"/>
            <a:ext cx="0" cy="3375084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87070" y="2574196"/>
            <a:ext cx="0" cy="3375084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60" r="5499"/>
          <a:stretch/>
        </p:blipFill>
        <p:spPr>
          <a:xfrm>
            <a:off x="5156332" y="786042"/>
            <a:ext cx="3952172" cy="300299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  <p:sp>
        <p:nvSpPr>
          <p:cNvPr id="19" name="Text Placeholder 5"/>
          <p:cNvSpPr txBox="1">
            <a:spLocks/>
          </p:cNvSpPr>
          <p:nvPr/>
        </p:nvSpPr>
        <p:spPr>
          <a:xfrm>
            <a:off x="827584" y="4532347"/>
            <a:ext cx="1769174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85750" indent="-285750" algn="l" defTabSz="595313" rtl="0" eaLnBrk="0" fontAlgn="base" hangingPunct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tabLst/>
              <a:defRPr sz="1800" b="0" i="0" kern="1200" cap="none" baseline="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719138" indent="-269875" algn="l" defTabSz="595313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2pPr>
            <a:lvl3pPr marL="1168400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charset="0"/>
              <a:buChar char="•"/>
              <a:tabLst/>
              <a:defRPr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3pPr>
            <a:lvl4pPr marL="1611313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4pPr>
            <a:lvl5pPr marL="2060575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 err="1"/>
              <a:t>Dashed</a:t>
            </a:r>
            <a:r>
              <a:rPr lang="de-DE" dirty="0"/>
              <a:t> </a:t>
            </a:r>
            <a:r>
              <a:rPr lang="de-DE" dirty="0" err="1"/>
              <a:t>lines</a:t>
            </a:r>
            <a:r>
              <a:rPr lang="de-DE" dirty="0"/>
              <a:t>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dirty="0" err="1"/>
              <a:t>Fits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b="1" dirty="0"/>
              <a:t>S-I-S´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b="1" dirty="0" err="1"/>
              <a:t>multilayer</a:t>
            </a:r>
            <a:r>
              <a:rPr lang="de-DE" b="1" dirty="0"/>
              <a:t> </a:t>
            </a:r>
            <a:r>
              <a:rPr lang="de-DE" b="1" dirty="0" err="1"/>
              <a:t>theory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95536" y="1020798"/>
            <a:ext cx="3335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75nm </a:t>
            </a:r>
            <a:r>
              <a:rPr lang="en-US" dirty="0" err="1"/>
              <a:t>NbTiN</a:t>
            </a:r>
            <a:r>
              <a:rPr lang="en-US" dirty="0"/>
              <a:t> / 15nm </a:t>
            </a:r>
            <a:r>
              <a:rPr lang="en-US" dirty="0" err="1"/>
              <a:t>AlN</a:t>
            </a:r>
            <a:r>
              <a:rPr lang="en-US" dirty="0"/>
              <a:t> / </a:t>
            </a:r>
            <a:r>
              <a:rPr lang="en-US" dirty="0" err="1"/>
              <a:t>Nb</a:t>
            </a:r>
            <a:endParaRPr lang="en-US" dirty="0"/>
          </a:p>
          <a:p>
            <a:r>
              <a:rPr lang="en-US" dirty="0"/>
              <a:t>HZB QPR, 75mm disk sample</a:t>
            </a:r>
          </a:p>
          <a:p>
            <a:r>
              <a:rPr lang="en-US" dirty="0"/>
              <a:t>414 MHz, 845 MHz, 1286 MHz</a:t>
            </a:r>
          </a:p>
        </p:txBody>
      </p:sp>
    </p:spTree>
    <p:extLst>
      <p:ext uri="{BB962C8B-B14F-4D97-AF65-F5344CB8AC3E}">
        <p14:creationId xmlns:p14="http://schemas.microsoft.com/office/powerpoint/2010/main" val="3470853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S-I-S´ penetration depth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6973200" y="6516000"/>
            <a:ext cx="2133600" cy="324000"/>
          </a:xfrm>
        </p:spPr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348881"/>
            <a:ext cx="6192000" cy="410232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797912" y="551723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+mj-lt"/>
              </a:rPr>
              <a:t>14.3 K</a:t>
            </a:r>
            <a:endParaRPr lang="en-US" b="1" dirty="0">
              <a:latin typeface="+mj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6444208" y="5013176"/>
            <a:ext cx="2448272" cy="553998"/>
          </a:xfrm>
        </p:spPr>
        <p:txBody>
          <a:bodyPr/>
          <a:lstStyle/>
          <a:p>
            <a:pPr marL="0" indent="0">
              <a:buNone/>
            </a:pPr>
            <a:r>
              <a:rPr lang="de-DE" dirty="0" err="1"/>
              <a:t>Dashed</a:t>
            </a:r>
            <a:r>
              <a:rPr lang="de-DE" dirty="0"/>
              <a:t> </a:t>
            </a:r>
            <a:r>
              <a:rPr lang="de-DE" dirty="0" err="1"/>
              <a:t>lines</a:t>
            </a:r>
            <a:r>
              <a:rPr lang="de-DE" dirty="0"/>
              <a:t>: </a:t>
            </a:r>
            <a:r>
              <a:rPr lang="de-DE" dirty="0" err="1"/>
              <a:t>Fits</a:t>
            </a:r>
            <a:r>
              <a:rPr lang="de-DE" dirty="0"/>
              <a:t> </a:t>
            </a:r>
            <a:r>
              <a:rPr lang="de-DE" dirty="0" err="1"/>
              <a:t>using</a:t>
            </a:r>
            <a:br>
              <a:rPr lang="de-DE" dirty="0"/>
            </a:br>
            <a:r>
              <a:rPr lang="de-DE" b="1" dirty="0"/>
              <a:t>S-I-S´ </a:t>
            </a:r>
            <a:r>
              <a:rPr lang="de-DE" b="1" dirty="0" err="1"/>
              <a:t>multilayer</a:t>
            </a:r>
            <a:r>
              <a:rPr lang="de-DE" b="1" dirty="0"/>
              <a:t> </a:t>
            </a:r>
            <a:r>
              <a:rPr lang="de-DE" b="1" dirty="0" err="1"/>
              <a:t>theory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627784" y="2599279"/>
            <a:ext cx="78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+mj-lt"/>
              </a:rPr>
              <a:t>9.25 K</a:t>
            </a:r>
            <a:endParaRPr lang="en-US" b="1" dirty="0">
              <a:latin typeface="+mj-lt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627784" y="2574196"/>
            <a:ext cx="0" cy="3375084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87070" y="2574196"/>
            <a:ext cx="0" cy="3375084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40617333"/>
                  </p:ext>
                </p:extLst>
              </p:nvPr>
            </p:nvGraphicFramePr>
            <p:xfrm>
              <a:off x="4355976" y="764704"/>
              <a:ext cx="4732353" cy="35509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75792">
                      <a:extLst>
                        <a:ext uri="{9D8B030D-6E8A-4147-A177-3AD203B41FA5}">
                          <a16:colId xmlns:a16="http://schemas.microsoft.com/office/drawing/2014/main" val="1092538310"/>
                        </a:ext>
                      </a:extLst>
                    </a:gridCol>
                    <a:gridCol w="1800200">
                      <a:extLst>
                        <a:ext uri="{9D8B030D-6E8A-4147-A177-3AD203B41FA5}">
                          <a16:colId xmlns:a16="http://schemas.microsoft.com/office/drawing/2014/main" val="1632973781"/>
                        </a:ext>
                      </a:extLst>
                    </a:gridCol>
                    <a:gridCol w="1756361">
                      <a:extLst>
                        <a:ext uri="{9D8B030D-6E8A-4147-A177-3AD203B41FA5}">
                          <a16:colId xmlns:a16="http://schemas.microsoft.com/office/drawing/2014/main" val="207079572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/>
                            <a:t>Nb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/>
                            <a:t>NbTiN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976631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r>
                            <a:rPr lang="en-US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dirty="0">
                              <a:solidFill>
                                <a:srgbClr val="00B050"/>
                              </a:solidFill>
                            </a:rPr>
                            <a:t>9.25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solidFill>
                                <a:srgbClr val="FF0000"/>
                              </a:solidFill>
                            </a:rPr>
                            <a:t>14.3</a:t>
                          </a:r>
                          <a:r>
                            <a:rPr lang="en-US" b="0" dirty="0">
                              <a:solidFill>
                                <a:srgbClr val="FF0000"/>
                              </a:solidFill>
                            </a:rPr>
                            <a:t>     </a:t>
                          </a:r>
                          <a:r>
                            <a:rPr lang="en-US" b="0" dirty="0">
                              <a:solidFill>
                                <a:schemeClr val="tx1"/>
                              </a:solidFill>
                            </a:rPr>
                            <a:t>(Lit:</a:t>
                          </a:r>
                          <a:r>
                            <a:rPr lang="en-US" b="0" baseline="0" dirty="0">
                              <a:solidFill>
                                <a:schemeClr val="tx1"/>
                              </a:solidFill>
                            </a:rPr>
                            <a:t> 17.3)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203631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nm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r>
                            <a:rPr lang="en-US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solidFill>
                                <a:srgbClr val="FF0000"/>
                              </a:solidFill>
                            </a:rPr>
                            <a:t>44</a:t>
                          </a:r>
                          <a:r>
                            <a:rPr lang="en-US" b="1" baseline="0" dirty="0">
                              <a:solidFill>
                                <a:srgbClr val="FF0000"/>
                              </a:solidFill>
                            </a:rPr>
                            <a:t> … 46</a:t>
                          </a:r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solidFill>
                                <a:srgbClr val="00B050"/>
                              </a:solidFill>
                            </a:rPr>
                            <a:t>240 … 250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5011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RRR</a:t>
                          </a:r>
                          <a:r>
                            <a:rPr lang="en-US" baseline="0" dirty="0"/>
                            <a:t> (</a:t>
                          </a:r>
                          <a:r>
                            <a:rPr lang="en-US" baseline="0" dirty="0" err="1"/>
                            <a:t>sc</a:t>
                          </a:r>
                          <a:r>
                            <a:rPr lang="en-US" baseline="0" dirty="0"/>
                            <a:t>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solidFill>
                                <a:srgbClr val="FF0000"/>
                              </a:solidFill>
                            </a:rPr>
                            <a:t>15 … 25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4213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RRR</a:t>
                          </a:r>
                          <a:r>
                            <a:rPr lang="de-DE" baseline="0" dirty="0"/>
                            <a:t> (</a:t>
                          </a:r>
                          <a:r>
                            <a:rPr lang="de-DE" baseline="0" dirty="0" err="1"/>
                            <a:t>nc</a:t>
                          </a:r>
                          <a:r>
                            <a:rPr lang="de-DE" baseline="0" dirty="0"/>
                            <a:t>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solidFill>
                                <a:srgbClr val="00B050"/>
                              </a:solidFill>
                            </a:rPr>
                            <a:t>320 … 350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76044108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endParaRPr lang="en-US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800" b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462176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nm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r>
                            <a:rPr lang="en-US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>
                              <a:solidFill>
                                <a:schemeClr val="tx1"/>
                              </a:solidFill>
                            </a:rPr>
                            <a:t>39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(5)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899798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nm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r>
                            <a:rPr lang="en-US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>
                              <a:solidFill>
                                <a:schemeClr val="tx1"/>
                              </a:solidFill>
                            </a:rPr>
                            <a:t>32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(150 … 200)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12299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r>
                            <a:rPr lang="en-US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2.</m:t>
                                  </m:r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…2.3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2.86⋅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b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650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𝑅𝑇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r>
                            <a:rPr lang="en-US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6.58⋅</m:t>
                              </m:r>
                              <m:sSup>
                                <m:sSupPr>
                                  <m:ctrlPr>
                                    <a:rPr lang="en-US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b="0" i="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b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2859485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40617333"/>
                  </p:ext>
                </p:extLst>
              </p:nvPr>
            </p:nvGraphicFramePr>
            <p:xfrm>
              <a:off x="4355976" y="764704"/>
              <a:ext cx="4732353" cy="35509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75792">
                      <a:extLst>
                        <a:ext uri="{9D8B030D-6E8A-4147-A177-3AD203B41FA5}">
                          <a16:colId xmlns:a16="http://schemas.microsoft.com/office/drawing/2014/main" val="1092538310"/>
                        </a:ext>
                      </a:extLst>
                    </a:gridCol>
                    <a:gridCol w="1800200">
                      <a:extLst>
                        <a:ext uri="{9D8B030D-6E8A-4147-A177-3AD203B41FA5}">
                          <a16:colId xmlns:a16="http://schemas.microsoft.com/office/drawing/2014/main" val="1632973781"/>
                        </a:ext>
                      </a:extLst>
                    </a:gridCol>
                    <a:gridCol w="1756361">
                      <a:extLst>
                        <a:ext uri="{9D8B030D-6E8A-4147-A177-3AD203B41FA5}">
                          <a16:colId xmlns:a16="http://schemas.microsoft.com/office/drawing/2014/main" val="207079572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Nb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NbTiN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976631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18" t="-108197" r="-305181" b="-7704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dirty="0" smtClean="0">
                              <a:solidFill>
                                <a:srgbClr val="00B050"/>
                              </a:solidFill>
                            </a:rPr>
                            <a:t>9.25</a:t>
                          </a:r>
                          <a:endParaRPr lang="en-US" sz="1800" b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rgbClr val="FF0000"/>
                              </a:solidFill>
                            </a:rPr>
                            <a:t>14.3</a:t>
                          </a:r>
                          <a:r>
                            <a:rPr lang="en-US" b="0" dirty="0" smtClean="0">
                              <a:solidFill>
                                <a:srgbClr val="FF0000"/>
                              </a:solidFill>
                            </a:rPr>
                            <a:t>     </a:t>
                          </a:r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(Lit: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 17.3)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203631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18" t="-208197" r="-305181" b="-6704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rgbClr val="FF0000"/>
                              </a:solidFill>
                            </a:rPr>
                            <a:t>44</a:t>
                          </a:r>
                          <a:r>
                            <a:rPr lang="en-US" b="1" baseline="0" dirty="0" smtClean="0">
                              <a:solidFill>
                                <a:srgbClr val="FF0000"/>
                              </a:solidFill>
                            </a:rPr>
                            <a:t> … 46</a:t>
                          </a:r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rgbClr val="00B050"/>
                              </a:solidFill>
                            </a:rPr>
                            <a:t>240 … 250</a:t>
                          </a:r>
                          <a:endParaRPr lang="en-US" b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5011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RRR</a:t>
                          </a:r>
                          <a:r>
                            <a:rPr lang="en-US" baseline="0" dirty="0" smtClean="0"/>
                            <a:t> (</a:t>
                          </a:r>
                          <a:r>
                            <a:rPr lang="en-US" baseline="0" dirty="0" err="1" smtClean="0"/>
                            <a:t>sc</a:t>
                          </a:r>
                          <a:r>
                            <a:rPr lang="en-US" baseline="0" dirty="0" smtClean="0"/>
                            <a:t>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rgbClr val="FF0000"/>
                              </a:solidFill>
                            </a:rPr>
                            <a:t>15 … 25</a:t>
                          </a:r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4213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RRR</a:t>
                          </a:r>
                          <a:r>
                            <a:rPr lang="de-DE" baseline="0" dirty="0" smtClean="0"/>
                            <a:t> (</a:t>
                          </a:r>
                          <a:r>
                            <a:rPr lang="de-DE" baseline="0" dirty="0" err="1" smtClean="0"/>
                            <a:t>nc</a:t>
                          </a:r>
                          <a:r>
                            <a:rPr lang="de-DE" baseline="0" dirty="0" smtClean="0"/>
                            <a:t>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rgbClr val="00B050"/>
                              </a:solidFill>
                            </a:rPr>
                            <a:t>320 … 350</a:t>
                          </a:r>
                          <a:endParaRPr lang="en-US" b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76044108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endParaRPr lang="en-US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800" b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462176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18" t="-563934" r="-305181" b="-3147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39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(5)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899798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18" t="-663934" r="-305181" b="-2147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32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(150 … 200)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12299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18" t="-763934" r="-305181" b="-1147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65541" t="-763934" r="-98986" b="-1147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0139" t="-763934" r="-1736" b="-11475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6650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18" t="-863934" r="-305181" b="-147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65541" t="-863934" r="-98986" b="-147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2859485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6" name="TextBox 15"/>
          <p:cNvSpPr txBox="1"/>
          <p:nvPr/>
        </p:nvSpPr>
        <p:spPr>
          <a:xfrm>
            <a:off x="395536" y="1020798"/>
            <a:ext cx="3335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75nm </a:t>
            </a:r>
            <a:r>
              <a:rPr lang="en-US" dirty="0" err="1"/>
              <a:t>NbTiN</a:t>
            </a:r>
            <a:r>
              <a:rPr lang="en-US" dirty="0"/>
              <a:t> / 15nm </a:t>
            </a:r>
            <a:r>
              <a:rPr lang="en-US" dirty="0" err="1"/>
              <a:t>AlN</a:t>
            </a:r>
            <a:r>
              <a:rPr lang="en-US" dirty="0"/>
              <a:t> / </a:t>
            </a:r>
            <a:r>
              <a:rPr lang="en-US" dirty="0" err="1"/>
              <a:t>Nb</a:t>
            </a:r>
            <a:endParaRPr lang="en-US" dirty="0"/>
          </a:p>
          <a:p>
            <a:r>
              <a:rPr lang="en-US" dirty="0"/>
              <a:t>HZB QPR, 75mm disk sample</a:t>
            </a:r>
          </a:p>
          <a:p>
            <a:r>
              <a:rPr lang="en-US" dirty="0"/>
              <a:t>414 MHz, 845 MHz, 1286 MHz</a:t>
            </a:r>
          </a:p>
        </p:txBody>
      </p:sp>
    </p:spTree>
    <p:extLst>
      <p:ext uri="{BB962C8B-B14F-4D97-AF65-F5344CB8AC3E}">
        <p14:creationId xmlns:p14="http://schemas.microsoft.com/office/powerpoint/2010/main" val="2307447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S-S´ RF quench field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70nm </a:t>
            </a:r>
            <a:r>
              <a:rPr lang="en-US" dirty="0" err="1"/>
              <a:t>NbTiN</a:t>
            </a:r>
            <a:r>
              <a:rPr lang="en-US" dirty="0"/>
              <a:t> / </a:t>
            </a:r>
            <a:r>
              <a:rPr lang="en-US" dirty="0" err="1"/>
              <a:t>Nb</a:t>
            </a:r>
            <a:endParaRPr lang="en-US" dirty="0"/>
          </a:p>
          <a:p>
            <a:r>
              <a:rPr lang="en-US" dirty="0"/>
              <a:t>No insulator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629378" y="1246686"/>
            <a:ext cx="3335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HZB QPR, 75mm disk sample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91" y="1779328"/>
            <a:ext cx="8030941" cy="4602000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E18243E2-C3B4-479A-B51A-974C8B9BED1B}"/>
              </a:ext>
            </a:extLst>
          </p:cNvPr>
          <p:cNvSpPr/>
          <p:nvPr/>
        </p:nvSpPr>
        <p:spPr>
          <a:xfrm>
            <a:off x="6817157" y="6093296"/>
            <a:ext cx="2360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[D. Tikhonov, SRF19]</a:t>
            </a:r>
          </a:p>
        </p:txBody>
      </p:sp>
    </p:spTree>
    <p:extLst>
      <p:ext uri="{BB962C8B-B14F-4D97-AF65-F5344CB8AC3E}">
        <p14:creationId xmlns:p14="http://schemas.microsoft.com/office/powerpoint/2010/main" val="486255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S-I-S´ RF </a:t>
            </a:r>
            <a:r>
              <a:rPr lang="de-DE" dirty="0" err="1"/>
              <a:t>Quench</a:t>
            </a:r>
            <a:r>
              <a:rPr lang="de-DE" dirty="0"/>
              <a:t> </a:t>
            </a:r>
            <a:r>
              <a:rPr lang="de-DE" dirty="0" err="1"/>
              <a:t>field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73148" y="980728"/>
            <a:ext cx="7715276" cy="1338828"/>
          </a:xfrm>
        </p:spPr>
        <p:txBody>
          <a:bodyPr/>
          <a:lstStyle/>
          <a:p>
            <a:r>
              <a:rPr lang="de-DE" dirty="0"/>
              <a:t>Hard </a:t>
            </a:r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quench</a:t>
            </a:r>
            <a:r>
              <a:rPr lang="de-DE" dirty="0"/>
              <a:t> </a:t>
            </a:r>
            <a:r>
              <a:rPr lang="de-DE" dirty="0" err="1"/>
              <a:t>limit</a:t>
            </a:r>
            <a:r>
              <a:rPr lang="de-DE" dirty="0"/>
              <a:t> at 20-25 mT</a:t>
            </a:r>
          </a:p>
          <a:p>
            <a:r>
              <a:rPr lang="de-DE" b="1" dirty="0"/>
              <a:t>Fit</a:t>
            </a:r>
            <a:r>
              <a:rPr lang="de-DE" dirty="0"/>
              <a:t>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S-I-S´ </a:t>
            </a:r>
            <a:r>
              <a:rPr lang="de-DE" b="1" dirty="0" err="1"/>
              <a:t>multilayer</a:t>
            </a:r>
            <a:r>
              <a:rPr lang="de-DE" b="1" dirty="0"/>
              <a:t> </a:t>
            </a:r>
            <a:r>
              <a:rPr lang="de-DE" b="1" dirty="0" err="1"/>
              <a:t>theory</a:t>
            </a: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>
              <a:buFont typeface="Wingdings" panose="05000000000000000000" pitchFamily="2" charset="2"/>
              <a:buChar char="è"/>
            </a:pPr>
            <a:r>
              <a:rPr lang="de-DE" b="1" dirty="0">
                <a:sym typeface="Wingdings" panose="05000000000000000000" pitchFamily="2" charset="2"/>
              </a:rPr>
              <a:t>S-I-S´ </a:t>
            </a:r>
            <a:r>
              <a:rPr lang="de-DE" b="1" dirty="0" err="1">
                <a:sym typeface="Wingdings" panose="05000000000000000000" pitchFamily="2" charset="2"/>
              </a:rPr>
              <a:t>allows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increase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of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bulk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limit</a:t>
            </a:r>
            <a:endParaRPr lang="de-DE" b="1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000" y="2558479"/>
            <a:ext cx="6720000" cy="38948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22057517"/>
                  </p:ext>
                </p:extLst>
              </p:nvPr>
            </p:nvGraphicFramePr>
            <p:xfrm>
              <a:off x="5034816" y="1272115"/>
              <a:ext cx="3970914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2914">
                      <a:extLst>
                        <a:ext uri="{9D8B030D-6E8A-4147-A177-3AD203B41FA5}">
                          <a16:colId xmlns:a16="http://schemas.microsoft.com/office/drawing/2014/main" val="1092538310"/>
                        </a:ext>
                      </a:extLst>
                    </a:gridCol>
                    <a:gridCol w="1152000">
                      <a:extLst>
                        <a:ext uri="{9D8B030D-6E8A-4147-A177-3AD203B41FA5}">
                          <a16:colId xmlns:a16="http://schemas.microsoft.com/office/drawing/2014/main" val="1632973781"/>
                        </a:ext>
                      </a:extLst>
                    </a:gridCol>
                    <a:gridCol w="1656000">
                      <a:extLst>
                        <a:ext uri="{9D8B030D-6E8A-4147-A177-3AD203B41FA5}">
                          <a16:colId xmlns:a16="http://schemas.microsoft.com/office/drawing/2014/main" val="207079572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/>
                            <a:t>Nb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/>
                            <a:t>NbTiN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976631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r>
                            <a:rPr lang="en-US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dirty="0">
                              <a:solidFill>
                                <a:srgbClr val="00B050"/>
                              </a:solidFill>
                            </a:rPr>
                            <a:t>9.3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14.3</a:t>
                          </a:r>
                          <a:r>
                            <a:rPr lang="en-US" b="0" baseline="0" dirty="0">
                              <a:solidFill>
                                <a:srgbClr val="FF0000"/>
                              </a:solidFill>
                            </a:rPr>
                            <a:t>   </a:t>
                          </a:r>
                          <a:r>
                            <a:rPr lang="en-US" b="0" dirty="0">
                              <a:solidFill>
                                <a:schemeClr val="tx1"/>
                              </a:solidFill>
                            </a:rPr>
                            <a:t>(Lit:</a:t>
                          </a:r>
                          <a:r>
                            <a:rPr lang="en-US" b="0" baseline="0" dirty="0">
                              <a:solidFill>
                                <a:schemeClr val="tx1"/>
                              </a:solidFill>
                            </a:rPr>
                            <a:t> 17.3)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203631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de-DE" b="0" i="0" smtClean="0">
                                      <a:latin typeface="Cambria Math" panose="02040503050406030204" pitchFamily="18" charset="0"/>
                                    </a:rPr>
                                    <m:t>max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  <m:r>
                                <m:rPr>
                                  <m:sty m:val="p"/>
                                </m:rPr>
                                <a:rPr lang="de-DE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r>
                            <a:rPr lang="en-US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220 … 250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solidFill>
                                <a:srgbClr val="FF0000"/>
                              </a:solidFill>
                            </a:rPr>
                            <a:t>17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5011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22057517"/>
                  </p:ext>
                </p:extLst>
              </p:nvPr>
            </p:nvGraphicFramePr>
            <p:xfrm>
              <a:off x="5034816" y="1272115"/>
              <a:ext cx="3970914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2914">
                      <a:extLst>
                        <a:ext uri="{9D8B030D-6E8A-4147-A177-3AD203B41FA5}">
                          <a16:colId xmlns:a16="http://schemas.microsoft.com/office/drawing/2014/main" val="1092538310"/>
                        </a:ext>
                      </a:extLst>
                    </a:gridCol>
                    <a:gridCol w="1152000">
                      <a:extLst>
                        <a:ext uri="{9D8B030D-6E8A-4147-A177-3AD203B41FA5}">
                          <a16:colId xmlns:a16="http://schemas.microsoft.com/office/drawing/2014/main" val="1632973781"/>
                        </a:ext>
                      </a:extLst>
                    </a:gridCol>
                    <a:gridCol w="1656000">
                      <a:extLst>
                        <a:ext uri="{9D8B030D-6E8A-4147-A177-3AD203B41FA5}">
                          <a16:colId xmlns:a16="http://schemas.microsoft.com/office/drawing/2014/main" val="207079572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Nb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NbTiN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976631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4" t="-106452" r="-243979" b="-1209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dirty="0" smtClean="0">
                              <a:solidFill>
                                <a:srgbClr val="00B050"/>
                              </a:solidFill>
                            </a:rPr>
                            <a:t>9.3</a:t>
                          </a:r>
                          <a:endParaRPr lang="en-US" sz="1800" b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</a:rPr>
                            <a:t>14.3</a:t>
                          </a:r>
                          <a:r>
                            <a:rPr lang="en-US" b="0" baseline="0" dirty="0" smtClean="0">
                              <a:solidFill>
                                <a:srgbClr val="FF0000"/>
                              </a:solidFill>
                            </a:rPr>
                            <a:t>   </a:t>
                          </a:r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(Lit</a:t>
                          </a:r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: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 17.3)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203631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4" t="-209836" r="-243979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</a:rPr>
                            <a:t>220 … 250</a:t>
                          </a:r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rgbClr val="FF0000"/>
                              </a:solidFill>
                            </a:rPr>
                            <a:t>17</a:t>
                          </a:r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50119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5466862" y="2924944"/>
            <a:ext cx="2201482" cy="6309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85750" indent="-285750" algn="l" defTabSz="595313" rtl="0" eaLnBrk="0" fontAlgn="base" hangingPunct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tabLst/>
              <a:defRPr sz="1800" b="0" i="0" kern="1200" cap="none" baseline="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719138" indent="-269875" algn="l" defTabSz="595313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2pPr>
            <a:lvl3pPr marL="1168400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charset="0"/>
              <a:buChar char="•"/>
              <a:tabLst/>
              <a:defRPr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3pPr>
            <a:lvl4pPr marL="1611313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4pPr>
            <a:lvl5pPr marL="2060575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Solid </a:t>
            </a:r>
            <a:r>
              <a:rPr lang="de-DE" dirty="0" err="1"/>
              <a:t>lines</a:t>
            </a:r>
            <a:r>
              <a:rPr lang="de-DE" dirty="0"/>
              <a:t>: </a:t>
            </a:r>
            <a:r>
              <a:rPr lang="de-DE" b="1" dirty="0"/>
              <a:t>S-I-S´ Fit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dirty="0" err="1"/>
              <a:t>Dashed</a:t>
            </a:r>
            <a:r>
              <a:rPr lang="de-DE" dirty="0"/>
              <a:t>: Extrapolation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301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S-I-S´ RF </a:t>
            </a:r>
            <a:r>
              <a:rPr lang="de-DE" dirty="0" err="1"/>
              <a:t>Quench</a:t>
            </a:r>
            <a:r>
              <a:rPr lang="de-DE" dirty="0"/>
              <a:t> </a:t>
            </a:r>
            <a:r>
              <a:rPr lang="de-DE" dirty="0" err="1"/>
              <a:t>field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73148" y="980728"/>
            <a:ext cx="7715276" cy="1338828"/>
          </a:xfrm>
        </p:spPr>
        <p:txBody>
          <a:bodyPr/>
          <a:lstStyle/>
          <a:p>
            <a:r>
              <a:rPr lang="de-DE" dirty="0"/>
              <a:t>Hard </a:t>
            </a:r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quench</a:t>
            </a:r>
            <a:r>
              <a:rPr lang="de-DE" dirty="0"/>
              <a:t> </a:t>
            </a:r>
            <a:r>
              <a:rPr lang="de-DE" dirty="0" err="1"/>
              <a:t>limit</a:t>
            </a:r>
            <a:r>
              <a:rPr lang="de-DE" dirty="0"/>
              <a:t> at 20-25 mT</a:t>
            </a:r>
          </a:p>
          <a:p>
            <a:r>
              <a:rPr lang="de-DE" b="1" dirty="0"/>
              <a:t>Fit</a:t>
            </a:r>
            <a:r>
              <a:rPr lang="de-DE" dirty="0"/>
              <a:t>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S-I-S´ </a:t>
            </a:r>
            <a:r>
              <a:rPr lang="de-DE" b="1" dirty="0" err="1"/>
              <a:t>multilayer</a:t>
            </a:r>
            <a:r>
              <a:rPr lang="de-DE" b="1" dirty="0"/>
              <a:t> </a:t>
            </a:r>
            <a:r>
              <a:rPr lang="de-DE" b="1" dirty="0" err="1"/>
              <a:t>theory</a:t>
            </a: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>
              <a:buFont typeface="Wingdings" panose="05000000000000000000" pitchFamily="2" charset="2"/>
              <a:buChar char="è"/>
            </a:pPr>
            <a:r>
              <a:rPr lang="de-DE" b="1" dirty="0">
                <a:sym typeface="Wingdings" panose="05000000000000000000" pitchFamily="2" charset="2"/>
              </a:rPr>
              <a:t>S-I-S´ </a:t>
            </a:r>
            <a:r>
              <a:rPr lang="de-DE" b="1" dirty="0" err="1">
                <a:sym typeface="Wingdings" panose="05000000000000000000" pitchFamily="2" charset="2"/>
              </a:rPr>
              <a:t>allows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increase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of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bulk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limit</a:t>
            </a:r>
            <a:endParaRPr lang="de-DE" b="1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001" y="2558479"/>
            <a:ext cx="6719998" cy="38948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22057517"/>
                  </p:ext>
                </p:extLst>
              </p:nvPr>
            </p:nvGraphicFramePr>
            <p:xfrm>
              <a:off x="5034816" y="1272115"/>
              <a:ext cx="3970914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2914">
                      <a:extLst>
                        <a:ext uri="{9D8B030D-6E8A-4147-A177-3AD203B41FA5}">
                          <a16:colId xmlns:a16="http://schemas.microsoft.com/office/drawing/2014/main" val="1092538310"/>
                        </a:ext>
                      </a:extLst>
                    </a:gridCol>
                    <a:gridCol w="1152000">
                      <a:extLst>
                        <a:ext uri="{9D8B030D-6E8A-4147-A177-3AD203B41FA5}">
                          <a16:colId xmlns:a16="http://schemas.microsoft.com/office/drawing/2014/main" val="1632973781"/>
                        </a:ext>
                      </a:extLst>
                    </a:gridCol>
                    <a:gridCol w="1656000">
                      <a:extLst>
                        <a:ext uri="{9D8B030D-6E8A-4147-A177-3AD203B41FA5}">
                          <a16:colId xmlns:a16="http://schemas.microsoft.com/office/drawing/2014/main" val="207079572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/>
                            <a:t>Nb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/>
                            <a:t>NbTiN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976631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r>
                            <a:rPr lang="en-US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dirty="0">
                              <a:solidFill>
                                <a:srgbClr val="00B050"/>
                              </a:solidFill>
                            </a:rPr>
                            <a:t>9.3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14.3</a:t>
                          </a:r>
                          <a:r>
                            <a:rPr lang="en-US" b="0" baseline="0" dirty="0">
                              <a:solidFill>
                                <a:srgbClr val="FF0000"/>
                              </a:solidFill>
                            </a:rPr>
                            <a:t>   </a:t>
                          </a:r>
                          <a:r>
                            <a:rPr lang="en-US" b="0" dirty="0">
                              <a:solidFill>
                                <a:schemeClr val="tx1"/>
                              </a:solidFill>
                            </a:rPr>
                            <a:t>(Lit:</a:t>
                          </a:r>
                          <a:r>
                            <a:rPr lang="en-US" b="0" baseline="0" dirty="0">
                              <a:solidFill>
                                <a:schemeClr val="tx1"/>
                              </a:solidFill>
                            </a:rPr>
                            <a:t> 17.3)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203631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de-DE" b="0" i="0" smtClean="0">
                                      <a:latin typeface="Cambria Math" panose="02040503050406030204" pitchFamily="18" charset="0"/>
                                    </a:rPr>
                                    <m:t>max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  <m:r>
                                <m:rPr>
                                  <m:sty m:val="p"/>
                                </m:rPr>
                                <a:rPr lang="de-DE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r>
                            <a:rPr lang="en-US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220 … 250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solidFill>
                                <a:srgbClr val="FF0000"/>
                              </a:solidFill>
                            </a:rPr>
                            <a:t>17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5011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22057517"/>
                  </p:ext>
                </p:extLst>
              </p:nvPr>
            </p:nvGraphicFramePr>
            <p:xfrm>
              <a:off x="5034816" y="1272115"/>
              <a:ext cx="3970914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2914">
                      <a:extLst>
                        <a:ext uri="{9D8B030D-6E8A-4147-A177-3AD203B41FA5}">
                          <a16:colId xmlns:a16="http://schemas.microsoft.com/office/drawing/2014/main" val="1092538310"/>
                        </a:ext>
                      </a:extLst>
                    </a:gridCol>
                    <a:gridCol w="1152000">
                      <a:extLst>
                        <a:ext uri="{9D8B030D-6E8A-4147-A177-3AD203B41FA5}">
                          <a16:colId xmlns:a16="http://schemas.microsoft.com/office/drawing/2014/main" val="1632973781"/>
                        </a:ext>
                      </a:extLst>
                    </a:gridCol>
                    <a:gridCol w="1656000">
                      <a:extLst>
                        <a:ext uri="{9D8B030D-6E8A-4147-A177-3AD203B41FA5}">
                          <a16:colId xmlns:a16="http://schemas.microsoft.com/office/drawing/2014/main" val="207079572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Nb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NbTiN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976631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4" t="-106452" r="-243979" b="-1209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dirty="0" smtClean="0">
                              <a:solidFill>
                                <a:srgbClr val="00B050"/>
                              </a:solidFill>
                            </a:rPr>
                            <a:t>9.3</a:t>
                          </a:r>
                          <a:endParaRPr lang="en-US" sz="1800" b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</a:rPr>
                            <a:t>14.3</a:t>
                          </a:r>
                          <a:r>
                            <a:rPr lang="en-US" b="0" baseline="0" dirty="0" smtClean="0">
                              <a:solidFill>
                                <a:srgbClr val="FF0000"/>
                              </a:solidFill>
                            </a:rPr>
                            <a:t>   </a:t>
                          </a:r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(Lit</a:t>
                          </a:r>
                          <a:r>
                            <a:rPr lang="en-US" b="0" dirty="0" smtClean="0">
                              <a:solidFill>
                                <a:schemeClr val="tx1"/>
                              </a:solidFill>
                            </a:rPr>
                            <a:t>:</a:t>
                          </a:r>
                          <a:r>
                            <a:rPr lang="en-US" b="0" baseline="0" dirty="0" smtClean="0">
                              <a:solidFill>
                                <a:schemeClr val="tx1"/>
                              </a:solidFill>
                            </a:rPr>
                            <a:t> 17.3)</a:t>
                          </a:r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203631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4" t="-209836" r="-243979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</a:rPr>
                            <a:t>220 … 250</a:t>
                          </a:r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rgbClr val="FF0000"/>
                              </a:solidFill>
                            </a:rPr>
                            <a:t>17</a:t>
                          </a:r>
                          <a:endParaRPr lang="en-US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50119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76256" y="3088704"/>
            <a:ext cx="911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latin typeface="+mj-lt"/>
              </a:rPr>
              <a:t>Nb</a:t>
            </a:r>
            <a:r>
              <a:rPr lang="de-DE" b="1" dirty="0">
                <a:latin typeface="+mj-lt"/>
              </a:rPr>
              <a:t>: 240 mT</a:t>
            </a:r>
            <a:endParaRPr lang="en-US" b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35896" y="4211796"/>
            <a:ext cx="1551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latin typeface="+mj-lt"/>
              </a:rPr>
              <a:t>NbTiN</a:t>
            </a:r>
            <a:r>
              <a:rPr lang="de-DE" b="1" dirty="0">
                <a:latin typeface="+mj-lt"/>
              </a:rPr>
              <a:t>: 17 mT</a:t>
            </a:r>
            <a:endParaRPr lang="en-US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858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SRF </a:t>
            </a:r>
            <a:r>
              <a:rPr lang="de-DE" dirty="0" err="1"/>
              <a:t>characterization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multilayer</a:t>
            </a:r>
            <a:r>
              <a:rPr lang="de-DE" dirty="0"/>
              <a:t> </a:t>
            </a:r>
            <a:r>
              <a:rPr lang="de-DE" dirty="0" err="1"/>
              <a:t>structures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sample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cavities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125" y="1628800"/>
            <a:ext cx="7715276" cy="413959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è"/>
            </a:pPr>
            <a:r>
              <a:rPr lang="de-DE" dirty="0">
                <a:sym typeface="Wingdings" panose="05000000000000000000" pitchFamily="2" charset="2"/>
              </a:rPr>
              <a:t>So </a:t>
            </a:r>
            <a:r>
              <a:rPr lang="de-DE" dirty="0" err="1">
                <a:sym typeface="Wingdings" panose="05000000000000000000" pitchFamily="2" charset="2"/>
              </a:rPr>
              <a:t>far</a:t>
            </a:r>
            <a:r>
              <a:rPr lang="de-DE" dirty="0">
                <a:sym typeface="Wingdings" panose="05000000000000000000" pitchFamily="2" charset="2"/>
              </a:rPr>
              <a:t>: </a:t>
            </a:r>
            <a:r>
              <a:rPr lang="de-DE" dirty="0" err="1">
                <a:sym typeface="Wingdings" panose="05000000000000000000" pitchFamily="2" charset="2"/>
              </a:rPr>
              <a:t>Mostly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surface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resistance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data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>
                <a:sym typeface="Wingdings" panose="05000000000000000000" pitchFamily="2" charset="2"/>
              </a:rPr>
              <a:t>at high </a:t>
            </a:r>
            <a:r>
              <a:rPr lang="de-DE" dirty="0" err="1">
                <a:sym typeface="Wingdings" panose="05000000000000000000" pitchFamily="2" charset="2"/>
              </a:rPr>
              <a:t>frequency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and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low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field</a:t>
            </a:r>
            <a:endParaRPr lang="de-DE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è"/>
            </a:pPr>
            <a:endParaRPr lang="de-DE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è"/>
            </a:pPr>
            <a:r>
              <a:rPr lang="de-DE" dirty="0" err="1">
                <a:sym typeface="Wingdings" panose="05000000000000000000" pitchFamily="2" charset="2"/>
              </a:rPr>
              <a:t>Consistently</a:t>
            </a:r>
            <a:r>
              <a:rPr lang="de-DE" dirty="0">
                <a:sym typeface="Wingdings" panose="05000000000000000000" pitchFamily="2" charset="2"/>
              </a:rPr>
              <a:t>: Lower R</a:t>
            </a:r>
            <a:r>
              <a:rPr lang="de-DE" baseline="-25000" dirty="0">
                <a:sym typeface="Wingdings" panose="05000000000000000000" pitchFamily="2" charset="2"/>
              </a:rPr>
              <a:t>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than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for</a:t>
            </a:r>
            <a:r>
              <a:rPr lang="de-DE" dirty="0">
                <a:sym typeface="Wingdings" panose="05000000000000000000" pitchFamily="2" charset="2"/>
              </a:rPr>
              <a:t> Nb at </a:t>
            </a:r>
            <a:r>
              <a:rPr lang="de-DE" dirty="0" err="1">
                <a:sym typeface="Wingdings" panose="05000000000000000000" pitchFamily="2" charset="2"/>
              </a:rPr>
              <a:t>higher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temperature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>
                <a:sym typeface="Wingdings" panose="05000000000000000000" pitchFamily="2" charset="2"/>
              </a:rPr>
              <a:t>So </a:t>
            </a:r>
            <a:r>
              <a:rPr lang="de-DE" dirty="0" err="1">
                <a:sym typeface="Wingdings" panose="05000000000000000000" pitchFamily="2" charset="2"/>
              </a:rPr>
              <a:t>far</a:t>
            </a:r>
            <a:r>
              <a:rPr lang="de-DE" dirty="0">
                <a:sym typeface="Wingdings" panose="05000000000000000000" pitchFamily="2" charset="2"/>
              </a:rPr>
              <a:t>: </a:t>
            </a:r>
            <a:r>
              <a:rPr lang="de-DE" dirty="0" err="1">
                <a:sym typeface="Wingdings" panose="05000000000000000000" pitchFamily="2" charset="2"/>
              </a:rPr>
              <a:t>Severe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limitations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by</a:t>
            </a:r>
            <a:r>
              <a:rPr lang="de-DE" dirty="0">
                <a:sym typeface="Wingdings" panose="05000000000000000000" pitchFamily="2" charset="2"/>
              </a:rPr>
              <a:t> residual </a:t>
            </a:r>
            <a:r>
              <a:rPr lang="de-DE" dirty="0" err="1">
                <a:sym typeface="Wingdings" panose="05000000000000000000" pitchFamily="2" charset="2"/>
              </a:rPr>
              <a:t>resistance</a:t>
            </a:r>
            <a:endParaRPr lang="de-DE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è"/>
            </a:pPr>
            <a:endParaRPr lang="de-DE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è"/>
            </a:pPr>
            <a:r>
              <a:rPr lang="de-DE" dirty="0">
                <a:sym typeface="Wingdings" panose="05000000000000000000" pitchFamily="2" charset="2"/>
              </a:rPr>
              <a:t>Penetration </a:t>
            </a:r>
            <a:r>
              <a:rPr lang="de-DE" dirty="0" err="1">
                <a:sym typeface="Wingdings" panose="05000000000000000000" pitchFamily="2" charset="2"/>
              </a:rPr>
              <a:t>depth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measurement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 err="1">
                <a:sym typeface="Wingdings" panose="05000000000000000000" pitchFamily="2" charset="2"/>
              </a:rPr>
              <a:t>agrees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with</a:t>
            </a:r>
            <a:r>
              <a:rPr lang="de-DE" dirty="0">
                <a:sym typeface="Wingdings" panose="05000000000000000000" pitchFamily="2" charset="2"/>
              </a:rPr>
              <a:t> S-I-S´ </a:t>
            </a:r>
            <a:r>
              <a:rPr lang="de-DE" dirty="0" err="1">
                <a:sym typeface="Wingdings" panose="05000000000000000000" pitchFamily="2" charset="2"/>
              </a:rPr>
              <a:t>multilayer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theory</a:t>
            </a:r>
            <a:endParaRPr lang="de-DE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è"/>
            </a:pPr>
            <a:endParaRPr lang="de-DE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è"/>
            </a:pPr>
            <a:r>
              <a:rPr lang="de-DE" dirty="0">
                <a:sym typeface="Wingdings" panose="05000000000000000000" pitchFamily="2" charset="2"/>
              </a:rPr>
              <a:t>First RF </a:t>
            </a:r>
            <a:r>
              <a:rPr lang="de-DE" dirty="0" err="1">
                <a:sym typeface="Wingdings" panose="05000000000000000000" pitchFamily="2" charset="2"/>
              </a:rPr>
              <a:t>critical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field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measurements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S-I-S´ </a:t>
            </a:r>
            <a:r>
              <a:rPr lang="de-DE" dirty="0" err="1">
                <a:sym typeface="Wingdings" panose="05000000000000000000" pitchFamily="2" charset="2"/>
              </a:rPr>
              <a:t>and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>
                <a:sym typeface="Wingdings" panose="05000000000000000000" pitchFamily="2" charset="2"/>
              </a:rPr>
              <a:t>S-S´ </a:t>
            </a:r>
            <a:r>
              <a:rPr lang="de-DE" dirty="0" err="1">
                <a:sym typeface="Wingdings" panose="05000000000000000000" pitchFamily="2" charset="2"/>
              </a:rPr>
              <a:t>structures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show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low-field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quenches</a:t>
            </a:r>
            <a:endParaRPr lang="de-DE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è"/>
            </a:pPr>
            <a:endParaRPr lang="de-DE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è"/>
            </a:pPr>
            <a:r>
              <a:rPr lang="de-DE" dirty="0" err="1">
                <a:sym typeface="Wingdings" panose="05000000000000000000" pitchFamily="2" charset="2"/>
              </a:rPr>
              <a:t>We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need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more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data</a:t>
            </a:r>
            <a:r>
              <a:rPr lang="de-DE" dirty="0">
                <a:sym typeface="Wingdings" panose="05000000000000000000" pitchFamily="2" charset="2"/>
              </a:rPr>
              <a:t> on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RF </a:t>
            </a:r>
            <a:r>
              <a:rPr lang="de-DE" dirty="0" err="1">
                <a:sym typeface="Wingdings" panose="05000000000000000000" pitchFamily="2" charset="2"/>
              </a:rPr>
              <a:t>quench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field</a:t>
            </a:r>
            <a:r>
              <a:rPr lang="de-DE" dirty="0">
                <a:sym typeface="Wingdings" panose="05000000000000000000" pitchFamily="2" charset="2"/>
              </a:rPr>
              <a:t> 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6002894-3725-49FB-B1D7-B2C5FEF216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3" t="37365" r="21132"/>
          <a:stretch/>
        </p:blipFill>
        <p:spPr>
          <a:xfrm>
            <a:off x="6151456" y="1628800"/>
            <a:ext cx="2890955" cy="4464496"/>
          </a:xfrm>
          <a:prstGeom prst="rect">
            <a:avLst/>
          </a:prstGeom>
        </p:spPr>
      </p:pic>
      <p:sp>
        <p:nvSpPr>
          <p:cNvPr id="9" name="Rechteck 14">
            <a:extLst>
              <a:ext uri="{FF2B5EF4-FFF2-40B4-BE49-F238E27FC236}">
                <a16:creationId xmlns:a16="http://schemas.microsoft.com/office/drawing/2014/main" id="{7332D0C2-60F9-4971-ACEF-4555B026E120}"/>
              </a:ext>
            </a:extLst>
          </p:cNvPr>
          <p:cNvSpPr/>
          <p:nvPr/>
        </p:nvSpPr>
        <p:spPr>
          <a:xfrm>
            <a:off x="994754" y="6002124"/>
            <a:ext cx="45853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 err="1">
                <a:solidFill>
                  <a:srgbClr val="0070C0"/>
                </a:solidFill>
                <a:latin typeface="+mj-lt"/>
              </a:rPr>
              <a:t>Thank</a:t>
            </a:r>
            <a:r>
              <a:rPr lang="de-DE" sz="28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de-DE" sz="2800" b="1" dirty="0" err="1">
                <a:solidFill>
                  <a:srgbClr val="0070C0"/>
                </a:solidFill>
                <a:latin typeface="+mj-lt"/>
              </a:rPr>
              <a:t>you</a:t>
            </a:r>
            <a:r>
              <a:rPr lang="de-DE" sz="28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de-DE" sz="2800" b="1" dirty="0" err="1">
                <a:solidFill>
                  <a:srgbClr val="0070C0"/>
                </a:solidFill>
                <a:latin typeface="+mj-lt"/>
              </a:rPr>
              <a:t>for</a:t>
            </a:r>
            <a:r>
              <a:rPr lang="de-DE" sz="28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de-DE" sz="2800" b="1" dirty="0" err="1">
                <a:solidFill>
                  <a:srgbClr val="0070C0"/>
                </a:solidFill>
                <a:latin typeface="+mj-lt"/>
              </a:rPr>
              <a:t>your</a:t>
            </a:r>
            <a:r>
              <a:rPr lang="de-DE" sz="28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de-DE" sz="2800" b="1" dirty="0" err="1">
                <a:solidFill>
                  <a:srgbClr val="0070C0"/>
                </a:solidFill>
                <a:latin typeface="+mj-lt"/>
              </a:rPr>
              <a:t>attention</a:t>
            </a:r>
            <a:r>
              <a:rPr lang="de-DE" sz="2800" b="1" dirty="0">
                <a:solidFill>
                  <a:srgbClr val="0070C0"/>
                </a:solidFill>
                <a:latin typeface="+mj-lt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582223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6FF59A6D-A03E-4DB4-8686-F49B889C6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432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290543-1165-44CE-BA2F-F634AB873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S-I-S´ Sample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8058A3-F77F-46C2-970E-7AE859E81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8" y="836712"/>
            <a:ext cx="8568952" cy="825104"/>
          </a:xfrm>
        </p:spPr>
        <p:txBody>
          <a:bodyPr/>
          <a:lstStyle/>
          <a:p>
            <a:r>
              <a:rPr lang="de-DE" dirty="0"/>
              <a:t>75 </a:t>
            </a:r>
            <a:r>
              <a:rPr lang="de-DE" dirty="0" err="1"/>
              <a:t>nm</a:t>
            </a:r>
            <a:r>
              <a:rPr lang="de-DE" dirty="0"/>
              <a:t> </a:t>
            </a:r>
            <a:r>
              <a:rPr lang="de-DE" dirty="0" err="1"/>
              <a:t>NbTiN</a:t>
            </a:r>
            <a:r>
              <a:rPr lang="de-DE" dirty="0"/>
              <a:t> – 15 </a:t>
            </a:r>
            <a:r>
              <a:rPr lang="de-DE" dirty="0" err="1"/>
              <a:t>nm</a:t>
            </a:r>
            <a:r>
              <a:rPr lang="de-DE" dirty="0"/>
              <a:t> </a:t>
            </a:r>
            <a:r>
              <a:rPr lang="de-DE" dirty="0" err="1"/>
              <a:t>AlN</a:t>
            </a:r>
            <a:r>
              <a:rPr lang="de-DE" dirty="0"/>
              <a:t> – </a:t>
            </a:r>
            <a:r>
              <a:rPr lang="de-DE" dirty="0" err="1"/>
              <a:t>bulk</a:t>
            </a:r>
            <a:r>
              <a:rPr lang="de-DE" dirty="0"/>
              <a:t> </a:t>
            </a:r>
            <a:r>
              <a:rPr lang="de-DE" dirty="0" err="1"/>
              <a:t>Nb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27D7DFF-29AC-4C2A-BF6B-2EA3D93F530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E1E587E-D43D-4EEE-ABBB-EF7CEA43A9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3" y="1340768"/>
            <a:ext cx="4049588" cy="404958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8A4A31D2-2A07-4021-B489-27351AC775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751291"/>
            <a:ext cx="3574320" cy="382983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5545FE7-2F74-4C2B-9ABE-82589BDF8835}"/>
              </a:ext>
            </a:extLst>
          </p:cNvPr>
          <p:cNvSpPr txBox="1"/>
          <p:nvPr/>
        </p:nvSpPr>
        <p:spPr>
          <a:xfrm>
            <a:off x="107506" y="5445224"/>
            <a:ext cx="44179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589C"/>
                </a:solidFill>
                <a:latin typeface="+mn-lt"/>
              </a:rPr>
              <a:t>[Courtesy of Anne-Marie Valente-Feliciano]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54480DDF-9806-4B7B-8E06-5E487E3746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077072"/>
            <a:ext cx="3525872" cy="264440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0824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S-I-S´ – R(T,B) – 845 MHz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36" y="764706"/>
            <a:ext cx="7591928" cy="569282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09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000" y="2601336"/>
            <a:ext cx="6420000" cy="3852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the way towards high gradient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/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457124" y="1628802"/>
                <a:ext cx="7715276" cy="1144865"/>
              </a:xfrm>
            </p:spPr>
            <p:txBody>
              <a:bodyPr/>
              <a:lstStyle/>
              <a:p>
                <a:r>
                  <a:rPr lang="en-US" dirty="0"/>
                  <a:t>S-I-S’ structure shields bulk superconductor (</a:t>
                </a:r>
                <a:r>
                  <a:rPr lang="en-US" dirty="0" err="1"/>
                  <a:t>Nb</a:t>
                </a:r>
                <a:r>
                  <a:rPr lang="en-US" dirty="0"/>
                  <a:t>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𝜆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>
                            <a:latin typeface="Cambria Math" panose="02040503050406030204" pitchFamily="18" charset="0"/>
                          </a:rPr>
                          <m:t>Nb</m:t>
                        </m:r>
                      </m:sub>
                    </m:sSub>
                  </m:oMath>
                </a14:m>
                <a:endParaRPr lang="de-DE" b="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vp</m:t>
                        </m:r>
                      </m:sub>
                    </m:sSub>
                  </m:oMath>
                </a14:m>
                <a:r>
                  <a:rPr lang="de-DE" dirty="0"/>
                  <a:t> </a:t>
                </a:r>
                <a:r>
                  <a:rPr lang="de-DE" dirty="0" err="1"/>
                  <a:t>can</a:t>
                </a:r>
                <a:r>
                  <a:rPr lang="de-DE" dirty="0"/>
                  <a:t> </a:t>
                </a:r>
                <a:r>
                  <a:rPr lang="de-DE" dirty="0" err="1"/>
                  <a:t>be</a:t>
                </a:r>
                <a:r>
                  <a:rPr lang="de-DE" dirty="0"/>
                  <a:t> </a:t>
                </a:r>
                <a:r>
                  <a:rPr lang="de-DE" dirty="0" err="1"/>
                  <a:t>increased</a:t>
                </a:r>
                <a:endParaRPr lang="de-DE" b="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a:rPr lang="de-DE" b="0" i="0" smtClean="0">
                            <a:latin typeface="Cambria Math" panose="02040503050406030204" pitchFamily="18" charset="0"/>
                          </a:rPr>
                          <m:t>,   </m:t>
                        </m:r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Nb</m:t>
                        </m:r>
                      </m:sub>
                    </m:sSub>
                  </m:oMath>
                </a14:m>
                <a:r>
                  <a:rPr lang="en-US" dirty="0"/>
                  <a:t> reduces surface resistance</a:t>
                </a:r>
              </a:p>
            </p:txBody>
          </p:sp>
        </mc:Choice>
        <mc:Fallback xmlns="">
          <p:sp>
            <p:nvSpPr>
              <p:cNvPr id="6" name="Tex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457124" y="1628802"/>
                <a:ext cx="7715276" cy="1144865"/>
              </a:xfrm>
              <a:blipFill>
                <a:blip r:embed="rId3"/>
                <a:stretch>
                  <a:fillRect l="-1738" t="-6915" b="-111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1150904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589C"/>
                </a:solidFill>
                <a:latin typeface="+mn-lt"/>
              </a:rPr>
              <a:t>[T. Kubo, Sc. Sci. Technol. 30, 023001, 2017]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64088" y="908720"/>
            <a:ext cx="370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589C"/>
                </a:solidFill>
                <a:latin typeface="+mn-lt"/>
              </a:rPr>
              <a:t>[A. </a:t>
            </a:r>
            <a:r>
              <a:rPr lang="en-US" sz="1400" dirty="0" err="1">
                <a:solidFill>
                  <a:srgbClr val="00589C"/>
                </a:solidFill>
                <a:latin typeface="+mn-lt"/>
              </a:rPr>
              <a:t>Gurevich</a:t>
            </a:r>
            <a:r>
              <a:rPr lang="en-US" sz="1400" dirty="0">
                <a:solidFill>
                  <a:srgbClr val="00589C"/>
                </a:solidFill>
                <a:latin typeface="+mn-lt"/>
              </a:rPr>
              <a:t>, Appl. Phys. Lett. 88, 012511, 2006]</a:t>
            </a:r>
          </a:p>
        </p:txBody>
      </p:sp>
    </p:spTree>
    <p:extLst>
      <p:ext uri="{BB962C8B-B14F-4D97-AF65-F5344CB8AC3E}">
        <p14:creationId xmlns:p14="http://schemas.microsoft.com/office/powerpoint/2010/main" val="52841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the way towards high gradient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7124" y="1628802"/>
            <a:ext cx="7715276" cy="1261884"/>
          </a:xfrm>
        </p:spPr>
        <p:txBody>
          <a:bodyPr/>
          <a:lstStyle/>
          <a:p>
            <a:r>
              <a:rPr lang="en-US" dirty="0"/>
              <a:t>S-I-S’ structure promises high </a:t>
            </a:r>
            <a:r>
              <a:rPr lang="en-US" dirty="0" err="1"/>
              <a:t>B</a:t>
            </a:r>
            <a:r>
              <a:rPr lang="en-US" baseline="-25000" dirty="0" err="1"/>
              <a:t>max</a:t>
            </a:r>
            <a:endParaRPr lang="en-US" baseline="-25000" dirty="0"/>
          </a:p>
          <a:p>
            <a:r>
              <a:rPr lang="en-US" dirty="0"/>
              <a:t>More stable w.r.t. early vortex penetration?</a:t>
            </a:r>
          </a:p>
          <a:p>
            <a:r>
              <a:rPr lang="en-US" dirty="0"/>
              <a:t>Moderate decrease of R</a:t>
            </a:r>
            <a:r>
              <a:rPr lang="en-US" baseline="-25000" dirty="0"/>
              <a:t>S</a:t>
            </a:r>
          </a:p>
          <a:p>
            <a:pPr lvl="1"/>
            <a:r>
              <a:rPr lang="en-US" dirty="0"/>
              <a:t>Thick films needed for higher operating temperature 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" y="2926800"/>
            <a:ext cx="4572000" cy="3429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" y="2926800"/>
            <a:ext cx="4572000" cy="3429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3" y="2924944"/>
            <a:ext cx="4570693" cy="34280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30960" y="494116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latin typeface="+mj-lt"/>
              </a:rPr>
              <a:t>Nb</a:t>
            </a:r>
            <a:r>
              <a:rPr lang="de-DE" b="1" dirty="0">
                <a:latin typeface="+mj-lt"/>
              </a:rPr>
              <a:t>: </a:t>
            </a:r>
            <a:r>
              <a:rPr lang="de-DE" b="1" dirty="0" err="1">
                <a:latin typeface="+mj-lt"/>
              </a:rPr>
              <a:t>B</a:t>
            </a:r>
            <a:r>
              <a:rPr lang="de-DE" b="1" baseline="-25000" dirty="0" err="1">
                <a:latin typeface="+mj-lt"/>
              </a:rPr>
              <a:t>sh</a:t>
            </a:r>
            <a:r>
              <a:rPr lang="de-DE" b="1" dirty="0">
                <a:latin typeface="+mj-lt"/>
              </a:rPr>
              <a:t>=240 mT</a:t>
            </a:r>
            <a:endParaRPr lang="en-US" b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95736" y="3933056"/>
            <a:ext cx="2030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latin typeface="+mj-lt"/>
              </a:rPr>
              <a:t>NbTiN</a:t>
            </a:r>
            <a:r>
              <a:rPr lang="de-DE" b="1" dirty="0">
                <a:latin typeface="+mj-lt"/>
              </a:rPr>
              <a:t>: </a:t>
            </a:r>
            <a:r>
              <a:rPr lang="de-DE" b="1" dirty="0" err="1">
                <a:latin typeface="+mj-lt"/>
              </a:rPr>
              <a:t>B</a:t>
            </a:r>
            <a:r>
              <a:rPr lang="de-DE" b="1" baseline="-25000" dirty="0" err="1">
                <a:latin typeface="+mj-lt"/>
              </a:rPr>
              <a:t>sh</a:t>
            </a:r>
            <a:r>
              <a:rPr lang="de-DE" b="1" dirty="0">
                <a:latin typeface="+mj-lt"/>
              </a:rPr>
              <a:t>=200 mT</a:t>
            </a:r>
            <a:endParaRPr lang="en-US" b="1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3849" y="3207870"/>
            <a:ext cx="2030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+mj-lt"/>
              </a:rPr>
              <a:t>S-I-S´: </a:t>
            </a:r>
            <a:r>
              <a:rPr lang="de-DE" b="1" dirty="0" err="1">
                <a:latin typeface="+mj-lt"/>
              </a:rPr>
              <a:t>B</a:t>
            </a:r>
            <a:r>
              <a:rPr lang="de-DE" b="1" baseline="-25000" dirty="0" err="1">
                <a:latin typeface="+mj-lt"/>
              </a:rPr>
              <a:t>max</a:t>
            </a:r>
            <a:r>
              <a:rPr lang="de-DE" b="1" dirty="0">
                <a:latin typeface="+mj-lt"/>
              </a:rPr>
              <a:t>=273 mT</a:t>
            </a:r>
            <a:endParaRPr lang="en-US" b="1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953308"/>
            <a:ext cx="4570693" cy="34280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65119" y="2787314"/>
            <a:ext cx="691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+mj-lt"/>
              </a:rPr>
              <a:t>1.8 K</a:t>
            </a:r>
            <a:endParaRPr lang="en-US" b="1" dirty="0">
              <a:latin typeface="+mj-lt"/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364088" y="1150904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589C"/>
                </a:solidFill>
                <a:latin typeface="+mn-lt"/>
              </a:rPr>
              <a:t>[T. Kubo, Sc. Sci. Technol. 30, 023001, 2017]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64088" y="908720"/>
            <a:ext cx="370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589C"/>
                </a:solidFill>
                <a:latin typeface="+mn-lt"/>
              </a:rPr>
              <a:t>[A. </a:t>
            </a:r>
            <a:r>
              <a:rPr lang="en-US" sz="1400" dirty="0" err="1">
                <a:solidFill>
                  <a:srgbClr val="00589C"/>
                </a:solidFill>
                <a:latin typeface="+mn-lt"/>
              </a:rPr>
              <a:t>Gurevich</a:t>
            </a:r>
            <a:r>
              <a:rPr lang="en-US" sz="1400" dirty="0">
                <a:solidFill>
                  <a:srgbClr val="00589C"/>
                </a:solidFill>
                <a:latin typeface="+mn-lt"/>
              </a:rPr>
              <a:t>, Appl. Phys. Lett. 88, 012511, 2006]</a:t>
            </a:r>
          </a:p>
        </p:txBody>
      </p:sp>
    </p:spTree>
    <p:extLst>
      <p:ext uri="{BB962C8B-B14F-4D97-AF65-F5344CB8AC3E}">
        <p14:creationId xmlns:p14="http://schemas.microsoft.com/office/powerpoint/2010/main" val="848700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Overview: Multilayer at SRF conferences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/ 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/ </a:t>
            </a:r>
            <a:r>
              <a:rPr lang="en-US" dirty="0" err="1"/>
              <a:t>Nb</a:t>
            </a:r>
            <a:r>
              <a:rPr lang="en-US" dirty="0"/>
              <a:t> @ 7.5 GHz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37409" y="1174041"/>
            <a:ext cx="3427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TE011 sapphire loaded cavity 50mm disk sample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" y="1916832"/>
            <a:ext cx="5741314" cy="4199433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2906658" y="4011949"/>
            <a:ext cx="3105502" cy="28803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4355976" y="4588013"/>
            <a:ext cx="1656184" cy="17106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4114309" y="3323326"/>
            <a:ext cx="1897851" cy="8935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84168" y="3075845"/>
            <a:ext cx="2880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50nm Nb</a:t>
            </a:r>
            <a:r>
              <a:rPr lang="en-US" baseline="-25000" dirty="0"/>
              <a:t>3</a:t>
            </a:r>
            <a:r>
              <a:rPr lang="en-US" dirty="0"/>
              <a:t>Sn / 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/ </a:t>
            </a:r>
            <a:r>
              <a:rPr lang="en-US" dirty="0" err="1"/>
              <a:t>Nb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084168" y="4574414"/>
            <a:ext cx="2880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100nm Nb</a:t>
            </a:r>
            <a:r>
              <a:rPr lang="en-US" baseline="-25000" dirty="0"/>
              <a:t>3</a:t>
            </a:r>
            <a:r>
              <a:rPr lang="en-US" dirty="0"/>
              <a:t>Sn / 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/ </a:t>
            </a:r>
            <a:r>
              <a:rPr lang="en-US" dirty="0" err="1"/>
              <a:t>Nb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084168" y="37889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bulk </a:t>
            </a:r>
            <a:r>
              <a:rPr lang="en-US" dirty="0" err="1"/>
              <a:t>Nb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6300192" y="6093296"/>
            <a:ext cx="28440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[S. Sosa-</a:t>
            </a:r>
            <a:r>
              <a:rPr lang="en-US" dirty="0" err="1"/>
              <a:t>Guitron</a:t>
            </a:r>
            <a:r>
              <a:rPr lang="en-US" dirty="0"/>
              <a:t>, SRF’15]</a:t>
            </a:r>
          </a:p>
        </p:txBody>
      </p:sp>
    </p:spTree>
    <p:extLst>
      <p:ext uri="{BB962C8B-B14F-4D97-AF65-F5344CB8AC3E}">
        <p14:creationId xmlns:p14="http://schemas.microsoft.com/office/powerpoint/2010/main" val="3397349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5" y="1722511"/>
            <a:ext cx="5170248" cy="4658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Overview: Multilayer at SRF conferences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100nm </a:t>
            </a:r>
            <a:r>
              <a:rPr lang="en-US" dirty="0" err="1"/>
              <a:t>NbN</a:t>
            </a:r>
            <a:r>
              <a:rPr lang="en-US" dirty="0"/>
              <a:t> @ 3.88 GHz, 1 mT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6175" y="102056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TE011 cavity</a:t>
            </a:r>
          </a:p>
          <a:p>
            <a:r>
              <a:rPr lang="en-US" dirty="0"/>
              <a:t>130mm disk sample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4548464" y="4631785"/>
            <a:ext cx="887632" cy="8553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4563088" y="2954363"/>
            <a:ext cx="801000" cy="2628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533038" y="2733181"/>
            <a:ext cx="30714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4x 25nm </a:t>
            </a:r>
            <a:r>
              <a:rPr lang="en-US" dirty="0" err="1"/>
              <a:t>NbN</a:t>
            </a:r>
            <a:r>
              <a:rPr lang="en-US" dirty="0"/>
              <a:t> / 14nm </a:t>
            </a:r>
            <a:r>
              <a:rPr lang="en-US" dirty="0" err="1"/>
              <a:t>MgO</a:t>
            </a:r>
            <a:endParaRPr lang="en-US" dirty="0"/>
          </a:p>
          <a:p>
            <a:r>
              <a:rPr lang="en-US" dirty="0"/>
              <a:t>+ 5nm </a:t>
            </a:r>
            <a:r>
              <a:rPr lang="en-US" dirty="0" err="1"/>
              <a:t>MgO</a:t>
            </a:r>
            <a:r>
              <a:rPr lang="en-US" dirty="0"/>
              <a:t> top layer</a:t>
            </a:r>
          </a:p>
          <a:p>
            <a:r>
              <a:rPr lang="en-US" dirty="0"/>
              <a:t>Substrate: rough PC </a:t>
            </a:r>
            <a:r>
              <a:rPr lang="en-US" dirty="0" err="1"/>
              <a:t>Nb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466522" y="4532652"/>
            <a:ext cx="29939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2x 50nm </a:t>
            </a:r>
            <a:r>
              <a:rPr lang="en-US" dirty="0" err="1"/>
              <a:t>NbN</a:t>
            </a:r>
            <a:r>
              <a:rPr lang="en-US" dirty="0"/>
              <a:t> / 14nm </a:t>
            </a:r>
            <a:r>
              <a:rPr lang="en-US" dirty="0" err="1"/>
              <a:t>MgO</a:t>
            </a:r>
            <a:endParaRPr lang="en-US" dirty="0"/>
          </a:p>
          <a:p>
            <a:r>
              <a:rPr lang="en-US" dirty="0"/>
              <a:t>+ 5nm </a:t>
            </a:r>
            <a:r>
              <a:rPr lang="en-US" dirty="0" err="1"/>
              <a:t>MgO</a:t>
            </a:r>
            <a:r>
              <a:rPr lang="en-US" dirty="0"/>
              <a:t> top layer</a:t>
            </a:r>
          </a:p>
          <a:p>
            <a:r>
              <a:rPr lang="en-US" dirty="0"/>
              <a:t>Substrate: smooth LG </a:t>
            </a:r>
            <a:r>
              <a:rPr lang="en-US" dirty="0" err="1"/>
              <a:t>Nb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804248" y="6093296"/>
            <a:ext cx="2351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[C. </a:t>
            </a:r>
            <a:r>
              <a:rPr lang="en-US" dirty="0" err="1"/>
              <a:t>Baumier</a:t>
            </a:r>
            <a:r>
              <a:rPr lang="en-US" dirty="0"/>
              <a:t>, SRF’13]</a:t>
            </a:r>
          </a:p>
        </p:txBody>
      </p:sp>
    </p:spTree>
    <p:extLst>
      <p:ext uri="{BB962C8B-B14F-4D97-AF65-F5344CB8AC3E}">
        <p14:creationId xmlns:p14="http://schemas.microsoft.com/office/powerpoint/2010/main" val="1250027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Overview: Multilayer at SRF conferences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NbTiN</a:t>
            </a:r>
            <a:r>
              <a:rPr lang="en-US" dirty="0"/>
              <a:t> / </a:t>
            </a:r>
            <a:r>
              <a:rPr lang="en-US" dirty="0" err="1"/>
              <a:t>AlN</a:t>
            </a:r>
            <a:r>
              <a:rPr lang="en-US" dirty="0"/>
              <a:t> / </a:t>
            </a:r>
            <a:r>
              <a:rPr lang="en-US" dirty="0" err="1"/>
              <a:t>Nb</a:t>
            </a:r>
            <a:r>
              <a:rPr lang="en-US" dirty="0"/>
              <a:t> @ 7.5 GHz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628800"/>
            <a:ext cx="4392000" cy="33904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50500" y="1018800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TE011 sapphire loaded cavity</a:t>
            </a:r>
          </a:p>
          <a:p>
            <a:r>
              <a:rPr lang="en-US" dirty="0"/>
              <a:t>50mm disk sample</a:t>
            </a:r>
          </a:p>
          <a:p>
            <a:endParaRPr lang="en-US" dirty="0"/>
          </a:p>
          <a:p>
            <a:r>
              <a:rPr lang="en-US" dirty="0"/>
              <a:t>[A.-M. Valente-Feliciano, SRF’13]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708921"/>
            <a:ext cx="4500000" cy="36551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63688" y="6053623"/>
            <a:ext cx="3806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[A.-M. Valente-Feliciano, SRF’15]</a:t>
            </a:r>
          </a:p>
        </p:txBody>
      </p:sp>
    </p:spTree>
    <p:extLst>
      <p:ext uri="{BB962C8B-B14F-4D97-AF65-F5344CB8AC3E}">
        <p14:creationId xmlns:p14="http://schemas.microsoft.com/office/powerpoint/2010/main" val="449218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43" y="1309330"/>
            <a:ext cx="6660000" cy="4995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Overview: Multilayer at SRF conferences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75nm </a:t>
            </a:r>
            <a:r>
              <a:rPr lang="en-US" dirty="0" err="1"/>
              <a:t>NbTiN</a:t>
            </a:r>
            <a:r>
              <a:rPr lang="en-US" dirty="0"/>
              <a:t> / 15nm </a:t>
            </a:r>
            <a:r>
              <a:rPr lang="en-US" dirty="0" err="1"/>
              <a:t>AlN</a:t>
            </a:r>
            <a:r>
              <a:rPr lang="en-US" dirty="0"/>
              <a:t> / </a:t>
            </a:r>
            <a:r>
              <a:rPr lang="en-US" dirty="0" err="1"/>
              <a:t>Nb</a:t>
            </a:r>
            <a:r>
              <a:rPr lang="en-US" dirty="0"/>
              <a:t> @ 10 mT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76256" y="6093296"/>
            <a:ext cx="2331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[S. Keckert, SRF’19]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4644008" y="3140968"/>
            <a:ext cx="2376264" cy="225316"/>
          </a:xfrm>
          <a:prstGeom prst="straightConnector1">
            <a:avLst/>
          </a:prstGeom>
          <a:ln w="57150">
            <a:solidFill>
              <a:srgbClr val="D9531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4139952" y="4149080"/>
            <a:ext cx="2880320" cy="256675"/>
          </a:xfrm>
          <a:prstGeom prst="straightConnector1">
            <a:avLst/>
          </a:prstGeom>
          <a:ln w="57150">
            <a:solidFill>
              <a:srgbClr val="17BEC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084169" y="1916832"/>
            <a:ext cx="889031" cy="72008"/>
          </a:xfrm>
          <a:prstGeom prst="straightConnector1">
            <a:avLst/>
          </a:prstGeom>
          <a:ln w="57150">
            <a:solidFill>
              <a:srgbClr val="EDB12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020272" y="170080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1286 MHz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92280" y="422108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414 MHz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92280" y="299695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845 MHz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59E7FD6-7964-4C5C-BF53-AC926B406AD1}"/>
              </a:ext>
            </a:extLst>
          </p:cNvPr>
          <p:cNvSpPr/>
          <p:nvPr/>
        </p:nvSpPr>
        <p:spPr>
          <a:xfrm>
            <a:off x="5844368" y="1026288"/>
            <a:ext cx="3262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HZB QPR, 75mm disk sample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4851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Overview: Multilayer at SRF conferences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75nm </a:t>
            </a:r>
            <a:r>
              <a:rPr lang="en-US" dirty="0" err="1"/>
              <a:t>NbTiN</a:t>
            </a:r>
            <a:r>
              <a:rPr lang="en-US" dirty="0"/>
              <a:t> / 15nm </a:t>
            </a:r>
            <a:r>
              <a:rPr lang="en-US" dirty="0" err="1"/>
              <a:t>AlN</a:t>
            </a:r>
            <a:r>
              <a:rPr lang="en-US" dirty="0"/>
              <a:t> / </a:t>
            </a:r>
            <a:r>
              <a:rPr lang="en-US" dirty="0" err="1"/>
              <a:t>Nb</a:t>
            </a:r>
            <a:r>
              <a:rPr lang="en-US" dirty="0"/>
              <a:t> @ 10 mT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72" y="1314320"/>
            <a:ext cx="6660000" cy="49950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876256" y="6093296"/>
            <a:ext cx="2331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[S. Keckert, SRF’19]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4644008" y="3140968"/>
            <a:ext cx="2376264" cy="225316"/>
          </a:xfrm>
          <a:prstGeom prst="straightConnector1">
            <a:avLst/>
          </a:prstGeom>
          <a:ln w="57150">
            <a:solidFill>
              <a:srgbClr val="D9531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4139952" y="4149080"/>
            <a:ext cx="2880320" cy="256675"/>
          </a:xfrm>
          <a:prstGeom prst="straightConnector1">
            <a:avLst/>
          </a:prstGeom>
          <a:ln w="57150">
            <a:solidFill>
              <a:srgbClr val="17BEC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6084169" y="1916832"/>
            <a:ext cx="889031" cy="72008"/>
          </a:xfrm>
          <a:prstGeom prst="straightConnector1">
            <a:avLst/>
          </a:prstGeom>
          <a:ln w="57150">
            <a:solidFill>
              <a:srgbClr val="EDB12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020272" y="170080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1286 MHz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092280" y="422108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414 MHz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092280" y="299695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845 MHz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BE102DB8-9F0E-4B42-904D-A42F6DC7C589}"/>
              </a:ext>
            </a:extLst>
          </p:cNvPr>
          <p:cNvSpPr/>
          <p:nvPr/>
        </p:nvSpPr>
        <p:spPr>
          <a:xfrm>
            <a:off x="5844368" y="1026288"/>
            <a:ext cx="3262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HZB QPR, 75mm disk sample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4110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Overview: Multilayer at SRF conferences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95538" y="803696"/>
            <a:ext cx="8568952" cy="825104"/>
          </a:xfrm>
        </p:spPr>
        <p:txBody>
          <a:bodyPr/>
          <a:lstStyle/>
          <a:p>
            <a:r>
              <a:rPr lang="en-US" dirty="0"/>
              <a:t>S-I-S´ : 75nm </a:t>
            </a:r>
            <a:r>
              <a:rPr lang="en-US" dirty="0" err="1"/>
              <a:t>NbTiN</a:t>
            </a:r>
            <a:r>
              <a:rPr lang="en-US" dirty="0"/>
              <a:t> / 15nm </a:t>
            </a:r>
            <a:r>
              <a:rPr lang="en-US" dirty="0" err="1"/>
              <a:t>AlN</a:t>
            </a:r>
            <a:r>
              <a:rPr lang="en-US" dirty="0"/>
              <a:t> / </a:t>
            </a:r>
            <a:r>
              <a:rPr lang="en-US" dirty="0" err="1"/>
              <a:t>Nb</a:t>
            </a:r>
            <a:endParaRPr lang="en-US" dirty="0"/>
          </a:p>
          <a:p>
            <a:r>
              <a:rPr lang="en-US" dirty="0"/>
              <a:t> S-S´ :  70nm </a:t>
            </a:r>
            <a:r>
              <a:rPr lang="en-US" dirty="0" err="1"/>
              <a:t>NbTiN</a:t>
            </a:r>
            <a:r>
              <a:rPr lang="en-US" dirty="0"/>
              <a:t> / </a:t>
            </a:r>
            <a:r>
              <a:rPr lang="en-US" dirty="0" err="1"/>
              <a:t>Nb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S. Keckert, TTC, 2020-02-05, CERN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0272" y="1484784"/>
            <a:ext cx="6659999" cy="49950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876256" y="6093296"/>
            <a:ext cx="2331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[S. Keckert, SRF’19]</a:t>
            </a:r>
          </a:p>
        </p:txBody>
      </p:sp>
      <p:cxnSp>
        <p:nvCxnSpPr>
          <p:cNvPr id="20" name="Straight Arrow Connector 19"/>
          <p:cNvCxnSpPr>
            <a:cxnSpLocks/>
          </p:cNvCxnSpPr>
          <p:nvPr/>
        </p:nvCxnSpPr>
        <p:spPr>
          <a:xfrm flipH="1">
            <a:off x="5580112" y="3023400"/>
            <a:ext cx="1512168" cy="0"/>
          </a:xfrm>
          <a:prstGeom prst="straightConnector1">
            <a:avLst/>
          </a:prstGeom>
          <a:ln w="57150">
            <a:solidFill>
              <a:srgbClr val="D9531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cxnSpLocks/>
          </p:cNvCxnSpPr>
          <p:nvPr/>
        </p:nvCxnSpPr>
        <p:spPr>
          <a:xfrm flipH="1" flipV="1">
            <a:off x="5436096" y="3569386"/>
            <a:ext cx="1656184" cy="163060"/>
          </a:xfrm>
          <a:prstGeom prst="straightConnector1">
            <a:avLst/>
          </a:prstGeom>
          <a:ln w="57150">
            <a:solidFill>
              <a:srgbClr val="17BEC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6084169" y="2087296"/>
            <a:ext cx="889031" cy="72008"/>
          </a:xfrm>
          <a:prstGeom prst="straightConnector1">
            <a:avLst/>
          </a:prstGeom>
          <a:ln w="57150">
            <a:solidFill>
              <a:srgbClr val="EDB12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020272" y="187127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1286 MHz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182894" y="354778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414 MHz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164288" y="283362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845 MHz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E303F49-C25F-4230-ACB6-603F5A34D10F}"/>
              </a:ext>
            </a:extLst>
          </p:cNvPr>
          <p:cNvSpPr/>
          <p:nvPr/>
        </p:nvSpPr>
        <p:spPr>
          <a:xfrm>
            <a:off x="6817157" y="5782008"/>
            <a:ext cx="2360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[D. Tikhonov, SRF19]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36EDE3B-B3B0-4DE8-8305-D1A50DA65953}"/>
              </a:ext>
            </a:extLst>
          </p:cNvPr>
          <p:cNvSpPr/>
          <p:nvPr/>
        </p:nvSpPr>
        <p:spPr>
          <a:xfrm>
            <a:off x="5844368" y="1026288"/>
            <a:ext cx="3262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HZB QPR, 75mm disk sample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0473699"/>
      </p:ext>
    </p:extLst>
  </p:cSld>
  <p:clrMapOvr>
    <a:masterClrMapping/>
  </p:clrMapOvr>
</p:sld>
</file>

<file path=ppt/theme/theme1.xml><?xml version="1.0" encoding="utf-8"?>
<a:theme xmlns:a="http://schemas.openxmlformats.org/drawingml/2006/main" name="HZB_PowerPoint_Image 2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1018</Words>
  <Application>Microsoft Office PowerPoint</Application>
  <PresentationFormat>Bildschirmpräsentation (4:3)</PresentationFormat>
  <Paragraphs>199</Paragraphs>
  <Slides>18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3" baseType="lpstr">
      <vt:lpstr>Arial</vt:lpstr>
      <vt:lpstr>Calibri</vt:lpstr>
      <vt:lpstr>Cambria Math</vt:lpstr>
      <vt:lpstr>Wingdings</vt:lpstr>
      <vt:lpstr>HZB_PowerPoint_Image 2</vt:lpstr>
      <vt:lpstr>Sebastian Keckert</vt:lpstr>
      <vt:lpstr>Motivation</vt:lpstr>
      <vt:lpstr>Motivation</vt:lpstr>
      <vt:lpstr>Overview: Multilayer at SRF conferences</vt:lpstr>
      <vt:lpstr>Overview: Multilayer at SRF conferences</vt:lpstr>
      <vt:lpstr>Overview: Multilayer at SRF conferences</vt:lpstr>
      <vt:lpstr>Overview: Multilayer at SRF conferences</vt:lpstr>
      <vt:lpstr>Overview: Multilayer at SRF conferences</vt:lpstr>
      <vt:lpstr>Overview: Multilayer at SRF conferences</vt:lpstr>
      <vt:lpstr>S-I-S´ penetration depth</vt:lpstr>
      <vt:lpstr>S-I-S´ penetration depth</vt:lpstr>
      <vt:lpstr>S-S´ RF quench field</vt:lpstr>
      <vt:lpstr>S-I-S´ RF Quench field</vt:lpstr>
      <vt:lpstr>S-I-S´ RF Quench field</vt:lpstr>
      <vt:lpstr>Conclusion</vt:lpstr>
      <vt:lpstr>PowerPoint-Präsentation</vt:lpstr>
      <vt:lpstr>S-I-S´ Sample</vt:lpstr>
      <vt:lpstr>S-I-S´ – R(T,B) – 845 MHz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Characterization of an SIS Multilayer Sample</dc:title>
  <dc:creator>Sebastian Keckert</dc:creator>
  <cp:lastModifiedBy>Sebastian Keckert</cp:lastModifiedBy>
  <cp:revision>410</cp:revision>
  <dcterms:created xsi:type="dcterms:W3CDTF">2009-04-16T12:28:49Z</dcterms:created>
  <dcterms:modified xsi:type="dcterms:W3CDTF">2020-02-04T21:24:54Z</dcterms:modified>
</cp:coreProperties>
</file>