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302" r:id="rId2"/>
    <p:sldId id="351" r:id="rId3"/>
    <p:sldId id="320" r:id="rId4"/>
    <p:sldId id="411" r:id="rId5"/>
    <p:sldId id="305" r:id="rId6"/>
    <p:sldId id="381" r:id="rId7"/>
    <p:sldId id="412" r:id="rId8"/>
    <p:sldId id="415" r:id="rId9"/>
    <p:sldId id="390" r:id="rId10"/>
    <p:sldId id="391" r:id="rId11"/>
    <p:sldId id="392" r:id="rId12"/>
    <p:sldId id="413" r:id="rId13"/>
    <p:sldId id="310" r:id="rId14"/>
    <p:sldId id="366" r:id="rId15"/>
    <p:sldId id="312" r:id="rId16"/>
    <p:sldId id="360" r:id="rId17"/>
    <p:sldId id="414" r:id="rId18"/>
    <p:sldId id="399" r:id="rId19"/>
    <p:sldId id="374" r:id="rId20"/>
    <p:sldId id="378" r:id="rId21"/>
    <p:sldId id="362" r:id="rId22"/>
    <p:sldId id="410" r:id="rId23"/>
    <p:sldId id="402" r:id="rId24"/>
    <p:sldId id="361" r:id="rId25"/>
    <p:sldId id="388" r:id="rId26"/>
    <p:sldId id="386" r:id="rId27"/>
  </p:sldIdLst>
  <p:sldSz cx="9144000" cy="6858000" type="screen4x3"/>
  <p:notesSz cx="6669088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0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ougamont Emmanuelle" initials="BE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B2B2B2"/>
    <a:srgbClr val="808080"/>
    <a:srgbClr val="666666"/>
    <a:srgbClr val="DC0528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ABFCF23-3B69-468F-B69F-88F6DE6A72F2}" styleName="Style moyen 1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32" autoAdjust="0"/>
    <p:restoredTop sz="81406" autoAdjust="0"/>
  </p:normalViewPr>
  <p:slideViewPr>
    <p:cSldViewPr snapToGrid="0">
      <p:cViewPr varScale="1">
        <p:scale>
          <a:sx n="56" d="100"/>
          <a:sy n="56" d="100"/>
        </p:scale>
        <p:origin x="191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7" d="100"/>
          <a:sy n="77" d="100"/>
        </p:scale>
        <p:origin x="-2352" y="-96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4C3DA1-9BFE-4D5D-B25D-7CC592D9C3C5}" type="datetimeFigureOut">
              <a:rPr lang="fr-FR" smtClean="0"/>
              <a:t>05/02/2020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21956D-7473-4ACD-A8EB-84381C2C4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771523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3AFE2C-5007-4057-8DFB-EC24DF7E4136}" type="datetimeFigureOut">
              <a:rPr lang="fr-FR" smtClean="0"/>
              <a:pPr/>
              <a:t>05/02/2020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5FE0B-B3A6-4AF6-B265-A109385ED23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18974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Saisir</a:t>
            </a:r>
            <a:r>
              <a:rPr lang="fr-FR" baseline="0" dirty="0" smtClean="0"/>
              <a:t> les champs « Titre », « P. Nom » et « Date.</a:t>
            </a:r>
          </a:p>
          <a:p>
            <a:r>
              <a:rPr lang="fr-FR" baseline="0" dirty="0" smtClean="0"/>
              <a:t>Laisser ou retirer </a:t>
            </a:r>
            <a:r>
              <a:rPr lang="fr-FR" baseline="0" smtClean="0"/>
              <a:t>le bandeau.</a:t>
            </a:r>
            <a:r>
              <a:rPr lang="fr-FR" baseline="0" dirty="0" smtClean="0"/>
              <a:t/>
            </a:r>
            <a:br>
              <a:rPr lang="fr-FR" baseline="0" dirty="0" smtClean="0"/>
            </a:br>
            <a:endParaRPr lang="fr-FR" i="1" dirty="0"/>
          </a:p>
        </p:txBody>
      </p:sp>
    </p:spTree>
    <p:extLst>
      <p:ext uri="{BB962C8B-B14F-4D97-AF65-F5344CB8AC3E}">
        <p14:creationId xmlns:p14="http://schemas.microsoft.com/office/powerpoint/2010/main" val="30478482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7448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4795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aseline="0" dirty="0" smtClean="0"/>
              <a:t>Cliquez sur </a:t>
            </a:r>
            <a:r>
              <a:rPr lang="fr-FR" i="1" baseline="0" dirty="0" smtClean="0"/>
              <a:t>Insertion</a:t>
            </a:r>
            <a:r>
              <a:rPr lang="fr-FR" baseline="0" dirty="0" smtClean="0"/>
              <a:t> puis </a:t>
            </a:r>
            <a:r>
              <a:rPr lang="fr-FR" i="1" baseline="0" dirty="0" smtClean="0"/>
              <a:t>En-tête/Pied</a:t>
            </a:r>
            <a:r>
              <a:rPr lang="fr-FR" baseline="0" dirty="0" smtClean="0"/>
              <a:t> pour saisir les champs « </a:t>
            </a:r>
            <a:r>
              <a:rPr lang="fr-FR" b="1" baseline="0" dirty="0" smtClean="0"/>
              <a:t>Evènement – Date</a:t>
            </a:r>
            <a:r>
              <a:rPr lang="fr-FR" baseline="0" dirty="0" smtClean="0"/>
              <a:t> » et «</a:t>
            </a:r>
            <a:r>
              <a:rPr lang="fr-FR" b="1" baseline="0" dirty="0" smtClean="0"/>
              <a:t> Service</a:t>
            </a:r>
            <a:r>
              <a:rPr lang="fr-FR" baseline="0" dirty="0" smtClean="0"/>
              <a:t> » ; puis cliquer sur </a:t>
            </a:r>
            <a:r>
              <a:rPr lang="fr-FR" i="1" baseline="0" dirty="0" smtClean="0"/>
              <a:t>Appliquer partout. </a:t>
            </a:r>
          </a:p>
        </p:txBody>
      </p:sp>
    </p:spTree>
    <p:extLst>
      <p:ext uri="{BB962C8B-B14F-4D97-AF65-F5344CB8AC3E}">
        <p14:creationId xmlns:p14="http://schemas.microsoft.com/office/powerpoint/2010/main" val="34046938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41992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39215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98296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32613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81654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1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au_titr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310128" cy="6858000"/>
          </a:xfrm>
          <a:prstGeom prst="rect">
            <a:avLst/>
          </a:prstGeom>
        </p:spPr>
      </p:pic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3955765" y="5504598"/>
            <a:ext cx="4788464" cy="349937"/>
          </a:xfrm>
          <a:prstGeom prst="rect">
            <a:avLst/>
          </a:prstGeom>
        </p:spPr>
        <p:txBody>
          <a:bodyPr anchor="ctr" anchorCtr="0"/>
          <a:lstStyle>
            <a:lvl1pPr marL="0" indent="0">
              <a:buFont typeface="Arial" pitchFamily="34" charset="0"/>
              <a:buNone/>
              <a:defRPr sz="1400" b="0" baseline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dirty="0" smtClean="0"/>
              <a:t>Nom événement</a:t>
            </a:r>
            <a:endParaRPr lang="fr-FR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7"/>
          </p:nvPr>
        </p:nvSpPr>
        <p:spPr>
          <a:xfrm>
            <a:off x="8025304" y="6465733"/>
            <a:ext cx="730507" cy="324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b="1" smtClean="0"/>
              <a:t>|</a:t>
            </a:r>
            <a:r>
              <a:rPr lang="fr-FR" smtClean="0"/>
              <a:t>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7854" y="5456454"/>
            <a:ext cx="985013" cy="9829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000" y="1256885"/>
            <a:ext cx="8172464" cy="4968552"/>
          </a:xfrm>
          <a:prstGeom prst="rect">
            <a:avLst/>
          </a:prstGeom>
        </p:spPr>
        <p:txBody>
          <a:bodyPr/>
          <a:lstStyle>
            <a:lvl1pPr>
              <a:spcAft>
                <a:spcPts val="600"/>
              </a:spcAft>
              <a:defRPr cap="none" baseline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270000" indent="-270000">
              <a:lnSpc>
                <a:spcPct val="100000"/>
              </a:lnSpc>
              <a:spcAft>
                <a:spcPts val="400"/>
              </a:spcAft>
              <a:buSzPct val="60000"/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360000">
              <a:lnSpc>
                <a:spcPct val="100000"/>
              </a:lnSpc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628650" indent="-276225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30000"/>
              <a:defRPr sz="1400"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630000" indent="0">
              <a:lnSpc>
                <a:spcPct val="100000"/>
              </a:lnSpc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809625" indent="-180975">
              <a:spcBef>
                <a:spcPts val="0"/>
              </a:spcBef>
              <a:defRPr sz="1200" baseline="0"/>
            </a:lvl6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</a:p>
          <a:p>
            <a:pPr lvl="5"/>
            <a:r>
              <a:rPr lang="fr-FR" dirty="0" smtClean="0"/>
              <a:t>Sixième niveau</a:t>
            </a:r>
            <a:endParaRPr lang="fr-FR" dirty="0"/>
          </a:p>
        </p:txBody>
      </p:sp>
      <p:sp>
        <p:nvSpPr>
          <p:cNvPr id="6" name="Espace réservé du titre 1"/>
          <p:cNvSpPr>
            <a:spLocks noGrp="1"/>
          </p:cNvSpPr>
          <p:nvPr>
            <p:ph type="title"/>
          </p:nvPr>
        </p:nvSpPr>
        <p:spPr>
          <a:xfrm>
            <a:off x="1382104" y="52752"/>
            <a:ext cx="6790296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>
              <a:defRPr sz="2400" cap="small" baseline="0"/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76001" y="6465733"/>
            <a:ext cx="2599000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IRFU/Service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1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984067" y="6465733"/>
            <a:ext cx="764397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2" name="Espace réservé de la date 6"/>
          <p:cNvSpPr>
            <a:spLocks noGrp="1"/>
          </p:cNvSpPr>
          <p:nvPr>
            <p:ph type="dt" sz="half" idx="2"/>
          </p:nvPr>
        </p:nvSpPr>
        <p:spPr>
          <a:xfrm>
            <a:off x="3327401" y="6465733"/>
            <a:ext cx="4131732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 b="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Evènement - Date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ers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bandeau_dernière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323850"/>
          </a:xfrm>
          <a:prstGeom prst="rect">
            <a:avLst/>
          </a:prstGeom>
        </p:spPr>
      </p:pic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90549" y="6465733"/>
            <a:ext cx="2618317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IRFU/Service</a:t>
            </a:r>
            <a:endParaRPr lang="fr-FR" dirty="0"/>
          </a:p>
        </p:txBody>
      </p:sp>
      <p:sp>
        <p:nvSpPr>
          <p:cNvPr id="10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967133" y="6465733"/>
            <a:ext cx="781331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e la date 6"/>
          <p:cNvSpPr>
            <a:spLocks noGrp="1"/>
          </p:cNvSpPr>
          <p:nvPr>
            <p:ph type="dt" sz="half" idx="2"/>
          </p:nvPr>
        </p:nvSpPr>
        <p:spPr>
          <a:xfrm>
            <a:off x="3276599" y="6465733"/>
            <a:ext cx="4207933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 b="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Evènement - Date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85402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21319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 descr="bandeau_dernière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10129" y="5805576"/>
            <a:ext cx="5833871" cy="10524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876848" y="6202395"/>
            <a:ext cx="2032959" cy="378648"/>
          </a:xfrm>
          <a:prstGeom prst="rect">
            <a:avLst/>
          </a:prstGeom>
        </p:spPr>
        <p:txBody>
          <a:bodyPr tIns="36000" bIns="36000" anchor="t" anchorCtr="0"/>
          <a:lstStyle>
            <a:lvl1pPr algn="l">
              <a:lnSpc>
                <a:spcPts val="1200"/>
              </a:lnSpc>
              <a:defRPr sz="800" b="0" cap="none" baseline="0">
                <a:solidFill>
                  <a:schemeClr val="bg2"/>
                </a:solidFill>
              </a:defRPr>
            </a:lvl1pPr>
          </a:lstStyle>
          <a:p>
            <a:r>
              <a:rPr lang="fr-FR" dirty="0" smtClean="0"/>
              <a:t>Service</a:t>
            </a:r>
            <a:br>
              <a:rPr lang="fr-FR" dirty="0" smtClean="0"/>
            </a:br>
            <a:endParaRPr lang="fr-FR" dirty="0"/>
          </a:p>
        </p:txBody>
      </p:sp>
      <p:pic>
        <p:nvPicPr>
          <p:cNvPr id="13" name="Image 12" descr="bandeau_dernière.png"/>
          <p:cNvPicPr>
            <a:picLocks noChangeAspect="1"/>
          </p:cNvPicPr>
          <p:nvPr userDrawn="1"/>
        </p:nvPicPr>
        <p:blipFill>
          <a:blip r:embed="rId3" cstate="print"/>
          <a:srcRect b="15350"/>
          <a:stretch>
            <a:fillRect/>
          </a:stretch>
        </p:blipFill>
        <p:spPr>
          <a:xfrm>
            <a:off x="3310128" y="-1"/>
            <a:ext cx="5833871" cy="5805577"/>
          </a:xfrm>
          <a:prstGeom prst="rect">
            <a:avLst/>
          </a:prstGeom>
        </p:spPr>
      </p:pic>
      <p:sp>
        <p:nvSpPr>
          <p:cNvPr id="17" name="Espace réservé du numéro de diapositive 16"/>
          <p:cNvSpPr>
            <a:spLocks noGrp="1"/>
          </p:cNvSpPr>
          <p:nvPr>
            <p:ph type="sldNum" sz="quarter" idx="13"/>
          </p:nvPr>
        </p:nvSpPr>
        <p:spPr>
          <a:xfrm>
            <a:off x="3518792" y="6305910"/>
            <a:ext cx="2965399" cy="324000"/>
          </a:xfrm>
          <a:prstGeom prst="rect">
            <a:avLst/>
          </a:prstGeom>
        </p:spPr>
        <p:txBody>
          <a:bodyPr/>
          <a:lstStyle>
            <a:lvl1pPr algn="l">
              <a:defRPr sz="800"/>
            </a:lvl1pPr>
          </a:lstStyle>
          <a:p>
            <a:r>
              <a:rPr lang="fr-FR" smtClean="0">
                <a:solidFill>
                  <a:schemeClr val="bg1"/>
                </a:solidFill>
              </a:rPr>
              <a:t>Tel : +33 1 69 08 xx xx – Fax : +33 1 69 08 xx xx</a:t>
            </a:r>
            <a:endParaRPr lang="fr-F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>
  <p:cSld name="Intercalai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bandeau_intercalair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 bwMode="gray">
          <a:xfrm>
            <a:off x="3310128" y="0"/>
            <a:ext cx="5833872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3672000" y="1949598"/>
            <a:ext cx="5364496" cy="4719761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="1" cap="all"/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672000" y="260649"/>
            <a:ext cx="5292488" cy="1584176"/>
          </a:xfrm>
          <a:prstGeom prst="rect">
            <a:avLst/>
          </a:prstGeom>
        </p:spPr>
        <p:txBody>
          <a:bodyPr anchor="t" anchorCtr="0"/>
          <a:lstStyle>
            <a:lvl1pPr marL="0" indent="0">
              <a:lnSpc>
                <a:spcPts val="1200"/>
              </a:lnSpc>
              <a:spcAft>
                <a:spcPts val="0"/>
              </a:spcAft>
              <a:buNone/>
              <a:defRPr sz="85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 bwMode="gray">
          <a:xfrm>
            <a:off x="576000" y="5877272"/>
            <a:ext cx="2699856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 bwMode="gray">
          <a:xfrm>
            <a:off x="576000" y="5445224"/>
            <a:ext cx="2699856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/>
            <a:r>
              <a:rPr lang="fr-FR" smtClean="0"/>
              <a:t>IRFU/Service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78314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bandeau_texte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55548"/>
          </a:xfrm>
          <a:prstGeom prst="rect">
            <a:avLst/>
          </a:prstGeom>
        </p:spPr>
      </p:pic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90550" y="6465733"/>
            <a:ext cx="1856317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IRFU/Service</a:t>
            </a:r>
            <a:endParaRPr lang="fr-FR" dirty="0"/>
          </a:p>
        </p:txBody>
      </p:sp>
      <p:sp>
        <p:nvSpPr>
          <p:cNvPr id="1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08464" y="6465733"/>
            <a:ext cx="681536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7" name="Espace réservé de la date 6"/>
          <p:cNvSpPr>
            <a:spLocks noGrp="1"/>
          </p:cNvSpPr>
          <p:nvPr>
            <p:ph type="dt" sz="half" idx="2"/>
          </p:nvPr>
        </p:nvSpPr>
        <p:spPr>
          <a:xfrm>
            <a:off x="2624667" y="6454466"/>
            <a:ext cx="5342466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 b="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Evènement - Date</a:t>
            </a:r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6750" y="138330"/>
            <a:ext cx="684220" cy="68277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0" r:id="rId2"/>
    <p:sldLayoutId id="2147483672" r:id="rId3"/>
    <p:sldLayoutId id="2147483673" r:id="rId4"/>
    <p:sldLayoutId id="2147483668" r:id="rId5"/>
    <p:sldLayoutId id="2147483674" r:id="rId6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22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itchFamily="34" charset="0"/>
        <a:buNone/>
        <a:defRPr sz="2200" kern="1200" cap="small" baseline="0">
          <a:solidFill>
            <a:schemeClr val="tx2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360363" indent="-360363" algn="l" defTabSz="914400" rtl="0" eaLnBrk="1" latinLnBrk="0" hangingPunct="1">
        <a:lnSpc>
          <a:spcPts val="2000"/>
        </a:lnSpc>
        <a:spcBef>
          <a:spcPts val="0"/>
        </a:spcBef>
        <a:buSzPct val="90000"/>
        <a:buFontTx/>
        <a:buBlip>
          <a:blip r:embed="rId10"/>
        </a:buBlip>
        <a:defRPr sz="2000" kern="1200" cap="small" baseline="0">
          <a:solidFill>
            <a:srgbClr val="666666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349250" indent="0" algn="l" defTabSz="914400" rtl="0" eaLnBrk="1" latinLnBrk="0" hangingPunct="1">
        <a:lnSpc>
          <a:spcPts val="2000"/>
        </a:lnSpc>
        <a:spcBef>
          <a:spcPts val="0"/>
        </a:spcBef>
        <a:buSzPct val="36000"/>
        <a:buFont typeface="Arial" pitchFamily="34" charset="0"/>
        <a:buNone/>
        <a:defRPr sz="1600" kern="1200">
          <a:solidFill>
            <a:srgbClr val="666666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077913" indent="-306388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SzPct val="36000"/>
        <a:buFontTx/>
        <a:buBlip>
          <a:blip r:embed="rId11"/>
        </a:buBlip>
        <a:defRPr sz="1400" kern="1200">
          <a:solidFill>
            <a:srgbClr val="666666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1073150" indent="0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Font typeface="Arial" pitchFamily="34" charset="0"/>
        <a:buNone/>
        <a:defRPr sz="1400" kern="1200">
          <a:solidFill>
            <a:srgbClr val="666666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1436688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i="1" kern="1200">
          <a:solidFill>
            <a:srgbClr val="666666"/>
          </a:solidFill>
          <a:latin typeface="Verdana" pitchFamily="34" charset="0"/>
          <a:ea typeface="Verdana" pitchFamily="34" charset="0"/>
          <a:cs typeface="Verdana" pitchFamily="34" charset="0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0.jpg"/><Relationship Id="rId4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0.png"/><Relationship Id="rId3" Type="http://schemas.openxmlformats.org/officeDocument/2006/relationships/image" Target="../media/image43.png"/><Relationship Id="rId7" Type="http://schemas.openxmlformats.org/officeDocument/2006/relationships/image" Target="../media/image420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5.png"/><Relationship Id="rId5" Type="http://schemas.openxmlformats.org/officeDocument/2006/relationships/image" Target="../media/image401.png"/><Relationship Id="rId10" Type="http://schemas.openxmlformats.org/officeDocument/2006/relationships/image" Target="../media/image450.png"/><Relationship Id="rId4" Type="http://schemas.openxmlformats.org/officeDocument/2006/relationships/image" Target="../media/image44.png"/><Relationship Id="rId9" Type="http://schemas.openxmlformats.org/officeDocument/2006/relationships/image" Target="../media/image4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0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3724275" y="5728138"/>
            <a:ext cx="25188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solidFill>
                  <a:srgbClr val="666666"/>
                </a:solidFill>
              </a:rPr>
              <a:t>Thomas Proslier</a:t>
            </a:r>
            <a:endParaRPr lang="fr-FR" sz="1600" b="1" dirty="0">
              <a:solidFill>
                <a:srgbClr val="666666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3724275" y="6022076"/>
            <a:ext cx="25188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rgbClr val="666666"/>
                </a:solidFill>
              </a:rPr>
              <a:t>TTC – CERN - 05/02/220</a:t>
            </a:r>
            <a:endParaRPr lang="fr-FR" sz="1600" dirty="0">
              <a:solidFill>
                <a:srgbClr val="666666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3261408" y="1114584"/>
            <a:ext cx="58439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err="1" smtClean="0">
                <a:latin typeface="Bell MT" panose="02020503060305020303" pitchFamily="18" charset="0"/>
              </a:rPr>
              <a:t>Correlations</a:t>
            </a:r>
            <a:r>
              <a:rPr lang="fr-FR" sz="2400" b="1" dirty="0" smtClean="0">
                <a:latin typeface="Bell MT" panose="02020503060305020303" pitchFamily="18" charset="0"/>
              </a:rPr>
              <a:t> </a:t>
            </a:r>
            <a:r>
              <a:rPr lang="fr-FR" sz="2400" b="1" dirty="0" err="1" smtClean="0">
                <a:latin typeface="Bell MT" panose="02020503060305020303" pitchFamily="18" charset="0"/>
              </a:rPr>
              <a:t>between</a:t>
            </a:r>
            <a:r>
              <a:rPr lang="fr-FR" sz="2400" b="1" dirty="0" smtClean="0">
                <a:latin typeface="Bell MT" panose="02020503060305020303" pitchFamily="18" charset="0"/>
              </a:rPr>
              <a:t> Tunneling </a:t>
            </a:r>
          </a:p>
          <a:p>
            <a:pPr algn="ctr"/>
            <a:r>
              <a:rPr lang="fr-FR" sz="2400" b="1" dirty="0" err="1" smtClean="0">
                <a:latin typeface="Bell MT" panose="02020503060305020303" pitchFamily="18" charset="0"/>
              </a:rPr>
              <a:t>Spectroscopy</a:t>
            </a:r>
            <a:r>
              <a:rPr lang="fr-FR" sz="2400" b="1" dirty="0" smtClean="0">
                <a:latin typeface="Bell MT" panose="02020503060305020303" pitchFamily="18" charset="0"/>
              </a:rPr>
              <a:t> and SRF </a:t>
            </a:r>
            <a:r>
              <a:rPr lang="fr-FR" sz="2400" b="1" dirty="0" err="1" smtClean="0">
                <a:latin typeface="Bell MT" panose="02020503060305020303" pitchFamily="18" charset="0"/>
              </a:rPr>
              <a:t>cavity</a:t>
            </a:r>
            <a:r>
              <a:rPr lang="fr-FR" sz="2400" b="1" dirty="0" smtClean="0">
                <a:latin typeface="Bell MT" panose="02020503060305020303" pitchFamily="18" charset="0"/>
              </a:rPr>
              <a:t> </a:t>
            </a:r>
            <a:r>
              <a:rPr lang="fr-FR" sz="2400" b="1" dirty="0" err="1" smtClean="0">
                <a:latin typeface="Bell MT" panose="02020503060305020303" pitchFamily="18" charset="0"/>
              </a:rPr>
              <a:t>perfomances</a:t>
            </a:r>
            <a:endParaRPr lang="fr-FR" sz="2400" b="1" dirty="0" smtClean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50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IRFU/Service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10</a:t>
            </a:fld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80" y="456023"/>
            <a:ext cx="2995652" cy="4441135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1690688" y="-83303"/>
            <a:ext cx="642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latin typeface="Bell MT" panose="02020503060305020303" pitchFamily="18" charset="0"/>
              </a:rPr>
              <a:t>Tunneling </a:t>
            </a:r>
            <a:r>
              <a:rPr lang="fr-FR" sz="2400" b="1" dirty="0" err="1" smtClean="0">
                <a:latin typeface="Bell MT" panose="02020503060305020303" pitchFamily="18" charset="0"/>
              </a:rPr>
              <a:t>spectroscopy</a:t>
            </a:r>
            <a:r>
              <a:rPr lang="fr-FR" sz="2400" b="1" dirty="0" smtClean="0">
                <a:latin typeface="Bell MT" panose="02020503060305020303" pitchFamily="18" charset="0"/>
              </a:rPr>
              <a:t>: </a:t>
            </a:r>
            <a:r>
              <a:rPr lang="en-US" sz="2400" b="1" dirty="0" err="1">
                <a:latin typeface="Bell MT" panose="02020503060305020303" pitchFamily="18" charset="0"/>
              </a:rPr>
              <a:t>Nb</a:t>
            </a:r>
            <a:r>
              <a:rPr lang="en-US" sz="2400" b="1" dirty="0">
                <a:latin typeface="Bell MT" panose="02020503060305020303" pitchFamily="18" charset="0"/>
              </a:rPr>
              <a:t> Doping: N and </a:t>
            </a:r>
            <a:r>
              <a:rPr lang="en-US" sz="2400" b="1" dirty="0" err="1" smtClean="0">
                <a:latin typeface="Bell MT" panose="02020503060305020303" pitchFamily="18" charset="0"/>
              </a:rPr>
              <a:t>Ti</a:t>
            </a:r>
            <a:endParaRPr lang="en-US" sz="2400" b="1" dirty="0">
              <a:latin typeface="Bell MT" panose="02020503060305020303" pitchFamily="18" charset="0"/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3031" y="483737"/>
            <a:ext cx="6117251" cy="4300313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207034" y="4932991"/>
            <a:ext cx="382495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1600" u="sng" dirty="0" smtClean="0"/>
              <a:t>N / Ti Doping: </a:t>
            </a:r>
          </a:p>
          <a:p>
            <a:pPr marL="285750" indent="-285750">
              <a:buFontTx/>
              <a:buChar char="-"/>
            </a:pPr>
            <a:r>
              <a:rPr lang="fr-FR" sz="1600" dirty="0" smtClean="0"/>
              <a:t>Narrow gap distribution</a:t>
            </a:r>
          </a:p>
          <a:p>
            <a:pPr marL="285750" indent="-285750">
              <a:buFontTx/>
              <a:buChar char="-"/>
            </a:pPr>
            <a:r>
              <a:rPr lang="fr-FR" sz="1600" dirty="0" err="1" smtClean="0"/>
              <a:t>Very</a:t>
            </a:r>
            <a:r>
              <a:rPr lang="fr-FR" sz="1600" dirty="0" smtClean="0"/>
              <a:t> </a:t>
            </a:r>
            <a:r>
              <a:rPr lang="fr-FR" sz="1600" dirty="0" err="1" smtClean="0"/>
              <a:t>low</a:t>
            </a:r>
            <a:r>
              <a:rPr lang="fr-FR" sz="1600" dirty="0" smtClean="0"/>
              <a:t> </a:t>
            </a:r>
            <a:r>
              <a:rPr lang="fr-FR" sz="1600" dirty="0" err="1" smtClean="0"/>
              <a:t>Inelastic</a:t>
            </a:r>
            <a:r>
              <a:rPr lang="fr-FR" sz="1600" dirty="0" smtClean="0"/>
              <a:t> </a:t>
            </a:r>
            <a:r>
              <a:rPr lang="fr-FR" sz="1600" dirty="0" err="1" smtClean="0"/>
              <a:t>scattering</a:t>
            </a:r>
            <a:r>
              <a:rPr lang="fr-FR" sz="1600" dirty="0" smtClean="0"/>
              <a:t> </a:t>
            </a:r>
            <a:r>
              <a:rPr lang="el-G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Γ</a:t>
            </a: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values</a:t>
            </a:r>
          </a:p>
          <a:p>
            <a:pPr marL="285750" indent="-285750">
              <a:buFontTx/>
              <a:buChar char="-"/>
            </a:pP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Near </a:t>
            </a:r>
            <a:r>
              <a:rPr lang="fr-FR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ideal</a:t>
            </a: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DOS</a:t>
            </a:r>
          </a:p>
          <a:p>
            <a:pPr marL="285750" indent="-285750">
              <a:buFontTx/>
              <a:buChar char="-"/>
            </a:pP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fr-FR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Zero</a:t>
            </a: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Bias</a:t>
            </a: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Peaks</a:t>
            </a:r>
            <a:endParaRPr lang="fr-FR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2796832" y="6491635"/>
            <a:ext cx="4207933" cy="324000"/>
          </a:xfrm>
        </p:spPr>
        <p:txBody>
          <a:bodyPr/>
          <a:lstStyle/>
          <a:p>
            <a:r>
              <a:rPr lang="fr-FR" dirty="0" smtClean="0"/>
              <a:t>TTC – CERN 06/02/2020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4503348" y="4932991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1600" u="sng" dirty="0">
                <a:cs typeface="Arial" panose="020B0604020202020204" pitchFamily="34" charset="0"/>
              </a:rPr>
              <a:t>But: </a:t>
            </a:r>
          </a:p>
          <a:p>
            <a:pPr marL="285750" indent="-285750">
              <a:buFontTx/>
              <a:buChar char="-"/>
            </a:pPr>
            <a:r>
              <a:rPr lang="fr-FR" sz="1600" dirty="0">
                <a:cs typeface="Arial" panose="020B0604020202020204" pitchFamily="34" charset="0"/>
              </a:rPr>
              <a:t>Gap values a bit </a:t>
            </a:r>
            <a:r>
              <a:rPr lang="fr-FR" sz="1600" dirty="0" err="1">
                <a:cs typeface="Arial" panose="020B0604020202020204" pitchFamily="34" charset="0"/>
              </a:rPr>
              <a:t>lower</a:t>
            </a:r>
            <a:r>
              <a:rPr lang="fr-FR" sz="1600" dirty="0">
                <a:cs typeface="Arial" panose="020B0604020202020204" pitchFamily="34" charset="0"/>
              </a:rPr>
              <a:t> (1.48 </a:t>
            </a:r>
            <a:r>
              <a:rPr lang="fr-FR" sz="1600" dirty="0" err="1">
                <a:cs typeface="Arial" panose="020B0604020202020204" pitchFamily="34" charset="0"/>
              </a:rPr>
              <a:t>meV</a:t>
            </a:r>
            <a:r>
              <a:rPr lang="fr-FR" sz="1600" dirty="0">
                <a:cs typeface="Arial" panose="020B0604020202020204" pitchFamily="34" charset="0"/>
              </a:rPr>
              <a:t>) </a:t>
            </a:r>
            <a:r>
              <a:rPr lang="fr-FR" sz="1600" dirty="0" err="1">
                <a:cs typeface="Arial" panose="020B0604020202020204" pitchFamily="34" charset="0"/>
              </a:rPr>
              <a:t>than</a:t>
            </a:r>
            <a:r>
              <a:rPr lang="fr-FR" sz="1600" dirty="0">
                <a:cs typeface="Arial" panose="020B0604020202020204" pitchFamily="34" charset="0"/>
              </a:rPr>
              <a:t> </a:t>
            </a:r>
            <a:r>
              <a:rPr lang="fr-FR" sz="1600" dirty="0" err="1">
                <a:cs typeface="Arial" panose="020B0604020202020204" pitchFamily="34" charset="0"/>
              </a:rPr>
              <a:t>bulk</a:t>
            </a:r>
            <a:r>
              <a:rPr lang="fr-FR" sz="1600" dirty="0">
                <a:cs typeface="Arial" panose="020B0604020202020204" pitchFamily="34" charset="0"/>
              </a:rPr>
              <a:t> Nb (1.6 </a:t>
            </a:r>
            <a:r>
              <a:rPr lang="fr-FR" sz="1600" dirty="0" err="1">
                <a:cs typeface="Arial" panose="020B0604020202020204" pitchFamily="34" charset="0"/>
              </a:rPr>
              <a:t>meV</a:t>
            </a:r>
            <a:r>
              <a:rPr lang="fr-FR" sz="1600" dirty="0">
                <a:cs typeface="Arial" panose="020B0604020202020204" pitchFamily="34" charset="0"/>
              </a:rPr>
              <a:t>)</a:t>
            </a:r>
          </a:p>
          <a:p>
            <a:pPr marL="285750" indent="-285750">
              <a:buFontTx/>
              <a:buChar char="-"/>
            </a:pPr>
            <a:r>
              <a:rPr lang="fr-FR" sz="1600" dirty="0">
                <a:cs typeface="Arial" panose="020B0604020202020204" pitchFamily="34" charset="0"/>
              </a:rPr>
              <a:t>Tc (8.7 K) &lt; </a:t>
            </a:r>
            <a:r>
              <a:rPr lang="fr-FR" sz="1600" dirty="0" err="1">
                <a:cs typeface="Arial" panose="020B0604020202020204" pitchFamily="34" charset="0"/>
              </a:rPr>
              <a:t>Bulk</a:t>
            </a:r>
            <a:r>
              <a:rPr lang="fr-FR" sz="1600" dirty="0">
                <a:cs typeface="Arial" panose="020B0604020202020204" pitchFamily="34" charset="0"/>
              </a:rPr>
              <a:t> Nb Tc (9.2)</a:t>
            </a:r>
            <a:endParaRPr lang="fr-FR" sz="1600" dirty="0"/>
          </a:p>
          <a:p>
            <a:pPr marL="285750" indent="-285750">
              <a:buFontTx/>
              <a:buChar char="-"/>
            </a:pPr>
            <a:r>
              <a:rPr lang="fr-FR" sz="1600" dirty="0">
                <a:cs typeface="Arial" panose="020B0604020202020204" pitchFamily="34" charset="0"/>
              </a:rPr>
              <a:t>Ratio 2</a:t>
            </a:r>
            <a:r>
              <a:rPr lang="el-GR" sz="1600" dirty="0">
                <a:cs typeface="Arial" panose="020B0604020202020204" pitchFamily="34" charset="0"/>
              </a:rPr>
              <a:t>Δ</a:t>
            </a:r>
            <a:r>
              <a:rPr lang="fr-FR" sz="1600" dirty="0">
                <a:cs typeface="Arial" panose="020B0604020202020204" pitchFamily="34" charset="0"/>
              </a:rPr>
              <a:t>/</a:t>
            </a:r>
            <a:r>
              <a:rPr lang="fr-FR" sz="1600" dirty="0" err="1">
                <a:cs typeface="Arial" panose="020B0604020202020204" pitchFamily="34" charset="0"/>
              </a:rPr>
              <a:t>kTc</a:t>
            </a:r>
            <a:r>
              <a:rPr lang="fr-FR" sz="1600" dirty="0">
                <a:cs typeface="Arial" panose="020B0604020202020204" pitchFamily="34" charset="0"/>
              </a:rPr>
              <a:t> = 4 (</a:t>
            </a:r>
            <a:r>
              <a:rPr lang="fr-FR" sz="1600" dirty="0" err="1">
                <a:cs typeface="Arial" panose="020B0604020202020204" pitchFamily="34" charset="0"/>
              </a:rPr>
              <a:t>similar</a:t>
            </a:r>
            <a:r>
              <a:rPr lang="fr-FR" sz="1600" dirty="0">
                <a:cs typeface="Arial" panose="020B0604020202020204" pitchFamily="34" charset="0"/>
              </a:rPr>
              <a:t> to </a:t>
            </a:r>
            <a:r>
              <a:rPr lang="fr-FR" sz="1600" dirty="0" err="1">
                <a:cs typeface="Arial" panose="020B0604020202020204" pitchFamily="34" charset="0"/>
              </a:rPr>
              <a:t>this</a:t>
            </a:r>
            <a:r>
              <a:rPr lang="fr-FR" sz="1600" dirty="0">
                <a:cs typeface="Arial" panose="020B0604020202020204" pitchFamily="34" charset="0"/>
              </a:rPr>
              <a:t> </a:t>
            </a:r>
            <a:r>
              <a:rPr lang="fr-FR" sz="1600" dirty="0" err="1">
                <a:cs typeface="Arial" panose="020B0604020202020204" pitchFamily="34" charset="0"/>
              </a:rPr>
              <a:t>cavity</a:t>
            </a:r>
            <a:r>
              <a:rPr lang="fr-FR" sz="1600" dirty="0">
                <a:cs typeface="Arial" panose="020B0604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027830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IRFU/Service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2314639" y="-77504"/>
            <a:ext cx="41118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latin typeface="Bell MT" panose="02020503060305020303" pitchFamily="18" charset="0"/>
              </a:rPr>
              <a:t>Tunneling </a:t>
            </a:r>
            <a:r>
              <a:rPr lang="fr-FR" sz="2400" b="1" dirty="0" err="1" smtClean="0">
                <a:latin typeface="Bell MT" panose="02020503060305020303" pitchFamily="18" charset="0"/>
              </a:rPr>
              <a:t>spectroscopy</a:t>
            </a:r>
            <a:r>
              <a:rPr lang="fr-FR" sz="2400" b="1" dirty="0" smtClean="0">
                <a:latin typeface="Bell MT" panose="02020503060305020303" pitchFamily="18" charset="0"/>
              </a:rPr>
              <a:t>: Nb</a:t>
            </a:r>
            <a:endParaRPr lang="fr-FR" sz="2400" b="1" dirty="0">
              <a:latin typeface="Bell MT" panose="02020503060305020303" pitchFamily="18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3463126" y="384161"/>
            <a:ext cx="18149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/>
              <a:t>High </a:t>
            </a:r>
            <a:r>
              <a:rPr lang="fr-FR" sz="1600" b="1" dirty="0" err="1" smtClean="0"/>
              <a:t>Bias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region</a:t>
            </a:r>
            <a:endParaRPr lang="fr-FR" sz="1600" b="1" dirty="0" smtClean="0"/>
          </a:p>
        </p:txBody>
      </p:sp>
      <p:sp>
        <p:nvSpPr>
          <p:cNvPr id="12" name="ZoneTexte 11"/>
          <p:cNvSpPr txBox="1"/>
          <p:nvPr/>
        </p:nvSpPr>
        <p:spPr>
          <a:xfrm>
            <a:off x="590549" y="4724358"/>
            <a:ext cx="71930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1600" dirty="0" err="1"/>
              <a:t>Undoped</a:t>
            </a:r>
            <a:r>
              <a:rPr lang="fr-FR" sz="1600" dirty="0"/>
              <a:t>:  </a:t>
            </a:r>
            <a:r>
              <a:rPr lang="fr-FR" sz="1600" dirty="0" err="1"/>
              <a:t>reduced</a:t>
            </a:r>
            <a:r>
              <a:rPr lang="fr-FR" sz="1600" dirty="0"/>
              <a:t> </a:t>
            </a:r>
            <a:r>
              <a:rPr lang="fr-FR" sz="1600" dirty="0" err="1"/>
              <a:t>barrier</a:t>
            </a:r>
            <a:r>
              <a:rPr lang="fr-FR" sz="1600" dirty="0"/>
              <a:t> </a:t>
            </a:r>
            <a:r>
              <a:rPr lang="fr-FR" sz="1600" dirty="0" err="1"/>
              <a:t>height</a:t>
            </a:r>
            <a:r>
              <a:rPr lang="fr-FR" sz="1600" dirty="0"/>
              <a:t> and </a:t>
            </a:r>
            <a:r>
              <a:rPr lang="fr-FR" sz="1600" dirty="0" err="1" smtClean="0"/>
              <a:t>thickness</a:t>
            </a:r>
            <a:endParaRPr lang="fr-FR" sz="16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1600" dirty="0" err="1" smtClean="0"/>
              <a:t>Doped</a:t>
            </a:r>
            <a:r>
              <a:rPr lang="fr-FR" sz="1600" dirty="0" smtClean="0"/>
              <a:t> </a:t>
            </a:r>
            <a:r>
              <a:rPr lang="fr-FR" sz="1600" dirty="0"/>
              <a:t>(Ti or N): </a:t>
            </a:r>
            <a:r>
              <a:rPr lang="fr-FR" sz="1600" dirty="0" err="1"/>
              <a:t>higher</a:t>
            </a:r>
            <a:r>
              <a:rPr lang="fr-FR" sz="1600" dirty="0"/>
              <a:t> </a:t>
            </a:r>
            <a:r>
              <a:rPr lang="fr-FR" sz="1600" dirty="0" err="1"/>
              <a:t>barrier</a:t>
            </a:r>
            <a:r>
              <a:rPr lang="fr-FR" sz="1600" dirty="0"/>
              <a:t> </a:t>
            </a:r>
            <a:r>
              <a:rPr lang="fr-FR" sz="1600" dirty="0" err="1"/>
              <a:t>height</a:t>
            </a:r>
            <a:r>
              <a:rPr lang="fr-FR" sz="1600" dirty="0"/>
              <a:t> and </a:t>
            </a:r>
            <a:r>
              <a:rPr lang="fr-FR" sz="1600" dirty="0" err="1"/>
              <a:t>thickness</a:t>
            </a:r>
            <a:endParaRPr lang="fr-FR" sz="1600" dirty="0"/>
          </a:p>
          <a:p>
            <a:r>
              <a:rPr lang="fr-FR" sz="1600" dirty="0"/>
              <a:t>Points </a:t>
            </a:r>
            <a:r>
              <a:rPr lang="fr-FR" sz="1600" dirty="0" err="1"/>
              <a:t>towards</a:t>
            </a:r>
            <a:r>
              <a:rPr lang="fr-FR" sz="1600" dirty="0"/>
              <a:t> </a:t>
            </a:r>
            <a:r>
              <a:rPr lang="fr-FR" sz="1600" dirty="0" err="1"/>
              <a:t>defects</a:t>
            </a:r>
            <a:r>
              <a:rPr lang="fr-FR" sz="1600" dirty="0"/>
              <a:t> in the </a:t>
            </a:r>
            <a:r>
              <a:rPr lang="fr-FR" sz="1600" dirty="0" err="1"/>
              <a:t>oxide</a:t>
            </a:r>
            <a:r>
              <a:rPr lang="fr-FR" sz="1600" dirty="0"/>
              <a:t> </a:t>
            </a:r>
            <a:r>
              <a:rPr lang="fr-FR" sz="1600" dirty="0" err="1"/>
              <a:t>mitigated</a:t>
            </a:r>
            <a:r>
              <a:rPr lang="fr-FR" sz="1600" dirty="0"/>
              <a:t> by </a:t>
            </a:r>
            <a:r>
              <a:rPr lang="fr-FR" sz="1600" dirty="0" smtClean="0"/>
              <a:t>addition </a:t>
            </a:r>
            <a:r>
              <a:rPr lang="fr-FR" sz="1600" dirty="0"/>
              <a:t>of dopants: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1600" dirty="0"/>
              <a:t>TLS – </a:t>
            </a:r>
            <a:r>
              <a:rPr lang="fr-FR" sz="1600" dirty="0" err="1"/>
              <a:t>Hydrogen</a:t>
            </a:r>
            <a:r>
              <a:rPr lang="fr-FR" sz="1600" dirty="0"/>
              <a:t> </a:t>
            </a:r>
            <a:r>
              <a:rPr lang="fr-FR" sz="1600" dirty="0" err="1"/>
              <a:t>relationship</a:t>
            </a:r>
            <a:r>
              <a:rPr lang="fr-FR" sz="1600" dirty="0"/>
              <a:t> and ZBP as </a:t>
            </a:r>
            <a:r>
              <a:rPr lang="fr-FR" sz="1600" dirty="0" smtClean="0"/>
              <a:t>signature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1600" i="1" dirty="0" err="1" smtClean="0">
                <a:solidFill>
                  <a:srgbClr val="FF0000"/>
                </a:solidFill>
              </a:rPr>
              <a:t>Qbits</a:t>
            </a:r>
            <a:r>
              <a:rPr lang="fr-FR" sz="1600" i="1" dirty="0" smtClean="0">
                <a:solidFill>
                  <a:srgbClr val="FF0000"/>
                </a:solidFill>
              </a:rPr>
              <a:t> : </a:t>
            </a:r>
            <a:r>
              <a:rPr lang="fr-FR" sz="1600" i="1" dirty="0" err="1" smtClean="0">
                <a:solidFill>
                  <a:srgbClr val="FF0000"/>
                </a:solidFill>
              </a:rPr>
              <a:t>magnetic</a:t>
            </a:r>
            <a:r>
              <a:rPr lang="fr-FR" sz="1600" i="1" dirty="0" smtClean="0">
                <a:solidFill>
                  <a:srgbClr val="FF0000"/>
                </a:solidFill>
              </a:rPr>
              <a:t> </a:t>
            </a:r>
            <a:r>
              <a:rPr lang="fr-FR" sz="1600" i="1" dirty="0" err="1" smtClean="0">
                <a:solidFill>
                  <a:srgbClr val="FF0000"/>
                </a:solidFill>
              </a:rPr>
              <a:t>impurities</a:t>
            </a:r>
            <a:r>
              <a:rPr lang="fr-FR" sz="1600" i="1" dirty="0" smtClean="0">
                <a:solidFill>
                  <a:srgbClr val="FF0000"/>
                </a:solidFill>
              </a:rPr>
              <a:t>, H + O(?) as a source of </a:t>
            </a:r>
            <a:r>
              <a:rPr lang="fr-FR" sz="1600" i="1" dirty="0" err="1" smtClean="0">
                <a:solidFill>
                  <a:srgbClr val="FF0000"/>
                </a:solidFill>
              </a:rPr>
              <a:t>it</a:t>
            </a:r>
            <a:endParaRPr lang="fr-FR" sz="1600" i="1" dirty="0" smtClean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1600" i="1" dirty="0" err="1" smtClean="0"/>
              <a:t>Low</a:t>
            </a:r>
            <a:r>
              <a:rPr lang="fr-FR" sz="1600" i="1" dirty="0" smtClean="0"/>
              <a:t> </a:t>
            </a:r>
            <a:r>
              <a:rPr lang="fr-FR" sz="1600" i="1" dirty="0" err="1" smtClean="0"/>
              <a:t>fields</a:t>
            </a:r>
            <a:r>
              <a:rPr lang="fr-FR" sz="1600" i="1" dirty="0" smtClean="0"/>
              <a:t> </a:t>
            </a:r>
            <a:r>
              <a:rPr lang="fr-FR" sz="1600" i="1" dirty="0" err="1" smtClean="0"/>
              <a:t>measurements</a:t>
            </a:r>
            <a:r>
              <a:rPr lang="fr-FR" sz="1600" i="1" dirty="0" smtClean="0"/>
              <a:t> </a:t>
            </a:r>
            <a:endParaRPr lang="fr-FR" sz="1600" i="1" dirty="0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2357" y="3756315"/>
            <a:ext cx="3633018" cy="589399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734" y="845826"/>
            <a:ext cx="6667398" cy="2722492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5512417" y="3681438"/>
            <a:ext cx="273948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/>
              <a:t>d, </a:t>
            </a:r>
            <a:r>
              <a:rPr lang="fr-FR" sz="1400" dirty="0" err="1"/>
              <a:t>thickness</a:t>
            </a:r>
            <a:r>
              <a:rPr lang="fr-FR" sz="1400" dirty="0"/>
              <a:t> of the </a:t>
            </a:r>
            <a:r>
              <a:rPr lang="fr-FR" sz="1400" dirty="0" err="1"/>
              <a:t>oxide</a:t>
            </a:r>
            <a:endParaRPr lang="fr-FR" sz="1400" dirty="0"/>
          </a:p>
          <a:p>
            <a:r>
              <a:rPr lang="fr-FR" sz="1400" dirty="0"/>
              <a:t>Φ, work </a:t>
            </a:r>
            <a:r>
              <a:rPr lang="fr-FR" sz="1400" dirty="0" err="1"/>
              <a:t>function</a:t>
            </a:r>
            <a:r>
              <a:rPr lang="fr-FR" sz="1400" dirty="0"/>
              <a:t> of the </a:t>
            </a:r>
            <a:r>
              <a:rPr lang="fr-FR" sz="1400" dirty="0" err="1"/>
              <a:t>oxide</a:t>
            </a:r>
            <a:endParaRPr lang="fr-FR" sz="1400" dirty="0"/>
          </a:p>
          <a:p>
            <a:r>
              <a:rPr lang="fr-FR" sz="1400" dirty="0"/>
              <a:t>Φ</a:t>
            </a:r>
            <a:r>
              <a:rPr lang="fr-FR" sz="1400" baseline="-25000" dirty="0"/>
              <a:t>TIP</a:t>
            </a:r>
            <a:r>
              <a:rPr lang="fr-FR" sz="1400" dirty="0"/>
              <a:t>, work </a:t>
            </a:r>
            <a:r>
              <a:rPr lang="fr-FR" sz="1400" dirty="0" err="1"/>
              <a:t>function</a:t>
            </a:r>
            <a:r>
              <a:rPr lang="fr-FR" sz="1400" dirty="0"/>
              <a:t> of the tip</a:t>
            </a:r>
          </a:p>
        </p:txBody>
      </p:sp>
      <p:sp>
        <p:nvSpPr>
          <p:cNvPr id="11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2796832" y="6491635"/>
            <a:ext cx="4207933" cy="324000"/>
          </a:xfrm>
        </p:spPr>
        <p:txBody>
          <a:bodyPr/>
          <a:lstStyle/>
          <a:p>
            <a:r>
              <a:rPr lang="fr-FR" dirty="0" smtClean="0"/>
              <a:t>TTC – CERN 06/02/2020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68637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r>
              <a:rPr lang="fr-FR" smtClean="0"/>
              <a:t>IRFU/Service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3569637" y="2095907"/>
            <a:ext cx="5364802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400" dirty="0" smtClean="0">
                <a:latin typeface="Bell MT" panose="02020503060305020303" pitchFamily="18" charset="0"/>
              </a:rPr>
              <a:t>Point </a:t>
            </a:r>
            <a:r>
              <a:rPr lang="fr-FR" sz="2400" dirty="0">
                <a:latin typeface="Bell MT" panose="02020503060305020303" pitchFamily="18" charset="0"/>
              </a:rPr>
              <a:t>Contact Tunneling </a:t>
            </a:r>
            <a:r>
              <a:rPr lang="fr-FR" sz="2400" dirty="0" err="1" smtClean="0">
                <a:latin typeface="Bell MT" panose="02020503060305020303" pitchFamily="18" charset="0"/>
              </a:rPr>
              <a:t>spectroscopy</a:t>
            </a:r>
            <a:endParaRPr lang="fr-FR" sz="2400" dirty="0">
              <a:latin typeface="Bell MT" panose="02020503060305020303" pitchFamily="18" charset="0"/>
            </a:endParaRPr>
          </a:p>
          <a:p>
            <a:endParaRPr lang="fr-FR" sz="2400" dirty="0">
              <a:latin typeface="Bell MT" panose="02020503060305020303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400" dirty="0" err="1" smtClean="0">
                <a:latin typeface="Bell MT" panose="02020503060305020303" pitchFamily="18" charset="0"/>
              </a:rPr>
              <a:t>Bulk</a:t>
            </a:r>
            <a:r>
              <a:rPr lang="fr-FR" sz="2400" dirty="0" smtClean="0">
                <a:latin typeface="Bell MT" panose="02020503060305020303" pitchFamily="18" charset="0"/>
              </a:rPr>
              <a:t> </a:t>
            </a:r>
            <a:r>
              <a:rPr lang="fr-FR" sz="2400" dirty="0">
                <a:latin typeface="Bell MT" panose="02020503060305020303" pitchFamily="18" charset="0"/>
              </a:rPr>
              <a:t>Nb </a:t>
            </a:r>
            <a:r>
              <a:rPr lang="fr-FR" sz="2400" dirty="0" err="1" smtClean="0">
                <a:latin typeface="Bell MT" panose="02020503060305020303" pitchFamily="18" charset="0"/>
              </a:rPr>
              <a:t>treatments</a:t>
            </a:r>
            <a:endParaRPr lang="fr-FR" sz="2400" dirty="0">
              <a:latin typeface="Bell MT" panose="02020503060305020303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fr-FR" sz="2400" dirty="0">
              <a:latin typeface="Bell MT" panose="02020503060305020303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400" dirty="0" smtClean="0">
                <a:solidFill>
                  <a:schemeClr val="bg1"/>
                </a:solidFill>
                <a:latin typeface="Bell MT" panose="02020503060305020303" pitchFamily="18" charset="0"/>
              </a:rPr>
              <a:t>Nb3Sn/Nb</a:t>
            </a:r>
            <a:endParaRPr lang="fr-FR" sz="2800" dirty="0" smtClean="0">
              <a:solidFill>
                <a:schemeClr val="bg1"/>
              </a:solidFill>
              <a:latin typeface="Bell MT" panose="02020503060305020303" pitchFamily="18" charset="0"/>
            </a:endParaRPr>
          </a:p>
          <a:p>
            <a:pPr marL="363538" lvl="1" indent="-363538">
              <a:buFont typeface="Wingdings" panose="05000000000000000000" pitchFamily="2" charset="2"/>
              <a:buChar char="§"/>
            </a:pPr>
            <a:endParaRPr lang="fr-FR" sz="2800" dirty="0" smtClean="0">
              <a:latin typeface="Bell MT" panose="02020503060305020303" pitchFamily="18" charset="0"/>
            </a:endParaRPr>
          </a:p>
          <a:p>
            <a:pPr marL="363538" lvl="1" indent="-363538">
              <a:buFont typeface="Wingdings" panose="05000000000000000000" pitchFamily="2" charset="2"/>
              <a:buChar char="§"/>
            </a:pPr>
            <a:r>
              <a:rPr lang="fr-FR" sz="2800" dirty="0" err="1">
                <a:latin typeface="Bell MT" panose="02020503060305020303" pitchFamily="18" charset="0"/>
              </a:rPr>
              <a:t>Summary</a:t>
            </a:r>
            <a:r>
              <a:rPr lang="fr-FR" sz="2800" dirty="0">
                <a:latin typeface="Bell MT" panose="02020503060305020303" pitchFamily="18" charset="0"/>
              </a:rPr>
              <a:t> and future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3330052" y="188127"/>
            <a:ext cx="5843972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err="1">
                <a:latin typeface="Bell MT" panose="02020503060305020303" pitchFamily="18" charset="0"/>
              </a:rPr>
              <a:t>Correlations</a:t>
            </a:r>
            <a:r>
              <a:rPr lang="fr-FR" sz="2400" b="1" dirty="0">
                <a:latin typeface="Bell MT" panose="02020503060305020303" pitchFamily="18" charset="0"/>
              </a:rPr>
              <a:t> </a:t>
            </a:r>
            <a:r>
              <a:rPr lang="fr-FR" sz="2400" b="1" dirty="0" err="1">
                <a:latin typeface="Bell MT" panose="02020503060305020303" pitchFamily="18" charset="0"/>
              </a:rPr>
              <a:t>between</a:t>
            </a:r>
            <a:r>
              <a:rPr lang="fr-FR" sz="2400" b="1" dirty="0">
                <a:latin typeface="Bell MT" panose="02020503060305020303" pitchFamily="18" charset="0"/>
              </a:rPr>
              <a:t> Tunneling </a:t>
            </a:r>
          </a:p>
          <a:p>
            <a:pPr algn="ctr"/>
            <a:r>
              <a:rPr lang="fr-FR" sz="2400" b="1" dirty="0" err="1">
                <a:latin typeface="Bell MT" panose="02020503060305020303" pitchFamily="18" charset="0"/>
              </a:rPr>
              <a:t>Spectroscopy</a:t>
            </a:r>
            <a:r>
              <a:rPr lang="fr-FR" sz="2400" b="1" dirty="0">
                <a:latin typeface="Bell MT" panose="02020503060305020303" pitchFamily="18" charset="0"/>
              </a:rPr>
              <a:t> and SRF </a:t>
            </a:r>
            <a:r>
              <a:rPr lang="fr-FR" sz="2400" b="1" dirty="0" err="1">
                <a:latin typeface="Bell MT" panose="02020503060305020303" pitchFamily="18" charset="0"/>
              </a:rPr>
              <a:t>cavity</a:t>
            </a:r>
            <a:r>
              <a:rPr lang="fr-FR" sz="2400" b="1" dirty="0">
                <a:latin typeface="Bell MT" panose="02020503060305020303" pitchFamily="18" charset="0"/>
              </a:rPr>
              <a:t> </a:t>
            </a:r>
            <a:r>
              <a:rPr lang="fr-FR" sz="2400" b="1" dirty="0" err="1">
                <a:latin typeface="Bell MT" panose="02020503060305020303" pitchFamily="18" charset="0"/>
              </a:rPr>
              <a:t>perfomances</a:t>
            </a:r>
            <a:endParaRPr lang="fr-FR" sz="2400" b="1" dirty="0">
              <a:latin typeface="Bell MT" panose="02020503060305020303" pitchFamily="18" charset="0"/>
            </a:endParaRPr>
          </a:p>
          <a:p>
            <a:endParaRPr lang="fr-FR" sz="1400" dirty="0" smtClean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5524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IRFU/Service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10" name="TextBox 2"/>
          <p:cNvSpPr txBox="1"/>
          <p:nvPr/>
        </p:nvSpPr>
        <p:spPr>
          <a:xfrm>
            <a:off x="2176255" y="4282382"/>
            <a:ext cx="5801332" cy="2000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err="1" smtClean="0">
                <a:solidFill>
                  <a:srgbClr val="000000"/>
                </a:solidFill>
                <a:latin typeface="Bell MT" panose="02020503060305020303" pitchFamily="18" charset="0"/>
              </a:rPr>
              <a:t>Wupperthal</a:t>
            </a:r>
            <a:r>
              <a:rPr lang="en-US" dirty="0" smtClean="0">
                <a:solidFill>
                  <a:srgbClr val="000000"/>
                </a:solidFill>
                <a:latin typeface="Bell MT" panose="02020503060305020303" pitchFamily="18" charset="0"/>
              </a:rPr>
              <a:t> method: diffusion of Sn in a Nb cavity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0000"/>
                </a:solidFill>
                <a:latin typeface="Bell MT" panose="02020503060305020303" pitchFamily="18" charset="0"/>
              </a:rPr>
              <a:t>Nb</a:t>
            </a:r>
            <a:r>
              <a:rPr lang="en-US" baseline="-25000" dirty="0" smtClean="0">
                <a:solidFill>
                  <a:srgbClr val="000000"/>
                </a:solidFill>
                <a:latin typeface="Bell MT" panose="02020503060305020303" pitchFamily="18" charset="0"/>
              </a:rPr>
              <a:t>3</a:t>
            </a:r>
            <a:r>
              <a:rPr lang="en-US" dirty="0" smtClean="0">
                <a:solidFill>
                  <a:srgbClr val="000000"/>
                </a:solidFill>
                <a:latin typeface="Bell MT" panose="02020503060305020303" pitchFamily="18" charset="0"/>
              </a:rPr>
              <a:t>Sn Q</a:t>
            </a:r>
            <a:r>
              <a:rPr lang="en-US" baseline="-25000" dirty="0" smtClean="0">
                <a:solidFill>
                  <a:srgbClr val="000000"/>
                </a:solidFill>
                <a:latin typeface="Bell MT" panose="02020503060305020303" pitchFamily="18" charset="0"/>
              </a:rPr>
              <a:t>0</a:t>
            </a:r>
            <a:r>
              <a:rPr lang="en-US" dirty="0" smtClean="0">
                <a:solidFill>
                  <a:srgbClr val="000000"/>
                </a:solidFill>
                <a:latin typeface="Bell MT" panose="02020503060305020303" pitchFamily="18" charset="0"/>
              </a:rPr>
              <a:t> at 4,2K ~ Nb Q</a:t>
            </a:r>
            <a:r>
              <a:rPr lang="en-US" baseline="-25000" dirty="0" smtClean="0">
                <a:solidFill>
                  <a:srgbClr val="000000"/>
                </a:solidFill>
                <a:latin typeface="Bell MT" panose="02020503060305020303" pitchFamily="18" charset="0"/>
              </a:rPr>
              <a:t>0</a:t>
            </a:r>
            <a:r>
              <a:rPr lang="en-US" dirty="0" smtClean="0">
                <a:solidFill>
                  <a:srgbClr val="000000"/>
                </a:solidFill>
                <a:latin typeface="Bell MT" panose="02020503060305020303" pitchFamily="18" charset="0"/>
              </a:rPr>
              <a:t> at 2K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0000"/>
                </a:solidFill>
                <a:latin typeface="Bell MT" panose="02020503060305020303" pitchFamily="18" charset="0"/>
              </a:rPr>
              <a:t>Moderate increase of Q</a:t>
            </a:r>
            <a:r>
              <a:rPr lang="en-US" baseline="-25000" dirty="0" smtClean="0">
                <a:solidFill>
                  <a:srgbClr val="000000"/>
                </a:solidFill>
                <a:latin typeface="Bell MT" panose="02020503060305020303" pitchFamily="18" charset="0"/>
              </a:rPr>
              <a:t>0</a:t>
            </a:r>
            <a:r>
              <a:rPr lang="en-US" dirty="0" smtClean="0">
                <a:solidFill>
                  <a:srgbClr val="000000"/>
                </a:solidFill>
                <a:latin typeface="Bell MT" panose="02020503060305020303" pitchFamily="18" charset="0"/>
              </a:rPr>
              <a:t> between 4K to 2K -&gt; Non-BCS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0000"/>
                </a:solidFill>
                <a:latin typeface="Bell MT" panose="02020503060305020303" pitchFamily="18" charset="0"/>
              </a:rPr>
              <a:t>Q</a:t>
            </a:r>
            <a:r>
              <a:rPr lang="en-US" baseline="-25000" dirty="0" smtClean="0">
                <a:solidFill>
                  <a:srgbClr val="000000"/>
                </a:solidFill>
                <a:latin typeface="Bell MT" panose="02020503060305020303" pitchFamily="18" charset="0"/>
              </a:rPr>
              <a:t>0  </a:t>
            </a:r>
            <a:r>
              <a:rPr lang="en-US" dirty="0" smtClean="0">
                <a:solidFill>
                  <a:srgbClr val="000000"/>
                </a:solidFill>
                <a:latin typeface="Bell MT" panose="02020503060305020303" pitchFamily="18" charset="0"/>
              </a:rPr>
              <a:t>decrease at ~ 6K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latin typeface="Bell MT" panose="02020503060305020303" pitchFamily="18" charset="0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Bell MT" panose="02020503060305020303" pitchFamily="18" charset="0"/>
              </a:rPr>
              <a:t>Have we reached the limits of Nb</a:t>
            </a:r>
            <a:r>
              <a:rPr lang="en-US" baseline="-25000" dirty="0" smtClean="0">
                <a:solidFill>
                  <a:srgbClr val="000000"/>
                </a:solidFill>
                <a:latin typeface="Bell MT" panose="02020503060305020303" pitchFamily="18" charset="0"/>
              </a:rPr>
              <a:t>3</a:t>
            </a:r>
            <a:r>
              <a:rPr lang="en-US" dirty="0" smtClean="0">
                <a:solidFill>
                  <a:srgbClr val="000000"/>
                </a:solidFill>
                <a:latin typeface="Bell MT" panose="02020503060305020303" pitchFamily="18" charset="0"/>
              </a:rPr>
              <a:t>Sn ?</a:t>
            </a:r>
          </a:p>
          <a:p>
            <a:endParaRPr lang="en-US" sz="1600" dirty="0">
              <a:solidFill>
                <a:srgbClr val="000000"/>
              </a:solidFill>
              <a:latin typeface="Bell MT" panose="02020503060305020303" pitchFamily="18" charset="0"/>
            </a:endParaRPr>
          </a:p>
        </p:txBody>
      </p:sp>
      <p:grpSp>
        <p:nvGrpSpPr>
          <p:cNvPr id="6" name="Groupe 5"/>
          <p:cNvGrpSpPr/>
          <p:nvPr/>
        </p:nvGrpSpPr>
        <p:grpSpPr>
          <a:xfrm>
            <a:off x="4916300" y="700574"/>
            <a:ext cx="4167331" cy="2879908"/>
            <a:chOff x="5378477" y="3491752"/>
            <a:chExt cx="3653544" cy="2161257"/>
          </a:xfrm>
        </p:grpSpPr>
        <p:pic>
          <p:nvPicPr>
            <p:cNvPr id="12" name="Image 1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8477" y="3491752"/>
              <a:ext cx="3341860" cy="2161257"/>
            </a:xfrm>
            <a:prstGeom prst="rect">
              <a:avLst/>
            </a:prstGeom>
          </p:spPr>
        </p:pic>
        <p:cxnSp>
          <p:nvCxnSpPr>
            <p:cNvPr id="8" name="Connecteur droit avec flèche 7"/>
            <p:cNvCxnSpPr/>
            <p:nvPr/>
          </p:nvCxnSpPr>
          <p:spPr>
            <a:xfrm flipH="1">
              <a:off x="6942328" y="4932217"/>
              <a:ext cx="741247" cy="3048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ZoneTexte 8"/>
            <p:cNvSpPr txBox="1"/>
            <p:nvPr/>
          </p:nvSpPr>
          <p:spPr>
            <a:xfrm>
              <a:off x="7683575" y="4670265"/>
              <a:ext cx="13484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err="1" smtClean="0">
                  <a:latin typeface="Bell MT" panose="02020503060305020303" pitchFamily="18" charset="0"/>
                </a:rPr>
                <a:t>Sample</a:t>
              </a:r>
              <a:r>
                <a:rPr lang="fr-FR" sz="1400" dirty="0" smtClean="0">
                  <a:latin typeface="Bell MT" panose="02020503060305020303" pitchFamily="18" charset="0"/>
                </a:rPr>
                <a:t> position</a:t>
              </a:r>
            </a:p>
          </p:txBody>
        </p:sp>
      </p:grpSp>
      <p:sp>
        <p:nvSpPr>
          <p:cNvPr id="13" name="ZoneTexte 12"/>
          <p:cNvSpPr txBox="1"/>
          <p:nvPr/>
        </p:nvSpPr>
        <p:spPr>
          <a:xfrm>
            <a:off x="3208865" y="-46553"/>
            <a:ext cx="28766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latin typeface="Bell MT" panose="02020503060305020303" pitchFamily="18" charset="0"/>
              </a:rPr>
              <a:t>Nb</a:t>
            </a:r>
            <a:r>
              <a:rPr lang="fr-FR" sz="2400" b="1" baseline="-25000" dirty="0" smtClean="0">
                <a:latin typeface="Bell MT" panose="02020503060305020303" pitchFamily="18" charset="0"/>
              </a:rPr>
              <a:t>3</a:t>
            </a:r>
            <a:r>
              <a:rPr lang="fr-FR" sz="2400" b="1" dirty="0" smtClean="0">
                <a:latin typeface="Bell MT" panose="02020503060305020303" pitchFamily="18" charset="0"/>
              </a:rPr>
              <a:t>Sn/Nb (Cornell)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92" y="526701"/>
            <a:ext cx="4371057" cy="3421250"/>
          </a:xfrm>
          <a:prstGeom prst="rect">
            <a:avLst/>
          </a:prstGeom>
        </p:spPr>
      </p:pic>
      <p:sp>
        <p:nvSpPr>
          <p:cNvPr id="15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2796832" y="6491635"/>
            <a:ext cx="4207933" cy="324000"/>
          </a:xfrm>
        </p:spPr>
        <p:txBody>
          <a:bodyPr/>
          <a:lstStyle/>
          <a:p>
            <a:r>
              <a:rPr lang="fr-FR" dirty="0" smtClean="0"/>
              <a:t>TTC – CERN 06/02/2020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12788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IRFU/Service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14</a:t>
            </a:fld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123" y="652283"/>
            <a:ext cx="2254020" cy="4982053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9226" y="602550"/>
            <a:ext cx="3950897" cy="5038425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2511600" y="-96467"/>
            <a:ext cx="37871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latin typeface="Bell MT" panose="02020503060305020303" pitchFamily="18" charset="0"/>
              </a:rPr>
              <a:t>Nb</a:t>
            </a:r>
            <a:r>
              <a:rPr lang="fr-FR" sz="2400" b="1" baseline="-25000" dirty="0" smtClean="0">
                <a:latin typeface="Bell MT" panose="02020503060305020303" pitchFamily="18" charset="0"/>
              </a:rPr>
              <a:t>3</a:t>
            </a:r>
            <a:r>
              <a:rPr lang="fr-FR" sz="2400" b="1" dirty="0" smtClean="0">
                <a:latin typeface="Bell MT" panose="02020503060305020303" pitchFamily="18" charset="0"/>
              </a:rPr>
              <a:t>Sn/Nb (Cornell) - PCT</a:t>
            </a:r>
          </a:p>
        </p:txBody>
      </p:sp>
      <p:sp>
        <p:nvSpPr>
          <p:cNvPr id="8" name="TextBox 5"/>
          <p:cNvSpPr txBox="1"/>
          <p:nvPr/>
        </p:nvSpPr>
        <p:spPr>
          <a:xfrm>
            <a:off x="497267" y="5615030"/>
            <a:ext cx="37567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l-GR" dirty="0" smtClean="0">
                <a:solidFill>
                  <a:srgbClr val="000000"/>
                </a:solidFill>
              </a:rPr>
              <a:t>Δ</a:t>
            </a:r>
            <a:r>
              <a:rPr lang="en-US" dirty="0" smtClean="0">
                <a:solidFill>
                  <a:srgbClr val="000000"/>
                </a:solidFill>
                <a:latin typeface="Bell MT" panose="02020503060305020303" pitchFamily="18" charset="0"/>
              </a:rPr>
              <a:t> &gt; Nb and </a:t>
            </a:r>
            <a:r>
              <a:rPr lang="el-GR" dirty="0" smtClean="0">
                <a:solidFill>
                  <a:srgbClr val="000000"/>
                </a:solidFill>
              </a:rPr>
              <a:t>Γ</a:t>
            </a:r>
            <a:r>
              <a:rPr lang="fr-FR" dirty="0" smtClean="0">
                <a:solidFill>
                  <a:srgbClr val="000000"/>
                </a:solidFill>
              </a:rPr>
              <a:t>/</a:t>
            </a:r>
            <a:r>
              <a:rPr lang="el-GR" dirty="0">
                <a:solidFill>
                  <a:srgbClr val="000000"/>
                </a:solidFill>
              </a:rPr>
              <a:t> Δ</a:t>
            </a:r>
            <a:r>
              <a:rPr lang="en-US" dirty="0" smtClean="0">
                <a:solidFill>
                  <a:srgbClr val="000000"/>
                </a:solidFill>
                <a:latin typeface="Bell MT" panose="02020503060305020303" pitchFamily="18" charset="0"/>
              </a:rPr>
              <a:t> is small</a:t>
            </a:r>
          </a:p>
          <a:p>
            <a:r>
              <a:rPr lang="en-US" dirty="0" smtClean="0">
                <a:solidFill>
                  <a:srgbClr val="000000"/>
                </a:solidFill>
                <a:latin typeface="Bell MT" panose="02020503060305020303" pitchFamily="18" charset="0"/>
              </a:rPr>
              <a:t>-&gt; Quality factor @ 4K is ~ Nb @ 2K</a:t>
            </a:r>
          </a:p>
        </p:txBody>
      </p:sp>
      <p:sp>
        <p:nvSpPr>
          <p:cNvPr id="9" name="TextBox 5"/>
          <p:cNvSpPr txBox="1"/>
          <p:nvPr/>
        </p:nvSpPr>
        <p:spPr>
          <a:xfrm>
            <a:off x="5299086" y="5648068"/>
            <a:ext cx="37768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0000"/>
                </a:solidFill>
                <a:latin typeface="Bell MT" panose="02020503060305020303" pitchFamily="18" charset="0"/>
              </a:rPr>
              <a:t>But pockets of Nb rich phases:</a:t>
            </a:r>
          </a:p>
          <a:p>
            <a:r>
              <a:rPr lang="en-US" dirty="0" smtClean="0">
                <a:solidFill>
                  <a:srgbClr val="000000"/>
                </a:solidFill>
                <a:latin typeface="Bell MT" panose="02020503060305020303" pitchFamily="18" charset="0"/>
              </a:rPr>
              <a:t>- Lower Tc and</a:t>
            </a:r>
            <a:r>
              <a:rPr lang="el-GR" dirty="0" smtClean="0">
                <a:solidFill>
                  <a:srgbClr val="000000"/>
                </a:solidFill>
              </a:rPr>
              <a:t> Δ</a:t>
            </a:r>
            <a:r>
              <a:rPr lang="en-US" dirty="0" smtClean="0">
                <a:solidFill>
                  <a:srgbClr val="000000"/>
                </a:solidFill>
                <a:latin typeface="Bell MT" panose="02020503060305020303" pitchFamily="18" charset="0"/>
              </a:rPr>
              <a:t> </a:t>
            </a:r>
          </a:p>
          <a:p>
            <a:r>
              <a:rPr lang="en-US" dirty="0" smtClean="0">
                <a:solidFill>
                  <a:srgbClr val="000000"/>
                </a:solidFill>
                <a:latin typeface="Bell MT" panose="02020503060305020303" pitchFamily="18" charset="0"/>
              </a:rPr>
              <a:t>- Carbon contamination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5470816" y="671616"/>
            <a:ext cx="108555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latin typeface="Bell MT" panose="02020503060305020303" pitchFamily="18" charset="0"/>
              </a:rPr>
              <a:t>ERL1-4 jan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5602767" y="2254288"/>
            <a:ext cx="76495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latin typeface="Bell MT" panose="02020503060305020303" pitchFamily="18" charset="0"/>
              </a:rPr>
              <a:t>CERES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5602767" y="3910063"/>
            <a:ext cx="69602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latin typeface="Bell MT" panose="02020503060305020303" pitchFamily="18" charset="0"/>
              </a:rPr>
              <a:t>TE1-7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334529" y="384540"/>
            <a:ext cx="21770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latin typeface="Bell MT" panose="02020503060305020303" pitchFamily="18" charset="0"/>
              </a:rPr>
              <a:t>Nb3Sn </a:t>
            </a:r>
            <a:r>
              <a:rPr lang="fr-FR" sz="1600" b="1" dirty="0" err="1" smtClean="0">
                <a:latin typeface="Bell MT" panose="02020503060305020303" pitchFamily="18" charset="0"/>
              </a:rPr>
              <a:t>cavity</a:t>
            </a:r>
            <a:r>
              <a:rPr lang="fr-FR" sz="1600" b="1" dirty="0" smtClean="0">
                <a:latin typeface="Bell MT" panose="02020503060305020303" pitchFamily="18" charset="0"/>
              </a:rPr>
              <a:t> RF tests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4988056" y="245654"/>
            <a:ext cx="20510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latin typeface="Bell MT" panose="02020503060305020303" pitchFamily="18" charset="0"/>
              </a:rPr>
              <a:t>PCTS </a:t>
            </a:r>
            <a:r>
              <a:rPr lang="fr-FR" sz="1600" b="1" dirty="0" err="1" smtClean="0">
                <a:latin typeface="Bell MT" panose="02020503060305020303" pitchFamily="18" charset="0"/>
              </a:rPr>
              <a:t>measurements</a:t>
            </a:r>
            <a:endParaRPr lang="fr-FR" sz="1600" b="1" dirty="0" smtClean="0">
              <a:latin typeface="Bell MT" panose="02020503060305020303" pitchFamily="18" charset="0"/>
            </a:endParaRPr>
          </a:p>
        </p:txBody>
      </p:sp>
      <p:sp>
        <p:nvSpPr>
          <p:cNvPr id="22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2796832" y="6491635"/>
            <a:ext cx="4207933" cy="324000"/>
          </a:xfrm>
        </p:spPr>
        <p:txBody>
          <a:bodyPr/>
          <a:lstStyle/>
          <a:p>
            <a:r>
              <a:rPr lang="fr-FR" dirty="0" smtClean="0"/>
              <a:t>TTC – CERN 06/02/2020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347" y="1594009"/>
            <a:ext cx="3310415" cy="279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993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549" y="287526"/>
            <a:ext cx="8122595" cy="5553588"/>
          </a:xfrm>
          <a:prstGeom prst="rect">
            <a:avLst/>
          </a:prstGeom>
        </p:spPr>
      </p:pic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IRFU/Service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2779304" y="-63659"/>
            <a:ext cx="39154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latin typeface="Bell MT" panose="02020503060305020303" pitchFamily="18" charset="0"/>
              </a:rPr>
              <a:t>Nb</a:t>
            </a:r>
            <a:r>
              <a:rPr lang="fr-FR" sz="2400" b="1" baseline="-25000" dirty="0" smtClean="0">
                <a:latin typeface="Bell MT" panose="02020503060305020303" pitchFamily="18" charset="0"/>
              </a:rPr>
              <a:t>3</a:t>
            </a:r>
            <a:r>
              <a:rPr lang="fr-FR" sz="2400" b="1" dirty="0" smtClean="0">
                <a:latin typeface="Bell MT" panose="02020503060305020303" pitchFamily="18" charset="0"/>
              </a:rPr>
              <a:t>Sn/Nb (Cornell) – TEM</a:t>
            </a:r>
          </a:p>
        </p:txBody>
      </p:sp>
      <p:sp>
        <p:nvSpPr>
          <p:cNvPr id="14" name="TextBox 24"/>
          <p:cNvSpPr txBox="1"/>
          <p:nvPr/>
        </p:nvSpPr>
        <p:spPr>
          <a:xfrm>
            <a:off x="721240" y="5770427"/>
            <a:ext cx="39469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0000"/>
                </a:solidFill>
              </a:rPr>
              <a:t>phase riche </a:t>
            </a:r>
            <a:r>
              <a:rPr lang="en-US" sz="1600" dirty="0" err="1" smtClean="0">
                <a:solidFill>
                  <a:srgbClr val="000000"/>
                </a:solidFill>
              </a:rPr>
              <a:t>Nb</a:t>
            </a:r>
            <a:r>
              <a:rPr lang="en-US" sz="1600" dirty="0" smtClean="0">
                <a:solidFill>
                  <a:srgbClr val="000000"/>
                </a:solidFill>
              </a:rPr>
              <a:t> ~ 17.5 - 23%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0000"/>
                </a:solidFill>
              </a:rPr>
              <a:t>Interface Nb-Nb</a:t>
            </a:r>
            <a:r>
              <a:rPr lang="en-US" sz="1600" baseline="-25000" dirty="0" smtClean="0">
                <a:solidFill>
                  <a:srgbClr val="000000"/>
                </a:solidFill>
              </a:rPr>
              <a:t>3</a:t>
            </a:r>
            <a:r>
              <a:rPr lang="en-US" sz="1600" dirty="0" smtClean="0">
                <a:solidFill>
                  <a:srgbClr val="000000"/>
                </a:solidFill>
              </a:rPr>
              <a:t>Sn , grain boundaries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Pockets near the surface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5" name="TextBox 25"/>
          <p:cNvSpPr txBox="1"/>
          <p:nvPr/>
        </p:nvSpPr>
        <p:spPr>
          <a:xfrm>
            <a:off x="5129150" y="5811367"/>
            <a:ext cx="35477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0000"/>
                </a:solidFill>
              </a:rPr>
              <a:t>Crystallites ~ 100 - 200 nm (XRD)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892629" y="5527674"/>
            <a:ext cx="841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  <a:latin typeface="Bell MT" panose="02020503060305020303" pitchFamily="18" charset="0"/>
              </a:rPr>
              <a:t>TE1-7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892629" y="3579132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  <a:latin typeface="Bell MT" panose="02020503060305020303" pitchFamily="18" charset="0"/>
              </a:rPr>
              <a:t>CERES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849347" y="1784301"/>
            <a:ext cx="1374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  <a:latin typeface="Bell MT" panose="02020503060305020303" pitchFamily="18" charset="0"/>
              </a:rPr>
              <a:t>ERL1-4 Jan</a:t>
            </a:r>
          </a:p>
        </p:txBody>
      </p:sp>
      <p:sp>
        <p:nvSpPr>
          <p:cNvPr id="13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2796832" y="6491635"/>
            <a:ext cx="4207933" cy="324000"/>
          </a:xfrm>
        </p:spPr>
        <p:txBody>
          <a:bodyPr/>
          <a:lstStyle/>
          <a:p>
            <a:r>
              <a:rPr lang="fr-FR" dirty="0" smtClean="0"/>
              <a:t>TTC – CERN 06/02/2020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95344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IRFU/Service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16</a:t>
            </a:fld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2276323" y="-92415"/>
            <a:ext cx="50072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latin typeface="Bell MT" panose="02020503060305020303" pitchFamily="18" charset="0"/>
              </a:rPr>
              <a:t>Nb</a:t>
            </a:r>
            <a:r>
              <a:rPr lang="fr-FR" sz="2400" b="1" baseline="-25000" dirty="0" smtClean="0">
                <a:latin typeface="Bell MT" panose="02020503060305020303" pitchFamily="18" charset="0"/>
              </a:rPr>
              <a:t>3</a:t>
            </a:r>
            <a:r>
              <a:rPr lang="fr-FR" sz="2400" b="1" dirty="0" smtClean="0">
                <a:latin typeface="Bell MT" panose="02020503060305020303" pitchFamily="18" charset="0"/>
              </a:rPr>
              <a:t>Sn/Nb (Cornell - FNAL) – PCT 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2532860" y="390038"/>
            <a:ext cx="3088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latin typeface="Bell MT" panose="02020503060305020303" pitchFamily="18" charset="0"/>
              </a:rPr>
              <a:t>Quench </a:t>
            </a:r>
            <a:r>
              <a:rPr lang="fr-FR" b="1" dirty="0" err="1" smtClean="0">
                <a:latin typeface="Bell MT" panose="02020503060305020303" pitchFamily="18" charset="0"/>
              </a:rPr>
              <a:t>field</a:t>
            </a:r>
            <a:r>
              <a:rPr lang="fr-FR" b="1" dirty="0" smtClean="0">
                <a:latin typeface="Bell MT" panose="02020503060305020303" pitchFamily="18" charset="0"/>
              </a:rPr>
              <a:t> vs </a:t>
            </a:r>
            <a:r>
              <a:rPr lang="fr-FR" b="1" dirty="0" err="1" smtClean="0">
                <a:latin typeface="Bell MT" panose="02020503060305020303" pitchFamily="18" charset="0"/>
              </a:rPr>
              <a:t>Average</a:t>
            </a:r>
            <a:r>
              <a:rPr lang="fr-FR" b="1" dirty="0" smtClean="0">
                <a:latin typeface="Bell MT" panose="02020503060305020303" pitchFamily="18" charset="0"/>
              </a:rPr>
              <a:t> Gap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6059434" y="701607"/>
            <a:ext cx="28764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latin typeface="Bell MT" panose="02020503060305020303" pitchFamily="18" charset="0"/>
              </a:rPr>
              <a:t>For large </a:t>
            </a:r>
            <a:r>
              <a:rPr lang="el-GR" sz="2000" dirty="0" smtClean="0"/>
              <a:t>κ</a:t>
            </a:r>
            <a:r>
              <a:rPr lang="fr-FR" sz="2000" dirty="0" smtClean="0">
                <a:latin typeface="Bell MT" panose="02020503060305020303" pitchFamily="18" charset="0"/>
              </a:rPr>
              <a:t> (</a:t>
            </a:r>
            <a:r>
              <a:rPr lang="el-GR" sz="2000" dirty="0" smtClean="0"/>
              <a:t>λ</a:t>
            </a:r>
            <a:r>
              <a:rPr lang="fr-FR" sz="2000" dirty="0" smtClean="0">
                <a:latin typeface="Bell MT" panose="02020503060305020303" pitchFamily="18" charset="0"/>
              </a:rPr>
              <a:t>/</a:t>
            </a:r>
            <a:r>
              <a:rPr lang="el-GR" sz="2000" dirty="0" smtClean="0"/>
              <a:t>ξ</a:t>
            </a:r>
            <a:r>
              <a:rPr lang="fr-FR" sz="2000" dirty="0" smtClean="0"/>
              <a:t> </a:t>
            </a:r>
            <a:r>
              <a:rPr lang="fr-FR" sz="2000" dirty="0">
                <a:latin typeface="Bell MT" panose="02020503060305020303" pitchFamily="18" charset="0"/>
              </a:rPr>
              <a:t>= </a:t>
            </a:r>
            <a:r>
              <a:rPr lang="fr-FR" sz="2000" dirty="0" smtClean="0">
                <a:latin typeface="Bell MT" panose="02020503060305020303" pitchFamily="18" charset="0"/>
              </a:rPr>
              <a:t>24)</a:t>
            </a:r>
          </a:p>
        </p:txBody>
      </p:sp>
      <p:grpSp>
        <p:nvGrpSpPr>
          <p:cNvPr id="4" name="Groupe 3"/>
          <p:cNvGrpSpPr/>
          <p:nvPr/>
        </p:nvGrpSpPr>
        <p:grpSpPr>
          <a:xfrm>
            <a:off x="148616" y="758272"/>
            <a:ext cx="6407117" cy="4599370"/>
            <a:chOff x="717961" y="723513"/>
            <a:chExt cx="6407117" cy="4599370"/>
          </a:xfrm>
        </p:grpSpPr>
        <p:pic>
          <p:nvPicPr>
            <p:cNvPr id="5" name="Image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961" y="723513"/>
              <a:ext cx="5742358" cy="459937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ZoneTexte 8"/>
                <p:cNvSpPr txBox="1"/>
                <p:nvPr/>
              </p:nvSpPr>
              <p:spPr>
                <a:xfrm>
                  <a:off x="3003565" y="3386996"/>
                  <a:ext cx="2617833" cy="50866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16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fr-FR" sz="16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  <m:r>
                              <a:rPr lang="fr-FR" sz="16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fr-FR" sz="16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fr-FR" sz="16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16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fr-FR" sz="160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fr-FR" sz="16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rad>
                            <m:r>
                              <a:rPr lang="fr-FR" sz="16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𝜅</m:t>
                            </m:r>
                          </m:den>
                        </m:f>
                        <m:d>
                          <m:dPr>
                            <m:ctrlPr>
                              <a:rPr lang="fr-FR" sz="16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16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𝐿𝑛</m:t>
                            </m:r>
                            <m:d>
                              <m:dPr>
                                <m:begChr m:val="["/>
                                <m:endChr m:val="]"/>
                                <m:ctrlPr>
                                  <a:rPr lang="fr-FR" sz="16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fr-FR" sz="16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𝜅</m:t>
                                </m:r>
                              </m:e>
                            </m:d>
                            <m:r>
                              <a:rPr lang="fr-FR" sz="16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+0.08</m:t>
                            </m:r>
                          </m:e>
                        </m:d>
                        <m:r>
                          <a:rPr lang="fr-FR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fr-FR" sz="16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fr-FR" sz="16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sub>
                        </m:sSub>
                      </m:oMath>
                    </m:oMathPara>
                  </a14:m>
                  <a:endParaRPr lang="fr-FR" sz="1600" dirty="0" smtClean="0">
                    <a:solidFill>
                      <a:srgbClr val="FF0000"/>
                    </a:solidFill>
                    <a:latin typeface="Bell MT" panose="02020503060305020303" pitchFamily="18" charset="0"/>
                  </a:endParaRPr>
                </a:p>
              </p:txBody>
            </p:sp>
          </mc:Choice>
          <mc:Fallback xmlns="">
            <p:sp>
              <p:nvSpPr>
                <p:cNvPr id="9" name="ZoneTexte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03565" y="3386996"/>
                  <a:ext cx="2617833" cy="508665"/>
                </a:xfrm>
                <a:prstGeom prst="rect">
                  <a:avLst/>
                </a:prstGeom>
                <a:blipFill>
                  <a:blip r:embed="rId3"/>
                  <a:stretch>
                    <a:fillRect b="-119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ZoneTexte 9"/>
                <p:cNvSpPr txBox="1"/>
                <p:nvPr/>
              </p:nvSpPr>
              <p:spPr>
                <a:xfrm>
                  <a:off x="2764669" y="1497383"/>
                  <a:ext cx="1363130" cy="72750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1600" i="1" smtClean="0">
                                <a:solidFill>
                                  <a:srgbClr val="00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b="0" i="1" smtClean="0">
                                <a:solidFill>
                                  <a:srgbClr val="00FF00"/>
                                </a:solidFill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fr-FR" sz="1600" b="0" i="1" smtClean="0">
                                <a:solidFill>
                                  <a:srgbClr val="00FF00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sub>
                        </m:sSub>
                        <m:r>
                          <a:rPr lang="fr-FR" sz="1600" i="1" smtClean="0">
                            <a:solidFill>
                              <a:srgbClr val="00FF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ad>
                          <m:radPr>
                            <m:degHide m:val="on"/>
                            <m:ctrlPr>
                              <a:rPr lang="fr-FR" sz="1600" i="1" smtClean="0">
                                <a:solidFill>
                                  <a:srgbClr val="00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fr-FR" sz="1600" i="1" smtClean="0">
                                    <a:solidFill>
                                      <a:srgbClr val="00FF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fr-FR" sz="1600" i="1" smtClean="0">
                                        <a:solidFill>
                                          <a:srgbClr val="00FF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600" b="0" i="1" smtClean="0">
                                        <a:solidFill>
                                          <a:srgbClr val="00FF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fr-FR" sz="1600" b="0" i="1" smtClean="0">
                                        <a:solidFill>
                                          <a:srgbClr val="00FF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fr-FR" sz="1600" i="1" smtClean="0">
                                        <a:solidFill>
                                          <a:srgbClr val="00FF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600" i="1" smtClean="0">
                                        <a:solidFill>
                                          <a:srgbClr val="00FF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fr-FR" sz="1600" b="0" i="1" smtClean="0">
                                        <a:solidFill>
                                          <a:srgbClr val="00FF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den>
                            </m:f>
                          </m:e>
                        </m:rad>
                        <m:r>
                          <a:rPr lang="fr-FR" sz="1600" b="0" i="1" smtClean="0">
                            <a:solidFill>
                              <a:srgbClr val="00FF00"/>
                            </a:solidFill>
                            <a:latin typeface="Cambria Math" panose="02040503050406030204" pitchFamily="18" charset="0"/>
                          </a:rPr>
                          <m:t>. </m:t>
                        </m:r>
                        <m:r>
                          <m:rPr>
                            <m:sty m:val="p"/>
                          </m:rPr>
                          <a:rPr lang="el-GR" sz="1600" i="1" smtClean="0">
                            <a:solidFill>
                              <a:srgbClr val="00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fr-FR" sz="1600" b="0" i="1" smtClean="0">
                            <a:solidFill>
                              <a:srgbClr val="00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>
                          <a:rPr lang="fr-FR" sz="1600" b="0" i="1" smtClean="0">
                            <a:solidFill>
                              <a:srgbClr val="00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oMath>
                    </m:oMathPara>
                  </a14:m>
                  <a:endParaRPr lang="fr-FR" sz="1600" dirty="0" smtClean="0">
                    <a:solidFill>
                      <a:srgbClr val="00FF00"/>
                    </a:solidFill>
                    <a:latin typeface="Bell MT" panose="02020503060305020303" pitchFamily="18" charset="0"/>
                  </a:endParaRPr>
                </a:p>
              </p:txBody>
            </p:sp>
          </mc:Choice>
          <mc:Fallback xmlns="">
            <p:sp>
              <p:nvSpPr>
                <p:cNvPr id="10" name="ZoneTexte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64669" y="1497383"/>
                  <a:ext cx="1363130" cy="727507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ZoneTexte 14"/>
                <p:cNvSpPr txBox="1"/>
                <p:nvPr/>
              </p:nvSpPr>
              <p:spPr>
                <a:xfrm>
                  <a:off x="4993789" y="2128954"/>
                  <a:ext cx="2131289" cy="34971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fr-FR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𝑆𝐻</m:t>
                          </m:r>
                        </m:sub>
                      </m:sSub>
                      <m:r>
                        <a:rPr lang="fr-FR" sz="1600" b="0" i="1" smtClean="0">
                          <a:latin typeface="Cambria Math" panose="02040503050406030204" pitchFamily="18" charset="0"/>
                        </a:rPr>
                        <m:t>=26 </m:t>
                      </m:r>
                      <m:r>
                        <a:rPr lang="fr-FR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±2.5 </m:t>
                      </m:r>
                      <m:r>
                        <m:rPr>
                          <m:sty m:val="p"/>
                        </m:rPr>
                        <a:rPr lang="el-GR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fr-FR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[</m:t>
                      </m:r>
                      <m:f>
                        <m:fPr>
                          <m:ctrlPr>
                            <a:rPr lang="fr-FR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𝑚𝑇</m:t>
                          </m:r>
                        </m:num>
                        <m:den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𝑚𝑒𝑉</m:t>
                          </m:r>
                        </m:den>
                      </m:f>
                      <m:r>
                        <a:rPr lang="fr-FR" sz="1600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a14:m>
                  <a:r>
                    <a:rPr lang="fr-FR" sz="1600" dirty="0" smtClean="0"/>
                    <a:t> </a:t>
                  </a:r>
                </a:p>
              </p:txBody>
            </p:sp>
          </mc:Choice>
          <mc:Fallback xmlns="">
            <p:sp>
              <p:nvSpPr>
                <p:cNvPr id="15" name="ZoneTexte 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93789" y="2128954"/>
                  <a:ext cx="2131289" cy="349711"/>
                </a:xfrm>
                <a:prstGeom prst="rect">
                  <a:avLst/>
                </a:prstGeom>
                <a:blipFill>
                  <a:blip r:embed="rId5"/>
                  <a:stretch>
                    <a:fillRect l="-3438" r="-1146" b="-14035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7" name="ZoneTexte 16"/>
          <p:cNvSpPr txBox="1"/>
          <p:nvPr/>
        </p:nvSpPr>
        <p:spPr>
          <a:xfrm>
            <a:off x="0" y="5362613"/>
            <a:ext cx="90483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dirty="0" err="1" smtClean="0"/>
              <a:t>Linear</a:t>
            </a:r>
            <a:r>
              <a:rPr lang="fr-FR" sz="1600" dirty="0" smtClean="0"/>
              <a:t> </a:t>
            </a:r>
            <a:r>
              <a:rPr lang="fr-FR" sz="1600" dirty="0" err="1" smtClean="0"/>
              <a:t>dependence</a:t>
            </a:r>
            <a:r>
              <a:rPr lang="fr-FR" sz="1600" dirty="0" smtClean="0"/>
              <a:t> of Emax on the </a:t>
            </a:r>
            <a:r>
              <a:rPr lang="fr-FR" sz="1600" dirty="0" err="1" smtClean="0"/>
              <a:t>average</a:t>
            </a:r>
            <a:r>
              <a:rPr lang="fr-FR" sz="1600" dirty="0" smtClean="0"/>
              <a:t> surface gap (~300x300 µm)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dirty="0" smtClean="0"/>
              <a:t>H</a:t>
            </a:r>
            <a:r>
              <a:rPr lang="fr-FR" sz="1600" baseline="-25000" dirty="0" smtClean="0"/>
              <a:t>SH</a:t>
            </a:r>
            <a:r>
              <a:rPr lang="fr-FR" sz="1600" dirty="0" smtClean="0"/>
              <a:t>~3.5 times the H</a:t>
            </a:r>
            <a:r>
              <a:rPr lang="fr-FR" sz="1600" baseline="-25000" dirty="0" smtClean="0"/>
              <a:t>C1</a:t>
            </a:r>
            <a:r>
              <a:rPr lang="fr-FR" sz="1600" dirty="0" smtClean="0"/>
              <a:t> but </a:t>
            </a:r>
            <a:r>
              <a:rPr lang="fr-FR" sz="1600" dirty="0" err="1"/>
              <a:t>w</a:t>
            </a:r>
            <a:r>
              <a:rPr lang="fr-FR" sz="1600" dirty="0" err="1" smtClean="0"/>
              <a:t>hy</a:t>
            </a:r>
            <a:r>
              <a:rPr lang="fr-FR" sz="1600" dirty="0" smtClean="0"/>
              <a:t> </a:t>
            </a:r>
            <a:r>
              <a:rPr lang="fr-FR" sz="1600" dirty="0" err="1"/>
              <a:t>this</a:t>
            </a:r>
            <a:r>
              <a:rPr lang="fr-FR" sz="1600" dirty="0"/>
              <a:t> gap </a:t>
            </a:r>
            <a:r>
              <a:rPr lang="fr-FR" sz="1600" dirty="0" err="1"/>
              <a:t>dependence</a:t>
            </a:r>
            <a:r>
              <a:rPr lang="fr-FR" sz="1600" dirty="0"/>
              <a:t>? </a:t>
            </a:r>
            <a:r>
              <a:rPr lang="fr-FR" sz="1600" dirty="0" err="1"/>
              <a:t>Roughness</a:t>
            </a:r>
            <a:r>
              <a:rPr lang="fr-FR" sz="1600" dirty="0"/>
              <a:t>, effective </a:t>
            </a:r>
            <a:r>
              <a:rPr lang="fr-FR" sz="1600" dirty="0" err="1"/>
              <a:t>penetration</a:t>
            </a:r>
            <a:r>
              <a:rPr lang="fr-FR" sz="1600" dirty="0"/>
              <a:t> </a:t>
            </a:r>
            <a:r>
              <a:rPr lang="fr-FR" sz="1600" dirty="0" err="1" smtClean="0"/>
              <a:t>depth</a:t>
            </a:r>
            <a:r>
              <a:rPr lang="fr-FR" sz="1600" dirty="0" smtClean="0"/>
              <a:t>?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dirty="0" smtClean="0"/>
              <a:t>A15 compounds (V</a:t>
            </a:r>
            <a:r>
              <a:rPr lang="fr-FR" sz="1600" baseline="-25000" dirty="0" smtClean="0"/>
              <a:t>3</a:t>
            </a:r>
            <a:r>
              <a:rPr lang="fr-FR" sz="1600" dirty="0" smtClean="0"/>
              <a:t>Si, Nb</a:t>
            </a:r>
            <a:r>
              <a:rPr lang="fr-FR" sz="1600" baseline="-25000" dirty="0" smtClean="0"/>
              <a:t>3</a:t>
            </a:r>
            <a:r>
              <a:rPr lang="fr-FR" sz="1600" dirty="0" smtClean="0"/>
              <a:t>Sn, Nb</a:t>
            </a:r>
            <a:r>
              <a:rPr lang="fr-FR" sz="1600" baseline="-25000" dirty="0" smtClean="0"/>
              <a:t>3</a:t>
            </a:r>
            <a:r>
              <a:rPr lang="fr-FR" sz="1600" dirty="0" smtClean="0"/>
              <a:t>Al…) are good for Q</a:t>
            </a:r>
            <a:r>
              <a:rPr lang="fr-FR" sz="1600" baseline="-25000" dirty="0" smtClean="0"/>
              <a:t>0</a:t>
            </a:r>
            <a:r>
              <a:rPr lang="fr-FR" sz="1600" dirty="0" smtClean="0"/>
              <a:t> and </a:t>
            </a:r>
            <a:r>
              <a:rPr lang="fr-FR" sz="1600" dirty="0" err="1" smtClean="0"/>
              <a:t>higher</a:t>
            </a:r>
            <a:r>
              <a:rPr lang="fr-FR" sz="1600" dirty="0" smtClean="0"/>
              <a:t> </a:t>
            </a:r>
            <a:r>
              <a:rPr lang="fr-FR" sz="1600" dirty="0" err="1" smtClean="0"/>
              <a:t>operation</a:t>
            </a:r>
            <a:r>
              <a:rPr lang="fr-FR" sz="1600" dirty="0" smtClean="0"/>
              <a:t> temp. (4,2 K)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dirty="0" smtClean="0"/>
              <a:t>But </a:t>
            </a:r>
            <a:r>
              <a:rPr lang="fr-FR" sz="1600" dirty="0" err="1"/>
              <a:t>what</a:t>
            </a:r>
            <a:r>
              <a:rPr lang="fr-FR" sz="1600" dirty="0"/>
              <a:t> about E</a:t>
            </a:r>
            <a:r>
              <a:rPr lang="fr-FR" sz="1600" baseline="-25000" dirty="0"/>
              <a:t>MAX</a:t>
            </a:r>
            <a:r>
              <a:rPr lang="fr-FR" sz="1600" dirty="0"/>
              <a:t> ? How to </a:t>
            </a:r>
            <a:r>
              <a:rPr lang="fr-FR" sz="1600" dirty="0" err="1"/>
              <a:t>increase</a:t>
            </a:r>
            <a:r>
              <a:rPr lang="fr-FR" sz="1600" dirty="0"/>
              <a:t> E</a:t>
            </a:r>
            <a:r>
              <a:rPr lang="fr-FR" sz="1600" baseline="-25000" dirty="0"/>
              <a:t>MAX </a:t>
            </a:r>
            <a:r>
              <a:rPr lang="fr-FR" sz="1600" dirty="0"/>
              <a:t>? </a:t>
            </a:r>
            <a:endParaRPr lang="fr-FR" sz="1600" baseline="-25000" dirty="0"/>
          </a:p>
        </p:txBody>
      </p:sp>
      <p:sp>
        <p:nvSpPr>
          <p:cNvPr id="18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2796832" y="6491635"/>
            <a:ext cx="4207933" cy="324000"/>
          </a:xfrm>
        </p:spPr>
        <p:txBody>
          <a:bodyPr/>
          <a:lstStyle/>
          <a:p>
            <a:r>
              <a:rPr lang="fr-FR" dirty="0" smtClean="0"/>
              <a:t>TTC – CERN 06/02/2020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5451894" y="2840549"/>
            <a:ext cx="36530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1600" dirty="0" err="1" smtClean="0"/>
              <a:t>Bulk</a:t>
            </a:r>
            <a:r>
              <a:rPr lang="fr-FR" sz="1600" dirty="0" smtClean="0"/>
              <a:t> </a:t>
            </a:r>
            <a:r>
              <a:rPr lang="el-GR" sz="1600" dirty="0" smtClean="0"/>
              <a:t>Δ</a:t>
            </a:r>
            <a:r>
              <a:rPr lang="fr-FR" sz="1600" dirty="0" smtClean="0"/>
              <a:t> for Nb3Sn </a:t>
            </a:r>
            <a:r>
              <a:rPr lang="fr-FR" sz="1600" dirty="0" err="1" smtClean="0"/>
              <a:t>is</a:t>
            </a:r>
            <a:r>
              <a:rPr lang="fr-FR" sz="1600" dirty="0" smtClean="0"/>
              <a:t> 3.4 to 3.5 </a:t>
            </a:r>
            <a:r>
              <a:rPr lang="fr-FR" sz="1600" dirty="0" err="1" smtClean="0"/>
              <a:t>meV</a:t>
            </a:r>
            <a:r>
              <a:rPr lang="fr-FR" sz="1600" dirty="0" smtClean="0"/>
              <a:t>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1600" dirty="0" smtClean="0"/>
              <a:t>Max </a:t>
            </a:r>
            <a:r>
              <a:rPr lang="fr-FR" sz="1600" dirty="0" err="1" smtClean="0"/>
              <a:t>expected</a:t>
            </a:r>
            <a:r>
              <a:rPr lang="fr-FR" sz="1600" dirty="0" smtClean="0"/>
              <a:t> Quench </a:t>
            </a:r>
            <a:r>
              <a:rPr lang="fr-FR" sz="1600" dirty="0" err="1" smtClean="0"/>
              <a:t>field</a:t>
            </a:r>
            <a:r>
              <a:rPr lang="fr-FR" sz="1600" dirty="0" smtClean="0"/>
              <a:t> </a:t>
            </a:r>
            <a:r>
              <a:rPr lang="fr-FR" sz="1600" dirty="0" err="1" smtClean="0"/>
              <a:t>is</a:t>
            </a:r>
            <a:r>
              <a:rPr lang="fr-FR" sz="1600" dirty="0" smtClean="0"/>
              <a:t>  ~ 91 ± 2 mT = 22 MV/m </a:t>
            </a:r>
          </a:p>
        </p:txBody>
      </p:sp>
    </p:spTree>
    <p:extLst>
      <p:ext uri="{BB962C8B-B14F-4D97-AF65-F5344CB8AC3E}">
        <p14:creationId xmlns:p14="http://schemas.microsoft.com/office/powerpoint/2010/main" val="1345829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r>
              <a:rPr lang="fr-FR" smtClean="0"/>
              <a:t>IRFU/Service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17</a:t>
            </a:fld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3569637" y="2095907"/>
            <a:ext cx="5364802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400" dirty="0" smtClean="0">
                <a:latin typeface="Bell MT" panose="02020503060305020303" pitchFamily="18" charset="0"/>
              </a:rPr>
              <a:t>Point </a:t>
            </a:r>
            <a:r>
              <a:rPr lang="fr-FR" sz="2400" dirty="0">
                <a:latin typeface="Bell MT" panose="02020503060305020303" pitchFamily="18" charset="0"/>
              </a:rPr>
              <a:t>Contact Tunneling </a:t>
            </a:r>
            <a:r>
              <a:rPr lang="fr-FR" sz="2400" dirty="0" err="1" smtClean="0">
                <a:latin typeface="Bell MT" panose="02020503060305020303" pitchFamily="18" charset="0"/>
              </a:rPr>
              <a:t>spectroscopy</a:t>
            </a:r>
            <a:endParaRPr lang="fr-FR" sz="2400" dirty="0">
              <a:latin typeface="Bell MT" panose="02020503060305020303" pitchFamily="18" charset="0"/>
            </a:endParaRPr>
          </a:p>
          <a:p>
            <a:endParaRPr lang="fr-FR" sz="2400" dirty="0">
              <a:latin typeface="Bell MT" panose="02020503060305020303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400" dirty="0" err="1" smtClean="0">
                <a:latin typeface="Bell MT" panose="02020503060305020303" pitchFamily="18" charset="0"/>
              </a:rPr>
              <a:t>Bulk</a:t>
            </a:r>
            <a:r>
              <a:rPr lang="fr-FR" sz="2400" dirty="0" smtClean="0">
                <a:latin typeface="Bell MT" panose="02020503060305020303" pitchFamily="18" charset="0"/>
              </a:rPr>
              <a:t> </a:t>
            </a:r>
            <a:r>
              <a:rPr lang="fr-FR" sz="2400" dirty="0">
                <a:latin typeface="Bell MT" panose="02020503060305020303" pitchFamily="18" charset="0"/>
              </a:rPr>
              <a:t>Nb </a:t>
            </a:r>
            <a:r>
              <a:rPr lang="fr-FR" sz="2400" dirty="0" err="1" smtClean="0">
                <a:latin typeface="Bell MT" panose="02020503060305020303" pitchFamily="18" charset="0"/>
              </a:rPr>
              <a:t>treatments</a:t>
            </a:r>
            <a:endParaRPr lang="fr-FR" sz="2400" dirty="0">
              <a:latin typeface="Bell MT" panose="02020503060305020303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fr-FR" sz="2400" dirty="0">
              <a:latin typeface="Bell MT" panose="02020503060305020303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400" dirty="0" smtClean="0">
                <a:latin typeface="Bell MT" panose="02020503060305020303" pitchFamily="18" charset="0"/>
              </a:rPr>
              <a:t>Nb3Sn/Nb</a:t>
            </a:r>
            <a:endParaRPr lang="fr-FR" sz="2800" dirty="0" smtClean="0">
              <a:latin typeface="Bell MT" panose="02020503060305020303" pitchFamily="18" charset="0"/>
            </a:endParaRPr>
          </a:p>
          <a:p>
            <a:pPr marL="363538" lvl="1" indent="-363538">
              <a:buFont typeface="Wingdings" panose="05000000000000000000" pitchFamily="2" charset="2"/>
              <a:buChar char="§"/>
            </a:pPr>
            <a:endParaRPr lang="fr-FR" sz="2800" dirty="0" smtClean="0">
              <a:latin typeface="Bell MT" panose="02020503060305020303" pitchFamily="18" charset="0"/>
            </a:endParaRPr>
          </a:p>
          <a:p>
            <a:pPr marL="363538" lvl="1" indent="-363538">
              <a:buFont typeface="Wingdings" panose="05000000000000000000" pitchFamily="2" charset="2"/>
              <a:buChar char="§"/>
            </a:pPr>
            <a:r>
              <a:rPr lang="fr-FR" sz="2800" dirty="0" err="1">
                <a:solidFill>
                  <a:schemeClr val="bg1"/>
                </a:solidFill>
                <a:latin typeface="Bell MT" panose="02020503060305020303" pitchFamily="18" charset="0"/>
              </a:rPr>
              <a:t>Summary</a:t>
            </a:r>
            <a:r>
              <a:rPr lang="fr-FR" sz="2800" dirty="0">
                <a:solidFill>
                  <a:schemeClr val="bg1"/>
                </a:solidFill>
                <a:latin typeface="Bell MT" panose="02020503060305020303" pitchFamily="18" charset="0"/>
              </a:rPr>
              <a:t> and future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3330052" y="188127"/>
            <a:ext cx="5843972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err="1">
                <a:latin typeface="Bell MT" panose="02020503060305020303" pitchFamily="18" charset="0"/>
              </a:rPr>
              <a:t>Correlations</a:t>
            </a:r>
            <a:r>
              <a:rPr lang="fr-FR" sz="2400" b="1" dirty="0">
                <a:latin typeface="Bell MT" panose="02020503060305020303" pitchFamily="18" charset="0"/>
              </a:rPr>
              <a:t> </a:t>
            </a:r>
            <a:r>
              <a:rPr lang="fr-FR" sz="2400" b="1" dirty="0" err="1">
                <a:latin typeface="Bell MT" panose="02020503060305020303" pitchFamily="18" charset="0"/>
              </a:rPr>
              <a:t>between</a:t>
            </a:r>
            <a:r>
              <a:rPr lang="fr-FR" sz="2400" b="1" dirty="0">
                <a:latin typeface="Bell MT" panose="02020503060305020303" pitchFamily="18" charset="0"/>
              </a:rPr>
              <a:t> Tunneling </a:t>
            </a:r>
          </a:p>
          <a:p>
            <a:pPr algn="ctr"/>
            <a:r>
              <a:rPr lang="fr-FR" sz="2400" b="1" dirty="0" err="1">
                <a:latin typeface="Bell MT" panose="02020503060305020303" pitchFamily="18" charset="0"/>
              </a:rPr>
              <a:t>Spectroscopy</a:t>
            </a:r>
            <a:r>
              <a:rPr lang="fr-FR" sz="2400" b="1" dirty="0">
                <a:latin typeface="Bell MT" panose="02020503060305020303" pitchFamily="18" charset="0"/>
              </a:rPr>
              <a:t> and SRF </a:t>
            </a:r>
            <a:r>
              <a:rPr lang="fr-FR" sz="2400" b="1" dirty="0" err="1">
                <a:latin typeface="Bell MT" panose="02020503060305020303" pitchFamily="18" charset="0"/>
              </a:rPr>
              <a:t>cavity</a:t>
            </a:r>
            <a:r>
              <a:rPr lang="fr-FR" sz="2400" b="1" dirty="0">
                <a:latin typeface="Bell MT" panose="02020503060305020303" pitchFamily="18" charset="0"/>
              </a:rPr>
              <a:t> </a:t>
            </a:r>
            <a:r>
              <a:rPr lang="fr-FR" sz="2400" b="1" dirty="0" err="1">
                <a:latin typeface="Bell MT" panose="02020503060305020303" pitchFamily="18" charset="0"/>
              </a:rPr>
              <a:t>perfomances</a:t>
            </a:r>
            <a:endParaRPr lang="fr-FR" sz="2400" b="1" dirty="0">
              <a:latin typeface="Bell MT" panose="02020503060305020303" pitchFamily="18" charset="0"/>
            </a:endParaRPr>
          </a:p>
          <a:p>
            <a:endParaRPr lang="fr-FR" sz="1400" dirty="0" smtClean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826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>
          <a:xfrm>
            <a:off x="745825" y="6329635"/>
            <a:ext cx="2618317" cy="324000"/>
          </a:xfrm>
        </p:spPr>
        <p:txBody>
          <a:bodyPr/>
          <a:lstStyle/>
          <a:p>
            <a:r>
              <a:rPr lang="fr-FR" dirty="0" smtClean="0"/>
              <a:t>IRFU/Service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18</a:t>
            </a:fld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0" y="627658"/>
            <a:ext cx="9144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u="sng" dirty="0" err="1" smtClean="0"/>
              <a:t>Summary</a:t>
            </a:r>
            <a:r>
              <a:rPr lang="fr-FR" b="1" i="1" dirty="0" smtClean="0"/>
              <a:t>:</a:t>
            </a:r>
          </a:p>
          <a:p>
            <a:endParaRPr lang="fr-FR" dirty="0" smtClean="0"/>
          </a:p>
          <a:p>
            <a:pPr marL="265113" indent="-265113">
              <a:buFont typeface="Wingdings" panose="05000000000000000000" pitchFamily="2" charset="2"/>
              <a:buChar char="Ø"/>
            </a:pPr>
            <a:r>
              <a:rPr lang="fr-FR" dirty="0" smtClean="0"/>
              <a:t> </a:t>
            </a:r>
            <a:r>
              <a:rPr lang="fr-FR" dirty="0" err="1" smtClean="0"/>
              <a:t>Enable</a:t>
            </a:r>
            <a:r>
              <a:rPr lang="fr-FR" dirty="0" smtClean="0"/>
              <a:t> </a:t>
            </a:r>
            <a:r>
              <a:rPr lang="fr-FR" dirty="0" err="1" smtClean="0"/>
              <a:t>testing</a:t>
            </a:r>
            <a:r>
              <a:rPr lang="fr-FR" dirty="0" smtClean="0"/>
              <a:t> surface </a:t>
            </a:r>
            <a:r>
              <a:rPr lang="fr-FR" dirty="0" err="1" smtClean="0"/>
              <a:t>treatments</a:t>
            </a:r>
            <a:r>
              <a:rPr lang="fr-FR" dirty="0" smtClean="0"/>
              <a:t>/</a:t>
            </a:r>
            <a:r>
              <a:rPr lang="fr-FR" dirty="0" err="1" smtClean="0"/>
              <a:t>heterostructures</a:t>
            </a:r>
            <a:r>
              <a:rPr lang="fr-FR" dirty="0" smtClean="0"/>
              <a:t> on coupons </a:t>
            </a:r>
            <a:r>
              <a:rPr lang="fr-FR" dirty="0" err="1" smtClean="0"/>
              <a:t>prior</a:t>
            </a:r>
            <a:r>
              <a:rPr lang="fr-FR" dirty="0" smtClean="0"/>
              <a:t> to </a:t>
            </a:r>
            <a:r>
              <a:rPr lang="fr-FR" dirty="0" err="1" smtClean="0"/>
              <a:t>cavity</a:t>
            </a:r>
            <a:r>
              <a:rPr lang="fr-FR" dirty="0" smtClean="0"/>
              <a:t> tests</a:t>
            </a:r>
            <a:endParaRPr lang="fr-FR" dirty="0"/>
          </a:p>
          <a:p>
            <a:pPr marL="265113" indent="-265113">
              <a:buFont typeface="Wingdings" panose="05000000000000000000" pitchFamily="2" charset="2"/>
              <a:buChar char="Ø"/>
            </a:pPr>
            <a:r>
              <a:rPr lang="fr-FR" dirty="0" smtClean="0"/>
              <a:t> </a:t>
            </a:r>
            <a:r>
              <a:rPr lang="fr-FR" dirty="0" err="1" smtClean="0"/>
              <a:t>Faster</a:t>
            </a:r>
            <a:r>
              <a:rPr lang="fr-FR" dirty="0" smtClean="0"/>
              <a:t> </a:t>
            </a:r>
            <a:r>
              <a:rPr lang="fr-FR" dirty="0" err="1"/>
              <a:t>turner</a:t>
            </a:r>
            <a:r>
              <a:rPr lang="fr-FR" dirty="0"/>
              <a:t> over and phase </a:t>
            </a:r>
            <a:r>
              <a:rPr lang="fr-FR" dirty="0" err="1"/>
              <a:t>space</a:t>
            </a:r>
            <a:r>
              <a:rPr lang="fr-FR" dirty="0"/>
              <a:t> exploration of </a:t>
            </a:r>
            <a:r>
              <a:rPr lang="fr-FR" dirty="0" err="1"/>
              <a:t>growth</a:t>
            </a:r>
            <a:r>
              <a:rPr lang="fr-FR" dirty="0"/>
              <a:t> </a:t>
            </a:r>
            <a:r>
              <a:rPr lang="fr-FR" dirty="0" err="1"/>
              <a:t>parameters</a:t>
            </a:r>
            <a:r>
              <a:rPr lang="fr-FR" dirty="0"/>
              <a:t> etc</a:t>
            </a:r>
            <a:r>
              <a:rPr lang="fr-FR" dirty="0" smtClean="0"/>
              <a:t>…</a:t>
            </a:r>
          </a:p>
          <a:p>
            <a:pPr marL="265113" indent="-265113">
              <a:buFont typeface="Wingdings" panose="05000000000000000000" pitchFamily="2" charset="2"/>
              <a:buChar char="Ø"/>
            </a:pPr>
            <a:r>
              <a:rPr lang="fr-FR" dirty="0" smtClean="0"/>
              <a:t> </a:t>
            </a:r>
            <a:r>
              <a:rPr lang="fr-FR" dirty="0" err="1" smtClean="0"/>
              <a:t>Measurement</a:t>
            </a:r>
            <a:r>
              <a:rPr lang="fr-FR" dirty="0" smtClean="0"/>
              <a:t> of Nb</a:t>
            </a:r>
            <a:r>
              <a:rPr lang="fr-FR" baseline="-25000" dirty="0" smtClean="0"/>
              <a:t>3</a:t>
            </a:r>
            <a:r>
              <a:rPr lang="fr-FR" dirty="0" smtClean="0"/>
              <a:t>Sn </a:t>
            </a:r>
            <a:r>
              <a:rPr lang="fr-FR" dirty="0" err="1" smtClean="0"/>
              <a:t>sample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FNAL</a:t>
            </a:r>
          </a:p>
          <a:p>
            <a:pPr marL="265113" indent="-265113">
              <a:buFont typeface="Wingdings" panose="05000000000000000000" pitchFamily="2" charset="2"/>
              <a:buChar char="Ø"/>
            </a:pPr>
            <a:r>
              <a:rPr lang="fr-FR" dirty="0" smtClean="0"/>
              <a:t>Nb3Sn : </a:t>
            </a:r>
            <a:r>
              <a:rPr lang="fr-FR" dirty="0" err="1" smtClean="0"/>
              <a:t>linear</a:t>
            </a:r>
            <a:r>
              <a:rPr lang="fr-FR" dirty="0" smtClean="0"/>
              <a:t> </a:t>
            </a:r>
            <a:r>
              <a:rPr lang="fr-FR" dirty="0" err="1" smtClean="0"/>
              <a:t>dependence</a:t>
            </a:r>
            <a:r>
              <a:rPr lang="fr-FR" dirty="0" smtClean="0"/>
              <a:t> of Emax and the </a:t>
            </a:r>
            <a:r>
              <a:rPr lang="fr-FR" dirty="0" err="1" smtClean="0"/>
              <a:t>superconducting</a:t>
            </a:r>
            <a:r>
              <a:rPr lang="fr-FR" dirty="0" smtClean="0"/>
              <a:t> gap.</a:t>
            </a:r>
          </a:p>
          <a:p>
            <a:pPr marL="265113" indent="-265113">
              <a:buFont typeface="Wingdings" panose="05000000000000000000" pitchFamily="2" charset="2"/>
              <a:buChar char="Ø"/>
            </a:pPr>
            <a:r>
              <a:rPr lang="fr-FR" dirty="0" smtClean="0"/>
              <a:t>Nb: </a:t>
            </a:r>
            <a:r>
              <a:rPr lang="fr-FR" dirty="0"/>
              <a:t>à</a:t>
            </a:r>
            <a:r>
              <a:rPr lang="fr-FR" dirty="0" smtClean="0"/>
              <a:t> déterminer.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0" y="3617146"/>
            <a:ext cx="914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u="sng" dirty="0" smtClean="0"/>
              <a:t>Future</a:t>
            </a:r>
            <a:r>
              <a:rPr lang="fr-FR" b="1" i="1" dirty="0" smtClean="0"/>
              <a:t>:</a:t>
            </a:r>
          </a:p>
          <a:p>
            <a:endParaRPr lang="fr-FR" b="1" i="1" dirty="0" smtClean="0"/>
          </a:p>
          <a:p>
            <a:pPr marL="265113" indent="-265113">
              <a:buFont typeface="Wingdings" panose="05000000000000000000" pitchFamily="2" charset="2"/>
              <a:buChar char="Ø"/>
            </a:pPr>
            <a:r>
              <a:rPr lang="fr-FR" dirty="0"/>
              <a:t>Faraday Cage to </a:t>
            </a:r>
            <a:r>
              <a:rPr lang="fr-FR" dirty="0" err="1"/>
              <a:t>improve</a:t>
            </a:r>
            <a:r>
              <a:rPr lang="fr-FR" dirty="0"/>
              <a:t> noise (</a:t>
            </a:r>
            <a:r>
              <a:rPr lang="fr-FR" dirty="0" err="1"/>
              <a:t>ordered</a:t>
            </a:r>
            <a:r>
              <a:rPr lang="fr-FR" dirty="0" smtClean="0"/>
              <a:t>) ~ 3 </a:t>
            </a:r>
            <a:r>
              <a:rPr lang="fr-FR" dirty="0" err="1" smtClean="0"/>
              <a:t>months</a:t>
            </a:r>
            <a:r>
              <a:rPr lang="fr-FR" dirty="0" smtClean="0"/>
              <a:t>.</a:t>
            </a:r>
            <a:endParaRPr lang="fr-FR" dirty="0"/>
          </a:p>
          <a:p>
            <a:pPr marL="265113" indent="-265113">
              <a:buFont typeface="Wingdings" panose="05000000000000000000" pitchFamily="2" charset="2"/>
              <a:buChar char="Ø"/>
            </a:pPr>
            <a:r>
              <a:rPr lang="fr-FR" dirty="0" err="1"/>
              <a:t>Measure</a:t>
            </a:r>
            <a:r>
              <a:rPr lang="fr-FR" dirty="0"/>
              <a:t> of infusion in </a:t>
            </a:r>
            <a:r>
              <a:rPr lang="fr-FR" dirty="0" err="1"/>
              <a:t>bulk</a:t>
            </a:r>
            <a:r>
              <a:rPr lang="fr-FR" dirty="0"/>
              <a:t> Nb and Nb3Sn </a:t>
            </a:r>
            <a:r>
              <a:rPr lang="fr-FR" dirty="0" err="1"/>
              <a:t>thin</a:t>
            </a:r>
            <a:r>
              <a:rPr lang="fr-FR" dirty="0"/>
              <a:t> films </a:t>
            </a:r>
            <a:r>
              <a:rPr lang="fr-FR" dirty="0" err="1"/>
              <a:t>from</a:t>
            </a:r>
            <a:r>
              <a:rPr lang="fr-FR" dirty="0"/>
              <a:t> DESY, Jlab, STFC</a:t>
            </a:r>
            <a:r>
              <a:rPr lang="fr-FR" dirty="0" smtClean="0"/>
              <a:t>.</a:t>
            </a:r>
            <a:endParaRPr lang="fr-FR" dirty="0"/>
          </a:p>
          <a:p>
            <a:pPr marL="265113" indent="-265113">
              <a:buFont typeface="Wingdings" panose="05000000000000000000" pitchFamily="2" charset="2"/>
              <a:buChar char="Ø"/>
            </a:pPr>
            <a:r>
              <a:rPr lang="fr-FR" dirty="0" err="1"/>
              <a:t>Bulk</a:t>
            </a:r>
            <a:r>
              <a:rPr lang="fr-FR" dirty="0"/>
              <a:t> Nb: Correlation </a:t>
            </a:r>
            <a:r>
              <a:rPr lang="fr-FR" dirty="0" err="1"/>
              <a:t>between</a:t>
            </a:r>
            <a:r>
              <a:rPr lang="fr-FR" dirty="0"/>
              <a:t> </a:t>
            </a:r>
            <a:r>
              <a:rPr lang="fr-FR" dirty="0" err="1"/>
              <a:t>inhomogeneous</a:t>
            </a:r>
            <a:r>
              <a:rPr lang="fr-FR" dirty="0"/>
              <a:t> </a:t>
            </a:r>
            <a:r>
              <a:rPr lang="fr-FR" dirty="0" err="1"/>
              <a:t>properties</a:t>
            </a:r>
            <a:r>
              <a:rPr lang="fr-FR" dirty="0"/>
              <a:t> and </a:t>
            </a:r>
            <a:r>
              <a:rPr lang="fr-FR" dirty="0" err="1"/>
              <a:t>samples</a:t>
            </a:r>
            <a:r>
              <a:rPr lang="fr-FR" dirty="0"/>
              <a:t> </a:t>
            </a:r>
            <a:r>
              <a:rPr lang="fr-FR" dirty="0" err="1" smtClean="0"/>
              <a:t>measurements</a:t>
            </a:r>
            <a:endParaRPr lang="fr-FR" dirty="0"/>
          </a:p>
          <a:p>
            <a:pPr marL="265113" indent="-265113">
              <a:buFont typeface="Wingdings" panose="05000000000000000000" pitchFamily="2" charset="2"/>
              <a:buChar char="Ø"/>
            </a:pPr>
            <a:r>
              <a:rPr lang="fr-FR" dirty="0" err="1" smtClean="0"/>
              <a:t>Smaller</a:t>
            </a:r>
            <a:r>
              <a:rPr lang="fr-FR" dirty="0" smtClean="0"/>
              <a:t> scan areas &lt; 1 </a:t>
            </a:r>
            <a:r>
              <a:rPr lang="el-GR" dirty="0" smtClean="0"/>
              <a:t>μ</a:t>
            </a:r>
            <a:r>
              <a:rPr lang="fr-FR" dirty="0" smtClean="0"/>
              <a:t>m</a:t>
            </a:r>
            <a:r>
              <a:rPr lang="fr-FR" dirty="0" smtClean="0"/>
              <a:t>.</a:t>
            </a:r>
          </a:p>
        </p:txBody>
      </p:sp>
      <p:sp>
        <p:nvSpPr>
          <p:cNvPr id="9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2796832" y="6491635"/>
            <a:ext cx="4207933" cy="324000"/>
          </a:xfrm>
        </p:spPr>
        <p:txBody>
          <a:bodyPr/>
          <a:lstStyle/>
          <a:p>
            <a:r>
              <a:rPr lang="fr-FR" dirty="0" smtClean="0"/>
              <a:t>TTC – CERN 06/02/2020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72811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r>
              <a:rPr lang="fr-FR" smtClean="0"/>
              <a:t>IRFU/Service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4282298" y="1805950"/>
            <a:ext cx="373134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5400" b="1" dirty="0" err="1" smtClean="0">
                <a:solidFill>
                  <a:schemeClr val="bg1"/>
                </a:solidFill>
                <a:latin typeface="Bell MT" panose="02020503060305020303" pitchFamily="18" charset="0"/>
              </a:rPr>
              <a:t>Thanks</a:t>
            </a:r>
            <a:r>
              <a:rPr lang="fr-FR" sz="5400" b="1" dirty="0" smtClean="0">
                <a:solidFill>
                  <a:schemeClr val="bg1"/>
                </a:solidFill>
                <a:latin typeface="Bell MT" panose="02020503060305020303" pitchFamily="18" charset="0"/>
              </a:rPr>
              <a:t> </a:t>
            </a:r>
            <a:r>
              <a:rPr lang="fr-FR" sz="5400" b="1" dirty="0" err="1" smtClean="0">
                <a:solidFill>
                  <a:schemeClr val="bg1"/>
                </a:solidFill>
                <a:latin typeface="Bell MT" panose="02020503060305020303" pitchFamily="18" charset="0"/>
              </a:rPr>
              <a:t>you</a:t>
            </a:r>
            <a:endParaRPr lang="fr-FR" sz="5400" b="1" dirty="0" smtClean="0">
              <a:solidFill>
                <a:schemeClr val="bg1"/>
              </a:solidFill>
              <a:latin typeface="Bell MT" panose="02020503060305020303" pitchFamily="18" charset="0"/>
            </a:endParaRPr>
          </a:p>
          <a:p>
            <a:pPr algn="ctr"/>
            <a:endParaRPr lang="fr-FR" sz="5400" b="1" dirty="0" smtClean="0">
              <a:solidFill>
                <a:schemeClr val="bg1"/>
              </a:solidFill>
              <a:latin typeface="Bell MT" panose="02020503060305020303" pitchFamily="18" charset="0"/>
            </a:endParaRPr>
          </a:p>
          <a:p>
            <a:pPr algn="ctr"/>
            <a:r>
              <a:rPr lang="fr-FR" sz="5400" b="1" dirty="0" smtClean="0">
                <a:solidFill>
                  <a:schemeClr val="bg1"/>
                </a:solidFill>
                <a:latin typeface="Bell MT" panose="02020503060305020303" pitchFamily="18" charset="0"/>
              </a:rPr>
              <a:t>The END</a:t>
            </a:r>
          </a:p>
        </p:txBody>
      </p:sp>
    </p:spTree>
    <p:extLst>
      <p:ext uri="{BB962C8B-B14F-4D97-AF65-F5344CB8AC3E}">
        <p14:creationId xmlns:p14="http://schemas.microsoft.com/office/powerpoint/2010/main" val="2360381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IRFU/Service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6" name="TextBox 1"/>
          <p:cNvSpPr txBox="1"/>
          <p:nvPr/>
        </p:nvSpPr>
        <p:spPr>
          <a:xfrm>
            <a:off x="261504" y="2185791"/>
            <a:ext cx="8882496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solidFill>
                  <a:srgbClr val="000000"/>
                </a:solidFill>
                <a:latin typeface="Bell MT" panose="02020503060305020303" pitchFamily="18" charset="0"/>
              </a:rPr>
              <a:t>Collaborations:</a:t>
            </a:r>
          </a:p>
          <a:p>
            <a:r>
              <a:rPr lang="fr-FR" dirty="0" smtClean="0">
                <a:solidFill>
                  <a:srgbClr val="000000"/>
                </a:solidFill>
                <a:latin typeface="Bell MT" panose="02020503060305020303" pitchFamily="18" charset="0"/>
              </a:rPr>
              <a:t>KEK: T. </a:t>
            </a:r>
            <a:r>
              <a:rPr lang="fr-FR" dirty="0" err="1" smtClean="0">
                <a:solidFill>
                  <a:srgbClr val="000000"/>
                </a:solidFill>
                <a:latin typeface="Bell MT" panose="02020503060305020303" pitchFamily="18" charset="0"/>
              </a:rPr>
              <a:t>Saeki</a:t>
            </a:r>
            <a:r>
              <a:rPr lang="fr-FR" dirty="0" smtClean="0">
                <a:solidFill>
                  <a:srgbClr val="000000"/>
                </a:solidFill>
                <a:latin typeface="Bell MT" panose="02020503060305020303" pitchFamily="18" charset="0"/>
              </a:rPr>
              <a:t>, T. </a:t>
            </a:r>
            <a:r>
              <a:rPr lang="fr-FR" dirty="0" err="1" smtClean="0">
                <a:solidFill>
                  <a:srgbClr val="000000"/>
                </a:solidFill>
                <a:latin typeface="Bell MT" panose="02020503060305020303" pitchFamily="18" charset="0"/>
              </a:rPr>
              <a:t>kubo</a:t>
            </a:r>
            <a:r>
              <a:rPr lang="fr-FR" dirty="0" smtClean="0">
                <a:solidFill>
                  <a:srgbClr val="000000"/>
                </a:solidFill>
                <a:latin typeface="Bell MT" panose="02020503060305020303" pitchFamily="18" charset="0"/>
              </a:rPr>
              <a:t>, </a:t>
            </a:r>
            <a:r>
              <a:rPr lang="fr-FR" dirty="0" err="1" smtClean="0">
                <a:solidFill>
                  <a:srgbClr val="000000"/>
                </a:solidFill>
                <a:latin typeface="Bell MT" panose="02020503060305020303" pitchFamily="18" charset="0"/>
              </a:rPr>
              <a:t>Marui</a:t>
            </a:r>
            <a:r>
              <a:rPr lang="fr-FR" dirty="0" smtClean="0">
                <a:solidFill>
                  <a:srgbClr val="000000"/>
                </a:solidFill>
                <a:latin typeface="Bell MT" panose="02020503060305020303" pitchFamily="18" charset="0"/>
              </a:rPr>
              <a:t>. (</a:t>
            </a:r>
            <a:r>
              <a:rPr lang="fr-FR" dirty="0" err="1" smtClean="0">
                <a:solidFill>
                  <a:srgbClr val="000000"/>
                </a:solidFill>
                <a:latin typeface="Bell MT" panose="02020503060305020303" pitchFamily="18" charset="0"/>
              </a:rPr>
              <a:t>thin</a:t>
            </a:r>
            <a:r>
              <a:rPr lang="fr-FR" dirty="0" smtClean="0">
                <a:solidFill>
                  <a:srgbClr val="000000"/>
                </a:solidFill>
                <a:latin typeface="Bell MT" panose="02020503060305020303" pitchFamily="18" charset="0"/>
              </a:rPr>
              <a:t> films, </a:t>
            </a:r>
            <a:r>
              <a:rPr lang="fr-FR" dirty="0" err="1" smtClean="0">
                <a:solidFill>
                  <a:srgbClr val="000000"/>
                </a:solidFill>
                <a:latin typeface="Bell MT" panose="02020503060305020303" pitchFamily="18" charset="0"/>
              </a:rPr>
              <a:t>theory</a:t>
            </a:r>
            <a:r>
              <a:rPr lang="fr-FR" dirty="0" smtClean="0">
                <a:solidFill>
                  <a:srgbClr val="000000"/>
                </a:solidFill>
                <a:latin typeface="Bell MT" panose="02020503060305020303" pitchFamily="18" charset="0"/>
              </a:rPr>
              <a:t>, </a:t>
            </a:r>
            <a:r>
              <a:rPr lang="fr-FR" dirty="0" err="1">
                <a:solidFill>
                  <a:srgbClr val="000000"/>
                </a:solidFill>
                <a:latin typeface="Bell MT" panose="02020503060305020303" pitchFamily="18" charset="0"/>
              </a:rPr>
              <a:t>e</a:t>
            </a:r>
            <a:r>
              <a:rPr lang="fr-FR" dirty="0" err="1" smtClean="0">
                <a:solidFill>
                  <a:srgbClr val="000000"/>
                </a:solidFill>
                <a:latin typeface="Bell MT" panose="02020503060305020303" pitchFamily="18" charset="0"/>
              </a:rPr>
              <a:t>lectropolishing</a:t>
            </a:r>
            <a:r>
              <a:rPr lang="fr-FR" dirty="0" smtClean="0">
                <a:solidFill>
                  <a:srgbClr val="000000"/>
                </a:solidFill>
                <a:latin typeface="Bell MT" panose="02020503060305020303" pitchFamily="18" charset="0"/>
              </a:rPr>
              <a:t>)</a:t>
            </a:r>
          </a:p>
          <a:p>
            <a:r>
              <a:rPr lang="fr-FR" dirty="0" smtClean="0">
                <a:solidFill>
                  <a:srgbClr val="000000"/>
                </a:solidFill>
                <a:latin typeface="Bell MT" panose="02020503060305020303" pitchFamily="18" charset="0"/>
              </a:rPr>
              <a:t>IPNO: D. Longuevergne, M. </a:t>
            </a:r>
            <a:r>
              <a:rPr lang="fr-FR" dirty="0" err="1" smtClean="0">
                <a:solidFill>
                  <a:srgbClr val="000000"/>
                </a:solidFill>
                <a:latin typeface="Bell MT" panose="02020503060305020303" pitchFamily="18" charset="0"/>
              </a:rPr>
              <a:t>Fouaidy</a:t>
            </a:r>
            <a:r>
              <a:rPr lang="fr-FR" dirty="0" smtClean="0">
                <a:solidFill>
                  <a:srgbClr val="000000"/>
                </a:solidFill>
                <a:latin typeface="Bell MT" panose="02020503060305020303" pitchFamily="18" charset="0"/>
              </a:rPr>
              <a:t>, T. </a:t>
            </a:r>
            <a:r>
              <a:rPr lang="fr-FR" dirty="0" err="1" smtClean="0">
                <a:solidFill>
                  <a:srgbClr val="000000"/>
                </a:solidFill>
                <a:latin typeface="Bell MT" panose="02020503060305020303" pitchFamily="18" charset="0"/>
              </a:rPr>
              <a:t>Pépin-donat</a:t>
            </a:r>
            <a:endParaRPr lang="fr-FR" dirty="0" smtClean="0">
              <a:solidFill>
                <a:srgbClr val="000000"/>
              </a:solidFill>
              <a:latin typeface="Bell MT" panose="02020503060305020303" pitchFamily="18" charset="0"/>
            </a:endParaRPr>
          </a:p>
          <a:p>
            <a:r>
              <a:rPr lang="fr-FR" dirty="0" smtClean="0">
                <a:solidFill>
                  <a:srgbClr val="000000"/>
                </a:solidFill>
                <a:latin typeface="Bell MT" panose="02020503060305020303" pitchFamily="18" charset="0"/>
              </a:rPr>
              <a:t>HZB: O. </a:t>
            </a:r>
            <a:r>
              <a:rPr lang="fr-FR" dirty="0">
                <a:solidFill>
                  <a:srgbClr val="000000"/>
                </a:solidFill>
                <a:latin typeface="Bell MT" panose="02020503060305020303" pitchFamily="18" charset="0"/>
              </a:rPr>
              <a:t>Kugeler (</a:t>
            </a:r>
            <a:r>
              <a:rPr lang="fr-FR" dirty="0" err="1">
                <a:solidFill>
                  <a:srgbClr val="000000"/>
                </a:solidFill>
                <a:latin typeface="Bell MT" panose="02020503060305020303" pitchFamily="18" charset="0"/>
              </a:rPr>
              <a:t>characterization</a:t>
            </a:r>
            <a:r>
              <a:rPr lang="fr-FR" dirty="0">
                <a:solidFill>
                  <a:srgbClr val="000000"/>
                </a:solidFill>
                <a:latin typeface="Bell MT" panose="02020503060305020303" pitchFamily="18" charset="0"/>
              </a:rPr>
              <a:t>, </a:t>
            </a:r>
            <a:r>
              <a:rPr lang="fr-FR" dirty="0" err="1" smtClean="0">
                <a:solidFill>
                  <a:srgbClr val="000000"/>
                </a:solidFill>
                <a:latin typeface="Bell MT" panose="02020503060305020303" pitchFamily="18" charset="0"/>
              </a:rPr>
              <a:t>thin</a:t>
            </a:r>
            <a:r>
              <a:rPr lang="fr-FR" dirty="0" smtClean="0">
                <a:solidFill>
                  <a:srgbClr val="000000"/>
                </a:solidFill>
                <a:latin typeface="Bell MT" panose="02020503060305020303" pitchFamily="18" charset="0"/>
              </a:rPr>
              <a:t> films)</a:t>
            </a:r>
          </a:p>
          <a:p>
            <a:r>
              <a:rPr lang="fr-FR" dirty="0" smtClean="0">
                <a:solidFill>
                  <a:srgbClr val="000000"/>
                </a:solidFill>
                <a:latin typeface="Bell MT" panose="02020503060305020303" pitchFamily="18" charset="0"/>
              </a:rPr>
              <a:t>DESY: </a:t>
            </a:r>
            <a:r>
              <a:rPr lang="fr-FR" dirty="0">
                <a:solidFill>
                  <a:srgbClr val="000000"/>
                </a:solidFill>
                <a:latin typeface="Bell MT" panose="02020503060305020303" pitchFamily="18" charset="0"/>
              </a:rPr>
              <a:t>M. Wenskat (</a:t>
            </a:r>
            <a:r>
              <a:rPr lang="fr-FR" dirty="0" err="1">
                <a:solidFill>
                  <a:srgbClr val="000000"/>
                </a:solidFill>
                <a:latin typeface="Bell MT" panose="02020503060305020303" pitchFamily="18" charset="0"/>
              </a:rPr>
              <a:t>characterization</a:t>
            </a:r>
            <a:r>
              <a:rPr lang="fr-FR" dirty="0">
                <a:solidFill>
                  <a:srgbClr val="000000"/>
                </a:solidFill>
                <a:latin typeface="Bell MT" panose="02020503060305020303" pitchFamily="18" charset="0"/>
              </a:rPr>
              <a:t>, </a:t>
            </a:r>
            <a:r>
              <a:rPr lang="fr-FR" dirty="0" err="1">
                <a:solidFill>
                  <a:srgbClr val="000000"/>
                </a:solidFill>
                <a:latin typeface="Bell MT" panose="02020503060305020303" pitchFamily="18" charset="0"/>
              </a:rPr>
              <a:t>thin</a:t>
            </a:r>
            <a:r>
              <a:rPr lang="fr-FR" dirty="0">
                <a:solidFill>
                  <a:srgbClr val="000000"/>
                </a:solidFill>
                <a:latin typeface="Bell MT" panose="02020503060305020303" pitchFamily="18" charset="0"/>
              </a:rPr>
              <a:t> films</a:t>
            </a:r>
            <a:r>
              <a:rPr lang="fr-FR" dirty="0" smtClean="0">
                <a:solidFill>
                  <a:srgbClr val="000000"/>
                </a:solidFill>
                <a:latin typeface="Bell MT" panose="02020503060305020303" pitchFamily="18" charset="0"/>
              </a:rPr>
              <a:t>)</a:t>
            </a:r>
          </a:p>
          <a:p>
            <a:r>
              <a:rPr lang="en-US" dirty="0" smtClean="0">
                <a:solidFill>
                  <a:srgbClr val="000000"/>
                </a:solidFill>
                <a:latin typeface="Bell MT" panose="02020503060305020303" pitchFamily="18" charset="0"/>
              </a:rPr>
              <a:t>CERN: G. Rosaz, S. </a:t>
            </a:r>
            <a:r>
              <a:rPr lang="en-US" dirty="0" err="1" smtClean="0">
                <a:solidFill>
                  <a:srgbClr val="000000"/>
                </a:solidFill>
                <a:latin typeface="Bell MT" panose="02020503060305020303" pitchFamily="18" charset="0"/>
              </a:rPr>
              <a:t>Calatroni</a:t>
            </a:r>
            <a:r>
              <a:rPr lang="en-US" dirty="0">
                <a:solidFill>
                  <a:srgbClr val="000000"/>
                </a:solidFill>
                <a:latin typeface="Bell MT" panose="02020503060305020303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Bell MT" panose="02020503060305020303" pitchFamily="18" charset="0"/>
              </a:rPr>
              <a:t>(thin </a:t>
            </a:r>
            <a:r>
              <a:rPr lang="en-US" dirty="0">
                <a:solidFill>
                  <a:srgbClr val="000000"/>
                </a:solidFill>
                <a:latin typeface="Bell MT" panose="02020503060305020303" pitchFamily="18" charset="0"/>
              </a:rPr>
              <a:t>films</a:t>
            </a:r>
            <a:r>
              <a:rPr lang="en-US" dirty="0" smtClean="0">
                <a:solidFill>
                  <a:srgbClr val="000000"/>
                </a:solidFill>
                <a:latin typeface="Bell MT" panose="02020503060305020303" pitchFamily="18" charset="0"/>
              </a:rPr>
              <a:t>)</a:t>
            </a:r>
          </a:p>
          <a:p>
            <a:r>
              <a:rPr lang="en-US" dirty="0">
                <a:solidFill>
                  <a:srgbClr val="000000"/>
                </a:solidFill>
                <a:latin typeface="Bell MT" panose="02020503060305020303" pitchFamily="18" charset="0"/>
              </a:rPr>
              <a:t>STFC: R. Valizadeh (thin films, Nb3Sn)</a:t>
            </a:r>
          </a:p>
          <a:p>
            <a:r>
              <a:rPr lang="en-US" dirty="0">
                <a:solidFill>
                  <a:srgbClr val="000000"/>
                </a:solidFill>
                <a:latin typeface="Bell MT" panose="02020503060305020303" pitchFamily="18" charset="0"/>
              </a:rPr>
              <a:t>INFN: C. Pira (thin films</a:t>
            </a:r>
            <a:r>
              <a:rPr lang="en-US" dirty="0" smtClean="0">
                <a:solidFill>
                  <a:srgbClr val="000000"/>
                </a:solidFill>
                <a:latin typeface="Bell MT" panose="02020503060305020303" pitchFamily="18" charset="0"/>
              </a:rPr>
              <a:t>)</a:t>
            </a:r>
          </a:p>
          <a:p>
            <a:r>
              <a:rPr lang="en-US" dirty="0" smtClean="0">
                <a:solidFill>
                  <a:srgbClr val="000000"/>
                </a:solidFill>
                <a:latin typeface="Bell MT" panose="02020503060305020303" pitchFamily="18" charset="0"/>
              </a:rPr>
              <a:t>JLAB: A-M. Valente, G. </a:t>
            </a:r>
            <a:r>
              <a:rPr lang="en-US" dirty="0" err="1" smtClean="0">
                <a:solidFill>
                  <a:srgbClr val="000000"/>
                </a:solidFill>
                <a:latin typeface="Bell MT" panose="02020503060305020303" pitchFamily="18" charset="0"/>
              </a:rPr>
              <a:t>Ciovati</a:t>
            </a:r>
            <a:r>
              <a:rPr lang="en-US" dirty="0" smtClean="0">
                <a:solidFill>
                  <a:srgbClr val="000000"/>
                </a:solidFill>
                <a:latin typeface="Bell MT" panose="02020503060305020303" pitchFamily="18" charset="0"/>
              </a:rPr>
              <a:t>, D. </a:t>
            </a:r>
            <a:r>
              <a:rPr lang="en-US" dirty="0" err="1" smtClean="0">
                <a:solidFill>
                  <a:srgbClr val="000000"/>
                </a:solidFill>
                <a:latin typeface="Bell MT" panose="02020503060305020303" pitchFamily="18" charset="0"/>
              </a:rPr>
              <a:t>Patshupati</a:t>
            </a:r>
            <a:r>
              <a:rPr lang="en-US" dirty="0" smtClean="0">
                <a:solidFill>
                  <a:srgbClr val="000000"/>
                </a:solidFill>
                <a:latin typeface="Bell MT" panose="02020503060305020303" pitchFamily="18" charset="0"/>
              </a:rPr>
              <a:t> (Bulk </a:t>
            </a:r>
            <a:r>
              <a:rPr lang="en-US" dirty="0" err="1" smtClean="0">
                <a:solidFill>
                  <a:srgbClr val="000000"/>
                </a:solidFill>
                <a:latin typeface="Bell MT" panose="02020503060305020303" pitchFamily="18" charset="0"/>
              </a:rPr>
              <a:t>Nb</a:t>
            </a:r>
            <a:r>
              <a:rPr lang="en-US" dirty="0" smtClean="0">
                <a:solidFill>
                  <a:srgbClr val="000000"/>
                </a:solidFill>
                <a:latin typeface="Bell MT" panose="02020503060305020303" pitchFamily="18" charset="0"/>
              </a:rPr>
              <a:t>, thin films)</a:t>
            </a:r>
          </a:p>
          <a:p>
            <a:r>
              <a:rPr lang="en-US" sz="2000" b="1" dirty="0" smtClean="0">
                <a:solidFill>
                  <a:srgbClr val="000000"/>
                </a:solidFill>
                <a:latin typeface="Bell MT" panose="02020503060305020303" pitchFamily="18" charset="0"/>
              </a:rPr>
              <a:t>FNAL: S. Posen, A. </a:t>
            </a:r>
            <a:r>
              <a:rPr lang="en-US" sz="2000" b="1" dirty="0" err="1" smtClean="0">
                <a:solidFill>
                  <a:srgbClr val="000000"/>
                </a:solidFill>
                <a:latin typeface="Bell MT" panose="02020503060305020303" pitchFamily="18" charset="0"/>
              </a:rPr>
              <a:t>Romanenko</a:t>
            </a:r>
            <a:r>
              <a:rPr lang="en-US" sz="2000" b="1" dirty="0" smtClean="0">
                <a:solidFill>
                  <a:srgbClr val="000000"/>
                </a:solidFill>
                <a:latin typeface="Bell MT" panose="02020503060305020303" pitchFamily="18" charset="0"/>
              </a:rPr>
              <a:t>, A. </a:t>
            </a:r>
            <a:r>
              <a:rPr lang="en-US" sz="2000" b="1" dirty="0" err="1" smtClean="0">
                <a:solidFill>
                  <a:srgbClr val="000000"/>
                </a:solidFill>
                <a:latin typeface="Bell MT" panose="02020503060305020303" pitchFamily="18" charset="0"/>
              </a:rPr>
              <a:t>Grassellino</a:t>
            </a:r>
            <a:r>
              <a:rPr lang="en-US" sz="2000" b="1" dirty="0" smtClean="0">
                <a:solidFill>
                  <a:srgbClr val="000000"/>
                </a:solidFill>
                <a:latin typeface="Bell MT" panose="02020503060305020303" pitchFamily="18" charset="0"/>
              </a:rPr>
              <a:t>, M. </a:t>
            </a:r>
            <a:r>
              <a:rPr lang="en-US" sz="2000" b="1" dirty="0" err="1" smtClean="0">
                <a:solidFill>
                  <a:srgbClr val="000000"/>
                </a:solidFill>
                <a:latin typeface="Bell MT" panose="02020503060305020303" pitchFamily="18" charset="0"/>
              </a:rPr>
              <a:t>Chechin</a:t>
            </a:r>
            <a:r>
              <a:rPr lang="en-US" sz="2000" b="1" dirty="0" smtClean="0">
                <a:solidFill>
                  <a:srgbClr val="000000"/>
                </a:solidFill>
                <a:latin typeface="Bell MT" panose="02020503060305020303" pitchFamily="18" charset="0"/>
              </a:rPr>
              <a:t> (Bulk </a:t>
            </a:r>
            <a:r>
              <a:rPr lang="en-US" sz="2000" b="1" dirty="0" err="1" smtClean="0">
                <a:solidFill>
                  <a:srgbClr val="000000"/>
                </a:solidFill>
                <a:latin typeface="Bell MT" panose="02020503060305020303" pitchFamily="18" charset="0"/>
              </a:rPr>
              <a:t>Nb</a:t>
            </a:r>
            <a:r>
              <a:rPr lang="en-US" sz="2000" b="1" dirty="0" smtClean="0">
                <a:solidFill>
                  <a:srgbClr val="000000"/>
                </a:solidFill>
                <a:latin typeface="Bell MT" panose="02020503060305020303" pitchFamily="18" charset="0"/>
              </a:rPr>
              <a:t>, Nb3Sn)</a:t>
            </a:r>
          </a:p>
          <a:p>
            <a:r>
              <a:rPr lang="fr-FR" dirty="0">
                <a:solidFill>
                  <a:srgbClr val="000000"/>
                </a:solidFill>
                <a:latin typeface="Bell MT" panose="02020503060305020303" pitchFamily="18" charset="0"/>
              </a:rPr>
              <a:t>ANL</a:t>
            </a:r>
            <a:r>
              <a:rPr lang="en-US" dirty="0">
                <a:solidFill>
                  <a:srgbClr val="000000"/>
                </a:solidFill>
                <a:latin typeface="Bell MT" panose="02020503060305020303" pitchFamily="18" charset="0"/>
              </a:rPr>
              <a:t>: A. </a:t>
            </a:r>
            <a:r>
              <a:rPr lang="en-US" dirty="0" err="1">
                <a:solidFill>
                  <a:srgbClr val="000000"/>
                </a:solidFill>
                <a:latin typeface="Bell MT" panose="02020503060305020303" pitchFamily="18" charset="0"/>
              </a:rPr>
              <a:t>Glatz</a:t>
            </a:r>
            <a:r>
              <a:rPr lang="en-US" dirty="0">
                <a:solidFill>
                  <a:srgbClr val="000000"/>
                </a:solidFill>
                <a:latin typeface="Bell MT" panose="02020503060305020303" pitchFamily="18" charset="0"/>
              </a:rPr>
              <a:t> – Theory (theory simulations)</a:t>
            </a:r>
          </a:p>
          <a:p>
            <a:r>
              <a:rPr lang="en-US" dirty="0">
                <a:solidFill>
                  <a:srgbClr val="000000"/>
                </a:solidFill>
                <a:latin typeface="Bell MT" panose="02020503060305020303" pitchFamily="18" charset="0"/>
              </a:rPr>
              <a:t>IIT: J. </a:t>
            </a:r>
            <a:r>
              <a:rPr lang="en-US" dirty="0" err="1">
                <a:solidFill>
                  <a:srgbClr val="000000"/>
                </a:solidFill>
                <a:latin typeface="Bell MT" panose="02020503060305020303" pitchFamily="18" charset="0"/>
              </a:rPr>
              <a:t>Zasadzinski</a:t>
            </a:r>
            <a:r>
              <a:rPr lang="en-US" dirty="0">
                <a:solidFill>
                  <a:srgbClr val="000000"/>
                </a:solidFill>
                <a:latin typeface="Bell MT" panose="02020503060305020303" pitchFamily="18" charset="0"/>
              </a:rPr>
              <a:t> </a:t>
            </a:r>
          </a:p>
          <a:p>
            <a:r>
              <a:rPr lang="en-US" dirty="0">
                <a:solidFill>
                  <a:srgbClr val="000000"/>
                </a:solidFill>
                <a:latin typeface="Bell MT" panose="02020503060305020303" pitchFamily="18" charset="0"/>
              </a:rPr>
              <a:t>TRIUMPH: T. </a:t>
            </a:r>
            <a:r>
              <a:rPr lang="en-US" dirty="0" err="1">
                <a:solidFill>
                  <a:srgbClr val="000000"/>
                </a:solidFill>
                <a:latin typeface="Bell MT" panose="02020503060305020303" pitchFamily="18" charset="0"/>
              </a:rPr>
              <a:t>Junginger</a:t>
            </a:r>
            <a:r>
              <a:rPr lang="en-US" dirty="0">
                <a:solidFill>
                  <a:srgbClr val="000000"/>
                </a:solidFill>
                <a:latin typeface="Bell MT" panose="02020503060305020303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Bell MT" panose="02020503060305020303" pitchFamily="18" charset="0"/>
              </a:rPr>
              <a:t>(</a:t>
            </a:r>
            <a:r>
              <a:rPr lang="fr-FR" dirty="0" err="1">
                <a:solidFill>
                  <a:srgbClr val="000000"/>
                </a:solidFill>
                <a:latin typeface="Bell MT" panose="02020503060305020303" pitchFamily="18" charset="0"/>
              </a:rPr>
              <a:t>characterization</a:t>
            </a:r>
            <a:r>
              <a:rPr lang="en-US" dirty="0" smtClean="0">
                <a:solidFill>
                  <a:srgbClr val="000000"/>
                </a:solidFill>
                <a:latin typeface="Bell MT" panose="02020503060305020303" pitchFamily="18" charset="0"/>
              </a:rPr>
              <a:t>)</a:t>
            </a:r>
          </a:p>
          <a:p>
            <a:r>
              <a:rPr lang="en-US" sz="2000" b="1" dirty="0" smtClean="0">
                <a:solidFill>
                  <a:srgbClr val="000000"/>
                </a:solidFill>
                <a:latin typeface="Bell MT" panose="02020503060305020303" pitchFamily="18" charset="0"/>
              </a:rPr>
              <a:t>Cornell: D. Hall, M. </a:t>
            </a:r>
            <a:r>
              <a:rPr lang="en-US" sz="2000" b="1" dirty="0" err="1" smtClean="0">
                <a:solidFill>
                  <a:srgbClr val="000000"/>
                </a:solidFill>
                <a:latin typeface="Bell MT" panose="02020503060305020303" pitchFamily="18" charset="0"/>
              </a:rPr>
              <a:t>Liepe</a:t>
            </a:r>
            <a:r>
              <a:rPr lang="en-US" sz="2000" b="1" dirty="0" smtClean="0">
                <a:solidFill>
                  <a:srgbClr val="000000"/>
                </a:solidFill>
                <a:latin typeface="Bell MT" panose="02020503060305020303" pitchFamily="18" charset="0"/>
              </a:rPr>
              <a:t> (Nb3Sn)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261504" y="541297"/>
            <a:ext cx="7503464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0"/>
              </a:spcBef>
              <a:buClrTx/>
            </a:pPr>
            <a:r>
              <a:rPr lang="fr-FR" u="sng" dirty="0" smtClean="0">
                <a:latin typeface="Bell MT" panose="02020503060305020303" pitchFamily="18" charset="0"/>
                <a:ea typeface="ＭＳ Ｐゴシック" pitchFamily="34" charset="-128"/>
              </a:rPr>
              <a:t>Team</a:t>
            </a:r>
            <a:r>
              <a:rPr lang="fr-FR" dirty="0" smtClean="0">
                <a:latin typeface="Bell MT" panose="02020503060305020303" pitchFamily="18" charset="0"/>
                <a:ea typeface="ＭＳ Ｐゴシック" pitchFamily="34" charset="-128"/>
              </a:rPr>
              <a:t>: </a:t>
            </a:r>
            <a:endParaRPr lang="fr-FR" dirty="0">
              <a:latin typeface="Bell MT" panose="02020503060305020303" pitchFamily="18" charset="0"/>
              <a:ea typeface="ＭＳ Ｐゴシック" pitchFamily="34" charset="-128"/>
            </a:endParaRPr>
          </a:p>
          <a:p>
            <a:pPr>
              <a:spcBef>
                <a:spcPct val="0"/>
              </a:spcBef>
              <a:buClrTx/>
            </a:pPr>
            <a:r>
              <a:rPr lang="fr-FR" dirty="0" err="1" smtClean="0">
                <a:latin typeface="Bell MT" panose="02020503060305020303" pitchFamily="18" charset="0"/>
                <a:ea typeface="ＭＳ Ｐゴシック" pitchFamily="34" charset="-128"/>
              </a:rPr>
              <a:t>Technician</a:t>
            </a:r>
            <a:r>
              <a:rPr lang="fr-FR" dirty="0" smtClean="0">
                <a:latin typeface="Bell MT" panose="02020503060305020303" pitchFamily="18" charset="0"/>
                <a:ea typeface="ＭＳ Ｐゴシック" pitchFamily="34" charset="-128"/>
              </a:rPr>
              <a:t>: A. Four, E. Fayet, G. Jullien, C. </a:t>
            </a:r>
            <a:r>
              <a:rPr lang="fr-FR" dirty="0" err="1" smtClean="0">
                <a:latin typeface="Bell MT" panose="02020503060305020303" pitchFamily="18" charset="0"/>
                <a:ea typeface="ＭＳ Ｐゴシック" pitchFamily="34" charset="-128"/>
              </a:rPr>
              <a:t>Servouin</a:t>
            </a:r>
            <a:endParaRPr lang="fr-FR" dirty="0" smtClean="0">
              <a:latin typeface="Bell MT" panose="02020503060305020303" pitchFamily="18" charset="0"/>
              <a:ea typeface="ＭＳ Ｐゴシック" pitchFamily="34" charset="-128"/>
            </a:endParaRPr>
          </a:p>
          <a:p>
            <a:pPr>
              <a:spcBef>
                <a:spcPct val="0"/>
              </a:spcBef>
              <a:buClrTx/>
            </a:pPr>
            <a:r>
              <a:rPr lang="fr-FR" dirty="0" err="1" smtClean="0">
                <a:latin typeface="Bell MT" panose="02020503060305020303" pitchFamily="18" charset="0"/>
                <a:ea typeface="ＭＳ Ｐゴシック" pitchFamily="34" charset="-128"/>
              </a:rPr>
              <a:t>Scientist</a:t>
            </a:r>
            <a:r>
              <a:rPr lang="fr-FR" dirty="0" smtClean="0">
                <a:latin typeface="Bell MT" panose="02020503060305020303" pitchFamily="18" charset="0"/>
                <a:ea typeface="ＭＳ Ｐゴシック" pitchFamily="34" charset="-128"/>
              </a:rPr>
              <a:t>:  S. Berry, C. Antoine, E. </a:t>
            </a:r>
            <a:r>
              <a:rPr lang="fr-FR" dirty="0" err="1" smtClean="0">
                <a:latin typeface="Bell MT" panose="02020503060305020303" pitchFamily="18" charset="0"/>
                <a:ea typeface="ＭＳ Ｐゴシック" pitchFamily="34" charset="-128"/>
              </a:rPr>
              <a:t>Cenni</a:t>
            </a:r>
            <a:r>
              <a:rPr lang="fr-FR" dirty="0" smtClean="0">
                <a:latin typeface="Bell MT" panose="02020503060305020303" pitchFamily="18" charset="0"/>
                <a:ea typeface="ＭＳ Ｐゴシック" pitchFamily="34" charset="-128"/>
              </a:rPr>
              <a:t>, G. </a:t>
            </a:r>
            <a:r>
              <a:rPr lang="fr-FR" dirty="0" err="1" smtClean="0">
                <a:latin typeface="Bell MT" panose="02020503060305020303" pitchFamily="18" charset="0"/>
                <a:ea typeface="ＭＳ Ｐゴシック" pitchFamily="34" charset="-128"/>
              </a:rPr>
              <a:t>Devanz</a:t>
            </a:r>
            <a:r>
              <a:rPr lang="fr-FR" dirty="0" smtClean="0">
                <a:latin typeface="Bell MT" panose="02020503060305020303" pitchFamily="18" charset="0"/>
                <a:ea typeface="ＭＳ Ｐゴシック" pitchFamily="34" charset="-128"/>
              </a:rPr>
              <a:t>, F. Eozenou, </a:t>
            </a:r>
            <a:r>
              <a:rPr lang="fr-FR" b="1" dirty="0" smtClean="0">
                <a:latin typeface="Bell MT" panose="02020503060305020303" pitchFamily="18" charset="0"/>
                <a:ea typeface="ＭＳ Ｐゴシック" pitchFamily="34" charset="-128"/>
              </a:rPr>
              <a:t>T. Proslier</a:t>
            </a:r>
          </a:p>
          <a:p>
            <a:pPr>
              <a:spcBef>
                <a:spcPct val="0"/>
              </a:spcBef>
              <a:buClrTx/>
            </a:pPr>
            <a:r>
              <a:rPr lang="fr-FR" dirty="0" err="1" smtClean="0">
                <a:latin typeface="Bell MT" panose="02020503060305020303" pitchFamily="18" charset="0"/>
                <a:ea typeface="ＭＳ Ｐゴシック" pitchFamily="34" charset="-128"/>
              </a:rPr>
              <a:t>Ph.D</a:t>
            </a:r>
            <a:r>
              <a:rPr lang="fr-FR" dirty="0" smtClean="0">
                <a:latin typeface="Bell MT" panose="02020503060305020303" pitchFamily="18" charset="0"/>
                <a:ea typeface="ＭＳ Ｐゴシック" pitchFamily="34" charset="-128"/>
              </a:rPr>
              <a:t>.: Sarra Bira (IPNO/CEA), Y. Kalboussi (CEA)</a:t>
            </a:r>
            <a:endParaRPr lang="fr-FR" dirty="0">
              <a:latin typeface="Bell MT" panose="02020503060305020303" pitchFamily="18" charset="0"/>
              <a:ea typeface="ＭＳ Ｐゴシック" pitchFamily="34" charset="-128"/>
            </a:endParaRPr>
          </a:p>
          <a:p>
            <a:pPr>
              <a:spcBef>
                <a:spcPct val="0"/>
              </a:spcBef>
              <a:buClrTx/>
            </a:pPr>
            <a:r>
              <a:rPr lang="fr-FR" dirty="0" err="1" smtClean="0">
                <a:latin typeface="Bell MT" panose="02020503060305020303" pitchFamily="18" charset="0"/>
              </a:rPr>
              <a:t>Internship</a:t>
            </a:r>
            <a:r>
              <a:rPr lang="fr-FR" dirty="0" smtClean="0">
                <a:latin typeface="Bell MT" panose="02020503060305020303" pitchFamily="18" charset="0"/>
              </a:rPr>
              <a:t>: R. Dubroeucq, S. </a:t>
            </a:r>
            <a:r>
              <a:rPr lang="fr-FR" dirty="0" err="1" smtClean="0">
                <a:latin typeface="Bell MT" panose="02020503060305020303" pitchFamily="18" charset="0"/>
              </a:rPr>
              <a:t>Habhab</a:t>
            </a:r>
            <a:endParaRPr lang="fr-FR" dirty="0" smtClean="0">
              <a:latin typeface="Bell MT" panose="02020503060305020303" pitchFamily="18" charset="0"/>
            </a:endParaRP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2796832" y="6491635"/>
            <a:ext cx="4207933" cy="324000"/>
          </a:xfrm>
        </p:spPr>
        <p:txBody>
          <a:bodyPr/>
          <a:lstStyle/>
          <a:p>
            <a:r>
              <a:rPr lang="fr-FR" dirty="0" smtClean="0"/>
              <a:t>TTC – CERN 06/02/2020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42652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IRFU/Service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20</a:t>
            </a:fld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3855701" y="-80999"/>
            <a:ext cx="1449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dirty="0" err="1" smtClean="0">
                <a:latin typeface="Bell MT" panose="02020503060305020303" pitchFamily="18" charset="0"/>
              </a:rPr>
              <a:t>Summary</a:t>
            </a:r>
            <a:endParaRPr lang="fr-FR" sz="2400" b="1" dirty="0">
              <a:latin typeface="Bell MT" panose="02020503060305020303" pitchFamily="18" charset="0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828" y="1657394"/>
            <a:ext cx="2301072" cy="1550906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217828" y="860182"/>
            <a:ext cx="24368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err="1" smtClean="0">
                <a:latin typeface="Bell MT" panose="02020503060305020303" pitchFamily="18" charset="0"/>
              </a:rPr>
              <a:t>Funding</a:t>
            </a:r>
            <a:r>
              <a:rPr lang="fr-FR" sz="2400" b="1" dirty="0" smtClean="0">
                <a:latin typeface="Bell MT" panose="02020503060305020303" pitchFamily="18" charset="0"/>
              </a:rPr>
              <a:t> Sources</a:t>
            </a: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5359" y="1742142"/>
            <a:ext cx="1824958" cy="1050075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8356" y="1823061"/>
            <a:ext cx="1495928" cy="1219572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7203" y="1823061"/>
            <a:ext cx="1290780" cy="1290780"/>
          </a:xfrm>
          <a:prstGeom prst="rect">
            <a:avLst/>
          </a:prstGeom>
        </p:spPr>
      </p:pic>
      <p:sp>
        <p:nvSpPr>
          <p:cNvPr id="21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2796832" y="6491635"/>
            <a:ext cx="4207933" cy="324000"/>
          </a:xfrm>
        </p:spPr>
        <p:txBody>
          <a:bodyPr/>
          <a:lstStyle/>
          <a:p>
            <a:r>
              <a:rPr lang="fr-FR" dirty="0" smtClean="0"/>
              <a:t>TTC – CERN 06/02/2020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82104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IRFU/Service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21</a:t>
            </a:fld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2314639" y="-77504"/>
            <a:ext cx="41118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latin typeface="Bell MT" panose="02020503060305020303" pitchFamily="18" charset="0"/>
              </a:rPr>
              <a:t>Tunneling </a:t>
            </a:r>
            <a:r>
              <a:rPr lang="fr-FR" sz="2400" b="1" dirty="0" err="1" smtClean="0">
                <a:latin typeface="Bell MT" panose="02020503060305020303" pitchFamily="18" charset="0"/>
              </a:rPr>
              <a:t>spectroscopy</a:t>
            </a:r>
            <a:r>
              <a:rPr lang="fr-FR" sz="2400" b="1" dirty="0" smtClean="0">
                <a:latin typeface="Bell MT" panose="02020503060305020303" pitchFamily="18" charset="0"/>
              </a:rPr>
              <a:t>: Nb</a:t>
            </a:r>
            <a:endParaRPr lang="fr-FR" sz="2400" b="1" dirty="0">
              <a:latin typeface="Bell MT" panose="02020503060305020303" pitchFamily="18" charset="0"/>
            </a:endParaRPr>
          </a:p>
        </p:txBody>
      </p:sp>
      <p:grpSp>
        <p:nvGrpSpPr>
          <p:cNvPr id="10" name="Groupe 9"/>
          <p:cNvGrpSpPr/>
          <p:nvPr/>
        </p:nvGrpSpPr>
        <p:grpSpPr>
          <a:xfrm>
            <a:off x="779773" y="929996"/>
            <a:ext cx="7493894" cy="3948689"/>
            <a:chOff x="779773" y="929996"/>
            <a:chExt cx="7493894" cy="3948689"/>
          </a:xfrm>
        </p:grpSpPr>
        <p:pic>
          <p:nvPicPr>
            <p:cNvPr id="5" name="Image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9773" y="929996"/>
              <a:ext cx="7493894" cy="3948689"/>
            </a:xfrm>
            <a:prstGeom prst="rect">
              <a:avLst/>
            </a:prstGeom>
          </p:spPr>
        </p:pic>
        <p:sp>
          <p:nvSpPr>
            <p:cNvPr id="7" name="ZoneTexte 6"/>
            <p:cNvSpPr txBox="1"/>
            <p:nvPr/>
          </p:nvSpPr>
          <p:spPr>
            <a:xfrm>
              <a:off x="2030437" y="929996"/>
              <a:ext cx="136928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b="1" dirty="0" smtClean="0"/>
                <a:t>Hot Spot Nb</a:t>
              </a:r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5517663" y="929996"/>
              <a:ext cx="135646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b="1" dirty="0" smtClean="0"/>
                <a:t>N </a:t>
              </a:r>
              <a:r>
                <a:rPr lang="fr-FR" sz="1600" b="1" dirty="0" err="1" smtClean="0"/>
                <a:t>Doped</a:t>
              </a:r>
              <a:r>
                <a:rPr lang="fr-FR" sz="1600" b="1" dirty="0" smtClean="0"/>
                <a:t> Nb</a:t>
              </a:r>
            </a:p>
          </p:txBody>
        </p:sp>
      </p:grpSp>
      <p:sp>
        <p:nvSpPr>
          <p:cNvPr id="9" name="ZoneTexte 8"/>
          <p:cNvSpPr txBox="1"/>
          <p:nvPr/>
        </p:nvSpPr>
        <p:spPr>
          <a:xfrm>
            <a:off x="3825246" y="384161"/>
            <a:ext cx="1861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err="1" smtClean="0">
                <a:latin typeface="Bell MT" panose="02020503060305020303" pitchFamily="18" charset="0"/>
              </a:rPr>
              <a:t>Cartography</a:t>
            </a:r>
            <a:endParaRPr lang="fr-FR" sz="2400" b="1" dirty="0" smtClean="0">
              <a:latin typeface="Bell MT" panose="02020503060305020303" pitchFamily="18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95717" y="5123328"/>
            <a:ext cx="89482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1600" dirty="0" smtClean="0">
                <a:latin typeface="Bell MT" panose="02020503060305020303" pitchFamily="18" charset="0"/>
              </a:rPr>
              <a:t>N doping: </a:t>
            </a:r>
            <a:r>
              <a:rPr lang="fr-FR" sz="1600" dirty="0" err="1" smtClean="0">
                <a:latin typeface="Bell MT" panose="02020503060305020303" pitchFamily="18" charset="0"/>
              </a:rPr>
              <a:t>Homogeneous</a:t>
            </a:r>
            <a:r>
              <a:rPr lang="fr-FR" sz="1600" dirty="0" smtClean="0">
                <a:latin typeface="Bell MT" panose="02020503060305020303" pitchFamily="18" charset="0"/>
              </a:rPr>
              <a:t> </a:t>
            </a:r>
            <a:r>
              <a:rPr lang="fr-FR" sz="1600" dirty="0" err="1" smtClean="0">
                <a:latin typeface="Bell MT" panose="02020503060305020303" pitchFamily="18" charset="0"/>
              </a:rPr>
              <a:t>bulk</a:t>
            </a:r>
            <a:r>
              <a:rPr lang="fr-FR" sz="1600" dirty="0" smtClean="0">
                <a:latin typeface="Bell MT" panose="02020503060305020303" pitchFamily="18" charset="0"/>
              </a:rPr>
              <a:t> Nb gap values on the surface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1600" dirty="0" smtClean="0">
                <a:latin typeface="Bell MT" panose="02020503060305020303" pitchFamily="18" charset="0"/>
              </a:rPr>
              <a:t>Hot spot: </a:t>
            </a:r>
            <a:r>
              <a:rPr lang="fr-FR" sz="1600" dirty="0" err="1" smtClean="0">
                <a:latin typeface="Bell MT" panose="02020503060305020303" pitchFamily="18" charset="0"/>
              </a:rPr>
              <a:t>Regions</a:t>
            </a:r>
            <a:r>
              <a:rPr lang="fr-FR" sz="1600" dirty="0" smtClean="0">
                <a:latin typeface="Bell MT" panose="02020503060305020303" pitchFamily="18" charset="0"/>
              </a:rPr>
              <a:t> </a:t>
            </a:r>
            <a:r>
              <a:rPr lang="fr-FR" sz="1600" dirty="0" err="1" smtClean="0">
                <a:latin typeface="Bell MT" panose="02020503060305020303" pitchFamily="18" charset="0"/>
              </a:rPr>
              <a:t>with</a:t>
            </a:r>
            <a:r>
              <a:rPr lang="fr-FR" sz="1600" dirty="0" smtClean="0">
                <a:latin typeface="Bell MT" panose="02020503060305020303" pitchFamily="18" charset="0"/>
              </a:rPr>
              <a:t> </a:t>
            </a:r>
            <a:r>
              <a:rPr lang="fr-FR" sz="1600" dirty="0" err="1" smtClean="0">
                <a:latin typeface="Bell MT" panose="02020503060305020303" pitchFamily="18" charset="0"/>
              </a:rPr>
              <a:t>low</a:t>
            </a:r>
            <a:r>
              <a:rPr lang="fr-FR" sz="1600" dirty="0" smtClean="0">
                <a:latin typeface="Bell MT" panose="02020503060305020303" pitchFamily="18" charset="0"/>
              </a:rPr>
              <a:t> </a:t>
            </a:r>
            <a:r>
              <a:rPr lang="fr-FR" sz="1600" dirty="0" err="1" smtClean="0">
                <a:latin typeface="Bell MT" panose="02020503060305020303" pitchFamily="18" charset="0"/>
              </a:rPr>
              <a:t>superconducting</a:t>
            </a:r>
            <a:r>
              <a:rPr lang="fr-FR" sz="1600" dirty="0" smtClean="0">
                <a:latin typeface="Bell MT" panose="02020503060305020303" pitchFamily="18" charset="0"/>
              </a:rPr>
              <a:t> gap values </a:t>
            </a:r>
            <a:r>
              <a:rPr lang="fr-FR" sz="1600" dirty="0" err="1" smtClean="0">
                <a:latin typeface="Bell MT" panose="02020503060305020303" pitchFamily="18" charset="0"/>
              </a:rPr>
              <a:t>that</a:t>
            </a:r>
            <a:r>
              <a:rPr lang="fr-FR" sz="1600" dirty="0" smtClean="0">
                <a:latin typeface="Bell MT" panose="02020503060305020303" pitchFamily="18" charset="0"/>
              </a:rPr>
              <a:t> </a:t>
            </a:r>
            <a:r>
              <a:rPr lang="fr-FR" sz="1600" dirty="0" err="1" smtClean="0">
                <a:latin typeface="Bell MT" panose="02020503060305020303" pitchFamily="18" charset="0"/>
              </a:rPr>
              <a:t>can</a:t>
            </a:r>
            <a:r>
              <a:rPr lang="fr-FR" sz="1600" dirty="0" smtClean="0">
                <a:latin typeface="Bell MT" panose="02020503060305020303" pitchFamily="18" charset="0"/>
              </a:rPr>
              <a:t> </a:t>
            </a:r>
            <a:r>
              <a:rPr lang="fr-FR" sz="1600" dirty="0" err="1" smtClean="0">
                <a:latin typeface="Bell MT" panose="02020503060305020303" pitchFamily="18" charset="0"/>
              </a:rPr>
              <a:t>be</a:t>
            </a:r>
            <a:r>
              <a:rPr lang="fr-FR" sz="1600" dirty="0" smtClean="0">
                <a:latin typeface="Bell MT" panose="02020503060305020303" pitchFamily="18" charset="0"/>
              </a:rPr>
              <a:t> </a:t>
            </a:r>
            <a:r>
              <a:rPr lang="fr-FR" sz="1600" dirty="0" err="1" smtClean="0">
                <a:latin typeface="Bell MT" panose="02020503060305020303" pitchFamily="18" charset="0"/>
              </a:rPr>
              <a:t>fitted</a:t>
            </a:r>
            <a:r>
              <a:rPr lang="fr-FR" sz="1600" dirty="0" smtClean="0">
                <a:latin typeface="Bell MT" panose="02020503060305020303" pitchFamily="18" charset="0"/>
              </a:rPr>
              <a:t> </a:t>
            </a:r>
            <a:r>
              <a:rPr lang="fr-FR" sz="1600" dirty="0" err="1" smtClean="0">
                <a:latin typeface="Bell MT" panose="02020503060305020303" pitchFamily="18" charset="0"/>
              </a:rPr>
              <a:t>with</a:t>
            </a:r>
            <a:r>
              <a:rPr lang="fr-FR" sz="1600" dirty="0" smtClean="0">
                <a:latin typeface="Bell MT" panose="02020503060305020303" pitchFamily="18" charset="0"/>
              </a:rPr>
              <a:t> normal </a:t>
            </a:r>
            <a:r>
              <a:rPr lang="fr-FR" sz="1600" dirty="0" err="1" smtClean="0">
                <a:latin typeface="Bell MT" panose="02020503060305020303" pitchFamily="18" charset="0"/>
              </a:rPr>
              <a:t>metal</a:t>
            </a:r>
            <a:r>
              <a:rPr lang="fr-FR" sz="1600" dirty="0" smtClean="0">
                <a:latin typeface="Bell MT" panose="02020503060305020303" pitchFamily="18" charset="0"/>
              </a:rPr>
              <a:t> </a:t>
            </a:r>
            <a:r>
              <a:rPr lang="fr-FR" sz="1600" dirty="0" err="1" smtClean="0">
                <a:latin typeface="Bell MT" panose="02020503060305020303" pitchFamily="18" charset="0"/>
              </a:rPr>
              <a:t>regions</a:t>
            </a:r>
            <a:endParaRPr lang="fr-FR" sz="1600" dirty="0" smtClean="0">
              <a:latin typeface="Bell MT" panose="02020503060305020303" pitchFamily="18" charset="0"/>
            </a:endParaRPr>
          </a:p>
          <a:p>
            <a:r>
              <a:rPr lang="fr-FR" sz="1600" dirty="0" smtClean="0">
                <a:latin typeface="Bell MT" panose="02020503060305020303" pitchFamily="18" charset="0"/>
              </a:rPr>
              <a:t>     on the surface (</a:t>
            </a:r>
            <a:r>
              <a:rPr lang="fr-FR" sz="1600" dirty="0" err="1" smtClean="0">
                <a:latin typeface="Bell MT" panose="02020503060305020303" pitchFamily="18" charset="0"/>
              </a:rPr>
              <a:t>presumably</a:t>
            </a:r>
            <a:r>
              <a:rPr lang="fr-FR" sz="1600" dirty="0" smtClean="0">
                <a:latin typeface="Bell MT" panose="02020503060305020303" pitchFamily="18" charset="0"/>
              </a:rPr>
              <a:t> hydrides)</a:t>
            </a:r>
          </a:p>
        </p:txBody>
      </p:sp>
      <p:sp>
        <p:nvSpPr>
          <p:cNvPr id="12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2796832" y="6491635"/>
            <a:ext cx="4207933" cy="324000"/>
          </a:xfrm>
        </p:spPr>
        <p:txBody>
          <a:bodyPr/>
          <a:lstStyle/>
          <a:p>
            <a:r>
              <a:rPr lang="fr-FR" dirty="0" smtClean="0"/>
              <a:t>TTC – CERN 06/02/2020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8813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IRFU/Service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22</a:t>
            </a:fld>
            <a:endParaRPr lang="fr-FR" dirty="0"/>
          </a:p>
        </p:txBody>
      </p:sp>
      <p:cxnSp>
        <p:nvCxnSpPr>
          <p:cNvPr id="17" name="Connecteur droit avec flèche 16"/>
          <p:cNvCxnSpPr/>
          <p:nvPr/>
        </p:nvCxnSpPr>
        <p:spPr>
          <a:xfrm>
            <a:off x="2337306" y="2029877"/>
            <a:ext cx="0" cy="49832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-3610" y="4468639"/>
            <a:ext cx="694132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err="1" smtClean="0"/>
              <a:t>Rs</a:t>
            </a:r>
            <a:r>
              <a:rPr lang="fr-FR" dirty="0" smtClean="0"/>
              <a:t> </a:t>
            </a:r>
            <a:r>
              <a:rPr lang="fr-FR" dirty="0" err="1" smtClean="0"/>
              <a:t>depends</a:t>
            </a:r>
            <a:r>
              <a:rPr lang="fr-FR" dirty="0" smtClean="0"/>
              <a:t> on DOS(E</a:t>
            </a:r>
            <a:r>
              <a:rPr lang="fr-FR" baseline="-25000" dirty="0" smtClean="0"/>
              <a:t>F</a:t>
            </a:r>
            <a:r>
              <a:rPr lang="fr-FR" dirty="0" smtClean="0"/>
              <a:t>). </a:t>
            </a:r>
            <a:r>
              <a:rPr lang="fr-FR" dirty="0"/>
              <a:t>DOS(E</a:t>
            </a:r>
            <a:r>
              <a:rPr lang="fr-FR" baseline="-25000" dirty="0"/>
              <a:t>F</a:t>
            </a:r>
            <a:r>
              <a:rPr lang="fr-FR" dirty="0" smtClean="0"/>
              <a:t>) (B, T, </a:t>
            </a:r>
            <a:r>
              <a:rPr lang="el-GR" dirty="0" smtClean="0">
                <a:ea typeface="Verdana" panose="020B0604030504040204" pitchFamily="34" charset="0"/>
                <a:cs typeface="Verdana" panose="020B0604030504040204" pitchFamily="34" charset="0"/>
              </a:rPr>
              <a:t>Δ</a:t>
            </a:r>
            <a:r>
              <a:rPr lang="fr-FR" dirty="0" smtClean="0">
                <a:ea typeface="Verdana" panose="020B0604030504040204" pitchFamily="34" charset="0"/>
                <a:cs typeface="Verdana" panose="020B0604030504040204" pitchFamily="34" charset="0"/>
              </a:rPr>
              <a:t>, r)</a:t>
            </a:r>
          </a:p>
          <a:p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smtClean="0"/>
              <a:t>DOS (</a:t>
            </a:r>
            <a:r>
              <a:rPr lang="fr-FR" dirty="0"/>
              <a:t>E</a:t>
            </a:r>
            <a:r>
              <a:rPr lang="fr-FR" baseline="-25000" dirty="0"/>
              <a:t>F</a:t>
            </a:r>
            <a:r>
              <a:rPr lang="fr-FR" dirty="0" smtClean="0"/>
              <a:t>) ≠ 0 -&gt; dissipation @ T=0 K</a:t>
            </a:r>
          </a:p>
          <a:p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/>
              <a:t>DOS(E</a:t>
            </a:r>
            <a:r>
              <a:rPr lang="fr-FR" baseline="-25000" dirty="0"/>
              <a:t>F</a:t>
            </a:r>
            <a:r>
              <a:rPr lang="fr-FR" dirty="0"/>
              <a:t>) (B, T, </a:t>
            </a:r>
            <a:r>
              <a:rPr lang="el-GR" dirty="0">
                <a:ea typeface="Verdana" panose="020B0604030504040204" pitchFamily="34" charset="0"/>
                <a:cs typeface="Verdana" panose="020B0604030504040204" pitchFamily="34" charset="0"/>
              </a:rPr>
              <a:t>Δ</a:t>
            </a:r>
            <a:r>
              <a:rPr lang="fr-FR" dirty="0">
                <a:ea typeface="Verdana" panose="020B0604030504040204" pitchFamily="34" charset="0"/>
                <a:cs typeface="Verdana" panose="020B0604030504040204" pitchFamily="34" charset="0"/>
              </a:rPr>
              <a:t>, r</a:t>
            </a:r>
            <a:r>
              <a:rPr lang="fr-FR" dirty="0" smtClean="0"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r>
              <a:rPr lang="fr-FR" dirty="0" smtClean="0"/>
              <a:t>, R</a:t>
            </a:r>
            <a:r>
              <a:rPr lang="fr-FR" baseline="-25000" dirty="0" smtClean="0"/>
              <a:t>S</a:t>
            </a:r>
            <a:r>
              <a:rPr lang="fr-FR" dirty="0" smtClean="0"/>
              <a:t> = &lt;</a:t>
            </a:r>
            <a:r>
              <a:rPr lang="fr-FR" dirty="0"/>
              <a:t>DOS(E</a:t>
            </a:r>
            <a:r>
              <a:rPr lang="fr-FR" baseline="-25000" dirty="0"/>
              <a:t>F</a:t>
            </a:r>
            <a:r>
              <a:rPr lang="fr-FR" dirty="0"/>
              <a:t>) (B, T, </a:t>
            </a:r>
            <a:r>
              <a:rPr lang="el-GR" dirty="0" smtClean="0">
                <a:ea typeface="Verdana" panose="020B0604030504040204" pitchFamily="34" charset="0"/>
                <a:cs typeface="Verdana" panose="020B0604030504040204" pitchFamily="34" charset="0"/>
              </a:rPr>
              <a:t>Δ</a:t>
            </a:r>
            <a:r>
              <a:rPr lang="fr-FR" dirty="0" smtClean="0"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r>
              <a:rPr lang="fr-FR" dirty="0" smtClean="0"/>
              <a:t>&gt;</a:t>
            </a:r>
            <a:r>
              <a:rPr lang="fr-FR" baseline="-25000" dirty="0" smtClean="0"/>
              <a:t>r</a:t>
            </a:r>
          </a:p>
          <a:p>
            <a:endParaRPr lang="fr-FR" baseline="-250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smtClean="0"/>
              <a:t>Saturation </a:t>
            </a:r>
            <a:r>
              <a:rPr lang="fr-FR" dirty="0" err="1" smtClean="0"/>
              <a:t>mechanisms</a:t>
            </a:r>
            <a:r>
              <a:rPr lang="fr-FR" dirty="0" smtClean="0"/>
              <a:t> of the  DOS? -&gt; </a:t>
            </a:r>
            <a:r>
              <a:rPr lang="fr-FR" dirty="0" err="1" smtClean="0"/>
              <a:t>Inelastic</a:t>
            </a:r>
            <a:r>
              <a:rPr lang="fr-FR" dirty="0" smtClean="0"/>
              <a:t> </a:t>
            </a:r>
            <a:r>
              <a:rPr lang="fr-FR" dirty="0" err="1" smtClean="0"/>
              <a:t>scattering</a:t>
            </a:r>
            <a:r>
              <a:rPr lang="fr-FR" dirty="0" smtClean="0"/>
              <a:t> (</a:t>
            </a:r>
            <a:r>
              <a:rPr lang="el-GR" dirty="0" smtClean="0">
                <a:cs typeface="Times New Roman" panose="02020603050405020304" pitchFamily="18" charset="0"/>
              </a:rPr>
              <a:t>Γ</a:t>
            </a:r>
            <a:r>
              <a:rPr lang="fr-FR" dirty="0" smtClean="0">
                <a:cs typeface="Times New Roman" panose="02020603050405020304" pitchFamily="18" charset="0"/>
              </a:rPr>
              <a:t>)</a:t>
            </a:r>
            <a:r>
              <a:rPr lang="fr-FR" dirty="0" smtClean="0"/>
              <a:t> </a:t>
            </a:r>
          </a:p>
        </p:txBody>
      </p:sp>
      <p:pic>
        <p:nvPicPr>
          <p:cNvPr id="26" name="Image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84" y="659480"/>
            <a:ext cx="4283744" cy="3756487"/>
          </a:xfrm>
          <a:prstGeom prst="rect">
            <a:avLst/>
          </a:prstGeom>
        </p:spPr>
      </p:pic>
      <p:cxnSp>
        <p:nvCxnSpPr>
          <p:cNvPr id="28" name="Connecteur droit avec flèche 27"/>
          <p:cNvCxnSpPr/>
          <p:nvPr/>
        </p:nvCxnSpPr>
        <p:spPr>
          <a:xfrm>
            <a:off x="2418085" y="3357616"/>
            <a:ext cx="0" cy="466923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e 30"/>
          <p:cNvGrpSpPr/>
          <p:nvPr/>
        </p:nvGrpSpPr>
        <p:grpSpPr>
          <a:xfrm>
            <a:off x="6408" y="712863"/>
            <a:ext cx="4444604" cy="3703837"/>
            <a:chOff x="6408" y="712863"/>
            <a:chExt cx="4444604" cy="3703837"/>
          </a:xfrm>
        </p:grpSpPr>
        <p:pic>
          <p:nvPicPr>
            <p:cNvPr id="25" name="Image 2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08" y="712863"/>
              <a:ext cx="4444604" cy="3703837"/>
            </a:xfrm>
            <a:prstGeom prst="rect">
              <a:avLst/>
            </a:prstGeom>
          </p:spPr>
        </p:pic>
        <p:cxnSp>
          <p:nvCxnSpPr>
            <p:cNvPr id="30" name="Connecteur droit avec flèche 29"/>
            <p:cNvCxnSpPr/>
            <p:nvPr/>
          </p:nvCxnSpPr>
          <p:spPr>
            <a:xfrm>
              <a:off x="2418085" y="1861457"/>
              <a:ext cx="0" cy="417581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ZoneTexte 33"/>
          <p:cNvSpPr txBox="1"/>
          <p:nvPr/>
        </p:nvSpPr>
        <p:spPr>
          <a:xfrm>
            <a:off x="5636134" y="4468639"/>
            <a:ext cx="3288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err="1" smtClean="0"/>
              <a:t>Higher</a:t>
            </a:r>
            <a:r>
              <a:rPr lang="fr-FR" dirty="0" smtClean="0"/>
              <a:t> Gap (</a:t>
            </a:r>
            <a:r>
              <a:rPr lang="el-GR" dirty="0" smtClean="0"/>
              <a:t>Δ</a:t>
            </a:r>
            <a:r>
              <a:rPr lang="fr-FR" dirty="0" smtClean="0"/>
              <a:t>) </a:t>
            </a:r>
            <a:r>
              <a:rPr lang="fr-FR" dirty="0"/>
              <a:t>-&gt; </a:t>
            </a:r>
            <a:r>
              <a:rPr lang="fr-FR" dirty="0" err="1" smtClean="0"/>
              <a:t>Higher</a:t>
            </a:r>
            <a:r>
              <a:rPr lang="fr-FR" dirty="0" smtClean="0"/>
              <a:t> Q</a:t>
            </a:r>
          </a:p>
        </p:txBody>
      </p:sp>
      <p:grpSp>
        <p:nvGrpSpPr>
          <p:cNvPr id="39" name="Groupe 38"/>
          <p:cNvGrpSpPr/>
          <p:nvPr/>
        </p:nvGrpSpPr>
        <p:grpSpPr>
          <a:xfrm>
            <a:off x="4669935" y="684187"/>
            <a:ext cx="4254279" cy="3656121"/>
            <a:chOff x="4669935" y="684187"/>
            <a:chExt cx="4254279" cy="3656121"/>
          </a:xfrm>
        </p:grpSpPr>
        <p:pic>
          <p:nvPicPr>
            <p:cNvPr id="24" name="Image 2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69935" y="684187"/>
              <a:ext cx="4254279" cy="3656121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ZoneTexte 37"/>
                <p:cNvSpPr txBox="1"/>
                <p:nvPr/>
              </p:nvSpPr>
              <p:spPr>
                <a:xfrm>
                  <a:off x="6293579" y="1281509"/>
                  <a:ext cx="2064219" cy="31899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𝐷𝑂𝑆</m:t>
                        </m:r>
                        <m:d>
                          <m:dPr>
                            <m:ctrlPr>
                              <a:rPr lang="fr-FR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sub>
                            </m:sSub>
                          </m:e>
                        </m:d>
                        <m:r>
                          <a:rPr lang="fr-FR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∝</m:t>
                        </m:r>
                        <m:r>
                          <a:rPr lang="fr-FR" b="0" i="0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fr-FR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fr-FR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m:rPr>
                                <m:sty m:val="p"/>
                              </m:rPr>
                              <a:rPr lang="el-GR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fr-FR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/</m:t>
                            </m:r>
                            <m:sSub>
                              <m:sSubPr>
                                <m:ctrlPr>
                                  <a:rPr lang="fr-FR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fr-FR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𝐵</m:t>
                                </m:r>
                              </m:sub>
                            </m:sSub>
                            <m:r>
                              <a:rPr lang="fr-FR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sup>
                        </m:sSup>
                      </m:oMath>
                    </m:oMathPara>
                  </a14:m>
                  <a:endParaRPr lang="fr-FR" dirty="0" smtClean="0"/>
                </a:p>
              </p:txBody>
            </p:sp>
          </mc:Choice>
          <mc:Fallback xmlns="">
            <p:sp>
              <p:nvSpPr>
                <p:cNvPr id="38" name="ZoneTexte 3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93579" y="1281509"/>
                  <a:ext cx="2064219" cy="318998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1770" t="-3774" r="-295" b="-24528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4" name="ZoneTexte 13"/>
          <p:cNvSpPr txBox="1"/>
          <p:nvPr/>
        </p:nvSpPr>
        <p:spPr>
          <a:xfrm>
            <a:off x="1623464" y="360463"/>
            <a:ext cx="1890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Density</a:t>
            </a:r>
            <a:r>
              <a:rPr lang="fr-FR" dirty="0" smtClean="0"/>
              <a:t> of states</a:t>
            </a:r>
          </a:p>
        </p:txBody>
      </p:sp>
      <p:grpSp>
        <p:nvGrpSpPr>
          <p:cNvPr id="44" name="Groupe 43"/>
          <p:cNvGrpSpPr/>
          <p:nvPr/>
        </p:nvGrpSpPr>
        <p:grpSpPr>
          <a:xfrm>
            <a:off x="37462" y="604601"/>
            <a:ext cx="9011440" cy="3934983"/>
            <a:chOff x="37462" y="604601"/>
            <a:chExt cx="9011440" cy="3934983"/>
          </a:xfrm>
        </p:grpSpPr>
        <p:grpSp>
          <p:nvGrpSpPr>
            <p:cNvPr id="37" name="Groupe 36"/>
            <p:cNvGrpSpPr/>
            <p:nvPr/>
          </p:nvGrpSpPr>
          <p:grpSpPr>
            <a:xfrm>
              <a:off x="4523924" y="604601"/>
              <a:ext cx="4524978" cy="3740421"/>
              <a:chOff x="4451012" y="599887"/>
              <a:chExt cx="4524978" cy="3740421"/>
            </a:xfrm>
          </p:grpSpPr>
          <p:pic>
            <p:nvPicPr>
              <p:cNvPr id="6" name="Picture 13" descr="120C.png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51012" y="599887"/>
                <a:ext cx="4523839" cy="37404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5" name="ZoneTexte 34"/>
                  <p:cNvSpPr txBox="1"/>
                  <p:nvPr/>
                </p:nvSpPr>
                <p:spPr>
                  <a:xfrm>
                    <a:off x="5793772" y="1220143"/>
                    <a:ext cx="3182218" cy="383118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fr-FR" sz="2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𝐵𝐶𝑆</m:t>
                              </m:r>
                            </m:sub>
                          </m:sSub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sSup>
                            <m:sSupPr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p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sSup>
                            <m:sSupPr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m:rPr>
                                  <m:sty m:val="p"/>
                                </m:rPr>
                                <a:rPr lang="el-GR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fr-FR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fr-FR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𝐵</m:t>
                                  </m:r>
                                </m:sub>
                              </m:s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sup>
                          </m:sSup>
                        </m:oMath>
                      </m:oMathPara>
                    </a14:m>
                    <a:endParaRPr lang="fr-FR" sz="2400" dirty="0" smtClean="0"/>
                  </a:p>
                </p:txBody>
              </p:sp>
            </mc:Choice>
            <mc:Fallback xmlns="">
              <p:sp>
                <p:nvSpPr>
                  <p:cNvPr id="35" name="ZoneTexte 3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793772" y="1220143"/>
                    <a:ext cx="3182218" cy="383118"/>
                  </a:xfrm>
                  <a:prstGeom prst="rect">
                    <a:avLst/>
                  </a:prstGeom>
                  <a:blipFill rotWithShape="0"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6" name="Rectangle 35"/>
                  <p:cNvSpPr/>
                  <p:nvPr/>
                </p:nvSpPr>
                <p:spPr>
                  <a:xfrm>
                    <a:off x="5741813" y="659480"/>
                    <a:ext cx="2545184" cy="46166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fr-FR" sz="2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𝑆</m:t>
                            </m:r>
                          </m:sub>
                        </m:s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=</m:t>
                        </m:r>
                      </m:oMath>
                    </a14:m>
                    <a:r>
                      <a:rPr lang="fr-FR" sz="2400" dirty="0" smtClean="0"/>
                      <a:t>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𝐵𝐶𝑆</m:t>
                            </m:r>
                          </m:sub>
                        </m:sSub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+ </m:t>
                        </m:r>
                        <m:sSub>
                          <m:sSubPr>
                            <m:ctrlP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𝑅𝑒𝑠</m:t>
                            </m:r>
                          </m:sub>
                        </m:sSub>
                      </m:oMath>
                    </a14:m>
                    <a:endParaRPr lang="fr-FR" sz="2400" dirty="0"/>
                  </a:p>
                </p:txBody>
              </p:sp>
            </mc:Choice>
            <mc:Fallback xmlns="">
              <p:sp>
                <p:nvSpPr>
                  <p:cNvPr id="36" name="Rectangle 35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741813" y="659480"/>
                    <a:ext cx="2545184" cy="461665"/>
                  </a:xfrm>
                  <a:prstGeom prst="rect">
                    <a:avLst/>
                  </a:prstGeom>
                  <a:blipFill rotWithShape="0">
                    <a:blip r:embed="rId8"/>
                    <a:stretch>
                      <a:fillRect l="-719" b="-3947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43" name="Groupe 42"/>
            <p:cNvGrpSpPr/>
            <p:nvPr/>
          </p:nvGrpSpPr>
          <p:grpSpPr>
            <a:xfrm>
              <a:off x="37462" y="684187"/>
              <a:ext cx="4396537" cy="3855397"/>
              <a:chOff x="37462" y="684187"/>
              <a:chExt cx="4396537" cy="3855397"/>
            </a:xfrm>
          </p:grpSpPr>
          <p:pic>
            <p:nvPicPr>
              <p:cNvPr id="40" name="Image 39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462" y="684187"/>
                <a:ext cx="4396537" cy="3855397"/>
              </a:xfrm>
              <a:prstGeom prst="rect">
                <a:avLst/>
              </a:prstGeom>
            </p:spPr>
          </p:pic>
          <p:cxnSp>
            <p:nvCxnSpPr>
              <p:cNvPr id="41" name="Connecteur droit avec flèche 40"/>
              <p:cNvCxnSpPr/>
              <p:nvPr/>
            </p:nvCxnSpPr>
            <p:spPr>
              <a:xfrm>
                <a:off x="2439856" y="3439885"/>
                <a:ext cx="0" cy="417581"/>
              </a:xfrm>
              <a:prstGeom prst="straightConnector1">
                <a:avLst/>
              </a:prstGeom>
              <a:ln w="317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2" name="ZoneTexte 41"/>
                  <p:cNvSpPr txBox="1"/>
                  <p:nvPr/>
                </p:nvSpPr>
                <p:spPr>
                  <a:xfrm>
                    <a:off x="2235730" y="3133701"/>
                    <a:ext cx="439223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m:rPr>
                              <m:sty m:val="p"/>
                            </m:rPr>
                            <a:rPr lang="el-G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Γ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</m:oMath>
                      </m:oMathPara>
                    </a14:m>
                    <a:endParaRPr lang="fr-FR" dirty="0" smtClean="0"/>
                  </a:p>
                </p:txBody>
              </p:sp>
            </mc:Choice>
            <mc:Fallback xmlns="">
              <p:sp>
                <p:nvSpPr>
                  <p:cNvPr id="42" name="ZoneTexte 4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235730" y="3133701"/>
                    <a:ext cx="439223" cy="276999"/>
                  </a:xfrm>
                  <a:prstGeom prst="rect">
                    <a:avLst/>
                  </a:prstGeom>
                  <a:blipFill rotWithShape="0">
                    <a:blip r:embed="rId10"/>
                    <a:stretch>
                      <a:fillRect l="-12500" r="-11111" b="-37778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27" name="ZoneTexte 26"/>
          <p:cNvSpPr txBox="1"/>
          <p:nvPr/>
        </p:nvSpPr>
        <p:spPr>
          <a:xfrm>
            <a:off x="1058268" y="-101577"/>
            <a:ext cx="75728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latin typeface="Bell MT" panose="02020503060305020303" pitchFamily="18" charset="0"/>
              </a:rPr>
              <a:t>Tunneling </a:t>
            </a:r>
            <a:r>
              <a:rPr lang="fr-FR" sz="2400" b="1" dirty="0" err="1" smtClean="0">
                <a:latin typeface="Bell MT" panose="02020503060305020303" pitchFamily="18" charset="0"/>
              </a:rPr>
              <a:t>spectroscopy</a:t>
            </a:r>
            <a:r>
              <a:rPr lang="fr-FR" sz="2400" b="1" dirty="0" smtClean="0">
                <a:latin typeface="Bell MT" panose="02020503060305020303" pitchFamily="18" charset="0"/>
              </a:rPr>
              <a:t>: </a:t>
            </a:r>
            <a:r>
              <a:rPr lang="fr-FR" sz="2400" b="1" dirty="0" err="1" smtClean="0">
                <a:latin typeface="Bell MT" panose="02020503060305020303" pitchFamily="18" charset="0"/>
              </a:rPr>
              <a:t>what</a:t>
            </a:r>
            <a:r>
              <a:rPr lang="fr-FR" sz="2400" b="1" dirty="0" smtClean="0">
                <a:latin typeface="Bell MT" panose="02020503060305020303" pitchFamily="18" charset="0"/>
              </a:rPr>
              <a:t> do </a:t>
            </a:r>
            <a:r>
              <a:rPr lang="fr-FR" sz="2400" b="1" dirty="0" err="1" smtClean="0">
                <a:latin typeface="Bell MT" panose="02020503060305020303" pitchFamily="18" charset="0"/>
              </a:rPr>
              <a:t>we</a:t>
            </a:r>
            <a:r>
              <a:rPr lang="fr-FR" sz="2400" b="1" dirty="0" smtClean="0">
                <a:latin typeface="Bell MT" panose="02020503060305020303" pitchFamily="18" charset="0"/>
              </a:rPr>
              <a:t> </a:t>
            </a:r>
            <a:r>
              <a:rPr lang="fr-FR" sz="2400" b="1" dirty="0" err="1" smtClean="0">
                <a:latin typeface="Bell MT" panose="02020503060305020303" pitchFamily="18" charset="0"/>
              </a:rPr>
              <a:t>measure</a:t>
            </a:r>
            <a:r>
              <a:rPr lang="fr-FR" sz="2400" b="1" dirty="0" smtClean="0">
                <a:latin typeface="Bell MT" panose="02020503060305020303" pitchFamily="18" charset="0"/>
              </a:rPr>
              <a:t> and </a:t>
            </a:r>
            <a:r>
              <a:rPr lang="fr-FR" sz="2400" b="1" dirty="0" err="1" smtClean="0">
                <a:latin typeface="Bell MT" panose="02020503060305020303" pitchFamily="18" charset="0"/>
              </a:rPr>
              <a:t>why</a:t>
            </a:r>
            <a:r>
              <a:rPr lang="fr-FR" sz="2400" b="1" dirty="0" smtClean="0">
                <a:latin typeface="Bell MT" panose="02020503060305020303" pitchFamily="18" charset="0"/>
              </a:rPr>
              <a:t>?</a:t>
            </a:r>
            <a:endParaRPr lang="fr-FR" sz="2400" b="1" dirty="0">
              <a:latin typeface="Bell MT" panose="02020503060305020303" pitchFamily="18" charset="0"/>
            </a:endParaRPr>
          </a:p>
        </p:txBody>
      </p:sp>
      <p:sp>
        <p:nvSpPr>
          <p:cNvPr id="29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2796832" y="6491635"/>
            <a:ext cx="4207933" cy="324000"/>
          </a:xfrm>
        </p:spPr>
        <p:txBody>
          <a:bodyPr/>
          <a:lstStyle/>
          <a:p>
            <a:r>
              <a:rPr lang="fr-FR" dirty="0" smtClean="0"/>
              <a:t>TTC – CERN 06/02/2020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94948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IRFU/Service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23</a:t>
            </a:fld>
            <a:endParaRPr lang="fr-FR" dirty="0"/>
          </a:p>
        </p:txBody>
      </p:sp>
      <p:pic>
        <p:nvPicPr>
          <p:cNvPr id="9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499" y="4272120"/>
            <a:ext cx="2997755" cy="2277950"/>
          </a:xfrm>
          <a:prstGeom prst="rect">
            <a:avLst/>
          </a:prstGeom>
          <a:noFill/>
        </p:spPr>
      </p:pic>
      <p:grpSp>
        <p:nvGrpSpPr>
          <p:cNvPr id="18" name="Groupe 17"/>
          <p:cNvGrpSpPr/>
          <p:nvPr/>
        </p:nvGrpSpPr>
        <p:grpSpPr>
          <a:xfrm>
            <a:off x="55189" y="910813"/>
            <a:ext cx="3650751" cy="3380328"/>
            <a:chOff x="1391332" y="817714"/>
            <a:chExt cx="3650751" cy="3380328"/>
          </a:xfrm>
        </p:grpSpPr>
        <p:pic>
          <p:nvPicPr>
            <p:cNvPr id="8" name="Picture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91332" y="817714"/>
              <a:ext cx="3650751" cy="3380328"/>
            </a:xfrm>
            <a:prstGeom prst="rect">
              <a:avLst/>
            </a:prstGeom>
            <a:noFill/>
          </p:spPr>
        </p:pic>
        <p:sp>
          <p:nvSpPr>
            <p:cNvPr id="13" name="Rectangle 12"/>
            <p:cNvSpPr/>
            <p:nvPr/>
          </p:nvSpPr>
          <p:spPr>
            <a:xfrm>
              <a:off x="3978625" y="2620688"/>
              <a:ext cx="321375" cy="79631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 rot="5400000">
              <a:off x="3641067" y="2952346"/>
              <a:ext cx="312836" cy="8180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6329" y="1068078"/>
            <a:ext cx="2522332" cy="3065798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3130224" y="362630"/>
            <a:ext cx="34745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err="1" smtClean="0">
                <a:latin typeface="Bell MT" panose="02020503060305020303" pitchFamily="18" charset="0"/>
              </a:rPr>
              <a:t>Cartography</a:t>
            </a:r>
            <a:r>
              <a:rPr lang="fr-FR" sz="2400" b="1" dirty="0" smtClean="0">
                <a:latin typeface="Bell MT" panose="02020503060305020303" pitchFamily="18" charset="0"/>
              </a:rPr>
              <a:t>: calibratio</a:t>
            </a:r>
            <a:r>
              <a:rPr lang="fr-FR" sz="2400" b="1" dirty="0">
                <a:latin typeface="Bell MT" panose="02020503060305020303" pitchFamily="18" charset="0"/>
              </a:rPr>
              <a:t>n</a:t>
            </a:r>
            <a:endParaRPr lang="fr-FR" sz="2400" b="1" dirty="0" smtClean="0">
              <a:latin typeface="Bell MT" panose="02020503060305020303" pitchFamily="18" charset="0"/>
            </a:endParaRPr>
          </a:p>
        </p:txBody>
      </p:sp>
      <p:pic>
        <p:nvPicPr>
          <p:cNvPr id="24" name="Image 2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170" y="3702888"/>
            <a:ext cx="1323074" cy="139703"/>
          </a:xfrm>
          <a:prstGeom prst="rect">
            <a:avLst/>
          </a:prstGeom>
        </p:spPr>
      </p:pic>
      <p:cxnSp>
        <p:nvCxnSpPr>
          <p:cNvPr id="26" name="Connecteur droit avec flèche 25"/>
          <p:cNvCxnSpPr/>
          <p:nvPr/>
        </p:nvCxnSpPr>
        <p:spPr>
          <a:xfrm>
            <a:off x="2803169" y="1344212"/>
            <a:ext cx="1947856" cy="32376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avec flèche 30"/>
          <p:cNvCxnSpPr/>
          <p:nvPr/>
        </p:nvCxnSpPr>
        <p:spPr>
          <a:xfrm flipV="1">
            <a:off x="3461657" y="2501163"/>
            <a:ext cx="1047443" cy="12017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ZoneTexte 33"/>
          <p:cNvSpPr txBox="1"/>
          <p:nvPr/>
        </p:nvSpPr>
        <p:spPr>
          <a:xfrm>
            <a:off x="4086352" y="4641653"/>
            <a:ext cx="4562980" cy="15388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latin typeface="Bell MT" panose="02020503060305020303" pitchFamily="18" charset="0"/>
              </a:rPr>
              <a:t>Standard: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1600" dirty="0">
                <a:latin typeface="Bell MT" panose="02020503060305020303" pitchFamily="18" charset="0"/>
              </a:rPr>
              <a:t>Lignes de Al(6 nm)/Nb </a:t>
            </a:r>
            <a:r>
              <a:rPr lang="fr-FR" sz="1600" dirty="0" smtClean="0">
                <a:latin typeface="Bell MT" panose="02020503060305020303" pitchFamily="18" charset="0"/>
              </a:rPr>
              <a:t>(80 </a:t>
            </a:r>
            <a:r>
              <a:rPr lang="fr-FR" sz="1600" dirty="0">
                <a:latin typeface="Bell MT" panose="02020503060305020303" pitchFamily="18" charset="0"/>
              </a:rPr>
              <a:t>nm) sur Au (200 nm</a:t>
            </a:r>
            <a:r>
              <a:rPr lang="fr-FR" sz="1600" dirty="0" smtClean="0">
                <a:latin typeface="Bell MT" panose="02020503060305020303" pitchFamily="18" charset="0"/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1600" dirty="0" smtClean="0">
                <a:latin typeface="Bell MT" panose="02020503060305020303" pitchFamily="18" charset="0"/>
              </a:rPr>
              <a:t>Calibration: X = 4,1 nm/V</a:t>
            </a:r>
          </a:p>
          <a:p>
            <a:r>
              <a:rPr lang="fr-FR" sz="1600" dirty="0">
                <a:latin typeface="Bell MT" panose="02020503060305020303" pitchFamily="18" charset="0"/>
              </a:rPr>
              <a:t>	  </a:t>
            </a:r>
            <a:r>
              <a:rPr lang="fr-FR" sz="1600" dirty="0" smtClean="0">
                <a:latin typeface="Bell MT" panose="02020503060305020303" pitchFamily="18" charset="0"/>
              </a:rPr>
              <a:t>      Y = 4,9 nm/V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1600" dirty="0" smtClean="0">
                <a:latin typeface="Bell MT" panose="02020503060305020303" pitchFamily="18" charset="0"/>
              </a:rPr>
              <a:t>Détails la DOS</a:t>
            </a:r>
            <a:endParaRPr lang="fr-FR" sz="1600" dirty="0">
              <a:latin typeface="Bell MT" panose="02020503060305020303" pitchFamily="18" charset="0"/>
            </a:endParaRPr>
          </a:p>
          <a:p>
            <a:endParaRPr lang="fr-FR" sz="1400" dirty="0" smtClean="0">
              <a:latin typeface="Bell MT" panose="02020503060305020303" pitchFamily="18" charset="0"/>
            </a:endParaRPr>
          </a:p>
        </p:txBody>
      </p:sp>
      <p:grpSp>
        <p:nvGrpSpPr>
          <p:cNvPr id="49" name="Groupe 48"/>
          <p:cNvGrpSpPr/>
          <p:nvPr/>
        </p:nvGrpSpPr>
        <p:grpSpPr>
          <a:xfrm>
            <a:off x="6124890" y="468906"/>
            <a:ext cx="3007190" cy="3571754"/>
            <a:chOff x="6124890" y="468906"/>
            <a:chExt cx="3007190" cy="3571754"/>
          </a:xfrm>
        </p:grpSpPr>
        <p:pic>
          <p:nvPicPr>
            <p:cNvPr id="36" name="Picture 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24890" y="1667977"/>
              <a:ext cx="3007190" cy="2372683"/>
            </a:xfrm>
            <a:prstGeom prst="rect">
              <a:avLst/>
            </a:prstGeom>
          </p:spPr>
        </p:pic>
        <p:pic>
          <p:nvPicPr>
            <p:cNvPr id="48" name="Image 47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67737" y="468906"/>
              <a:ext cx="1680727" cy="1198343"/>
            </a:xfrm>
            <a:prstGeom prst="rect">
              <a:avLst/>
            </a:prstGeom>
          </p:spPr>
        </p:pic>
      </p:grpSp>
      <p:sp>
        <p:nvSpPr>
          <p:cNvPr id="19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2796832" y="6491635"/>
            <a:ext cx="4207933" cy="324000"/>
          </a:xfrm>
        </p:spPr>
        <p:txBody>
          <a:bodyPr/>
          <a:lstStyle/>
          <a:p>
            <a:r>
              <a:rPr lang="fr-FR" dirty="0" smtClean="0"/>
              <a:t>DESY-091219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77185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IRFU/Service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24</a:t>
            </a:fld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942"/>
            <a:ext cx="5880363" cy="4822272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1" t="11091" r="10536" b="21005"/>
          <a:stretch/>
        </p:blipFill>
        <p:spPr>
          <a:xfrm flipH="1">
            <a:off x="5718512" y="936434"/>
            <a:ext cx="3309618" cy="2181339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2229996" y="-92016"/>
            <a:ext cx="51721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dirty="0">
                <a:latin typeface="Bell MT" panose="02020503060305020303" pitchFamily="18" charset="0"/>
              </a:rPr>
              <a:t>Nb</a:t>
            </a:r>
            <a:r>
              <a:rPr lang="fr-FR" sz="2400" b="1" baseline="-25000" dirty="0">
                <a:latin typeface="Bell MT" panose="02020503060305020303" pitchFamily="18" charset="0"/>
              </a:rPr>
              <a:t>3</a:t>
            </a:r>
            <a:r>
              <a:rPr lang="fr-FR" sz="2400" b="1" dirty="0">
                <a:latin typeface="Bell MT" panose="02020503060305020303" pitchFamily="18" charset="0"/>
              </a:rPr>
              <a:t>Sn/Nb (Cornell) - </a:t>
            </a:r>
            <a:r>
              <a:rPr lang="fr-FR" sz="2400" b="1" dirty="0" err="1" smtClean="0">
                <a:latin typeface="Bell MT" panose="02020503060305020303" pitchFamily="18" charset="0"/>
              </a:rPr>
              <a:t>Magnetometry</a:t>
            </a:r>
            <a:endParaRPr lang="fr-FR" sz="2400" b="1" dirty="0">
              <a:latin typeface="Bell MT" panose="02020503060305020303" pitchFamily="18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 flipH="1">
            <a:off x="5880362" y="3425320"/>
            <a:ext cx="326363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err="1" smtClean="0">
                <a:latin typeface="Bell MT" panose="02020503060305020303" pitchFamily="18" charset="0"/>
              </a:rPr>
              <a:t>Measure</a:t>
            </a:r>
            <a:r>
              <a:rPr lang="fr-FR" dirty="0" smtClean="0">
                <a:latin typeface="Bell MT" panose="02020503060305020303" pitchFamily="18" charset="0"/>
              </a:rPr>
              <a:t> </a:t>
            </a:r>
            <a:r>
              <a:rPr lang="fr-FR" dirty="0" err="1" smtClean="0">
                <a:latin typeface="Bell MT" panose="02020503060305020303" pitchFamily="18" charset="0"/>
              </a:rPr>
              <a:t>critical</a:t>
            </a:r>
            <a:r>
              <a:rPr lang="fr-FR" dirty="0" smtClean="0">
                <a:latin typeface="Bell MT" panose="02020503060305020303" pitchFamily="18" charset="0"/>
              </a:rPr>
              <a:t> </a:t>
            </a:r>
            <a:r>
              <a:rPr lang="fr-FR" dirty="0" err="1" smtClean="0">
                <a:latin typeface="Bell MT" panose="02020503060305020303" pitchFamily="18" charset="0"/>
              </a:rPr>
              <a:t>penetration</a:t>
            </a:r>
            <a:r>
              <a:rPr lang="fr-FR" dirty="0" smtClean="0">
                <a:latin typeface="Bell MT" panose="02020503060305020303" pitchFamily="18" charset="0"/>
              </a:rPr>
              <a:t> </a:t>
            </a:r>
            <a:r>
              <a:rPr lang="fr-FR" dirty="0" err="1" smtClean="0">
                <a:latin typeface="Bell MT" panose="02020503060305020303" pitchFamily="18" charset="0"/>
              </a:rPr>
              <a:t>field</a:t>
            </a:r>
            <a:r>
              <a:rPr lang="fr-FR" dirty="0">
                <a:latin typeface="Bell MT" panose="02020503060305020303" pitchFamily="18" charset="0"/>
              </a:rPr>
              <a:t> </a:t>
            </a:r>
            <a:r>
              <a:rPr lang="fr-FR" dirty="0" smtClean="0">
                <a:latin typeface="Bell MT" panose="02020503060305020303" pitchFamily="18" charset="0"/>
              </a:rPr>
              <a:t>In </a:t>
            </a:r>
            <a:r>
              <a:rPr lang="fr-FR" dirty="0" err="1" smtClean="0">
                <a:latin typeface="Bell MT" panose="02020503060305020303" pitchFamily="18" charset="0"/>
              </a:rPr>
              <a:t>Bulk</a:t>
            </a:r>
            <a:r>
              <a:rPr lang="fr-FR" dirty="0" smtClean="0">
                <a:latin typeface="Bell MT" panose="02020503060305020303" pitchFamily="18" charset="0"/>
              </a:rPr>
              <a:t> and </a:t>
            </a:r>
            <a:r>
              <a:rPr lang="fr-FR" dirty="0" err="1" smtClean="0">
                <a:latin typeface="Bell MT" panose="02020503060305020303" pitchFamily="18" charset="0"/>
              </a:rPr>
              <a:t>thin</a:t>
            </a:r>
            <a:r>
              <a:rPr lang="fr-FR" dirty="0" smtClean="0">
                <a:latin typeface="Bell MT" panose="02020503060305020303" pitchFamily="18" charset="0"/>
              </a:rPr>
              <a:t> films </a:t>
            </a:r>
            <a:r>
              <a:rPr lang="fr-FR" dirty="0" err="1" smtClean="0">
                <a:latin typeface="Bell MT" panose="02020503060305020303" pitchFamily="18" charset="0"/>
              </a:rPr>
              <a:t>samples</a:t>
            </a:r>
            <a:endParaRPr lang="fr-FR" dirty="0" smtClean="0">
              <a:latin typeface="Bell MT" panose="02020503060305020303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err="1" smtClean="0">
                <a:latin typeface="Bell MT" panose="02020503060305020303" pitchFamily="18" charset="0"/>
              </a:rPr>
              <a:t>Sample</a:t>
            </a:r>
            <a:r>
              <a:rPr lang="fr-FR" dirty="0" smtClean="0">
                <a:latin typeface="Bell MT" panose="02020503060305020303" pitchFamily="18" charset="0"/>
              </a:rPr>
              <a:t> size: &gt; 1 </a:t>
            </a:r>
            <a:r>
              <a:rPr lang="fr-FR" dirty="0" err="1" smtClean="0">
                <a:latin typeface="Bell MT" panose="02020503060305020303" pitchFamily="18" charset="0"/>
              </a:rPr>
              <a:t>inch</a:t>
            </a:r>
            <a:endParaRPr lang="fr-FR" dirty="0" smtClean="0">
              <a:latin typeface="Bell MT" panose="02020503060305020303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smtClean="0">
                <a:latin typeface="Bell MT" panose="02020503060305020303" pitchFamily="18" charset="0"/>
              </a:rPr>
              <a:t>4.2 K and 120 mT</a:t>
            </a:r>
            <a:endParaRPr lang="fr-FR" sz="2000" dirty="0" smtClean="0">
              <a:latin typeface="Bell MT" panose="02020503060305020303" pitchFamily="18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416807" y="5574040"/>
            <a:ext cx="8424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smtClean="0">
                <a:latin typeface="Bell MT" panose="02020503060305020303" pitchFamily="18" charset="0"/>
              </a:rPr>
              <a:t>The </a:t>
            </a:r>
            <a:r>
              <a:rPr lang="fr-FR" dirty="0" err="1" smtClean="0">
                <a:latin typeface="Bell MT" panose="02020503060305020303" pitchFamily="18" charset="0"/>
              </a:rPr>
              <a:t>critical</a:t>
            </a:r>
            <a:r>
              <a:rPr lang="fr-FR" dirty="0" smtClean="0">
                <a:latin typeface="Bell MT" panose="02020503060305020303" pitchFamily="18" charset="0"/>
              </a:rPr>
              <a:t> </a:t>
            </a:r>
            <a:r>
              <a:rPr lang="fr-FR" dirty="0" err="1">
                <a:latin typeface="Bell MT" panose="02020503060305020303" pitchFamily="18" charset="0"/>
              </a:rPr>
              <a:t>field</a:t>
            </a:r>
            <a:r>
              <a:rPr lang="fr-FR" dirty="0">
                <a:latin typeface="Bell MT" panose="02020503060305020303" pitchFamily="18" charset="0"/>
              </a:rPr>
              <a:t> </a:t>
            </a:r>
            <a:r>
              <a:rPr lang="fr-FR" dirty="0" err="1" smtClean="0">
                <a:latin typeface="Bell MT" panose="02020503060305020303" pitchFamily="18" charset="0"/>
              </a:rPr>
              <a:t>measured</a:t>
            </a:r>
            <a:r>
              <a:rPr lang="fr-FR" dirty="0" smtClean="0">
                <a:latin typeface="Bell MT" panose="02020503060305020303" pitchFamily="18" charset="0"/>
              </a:rPr>
              <a:t> by </a:t>
            </a:r>
            <a:r>
              <a:rPr lang="fr-FR" dirty="0" err="1" smtClean="0">
                <a:latin typeface="Bell MT" panose="02020503060305020303" pitchFamily="18" charset="0"/>
              </a:rPr>
              <a:t>Magnetometry</a:t>
            </a:r>
            <a:r>
              <a:rPr lang="fr-FR" dirty="0" smtClean="0">
                <a:latin typeface="Bell MT" panose="02020503060305020303" pitchFamily="18" charset="0"/>
              </a:rPr>
              <a:t> </a:t>
            </a:r>
            <a:r>
              <a:rPr lang="fr-FR" dirty="0" err="1" smtClean="0">
                <a:latin typeface="Bell MT" panose="02020503060305020303" pitchFamily="18" charset="0"/>
              </a:rPr>
              <a:t>correlates</a:t>
            </a:r>
            <a:r>
              <a:rPr lang="fr-FR" dirty="0" smtClean="0">
                <a:latin typeface="Bell MT" panose="02020503060305020303" pitchFamily="18" charset="0"/>
              </a:rPr>
              <a:t> </a:t>
            </a:r>
            <a:r>
              <a:rPr lang="fr-FR" dirty="0" err="1" smtClean="0">
                <a:latin typeface="Bell MT" panose="02020503060305020303" pitchFamily="18" charset="0"/>
              </a:rPr>
              <a:t>with</a:t>
            </a:r>
            <a:r>
              <a:rPr lang="fr-FR" dirty="0" smtClean="0">
                <a:latin typeface="Bell MT" panose="02020503060305020303" pitchFamily="18" charset="0"/>
              </a:rPr>
              <a:t> RF tests Quench </a:t>
            </a:r>
            <a:r>
              <a:rPr lang="fr-FR" dirty="0" err="1" smtClean="0">
                <a:latin typeface="Bell MT" panose="02020503060305020303" pitchFamily="18" charset="0"/>
              </a:rPr>
              <a:t>fields</a:t>
            </a:r>
            <a:endParaRPr lang="fr-FR" dirty="0" smtClean="0">
              <a:latin typeface="Bell MT" panose="02020503060305020303" pitchFamily="18" charset="0"/>
            </a:endParaRPr>
          </a:p>
        </p:txBody>
      </p:sp>
      <p:sp>
        <p:nvSpPr>
          <p:cNvPr id="14" name="Ellipse 13"/>
          <p:cNvSpPr/>
          <p:nvPr/>
        </p:nvSpPr>
        <p:spPr>
          <a:xfrm>
            <a:off x="782198" y="1740665"/>
            <a:ext cx="132202" cy="121186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llipse 14"/>
          <p:cNvSpPr/>
          <p:nvPr/>
        </p:nvSpPr>
        <p:spPr>
          <a:xfrm>
            <a:off x="782198" y="3182038"/>
            <a:ext cx="132202" cy="121186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/>
          <p:cNvSpPr txBox="1"/>
          <p:nvPr/>
        </p:nvSpPr>
        <p:spPr>
          <a:xfrm>
            <a:off x="914400" y="2368056"/>
            <a:ext cx="851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RF tests</a:t>
            </a:r>
          </a:p>
        </p:txBody>
      </p:sp>
      <p:cxnSp>
        <p:nvCxnSpPr>
          <p:cNvPr id="18" name="Connecteur droit avec flèche 17"/>
          <p:cNvCxnSpPr>
            <a:stCxn id="16" idx="0"/>
            <a:endCxn id="14" idx="5"/>
          </p:cNvCxnSpPr>
          <p:nvPr/>
        </p:nvCxnSpPr>
        <p:spPr>
          <a:xfrm flipH="1" flipV="1">
            <a:off x="895039" y="1844104"/>
            <a:ext cx="445119" cy="52395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>
            <a:endCxn id="15" idx="7"/>
          </p:cNvCxnSpPr>
          <p:nvPr/>
        </p:nvCxnSpPr>
        <p:spPr>
          <a:xfrm flipH="1">
            <a:off x="895039" y="2705327"/>
            <a:ext cx="445118" cy="49445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2796832" y="6491635"/>
            <a:ext cx="4207933" cy="324000"/>
          </a:xfrm>
        </p:spPr>
        <p:txBody>
          <a:bodyPr/>
          <a:lstStyle/>
          <a:p>
            <a:r>
              <a:rPr lang="fr-FR" dirty="0" smtClean="0"/>
              <a:t>TTC – CERN 06/02/2020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7455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IRFU/Service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25</a:t>
            </a:fld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0733" y="800828"/>
            <a:ext cx="5450759" cy="4505845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2940501" y="462274"/>
            <a:ext cx="36279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/>
              <a:t>Comparaison Theory - </a:t>
            </a:r>
            <a:r>
              <a:rPr lang="fr-FR" sz="1600" b="1" dirty="0" err="1" smtClean="0"/>
              <a:t>experiments</a:t>
            </a:r>
            <a:endParaRPr lang="fr-FR" sz="1600" b="1" dirty="0" smtClean="0"/>
          </a:p>
        </p:txBody>
      </p:sp>
      <p:sp>
        <p:nvSpPr>
          <p:cNvPr id="8" name="ZoneTexte 7"/>
          <p:cNvSpPr txBox="1"/>
          <p:nvPr/>
        </p:nvSpPr>
        <p:spPr>
          <a:xfrm>
            <a:off x="3955201" y="-57249"/>
            <a:ext cx="15985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latin typeface="Bell MT" panose="02020503060305020303" pitchFamily="18" charset="0"/>
              </a:rPr>
              <a:t>Nb</a:t>
            </a:r>
            <a:r>
              <a:rPr lang="fr-FR" sz="2400" b="1" baseline="-25000" dirty="0" smtClean="0">
                <a:latin typeface="Bell MT" panose="02020503060305020303" pitchFamily="18" charset="0"/>
              </a:rPr>
              <a:t>3</a:t>
            </a:r>
            <a:r>
              <a:rPr lang="fr-FR" sz="2400" b="1" dirty="0" smtClean="0">
                <a:latin typeface="Bell MT" panose="02020503060305020303" pitchFamily="18" charset="0"/>
              </a:rPr>
              <a:t>Sn/Nb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899707" y="5560600"/>
            <a:ext cx="54904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1600" dirty="0" smtClean="0"/>
              <a:t>Qualitative agreement </a:t>
            </a:r>
            <a:r>
              <a:rPr lang="fr-FR" sz="1600" dirty="0" err="1" smtClean="0"/>
              <a:t>between</a:t>
            </a:r>
            <a:r>
              <a:rPr lang="fr-FR" sz="1600" dirty="0" smtClean="0"/>
              <a:t> GL </a:t>
            </a:r>
            <a:r>
              <a:rPr lang="fr-FR" sz="1600" dirty="0" err="1" smtClean="0"/>
              <a:t>simul</a:t>
            </a:r>
            <a:r>
              <a:rPr lang="fr-FR" sz="1600" dirty="0" smtClean="0"/>
              <a:t> and PCT data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1600" dirty="0" smtClean="0"/>
              <a:t>To </a:t>
            </a:r>
            <a:r>
              <a:rPr lang="fr-FR" sz="1600" dirty="0" err="1" smtClean="0"/>
              <a:t>be</a:t>
            </a:r>
            <a:r>
              <a:rPr lang="fr-FR" sz="1600" dirty="0" smtClean="0"/>
              <a:t> </a:t>
            </a:r>
            <a:r>
              <a:rPr lang="fr-FR" sz="1600" dirty="0" err="1" smtClean="0"/>
              <a:t>continued</a:t>
            </a:r>
            <a:endParaRPr lang="fr-FR" sz="1600" dirty="0" smtClean="0"/>
          </a:p>
        </p:txBody>
      </p:sp>
      <p:sp>
        <p:nvSpPr>
          <p:cNvPr id="10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2796832" y="6491635"/>
            <a:ext cx="4207933" cy="324000"/>
          </a:xfrm>
        </p:spPr>
        <p:txBody>
          <a:bodyPr/>
          <a:lstStyle/>
          <a:p>
            <a:r>
              <a:rPr lang="fr-FR" dirty="0" smtClean="0"/>
              <a:t>TTC – CERN 06/02/2020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01065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4481" y="879098"/>
            <a:ext cx="5978807" cy="4930901"/>
          </a:xfrm>
          <a:prstGeom prst="rect">
            <a:avLst/>
          </a:prstGeom>
        </p:spPr>
      </p:pic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IRFU/Service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26</a:t>
            </a:fld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2319534" y="396379"/>
            <a:ext cx="52837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/>
              <a:t>Case of surface layer </a:t>
            </a:r>
            <a:r>
              <a:rPr lang="fr-FR" sz="1600" b="1" dirty="0" err="1" smtClean="0"/>
              <a:t>Low</a:t>
            </a:r>
            <a:r>
              <a:rPr lang="fr-FR" sz="1600" b="1" dirty="0" smtClean="0"/>
              <a:t> Tc 6K + </a:t>
            </a:r>
            <a:r>
              <a:rPr lang="fr-FR" sz="1600" b="1" dirty="0" err="1" smtClean="0"/>
              <a:t>lower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bulk</a:t>
            </a:r>
            <a:r>
              <a:rPr lang="fr-FR" sz="1600" b="1" dirty="0" smtClean="0"/>
              <a:t> Tc 14K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3075153" y="-40569"/>
            <a:ext cx="32968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latin typeface="Bell MT" panose="02020503060305020303" pitchFamily="18" charset="0"/>
              </a:rPr>
              <a:t>Nb</a:t>
            </a:r>
            <a:r>
              <a:rPr lang="fr-FR" sz="2400" b="1" baseline="-25000" dirty="0" smtClean="0">
                <a:latin typeface="Bell MT" panose="02020503060305020303" pitchFamily="18" charset="0"/>
              </a:rPr>
              <a:t>3</a:t>
            </a:r>
            <a:r>
              <a:rPr lang="fr-FR" sz="2400" b="1" dirty="0" smtClean="0">
                <a:latin typeface="Bell MT" panose="02020503060305020303" pitchFamily="18" charset="0"/>
              </a:rPr>
              <a:t>Sn/Nb - simulation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899707" y="5842286"/>
            <a:ext cx="49495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1600" dirty="0" err="1" smtClean="0"/>
              <a:t>Lower</a:t>
            </a:r>
            <a:r>
              <a:rPr lang="fr-FR" sz="1600" dirty="0" smtClean="0"/>
              <a:t> </a:t>
            </a:r>
            <a:r>
              <a:rPr lang="fr-FR" sz="1600" dirty="0" err="1" smtClean="0"/>
              <a:t>bulk</a:t>
            </a:r>
            <a:r>
              <a:rPr lang="fr-FR" sz="1600" dirty="0" smtClean="0"/>
              <a:t> Tc </a:t>
            </a:r>
            <a:r>
              <a:rPr lang="fr-FR" sz="1600" dirty="0" err="1" smtClean="0"/>
              <a:t>also</a:t>
            </a:r>
            <a:r>
              <a:rPr lang="fr-FR" sz="1600" dirty="0" smtClean="0"/>
              <a:t> lead to </a:t>
            </a:r>
            <a:r>
              <a:rPr lang="fr-FR" sz="1600" dirty="0" err="1" smtClean="0"/>
              <a:t>lower</a:t>
            </a:r>
            <a:r>
              <a:rPr lang="fr-FR" sz="1600" dirty="0" smtClean="0"/>
              <a:t> </a:t>
            </a:r>
            <a:r>
              <a:rPr lang="fr-FR" sz="1600" dirty="0" err="1" smtClean="0"/>
              <a:t>penetration</a:t>
            </a:r>
            <a:r>
              <a:rPr lang="fr-FR" sz="1600" dirty="0" smtClean="0"/>
              <a:t> </a:t>
            </a:r>
            <a:r>
              <a:rPr lang="fr-FR" sz="1600" dirty="0" err="1" smtClean="0"/>
              <a:t>field</a:t>
            </a:r>
            <a:r>
              <a:rPr lang="fr-FR" sz="1600" dirty="0" smtClean="0"/>
              <a:t>.</a:t>
            </a:r>
          </a:p>
        </p:txBody>
      </p:sp>
      <p:cxnSp>
        <p:nvCxnSpPr>
          <p:cNvPr id="26" name="Connecteur droit avec flèche 25"/>
          <p:cNvCxnSpPr/>
          <p:nvPr/>
        </p:nvCxnSpPr>
        <p:spPr>
          <a:xfrm flipV="1">
            <a:off x="4155981" y="2739922"/>
            <a:ext cx="0" cy="664028"/>
          </a:xfrm>
          <a:prstGeom prst="straightConnector1">
            <a:avLst/>
          </a:prstGeom>
          <a:ln w="1905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/>
          <p:cNvCxnSpPr/>
          <p:nvPr/>
        </p:nvCxnSpPr>
        <p:spPr>
          <a:xfrm flipV="1">
            <a:off x="4715219" y="2075894"/>
            <a:ext cx="2622" cy="942729"/>
          </a:xfrm>
          <a:prstGeom prst="straightConnector1">
            <a:avLst/>
          </a:prstGeom>
          <a:ln w="1905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/>
          <p:cNvCxnSpPr/>
          <p:nvPr/>
        </p:nvCxnSpPr>
        <p:spPr>
          <a:xfrm flipV="1">
            <a:off x="5429480" y="1797193"/>
            <a:ext cx="2622" cy="942729"/>
          </a:xfrm>
          <a:prstGeom prst="straightConnector1">
            <a:avLst/>
          </a:prstGeom>
          <a:ln w="1905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 flipH="1">
            <a:off x="4399733" y="3004485"/>
            <a:ext cx="6685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14 K</a:t>
            </a:r>
          </a:p>
        </p:txBody>
      </p:sp>
      <p:sp>
        <p:nvSpPr>
          <p:cNvPr id="30" name="ZoneTexte 29"/>
          <p:cNvSpPr txBox="1"/>
          <p:nvPr/>
        </p:nvSpPr>
        <p:spPr>
          <a:xfrm flipH="1">
            <a:off x="5155184" y="2721264"/>
            <a:ext cx="6685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18 K</a:t>
            </a:r>
          </a:p>
        </p:txBody>
      </p:sp>
      <p:sp>
        <p:nvSpPr>
          <p:cNvPr id="31" name="ZoneTexte 30"/>
          <p:cNvSpPr txBox="1"/>
          <p:nvPr/>
        </p:nvSpPr>
        <p:spPr>
          <a:xfrm flipH="1">
            <a:off x="3821710" y="3388764"/>
            <a:ext cx="6685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6 K</a:t>
            </a:r>
          </a:p>
        </p:txBody>
      </p:sp>
      <p:cxnSp>
        <p:nvCxnSpPr>
          <p:cNvPr id="32" name="Connecteur droit avec flèche 31"/>
          <p:cNvCxnSpPr/>
          <p:nvPr/>
        </p:nvCxnSpPr>
        <p:spPr>
          <a:xfrm flipV="1">
            <a:off x="5014103" y="1914416"/>
            <a:ext cx="2622" cy="942729"/>
          </a:xfrm>
          <a:prstGeom prst="straightConnector1">
            <a:avLst/>
          </a:prstGeom>
          <a:ln w="1905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ZoneTexte 32"/>
              <p:cNvSpPr txBox="1"/>
              <p:nvPr/>
            </p:nvSpPr>
            <p:spPr>
              <a:xfrm rot="16200000">
                <a:off x="1271545" y="2964213"/>
                <a:ext cx="970907" cy="21544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fr-FR" sz="1400" dirty="0" smtClean="0"/>
                  <a:t>W</a:t>
                </a:r>
                <a14:m>
                  <m:oMath xmlns:m="http://schemas.openxmlformats.org/officeDocument/2006/math">
                    <m:r>
                      <a:rPr lang="fr-FR" sz="140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fr-FR" sz="1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fr-FR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fr-FR" sz="1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fr-FR" sz="1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𝜕</m:t>
                                    </m:r>
                                  </m:e>
                                  <m:sub>
                                    <m:r>
                                      <a:rPr lang="fr-FR" sz="1400" i="1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sub>
                                </m:sSub>
                                <m:r>
                                  <a:rPr lang="fr-FR" sz="1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𝜓</m:t>
                                </m:r>
                              </m:e>
                            </m:d>
                          </m:e>
                          <m:sup>
                            <m:r>
                              <a:rPr lang="fr-FR" sz="1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fr-FR" sz="1400" dirty="0" smtClean="0"/>
              </a:p>
            </p:txBody>
          </p:sp>
        </mc:Choice>
        <mc:Fallback xmlns="">
          <p:sp>
            <p:nvSpPr>
              <p:cNvPr id="33" name="ZoneText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1271545" y="2964213"/>
                <a:ext cx="970907" cy="215444"/>
              </a:xfrm>
              <a:prstGeom prst="rect">
                <a:avLst/>
              </a:prstGeom>
              <a:blipFill>
                <a:blip r:embed="rId3"/>
                <a:stretch>
                  <a:fillRect l="-28571" r="-51429" b="-1125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2796832" y="6491635"/>
            <a:ext cx="4207933" cy="324000"/>
          </a:xfrm>
        </p:spPr>
        <p:txBody>
          <a:bodyPr/>
          <a:lstStyle/>
          <a:p>
            <a:r>
              <a:rPr lang="fr-FR" dirty="0" smtClean="0"/>
              <a:t>TTC – CERN 06/02/2020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4559486"/>
      </p:ext>
    </p:extLst>
  </p:cSld>
  <p:clrMapOvr>
    <a:masterClrMapping/>
  </p:clrMapOvr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r>
              <a:rPr lang="fr-FR" smtClean="0"/>
              <a:t>IRFU/Service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3569637" y="2095907"/>
            <a:ext cx="5364802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400" dirty="0" smtClean="0">
                <a:latin typeface="Bell MT" panose="02020503060305020303" pitchFamily="18" charset="0"/>
              </a:rPr>
              <a:t>Point </a:t>
            </a:r>
            <a:r>
              <a:rPr lang="fr-FR" sz="2400" dirty="0">
                <a:latin typeface="Bell MT" panose="02020503060305020303" pitchFamily="18" charset="0"/>
              </a:rPr>
              <a:t>Contact Tunneling </a:t>
            </a:r>
            <a:r>
              <a:rPr lang="fr-FR" sz="2400" dirty="0" err="1" smtClean="0">
                <a:latin typeface="Bell MT" panose="02020503060305020303" pitchFamily="18" charset="0"/>
              </a:rPr>
              <a:t>spectroscopy</a:t>
            </a:r>
            <a:endParaRPr lang="fr-FR" sz="2400" dirty="0">
              <a:latin typeface="Bell MT" panose="02020503060305020303" pitchFamily="18" charset="0"/>
            </a:endParaRPr>
          </a:p>
          <a:p>
            <a:endParaRPr lang="fr-FR" sz="2400" dirty="0">
              <a:latin typeface="Bell MT" panose="02020503060305020303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400" dirty="0" err="1" smtClean="0">
                <a:latin typeface="Bell MT" panose="02020503060305020303" pitchFamily="18" charset="0"/>
              </a:rPr>
              <a:t>Bulk</a:t>
            </a:r>
            <a:r>
              <a:rPr lang="fr-FR" sz="2400" dirty="0" smtClean="0">
                <a:latin typeface="Bell MT" panose="02020503060305020303" pitchFamily="18" charset="0"/>
              </a:rPr>
              <a:t> </a:t>
            </a:r>
            <a:r>
              <a:rPr lang="fr-FR" sz="2400" dirty="0">
                <a:latin typeface="Bell MT" panose="02020503060305020303" pitchFamily="18" charset="0"/>
              </a:rPr>
              <a:t>Nb </a:t>
            </a:r>
            <a:r>
              <a:rPr lang="fr-FR" sz="2400" dirty="0" err="1" smtClean="0">
                <a:latin typeface="Bell MT" panose="02020503060305020303" pitchFamily="18" charset="0"/>
              </a:rPr>
              <a:t>treatments</a:t>
            </a:r>
            <a:endParaRPr lang="fr-FR" sz="2400" dirty="0">
              <a:latin typeface="Bell MT" panose="02020503060305020303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fr-FR" sz="2400" dirty="0">
              <a:latin typeface="Bell MT" panose="02020503060305020303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400" dirty="0" smtClean="0">
                <a:latin typeface="Bell MT" panose="02020503060305020303" pitchFamily="18" charset="0"/>
              </a:rPr>
              <a:t>Nb3Sn/Nb</a:t>
            </a:r>
            <a:endParaRPr lang="fr-FR" sz="2800" dirty="0" smtClean="0">
              <a:latin typeface="Bell MT" panose="02020503060305020303" pitchFamily="18" charset="0"/>
            </a:endParaRPr>
          </a:p>
          <a:p>
            <a:pPr marL="363538" lvl="1" indent="-363538">
              <a:buFont typeface="Wingdings" panose="05000000000000000000" pitchFamily="2" charset="2"/>
              <a:buChar char="§"/>
            </a:pPr>
            <a:endParaRPr lang="fr-FR" sz="2800" dirty="0" smtClean="0">
              <a:latin typeface="Bell MT" panose="02020503060305020303" pitchFamily="18" charset="0"/>
            </a:endParaRPr>
          </a:p>
          <a:p>
            <a:pPr marL="363538" lvl="1" indent="-363538">
              <a:buFont typeface="Wingdings" panose="05000000000000000000" pitchFamily="2" charset="2"/>
              <a:buChar char="§"/>
            </a:pPr>
            <a:r>
              <a:rPr lang="fr-FR" sz="2800" dirty="0" err="1">
                <a:latin typeface="Bell MT" panose="02020503060305020303" pitchFamily="18" charset="0"/>
              </a:rPr>
              <a:t>Summary</a:t>
            </a:r>
            <a:r>
              <a:rPr lang="fr-FR" sz="2800" dirty="0">
                <a:latin typeface="Bell MT" panose="02020503060305020303" pitchFamily="18" charset="0"/>
              </a:rPr>
              <a:t> and future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3330052" y="188127"/>
            <a:ext cx="5843972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err="1">
                <a:latin typeface="Bell MT" panose="02020503060305020303" pitchFamily="18" charset="0"/>
              </a:rPr>
              <a:t>Correlations</a:t>
            </a:r>
            <a:r>
              <a:rPr lang="fr-FR" sz="2400" b="1" dirty="0">
                <a:latin typeface="Bell MT" panose="02020503060305020303" pitchFamily="18" charset="0"/>
              </a:rPr>
              <a:t> </a:t>
            </a:r>
            <a:r>
              <a:rPr lang="fr-FR" sz="2400" b="1" dirty="0" err="1">
                <a:latin typeface="Bell MT" panose="02020503060305020303" pitchFamily="18" charset="0"/>
              </a:rPr>
              <a:t>between</a:t>
            </a:r>
            <a:r>
              <a:rPr lang="fr-FR" sz="2400" b="1" dirty="0">
                <a:latin typeface="Bell MT" panose="02020503060305020303" pitchFamily="18" charset="0"/>
              </a:rPr>
              <a:t> Tunneling </a:t>
            </a:r>
          </a:p>
          <a:p>
            <a:pPr algn="ctr"/>
            <a:r>
              <a:rPr lang="fr-FR" sz="2400" b="1" dirty="0" err="1">
                <a:latin typeface="Bell MT" panose="02020503060305020303" pitchFamily="18" charset="0"/>
              </a:rPr>
              <a:t>Spectroscopy</a:t>
            </a:r>
            <a:r>
              <a:rPr lang="fr-FR" sz="2400" b="1" dirty="0">
                <a:latin typeface="Bell MT" panose="02020503060305020303" pitchFamily="18" charset="0"/>
              </a:rPr>
              <a:t> and SRF </a:t>
            </a:r>
            <a:r>
              <a:rPr lang="fr-FR" sz="2400" b="1" dirty="0" err="1">
                <a:latin typeface="Bell MT" panose="02020503060305020303" pitchFamily="18" charset="0"/>
              </a:rPr>
              <a:t>cavity</a:t>
            </a:r>
            <a:r>
              <a:rPr lang="fr-FR" sz="2400" b="1" dirty="0">
                <a:latin typeface="Bell MT" panose="02020503060305020303" pitchFamily="18" charset="0"/>
              </a:rPr>
              <a:t> </a:t>
            </a:r>
            <a:r>
              <a:rPr lang="fr-FR" sz="2400" b="1" dirty="0" err="1">
                <a:latin typeface="Bell MT" panose="02020503060305020303" pitchFamily="18" charset="0"/>
              </a:rPr>
              <a:t>perfomances</a:t>
            </a:r>
            <a:endParaRPr lang="fr-FR" sz="2400" b="1" dirty="0">
              <a:latin typeface="Bell MT" panose="02020503060305020303" pitchFamily="18" charset="0"/>
            </a:endParaRPr>
          </a:p>
          <a:p>
            <a:endParaRPr lang="fr-FR" sz="1400" dirty="0" smtClean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032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r>
              <a:rPr lang="fr-FR" smtClean="0"/>
              <a:t>IRFU/Service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3569637" y="2095907"/>
            <a:ext cx="5364802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400" dirty="0" smtClean="0">
                <a:solidFill>
                  <a:schemeClr val="bg1"/>
                </a:solidFill>
                <a:latin typeface="Bell MT" panose="02020503060305020303" pitchFamily="18" charset="0"/>
              </a:rPr>
              <a:t>Point </a:t>
            </a:r>
            <a:r>
              <a:rPr lang="fr-FR" sz="2400" dirty="0">
                <a:solidFill>
                  <a:schemeClr val="bg1"/>
                </a:solidFill>
                <a:latin typeface="Bell MT" panose="02020503060305020303" pitchFamily="18" charset="0"/>
              </a:rPr>
              <a:t>Contact Tunneling </a:t>
            </a:r>
            <a:r>
              <a:rPr lang="fr-FR" sz="2400" dirty="0" err="1" smtClean="0">
                <a:solidFill>
                  <a:schemeClr val="bg1"/>
                </a:solidFill>
                <a:latin typeface="Bell MT" panose="02020503060305020303" pitchFamily="18" charset="0"/>
              </a:rPr>
              <a:t>spectroscopy</a:t>
            </a:r>
            <a:endParaRPr lang="fr-FR" sz="2400" dirty="0">
              <a:solidFill>
                <a:schemeClr val="bg1"/>
              </a:solidFill>
              <a:latin typeface="Bell MT" panose="02020503060305020303" pitchFamily="18" charset="0"/>
            </a:endParaRPr>
          </a:p>
          <a:p>
            <a:endParaRPr lang="fr-FR" sz="2400" dirty="0">
              <a:latin typeface="Bell MT" panose="02020503060305020303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400" dirty="0" err="1" smtClean="0">
                <a:latin typeface="Bell MT" panose="02020503060305020303" pitchFamily="18" charset="0"/>
              </a:rPr>
              <a:t>Bulk</a:t>
            </a:r>
            <a:r>
              <a:rPr lang="fr-FR" sz="2400" dirty="0" smtClean="0">
                <a:latin typeface="Bell MT" panose="02020503060305020303" pitchFamily="18" charset="0"/>
              </a:rPr>
              <a:t> </a:t>
            </a:r>
            <a:r>
              <a:rPr lang="fr-FR" sz="2400" dirty="0">
                <a:latin typeface="Bell MT" panose="02020503060305020303" pitchFamily="18" charset="0"/>
              </a:rPr>
              <a:t>Nb </a:t>
            </a:r>
            <a:r>
              <a:rPr lang="fr-FR" sz="2400" dirty="0" err="1" smtClean="0">
                <a:latin typeface="Bell MT" panose="02020503060305020303" pitchFamily="18" charset="0"/>
              </a:rPr>
              <a:t>treatments</a:t>
            </a:r>
            <a:endParaRPr lang="fr-FR" sz="2400" dirty="0">
              <a:latin typeface="Bell MT" panose="02020503060305020303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fr-FR" sz="2400" dirty="0">
              <a:latin typeface="Bell MT" panose="02020503060305020303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400" dirty="0" smtClean="0">
                <a:latin typeface="Bell MT" panose="02020503060305020303" pitchFamily="18" charset="0"/>
              </a:rPr>
              <a:t>Nb3Sn/Nb</a:t>
            </a:r>
            <a:endParaRPr lang="fr-FR" sz="2800" dirty="0" smtClean="0">
              <a:latin typeface="Bell MT" panose="02020503060305020303" pitchFamily="18" charset="0"/>
            </a:endParaRPr>
          </a:p>
          <a:p>
            <a:pPr marL="363538" lvl="1" indent="-363538">
              <a:buFont typeface="Wingdings" panose="05000000000000000000" pitchFamily="2" charset="2"/>
              <a:buChar char="§"/>
            </a:pPr>
            <a:endParaRPr lang="fr-FR" sz="2800" dirty="0" smtClean="0">
              <a:latin typeface="Bell MT" panose="02020503060305020303" pitchFamily="18" charset="0"/>
            </a:endParaRPr>
          </a:p>
          <a:p>
            <a:pPr marL="363538" lvl="1" indent="-363538">
              <a:buFont typeface="Wingdings" panose="05000000000000000000" pitchFamily="2" charset="2"/>
              <a:buChar char="§"/>
            </a:pPr>
            <a:r>
              <a:rPr lang="fr-FR" sz="2800" dirty="0" err="1">
                <a:latin typeface="Bell MT" panose="02020503060305020303" pitchFamily="18" charset="0"/>
              </a:rPr>
              <a:t>Summary</a:t>
            </a:r>
            <a:r>
              <a:rPr lang="fr-FR" sz="2800" dirty="0">
                <a:latin typeface="Bell MT" panose="02020503060305020303" pitchFamily="18" charset="0"/>
              </a:rPr>
              <a:t> and future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3330052" y="188127"/>
            <a:ext cx="5843972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err="1">
                <a:latin typeface="Bell MT" panose="02020503060305020303" pitchFamily="18" charset="0"/>
              </a:rPr>
              <a:t>Correlations</a:t>
            </a:r>
            <a:r>
              <a:rPr lang="fr-FR" sz="2400" b="1" dirty="0">
                <a:latin typeface="Bell MT" panose="02020503060305020303" pitchFamily="18" charset="0"/>
              </a:rPr>
              <a:t> </a:t>
            </a:r>
            <a:r>
              <a:rPr lang="fr-FR" sz="2400" b="1" dirty="0" err="1">
                <a:latin typeface="Bell MT" panose="02020503060305020303" pitchFamily="18" charset="0"/>
              </a:rPr>
              <a:t>between</a:t>
            </a:r>
            <a:r>
              <a:rPr lang="fr-FR" sz="2400" b="1" dirty="0">
                <a:latin typeface="Bell MT" panose="02020503060305020303" pitchFamily="18" charset="0"/>
              </a:rPr>
              <a:t> Tunneling </a:t>
            </a:r>
          </a:p>
          <a:p>
            <a:pPr algn="ctr"/>
            <a:r>
              <a:rPr lang="fr-FR" sz="2400" b="1" dirty="0" err="1">
                <a:latin typeface="Bell MT" panose="02020503060305020303" pitchFamily="18" charset="0"/>
              </a:rPr>
              <a:t>Spectroscopy</a:t>
            </a:r>
            <a:r>
              <a:rPr lang="fr-FR" sz="2400" b="1" dirty="0">
                <a:latin typeface="Bell MT" panose="02020503060305020303" pitchFamily="18" charset="0"/>
              </a:rPr>
              <a:t> and SRF </a:t>
            </a:r>
            <a:r>
              <a:rPr lang="fr-FR" sz="2400" b="1" dirty="0" err="1">
                <a:latin typeface="Bell MT" panose="02020503060305020303" pitchFamily="18" charset="0"/>
              </a:rPr>
              <a:t>cavity</a:t>
            </a:r>
            <a:r>
              <a:rPr lang="fr-FR" sz="2400" b="1" dirty="0">
                <a:latin typeface="Bell MT" panose="02020503060305020303" pitchFamily="18" charset="0"/>
              </a:rPr>
              <a:t> </a:t>
            </a:r>
            <a:r>
              <a:rPr lang="fr-FR" sz="2400" b="1" dirty="0" err="1">
                <a:latin typeface="Bell MT" panose="02020503060305020303" pitchFamily="18" charset="0"/>
              </a:rPr>
              <a:t>perfomances</a:t>
            </a:r>
            <a:endParaRPr lang="fr-FR" sz="2400" b="1" dirty="0">
              <a:latin typeface="Bell MT" panose="02020503060305020303" pitchFamily="18" charset="0"/>
            </a:endParaRPr>
          </a:p>
          <a:p>
            <a:endParaRPr lang="fr-FR" sz="1400" dirty="0" smtClean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915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590550" y="6465733"/>
            <a:ext cx="1763767" cy="324000"/>
          </a:xfrm>
        </p:spPr>
        <p:txBody>
          <a:bodyPr/>
          <a:lstStyle/>
          <a:p>
            <a:r>
              <a:rPr lang="fr-FR" dirty="0" smtClean="0"/>
              <a:t>IRFU/Service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dirty="0" smtClean="0"/>
              <a:t>Page </a:t>
            </a:r>
            <a:fld id="{AEFB9B6D-867A-40B8-ACB0-35CC9F272C9C}" type="slidenum">
              <a:rPr lang="fr-FR" smtClean="0"/>
              <a:pPr/>
              <a:t>5</a:t>
            </a:fld>
            <a:endParaRPr lang="fr-FR" dirty="0"/>
          </a:p>
        </p:txBody>
      </p:sp>
      <p:pic>
        <p:nvPicPr>
          <p:cNvPr id="5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32697"/>
            <a:ext cx="3149600" cy="243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ZoneTexte 11"/>
          <p:cNvSpPr txBox="1"/>
          <p:nvPr/>
        </p:nvSpPr>
        <p:spPr>
          <a:xfrm>
            <a:off x="1058268" y="-101577"/>
            <a:ext cx="75728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latin typeface="Bell MT" panose="02020503060305020303" pitchFamily="18" charset="0"/>
              </a:rPr>
              <a:t>Tunneling </a:t>
            </a:r>
            <a:r>
              <a:rPr lang="fr-FR" sz="2400" b="1" dirty="0" err="1" smtClean="0">
                <a:latin typeface="Bell MT" panose="02020503060305020303" pitchFamily="18" charset="0"/>
              </a:rPr>
              <a:t>spectroscopy</a:t>
            </a:r>
            <a:r>
              <a:rPr lang="fr-FR" sz="2400" b="1" dirty="0" smtClean="0">
                <a:latin typeface="Bell MT" panose="02020503060305020303" pitchFamily="18" charset="0"/>
              </a:rPr>
              <a:t>: </a:t>
            </a:r>
            <a:r>
              <a:rPr lang="fr-FR" sz="2400" b="1" dirty="0" err="1" smtClean="0">
                <a:latin typeface="Bell MT" panose="02020503060305020303" pitchFamily="18" charset="0"/>
              </a:rPr>
              <a:t>what</a:t>
            </a:r>
            <a:r>
              <a:rPr lang="fr-FR" sz="2400" b="1" dirty="0" smtClean="0">
                <a:latin typeface="Bell MT" panose="02020503060305020303" pitchFamily="18" charset="0"/>
              </a:rPr>
              <a:t> do </a:t>
            </a:r>
            <a:r>
              <a:rPr lang="fr-FR" sz="2400" b="1" dirty="0" err="1" smtClean="0">
                <a:latin typeface="Bell MT" panose="02020503060305020303" pitchFamily="18" charset="0"/>
              </a:rPr>
              <a:t>we</a:t>
            </a:r>
            <a:r>
              <a:rPr lang="fr-FR" sz="2400" b="1" dirty="0" smtClean="0">
                <a:latin typeface="Bell MT" panose="02020503060305020303" pitchFamily="18" charset="0"/>
              </a:rPr>
              <a:t> </a:t>
            </a:r>
            <a:r>
              <a:rPr lang="fr-FR" sz="2400" b="1" dirty="0" err="1" smtClean="0">
                <a:latin typeface="Bell MT" panose="02020503060305020303" pitchFamily="18" charset="0"/>
              </a:rPr>
              <a:t>measure</a:t>
            </a:r>
            <a:r>
              <a:rPr lang="fr-FR" sz="2400" b="1" dirty="0" smtClean="0">
                <a:latin typeface="Bell MT" panose="02020503060305020303" pitchFamily="18" charset="0"/>
              </a:rPr>
              <a:t> and </a:t>
            </a:r>
            <a:r>
              <a:rPr lang="fr-FR" sz="2400" b="1" dirty="0" err="1" smtClean="0">
                <a:latin typeface="Bell MT" panose="02020503060305020303" pitchFamily="18" charset="0"/>
              </a:rPr>
              <a:t>why</a:t>
            </a:r>
            <a:r>
              <a:rPr lang="fr-FR" sz="2400" b="1" dirty="0" smtClean="0">
                <a:latin typeface="Bell MT" panose="02020503060305020303" pitchFamily="18" charset="0"/>
              </a:rPr>
              <a:t>?</a:t>
            </a:r>
            <a:endParaRPr lang="fr-FR" sz="2400" b="1" dirty="0">
              <a:latin typeface="Bell MT" panose="02020503060305020303" pitchFamily="18" charset="0"/>
            </a:endParaRPr>
          </a:p>
        </p:txBody>
      </p:sp>
      <p:pic>
        <p:nvPicPr>
          <p:cNvPr id="15" name="Picture 6" descr="C:\Proslier\Boulot\presentations\2015\CEA\T dep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25" y="3619702"/>
            <a:ext cx="3516550" cy="2604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9" descr="PC12001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9919" y="903735"/>
            <a:ext cx="1029349" cy="1026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Flèche droite 21"/>
          <p:cNvSpPr/>
          <p:nvPr/>
        </p:nvSpPr>
        <p:spPr>
          <a:xfrm>
            <a:off x="3495459" y="2171688"/>
            <a:ext cx="982133" cy="270933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ZoneTexte 22"/>
          <p:cNvSpPr txBox="1"/>
          <p:nvPr/>
        </p:nvSpPr>
        <p:spPr>
          <a:xfrm>
            <a:off x="3553775" y="4032351"/>
            <a:ext cx="5631670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1600" dirty="0" err="1" smtClean="0"/>
              <a:t>Measure</a:t>
            </a:r>
            <a:r>
              <a:rPr lang="fr-FR" sz="1600" dirty="0" smtClean="0"/>
              <a:t> the </a:t>
            </a:r>
            <a:r>
              <a:rPr lang="fr-FR" sz="1600" dirty="0" err="1" smtClean="0"/>
              <a:t>fundamental</a:t>
            </a:r>
            <a:r>
              <a:rPr lang="fr-FR" sz="1600" dirty="0" smtClean="0"/>
              <a:t> </a:t>
            </a:r>
            <a:r>
              <a:rPr lang="fr-FR" sz="1600" dirty="0" err="1" smtClean="0"/>
              <a:t>superconducting</a:t>
            </a:r>
            <a:r>
              <a:rPr lang="fr-FR" sz="1600" dirty="0" smtClean="0"/>
              <a:t> </a:t>
            </a:r>
            <a:r>
              <a:rPr lang="fr-FR" sz="1600" dirty="0" err="1" smtClean="0"/>
              <a:t>parameters</a:t>
            </a:r>
            <a:r>
              <a:rPr lang="fr-FR" sz="1600" dirty="0" smtClean="0"/>
              <a:t>:  </a:t>
            </a:r>
          </a:p>
          <a:p>
            <a:r>
              <a:rPr lang="fr-FR" sz="1600" dirty="0" smtClean="0">
                <a:ea typeface="Verdana" panose="020B0604030504040204" pitchFamily="34" charset="0"/>
                <a:cs typeface="Verdana" panose="020B0604030504040204" pitchFamily="34" charset="0"/>
              </a:rPr>
              <a:t>		</a:t>
            </a:r>
            <a:r>
              <a:rPr lang="el-GR" sz="1600" dirty="0" smtClean="0">
                <a:solidFill>
                  <a:srgbClr val="FF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Δ</a:t>
            </a:r>
            <a:r>
              <a:rPr lang="fr-FR" sz="1600" dirty="0" smtClean="0">
                <a:solidFill>
                  <a:srgbClr val="FF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fr-FR" sz="1600" dirty="0" smtClean="0">
                <a:solidFill>
                  <a:srgbClr val="FF0000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T</a:t>
            </a:r>
            <a:r>
              <a:rPr lang="fr-FR" sz="1600" baseline="-25000" dirty="0" smtClean="0">
                <a:solidFill>
                  <a:srgbClr val="FF0000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C</a:t>
            </a:r>
            <a:r>
              <a:rPr lang="fr-FR" sz="1600" dirty="0" smtClean="0">
                <a:solidFill>
                  <a:srgbClr val="FF0000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, H</a:t>
            </a:r>
            <a:r>
              <a:rPr lang="fr-FR" sz="1600" baseline="-25000" dirty="0" smtClean="0">
                <a:solidFill>
                  <a:srgbClr val="FF0000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C2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1600" dirty="0" err="1" smtClean="0">
                <a:ea typeface="Verdana" panose="020B0604030504040204" pitchFamily="34" charset="0"/>
                <a:cs typeface="Times New Roman" panose="02020603050405020304" pitchFamily="18" charset="0"/>
              </a:rPr>
              <a:t>Measure</a:t>
            </a:r>
            <a:r>
              <a:rPr lang="fr-FR" sz="1600" dirty="0" smtClean="0">
                <a:ea typeface="Verdana" panose="020B0604030504040204" pitchFamily="34" charset="0"/>
                <a:cs typeface="Times New Roman" panose="02020603050405020304" pitchFamily="18" charset="0"/>
              </a:rPr>
              <a:t> non-</a:t>
            </a:r>
            <a:r>
              <a:rPr lang="fr-FR" sz="1600" dirty="0" err="1" smtClean="0">
                <a:ea typeface="Verdana" panose="020B0604030504040204" pitchFamily="34" charset="0"/>
                <a:cs typeface="Times New Roman" panose="02020603050405020304" pitchFamily="18" charset="0"/>
              </a:rPr>
              <a:t>ideal</a:t>
            </a:r>
            <a:r>
              <a:rPr lang="fr-FR" sz="1600" dirty="0" smtClean="0">
                <a:ea typeface="Verdana" panose="020B0604030504040204" pitchFamily="34" charset="0"/>
                <a:cs typeface="Times New Roman" panose="02020603050405020304" pitchFamily="18" charset="0"/>
              </a:rPr>
              <a:t> signature: </a:t>
            </a:r>
            <a:r>
              <a:rPr lang="el-GR" sz="1600" dirty="0" smtClean="0">
                <a:ea typeface="Verdana" panose="020B0604030504040204" pitchFamily="34" charset="0"/>
                <a:cs typeface="Times New Roman" panose="02020603050405020304" pitchFamily="18" charset="0"/>
              </a:rPr>
              <a:t>Γ</a:t>
            </a:r>
            <a:r>
              <a:rPr lang="fr-FR" sz="1600" dirty="0" smtClean="0">
                <a:ea typeface="Verdana" panose="020B0604030504040204" pitchFamily="34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1600" dirty="0" smtClean="0">
                <a:ea typeface="Verdana" panose="020B0604030504040204" pitchFamily="34" charset="0"/>
                <a:cs typeface="Times New Roman" panose="02020603050405020304" pitchFamily="18" charset="0"/>
              </a:rPr>
              <a:t>Shape of the DOS </a:t>
            </a:r>
            <a:r>
              <a:rPr lang="fr-FR" sz="1600" dirty="0" err="1" smtClean="0">
                <a:ea typeface="Verdana" panose="020B0604030504040204" pitchFamily="34" charset="0"/>
                <a:cs typeface="Times New Roman" panose="02020603050405020304" pitchFamily="18" charset="0"/>
              </a:rPr>
              <a:t>give</a:t>
            </a:r>
            <a:r>
              <a:rPr lang="fr-FR" sz="1600" dirty="0" smtClean="0">
                <a:ea typeface="Verdana" panose="020B0604030504040204" pitchFamily="34" charset="0"/>
                <a:cs typeface="Times New Roman" panose="02020603050405020304" pitchFamily="18" charset="0"/>
              </a:rPr>
              <a:t> clues to </a:t>
            </a:r>
            <a:r>
              <a:rPr lang="fr-FR" sz="1600" dirty="0" err="1" smtClean="0">
                <a:ea typeface="Verdana" panose="020B0604030504040204" pitchFamily="34" charset="0"/>
                <a:cs typeface="Times New Roman" panose="02020603050405020304" pitchFamily="18" charset="0"/>
              </a:rPr>
              <a:t>microscopic</a:t>
            </a:r>
            <a:r>
              <a:rPr lang="fr-FR" sz="1600" dirty="0" smtClean="0"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fr-FR" sz="1600" dirty="0" err="1" smtClean="0">
                <a:ea typeface="Verdana" panose="020B0604030504040204" pitchFamily="34" charset="0"/>
                <a:cs typeface="Times New Roman" panose="02020603050405020304" pitchFamily="18" charset="0"/>
              </a:rPr>
              <a:t>origins</a:t>
            </a:r>
            <a:r>
              <a:rPr lang="fr-FR" sz="1600" dirty="0" smtClean="0">
                <a:ea typeface="Verdana" panose="020B0604030504040204" pitchFamily="34" charset="0"/>
                <a:cs typeface="Times New Roman" panose="02020603050405020304" pitchFamily="18" charset="0"/>
              </a:rPr>
              <a:t>:</a:t>
            </a:r>
          </a:p>
          <a:p>
            <a:r>
              <a:rPr lang="fr-FR" sz="1600" dirty="0" smtClean="0">
                <a:ea typeface="Verdana" panose="020B0604030504040204" pitchFamily="34" charset="0"/>
                <a:cs typeface="Times New Roman" panose="02020603050405020304" pitchFamily="18" charset="0"/>
              </a:rPr>
              <a:t>     </a:t>
            </a:r>
            <a:r>
              <a:rPr lang="fr-FR" sz="1600" i="1" dirty="0" err="1" smtClean="0">
                <a:ea typeface="Verdana" panose="020B0604030504040204" pitchFamily="34" charset="0"/>
                <a:cs typeface="Times New Roman" panose="02020603050405020304" pitchFamily="18" charset="0"/>
              </a:rPr>
              <a:t>Proximity</a:t>
            </a:r>
            <a:r>
              <a:rPr lang="fr-FR" sz="1600" i="1" dirty="0" smtClean="0"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fr-FR" sz="1600" i="1" dirty="0" err="1" smtClean="0">
                <a:ea typeface="Verdana" panose="020B0604030504040204" pitchFamily="34" charset="0"/>
                <a:cs typeface="Times New Roman" panose="02020603050405020304" pitchFamily="18" charset="0"/>
              </a:rPr>
              <a:t>effect</a:t>
            </a:r>
            <a:r>
              <a:rPr lang="fr-FR" sz="1600" i="1" dirty="0" smtClean="0">
                <a:ea typeface="Verdana" panose="020B0604030504040204" pitchFamily="34" charset="0"/>
                <a:cs typeface="Times New Roman" panose="02020603050405020304" pitchFamily="18" charset="0"/>
              </a:rPr>
              <a:t>, </a:t>
            </a:r>
            <a:r>
              <a:rPr lang="fr-FR" sz="1600" i="1" dirty="0" err="1" smtClean="0">
                <a:ea typeface="Verdana" panose="020B0604030504040204" pitchFamily="34" charset="0"/>
                <a:cs typeface="Times New Roman" panose="02020603050405020304" pitchFamily="18" charset="0"/>
              </a:rPr>
              <a:t>magnetic</a:t>
            </a:r>
            <a:r>
              <a:rPr lang="fr-FR" sz="1600" i="1" dirty="0" smtClean="0"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fr-FR" sz="1600" i="1" dirty="0" err="1" smtClean="0">
                <a:ea typeface="Verdana" panose="020B0604030504040204" pitchFamily="34" charset="0"/>
                <a:cs typeface="Times New Roman" panose="02020603050405020304" pitchFamily="18" charset="0"/>
              </a:rPr>
              <a:t>impurties</a:t>
            </a:r>
            <a:r>
              <a:rPr lang="fr-FR" sz="1600" i="1" dirty="0" smtClean="0">
                <a:ea typeface="Verdana" panose="020B0604030504040204" pitchFamily="34" charset="0"/>
                <a:cs typeface="Times New Roman" panose="02020603050405020304" pitchFamily="18" charset="0"/>
              </a:rPr>
              <a:t>, </a:t>
            </a:r>
            <a:r>
              <a:rPr lang="fr-FR" sz="1600" i="1" dirty="0" err="1" smtClean="0">
                <a:ea typeface="Verdana" panose="020B0604030504040204" pitchFamily="34" charset="0"/>
                <a:cs typeface="Times New Roman" panose="02020603050405020304" pitchFamily="18" charset="0"/>
              </a:rPr>
              <a:t>deleterious</a:t>
            </a:r>
            <a:r>
              <a:rPr lang="fr-FR" sz="1600" i="1" dirty="0" smtClean="0">
                <a:ea typeface="Verdana" panose="020B0604030504040204" pitchFamily="34" charset="0"/>
                <a:cs typeface="Times New Roman" panose="02020603050405020304" pitchFamily="18" charset="0"/>
              </a:rPr>
              <a:t> phases</a:t>
            </a:r>
            <a:r>
              <a:rPr lang="fr-FR" sz="1600" dirty="0" smtClean="0">
                <a:ea typeface="Verdana" panose="020B0604030504040204" pitchFamily="34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1600" dirty="0" smtClean="0">
                <a:ea typeface="Verdana" panose="020B0604030504040204" pitchFamily="34" charset="0"/>
                <a:cs typeface="Times New Roman" panose="02020603050405020304" pitchFamily="18" charset="0"/>
              </a:rPr>
              <a:t>Direct </a:t>
            </a:r>
            <a:r>
              <a:rPr lang="fr-FR" sz="1600" dirty="0" err="1" smtClean="0">
                <a:ea typeface="Verdana" panose="020B0604030504040204" pitchFamily="34" charset="0"/>
                <a:cs typeface="Times New Roman" panose="02020603050405020304" pitchFamily="18" charset="0"/>
              </a:rPr>
              <a:t>correlation</a:t>
            </a:r>
            <a:r>
              <a:rPr lang="fr-FR" sz="1600" dirty="0" smtClean="0">
                <a:ea typeface="Verdana" panose="020B0604030504040204" pitchFamily="34" charset="0"/>
                <a:cs typeface="Times New Roman" panose="02020603050405020304" pitchFamily="18" charset="0"/>
              </a:rPr>
              <a:t> to </a:t>
            </a:r>
            <a:r>
              <a:rPr lang="fr-FR" sz="1600" dirty="0" smtClean="0">
                <a:solidFill>
                  <a:srgbClr val="FF0000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SRF </a:t>
            </a:r>
            <a:r>
              <a:rPr lang="fr-FR" sz="1600" dirty="0" err="1" smtClean="0">
                <a:solidFill>
                  <a:srgbClr val="FF0000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cavity</a:t>
            </a:r>
            <a:r>
              <a:rPr lang="fr-FR" sz="1600" dirty="0" smtClean="0">
                <a:solidFill>
                  <a:srgbClr val="FF0000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 performances.</a:t>
            </a:r>
            <a:endParaRPr lang="fr-FR" sz="1600" dirty="0" smtClean="0">
              <a:solidFill>
                <a:srgbClr val="FF000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1600" dirty="0" err="1" smtClean="0">
                <a:ea typeface="Verdana" panose="020B0604030504040204" pitchFamily="34" charset="0"/>
                <a:cs typeface="Verdana" panose="020B0604030504040204" pitchFamily="34" charset="0"/>
              </a:rPr>
              <a:t>Cartography</a:t>
            </a:r>
            <a:r>
              <a:rPr lang="fr-FR" sz="1600" dirty="0" smtClean="0"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fr-FR" sz="1600" dirty="0" smtClean="0"/>
          </a:p>
        </p:txBody>
      </p:sp>
      <p:sp>
        <p:nvSpPr>
          <p:cNvPr id="6" name="ZoneTexte 5"/>
          <p:cNvSpPr txBox="1"/>
          <p:nvPr/>
        </p:nvSpPr>
        <p:spPr>
          <a:xfrm>
            <a:off x="1826773" y="3531444"/>
            <a:ext cx="379719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1400" b="1" dirty="0" smtClean="0"/>
              <a:t>Tc</a:t>
            </a: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9456" y="685907"/>
            <a:ext cx="3790546" cy="2999426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1541833" y="459496"/>
            <a:ext cx="12522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principle</a:t>
            </a:r>
            <a:endParaRPr lang="fr-FR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6264666" y="408377"/>
            <a:ext cx="12394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measure</a:t>
            </a:r>
            <a:endParaRPr lang="fr-FR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2796832" y="6491635"/>
            <a:ext cx="4207933" cy="324000"/>
          </a:xfrm>
        </p:spPr>
        <p:txBody>
          <a:bodyPr/>
          <a:lstStyle/>
          <a:p>
            <a:r>
              <a:rPr lang="fr-FR" dirty="0" smtClean="0"/>
              <a:t>TTC – CERN 06/02/2020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73539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IRFU/Service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2233127" y="-99490"/>
            <a:ext cx="47573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latin typeface="Bell MT" panose="02020503060305020303" pitchFamily="18" charset="0"/>
              </a:rPr>
              <a:t>The Point Contact system at CEA</a:t>
            </a:r>
          </a:p>
        </p:txBody>
      </p:sp>
      <p:grpSp>
        <p:nvGrpSpPr>
          <p:cNvPr id="20" name="Groupe 19"/>
          <p:cNvGrpSpPr/>
          <p:nvPr/>
        </p:nvGrpSpPr>
        <p:grpSpPr>
          <a:xfrm>
            <a:off x="252737" y="573293"/>
            <a:ext cx="6544019" cy="4908014"/>
            <a:chOff x="1339781" y="1101688"/>
            <a:chExt cx="6544019" cy="4908014"/>
          </a:xfrm>
        </p:grpSpPr>
        <p:pic>
          <p:nvPicPr>
            <p:cNvPr id="6" name="Image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39781" y="1101688"/>
              <a:ext cx="6544019" cy="4908014"/>
            </a:xfrm>
            <a:prstGeom prst="rect">
              <a:avLst/>
            </a:prstGeom>
          </p:spPr>
        </p:pic>
        <p:sp>
          <p:nvSpPr>
            <p:cNvPr id="7" name="ZoneTexte 6"/>
            <p:cNvSpPr txBox="1"/>
            <p:nvPr/>
          </p:nvSpPr>
          <p:spPr>
            <a:xfrm>
              <a:off x="6567345" y="1747854"/>
              <a:ext cx="1061509" cy="307777"/>
            </a:xfrm>
            <a:prstGeom prst="rect">
              <a:avLst/>
            </a:prstGeom>
            <a:solidFill>
              <a:schemeClr val="bg1">
                <a:alpha val="67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fr-FR" sz="1400" dirty="0" smtClean="0"/>
                <a:t>Electronics</a:t>
              </a:r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4375215" y="2204996"/>
              <a:ext cx="851515" cy="307777"/>
            </a:xfrm>
            <a:prstGeom prst="rect">
              <a:avLst/>
            </a:prstGeom>
            <a:solidFill>
              <a:schemeClr val="bg1">
                <a:alpha val="67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fr-FR" sz="1400" dirty="0" smtClean="0"/>
                <a:t>Cryostat</a:t>
              </a:r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4800973" y="5568176"/>
              <a:ext cx="1378904" cy="307777"/>
            </a:xfrm>
            <a:prstGeom prst="rect">
              <a:avLst/>
            </a:prstGeom>
            <a:solidFill>
              <a:schemeClr val="bg1">
                <a:alpha val="67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fr-FR" sz="1400" dirty="0" err="1" smtClean="0"/>
                <a:t>Pneumatic</a:t>
              </a:r>
              <a:r>
                <a:rPr lang="fr-FR" sz="1400" dirty="0" smtClean="0"/>
                <a:t> foot</a:t>
              </a:r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1353877" y="1686299"/>
              <a:ext cx="1554721" cy="523220"/>
            </a:xfrm>
            <a:prstGeom prst="rect">
              <a:avLst/>
            </a:prstGeom>
            <a:solidFill>
              <a:schemeClr val="bg1">
                <a:alpha val="67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fr-FR" sz="1400" dirty="0" smtClean="0"/>
                <a:t>Gaz and Vacuum</a:t>
              </a:r>
            </a:p>
            <a:p>
              <a:r>
                <a:rPr lang="fr-FR" sz="1400" dirty="0" smtClean="0"/>
                <a:t>Lines</a:t>
              </a:r>
            </a:p>
          </p:txBody>
        </p:sp>
        <p:cxnSp>
          <p:nvCxnSpPr>
            <p:cNvPr id="12" name="Connecteur droit avec flèche 11"/>
            <p:cNvCxnSpPr/>
            <p:nvPr/>
          </p:nvCxnSpPr>
          <p:spPr>
            <a:xfrm flipH="1">
              <a:off x="4270099" y="2512773"/>
              <a:ext cx="530873" cy="78127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avec flèche 14"/>
            <p:cNvCxnSpPr>
              <a:stCxn id="10" idx="2"/>
            </p:cNvCxnSpPr>
            <p:nvPr/>
          </p:nvCxnSpPr>
          <p:spPr>
            <a:xfrm>
              <a:off x="2131238" y="2209519"/>
              <a:ext cx="1077628" cy="83113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avec flèche 18"/>
            <p:cNvCxnSpPr>
              <a:stCxn id="9" idx="1"/>
            </p:cNvCxnSpPr>
            <p:nvPr/>
          </p:nvCxnSpPr>
          <p:spPr>
            <a:xfrm flipH="1" flipV="1">
              <a:off x="4120308" y="5343181"/>
              <a:ext cx="680665" cy="378884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ZoneTexte 20"/>
          <p:cNvSpPr txBox="1"/>
          <p:nvPr/>
        </p:nvSpPr>
        <p:spPr>
          <a:xfrm flipH="1">
            <a:off x="211756" y="5513928"/>
            <a:ext cx="24852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1400" dirty="0"/>
              <a:t>Temp: 1,4 K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1400" dirty="0" smtClean="0"/>
              <a:t> </a:t>
            </a:r>
            <a:r>
              <a:rPr lang="fr-FR" sz="1400" dirty="0" err="1" smtClean="0"/>
              <a:t>Magnetic</a:t>
            </a:r>
            <a:r>
              <a:rPr lang="fr-FR" sz="1400" dirty="0" smtClean="0"/>
              <a:t> </a:t>
            </a:r>
            <a:r>
              <a:rPr lang="fr-FR" sz="1400" dirty="0" err="1"/>
              <a:t>field</a:t>
            </a:r>
            <a:r>
              <a:rPr lang="fr-FR" sz="1400" dirty="0"/>
              <a:t>: 6 </a:t>
            </a:r>
            <a:r>
              <a:rPr lang="fr-FR" sz="1400" dirty="0" smtClean="0"/>
              <a:t>T</a:t>
            </a:r>
            <a:endParaRPr lang="fr-FR" sz="1400" dirty="0"/>
          </a:p>
        </p:txBody>
      </p:sp>
      <p:sp>
        <p:nvSpPr>
          <p:cNvPr id="22" name="ZoneTexte 21"/>
          <p:cNvSpPr txBox="1"/>
          <p:nvPr/>
        </p:nvSpPr>
        <p:spPr>
          <a:xfrm flipH="1">
            <a:off x="2205261" y="5513928"/>
            <a:ext cx="33402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1400" dirty="0" err="1"/>
              <a:t>Cartography</a:t>
            </a:r>
            <a:r>
              <a:rPr lang="fr-FR" sz="1400" dirty="0"/>
              <a:t>: 10 µm – 1 mm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1400" dirty="0" err="1"/>
              <a:t>Sample</a:t>
            </a:r>
            <a:r>
              <a:rPr lang="fr-FR" sz="1400" dirty="0"/>
              <a:t> size: 10x10 mm</a:t>
            </a:r>
          </a:p>
        </p:txBody>
      </p:sp>
      <p:sp>
        <p:nvSpPr>
          <p:cNvPr id="23" name="ZoneTexte 22"/>
          <p:cNvSpPr txBox="1"/>
          <p:nvPr/>
        </p:nvSpPr>
        <p:spPr>
          <a:xfrm flipH="1">
            <a:off x="4906511" y="5503340"/>
            <a:ext cx="419650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1400" dirty="0" err="1"/>
              <a:t>Fast</a:t>
            </a:r>
            <a:r>
              <a:rPr lang="fr-FR" sz="1400" dirty="0"/>
              <a:t> </a:t>
            </a:r>
            <a:r>
              <a:rPr lang="fr-FR" sz="1400" dirty="0" err="1"/>
              <a:t>measurements</a:t>
            </a:r>
            <a:r>
              <a:rPr lang="fr-FR" sz="1400" dirty="0"/>
              <a:t>: 100-300 </a:t>
            </a:r>
            <a:r>
              <a:rPr lang="fr-FR" sz="1400" dirty="0" smtClean="0"/>
              <a:t>jonctions/5hrs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1400" dirty="0"/>
              <a:t>Transport (RRR, Tc vs H </a:t>
            </a:r>
            <a:r>
              <a:rPr lang="fr-FR" sz="1400" dirty="0" err="1"/>
              <a:t>applied</a:t>
            </a:r>
            <a:r>
              <a:rPr lang="fr-FR" sz="1400" dirty="0"/>
              <a:t>...)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1400" dirty="0"/>
              <a:t>Hall </a:t>
            </a:r>
            <a:r>
              <a:rPr lang="fr-FR" sz="1400" dirty="0" err="1" smtClean="0"/>
              <a:t>Effect</a:t>
            </a:r>
            <a:endParaRPr lang="fr-FR" sz="1400" dirty="0"/>
          </a:p>
        </p:txBody>
      </p:sp>
      <p:pic>
        <p:nvPicPr>
          <p:cNvPr id="18" name="Picture 2" descr="C:\Proslier\Boulot\paper\published\2014\RevScientInstrum\figure1.t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22"/>
          <a:stretch/>
        </p:blipFill>
        <p:spPr bwMode="auto">
          <a:xfrm>
            <a:off x="5819642" y="2173402"/>
            <a:ext cx="3324357" cy="2152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5805889" y="2173402"/>
            <a:ext cx="3338110" cy="21529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/>
          <p:cNvSpPr/>
          <p:nvPr/>
        </p:nvSpPr>
        <p:spPr>
          <a:xfrm>
            <a:off x="3183055" y="3789802"/>
            <a:ext cx="188106" cy="17627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4" name="Connecteur droit 13"/>
          <p:cNvCxnSpPr/>
          <p:nvPr/>
        </p:nvCxnSpPr>
        <p:spPr>
          <a:xfrm flipV="1">
            <a:off x="3288171" y="2169594"/>
            <a:ext cx="2517718" cy="1598175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>
            <a:stCxn id="11" idx="4"/>
          </p:cNvCxnSpPr>
          <p:nvPr/>
        </p:nvCxnSpPr>
        <p:spPr>
          <a:xfrm>
            <a:off x="3277108" y="3966072"/>
            <a:ext cx="2542534" cy="360314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/>
        </p:nvSpPr>
        <p:spPr>
          <a:xfrm>
            <a:off x="1885724" y="6201347"/>
            <a:ext cx="54521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i="1" dirty="0" err="1" smtClean="0"/>
              <a:t>Used</a:t>
            </a:r>
            <a:r>
              <a:rPr lang="fr-FR" sz="1600" i="1" dirty="0" smtClean="0"/>
              <a:t> for Nb/Cu, </a:t>
            </a:r>
            <a:r>
              <a:rPr lang="fr-FR" sz="1600" i="1" dirty="0" err="1" smtClean="0"/>
              <a:t>bulk</a:t>
            </a:r>
            <a:r>
              <a:rPr lang="fr-FR" sz="1600" i="1" dirty="0" smtClean="0"/>
              <a:t> Nb doping, Nb3Sn, </a:t>
            </a:r>
            <a:r>
              <a:rPr lang="fr-FR" sz="1600" i="1" dirty="0" err="1" smtClean="0"/>
              <a:t>mutlilayers</a:t>
            </a:r>
            <a:r>
              <a:rPr lang="fr-FR" sz="1600" i="1" dirty="0" smtClean="0"/>
              <a:t> etc…</a:t>
            </a:r>
          </a:p>
        </p:txBody>
      </p:sp>
      <p:sp>
        <p:nvSpPr>
          <p:cNvPr id="2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2796832" y="6491635"/>
            <a:ext cx="4207933" cy="324000"/>
          </a:xfrm>
        </p:spPr>
        <p:txBody>
          <a:bodyPr/>
          <a:lstStyle/>
          <a:p>
            <a:r>
              <a:rPr lang="fr-FR" dirty="0" smtClean="0"/>
              <a:t>TTC – CERN 06/02/2020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16491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r>
              <a:rPr lang="fr-FR" smtClean="0"/>
              <a:t>IRFU/Service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3569637" y="2095907"/>
            <a:ext cx="5364802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400" dirty="0" smtClean="0">
                <a:latin typeface="Bell MT" panose="02020503060305020303" pitchFamily="18" charset="0"/>
              </a:rPr>
              <a:t>Point </a:t>
            </a:r>
            <a:r>
              <a:rPr lang="fr-FR" sz="2400" dirty="0">
                <a:latin typeface="Bell MT" panose="02020503060305020303" pitchFamily="18" charset="0"/>
              </a:rPr>
              <a:t>Contact Tunneling </a:t>
            </a:r>
            <a:r>
              <a:rPr lang="fr-FR" sz="2400" dirty="0" err="1" smtClean="0">
                <a:latin typeface="Bell MT" panose="02020503060305020303" pitchFamily="18" charset="0"/>
              </a:rPr>
              <a:t>spectroscopy</a:t>
            </a:r>
            <a:endParaRPr lang="fr-FR" sz="2400" dirty="0">
              <a:latin typeface="Bell MT" panose="02020503060305020303" pitchFamily="18" charset="0"/>
            </a:endParaRPr>
          </a:p>
          <a:p>
            <a:endParaRPr lang="fr-FR" sz="2400" dirty="0">
              <a:latin typeface="Bell MT" panose="02020503060305020303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400" dirty="0" err="1" smtClean="0">
                <a:solidFill>
                  <a:schemeClr val="bg1"/>
                </a:solidFill>
                <a:latin typeface="Bell MT" panose="02020503060305020303" pitchFamily="18" charset="0"/>
              </a:rPr>
              <a:t>Bulk</a:t>
            </a:r>
            <a:r>
              <a:rPr lang="fr-FR" sz="2400" dirty="0" smtClean="0">
                <a:solidFill>
                  <a:schemeClr val="bg1"/>
                </a:solidFill>
                <a:latin typeface="Bell MT" panose="02020503060305020303" pitchFamily="18" charset="0"/>
              </a:rPr>
              <a:t> </a:t>
            </a:r>
            <a:r>
              <a:rPr lang="fr-FR" sz="2400" dirty="0">
                <a:solidFill>
                  <a:schemeClr val="bg1"/>
                </a:solidFill>
                <a:latin typeface="Bell MT" panose="02020503060305020303" pitchFamily="18" charset="0"/>
              </a:rPr>
              <a:t>Nb </a:t>
            </a:r>
            <a:r>
              <a:rPr lang="fr-FR" sz="2400" dirty="0" err="1" smtClean="0">
                <a:solidFill>
                  <a:schemeClr val="bg1"/>
                </a:solidFill>
                <a:latin typeface="Bell MT" panose="02020503060305020303" pitchFamily="18" charset="0"/>
              </a:rPr>
              <a:t>treatments</a:t>
            </a:r>
            <a:endParaRPr lang="fr-FR" sz="2400" dirty="0">
              <a:solidFill>
                <a:schemeClr val="bg1"/>
              </a:solidFill>
              <a:latin typeface="Bell MT" panose="02020503060305020303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fr-FR" sz="2400" dirty="0">
              <a:latin typeface="Bell MT" panose="02020503060305020303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400" dirty="0" smtClean="0">
                <a:latin typeface="Bell MT" panose="02020503060305020303" pitchFamily="18" charset="0"/>
              </a:rPr>
              <a:t>Nb3Sn/Nb</a:t>
            </a:r>
            <a:endParaRPr lang="fr-FR" sz="2800" dirty="0" smtClean="0">
              <a:latin typeface="Bell MT" panose="02020503060305020303" pitchFamily="18" charset="0"/>
            </a:endParaRPr>
          </a:p>
          <a:p>
            <a:pPr marL="363538" lvl="1" indent="-363538">
              <a:buFont typeface="Wingdings" panose="05000000000000000000" pitchFamily="2" charset="2"/>
              <a:buChar char="§"/>
            </a:pPr>
            <a:endParaRPr lang="fr-FR" sz="2800" dirty="0" smtClean="0">
              <a:latin typeface="Bell MT" panose="02020503060305020303" pitchFamily="18" charset="0"/>
            </a:endParaRPr>
          </a:p>
          <a:p>
            <a:pPr marL="363538" lvl="1" indent="-363538">
              <a:buFont typeface="Wingdings" panose="05000000000000000000" pitchFamily="2" charset="2"/>
              <a:buChar char="§"/>
            </a:pPr>
            <a:r>
              <a:rPr lang="fr-FR" sz="2800" dirty="0" err="1">
                <a:latin typeface="Bell MT" panose="02020503060305020303" pitchFamily="18" charset="0"/>
              </a:rPr>
              <a:t>Summary</a:t>
            </a:r>
            <a:r>
              <a:rPr lang="fr-FR" sz="2800" dirty="0">
                <a:latin typeface="Bell MT" panose="02020503060305020303" pitchFamily="18" charset="0"/>
              </a:rPr>
              <a:t> and future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3330052" y="188127"/>
            <a:ext cx="5843972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err="1">
                <a:latin typeface="Bell MT" panose="02020503060305020303" pitchFamily="18" charset="0"/>
              </a:rPr>
              <a:t>Correlations</a:t>
            </a:r>
            <a:r>
              <a:rPr lang="fr-FR" sz="2400" b="1" dirty="0">
                <a:latin typeface="Bell MT" panose="02020503060305020303" pitchFamily="18" charset="0"/>
              </a:rPr>
              <a:t> </a:t>
            </a:r>
            <a:r>
              <a:rPr lang="fr-FR" sz="2400" b="1" dirty="0" err="1">
                <a:latin typeface="Bell MT" panose="02020503060305020303" pitchFamily="18" charset="0"/>
              </a:rPr>
              <a:t>between</a:t>
            </a:r>
            <a:r>
              <a:rPr lang="fr-FR" sz="2400" b="1" dirty="0">
                <a:latin typeface="Bell MT" panose="02020503060305020303" pitchFamily="18" charset="0"/>
              </a:rPr>
              <a:t> Tunneling </a:t>
            </a:r>
          </a:p>
          <a:p>
            <a:pPr algn="ctr"/>
            <a:r>
              <a:rPr lang="fr-FR" sz="2400" b="1" dirty="0" err="1">
                <a:latin typeface="Bell MT" panose="02020503060305020303" pitchFamily="18" charset="0"/>
              </a:rPr>
              <a:t>Spectroscopy</a:t>
            </a:r>
            <a:r>
              <a:rPr lang="fr-FR" sz="2400" b="1" dirty="0">
                <a:latin typeface="Bell MT" panose="02020503060305020303" pitchFamily="18" charset="0"/>
              </a:rPr>
              <a:t> and SRF </a:t>
            </a:r>
            <a:r>
              <a:rPr lang="fr-FR" sz="2400" b="1" dirty="0" err="1">
                <a:latin typeface="Bell MT" panose="02020503060305020303" pitchFamily="18" charset="0"/>
              </a:rPr>
              <a:t>cavity</a:t>
            </a:r>
            <a:r>
              <a:rPr lang="fr-FR" sz="2400" b="1" dirty="0">
                <a:latin typeface="Bell MT" panose="02020503060305020303" pitchFamily="18" charset="0"/>
              </a:rPr>
              <a:t> </a:t>
            </a:r>
            <a:r>
              <a:rPr lang="fr-FR" sz="2400" b="1" dirty="0" err="1">
                <a:latin typeface="Bell MT" panose="02020503060305020303" pitchFamily="18" charset="0"/>
              </a:rPr>
              <a:t>perfomances</a:t>
            </a:r>
            <a:endParaRPr lang="fr-FR" sz="2400" b="1" dirty="0">
              <a:latin typeface="Bell MT" panose="02020503060305020303" pitchFamily="18" charset="0"/>
            </a:endParaRPr>
          </a:p>
          <a:p>
            <a:endParaRPr lang="fr-FR" sz="1400" dirty="0" smtClean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481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IRFU/Service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9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2796832" y="6491635"/>
            <a:ext cx="4207933" cy="324000"/>
          </a:xfrm>
        </p:spPr>
        <p:txBody>
          <a:bodyPr/>
          <a:lstStyle/>
          <a:p>
            <a:r>
              <a:rPr lang="fr-FR" dirty="0" smtClean="0"/>
              <a:t>TTC – CERN 06/02/2020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2107469" y="-72370"/>
            <a:ext cx="5586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latin typeface="Bell MT" panose="02020503060305020303" pitchFamily="18" charset="0"/>
              </a:rPr>
              <a:t>Tunneling </a:t>
            </a:r>
            <a:r>
              <a:rPr lang="fr-FR" sz="2400" b="1" dirty="0" err="1" smtClean="0">
                <a:latin typeface="Bell MT" panose="02020503060305020303" pitchFamily="18" charset="0"/>
              </a:rPr>
              <a:t>spectroscopy</a:t>
            </a:r>
            <a:r>
              <a:rPr lang="fr-FR" sz="2400" b="1" dirty="0" smtClean="0">
                <a:latin typeface="Bell MT" panose="02020503060305020303" pitchFamily="18" charset="0"/>
              </a:rPr>
              <a:t>: </a:t>
            </a:r>
            <a:r>
              <a:rPr lang="fr-FR" sz="2400" b="1" dirty="0" err="1" smtClean="0">
                <a:latin typeface="Bell MT" panose="02020503060305020303" pitchFamily="18" charset="0"/>
              </a:rPr>
              <a:t>Bulk</a:t>
            </a:r>
            <a:r>
              <a:rPr lang="fr-FR" sz="2400" b="1" dirty="0" smtClean="0">
                <a:latin typeface="Bell MT" panose="02020503060305020303" pitchFamily="18" charset="0"/>
              </a:rPr>
              <a:t> Nb HFQS</a:t>
            </a:r>
            <a:endParaRPr lang="fr-FR" sz="2400" b="1" dirty="0">
              <a:latin typeface="Bell MT" panose="02020503060305020303" pitchFamily="18" charset="0"/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699" y="1240328"/>
            <a:ext cx="3343636" cy="4638096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1050989" y="901774"/>
            <a:ext cx="25870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/>
              <a:t>BCP Nb – </a:t>
            </a:r>
            <a:r>
              <a:rPr lang="fr-FR" sz="1600" b="1" dirty="0" err="1" smtClean="0"/>
              <a:t>small</a:t>
            </a:r>
            <a:r>
              <a:rPr lang="fr-FR" sz="1600" b="1" dirty="0" smtClean="0"/>
              <a:t> grain Nb</a:t>
            </a:r>
            <a:endParaRPr lang="fr-FR" sz="1600" b="1" dirty="0" smtClean="0"/>
          </a:p>
        </p:txBody>
      </p:sp>
      <p:grpSp>
        <p:nvGrpSpPr>
          <p:cNvPr id="5" name="Groupe 4"/>
          <p:cNvGrpSpPr/>
          <p:nvPr/>
        </p:nvGrpSpPr>
        <p:grpSpPr>
          <a:xfrm>
            <a:off x="1" y="665328"/>
            <a:ext cx="9143999" cy="5493799"/>
            <a:chOff x="0" y="858818"/>
            <a:chExt cx="9143999" cy="5493799"/>
          </a:xfrm>
          <a:solidFill>
            <a:schemeClr val="bg1"/>
          </a:solidFill>
        </p:grpSpPr>
        <p:pic>
          <p:nvPicPr>
            <p:cNvPr id="6" name="Image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58818"/>
              <a:ext cx="9143999" cy="4317818"/>
            </a:xfrm>
            <a:prstGeom prst="rect">
              <a:avLst/>
            </a:prstGeom>
            <a:grpFill/>
          </p:spPr>
        </p:pic>
        <p:sp>
          <p:nvSpPr>
            <p:cNvPr id="7" name="ZoneTexte 6"/>
            <p:cNvSpPr txBox="1"/>
            <p:nvPr/>
          </p:nvSpPr>
          <p:spPr>
            <a:xfrm>
              <a:off x="344388" y="5208269"/>
              <a:ext cx="3940502" cy="1077218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fr-FR" sz="1600" u="sng" dirty="0" smtClean="0"/>
                <a:t>Hot Spots: </a:t>
              </a:r>
            </a:p>
            <a:p>
              <a:pPr marL="285750" indent="-285750">
                <a:buFontTx/>
                <a:buChar char="-"/>
              </a:pPr>
              <a:r>
                <a:rPr lang="fr-FR" sz="1600" dirty="0" smtClean="0"/>
                <a:t>spread of gap values as </a:t>
              </a:r>
              <a:r>
                <a:rPr lang="fr-FR" sz="1600" dirty="0" err="1" smtClean="0"/>
                <a:t>low</a:t>
              </a:r>
              <a:r>
                <a:rPr lang="fr-FR" sz="1600" dirty="0" smtClean="0"/>
                <a:t> as 1 </a:t>
              </a:r>
              <a:r>
                <a:rPr lang="fr-FR" sz="1600" dirty="0" err="1" smtClean="0"/>
                <a:t>meV</a:t>
              </a:r>
              <a:endParaRPr lang="fr-FR" sz="1600" dirty="0" smtClean="0"/>
            </a:p>
            <a:p>
              <a:pPr marL="285750" indent="-285750">
                <a:buFontTx/>
                <a:buChar char="-"/>
              </a:pPr>
              <a:r>
                <a:rPr lang="fr-FR" sz="1600" dirty="0" err="1" smtClean="0"/>
                <a:t>Inelastic</a:t>
              </a:r>
              <a:r>
                <a:rPr lang="fr-FR" sz="1600" dirty="0" smtClean="0"/>
                <a:t> </a:t>
              </a:r>
              <a:r>
                <a:rPr lang="fr-FR" sz="1600" dirty="0" err="1" smtClean="0"/>
                <a:t>scattering</a:t>
              </a:r>
              <a:r>
                <a:rPr lang="fr-FR" sz="1600" dirty="0" smtClean="0"/>
                <a:t> </a:t>
              </a:r>
              <a:r>
                <a:rPr lang="fr-FR" sz="1600" dirty="0" err="1" smtClean="0"/>
                <a:t>parameters</a:t>
              </a:r>
              <a:r>
                <a:rPr lang="fr-FR" sz="1600" dirty="0" smtClean="0"/>
                <a:t> </a:t>
              </a:r>
              <a:r>
                <a:rPr lang="el-GR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Γ</a:t>
              </a:r>
              <a:endParaRPr lang="fr-FR" sz="16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indent="-285750">
                <a:buFontTx/>
                <a:buChar char="-"/>
              </a:pPr>
              <a:r>
                <a:rPr lang="fr-FR" sz="16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Zero</a:t>
              </a:r>
              <a:r>
                <a:rPr lang="fr-FR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FR" sz="16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Bias</a:t>
              </a:r>
              <a:r>
                <a:rPr lang="fr-FR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FR" sz="16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Peaks</a:t>
              </a:r>
              <a:endParaRPr lang="fr-FR" sz="1600" dirty="0" smtClean="0"/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4976805" y="5275399"/>
              <a:ext cx="4055919" cy="1077218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fr-FR" sz="1600" u="sng" dirty="0" smtClean="0"/>
                <a:t>Cold Spots: </a:t>
              </a:r>
            </a:p>
            <a:p>
              <a:pPr marL="285750" indent="-285750">
                <a:buFontTx/>
                <a:buChar char="-"/>
              </a:pPr>
              <a:r>
                <a:rPr lang="fr-FR" sz="1600" dirty="0" smtClean="0"/>
                <a:t>Narrow gap </a:t>
              </a:r>
              <a:r>
                <a:rPr lang="fr-FR" sz="1600" dirty="0" err="1" smtClean="0"/>
                <a:t>distibution</a:t>
              </a:r>
              <a:r>
                <a:rPr lang="fr-FR" sz="1600" dirty="0" smtClean="0"/>
                <a:t> 1.6 </a:t>
              </a:r>
              <a:r>
                <a:rPr lang="fr-FR" sz="1600" dirty="0" err="1" smtClean="0"/>
                <a:t>meV</a:t>
              </a:r>
              <a:endParaRPr lang="fr-FR" sz="1600" dirty="0" smtClean="0"/>
            </a:p>
            <a:p>
              <a:pPr marL="285750" indent="-285750">
                <a:buFontTx/>
                <a:buChar char="-"/>
              </a:pPr>
              <a:r>
                <a:rPr lang="fr-FR" sz="1600" dirty="0" err="1" smtClean="0"/>
                <a:t>Lower</a:t>
              </a:r>
              <a:r>
                <a:rPr lang="fr-FR" sz="1600" dirty="0" smtClean="0"/>
                <a:t> </a:t>
              </a:r>
              <a:r>
                <a:rPr lang="fr-FR" sz="1600" dirty="0" err="1" smtClean="0"/>
                <a:t>Inelastic</a:t>
              </a:r>
              <a:r>
                <a:rPr lang="fr-FR" sz="1600" dirty="0" smtClean="0"/>
                <a:t> </a:t>
              </a:r>
              <a:r>
                <a:rPr lang="fr-FR" sz="1600" dirty="0" err="1" smtClean="0"/>
                <a:t>scattering</a:t>
              </a:r>
              <a:r>
                <a:rPr lang="fr-FR" sz="1600" dirty="0" smtClean="0"/>
                <a:t> </a:t>
              </a:r>
              <a:r>
                <a:rPr lang="fr-FR" sz="1600" dirty="0" err="1" smtClean="0"/>
                <a:t>parameters</a:t>
              </a:r>
              <a:r>
                <a:rPr lang="fr-FR" sz="1600" dirty="0" smtClean="0"/>
                <a:t> </a:t>
              </a:r>
              <a:r>
                <a:rPr lang="el-GR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Γ</a:t>
              </a:r>
              <a:endParaRPr lang="fr-FR" sz="16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indent="-285750">
                <a:buFontTx/>
                <a:buChar char="-"/>
              </a:pPr>
              <a:r>
                <a:rPr lang="fr-FR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No </a:t>
              </a:r>
              <a:r>
                <a:rPr lang="fr-FR" sz="16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zero</a:t>
              </a:r>
              <a:r>
                <a:rPr lang="fr-FR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FR" sz="16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bias</a:t>
              </a:r>
              <a:r>
                <a:rPr lang="fr-FR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FR" sz="16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peaks</a:t>
              </a:r>
              <a:endParaRPr lang="fr-FR" sz="1600" dirty="0" smtClean="0"/>
            </a:p>
          </p:txBody>
        </p:sp>
      </p:grpSp>
    </p:spTree>
    <p:extLst>
      <p:ext uri="{BB962C8B-B14F-4D97-AF65-F5344CB8AC3E}">
        <p14:creationId xmlns:p14="http://schemas.microsoft.com/office/powerpoint/2010/main" val="1481383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IRFU/Service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9</a:t>
            </a:fld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413" y="407958"/>
            <a:ext cx="3569768" cy="4946648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1305807" y="-74664"/>
            <a:ext cx="71899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>
                <a:latin typeface="Bell MT" panose="02020503060305020303" pitchFamily="18" charset="0"/>
              </a:rPr>
              <a:t>Tunneling </a:t>
            </a:r>
            <a:r>
              <a:rPr lang="fr-FR" sz="2400" b="1" dirty="0" err="1">
                <a:latin typeface="Bell MT" panose="02020503060305020303" pitchFamily="18" charset="0"/>
              </a:rPr>
              <a:t>spectroscopy</a:t>
            </a:r>
            <a:r>
              <a:rPr lang="fr-FR" sz="2400" b="1" dirty="0">
                <a:latin typeface="Bell MT" panose="02020503060305020303" pitchFamily="18" charset="0"/>
              </a:rPr>
              <a:t>: </a:t>
            </a:r>
            <a:r>
              <a:rPr lang="fr-FR" sz="2400" b="1" dirty="0" err="1">
                <a:latin typeface="Bell MT" panose="02020503060305020303" pitchFamily="18" charset="0"/>
              </a:rPr>
              <a:t>bulk</a:t>
            </a:r>
            <a:r>
              <a:rPr lang="fr-FR" sz="2400" b="1" dirty="0">
                <a:latin typeface="Bell MT" panose="02020503060305020303" pitchFamily="18" charset="0"/>
              </a:rPr>
              <a:t> Nb - </a:t>
            </a:r>
            <a:r>
              <a:rPr lang="fr-FR" sz="2400" b="1" dirty="0" err="1">
                <a:latin typeface="Bell MT" panose="02020503060305020303" pitchFamily="18" charset="0"/>
              </a:rPr>
              <a:t>Why</a:t>
            </a:r>
            <a:r>
              <a:rPr lang="fr-FR" sz="2400" b="1" dirty="0">
                <a:latin typeface="Bell MT" panose="02020503060305020303" pitchFamily="18" charset="0"/>
              </a:rPr>
              <a:t> </a:t>
            </a:r>
            <a:r>
              <a:rPr lang="fr-FR" sz="2400" b="1" dirty="0" err="1">
                <a:latin typeface="Bell MT" panose="02020503060305020303" pitchFamily="18" charset="0"/>
              </a:rPr>
              <a:t>small</a:t>
            </a:r>
            <a:r>
              <a:rPr lang="fr-FR" sz="2400" b="1" dirty="0">
                <a:latin typeface="Bell MT" panose="02020503060305020303" pitchFamily="18" charset="0"/>
              </a:rPr>
              <a:t> gaps</a:t>
            </a:r>
            <a:r>
              <a:rPr lang="fr-FR" sz="2400" b="1" dirty="0" smtClean="0">
                <a:latin typeface="Bell MT" panose="02020503060305020303" pitchFamily="18" charset="0"/>
              </a:rPr>
              <a:t>?</a:t>
            </a:r>
            <a:endParaRPr lang="fr-FR" sz="2400" b="1" dirty="0">
              <a:latin typeface="Bell MT" panose="02020503060305020303" pitchFamily="18" charset="0"/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1423" y="3120543"/>
            <a:ext cx="2685771" cy="2164589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1461" y="3793693"/>
            <a:ext cx="2752539" cy="607420"/>
          </a:xfrm>
          <a:prstGeom prst="rect">
            <a:avLst/>
          </a:prstGeom>
        </p:spPr>
      </p:pic>
      <p:sp>
        <p:nvSpPr>
          <p:cNvPr id="31" name="ZoneTexte 30"/>
          <p:cNvSpPr txBox="1"/>
          <p:nvPr/>
        </p:nvSpPr>
        <p:spPr>
          <a:xfrm>
            <a:off x="133378" y="5375564"/>
            <a:ext cx="882872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sz="1600" b="1" i="1" dirty="0" err="1"/>
              <a:t>Presence</a:t>
            </a:r>
            <a:r>
              <a:rPr lang="fr-FR" sz="1600" b="1" i="1" dirty="0"/>
              <a:t> of normal </a:t>
            </a:r>
            <a:r>
              <a:rPr lang="fr-FR" sz="1600" b="1" i="1" dirty="0" err="1"/>
              <a:t>metal</a:t>
            </a:r>
            <a:r>
              <a:rPr lang="fr-FR" sz="1600" b="1" i="1" dirty="0"/>
              <a:t> </a:t>
            </a:r>
            <a:r>
              <a:rPr lang="fr-FR" sz="1600" b="1" i="1" dirty="0" err="1" smtClean="0"/>
              <a:t>regions</a:t>
            </a:r>
            <a:r>
              <a:rPr lang="fr-FR" sz="1600" b="1" i="1" dirty="0" smtClean="0"/>
              <a:t>: </a:t>
            </a:r>
            <a:r>
              <a:rPr lang="fr-FR" sz="1600" dirty="0"/>
              <a:t>10 nm &lt; </a:t>
            </a:r>
            <a:r>
              <a:rPr lang="fr-FR" sz="1600" dirty="0" err="1"/>
              <a:t>d</a:t>
            </a:r>
            <a:r>
              <a:rPr lang="fr-FR" sz="1600" baseline="-25000" dirty="0" err="1"/>
              <a:t>N</a:t>
            </a:r>
            <a:r>
              <a:rPr lang="fr-FR" sz="1600" dirty="0"/>
              <a:t> &lt; 15 </a:t>
            </a:r>
            <a:r>
              <a:rPr lang="fr-FR" sz="1600" dirty="0" smtClean="0"/>
              <a:t>nm -&gt; </a:t>
            </a:r>
            <a:r>
              <a:rPr lang="fr-FR" sz="1600" dirty="0" err="1"/>
              <a:t>reduce</a:t>
            </a:r>
            <a:r>
              <a:rPr lang="fr-FR" sz="1600" dirty="0"/>
              <a:t> the quench </a:t>
            </a:r>
            <a:r>
              <a:rPr lang="fr-FR" sz="1600" dirty="0" err="1"/>
              <a:t>field</a:t>
            </a:r>
            <a:r>
              <a:rPr lang="fr-FR" sz="1600" dirty="0"/>
              <a:t> of SRF </a:t>
            </a:r>
            <a:r>
              <a:rPr lang="fr-FR" sz="1600" dirty="0" err="1" smtClean="0"/>
              <a:t>cavities</a:t>
            </a:r>
            <a:r>
              <a:rPr lang="fr-FR" sz="1600" dirty="0" smtClean="0"/>
              <a:t>:  H</a:t>
            </a:r>
            <a:r>
              <a:rPr lang="fr-FR" sz="1600" baseline="-25000" dirty="0" smtClean="0"/>
              <a:t>B</a:t>
            </a:r>
            <a:r>
              <a:rPr lang="fr-FR" sz="1600" dirty="0" smtClean="0"/>
              <a:t> </a:t>
            </a:r>
            <a:r>
              <a:rPr lang="fr-FR" sz="1600" dirty="0"/>
              <a:t>~ </a:t>
            </a:r>
            <a:r>
              <a:rPr lang="el-GR" sz="1600" dirty="0"/>
              <a:t>Φ</a:t>
            </a:r>
            <a:r>
              <a:rPr lang="fr-FR" sz="1600" baseline="-25000" dirty="0"/>
              <a:t>0</a:t>
            </a:r>
            <a:r>
              <a:rPr lang="fr-FR" sz="1600" dirty="0"/>
              <a:t> / (6 </a:t>
            </a:r>
            <a:r>
              <a:rPr lang="el-GR" sz="1600" dirty="0"/>
              <a:t>λ</a:t>
            </a:r>
            <a:r>
              <a:rPr lang="fr-FR" sz="1600" baseline="-25000" dirty="0"/>
              <a:t>N</a:t>
            </a:r>
            <a:r>
              <a:rPr lang="fr-FR" sz="1600" dirty="0"/>
              <a:t> </a:t>
            </a:r>
            <a:r>
              <a:rPr lang="fr-FR" sz="1600" dirty="0" err="1" smtClean="0"/>
              <a:t>d</a:t>
            </a:r>
            <a:r>
              <a:rPr lang="fr-FR" sz="1600" baseline="-25000" dirty="0" err="1" smtClean="0"/>
              <a:t>N</a:t>
            </a:r>
            <a:r>
              <a:rPr lang="fr-FR" sz="1600" dirty="0" smtClean="0"/>
              <a:t>) </a:t>
            </a:r>
            <a:r>
              <a:rPr lang="fr-FR" sz="1600" dirty="0" err="1" smtClean="0"/>
              <a:t>Onset</a:t>
            </a:r>
            <a:r>
              <a:rPr lang="fr-FR" sz="1600" dirty="0" smtClean="0"/>
              <a:t> </a:t>
            </a:r>
            <a:r>
              <a:rPr lang="fr-FR" sz="1600" dirty="0"/>
              <a:t>at 100 mT -&gt; </a:t>
            </a:r>
            <a:r>
              <a:rPr lang="fr-FR" sz="1600" dirty="0" err="1"/>
              <a:t>d</a:t>
            </a:r>
            <a:r>
              <a:rPr lang="fr-FR" sz="1600" baseline="-25000" dirty="0" err="1"/>
              <a:t>N</a:t>
            </a:r>
            <a:r>
              <a:rPr lang="fr-FR" sz="1600" dirty="0"/>
              <a:t> ≤ 20 nm consistent </a:t>
            </a:r>
            <a:r>
              <a:rPr lang="fr-FR" sz="1600" dirty="0" err="1"/>
              <a:t>with</a:t>
            </a:r>
            <a:r>
              <a:rPr lang="fr-FR" sz="1600" dirty="0"/>
              <a:t> PTC.</a:t>
            </a:r>
          </a:p>
          <a:p>
            <a:pPr algn="just"/>
            <a:r>
              <a:rPr lang="fr-FR" sz="1600" dirty="0"/>
              <a:t>Transparent at </a:t>
            </a:r>
            <a:r>
              <a:rPr lang="fr-FR" sz="1600" dirty="0" err="1"/>
              <a:t>low</a:t>
            </a:r>
            <a:r>
              <a:rPr lang="fr-FR" sz="1600" dirty="0"/>
              <a:t> </a:t>
            </a:r>
            <a:r>
              <a:rPr lang="fr-FR" sz="1600" dirty="0" err="1"/>
              <a:t>fields</a:t>
            </a:r>
            <a:r>
              <a:rPr lang="fr-FR" sz="1600" dirty="0"/>
              <a:t> (Q0) but </a:t>
            </a:r>
            <a:r>
              <a:rPr lang="fr-FR" sz="1600" dirty="0" err="1"/>
              <a:t>revealed</a:t>
            </a:r>
            <a:r>
              <a:rPr lang="fr-FR" sz="1600" dirty="0"/>
              <a:t> at « </a:t>
            </a:r>
            <a:r>
              <a:rPr lang="fr-FR" sz="1600" dirty="0" err="1"/>
              <a:t>higher</a:t>
            </a:r>
            <a:r>
              <a:rPr lang="fr-FR" sz="1600" dirty="0"/>
              <a:t> </a:t>
            </a:r>
            <a:r>
              <a:rPr lang="fr-FR" sz="1600" dirty="0" smtClean="0"/>
              <a:t>» </a:t>
            </a:r>
            <a:r>
              <a:rPr lang="fr-FR" sz="1600" dirty="0" err="1" smtClean="0"/>
              <a:t>accelerating</a:t>
            </a:r>
            <a:r>
              <a:rPr lang="fr-FR" sz="1600" dirty="0" smtClean="0"/>
              <a:t> </a:t>
            </a:r>
            <a:r>
              <a:rPr lang="fr-FR" sz="1600" dirty="0"/>
              <a:t>gradients.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sz="1600" dirty="0"/>
              <a:t>Candidates: Nb Hydride phases at the </a:t>
            </a:r>
            <a:r>
              <a:rPr lang="fr-FR" sz="1600" dirty="0" smtClean="0"/>
              <a:t>surface (XRD at 90 K no </a:t>
            </a:r>
            <a:r>
              <a:rPr lang="fr-FR" sz="1600" dirty="0" err="1" smtClean="0"/>
              <a:t>sign</a:t>
            </a:r>
            <a:r>
              <a:rPr lang="fr-FR" sz="1600" dirty="0" smtClean="0"/>
              <a:t> of </a:t>
            </a:r>
            <a:r>
              <a:rPr lang="fr-FR" sz="1600" dirty="0" err="1" smtClean="0"/>
              <a:t>NbH</a:t>
            </a:r>
            <a:r>
              <a:rPr lang="fr-FR" sz="1600" baseline="-25000" dirty="0" err="1" smtClean="0"/>
              <a:t>X</a:t>
            </a:r>
            <a:r>
              <a:rPr lang="fr-FR" sz="1600" dirty="0" smtClean="0"/>
              <a:t> phases) </a:t>
            </a:r>
            <a:endParaRPr lang="fr-FR" sz="1600" dirty="0"/>
          </a:p>
        </p:txBody>
      </p:sp>
      <p:sp>
        <p:nvSpPr>
          <p:cNvPr id="32" name="ZoneTexte 31"/>
          <p:cNvSpPr txBox="1"/>
          <p:nvPr/>
        </p:nvSpPr>
        <p:spPr>
          <a:xfrm>
            <a:off x="3729373" y="494051"/>
            <a:ext cx="36867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1600" dirty="0" err="1" smtClean="0"/>
              <a:t>Proximity</a:t>
            </a:r>
            <a:r>
              <a:rPr lang="fr-FR" sz="1600" dirty="0" smtClean="0"/>
              <a:t> </a:t>
            </a:r>
            <a:r>
              <a:rPr lang="fr-FR" sz="1600" dirty="0" err="1" smtClean="0"/>
              <a:t>effects</a:t>
            </a:r>
            <a:r>
              <a:rPr lang="fr-FR" sz="1600" dirty="0" smtClean="0"/>
              <a:t>:  </a:t>
            </a:r>
            <a:r>
              <a:rPr lang="fr-FR" sz="1600" dirty="0" err="1" smtClean="0"/>
              <a:t>MacMillan</a:t>
            </a:r>
            <a:r>
              <a:rPr lang="fr-FR" sz="1600" dirty="0" smtClean="0"/>
              <a:t> Model</a:t>
            </a:r>
          </a:p>
        </p:txBody>
      </p:sp>
      <p:grpSp>
        <p:nvGrpSpPr>
          <p:cNvPr id="10" name="Groupe 9"/>
          <p:cNvGrpSpPr/>
          <p:nvPr/>
        </p:nvGrpSpPr>
        <p:grpSpPr>
          <a:xfrm>
            <a:off x="3621424" y="979864"/>
            <a:ext cx="3102907" cy="2240316"/>
            <a:chOff x="3621132" y="1273332"/>
            <a:chExt cx="3102907" cy="2240316"/>
          </a:xfrm>
        </p:grpSpPr>
        <p:pic>
          <p:nvPicPr>
            <p:cNvPr id="33" name="Image 3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1132" y="1273332"/>
              <a:ext cx="2685771" cy="2240316"/>
            </a:xfrm>
            <a:prstGeom prst="rect">
              <a:avLst/>
            </a:prstGeom>
          </p:spPr>
        </p:pic>
        <p:grpSp>
          <p:nvGrpSpPr>
            <p:cNvPr id="4" name="Groupe 3"/>
            <p:cNvGrpSpPr/>
            <p:nvPr/>
          </p:nvGrpSpPr>
          <p:grpSpPr>
            <a:xfrm>
              <a:off x="5572731" y="1310112"/>
              <a:ext cx="1151308" cy="902387"/>
              <a:chOff x="5475163" y="1434423"/>
              <a:chExt cx="1151308" cy="902387"/>
            </a:xfrm>
          </p:grpSpPr>
          <p:sp>
            <p:nvSpPr>
              <p:cNvPr id="34" name="Triangle isocèle 33"/>
              <p:cNvSpPr/>
              <p:nvPr/>
            </p:nvSpPr>
            <p:spPr>
              <a:xfrm rot="10800000">
                <a:off x="5827154" y="1434423"/>
                <a:ext cx="178420" cy="381330"/>
              </a:xfrm>
              <a:prstGeom prst="triangl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pic>
            <p:nvPicPr>
              <p:cNvPr id="35" name="Image 34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75163" y="1750226"/>
                <a:ext cx="1151308" cy="586584"/>
              </a:xfrm>
              <a:prstGeom prst="rect">
                <a:avLst/>
              </a:prstGeom>
            </p:spPr>
          </p:pic>
        </p:grpSp>
      </p:grpSp>
      <p:sp>
        <p:nvSpPr>
          <p:cNvPr id="42" name="Rectangle 41"/>
          <p:cNvSpPr/>
          <p:nvPr/>
        </p:nvSpPr>
        <p:spPr>
          <a:xfrm>
            <a:off x="6791466" y="868915"/>
            <a:ext cx="246299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fr-FR" sz="1400" dirty="0" err="1" smtClean="0"/>
              <a:t>Any</a:t>
            </a:r>
            <a:r>
              <a:rPr lang="fr-FR" sz="1400" dirty="0" smtClean="0"/>
              <a:t> </a:t>
            </a:r>
            <a:r>
              <a:rPr lang="fr-FR" sz="1400" dirty="0" err="1" smtClean="0"/>
              <a:t>Temperature</a:t>
            </a:r>
            <a:r>
              <a:rPr lang="fr-FR" sz="1400" dirty="0" smtClean="0"/>
              <a:t>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fr-FR" sz="1400" dirty="0" smtClean="0"/>
              <a:t>Diffusive </a:t>
            </a:r>
            <a:r>
              <a:rPr lang="fr-FR" sz="1400" dirty="0" err="1"/>
              <a:t>scattering</a:t>
            </a:r>
            <a:endParaRPr lang="fr-FR" sz="1400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fr-FR" sz="1400" dirty="0" err="1"/>
              <a:t>Low</a:t>
            </a:r>
            <a:r>
              <a:rPr lang="fr-FR" sz="1400" dirty="0"/>
              <a:t> </a:t>
            </a:r>
            <a:r>
              <a:rPr lang="fr-FR" sz="1400" dirty="0" err="1"/>
              <a:t>transparency</a:t>
            </a:r>
            <a:r>
              <a:rPr lang="fr-FR" sz="1400" dirty="0"/>
              <a:t> interface </a:t>
            </a:r>
            <a:r>
              <a:rPr lang="fr-FR" sz="1400" dirty="0" smtClean="0"/>
              <a:t>(</a:t>
            </a:r>
            <a:r>
              <a:rPr lang="el-GR" sz="1400" dirty="0"/>
              <a:t>σ</a:t>
            </a:r>
            <a:r>
              <a:rPr lang="fr-FR" sz="1400" dirty="0"/>
              <a:t>=0.1</a:t>
            </a:r>
            <a:r>
              <a:rPr lang="fr-FR" sz="1400" dirty="0" smtClean="0"/>
              <a:t>).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fr-FR" sz="1400" dirty="0" smtClean="0"/>
              <a:t>No </a:t>
            </a:r>
            <a:r>
              <a:rPr lang="fr-FR" sz="1400" dirty="0"/>
              <a:t>spatial </a:t>
            </a:r>
            <a:r>
              <a:rPr lang="fr-FR" sz="1400" dirty="0" err="1" smtClean="0"/>
              <a:t>dependence</a:t>
            </a:r>
            <a:endParaRPr lang="fr-FR" sz="1400" dirty="0" smtClean="0"/>
          </a:p>
          <a:p>
            <a:endParaRPr lang="fr-FR" sz="1400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l-GR" sz="1400" dirty="0"/>
              <a:t>Γ</a:t>
            </a:r>
            <a:r>
              <a:rPr lang="fr-FR" sz="1400" baseline="-25000" dirty="0"/>
              <a:t>S</a:t>
            </a:r>
            <a:r>
              <a:rPr lang="fr-FR" sz="1400" dirty="0"/>
              <a:t>, </a:t>
            </a:r>
            <a:r>
              <a:rPr lang="el-GR" sz="1400" dirty="0"/>
              <a:t>Γ</a:t>
            </a:r>
            <a:r>
              <a:rPr lang="fr-FR" sz="1400" baseline="-25000" dirty="0"/>
              <a:t>N</a:t>
            </a:r>
            <a:r>
              <a:rPr lang="fr-FR" sz="1400" dirty="0"/>
              <a:t>, </a:t>
            </a:r>
            <a:r>
              <a:rPr lang="el-GR" sz="1400" dirty="0"/>
              <a:t>Δ</a:t>
            </a:r>
            <a:r>
              <a:rPr lang="fr-FR" sz="1400" baseline="-25000" dirty="0" err="1"/>
              <a:t>Sph</a:t>
            </a:r>
            <a:r>
              <a:rPr lang="fr-FR" sz="1400" dirty="0"/>
              <a:t> , </a:t>
            </a:r>
            <a:r>
              <a:rPr lang="el-GR" sz="1400" dirty="0"/>
              <a:t>Δ</a:t>
            </a:r>
            <a:r>
              <a:rPr lang="fr-FR" sz="1400" baseline="-25000" dirty="0" err="1"/>
              <a:t>Nph</a:t>
            </a:r>
            <a:endParaRPr lang="fr-FR" sz="1400" dirty="0"/>
          </a:p>
          <a:p>
            <a:r>
              <a:rPr lang="el-GR" sz="1400" dirty="0"/>
              <a:t>Γ</a:t>
            </a:r>
            <a:r>
              <a:rPr lang="fr-FR" sz="1400" baseline="-25000" dirty="0"/>
              <a:t>N/S </a:t>
            </a:r>
            <a:r>
              <a:rPr lang="fr-FR" sz="1400" dirty="0"/>
              <a:t>=</a:t>
            </a:r>
            <a:r>
              <a:rPr lang="fr-FR" sz="1400" dirty="0" err="1"/>
              <a:t>ħ.V</a:t>
            </a:r>
            <a:r>
              <a:rPr lang="fr-FR" sz="1400" baseline="-25000" dirty="0" err="1"/>
              <a:t>FN</a:t>
            </a:r>
            <a:r>
              <a:rPr lang="fr-FR" sz="1400" baseline="-25000" dirty="0"/>
              <a:t>/S</a:t>
            </a:r>
            <a:r>
              <a:rPr lang="fr-FR" sz="1400" dirty="0"/>
              <a:t>.</a:t>
            </a:r>
            <a:r>
              <a:rPr lang="el-GR" sz="1400" dirty="0"/>
              <a:t>σ</a:t>
            </a:r>
            <a:r>
              <a:rPr lang="fr-FR" sz="1400" dirty="0"/>
              <a:t>/(2.B.d</a:t>
            </a:r>
            <a:r>
              <a:rPr lang="fr-FR" sz="1400" baseline="-25000" dirty="0"/>
              <a:t>N/S</a:t>
            </a:r>
            <a:r>
              <a:rPr lang="fr-FR" sz="1400" dirty="0"/>
              <a:t>)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fr-FR" sz="1400" dirty="0" err="1"/>
              <a:t>Distinguish</a:t>
            </a:r>
            <a:r>
              <a:rPr lang="fr-FR" sz="1400" dirty="0"/>
              <a:t> </a:t>
            </a:r>
            <a:r>
              <a:rPr lang="fr-FR" sz="1400" dirty="0" err="1"/>
              <a:t>btw</a:t>
            </a:r>
            <a:r>
              <a:rPr lang="fr-FR" sz="1400" dirty="0"/>
              <a:t> </a:t>
            </a:r>
            <a:r>
              <a:rPr lang="fr-FR" sz="1400" dirty="0" err="1"/>
              <a:t>buried</a:t>
            </a:r>
            <a:r>
              <a:rPr lang="fr-FR" sz="1400" dirty="0"/>
              <a:t> </a:t>
            </a:r>
            <a:r>
              <a:rPr lang="fr-FR" sz="1400" dirty="0" smtClean="0"/>
              <a:t>and surface </a:t>
            </a:r>
            <a:r>
              <a:rPr lang="fr-FR" sz="1400" dirty="0"/>
              <a:t>normal </a:t>
            </a:r>
            <a:r>
              <a:rPr lang="fr-FR" sz="1400" dirty="0" err="1"/>
              <a:t>metal</a:t>
            </a:r>
            <a:r>
              <a:rPr lang="fr-FR" sz="1400" dirty="0"/>
              <a:t> phases</a:t>
            </a:r>
          </a:p>
        </p:txBody>
      </p:sp>
      <p:sp>
        <p:nvSpPr>
          <p:cNvPr id="17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2796832" y="6491635"/>
            <a:ext cx="4207933" cy="324000"/>
          </a:xfrm>
        </p:spPr>
        <p:txBody>
          <a:bodyPr/>
          <a:lstStyle/>
          <a:p>
            <a:r>
              <a:rPr lang="fr-FR" dirty="0" smtClean="0"/>
              <a:t>TTC – CERN 06/02/2020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48004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xemple_powerpoint_Irfu">
  <a:themeElements>
    <a:clrScheme name="CEA">
      <a:dk1>
        <a:sysClr val="windowText" lastClr="000000"/>
      </a:dk1>
      <a:lt1>
        <a:sysClr val="window" lastClr="FFFFFF"/>
      </a:lt1>
      <a:dk2>
        <a:srgbClr val="DC0528"/>
      </a:dk2>
      <a:lt2>
        <a:srgbClr val="96C31E"/>
      </a:lt2>
      <a:accent1>
        <a:srgbClr val="781469"/>
      </a:accent1>
      <a:accent2>
        <a:srgbClr val="F08728"/>
      </a:accent2>
      <a:accent3>
        <a:srgbClr val="FAB45F"/>
      </a:accent3>
      <a:accent4>
        <a:srgbClr val="0091C3"/>
      </a:accent4>
      <a:accent5>
        <a:srgbClr val="006937"/>
      </a:accent5>
      <a:accent6>
        <a:srgbClr val="87000A"/>
      </a:accent6>
      <a:hlink>
        <a:srgbClr val="0000FF"/>
      </a:hlink>
      <a:folHlink>
        <a:srgbClr val="800080"/>
      </a:folHlink>
    </a:clrScheme>
    <a:fontScheme name="CE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4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ppt59D3.tmp</Template>
  <TotalTime>29652</TotalTime>
  <Words>1785</Words>
  <Application>Microsoft Office PowerPoint</Application>
  <PresentationFormat>Affichage à l'écran (4:3)</PresentationFormat>
  <Paragraphs>310</Paragraphs>
  <Slides>26</Slides>
  <Notes>9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26</vt:i4>
      </vt:variant>
    </vt:vector>
  </HeadingPairs>
  <TitlesOfParts>
    <vt:vector size="36" baseType="lpstr">
      <vt:lpstr>ＭＳ Ｐゴシック</vt:lpstr>
      <vt:lpstr>Arial</vt:lpstr>
      <vt:lpstr>Bell MT</vt:lpstr>
      <vt:lpstr>Calibri</vt:lpstr>
      <vt:lpstr>Cambria Math</vt:lpstr>
      <vt:lpstr>Courier New</vt:lpstr>
      <vt:lpstr>Times New Roman</vt:lpstr>
      <vt:lpstr>Verdana</vt:lpstr>
      <vt:lpstr>Wingdings</vt:lpstr>
      <vt:lpstr>Exemple_powerpoint_Irfu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Projet Nqce</dc:title>
  <dc:creator>Bougamont Emmanuelle</dc:creator>
  <cp:lastModifiedBy>PROSLIER Thomas</cp:lastModifiedBy>
  <cp:revision>560</cp:revision>
  <cp:lastPrinted>2013-09-04T15:41:21Z</cp:lastPrinted>
  <dcterms:created xsi:type="dcterms:W3CDTF">2012-10-13T15:33:03Z</dcterms:created>
  <dcterms:modified xsi:type="dcterms:W3CDTF">2020-02-05T15:49:00Z</dcterms:modified>
</cp:coreProperties>
</file>