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9" r:id="rId2"/>
    <p:sldMasterId id="2147483699" r:id="rId3"/>
  </p:sldMasterIdLst>
  <p:notesMasterIdLst>
    <p:notesMasterId r:id="rId21"/>
  </p:notesMasterIdLst>
  <p:handoutMasterIdLst>
    <p:handoutMasterId r:id="rId22"/>
  </p:handoutMasterIdLst>
  <p:sldIdLst>
    <p:sldId id="256" r:id="rId4"/>
    <p:sldId id="460" r:id="rId5"/>
    <p:sldId id="480" r:id="rId6"/>
    <p:sldId id="475" r:id="rId7"/>
    <p:sldId id="468" r:id="rId8"/>
    <p:sldId id="469" r:id="rId9"/>
    <p:sldId id="470" r:id="rId10"/>
    <p:sldId id="471" r:id="rId11"/>
    <p:sldId id="472" r:id="rId12"/>
    <p:sldId id="473" r:id="rId13"/>
    <p:sldId id="474" r:id="rId14"/>
    <p:sldId id="414" r:id="rId15"/>
    <p:sldId id="481" r:id="rId16"/>
    <p:sldId id="466" r:id="rId17"/>
    <p:sldId id="476" r:id="rId18"/>
    <p:sldId id="478" r:id="rId19"/>
    <p:sldId id="477" r:id="rId20"/>
  </p:sldIdLst>
  <p:sldSz cx="9144000" cy="6858000" type="screen4x3"/>
  <p:notesSz cx="6858000" cy="9945688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orient="horz" pos="572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5" orient="horz" pos="2115" userDrawn="1">
          <p15:clr>
            <a:srgbClr val="A4A3A4"/>
          </p15:clr>
        </p15:guide>
        <p15:guide id="6" pos="567" userDrawn="1">
          <p15:clr>
            <a:srgbClr val="A4A3A4"/>
          </p15:clr>
        </p15:guide>
        <p15:guide id="7" pos="2903" userDrawn="1">
          <p15:clr>
            <a:srgbClr val="A4A3A4"/>
          </p15:clr>
        </p15:guide>
        <p15:guide id="8" pos="4468" userDrawn="1">
          <p15:clr>
            <a:srgbClr val="A4A3A4"/>
          </p15:clr>
        </p15:guide>
        <p15:guide id="9" pos="612" userDrawn="1">
          <p15:clr>
            <a:srgbClr val="A4A3A4"/>
          </p15:clr>
        </p15:guide>
        <p15:guide id="10" pos="17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0000"/>
    <a:srgbClr val="008000"/>
    <a:srgbClr val="FF9933"/>
    <a:srgbClr val="00AAE6"/>
    <a:srgbClr val="FFFF66"/>
    <a:srgbClr val="FEFEFE"/>
    <a:srgbClr val="EFF6FC"/>
    <a:srgbClr val="00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4737" autoAdjust="0"/>
  </p:normalViewPr>
  <p:slideViewPr>
    <p:cSldViewPr snapToGrid="0">
      <p:cViewPr varScale="1">
        <p:scale>
          <a:sx n="125" d="100"/>
          <a:sy n="125" d="100"/>
        </p:scale>
        <p:origin x="948" y="96"/>
      </p:cViewPr>
      <p:guideLst>
        <p:guide orient="horz" pos="709"/>
        <p:guide orient="horz" pos="572"/>
        <p:guide orient="horz" pos="3249"/>
        <p:guide orient="horz" pos="2115"/>
        <p:guide pos="567"/>
        <p:guide pos="2903"/>
        <p:guide pos="4468"/>
        <p:guide pos="612"/>
        <p:guide pos="1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-3732" y="-114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3AA1AEC-CBE5-4DAB-BA1D-FC5A4663E8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9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4538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839"/>
            <a:ext cx="5486400" cy="447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4BFDF9E-FFF0-4D86-90E4-1271FF9B49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676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D1E93-ECCA-4DF7-A885-21E28BAF0675}" type="slidenum">
              <a:rPr lang="en-GB"/>
              <a:pPr/>
              <a:t>1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54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Changes of the 1.5GHz VSR Cavity vessel lead to increased stress values when the cavity is pressurized with the max. value of p = 3.5bar(a), a peak stress of 42 MPa where the coupler port joins the cavity end group. The max. yield strength of Niobium @ room temp is 38MPa, so the design has to be adapted such that this value is not exceeded. </a:t>
            </a:r>
            <a:endParaRPr lang="en-GB" dirty="0" smtClean="0"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386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582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red dashed line shows the 0.8 mm radius of displacement and the blue circles represent possible tip displacements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Relates to axial support of the cavity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43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 do not have a scientific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counsil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yet, we are working on it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 are working on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indico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page and add some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unseful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information about the workshop, accelerators in Mainz and Darmstadt, and of course tourist information about the wonderful city of Mainz.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At the moment we check if we can arrange the workshop without a workshop fee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 are already blocking some rooms in nearby hotels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After the TTC Hanse Weise will send an invitation email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We, ourselves, will also send invitation emails, also to Institutes which are perhaps not on the TTC list.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888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82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774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32613" y="142875"/>
            <a:ext cx="2190750" cy="13541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188" y="142875"/>
            <a:ext cx="6423025" cy="13541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85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52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6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09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55980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105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577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276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3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463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149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10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35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08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796088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9327FC-2074-4A87-A845-7F86ECB04655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88383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F795DAE-CA6E-4215-83A0-7A2282072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E8DFB511-613C-4B75-9C11-AD63A496D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76CE829-EA9D-47A9-B476-83FC7FF5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3C450C81-2D17-411B-A94E-75C3767E3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233FCF2-7AC5-4994-A900-B370AB46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230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F6C95A8-5229-4F64-9723-6F38F430E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4B569DE9-EF5B-4ABB-925C-079E2B2DB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FD5EC43-DC23-4421-8DD9-80516CCE7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B0C841C-1E9B-4CE3-93E1-B33DE0B5E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F7EB47B-657B-4921-96BC-19229A08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130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2A30428-B08A-49F9-99D8-CB918B593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6D22AB4-C8E5-4009-813A-7025BF311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47584FA-87D9-4EE2-880D-66CC0210C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58238F1-B0C6-4FFA-A753-884B29F15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2CB5532-A0EE-4BBC-84DD-E26DDD18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161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A84B2C1-7EFA-49F4-981A-3B3216BE8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ED27A120-509A-48EE-A560-EC31FA711B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86E8A741-4118-4AF8-9376-7BE1C3CA1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1EABFB76-E3A3-403B-862A-9C073D6ED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05014D9F-9B66-4278-AB50-869DE1DF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99578AD5-69F6-4675-9F28-D5B3EEE79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33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EA4E113-CFA5-4279-8C51-5370A2F99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F25AE40-D04E-4933-BA64-0C8C50D48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A15D138-F419-4529-AA96-1B5FD8A18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DBD82AD6-9E41-4A40-8FCA-6DD543A4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62E0C3C3-8363-4331-88E5-002B6AC07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A115C3C3-CAB2-42B9-B495-AD3A8CB08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41103053-3ED0-405B-9DDF-B870818F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1C0FCD3F-BD3D-4445-A565-E5E1055FA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88423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009EA34-D60F-4A4F-9EAF-2A11E5D9E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D43998F1-B16F-4DA3-8F09-19C30D998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F291D0D8-59BF-42AF-BAF2-CB43D4D6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C99AC89-AF6C-4095-81EE-01BBDBD1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25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5A2B9F8C-AC70-41AA-B8D0-460081FFA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A0C35DD6-25BE-48BF-A298-6D43CB096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7FAFD9BB-B128-4730-9EB1-472BE42DF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97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19E503C-463F-497D-B9A5-EBCCA3338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97850A98-389E-4606-8D88-2288200FC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BFE797A9-DB75-4F59-BF06-EABF307E4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5AF8DFE4-1AE8-412B-A6F7-8F7CF688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04575AE9-3A0E-4A7F-96D5-12276621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CC0AF1B1-CC26-46D9-8045-9EAC5A5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50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B31515-2E1C-4087-AF53-470DD36B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DCDCAC36-FEE0-460D-B1CA-00ABF2B8F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A31F897-B79A-4D26-A0CF-A76EA53F4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7AE8BFD1-1359-41CF-B72B-B59FDF2B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3BA8CCC7-8573-4574-B8DE-EF4631814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6A550878-ECE1-41EF-88F7-839D0634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80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3228F1C-248C-4F81-BE3E-1F1844E58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174F9D54-0348-4815-B06A-B9863BFD2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55BDD40-B3F8-49FE-8A78-E9F79933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69E6569-5028-45E3-A10F-7BE767A57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82AFECF-64E9-44F0-AE67-BFDE1683D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007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5374F823-6EE6-4352-96D4-8B6450059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C4E49369-13D8-4CB0-BF6F-B38283E66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E88F21A-7150-40A2-B360-C37BC04F5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F83F-B5D8-459B-A43C-F0563A0DF41B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03.02.2020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02A1FE43-5B78-42EA-82EB-D93AF4306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6EF99C8-B127-46BD-B7E6-718E5A00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527D-94D4-428C-972B-B99103B1744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7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188" y="1019175"/>
            <a:ext cx="4306887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16475" y="1019175"/>
            <a:ext cx="4306888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48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2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3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8900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064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8" descr="Wissenschaftl_Info_a_Kopf.bmp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Grafik 6" descr="Wissenschaftl_Info_ab_Willkommen.bmp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C25F018E-331F-414F-B88A-F5D74E51130C}" type="slidenum">
              <a:rPr lang="en-GB" sz="1200"/>
              <a:pPr algn="r"/>
              <a:t>‹#›</a:t>
            </a:fld>
            <a:endParaRPr lang="en-GB" sz="1200"/>
          </a:p>
        </p:txBody>
      </p:sp>
      <p:sp>
        <p:nvSpPr>
          <p:cNvPr id="5" name="Textfeld 4"/>
          <p:cNvSpPr txBox="1"/>
          <p:nvPr userDrawn="1"/>
        </p:nvSpPr>
        <p:spPr>
          <a:xfrm>
            <a:off x="2860634" y="6611779"/>
            <a:ext cx="3422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0" noProof="0" dirty="0" smtClean="0"/>
              <a:t>Emmy Sharples, TTC 2020, CERN, February 4</a:t>
            </a:r>
            <a:r>
              <a:rPr lang="en-GB" sz="1000" b="0" baseline="30000" noProof="0" dirty="0" smtClean="0"/>
              <a:t>th</a:t>
            </a:r>
            <a:r>
              <a:rPr lang="en-GB" sz="1000" b="0" noProof="0" dirty="0" smtClean="0"/>
              <a:t>-7</a:t>
            </a:r>
            <a:r>
              <a:rPr lang="en-GB" sz="1000" b="0" baseline="30000" noProof="0" dirty="0" smtClean="0"/>
              <a:t>th</a:t>
            </a:r>
            <a:r>
              <a:rPr lang="en-GB" sz="1000" b="0" noProof="0" dirty="0" smtClean="0"/>
              <a:t>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7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9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BACC3851-CF69-4730-8A2A-1F32B7BB3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5DFA7C34-3B2C-4B65-9D8E-299F61A6C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E844213-4AB0-4166-9D62-52681FF3D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D75F83F-B5D8-459B-A43C-F0563A0DF41B}" type="datetimeFigureOut">
              <a:rPr lang="de-DE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03.02.2020</a:t>
            </a:fld>
            <a:endParaRPr lang="de-DE" b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4FCDE7A-D97E-476A-9BD2-6E6C1BB28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b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5514FB4-C68D-4E87-BEFA-88BD9E19D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4FB527D-94D4-428C-972B-B99103B17447}" type="slidenum">
              <a:rPr lang="de-DE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de-DE" b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26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jp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.tiff"/><Relationship Id="rId11" Type="http://schemas.openxmlformats.org/officeDocument/2006/relationships/image" Target="../media/image32.jpeg"/><Relationship Id="rId5" Type="http://schemas.openxmlformats.org/officeDocument/2006/relationships/hyperlink" Target="mailto:dirty-SRF@uni-mainz.de" TargetMode="External"/><Relationship Id="rId10" Type="http://schemas.openxmlformats.org/officeDocument/2006/relationships/image" Target="../media/image31.png"/><Relationship Id="rId4" Type="http://schemas.openxmlformats.org/officeDocument/2006/relationships/hyperlink" Target="https://indico.him.uni-mainz.de/event/63/" TargetMode="External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 descr="Wissenschaftl_Info_a_Kopf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6" descr="Wissenschaftl_Info_ab_Willkommen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/>
          </p:cNvSpPr>
          <p:nvPr/>
        </p:nvSpPr>
        <p:spPr bwMode="auto">
          <a:xfrm>
            <a:off x="1190625" y="1846263"/>
            <a:ext cx="761523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479634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998" y="125613"/>
            <a:ext cx="2440002" cy="1449298"/>
          </a:xfrm>
          <a:prstGeom prst="rect">
            <a:avLst/>
          </a:prstGeom>
        </p:spPr>
      </p:pic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190625" y="4487500"/>
            <a:ext cx="444063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Emmy Sharples </a:t>
            </a:r>
          </a:p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04.02.2020</a:t>
            </a:r>
            <a:endParaRPr lang="en-US" sz="18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en-US" sz="18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FG-ISRF, Helmholtz-Zentrum Berlin / BESSY II</a:t>
            </a:r>
          </a:p>
        </p:txBody>
      </p:sp>
      <p:sp>
        <p:nvSpPr>
          <p:cNvPr id="2" name="Rectangle 1"/>
          <p:cNvSpPr/>
          <p:nvPr/>
        </p:nvSpPr>
        <p:spPr>
          <a:xfrm>
            <a:off x="2537460" y="614911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TESLA technical collaboration meeting, </a:t>
            </a:r>
            <a:r>
              <a:rPr lang="en-GB" dirty="0">
                <a:solidFill>
                  <a:schemeClr val="bg1"/>
                </a:solidFill>
              </a:rPr>
              <a:t>CERN, </a:t>
            </a:r>
            <a:r>
              <a:rPr lang="en-GB" dirty="0" smtClean="0">
                <a:solidFill>
                  <a:schemeClr val="bg1"/>
                </a:solidFill>
              </a:rPr>
              <a:t>February 4-7, 2020.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760640" y="2598003"/>
            <a:ext cx="68144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Q studies for the higher power 1.5 GHz couplers for </a:t>
            </a: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	BESSY VSR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1373" y="115013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Displacement analysis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" r="2097"/>
          <a:stretch/>
        </p:blipFill>
        <p:spPr>
          <a:xfrm>
            <a:off x="15968" y="1287877"/>
            <a:ext cx="9128031" cy="53161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184" y="2017835"/>
            <a:ext cx="2497640" cy="2270582"/>
          </a:xfrm>
          <a:prstGeom prst="rect">
            <a:avLst/>
          </a:prstGeom>
        </p:spPr>
      </p:pic>
      <p:sp>
        <p:nvSpPr>
          <p:cNvPr id="6" name="Textfeld 13"/>
          <p:cNvSpPr txBox="1"/>
          <p:nvPr/>
        </p:nvSpPr>
        <p:spPr>
          <a:xfrm>
            <a:off x="163664" y="660305"/>
            <a:ext cx="8832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Minimal change &lt; 5% in Q for all displacements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Further studies to see how the fields are affected are required</a:t>
            </a:r>
            <a:endParaRPr lang="de-DE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9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5481"/>
          <a:stretch/>
        </p:blipFill>
        <p:spPr>
          <a:xfrm>
            <a:off x="4614254" y="3539021"/>
            <a:ext cx="4420469" cy="1783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2244" y="85517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Outlook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7987" y="5432323"/>
            <a:ext cx="8661400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</a:rPr>
              <a:t>Current coupler status: Tender awarded, kick off meeting scheduled for the next month</a:t>
            </a:r>
          </a:p>
          <a:p>
            <a:pPr algn="just"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</a:rPr>
              <a:t>Prototype Delivery: Expected November 2020</a:t>
            </a:r>
          </a:p>
          <a:p>
            <a:pPr algn="just"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</a:rPr>
              <a:t>Series delivery: Expected August </a:t>
            </a:r>
            <a:r>
              <a:rPr lang="en-GB" dirty="0" smtClean="0">
                <a:latin typeface="Calibri" panose="020F0502020204030204" pitchFamily="34" charset="0"/>
              </a:rPr>
              <a:t>2021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076" r="7476" b="3671"/>
          <a:stretch/>
        </p:blipFill>
        <p:spPr>
          <a:xfrm>
            <a:off x="4614254" y="778925"/>
            <a:ext cx="4478505" cy="269539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009187" y="681845"/>
            <a:ext cx="2567377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00" dirty="0" smtClean="0">
                <a:latin typeface="Calibri" panose="020F0502020204030204" pitchFamily="34" charset="0"/>
              </a:rPr>
              <a:t>Emitted particles vs time at different power levels</a:t>
            </a:r>
            <a:endParaRPr lang="en-GB" sz="1000" dirty="0"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41831" y="2572612"/>
            <a:ext cx="1424440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latin typeface="Calibri" panose="020F0502020204030204" pitchFamily="34" charset="0"/>
              </a:rPr>
              <a:t>Coated ceramic: SEY=1.5</a:t>
            </a:r>
            <a:endParaRPr lang="en-GB" sz="1000" b="1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572612"/>
            <a:ext cx="512651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Design finalised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</a:rPr>
              <a:t>Multipacting</a:t>
            </a:r>
            <a:r>
              <a:rPr lang="en-GB" dirty="0">
                <a:latin typeface="Calibri" panose="020F0502020204030204" pitchFamily="34" charset="0"/>
              </a:rPr>
              <a:t> studies performed and no </a:t>
            </a:r>
            <a:r>
              <a:rPr lang="en-GB" dirty="0" err="1">
                <a:latin typeface="Calibri" panose="020F0502020204030204" pitchFamily="34" charset="0"/>
              </a:rPr>
              <a:t>multipacting</a:t>
            </a:r>
            <a:r>
              <a:rPr lang="en-GB" dirty="0">
                <a:latin typeface="Calibri" panose="020F0502020204030204" pitchFamily="34" charset="0"/>
              </a:rPr>
              <a:t> found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Further field studies required for tolerance and blending studies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Thermal concerns still present around warm bellow but solution being sought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</a:rPr>
              <a:t>Testbox</a:t>
            </a:r>
            <a:r>
              <a:rPr lang="en-GB" dirty="0">
                <a:latin typeface="Calibri" panose="020F0502020204030204" pitchFamily="34" charset="0"/>
              </a:rPr>
              <a:t> development almost complete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b="7023"/>
          <a:stretch/>
        </p:blipFill>
        <p:spPr>
          <a:xfrm>
            <a:off x="41584" y="669599"/>
            <a:ext cx="4572670" cy="193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6653" y="1763713"/>
            <a:ext cx="7772400" cy="150018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4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Thank you for your attention</a:t>
            </a:r>
          </a:p>
          <a:p>
            <a:pPr>
              <a:lnSpc>
                <a:spcPct val="100000"/>
              </a:lnSpc>
            </a:pPr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Any Questions?</a:t>
            </a:r>
            <a:endParaRPr lang="en-GB" sz="4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2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67C6799C-C25D-4BB2-9BD1-6CBA6A397B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5" b="5542"/>
          <a:stretch/>
        </p:blipFill>
        <p:spPr>
          <a:xfrm>
            <a:off x="0" y="198120"/>
            <a:ext cx="9144000" cy="63779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B3EA7FDF-723E-4CAB-85DA-ECF708573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45745" y="555776"/>
            <a:ext cx="9467850" cy="819150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chemeClr val="bg1"/>
                </a:solidFill>
              </a:rPr>
              <a:t>2</a:t>
            </a:r>
            <a:r>
              <a:rPr lang="en-US" sz="2700" b="1" baseline="30000" dirty="0">
                <a:solidFill>
                  <a:schemeClr val="bg1"/>
                </a:solidFill>
              </a:rPr>
              <a:t>nd</a:t>
            </a:r>
            <a:r>
              <a:rPr lang="en-US" sz="2700" b="1" dirty="0">
                <a:solidFill>
                  <a:schemeClr val="bg1"/>
                </a:solidFill>
              </a:rPr>
              <a:t> Workshop on Operating SRF Systems Reliably in a "Dirty" Machine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067F6E76-E79C-4875-AFE5-70ED2A7B38FA}"/>
              </a:ext>
            </a:extLst>
          </p:cNvPr>
          <p:cNvSpPr txBox="1"/>
          <p:nvPr/>
        </p:nvSpPr>
        <p:spPr>
          <a:xfrm>
            <a:off x="312912" y="1148869"/>
            <a:ext cx="23669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prstClr val="white"/>
                </a:solidFill>
                <a:latin typeface="Calibri" panose="020F0502020204030204"/>
                <a:cs typeface="+mn-cs"/>
              </a:rPr>
              <a:t>November 10</a:t>
            </a:r>
            <a:r>
              <a:rPr lang="de-DE" sz="1500" baseline="30000" dirty="0">
                <a:solidFill>
                  <a:prstClr val="white"/>
                </a:solidFill>
                <a:latin typeface="Calibri" panose="020F0502020204030204"/>
                <a:cs typeface="+mn-cs"/>
              </a:rPr>
              <a:t>th</a:t>
            </a:r>
            <a:r>
              <a:rPr lang="de-DE" sz="1500" dirty="0">
                <a:solidFill>
                  <a:prstClr val="white"/>
                </a:solidFill>
                <a:latin typeface="Calibri" panose="020F0502020204030204"/>
                <a:cs typeface="+mn-cs"/>
              </a:rPr>
              <a:t> - 12</a:t>
            </a:r>
            <a:r>
              <a:rPr lang="de-DE" sz="1500" baseline="30000" dirty="0">
                <a:solidFill>
                  <a:prstClr val="white"/>
                </a:solidFill>
                <a:latin typeface="Calibri" panose="020F0502020204030204"/>
                <a:cs typeface="+mn-cs"/>
              </a:rPr>
              <a:t>th</a:t>
            </a:r>
            <a:r>
              <a:rPr lang="de-DE" sz="1500" dirty="0">
                <a:solidFill>
                  <a:prstClr val="white"/>
                </a:solidFill>
                <a:latin typeface="Calibri" panose="020F0502020204030204"/>
                <a:cs typeface="+mn-cs"/>
              </a:rPr>
              <a:t>, 2020</a:t>
            </a:r>
          </a:p>
          <a:p>
            <a:pPr algn="l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prstClr val="white"/>
                </a:solidFill>
                <a:latin typeface="Calibri" panose="020F0502020204030204"/>
                <a:cs typeface="+mn-cs"/>
              </a:rPr>
              <a:t>Helmholtz Institute</a:t>
            </a:r>
          </a:p>
          <a:p>
            <a:pPr algn="l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prstClr val="white"/>
                </a:solidFill>
                <a:latin typeface="Calibri" panose="020F0502020204030204"/>
                <a:cs typeface="+mn-cs"/>
              </a:rPr>
              <a:t>Mainz, Germany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DE0DF0D7-1368-4D4B-B86C-D2D12AF4460F}"/>
              </a:ext>
            </a:extLst>
          </p:cNvPr>
          <p:cNvSpPr txBox="1"/>
          <p:nvPr/>
        </p:nvSpPr>
        <p:spPr>
          <a:xfrm>
            <a:off x="5737860" y="5782599"/>
            <a:ext cx="3453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0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Copyright: Bildnummer: PAN12 @ Landeshauptstadt Mainz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D2E3981A-5F69-4AC8-ABF5-4344EDDC55F6}"/>
              </a:ext>
            </a:extLst>
          </p:cNvPr>
          <p:cNvSpPr txBox="1"/>
          <p:nvPr/>
        </p:nvSpPr>
        <p:spPr>
          <a:xfrm>
            <a:off x="5895975" y="1107478"/>
            <a:ext cx="32480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200" b="0" u="sng" dirty="0">
                <a:solidFill>
                  <a:prstClr val="white"/>
                </a:solidFill>
                <a:latin typeface="Calibri" panose="020F0502020204030204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https://indico.him.uni-mainz.de/event/63/</a:t>
            </a:r>
            <a:endParaRPr lang="de-DE" sz="1200" b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  <a:p>
            <a:pPr algn="l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200" b="0" dirty="0">
                <a:solidFill>
                  <a:prstClr val="white"/>
                </a:solidFill>
                <a:latin typeface="Calibri" panose="020F0502020204030204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dirtySRF@uni-mainz.de</a:t>
            </a:r>
            <a:endParaRPr lang="de-DE" sz="1200" b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A4A1A81D-48B4-4810-8894-28734C5677EB}"/>
              </a:ext>
            </a:extLst>
          </p:cNvPr>
          <p:cNvSpPr txBox="1"/>
          <p:nvPr/>
        </p:nvSpPr>
        <p:spPr>
          <a:xfrm>
            <a:off x="5900578" y="4609581"/>
            <a:ext cx="1721946" cy="112594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450"/>
              </a:spcAft>
            </a:pPr>
            <a:r>
              <a:rPr lang="de-DE" sz="1050" b="0" u="sng" dirty="0" err="1">
                <a:solidFill>
                  <a:prstClr val="white"/>
                </a:solidFill>
                <a:latin typeface="Calibri" panose="020F0502020204030204"/>
                <a:cs typeface="+mn-cs"/>
              </a:rPr>
              <a:t>Local</a:t>
            </a:r>
            <a:r>
              <a:rPr lang="de-DE" sz="1050" b="0" u="sng" dirty="0">
                <a:solidFill>
                  <a:prstClr val="white"/>
                </a:solidFill>
                <a:latin typeface="Calibri" panose="020F0502020204030204"/>
                <a:cs typeface="+mn-cs"/>
              </a:rPr>
              <a:t> </a:t>
            </a:r>
            <a:r>
              <a:rPr lang="de-DE" sz="1050" b="0" u="sng" dirty="0" err="1">
                <a:solidFill>
                  <a:prstClr val="white"/>
                </a:solidFill>
                <a:latin typeface="Calibri" panose="020F0502020204030204"/>
                <a:cs typeface="+mn-cs"/>
              </a:rPr>
              <a:t>organizing</a:t>
            </a:r>
            <a:r>
              <a:rPr lang="de-DE" sz="1050" b="0" u="sng" dirty="0">
                <a:solidFill>
                  <a:prstClr val="white"/>
                </a:solidFill>
                <a:latin typeface="Calibri" panose="020F0502020204030204"/>
                <a:cs typeface="+mn-cs"/>
              </a:rPr>
              <a:t> </a:t>
            </a:r>
            <a:r>
              <a:rPr lang="de-DE" sz="1050" b="0" u="sng" dirty="0" err="1">
                <a:solidFill>
                  <a:prstClr val="white"/>
                </a:solidFill>
                <a:latin typeface="Calibri" panose="020F0502020204030204"/>
                <a:cs typeface="+mn-cs"/>
              </a:rPr>
              <a:t>committee</a:t>
            </a:r>
            <a:r>
              <a:rPr lang="de-DE" sz="1050" b="0" u="sng" dirty="0">
                <a:solidFill>
                  <a:prstClr val="white"/>
                </a:solidFill>
                <a:latin typeface="Calibri" panose="020F0502020204030204"/>
                <a:cs typeface="+mn-cs"/>
              </a:rPr>
              <a:t>: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5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Florian Hug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5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Miriam Jäger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5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Thorsten Kürzeder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5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Tanja Schwerdt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de-DE" sz="1050" b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Timo Stengler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F03C9C67-EAF7-4DE1-95D8-DC8F76DDF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287" y="4364627"/>
            <a:ext cx="4328893" cy="2020934"/>
          </a:xfrm>
          <a:solidFill>
            <a:schemeClr val="bg2">
              <a:lumMod val="1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</a:rPr>
              <a:t>	TOPICS: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Controlling </a:t>
            </a:r>
            <a:r>
              <a:rPr lang="de-DE" sz="1400" dirty="0" err="1">
                <a:solidFill>
                  <a:schemeClr val="bg1"/>
                </a:solidFill>
              </a:rPr>
              <a:t>contamination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of</a:t>
            </a:r>
            <a:r>
              <a:rPr lang="de-DE" sz="1400" dirty="0">
                <a:solidFill>
                  <a:schemeClr val="bg1"/>
                </a:solidFill>
              </a:rPr>
              <a:t> SRF </a:t>
            </a:r>
            <a:r>
              <a:rPr lang="de-DE" sz="1400" dirty="0" err="1">
                <a:solidFill>
                  <a:schemeClr val="bg1"/>
                </a:solidFill>
              </a:rPr>
              <a:t>cavities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during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accelerator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operation</a:t>
            </a:r>
            <a:endParaRPr lang="de-DE" sz="1400" dirty="0">
              <a:solidFill>
                <a:schemeClr val="bg1"/>
              </a:solidFill>
            </a:endParaRP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Elimination </a:t>
            </a:r>
            <a:r>
              <a:rPr lang="de-DE" sz="1400" dirty="0" err="1">
                <a:solidFill>
                  <a:schemeClr val="bg1"/>
                </a:solidFill>
              </a:rPr>
              <a:t>of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accelerator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contamination</a:t>
            </a:r>
            <a:endParaRPr lang="de-DE" sz="1400" dirty="0">
              <a:solidFill>
                <a:schemeClr val="bg1"/>
              </a:solidFill>
            </a:endParaRP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Experience in </a:t>
            </a:r>
            <a:r>
              <a:rPr lang="de-DE" sz="1400" dirty="0" err="1">
                <a:solidFill>
                  <a:schemeClr val="bg1"/>
                </a:solidFill>
              </a:rPr>
              <a:t>long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term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operation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and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degradation</a:t>
            </a:r>
            <a:endParaRPr lang="de-DE" sz="1400" dirty="0">
              <a:solidFill>
                <a:schemeClr val="bg1"/>
              </a:solidFill>
            </a:endParaRP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Gas </a:t>
            </a:r>
            <a:r>
              <a:rPr lang="de-DE" sz="1400" dirty="0" err="1">
                <a:solidFill>
                  <a:schemeClr val="bg1"/>
                </a:solidFill>
              </a:rPr>
              <a:t>targets</a:t>
            </a:r>
            <a:r>
              <a:rPr lang="de-DE" sz="1400" dirty="0">
                <a:solidFill>
                  <a:schemeClr val="bg1"/>
                </a:solidFill>
              </a:rPr>
              <a:t> at </a:t>
            </a:r>
            <a:r>
              <a:rPr lang="de-DE" sz="1400" dirty="0" err="1">
                <a:solidFill>
                  <a:schemeClr val="bg1"/>
                </a:solidFill>
              </a:rPr>
              <a:t>the</a:t>
            </a:r>
            <a:r>
              <a:rPr lang="de-DE" sz="1400" dirty="0">
                <a:solidFill>
                  <a:schemeClr val="bg1"/>
                </a:solidFill>
              </a:rPr>
              <a:t> experimental </a:t>
            </a:r>
            <a:r>
              <a:rPr lang="de-DE" sz="1400" dirty="0" err="1">
                <a:solidFill>
                  <a:schemeClr val="bg1"/>
                </a:solidFill>
              </a:rPr>
              <a:t>sites</a:t>
            </a:r>
            <a:r>
              <a:rPr lang="de-DE" sz="1400" dirty="0">
                <a:solidFill>
                  <a:schemeClr val="bg1"/>
                </a:solidFill>
              </a:rPr>
              <a:t>: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 err="1">
                <a:solidFill>
                  <a:schemeClr val="bg1"/>
                </a:solidFill>
              </a:rPr>
              <a:t>possible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issues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and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safety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measures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for</a:t>
            </a:r>
            <a:r>
              <a:rPr lang="de-DE" sz="1400" dirty="0">
                <a:solidFill>
                  <a:schemeClr val="bg1"/>
                </a:solidFill>
              </a:rPr>
              <a:t> SRF </a:t>
            </a:r>
            <a:r>
              <a:rPr lang="de-DE" sz="1400" dirty="0" err="1">
                <a:solidFill>
                  <a:schemeClr val="bg1"/>
                </a:solidFill>
              </a:rPr>
              <a:t>installations</a:t>
            </a:r>
            <a:endParaRPr lang="de-DE" sz="1400" dirty="0">
              <a:solidFill>
                <a:schemeClr val="bg1"/>
              </a:solidFill>
            </a:endParaRPr>
          </a:p>
          <a:p>
            <a:endParaRPr lang="de-DE" sz="1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7734914" y="4196874"/>
            <a:ext cx="1300008" cy="1585725"/>
            <a:chOff x="10543841" y="4535419"/>
            <a:chExt cx="1569514" cy="1962387"/>
          </a:xfrm>
        </p:grpSpPr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xmlns="" id="{7C9B0AB1-9C1B-4882-8223-DEC66961BC3E}"/>
                </a:ext>
              </a:extLst>
            </p:cNvPr>
            <p:cNvGrpSpPr/>
            <p:nvPr/>
          </p:nvGrpSpPr>
          <p:grpSpPr>
            <a:xfrm>
              <a:off x="10607342" y="4535419"/>
              <a:ext cx="1506013" cy="1944688"/>
              <a:chOff x="10829814" y="6499434"/>
              <a:chExt cx="1506013" cy="1944688"/>
            </a:xfrm>
          </p:grpSpPr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xmlns="" id="{CDC14286-214F-472D-9595-0F8C5184B7C6}"/>
                  </a:ext>
                </a:extLst>
              </p:cNvPr>
              <p:cNvSpPr/>
              <p:nvPr/>
            </p:nvSpPr>
            <p:spPr>
              <a:xfrm>
                <a:off x="10829814" y="6499434"/>
                <a:ext cx="1506013" cy="194468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 b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27" name="Grafik 26">
                <a:extLst>
                  <a:ext uri="{FF2B5EF4-FFF2-40B4-BE49-F238E27FC236}">
                    <a16:creationId xmlns:a16="http://schemas.microsoft.com/office/drawing/2014/main" xmlns="" id="{CC115B0B-26F8-43AD-BB7E-9A93307F2A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13" t="21654" r="4947" b="21516"/>
              <a:stretch/>
            </p:blipFill>
            <p:spPr>
              <a:xfrm>
                <a:off x="10897975" y="6557024"/>
                <a:ext cx="1406526" cy="240590"/>
              </a:xfrm>
              <a:prstGeom prst="rect">
                <a:avLst/>
              </a:prstGeom>
            </p:spPr>
          </p:pic>
          <p:pic>
            <p:nvPicPr>
              <p:cNvPr id="28" name="Grafik 27">
                <a:extLst>
                  <a:ext uri="{FF2B5EF4-FFF2-40B4-BE49-F238E27FC236}">
                    <a16:creationId xmlns:a16="http://schemas.microsoft.com/office/drawing/2014/main" xmlns="" id="{973590F5-4697-4D06-A3F8-8C2AF56AC9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05038" y="6902958"/>
                <a:ext cx="465374" cy="465374"/>
              </a:xfrm>
              <a:prstGeom prst="rect">
                <a:avLst/>
              </a:prstGeom>
            </p:spPr>
          </p:pic>
          <p:pic>
            <p:nvPicPr>
              <p:cNvPr id="26" name="Bild 6" descr="GSI_Logo_rgb.png">
                <a:extLst>
                  <a:ext uri="{FF2B5EF4-FFF2-40B4-BE49-F238E27FC236}">
                    <a16:creationId xmlns:a16="http://schemas.microsoft.com/office/drawing/2014/main" xmlns="" id="{27739FBD-129B-4315-BDB3-C25362F4D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33581" y="6933520"/>
                <a:ext cx="837369" cy="279123"/>
              </a:xfrm>
              <a:prstGeom prst="rect">
                <a:avLst/>
              </a:prstGeom>
            </p:spPr>
          </p:pic>
        </p:grpSp>
        <p:pic>
          <p:nvPicPr>
            <p:cNvPr id="14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7132" y="5899034"/>
              <a:ext cx="791548" cy="5987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543841" y="5923659"/>
              <a:ext cx="733289" cy="513769"/>
            </a:xfrm>
            <a:prstGeom prst="rect">
              <a:avLst/>
            </a:prstGeom>
          </p:spPr>
        </p:pic>
        <p:pic>
          <p:nvPicPr>
            <p:cNvPr id="16" name="Grafik 8" descr="Grafik 8"/>
            <p:cNvPicPr>
              <a:picLocks noChangeAspect="1"/>
            </p:cNvPicPr>
            <p:nvPr/>
          </p:nvPicPr>
          <p:blipFill>
            <a:blip r:embed="rId11"/>
            <a:srcRect b="37196"/>
            <a:stretch>
              <a:fillRect/>
            </a:stretch>
          </p:blipFill>
          <p:spPr>
            <a:xfrm>
              <a:off x="10764347" y="5518208"/>
              <a:ext cx="1221650" cy="374166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39165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99378"/>
            <a:ext cx="8229600" cy="395922"/>
          </a:xfrm>
        </p:spPr>
        <p:txBody>
          <a:bodyPr/>
          <a:lstStyle/>
          <a:p>
            <a:r>
              <a:rPr lang="en-GB" sz="2800" dirty="0" smtClean="0">
                <a:latin typeface="Calibri" panose="020F0502020204030204" pitchFamily="34" charset="0"/>
              </a:rPr>
              <a:t>Operating SRF in  A dirty machine: Workshop 2</a:t>
            </a:r>
            <a:endParaRPr lang="en-GB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6726" y="3507698"/>
            <a:ext cx="3089788" cy="3165948"/>
            <a:chOff x="154626" y="3376381"/>
            <a:chExt cx="3144666" cy="32132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626" y="3376381"/>
              <a:ext cx="3144666" cy="32132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08423" y="3590843"/>
              <a:ext cx="210987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</a:rPr>
                <a:t>Dressed 1.5 GHz cavity</a:t>
              </a:r>
              <a:endParaRPr lang="en-GB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780" y="105031"/>
            <a:ext cx="8229600" cy="499653"/>
          </a:xfrm>
        </p:spPr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</a:rPr>
              <a:t>VSR Requirements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6514" y="4473044"/>
            <a:ext cx="5701061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u="sng" dirty="0" smtClean="0">
                <a:latin typeface="Calibri" panose="020F0502020204030204" pitchFamily="34" charset="0"/>
              </a:rPr>
              <a:t>Unique challenges of VSR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Complex cavity design → Higher order mode propagation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High power, high fields, small </a:t>
            </a:r>
            <a:r>
              <a:rPr lang="en-US" b="0" dirty="0">
                <a:latin typeface="Calibri" panose="020F0502020204030204" pitchFamily="34" charset="0"/>
              </a:rPr>
              <a:t>scale </a:t>
            </a:r>
            <a:r>
              <a:rPr lang="en-US" b="0" dirty="0" smtClean="0">
                <a:latin typeface="Calibri" panose="020F0502020204030204" pitchFamily="34" charset="0"/>
              </a:rPr>
              <a:t>→ heating issues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latin typeface="Calibri" panose="020F0502020204030204" pitchFamily="34" charset="0"/>
              </a:rPr>
              <a:t>Smaller scales → Mechanical </a:t>
            </a:r>
            <a:r>
              <a:rPr lang="en-US" b="0" dirty="0" smtClean="0">
                <a:latin typeface="Calibri" panose="020F0502020204030204" pitchFamily="34" charset="0"/>
              </a:rPr>
              <a:t>challenges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Module </a:t>
            </a:r>
            <a:r>
              <a:rPr lang="en-US" b="0" dirty="0">
                <a:latin typeface="Calibri" panose="020F0502020204030204" pitchFamily="34" charset="0"/>
              </a:rPr>
              <a:t>integration → dimensional </a:t>
            </a:r>
            <a:r>
              <a:rPr lang="en-US" b="0" dirty="0" smtClean="0">
                <a:latin typeface="Calibri" panose="020F0502020204030204" pitchFamily="34" charset="0"/>
              </a:rPr>
              <a:t>constraints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High gradients and SRF </a:t>
            </a:r>
            <a:r>
              <a:rPr lang="en-US" b="0" dirty="0">
                <a:latin typeface="Calibri" panose="020F0502020204030204" pitchFamily="34" charset="0"/>
              </a:rPr>
              <a:t>→ </a:t>
            </a:r>
            <a:r>
              <a:rPr lang="en-US" b="0" dirty="0" smtClean="0">
                <a:latin typeface="Calibri" panose="020F0502020204030204" pitchFamily="34" charset="0"/>
              </a:rPr>
              <a:t>Field emission + </a:t>
            </a:r>
            <a:r>
              <a:rPr lang="en-US" b="0" dirty="0" err="1" smtClean="0">
                <a:latin typeface="Calibri" panose="020F0502020204030204" pitchFamily="34" charset="0"/>
              </a:rPr>
              <a:t>multipacting</a:t>
            </a:r>
            <a:r>
              <a:rPr lang="en-US" b="0" dirty="0" smtClean="0">
                <a:latin typeface="Calibri" panose="020F0502020204030204" pitchFamily="34" charset="0"/>
              </a:rPr>
              <a:t> must be avoided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918435"/>
              </p:ext>
            </p:extLst>
          </p:nvPr>
        </p:nvGraphicFramePr>
        <p:xfrm>
          <a:off x="116726" y="1184131"/>
          <a:ext cx="3048064" cy="2217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7398"/>
                <a:gridCol w="126066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Parameter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Value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8495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Central Frequency (f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1.498 GHz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5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Power level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16 kW CW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3075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400" baseline="-25000" dirty="0" err="1" smtClean="0">
                          <a:latin typeface="Calibri" panose="020F0502020204030204" pitchFamily="34" charset="0"/>
                        </a:rPr>
                        <a:t>ext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range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6x10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to 6x10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GB" sz="1400" baseline="30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87594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400" baseline="-25000" dirty="0" err="1" smtClean="0">
                          <a:latin typeface="Calibri" panose="020F0502020204030204" pitchFamily="34" charset="0"/>
                        </a:rPr>
                        <a:t>loaded</a:t>
                      </a:r>
                      <a:endParaRPr lang="en-GB" sz="1400" baseline="-25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5x10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GB" sz="1400" baseline="30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7776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@f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endParaRPr lang="en-GB" sz="1400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≤-30 dB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@f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baseline="0" dirty="0" smtClean="0">
                          <a:latin typeface="Calibri" panose="020F0502020204030204" pitchFamily="34" charset="0"/>
                        </a:rPr>
                        <a:t> ± 5MHz</a:t>
                      </a:r>
                      <a:endParaRPr lang="en-GB" sz="1400" baseline="-250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≤-20 dB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65483" y="604684"/>
            <a:ext cx="572689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u="sng" dirty="0" smtClean="0">
                <a:latin typeface="Calibri" panose="020F0502020204030204" pitchFamily="34" charset="0"/>
              </a:rPr>
              <a:t>Fundamental coupler Design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latin typeface="Calibri" panose="020F0502020204030204" pitchFamily="34" charset="0"/>
              </a:rPr>
              <a:t>Adjustable coaxial coupler based on Cornell </a:t>
            </a:r>
            <a:r>
              <a:rPr lang="en-US" b="0" dirty="0" err="1" smtClean="0">
                <a:latin typeface="Calibri" panose="020F0502020204030204" pitchFamily="34" charset="0"/>
              </a:rPr>
              <a:t>cERL</a:t>
            </a:r>
            <a:r>
              <a:rPr lang="en-US" b="0" dirty="0" smtClean="0">
                <a:latin typeface="Calibri" panose="020F0502020204030204" pitchFamily="34" charset="0"/>
              </a:rPr>
              <a:t> injector coupler: Lower coupling level and lower power but higher frequency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817" y="660911"/>
            <a:ext cx="3081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0" dirty="0" smtClean="0">
                <a:latin typeface="Calibri" panose="020F0502020204030204" pitchFamily="34" charset="0"/>
              </a:rPr>
              <a:t>Initial parameters as laid out in the TDS for BESSY VSR </a:t>
            </a:r>
            <a:r>
              <a:rPr lang="en-US" sz="1400" b="0" dirty="0" err="1" smtClean="0">
                <a:latin typeface="Calibri" panose="020F0502020204030204" pitchFamily="34" charset="0"/>
              </a:rPr>
              <a:t>VSR</a:t>
            </a:r>
            <a:endParaRPr lang="en-US" sz="1400" b="0" dirty="0" smtClean="0">
              <a:latin typeface="Calibri" panose="020F050202020403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08154" y="1863508"/>
            <a:ext cx="5097779" cy="2189060"/>
            <a:chOff x="3740930" y="1706161"/>
            <a:chExt cx="5097779" cy="21890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5" t="1810" r="4710" b="8917"/>
            <a:stretch/>
          </p:blipFill>
          <p:spPr>
            <a:xfrm>
              <a:off x="3740930" y="1706161"/>
              <a:ext cx="5097779" cy="218906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355977" y="1719722"/>
              <a:ext cx="3092180" cy="3385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0" dirty="0" smtClean="0">
                  <a:solidFill>
                    <a:schemeClr val="tx1"/>
                  </a:solidFill>
                  <a:latin typeface="+mn-lt"/>
                </a:rPr>
                <a:t>Cornell </a:t>
              </a:r>
              <a:r>
                <a:rPr lang="en-GB" sz="1600" b="0" dirty="0" err="1" smtClean="0">
                  <a:solidFill>
                    <a:schemeClr val="tx1"/>
                  </a:solidFill>
                  <a:latin typeface="+mn-lt"/>
                </a:rPr>
                <a:t>cERL</a:t>
              </a:r>
              <a:r>
                <a:rPr lang="en-GB" sz="1600" b="0" dirty="0" smtClean="0">
                  <a:solidFill>
                    <a:schemeClr val="tx1"/>
                  </a:solidFill>
                  <a:latin typeface="+mn-lt"/>
                </a:rPr>
                <a:t> injector coupler</a:t>
              </a:r>
              <a:endParaRPr lang="en-GB" sz="1600" b="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151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4" y="914400"/>
            <a:ext cx="8858090" cy="4479436"/>
          </a:xfrm>
          <a:prstGeom prst="rect">
            <a:avLst/>
          </a:prstGeom>
        </p:spPr>
      </p:pic>
      <p:sp>
        <p:nvSpPr>
          <p:cNvPr id="4" name="Titel 65"/>
          <p:cNvSpPr txBox="1">
            <a:spLocks/>
          </p:cNvSpPr>
          <p:nvPr/>
        </p:nvSpPr>
        <p:spPr>
          <a:xfrm>
            <a:off x="931138" y="106251"/>
            <a:ext cx="7488632" cy="319894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marL="0" lvl="1"/>
            <a:r>
              <a:rPr lang="en-GB" sz="2400" dirty="0" err="1">
                <a:latin typeface="Calibri" panose="020F0502020204030204" pitchFamily="34" charset="0"/>
              </a:rPr>
              <a:t>Cryo</a:t>
            </a:r>
            <a:r>
              <a:rPr lang="en-GB" sz="2400" dirty="0">
                <a:latin typeface="Calibri" panose="020F0502020204030204" pitchFamily="34" charset="0"/>
              </a:rPr>
              <a:t> Module – Preparatory Phase</a:t>
            </a:r>
            <a:endParaRPr lang="en-US" sz="2400" baseline="300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610" y="5566395"/>
            <a:ext cx="8243479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</a:rPr>
              <a:t>Restricted space for tuner &amp; is more critical for 1.75 GHz cavities.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</a:rPr>
              <a:t>Optional: one of the 1.5GHz cavities can be replaced by 5-cell 1.75GHz one, without big modifications.</a:t>
            </a:r>
          </a:p>
        </p:txBody>
      </p:sp>
    </p:spTree>
    <p:extLst>
      <p:ext uri="{BB962C8B-B14F-4D97-AF65-F5344CB8AC3E}">
        <p14:creationId xmlns:p14="http://schemas.microsoft.com/office/powerpoint/2010/main" val="217360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9779"/>
            <a:ext cx="8229600" cy="1143000"/>
          </a:xfrm>
        </p:spPr>
        <p:txBody>
          <a:bodyPr/>
          <a:lstStyle/>
          <a:p>
            <a:r>
              <a:rPr lang="en-GB" sz="2400" dirty="0" err="1" smtClean="0">
                <a:latin typeface="Calibri" panose="020F0502020204030204" pitchFamily="34" charset="0"/>
              </a:rPr>
              <a:t>Multipacting</a:t>
            </a:r>
            <a:endParaRPr lang="en-GB" sz="24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076" r="7476" b="3671"/>
          <a:stretch/>
        </p:blipFill>
        <p:spPr>
          <a:xfrm>
            <a:off x="58993" y="1020647"/>
            <a:ext cx="8937522" cy="53790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23810" y="814170"/>
            <a:ext cx="4584913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latin typeface="Calibri" panose="020F0502020204030204" pitchFamily="34" charset="0"/>
              </a:rPr>
              <a:t>Emitted particles vs time at different power levels</a:t>
            </a: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399" y="5306542"/>
            <a:ext cx="2175387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Coated ceramic: SEY=1.5</a:t>
            </a:r>
            <a:endParaRPr lang="en-GB" sz="1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76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13120" y="85517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870" y="934455"/>
            <a:ext cx="851067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BESSY VSR coupler a brief intro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VSR requirements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Finalised coupler design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Q studies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libri" panose="020F0502020204030204" pitchFamily="34" charset="0"/>
              </a:rPr>
              <a:t>Q range limits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libri" panose="020F0502020204030204" pitchFamily="34" charset="0"/>
              </a:rPr>
              <a:t>Determining the optimal Q range for stable operation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Tolerance studies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Module stresses and the coupler port</a:t>
            </a:r>
          </a:p>
          <a:p>
            <a:pPr marL="800100" lvl="1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libri" panose="020F0502020204030204" pitchFamily="34" charset="0"/>
              </a:rPr>
              <a:t>Displacement studies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>
                <a:latin typeface="Calibri" panose="020F0502020204030204" pitchFamily="34" charset="0"/>
              </a:rPr>
              <a:t>O</a:t>
            </a:r>
            <a:r>
              <a:rPr lang="en-GB" sz="2400" dirty="0" smtClean="0">
                <a:latin typeface="Calibri" panose="020F0502020204030204" pitchFamily="34" charset="0"/>
              </a:rPr>
              <a:t>utlook</a:t>
            </a:r>
          </a:p>
        </p:txBody>
      </p:sp>
    </p:spTree>
    <p:extLst>
      <p:ext uri="{BB962C8B-B14F-4D97-AF65-F5344CB8AC3E}">
        <p14:creationId xmlns:p14="http://schemas.microsoft.com/office/powerpoint/2010/main" val="36091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049" y="604684"/>
            <a:ext cx="3326056" cy="282714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752" y="3245266"/>
            <a:ext cx="3335134" cy="3336940"/>
            <a:chOff x="154626" y="3376381"/>
            <a:chExt cx="3144666" cy="32132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626" y="3376381"/>
              <a:ext cx="3144666" cy="32132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08423" y="3590843"/>
              <a:ext cx="210987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</a:rPr>
                <a:t>Dressed 1.5 GHz cavity</a:t>
              </a:r>
              <a:endParaRPr lang="en-GB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780" y="105031"/>
            <a:ext cx="8229600" cy="499653"/>
          </a:xfrm>
        </p:spPr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</a:rPr>
              <a:t>BESSY VSR </a:t>
            </a:r>
            <a:r>
              <a:rPr lang="en-GB" sz="2000" dirty="0" smtClean="0">
                <a:latin typeface="Calibri" panose="020F0502020204030204" pitchFamily="34" charset="0"/>
              </a:rPr>
              <a:t>Requirements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51860" y="4473044"/>
            <a:ext cx="5455715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u="sng" dirty="0" smtClean="0">
                <a:latin typeface="Calibri" panose="020F0502020204030204" pitchFamily="34" charset="0"/>
              </a:rPr>
              <a:t>Unique challenges of VSR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Complex cavity design → Higher order mode propagation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High power, high fields, small </a:t>
            </a:r>
            <a:r>
              <a:rPr lang="en-US" b="0" dirty="0">
                <a:latin typeface="Calibri" panose="020F0502020204030204" pitchFamily="34" charset="0"/>
              </a:rPr>
              <a:t>scale </a:t>
            </a:r>
            <a:r>
              <a:rPr lang="en-US" b="0" dirty="0" smtClean="0">
                <a:latin typeface="Calibri" panose="020F0502020204030204" pitchFamily="34" charset="0"/>
              </a:rPr>
              <a:t>→ heating issues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latin typeface="Calibri" panose="020F0502020204030204" pitchFamily="34" charset="0"/>
              </a:rPr>
              <a:t>Smaller scales → Mechanical </a:t>
            </a:r>
            <a:r>
              <a:rPr lang="en-US" b="0" dirty="0" smtClean="0">
                <a:latin typeface="Calibri" panose="020F0502020204030204" pitchFamily="34" charset="0"/>
              </a:rPr>
              <a:t>challenges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Module </a:t>
            </a:r>
            <a:r>
              <a:rPr lang="en-US" b="0" dirty="0">
                <a:latin typeface="Calibri" panose="020F0502020204030204" pitchFamily="34" charset="0"/>
              </a:rPr>
              <a:t>integration → dimensional </a:t>
            </a:r>
            <a:r>
              <a:rPr lang="en-US" b="0" dirty="0" smtClean="0">
                <a:latin typeface="Calibri" panose="020F0502020204030204" pitchFamily="34" charset="0"/>
              </a:rPr>
              <a:t>constraints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High gradients and SRF </a:t>
            </a:r>
            <a:r>
              <a:rPr lang="en-US" b="0" dirty="0">
                <a:latin typeface="Calibri" panose="020F0502020204030204" pitchFamily="34" charset="0"/>
              </a:rPr>
              <a:t>→ </a:t>
            </a:r>
            <a:r>
              <a:rPr lang="en-US" b="0" dirty="0" smtClean="0">
                <a:latin typeface="Calibri" panose="020F0502020204030204" pitchFamily="34" charset="0"/>
              </a:rPr>
              <a:t>Field emission + </a:t>
            </a:r>
            <a:r>
              <a:rPr lang="en-US" b="0" dirty="0" err="1" smtClean="0">
                <a:latin typeface="Calibri" panose="020F0502020204030204" pitchFamily="34" charset="0"/>
              </a:rPr>
              <a:t>multipacting</a:t>
            </a:r>
            <a:r>
              <a:rPr lang="en-US" b="0" dirty="0" smtClean="0">
                <a:latin typeface="Calibri" panose="020F0502020204030204" pitchFamily="34" charset="0"/>
              </a:rPr>
              <a:t> must be avoided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92773"/>
              </p:ext>
            </p:extLst>
          </p:nvPr>
        </p:nvGraphicFramePr>
        <p:xfrm>
          <a:off x="6352105" y="1118791"/>
          <a:ext cx="2755689" cy="2217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4461"/>
                <a:gridCol w="136122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Parameter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Value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8495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Central </a:t>
                      </a:r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Freq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(f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1.498 GHz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5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Power level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16 kW CW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3075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400" baseline="-25000" dirty="0" err="1" smtClean="0">
                          <a:latin typeface="Calibri" panose="020F0502020204030204" pitchFamily="34" charset="0"/>
                        </a:rPr>
                        <a:t>ext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range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6x10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to 6x10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GB" sz="1400" baseline="30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87594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400" baseline="-25000" dirty="0" err="1" smtClean="0">
                          <a:latin typeface="Calibri" panose="020F0502020204030204" pitchFamily="34" charset="0"/>
                        </a:rPr>
                        <a:t>loaded</a:t>
                      </a:r>
                      <a:endParaRPr lang="en-GB" sz="1400" baseline="-25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5x10</a:t>
                      </a:r>
                      <a:r>
                        <a:rPr lang="en-GB" sz="1400" baseline="300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GB" sz="1400" baseline="30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7776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@f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endParaRPr lang="en-GB" sz="1400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≤-30 dB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 @f</a:t>
                      </a:r>
                      <a:r>
                        <a:rPr lang="en-GB" sz="1400" baseline="-25000" dirty="0" smtClean="0"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baseline="0" dirty="0" smtClean="0">
                          <a:latin typeface="Calibri" panose="020F0502020204030204" pitchFamily="34" charset="0"/>
                        </a:rPr>
                        <a:t> ± 5MHz</a:t>
                      </a:r>
                      <a:endParaRPr lang="en-GB" sz="1400" baseline="-250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≤-20 dB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00240" y="3431832"/>
            <a:ext cx="5692140" cy="90794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u="sng" dirty="0" smtClean="0">
                <a:latin typeface="Calibri" panose="020F0502020204030204" pitchFamily="34" charset="0"/>
              </a:rPr>
              <a:t>Fundamental coupler </a:t>
            </a:r>
            <a:r>
              <a:rPr lang="en-GB" u="sng" dirty="0" smtClean="0">
                <a:latin typeface="Calibri" panose="020F0502020204030204" pitchFamily="34" charset="0"/>
              </a:rPr>
              <a:t>design</a:t>
            </a:r>
            <a:endParaRPr lang="en-GB" u="sng" dirty="0" smtClean="0">
              <a:latin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US" b="0" dirty="0" smtClean="0">
                <a:latin typeface="Calibri" panose="020F0502020204030204" pitchFamily="34" charset="0"/>
              </a:rPr>
              <a:t>Adjustable coaxial coupler based on Cornell </a:t>
            </a:r>
            <a:r>
              <a:rPr lang="en-US" b="0" dirty="0" err="1" smtClean="0">
                <a:latin typeface="Calibri" panose="020F0502020204030204" pitchFamily="34" charset="0"/>
              </a:rPr>
              <a:t>cERL</a:t>
            </a:r>
            <a:r>
              <a:rPr lang="en-US" b="0" dirty="0" smtClean="0">
                <a:latin typeface="Calibri" panose="020F0502020204030204" pitchFamily="34" charset="0"/>
              </a:rPr>
              <a:t> injector coupler: Lower coupling level and lower power but higher frequency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48399" y="636371"/>
            <a:ext cx="275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0" dirty="0" smtClean="0">
                <a:latin typeface="Calibri" panose="020F0502020204030204" pitchFamily="34" charset="0"/>
              </a:rPr>
              <a:t>Initial parameters as laid out in the TDS for BESSY VSR </a:t>
            </a:r>
            <a:r>
              <a:rPr lang="en-US" sz="1400" b="0" dirty="0" err="1" smtClean="0">
                <a:latin typeface="Calibri" panose="020F0502020204030204" pitchFamily="34" charset="0"/>
              </a:rPr>
              <a:t>VSR</a:t>
            </a:r>
            <a:endParaRPr lang="en-US" sz="1400" b="0" dirty="0" smtClean="0"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2312"/>
            <a:ext cx="3104313" cy="72804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1313540"/>
            <a:ext cx="326898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Calibri" panose="020F0502020204030204" pitchFamily="34" charset="0"/>
              <a:buChar char="→"/>
            </a:pPr>
            <a:r>
              <a:rPr lang="en-GB" b="0" dirty="0" smtClean="0">
                <a:latin typeface="Calibri" panose="020F0502020204030204" pitchFamily="34" charset="0"/>
              </a:rPr>
              <a:t>Upgrading </a:t>
            </a:r>
            <a:r>
              <a:rPr lang="en-GB" b="0" dirty="0">
                <a:latin typeface="Calibri" panose="020F0502020204030204" pitchFamily="34" charset="0"/>
              </a:rPr>
              <a:t>the existing ring with </a:t>
            </a:r>
            <a:r>
              <a:rPr lang="en-GB" b="0" dirty="0" smtClean="0">
                <a:latin typeface="Calibri" panose="020F0502020204030204" pitchFamily="34" charset="0"/>
              </a:rPr>
              <a:t>        SRF 1.5 GHz and 1.75 GHz SRF cavities</a:t>
            </a:r>
            <a:endParaRPr lang="en-GB" b="0" dirty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Calibri" panose="020F0502020204030204" pitchFamily="34" charset="0"/>
              <a:buChar char="→"/>
            </a:pPr>
            <a:r>
              <a:rPr lang="en-GB" b="0" dirty="0" smtClean="0">
                <a:latin typeface="Calibri" panose="020F0502020204030204" pitchFamily="34" charset="0"/>
              </a:rPr>
              <a:t>RF beating allows for simultaneously long and short bunches</a:t>
            </a:r>
            <a:endParaRPr lang="en-GB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2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016" y="120469"/>
            <a:ext cx="8229600" cy="439970"/>
          </a:xfrm>
        </p:spPr>
        <p:txBody>
          <a:bodyPr/>
          <a:lstStyle/>
          <a:p>
            <a:r>
              <a:rPr lang="en-GB" sz="2400" dirty="0" smtClean="0">
                <a:latin typeface="Calibri" panose="020F0502020204030204" pitchFamily="34" charset="0"/>
              </a:rPr>
              <a:t>Final design</a:t>
            </a:r>
            <a:endParaRPr lang="en-GB" sz="2400" dirty="0">
              <a:latin typeface="Calibri" panose="020F05020202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972"/>
            <a:ext cx="9160710" cy="4159423"/>
          </a:xfrm>
        </p:spPr>
      </p:pic>
      <p:sp>
        <p:nvSpPr>
          <p:cNvPr id="5" name="TextBox 5"/>
          <p:cNvSpPr txBox="1"/>
          <p:nvPr/>
        </p:nvSpPr>
        <p:spPr>
          <a:xfrm>
            <a:off x="4793290" y="709471"/>
            <a:ext cx="4071744" cy="11079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en-GB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Small cold coax dimensions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 mm </a:t>
            </a:r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</a:rPr>
              <a:t>inner and </a:t>
            </a: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49 </a:t>
            </a:r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</a:rPr>
              <a:t>mm outer  </a:t>
            </a: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coax diameter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Reduces the chance of HOM propagating up the coupler and damaging the cold window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045" y="5074176"/>
            <a:ext cx="2977070" cy="132343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GB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DC Bias system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Kapton</a:t>
            </a: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foil capacitor located around the waveguide to coax transition.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Reduce the chance of </a:t>
            </a:r>
            <a:r>
              <a:rPr lang="en-GB" sz="14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multipacting</a:t>
            </a:r>
            <a:endParaRPr lang="en-GB" sz="1400" b="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005039" y="5074526"/>
            <a:ext cx="3057576" cy="138499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en-GB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Tip design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Simple conical shape to fit with the required coupling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Hollow to reduce the weight and the stress on the cold window.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Open to allow for cleaning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3161925" y="5059777"/>
            <a:ext cx="2736304" cy="138499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en-GB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Warm </a:t>
            </a:r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</a:rPr>
              <a:t>c</a:t>
            </a:r>
            <a:r>
              <a:rPr lang="en-GB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oax dimensions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33mm inner and </a:t>
            </a:r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</a:rPr>
              <a:t>64 mm outer </a:t>
            </a: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coax diameter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Increased diameter to allow for better cooling of the inner conductor.</a:t>
            </a:r>
          </a:p>
        </p:txBody>
      </p:sp>
    </p:spTree>
    <p:extLst>
      <p:ext uri="{BB962C8B-B14F-4D97-AF65-F5344CB8AC3E}">
        <p14:creationId xmlns:p14="http://schemas.microsoft.com/office/powerpoint/2010/main" val="352501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1288" y="0"/>
            <a:ext cx="1831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Q limitations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205"/>
            <a:ext cx="9144000" cy="5331589"/>
          </a:xfrm>
          <a:prstGeom prst="rect">
            <a:avLst/>
          </a:prstGeom>
        </p:spPr>
      </p:pic>
      <p:sp>
        <p:nvSpPr>
          <p:cNvPr id="5" name="Textfeld 13"/>
          <p:cNvSpPr txBox="1"/>
          <p:nvPr/>
        </p:nvSpPr>
        <p:spPr>
          <a:xfrm>
            <a:off x="2438401" y="857384"/>
            <a:ext cx="629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Desired </a:t>
            </a:r>
            <a:r>
              <a:rPr lang="en-US" sz="18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Q</a:t>
            </a:r>
            <a:r>
              <a:rPr lang="en-US" sz="1800" baseline="-25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ext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range 6x10</a:t>
            </a:r>
            <a:r>
              <a:rPr lang="en-US" sz="18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6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to 6x10</a:t>
            </a:r>
            <a:r>
              <a:rPr lang="en-US" sz="18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7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Range of movement achievable with coupler ± 4 mm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Resultant  </a:t>
            </a:r>
            <a:r>
              <a:rPr lang="en-US" sz="1800" dirty="0" err="1">
                <a:latin typeface="Calibri" panose="020F0502020204030204" pitchFamily="34" charset="0"/>
                <a:sym typeface="Wingdings" panose="05000000000000000000" pitchFamily="2" charset="2"/>
              </a:rPr>
              <a:t>Q</a:t>
            </a:r>
            <a:r>
              <a:rPr lang="en-US" sz="1800" baseline="-25000" dirty="0" err="1">
                <a:latin typeface="Calibri" panose="020F0502020204030204" pitchFamily="34" charset="0"/>
                <a:sym typeface="Wingdings" panose="05000000000000000000" pitchFamily="2" charset="2"/>
              </a:rPr>
              <a:t>ext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>
                <a:latin typeface="Calibri" panose="020F0502020204030204" pitchFamily="34" charset="0"/>
                <a:sym typeface="Wingdings" panose="05000000000000000000" pitchFamily="2" charset="2"/>
              </a:rPr>
              <a:t>range </a:t>
            </a:r>
            <a:r>
              <a:rPr lang="en-US" sz="1800" smtClean="0">
                <a:latin typeface="Calibri" panose="020F0502020204030204" pitchFamily="34" charset="0"/>
                <a:sym typeface="Wingdings" panose="05000000000000000000" pitchFamily="2" charset="2"/>
              </a:rPr>
              <a:t>1.19x10</a:t>
            </a:r>
            <a:r>
              <a:rPr lang="en-US" sz="1800" baseline="30000" dirty="0">
                <a:latin typeface="Calibri" panose="020F0502020204030204" pitchFamily="34" charset="0"/>
                <a:sym typeface="Wingdings" panose="05000000000000000000" pitchFamily="2" charset="2"/>
              </a:rPr>
              <a:t>7</a:t>
            </a:r>
            <a:r>
              <a:rPr lang="en-US" sz="1800" smtClean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to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5.5x10</a:t>
            </a:r>
            <a:r>
              <a:rPr lang="en-US" sz="18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7</a:t>
            </a:r>
            <a:endParaRPr lang="en-US" sz="1800" baseline="300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de-DE" sz="1800" dirty="0" err="1" smtClean="0">
                <a:latin typeface="Calibri" panose="020F0502020204030204" pitchFamily="34" charset="0"/>
              </a:rPr>
              <a:t>Is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latin typeface="Calibri" panose="020F0502020204030204" pitchFamily="34" charset="0"/>
              </a:rPr>
              <a:t>there</a:t>
            </a:r>
            <a:r>
              <a:rPr lang="de-DE" sz="1800" dirty="0" smtClean="0">
                <a:latin typeface="Calibri" panose="020F0502020204030204" pitchFamily="34" charset="0"/>
              </a:rPr>
              <a:t> a </a:t>
            </a:r>
            <a:r>
              <a:rPr lang="de-DE" sz="1800" dirty="0" err="1" smtClean="0">
                <a:latin typeface="Calibri" panose="020F0502020204030204" pitchFamily="34" charset="0"/>
              </a:rPr>
              <a:t>better</a:t>
            </a:r>
            <a:r>
              <a:rPr lang="de-DE" sz="1800" dirty="0" smtClean="0"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latin typeface="Calibri" panose="020F0502020204030204" pitchFamily="34" charset="0"/>
              </a:rPr>
              <a:t>range</a:t>
            </a:r>
            <a:r>
              <a:rPr lang="de-DE" sz="1800" dirty="0" smtClean="0">
                <a:latin typeface="Calibri" panose="020F0502020204030204" pitchFamily="34" charset="0"/>
              </a:rPr>
              <a:t>?</a:t>
            </a:r>
            <a:endParaRPr lang="de-DE" sz="18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8" t="23203" b="13555"/>
          <a:stretch/>
        </p:blipFill>
        <p:spPr>
          <a:xfrm>
            <a:off x="5945134" y="3134730"/>
            <a:ext cx="1894076" cy="1112520"/>
          </a:xfrm>
          <a:prstGeom prst="rect">
            <a:avLst/>
          </a:prstGeom>
        </p:spPr>
      </p:pic>
      <p:sp>
        <p:nvSpPr>
          <p:cNvPr id="6" name="Textfeld 13"/>
          <p:cNvSpPr txBox="1"/>
          <p:nvPr/>
        </p:nvSpPr>
        <p:spPr>
          <a:xfrm>
            <a:off x="5588001" y="2531837"/>
            <a:ext cx="225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Limiting factors</a:t>
            </a:r>
            <a:endParaRPr lang="en-US" sz="1800" baseline="300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3885" t="2438" b="4420"/>
          <a:stretch/>
        </p:blipFill>
        <p:spPr>
          <a:xfrm>
            <a:off x="7856220" y="2369077"/>
            <a:ext cx="904073" cy="24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468" y="115014"/>
            <a:ext cx="2284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Optimal Q range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448" y="2590800"/>
            <a:ext cx="7349890" cy="3999924"/>
            <a:chOff x="109475" y="1899866"/>
            <a:chExt cx="6858825" cy="36467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475" y="1899866"/>
              <a:ext cx="6379057" cy="3646713"/>
            </a:xfrm>
            <a:prstGeom prst="rect">
              <a:avLst/>
            </a:prstGeom>
          </p:spPr>
        </p:pic>
        <p:cxnSp>
          <p:nvCxnSpPr>
            <p:cNvPr id="5" name="Gerade Verbindung mit Pfeil 6"/>
            <p:cNvCxnSpPr/>
            <p:nvPr/>
          </p:nvCxnSpPr>
          <p:spPr>
            <a:xfrm flipH="1" flipV="1">
              <a:off x="5644055" y="4597664"/>
              <a:ext cx="149390" cy="4850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7"/>
            <p:cNvSpPr txBox="1"/>
            <p:nvPr/>
          </p:nvSpPr>
          <p:spPr>
            <a:xfrm>
              <a:off x="5284811" y="5208025"/>
              <a:ext cx="1683489" cy="308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Curve flattens here</a:t>
              </a:r>
              <a:endParaRPr lang="de-DE" sz="1600" dirty="0">
                <a:latin typeface="Calibri" panose="020F0502020204030204" pitchFamily="34" charset="0"/>
              </a:endParaRPr>
            </a:p>
          </p:txBody>
        </p:sp>
      </p:grpSp>
      <p:sp>
        <p:nvSpPr>
          <p:cNvPr id="7" name="Textfeld 19"/>
          <p:cNvSpPr txBox="1"/>
          <p:nvPr/>
        </p:nvSpPr>
        <p:spPr>
          <a:xfrm>
            <a:off x="6808304" y="3814914"/>
            <a:ext cx="2168799" cy="1323439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Chosen range: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-2 to +6 mm of original 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coupler range: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3.9</a:t>
            </a:r>
            <a:r>
              <a:rPr lang="en-US" b="1" baseline="30000" dirty="0" smtClean="0">
                <a:latin typeface="Calibri" panose="020F0502020204030204" pitchFamily="34" charset="0"/>
              </a:rPr>
              <a:t>.</a:t>
            </a:r>
            <a:r>
              <a:rPr lang="en-US" dirty="0" smtClean="0">
                <a:latin typeface="Calibri" panose="020F0502020204030204" pitchFamily="34" charset="0"/>
              </a:rPr>
              <a:t>10</a:t>
            </a:r>
            <a:r>
              <a:rPr lang="en-US" baseline="30000" dirty="0" smtClean="0">
                <a:latin typeface="Calibri" panose="020F0502020204030204" pitchFamily="34" charset="0"/>
              </a:rPr>
              <a:t>7</a:t>
            </a:r>
            <a:r>
              <a:rPr lang="en-US" dirty="0" smtClean="0">
                <a:latin typeface="Calibri" panose="020F0502020204030204" pitchFamily="34" charset="0"/>
              </a:rPr>
              <a:t>≤Q</a:t>
            </a:r>
            <a:r>
              <a:rPr lang="en-US" baseline="-25000" dirty="0" smtClean="0">
                <a:latin typeface="Calibri" panose="020F0502020204030204" pitchFamily="34" charset="0"/>
              </a:rPr>
              <a:t>L</a:t>
            </a:r>
            <a:r>
              <a:rPr lang="en-US" dirty="0" smtClean="0">
                <a:latin typeface="Calibri" panose="020F0502020204030204" pitchFamily="34" charset="0"/>
              </a:rPr>
              <a:t>≤9.1</a:t>
            </a:r>
            <a:r>
              <a:rPr lang="en-US" b="1" baseline="30000" dirty="0" smtClean="0">
                <a:latin typeface="Calibri" panose="020F0502020204030204" pitchFamily="34" charset="0"/>
              </a:rPr>
              <a:t>.</a:t>
            </a:r>
            <a:r>
              <a:rPr lang="en-US" dirty="0" smtClean="0">
                <a:latin typeface="Calibri" panose="020F0502020204030204" pitchFamily="34" charset="0"/>
              </a:rPr>
              <a:t>10</a:t>
            </a:r>
            <a:r>
              <a:rPr lang="en-US" baseline="30000" dirty="0" smtClean="0">
                <a:latin typeface="Calibri" panose="020F0502020204030204" pitchFamily="34" charset="0"/>
              </a:rPr>
              <a:t>6</a:t>
            </a:r>
          </a:p>
          <a:p>
            <a:r>
              <a:rPr 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250</a:t>
            </a:r>
            <a:r>
              <a:rPr lang="en-US" dirty="0" smtClean="0">
                <a:latin typeface="Calibri" panose="020F0502020204030204" pitchFamily="34" charset="0"/>
              </a:rPr>
              <a:t> ≤</a:t>
            </a:r>
            <a:r>
              <a:rPr lang="en-US" dirty="0" err="1" smtClean="0">
                <a:latin typeface="Calibri" panose="020F0502020204030204" pitchFamily="34" charset="0"/>
              </a:rPr>
              <a:t>b</a:t>
            </a:r>
            <a:r>
              <a:rPr lang="en-US" baseline="-25000" dirty="0" err="1" smtClean="0">
                <a:latin typeface="Calibri" panose="020F0502020204030204" pitchFamily="34" charset="0"/>
              </a:rPr>
              <a:t>c</a:t>
            </a:r>
            <a:r>
              <a:rPr lang="en-US" dirty="0" smtClean="0">
                <a:latin typeface="Calibri" panose="020F0502020204030204" pitchFamily="34" charset="0"/>
              </a:rPr>
              <a:t> ≤1100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8" name="Textfeld 8"/>
          <p:cNvSpPr txBox="1"/>
          <p:nvPr/>
        </p:nvSpPr>
        <p:spPr>
          <a:xfrm>
            <a:off x="5565860" y="1399772"/>
            <a:ext cx="35645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Calibri" panose="020F0502020204030204" pitchFamily="34" charset="0"/>
              </a:rPr>
              <a:t>Parameters:</a:t>
            </a:r>
          </a:p>
          <a:p>
            <a:pPr algn="l"/>
            <a:r>
              <a:rPr lang="en-US" b="0" dirty="0" err="1" smtClean="0">
                <a:latin typeface="Calibri" panose="020F0502020204030204" pitchFamily="34" charset="0"/>
              </a:rPr>
              <a:t>l</a:t>
            </a:r>
            <a:r>
              <a:rPr lang="en-US" b="0" baseline="-25000" dirty="0" err="1" smtClean="0">
                <a:latin typeface="Calibri" panose="020F0502020204030204" pitchFamily="34" charset="0"/>
              </a:rPr>
              <a:t>acc</a:t>
            </a:r>
            <a:r>
              <a:rPr lang="en-US" b="0" dirty="0" smtClean="0">
                <a:latin typeface="Calibri" panose="020F0502020204030204" pitchFamily="34" charset="0"/>
              </a:rPr>
              <a:t>=4*0.1m, f=1.5 GHz</a:t>
            </a:r>
          </a:p>
          <a:p>
            <a:pPr algn="l"/>
            <a:r>
              <a:rPr lang="en-US" b="0" dirty="0" smtClean="0">
                <a:latin typeface="Calibri" panose="020F0502020204030204" pitchFamily="34" charset="0"/>
              </a:rPr>
              <a:t>R/Q= 383 W</a:t>
            </a:r>
          </a:p>
          <a:p>
            <a:pPr algn="l"/>
            <a:r>
              <a:rPr lang="en-US" b="0" dirty="0" err="1" smtClean="0">
                <a:latin typeface="Calibri" panose="020F0502020204030204" pitchFamily="34" charset="0"/>
              </a:rPr>
              <a:t>V</a:t>
            </a:r>
            <a:r>
              <a:rPr lang="en-US" b="0" baseline="-25000" dirty="0" err="1" smtClean="0">
                <a:latin typeface="Calibri" panose="020F0502020204030204" pitchFamily="34" charset="0"/>
              </a:rPr>
              <a:t>cav</a:t>
            </a:r>
            <a:r>
              <a:rPr lang="en-US" b="0" dirty="0" smtClean="0">
                <a:latin typeface="Calibri" panose="020F0502020204030204" pitchFamily="34" charset="0"/>
              </a:rPr>
              <a:t>= 8 MV, i.e. </a:t>
            </a:r>
            <a:r>
              <a:rPr lang="en-US" b="0" dirty="0" err="1" smtClean="0">
                <a:latin typeface="Calibri" panose="020F0502020204030204" pitchFamily="34" charset="0"/>
              </a:rPr>
              <a:t>E</a:t>
            </a:r>
            <a:r>
              <a:rPr lang="en-US" b="0" baseline="-25000" dirty="0" err="1" smtClean="0">
                <a:latin typeface="Calibri" panose="020F0502020204030204" pitchFamily="34" charset="0"/>
              </a:rPr>
              <a:t>acc</a:t>
            </a:r>
            <a:r>
              <a:rPr lang="en-US" b="0" dirty="0" smtClean="0">
                <a:latin typeface="Calibri" panose="020F0502020204030204" pitchFamily="34" charset="0"/>
              </a:rPr>
              <a:t>=20 MV/m</a:t>
            </a:r>
          </a:p>
          <a:p>
            <a:pPr algn="l"/>
            <a:r>
              <a:rPr lang="en-US" b="0" dirty="0" err="1" smtClean="0">
                <a:latin typeface="Calibri" panose="020F0502020204030204" pitchFamily="34" charset="0"/>
              </a:rPr>
              <a:t>P</a:t>
            </a:r>
            <a:r>
              <a:rPr lang="en-US" b="0" baseline="-25000" dirty="0" err="1" smtClean="0">
                <a:latin typeface="Calibri" panose="020F0502020204030204" pitchFamily="34" charset="0"/>
              </a:rPr>
              <a:t>max</a:t>
            </a:r>
            <a:r>
              <a:rPr lang="en-US" b="0" dirty="0" smtClean="0">
                <a:latin typeface="Calibri" panose="020F0502020204030204" pitchFamily="34" charset="0"/>
              </a:rPr>
              <a:t> at coupler 13 kW</a:t>
            </a:r>
            <a:endParaRPr lang="de-DE" b="0" dirty="0">
              <a:latin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61230" y="1403863"/>
            <a:ext cx="5275849" cy="1337313"/>
            <a:chOff x="217033" y="681952"/>
            <a:chExt cx="5275849" cy="133731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033" y="681952"/>
              <a:ext cx="5064238" cy="107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feld 10"/>
            <p:cNvSpPr txBox="1"/>
            <p:nvPr/>
          </p:nvSpPr>
          <p:spPr>
            <a:xfrm>
              <a:off x="2852415" y="1700728"/>
              <a:ext cx="26404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solidFill>
                    <a:schemeClr val="accent1">
                      <a:lumMod val="75000"/>
                    </a:schemeClr>
                  </a:solidFill>
                </a:rPr>
                <a:t>Compensated by proper tuning</a:t>
              </a:r>
              <a:endParaRPr lang="de-DE" sz="1400" b="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Textfeld 11"/>
            <p:cNvSpPr txBox="1"/>
            <p:nvPr/>
          </p:nvSpPr>
          <p:spPr>
            <a:xfrm>
              <a:off x="1962612" y="1711488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solidFill>
                    <a:schemeClr val="accent1">
                      <a:lumMod val="75000"/>
                    </a:schemeClr>
                  </a:solidFill>
                </a:rPr>
                <a:t>=1</a:t>
              </a:r>
              <a:endParaRPr lang="de-DE" sz="1400" b="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feld 13"/>
          <p:cNvSpPr txBox="1"/>
          <p:nvPr/>
        </p:nvSpPr>
        <p:spPr>
          <a:xfrm>
            <a:off x="870757" y="706042"/>
            <a:ext cx="6642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Aim for Q for stable operation: Achieve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a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s much tuning overhead</a:t>
            </a:r>
            <a:b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as possible while maintaining acceptable average power level</a:t>
            </a:r>
            <a:endParaRPr lang="de-DE" sz="1800" dirty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589608"/>
            <a:ext cx="22692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Courtesy of A</a:t>
            </a:r>
            <a:r>
              <a:rPr lang="en-US" dirty="0">
                <a:latin typeface="Calibri" panose="020F0502020204030204" pitchFamily="34" charset="0"/>
              </a:rPr>
              <a:t>. Neumann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70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0809" y="115013"/>
            <a:ext cx="4165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Mitigation of mechanical stress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2322735"/>
            <a:ext cx="9144000" cy="2957975"/>
            <a:chOff x="0" y="1275509"/>
            <a:chExt cx="9144000" cy="295797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75509"/>
              <a:ext cx="9144000" cy="295797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514879" y="3763197"/>
              <a:ext cx="38417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</a:rPr>
                <a:t>Coupler port blending radius: 15 mm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80010" y="5277649"/>
            <a:ext cx="8983980" cy="1282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radius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reduces the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stress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limitations → cannot apply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larger radius in the full region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Solutions: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variable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radius,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a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fixed R15 mm in horizontal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plane (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installation orientation) and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 in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 stress region.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3645" y="6550223"/>
            <a:ext cx="2369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/>
              <a:t>Courtesy of Nora Wunderer</a:t>
            </a:r>
            <a:endParaRPr lang="en-GB" sz="1400" b="0" dirty="0"/>
          </a:p>
        </p:txBody>
      </p:sp>
      <p:sp>
        <p:nvSpPr>
          <p:cNvPr id="10" name="Oval 9"/>
          <p:cNvSpPr/>
          <p:nvPr/>
        </p:nvSpPr>
        <p:spPr bwMode="auto">
          <a:xfrm>
            <a:off x="1584960" y="4034972"/>
            <a:ext cx="1089660" cy="52578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232357"/>
              </p:ext>
            </p:extLst>
          </p:nvPr>
        </p:nvGraphicFramePr>
        <p:xfrm>
          <a:off x="4251960" y="887260"/>
          <a:ext cx="4823461" cy="131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0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54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63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8163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399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Stress limits for the warm cavity</a:t>
                      </a:r>
                      <a:endParaRPr lang="de-DE" sz="1400" b="1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59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Pressure    </a:t>
                      </a:r>
                      <a:endParaRPr lang="de-DE" sz="1200" b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Operation</a:t>
                      </a:r>
                      <a:endParaRPr lang="de-DE" sz="1200" b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Yield strength – </a:t>
                      </a:r>
                      <a:r>
                        <a:rPr lang="en-US" sz="1200" b="1" dirty="0" err="1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US" sz="1200" b="1" baseline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 38 MPa after baking</a:t>
                      </a:r>
                      <a:endParaRPr lang="de-DE" sz="1200" b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Safety factor</a:t>
                      </a:r>
                      <a:endParaRPr lang="de-DE" sz="1200" b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998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1.5 bara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Warmup/ cool down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22 MPa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99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3.5 bara (max)</a:t>
                      </a:r>
                      <a:endParaRPr lang="de-DE" sz="12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Safety valve 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38 MPa</a:t>
                      </a:r>
                      <a:endParaRPr lang="de-DE" sz="12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1.0</a:t>
                      </a:r>
                      <a:endParaRPr lang="de-DE" sz="12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>
            <a:stCxn id="10" idx="0"/>
            <a:endCxn id="15" idx="2"/>
          </p:cNvCxnSpPr>
          <p:nvPr/>
        </p:nvCxnSpPr>
        <p:spPr bwMode="auto">
          <a:xfrm flipH="1" flipV="1">
            <a:off x="2128837" y="1778731"/>
            <a:ext cx="953" cy="225624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" name="Textfeld 19"/>
          <p:cNvSpPr txBox="1"/>
          <p:nvPr/>
        </p:nvSpPr>
        <p:spPr>
          <a:xfrm>
            <a:off x="219074" y="701513"/>
            <a:ext cx="3819525" cy="1077218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When cavity @ max pressure peak stress @ coupler port is 42 MPa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 Stress &gt; yield strength of </a:t>
            </a:r>
            <a:r>
              <a:rPr lang="en-US" dirty="0" err="1" smtClean="0">
                <a:latin typeface="Calibri" panose="020F0502020204030204" pitchFamily="34" charset="0"/>
              </a:rPr>
              <a:t>Nb</a:t>
            </a:r>
            <a:r>
              <a:rPr lang="en-US" dirty="0" smtClean="0">
                <a:latin typeface="Calibri" panose="020F0502020204030204" pitchFamily="34" charset="0"/>
              </a:rPr>
              <a:t> → deformation</a:t>
            </a:r>
          </a:p>
        </p:txBody>
      </p:sp>
    </p:spTree>
    <p:extLst>
      <p:ext uri="{BB962C8B-B14F-4D97-AF65-F5344CB8AC3E}">
        <p14:creationId xmlns:p14="http://schemas.microsoft.com/office/powerpoint/2010/main" val="308636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833" t="7124" r="1834" b="11472"/>
          <a:stretch/>
        </p:blipFill>
        <p:spPr>
          <a:xfrm>
            <a:off x="406571" y="625184"/>
            <a:ext cx="8402567" cy="13734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0809" y="115013"/>
            <a:ext cx="4165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Mitigation of mechanical stress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Grafik 3"/>
          <p:cNvPicPr/>
          <p:nvPr/>
        </p:nvPicPr>
        <p:blipFill>
          <a:blip r:embed="rId4"/>
          <a:stretch>
            <a:fillRect/>
          </a:stretch>
        </p:blipFill>
        <p:spPr>
          <a:xfrm>
            <a:off x="230259" y="1992262"/>
            <a:ext cx="4450714" cy="1565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94096" y="2244598"/>
            <a:ext cx="213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Blending radius 20 mm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Stress: 36 MPa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6" name="Grafik 4"/>
          <p:cNvPicPr/>
          <p:nvPr/>
        </p:nvPicPr>
        <p:blipFill>
          <a:blip r:embed="rId5"/>
          <a:stretch>
            <a:fillRect/>
          </a:stretch>
        </p:blipFill>
        <p:spPr>
          <a:xfrm>
            <a:off x="230258" y="3558172"/>
            <a:ext cx="4450715" cy="1549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94097" y="3901682"/>
            <a:ext cx="213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Blending radius 25 mm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Stress: 32.5 MPa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8" name="Grafik 6"/>
          <p:cNvPicPr/>
          <p:nvPr/>
        </p:nvPicPr>
        <p:blipFill>
          <a:blip r:embed="rId6"/>
          <a:stretch>
            <a:fillRect/>
          </a:stretch>
        </p:blipFill>
        <p:spPr>
          <a:xfrm>
            <a:off x="230258" y="5124082"/>
            <a:ext cx="4450715" cy="15043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66476" y="5538873"/>
            <a:ext cx="213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Blending radius 30 mm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Stress: 30 MPa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9643" y="6550223"/>
            <a:ext cx="2369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/>
              <a:t>Courtesy of Nora Wunderer</a:t>
            </a:r>
            <a:endParaRPr lang="en-GB" sz="1400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4378434" y="1196340"/>
            <a:ext cx="685800" cy="735087"/>
          </a:xfrm>
          <a:prstGeom prst="rect">
            <a:avLst/>
          </a:prstGeom>
          <a:solidFill>
            <a:srgbClr val="FFC000">
              <a:alpha val="34902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36976" y="5463540"/>
            <a:ext cx="1991484" cy="66010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6728460" y="4486457"/>
            <a:ext cx="1266012" cy="977083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8" name="Textfeld 19"/>
          <p:cNvSpPr txBox="1"/>
          <p:nvPr/>
        </p:nvSpPr>
        <p:spPr>
          <a:xfrm>
            <a:off x="7043062" y="3655460"/>
            <a:ext cx="1902818" cy="830997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Best option: lower stress, shorter tip, good coupling range</a:t>
            </a:r>
            <a:endParaRPr 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3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061" b="4347"/>
          <a:stretch/>
        </p:blipFill>
        <p:spPr>
          <a:xfrm>
            <a:off x="2522220" y="4106178"/>
            <a:ext cx="6537960" cy="2477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3889" y="136394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Displacement analysis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52" y="719567"/>
            <a:ext cx="3663994" cy="33309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7955280" y="6106160"/>
            <a:ext cx="546100" cy="190500"/>
          </a:xfrm>
          <a:prstGeom prst="rect">
            <a:avLst/>
          </a:prstGeom>
          <a:solidFill>
            <a:srgbClr val="FF0000">
              <a:alpha val="45882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1" y="4727000"/>
            <a:ext cx="2468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The coupler is a fixed point within the module.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→ during cooldown, displacement of the coupler tip can be expected.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7" t="9340" r="13584" b="9221"/>
          <a:stretch/>
        </p:blipFill>
        <p:spPr>
          <a:xfrm>
            <a:off x="3853046" y="653766"/>
            <a:ext cx="4046220" cy="3426395"/>
          </a:xfrm>
          <a:prstGeom prst="rect">
            <a:avLst/>
          </a:prstGeom>
        </p:spPr>
      </p:pic>
      <p:pic>
        <p:nvPicPr>
          <p:cNvPr id="9" name="Grafi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1445" y="2027450"/>
            <a:ext cx="2402555" cy="202302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6499860" y="2636520"/>
            <a:ext cx="1059180" cy="36576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5740" y="1386968"/>
            <a:ext cx="1318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Fixed at the 70 K flange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14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-Design">
  <a:themeElements>
    <a:clrScheme name="1_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1110</Words>
  <Application>Microsoft Office PowerPoint</Application>
  <PresentationFormat>On-screen Show (4:3)</PresentationFormat>
  <Paragraphs>194</Paragraphs>
  <Slides>17</Slides>
  <Notes>5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1_Larissa-Design</vt:lpstr>
      <vt:lpstr>Larissa-Design</vt:lpstr>
      <vt:lpstr>Office</vt:lpstr>
      <vt:lpstr>PowerPoint Presentation</vt:lpstr>
      <vt:lpstr>PowerPoint Presentation</vt:lpstr>
      <vt:lpstr>BESSY VSR Requirements</vt:lpstr>
      <vt:lpstr>Final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2nd Workshop on Operating SRF Systems Reliably in a "Dirty" Machine  </vt:lpstr>
      <vt:lpstr>Operating SRF in  A dirty machine: Workshop 2</vt:lpstr>
      <vt:lpstr>VSR Requirements</vt:lpstr>
      <vt:lpstr>PowerPoint Presentation</vt:lpstr>
      <vt:lpstr>Multipacting</vt:lpstr>
    </vt:vector>
  </TitlesOfParts>
  <Company>Institut für Kernphysik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Andreas Jankowiak</dc:creator>
  <cp:lastModifiedBy>Sharples, Emmy</cp:lastModifiedBy>
  <cp:revision>1515</cp:revision>
  <cp:lastPrinted>2011-05-08T20:34:20Z</cp:lastPrinted>
  <dcterms:created xsi:type="dcterms:W3CDTF">2018-06-05T07:26:09Z</dcterms:created>
  <dcterms:modified xsi:type="dcterms:W3CDTF">2020-02-03T14:20:34Z</dcterms:modified>
</cp:coreProperties>
</file>