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305" r:id="rId6"/>
    <p:sldId id="279" r:id="rId7"/>
    <p:sldId id="309" r:id="rId8"/>
    <p:sldId id="310" r:id="rId9"/>
    <p:sldId id="281" r:id="rId10"/>
    <p:sldId id="314" r:id="rId11"/>
    <p:sldId id="289" r:id="rId12"/>
    <p:sldId id="311" r:id="rId13"/>
    <p:sldId id="313" r:id="rId14"/>
    <p:sldId id="295" r:id="rId15"/>
    <p:sldId id="312" r:id="rId16"/>
    <p:sldId id="315" r:id="rId17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533" autoAdjust="0"/>
  </p:normalViewPr>
  <p:slideViewPr>
    <p:cSldViewPr snapToObjects="1" showGuides="1">
      <p:cViewPr varScale="1">
        <p:scale>
          <a:sx n="143" d="100"/>
          <a:sy n="143" d="100"/>
        </p:scale>
        <p:origin x="120" y="468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5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Remote handling of </a:t>
            </a:r>
            <a:r>
              <a:rPr lang="en-GB" dirty="0" smtClean="0"/>
              <a:t>ultra-high vacuum </a:t>
            </a:r>
            <a:r>
              <a:rPr lang="en-GB" dirty="0"/>
              <a:t>beam pipe connections in high-radiation zones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54211" y="3353296"/>
            <a:ext cx="6480000" cy="51459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Lukasz </a:t>
            </a:r>
            <a:r>
              <a:rPr lang="en-US" sz="1600" dirty="0" smtClean="0"/>
              <a:t>Krzempek, Cedric Garion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2048272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TTC CERN 06.02.2020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600558"/>
            <a:ext cx="1181100" cy="81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2000" y="4725"/>
            <a:ext cx="7920000" cy="288032"/>
          </a:xfrm>
        </p:spPr>
        <p:txBody>
          <a:bodyPr/>
          <a:lstStyle/>
          <a:p>
            <a:r>
              <a:rPr lang="en-GB" sz="2000" dirty="0" smtClean="0"/>
              <a:t>VAX prototype and tests</a:t>
            </a:r>
            <a:endParaRPr lang="en-GB" sz="20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744" y="310714"/>
            <a:ext cx="2602632" cy="4167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854" y="1765839"/>
            <a:ext cx="2166236" cy="175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916" y="1767483"/>
            <a:ext cx="2072501" cy="1796579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90146" y="504812"/>
            <a:ext cx="5746597" cy="1151237"/>
          </a:xfrm>
        </p:spPr>
        <p:txBody>
          <a:bodyPr>
            <a:normAutofit/>
          </a:bodyPr>
          <a:lstStyle/>
          <a:p>
            <a:pPr algn="l"/>
            <a:r>
              <a:rPr lang="en-GB" sz="1100" dirty="0" smtClean="0"/>
              <a:t>Torque control;</a:t>
            </a:r>
          </a:p>
          <a:p>
            <a:pPr algn="l"/>
            <a:r>
              <a:rPr lang="en-US" sz="1100" dirty="0" smtClean="0"/>
              <a:t>Tightening screw’s turns control;</a:t>
            </a:r>
          </a:p>
          <a:p>
            <a:pPr algn="l"/>
            <a:r>
              <a:rPr lang="en-US" sz="1100" dirty="0" smtClean="0"/>
              <a:t>Robot friendly interface;</a:t>
            </a:r>
          </a:p>
          <a:p>
            <a:pPr algn="l"/>
            <a:r>
              <a:rPr lang="en-US" sz="1100" dirty="0" smtClean="0"/>
              <a:t>Minimum number of steps for the robot to operate the tightening (locking) screws;</a:t>
            </a:r>
          </a:p>
          <a:p>
            <a:pPr algn="l"/>
            <a:r>
              <a:rPr lang="en-US" sz="1100" dirty="0" smtClean="0"/>
              <a:t>Chain clamp size determines number of segments (chain links) so that working conditions potentially could be affected by the gravity. </a:t>
            </a:r>
          </a:p>
          <a:p>
            <a:pPr algn="l"/>
            <a:endParaRPr lang="en-US" sz="1100" dirty="0" smtClean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05427" y="4129640"/>
            <a:ext cx="4536064" cy="563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smtClean="0"/>
              <a:t>intervention of robot (gripper or gripper with extension tool);</a:t>
            </a:r>
          </a:p>
          <a:p>
            <a:pPr algn="l"/>
            <a:r>
              <a:rPr lang="en-US" sz="1100" dirty="0" smtClean="0"/>
              <a:t>Intervention of personnel from ‘</a:t>
            </a:r>
            <a:r>
              <a:rPr lang="en-US" sz="1100" dirty="0" smtClean="0"/>
              <a:t>safe</a:t>
            </a:r>
            <a:r>
              <a:rPr lang="en-US" sz="1100" dirty="0" smtClean="0"/>
              <a:t>’ area using extension tool.  </a:t>
            </a:r>
          </a:p>
          <a:p>
            <a:pPr marL="0" indent="0" algn="l">
              <a:buNone/>
            </a:pPr>
            <a:endParaRPr lang="en-US" sz="1100" dirty="0" smtClean="0"/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194916" y="3373404"/>
            <a:ext cx="2072501" cy="333671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VAX Module 2 – chain clamp DN40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2441854" y="3335225"/>
            <a:ext cx="2166236" cy="365229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VAX Module interconnection  – chain clamp DN100 in b.112</a:t>
            </a:r>
            <a:endParaRPr lang="en-GB" sz="1100" dirty="0"/>
          </a:p>
        </p:txBody>
      </p:sp>
      <p:sp>
        <p:nvSpPr>
          <p:cNvPr id="19" name="Rectangle 18"/>
          <p:cNvSpPr/>
          <p:nvPr/>
        </p:nvSpPr>
        <p:spPr>
          <a:xfrm>
            <a:off x="6336744" y="4267175"/>
            <a:ext cx="2602632" cy="425567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VAX Module 1 – remote handling in b.186</a:t>
            </a:r>
            <a:endParaRPr lang="en-GB" sz="11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05427" y="310714"/>
            <a:ext cx="1297438" cy="2200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100" b="1" dirty="0" smtClean="0"/>
              <a:t>VAX chain clamps:</a:t>
            </a:r>
          </a:p>
          <a:p>
            <a:pPr algn="l"/>
            <a:endParaRPr lang="en-US" sz="1400" dirty="0" smtClean="0"/>
          </a:p>
          <a:p>
            <a:pPr algn="l"/>
            <a:endParaRPr lang="en-US" sz="1400" dirty="0" smtClean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83573" y="3925825"/>
            <a:ext cx="1580720" cy="1713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100" b="1" dirty="0" smtClean="0"/>
              <a:t>VAX remote operation:</a:t>
            </a:r>
            <a:endParaRPr lang="en-US" sz="1400" b="1" dirty="0" smtClean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024" y="1765840"/>
            <a:ext cx="1373322" cy="2041748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4788024" y="3741421"/>
            <a:ext cx="1373322" cy="532228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VAX Module 3  – chain clamp DN100 in b.186</a:t>
            </a:r>
            <a:endParaRPr lang="en-GB" sz="11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26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86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957"/>
            <a:ext cx="7920000" cy="348518"/>
          </a:xfrm>
        </p:spPr>
        <p:txBody>
          <a:bodyPr/>
          <a:lstStyle/>
          <a:p>
            <a:r>
              <a:rPr lang="en-GB" sz="2000" dirty="0" smtClean="0"/>
              <a:t>Summary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73" y="2305186"/>
            <a:ext cx="8507248" cy="2138771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1400" b="1" dirty="0" smtClean="0"/>
              <a:t>Remote handling:</a:t>
            </a:r>
          </a:p>
          <a:p>
            <a:pPr algn="l"/>
            <a:r>
              <a:rPr lang="en-US" sz="1400" dirty="0" smtClean="0"/>
              <a:t>Cost;</a:t>
            </a:r>
            <a:endParaRPr lang="en-GB" sz="1400" dirty="0" smtClean="0"/>
          </a:p>
          <a:p>
            <a:pPr algn="l"/>
            <a:r>
              <a:rPr lang="en-US" sz="1400" dirty="0" smtClean="0"/>
              <a:t>Accessibility;</a:t>
            </a:r>
            <a:endParaRPr lang="en-GB" sz="1400" dirty="0" smtClean="0"/>
          </a:p>
          <a:p>
            <a:pPr algn="l"/>
            <a:r>
              <a:rPr lang="en-US" sz="1400" dirty="0" smtClean="0"/>
              <a:t>Time </a:t>
            </a:r>
            <a:r>
              <a:rPr lang="en-US" sz="1400" dirty="0" smtClean="0"/>
              <a:t>consuming;</a:t>
            </a:r>
          </a:p>
          <a:p>
            <a:pPr marL="400050" lvl="1" indent="0" algn="l">
              <a:buNone/>
            </a:pPr>
            <a:r>
              <a:rPr lang="en-US" sz="1200" dirty="0" smtClean="0"/>
              <a:t>To remove 1 chain clamp at 5mSv/h</a:t>
            </a:r>
            <a:endParaRPr lang="en-US" sz="1200" dirty="0" smtClean="0"/>
          </a:p>
          <a:p>
            <a:pPr lvl="1" algn="l"/>
            <a:r>
              <a:rPr lang="en-US" sz="1200" dirty="0" smtClean="0"/>
              <a:t>Robot: 15-30 min (0µS);</a:t>
            </a:r>
          </a:p>
          <a:p>
            <a:pPr lvl="1" algn="l"/>
            <a:r>
              <a:rPr lang="en-US" sz="1200" dirty="0" smtClean="0"/>
              <a:t>Torque wrench: 3 minutes (250</a:t>
            </a:r>
            <a:r>
              <a:rPr lang="en-US" sz="1200" dirty="0"/>
              <a:t>µS</a:t>
            </a:r>
            <a:r>
              <a:rPr lang="en-US" sz="1200" dirty="0" smtClean="0"/>
              <a:t>);</a:t>
            </a:r>
          </a:p>
          <a:p>
            <a:pPr algn="l"/>
            <a:r>
              <a:rPr lang="en-US" sz="1400" dirty="0" smtClean="0"/>
              <a:t>No </a:t>
            </a:r>
            <a:r>
              <a:rPr lang="en-US" sz="1400" dirty="0" smtClean="0"/>
              <a:t>dose to personnel;</a:t>
            </a:r>
            <a:endParaRPr lang="en-US" sz="1400" dirty="0" smtClean="0"/>
          </a:p>
          <a:p>
            <a:pPr algn="l"/>
            <a:r>
              <a:rPr lang="en-US" sz="1400" dirty="0" smtClean="0"/>
              <a:t>Robot vs. human leverage to be always considered.</a:t>
            </a:r>
            <a:endParaRPr lang="en-GB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6673" y="351476"/>
            <a:ext cx="8507248" cy="18421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400" b="1" dirty="0" smtClean="0"/>
              <a:t>Chain clamp connection assembly</a:t>
            </a:r>
            <a:r>
              <a:rPr lang="en-US" sz="1400" dirty="0" smtClean="0"/>
              <a:t>:</a:t>
            </a:r>
          </a:p>
          <a:p>
            <a:pPr algn="l"/>
            <a:r>
              <a:rPr lang="en-US" sz="1400" dirty="0" smtClean="0"/>
              <a:t>Quick solution to ‘bolted’ connections in terms of remote handling;</a:t>
            </a:r>
          </a:p>
          <a:p>
            <a:pPr algn="l"/>
            <a:r>
              <a:rPr lang="en-US" sz="1400" dirty="0" smtClean="0"/>
              <a:t>Simple and robust solution;</a:t>
            </a:r>
          </a:p>
          <a:p>
            <a:pPr algn="l"/>
            <a:r>
              <a:rPr lang="en-US" sz="1400" dirty="0" smtClean="0"/>
              <a:t>Design depends on:</a:t>
            </a:r>
          </a:p>
          <a:p>
            <a:pPr lvl="1" algn="l"/>
            <a:r>
              <a:rPr lang="en-US" sz="1000" dirty="0" smtClean="0"/>
              <a:t>maintenance scenario;</a:t>
            </a:r>
          </a:p>
          <a:p>
            <a:pPr lvl="1" algn="l"/>
            <a:r>
              <a:rPr lang="en-US" sz="1000" dirty="0" smtClean="0"/>
              <a:t>available space (space required for the surrounding mechanical system);</a:t>
            </a:r>
          </a:p>
          <a:p>
            <a:pPr lvl="1" algn="l"/>
            <a:r>
              <a:rPr lang="en-US" sz="1000" dirty="0" smtClean="0"/>
              <a:t>Accessibility;</a:t>
            </a:r>
          </a:p>
          <a:p>
            <a:pPr algn="l"/>
            <a:r>
              <a:rPr lang="en-US" sz="1400" dirty="0" smtClean="0"/>
              <a:t>Disadvantage to grease the clamp.</a:t>
            </a:r>
          </a:p>
          <a:p>
            <a:pPr algn="l"/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9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95247" y="3152047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[3] 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62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1419622"/>
            <a:ext cx="4752528" cy="540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03648" y="2859782"/>
            <a:ext cx="3240360" cy="93610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 smtClean="0"/>
              <a:t>lukasz.piotr.krzempek@cern.ch</a:t>
            </a:r>
          </a:p>
          <a:p>
            <a:pPr marL="0" indent="0" algn="l">
              <a:buNone/>
            </a:pPr>
            <a:r>
              <a:rPr lang="en-US" sz="1600" dirty="0" smtClean="0"/>
              <a:t>+41 22 76 62101</a:t>
            </a:r>
          </a:p>
          <a:p>
            <a:pPr marL="0" indent="0" algn="l">
              <a:buNone/>
            </a:pPr>
            <a:r>
              <a:rPr lang="en-US" sz="1600" dirty="0" smtClean="0"/>
              <a:t>CERN 112/1-015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8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5422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2749"/>
            <a:ext cx="7920000" cy="204502"/>
          </a:xfrm>
        </p:spPr>
        <p:txBody>
          <a:bodyPr/>
          <a:lstStyle/>
          <a:p>
            <a:r>
              <a:rPr lang="en-US" sz="2000" dirty="0" smtClean="0"/>
              <a:t>References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7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3568" y="688719"/>
            <a:ext cx="8460432" cy="181353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[1] J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Chaur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é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Intégration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blindages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mobiles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LSS7 pour YETS et Long 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Shutdown </a:t>
            </a:r>
            <a:r>
              <a:rPr lang="en-US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r>
              <a:rPr lang="en-US" sz="1100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October 2018</a:t>
            </a:r>
            <a:r>
              <a:rPr lang="en-GB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</a:p>
          <a:p>
            <a:pPr marL="0" indent="0" algn="l">
              <a:buNone/>
            </a:pPr>
            <a:r>
              <a:rPr lang="en-US" sz="1100" dirty="0" smtClean="0"/>
              <a:t>[2] J</a:t>
            </a:r>
            <a:r>
              <a:rPr lang="en-US" sz="1100" dirty="0" smtClean="0"/>
              <a:t>. Hansen – LIU PSB Work package </a:t>
            </a:r>
            <a:r>
              <a:rPr lang="en-US" sz="1100" dirty="0" err="1" smtClean="0"/>
              <a:t>description&amp;Project</a:t>
            </a:r>
            <a:r>
              <a:rPr lang="en-US" sz="1100" dirty="0" smtClean="0"/>
              <a:t> status </a:t>
            </a:r>
            <a:r>
              <a:rPr lang="en-US" sz="1100" i="1" dirty="0" smtClean="0"/>
              <a:t>18</a:t>
            </a:r>
            <a:r>
              <a:rPr lang="en-US" sz="1100" i="1" baseline="30000" dirty="0" smtClean="0"/>
              <a:t>th</a:t>
            </a:r>
            <a:r>
              <a:rPr lang="en-US" sz="1100" i="1" dirty="0" smtClean="0"/>
              <a:t> June 2012</a:t>
            </a:r>
            <a:r>
              <a:rPr lang="en-US" sz="1100" dirty="0" smtClean="0"/>
              <a:t>;</a:t>
            </a:r>
          </a:p>
          <a:p>
            <a:pPr marL="0" indent="0" algn="l">
              <a:buNone/>
            </a:pPr>
            <a:r>
              <a:rPr lang="en-GB" sz="1100" dirty="0" smtClean="0"/>
              <a:t>[3] J</a:t>
            </a:r>
            <a:r>
              <a:rPr lang="en-GB" sz="1100" dirty="0" smtClean="0"/>
              <a:t>. A. Ferreira – CERN experience: Vacuum design, interventions and operation in radioactive environment </a:t>
            </a:r>
            <a:r>
              <a:rPr lang="en-GB" sz="1100" i="1" dirty="0" smtClean="0"/>
              <a:t>22</a:t>
            </a:r>
            <a:r>
              <a:rPr lang="en-GB" sz="1100" i="1" baseline="30000" dirty="0" smtClean="0"/>
              <a:t>nd</a:t>
            </a:r>
            <a:r>
              <a:rPr lang="en-GB" sz="1100" i="1" dirty="0" smtClean="0"/>
              <a:t>-24</a:t>
            </a:r>
            <a:r>
              <a:rPr lang="en-GB" sz="1100" i="1" baseline="30000" dirty="0" smtClean="0"/>
              <a:t>th</a:t>
            </a:r>
            <a:r>
              <a:rPr lang="en-GB" sz="1100" dirty="0" smtClean="0"/>
              <a:t> </a:t>
            </a:r>
            <a:r>
              <a:rPr lang="en-GB" sz="1100" i="1" dirty="0" smtClean="0"/>
              <a:t>November 2017</a:t>
            </a:r>
          </a:p>
        </p:txBody>
      </p:sp>
    </p:spTree>
    <p:extLst>
      <p:ext uri="{BB962C8B-B14F-4D97-AF65-F5344CB8AC3E}">
        <p14:creationId xmlns:p14="http://schemas.microsoft.com/office/powerpoint/2010/main" val="156885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445" y="51470"/>
            <a:ext cx="7920000" cy="216024"/>
          </a:xfrm>
        </p:spPr>
        <p:txBody>
          <a:bodyPr/>
          <a:lstStyle/>
          <a:p>
            <a:r>
              <a:rPr lang="en-GB" sz="2000" dirty="0" smtClean="0"/>
              <a:t>Outline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 smtClean="0"/>
              <a:t>Introduction to flanges with knife for ultra-high vacuum applications;</a:t>
            </a:r>
          </a:p>
          <a:p>
            <a:pPr algn="l"/>
            <a:r>
              <a:rPr lang="en-GB" sz="2000" dirty="0" smtClean="0"/>
              <a:t>Present applications of ‘Quick chain clamps’;</a:t>
            </a:r>
          </a:p>
          <a:p>
            <a:pPr algn="l"/>
            <a:r>
              <a:rPr lang="en-GB" sz="2000" dirty="0" smtClean="0"/>
              <a:t>HL-LHC connection concept for VAX;</a:t>
            </a:r>
          </a:p>
          <a:p>
            <a:pPr algn="l"/>
            <a:r>
              <a:rPr lang="en-GB" sz="2000" dirty="0" smtClean="0"/>
              <a:t>Summary.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10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395536" y="62978"/>
            <a:ext cx="8748464" cy="241192"/>
          </a:xfrm>
        </p:spPr>
        <p:txBody>
          <a:bodyPr/>
          <a:lstStyle/>
          <a:p>
            <a:r>
              <a:rPr lang="en-GB" sz="2000" dirty="0" err="1" smtClean="0"/>
              <a:t>ConFlat</a:t>
            </a:r>
            <a:r>
              <a:rPr lang="en-GB" sz="2000" dirty="0" smtClean="0"/>
              <a:t> (CF) flanges for Ultra High Vacuum (UHV)</a:t>
            </a:r>
            <a:endParaRPr lang="en-GB" sz="2000" dirty="0"/>
          </a:p>
        </p:txBody>
      </p:sp>
      <p:sp>
        <p:nvSpPr>
          <p:cNvPr id="3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err="1"/>
              <a:t>L</a:t>
            </a:r>
            <a:r>
              <a:rPr lang="fr-FR" noProof="0" dirty="0" smtClean="0"/>
              <a:t>.Krzempek TE-VSC-DLM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96927"/>
            <a:ext cx="3749293" cy="375926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477282"/>
            <a:ext cx="1008112" cy="931353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6634552" y="3441569"/>
            <a:ext cx="2232248" cy="792088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Bolts + standard gasket OFHC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Leak tests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Laboratory 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Not compatible with bake out</a:t>
            </a:r>
            <a:endParaRPr lang="en-GB" sz="1100" dirty="0"/>
          </a:p>
        </p:txBody>
      </p:sp>
      <p:sp>
        <p:nvSpPr>
          <p:cNvPr id="42" name="Rectangle 41"/>
          <p:cNvSpPr/>
          <p:nvPr/>
        </p:nvSpPr>
        <p:spPr>
          <a:xfrm>
            <a:off x="6634552" y="2511329"/>
            <a:ext cx="2232248" cy="792088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Bolts + silver coated gasket OFS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Accelerators (LHC, LEIR,…)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</a:t>
            </a:r>
            <a:r>
              <a:rPr lang="en-US" sz="1100" dirty="0" smtClean="0"/>
              <a:t>ompatible </a:t>
            </a:r>
            <a:r>
              <a:rPr lang="en-US" sz="1100" dirty="0" smtClean="0"/>
              <a:t>with bake out</a:t>
            </a:r>
            <a:endParaRPr lang="en-GB" sz="1100" dirty="0"/>
          </a:p>
        </p:txBody>
      </p:sp>
      <p:sp>
        <p:nvSpPr>
          <p:cNvPr id="44" name="Right Arrow 43"/>
          <p:cNvSpPr/>
          <p:nvPr/>
        </p:nvSpPr>
        <p:spPr>
          <a:xfrm rot="5400000">
            <a:off x="7320012" y="1883544"/>
            <a:ext cx="936104" cy="124439"/>
          </a:xfrm>
          <a:prstGeom prst="rightArrow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4918" y="2948797"/>
            <a:ext cx="2780546" cy="1448569"/>
          </a:xfrm>
          <a:prstGeom prst="rect">
            <a:avLst/>
          </a:prstGeom>
        </p:spPr>
      </p:pic>
      <p:cxnSp>
        <p:nvCxnSpPr>
          <p:cNvPr id="48" name="Straight Arrow Connector 47"/>
          <p:cNvCxnSpPr>
            <a:stCxn id="46" idx="2"/>
            <a:endCxn id="2" idx="1"/>
          </p:cNvCxnSpPr>
          <p:nvPr/>
        </p:nvCxnSpPr>
        <p:spPr>
          <a:xfrm>
            <a:off x="3707904" y="2522205"/>
            <a:ext cx="1079578" cy="1155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4745301" y="3635403"/>
            <a:ext cx="288032" cy="288032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705" y="550021"/>
            <a:ext cx="2160798" cy="236826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779912" y="1945763"/>
            <a:ext cx="576064" cy="2081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347864" y="2153885"/>
            <a:ext cx="720080" cy="368320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CF knife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3787061" y="4396453"/>
            <a:ext cx="220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bg2"/>
                </a:solidFill>
              </a:rPr>
              <a:t>Cross section of a typical assembly</a:t>
            </a:r>
            <a:endParaRPr lang="en-GB" sz="1000" i="1" dirty="0">
              <a:solidFill>
                <a:schemeClr val="bg2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19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34552" y="4351412"/>
            <a:ext cx="2232248" cy="427954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/>
              <a:t>Typical tightening torque – 33Nm (M8 screws for DN100)</a:t>
            </a:r>
            <a:endParaRPr lang="en-GB" sz="1100" dirty="0"/>
          </a:p>
        </p:txBody>
      </p:sp>
      <p:sp>
        <p:nvSpPr>
          <p:cNvPr id="21" name="Rectangle 20"/>
          <p:cNvSpPr/>
          <p:nvPr/>
        </p:nvSpPr>
        <p:spPr>
          <a:xfrm>
            <a:off x="1807724" y="4000308"/>
            <a:ext cx="2124834" cy="300588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/>
              <a:t>350N/mm – force acting on gasket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0887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67147"/>
            <a:ext cx="2830095" cy="256219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95536" y="36498"/>
            <a:ext cx="8748464" cy="26453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err="1" smtClean="0"/>
              <a:t>ConFlat</a:t>
            </a:r>
            <a:r>
              <a:rPr lang="en-GB" sz="2000" dirty="0" smtClean="0"/>
              <a:t> (CF) quick flanges for Ultra High Vacuum (UHV)</a:t>
            </a:r>
            <a:endParaRPr lang="en-GB" sz="20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err="1"/>
              <a:t>L</a:t>
            </a:r>
            <a:r>
              <a:rPr lang="fr-FR" noProof="0" dirty="0" smtClean="0"/>
              <a:t>.Krzempek TE-VSC-DLM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572" y="770415"/>
            <a:ext cx="2231331" cy="21837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35496" y="524563"/>
            <a:ext cx="1589942" cy="228905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Chain clamp segment</a:t>
            </a:r>
            <a:endParaRPr lang="en-GB" sz="1100" dirty="0"/>
          </a:p>
        </p:txBody>
      </p:sp>
      <p:cxnSp>
        <p:nvCxnSpPr>
          <p:cNvPr id="12" name="Straight Arrow Connector 11"/>
          <p:cNvCxnSpPr>
            <a:stCxn id="3" idx="0"/>
          </p:cNvCxnSpPr>
          <p:nvPr/>
        </p:nvCxnSpPr>
        <p:spPr>
          <a:xfrm>
            <a:off x="7587238" y="770415"/>
            <a:ext cx="3862" cy="2493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8" idx="2"/>
            <a:endCxn id="27" idx="7"/>
          </p:cNvCxnSpPr>
          <p:nvPr/>
        </p:nvCxnSpPr>
        <p:spPr>
          <a:xfrm flipH="1">
            <a:off x="7707617" y="748429"/>
            <a:ext cx="750602" cy="10641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461766" y="1770435"/>
            <a:ext cx="288032" cy="288032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7986988" y="513217"/>
            <a:ext cx="942462" cy="235212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CF knives</a:t>
            </a:r>
            <a:endParaRPr lang="en-GB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0178" y="542440"/>
            <a:ext cx="3008404" cy="2411748"/>
          </a:xfrm>
          <a:prstGeom prst="rect">
            <a:avLst/>
          </a:prstGeom>
        </p:spPr>
      </p:pic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>
            <a:off x="4408152" y="662559"/>
            <a:ext cx="435522" cy="1982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82597" y="2720070"/>
            <a:ext cx="18374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bg2"/>
                </a:solidFill>
              </a:rPr>
              <a:t>Courtesy of  MKT Tschann</a:t>
            </a:r>
            <a:endParaRPr lang="en-GB" sz="900" i="1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79152" y="2926949"/>
            <a:ext cx="2891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bg2"/>
                </a:solidFill>
              </a:rPr>
              <a:t>Cross section of a typical chain clamp assembly</a:t>
            </a:r>
            <a:endParaRPr lang="en-GB" sz="1000" i="1" dirty="0">
              <a:solidFill>
                <a:schemeClr val="bg2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707051" y="761692"/>
            <a:ext cx="0" cy="371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843674" y="544812"/>
            <a:ext cx="1242356" cy="235494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Tightening screw</a:t>
            </a:r>
            <a:endParaRPr lang="en-GB" sz="1100" dirty="0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441407"/>
              </p:ext>
            </p:extLst>
          </p:nvPr>
        </p:nvGraphicFramePr>
        <p:xfrm>
          <a:off x="3090177" y="3185273"/>
          <a:ext cx="5612725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1249">
                  <a:extLst>
                    <a:ext uri="{9D8B030D-6E8A-4147-A177-3AD203B41FA5}">
                      <a16:colId xmlns:a16="http://schemas.microsoft.com/office/drawing/2014/main" val="1099244370"/>
                    </a:ext>
                  </a:extLst>
                </a:gridCol>
                <a:gridCol w="3731476">
                  <a:extLst>
                    <a:ext uri="{9D8B030D-6E8A-4147-A177-3AD203B41FA5}">
                      <a16:colId xmlns:a16="http://schemas.microsoft.com/office/drawing/2014/main" val="1494252219"/>
                    </a:ext>
                  </a:extLst>
                </a:gridCol>
              </a:tblGrid>
              <a:tr h="183758"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Overview chain</a:t>
                      </a:r>
                      <a:r>
                        <a:rPr lang="en-US" sz="1100" baseline="0" dirty="0" smtClean="0"/>
                        <a:t> clamps CF</a:t>
                      </a:r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637886"/>
                  </a:ext>
                </a:extLst>
              </a:tr>
              <a:tr h="1837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Material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Stainless steel 1.4435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300007"/>
                  </a:ext>
                </a:extLst>
              </a:tr>
              <a:tr h="1837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Temperature 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-200 to +350°C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868987"/>
                  </a:ext>
                </a:extLst>
              </a:tr>
              <a:tr h="1837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Tightening</a:t>
                      </a:r>
                      <a:r>
                        <a:rPr lang="en-US" sz="1000" baseline="0" dirty="0" smtClean="0"/>
                        <a:t> torque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Depends on clamp size (30Nm</a:t>
                      </a:r>
                      <a:r>
                        <a:rPr lang="en-US" sz="1000" baseline="0" dirty="0" smtClean="0"/>
                        <a:t> for DN100 chain clamp</a:t>
                      </a:r>
                      <a:r>
                        <a:rPr lang="en-US" sz="1000" dirty="0" smtClean="0"/>
                        <a:t>) and coating conditions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268757"/>
                  </a:ext>
                </a:extLst>
              </a:tr>
              <a:tr h="1837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UHV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10^-12mbar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633384"/>
                  </a:ext>
                </a:extLst>
              </a:tr>
              <a:tr h="183758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Available sizes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DN16 – DN250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132198"/>
                  </a:ext>
                </a:extLst>
              </a:tr>
            </a:tbl>
          </a:graphicData>
        </a:graphic>
      </p:graphicFrame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41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78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316" y="0"/>
            <a:ext cx="8609683" cy="348518"/>
          </a:xfrm>
        </p:spPr>
        <p:txBody>
          <a:bodyPr/>
          <a:lstStyle/>
          <a:p>
            <a:r>
              <a:rPr lang="en-US" sz="1800" dirty="0" smtClean="0"/>
              <a:t>Examples of present applications – chain clamps and chain clamp assemblies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err="1"/>
              <a:t>L</a:t>
            </a:r>
            <a:r>
              <a:rPr lang="fr-FR" noProof="0" dirty="0" smtClean="0"/>
              <a:t>.Krzempek TE-VSC-DLM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8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17" y="542997"/>
            <a:ext cx="2741366" cy="14505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876" y="1746014"/>
            <a:ext cx="2232248" cy="10554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2402" y="3091528"/>
            <a:ext cx="1354658" cy="1424784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 rot="5400000" flipH="1">
            <a:off x="2590989" y="1368181"/>
            <a:ext cx="636449" cy="103348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5400000" flipH="1">
            <a:off x="956363" y="1254790"/>
            <a:ext cx="862140" cy="104438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1500" y="3608613"/>
            <a:ext cx="1296144" cy="534309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smtClean="0"/>
              <a:t>Horizontal actuation of tightening screws</a:t>
            </a:r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 flipV="1">
            <a:off x="1367644" y="3575323"/>
            <a:ext cx="537355" cy="3004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3"/>
          </p:cNvCxnSpPr>
          <p:nvPr/>
        </p:nvCxnSpPr>
        <p:spPr>
          <a:xfrm>
            <a:off x="1367644" y="3875768"/>
            <a:ext cx="556964" cy="3960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8190" y="2831069"/>
            <a:ext cx="31336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bg2"/>
                </a:solidFill>
              </a:rPr>
              <a:t>Combination of chain clamp and bellows compression tool</a:t>
            </a:r>
            <a:endParaRPr lang="en-GB" sz="900" i="1" dirty="0">
              <a:solidFill>
                <a:schemeClr val="bg2"/>
              </a:solidFill>
            </a:endParaRPr>
          </a:p>
        </p:txBody>
      </p:sp>
      <p:pic>
        <p:nvPicPr>
          <p:cNvPr id="26" name="Picture 25" descr="DSCF0807.JPG"/>
          <p:cNvPicPr/>
          <p:nvPr/>
        </p:nvPicPr>
        <p:blipFill>
          <a:blip r:embed="rId6"/>
          <a:srcRect l="19126"/>
          <a:stretch>
            <a:fillRect/>
          </a:stretch>
        </p:blipFill>
        <p:spPr>
          <a:xfrm>
            <a:off x="3789641" y="505259"/>
            <a:ext cx="1969121" cy="148833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71500" y="326777"/>
            <a:ext cx="972108" cy="35592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>
          <a:xfrm>
            <a:off x="3537562" y="388217"/>
            <a:ext cx="1408101" cy="35592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Booster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5841683" y="690056"/>
            <a:ext cx="3175002" cy="1058900"/>
          </a:xfrm>
        </p:spPr>
        <p:txBody>
          <a:bodyPr>
            <a:normAutofit/>
          </a:bodyPr>
          <a:lstStyle/>
          <a:p>
            <a:pPr algn="l"/>
            <a:r>
              <a:rPr lang="en-US" sz="1000" dirty="0" smtClean="0"/>
              <a:t>Preparation (drawings, pictures, simulations)</a:t>
            </a:r>
            <a:endParaRPr lang="en-GB" sz="1000" dirty="0" smtClean="0"/>
          </a:p>
          <a:p>
            <a:pPr algn="l"/>
            <a:r>
              <a:rPr lang="en-GB" sz="1000" dirty="0" smtClean="0"/>
              <a:t>Dose mapping;</a:t>
            </a:r>
          </a:p>
          <a:p>
            <a:pPr algn="l"/>
            <a:r>
              <a:rPr lang="en-US" sz="1000" dirty="0" smtClean="0"/>
              <a:t>Work planning (where and how long);</a:t>
            </a:r>
          </a:p>
          <a:p>
            <a:pPr algn="l"/>
            <a:r>
              <a:rPr lang="en-GB" sz="1000" dirty="0" smtClean="0"/>
              <a:t>Mock-ups and training;</a:t>
            </a:r>
          </a:p>
          <a:p>
            <a:pPr algn="l"/>
            <a:r>
              <a:rPr lang="en-US" sz="1000" dirty="0" smtClean="0"/>
              <a:t>Tooling (electrical wrenches, extension rods, etc.)</a:t>
            </a:r>
            <a:endParaRPr lang="en-GB" sz="1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305872" y="482645"/>
            <a:ext cx="199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*</a:t>
            </a:r>
            <a:endParaRPr lang="en-GB" sz="2000" b="1" i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82357" y="978707"/>
            <a:ext cx="199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*</a:t>
            </a:r>
            <a:endParaRPr lang="en-GB" sz="2000" b="1" i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79238" y="1310686"/>
            <a:ext cx="199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*</a:t>
            </a:r>
            <a:endParaRPr lang="en-GB" sz="2000" b="1" i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63395" y="1348846"/>
            <a:ext cx="199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*</a:t>
            </a:r>
            <a:endParaRPr lang="en-GB" sz="2000" b="1" i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28826" y="1419855"/>
            <a:ext cx="199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*</a:t>
            </a:r>
            <a:endParaRPr lang="en-GB" sz="2000" b="1" i="1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6549344" y="1608937"/>
            <a:ext cx="2602632" cy="256584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711986" y="2033189"/>
            <a:ext cx="31336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bg2"/>
                </a:solidFill>
              </a:rPr>
              <a:t>Manual handling with optimized intervention tooling</a:t>
            </a:r>
            <a:endParaRPr lang="en-GB" sz="900" i="1" dirty="0">
              <a:solidFill>
                <a:schemeClr val="bg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4659601" y="3091496"/>
            <a:ext cx="1386381" cy="14588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6115190" y="3114231"/>
            <a:ext cx="1459180" cy="143152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3149885" y="3113010"/>
            <a:ext cx="1455275" cy="141790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6152579" y="2851760"/>
            <a:ext cx="16862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bg2"/>
                </a:solidFill>
              </a:rPr>
              <a:t>Chain clamp in close position</a:t>
            </a:r>
            <a:endParaRPr lang="en-GB" sz="900" i="1" dirty="0">
              <a:solidFill>
                <a:schemeClr val="bg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13159" y="2860665"/>
            <a:ext cx="16891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bg2"/>
                </a:solidFill>
              </a:rPr>
              <a:t>Chain clamp in open position</a:t>
            </a:r>
            <a:endParaRPr lang="en-GB" sz="900" i="1" dirty="0">
              <a:solidFill>
                <a:schemeClr val="bg2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640210" y="2481682"/>
            <a:ext cx="1175465" cy="239952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 smtClean="0"/>
              <a:t>Guiding grooves</a:t>
            </a:r>
            <a:endParaRPr lang="en-US" sz="1000" dirty="0" smtClean="0"/>
          </a:p>
        </p:txBody>
      </p:sp>
      <p:cxnSp>
        <p:nvCxnSpPr>
          <p:cNvPr id="41" name="Straight Arrow Connector 40"/>
          <p:cNvCxnSpPr>
            <a:stCxn id="40" idx="2"/>
          </p:cNvCxnSpPr>
          <p:nvPr/>
        </p:nvCxnSpPr>
        <p:spPr>
          <a:xfrm flipH="1">
            <a:off x="3537562" y="2721634"/>
            <a:ext cx="690381" cy="10039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56479" y="1713883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[1]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738500" y="1712455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[2]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3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uiExpand="1" build="p"/>
      <p:bldP spid="30" grpId="0"/>
      <p:bldP spid="31" grpId="0"/>
      <p:bldP spid="32" grpId="0"/>
      <p:bldP spid="33" grpId="0"/>
      <p:bldP spid="34" grpId="0"/>
      <p:bldP spid="36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9553" y="0"/>
            <a:ext cx="8604447" cy="357330"/>
          </a:xfrm>
        </p:spPr>
        <p:txBody>
          <a:bodyPr/>
          <a:lstStyle/>
          <a:p>
            <a:r>
              <a:rPr lang="en-GB" sz="2000" dirty="0" smtClean="0"/>
              <a:t>Vacuum Assembly for </a:t>
            </a:r>
            <a:r>
              <a:rPr lang="en-GB" sz="2000" dirty="0" err="1" smtClean="0"/>
              <a:t>eXperimental</a:t>
            </a:r>
            <a:r>
              <a:rPr lang="en-GB" sz="2000" dirty="0" smtClean="0"/>
              <a:t> areas (VAX) in HL-LHC phase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21248"/>
            <a:ext cx="4222716" cy="208506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98" y="2283718"/>
            <a:ext cx="4228530" cy="2296693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91712" y="2911308"/>
            <a:ext cx="4289910" cy="1813537"/>
          </a:xfrm>
        </p:spPr>
        <p:txBody>
          <a:bodyPr>
            <a:normAutofit/>
          </a:bodyPr>
          <a:lstStyle/>
          <a:p>
            <a:pPr algn="l"/>
            <a:r>
              <a:rPr lang="en-GB" sz="1200" dirty="0" smtClean="0"/>
              <a:t>Priority to radiation transparent aluminium;</a:t>
            </a:r>
          </a:p>
          <a:p>
            <a:pPr algn="l"/>
            <a:r>
              <a:rPr lang="en-US" sz="1200" dirty="0" smtClean="0"/>
              <a:t>Transparent to a strong external magnetic field;</a:t>
            </a:r>
          </a:p>
          <a:p>
            <a:pPr algn="l"/>
            <a:r>
              <a:rPr lang="en-GB" sz="1200" dirty="0"/>
              <a:t>Robust equipment ensuring long term system </a:t>
            </a:r>
            <a:r>
              <a:rPr lang="en-GB" sz="1200" dirty="0" smtClean="0"/>
              <a:t>reliability;</a:t>
            </a:r>
          </a:p>
          <a:p>
            <a:pPr algn="l"/>
            <a:r>
              <a:rPr lang="en-GB" sz="1200" b="1" dirty="0" smtClean="0"/>
              <a:t>Quick, standard and unified connection between the VAX components;</a:t>
            </a:r>
          </a:p>
          <a:p>
            <a:pPr algn="l"/>
            <a:r>
              <a:rPr lang="en-GB" sz="1200" b="1" dirty="0" smtClean="0"/>
              <a:t>Vertical remote handling maintenance.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1228" y="383931"/>
            <a:ext cx="647961" cy="203905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ATLAS</a:t>
            </a:r>
            <a:endParaRPr lang="en-GB" sz="1100" dirty="0"/>
          </a:p>
        </p:txBody>
      </p:sp>
      <p:sp>
        <p:nvSpPr>
          <p:cNvPr id="11" name="Rectangle 10"/>
          <p:cNvSpPr/>
          <p:nvPr/>
        </p:nvSpPr>
        <p:spPr>
          <a:xfrm>
            <a:off x="221228" y="2550306"/>
            <a:ext cx="647961" cy="203905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CMS</a:t>
            </a:r>
            <a:endParaRPr lang="en-GB" sz="1100" dirty="0"/>
          </a:p>
        </p:txBody>
      </p:sp>
      <p:sp>
        <p:nvSpPr>
          <p:cNvPr id="8" name="Rectangle 7"/>
          <p:cNvSpPr/>
          <p:nvPr/>
        </p:nvSpPr>
        <p:spPr>
          <a:xfrm>
            <a:off x="2123728" y="1430053"/>
            <a:ext cx="360040" cy="283703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urved Down Arrow 11"/>
          <p:cNvSpPr/>
          <p:nvPr/>
        </p:nvSpPr>
        <p:spPr>
          <a:xfrm>
            <a:off x="2292695" y="1166761"/>
            <a:ext cx="1188132" cy="238604"/>
          </a:xfrm>
          <a:prstGeom prst="curved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19672" y="3676226"/>
            <a:ext cx="360040" cy="283703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urved Down Arrow 13"/>
          <p:cNvSpPr/>
          <p:nvPr/>
        </p:nvSpPr>
        <p:spPr>
          <a:xfrm>
            <a:off x="1788639" y="3412934"/>
            <a:ext cx="1188132" cy="238604"/>
          </a:xfrm>
          <a:prstGeom prst="curved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7926" y="383931"/>
            <a:ext cx="1512168" cy="1892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5938" y="383931"/>
            <a:ext cx="1737529" cy="1892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Espace réservé du contenu 6"/>
          <p:cNvSpPr txBox="1">
            <a:spLocks/>
          </p:cNvSpPr>
          <p:nvPr/>
        </p:nvSpPr>
        <p:spPr>
          <a:xfrm>
            <a:off x="4431834" y="2329027"/>
            <a:ext cx="4812184" cy="274129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Access to VAX equipment at Point 1 (on the left) and Point 5 (on the right)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66681" y="645195"/>
            <a:ext cx="1440160" cy="4308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00"/>
                </a:solidFill>
              </a:rPr>
              <a:t>VAX relocation into experimental area 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9692" y="2908310"/>
            <a:ext cx="1440160" cy="4308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00"/>
                </a:solidFill>
              </a:rPr>
              <a:t>VAX relocation into experimental area </a:t>
            </a:r>
            <a:endParaRPr lang="en-GB" sz="1100" dirty="0">
              <a:solidFill>
                <a:srgbClr val="FFFF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21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1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553" y="0"/>
            <a:ext cx="8604447" cy="357330"/>
          </a:xfrm>
        </p:spPr>
        <p:txBody>
          <a:bodyPr/>
          <a:lstStyle/>
          <a:p>
            <a:r>
              <a:rPr lang="en-GB" sz="2000" dirty="0" smtClean="0"/>
              <a:t>Vacuum Assembly for </a:t>
            </a:r>
            <a:r>
              <a:rPr lang="en-GB" sz="2000" dirty="0" err="1" smtClean="0"/>
              <a:t>eXperimental</a:t>
            </a:r>
            <a:r>
              <a:rPr lang="en-GB" sz="2000" dirty="0" smtClean="0"/>
              <a:t> areas (VAX) in HL-LHC phase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19" y="2067694"/>
            <a:ext cx="4682977" cy="23042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7544" y="699542"/>
            <a:ext cx="1296144" cy="1245042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/>
              <a:t>MODULE 1: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Vacuum sector valve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DN100 chain clamp assemblies</a:t>
            </a:r>
            <a:endParaRPr lang="en-GB" sz="1100" dirty="0"/>
          </a:p>
        </p:txBody>
      </p:sp>
      <p:sp>
        <p:nvSpPr>
          <p:cNvPr id="11" name="Rectangle 10"/>
          <p:cNvSpPr/>
          <p:nvPr/>
        </p:nvSpPr>
        <p:spPr>
          <a:xfrm>
            <a:off x="2060504" y="708266"/>
            <a:ext cx="1440160" cy="1236317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/>
              <a:t>MODULE 2: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</a:t>
            </a:r>
            <a:r>
              <a:rPr lang="en-US" sz="1100" dirty="0" smtClean="0"/>
              <a:t>nstrumentation to pump down and control vacuum</a:t>
            </a:r>
            <a:endParaRPr lang="en-GB" sz="1100" dirty="0"/>
          </a:p>
        </p:txBody>
      </p:sp>
      <p:sp>
        <p:nvSpPr>
          <p:cNvPr id="12" name="Rectangle 11"/>
          <p:cNvSpPr/>
          <p:nvPr/>
        </p:nvSpPr>
        <p:spPr>
          <a:xfrm>
            <a:off x="3779912" y="699541"/>
            <a:ext cx="1296144" cy="1245041"/>
          </a:xfrm>
          <a:prstGeom prst="rect">
            <a:avLst/>
          </a:prstGeom>
          <a:solidFill>
            <a:schemeClr val="accent1">
              <a:tint val="100000"/>
              <a:shade val="100000"/>
              <a:satMod val="1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/>
              <a:t>MODULE 3: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Vacuum sector valve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DN100 chain clamp assemblies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051" y="4248839"/>
            <a:ext cx="617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bg2"/>
                </a:solidFill>
              </a:rPr>
              <a:t>Tunnel</a:t>
            </a:r>
            <a:endParaRPr lang="en-GB" sz="1000" i="1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4248838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bg2"/>
                </a:solidFill>
              </a:rPr>
              <a:t>Point 1 IP</a:t>
            </a:r>
            <a:endParaRPr lang="en-GB" sz="1000" i="1" dirty="0">
              <a:solidFill>
                <a:schemeClr val="bg2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673664" y="4371947"/>
            <a:ext cx="28803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04076" y="4364330"/>
            <a:ext cx="24655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563438" y="3239616"/>
            <a:ext cx="576064" cy="576064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267946" y="3245281"/>
            <a:ext cx="576064" cy="576064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824161" y="3232640"/>
            <a:ext cx="576064" cy="576064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529648" y="3216092"/>
            <a:ext cx="576064" cy="576064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558" y="699542"/>
            <a:ext cx="3480720" cy="3549296"/>
          </a:xfrm>
          <a:prstGeom prst="rect">
            <a:avLst/>
          </a:prstGeom>
        </p:spPr>
      </p:pic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27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53352" y="501126"/>
            <a:ext cx="34334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bg2"/>
                </a:solidFill>
              </a:rPr>
              <a:t>Combination of chain clamp and bellows compression tool</a:t>
            </a:r>
            <a:endParaRPr lang="en-GB" sz="9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4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725"/>
            <a:ext cx="7920000" cy="288032"/>
          </a:xfrm>
        </p:spPr>
        <p:txBody>
          <a:bodyPr/>
          <a:lstStyle/>
          <a:p>
            <a:r>
              <a:rPr lang="en-GB" sz="2000" dirty="0" smtClean="0"/>
              <a:t>VAX Module 1 maintenance - DN100 chain clamp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pic>
        <p:nvPicPr>
          <p:cNvPr id="3" name="IMG_087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7505" y="678220"/>
            <a:ext cx="5040560" cy="31109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8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274621" y="872152"/>
            <a:ext cx="3534334" cy="2851726"/>
          </a:xfrm>
        </p:spPr>
        <p:txBody>
          <a:bodyPr>
            <a:normAutofit/>
          </a:bodyPr>
          <a:lstStyle/>
          <a:p>
            <a:pPr marL="228600" indent="-228600" algn="l">
              <a:buAutoNum type="arabicPeriod"/>
            </a:pPr>
            <a:r>
              <a:rPr lang="en-GB" sz="1000" dirty="0" smtClean="0"/>
              <a:t>Bellow compression tool arrive to its position;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Jaws grab the collar of bellows;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First tightening screw of chain clamp DN100 is wound out to its maximum;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Second tightening screw of chain clamp DN100 is wound out to its maximum</a:t>
            </a:r>
            <a:r>
              <a:rPr lang="en-GB" sz="1000" dirty="0" smtClean="0"/>
              <a:t>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Chain clamp DN100 assembly is pivoted backwards to free some space;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Bellows is compressed by compression tool;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(Chain clamp DN100 assembly on the opposite side of Module 1 is opened by the same 3 screws (2x tightening screw and 1x pivoting screw). However, the chain clamp is hidden for the purpose of this video);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The equipment in VAX Module 1 is shifted backwards and Module 1 is ready for transport.</a:t>
            </a:r>
          </a:p>
          <a:p>
            <a:pPr marL="228600" indent="-228600" algn="l">
              <a:buAutoNum type="arabicPeriod"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346967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L.Krzempek</a:t>
            </a:r>
            <a:r>
              <a:rPr lang="fr-FR" noProof="0" dirty="0" smtClean="0"/>
              <a:t> TE-VSC-DLM</a:t>
            </a:r>
            <a:endParaRPr lang="en-GB" noProof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000" y="4725"/>
            <a:ext cx="7920000" cy="288032"/>
          </a:xfrm>
        </p:spPr>
        <p:txBody>
          <a:bodyPr/>
          <a:lstStyle/>
          <a:p>
            <a:r>
              <a:rPr lang="en-GB" sz="2000" dirty="0" smtClean="0"/>
              <a:t>VAX maintenance – DN40 chain clamp</a:t>
            </a:r>
            <a:endParaRPr lang="en-GB" sz="2000" dirty="0"/>
          </a:p>
        </p:txBody>
      </p:sp>
      <p:pic>
        <p:nvPicPr>
          <p:cNvPr id="8" name="IMG_088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7504" y="699542"/>
            <a:ext cx="5040560" cy="3096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0496" y="4549602"/>
            <a:ext cx="677044" cy="469563"/>
          </a:xfrm>
          <a:prstGeom prst="rect">
            <a:avLst/>
          </a:prstGeom>
        </p:spPr>
      </p:pic>
      <p:sp>
        <p:nvSpPr>
          <p:cNvPr id="10" name="Espace réservé du texte 19"/>
          <p:cNvSpPr txBox="1">
            <a:spLocks/>
          </p:cNvSpPr>
          <p:nvPr/>
        </p:nvSpPr>
        <p:spPr>
          <a:xfrm>
            <a:off x="3345916" y="4779366"/>
            <a:ext cx="2160240" cy="261938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 smtClean="0">
                <a:solidFill>
                  <a:schemeClr val="bg2"/>
                </a:solidFill>
              </a:rPr>
              <a:t>TTC CERN 06.02.2020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218500" y="719169"/>
            <a:ext cx="3534334" cy="3148725"/>
          </a:xfrm>
        </p:spPr>
        <p:txBody>
          <a:bodyPr>
            <a:normAutofit/>
          </a:bodyPr>
          <a:lstStyle/>
          <a:p>
            <a:pPr marL="228600" indent="-228600" algn="l">
              <a:buAutoNum type="arabicPeriod"/>
            </a:pPr>
            <a:r>
              <a:rPr lang="en-GB" sz="1000" dirty="0" smtClean="0"/>
              <a:t>Bellow compression tool arrive to its position;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Jaws grab the collar of bellows;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First tightening screw of chain clamp DN100 is wound out to its maximum;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Second tightening screw of chain clamp DN100 is wound out to its maximum</a:t>
            </a:r>
            <a:r>
              <a:rPr lang="en-GB" sz="1000" dirty="0" smtClean="0"/>
              <a:t>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Chain clamp DN100 assembly is pivoted backwards to free some space;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Bellows is compressed by compression tool;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(Chain clamp DN100 on the opposite side of Module 2 is opened in the same sequence. It is skipped for the purpose of this video)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First tightening screw of DN40 chain clamp is wound out to its maximum;</a:t>
            </a:r>
          </a:p>
          <a:p>
            <a:pPr marL="228600" indent="-228600" algn="l">
              <a:buAutoNum type="arabicPeriod"/>
            </a:pPr>
            <a:r>
              <a:rPr lang="en-US" sz="1000" dirty="0" smtClean="0"/>
              <a:t>Second tightening screw of DN40 chain clamp is wound out to its maximum;</a:t>
            </a:r>
          </a:p>
          <a:p>
            <a:pPr marL="228600" indent="-228600" algn="l">
              <a:buAutoNum type="arabicPeriod"/>
            </a:pPr>
            <a:r>
              <a:rPr lang="en-US" sz="1000" dirty="0"/>
              <a:t>C</a:t>
            </a:r>
            <a:r>
              <a:rPr lang="en-US" sz="1000" dirty="0" smtClean="0"/>
              <a:t>hain clamp DN40 assembly is shifted backwards to free some space and Module 2 is ready for transport.</a:t>
            </a:r>
          </a:p>
          <a:p>
            <a:pPr marL="228600" indent="-228600" algn="l">
              <a:buAutoNum type="arabicPeriod"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236873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B4D459-97E4-4AFB-8B36-8A9BE1329DA8}">
  <ds:schemaRefs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6238</TotalTime>
  <Words>1044</Words>
  <Application>Microsoft Office PowerPoint</Application>
  <PresentationFormat>On-screen Show (16:9)</PresentationFormat>
  <Paragraphs>179</Paragraphs>
  <Slides>13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Remote handling of ultra-high vacuum beam pipe connections in high-radiation zones</vt:lpstr>
      <vt:lpstr>Outline</vt:lpstr>
      <vt:lpstr>ConFlat (CF) flanges for Ultra High Vacuum (UHV)</vt:lpstr>
      <vt:lpstr>PowerPoint Presentation</vt:lpstr>
      <vt:lpstr>Examples of present applications – chain clamps and chain clamp assemblies</vt:lpstr>
      <vt:lpstr>Vacuum Assembly for eXperimental areas (VAX) in HL-LHC phase</vt:lpstr>
      <vt:lpstr>Vacuum Assembly for eXperimental areas (VAX) in HL-LHC phase</vt:lpstr>
      <vt:lpstr>VAX Module 1 maintenance - DN100 chain clamp</vt:lpstr>
      <vt:lpstr>VAX maintenance – DN40 chain clamp</vt:lpstr>
      <vt:lpstr>VAX prototype and tests</vt:lpstr>
      <vt:lpstr>Summary</vt:lpstr>
      <vt:lpstr>Thank you</vt:lpstr>
      <vt:lpstr>References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Lukasz Piotr Krzempek</cp:lastModifiedBy>
  <cp:revision>335</cp:revision>
  <cp:lastPrinted>2020-01-28T13:54:58Z</cp:lastPrinted>
  <dcterms:created xsi:type="dcterms:W3CDTF">2016-02-12T09:02:01Z</dcterms:created>
  <dcterms:modified xsi:type="dcterms:W3CDTF">2020-01-29T08:48:04Z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