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mp" ContentType="image/png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22" r:id="rId2"/>
    <p:sldId id="408" r:id="rId3"/>
    <p:sldId id="409" r:id="rId4"/>
    <p:sldId id="410" r:id="rId5"/>
    <p:sldId id="411" r:id="rId6"/>
    <p:sldId id="413" r:id="rId7"/>
    <p:sldId id="429" r:id="rId8"/>
    <p:sldId id="412" r:id="rId9"/>
    <p:sldId id="430" r:id="rId10"/>
    <p:sldId id="414" r:id="rId11"/>
    <p:sldId id="433" r:id="rId12"/>
    <p:sldId id="415" r:id="rId13"/>
    <p:sldId id="432" r:id="rId14"/>
    <p:sldId id="431" r:id="rId15"/>
    <p:sldId id="417" r:id="rId16"/>
    <p:sldId id="418" r:id="rId17"/>
    <p:sldId id="437" r:id="rId18"/>
    <p:sldId id="419" r:id="rId19"/>
    <p:sldId id="439" r:id="rId20"/>
    <p:sldId id="420" r:id="rId21"/>
    <p:sldId id="435" r:id="rId22"/>
    <p:sldId id="434" r:id="rId23"/>
    <p:sldId id="438" r:id="rId24"/>
    <p:sldId id="423" r:id="rId25"/>
    <p:sldId id="424" r:id="rId26"/>
    <p:sldId id="425" r:id="rId27"/>
    <p:sldId id="426" r:id="rId28"/>
    <p:sldId id="427" r:id="rId29"/>
    <p:sldId id="428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Maciejewski" initials="MM" lastIdx="1" clrIdx="0">
    <p:extLst/>
  </p:cmAuthor>
  <p:cmAuthor id="2" name="Michal Maciejewski" initials="MM [2]" lastIdx="1" clrIdx="1">
    <p:extLst/>
  </p:cmAuthor>
  <p:cmAuthor id="3" name="Michal Maciejewski" initials="MM [3]" lastIdx="1" clrIdx="2">
    <p:extLst/>
  </p:cmAuthor>
  <p:cmAuthor id="4" name="Michal Maciejewski" initials="MM [4]" lastIdx="1" clrIdx="3">
    <p:extLst/>
  </p:cmAuthor>
  <p:cmAuthor id="5" name="Michal Maciejewski" initials="MM [5]" lastIdx="1" clrIdx="4">
    <p:extLst/>
  </p:cmAuthor>
  <p:cmAuthor id="6" name="Michal Maciejewski" initials="MM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00"/>
    <a:srgbClr val="0070C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2" autoAdjust="0"/>
    <p:restoredTop sz="85714"/>
  </p:normalViewPr>
  <p:slideViewPr>
    <p:cSldViewPr snapToGrid="0" snapToObjects="1">
      <p:cViewPr>
        <p:scale>
          <a:sx n="130" d="100"/>
          <a:sy n="130" d="100"/>
        </p:scale>
        <p:origin x="848" y="408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commentAuthors" Target="commentAuthor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24/03/2020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3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116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137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2198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F4462-7BE3-4C70-B879-2C01F68AE5DF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5519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8840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1600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7917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800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BE7C4-64E4-4609-9048-4485F8260D9D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42E53-D700-4BA0-9151-2F119C6BF459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634D-AFF4-452E-A1D7-581AF4E84624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9" y="4633783"/>
            <a:ext cx="1160875" cy="407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C315-3D8F-4D03-9ADF-2B0774C733B9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BC072-DB71-475E-90ED-7A38C7C8F3AE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BFEB3-0A50-4635-AF20-9D21A2ABF0D7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5FD83-1AD7-4F65-BC75-ED71305801FB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1D176-F7FC-43C2-8A4A-65767DC6693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9" y="4633783"/>
            <a:ext cx="1160875" cy="4073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team/steam-material-library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50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0.png"/><Relationship Id="rId5" Type="http://schemas.openxmlformats.org/officeDocument/2006/relationships/image" Target="../media/image31.tmp"/><Relationship Id="rId6" Type="http://schemas.openxmlformats.org/officeDocument/2006/relationships/image" Target="../media/image32.png"/><Relationship Id="rId7" Type="http://schemas.openxmlformats.org/officeDocument/2006/relationships/image" Target="../media/image33.jpeg"/><Relationship Id="rId8" Type="http://schemas.openxmlformats.org/officeDocument/2006/relationships/image" Target="../media/image34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37.tm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4" Type="http://schemas.openxmlformats.org/officeDocument/2006/relationships/hyperlink" Target="https://wikis.cern.ch/display/MPESC/2015-07-09+Minutes+from+workshop+about+clean+code+development" TargetMode="External"/><Relationship Id="rId5" Type="http://schemas.openxmlformats.org/officeDocument/2006/relationships/hyperlink" Target="https://indico.cern.ch/event/402868/" TargetMode="External"/><Relationship Id="rId6" Type="http://schemas.openxmlformats.org/officeDocument/2006/relationships/image" Target="../media/image39.jpeg"/><Relationship Id="rId7" Type="http://schemas.openxmlformats.org/officeDocument/2006/relationships/image" Target="../media/image40.png"/><Relationship Id="rId8" Type="http://schemas.openxmlformats.org/officeDocument/2006/relationships/image" Target="../media/image41.jpeg"/><Relationship Id="rId9" Type="http://schemas.openxmlformats.org/officeDocument/2006/relationships/image" Target="../media/image10.png"/><Relationship Id="rId10" Type="http://schemas.openxmlformats.org/officeDocument/2006/relationships/hyperlink" Target="https://espace.cern.ch/steam/_layouts/15/start.aspx#/SitePages/Naming%20conventions.aspx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tiff"/><Relationship Id="rId12" Type="http://schemas.openxmlformats.org/officeDocument/2006/relationships/image" Target="../media/image52.tiff"/><Relationship Id="rId13" Type="http://schemas.openxmlformats.org/officeDocument/2006/relationships/image" Target="../media/image53.tiff"/><Relationship Id="rId1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tiff"/><Relationship Id="rId9" Type="http://schemas.openxmlformats.org/officeDocument/2006/relationships/image" Target="../media/image49.png"/><Relationship Id="rId10" Type="http://schemas.openxmlformats.org/officeDocument/2006/relationships/image" Target="../media/image50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jpe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656491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tmp"/><Relationship Id="rId8" Type="http://schemas.openxmlformats.org/officeDocument/2006/relationships/image" Target="../media/image65.tmp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656491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tiff"/><Relationship Id="rId7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938" y="0"/>
            <a:ext cx="1975159" cy="693037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92941" y="1787432"/>
            <a:ext cx="6491148" cy="1200329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 dirty="0"/>
              <a:t>STEAM Architecture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Workshop 13-14 June 2019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19679" y="3388205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Michał Maciejewski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</a:t>
            </a:r>
            <a:r>
              <a:rPr lang="en-US" sz="2000" dirty="0" smtClean="0">
                <a:solidFill>
                  <a:srgbClr val="002060"/>
                </a:solidFill>
              </a:rPr>
              <a:t>n behalf of the STEAM team</a:t>
            </a: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8270" y="10176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cern.ch/STEAM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2. Model-Generator </a:t>
            </a:r>
            <a:r>
              <a:rPr lang="en-US" sz="2400" dirty="0"/>
              <a:t>APIs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i="1" dirty="0"/>
              <a:t>Single source of truth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sp>
        <p:nvSpPr>
          <p:cNvPr id="6" name="TextBox 164"/>
          <p:cNvSpPr txBox="1"/>
          <p:nvPr/>
        </p:nvSpPr>
        <p:spPr>
          <a:xfrm>
            <a:off x="2350186" y="4714238"/>
            <a:ext cx="5658960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9900"/>
                </a:solidFill>
              </a:rPr>
              <a:t>Our goal is to provide a tool-independent, </a:t>
            </a:r>
            <a:r>
              <a:rPr lang="en-GB" sz="1200" b="1" dirty="0" err="1" smtClean="0">
                <a:solidFill>
                  <a:srgbClr val="FF9900"/>
                </a:solidFill>
              </a:rPr>
              <a:t>versionable</a:t>
            </a:r>
            <a:r>
              <a:rPr lang="en-GB" sz="1200" b="1" dirty="0" smtClean="0">
                <a:solidFill>
                  <a:srgbClr val="FF9900"/>
                </a:solidFill>
              </a:rPr>
              <a:t> model description.</a:t>
            </a:r>
            <a:endParaRPr lang="en-GB" sz="1500" b="1" dirty="0">
              <a:solidFill>
                <a:srgbClr val="FF9900"/>
              </a:solidFill>
            </a:endParaRPr>
          </a:p>
        </p:txBody>
      </p:sp>
      <p:pic>
        <p:nvPicPr>
          <p:cNvPr id="7" name="Picture 6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333430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925" y="1035424"/>
            <a:ext cx="7675529" cy="1024217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18" name="Rectangle 17"/>
          <p:cNvSpPr/>
          <p:nvPr/>
        </p:nvSpPr>
        <p:spPr>
          <a:xfrm>
            <a:off x="6094927" y="2069879"/>
            <a:ext cx="2860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- A. Verweij, project owner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57200" y="2920710"/>
            <a:ext cx="83663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Inevitably models reflects engineer’s style</a:t>
            </a:r>
            <a:r>
              <a:rPr lang="en-GB" sz="1600" dirty="0" smtClean="0"/>
              <a:t> 		</a:t>
            </a:r>
            <a:r>
              <a:rPr lang="en-GB" sz="1600" dirty="0" smtClean="0">
                <a:sym typeface="Wingdings" panose="05000000000000000000" pitchFamily="2" charset="2"/>
              </a:rPr>
              <a:t> How to standardize them?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Differences in GUI models are difficult to capture 		 How to compare them?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In-house tools typically developed by a single person	 How to maintain them?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In-house tools typically implement own equations, solver, </a:t>
            </a:r>
            <a:r>
              <a:rPr lang="en-US" sz="1600" dirty="0" err="1" smtClean="0">
                <a:sym typeface="Wingdings" panose="05000000000000000000" pitchFamily="2" charset="2"/>
              </a:rPr>
              <a:t>etc</a:t>
            </a:r>
            <a:r>
              <a:rPr lang="en-US" sz="1600" dirty="0" smtClean="0">
                <a:sym typeface="Wingdings" panose="05000000000000000000" pitchFamily="2" charset="2"/>
              </a:rPr>
              <a:t>	 How to verify them?</a:t>
            </a:r>
          </a:p>
        </p:txBody>
      </p:sp>
    </p:spTree>
    <p:extLst>
      <p:ext uri="{BB962C8B-B14F-4D97-AF65-F5344CB8AC3E}">
        <p14:creationId xmlns:p14="http://schemas.microsoft.com/office/powerpoint/2010/main" val="26010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2. Model-Generator </a:t>
            </a:r>
            <a:r>
              <a:rPr lang="en-US" sz="2400" dirty="0"/>
              <a:t>APIs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i="1" dirty="0"/>
              <a:t>Single source of </a:t>
            </a:r>
            <a:r>
              <a:rPr lang="en-US" sz="2400" i="1" dirty="0" smtClean="0"/>
              <a:t>truth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4132" y="1108505"/>
            <a:ext cx="5019868" cy="2873561"/>
          </a:xfrm>
        </p:spPr>
        <p:txBody>
          <a:bodyPr/>
          <a:lstStyle/>
          <a:p>
            <a:pPr marL="36576" indent="0" algn="ctr">
              <a:buNone/>
            </a:pPr>
            <a:r>
              <a:rPr lang="en-US" sz="2400" u="sng" dirty="0" smtClean="0"/>
              <a:t>Magnet modelling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Excel files difficult to version (can contain math)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Difficult to visualize geometry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Dependency on ROXIE field maps</a:t>
            </a:r>
          </a:p>
          <a:p>
            <a:pPr>
              <a:buFontTx/>
              <a:buChar char="-"/>
            </a:pP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Scripted geometry and parameters</a:t>
            </a:r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Automatic generation of models</a:t>
            </a:r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COMSOL open for modifications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780" y="1108506"/>
            <a:ext cx="4077928" cy="2873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5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11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54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47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10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699" indent="-182872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44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90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04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indent="0" algn="ctr">
              <a:buNone/>
            </a:pPr>
            <a:r>
              <a:rPr lang="en-US" sz="2400" u="sng" dirty="0" smtClean="0"/>
              <a:t>Circuit modelling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PSpice GUI difficult to version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GUI models difficult to interpret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No API for GUI models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Netlist – scripted circuit description</a:t>
            </a:r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Reusability of static libraries</a:t>
            </a:r>
          </a:p>
          <a:p>
            <a:pPr>
              <a:buFont typeface="Arial" panose="020B0604020202020204" pitchFamily="34" charset="0"/>
              <a:buChar char="+"/>
            </a:pPr>
            <a:r>
              <a:rPr lang="en-US" sz="1600" dirty="0" smtClean="0">
                <a:solidFill>
                  <a:srgbClr val="00B050"/>
                </a:solidFill>
              </a:rPr>
              <a:t>Automatic generation of models and post-processing</a:t>
            </a:r>
          </a:p>
        </p:txBody>
      </p:sp>
      <p:sp>
        <p:nvSpPr>
          <p:cNvPr id="6" name="TextBox 164"/>
          <p:cNvSpPr txBox="1"/>
          <p:nvPr/>
        </p:nvSpPr>
        <p:spPr>
          <a:xfrm>
            <a:off x="2446841" y="4595158"/>
            <a:ext cx="5658960" cy="53860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rgbClr val="FF9900"/>
                </a:solidFill>
              </a:rPr>
              <a:t>Input model parameters are separated from the tool itself.</a:t>
            </a:r>
          </a:p>
          <a:p>
            <a:pPr algn="ctr"/>
            <a:r>
              <a:rPr lang="en-US" sz="1400" i="1" dirty="0">
                <a:solidFill>
                  <a:srgbClr val="FFA500"/>
                </a:solidFill>
              </a:rPr>
              <a:t>(WYSIWYG approach</a:t>
            </a:r>
            <a:r>
              <a:rPr lang="en-US" sz="1400" i="1" dirty="0" smtClean="0">
                <a:solidFill>
                  <a:srgbClr val="FFA500"/>
                </a:solidFill>
              </a:rPr>
              <a:t>)</a:t>
            </a:r>
            <a:endParaRPr lang="en-US" sz="1400" dirty="0">
              <a:solidFill>
                <a:srgbClr val="FFA500"/>
              </a:solidFill>
            </a:endParaRPr>
          </a:p>
        </p:txBody>
      </p:sp>
      <p:pic>
        <p:nvPicPr>
          <p:cNvPr id="7" name="Picture 6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333430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53240" y="4082163"/>
            <a:ext cx="165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4" indent="0" algn="ctr">
              <a:buNone/>
            </a:pPr>
            <a:r>
              <a:rPr lang="en-US" b="1" dirty="0" smtClean="0"/>
              <a:t>STEAM-SING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4553367" y="4082163"/>
            <a:ext cx="186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4" indent="0" algn="ctr">
              <a:buNone/>
            </a:pPr>
            <a:r>
              <a:rPr lang="en-US" b="1" dirty="0" smtClean="0"/>
              <a:t>STEAM-SIGMA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173776" y="432489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74136" y="4082163"/>
            <a:ext cx="186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4" indent="0" algn="ctr">
              <a:buNone/>
            </a:pPr>
            <a:r>
              <a:rPr lang="en-US" b="1" dirty="0" smtClean="0"/>
              <a:t>STEAM-LEDET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961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2. Library </a:t>
            </a:r>
            <a:r>
              <a:rPr lang="en-GB" sz="3200" dirty="0"/>
              <a:t>of Material Properties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243" y="724332"/>
            <a:ext cx="5275175" cy="3071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279" y="1014137"/>
            <a:ext cx="3306033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en-GB" sz="1350" dirty="0"/>
              <a:t>Repository of material properties in:</a:t>
            </a:r>
          </a:p>
          <a:p>
            <a:pPr marL="557213" lvl="1" indent="-214313">
              <a:buFont typeface="Wingdings" charset="2"/>
              <a:buChar char="ü"/>
            </a:pPr>
            <a:r>
              <a:rPr lang="en-GB" sz="1350" dirty="0"/>
              <a:t>C</a:t>
            </a:r>
          </a:p>
          <a:p>
            <a:pPr marL="557213" lvl="1" indent="-214313">
              <a:buFont typeface="Wingdings" charset="2"/>
              <a:buChar char="ü"/>
            </a:pPr>
            <a:r>
              <a:rPr lang="en-GB" sz="1350" dirty="0"/>
              <a:t>MATLAB</a:t>
            </a:r>
          </a:p>
          <a:p>
            <a:pPr marL="214313" indent="-214313">
              <a:lnSpc>
                <a:spcPct val="200000"/>
              </a:lnSpc>
              <a:buFont typeface="Wingdings" charset="2"/>
              <a:buChar char="ü"/>
            </a:pPr>
            <a:r>
              <a:rPr lang="en-GB" sz="1350" dirty="0"/>
              <a:t>Automated testing routine</a:t>
            </a:r>
          </a:p>
          <a:p>
            <a:pPr marL="214313" indent="-214313">
              <a:lnSpc>
                <a:spcPct val="200000"/>
              </a:lnSpc>
              <a:buFont typeface="Wingdings" charset="2"/>
              <a:buChar char="ü"/>
            </a:pPr>
            <a:r>
              <a:rPr lang="en-GB" sz="1350" dirty="0"/>
              <a:t>References to existing </a:t>
            </a:r>
            <a:r>
              <a:rPr lang="en-GB" sz="1350" dirty="0" smtClean="0"/>
              <a:t>measurements</a:t>
            </a:r>
            <a:endParaRPr lang="en-GB" sz="1350" dirty="0"/>
          </a:p>
        </p:txBody>
      </p:sp>
      <p:sp>
        <p:nvSpPr>
          <p:cNvPr id="7" name="Rectangle 6"/>
          <p:cNvSpPr/>
          <p:nvPr/>
        </p:nvSpPr>
        <p:spPr>
          <a:xfrm>
            <a:off x="113279" y="4104337"/>
            <a:ext cx="40222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hlinkClick r:id="rId3"/>
              </a:rPr>
              <a:t>https://</a:t>
            </a:r>
            <a:r>
              <a:rPr lang="en-GB" sz="1350" dirty="0" smtClean="0">
                <a:hlinkClick r:id="rId3"/>
              </a:rPr>
              <a:t>gitlab.cern.ch/steam/steam-material-library</a:t>
            </a:r>
            <a:r>
              <a:rPr lang="en-GB" sz="1350" dirty="0" smtClean="0"/>
              <a:t> </a:t>
            </a:r>
            <a:endParaRPr lang="en-GB" sz="1350" dirty="0"/>
          </a:p>
        </p:txBody>
      </p:sp>
      <p:sp>
        <p:nvSpPr>
          <p:cNvPr id="8" name="TextBox 164"/>
          <p:cNvSpPr txBox="1"/>
          <p:nvPr/>
        </p:nvSpPr>
        <p:spPr>
          <a:xfrm>
            <a:off x="2454174" y="4713223"/>
            <a:ext cx="5192953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9900"/>
                </a:solidFill>
              </a:rPr>
              <a:t>Input model parameters include also a subset of material properties.</a:t>
            </a:r>
            <a:endParaRPr lang="en-GB" sz="1200" b="1" dirty="0">
              <a:solidFill>
                <a:srgbClr val="FF9900"/>
              </a:solidFill>
            </a:endParaRPr>
          </a:p>
        </p:txBody>
      </p:sp>
      <p:pic>
        <p:nvPicPr>
          <p:cNvPr id="9" name="Picture 8" descr="Znalezione obrazy dla zapytania bulb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333430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0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914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3. Tool </a:t>
            </a:r>
            <a:r>
              <a:rPr lang="en-US" sz="3200" dirty="0"/>
              <a:t>Adapter API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13</a:t>
            </a:fld>
            <a:endParaRPr lang="pl-P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311"/>
          <a:stretch/>
        </p:blipFill>
        <p:spPr>
          <a:xfrm>
            <a:off x="4358148" y="709245"/>
            <a:ext cx="4446639" cy="370100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1340" y="786915"/>
            <a:ext cx="3306873" cy="3545664"/>
          </a:xfrm>
        </p:spPr>
        <p:txBody>
          <a:bodyPr>
            <a:normAutofit fontScale="92500"/>
          </a:bodyPr>
          <a:lstStyle/>
          <a:p>
            <a:pPr marL="36576" indent="0" algn="just">
              <a:buNone/>
            </a:pPr>
            <a:r>
              <a:rPr lang="en-US" sz="1400" dirty="0" smtClean="0"/>
              <a:t>Tool Adapter is a model-independent interface for simulation tools capable of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Setting/getting parameters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Controlling simulation time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Writing input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Reading output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sz="1400" dirty="0" smtClean="0"/>
              <a:t>Such an interface can be used for: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Cooperative simulations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Parametric studies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Optimization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25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4. Cooperative Simulation - Motivation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1859"/>
            <a:ext cx="8229600" cy="1715662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400" dirty="0" smtClean="0"/>
              <a:t>Suitable to study interaction of models characterized by different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dynamical behavior: fast vs slow, fixed vs adaptive time stepping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mathematical formulation: ordinary vs partial differential equations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geometrical scales: phenomena occurring at micro vs macro scales, different mesh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physical phenomena: migration between tools can be time consuming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11315"/>
              <p:cNvSpPr txBox="1"/>
              <p:nvPr/>
            </p:nvSpPr>
            <p:spPr>
              <a:xfrm>
                <a:off x="5284215" y="2902544"/>
                <a:ext cx="1254729" cy="34780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1" i="1">
                              <a:solidFill>
                                <a:schemeClr val="accent6"/>
                              </a:solidFill>
                              <a:latin typeface="Cambria Math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20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𝑰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circuit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n-US" sz="1200" b="1" dirty="0">
                  <a:solidFill>
                    <a:schemeClr val="accent6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pl-PL" sz="1051" dirty="0">
                  <a:solidFill>
                    <a:schemeClr val="accent6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215" y="2902544"/>
                <a:ext cx="1254729" cy="3478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c 5"/>
          <p:cNvSpPr/>
          <p:nvPr/>
        </p:nvSpPr>
        <p:spPr>
          <a:xfrm>
            <a:off x="5178535" y="2835694"/>
            <a:ext cx="1521375" cy="242649"/>
          </a:xfrm>
          <a:prstGeom prst="arc">
            <a:avLst>
              <a:gd name="adj1" fmla="val 11184627"/>
              <a:gd name="adj2" fmla="val 21245779"/>
            </a:avLst>
          </a:prstGeom>
          <a:ln w="19050">
            <a:solidFill>
              <a:schemeClr val="accent6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11315"/>
              <p:cNvSpPr txBox="1"/>
              <p:nvPr/>
            </p:nvSpPr>
            <p:spPr>
              <a:xfrm>
                <a:off x="5284214" y="3975274"/>
                <a:ext cx="1157949" cy="291876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1" i="1">
                              <a:solidFill>
                                <a:srgbClr val="FF0000"/>
                              </a:solidFill>
                              <a:latin typeface="Cambria Math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pl-PL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latin typeface="Cambria Math" charset="0"/>
                              <a:ea typeface="Times New Roman" panose="02020603050405020304" pitchFamily="18" charset="0"/>
                            </a:rPr>
                            <m:t>quench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pl-PL" sz="1051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214" y="3975274"/>
                <a:ext cx="1157949" cy="291876"/>
              </a:xfrm>
              <a:prstGeom prst="rect">
                <a:avLst/>
              </a:prstGeom>
              <a:blipFill>
                <a:blip r:embed="rId3"/>
                <a:stretch>
                  <a:fillRect b="-2083"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c 7"/>
          <p:cNvSpPr/>
          <p:nvPr/>
        </p:nvSpPr>
        <p:spPr>
          <a:xfrm flipH="1">
            <a:off x="5178536" y="3365187"/>
            <a:ext cx="1521375" cy="242649"/>
          </a:xfrm>
          <a:prstGeom prst="arc">
            <a:avLst>
              <a:gd name="adj1" fmla="val 11184627"/>
              <a:gd name="adj2" fmla="val 21242657"/>
            </a:avLst>
          </a:prstGeom>
          <a:ln w="19050">
            <a:solidFill>
              <a:srgbClr val="7030A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1400"/>
          </a:p>
        </p:txBody>
      </p:sp>
      <p:sp>
        <p:nvSpPr>
          <p:cNvPr id="9" name="Arc 8"/>
          <p:cNvSpPr/>
          <p:nvPr/>
        </p:nvSpPr>
        <p:spPr>
          <a:xfrm flipH="1">
            <a:off x="5178537" y="4020139"/>
            <a:ext cx="1521375" cy="242649"/>
          </a:xfrm>
          <a:prstGeom prst="arc">
            <a:avLst>
              <a:gd name="adj1" fmla="val 11184627"/>
              <a:gd name="adj2" fmla="val 21242657"/>
            </a:avLst>
          </a:prstGeom>
          <a:ln w="1905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11315"/>
              <p:cNvSpPr txBox="1"/>
              <p:nvPr/>
            </p:nvSpPr>
            <p:spPr>
              <a:xfrm>
                <a:off x="5365829" y="3384411"/>
                <a:ext cx="1157949" cy="291876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1" i="1">
                              <a:solidFill>
                                <a:srgbClr val="7030A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sz="1200" b="1" i="1">
                              <a:solidFill>
                                <a:srgbClr val="7030A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7030A0"/>
                              </a:solidFill>
                              <a:latin typeface="Cambria Math" charset="0"/>
                              <a:ea typeface="Times New Roman" panose="02020603050405020304" pitchFamily="18" charset="0"/>
                            </a:rPr>
                            <m:t>FEM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sz="12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pl-PL" sz="1051" b="1" dirty="0">
                  <a:solidFill>
                    <a:srgbClr val="7030A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829" y="3384411"/>
                <a:ext cx="1157949" cy="2918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9529"/>
            <a:ext cx="5049351" cy="18516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9101" y="2480986"/>
            <a:ext cx="2580388" cy="2219881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2549864" y="4700867"/>
            <a:ext cx="2956259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A500"/>
                </a:solidFill>
              </a:rPr>
              <a:t>Iteration until convergence is reached</a:t>
            </a:r>
          </a:p>
        </p:txBody>
      </p:sp>
      <p:pic>
        <p:nvPicPr>
          <p:cNvPr id="14" name="Picture 13" descr="Znalezione obrazy dla zapytania bulb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12" y="4619448"/>
            <a:ext cx="416752" cy="4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04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0176" y="4228"/>
            <a:ext cx="7060749" cy="523220"/>
          </a:xfr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4. Cooperative </a:t>
            </a:r>
            <a:r>
              <a:rPr lang="en-US" sz="2800" dirty="0"/>
              <a:t>Simulation: STEAM CoSim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5" name="Picture 2" descr="Znalezione obrazy dla zapytania user icon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195" y="427771"/>
            <a:ext cx="531295" cy="53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17"/>
          <p:cNvSpPr>
            <a:spLocks noChangeArrowheads="1"/>
          </p:cNvSpPr>
          <p:nvPr/>
        </p:nvSpPr>
        <p:spPr bwMode="auto">
          <a:xfrm>
            <a:off x="5934470" y="451506"/>
            <a:ext cx="151836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pl-PL" sz="15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Co-simulation </a:t>
            </a:r>
          </a:p>
          <a:p>
            <a:pPr algn="ctr"/>
            <a:r>
              <a:rPr lang="en-US" altLang="pl-PL" sz="15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GB" altLang="pl-PL" sz="15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Down Arrow 25"/>
          <p:cNvSpPr/>
          <p:nvPr/>
        </p:nvSpPr>
        <p:spPr>
          <a:xfrm rot="10800000" flipV="1">
            <a:off x="6561190" y="959288"/>
            <a:ext cx="136139" cy="17196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pic>
        <p:nvPicPr>
          <p:cNvPr id="80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835" y="537996"/>
            <a:ext cx="966423" cy="460910"/>
          </a:xfrm>
          <a:prstGeom prst="rect">
            <a:avLst/>
          </a:prstGeom>
        </p:spPr>
      </p:pic>
      <p:sp>
        <p:nvSpPr>
          <p:cNvPr id="81" name="Zaokrąglony prostokąt 5"/>
          <p:cNvSpPr/>
          <p:nvPr/>
        </p:nvSpPr>
        <p:spPr>
          <a:xfrm>
            <a:off x="3199371" y="1250285"/>
            <a:ext cx="2418919" cy="1412871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82" name="Zaokrąglony prostokąt 18"/>
          <p:cNvSpPr/>
          <p:nvPr/>
        </p:nvSpPr>
        <p:spPr>
          <a:xfrm>
            <a:off x="5964455" y="1248118"/>
            <a:ext cx="1343265" cy="1415038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83" name="Zaokrąglony prostokąt 25"/>
          <p:cNvSpPr/>
          <p:nvPr/>
        </p:nvSpPr>
        <p:spPr>
          <a:xfrm>
            <a:off x="7700166" y="1254723"/>
            <a:ext cx="1343265" cy="1408433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84" name="Zaokrąglony prostokąt 26"/>
          <p:cNvSpPr/>
          <p:nvPr/>
        </p:nvSpPr>
        <p:spPr>
          <a:xfrm>
            <a:off x="3199371" y="3028641"/>
            <a:ext cx="5862105" cy="1426056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85" name="Zaokrąglony prostokąt 27"/>
          <p:cNvSpPr/>
          <p:nvPr/>
        </p:nvSpPr>
        <p:spPr>
          <a:xfrm>
            <a:off x="3294830" y="1823051"/>
            <a:ext cx="619009" cy="700611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 u="sng" dirty="0"/>
              <a:t>TA1</a:t>
            </a:r>
          </a:p>
          <a:p>
            <a:pPr algn="ctr"/>
            <a:r>
              <a:rPr lang="pl-PL" sz="1050" dirty="0"/>
              <a:t>API</a:t>
            </a:r>
          </a:p>
          <a:p>
            <a:pPr algn="ctr"/>
            <a:r>
              <a:rPr lang="pl-PL" sz="1050" dirty="0" err="1"/>
              <a:t>Ports</a:t>
            </a:r>
            <a:endParaRPr lang="pl-PL" sz="1350" dirty="0"/>
          </a:p>
        </p:txBody>
      </p:sp>
      <p:sp>
        <p:nvSpPr>
          <p:cNvPr id="86" name="Zaokrąglony prostokąt 28"/>
          <p:cNvSpPr/>
          <p:nvPr/>
        </p:nvSpPr>
        <p:spPr>
          <a:xfrm>
            <a:off x="4021344" y="1823052"/>
            <a:ext cx="678909" cy="700611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 u="sng" dirty="0"/>
              <a:t>TA2</a:t>
            </a:r>
          </a:p>
          <a:p>
            <a:pPr algn="ctr"/>
            <a:r>
              <a:rPr lang="pl-PL" sz="1050" dirty="0"/>
              <a:t>API</a:t>
            </a:r>
          </a:p>
          <a:p>
            <a:pPr algn="ctr"/>
            <a:r>
              <a:rPr lang="pl-PL" sz="1050" dirty="0" err="1"/>
              <a:t>Ports</a:t>
            </a:r>
            <a:endParaRPr lang="pl-PL" sz="1350" dirty="0"/>
          </a:p>
        </p:txBody>
      </p:sp>
      <p:sp>
        <p:nvSpPr>
          <p:cNvPr id="87" name="Zaokrąglony prostokąt 29"/>
          <p:cNvSpPr/>
          <p:nvPr/>
        </p:nvSpPr>
        <p:spPr>
          <a:xfrm>
            <a:off x="4807758" y="1835306"/>
            <a:ext cx="634036" cy="700611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 u="sng" dirty="0" err="1"/>
              <a:t>TA</a:t>
            </a:r>
            <a:r>
              <a:rPr lang="pl-PL" sz="1350" i="1" u="sng" dirty="0" err="1"/>
              <a:t>n</a:t>
            </a:r>
            <a:endParaRPr lang="pl-PL" sz="1350" i="1" u="sng" dirty="0"/>
          </a:p>
          <a:p>
            <a:pPr algn="ctr"/>
            <a:r>
              <a:rPr lang="pl-PL" sz="1050" dirty="0"/>
              <a:t>API</a:t>
            </a:r>
          </a:p>
          <a:p>
            <a:pPr algn="ctr"/>
            <a:r>
              <a:rPr lang="pl-PL" sz="1050" dirty="0" err="1"/>
              <a:t>Ports</a:t>
            </a:r>
            <a:endParaRPr lang="pl-PL" sz="1350" dirty="0"/>
          </a:p>
        </p:txBody>
      </p:sp>
      <p:sp>
        <p:nvSpPr>
          <p:cNvPr id="88" name="Prostokąt 30"/>
          <p:cNvSpPr/>
          <p:nvPr/>
        </p:nvSpPr>
        <p:spPr>
          <a:xfrm>
            <a:off x="3326817" y="1291581"/>
            <a:ext cx="21640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List of Tool Adapters</a:t>
            </a:r>
            <a:endParaRPr lang="en-GB" sz="2400" dirty="0">
              <a:solidFill>
                <a:schemeClr val="accent6"/>
              </a:solidFill>
            </a:endParaRPr>
          </a:p>
        </p:txBody>
      </p:sp>
      <p:sp>
        <p:nvSpPr>
          <p:cNvPr id="89" name="Down Arrow 25"/>
          <p:cNvSpPr/>
          <p:nvPr/>
        </p:nvSpPr>
        <p:spPr>
          <a:xfrm rot="10800000">
            <a:off x="4388652" y="2740091"/>
            <a:ext cx="171266" cy="214922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90" name="Down Arrow 25"/>
          <p:cNvSpPr/>
          <p:nvPr/>
        </p:nvSpPr>
        <p:spPr>
          <a:xfrm rot="10800000" flipV="1">
            <a:off x="6551424" y="2740610"/>
            <a:ext cx="169325" cy="213884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91" name="Down Arrow 25"/>
          <p:cNvSpPr/>
          <p:nvPr/>
        </p:nvSpPr>
        <p:spPr>
          <a:xfrm rot="10800000" flipV="1">
            <a:off x="8287135" y="2736108"/>
            <a:ext cx="169325" cy="213884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92" name="Prostokąt 34"/>
          <p:cNvSpPr/>
          <p:nvPr/>
        </p:nvSpPr>
        <p:spPr>
          <a:xfrm>
            <a:off x="4215219" y="3028641"/>
            <a:ext cx="38304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Co-simulation time and iteration loops</a:t>
            </a:r>
            <a:endParaRPr lang="en-GB" sz="2000" dirty="0">
              <a:solidFill>
                <a:schemeClr val="accent6"/>
              </a:solidFill>
            </a:endParaRPr>
          </a:p>
        </p:txBody>
      </p:sp>
      <p:cxnSp>
        <p:nvCxnSpPr>
          <p:cNvPr id="93" name="Łącznik prosty ze strzałką 35"/>
          <p:cNvCxnSpPr/>
          <p:nvPr/>
        </p:nvCxnSpPr>
        <p:spPr>
          <a:xfrm>
            <a:off x="3383766" y="4097540"/>
            <a:ext cx="5291549" cy="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PoleTekstowe 36"/>
          <p:cNvSpPr txBox="1"/>
          <p:nvPr/>
        </p:nvSpPr>
        <p:spPr>
          <a:xfrm>
            <a:off x="8385821" y="3729128"/>
            <a:ext cx="289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/>
              <a:t>t</a:t>
            </a:r>
            <a:endParaRPr lang="pl-PL" sz="1350" dirty="0"/>
          </a:p>
        </p:txBody>
      </p:sp>
      <p:sp>
        <p:nvSpPr>
          <p:cNvPr id="95" name="Prostokąt 14"/>
          <p:cNvSpPr/>
          <p:nvPr/>
        </p:nvSpPr>
        <p:spPr>
          <a:xfrm>
            <a:off x="3454916" y="4157587"/>
            <a:ext cx="44101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chemeClr val="tx2"/>
                </a:solidFill>
              </a:rPr>
              <a:t>T</a:t>
            </a:r>
            <a:r>
              <a:rPr lang="en-GB" sz="1350" baseline="-25000" dirty="0">
                <a:solidFill>
                  <a:schemeClr val="tx2"/>
                </a:solidFill>
              </a:rPr>
              <a:t>1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96" name="Prostokąt 15"/>
          <p:cNvSpPr/>
          <p:nvPr/>
        </p:nvSpPr>
        <p:spPr>
          <a:xfrm>
            <a:off x="4499603" y="4173848"/>
            <a:ext cx="44101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chemeClr val="tx2"/>
                </a:solidFill>
              </a:rPr>
              <a:t>T</a:t>
            </a:r>
            <a:r>
              <a:rPr lang="en-GB" sz="1350" baseline="-25000" dirty="0">
                <a:solidFill>
                  <a:schemeClr val="tx2"/>
                </a:solidFill>
              </a:rPr>
              <a:t>2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97" name="Prostokąt 16"/>
          <p:cNvSpPr/>
          <p:nvPr/>
        </p:nvSpPr>
        <p:spPr>
          <a:xfrm>
            <a:off x="5533446" y="4153994"/>
            <a:ext cx="44101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chemeClr val="tx2"/>
                </a:solidFill>
              </a:rPr>
              <a:t>T</a:t>
            </a:r>
            <a:r>
              <a:rPr lang="en-GB" sz="1350" baseline="-25000" dirty="0">
                <a:solidFill>
                  <a:schemeClr val="tx2"/>
                </a:solidFill>
              </a:rPr>
              <a:t>3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98" name="Prostokąt 42"/>
          <p:cNvSpPr/>
          <p:nvPr/>
        </p:nvSpPr>
        <p:spPr>
          <a:xfrm>
            <a:off x="7738148" y="4150826"/>
            <a:ext cx="48089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 smtClean="0">
                <a:solidFill>
                  <a:schemeClr val="tx2"/>
                </a:solidFill>
              </a:rPr>
              <a:t>T</a:t>
            </a:r>
            <a:r>
              <a:rPr lang="en-GB" sz="1350" i="1" baseline="-25000" dirty="0" smtClean="0">
                <a:solidFill>
                  <a:schemeClr val="tx2"/>
                </a:solidFill>
              </a:rPr>
              <a:t>w</a:t>
            </a:r>
            <a:endParaRPr lang="pl-PL" sz="1350" i="1" baseline="-25000" dirty="0">
              <a:solidFill>
                <a:schemeClr val="tx2"/>
              </a:solidFill>
            </a:endParaRPr>
          </a:p>
        </p:txBody>
      </p:sp>
      <p:sp>
        <p:nvSpPr>
          <p:cNvPr id="99" name="Łuk 44"/>
          <p:cNvSpPr/>
          <p:nvPr/>
        </p:nvSpPr>
        <p:spPr>
          <a:xfrm>
            <a:off x="3850577" y="3398416"/>
            <a:ext cx="583708" cy="576561"/>
          </a:xfrm>
          <a:prstGeom prst="arc">
            <a:avLst>
              <a:gd name="adj1" fmla="val 94351"/>
              <a:gd name="adj2" fmla="val 18364496"/>
            </a:avLst>
          </a:prstGeom>
          <a:ln w="28575"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100" name="Łuk 45"/>
          <p:cNvSpPr/>
          <p:nvPr/>
        </p:nvSpPr>
        <p:spPr>
          <a:xfrm>
            <a:off x="5008717" y="3414763"/>
            <a:ext cx="583708" cy="576561"/>
          </a:xfrm>
          <a:prstGeom prst="arc">
            <a:avLst>
              <a:gd name="adj1" fmla="val 94351"/>
              <a:gd name="adj2" fmla="val 18364496"/>
            </a:avLst>
          </a:prstGeom>
          <a:ln w="28575"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102" name="Prostokąt 47"/>
          <p:cNvSpPr/>
          <p:nvPr/>
        </p:nvSpPr>
        <p:spPr>
          <a:xfrm>
            <a:off x="5969628" y="1281594"/>
            <a:ext cx="137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Time Window</a:t>
            </a:r>
          </a:p>
          <a:p>
            <a:pPr algn="ctr"/>
            <a:r>
              <a:rPr lang="en-GB" sz="1400" dirty="0">
                <a:solidFill>
                  <a:schemeClr val="accent6"/>
                </a:solidFill>
              </a:rPr>
              <a:t>Definition</a:t>
            </a:r>
          </a:p>
        </p:txBody>
      </p:sp>
      <p:cxnSp>
        <p:nvCxnSpPr>
          <p:cNvPr id="103" name="Łącznik prosty ze strzałką 48"/>
          <p:cNvCxnSpPr/>
          <p:nvPr/>
        </p:nvCxnSpPr>
        <p:spPr>
          <a:xfrm>
            <a:off x="6093374" y="2203681"/>
            <a:ext cx="1167010" cy="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Łącznik prosty ze strzałką 49"/>
          <p:cNvCxnSpPr/>
          <p:nvPr/>
        </p:nvCxnSpPr>
        <p:spPr>
          <a:xfrm flipH="1">
            <a:off x="6223577" y="2116917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Prostokąt 53"/>
          <p:cNvSpPr/>
          <p:nvPr/>
        </p:nvSpPr>
        <p:spPr>
          <a:xfrm>
            <a:off x="7667439" y="1246043"/>
            <a:ext cx="13940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Hierarchical</a:t>
            </a:r>
          </a:p>
          <a:p>
            <a:pPr algn="ctr"/>
            <a:r>
              <a:rPr lang="en-GB" sz="1400" dirty="0">
                <a:solidFill>
                  <a:schemeClr val="accent6"/>
                </a:solidFill>
              </a:rPr>
              <a:t>Co-simulation</a:t>
            </a:r>
          </a:p>
        </p:txBody>
      </p:sp>
      <p:sp>
        <p:nvSpPr>
          <p:cNvPr id="106" name="Prostokąt 56"/>
          <p:cNvSpPr/>
          <p:nvPr/>
        </p:nvSpPr>
        <p:spPr>
          <a:xfrm>
            <a:off x="6314313" y="4097540"/>
            <a:ext cx="44500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r-IN" sz="1350" dirty="0">
                <a:solidFill>
                  <a:schemeClr val="tx2"/>
                </a:solidFill>
              </a:rPr>
              <a:t>…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107" name="Owal 57"/>
          <p:cNvSpPr/>
          <p:nvPr/>
        </p:nvSpPr>
        <p:spPr>
          <a:xfrm>
            <a:off x="7790991" y="2106869"/>
            <a:ext cx="450438" cy="45043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50"/>
              <a:t>1</a:t>
            </a:r>
            <a:endParaRPr lang="pl-PL" sz="1050" dirty="0"/>
          </a:p>
        </p:txBody>
      </p:sp>
      <p:sp>
        <p:nvSpPr>
          <p:cNvPr id="108" name="Owal 59"/>
          <p:cNvSpPr/>
          <p:nvPr/>
        </p:nvSpPr>
        <p:spPr>
          <a:xfrm>
            <a:off x="8518828" y="2118954"/>
            <a:ext cx="450438" cy="45043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50" dirty="0"/>
              <a:t>2</a:t>
            </a:r>
          </a:p>
        </p:txBody>
      </p:sp>
      <p:sp>
        <p:nvSpPr>
          <p:cNvPr id="109" name="PoleTekstowe 61"/>
          <p:cNvSpPr txBox="1"/>
          <p:nvPr/>
        </p:nvSpPr>
        <p:spPr>
          <a:xfrm>
            <a:off x="7012179" y="1843643"/>
            <a:ext cx="289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/>
              <a:t>t</a:t>
            </a:r>
            <a:endParaRPr lang="pl-PL" sz="1350" dirty="0"/>
          </a:p>
        </p:txBody>
      </p:sp>
      <p:grpSp>
        <p:nvGrpSpPr>
          <p:cNvPr id="110" name="Group 101"/>
          <p:cNvGrpSpPr/>
          <p:nvPr/>
        </p:nvGrpSpPr>
        <p:grpSpPr>
          <a:xfrm flipV="1">
            <a:off x="8113917" y="1945462"/>
            <a:ext cx="512209" cy="362303"/>
            <a:chOff x="1470881" y="4999034"/>
            <a:chExt cx="362503" cy="364214"/>
          </a:xfrm>
        </p:grpSpPr>
        <p:sp>
          <p:nvSpPr>
            <p:cNvPr id="111" name="Arc 102"/>
            <p:cNvSpPr/>
            <p:nvPr/>
          </p:nvSpPr>
          <p:spPr>
            <a:xfrm flipV="1">
              <a:off x="1470881" y="4999034"/>
              <a:ext cx="350391" cy="364214"/>
            </a:xfrm>
            <a:prstGeom prst="arc">
              <a:avLst>
                <a:gd name="adj1" fmla="val 10905185"/>
                <a:gd name="adj2" fmla="val 21201471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cxnSp>
          <p:nvCxnSpPr>
            <p:cNvPr id="112" name="Straight Arrow Connector 103"/>
            <p:cNvCxnSpPr/>
            <p:nvPr/>
          </p:nvCxnSpPr>
          <p:spPr>
            <a:xfrm flipV="1">
              <a:off x="1817516" y="5158544"/>
              <a:ext cx="15868" cy="64229"/>
            </a:xfrm>
            <a:prstGeom prst="straightConnector1">
              <a:avLst/>
            </a:prstGeom>
            <a:noFill/>
            <a:ln w="190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</p:grpSp>
      <p:sp>
        <p:nvSpPr>
          <p:cNvPr id="113" name="Down Arrow 25"/>
          <p:cNvSpPr/>
          <p:nvPr/>
        </p:nvSpPr>
        <p:spPr>
          <a:xfrm rot="10800000" flipV="1">
            <a:off x="4159647" y="2741128"/>
            <a:ext cx="169325" cy="213884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cxnSp>
        <p:nvCxnSpPr>
          <p:cNvPr id="114" name="Łącznik prosty ze strzałką 79"/>
          <p:cNvCxnSpPr/>
          <p:nvPr/>
        </p:nvCxnSpPr>
        <p:spPr>
          <a:xfrm flipH="1">
            <a:off x="6607308" y="2118954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Łącznik prosty ze strzałką 80"/>
          <p:cNvCxnSpPr/>
          <p:nvPr/>
        </p:nvCxnSpPr>
        <p:spPr>
          <a:xfrm flipH="1">
            <a:off x="6999754" y="2118954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Łącznik prosty ze strzałką 81"/>
          <p:cNvCxnSpPr/>
          <p:nvPr/>
        </p:nvCxnSpPr>
        <p:spPr>
          <a:xfrm flipH="1">
            <a:off x="3599870" y="3986671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Łącznik prosty ze strzałką 82"/>
          <p:cNvCxnSpPr/>
          <p:nvPr/>
        </p:nvCxnSpPr>
        <p:spPr>
          <a:xfrm flipH="1">
            <a:off x="4679403" y="4018546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Łącznik prosty ze strzałką 84"/>
          <p:cNvCxnSpPr/>
          <p:nvPr/>
        </p:nvCxnSpPr>
        <p:spPr>
          <a:xfrm flipH="1">
            <a:off x="5790203" y="4007540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Łuk 85"/>
          <p:cNvSpPr/>
          <p:nvPr/>
        </p:nvSpPr>
        <p:spPr>
          <a:xfrm>
            <a:off x="6151090" y="3416698"/>
            <a:ext cx="583708" cy="576561"/>
          </a:xfrm>
          <a:prstGeom prst="arc">
            <a:avLst>
              <a:gd name="adj1" fmla="val 94351"/>
              <a:gd name="adj2" fmla="val 18364496"/>
            </a:avLst>
          </a:prstGeom>
          <a:ln w="28575"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cxnSp>
        <p:nvCxnSpPr>
          <p:cNvPr id="120" name="Łącznik prosty ze strzałką 86"/>
          <p:cNvCxnSpPr/>
          <p:nvPr/>
        </p:nvCxnSpPr>
        <p:spPr>
          <a:xfrm flipH="1">
            <a:off x="6866807" y="4018630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Łącznik prosty ze strzałką 87"/>
          <p:cNvCxnSpPr/>
          <p:nvPr/>
        </p:nvCxnSpPr>
        <p:spPr>
          <a:xfrm flipH="1">
            <a:off x="7980536" y="4008582"/>
            <a:ext cx="1405" cy="180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Łuk 88"/>
          <p:cNvSpPr/>
          <p:nvPr/>
        </p:nvSpPr>
        <p:spPr>
          <a:xfrm>
            <a:off x="7207283" y="3416697"/>
            <a:ext cx="583708" cy="576561"/>
          </a:xfrm>
          <a:prstGeom prst="arc">
            <a:avLst>
              <a:gd name="adj1" fmla="val 94351"/>
              <a:gd name="adj2" fmla="val 18364496"/>
            </a:avLst>
          </a:prstGeom>
          <a:ln w="28575"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123" name="Prostokąt 91"/>
          <p:cNvSpPr/>
          <p:nvPr/>
        </p:nvSpPr>
        <p:spPr>
          <a:xfrm>
            <a:off x="6054990" y="2288409"/>
            <a:ext cx="44101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chemeClr val="tx2"/>
                </a:solidFill>
              </a:rPr>
              <a:t>T</a:t>
            </a:r>
            <a:r>
              <a:rPr lang="en-GB" sz="1350" baseline="-25000" dirty="0">
                <a:solidFill>
                  <a:schemeClr val="tx2"/>
                </a:solidFill>
              </a:rPr>
              <a:t>1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124" name="Prostokąt 92"/>
          <p:cNvSpPr/>
          <p:nvPr/>
        </p:nvSpPr>
        <p:spPr>
          <a:xfrm>
            <a:off x="6425788" y="2292753"/>
            <a:ext cx="44101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chemeClr val="tx2"/>
                </a:solidFill>
              </a:rPr>
              <a:t>T</a:t>
            </a:r>
            <a:r>
              <a:rPr lang="en-GB" sz="1350" baseline="-25000" dirty="0">
                <a:solidFill>
                  <a:schemeClr val="tx2"/>
                </a:solidFill>
              </a:rPr>
              <a:t>2</a:t>
            </a:r>
            <a:endParaRPr lang="pl-PL" sz="1350" baseline="-25000" dirty="0">
              <a:solidFill>
                <a:schemeClr val="tx2"/>
              </a:solidFill>
            </a:endParaRPr>
          </a:p>
        </p:txBody>
      </p:sp>
      <p:sp>
        <p:nvSpPr>
          <p:cNvPr id="125" name="Prostokąt 93"/>
          <p:cNvSpPr/>
          <p:nvPr/>
        </p:nvSpPr>
        <p:spPr>
          <a:xfrm>
            <a:off x="6766324" y="2291485"/>
            <a:ext cx="48089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 smtClean="0">
                <a:solidFill>
                  <a:schemeClr val="tx2"/>
                </a:solidFill>
              </a:rPr>
              <a:t>T</a:t>
            </a:r>
            <a:r>
              <a:rPr lang="en-GB" sz="1350" i="1" baseline="-25000" dirty="0" smtClean="0">
                <a:solidFill>
                  <a:schemeClr val="tx2"/>
                </a:solidFill>
              </a:rPr>
              <a:t>w</a:t>
            </a:r>
            <a:endParaRPr lang="pl-PL" sz="1350" i="1" baseline="-25000" dirty="0">
              <a:solidFill>
                <a:schemeClr val="tx2"/>
              </a:solidFill>
            </a:endParaRPr>
          </a:p>
        </p:txBody>
      </p:sp>
      <p:sp>
        <p:nvSpPr>
          <p:cNvPr id="126" name="Content Placeholder 2"/>
          <p:cNvSpPr>
            <a:spLocks noGrp="1"/>
          </p:cNvSpPr>
          <p:nvPr>
            <p:ph idx="1"/>
          </p:nvPr>
        </p:nvSpPr>
        <p:spPr>
          <a:xfrm>
            <a:off x="71757" y="746642"/>
            <a:ext cx="2919564" cy="3727287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sz="1500" dirty="0" smtClean="0"/>
              <a:t>Supported tool adapters: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1400" b="1" i="1" dirty="0">
                <a:solidFill>
                  <a:schemeClr val="tx2"/>
                </a:solidFill>
              </a:rPr>
              <a:t>PSIM</a:t>
            </a:r>
            <a:endParaRPr lang="en-US" sz="1400" b="1" i="1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 err="1" smtClean="0">
                <a:solidFill>
                  <a:schemeClr val="tx2"/>
                </a:solidFill>
              </a:rPr>
              <a:t>LTspice</a:t>
            </a:r>
            <a:endParaRPr lang="en-US" sz="1400" b="1" i="1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>
                <a:solidFill>
                  <a:schemeClr val="tx2"/>
                </a:solidFill>
              </a:rPr>
              <a:t>PSpice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 smtClean="0">
                <a:solidFill>
                  <a:schemeClr val="tx2"/>
                </a:solidFill>
              </a:rPr>
              <a:t>COMSOL</a:t>
            </a:r>
            <a:r>
              <a:rPr lang="en-US" sz="1400" b="1" i="1" dirty="0">
                <a:solidFill>
                  <a:schemeClr val="tx2"/>
                </a:solidFill>
              </a:rPr>
              <a:t>: SIGMA&amp;BBQ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 smtClean="0">
                <a:solidFill>
                  <a:schemeClr val="tx2"/>
                </a:solidFill>
              </a:rPr>
              <a:t>ANSYS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>
                <a:solidFill>
                  <a:schemeClr val="tx2"/>
                </a:solidFill>
              </a:rPr>
              <a:t>LEDET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 smtClean="0">
                <a:solidFill>
                  <a:schemeClr val="tx2"/>
                </a:solidFill>
              </a:rPr>
              <a:t>ProteCCT</a:t>
            </a:r>
            <a:endParaRPr lang="en-US" sz="1400" b="1" i="1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 b="1" i="1" dirty="0" smtClean="0">
                <a:solidFill>
                  <a:schemeClr val="tx2"/>
                </a:solidFill>
              </a:rPr>
              <a:t>QLASA</a:t>
            </a:r>
            <a:endParaRPr lang="en-US" sz="1400" b="1" i="1" dirty="0">
              <a:solidFill>
                <a:schemeClr val="tx2"/>
              </a:solidFill>
            </a:endParaRPr>
          </a:p>
          <a:p>
            <a:pPr marL="36576" indent="0">
              <a:lnSpc>
                <a:spcPct val="170000"/>
              </a:lnSpc>
              <a:buNone/>
            </a:pPr>
            <a:r>
              <a:rPr lang="en-US" sz="1500" dirty="0" smtClean="0"/>
              <a:t>Supported co-simulation methods: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One-way coupling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Weak coupling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Strong coupling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Waveform relaxation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4807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62194" y="3915"/>
            <a:ext cx="7622478" cy="452161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4. </a:t>
            </a:r>
            <a:r>
              <a:rPr lang="pl-PL" sz="2400" dirty="0" smtClean="0"/>
              <a:t>Cooperative </a:t>
            </a:r>
            <a:r>
              <a:rPr lang="pl-PL" sz="2400" dirty="0"/>
              <a:t>Simulation: Mesh-Based Interpolation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16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0975" y="4227111"/>
            <a:ext cx="6077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Maciejewski, et al., "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Magnetothermal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Mesh-Based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Interpolation</a:t>
            </a:r>
            <a:r>
              <a:rPr lang="pl-PL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", </a:t>
            </a:r>
            <a:r>
              <a:rPr lang="pl-PL" sz="105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</a:t>
            </a:r>
            <a:r>
              <a:rPr lang="pl-PL" sz="1050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Transactions</a:t>
            </a:r>
            <a:r>
              <a:rPr lang="pl-PL" sz="105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Applied </a:t>
            </a:r>
            <a:r>
              <a:rPr lang="pl-PL" sz="1050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pl-PL" sz="105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05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241" y="2211413"/>
            <a:ext cx="747440" cy="804321"/>
          </a:xfrm>
          <a:prstGeom prst="rect">
            <a:avLst/>
          </a:prstGeom>
        </p:spPr>
      </p:pic>
      <p:cxnSp>
        <p:nvCxnSpPr>
          <p:cNvPr id="7" name="Straight Arrow Connector 8"/>
          <p:cNvCxnSpPr/>
          <p:nvPr/>
        </p:nvCxnSpPr>
        <p:spPr>
          <a:xfrm>
            <a:off x="3913414" y="3219686"/>
            <a:ext cx="176079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9"/>
              <p:cNvSpPr txBox="1"/>
              <p:nvPr/>
            </p:nvSpPr>
            <p:spPr>
              <a:xfrm>
                <a:off x="3924854" y="3002133"/>
                <a:ext cx="164276" cy="486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013" i="1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sz="1013" i="1" dirty="0">
                  <a:latin typeface="Cambria Math" panose="02040503050406030204" pitchFamily="18" charset="0"/>
                </a:endParaRPr>
              </a:p>
              <a:p>
                <a:endParaRPr lang="en-GB" sz="1013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13" i="1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1013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013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sz="1013"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</m:oMath>
                  </m:oMathPara>
                </a14:m>
                <a:endParaRPr lang="en-GB" sz="1013" dirty="0"/>
              </a:p>
            </p:txBody>
          </p:sp>
        </mc:Choice>
        <mc:Fallback xmlns="">
          <p:sp>
            <p:nvSpPr>
              <p:cNvPr id="8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854" y="3002133"/>
                <a:ext cx="164276" cy="486543"/>
              </a:xfrm>
              <a:prstGeom prst="rect">
                <a:avLst/>
              </a:prstGeom>
              <a:blipFill>
                <a:blip r:embed="rId3"/>
                <a:stretch>
                  <a:fillRect l="-29630" r="-55556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0"/>
              <p:cNvSpPr txBox="1"/>
              <p:nvPr/>
            </p:nvSpPr>
            <p:spPr>
              <a:xfrm>
                <a:off x="5493328" y="2972486"/>
                <a:ext cx="184731" cy="5161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1013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GB" sz="1013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</m:oMath>
                  </m:oMathPara>
                </a14:m>
                <a:endParaRPr lang="en-GB" sz="1013" i="1" dirty="0">
                  <a:latin typeface="Cambria Math" panose="02040503050406030204" pitchFamily="18" charset="0"/>
                </a:endParaRPr>
              </a:p>
              <a:p>
                <a:endParaRPr lang="en-GB" sz="1013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1013" i="1">
                              <a:latin typeface="Cambria Math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013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sz="1013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013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013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1013" dirty="0"/>
              </a:p>
            </p:txBody>
          </p:sp>
        </mc:Choice>
        <mc:Fallback xmlns="">
          <p:sp>
            <p:nvSpPr>
              <p:cNvPr id="9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3328" y="2972486"/>
                <a:ext cx="184731" cy="516103"/>
              </a:xfrm>
              <a:prstGeom prst="rect">
                <a:avLst/>
              </a:prstGeom>
              <a:blipFill>
                <a:blip r:embed="rId4"/>
                <a:stretch>
                  <a:fillRect l="-6667" t="-5952" r="-70000"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11"/>
          <p:cNvSpPr txBox="1"/>
          <p:nvPr/>
        </p:nvSpPr>
        <p:spPr>
          <a:xfrm>
            <a:off x="3987661" y="3488468"/>
            <a:ext cx="164660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013" dirty="0"/>
              <a:t>Mesh-based interpolation</a:t>
            </a:r>
            <a:endParaRPr lang="en-GB" sz="1013" dirty="0"/>
          </a:p>
        </p:txBody>
      </p:sp>
      <p:sp>
        <p:nvSpPr>
          <p:cNvPr id="11" name="Rectangle 14"/>
          <p:cNvSpPr/>
          <p:nvPr/>
        </p:nvSpPr>
        <p:spPr>
          <a:xfrm>
            <a:off x="1040691" y="1605135"/>
            <a:ext cx="201208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350" dirty="0"/>
              <a:t>Magneto-thermal model</a:t>
            </a:r>
            <a:endParaRPr lang="en-GB" sz="1350" dirty="0"/>
          </a:p>
        </p:txBody>
      </p:sp>
      <p:sp>
        <p:nvSpPr>
          <p:cNvPr id="12" name="Rectangle 15"/>
          <p:cNvSpPr/>
          <p:nvPr/>
        </p:nvSpPr>
        <p:spPr>
          <a:xfrm>
            <a:off x="6779907" y="1605135"/>
            <a:ext cx="157927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350" dirty="0"/>
              <a:t>Mechanical model</a:t>
            </a:r>
            <a:endParaRPr lang="en-GB" sz="1350" dirty="0"/>
          </a:p>
        </p:txBody>
      </p:sp>
      <p:pic>
        <p:nvPicPr>
          <p:cNvPr id="13" name="Picture 17" descr="Screen Clipp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b="6589"/>
          <a:stretch/>
        </p:blipFill>
        <p:spPr>
          <a:xfrm>
            <a:off x="1062813" y="2121685"/>
            <a:ext cx="2037042" cy="2003861"/>
          </a:xfrm>
          <a:prstGeom prst="rect">
            <a:avLst/>
          </a:prstGeom>
        </p:spPr>
      </p:pic>
      <p:pic>
        <p:nvPicPr>
          <p:cNvPr id="14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160" y="1920850"/>
            <a:ext cx="922118" cy="263514"/>
          </a:xfrm>
          <a:prstGeom prst="rect">
            <a:avLst/>
          </a:prstGeom>
        </p:spPr>
      </p:pic>
      <p:pic>
        <p:nvPicPr>
          <p:cNvPr id="15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56" b="36505"/>
          <a:stretch/>
        </p:blipFill>
        <p:spPr>
          <a:xfrm>
            <a:off x="1352027" y="1856746"/>
            <a:ext cx="1314517" cy="257090"/>
          </a:xfrm>
          <a:prstGeom prst="rect">
            <a:avLst/>
          </a:prstGeom>
        </p:spPr>
      </p:pic>
      <p:sp>
        <p:nvSpPr>
          <p:cNvPr id="16" name="Rectangle 19"/>
          <p:cNvSpPr/>
          <p:nvPr/>
        </p:nvSpPr>
        <p:spPr>
          <a:xfrm>
            <a:off x="3747208" y="1598916"/>
            <a:ext cx="21275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350" dirty="0"/>
              <a:t>Mesh-based interpolation</a:t>
            </a:r>
          </a:p>
          <a:p>
            <a:pPr algn="ctr"/>
            <a:r>
              <a:rPr lang="pl-PL" sz="1350" dirty="0"/>
              <a:t>Coupling Environment</a:t>
            </a:r>
            <a:endParaRPr lang="en-GB" sz="1350" dirty="0"/>
          </a:p>
        </p:txBody>
      </p:sp>
      <p:pic>
        <p:nvPicPr>
          <p:cNvPr id="17" name="Picture 3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840" y="2167216"/>
            <a:ext cx="1106882" cy="1958330"/>
          </a:xfrm>
          <a:prstGeom prst="rect">
            <a:avLst/>
          </a:prstGeom>
        </p:spPr>
      </p:pic>
      <p:sp>
        <p:nvSpPr>
          <p:cNvPr id="19" name="PoleTekstowe 5"/>
          <p:cNvSpPr txBox="1"/>
          <p:nvPr/>
        </p:nvSpPr>
        <p:spPr>
          <a:xfrm>
            <a:off x="362194" y="428270"/>
            <a:ext cx="8433719" cy="10272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57175" indent="-257175">
              <a:lnSpc>
                <a:spcPct val="150000"/>
              </a:lnSpc>
              <a:buAutoNum type="arabicPeriod"/>
            </a:pPr>
            <a:r>
              <a:rPr lang="pl-PL" sz="1350" dirty="0"/>
              <a:t>Magneto-thermal models are solved with COMSOL and problem-specific mesh</a:t>
            </a:r>
          </a:p>
          <a:p>
            <a:pPr marL="257175" indent="-257175">
              <a:lnSpc>
                <a:spcPct val="150000"/>
              </a:lnSpc>
              <a:buAutoNum type="arabicPeriod"/>
            </a:pPr>
            <a:r>
              <a:rPr lang="pl-PL" sz="1350" dirty="0"/>
              <a:t>Mechanical models are solved with ANSYS and problem-specific mesh</a:t>
            </a:r>
          </a:p>
          <a:p>
            <a:pPr marL="257175" indent="-257175">
              <a:lnSpc>
                <a:spcPct val="150000"/>
              </a:lnSpc>
              <a:buAutoNum type="arabicPeriod"/>
            </a:pPr>
            <a:r>
              <a:rPr lang="pl-PL" sz="1350" dirty="0"/>
              <a:t>Magneto-thermal load on the magnet during the energy discharge is relevant for Nb</a:t>
            </a:r>
            <a:r>
              <a:rPr lang="pl-PL" sz="1350" baseline="-25000" dirty="0"/>
              <a:t>3</a:t>
            </a:r>
            <a:r>
              <a:rPr lang="pl-PL" sz="1350" dirty="0"/>
              <a:t>Sn superconductors</a:t>
            </a:r>
          </a:p>
        </p:txBody>
      </p:sp>
      <p:sp>
        <p:nvSpPr>
          <p:cNvPr id="18" name="TextBox 2"/>
          <p:cNvSpPr txBox="1"/>
          <p:nvPr/>
        </p:nvSpPr>
        <p:spPr>
          <a:xfrm>
            <a:off x="2549864" y="4700867"/>
            <a:ext cx="5759012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A500"/>
                </a:solidFill>
              </a:rPr>
              <a:t>MpCCI supports many other numerical codes: JMAG, Flux, Abaqus, MSC, …</a:t>
            </a:r>
            <a:endParaRPr lang="en-GB" sz="1200" b="1" dirty="0">
              <a:solidFill>
                <a:srgbClr val="FFA500"/>
              </a:solidFill>
            </a:endParaRPr>
          </a:p>
        </p:txBody>
      </p:sp>
      <p:pic>
        <p:nvPicPr>
          <p:cNvPr id="20" name="Picture 19" descr="Znalezione obrazy dla zapytania bulb ic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12" y="4619448"/>
            <a:ext cx="416752" cy="4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77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169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4</a:t>
            </a:r>
            <a:r>
              <a:rPr lang="en-US" sz="3000" dirty="0" smtClean="0"/>
              <a:t>. Simulation Scheme for </a:t>
            </a:r>
            <a:r>
              <a:rPr lang="en-US" sz="3000" dirty="0"/>
              <a:t>Intermittent </a:t>
            </a:r>
            <a:r>
              <a:rPr lang="en-US" sz="3000" dirty="0" smtClean="0"/>
              <a:t>Short Analysis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1" r="-653" b="-1773"/>
          <a:stretch/>
        </p:blipFill>
        <p:spPr>
          <a:xfrm>
            <a:off x="6385960" y="1001257"/>
            <a:ext cx="1948886" cy="1251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198" y="1586398"/>
            <a:ext cx="54328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PSpice:  </a:t>
            </a:r>
            <a:r>
              <a:rPr lang="en-GB" sz="1350" dirty="0"/>
              <a:t>Solves Netlist Provided by MATLAB (3 simulations in total)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199" y="972618"/>
            <a:ext cx="31470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MATLAB: - </a:t>
            </a:r>
            <a:r>
              <a:rPr lang="en-GB" sz="1350" dirty="0"/>
              <a:t>Main Loop Interface </a:t>
            </a:r>
          </a:p>
          <a:p>
            <a:r>
              <a:rPr lang="en-GB" sz="1350" b="1" dirty="0"/>
              <a:t>	    - </a:t>
            </a:r>
            <a:r>
              <a:rPr lang="en-GB" sz="1350" dirty="0"/>
              <a:t>Numerical Integration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AAAB24-98F1-49E0-9F9B-991FDCE046C4}" type="slidenum">
              <a:rPr lang="en-GB" smtClean="0"/>
              <a:t>17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57198" y="1975686"/>
            <a:ext cx="47628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- Simulation data exchange using STEAM PSpice Manager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38" y="2615051"/>
            <a:ext cx="7236207" cy="178984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30706" y="4671775"/>
            <a:ext cx="268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Courtesy A. Liakopoulou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6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5. STEAM </a:t>
            </a:r>
            <a:r>
              <a:rPr lang="en-US" sz="2400" dirty="0"/>
              <a:t>Frontend Notebooks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i="1" dirty="0"/>
              <a:t>Models as repositories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849329" cy="226255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sz="1600" dirty="0" smtClean="0"/>
              <a:t>A typical modelling work includes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 smtClean="0"/>
              <a:t>creation of model,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 smtClean="0"/>
              <a:t>running some simulations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 smtClean="0"/>
              <a:t>post-processing results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/>
              <a:t>s</a:t>
            </a:r>
            <a:r>
              <a:rPr lang="en-US" sz="1600" dirty="0" smtClean="0"/>
              <a:t>ummarizing results</a:t>
            </a:r>
            <a:br>
              <a:rPr lang="en-US" sz="1600" dirty="0" smtClean="0"/>
            </a:br>
            <a:r>
              <a:rPr lang="en-US" sz="1600" dirty="0" smtClean="0"/>
              <a:t>(paper, report, presentation)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18</a:t>
            </a:fld>
            <a:endParaRPr lang="pl-PL"/>
          </a:p>
        </p:txBody>
      </p:sp>
      <p:sp>
        <p:nvSpPr>
          <p:cNvPr id="5" name="TextBox 2"/>
          <p:cNvSpPr txBox="1"/>
          <p:nvPr/>
        </p:nvSpPr>
        <p:spPr>
          <a:xfrm>
            <a:off x="2284393" y="4718426"/>
            <a:ext cx="6178294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A500"/>
                </a:solidFill>
              </a:rPr>
              <a:t>Especially important while working for future magnets when we only have models</a:t>
            </a:r>
            <a:endParaRPr lang="en-GB" sz="1200" b="1" dirty="0">
              <a:solidFill>
                <a:srgbClr val="FFA500"/>
              </a:solidFill>
            </a:endParaRPr>
          </a:p>
        </p:txBody>
      </p:sp>
      <p:pic>
        <p:nvPicPr>
          <p:cNvPr id="6" name="Picture 5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969" y="4660157"/>
            <a:ext cx="358418" cy="3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3370513"/>
            <a:ext cx="8134150" cy="115467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36576">
              <a:lnSpc>
                <a:spcPct val="150000"/>
              </a:lnSpc>
            </a:pPr>
            <a:r>
              <a:rPr lang="en-GB" sz="1600" dirty="0"/>
              <a:t>Often times the link between the model, its results and report is broken</a:t>
            </a:r>
            <a:r>
              <a:rPr lang="en-GB" sz="1600" dirty="0" smtClean="0"/>
              <a:t>.</a:t>
            </a:r>
            <a:endParaRPr lang="en-GB" sz="1600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 smtClean="0"/>
              <a:t>With the use of APIs and scripts, part of this process can be integrated into a notebook.</a:t>
            </a:r>
            <a:endParaRPr lang="en-US" sz="1600" dirty="0"/>
          </a:p>
          <a:p>
            <a:pPr marL="36576" indent="0">
              <a:lnSpc>
                <a:spcPct val="150000"/>
              </a:lnSpc>
              <a:buNone/>
            </a:pPr>
            <a:r>
              <a:rPr lang="en-US" sz="1600" dirty="0" smtClean="0"/>
              <a:t>This way model becomes a repository of data queried to provide relevant information.</a:t>
            </a:r>
          </a:p>
        </p:txBody>
      </p:sp>
      <p:sp>
        <p:nvSpPr>
          <p:cNvPr id="8" name="Right Brace 7"/>
          <p:cNvSpPr/>
          <p:nvPr/>
        </p:nvSpPr>
        <p:spPr>
          <a:xfrm rot="5400000">
            <a:off x="6669054" y="168834"/>
            <a:ext cx="457200" cy="357279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loud 8"/>
          <p:cNvSpPr/>
          <p:nvPr/>
        </p:nvSpPr>
        <p:spPr>
          <a:xfrm>
            <a:off x="5219642" y="869685"/>
            <a:ext cx="1201993" cy="604106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Models</a:t>
            </a:r>
            <a:endParaRPr lang="en-GB" sz="1400" dirty="0"/>
          </a:p>
        </p:txBody>
      </p:sp>
      <p:sp>
        <p:nvSpPr>
          <p:cNvPr id="10" name="Cloud 9"/>
          <p:cNvSpPr/>
          <p:nvPr/>
        </p:nvSpPr>
        <p:spPr>
          <a:xfrm>
            <a:off x="6132755" y="1275573"/>
            <a:ext cx="1201993" cy="604106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Results</a:t>
            </a:r>
            <a:endParaRPr lang="en-GB" sz="1400" dirty="0"/>
          </a:p>
        </p:txBody>
      </p:sp>
      <p:sp>
        <p:nvSpPr>
          <p:cNvPr id="11" name="Cloud 10"/>
          <p:cNvSpPr/>
          <p:nvPr/>
        </p:nvSpPr>
        <p:spPr>
          <a:xfrm>
            <a:off x="7334748" y="1043556"/>
            <a:ext cx="1349306" cy="583928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Analysis scripts</a:t>
            </a:r>
            <a:endParaRPr lang="en-GB" sz="1400" dirty="0"/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127" y="2273384"/>
            <a:ext cx="743054" cy="96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08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9946" y="3914"/>
            <a:ext cx="8226854" cy="506789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Presentation Outline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57200" y="665897"/>
            <a:ext cx="8229600" cy="3869232"/>
          </a:xfrm>
        </p:spPr>
        <p:txBody>
          <a:bodyPr>
            <a:normAutofit lnSpcReduction="10000"/>
          </a:bodyPr>
          <a:lstStyle/>
          <a:p>
            <a:pPr marL="27430" indent="0">
              <a:lnSpc>
                <a:spcPct val="110000"/>
              </a:lnSpc>
              <a:buClr>
                <a:schemeClr val="accent1"/>
              </a:buClr>
              <a:buNone/>
            </a:pPr>
            <a:r>
              <a:rPr lang="en-GB" sz="1800" dirty="0">
                <a:solidFill>
                  <a:schemeClr val="accent2"/>
                </a:solidFill>
              </a:rPr>
              <a:t>Introduction - Challenges</a:t>
            </a:r>
          </a:p>
          <a:p>
            <a:pPr marL="27430" indent="0">
              <a:lnSpc>
                <a:spcPct val="110000"/>
              </a:lnSpc>
              <a:buClr>
                <a:schemeClr val="accent1"/>
              </a:buClr>
              <a:buNone/>
            </a:pPr>
            <a:r>
              <a:rPr lang="pl-PL" sz="1800" dirty="0">
                <a:solidFill>
                  <a:schemeClr val="accent2"/>
                </a:solidFill>
              </a:rPr>
              <a:t>STEAM Architecture</a:t>
            </a:r>
            <a:endParaRPr lang="en-GB" sz="1800" dirty="0">
              <a:solidFill>
                <a:schemeClr val="accent2"/>
              </a:solidFill>
            </a:endParaRPr>
          </a:p>
          <a:p>
            <a:pPr marL="413193" indent="-385763">
              <a:lnSpc>
                <a:spcPct val="110000"/>
              </a:lnSpc>
              <a:buFont typeface="+mj-lt"/>
              <a:buAutoNum type="arabicPeriod"/>
            </a:pPr>
            <a:r>
              <a:rPr lang="pl-PL" sz="1800" dirty="0">
                <a:solidFill>
                  <a:schemeClr val="accent2"/>
                </a:solidFill>
              </a:rPr>
              <a:t>STEAM </a:t>
            </a:r>
            <a:r>
              <a:rPr lang="pl-PL" sz="1800" dirty="0" smtClean="0">
                <a:solidFill>
                  <a:schemeClr val="accent2"/>
                </a:solidFill>
              </a:rPr>
              <a:t>Tools</a:t>
            </a:r>
            <a:endParaRPr lang="en-US" sz="1800" dirty="0" smtClean="0">
              <a:solidFill>
                <a:schemeClr val="accent2"/>
              </a:solidFill>
            </a:endParaRPr>
          </a:p>
          <a:p>
            <a:pPr marL="413193" indent="-385763">
              <a:lnSpc>
                <a:spcPct val="110000"/>
              </a:lnSpc>
              <a:buFont typeface="+mj-lt"/>
              <a:buAutoNum type="arabicPeriod"/>
            </a:pPr>
            <a:r>
              <a:rPr lang="en-US" sz="1800" dirty="0" smtClean="0">
                <a:solidFill>
                  <a:schemeClr val="accent2"/>
                </a:solidFill>
              </a:rPr>
              <a:t>STEAM Model-Generator APIs</a:t>
            </a:r>
          </a:p>
          <a:p>
            <a:pPr marL="413193" indent="-385763">
              <a:lnSpc>
                <a:spcPct val="110000"/>
              </a:lnSpc>
              <a:buFont typeface="+mj-lt"/>
              <a:buAutoNum type="arabicPeriod"/>
            </a:pPr>
            <a:r>
              <a:rPr lang="en-US" sz="1800" dirty="0" smtClean="0">
                <a:solidFill>
                  <a:schemeClr val="accent2"/>
                </a:solidFill>
              </a:rPr>
              <a:t>STEAM Tool Adapter APIs</a:t>
            </a:r>
            <a:endParaRPr lang="pl-PL" sz="1800" dirty="0">
              <a:solidFill>
                <a:schemeClr val="accent2"/>
              </a:solidFill>
            </a:endParaRPr>
          </a:p>
          <a:p>
            <a:pPr marL="413193" indent="-385763">
              <a:lnSpc>
                <a:spcPct val="110000"/>
              </a:lnSpc>
              <a:buFont typeface="+mj-lt"/>
              <a:buAutoNum type="arabicPeriod"/>
            </a:pPr>
            <a:r>
              <a:rPr lang="pl-PL" sz="1800" dirty="0">
                <a:solidFill>
                  <a:schemeClr val="accent2"/>
                </a:solidFill>
              </a:rPr>
              <a:t>STEAM Meta-</a:t>
            </a:r>
            <a:r>
              <a:rPr lang="pl-PL" sz="1800" dirty="0" err="1">
                <a:solidFill>
                  <a:schemeClr val="accent2"/>
                </a:solidFill>
              </a:rPr>
              <a:t>methods</a:t>
            </a:r>
            <a:r>
              <a:rPr lang="pl-PL" sz="1800" dirty="0">
                <a:solidFill>
                  <a:schemeClr val="accent2"/>
                </a:solidFill>
              </a:rPr>
              <a:t>: Co-</a:t>
            </a:r>
            <a:r>
              <a:rPr lang="pl-PL" sz="1800" dirty="0" err="1">
                <a:solidFill>
                  <a:schemeClr val="accent2"/>
                </a:solidFill>
              </a:rPr>
              <a:t>simulation</a:t>
            </a:r>
            <a:endParaRPr lang="pl-PL" sz="1800" dirty="0">
              <a:solidFill>
                <a:schemeClr val="accent2"/>
              </a:solidFill>
            </a:endParaRPr>
          </a:p>
          <a:p>
            <a:pPr marL="413193" indent="-385763">
              <a:lnSpc>
                <a:spcPct val="110000"/>
              </a:lnSpc>
              <a:buFont typeface="+mj-lt"/>
              <a:buAutoNum type="arabicPeriod"/>
            </a:pPr>
            <a:r>
              <a:rPr lang="pl-PL" sz="1800" dirty="0">
                <a:solidFill>
                  <a:schemeClr val="accent2"/>
                </a:solidFill>
              </a:rPr>
              <a:t>STEAM </a:t>
            </a:r>
            <a:r>
              <a:rPr lang="pl-PL" sz="1800" dirty="0" err="1">
                <a:solidFill>
                  <a:schemeClr val="accent2"/>
                </a:solidFill>
              </a:rPr>
              <a:t>Frontends</a:t>
            </a:r>
            <a:r>
              <a:rPr lang="pl-PL" sz="1800" dirty="0">
                <a:solidFill>
                  <a:schemeClr val="accent2"/>
                </a:solidFill>
              </a:rPr>
              <a:t>: </a:t>
            </a:r>
            <a:r>
              <a:rPr lang="pl-PL" sz="1800" dirty="0" err="1">
                <a:solidFill>
                  <a:schemeClr val="accent2"/>
                </a:solidFill>
              </a:rPr>
              <a:t>Notebooks</a:t>
            </a:r>
            <a:endParaRPr lang="en-GB" sz="1800" dirty="0">
              <a:solidFill>
                <a:schemeClr val="accent2"/>
              </a:solidFill>
            </a:endParaRPr>
          </a:p>
          <a:p>
            <a:pPr marL="27430" indent="0">
              <a:lnSpc>
                <a:spcPct val="150000"/>
              </a:lnSpc>
              <a:buNone/>
            </a:pPr>
            <a:r>
              <a:rPr lang="en-GB" sz="2100" dirty="0" smtClean="0"/>
              <a:t>Conclusion</a:t>
            </a:r>
          </a:p>
          <a:p>
            <a:pPr>
              <a:buFont typeface="+mj-lt"/>
              <a:buAutoNum type="arabicPeriod"/>
            </a:pPr>
            <a:r>
              <a:rPr lang="en-US" sz="1700" dirty="0"/>
              <a:t>STEAM Code Conventions</a:t>
            </a:r>
          </a:p>
          <a:p>
            <a:pPr>
              <a:buFont typeface="+mj-lt"/>
              <a:buAutoNum type="arabicPeriod"/>
            </a:pPr>
            <a:r>
              <a:rPr lang="en-US" sz="1700" dirty="0"/>
              <a:t>STEAM Continuous Integration Pipeline</a:t>
            </a:r>
          </a:p>
          <a:p>
            <a:pPr>
              <a:buFont typeface="+mj-lt"/>
              <a:buAutoNum type="arabicPeriod"/>
            </a:pPr>
            <a:r>
              <a:rPr lang="en-US" sz="1700" dirty="0"/>
              <a:t>STEAM Application – FCC Design</a:t>
            </a:r>
            <a:endParaRPr lang="en-GB" sz="1700" dirty="0"/>
          </a:p>
          <a:p>
            <a:pPr marL="27430" indent="0">
              <a:lnSpc>
                <a:spcPct val="150000"/>
              </a:lnSpc>
              <a:buNone/>
            </a:pPr>
            <a:endParaRPr lang="en-GB" sz="21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19</a:t>
            </a:fld>
            <a:endParaRPr lang="pl-P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692" y="1091952"/>
            <a:ext cx="3620113" cy="328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9103" y="2"/>
            <a:ext cx="8793726" cy="804258"/>
          </a:xfrm>
        </p:spPr>
        <p:txBody>
          <a:bodyPr>
            <a:noAutofit/>
          </a:bodyPr>
          <a:lstStyle/>
          <a:p>
            <a:r>
              <a:rPr lang="en-GB" sz="2400" dirty="0"/>
              <a:t>Superconducting Accelerator Circuits </a:t>
            </a:r>
            <a:br>
              <a:rPr lang="en-GB" sz="2400" dirty="0"/>
            </a:br>
            <a:r>
              <a:rPr lang="en-GB" sz="2400" dirty="0"/>
              <a:t>– </a:t>
            </a:r>
            <a:r>
              <a:rPr lang="en-GB" sz="2400" i="1" dirty="0"/>
              <a:t>Numerical Challenge</a:t>
            </a:r>
            <a:r>
              <a:rPr lang="pl-PL" sz="2400" i="1" dirty="0"/>
              <a:t>s</a:t>
            </a:r>
            <a:endParaRPr lang="en-GB" sz="2400" i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en-GB" smtClean="0"/>
              <a:t>2</a:t>
            </a:fld>
            <a:endParaRPr lang="en-GB" dirty="0"/>
          </a:p>
        </p:txBody>
      </p:sp>
      <p:pic>
        <p:nvPicPr>
          <p:cNvPr id="5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688" y="720884"/>
            <a:ext cx="1659251" cy="1680322"/>
          </a:xfrm>
          <a:prstGeom prst="rect">
            <a:avLst/>
          </a:prstGeom>
        </p:spPr>
      </p:pic>
      <p:cxnSp>
        <p:nvCxnSpPr>
          <p:cNvPr id="6" name="Straight Arrow Connector 89"/>
          <p:cNvCxnSpPr/>
          <p:nvPr/>
        </p:nvCxnSpPr>
        <p:spPr>
          <a:xfrm flipH="1">
            <a:off x="1592695" y="2594336"/>
            <a:ext cx="189734" cy="0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Oval 91"/>
          <p:cNvSpPr/>
          <p:nvPr/>
        </p:nvSpPr>
        <p:spPr>
          <a:xfrm>
            <a:off x="1782428" y="2532095"/>
            <a:ext cx="123159" cy="123159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8" name="Straight Arrow Connector 95"/>
          <p:cNvCxnSpPr/>
          <p:nvPr/>
        </p:nvCxnSpPr>
        <p:spPr>
          <a:xfrm flipH="1">
            <a:off x="1905587" y="2593674"/>
            <a:ext cx="175727" cy="0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96"/>
          <p:cNvSpPr/>
          <p:nvPr/>
        </p:nvSpPr>
        <p:spPr>
          <a:xfrm>
            <a:off x="2080579" y="2495464"/>
            <a:ext cx="375567" cy="20165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>
                <a:solidFill>
                  <a:srgbClr val="C00000"/>
                </a:solidFill>
              </a:rPr>
              <a:t>PI</a:t>
            </a:r>
          </a:p>
        </p:txBody>
      </p:sp>
      <p:cxnSp>
        <p:nvCxnSpPr>
          <p:cNvPr id="10" name="Straight Connector 98"/>
          <p:cNvCxnSpPr/>
          <p:nvPr/>
        </p:nvCxnSpPr>
        <p:spPr>
          <a:xfrm flipH="1">
            <a:off x="2452478" y="2592951"/>
            <a:ext cx="158541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99"/>
          <p:cNvCxnSpPr/>
          <p:nvPr/>
        </p:nvCxnSpPr>
        <p:spPr>
          <a:xfrm>
            <a:off x="1844007" y="2651814"/>
            <a:ext cx="0" cy="604789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00"/>
          <p:cNvCxnSpPr/>
          <p:nvPr/>
        </p:nvCxnSpPr>
        <p:spPr>
          <a:xfrm flipH="1">
            <a:off x="1844007" y="3256602"/>
            <a:ext cx="1039309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01"/>
          <p:cNvCxnSpPr/>
          <p:nvPr/>
        </p:nvCxnSpPr>
        <p:spPr>
          <a:xfrm>
            <a:off x="2611019" y="2592703"/>
            <a:ext cx="78426" cy="132947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02"/>
          <p:cNvSpPr txBox="1"/>
          <p:nvPr/>
        </p:nvSpPr>
        <p:spPr>
          <a:xfrm>
            <a:off x="1548767" y="2372037"/>
            <a:ext cx="306494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I</a:t>
            </a:r>
            <a:r>
              <a:rPr lang="en-GB" sz="900" baseline="-25000" dirty="0">
                <a:solidFill>
                  <a:srgbClr val="C00000"/>
                </a:solidFill>
              </a:rPr>
              <a:t>ref</a:t>
            </a:r>
            <a:endParaRPr lang="en-GB" sz="675" baseline="-25000" dirty="0">
              <a:solidFill>
                <a:srgbClr val="C00000"/>
              </a:solidFill>
            </a:endParaRPr>
          </a:p>
        </p:txBody>
      </p:sp>
      <p:sp>
        <p:nvSpPr>
          <p:cNvPr id="15" name="TextBox 103"/>
          <p:cNvSpPr txBox="1"/>
          <p:nvPr/>
        </p:nvSpPr>
        <p:spPr>
          <a:xfrm>
            <a:off x="1851208" y="2611225"/>
            <a:ext cx="22313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-</a:t>
            </a:r>
            <a:endParaRPr lang="en-GB" sz="900" baseline="-25000" dirty="0">
              <a:solidFill>
                <a:srgbClr val="C00000"/>
              </a:solidFill>
            </a:endParaRPr>
          </a:p>
        </p:txBody>
      </p:sp>
      <p:sp>
        <p:nvSpPr>
          <p:cNvPr id="16" name="TextBox 104"/>
          <p:cNvSpPr txBox="1"/>
          <p:nvPr/>
        </p:nvSpPr>
        <p:spPr>
          <a:xfrm>
            <a:off x="1683410" y="2383799"/>
            <a:ext cx="251992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C00000"/>
                </a:solidFill>
              </a:rPr>
              <a:t>+</a:t>
            </a:r>
            <a:endParaRPr lang="en-GB" sz="900" baseline="-25000" dirty="0">
              <a:solidFill>
                <a:srgbClr val="C00000"/>
              </a:solidFill>
            </a:endParaRPr>
          </a:p>
        </p:txBody>
      </p:sp>
      <p:grpSp>
        <p:nvGrpSpPr>
          <p:cNvPr id="17" name="Group 6"/>
          <p:cNvGrpSpPr/>
          <p:nvPr/>
        </p:nvGrpSpPr>
        <p:grpSpPr>
          <a:xfrm rot="21432995">
            <a:off x="4870636" y="1240993"/>
            <a:ext cx="830321" cy="673155"/>
            <a:chOff x="5953110" y="3182731"/>
            <a:chExt cx="1476126" cy="1196719"/>
          </a:xfrm>
        </p:grpSpPr>
        <p:cxnSp>
          <p:nvCxnSpPr>
            <p:cNvPr id="18" name="Straight Arrow Connector 22"/>
            <p:cNvCxnSpPr/>
            <p:nvPr/>
          </p:nvCxnSpPr>
          <p:spPr>
            <a:xfrm flipV="1">
              <a:off x="6646937" y="3182731"/>
              <a:ext cx="22450" cy="61250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23"/>
            <p:cNvCxnSpPr/>
            <p:nvPr/>
          </p:nvCxnSpPr>
          <p:spPr>
            <a:xfrm rot="167005" flipH="1">
              <a:off x="5953110" y="3778602"/>
              <a:ext cx="670580" cy="60084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24"/>
            <p:cNvCxnSpPr/>
            <p:nvPr/>
          </p:nvCxnSpPr>
          <p:spPr>
            <a:xfrm>
              <a:off x="6637884" y="3795238"/>
              <a:ext cx="791352" cy="156071"/>
            </a:xfrm>
            <a:prstGeom prst="straightConnector1">
              <a:avLst/>
            </a:prstGeom>
            <a:ln w="5715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reeform 13"/>
          <p:cNvSpPr/>
          <p:nvPr/>
        </p:nvSpPr>
        <p:spPr>
          <a:xfrm>
            <a:off x="3186028" y="1621399"/>
            <a:ext cx="486575" cy="893816"/>
          </a:xfrm>
          <a:custGeom>
            <a:avLst/>
            <a:gdLst>
              <a:gd name="connsiteX0" fmla="*/ 13879 w 580541"/>
              <a:gd name="connsiteY0" fmla="*/ 1201270 h 1201270"/>
              <a:gd name="connsiteX1" fmla="*/ 67667 w 580541"/>
              <a:gd name="connsiteY1" fmla="*/ 645458 h 1201270"/>
              <a:gd name="connsiteX2" fmla="*/ 542797 w 580541"/>
              <a:gd name="connsiteY2" fmla="*/ 349623 h 1201270"/>
              <a:gd name="connsiteX3" fmla="*/ 515903 w 580541"/>
              <a:gd name="connsiteY3" fmla="*/ 0 h 120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41" h="1201270">
                <a:moveTo>
                  <a:pt x="13879" y="1201270"/>
                </a:moveTo>
                <a:cubicBezTo>
                  <a:pt x="-3304" y="994334"/>
                  <a:pt x="-20486" y="787399"/>
                  <a:pt x="67667" y="645458"/>
                </a:cubicBezTo>
                <a:cubicBezTo>
                  <a:pt x="155820" y="503517"/>
                  <a:pt x="468091" y="457199"/>
                  <a:pt x="542797" y="349623"/>
                </a:cubicBezTo>
                <a:cubicBezTo>
                  <a:pt x="617503" y="242047"/>
                  <a:pt x="566703" y="121023"/>
                  <a:pt x="515903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2" name="Freeform 14"/>
          <p:cNvSpPr/>
          <p:nvPr/>
        </p:nvSpPr>
        <p:spPr>
          <a:xfrm>
            <a:off x="3950119" y="1561919"/>
            <a:ext cx="713030" cy="958339"/>
          </a:xfrm>
          <a:custGeom>
            <a:avLst/>
            <a:gdLst>
              <a:gd name="connsiteX0" fmla="*/ 609600 w 1481992"/>
              <a:gd name="connsiteY0" fmla="*/ 2545259 h 2545259"/>
              <a:gd name="connsiteX1" fmla="*/ 770965 w 1481992"/>
              <a:gd name="connsiteY1" fmla="*/ 1612929 h 2545259"/>
              <a:gd name="connsiteX2" fmla="*/ 1479176 w 1481992"/>
              <a:gd name="connsiteY2" fmla="*/ 895753 h 2545259"/>
              <a:gd name="connsiteX3" fmla="*/ 475129 w 1481992"/>
              <a:gd name="connsiteY3" fmla="*/ 8247 h 2545259"/>
              <a:gd name="connsiteX4" fmla="*/ 0 w 1481992"/>
              <a:gd name="connsiteY4" fmla="*/ 528200 h 2545259"/>
              <a:gd name="connsiteX0" fmla="*/ 609600 w 1689650"/>
              <a:gd name="connsiteY0" fmla="*/ 2545259 h 2545259"/>
              <a:gd name="connsiteX1" fmla="*/ 770965 w 1689650"/>
              <a:gd name="connsiteY1" fmla="*/ 1612929 h 2545259"/>
              <a:gd name="connsiteX2" fmla="*/ 1687429 w 1689650"/>
              <a:gd name="connsiteY2" fmla="*/ 1353962 h 2545259"/>
              <a:gd name="connsiteX3" fmla="*/ 475129 w 1689650"/>
              <a:gd name="connsiteY3" fmla="*/ 8247 h 2545259"/>
              <a:gd name="connsiteX4" fmla="*/ 0 w 1689650"/>
              <a:gd name="connsiteY4" fmla="*/ 528200 h 2545259"/>
              <a:gd name="connsiteX0" fmla="*/ 609600 w 1917218"/>
              <a:gd name="connsiteY0" fmla="*/ 2238943 h 2238943"/>
              <a:gd name="connsiteX1" fmla="*/ 770965 w 1917218"/>
              <a:gd name="connsiteY1" fmla="*/ 1306613 h 2238943"/>
              <a:gd name="connsiteX2" fmla="*/ 1687429 w 1917218"/>
              <a:gd name="connsiteY2" fmla="*/ 1047646 h 2238943"/>
              <a:gd name="connsiteX3" fmla="*/ 1798146 w 1917218"/>
              <a:gd name="connsiteY3" fmla="*/ 49537 h 2238943"/>
              <a:gd name="connsiteX4" fmla="*/ 0 w 1917218"/>
              <a:gd name="connsiteY4" fmla="*/ 221884 h 2238943"/>
              <a:gd name="connsiteX0" fmla="*/ 0 w 1307618"/>
              <a:gd name="connsiteY0" fmla="*/ 2266815 h 2266815"/>
              <a:gd name="connsiteX1" fmla="*/ 161365 w 1307618"/>
              <a:gd name="connsiteY1" fmla="*/ 1334485 h 2266815"/>
              <a:gd name="connsiteX2" fmla="*/ 1077829 w 1307618"/>
              <a:gd name="connsiteY2" fmla="*/ 1075518 h 2266815"/>
              <a:gd name="connsiteX3" fmla="*/ 1188546 w 1307618"/>
              <a:gd name="connsiteY3" fmla="*/ 77409 h 2266815"/>
              <a:gd name="connsiteX4" fmla="*/ 811417 w 1307618"/>
              <a:gd name="connsiteY4" fmla="*/ 186554 h 22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7618" h="2266815">
                <a:moveTo>
                  <a:pt x="0" y="2266815"/>
                </a:moveTo>
                <a:cubicBezTo>
                  <a:pt x="8218" y="1938109"/>
                  <a:pt x="-18273" y="1533034"/>
                  <a:pt x="161365" y="1334485"/>
                </a:cubicBezTo>
                <a:cubicBezTo>
                  <a:pt x="341003" y="1135936"/>
                  <a:pt x="906632" y="1285031"/>
                  <a:pt x="1077829" y="1075518"/>
                </a:cubicBezTo>
                <a:cubicBezTo>
                  <a:pt x="1249026" y="866005"/>
                  <a:pt x="1435075" y="138668"/>
                  <a:pt x="1188546" y="77409"/>
                </a:cubicBezTo>
                <a:cubicBezTo>
                  <a:pt x="942017" y="16150"/>
                  <a:pt x="925717" y="-104052"/>
                  <a:pt x="811417" y="186554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79"/>
              <p:cNvSpPr txBox="1"/>
              <p:nvPr/>
            </p:nvSpPr>
            <p:spPr>
              <a:xfrm>
                <a:off x="5097416" y="1066703"/>
                <a:ext cx="147180" cy="26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416" y="1066703"/>
                <a:ext cx="147180" cy="267124"/>
              </a:xfrm>
              <a:prstGeom prst="rect">
                <a:avLst/>
              </a:prstGeom>
              <a:blipFill>
                <a:blip r:embed="rId3"/>
                <a:stretch>
                  <a:fillRect r="-45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81"/>
              <p:cNvSpPr txBox="1"/>
              <p:nvPr/>
            </p:nvSpPr>
            <p:spPr>
              <a:xfrm>
                <a:off x="5595054" y="1383698"/>
                <a:ext cx="147180" cy="26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𝑭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054" y="1383698"/>
                <a:ext cx="147180" cy="267124"/>
              </a:xfrm>
              <a:prstGeom prst="rect">
                <a:avLst/>
              </a:prstGeom>
              <a:blipFill>
                <a:blip r:embed="rId4"/>
                <a:stretch>
                  <a:fillRect r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82"/>
              <p:cNvSpPr txBox="1"/>
              <p:nvPr/>
            </p:nvSpPr>
            <p:spPr>
              <a:xfrm>
                <a:off x="4776044" y="2010525"/>
                <a:ext cx="147180" cy="248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013" b="1" i="1">
                              <a:solidFill>
                                <a:srgbClr val="00B050"/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013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𝒗</m:t>
                          </m:r>
                          <m:r>
                            <m:rPr>
                              <m:nor/>
                            </m:rPr>
                            <a:rPr lang="en-GB" sz="1013" b="1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013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6044" y="2010525"/>
                <a:ext cx="147180" cy="248209"/>
              </a:xfrm>
              <a:prstGeom prst="rect">
                <a:avLst/>
              </a:prstGeom>
              <a:blipFill>
                <a:blip r:embed="rId5"/>
                <a:stretch>
                  <a:fillRect r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aokrąglony prostokąt 25"/>
          <p:cNvSpPr/>
          <p:nvPr/>
        </p:nvSpPr>
        <p:spPr>
          <a:xfrm>
            <a:off x="5877681" y="485613"/>
            <a:ext cx="3015500" cy="159419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7" name="Zaokrąglony prostokąt 26"/>
          <p:cNvSpPr/>
          <p:nvPr/>
        </p:nvSpPr>
        <p:spPr>
          <a:xfrm>
            <a:off x="246998" y="1476434"/>
            <a:ext cx="2463582" cy="87168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8" name="Zaokrąglony prostokąt 27"/>
          <p:cNvSpPr/>
          <p:nvPr/>
        </p:nvSpPr>
        <p:spPr>
          <a:xfrm>
            <a:off x="5662172" y="2460963"/>
            <a:ext cx="3367502" cy="1389015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9" name="PoleTekstowe 28"/>
          <p:cNvSpPr txBox="1"/>
          <p:nvPr/>
        </p:nvSpPr>
        <p:spPr>
          <a:xfrm>
            <a:off x="6430721" y="2217486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Network model of a circuit</a:t>
            </a:r>
            <a:endParaRPr lang="en-GB" sz="1013" dirty="0">
              <a:solidFill>
                <a:schemeClr val="accent6"/>
              </a:solidFill>
            </a:endParaRPr>
          </a:p>
        </p:txBody>
      </p:sp>
      <p:sp>
        <p:nvSpPr>
          <p:cNvPr id="30" name="PoleTekstowe 29"/>
          <p:cNvSpPr txBox="1"/>
          <p:nvPr/>
        </p:nvSpPr>
        <p:spPr>
          <a:xfrm>
            <a:off x="5679437" y="2488067"/>
            <a:ext cx="33268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Differential-algebraic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chemeClr val="accent6"/>
                </a:solidFill>
              </a:rPr>
              <a:t>Varying time constants</a:t>
            </a:r>
            <a:r>
              <a:rPr lang="en-GB" sz="1200" dirty="0">
                <a:solidFill>
                  <a:schemeClr val="accent6"/>
                </a:solidFill>
              </a:rPr>
              <a:t/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~1 ms (switch) - ~10 min  (circuit discharge)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>
                <a:solidFill>
                  <a:schemeClr val="accent6"/>
                </a:solidFill>
              </a:rPr>
              <a:t>Varying geometric scales</a:t>
            </a:r>
            <a:r>
              <a:rPr lang="en-GB" sz="1200" dirty="0">
                <a:solidFill>
                  <a:schemeClr val="accent6"/>
                </a:solidFill>
              </a:rPr>
              <a:t/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~10 cm (diode) - ~10 km (circuit)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~10 k 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chemeClr val="accent6"/>
                </a:solidFill>
              </a:rPr>
              <a:t>Non-linear behaviour</a:t>
            </a:r>
          </a:p>
        </p:txBody>
      </p:sp>
      <p:sp>
        <p:nvSpPr>
          <p:cNvPr id="31" name="PoleTekstowe 30"/>
          <p:cNvSpPr txBox="1"/>
          <p:nvPr/>
        </p:nvSpPr>
        <p:spPr>
          <a:xfrm>
            <a:off x="6200689" y="210374"/>
            <a:ext cx="2411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Field/network </a:t>
            </a:r>
            <a:r>
              <a:rPr lang="en-GB" sz="1200" dirty="0">
                <a:solidFill>
                  <a:schemeClr val="tx2"/>
                </a:solidFill>
              </a:rPr>
              <a:t>model of a magnet</a:t>
            </a:r>
          </a:p>
        </p:txBody>
      </p:sp>
      <p:sp>
        <p:nvSpPr>
          <p:cNvPr id="32" name="PoleTekstowe 31"/>
          <p:cNvSpPr txBox="1"/>
          <p:nvPr/>
        </p:nvSpPr>
        <p:spPr>
          <a:xfrm>
            <a:off x="848073" y="1211651"/>
            <a:ext cx="1308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</a:rPr>
              <a:t>Controller Model</a:t>
            </a:r>
          </a:p>
        </p:txBody>
      </p:sp>
      <p:sp>
        <p:nvSpPr>
          <p:cNvPr id="33" name="PoleTekstowe 32"/>
          <p:cNvSpPr txBox="1"/>
          <p:nvPr/>
        </p:nvSpPr>
        <p:spPr>
          <a:xfrm>
            <a:off x="234827" y="1509407"/>
            <a:ext cx="2455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Differential-algebraic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 smtClean="0">
                <a:solidFill>
                  <a:srgbClr val="C00000"/>
                </a:solidFill>
              </a:rPr>
              <a:t>Fixed </a:t>
            </a:r>
            <a:r>
              <a:rPr lang="en-GB" sz="1200" b="1" dirty="0">
                <a:solidFill>
                  <a:srgbClr val="C00000"/>
                </a:solidFill>
              </a:rPr>
              <a:t>frequency of operation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10-100 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C00000"/>
                </a:solidFill>
              </a:rPr>
              <a:t>Non-linear behaviour</a:t>
            </a:r>
          </a:p>
        </p:txBody>
      </p:sp>
      <p:sp>
        <p:nvSpPr>
          <p:cNvPr id="34" name="PoleTekstowe 33"/>
          <p:cNvSpPr txBox="1"/>
          <p:nvPr/>
        </p:nvSpPr>
        <p:spPr>
          <a:xfrm>
            <a:off x="5914798" y="525959"/>
            <a:ext cx="28491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/>
              <a:t>Partial differential 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/>
              <a:t>Varying time constants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~10us (quench) - ~10ms (losses)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/>
              <a:t>Varying geometric scales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~10 um (filaments) - ~10 m (magnet)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/>
              <a:t>~10 k degrees of freedom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/>
              <a:t>Highly non-linear material properties</a:t>
            </a:r>
            <a:br>
              <a:rPr lang="en-GB" sz="1200" dirty="0"/>
            </a:br>
            <a:r>
              <a:rPr lang="en-GB" sz="1200" dirty="0"/>
              <a:t>and equations</a:t>
            </a:r>
          </a:p>
        </p:txBody>
      </p:sp>
      <p:sp>
        <p:nvSpPr>
          <p:cNvPr id="35" name="Łuk 85010"/>
          <p:cNvSpPr/>
          <p:nvPr/>
        </p:nvSpPr>
        <p:spPr>
          <a:xfrm>
            <a:off x="5180677" y="2497106"/>
            <a:ext cx="52811" cy="106085"/>
          </a:xfrm>
          <a:prstGeom prst="arc">
            <a:avLst>
              <a:gd name="adj1" fmla="val 10877445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013" dirty="0"/>
          </a:p>
        </p:txBody>
      </p:sp>
      <p:grpSp>
        <p:nvGrpSpPr>
          <p:cNvPr id="36" name="Grupa 35"/>
          <p:cNvGrpSpPr/>
          <p:nvPr/>
        </p:nvGrpSpPr>
        <p:grpSpPr>
          <a:xfrm>
            <a:off x="2651926" y="2497106"/>
            <a:ext cx="2881083" cy="990328"/>
            <a:chOff x="2584219" y="3542983"/>
            <a:chExt cx="5121925" cy="1760582"/>
          </a:xfrm>
        </p:grpSpPr>
        <p:grpSp>
          <p:nvGrpSpPr>
            <p:cNvPr id="37" name="Group 3"/>
            <p:cNvGrpSpPr/>
            <p:nvPr/>
          </p:nvGrpSpPr>
          <p:grpSpPr>
            <a:xfrm>
              <a:off x="2584219" y="3564895"/>
              <a:ext cx="5117025" cy="1738670"/>
              <a:chOff x="4182347" y="3611461"/>
              <a:chExt cx="5117025" cy="1738670"/>
            </a:xfrm>
          </p:grpSpPr>
          <p:sp>
            <p:nvSpPr>
              <p:cNvPr id="49" name="Oval 93"/>
              <p:cNvSpPr/>
              <p:nvPr/>
            </p:nvSpPr>
            <p:spPr>
              <a:xfrm>
                <a:off x="5098726" y="3615042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cxnSp>
            <p:nvCxnSpPr>
              <p:cNvPr id="50" name="Łącznik prosty 84996"/>
              <p:cNvCxnSpPr/>
              <p:nvPr/>
            </p:nvCxnSpPr>
            <p:spPr>
              <a:xfrm flipH="1">
                <a:off x="4349521" y="3698266"/>
                <a:ext cx="752345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Łącznik prosty 84996"/>
              <p:cNvCxnSpPr/>
              <p:nvPr/>
            </p:nvCxnSpPr>
            <p:spPr>
              <a:xfrm flipH="1" flipV="1">
                <a:off x="4359181" y="4849781"/>
                <a:ext cx="1839494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Łącznik prosty 84998"/>
              <p:cNvCxnSpPr/>
              <p:nvPr/>
            </p:nvCxnSpPr>
            <p:spPr>
              <a:xfrm>
                <a:off x="4359181" y="3698264"/>
                <a:ext cx="0" cy="59167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Łącznik prosty 84998"/>
              <p:cNvCxnSpPr/>
              <p:nvPr/>
            </p:nvCxnSpPr>
            <p:spPr>
              <a:xfrm>
                <a:off x="4359181" y="4392581"/>
                <a:ext cx="0" cy="75547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" name="Łącznik prosty 84996"/>
              <p:cNvCxnSpPr/>
              <p:nvPr/>
            </p:nvCxnSpPr>
            <p:spPr>
              <a:xfrm flipH="1">
                <a:off x="6519048" y="3705759"/>
                <a:ext cx="43527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" name="Łącznik prosty 84998"/>
              <p:cNvCxnSpPr/>
              <p:nvPr/>
            </p:nvCxnSpPr>
            <p:spPr>
              <a:xfrm>
                <a:off x="9299372" y="3691260"/>
                <a:ext cx="0" cy="112648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56" name="Grupa 1"/>
              <p:cNvGrpSpPr/>
              <p:nvPr/>
            </p:nvGrpSpPr>
            <p:grpSpPr>
              <a:xfrm>
                <a:off x="4182347" y="5148060"/>
                <a:ext cx="353667" cy="117902"/>
                <a:chOff x="27688" y="1298128"/>
                <a:chExt cx="353667" cy="117902"/>
              </a:xfrm>
            </p:grpSpPr>
            <p:cxnSp>
              <p:nvCxnSpPr>
                <p:cNvPr id="79" name="Łącznik prosty 85006"/>
                <p:cNvCxnSpPr/>
                <p:nvPr/>
              </p:nvCxnSpPr>
              <p:spPr>
                <a:xfrm flipH="1">
                  <a:off x="27688" y="1298128"/>
                  <a:ext cx="353667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0" name="Łącznik prosty 85007"/>
                <p:cNvCxnSpPr/>
                <p:nvPr/>
              </p:nvCxnSpPr>
              <p:spPr>
                <a:xfrm flipH="1">
                  <a:off x="101687" y="1357622"/>
                  <a:ext cx="216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1" name="Łącznik prosty 85008"/>
                <p:cNvCxnSpPr/>
                <p:nvPr/>
              </p:nvCxnSpPr>
              <p:spPr>
                <a:xfrm flipH="1">
                  <a:off x="170405" y="1416029"/>
                  <a:ext cx="72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57" name="Group 48"/>
              <p:cNvGrpSpPr/>
              <p:nvPr/>
            </p:nvGrpSpPr>
            <p:grpSpPr>
              <a:xfrm>
                <a:off x="6198675" y="4773818"/>
                <a:ext cx="633929" cy="126786"/>
                <a:chOff x="4241089" y="4835260"/>
                <a:chExt cx="1032774" cy="206555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4494739" y="4861815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4673599" y="4846724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>
                  <a:off x="4843737" y="4838709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16247" y="4835260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5183863" y="4926985"/>
                  <a:ext cx="90000" cy="9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4323833" y="4853124"/>
                  <a:ext cx="178860" cy="18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8" name="Straight Connector 77"/>
                <p:cNvCxnSpPr/>
                <p:nvPr/>
              </p:nvCxnSpPr>
              <p:spPr>
                <a:xfrm flipH="1">
                  <a:off x="4241089" y="4861815"/>
                  <a:ext cx="90000" cy="90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58" name="TextBox 54"/>
              <p:cNvSpPr txBox="1"/>
              <p:nvPr/>
            </p:nvSpPr>
            <p:spPr>
              <a:xfrm>
                <a:off x="6324875" y="4939763"/>
                <a:ext cx="476483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schemeClr val="accent6"/>
                    </a:solidFill>
                  </a:rPr>
                  <a:t>R</a:t>
                </a:r>
                <a:endParaRPr lang="en-GB" sz="1013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59" name="Group 60"/>
              <p:cNvGrpSpPr/>
              <p:nvPr/>
            </p:nvGrpSpPr>
            <p:grpSpPr>
              <a:xfrm>
                <a:off x="6954320" y="3611461"/>
                <a:ext cx="374650" cy="188595"/>
                <a:chOff x="1935480" y="460375"/>
                <a:chExt cx="553386" cy="209830"/>
              </a:xfrm>
            </p:grpSpPr>
            <p:sp>
              <p:nvSpPr>
                <p:cNvPr id="68" name="Łuk 85010"/>
                <p:cNvSpPr/>
                <p:nvPr/>
              </p:nvSpPr>
              <p:spPr>
                <a:xfrm>
                  <a:off x="1935480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69" name="Łuk 85010"/>
                <p:cNvSpPr/>
                <p:nvPr/>
              </p:nvSpPr>
              <p:spPr>
                <a:xfrm>
                  <a:off x="2074156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70" name="Łuk 85010"/>
                <p:cNvSpPr/>
                <p:nvPr/>
              </p:nvSpPr>
              <p:spPr>
                <a:xfrm>
                  <a:off x="2211954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  <p:sp>
              <p:nvSpPr>
                <p:cNvPr id="71" name="Łuk 85010"/>
                <p:cNvSpPr/>
                <p:nvPr/>
              </p:nvSpPr>
              <p:spPr>
                <a:xfrm>
                  <a:off x="2350191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51435" tIns="25718" rIns="51435" bIns="257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013" dirty="0"/>
                </a:p>
              </p:txBody>
            </p:sp>
          </p:grpSp>
          <p:cxnSp>
            <p:nvCxnSpPr>
              <p:cNvPr id="60" name="Łącznik prosty 84996"/>
              <p:cNvCxnSpPr/>
              <p:nvPr/>
            </p:nvCxnSpPr>
            <p:spPr>
              <a:xfrm flipH="1">
                <a:off x="7328974" y="3698264"/>
                <a:ext cx="33752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Łącznik prosty 84996"/>
              <p:cNvCxnSpPr/>
              <p:nvPr/>
            </p:nvCxnSpPr>
            <p:spPr>
              <a:xfrm flipH="1">
                <a:off x="6832607" y="4830861"/>
                <a:ext cx="2463584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2" name="TextBox 64"/>
              <p:cNvSpPr txBox="1"/>
              <p:nvPr/>
            </p:nvSpPr>
            <p:spPr>
              <a:xfrm>
                <a:off x="4481044" y="4156183"/>
                <a:ext cx="496434" cy="441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13" dirty="0">
                    <a:solidFill>
                      <a:schemeClr val="accent6"/>
                    </a:solidFill>
                  </a:rPr>
                  <a:t>U</a:t>
                </a:r>
                <a:endParaRPr lang="en-GB" sz="9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63" name="Straight Connector 65"/>
              <p:cNvCxnSpPr/>
              <p:nvPr/>
            </p:nvCxnSpPr>
            <p:spPr>
              <a:xfrm>
                <a:off x="4232181" y="4291228"/>
                <a:ext cx="25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" name="Straight Connector 66"/>
              <p:cNvCxnSpPr/>
              <p:nvPr/>
            </p:nvCxnSpPr>
            <p:spPr>
              <a:xfrm>
                <a:off x="4296074" y="4382475"/>
                <a:ext cx="11959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111"/>
              <p:cNvSpPr/>
              <p:nvPr/>
            </p:nvSpPr>
            <p:spPr>
              <a:xfrm>
                <a:off x="4675624" y="4697193"/>
                <a:ext cx="296335" cy="2963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13" dirty="0">
                    <a:solidFill>
                      <a:schemeClr val="accent6"/>
                    </a:solidFill>
                  </a:rPr>
                  <a:t>A</a:t>
                </a:r>
              </a:p>
            </p:txBody>
          </p:sp>
          <p:sp>
            <p:nvSpPr>
              <p:cNvPr id="66" name="Oval 115"/>
              <p:cNvSpPr/>
              <p:nvPr/>
            </p:nvSpPr>
            <p:spPr>
              <a:xfrm>
                <a:off x="6407847" y="3632854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67" name="TextBox 80"/>
              <p:cNvSpPr txBox="1"/>
              <p:nvPr/>
            </p:nvSpPr>
            <p:spPr>
              <a:xfrm>
                <a:off x="6922089" y="3758300"/>
                <a:ext cx="613273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schemeClr val="accent6"/>
                    </a:solidFill>
                  </a:rPr>
                  <a:t>M2</a:t>
                </a:r>
                <a:endParaRPr lang="en-GB" sz="1125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38" name="Łącznik prosty 84998"/>
            <p:cNvCxnSpPr/>
            <p:nvPr/>
          </p:nvCxnSpPr>
          <p:spPr>
            <a:xfrm>
              <a:off x="4379702" y="4427955"/>
              <a:ext cx="0" cy="37083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9" name="Łącznik prosty 84998"/>
            <p:cNvCxnSpPr/>
            <p:nvPr/>
          </p:nvCxnSpPr>
          <p:spPr>
            <a:xfrm>
              <a:off x="5450553" y="4423231"/>
              <a:ext cx="0" cy="37083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Łącznik prosty 84998"/>
            <p:cNvCxnSpPr/>
            <p:nvPr/>
          </p:nvCxnSpPr>
          <p:spPr>
            <a:xfrm flipH="1">
              <a:off x="4379704" y="4427955"/>
              <a:ext cx="347041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Łącznik prosty 84998"/>
            <p:cNvCxnSpPr/>
            <p:nvPr/>
          </p:nvCxnSpPr>
          <p:spPr>
            <a:xfrm flipH="1">
              <a:off x="5115308" y="4430302"/>
              <a:ext cx="347041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Łącznik prosty 84998"/>
            <p:cNvCxnSpPr/>
            <p:nvPr/>
          </p:nvCxnSpPr>
          <p:spPr>
            <a:xfrm flipH="1">
              <a:off x="4706229" y="4177880"/>
              <a:ext cx="397282" cy="258187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Łącznik prosty 84996"/>
            <p:cNvCxnSpPr/>
            <p:nvPr/>
          </p:nvCxnSpPr>
          <p:spPr>
            <a:xfrm flipH="1">
              <a:off x="6583680" y="3647320"/>
              <a:ext cx="41091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4" name="Łuk 85010"/>
            <p:cNvSpPr/>
            <p:nvPr/>
          </p:nvSpPr>
          <p:spPr>
            <a:xfrm>
              <a:off x="6985889" y="3547337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sp>
          <p:nvSpPr>
            <p:cNvPr id="45" name="Łuk 85010"/>
            <p:cNvSpPr/>
            <p:nvPr/>
          </p:nvSpPr>
          <p:spPr>
            <a:xfrm>
              <a:off x="7173066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sp>
          <p:nvSpPr>
            <p:cNvPr id="46" name="Łuk 85010"/>
            <p:cNvSpPr/>
            <p:nvPr/>
          </p:nvSpPr>
          <p:spPr>
            <a:xfrm>
              <a:off x="7266654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013" dirty="0"/>
            </a:p>
          </p:txBody>
        </p:sp>
        <p:cxnSp>
          <p:nvCxnSpPr>
            <p:cNvPr id="47" name="Łącznik prosty 84996"/>
            <p:cNvCxnSpPr/>
            <p:nvPr/>
          </p:nvCxnSpPr>
          <p:spPr>
            <a:xfrm flipH="1" flipV="1">
              <a:off x="7360544" y="3629787"/>
              <a:ext cx="34560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8" name="TextBox 80"/>
            <p:cNvSpPr txBox="1"/>
            <p:nvPr/>
          </p:nvSpPr>
          <p:spPr>
            <a:xfrm>
              <a:off x="6863356" y="3699210"/>
              <a:ext cx="841255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chemeClr val="accent6"/>
                  </a:solidFill>
                </a:rPr>
                <a:t>M154</a:t>
              </a:r>
              <a:endParaRPr lang="en-GB" sz="1125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82" name="Łącznik prosty 84996"/>
          <p:cNvCxnSpPr/>
          <p:nvPr/>
        </p:nvCxnSpPr>
        <p:spPr>
          <a:xfrm flipH="1">
            <a:off x="4640565" y="2558258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3" name="Łącznik prosty 84996"/>
          <p:cNvCxnSpPr/>
          <p:nvPr/>
        </p:nvCxnSpPr>
        <p:spPr>
          <a:xfrm flipH="1">
            <a:off x="4727758" y="2558258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4" name="Łącznik prosty 84996"/>
          <p:cNvCxnSpPr/>
          <p:nvPr/>
        </p:nvCxnSpPr>
        <p:spPr>
          <a:xfrm flipH="1">
            <a:off x="4820070" y="2558258"/>
            <a:ext cx="52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5" name="TextBox 2"/>
          <p:cNvSpPr txBox="1"/>
          <p:nvPr/>
        </p:nvSpPr>
        <p:spPr>
          <a:xfrm>
            <a:off x="2550563" y="4764108"/>
            <a:ext cx="4902304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A500"/>
                </a:solidFill>
              </a:rPr>
              <a:t>Multi-Domain</a:t>
            </a:r>
            <a:r>
              <a:rPr lang="en-GB" sz="1200" b="1" dirty="0">
                <a:solidFill>
                  <a:srgbClr val="FFA500"/>
                </a:solidFill>
              </a:rPr>
              <a:t>, Multi-Physics, Multi-Rate and Multi-Scale Problem</a:t>
            </a:r>
          </a:p>
        </p:txBody>
      </p:sp>
      <p:pic>
        <p:nvPicPr>
          <p:cNvPr id="87" name="Picture 2" descr="Znalezione obrazy dla zapytania bulb icon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84" y="4756049"/>
            <a:ext cx="291153" cy="29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Zaokrąglony prostokąt 26"/>
          <p:cNvSpPr/>
          <p:nvPr/>
        </p:nvSpPr>
        <p:spPr>
          <a:xfrm>
            <a:off x="3058586" y="3638626"/>
            <a:ext cx="2463582" cy="1079472"/>
          </a:xfrm>
          <a:prstGeom prst="round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90" name="PoleTekstowe 31"/>
          <p:cNvSpPr txBox="1"/>
          <p:nvPr/>
        </p:nvSpPr>
        <p:spPr>
          <a:xfrm>
            <a:off x="3720236" y="3403276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</a:rPr>
              <a:t>Busbar </a:t>
            </a:r>
            <a:r>
              <a:rPr lang="en-GB" sz="1200" dirty="0">
                <a:solidFill>
                  <a:srgbClr val="7030A0"/>
                </a:solidFill>
              </a:rPr>
              <a:t>Model</a:t>
            </a:r>
          </a:p>
        </p:txBody>
      </p:sp>
      <p:sp>
        <p:nvSpPr>
          <p:cNvPr id="91" name="PoleTekstowe 32"/>
          <p:cNvSpPr txBox="1"/>
          <p:nvPr/>
        </p:nvSpPr>
        <p:spPr>
          <a:xfrm>
            <a:off x="3076716" y="3673418"/>
            <a:ext cx="22688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0735" indent="-160735">
              <a:buFont typeface="Wingdings" charset="2"/>
              <a:buChar char="ü"/>
            </a:pPr>
            <a:r>
              <a:rPr lang="en-GB" sz="1200" dirty="0" smtClean="0">
                <a:solidFill>
                  <a:srgbClr val="7030A0"/>
                </a:solidFill>
              </a:rPr>
              <a:t>Partial differential </a:t>
            </a:r>
            <a:r>
              <a:rPr lang="en-GB" sz="1200" dirty="0">
                <a:solidFill>
                  <a:srgbClr val="7030A0"/>
                </a:solidFill>
              </a:rPr>
              <a:t>equations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b="1" dirty="0" smtClean="0">
                <a:solidFill>
                  <a:srgbClr val="7030A0"/>
                </a:solidFill>
              </a:rPr>
              <a:t>Varying time constants</a:t>
            </a:r>
          </a:p>
          <a:p>
            <a:pPr marL="160735" indent="-160735">
              <a:buFont typeface="Wingdings" charset="2"/>
              <a:buChar char="ü"/>
            </a:pPr>
            <a:r>
              <a:rPr lang="en-US" sz="1200" b="1" dirty="0" smtClean="0">
                <a:solidFill>
                  <a:srgbClr val="7030A0"/>
                </a:solidFill>
              </a:rPr>
              <a:t>Adaptive mesh refinement</a:t>
            </a:r>
            <a:endParaRPr lang="en-GB" sz="1200" b="1" dirty="0">
              <a:solidFill>
                <a:srgbClr val="7030A0"/>
              </a:solidFill>
            </a:endParaRPr>
          </a:p>
          <a:p>
            <a:pPr marL="160735" indent="-160735">
              <a:buFont typeface="Wingdings" charset="2"/>
              <a:buChar char="ü"/>
            </a:pPr>
            <a:r>
              <a:rPr lang="en-GB" sz="1200" dirty="0" smtClean="0">
                <a:solidFill>
                  <a:srgbClr val="7030A0"/>
                </a:solidFill>
              </a:rPr>
              <a:t>~1k </a:t>
            </a:r>
            <a:r>
              <a:rPr lang="en-GB" sz="1200" dirty="0">
                <a:solidFill>
                  <a:srgbClr val="7030A0"/>
                </a:solidFill>
              </a:rPr>
              <a:t>elements</a:t>
            </a:r>
          </a:p>
          <a:p>
            <a:pPr marL="160735" indent="-160735">
              <a:buFont typeface="Wingdings" charset="2"/>
              <a:buChar char="ü"/>
            </a:pPr>
            <a:r>
              <a:rPr lang="en-GB" sz="1200" dirty="0">
                <a:solidFill>
                  <a:srgbClr val="7030A0"/>
                </a:solidFill>
              </a:rPr>
              <a:t>Non-linear behaviour</a:t>
            </a:r>
          </a:p>
        </p:txBody>
      </p:sp>
      <p:sp>
        <p:nvSpPr>
          <p:cNvPr id="3" name="Rectangle 2"/>
          <p:cNvSpPr/>
          <p:nvPr/>
        </p:nvSpPr>
        <p:spPr>
          <a:xfrm>
            <a:off x="4611759" y="3120156"/>
            <a:ext cx="662184" cy="13644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2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85" grpId="0"/>
      <p:bldP spid="89" grpId="0" animBg="1"/>
      <p:bldP spid="90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94" y="486138"/>
            <a:ext cx="5832326" cy="3421801"/>
          </a:xfrm>
          <a:prstGeom prst="rect">
            <a:avLst/>
          </a:prstGeom>
        </p:spPr>
      </p:pic>
      <p:sp>
        <p:nvSpPr>
          <p:cNvPr id="120" name="Tytuł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486137"/>
          </a:xfrm>
        </p:spPr>
        <p:txBody>
          <a:bodyPr>
            <a:noAutofit/>
          </a:bodyPr>
          <a:lstStyle/>
          <a:p>
            <a:r>
              <a:rPr lang="pl-PL" sz="2400" dirty="0"/>
              <a:t>STEAM </a:t>
            </a:r>
            <a:r>
              <a:rPr lang="pl-PL" sz="2400" dirty="0" err="1"/>
              <a:t>Code</a:t>
            </a:r>
            <a:r>
              <a:rPr lang="pl-PL" sz="2400" dirty="0"/>
              <a:t> </a:t>
            </a:r>
            <a:r>
              <a:rPr lang="pl-PL" sz="2400" dirty="0" err="1"/>
              <a:t>Convention</a:t>
            </a:r>
            <a:r>
              <a:rPr lang="pl-PL" sz="2400" dirty="0"/>
              <a:t> - </a:t>
            </a:r>
            <a:r>
              <a:rPr lang="pl-PL" sz="2400" i="1" dirty="0" err="1"/>
              <a:t>Implementation</a:t>
            </a:r>
            <a:endParaRPr lang="pl-PL" sz="2400" i="1" dirty="0"/>
          </a:p>
        </p:txBody>
      </p:sp>
      <p:sp>
        <p:nvSpPr>
          <p:cNvPr id="121" name="Rectangle 6"/>
          <p:cNvSpPr/>
          <p:nvPr/>
        </p:nvSpPr>
        <p:spPr>
          <a:xfrm>
            <a:off x="2069356" y="4696436"/>
            <a:ext cx="48388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/>
              <a:t>9 </a:t>
            </a:r>
            <a:r>
              <a:rPr lang="en-GB" sz="1050" dirty="0" smtClean="0"/>
              <a:t>c </a:t>
            </a:r>
            <a:r>
              <a:rPr lang="en-GB" sz="1050" dirty="0"/>
              <a:t>2015, </a:t>
            </a:r>
            <a:r>
              <a:rPr lang="en-GB" sz="1050" dirty="0">
                <a:hlinkClick r:id="rId4"/>
              </a:rPr>
              <a:t>Clean code development workshop</a:t>
            </a:r>
            <a:r>
              <a:rPr lang="en-GB" sz="1050" dirty="0"/>
              <a:t>, jointly with MPE-MS</a:t>
            </a:r>
          </a:p>
          <a:p>
            <a:r>
              <a:rPr lang="en-GB" sz="1050" dirty="0"/>
              <a:t>13 Aug 2015, </a:t>
            </a:r>
            <a:r>
              <a:rPr lang="en-GB" sz="1050" dirty="0">
                <a:hlinkClick r:id="rId5"/>
              </a:rPr>
              <a:t>Object</a:t>
            </a:r>
            <a:r>
              <a:rPr lang="pl-PL" sz="1050" dirty="0">
                <a:hlinkClick r:id="rId5"/>
              </a:rPr>
              <a:t>-</a:t>
            </a:r>
            <a:r>
              <a:rPr lang="en-GB" sz="1050" dirty="0">
                <a:hlinkClick r:id="rId5"/>
              </a:rPr>
              <a:t>oriented programming workshop</a:t>
            </a:r>
            <a:r>
              <a:rPr lang="en-GB" sz="1050" dirty="0"/>
              <a:t>, jointly with MPE-MS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20</a:t>
            </a:fld>
            <a:endParaRPr lang="pl-PL"/>
          </a:p>
        </p:txBody>
      </p:sp>
      <p:pic>
        <p:nvPicPr>
          <p:cNvPr id="6" name="Picture 10" descr="https://encrypted-tbn2.gstatic.com/images?q=tbn:ANd9GcSSM2OQCVh1hKTP4urygg7hfIxNSnJZuIdKcciJX-xClhjesZ9q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84" y="2694283"/>
            <a:ext cx="1269521" cy="109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85242" y="3726575"/>
            <a:ext cx="23930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350" dirty="0"/>
              <a:t>S</a:t>
            </a:r>
            <a:r>
              <a:rPr lang="en-GB" sz="1350" dirty="0"/>
              <a:t>tand-up</a:t>
            </a:r>
            <a:r>
              <a:rPr lang="pl-PL" sz="1350" dirty="0"/>
              <a:t> </a:t>
            </a:r>
            <a:r>
              <a:rPr lang="en-GB" sz="1350" dirty="0"/>
              <a:t>meetings @10AM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6961" y="818590"/>
            <a:ext cx="1329566" cy="884765"/>
          </a:xfrm>
          <a:prstGeom prst="rect">
            <a:avLst/>
          </a:prstGeom>
        </p:spPr>
      </p:pic>
      <p:pic>
        <p:nvPicPr>
          <p:cNvPr id="10" name="Picture 4" descr="http://www.scrum-institute.org/images_scrum/Sprint_Burndow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816" y="1703355"/>
            <a:ext cx="1607166" cy="94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2"/>
          <p:cNvSpPr txBox="1"/>
          <p:nvPr/>
        </p:nvSpPr>
        <p:spPr>
          <a:xfrm>
            <a:off x="1105210" y="4286839"/>
            <a:ext cx="7015062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A500"/>
                </a:solidFill>
              </a:rPr>
              <a:t>Shared coding convention became a language for the team work and discussion with experts</a:t>
            </a:r>
          </a:p>
        </p:txBody>
      </p:sp>
      <p:pic>
        <p:nvPicPr>
          <p:cNvPr id="13" name="Picture 2" descr="Znalezione obrazy dla zapytania bulb ic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92" y="4246130"/>
            <a:ext cx="358418" cy="3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7617" y="3660745"/>
            <a:ext cx="595293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900"/>
              </a:spcAft>
            </a:pPr>
            <a:r>
              <a:rPr lang="en-GB" sz="1050" dirty="0" smtClean="0">
                <a:hlinkClick r:id="rId10"/>
              </a:rPr>
              <a:t>https</a:t>
            </a:r>
            <a:r>
              <a:rPr lang="en-GB" sz="1050" dirty="0">
                <a:hlinkClick r:id="rId10"/>
              </a:rPr>
              <a:t>://espace.cern.ch/steam/_layouts/15/start.aspx#/</a:t>
            </a:r>
            <a:r>
              <a:rPr lang="en-GB" sz="1050" dirty="0" smtClean="0">
                <a:hlinkClick r:id="rId10"/>
              </a:rPr>
              <a:t>SitePages/Naming%20conventions.aspx</a:t>
            </a:r>
            <a:r>
              <a:rPr lang="en-GB" sz="1050" dirty="0" smtClean="0"/>
              <a:t> </a:t>
            </a:r>
            <a:endParaRPr lang="en-GB" sz="1050" dirty="0"/>
          </a:p>
        </p:txBody>
      </p:sp>
      <p:sp>
        <p:nvSpPr>
          <p:cNvPr id="4" name="Rectangle 3"/>
          <p:cNvSpPr/>
          <p:nvPr/>
        </p:nvSpPr>
        <p:spPr>
          <a:xfrm>
            <a:off x="283769" y="3445104"/>
            <a:ext cx="20104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Our naming convention: </a:t>
            </a:r>
          </a:p>
        </p:txBody>
      </p:sp>
    </p:spTree>
    <p:extLst>
      <p:ext uri="{BB962C8B-B14F-4D97-AF65-F5344CB8AC3E}">
        <p14:creationId xmlns:p14="http://schemas.microsoft.com/office/powerpoint/2010/main" val="29029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2" y="-16204"/>
            <a:ext cx="9109438" cy="44223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STEAM Continuous Integration Pipeline – </a:t>
            </a:r>
            <a:r>
              <a:rPr lang="en-US" sz="2400" i="1" dirty="0" smtClean="0"/>
              <a:t>Implementation*</a:t>
            </a:r>
            <a:endParaRPr lang="en-GB" sz="2400" i="1" dirty="0" smtClean="0"/>
          </a:p>
        </p:txBody>
      </p:sp>
      <p:pic>
        <p:nvPicPr>
          <p:cNvPr id="5" name="Picture 8" descr="https://encrypted-tbn3.gstatic.com/images?q=tbn:ANd9GcScbFASACgqKaQX6qmKLNUgJJY7zI-69_yLRHN5aiMQ81vpsV59JCvt_xi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658" y="2585939"/>
            <a:ext cx="1168712" cy="41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Znalezione obrazy dla zapytania idea intellij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18" y="2520413"/>
            <a:ext cx="580655" cy="58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Znalezione obrazy dla zapytania sonarqube log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106" y="2597072"/>
            <a:ext cx="1417659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Znalezione obrazy dla zapytania jfrog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639" y="2540461"/>
            <a:ext cx="609974" cy="58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7245" y="3860224"/>
            <a:ext cx="828716" cy="414358"/>
          </a:xfrm>
          <a:prstGeom prst="rect">
            <a:avLst/>
          </a:prstGeom>
        </p:spPr>
      </p:pic>
      <p:pic>
        <p:nvPicPr>
          <p:cNvPr id="10" name="Picture 12" descr="Znalezione obrazy dla zapytania maven logo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421" y="1452777"/>
            <a:ext cx="990845" cy="2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8"/>
          <a:srcRect l="34611" t="6698" r="33585" b="27362"/>
          <a:stretch/>
        </p:blipFill>
        <p:spPr>
          <a:xfrm>
            <a:off x="3764682" y="2504266"/>
            <a:ext cx="633845" cy="739487"/>
          </a:xfrm>
          <a:prstGeom prst="rect">
            <a:avLst/>
          </a:prstGeom>
        </p:spPr>
      </p:pic>
      <p:cxnSp>
        <p:nvCxnSpPr>
          <p:cNvPr id="13" name="Łącznik prosty ze strzałką 12"/>
          <p:cNvCxnSpPr/>
          <p:nvPr/>
        </p:nvCxnSpPr>
        <p:spPr>
          <a:xfrm>
            <a:off x="852740" y="2820381"/>
            <a:ext cx="7239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rostokąt 14"/>
          <p:cNvSpPr/>
          <p:nvPr/>
        </p:nvSpPr>
        <p:spPr>
          <a:xfrm>
            <a:off x="797949" y="2482237"/>
            <a:ext cx="93987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git commit</a:t>
            </a:r>
            <a:endParaRPr lang="pl-PL" sz="1350" dirty="0"/>
          </a:p>
        </p:txBody>
      </p:sp>
      <p:cxnSp>
        <p:nvCxnSpPr>
          <p:cNvPr id="16" name="Łącznik prosty ze strzałką 15"/>
          <p:cNvCxnSpPr/>
          <p:nvPr/>
        </p:nvCxnSpPr>
        <p:spPr>
          <a:xfrm>
            <a:off x="2945629" y="2782836"/>
            <a:ext cx="7239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V="1">
            <a:off x="4081603" y="3425006"/>
            <a:ext cx="0" cy="43815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rostokąt 19"/>
          <p:cNvSpPr/>
          <p:nvPr/>
        </p:nvSpPr>
        <p:spPr>
          <a:xfrm>
            <a:off x="2887554" y="2486787"/>
            <a:ext cx="84991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build_job</a:t>
            </a:r>
            <a:endParaRPr lang="pl-PL" sz="1350" dirty="0"/>
          </a:p>
        </p:txBody>
      </p:sp>
      <p:cxnSp>
        <p:nvCxnSpPr>
          <p:cNvPr id="21" name="Łącznik prosty ze strzałką 20"/>
          <p:cNvCxnSpPr/>
          <p:nvPr/>
        </p:nvCxnSpPr>
        <p:spPr>
          <a:xfrm>
            <a:off x="4104844" y="1801017"/>
            <a:ext cx="0" cy="62231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Prostokąt 22"/>
          <p:cNvSpPr/>
          <p:nvPr/>
        </p:nvSpPr>
        <p:spPr>
          <a:xfrm>
            <a:off x="2887554" y="1886450"/>
            <a:ext cx="11689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dependencies</a:t>
            </a:r>
            <a:endParaRPr lang="pl-PL" sz="1350" dirty="0"/>
          </a:p>
        </p:txBody>
      </p:sp>
      <p:cxnSp>
        <p:nvCxnSpPr>
          <p:cNvPr id="25" name="Łącznik prosty ze strzałką 24"/>
          <p:cNvCxnSpPr/>
          <p:nvPr/>
        </p:nvCxnSpPr>
        <p:spPr>
          <a:xfrm>
            <a:off x="4461325" y="2815290"/>
            <a:ext cx="1321516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6530717" y="2836617"/>
            <a:ext cx="1105389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Prostokąt 26"/>
          <p:cNvSpPr/>
          <p:nvPr/>
        </p:nvSpPr>
        <p:spPr>
          <a:xfrm>
            <a:off x="4149517" y="3505581"/>
            <a:ext cx="100559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image</a:t>
            </a:r>
            <a:endParaRPr lang="pl-PL" sz="1350" dirty="0"/>
          </a:p>
        </p:txBody>
      </p:sp>
      <p:sp>
        <p:nvSpPr>
          <p:cNvPr id="30" name="Prostokąt 29"/>
          <p:cNvSpPr/>
          <p:nvPr/>
        </p:nvSpPr>
        <p:spPr>
          <a:xfrm>
            <a:off x="4461324" y="2298088"/>
            <a:ext cx="126752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charset="0"/>
                <a:ea typeface="Calibri" charset="0"/>
                <a:cs typeface="Calibri" charset="0"/>
              </a:rPr>
              <a:t>fatJar</a:t>
            </a:r>
          </a:p>
          <a:p>
            <a:r>
              <a:rPr lang="pl-PL" sz="1350" dirty="0" err="1">
                <a:latin typeface="Calibri" charset="0"/>
                <a:ea typeface="Calibri" charset="0"/>
                <a:cs typeface="Calibri" charset="0"/>
              </a:rPr>
              <a:t>uploadArchives</a:t>
            </a:r>
            <a:endParaRPr lang="pl-PL" sz="135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624632" y="2505836"/>
            <a:ext cx="93743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sonarqube</a:t>
            </a:r>
            <a:endParaRPr lang="pl-PL" sz="135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905" y="976527"/>
            <a:ext cx="1285875" cy="457200"/>
          </a:xfrm>
          <a:prstGeom prst="rect">
            <a:avLst/>
          </a:prstGeom>
        </p:spPr>
      </p:pic>
      <p:sp>
        <p:nvSpPr>
          <p:cNvPr id="14" name="Symbol zastępczy numeru slajdu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21</a:t>
            </a:fld>
            <a:endParaRPr lang="pl-PL"/>
          </a:p>
        </p:txBody>
      </p:sp>
      <p:sp>
        <p:nvSpPr>
          <p:cNvPr id="31" name="PoleTekstowe 85"/>
          <p:cNvSpPr txBox="1"/>
          <p:nvPr/>
        </p:nvSpPr>
        <p:spPr>
          <a:xfrm>
            <a:off x="1716448" y="3148007"/>
            <a:ext cx="1059906" cy="5078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/>
              <a:t>Project </a:t>
            </a:r>
            <a:br>
              <a:rPr lang="pl-PL" sz="1350" b="1" dirty="0"/>
            </a:br>
            <a:r>
              <a:rPr lang="pl-PL" sz="1350" b="1" dirty="0" smtClean="0"/>
              <a:t>versioning</a:t>
            </a:r>
            <a:endParaRPr lang="en-GB" sz="1350" b="1" dirty="0"/>
          </a:p>
        </p:txBody>
      </p:sp>
      <p:sp>
        <p:nvSpPr>
          <p:cNvPr id="33" name="PoleTekstowe 85"/>
          <p:cNvSpPr txBox="1"/>
          <p:nvPr/>
        </p:nvSpPr>
        <p:spPr>
          <a:xfrm>
            <a:off x="16027" y="1950415"/>
            <a:ext cx="1252267" cy="5078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/>
              <a:t>Project </a:t>
            </a:r>
          </a:p>
          <a:p>
            <a:pPr algn="ctr"/>
            <a:r>
              <a:rPr lang="pl-PL" sz="1350" b="1" dirty="0"/>
              <a:t>development</a:t>
            </a:r>
            <a:endParaRPr lang="en-GB" sz="1350" b="1" dirty="0"/>
          </a:p>
        </p:txBody>
      </p:sp>
      <p:sp>
        <p:nvSpPr>
          <p:cNvPr id="34" name="PoleTekstowe 85"/>
          <p:cNvSpPr txBox="1"/>
          <p:nvPr/>
        </p:nvSpPr>
        <p:spPr>
          <a:xfrm>
            <a:off x="2061435" y="1169876"/>
            <a:ext cx="1338829" cy="5078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/>
              <a:t>External</a:t>
            </a:r>
          </a:p>
          <a:p>
            <a:pPr algn="ctr"/>
            <a:r>
              <a:rPr lang="pl-PL" sz="1350" b="1" dirty="0"/>
              <a:t>dependencies</a:t>
            </a:r>
            <a:endParaRPr lang="en-GB" sz="1350" b="1" dirty="0"/>
          </a:p>
        </p:txBody>
      </p:sp>
      <p:sp>
        <p:nvSpPr>
          <p:cNvPr id="35" name="PoleTekstowe 85"/>
          <p:cNvSpPr txBox="1"/>
          <p:nvPr/>
        </p:nvSpPr>
        <p:spPr>
          <a:xfrm>
            <a:off x="5481211" y="3195112"/>
            <a:ext cx="1338829" cy="5078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/>
              <a:t>Internal</a:t>
            </a:r>
          </a:p>
          <a:p>
            <a:pPr algn="ctr"/>
            <a:r>
              <a:rPr lang="pl-PL" sz="1350" b="1" dirty="0"/>
              <a:t>dependencies</a:t>
            </a:r>
            <a:endParaRPr lang="en-GB" sz="1350" b="1" dirty="0"/>
          </a:p>
        </p:txBody>
      </p:sp>
      <p:sp>
        <p:nvSpPr>
          <p:cNvPr id="36" name="PoleTekstowe 85"/>
          <p:cNvSpPr txBox="1"/>
          <p:nvPr/>
        </p:nvSpPr>
        <p:spPr>
          <a:xfrm>
            <a:off x="7911165" y="1858114"/>
            <a:ext cx="867545" cy="5078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/>
              <a:t>Code</a:t>
            </a:r>
            <a:br>
              <a:rPr lang="pl-PL" sz="1350" b="1" dirty="0"/>
            </a:br>
            <a:r>
              <a:rPr lang="pl-PL" sz="1350" b="1" dirty="0"/>
              <a:t>analysis</a:t>
            </a:r>
            <a:endParaRPr lang="en-GB" sz="1350" b="1" dirty="0"/>
          </a:p>
        </p:txBody>
      </p:sp>
      <p:sp>
        <p:nvSpPr>
          <p:cNvPr id="37" name="PoleTekstowe 85"/>
          <p:cNvSpPr txBox="1"/>
          <p:nvPr/>
        </p:nvSpPr>
        <p:spPr>
          <a:xfrm>
            <a:off x="4461324" y="3036029"/>
            <a:ext cx="787396" cy="3000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 smtClean="0"/>
              <a:t>Testing</a:t>
            </a:r>
            <a:endParaRPr lang="en-GB" sz="1350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59926" y="656524"/>
            <a:ext cx="1063737" cy="35929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0389" y="1056081"/>
            <a:ext cx="497927" cy="57759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84615" y="1015823"/>
            <a:ext cx="796451" cy="690564"/>
          </a:xfrm>
          <a:prstGeom prst="rect">
            <a:avLst/>
          </a:prstGeom>
        </p:spPr>
      </p:pic>
      <p:cxnSp>
        <p:nvCxnSpPr>
          <p:cNvPr id="41" name="Łącznik prosty ze strzałką 25"/>
          <p:cNvCxnSpPr/>
          <p:nvPr/>
        </p:nvCxnSpPr>
        <p:spPr>
          <a:xfrm flipV="1">
            <a:off x="4263770" y="1724208"/>
            <a:ext cx="1662633" cy="75751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PoleTekstowe 85"/>
          <p:cNvSpPr txBox="1"/>
          <p:nvPr/>
        </p:nvSpPr>
        <p:spPr>
          <a:xfrm>
            <a:off x="7120580" y="1190942"/>
            <a:ext cx="1031052" cy="3000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350" b="1" dirty="0" smtClean="0"/>
              <a:t>Frontend</a:t>
            </a:r>
            <a:r>
              <a:rPr lang="en-US" sz="1350" b="1" dirty="0" smtClean="0"/>
              <a:t>s</a:t>
            </a:r>
            <a:endParaRPr lang="en-GB" sz="1350" b="1" dirty="0"/>
          </a:p>
        </p:txBody>
      </p:sp>
      <p:cxnSp>
        <p:nvCxnSpPr>
          <p:cNvPr id="43" name="Łącznik prosty ze strzałką 16"/>
          <p:cNvCxnSpPr/>
          <p:nvPr/>
        </p:nvCxnSpPr>
        <p:spPr>
          <a:xfrm flipV="1">
            <a:off x="6132932" y="1817416"/>
            <a:ext cx="0" cy="43815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Prostokąt 22"/>
          <p:cNvSpPr/>
          <p:nvPr/>
        </p:nvSpPr>
        <p:spPr>
          <a:xfrm>
            <a:off x="6110884" y="1913303"/>
            <a:ext cx="101707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STEAM APIs</a:t>
            </a:r>
            <a:endParaRPr lang="pl-PL" sz="1350" dirty="0"/>
          </a:p>
        </p:txBody>
      </p:sp>
      <p:sp>
        <p:nvSpPr>
          <p:cNvPr id="46" name="Prostokąt 22"/>
          <p:cNvSpPr/>
          <p:nvPr/>
        </p:nvSpPr>
        <p:spPr>
          <a:xfrm rot="20125771">
            <a:off x="4431752" y="1814563"/>
            <a:ext cx="110959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 inputs</a:t>
            </a:r>
            <a:endParaRPr lang="pl-PL" sz="13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6517" y="622961"/>
            <a:ext cx="542864" cy="1010715"/>
          </a:xfrm>
          <a:prstGeom prst="rect">
            <a:avLst/>
          </a:prstGeom>
        </p:spPr>
      </p:pic>
      <p:sp>
        <p:nvSpPr>
          <p:cNvPr id="44" name="TextBox 2"/>
          <p:cNvSpPr txBox="1"/>
          <p:nvPr/>
        </p:nvSpPr>
        <p:spPr>
          <a:xfrm>
            <a:off x="2447368" y="4598610"/>
            <a:ext cx="6067687" cy="461665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A500"/>
                </a:solidFill>
              </a:rPr>
              <a:t>The pipeline automatically executes project build, testing, sharing, and </a:t>
            </a:r>
            <a:r>
              <a:rPr lang="pl-PL" sz="1200" b="1" dirty="0">
                <a:solidFill>
                  <a:srgbClr val="FFA500"/>
                </a:solidFill>
              </a:rPr>
              <a:t>analysis</a:t>
            </a:r>
            <a:r>
              <a:rPr lang="en-GB" sz="1200" b="1" dirty="0">
                <a:solidFill>
                  <a:srgbClr val="FFA500"/>
                </a:solidFill>
              </a:rPr>
              <a:t>.</a:t>
            </a:r>
            <a:endParaRPr lang="pl-PL" sz="1200" b="1" dirty="0">
              <a:solidFill>
                <a:srgbClr val="FFA500"/>
              </a:solidFill>
            </a:endParaRPr>
          </a:p>
          <a:p>
            <a:r>
              <a:rPr lang="pl-PL" sz="1200" b="1" dirty="0">
                <a:solidFill>
                  <a:srgbClr val="FFA500"/>
                </a:solidFill>
              </a:rPr>
              <a:t>This ensures the maintainability of the project.</a:t>
            </a:r>
            <a:endParaRPr lang="en-GB" sz="1200" b="1" dirty="0">
              <a:solidFill>
                <a:srgbClr val="FFA5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4562" y="4304368"/>
            <a:ext cx="481187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350" dirty="0">
                <a:solidFill>
                  <a:schemeClr val="tx2"/>
                </a:solidFill>
              </a:rPr>
              <a:t>*Strong cooperation with </a:t>
            </a:r>
            <a:r>
              <a:rPr lang="en-US" sz="1350" dirty="0" smtClean="0">
                <a:solidFill>
                  <a:schemeClr val="tx2"/>
                </a:solidFill>
              </a:rPr>
              <a:t>TE-</a:t>
            </a:r>
            <a:r>
              <a:rPr lang="pl-PL" sz="1350" dirty="0" smtClean="0">
                <a:solidFill>
                  <a:schemeClr val="tx2"/>
                </a:solidFill>
              </a:rPr>
              <a:t>MPE/MS </a:t>
            </a:r>
            <a:r>
              <a:rPr lang="pl-PL" sz="1350" dirty="0">
                <a:solidFill>
                  <a:schemeClr val="tx2"/>
                </a:solidFill>
              </a:rPr>
              <a:t>(K. Król, JC. Garnier)</a:t>
            </a:r>
          </a:p>
        </p:txBody>
      </p:sp>
      <p:pic>
        <p:nvPicPr>
          <p:cNvPr id="48" name="Picture 2" descr="Znalezione obrazy dla zapytania bulb ico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16" y="4594586"/>
            <a:ext cx="416752" cy="4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9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STEAM Application </a:t>
            </a:r>
            <a:br>
              <a:rPr lang="en-US" sz="2400" dirty="0" smtClean="0"/>
            </a:br>
            <a:r>
              <a:rPr lang="en-US" sz="2400" dirty="0" smtClean="0"/>
              <a:t>– FCC Main Dipole Circuit Layout and Protection Design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65571" y="470369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FCC Week 2018: </a:t>
            </a:r>
            <a:r>
              <a:rPr lang="en-GB" sz="1400" dirty="0">
                <a:hlinkClick r:id="rId2"/>
              </a:rPr>
              <a:t>https://indico.cern.ch/event/656491/</a:t>
            </a:r>
            <a:r>
              <a:rPr lang="en-GB" sz="1400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20329" y="2898390"/>
            <a:ext cx="4073551" cy="95410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Models: PSpice, COMSOL, LEDET, ANSYS</a:t>
            </a:r>
          </a:p>
          <a:p>
            <a:r>
              <a:rPr lang="en-US" sz="1400" dirty="0" smtClean="0"/>
              <a:t>Model generator API: SING, SIGMA</a:t>
            </a:r>
          </a:p>
          <a:p>
            <a:r>
              <a:rPr lang="en-US" sz="1400" dirty="0" smtClean="0"/>
              <a:t>Meta-methods: CoSim, mesh-based interpolation</a:t>
            </a:r>
          </a:p>
          <a:p>
            <a:r>
              <a:rPr lang="en-US" sz="1400" dirty="0" smtClean="0"/>
              <a:t>Frontends: PSpice Manager, CoSim viewer</a:t>
            </a:r>
            <a:endParaRPr lang="en-GB" sz="1400" dirty="0"/>
          </a:p>
        </p:txBody>
      </p:sp>
      <p:pic>
        <p:nvPicPr>
          <p:cNvPr id="7" name="Picture 6" descr="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557" y="882258"/>
            <a:ext cx="7300800" cy="1569693"/>
          </a:xfrm>
          <a:prstGeom prst="rect">
            <a:avLst/>
          </a:prstGeom>
        </p:spPr>
      </p:pic>
      <p:grpSp>
        <p:nvGrpSpPr>
          <p:cNvPr id="8" name="Group 7" descr=" 23"/>
          <p:cNvGrpSpPr/>
          <p:nvPr/>
        </p:nvGrpSpPr>
        <p:grpSpPr>
          <a:xfrm>
            <a:off x="196427" y="1101238"/>
            <a:ext cx="1402948" cy="1113887"/>
            <a:chOff x="152492" y="1373048"/>
            <a:chExt cx="1402948" cy="1113887"/>
          </a:xfrm>
        </p:grpSpPr>
        <p:pic>
          <p:nvPicPr>
            <p:cNvPr id="9" name="Picture 2" descr="https://encrypted-tbn3.gstatic.com/images?q=tbn:ANd9GcSriwZm9LutoIQiW4xMdXwtjloyQ-VfVo7QuUksxWsmSil1xYT6aYDvtQ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751" y="2125891"/>
              <a:ext cx="361042" cy="361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152492" y="1373048"/>
              <a:ext cx="1402948" cy="754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/>
                <a:t>Circuit model</a:t>
              </a:r>
            </a:p>
            <a:p>
              <a:pPr algn="ctr"/>
              <a:r>
                <a:rPr lang="en-GB" sz="1200" dirty="0"/>
                <a:t>2800 components</a:t>
              </a:r>
            </a:p>
            <a:p>
              <a:pPr algn="ctr"/>
              <a:endParaRPr lang="en-GB" sz="500" dirty="0"/>
            </a:p>
            <a:p>
              <a:pPr algn="ctr"/>
              <a:r>
                <a:rPr lang="en-GB" sz="1200" i="1" dirty="0"/>
                <a:t>PSpice</a:t>
              </a:r>
            </a:p>
          </p:txBody>
        </p:sp>
      </p:grpSp>
      <p:sp>
        <p:nvSpPr>
          <p:cNvPr id="11" name="Rectangle 10" descr=" 27"/>
          <p:cNvSpPr/>
          <p:nvPr/>
        </p:nvSpPr>
        <p:spPr>
          <a:xfrm>
            <a:off x="1475296" y="150078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</a:t>
            </a:r>
            <a:endParaRPr lang="en-GB" sz="1200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 descr=" 28"/>
          <p:cNvSpPr/>
          <p:nvPr/>
        </p:nvSpPr>
        <p:spPr>
          <a:xfrm>
            <a:off x="2095397" y="1677813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  <a:endParaRPr lang="en-GB" sz="1200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 descr=" 30"/>
          <p:cNvSpPr/>
          <p:nvPr/>
        </p:nvSpPr>
        <p:spPr>
          <a:xfrm>
            <a:off x="2065571" y="1328697"/>
            <a:ext cx="407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  <a:endParaRPr lang="en-GB" sz="1200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 descr=" 31"/>
          <p:cNvSpPr/>
          <p:nvPr/>
        </p:nvSpPr>
        <p:spPr>
          <a:xfrm>
            <a:off x="2717206" y="1552587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</a:p>
        </p:txBody>
      </p:sp>
      <p:sp>
        <p:nvSpPr>
          <p:cNvPr id="15" name="Rectangle 14" descr=" 32"/>
          <p:cNvSpPr/>
          <p:nvPr/>
        </p:nvSpPr>
        <p:spPr>
          <a:xfrm>
            <a:off x="3821662" y="128897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" name="Rectangle 15" descr=" 33"/>
          <p:cNvSpPr/>
          <p:nvPr/>
        </p:nvSpPr>
        <p:spPr>
          <a:xfrm>
            <a:off x="4356622" y="128897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Rectangle 16" descr=" 34"/>
          <p:cNvSpPr/>
          <p:nvPr/>
        </p:nvSpPr>
        <p:spPr>
          <a:xfrm>
            <a:off x="8542841" y="1288978"/>
            <a:ext cx="423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18" name="Rectangle 17" descr=" 35"/>
          <p:cNvSpPr/>
          <p:nvPr/>
        </p:nvSpPr>
        <p:spPr>
          <a:xfrm>
            <a:off x="3793795" y="1767189"/>
            <a:ext cx="423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</a:p>
        </p:txBody>
      </p:sp>
      <p:sp>
        <p:nvSpPr>
          <p:cNvPr id="19" name="Rectangle 18" descr=" 36"/>
          <p:cNvSpPr/>
          <p:nvPr/>
        </p:nvSpPr>
        <p:spPr>
          <a:xfrm>
            <a:off x="4329845" y="1767189"/>
            <a:ext cx="423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</a:p>
        </p:txBody>
      </p:sp>
      <p:sp>
        <p:nvSpPr>
          <p:cNvPr id="20" name="Rectangle 19" descr=" 37"/>
          <p:cNvSpPr/>
          <p:nvPr/>
        </p:nvSpPr>
        <p:spPr>
          <a:xfrm>
            <a:off x="8539288" y="1767189"/>
            <a:ext cx="423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</a:p>
        </p:txBody>
      </p:sp>
      <p:sp>
        <p:nvSpPr>
          <p:cNvPr id="21" name="Rectangle 20" descr=" 39"/>
          <p:cNvSpPr/>
          <p:nvPr/>
        </p:nvSpPr>
        <p:spPr>
          <a:xfrm>
            <a:off x="7209939" y="1767189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GB" sz="1200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 descr=" 40"/>
          <p:cNvSpPr/>
          <p:nvPr/>
        </p:nvSpPr>
        <p:spPr>
          <a:xfrm>
            <a:off x="1984093" y="888579"/>
            <a:ext cx="3898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</a:p>
        </p:txBody>
      </p:sp>
      <p:sp>
        <p:nvSpPr>
          <p:cNvPr id="23" name="Rectangle 22" descr=" 41"/>
          <p:cNvSpPr/>
          <p:nvPr/>
        </p:nvSpPr>
        <p:spPr>
          <a:xfrm>
            <a:off x="6066790" y="1767189"/>
            <a:ext cx="481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n+1</a:t>
            </a:r>
          </a:p>
        </p:txBody>
      </p:sp>
      <p:grpSp>
        <p:nvGrpSpPr>
          <p:cNvPr id="24" name="Group 23" descr=" 42"/>
          <p:cNvGrpSpPr/>
          <p:nvPr/>
        </p:nvGrpSpPr>
        <p:grpSpPr>
          <a:xfrm>
            <a:off x="5788288" y="1094828"/>
            <a:ext cx="570591" cy="847749"/>
            <a:chOff x="5441845" y="1348278"/>
            <a:chExt cx="570591" cy="84774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41845" y="1552883"/>
              <a:ext cx="570591" cy="358781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5445517" y="1348278"/>
              <a:ext cx="5437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CLIQ</a:t>
              </a:r>
              <a:endParaRPr lang="en-GB" sz="1200" baseline="-25000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456534" y="1582758"/>
              <a:ext cx="534960" cy="313725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5730211" y="1910940"/>
              <a:ext cx="0" cy="285087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oup 28" descr=" 55"/>
          <p:cNvGrpSpPr/>
          <p:nvPr/>
        </p:nvGrpSpPr>
        <p:grpSpPr>
          <a:xfrm>
            <a:off x="6947758" y="1097218"/>
            <a:ext cx="490840" cy="845359"/>
            <a:chOff x="6601315" y="1350668"/>
            <a:chExt cx="490840" cy="84535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6848424" y="1910940"/>
              <a:ext cx="0" cy="28508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1" name="Picture 2" descr="Bildergebnis für electronic board clipart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0218" y="1610594"/>
              <a:ext cx="320181" cy="266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6601315" y="1350668"/>
              <a:ext cx="4908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QDS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632082" y="1582265"/>
              <a:ext cx="433398" cy="313725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62" descr=" 63">
            <a:extLst>
              <a:ext uri="{FF2B5EF4-FFF2-40B4-BE49-F238E27FC236}">
                <a16:creationId xmlns:a16="http://schemas.microsoft.com/office/drawing/2014/main" xmlns="" id="{53CA6CA2-0334-4597-9F26-8513269F3793}"/>
              </a:ext>
            </a:extLst>
          </p:cNvPr>
          <p:cNvGrpSpPr/>
          <p:nvPr/>
        </p:nvGrpSpPr>
        <p:grpSpPr>
          <a:xfrm>
            <a:off x="4582993" y="2006695"/>
            <a:ext cx="4650988" cy="2674496"/>
            <a:chOff x="4489036" y="2278505"/>
            <a:chExt cx="4650988" cy="2674496"/>
          </a:xfrm>
        </p:grpSpPr>
        <p:pic>
          <p:nvPicPr>
            <p:cNvPr id="35" name="Picture 63" descr="Screen Shot 2016-06-21 at 21.36.31.png">
              <a:extLst>
                <a:ext uri="{FF2B5EF4-FFF2-40B4-BE49-F238E27FC236}">
                  <a16:creationId xmlns:a16="http://schemas.microsoft.com/office/drawing/2014/main" xmlns="" id="{50A6E78A-5F7F-4452-95C2-CC22573F6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3188" y="3011244"/>
              <a:ext cx="1457687" cy="1462026"/>
            </a:xfrm>
            <a:prstGeom prst="rect">
              <a:avLst/>
            </a:prstGeom>
          </p:spPr>
        </p:pic>
        <p:grpSp>
          <p:nvGrpSpPr>
            <p:cNvPr id="36" name="Group 64">
              <a:extLst>
                <a:ext uri="{FF2B5EF4-FFF2-40B4-BE49-F238E27FC236}">
                  <a16:creationId xmlns:a16="http://schemas.microsoft.com/office/drawing/2014/main" xmlns="" id="{79FF3F75-62BE-4EF8-B610-501016F784A4}"/>
                </a:ext>
              </a:extLst>
            </p:cNvPr>
            <p:cNvGrpSpPr/>
            <p:nvPr/>
          </p:nvGrpSpPr>
          <p:grpSpPr>
            <a:xfrm>
              <a:off x="5884149" y="2546854"/>
              <a:ext cx="1447832" cy="860134"/>
              <a:chOff x="7315067" y="2498472"/>
              <a:chExt cx="1447832" cy="860134"/>
            </a:xfrm>
          </p:grpSpPr>
          <p:sp>
            <p:nvSpPr>
              <p:cNvPr id="42" name="Rectangle 70">
                <a:extLst>
                  <a:ext uri="{FF2B5EF4-FFF2-40B4-BE49-F238E27FC236}">
                    <a16:creationId xmlns:a16="http://schemas.microsoft.com/office/drawing/2014/main" xmlns="" id="{F0D6796E-633E-4C13-872F-07787F098194}"/>
                  </a:ext>
                </a:extLst>
              </p:cNvPr>
              <p:cNvSpPr/>
              <p:nvPr/>
            </p:nvSpPr>
            <p:spPr>
              <a:xfrm>
                <a:off x="7315067" y="2498472"/>
                <a:ext cx="144783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400" dirty="0"/>
                  <a:t>Electro-thermal </a:t>
                </a:r>
                <a:r>
                  <a:rPr lang="en-GB" sz="1400" dirty="0" smtClean="0"/>
                  <a:t/>
                </a:r>
                <a:br>
                  <a:rPr lang="en-GB" sz="1400" dirty="0" smtClean="0"/>
                </a:br>
                <a:r>
                  <a:rPr lang="en-GB" sz="1400" dirty="0" smtClean="0"/>
                  <a:t>magnet </a:t>
                </a:r>
                <a:r>
                  <a:rPr lang="en-GB" sz="1400" dirty="0"/>
                  <a:t>model</a:t>
                </a:r>
              </a:p>
              <a:p>
                <a:pPr algn="ctr"/>
                <a:r>
                  <a:rPr lang="en-GB" sz="1200" dirty="0"/>
                  <a:t>400 turns</a:t>
                </a:r>
              </a:p>
            </p:txBody>
          </p:sp>
          <p:pic>
            <p:nvPicPr>
              <p:cNvPr id="43" name="Picture 4" descr="Bildergebnis für comsol logo">
                <a:extLst>
                  <a:ext uri="{FF2B5EF4-FFF2-40B4-BE49-F238E27FC236}">
                    <a16:creationId xmlns:a16="http://schemas.microsoft.com/office/drawing/2014/main" xmlns="" id="{78967593-059D-400D-A868-482AFA1344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0989" y="3177617"/>
                <a:ext cx="1258615" cy="1809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Up-Down Arrow 65">
              <a:extLst>
                <a:ext uri="{FF2B5EF4-FFF2-40B4-BE49-F238E27FC236}">
                  <a16:creationId xmlns:a16="http://schemas.microsoft.com/office/drawing/2014/main" xmlns="" id="{8A25A3B0-963F-442B-A8BC-E8AED3055F72}"/>
                </a:ext>
              </a:extLst>
            </p:cNvPr>
            <p:cNvSpPr/>
            <p:nvPr/>
          </p:nvSpPr>
          <p:spPr>
            <a:xfrm rot="2000689">
              <a:off x="5548283" y="2278505"/>
              <a:ext cx="198000" cy="819540"/>
            </a:xfrm>
            <a:prstGeom prst="upDownArrow">
              <a:avLst>
                <a:gd name="adj1" fmla="val 50000"/>
                <a:gd name="adj2" fmla="val 91625"/>
              </a:avLst>
            </a:prstGeom>
            <a:solidFill>
              <a:srgbClr val="00B050"/>
            </a:solidFill>
            <a:ln w="9525">
              <a:solidFill>
                <a:srgbClr val="80808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66" descr="Screen Shot 2016-06-21 at 21.36.31.png">
              <a:extLst>
                <a:ext uri="{FF2B5EF4-FFF2-40B4-BE49-F238E27FC236}">
                  <a16:creationId xmlns:a16="http://schemas.microsoft.com/office/drawing/2014/main" xmlns="" id="{BE242A07-6A87-4FBE-8983-E236EFE87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4954" y="3011244"/>
              <a:ext cx="1457687" cy="1462026"/>
            </a:xfrm>
            <a:prstGeom prst="rect">
              <a:avLst/>
            </a:prstGeom>
          </p:spPr>
        </p:pic>
        <p:sp>
          <p:nvSpPr>
            <p:cNvPr id="39" name="Up-Down Arrow 67">
              <a:extLst>
                <a:ext uri="{FF2B5EF4-FFF2-40B4-BE49-F238E27FC236}">
                  <a16:creationId xmlns:a16="http://schemas.microsoft.com/office/drawing/2014/main" xmlns="" id="{023825EB-F2EC-4E71-92E2-242B2AEA0A06}"/>
                </a:ext>
              </a:extLst>
            </p:cNvPr>
            <p:cNvSpPr/>
            <p:nvPr/>
          </p:nvSpPr>
          <p:spPr>
            <a:xfrm rot="19233493">
              <a:off x="7387698" y="2287147"/>
              <a:ext cx="198000" cy="819950"/>
            </a:xfrm>
            <a:prstGeom prst="upDownArrow">
              <a:avLst>
                <a:gd name="adj1" fmla="val 50000"/>
                <a:gd name="adj2" fmla="val 91625"/>
              </a:avLst>
            </a:prstGeom>
            <a:solidFill>
              <a:srgbClr val="FFC000"/>
            </a:solidFill>
            <a:ln w="9525">
              <a:solidFill>
                <a:srgbClr val="80808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68">
              <a:extLst>
                <a:ext uri="{FF2B5EF4-FFF2-40B4-BE49-F238E27FC236}">
                  <a16:creationId xmlns:a16="http://schemas.microsoft.com/office/drawing/2014/main" xmlns="" id="{2CC21F8B-A0B4-46B8-B3CD-5B89EED61FBC}"/>
                </a:ext>
              </a:extLst>
            </p:cNvPr>
            <p:cNvSpPr/>
            <p:nvPr/>
          </p:nvSpPr>
          <p:spPr>
            <a:xfrm>
              <a:off x="4489036" y="4429781"/>
              <a:ext cx="174599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00"/>
                  </a:solidFill>
                </a:rPr>
                <a:t>Quenching magnet:</a:t>
              </a:r>
            </a:p>
            <a:p>
              <a:pPr algn="ctr"/>
              <a:r>
                <a:rPr lang="en-GB" sz="1400" i="1" dirty="0">
                  <a:solidFill>
                    <a:srgbClr val="000000"/>
                  </a:solidFill>
                </a:rPr>
                <a:t>CLIQ simulation</a:t>
              </a:r>
            </a:p>
          </p:txBody>
        </p:sp>
        <p:sp>
          <p:nvSpPr>
            <p:cNvPr id="41" name="Rectangle 69">
              <a:extLst>
                <a:ext uri="{FF2B5EF4-FFF2-40B4-BE49-F238E27FC236}">
                  <a16:creationId xmlns:a16="http://schemas.microsoft.com/office/drawing/2014/main" xmlns="" id="{CFEA3208-BC7D-4B8B-91E7-BDC8D84B1387}"/>
                </a:ext>
              </a:extLst>
            </p:cNvPr>
            <p:cNvSpPr/>
            <p:nvPr/>
          </p:nvSpPr>
          <p:spPr>
            <a:xfrm>
              <a:off x="6507572" y="4429781"/>
              <a:ext cx="26324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00"/>
                  </a:solidFill>
                </a:rPr>
                <a:t>Neighbouring magnet:</a:t>
              </a:r>
            </a:p>
            <a:p>
              <a:pPr algn="ctr"/>
              <a:r>
                <a:rPr lang="en-GB" sz="1400" i="1" dirty="0">
                  <a:solidFill>
                    <a:srgbClr val="000000"/>
                  </a:solidFill>
                </a:rPr>
                <a:t>Simulation of voltage response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352" y="1589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STEAM Application </a:t>
            </a:r>
            <a:br>
              <a:rPr lang="en-US" sz="2400" dirty="0" smtClean="0"/>
            </a:br>
            <a:r>
              <a:rPr lang="en-US" sz="2400" dirty="0" smtClean="0"/>
              <a:t>– FCC Main Dipole Circuit Layout and Protection Design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65571" y="470369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FCC Week 2018: </a:t>
            </a:r>
            <a:r>
              <a:rPr lang="en-GB" sz="1400" dirty="0">
                <a:hlinkClick r:id="rId2"/>
              </a:rPr>
              <a:t>https://indico.cern.ch/event/656491/</a:t>
            </a:r>
            <a:r>
              <a:rPr lang="en-GB" sz="14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89" y="1600452"/>
            <a:ext cx="2473284" cy="2082287"/>
          </a:xfrm>
          <a:prstGeom prst="rect">
            <a:avLst/>
          </a:prstGeom>
        </p:spPr>
      </p:pic>
      <p:pic>
        <p:nvPicPr>
          <p:cNvPr id="45" name="Picture 6" descr="Bildergebnis für infn log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17" y="761208"/>
            <a:ext cx="79879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632124" y="3638631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GB" sz="1600" dirty="0" smtClean="0"/>
              <a:t>Cos-theta</a:t>
            </a:r>
            <a:endParaRPr lang="en-GB" sz="16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4028" y="1619294"/>
            <a:ext cx="3968835" cy="2110742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4048826" y="3579601"/>
            <a:ext cx="10486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GB" sz="1600" dirty="0" smtClean="0"/>
              <a:t>Block coil</a:t>
            </a:r>
            <a:endParaRPr lang="en-GB" sz="1600" dirty="0"/>
          </a:p>
        </p:txBody>
      </p:sp>
      <p:pic>
        <p:nvPicPr>
          <p:cNvPr id="53" name="Picture 2" descr="Bildergebnis für CEA saclay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471" y="880452"/>
            <a:ext cx="88261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403" y="1431175"/>
            <a:ext cx="2536597" cy="220171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7345748" y="3579601"/>
            <a:ext cx="1380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GB" sz="1600" dirty="0" smtClean="0"/>
              <a:t>Common coil</a:t>
            </a:r>
            <a:endParaRPr lang="en-GB" sz="1600" dirty="0"/>
          </a:p>
        </p:txBody>
      </p:sp>
      <p:pic>
        <p:nvPicPr>
          <p:cNvPr id="56" name="Picture 55" descr="Screen Clippi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53" y="874264"/>
            <a:ext cx="1228896" cy="5144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94871" y="4252769"/>
            <a:ext cx="692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Protection design involved, among others, T. </a:t>
            </a:r>
            <a:r>
              <a:rPr lang="en-US" dirty="0" err="1" smtClean="0"/>
              <a:t>Salmi</a:t>
            </a:r>
            <a:r>
              <a:rPr lang="en-US" dirty="0" smtClean="0"/>
              <a:t>, B. </a:t>
            </a:r>
            <a:r>
              <a:rPr lang="en-US" dirty="0" err="1" smtClean="0"/>
              <a:t>Auchmann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 2"/>
          <p:cNvSpPr>
            <a:spLocks noGrp="1"/>
          </p:cNvSpPr>
          <p:nvPr>
            <p:ph type="title"/>
          </p:nvPr>
        </p:nvSpPr>
        <p:spPr>
          <a:xfrm>
            <a:off x="457201" y="8179"/>
            <a:ext cx="8226854" cy="689177"/>
          </a:xfrm>
        </p:spPr>
        <p:txBody>
          <a:bodyPr>
            <a:noAutofit/>
          </a:bodyPr>
          <a:lstStyle/>
          <a:p>
            <a:r>
              <a:rPr lang="en-GB" sz="2400" dirty="0"/>
              <a:t>Design phases for the FCC dipole </a:t>
            </a:r>
            <a:r>
              <a:rPr lang="en-GB" sz="2400" dirty="0" smtClean="0"/>
              <a:t>magnets</a:t>
            </a:r>
            <a:endParaRPr lang="en-GB" sz="2400" dirty="0"/>
          </a:p>
        </p:txBody>
      </p:sp>
      <p:sp>
        <p:nvSpPr>
          <p:cNvPr id="4" name="Slide Number Placeholder 3" descr="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31" name="Rounded Rectangle 30" descr=" 31"/>
          <p:cNvSpPr/>
          <p:nvPr/>
        </p:nvSpPr>
        <p:spPr>
          <a:xfrm>
            <a:off x="1671253" y="2526224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ounded Rectangle 31" descr=" 32"/>
          <p:cNvSpPr/>
          <p:nvPr/>
        </p:nvSpPr>
        <p:spPr>
          <a:xfrm>
            <a:off x="5450682" y="2526224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Freeform 32" descr=" 33"/>
          <p:cNvSpPr/>
          <p:nvPr/>
        </p:nvSpPr>
        <p:spPr>
          <a:xfrm>
            <a:off x="1498880" y="698875"/>
            <a:ext cx="6146242" cy="532441"/>
          </a:xfrm>
          <a:custGeom>
            <a:avLst/>
            <a:gdLst>
              <a:gd name="connsiteX0" fmla="*/ 0 w 4881601"/>
              <a:gd name="connsiteY0" fmla="*/ 177480 h 709921"/>
              <a:gd name="connsiteX1" fmla="*/ 4526641 w 4881601"/>
              <a:gd name="connsiteY1" fmla="*/ 177480 h 709921"/>
              <a:gd name="connsiteX2" fmla="*/ 4526641 w 4881601"/>
              <a:gd name="connsiteY2" fmla="*/ 0 h 709921"/>
              <a:gd name="connsiteX3" fmla="*/ 4881601 w 4881601"/>
              <a:gd name="connsiteY3" fmla="*/ 354961 h 709921"/>
              <a:gd name="connsiteX4" fmla="*/ 4526641 w 4881601"/>
              <a:gd name="connsiteY4" fmla="*/ 709921 h 709921"/>
              <a:gd name="connsiteX5" fmla="*/ 4526641 w 4881601"/>
              <a:gd name="connsiteY5" fmla="*/ 532441 h 709921"/>
              <a:gd name="connsiteX6" fmla="*/ 0 w 4881601"/>
              <a:gd name="connsiteY6" fmla="*/ 532441 h 709921"/>
              <a:gd name="connsiteX7" fmla="*/ 0 w 488160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81601" h="709921">
                <a:moveTo>
                  <a:pt x="0" y="177480"/>
                </a:moveTo>
                <a:lnTo>
                  <a:pt x="4526641" y="177480"/>
                </a:lnTo>
                <a:lnTo>
                  <a:pt x="4526641" y="0"/>
                </a:lnTo>
                <a:lnTo>
                  <a:pt x="4881601" y="354961"/>
                </a:lnTo>
                <a:lnTo>
                  <a:pt x="4526641" y="709921"/>
                </a:lnTo>
                <a:lnTo>
                  <a:pt x="452664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Electromagnetic design</a:t>
            </a:r>
          </a:p>
        </p:txBody>
      </p:sp>
      <p:sp>
        <p:nvSpPr>
          <p:cNvPr id="34" name="Freeform 33" descr=" 34"/>
          <p:cNvSpPr/>
          <p:nvPr/>
        </p:nvSpPr>
        <p:spPr>
          <a:xfrm>
            <a:off x="1498878" y="1108776"/>
            <a:ext cx="1135948" cy="576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field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Field quality</a:t>
            </a:r>
          </a:p>
        </p:txBody>
      </p:sp>
      <p:sp>
        <p:nvSpPr>
          <p:cNvPr id="43" name="TextBox 42" descr=" 43"/>
          <p:cNvSpPr txBox="1"/>
          <p:nvPr/>
        </p:nvSpPr>
        <p:spPr>
          <a:xfrm>
            <a:off x="4538285" y="2614897"/>
            <a:ext cx="9364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Simulation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Tools</a:t>
            </a:r>
          </a:p>
        </p:txBody>
      </p:sp>
      <p:sp>
        <p:nvSpPr>
          <p:cNvPr id="44" name="TextBox 43" descr=" 44"/>
          <p:cNvSpPr txBox="1"/>
          <p:nvPr/>
        </p:nvSpPr>
        <p:spPr>
          <a:xfrm>
            <a:off x="870437" y="2614897"/>
            <a:ext cx="8018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Physical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Domains</a:t>
            </a:r>
          </a:p>
        </p:txBody>
      </p:sp>
      <p:sp>
        <p:nvSpPr>
          <p:cNvPr id="45" name="TextBox 44" descr=" 45"/>
          <p:cNvSpPr txBox="1"/>
          <p:nvPr/>
        </p:nvSpPr>
        <p:spPr>
          <a:xfrm>
            <a:off x="7733439" y="982793"/>
            <a:ext cx="7397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Final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Magnet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Design</a:t>
            </a:r>
          </a:p>
        </p:txBody>
      </p:sp>
      <p:sp>
        <p:nvSpPr>
          <p:cNvPr id="46" name="Freeform 45" descr=" 46"/>
          <p:cNvSpPr/>
          <p:nvPr/>
        </p:nvSpPr>
        <p:spPr>
          <a:xfrm>
            <a:off x="2246755" y="2569087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68133" tIns="220674" rIns="168133" bIns="47287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Electro-magnetic</a:t>
            </a:r>
          </a:p>
        </p:txBody>
      </p:sp>
      <p:sp>
        <p:nvSpPr>
          <p:cNvPr id="50" name="Freeform 49" descr=" 50"/>
          <p:cNvSpPr/>
          <p:nvPr/>
        </p:nvSpPr>
        <p:spPr>
          <a:xfrm>
            <a:off x="5590100" y="2576297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Roxie</a:t>
            </a:r>
          </a:p>
        </p:txBody>
      </p:sp>
      <p:sp>
        <p:nvSpPr>
          <p:cNvPr id="29" name="Rettangolo 28" descr=" 29">
            <a:extLst>
              <a:ext uri="{FF2B5EF4-FFF2-40B4-BE49-F238E27FC236}">
                <a16:creationId xmlns:a16="http://schemas.microsoft.com/office/drawing/2014/main" xmlns="" id="{89DDB799-A914-485D-9574-5EE866CD6E4B}"/>
              </a:ext>
            </a:extLst>
          </p:cNvPr>
          <p:cNvSpPr/>
          <p:nvPr/>
        </p:nvSpPr>
        <p:spPr>
          <a:xfrm>
            <a:off x="5450063" y="2526825"/>
            <a:ext cx="2365200" cy="2065500"/>
          </a:xfrm>
          <a:prstGeom prst="rect">
            <a:avLst/>
          </a:prstGeom>
          <a:blipFill dpi="0" rotWithShape="1">
            <a:blip r:embed="rId2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6" name="Rettangolo 55" descr=" 56">
            <a:extLst>
              <a:ext uri="{FF2B5EF4-FFF2-40B4-BE49-F238E27FC236}">
                <a16:creationId xmlns:a16="http://schemas.microsoft.com/office/drawing/2014/main" xmlns="" id="{693ECABC-49AB-4510-99DB-3D5A691D4FC3}"/>
              </a:ext>
            </a:extLst>
          </p:cNvPr>
          <p:cNvSpPr/>
          <p:nvPr/>
        </p:nvSpPr>
        <p:spPr>
          <a:xfrm>
            <a:off x="1671252" y="2526825"/>
            <a:ext cx="2365200" cy="20655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Rectangle 14"/>
          <p:cNvSpPr/>
          <p:nvPr/>
        </p:nvSpPr>
        <p:spPr>
          <a:xfrm>
            <a:off x="5652786" y="4145297"/>
            <a:ext cx="6799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LEDET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12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descr="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31" name="Rounded Rectangle 30" descr=" 31"/>
          <p:cNvSpPr/>
          <p:nvPr/>
        </p:nvSpPr>
        <p:spPr>
          <a:xfrm>
            <a:off x="1671253" y="2527913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ounded Rectangle 31" descr=" 32"/>
          <p:cNvSpPr/>
          <p:nvPr/>
        </p:nvSpPr>
        <p:spPr>
          <a:xfrm>
            <a:off x="5450682" y="2527913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Freeform 32" descr=" 33"/>
          <p:cNvSpPr/>
          <p:nvPr/>
        </p:nvSpPr>
        <p:spPr>
          <a:xfrm>
            <a:off x="1498880" y="700564"/>
            <a:ext cx="6146242" cy="532441"/>
          </a:xfrm>
          <a:custGeom>
            <a:avLst/>
            <a:gdLst>
              <a:gd name="connsiteX0" fmla="*/ 0 w 4881601"/>
              <a:gd name="connsiteY0" fmla="*/ 177480 h 709921"/>
              <a:gd name="connsiteX1" fmla="*/ 4526641 w 4881601"/>
              <a:gd name="connsiteY1" fmla="*/ 177480 h 709921"/>
              <a:gd name="connsiteX2" fmla="*/ 4526641 w 4881601"/>
              <a:gd name="connsiteY2" fmla="*/ 0 h 709921"/>
              <a:gd name="connsiteX3" fmla="*/ 4881601 w 4881601"/>
              <a:gd name="connsiteY3" fmla="*/ 354961 h 709921"/>
              <a:gd name="connsiteX4" fmla="*/ 4526641 w 4881601"/>
              <a:gd name="connsiteY4" fmla="*/ 709921 h 709921"/>
              <a:gd name="connsiteX5" fmla="*/ 4526641 w 4881601"/>
              <a:gd name="connsiteY5" fmla="*/ 532441 h 709921"/>
              <a:gd name="connsiteX6" fmla="*/ 0 w 4881601"/>
              <a:gd name="connsiteY6" fmla="*/ 532441 h 709921"/>
              <a:gd name="connsiteX7" fmla="*/ 0 w 488160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81601" h="709921">
                <a:moveTo>
                  <a:pt x="0" y="177480"/>
                </a:moveTo>
                <a:lnTo>
                  <a:pt x="4526641" y="177480"/>
                </a:lnTo>
                <a:lnTo>
                  <a:pt x="4526641" y="0"/>
                </a:lnTo>
                <a:lnTo>
                  <a:pt x="4881601" y="354961"/>
                </a:lnTo>
                <a:lnTo>
                  <a:pt x="4526641" y="709921"/>
                </a:lnTo>
                <a:lnTo>
                  <a:pt x="452664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Electromagnetic design</a:t>
            </a:r>
          </a:p>
        </p:txBody>
      </p:sp>
      <p:sp>
        <p:nvSpPr>
          <p:cNvPr id="34" name="Freeform 33" descr=" 34"/>
          <p:cNvSpPr/>
          <p:nvPr/>
        </p:nvSpPr>
        <p:spPr>
          <a:xfrm>
            <a:off x="1498878" y="1110466"/>
            <a:ext cx="1135948" cy="576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field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Field quality</a:t>
            </a:r>
          </a:p>
        </p:txBody>
      </p:sp>
      <p:sp>
        <p:nvSpPr>
          <p:cNvPr id="15" name="Freeform 34" descr=" 35">
            <a:extLst>
              <a:ext uri="{FF2B5EF4-FFF2-40B4-BE49-F238E27FC236}">
                <a16:creationId xmlns:a16="http://schemas.microsoft.com/office/drawing/2014/main" xmlns="" id="{C0D3FF5F-96CE-4ADC-8D7A-2D509CD0B4FE}"/>
              </a:ext>
            </a:extLst>
          </p:cNvPr>
          <p:cNvSpPr/>
          <p:nvPr/>
        </p:nvSpPr>
        <p:spPr>
          <a:xfrm>
            <a:off x="2634704" y="878113"/>
            <a:ext cx="5010416" cy="532441"/>
          </a:xfrm>
          <a:custGeom>
            <a:avLst/>
            <a:gdLst>
              <a:gd name="connsiteX0" fmla="*/ 0 w 3979481"/>
              <a:gd name="connsiteY0" fmla="*/ 177480 h 709921"/>
              <a:gd name="connsiteX1" fmla="*/ 3624521 w 3979481"/>
              <a:gd name="connsiteY1" fmla="*/ 177480 h 709921"/>
              <a:gd name="connsiteX2" fmla="*/ 3624521 w 3979481"/>
              <a:gd name="connsiteY2" fmla="*/ 0 h 709921"/>
              <a:gd name="connsiteX3" fmla="*/ 3979481 w 3979481"/>
              <a:gd name="connsiteY3" fmla="*/ 354961 h 709921"/>
              <a:gd name="connsiteX4" fmla="*/ 3624521 w 3979481"/>
              <a:gd name="connsiteY4" fmla="*/ 709921 h 709921"/>
              <a:gd name="connsiteX5" fmla="*/ 3624521 w 3979481"/>
              <a:gd name="connsiteY5" fmla="*/ 532441 h 709921"/>
              <a:gd name="connsiteX6" fmla="*/ 0 w 3979481"/>
              <a:gd name="connsiteY6" fmla="*/ 532441 h 709921"/>
              <a:gd name="connsiteX7" fmla="*/ 0 w 397948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9481" h="709921">
                <a:moveTo>
                  <a:pt x="0" y="177480"/>
                </a:moveTo>
                <a:lnTo>
                  <a:pt x="3624521" y="177480"/>
                </a:lnTo>
                <a:lnTo>
                  <a:pt x="3624521" y="0"/>
                </a:lnTo>
                <a:lnTo>
                  <a:pt x="3979481" y="354961"/>
                </a:lnTo>
                <a:lnTo>
                  <a:pt x="3624521" y="709921"/>
                </a:lnTo>
                <a:lnTo>
                  <a:pt x="362452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1838336"/>
              <a:satOff val="-2557"/>
              <a:lumOff val="-98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Mechanical design</a:t>
            </a:r>
          </a:p>
        </p:txBody>
      </p:sp>
      <p:sp>
        <p:nvSpPr>
          <p:cNvPr id="16" name="Freeform 35" descr=" 36">
            <a:extLst>
              <a:ext uri="{FF2B5EF4-FFF2-40B4-BE49-F238E27FC236}">
                <a16:creationId xmlns:a16="http://schemas.microsoft.com/office/drawing/2014/main" xmlns="" id="{F5A1919C-4CA6-4D1A-B048-7CD9842CF642}"/>
              </a:ext>
            </a:extLst>
          </p:cNvPr>
          <p:cNvSpPr/>
          <p:nvPr/>
        </p:nvSpPr>
        <p:spPr>
          <a:xfrm>
            <a:off x="2634704" y="1288015"/>
            <a:ext cx="1135948" cy="745738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1838336"/>
                <a:satOff val="-2557"/>
                <a:lumOff val="-98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stress during various phases (assembly, cool-down, powering)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</p:txBody>
      </p:sp>
      <p:sp>
        <p:nvSpPr>
          <p:cNvPr id="43" name="TextBox 42" descr=" 43"/>
          <p:cNvSpPr txBox="1"/>
          <p:nvPr/>
        </p:nvSpPr>
        <p:spPr>
          <a:xfrm>
            <a:off x="4538285" y="2616586"/>
            <a:ext cx="9364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Simulation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Tools</a:t>
            </a:r>
          </a:p>
        </p:txBody>
      </p:sp>
      <p:sp>
        <p:nvSpPr>
          <p:cNvPr id="44" name="TextBox 43" descr=" 44"/>
          <p:cNvSpPr txBox="1"/>
          <p:nvPr/>
        </p:nvSpPr>
        <p:spPr>
          <a:xfrm>
            <a:off x="870437" y="2616586"/>
            <a:ext cx="8018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Physical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Domains</a:t>
            </a:r>
          </a:p>
        </p:txBody>
      </p:sp>
      <p:sp>
        <p:nvSpPr>
          <p:cNvPr id="45" name="TextBox 44" descr=" 45"/>
          <p:cNvSpPr txBox="1"/>
          <p:nvPr/>
        </p:nvSpPr>
        <p:spPr>
          <a:xfrm>
            <a:off x="7733439" y="984482"/>
            <a:ext cx="7397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Final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Magnet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Design</a:t>
            </a:r>
          </a:p>
        </p:txBody>
      </p:sp>
      <p:sp>
        <p:nvSpPr>
          <p:cNvPr id="17" name="Freeform 46" descr=" 47">
            <a:extLst>
              <a:ext uri="{FF2B5EF4-FFF2-40B4-BE49-F238E27FC236}">
                <a16:creationId xmlns:a16="http://schemas.microsoft.com/office/drawing/2014/main" xmlns="" id="{9450AA0E-3189-4C0D-834E-6EDBE8491D27}"/>
              </a:ext>
            </a:extLst>
          </p:cNvPr>
          <p:cNvSpPr/>
          <p:nvPr/>
        </p:nvSpPr>
        <p:spPr>
          <a:xfrm>
            <a:off x="2684655" y="3329262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-3676672"/>
              <a:satOff val="-5114"/>
              <a:lumOff val="-196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385654" tIns="325757" rIns="118744" bIns="241691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Mechanical</a:t>
            </a:r>
          </a:p>
        </p:txBody>
      </p:sp>
      <p:sp>
        <p:nvSpPr>
          <p:cNvPr id="18" name="Freeform 52" descr=" 53">
            <a:extLst>
              <a:ext uri="{FF2B5EF4-FFF2-40B4-BE49-F238E27FC236}">
                <a16:creationId xmlns:a16="http://schemas.microsoft.com/office/drawing/2014/main" xmlns="" id="{0017D1F8-C93A-47BA-A9E0-B267A0188529}"/>
              </a:ext>
            </a:extLst>
          </p:cNvPr>
          <p:cNvSpPr/>
          <p:nvPr/>
        </p:nvSpPr>
        <p:spPr>
          <a:xfrm>
            <a:off x="6813408" y="3741986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ANSYS</a:t>
            </a:r>
          </a:p>
        </p:txBody>
      </p:sp>
      <p:sp>
        <p:nvSpPr>
          <p:cNvPr id="29" name="Rettangolo 28" descr=" 29">
            <a:extLst>
              <a:ext uri="{FF2B5EF4-FFF2-40B4-BE49-F238E27FC236}">
                <a16:creationId xmlns:a16="http://schemas.microsoft.com/office/drawing/2014/main" xmlns="" id="{89DDB799-A914-485D-9574-5EE866CD6E4B}"/>
              </a:ext>
            </a:extLst>
          </p:cNvPr>
          <p:cNvSpPr/>
          <p:nvPr/>
        </p:nvSpPr>
        <p:spPr>
          <a:xfrm>
            <a:off x="5450063" y="2528514"/>
            <a:ext cx="2365200" cy="20655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6" name="Rettangolo 55" descr=" 56">
            <a:extLst>
              <a:ext uri="{FF2B5EF4-FFF2-40B4-BE49-F238E27FC236}">
                <a16:creationId xmlns:a16="http://schemas.microsoft.com/office/drawing/2014/main" xmlns="" id="{693ECABC-49AB-4510-99DB-3D5A691D4FC3}"/>
              </a:ext>
            </a:extLst>
          </p:cNvPr>
          <p:cNvSpPr/>
          <p:nvPr/>
        </p:nvSpPr>
        <p:spPr>
          <a:xfrm>
            <a:off x="1671252" y="2528514"/>
            <a:ext cx="2365200" cy="2065500"/>
          </a:xfrm>
          <a:prstGeom prst="rect">
            <a:avLst/>
          </a:prstGeom>
          <a:blipFill dpi="0" rotWithShape="1"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" name="Rectangle 2"/>
          <p:cNvSpPr/>
          <p:nvPr/>
        </p:nvSpPr>
        <p:spPr>
          <a:xfrm>
            <a:off x="5652786" y="4146986"/>
            <a:ext cx="6799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LEDET</a:t>
            </a:r>
          </a:p>
        </p:txBody>
      </p:sp>
      <p:sp>
        <p:nvSpPr>
          <p:cNvPr id="21" name="Title 1" descr=" 2"/>
          <p:cNvSpPr>
            <a:spLocks noGrp="1"/>
          </p:cNvSpPr>
          <p:nvPr>
            <p:ph type="title"/>
          </p:nvPr>
        </p:nvSpPr>
        <p:spPr>
          <a:xfrm>
            <a:off x="457201" y="8179"/>
            <a:ext cx="8226854" cy="689177"/>
          </a:xfrm>
        </p:spPr>
        <p:txBody>
          <a:bodyPr>
            <a:noAutofit/>
          </a:bodyPr>
          <a:lstStyle/>
          <a:p>
            <a:r>
              <a:rPr lang="en-GB" sz="2400" dirty="0"/>
              <a:t>Design phases for the FCC dipole </a:t>
            </a:r>
            <a:r>
              <a:rPr lang="en-GB" sz="2400" dirty="0" smtClean="0"/>
              <a:t>magnets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70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descr="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31" name="Rounded Rectangle 30" descr=" 31"/>
          <p:cNvSpPr/>
          <p:nvPr/>
        </p:nvSpPr>
        <p:spPr>
          <a:xfrm>
            <a:off x="1671252" y="2524234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ounded Rectangle 31" descr=" 32"/>
          <p:cNvSpPr/>
          <p:nvPr/>
        </p:nvSpPr>
        <p:spPr>
          <a:xfrm>
            <a:off x="5450681" y="2524234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Freeform 32" descr=" 33"/>
          <p:cNvSpPr/>
          <p:nvPr/>
        </p:nvSpPr>
        <p:spPr>
          <a:xfrm>
            <a:off x="1498879" y="696885"/>
            <a:ext cx="6146242" cy="532441"/>
          </a:xfrm>
          <a:custGeom>
            <a:avLst/>
            <a:gdLst>
              <a:gd name="connsiteX0" fmla="*/ 0 w 4881601"/>
              <a:gd name="connsiteY0" fmla="*/ 177480 h 709921"/>
              <a:gd name="connsiteX1" fmla="*/ 4526641 w 4881601"/>
              <a:gd name="connsiteY1" fmla="*/ 177480 h 709921"/>
              <a:gd name="connsiteX2" fmla="*/ 4526641 w 4881601"/>
              <a:gd name="connsiteY2" fmla="*/ 0 h 709921"/>
              <a:gd name="connsiteX3" fmla="*/ 4881601 w 4881601"/>
              <a:gd name="connsiteY3" fmla="*/ 354961 h 709921"/>
              <a:gd name="connsiteX4" fmla="*/ 4526641 w 4881601"/>
              <a:gd name="connsiteY4" fmla="*/ 709921 h 709921"/>
              <a:gd name="connsiteX5" fmla="*/ 4526641 w 4881601"/>
              <a:gd name="connsiteY5" fmla="*/ 532441 h 709921"/>
              <a:gd name="connsiteX6" fmla="*/ 0 w 4881601"/>
              <a:gd name="connsiteY6" fmla="*/ 532441 h 709921"/>
              <a:gd name="connsiteX7" fmla="*/ 0 w 488160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81601" h="709921">
                <a:moveTo>
                  <a:pt x="0" y="177480"/>
                </a:moveTo>
                <a:lnTo>
                  <a:pt x="4526641" y="177480"/>
                </a:lnTo>
                <a:lnTo>
                  <a:pt x="4526641" y="0"/>
                </a:lnTo>
                <a:lnTo>
                  <a:pt x="4881601" y="354961"/>
                </a:lnTo>
                <a:lnTo>
                  <a:pt x="4526641" y="709921"/>
                </a:lnTo>
                <a:lnTo>
                  <a:pt x="452664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Electromagnetic design</a:t>
            </a:r>
          </a:p>
        </p:txBody>
      </p:sp>
      <p:sp>
        <p:nvSpPr>
          <p:cNvPr id="34" name="Freeform 33" descr=" 34"/>
          <p:cNvSpPr/>
          <p:nvPr/>
        </p:nvSpPr>
        <p:spPr>
          <a:xfrm>
            <a:off x="1498877" y="1106787"/>
            <a:ext cx="1135948" cy="567651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field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Field quality</a:t>
            </a:r>
          </a:p>
        </p:txBody>
      </p:sp>
      <p:sp>
        <p:nvSpPr>
          <p:cNvPr id="15" name="Freeform 34" descr=" 35">
            <a:extLst>
              <a:ext uri="{FF2B5EF4-FFF2-40B4-BE49-F238E27FC236}">
                <a16:creationId xmlns:a16="http://schemas.microsoft.com/office/drawing/2014/main" xmlns="" id="{C0D3FF5F-96CE-4ADC-8D7A-2D509CD0B4FE}"/>
              </a:ext>
            </a:extLst>
          </p:cNvPr>
          <p:cNvSpPr/>
          <p:nvPr/>
        </p:nvSpPr>
        <p:spPr>
          <a:xfrm>
            <a:off x="2634703" y="874434"/>
            <a:ext cx="5010416" cy="532441"/>
          </a:xfrm>
          <a:custGeom>
            <a:avLst/>
            <a:gdLst>
              <a:gd name="connsiteX0" fmla="*/ 0 w 3979481"/>
              <a:gd name="connsiteY0" fmla="*/ 177480 h 709921"/>
              <a:gd name="connsiteX1" fmla="*/ 3624521 w 3979481"/>
              <a:gd name="connsiteY1" fmla="*/ 177480 h 709921"/>
              <a:gd name="connsiteX2" fmla="*/ 3624521 w 3979481"/>
              <a:gd name="connsiteY2" fmla="*/ 0 h 709921"/>
              <a:gd name="connsiteX3" fmla="*/ 3979481 w 3979481"/>
              <a:gd name="connsiteY3" fmla="*/ 354961 h 709921"/>
              <a:gd name="connsiteX4" fmla="*/ 3624521 w 3979481"/>
              <a:gd name="connsiteY4" fmla="*/ 709921 h 709921"/>
              <a:gd name="connsiteX5" fmla="*/ 3624521 w 3979481"/>
              <a:gd name="connsiteY5" fmla="*/ 532441 h 709921"/>
              <a:gd name="connsiteX6" fmla="*/ 0 w 3979481"/>
              <a:gd name="connsiteY6" fmla="*/ 532441 h 709921"/>
              <a:gd name="connsiteX7" fmla="*/ 0 w 397948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9481" h="709921">
                <a:moveTo>
                  <a:pt x="0" y="177480"/>
                </a:moveTo>
                <a:lnTo>
                  <a:pt x="3624521" y="177480"/>
                </a:lnTo>
                <a:lnTo>
                  <a:pt x="3624521" y="0"/>
                </a:lnTo>
                <a:lnTo>
                  <a:pt x="3979481" y="354961"/>
                </a:lnTo>
                <a:lnTo>
                  <a:pt x="3624521" y="709921"/>
                </a:lnTo>
                <a:lnTo>
                  <a:pt x="362452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1838336"/>
              <a:satOff val="-2557"/>
              <a:lumOff val="-98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Mechanical design</a:t>
            </a:r>
          </a:p>
        </p:txBody>
      </p:sp>
      <p:sp>
        <p:nvSpPr>
          <p:cNvPr id="16" name="Freeform 35" descr=" 36">
            <a:extLst>
              <a:ext uri="{FF2B5EF4-FFF2-40B4-BE49-F238E27FC236}">
                <a16:creationId xmlns:a16="http://schemas.microsoft.com/office/drawing/2014/main" xmlns="" id="{F5A1919C-4CA6-4D1A-B048-7CD9842CF642}"/>
              </a:ext>
            </a:extLst>
          </p:cNvPr>
          <p:cNvSpPr/>
          <p:nvPr/>
        </p:nvSpPr>
        <p:spPr>
          <a:xfrm>
            <a:off x="2634703" y="1284336"/>
            <a:ext cx="1135948" cy="7452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1838336"/>
                <a:satOff val="-2557"/>
                <a:lumOff val="-98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stress during various phases (assembly, cool-down, powering</a:t>
            </a: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)</a:t>
            </a: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</p:txBody>
      </p:sp>
      <p:sp>
        <p:nvSpPr>
          <p:cNvPr id="20" name="Freeform 36" descr=" 37">
            <a:extLst>
              <a:ext uri="{FF2B5EF4-FFF2-40B4-BE49-F238E27FC236}">
                <a16:creationId xmlns:a16="http://schemas.microsoft.com/office/drawing/2014/main" xmlns="" id="{8A836793-5111-4696-BF51-AFF64BB3051B}"/>
              </a:ext>
            </a:extLst>
          </p:cNvPr>
          <p:cNvSpPr/>
          <p:nvPr/>
        </p:nvSpPr>
        <p:spPr>
          <a:xfrm>
            <a:off x="3770529" y="1051983"/>
            <a:ext cx="3874591" cy="532441"/>
          </a:xfrm>
          <a:custGeom>
            <a:avLst/>
            <a:gdLst>
              <a:gd name="connsiteX0" fmla="*/ 0 w 3077361"/>
              <a:gd name="connsiteY0" fmla="*/ 177480 h 709921"/>
              <a:gd name="connsiteX1" fmla="*/ 2722401 w 3077361"/>
              <a:gd name="connsiteY1" fmla="*/ 177480 h 709921"/>
              <a:gd name="connsiteX2" fmla="*/ 2722401 w 3077361"/>
              <a:gd name="connsiteY2" fmla="*/ 0 h 709921"/>
              <a:gd name="connsiteX3" fmla="*/ 3077361 w 3077361"/>
              <a:gd name="connsiteY3" fmla="*/ 354961 h 709921"/>
              <a:gd name="connsiteX4" fmla="*/ 2722401 w 3077361"/>
              <a:gd name="connsiteY4" fmla="*/ 709921 h 709921"/>
              <a:gd name="connsiteX5" fmla="*/ 2722401 w 3077361"/>
              <a:gd name="connsiteY5" fmla="*/ 532441 h 709921"/>
              <a:gd name="connsiteX6" fmla="*/ 0 w 3077361"/>
              <a:gd name="connsiteY6" fmla="*/ 532441 h 709921"/>
              <a:gd name="connsiteX7" fmla="*/ 0 w 307736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7361" h="709921">
                <a:moveTo>
                  <a:pt x="0" y="177480"/>
                </a:moveTo>
                <a:lnTo>
                  <a:pt x="2722401" y="177480"/>
                </a:lnTo>
                <a:lnTo>
                  <a:pt x="2722401" y="0"/>
                </a:lnTo>
                <a:lnTo>
                  <a:pt x="3077361" y="354961"/>
                </a:lnTo>
                <a:lnTo>
                  <a:pt x="2722401" y="709921"/>
                </a:lnTo>
                <a:lnTo>
                  <a:pt x="272240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3676672"/>
              <a:satOff val="-5114"/>
              <a:lumOff val="-196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Quench protection design (CLIQ)</a:t>
            </a:r>
          </a:p>
        </p:txBody>
      </p:sp>
      <p:sp>
        <p:nvSpPr>
          <p:cNvPr id="21" name="Freeform 37" descr=" 38">
            <a:extLst>
              <a:ext uri="{FF2B5EF4-FFF2-40B4-BE49-F238E27FC236}">
                <a16:creationId xmlns:a16="http://schemas.microsoft.com/office/drawing/2014/main" xmlns="" id="{A68CD394-482F-47E3-A5E7-1D18066A5200}"/>
              </a:ext>
            </a:extLst>
          </p:cNvPr>
          <p:cNvSpPr/>
          <p:nvPr/>
        </p:nvSpPr>
        <p:spPr>
          <a:xfrm>
            <a:off x="3770530" y="1461884"/>
            <a:ext cx="1135948" cy="772092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3676672"/>
                <a:satOff val="-5114"/>
                <a:lumOff val="-196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H</a:t>
            </a: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ot-spot temperature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voltage to ground</a:t>
            </a: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</p:txBody>
      </p:sp>
      <p:sp>
        <p:nvSpPr>
          <p:cNvPr id="43" name="TextBox 42" descr=" 43"/>
          <p:cNvSpPr txBox="1"/>
          <p:nvPr/>
        </p:nvSpPr>
        <p:spPr>
          <a:xfrm>
            <a:off x="4538284" y="2612907"/>
            <a:ext cx="9364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Simulation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Tools</a:t>
            </a:r>
          </a:p>
        </p:txBody>
      </p:sp>
      <p:sp>
        <p:nvSpPr>
          <p:cNvPr id="44" name="TextBox 43" descr=" 44"/>
          <p:cNvSpPr txBox="1"/>
          <p:nvPr/>
        </p:nvSpPr>
        <p:spPr>
          <a:xfrm>
            <a:off x="870436" y="2612907"/>
            <a:ext cx="8018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Physical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Domains</a:t>
            </a:r>
          </a:p>
        </p:txBody>
      </p:sp>
      <p:sp>
        <p:nvSpPr>
          <p:cNvPr id="45" name="TextBox 44" descr=" 45"/>
          <p:cNvSpPr txBox="1"/>
          <p:nvPr/>
        </p:nvSpPr>
        <p:spPr>
          <a:xfrm>
            <a:off x="7733438" y="980803"/>
            <a:ext cx="7397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Final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Magnet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Design</a:t>
            </a:r>
          </a:p>
        </p:txBody>
      </p:sp>
      <p:sp>
        <p:nvSpPr>
          <p:cNvPr id="19" name="Freeform 45" descr=" 46">
            <a:extLst>
              <a:ext uri="{FF2B5EF4-FFF2-40B4-BE49-F238E27FC236}">
                <a16:creationId xmlns:a16="http://schemas.microsoft.com/office/drawing/2014/main" xmlns="" id="{B2D76C5C-C8E9-46A9-96C9-DFAEEB5DB4B2}"/>
              </a:ext>
            </a:extLst>
          </p:cNvPr>
          <p:cNvSpPr/>
          <p:nvPr/>
        </p:nvSpPr>
        <p:spPr>
          <a:xfrm>
            <a:off x="2246754" y="2567097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68133" tIns="220674" rIns="168133" bIns="47287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Electro-magnetic</a:t>
            </a:r>
          </a:p>
        </p:txBody>
      </p:sp>
      <p:sp>
        <p:nvSpPr>
          <p:cNvPr id="22" name="Freeform 47" descr=" 48">
            <a:extLst>
              <a:ext uri="{FF2B5EF4-FFF2-40B4-BE49-F238E27FC236}">
                <a16:creationId xmlns:a16="http://schemas.microsoft.com/office/drawing/2014/main" xmlns="" id="{6BB12626-886F-4458-A6CB-67871A82A9A9}"/>
              </a:ext>
            </a:extLst>
          </p:cNvPr>
          <p:cNvSpPr/>
          <p:nvPr/>
        </p:nvSpPr>
        <p:spPr>
          <a:xfrm>
            <a:off x="1808856" y="3325583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-7353344"/>
              <a:satOff val="-10228"/>
              <a:lumOff val="-392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18744" tIns="325757" rIns="385654" bIns="241691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Thermal</a:t>
            </a:r>
          </a:p>
        </p:txBody>
      </p:sp>
      <p:sp>
        <p:nvSpPr>
          <p:cNvPr id="24" name="Freeform 48" descr=" 49">
            <a:extLst>
              <a:ext uri="{FF2B5EF4-FFF2-40B4-BE49-F238E27FC236}">
                <a16:creationId xmlns:a16="http://schemas.microsoft.com/office/drawing/2014/main" xmlns="" id="{B11A87F4-C7A3-4152-BA82-213C20FA5E51}"/>
              </a:ext>
            </a:extLst>
          </p:cNvPr>
          <p:cNvSpPr>
            <a:spLocks noChangeAspect="1"/>
          </p:cNvSpPr>
          <p:nvPr/>
        </p:nvSpPr>
        <p:spPr>
          <a:xfrm>
            <a:off x="6164222" y="3115807"/>
            <a:ext cx="891000" cy="891000"/>
          </a:xfrm>
          <a:custGeom>
            <a:avLst/>
            <a:gdLst>
              <a:gd name="connsiteX0" fmla="*/ 0 w 1649881"/>
              <a:gd name="connsiteY0" fmla="*/ 824941 h 1649881"/>
              <a:gd name="connsiteX1" fmla="*/ 824941 w 1649881"/>
              <a:gd name="connsiteY1" fmla="*/ 0 h 1649881"/>
              <a:gd name="connsiteX2" fmla="*/ 1649882 w 1649881"/>
              <a:gd name="connsiteY2" fmla="*/ 824941 h 1649881"/>
              <a:gd name="connsiteX3" fmla="*/ 824941 w 1649881"/>
              <a:gd name="connsiteY3" fmla="*/ 1649882 h 1649881"/>
              <a:gd name="connsiteX4" fmla="*/ 0 w 1649881"/>
              <a:gd name="connsiteY4" fmla="*/ 824941 h 164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881" h="1649881">
                <a:moveTo>
                  <a:pt x="0" y="824941"/>
                </a:moveTo>
                <a:cubicBezTo>
                  <a:pt x="0" y="369339"/>
                  <a:pt x="369339" y="0"/>
                  <a:pt x="824941" y="0"/>
                </a:cubicBezTo>
                <a:cubicBezTo>
                  <a:pt x="1280543" y="0"/>
                  <a:pt x="1649882" y="369339"/>
                  <a:pt x="1649882" y="824941"/>
                </a:cubicBezTo>
                <a:cubicBezTo>
                  <a:pt x="1649882" y="1280543"/>
                  <a:pt x="1280543" y="1649882"/>
                  <a:pt x="824941" y="1649882"/>
                </a:cubicBezTo>
                <a:cubicBezTo>
                  <a:pt x="369339" y="1649882"/>
                  <a:pt x="0" y="1280543"/>
                  <a:pt x="0" y="824941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6457" tIns="216457" rIns="216457" bIns="216457" numCol="1" spcCol="1270" anchor="ctr" anchorCtr="0">
            <a:noAutofit/>
          </a:bodyPr>
          <a:lstStyle/>
          <a:p>
            <a:pPr algn="ctr" defTabSz="12334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noFill/>
              <a:latin typeface="Calibri" panose="020F0502020204030204"/>
            </a:endParaRPr>
          </a:p>
        </p:txBody>
      </p:sp>
      <p:sp>
        <p:nvSpPr>
          <p:cNvPr id="23" name="Freeform 50" descr=" 51">
            <a:extLst>
              <a:ext uri="{FF2B5EF4-FFF2-40B4-BE49-F238E27FC236}">
                <a16:creationId xmlns:a16="http://schemas.microsoft.com/office/drawing/2014/main" xmlns="" id="{A0F7A5AF-EDD3-4FB8-B302-E19994BB3763}"/>
              </a:ext>
            </a:extLst>
          </p:cNvPr>
          <p:cNvSpPr/>
          <p:nvPr/>
        </p:nvSpPr>
        <p:spPr>
          <a:xfrm>
            <a:off x="5590099" y="3738307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COMSOL</a:t>
            </a:r>
          </a:p>
        </p:txBody>
      </p:sp>
      <p:pic>
        <p:nvPicPr>
          <p:cNvPr id="25" name="Picture 53" descr=" 54">
            <a:extLst>
              <a:ext uri="{FF2B5EF4-FFF2-40B4-BE49-F238E27FC236}">
                <a16:creationId xmlns:a16="http://schemas.microsoft.com/office/drawing/2014/main" xmlns="" id="{8B6DF196-78E8-4626-85AE-84611AD85E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94" y="3388611"/>
            <a:ext cx="793548" cy="278438"/>
          </a:xfrm>
          <a:prstGeom prst="rect">
            <a:avLst/>
          </a:prstGeom>
        </p:spPr>
      </p:pic>
      <p:sp>
        <p:nvSpPr>
          <p:cNvPr id="29" name="Rettangolo 28" descr=" 29">
            <a:extLst>
              <a:ext uri="{FF2B5EF4-FFF2-40B4-BE49-F238E27FC236}">
                <a16:creationId xmlns:a16="http://schemas.microsoft.com/office/drawing/2014/main" xmlns="" id="{89DDB799-A914-485D-9574-5EE866CD6E4B}"/>
              </a:ext>
            </a:extLst>
          </p:cNvPr>
          <p:cNvSpPr/>
          <p:nvPr/>
        </p:nvSpPr>
        <p:spPr>
          <a:xfrm>
            <a:off x="5450062" y="2524835"/>
            <a:ext cx="2365200" cy="2065500"/>
          </a:xfrm>
          <a:prstGeom prst="rect">
            <a:avLst/>
          </a:prstGeom>
          <a:blipFill dpi="0" rotWithShape="1"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6" name="Rettangolo 55" descr=" 56">
            <a:extLst>
              <a:ext uri="{FF2B5EF4-FFF2-40B4-BE49-F238E27FC236}">
                <a16:creationId xmlns:a16="http://schemas.microsoft.com/office/drawing/2014/main" xmlns="" id="{693ECABC-49AB-4510-99DB-3D5A691D4FC3}"/>
              </a:ext>
            </a:extLst>
          </p:cNvPr>
          <p:cNvSpPr/>
          <p:nvPr/>
        </p:nvSpPr>
        <p:spPr>
          <a:xfrm>
            <a:off x="1671251" y="2524835"/>
            <a:ext cx="2365200" cy="2065500"/>
          </a:xfrm>
          <a:prstGeom prst="rect">
            <a:avLst/>
          </a:prstGeom>
          <a:blipFill dpi="0" rotWithShape="1">
            <a:blip r:embed="rId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" name="TextBox 4"/>
          <p:cNvSpPr txBox="1"/>
          <p:nvPr/>
        </p:nvSpPr>
        <p:spPr>
          <a:xfrm>
            <a:off x="5674338" y="4185571"/>
            <a:ext cx="641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LEDET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itle 1" descr=" 2"/>
          <p:cNvSpPr>
            <a:spLocks noGrp="1"/>
          </p:cNvSpPr>
          <p:nvPr>
            <p:ph type="title"/>
          </p:nvPr>
        </p:nvSpPr>
        <p:spPr>
          <a:xfrm>
            <a:off x="457201" y="8179"/>
            <a:ext cx="8226854" cy="689177"/>
          </a:xfrm>
        </p:spPr>
        <p:txBody>
          <a:bodyPr>
            <a:noAutofit/>
          </a:bodyPr>
          <a:lstStyle/>
          <a:p>
            <a:r>
              <a:rPr lang="en-GB" sz="2400" dirty="0"/>
              <a:t>Design phases for the FCC dipole </a:t>
            </a:r>
            <a:r>
              <a:rPr lang="en-GB" sz="2400" dirty="0" smtClean="0"/>
              <a:t>magnets</a:t>
            </a:r>
            <a:endParaRPr lang="en-GB" sz="2400" dirty="0"/>
          </a:p>
        </p:txBody>
      </p:sp>
      <p:sp>
        <p:nvSpPr>
          <p:cNvPr id="26" name="Rectangle 25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01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descr="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31" name="Rounded Rectangle 30" descr=" 31"/>
          <p:cNvSpPr/>
          <p:nvPr/>
        </p:nvSpPr>
        <p:spPr>
          <a:xfrm>
            <a:off x="1671253" y="2524725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ounded Rectangle 31" descr=" 32"/>
          <p:cNvSpPr/>
          <p:nvPr/>
        </p:nvSpPr>
        <p:spPr>
          <a:xfrm>
            <a:off x="5450682" y="2524725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Freeform 32" descr=" 33"/>
          <p:cNvSpPr/>
          <p:nvPr/>
        </p:nvSpPr>
        <p:spPr>
          <a:xfrm>
            <a:off x="1498880" y="704750"/>
            <a:ext cx="6146242" cy="532441"/>
          </a:xfrm>
          <a:custGeom>
            <a:avLst/>
            <a:gdLst>
              <a:gd name="connsiteX0" fmla="*/ 0 w 4881601"/>
              <a:gd name="connsiteY0" fmla="*/ 177480 h 709921"/>
              <a:gd name="connsiteX1" fmla="*/ 4526641 w 4881601"/>
              <a:gd name="connsiteY1" fmla="*/ 177480 h 709921"/>
              <a:gd name="connsiteX2" fmla="*/ 4526641 w 4881601"/>
              <a:gd name="connsiteY2" fmla="*/ 0 h 709921"/>
              <a:gd name="connsiteX3" fmla="*/ 4881601 w 4881601"/>
              <a:gd name="connsiteY3" fmla="*/ 354961 h 709921"/>
              <a:gd name="connsiteX4" fmla="*/ 4526641 w 4881601"/>
              <a:gd name="connsiteY4" fmla="*/ 709921 h 709921"/>
              <a:gd name="connsiteX5" fmla="*/ 4526641 w 4881601"/>
              <a:gd name="connsiteY5" fmla="*/ 532441 h 709921"/>
              <a:gd name="connsiteX6" fmla="*/ 0 w 4881601"/>
              <a:gd name="connsiteY6" fmla="*/ 532441 h 709921"/>
              <a:gd name="connsiteX7" fmla="*/ 0 w 488160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81601" h="709921">
                <a:moveTo>
                  <a:pt x="0" y="177480"/>
                </a:moveTo>
                <a:lnTo>
                  <a:pt x="4526641" y="177480"/>
                </a:lnTo>
                <a:lnTo>
                  <a:pt x="4526641" y="0"/>
                </a:lnTo>
                <a:lnTo>
                  <a:pt x="4881601" y="354961"/>
                </a:lnTo>
                <a:lnTo>
                  <a:pt x="4526641" y="709921"/>
                </a:lnTo>
                <a:lnTo>
                  <a:pt x="452664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Electromagnetic design</a:t>
            </a:r>
          </a:p>
        </p:txBody>
      </p:sp>
      <p:sp>
        <p:nvSpPr>
          <p:cNvPr id="34" name="Freeform 33" descr=" 34"/>
          <p:cNvSpPr/>
          <p:nvPr/>
        </p:nvSpPr>
        <p:spPr>
          <a:xfrm>
            <a:off x="1498878" y="1114652"/>
            <a:ext cx="1135948" cy="576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field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Field quality</a:t>
            </a:r>
          </a:p>
        </p:txBody>
      </p:sp>
      <p:sp>
        <p:nvSpPr>
          <p:cNvPr id="15" name="Freeform 34" descr=" 35">
            <a:extLst>
              <a:ext uri="{FF2B5EF4-FFF2-40B4-BE49-F238E27FC236}">
                <a16:creationId xmlns:a16="http://schemas.microsoft.com/office/drawing/2014/main" xmlns="" id="{C0D3FF5F-96CE-4ADC-8D7A-2D509CD0B4FE}"/>
              </a:ext>
            </a:extLst>
          </p:cNvPr>
          <p:cNvSpPr/>
          <p:nvPr/>
        </p:nvSpPr>
        <p:spPr>
          <a:xfrm>
            <a:off x="2634704" y="882299"/>
            <a:ext cx="5010416" cy="532441"/>
          </a:xfrm>
          <a:custGeom>
            <a:avLst/>
            <a:gdLst>
              <a:gd name="connsiteX0" fmla="*/ 0 w 3979481"/>
              <a:gd name="connsiteY0" fmla="*/ 177480 h 709921"/>
              <a:gd name="connsiteX1" fmla="*/ 3624521 w 3979481"/>
              <a:gd name="connsiteY1" fmla="*/ 177480 h 709921"/>
              <a:gd name="connsiteX2" fmla="*/ 3624521 w 3979481"/>
              <a:gd name="connsiteY2" fmla="*/ 0 h 709921"/>
              <a:gd name="connsiteX3" fmla="*/ 3979481 w 3979481"/>
              <a:gd name="connsiteY3" fmla="*/ 354961 h 709921"/>
              <a:gd name="connsiteX4" fmla="*/ 3624521 w 3979481"/>
              <a:gd name="connsiteY4" fmla="*/ 709921 h 709921"/>
              <a:gd name="connsiteX5" fmla="*/ 3624521 w 3979481"/>
              <a:gd name="connsiteY5" fmla="*/ 532441 h 709921"/>
              <a:gd name="connsiteX6" fmla="*/ 0 w 3979481"/>
              <a:gd name="connsiteY6" fmla="*/ 532441 h 709921"/>
              <a:gd name="connsiteX7" fmla="*/ 0 w 397948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9481" h="709921">
                <a:moveTo>
                  <a:pt x="0" y="177480"/>
                </a:moveTo>
                <a:lnTo>
                  <a:pt x="3624521" y="177480"/>
                </a:lnTo>
                <a:lnTo>
                  <a:pt x="3624521" y="0"/>
                </a:lnTo>
                <a:lnTo>
                  <a:pt x="3979481" y="354961"/>
                </a:lnTo>
                <a:lnTo>
                  <a:pt x="3624521" y="709921"/>
                </a:lnTo>
                <a:lnTo>
                  <a:pt x="362452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1838336"/>
              <a:satOff val="-2557"/>
              <a:lumOff val="-98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Mechanical design</a:t>
            </a:r>
          </a:p>
        </p:txBody>
      </p:sp>
      <p:sp>
        <p:nvSpPr>
          <p:cNvPr id="16" name="Freeform 35" descr=" 36">
            <a:extLst>
              <a:ext uri="{FF2B5EF4-FFF2-40B4-BE49-F238E27FC236}">
                <a16:creationId xmlns:a16="http://schemas.microsoft.com/office/drawing/2014/main" xmlns="" id="{F5A1919C-4CA6-4D1A-B048-7CD9842CF642}"/>
              </a:ext>
            </a:extLst>
          </p:cNvPr>
          <p:cNvSpPr/>
          <p:nvPr/>
        </p:nvSpPr>
        <p:spPr>
          <a:xfrm>
            <a:off x="2634704" y="1292201"/>
            <a:ext cx="1135948" cy="7452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1838336"/>
                <a:satOff val="-2557"/>
                <a:lumOff val="-98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stress during various phases (assembly, cool-down, powering)</a:t>
            </a:r>
          </a:p>
        </p:txBody>
      </p:sp>
      <p:sp>
        <p:nvSpPr>
          <p:cNvPr id="20" name="Freeform 36" descr=" 37">
            <a:extLst>
              <a:ext uri="{FF2B5EF4-FFF2-40B4-BE49-F238E27FC236}">
                <a16:creationId xmlns:a16="http://schemas.microsoft.com/office/drawing/2014/main" xmlns="" id="{8A836793-5111-4696-BF51-AFF64BB3051B}"/>
              </a:ext>
            </a:extLst>
          </p:cNvPr>
          <p:cNvSpPr/>
          <p:nvPr/>
        </p:nvSpPr>
        <p:spPr>
          <a:xfrm>
            <a:off x="3770530" y="1059848"/>
            <a:ext cx="3874591" cy="532441"/>
          </a:xfrm>
          <a:custGeom>
            <a:avLst/>
            <a:gdLst>
              <a:gd name="connsiteX0" fmla="*/ 0 w 3077361"/>
              <a:gd name="connsiteY0" fmla="*/ 177480 h 709921"/>
              <a:gd name="connsiteX1" fmla="*/ 2722401 w 3077361"/>
              <a:gd name="connsiteY1" fmla="*/ 177480 h 709921"/>
              <a:gd name="connsiteX2" fmla="*/ 2722401 w 3077361"/>
              <a:gd name="connsiteY2" fmla="*/ 0 h 709921"/>
              <a:gd name="connsiteX3" fmla="*/ 3077361 w 3077361"/>
              <a:gd name="connsiteY3" fmla="*/ 354961 h 709921"/>
              <a:gd name="connsiteX4" fmla="*/ 2722401 w 3077361"/>
              <a:gd name="connsiteY4" fmla="*/ 709921 h 709921"/>
              <a:gd name="connsiteX5" fmla="*/ 2722401 w 3077361"/>
              <a:gd name="connsiteY5" fmla="*/ 532441 h 709921"/>
              <a:gd name="connsiteX6" fmla="*/ 0 w 3077361"/>
              <a:gd name="connsiteY6" fmla="*/ 532441 h 709921"/>
              <a:gd name="connsiteX7" fmla="*/ 0 w 307736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7361" h="709921">
                <a:moveTo>
                  <a:pt x="0" y="177480"/>
                </a:moveTo>
                <a:lnTo>
                  <a:pt x="2722401" y="177480"/>
                </a:lnTo>
                <a:lnTo>
                  <a:pt x="2722401" y="0"/>
                </a:lnTo>
                <a:lnTo>
                  <a:pt x="3077361" y="354961"/>
                </a:lnTo>
                <a:lnTo>
                  <a:pt x="2722401" y="709921"/>
                </a:lnTo>
                <a:lnTo>
                  <a:pt x="272240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3676672"/>
              <a:satOff val="-5114"/>
              <a:lumOff val="-196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Quench protection design (CLIQ)</a:t>
            </a:r>
          </a:p>
        </p:txBody>
      </p:sp>
      <p:sp>
        <p:nvSpPr>
          <p:cNvPr id="21" name="Freeform 37" descr=" 38">
            <a:extLst>
              <a:ext uri="{FF2B5EF4-FFF2-40B4-BE49-F238E27FC236}">
                <a16:creationId xmlns:a16="http://schemas.microsoft.com/office/drawing/2014/main" xmlns="" id="{A68CD394-482F-47E3-A5E7-1D18066A5200}"/>
              </a:ext>
            </a:extLst>
          </p:cNvPr>
          <p:cNvSpPr/>
          <p:nvPr/>
        </p:nvSpPr>
        <p:spPr>
          <a:xfrm>
            <a:off x="3770531" y="1469749"/>
            <a:ext cx="1135948" cy="774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3676672"/>
                <a:satOff val="-5114"/>
                <a:lumOff val="-196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H</a:t>
            </a: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ot-spot </a:t>
            </a: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temperature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voltage to ground</a:t>
            </a:r>
          </a:p>
        </p:txBody>
      </p:sp>
      <p:sp>
        <p:nvSpPr>
          <p:cNvPr id="26" name="Freeform 38" descr=" 39">
            <a:extLst>
              <a:ext uri="{FF2B5EF4-FFF2-40B4-BE49-F238E27FC236}">
                <a16:creationId xmlns:a16="http://schemas.microsoft.com/office/drawing/2014/main" xmlns="" id="{F5350CE6-3919-4FED-AB6B-68814BD25BD9}"/>
              </a:ext>
            </a:extLst>
          </p:cNvPr>
          <p:cNvSpPr/>
          <p:nvPr/>
        </p:nvSpPr>
        <p:spPr>
          <a:xfrm>
            <a:off x="4906972" y="1237396"/>
            <a:ext cx="2738150" cy="532441"/>
          </a:xfrm>
          <a:custGeom>
            <a:avLst/>
            <a:gdLst>
              <a:gd name="connsiteX0" fmla="*/ 0 w 2174753"/>
              <a:gd name="connsiteY0" fmla="*/ 177480 h 709921"/>
              <a:gd name="connsiteX1" fmla="*/ 1819793 w 2174753"/>
              <a:gd name="connsiteY1" fmla="*/ 177480 h 709921"/>
              <a:gd name="connsiteX2" fmla="*/ 1819793 w 2174753"/>
              <a:gd name="connsiteY2" fmla="*/ 0 h 709921"/>
              <a:gd name="connsiteX3" fmla="*/ 2174753 w 2174753"/>
              <a:gd name="connsiteY3" fmla="*/ 354961 h 709921"/>
              <a:gd name="connsiteX4" fmla="*/ 1819793 w 2174753"/>
              <a:gd name="connsiteY4" fmla="*/ 709921 h 709921"/>
              <a:gd name="connsiteX5" fmla="*/ 1819793 w 2174753"/>
              <a:gd name="connsiteY5" fmla="*/ 532441 h 709921"/>
              <a:gd name="connsiteX6" fmla="*/ 0 w 2174753"/>
              <a:gd name="connsiteY6" fmla="*/ 532441 h 709921"/>
              <a:gd name="connsiteX7" fmla="*/ 0 w 2174753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4753" h="709921">
                <a:moveTo>
                  <a:pt x="0" y="177480"/>
                </a:moveTo>
                <a:lnTo>
                  <a:pt x="1819793" y="177480"/>
                </a:lnTo>
                <a:lnTo>
                  <a:pt x="1819793" y="0"/>
                </a:lnTo>
                <a:lnTo>
                  <a:pt x="2174753" y="354961"/>
                </a:lnTo>
                <a:lnTo>
                  <a:pt x="1819793" y="709921"/>
                </a:lnTo>
                <a:lnTo>
                  <a:pt x="1819793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5515009"/>
              <a:satOff val="-7671"/>
              <a:lumOff val="-294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Circuit design</a:t>
            </a:r>
          </a:p>
        </p:txBody>
      </p:sp>
      <p:sp>
        <p:nvSpPr>
          <p:cNvPr id="27" name="Freeform 39" descr=" 40">
            <a:extLst>
              <a:ext uri="{FF2B5EF4-FFF2-40B4-BE49-F238E27FC236}">
                <a16:creationId xmlns:a16="http://schemas.microsoft.com/office/drawing/2014/main" xmlns="" id="{97BCA347-991C-484E-B968-681BEBD779A9}"/>
              </a:ext>
            </a:extLst>
          </p:cNvPr>
          <p:cNvSpPr/>
          <p:nvPr/>
        </p:nvSpPr>
        <p:spPr>
          <a:xfrm>
            <a:off x="4906970" y="1647298"/>
            <a:ext cx="1135948" cy="684523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5515009"/>
                <a:satOff val="-7671"/>
                <a:lumOff val="-2942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Discharge time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voltage to ground</a:t>
            </a: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</p:txBody>
      </p:sp>
      <p:sp>
        <p:nvSpPr>
          <p:cNvPr id="43" name="TextBox 42" descr=" 43"/>
          <p:cNvSpPr txBox="1"/>
          <p:nvPr/>
        </p:nvSpPr>
        <p:spPr>
          <a:xfrm>
            <a:off x="4538285" y="2613398"/>
            <a:ext cx="9364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Simulation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Tools</a:t>
            </a:r>
          </a:p>
        </p:txBody>
      </p:sp>
      <p:sp>
        <p:nvSpPr>
          <p:cNvPr id="44" name="TextBox 43" descr=" 44"/>
          <p:cNvSpPr txBox="1"/>
          <p:nvPr/>
        </p:nvSpPr>
        <p:spPr>
          <a:xfrm>
            <a:off x="870437" y="2613398"/>
            <a:ext cx="8018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Physical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Domains</a:t>
            </a:r>
          </a:p>
        </p:txBody>
      </p:sp>
      <p:sp>
        <p:nvSpPr>
          <p:cNvPr id="45" name="TextBox 44" descr=" 45"/>
          <p:cNvSpPr txBox="1"/>
          <p:nvPr/>
        </p:nvSpPr>
        <p:spPr>
          <a:xfrm>
            <a:off x="7733439" y="988668"/>
            <a:ext cx="7397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Final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Magnet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Design</a:t>
            </a:r>
          </a:p>
        </p:txBody>
      </p:sp>
      <p:sp>
        <p:nvSpPr>
          <p:cNvPr id="19" name="Freeform 45" descr=" 46">
            <a:extLst>
              <a:ext uri="{FF2B5EF4-FFF2-40B4-BE49-F238E27FC236}">
                <a16:creationId xmlns:a16="http://schemas.microsoft.com/office/drawing/2014/main" xmlns="" id="{B2D76C5C-C8E9-46A9-96C9-DFAEEB5DB4B2}"/>
              </a:ext>
            </a:extLst>
          </p:cNvPr>
          <p:cNvSpPr/>
          <p:nvPr/>
        </p:nvSpPr>
        <p:spPr>
          <a:xfrm>
            <a:off x="2246755" y="2567588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68133" tIns="220674" rIns="168133" bIns="47287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Electro-magnetic</a:t>
            </a:r>
          </a:p>
        </p:txBody>
      </p:sp>
      <p:sp>
        <p:nvSpPr>
          <p:cNvPr id="22" name="Freeform 47" descr=" 48">
            <a:extLst>
              <a:ext uri="{FF2B5EF4-FFF2-40B4-BE49-F238E27FC236}">
                <a16:creationId xmlns:a16="http://schemas.microsoft.com/office/drawing/2014/main" xmlns="" id="{6BB12626-886F-4458-A6CB-67871A82A9A9}"/>
              </a:ext>
            </a:extLst>
          </p:cNvPr>
          <p:cNvSpPr/>
          <p:nvPr/>
        </p:nvSpPr>
        <p:spPr>
          <a:xfrm>
            <a:off x="1808857" y="3326074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-7353344"/>
              <a:satOff val="-10228"/>
              <a:lumOff val="-392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18744" tIns="325757" rIns="385654" bIns="241691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Thermal</a:t>
            </a:r>
          </a:p>
        </p:txBody>
      </p:sp>
      <p:sp>
        <p:nvSpPr>
          <p:cNvPr id="24" name="Freeform 48" descr=" 49">
            <a:extLst>
              <a:ext uri="{FF2B5EF4-FFF2-40B4-BE49-F238E27FC236}">
                <a16:creationId xmlns:a16="http://schemas.microsoft.com/office/drawing/2014/main" xmlns="" id="{B11A87F4-C7A3-4152-BA82-213C20FA5E51}"/>
              </a:ext>
            </a:extLst>
          </p:cNvPr>
          <p:cNvSpPr>
            <a:spLocks noChangeAspect="1"/>
          </p:cNvSpPr>
          <p:nvPr/>
        </p:nvSpPr>
        <p:spPr>
          <a:xfrm>
            <a:off x="6164223" y="3116298"/>
            <a:ext cx="891000" cy="891000"/>
          </a:xfrm>
          <a:custGeom>
            <a:avLst/>
            <a:gdLst>
              <a:gd name="connsiteX0" fmla="*/ 0 w 1649881"/>
              <a:gd name="connsiteY0" fmla="*/ 824941 h 1649881"/>
              <a:gd name="connsiteX1" fmla="*/ 824941 w 1649881"/>
              <a:gd name="connsiteY1" fmla="*/ 0 h 1649881"/>
              <a:gd name="connsiteX2" fmla="*/ 1649882 w 1649881"/>
              <a:gd name="connsiteY2" fmla="*/ 824941 h 1649881"/>
              <a:gd name="connsiteX3" fmla="*/ 824941 w 1649881"/>
              <a:gd name="connsiteY3" fmla="*/ 1649882 h 1649881"/>
              <a:gd name="connsiteX4" fmla="*/ 0 w 1649881"/>
              <a:gd name="connsiteY4" fmla="*/ 824941 h 164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881" h="1649881">
                <a:moveTo>
                  <a:pt x="0" y="824941"/>
                </a:moveTo>
                <a:cubicBezTo>
                  <a:pt x="0" y="369339"/>
                  <a:pt x="369339" y="0"/>
                  <a:pt x="824941" y="0"/>
                </a:cubicBezTo>
                <a:cubicBezTo>
                  <a:pt x="1280543" y="0"/>
                  <a:pt x="1649882" y="369339"/>
                  <a:pt x="1649882" y="824941"/>
                </a:cubicBezTo>
                <a:cubicBezTo>
                  <a:pt x="1649882" y="1280543"/>
                  <a:pt x="1280543" y="1649882"/>
                  <a:pt x="824941" y="1649882"/>
                </a:cubicBezTo>
                <a:cubicBezTo>
                  <a:pt x="369339" y="1649882"/>
                  <a:pt x="0" y="1280543"/>
                  <a:pt x="0" y="824941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6457" tIns="216457" rIns="216457" bIns="216457" numCol="1" spcCol="1270" anchor="ctr" anchorCtr="0">
            <a:noAutofit/>
          </a:bodyPr>
          <a:lstStyle/>
          <a:p>
            <a:pPr algn="ctr" defTabSz="12334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noFill/>
              <a:latin typeface="Calibri" panose="020F0502020204030204"/>
            </a:endParaRPr>
          </a:p>
        </p:txBody>
      </p:sp>
      <p:sp>
        <p:nvSpPr>
          <p:cNvPr id="23" name="Freeform 50" descr=" 51">
            <a:extLst>
              <a:ext uri="{FF2B5EF4-FFF2-40B4-BE49-F238E27FC236}">
                <a16:creationId xmlns:a16="http://schemas.microsoft.com/office/drawing/2014/main" xmlns="" id="{A0F7A5AF-EDD3-4FB8-B302-E19994BB3763}"/>
              </a:ext>
            </a:extLst>
          </p:cNvPr>
          <p:cNvSpPr/>
          <p:nvPr/>
        </p:nvSpPr>
        <p:spPr>
          <a:xfrm>
            <a:off x="5590100" y="3738798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COMSOL</a:t>
            </a:r>
          </a:p>
        </p:txBody>
      </p:sp>
      <p:sp>
        <p:nvSpPr>
          <p:cNvPr id="28" name="Freeform 51" descr=" 52">
            <a:extLst>
              <a:ext uri="{FF2B5EF4-FFF2-40B4-BE49-F238E27FC236}">
                <a16:creationId xmlns:a16="http://schemas.microsoft.com/office/drawing/2014/main" xmlns="" id="{8B68221B-B480-4080-AB5B-DA1156841885}"/>
              </a:ext>
            </a:extLst>
          </p:cNvPr>
          <p:cNvSpPr/>
          <p:nvPr/>
        </p:nvSpPr>
        <p:spPr>
          <a:xfrm>
            <a:off x="6813408" y="2574798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PSpice</a:t>
            </a:r>
          </a:p>
        </p:txBody>
      </p:sp>
      <p:pic>
        <p:nvPicPr>
          <p:cNvPr id="25" name="Picture 53" descr=" 54">
            <a:extLst>
              <a:ext uri="{FF2B5EF4-FFF2-40B4-BE49-F238E27FC236}">
                <a16:creationId xmlns:a16="http://schemas.microsoft.com/office/drawing/2014/main" xmlns="" id="{8B6DF196-78E8-4626-85AE-84611AD85E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95" y="3389102"/>
            <a:ext cx="793548" cy="278438"/>
          </a:xfrm>
          <a:prstGeom prst="rect">
            <a:avLst/>
          </a:prstGeom>
        </p:spPr>
      </p:pic>
      <p:sp>
        <p:nvSpPr>
          <p:cNvPr id="29" name="Rettangolo 28" descr=" 29">
            <a:extLst>
              <a:ext uri="{FF2B5EF4-FFF2-40B4-BE49-F238E27FC236}">
                <a16:creationId xmlns:a16="http://schemas.microsoft.com/office/drawing/2014/main" xmlns="" id="{89DDB799-A914-485D-9574-5EE866CD6E4B}"/>
              </a:ext>
            </a:extLst>
          </p:cNvPr>
          <p:cNvSpPr/>
          <p:nvPr/>
        </p:nvSpPr>
        <p:spPr>
          <a:xfrm>
            <a:off x="5450063" y="2525326"/>
            <a:ext cx="2365200" cy="2065500"/>
          </a:xfrm>
          <a:prstGeom prst="rect">
            <a:avLst/>
          </a:prstGeom>
          <a:blipFill dpi="0" rotWithShape="1"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6" name="Rettangolo 55" descr=" 56">
            <a:extLst>
              <a:ext uri="{FF2B5EF4-FFF2-40B4-BE49-F238E27FC236}">
                <a16:creationId xmlns:a16="http://schemas.microsoft.com/office/drawing/2014/main" xmlns="" id="{693ECABC-49AB-4510-99DB-3D5A691D4FC3}"/>
              </a:ext>
            </a:extLst>
          </p:cNvPr>
          <p:cNvSpPr/>
          <p:nvPr/>
        </p:nvSpPr>
        <p:spPr>
          <a:xfrm>
            <a:off x="1671252" y="2525326"/>
            <a:ext cx="2365200" cy="2065500"/>
          </a:xfrm>
          <a:prstGeom prst="rect">
            <a:avLst/>
          </a:prstGeom>
          <a:blipFill dpi="0" rotWithShape="1">
            <a:blip r:embed="rId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TextBox 29"/>
          <p:cNvSpPr txBox="1"/>
          <p:nvPr/>
        </p:nvSpPr>
        <p:spPr>
          <a:xfrm>
            <a:off x="5674339" y="4178027"/>
            <a:ext cx="641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LEDET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itle 1" descr=" 2"/>
          <p:cNvSpPr>
            <a:spLocks noGrp="1"/>
          </p:cNvSpPr>
          <p:nvPr>
            <p:ph type="title"/>
          </p:nvPr>
        </p:nvSpPr>
        <p:spPr>
          <a:xfrm>
            <a:off x="457201" y="8179"/>
            <a:ext cx="8226854" cy="689177"/>
          </a:xfrm>
        </p:spPr>
        <p:txBody>
          <a:bodyPr>
            <a:noAutofit/>
          </a:bodyPr>
          <a:lstStyle/>
          <a:p>
            <a:r>
              <a:rPr lang="en-GB" sz="2400" dirty="0"/>
              <a:t>Design phases for the FCC dipole </a:t>
            </a:r>
            <a:r>
              <a:rPr lang="en-GB" sz="2400" dirty="0" smtClean="0"/>
              <a:t>magnets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004334" y="4641570"/>
            <a:ext cx="627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Prioli et al.: “The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quench protection system applied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T FCC-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dipole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magnets”, </a:t>
            </a:r>
            <a:r>
              <a:rPr lang="en-GB" sz="1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Transactions on Applied Superconductivity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accepted for publication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0" y="3975770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dirty="0" smtClean="0"/>
              <a:t>M. Prioli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93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descr="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</a:t>
            </a:r>
          </a:p>
        </p:txBody>
      </p:sp>
      <p:sp>
        <p:nvSpPr>
          <p:cNvPr id="31" name="Rounded Rectangle 30" descr=" 31"/>
          <p:cNvSpPr/>
          <p:nvPr/>
        </p:nvSpPr>
        <p:spPr>
          <a:xfrm>
            <a:off x="1671251" y="2524705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ounded Rectangle 31" descr=" 32"/>
          <p:cNvSpPr/>
          <p:nvPr/>
        </p:nvSpPr>
        <p:spPr>
          <a:xfrm>
            <a:off x="5450680" y="2524705"/>
            <a:ext cx="2364581" cy="2066702"/>
          </a:xfrm>
          <a:prstGeom prst="roundRect">
            <a:avLst>
              <a:gd name="adj" fmla="val 8371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Freeform 32" descr=" 33"/>
          <p:cNvSpPr/>
          <p:nvPr/>
        </p:nvSpPr>
        <p:spPr>
          <a:xfrm>
            <a:off x="1498878" y="697356"/>
            <a:ext cx="6146242" cy="532441"/>
          </a:xfrm>
          <a:custGeom>
            <a:avLst/>
            <a:gdLst>
              <a:gd name="connsiteX0" fmla="*/ 0 w 4881601"/>
              <a:gd name="connsiteY0" fmla="*/ 177480 h 709921"/>
              <a:gd name="connsiteX1" fmla="*/ 4526641 w 4881601"/>
              <a:gd name="connsiteY1" fmla="*/ 177480 h 709921"/>
              <a:gd name="connsiteX2" fmla="*/ 4526641 w 4881601"/>
              <a:gd name="connsiteY2" fmla="*/ 0 h 709921"/>
              <a:gd name="connsiteX3" fmla="*/ 4881601 w 4881601"/>
              <a:gd name="connsiteY3" fmla="*/ 354961 h 709921"/>
              <a:gd name="connsiteX4" fmla="*/ 4526641 w 4881601"/>
              <a:gd name="connsiteY4" fmla="*/ 709921 h 709921"/>
              <a:gd name="connsiteX5" fmla="*/ 4526641 w 4881601"/>
              <a:gd name="connsiteY5" fmla="*/ 532441 h 709921"/>
              <a:gd name="connsiteX6" fmla="*/ 0 w 4881601"/>
              <a:gd name="connsiteY6" fmla="*/ 532441 h 709921"/>
              <a:gd name="connsiteX7" fmla="*/ 0 w 488160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81601" h="709921">
                <a:moveTo>
                  <a:pt x="0" y="177480"/>
                </a:moveTo>
                <a:lnTo>
                  <a:pt x="4526641" y="177480"/>
                </a:lnTo>
                <a:lnTo>
                  <a:pt x="4526641" y="0"/>
                </a:lnTo>
                <a:lnTo>
                  <a:pt x="4881601" y="354961"/>
                </a:lnTo>
                <a:lnTo>
                  <a:pt x="4526641" y="709921"/>
                </a:lnTo>
                <a:lnTo>
                  <a:pt x="452664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Electromagnetic design</a:t>
            </a:r>
          </a:p>
        </p:txBody>
      </p:sp>
      <p:sp>
        <p:nvSpPr>
          <p:cNvPr id="34" name="Freeform 33" descr=" 34"/>
          <p:cNvSpPr/>
          <p:nvPr/>
        </p:nvSpPr>
        <p:spPr>
          <a:xfrm>
            <a:off x="1498876" y="1107258"/>
            <a:ext cx="1135948" cy="576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field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Field quality</a:t>
            </a:r>
          </a:p>
        </p:txBody>
      </p:sp>
      <p:sp>
        <p:nvSpPr>
          <p:cNvPr id="15" name="Freeform 34" descr=" 35">
            <a:extLst>
              <a:ext uri="{FF2B5EF4-FFF2-40B4-BE49-F238E27FC236}">
                <a16:creationId xmlns:a16="http://schemas.microsoft.com/office/drawing/2014/main" xmlns="" id="{C0D3FF5F-96CE-4ADC-8D7A-2D509CD0B4FE}"/>
              </a:ext>
            </a:extLst>
          </p:cNvPr>
          <p:cNvSpPr/>
          <p:nvPr/>
        </p:nvSpPr>
        <p:spPr>
          <a:xfrm>
            <a:off x="2634702" y="874905"/>
            <a:ext cx="5010416" cy="532441"/>
          </a:xfrm>
          <a:custGeom>
            <a:avLst/>
            <a:gdLst>
              <a:gd name="connsiteX0" fmla="*/ 0 w 3979481"/>
              <a:gd name="connsiteY0" fmla="*/ 177480 h 709921"/>
              <a:gd name="connsiteX1" fmla="*/ 3624521 w 3979481"/>
              <a:gd name="connsiteY1" fmla="*/ 177480 h 709921"/>
              <a:gd name="connsiteX2" fmla="*/ 3624521 w 3979481"/>
              <a:gd name="connsiteY2" fmla="*/ 0 h 709921"/>
              <a:gd name="connsiteX3" fmla="*/ 3979481 w 3979481"/>
              <a:gd name="connsiteY3" fmla="*/ 354961 h 709921"/>
              <a:gd name="connsiteX4" fmla="*/ 3624521 w 3979481"/>
              <a:gd name="connsiteY4" fmla="*/ 709921 h 709921"/>
              <a:gd name="connsiteX5" fmla="*/ 3624521 w 3979481"/>
              <a:gd name="connsiteY5" fmla="*/ 532441 h 709921"/>
              <a:gd name="connsiteX6" fmla="*/ 0 w 3979481"/>
              <a:gd name="connsiteY6" fmla="*/ 532441 h 709921"/>
              <a:gd name="connsiteX7" fmla="*/ 0 w 397948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9481" h="709921">
                <a:moveTo>
                  <a:pt x="0" y="177480"/>
                </a:moveTo>
                <a:lnTo>
                  <a:pt x="3624521" y="177480"/>
                </a:lnTo>
                <a:lnTo>
                  <a:pt x="3624521" y="0"/>
                </a:lnTo>
                <a:lnTo>
                  <a:pt x="3979481" y="354961"/>
                </a:lnTo>
                <a:lnTo>
                  <a:pt x="3624521" y="709921"/>
                </a:lnTo>
                <a:lnTo>
                  <a:pt x="362452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1838336"/>
              <a:satOff val="-2557"/>
              <a:lumOff val="-98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Mechanical design</a:t>
            </a:r>
          </a:p>
        </p:txBody>
      </p:sp>
      <p:sp>
        <p:nvSpPr>
          <p:cNvPr id="16" name="Freeform 35" descr=" 36">
            <a:extLst>
              <a:ext uri="{FF2B5EF4-FFF2-40B4-BE49-F238E27FC236}">
                <a16:creationId xmlns:a16="http://schemas.microsoft.com/office/drawing/2014/main" xmlns="" id="{F5A1919C-4CA6-4D1A-B048-7CD9842CF642}"/>
              </a:ext>
            </a:extLst>
          </p:cNvPr>
          <p:cNvSpPr/>
          <p:nvPr/>
        </p:nvSpPr>
        <p:spPr>
          <a:xfrm>
            <a:off x="2634702" y="1284807"/>
            <a:ext cx="1135948" cy="7452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1838336"/>
                <a:satOff val="-2557"/>
                <a:lumOff val="-98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stress during various phases (assembly, cool-down, powering)</a:t>
            </a:r>
          </a:p>
        </p:txBody>
      </p:sp>
      <p:sp>
        <p:nvSpPr>
          <p:cNvPr id="20" name="Freeform 36" descr=" 37">
            <a:extLst>
              <a:ext uri="{FF2B5EF4-FFF2-40B4-BE49-F238E27FC236}">
                <a16:creationId xmlns:a16="http://schemas.microsoft.com/office/drawing/2014/main" xmlns="" id="{8A836793-5111-4696-BF51-AFF64BB3051B}"/>
              </a:ext>
            </a:extLst>
          </p:cNvPr>
          <p:cNvSpPr/>
          <p:nvPr/>
        </p:nvSpPr>
        <p:spPr>
          <a:xfrm>
            <a:off x="3770528" y="1052454"/>
            <a:ext cx="3874591" cy="532441"/>
          </a:xfrm>
          <a:custGeom>
            <a:avLst/>
            <a:gdLst>
              <a:gd name="connsiteX0" fmla="*/ 0 w 3077361"/>
              <a:gd name="connsiteY0" fmla="*/ 177480 h 709921"/>
              <a:gd name="connsiteX1" fmla="*/ 2722401 w 3077361"/>
              <a:gd name="connsiteY1" fmla="*/ 177480 h 709921"/>
              <a:gd name="connsiteX2" fmla="*/ 2722401 w 3077361"/>
              <a:gd name="connsiteY2" fmla="*/ 0 h 709921"/>
              <a:gd name="connsiteX3" fmla="*/ 3077361 w 3077361"/>
              <a:gd name="connsiteY3" fmla="*/ 354961 h 709921"/>
              <a:gd name="connsiteX4" fmla="*/ 2722401 w 3077361"/>
              <a:gd name="connsiteY4" fmla="*/ 709921 h 709921"/>
              <a:gd name="connsiteX5" fmla="*/ 2722401 w 3077361"/>
              <a:gd name="connsiteY5" fmla="*/ 532441 h 709921"/>
              <a:gd name="connsiteX6" fmla="*/ 0 w 3077361"/>
              <a:gd name="connsiteY6" fmla="*/ 532441 h 709921"/>
              <a:gd name="connsiteX7" fmla="*/ 0 w 3077361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7361" h="709921">
                <a:moveTo>
                  <a:pt x="0" y="177480"/>
                </a:moveTo>
                <a:lnTo>
                  <a:pt x="2722401" y="177480"/>
                </a:lnTo>
                <a:lnTo>
                  <a:pt x="2722401" y="0"/>
                </a:lnTo>
                <a:lnTo>
                  <a:pt x="3077361" y="354961"/>
                </a:lnTo>
                <a:lnTo>
                  <a:pt x="2722401" y="709921"/>
                </a:lnTo>
                <a:lnTo>
                  <a:pt x="2722401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3676672"/>
              <a:satOff val="-5114"/>
              <a:lumOff val="-196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Quench protection design (CLIQ)</a:t>
            </a:r>
          </a:p>
        </p:txBody>
      </p:sp>
      <p:sp>
        <p:nvSpPr>
          <p:cNvPr id="21" name="Freeform 37" descr=" 38">
            <a:extLst>
              <a:ext uri="{FF2B5EF4-FFF2-40B4-BE49-F238E27FC236}">
                <a16:creationId xmlns:a16="http://schemas.microsoft.com/office/drawing/2014/main" xmlns="" id="{A68CD394-482F-47E3-A5E7-1D18066A5200}"/>
              </a:ext>
            </a:extLst>
          </p:cNvPr>
          <p:cNvSpPr/>
          <p:nvPr/>
        </p:nvSpPr>
        <p:spPr>
          <a:xfrm>
            <a:off x="3770529" y="1462355"/>
            <a:ext cx="1135948" cy="774000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3676672"/>
                <a:satOff val="-5114"/>
                <a:lumOff val="-1961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H</a:t>
            </a: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ot-spot </a:t>
            </a: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temperature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voltage to ground</a:t>
            </a:r>
          </a:p>
        </p:txBody>
      </p:sp>
      <p:sp>
        <p:nvSpPr>
          <p:cNvPr id="26" name="Freeform 38" descr=" 39">
            <a:extLst>
              <a:ext uri="{FF2B5EF4-FFF2-40B4-BE49-F238E27FC236}">
                <a16:creationId xmlns:a16="http://schemas.microsoft.com/office/drawing/2014/main" xmlns="" id="{F5350CE6-3919-4FED-AB6B-68814BD25BD9}"/>
              </a:ext>
            </a:extLst>
          </p:cNvPr>
          <p:cNvSpPr/>
          <p:nvPr/>
        </p:nvSpPr>
        <p:spPr>
          <a:xfrm>
            <a:off x="4906970" y="1230002"/>
            <a:ext cx="2738150" cy="532441"/>
          </a:xfrm>
          <a:custGeom>
            <a:avLst/>
            <a:gdLst>
              <a:gd name="connsiteX0" fmla="*/ 0 w 2174753"/>
              <a:gd name="connsiteY0" fmla="*/ 177480 h 709921"/>
              <a:gd name="connsiteX1" fmla="*/ 1819793 w 2174753"/>
              <a:gd name="connsiteY1" fmla="*/ 177480 h 709921"/>
              <a:gd name="connsiteX2" fmla="*/ 1819793 w 2174753"/>
              <a:gd name="connsiteY2" fmla="*/ 0 h 709921"/>
              <a:gd name="connsiteX3" fmla="*/ 2174753 w 2174753"/>
              <a:gd name="connsiteY3" fmla="*/ 354961 h 709921"/>
              <a:gd name="connsiteX4" fmla="*/ 1819793 w 2174753"/>
              <a:gd name="connsiteY4" fmla="*/ 709921 h 709921"/>
              <a:gd name="connsiteX5" fmla="*/ 1819793 w 2174753"/>
              <a:gd name="connsiteY5" fmla="*/ 532441 h 709921"/>
              <a:gd name="connsiteX6" fmla="*/ 0 w 2174753"/>
              <a:gd name="connsiteY6" fmla="*/ 532441 h 709921"/>
              <a:gd name="connsiteX7" fmla="*/ 0 w 2174753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4753" h="709921">
                <a:moveTo>
                  <a:pt x="0" y="177480"/>
                </a:moveTo>
                <a:lnTo>
                  <a:pt x="1819793" y="177480"/>
                </a:lnTo>
                <a:lnTo>
                  <a:pt x="1819793" y="0"/>
                </a:lnTo>
                <a:lnTo>
                  <a:pt x="2174753" y="354961"/>
                </a:lnTo>
                <a:lnTo>
                  <a:pt x="1819793" y="709921"/>
                </a:lnTo>
                <a:lnTo>
                  <a:pt x="1819793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5515009"/>
              <a:satOff val="-7671"/>
              <a:lumOff val="-294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Circuit design</a:t>
            </a:r>
          </a:p>
        </p:txBody>
      </p:sp>
      <p:sp>
        <p:nvSpPr>
          <p:cNvPr id="27" name="Freeform 39" descr=" 40">
            <a:extLst>
              <a:ext uri="{FF2B5EF4-FFF2-40B4-BE49-F238E27FC236}">
                <a16:creationId xmlns:a16="http://schemas.microsoft.com/office/drawing/2014/main" xmlns="" id="{97BCA347-991C-484E-B968-681BEBD779A9}"/>
              </a:ext>
            </a:extLst>
          </p:cNvPr>
          <p:cNvSpPr/>
          <p:nvPr/>
        </p:nvSpPr>
        <p:spPr>
          <a:xfrm>
            <a:off x="4914342" y="1639904"/>
            <a:ext cx="1135948" cy="684523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5515009"/>
                <a:satOff val="-7671"/>
                <a:lumOff val="-2942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Discharge </a:t>
            </a: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time</a:t>
            </a: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voltage to ground</a:t>
            </a:r>
          </a:p>
        </p:txBody>
      </p:sp>
      <p:sp>
        <p:nvSpPr>
          <p:cNvPr id="35" name="Freeform 40" descr=" 41">
            <a:extLst>
              <a:ext uri="{FF2B5EF4-FFF2-40B4-BE49-F238E27FC236}">
                <a16:creationId xmlns:a16="http://schemas.microsoft.com/office/drawing/2014/main" xmlns="" id="{3637DF14-7F3B-448D-B6BF-B53B13E80B5A}"/>
              </a:ext>
            </a:extLst>
          </p:cNvPr>
          <p:cNvSpPr/>
          <p:nvPr/>
        </p:nvSpPr>
        <p:spPr>
          <a:xfrm>
            <a:off x="6042795" y="1407551"/>
            <a:ext cx="1602325" cy="532441"/>
          </a:xfrm>
          <a:custGeom>
            <a:avLst/>
            <a:gdLst>
              <a:gd name="connsiteX0" fmla="*/ 0 w 1272633"/>
              <a:gd name="connsiteY0" fmla="*/ 177480 h 709921"/>
              <a:gd name="connsiteX1" fmla="*/ 917673 w 1272633"/>
              <a:gd name="connsiteY1" fmla="*/ 177480 h 709921"/>
              <a:gd name="connsiteX2" fmla="*/ 917673 w 1272633"/>
              <a:gd name="connsiteY2" fmla="*/ 0 h 709921"/>
              <a:gd name="connsiteX3" fmla="*/ 1272633 w 1272633"/>
              <a:gd name="connsiteY3" fmla="*/ 354961 h 709921"/>
              <a:gd name="connsiteX4" fmla="*/ 917673 w 1272633"/>
              <a:gd name="connsiteY4" fmla="*/ 709921 h 709921"/>
              <a:gd name="connsiteX5" fmla="*/ 917673 w 1272633"/>
              <a:gd name="connsiteY5" fmla="*/ 532441 h 709921"/>
              <a:gd name="connsiteX6" fmla="*/ 0 w 1272633"/>
              <a:gd name="connsiteY6" fmla="*/ 532441 h 709921"/>
              <a:gd name="connsiteX7" fmla="*/ 0 w 1272633"/>
              <a:gd name="connsiteY7" fmla="*/ 177480 h 70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2633" h="709921">
                <a:moveTo>
                  <a:pt x="0" y="177480"/>
                </a:moveTo>
                <a:lnTo>
                  <a:pt x="917673" y="177480"/>
                </a:lnTo>
                <a:lnTo>
                  <a:pt x="917673" y="0"/>
                </a:lnTo>
                <a:lnTo>
                  <a:pt x="1272633" y="354961"/>
                </a:lnTo>
                <a:lnTo>
                  <a:pt x="917673" y="709921"/>
                </a:lnTo>
                <a:lnTo>
                  <a:pt x="917673" y="532441"/>
                </a:lnTo>
                <a:lnTo>
                  <a:pt x="0" y="532441"/>
                </a:lnTo>
                <a:lnTo>
                  <a:pt x="0" y="177480"/>
                </a:lnTo>
                <a:close/>
              </a:path>
            </a:pathLst>
          </a:custGeom>
          <a:solidFill>
            <a:srgbClr val="4472C4">
              <a:hueOff val="-7353344"/>
              <a:satOff val="-10228"/>
              <a:lumOff val="-392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0005" tIns="173115" rIns="323610" bIns="217635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 panose="020F0502020204030204"/>
              </a:rPr>
              <a:t>Quench mechanics</a:t>
            </a:r>
          </a:p>
        </p:txBody>
      </p:sp>
      <p:sp>
        <p:nvSpPr>
          <p:cNvPr id="36" name="Freeform 41" descr=" 42">
            <a:extLst>
              <a:ext uri="{FF2B5EF4-FFF2-40B4-BE49-F238E27FC236}">
                <a16:creationId xmlns:a16="http://schemas.microsoft.com/office/drawing/2014/main" xmlns="" id="{2CC994BD-EF47-46B0-BA26-3CE104904EE8}"/>
              </a:ext>
            </a:extLst>
          </p:cNvPr>
          <p:cNvSpPr/>
          <p:nvPr/>
        </p:nvSpPr>
        <p:spPr>
          <a:xfrm>
            <a:off x="6042793" y="1817453"/>
            <a:ext cx="1135948" cy="572597"/>
          </a:xfrm>
          <a:custGeom>
            <a:avLst/>
            <a:gdLst>
              <a:gd name="connsiteX0" fmla="*/ 0 w 902217"/>
              <a:gd name="connsiteY0" fmla="*/ 0 h 1303530"/>
              <a:gd name="connsiteX1" fmla="*/ 902217 w 902217"/>
              <a:gd name="connsiteY1" fmla="*/ 0 h 1303530"/>
              <a:gd name="connsiteX2" fmla="*/ 902217 w 902217"/>
              <a:gd name="connsiteY2" fmla="*/ 1303530 h 1303530"/>
              <a:gd name="connsiteX3" fmla="*/ 0 w 902217"/>
              <a:gd name="connsiteY3" fmla="*/ 1303530 h 1303530"/>
              <a:gd name="connsiteX4" fmla="*/ 0 w 902217"/>
              <a:gd name="connsiteY4" fmla="*/ 0 h 1303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217" h="1303530">
                <a:moveTo>
                  <a:pt x="0" y="0"/>
                </a:moveTo>
                <a:lnTo>
                  <a:pt x="902217" y="0"/>
                </a:lnTo>
                <a:lnTo>
                  <a:pt x="902217" y="1303530"/>
                </a:lnTo>
                <a:lnTo>
                  <a:pt x="0" y="130353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hueOff val="0"/>
              <a:satOff val="0"/>
              <a:lumOff val="0"/>
              <a:alphaOff val="0"/>
            </a:sysClr>
          </a:solidFill>
          <a:ln w="12700" cap="flat" cmpd="sng" algn="ctr">
            <a:solidFill>
              <a:srgbClr val="4472C4">
                <a:hueOff val="-7353344"/>
                <a:satOff val="-10228"/>
                <a:lumOff val="-3922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31433" tIns="31433" rIns="31433" bIns="31433" numCol="1" spcCol="1270" anchor="t" anchorCtr="0">
            <a:noAutofit/>
          </a:bodyPr>
          <a:lstStyle/>
          <a:p>
            <a:pPr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Objectives:</a:t>
            </a:r>
          </a:p>
          <a:p>
            <a:pPr marL="171450" indent="-171450" defTabSz="35004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  <a:defRPr/>
            </a:pPr>
            <a:r>
              <a:rPr lang="en-US" sz="900" kern="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Peak stress during quench protection</a:t>
            </a:r>
            <a:endParaRPr lang="en-US" sz="900" kern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</p:txBody>
      </p:sp>
      <p:sp>
        <p:nvSpPr>
          <p:cNvPr id="43" name="TextBox 42" descr=" 43"/>
          <p:cNvSpPr txBox="1"/>
          <p:nvPr/>
        </p:nvSpPr>
        <p:spPr>
          <a:xfrm>
            <a:off x="4538283" y="2613378"/>
            <a:ext cx="9364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Simulation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Tools</a:t>
            </a:r>
          </a:p>
        </p:txBody>
      </p:sp>
      <p:sp>
        <p:nvSpPr>
          <p:cNvPr id="44" name="TextBox 43" descr=" 44"/>
          <p:cNvSpPr txBox="1"/>
          <p:nvPr/>
        </p:nvSpPr>
        <p:spPr>
          <a:xfrm>
            <a:off x="870435" y="2613378"/>
            <a:ext cx="8018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Physical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Domains</a:t>
            </a:r>
          </a:p>
        </p:txBody>
      </p:sp>
      <p:sp>
        <p:nvSpPr>
          <p:cNvPr id="45" name="TextBox 44" descr=" 45"/>
          <p:cNvSpPr txBox="1"/>
          <p:nvPr/>
        </p:nvSpPr>
        <p:spPr>
          <a:xfrm>
            <a:off x="7733437" y="981274"/>
            <a:ext cx="7397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Final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Magnet</a:t>
            </a:r>
          </a:p>
          <a:p>
            <a:pPr algn="ctr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Design</a:t>
            </a:r>
          </a:p>
        </p:txBody>
      </p:sp>
      <p:sp>
        <p:nvSpPr>
          <p:cNvPr id="19" name="Freeform 45" descr=" 46">
            <a:extLst>
              <a:ext uri="{FF2B5EF4-FFF2-40B4-BE49-F238E27FC236}">
                <a16:creationId xmlns:a16="http://schemas.microsoft.com/office/drawing/2014/main" xmlns="" id="{B2D76C5C-C8E9-46A9-96C9-DFAEEB5DB4B2}"/>
              </a:ext>
            </a:extLst>
          </p:cNvPr>
          <p:cNvSpPr/>
          <p:nvPr/>
        </p:nvSpPr>
        <p:spPr>
          <a:xfrm>
            <a:off x="2246753" y="2567568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68133" tIns="220674" rIns="168133" bIns="47287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Electro-magnetic</a:t>
            </a:r>
          </a:p>
        </p:txBody>
      </p:sp>
      <p:sp>
        <p:nvSpPr>
          <p:cNvPr id="37" name="Freeform 46" descr=" 47">
            <a:extLst>
              <a:ext uri="{FF2B5EF4-FFF2-40B4-BE49-F238E27FC236}">
                <a16:creationId xmlns:a16="http://schemas.microsoft.com/office/drawing/2014/main" xmlns="" id="{96561208-5BDA-4A7D-B9CB-70DA437A64B0}"/>
              </a:ext>
            </a:extLst>
          </p:cNvPr>
          <p:cNvSpPr/>
          <p:nvPr/>
        </p:nvSpPr>
        <p:spPr>
          <a:xfrm>
            <a:off x="2684653" y="3326054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-3676672"/>
              <a:satOff val="-5114"/>
              <a:lumOff val="-1961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385654" tIns="325757" rIns="118744" bIns="241691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Mechanical</a:t>
            </a:r>
          </a:p>
        </p:txBody>
      </p:sp>
      <p:sp>
        <p:nvSpPr>
          <p:cNvPr id="22" name="Freeform 47" descr=" 48">
            <a:extLst>
              <a:ext uri="{FF2B5EF4-FFF2-40B4-BE49-F238E27FC236}">
                <a16:creationId xmlns:a16="http://schemas.microsoft.com/office/drawing/2014/main" xmlns="" id="{6BB12626-886F-4458-A6CB-67871A82A9A9}"/>
              </a:ext>
            </a:extLst>
          </p:cNvPr>
          <p:cNvSpPr/>
          <p:nvPr/>
        </p:nvSpPr>
        <p:spPr>
          <a:xfrm>
            <a:off x="1808855" y="3326054"/>
            <a:ext cx="1213577" cy="1213577"/>
          </a:xfrm>
          <a:custGeom>
            <a:avLst/>
            <a:gdLst>
              <a:gd name="connsiteX0" fmla="*/ 0 w 1681325"/>
              <a:gd name="connsiteY0" fmla="*/ 840663 h 1681325"/>
              <a:gd name="connsiteX1" fmla="*/ 840663 w 1681325"/>
              <a:gd name="connsiteY1" fmla="*/ 0 h 1681325"/>
              <a:gd name="connsiteX2" fmla="*/ 1681326 w 1681325"/>
              <a:gd name="connsiteY2" fmla="*/ 840663 h 1681325"/>
              <a:gd name="connsiteX3" fmla="*/ 840663 w 1681325"/>
              <a:gd name="connsiteY3" fmla="*/ 1681326 h 1681325"/>
              <a:gd name="connsiteX4" fmla="*/ 0 w 1681325"/>
              <a:gd name="connsiteY4" fmla="*/ 840663 h 168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325" h="1681325">
                <a:moveTo>
                  <a:pt x="0" y="840663"/>
                </a:moveTo>
                <a:cubicBezTo>
                  <a:pt x="0" y="376378"/>
                  <a:pt x="376378" y="0"/>
                  <a:pt x="840663" y="0"/>
                </a:cubicBezTo>
                <a:cubicBezTo>
                  <a:pt x="1304948" y="0"/>
                  <a:pt x="1681326" y="376378"/>
                  <a:pt x="1681326" y="840663"/>
                </a:cubicBezTo>
                <a:cubicBezTo>
                  <a:pt x="1681326" y="1304948"/>
                  <a:pt x="1304948" y="1681326"/>
                  <a:pt x="840663" y="1681326"/>
                </a:cubicBezTo>
                <a:cubicBezTo>
                  <a:pt x="376378" y="1681326"/>
                  <a:pt x="0" y="1304948"/>
                  <a:pt x="0" y="840663"/>
                </a:cubicBezTo>
                <a:close/>
              </a:path>
            </a:pathLst>
          </a:custGeom>
          <a:solidFill>
            <a:srgbClr val="4472C4">
              <a:alpha val="50000"/>
              <a:hueOff val="-7353344"/>
              <a:satOff val="-10228"/>
              <a:lumOff val="-3922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18744" tIns="325757" rIns="385654" bIns="241691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Thermal</a:t>
            </a:r>
          </a:p>
        </p:txBody>
      </p:sp>
      <p:sp>
        <p:nvSpPr>
          <p:cNvPr id="24" name="Freeform 48" descr=" 49">
            <a:extLst>
              <a:ext uri="{FF2B5EF4-FFF2-40B4-BE49-F238E27FC236}">
                <a16:creationId xmlns:a16="http://schemas.microsoft.com/office/drawing/2014/main" xmlns="" id="{B11A87F4-C7A3-4152-BA82-213C20FA5E51}"/>
              </a:ext>
            </a:extLst>
          </p:cNvPr>
          <p:cNvSpPr>
            <a:spLocks noChangeAspect="1"/>
          </p:cNvSpPr>
          <p:nvPr/>
        </p:nvSpPr>
        <p:spPr>
          <a:xfrm>
            <a:off x="6164221" y="3116278"/>
            <a:ext cx="891000" cy="891000"/>
          </a:xfrm>
          <a:custGeom>
            <a:avLst/>
            <a:gdLst>
              <a:gd name="connsiteX0" fmla="*/ 0 w 1649881"/>
              <a:gd name="connsiteY0" fmla="*/ 824941 h 1649881"/>
              <a:gd name="connsiteX1" fmla="*/ 824941 w 1649881"/>
              <a:gd name="connsiteY1" fmla="*/ 0 h 1649881"/>
              <a:gd name="connsiteX2" fmla="*/ 1649882 w 1649881"/>
              <a:gd name="connsiteY2" fmla="*/ 824941 h 1649881"/>
              <a:gd name="connsiteX3" fmla="*/ 824941 w 1649881"/>
              <a:gd name="connsiteY3" fmla="*/ 1649882 h 1649881"/>
              <a:gd name="connsiteX4" fmla="*/ 0 w 1649881"/>
              <a:gd name="connsiteY4" fmla="*/ 824941 h 164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881" h="1649881">
                <a:moveTo>
                  <a:pt x="0" y="824941"/>
                </a:moveTo>
                <a:cubicBezTo>
                  <a:pt x="0" y="369339"/>
                  <a:pt x="369339" y="0"/>
                  <a:pt x="824941" y="0"/>
                </a:cubicBezTo>
                <a:cubicBezTo>
                  <a:pt x="1280543" y="0"/>
                  <a:pt x="1649882" y="369339"/>
                  <a:pt x="1649882" y="824941"/>
                </a:cubicBezTo>
                <a:cubicBezTo>
                  <a:pt x="1649882" y="1280543"/>
                  <a:pt x="1280543" y="1649882"/>
                  <a:pt x="824941" y="1649882"/>
                </a:cubicBezTo>
                <a:cubicBezTo>
                  <a:pt x="369339" y="1649882"/>
                  <a:pt x="0" y="1280543"/>
                  <a:pt x="0" y="824941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6457" tIns="216457" rIns="216457" bIns="216457" numCol="1" spcCol="1270" anchor="ctr" anchorCtr="0">
            <a:noAutofit/>
          </a:bodyPr>
          <a:lstStyle/>
          <a:p>
            <a:pPr algn="ctr" defTabSz="12334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noFill/>
              <a:latin typeface="Calibri" panose="020F0502020204030204"/>
            </a:endParaRPr>
          </a:p>
        </p:txBody>
      </p:sp>
      <p:sp>
        <p:nvSpPr>
          <p:cNvPr id="23" name="Freeform 50" descr=" 51">
            <a:extLst>
              <a:ext uri="{FF2B5EF4-FFF2-40B4-BE49-F238E27FC236}">
                <a16:creationId xmlns:a16="http://schemas.microsoft.com/office/drawing/2014/main" xmlns="" id="{A0F7A5AF-EDD3-4FB8-B302-E19994BB3763}"/>
              </a:ext>
            </a:extLst>
          </p:cNvPr>
          <p:cNvSpPr/>
          <p:nvPr/>
        </p:nvSpPr>
        <p:spPr>
          <a:xfrm>
            <a:off x="5590098" y="3738778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COMSOL</a:t>
            </a:r>
          </a:p>
        </p:txBody>
      </p:sp>
      <p:sp>
        <p:nvSpPr>
          <p:cNvPr id="30" name="Freeform 52" descr=" 53">
            <a:extLst>
              <a:ext uri="{FF2B5EF4-FFF2-40B4-BE49-F238E27FC236}">
                <a16:creationId xmlns:a16="http://schemas.microsoft.com/office/drawing/2014/main" xmlns="" id="{0E1CDF12-E086-4460-80C3-6FAA9C5885E0}"/>
              </a:ext>
            </a:extLst>
          </p:cNvPr>
          <p:cNvSpPr/>
          <p:nvPr/>
        </p:nvSpPr>
        <p:spPr>
          <a:xfrm>
            <a:off x="6813406" y="3738778"/>
            <a:ext cx="810000" cy="810000"/>
          </a:xfrm>
          <a:custGeom>
            <a:avLst/>
            <a:gdLst>
              <a:gd name="connsiteX0" fmla="*/ 0 w 1032933"/>
              <a:gd name="connsiteY0" fmla="*/ 516467 h 1032933"/>
              <a:gd name="connsiteX1" fmla="*/ 516467 w 1032933"/>
              <a:gd name="connsiteY1" fmla="*/ 0 h 1032933"/>
              <a:gd name="connsiteX2" fmla="*/ 1032934 w 1032933"/>
              <a:gd name="connsiteY2" fmla="*/ 516467 h 1032933"/>
              <a:gd name="connsiteX3" fmla="*/ 516467 w 1032933"/>
              <a:gd name="connsiteY3" fmla="*/ 1032934 h 1032933"/>
              <a:gd name="connsiteX4" fmla="*/ 0 w 1032933"/>
              <a:gd name="connsiteY4" fmla="*/ 516467 h 103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933" h="1032933">
                <a:moveTo>
                  <a:pt x="0" y="516467"/>
                </a:moveTo>
                <a:cubicBezTo>
                  <a:pt x="0" y="231230"/>
                  <a:pt x="231230" y="0"/>
                  <a:pt x="516467" y="0"/>
                </a:cubicBezTo>
                <a:cubicBezTo>
                  <a:pt x="801704" y="0"/>
                  <a:pt x="1032934" y="231230"/>
                  <a:pt x="1032934" y="516467"/>
                </a:cubicBezTo>
                <a:cubicBezTo>
                  <a:pt x="1032934" y="801704"/>
                  <a:pt x="801704" y="1032934"/>
                  <a:pt x="516467" y="1032934"/>
                </a:cubicBezTo>
                <a:cubicBezTo>
                  <a:pt x="231230" y="1032934"/>
                  <a:pt x="0" y="801704"/>
                  <a:pt x="0" y="516467"/>
                </a:cubicBezTo>
                <a:close/>
              </a:path>
            </a:pathLst>
          </a:custGeom>
          <a:solidFill>
            <a:srgbClr val="5B9BD5">
              <a:alpha val="50000"/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27740" tIns="127740" rIns="127740" bIns="127740" numCol="1" spcCol="1270" anchor="ctr" anchorCtr="0">
            <a:no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ANSYS</a:t>
            </a:r>
          </a:p>
        </p:txBody>
      </p:sp>
      <p:pic>
        <p:nvPicPr>
          <p:cNvPr id="25" name="Picture 53" descr=" 54">
            <a:extLst>
              <a:ext uri="{FF2B5EF4-FFF2-40B4-BE49-F238E27FC236}">
                <a16:creationId xmlns:a16="http://schemas.microsoft.com/office/drawing/2014/main" xmlns="" id="{8B6DF196-78E8-4626-85AE-84611AD85E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93" y="3389082"/>
            <a:ext cx="793548" cy="278438"/>
          </a:xfrm>
          <a:prstGeom prst="rect">
            <a:avLst/>
          </a:prstGeom>
        </p:spPr>
      </p:pic>
      <p:sp>
        <p:nvSpPr>
          <p:cNvPr id="29" name="Rettangolo 28" descr=" 29">
            <a:extLst>
              <a:ext uri="{FF2B5EF4-FFF2-40B4-BE49-F238E27FC236}">
                <a16:creationId xmlns:a16="http://schemas.microsoft.com/office/drawing/2014/main" xmlns="" id="{89DDB799-A914-485D-9574-5EE866CD6E4B}"/>
              </a:ext>
            </a:extLst>
          </p:cNvPr>
          <p:cNvSpPr/>
          <p:nvPr/>
        </p:nvSpPr>
        <p:spPr>
          <a:xfrm>
            <a:off x="5450061" y="2525306"/>
            <a:ext cx="2365200" cy="20655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6" name="Rettangolo 55" descr=" 56">
            <a:extLst>
              <a:ext uri="{FF2B5EF4-FFF2-40B4-BE49-F238E27FC236}">
                <a16:creationId xmlns:a16="http://schemas.microsoft.com/office/drawing/2014/main" xmlns="" id="{693ECABC-49AB-4510-99DB-3D5A691D4FC3}"/>
              </a:ext>
            </a:extLst>
          </p:cNvPr>
          <p:cNvSpPr/>
          <p:nvPr/>
        </p:nvSpPr>
        <p:spPr>
          <a:xfrm>
            <a:off x="1671250" y="2525306"/>
            <a:ext cx="2365200" cy="2065500"/>
          </a:xfrm>
          <a:prstGeom prst="rect">
            <a:avLst/>
          </a:prstGeom>
          <a:blipFill dpi="0" rotWithShape="1"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TextBox 27"/>
          <p:cNvSpPr txBox="1"/>
          <p:nvPr/>
        </p:nvSpPr>
        <p:spPr>
          <a:xfrm>
            <a:off x="5674337" y="4178359"/>
            <a:ext cx="641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LEDET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itle 1" descr=" 2"/>
          <p:cNvSpPr>
            <a:spLocks noGrp="1"/>
          </p:cNvSpPr>
          <p:nvPr>
            <p:ph type="title"/>
          </p:nvPr>
        </p:nvSpPr>
        <p:spPr>
          <a:xfrm>
            <a:off x="457201" y="8179"/>
            <a:ext cx="8226854" cy="689177"/>
          </a:xfrm>
        </p:spPr>
        <p:txBody>
          <a:bodyPr>
            <a:noAutofit/>
          </a:bodyPr>
          <a:lstStyle/>
          <a:p>
            <a:r>
              <a:rPr lang="en-GB" sz="2400" dirty="0"/>
              <a:t>Design phases for the FCC dipole </a:t>
            </a:r>
            <a:r>
              <a:rPr lang="en-GB" sz="2400" dirty="0" smtClean="0"/>
              <a:t>magnets</a:t>
            </a:r>
            <a:endParaRPr lang="en-GB" sz="2400" dirty="0"/>
          </a:p>
        </p:txBody>
      </p:sp>
      <p:sp>
        <p:nvSpPr>
          <p:cNvPr id="40" name="Rectangle 39"/>
          <p:cNvSpPr/>
          <p:nvPr/>
        </p:nvSpPr>
        <p:spPr>
          <a:xfrm>
            <a:off x="2004334" y="4641570"/>
            <a:ext cx="627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Prioli et al.: “The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quench protection system applied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T FCC-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dipole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magnets”, </a:t>
            </a:r>
            <a:r>
              <a:rPr lang="en-GB" sz="1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Transactions on Applied Superconductivity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submitted for publication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Circular Arrow 40"/>
          <p:cNvSpPr/>
          <p:nvPr/>
        </p:nvSpPr>
        <p:spPr>
          <a:xfrm rot="5400000">
            <a:off x="6400100" y="853550"/>
            <a:ext cx="775889" cy="775889"/>
          </a:xfrm>
          <a:prstGeom prst="circular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Circular Arrow 41"/>
          <p:cNvSpPr/>
          <p:nvPr/>
        </p:nvSpPr>
        <p:spPr>
          <a:xfrm rot="16200000">
            <a:off x="6363347" y="849860"/>
            <a:ext cx="779579" cy="779579"/>
          </a:xfrm>
          <a:prstGeom prst="circular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485899" y="68203"/>
            <a:ext cx="6170141" cy="315281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Conclusion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106269" y="720672"/>
            <a:ext cx="4811961" cy="365934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/>
              <a:t>A solid base of the STEAM framework is now established and ready to be used for all kinds of simulations on SC circuits for actual and future accelerators.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STEAM has already been used for many studies, especially: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Fault scenario’s in the LHC 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</a:rPr>
              <a:t>HiLumi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triplet circuit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FCC magnet and circuit protection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“RB+11T”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circuit</a:t>
            </a:r>
          </a:p>
          <a:p>
            <a:pPr algn="just">
              <a:spcBef>
                <a:spcPts val="1200"/>
              </a:spcBef>
              <a:buFont typeface="Wingdings" charset="2"/>
              <a:buChar char="Ø"/>
            </a:pPr>
            <a:r>
              <a:rPr lang="en-US" sz="1700" dirty="0"/>
              <a:t>We have acquired a lot of competence in the MPE-PE section in co-simulation and individual tools</a:t>
            </a:r>
            <a:endParaRPr lang="en-US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en-GB" smtClean="0"/>
              <a:t>29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028" y="720672"/>
            <a:ext cx="3761320" cy="341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8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/>
              <a:t>Simulation of Transient Effects in Accelerator Magnets</a:t>
            </a:r>
            <a:br>
              <a:rPr lang="en-US" sz="2700" dirty="0"/>
            </a:br>
            <a:r>
              <a:rPr lang="en-US" sz="2700" dirty="0"/>
              <a:t>- </a:t>
            </a:r>
            <a:r>
              <a:rPr lang="en-US" sz="2700" i="1" dirty="0"/>
              <a:t>Our Solution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686800" cy="1733565"/>
          </a:xfrm>
        </p:spPr>
        <p:txBody>
          <a:bodyPr>
            <a:normAutofit fontScale="92500"/>
          </a:bodyPr>
          <a:lstStyle/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 smtClean="0"/>
              <a:t>Multi-domain </a:t>
            </a:r>
            <a:r>
              <a:rPr lang="mr-IN" sz="1800" dirty="0" smtClean="0"/>
              <a:t>–</a:t>
            </a:r>
            <a:r>
              <a:rPr lang="en-US" sz="1800" dirty="0" smtClean="0"/>
              <a:t> dedicated, domain-specific numerical tools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 smtClean="0"/>
              <a:t>Multi-physics </a:t>
            </a:r>
            <a:r>
              <a:rPr lang="mr-IN" sz="1800" dirty="0" smtClean="0"/>
              <a:t>–</a:t>
            </a:r>
            <a:r>
              <a:rPr lang="en-US" sz="1800" dirty="0" smtClean="0"/>
              <a:t> strong coupling in single model, weak coupling of independent models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 smtClean="0"/>
              <a:t>Multi-rate </a:t>
            </a:r>
            <a:r>
              <a:rPr lang="mr-IN" sz="1800" dirty="0" smtClean="0"/>
              <a:t>–</a:t>
            </a:r>
            <a:r>
              <a:rPr lang="en-US" sz="1800" dirty="0" smtClean="0"/>
              <a:t> interaction, coupling of two or more models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 smtClean="0"/>
              <a:t>Multi-scale </a:t>
            </a:r>
            <a:r>
              <a:rPr lang="mr-IN" sz="1800" dirty="0"/>
              <a:t>–</a:t>
            </a:r>
            <a:r>
              <a:rPr lang="en-US" sz="1800" dirty="0"/>
              <a:t> interaction, coupling of two or more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  <p:sp>
        <p:nvSpPr>
          <p:cNvPr id="5" name="Rectangle 4"/>
          <p:cNvSpPr/>
          <p:nvPr/>
        </p:nvSpPr>
        <p:spPr>
          <a:xfrm>
            <a:off x="2592279" y="4667641"/>
            <a:ext cx="55930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1600" b="1" dirty="0">
                <a:solidFill>
                  <a:srgbClr val="FFA500"/>
                </a:solidFill>
              </a:rPr>
              <a:t>No free lunch theorem </a:t>
            </a:r>
            <a:r>
              <a:rPr lang="mr-IN" sz="1600" b="1" dirty="0">
                <a:solidFill>
                  <a:srgbClr val="FFA500"/>
                </a:solidFill>
              </a:rPr>
              <a:t>–</a:t>
            </a:r>
            <a:r>
              <a:rPr lang="en-US" sz="1600" b="1" dirty="0">
                <a:solidFill>
                  <a:srgbClr val="FFA500"/>
                </a:solidFill>
              </a:rPr>
              <a:t> One tool can not simulate it all!</a:t>
            </a:r>
          </a:p>
        </p:txBody>
      </p:sp>
      <p:pic>
        <p:nvPicPr>
          <p:cNvPr id="6" name="Picture 5" descr="Znalezione obrazy dla zapytania bulb icon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276227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0" t="16770"/>
          <a:stretch/>
        </p:blipFill>
        <p:spPr>
          <a:xfrm>
            <a:off x="3931666" y="3332185"/>
            <a:ext cx="2167498" cy="898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467" y="3400253"/>
            <a:ext cx="1729545" cy="762595"/>
          </a:xfrm>
          <a:prstGeom prst="rect">
            <a:avLst/>
          </a:prstGeom>
        </p:spPr>
      </p:pic>
      <p:pic>
        <p:nvPicPr>
          <p:cNvPr id="9" name="Picture 2" descr="Znalezione obrazy dla zapytania LHC dipole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229" y="3295776"/>
            <a:ext cx="1019175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075891" y="4230919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b="1" dirty="0" smtClean="0">
                <a:solidFill>
                  <a:srgbClr val="C00000"/>
                </a:solidFill>
              </a:rPr>
              <a:t>LHC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2929158"/>
            <a:ext cx="8054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use our models for performance evaluation of </a:t>
            </a:r>
            <a:r>
              <a:rPr lang="en-GB" smtClean="0"/>
              <a:t>SC magnets and circuits for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05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6854" cy="522514"/>
          </a:xfrm>
        </p:spPr>
        <p:txBody>
          <a:bodyPr>
            <a:noAutofit/>
          </a:bodyPr>
          <a:lstStyle/>
          <a:p>
            <a:r>
              <a:rPr lang="en-GB" sz="3200" dirty="0"/>
              <a:t>STEAM 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241" y="657718"/>
            <a:ext cx="412857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STEAM is a simulation framework to study transient effects in SC magnets.</a:t>
            </a:r>
          </a:p>
          <a:p>
            <a:r>
              <a:rPr lang="en-US" dirty="0" smtClean="0"/>
              <a:t>STEAM </a:t>
            </a:r>
            <a:r>
              <a:rPr lang="en-US" dirty="0"/>
              <a:t>consists of </a:t>
            </a:r>
            <a:r>
              <a:rPr lang="en-US" dirty="0" smtClean="0"/>
              <a:t>five </a:t>
            </a:r>
            <a:r>
              <a:rPr lang="en-US" dirty="0"/>
              <a:t>pillars</a:t>
            </a:r>
            <a:r>
              <a:rPr lang="en-US" dirty="0" smtClean="0"/>
              <a:t>:</a:t>
            </a:r>
          </a:p>
          <a:p>
            <a:endParaRPr lang="en-US" sz="7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 smtClean="0"/>
              <a:t>Numerical </a:t>
            </a:r>
            <a:r>
              <a:rPr lang="en-US" sz="1600" dirty="0"/>
              <a:t>tools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 standalone, </a:t>
            </a:r>
            <a:r>
              <a:rPr lang="en-US" sz="1600" dirty="0" smtClean="0">
                <a:sym typeface="Wingdings"/>
              </a:rPr>
              <a:t>co-simulation</a:t>
            </a:r>
            <a:endParaRPr lang="en-US" sz="16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Model generation </a:t>
            </a:r>
            <a:r>
              <a:rPr lang="en-US" sz="1600" dirty="0" smtClean="0"/>
              <a:t>API</a:t>
            </a:r>
            <a:endParaRPr lang="en-US" sz="16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Tool adapter API</a:t>
            </a:r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Meta-Methods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co-simulation, optimization</a:t>
            </a:r>
            <a:endParaRPr lang="en-US" sz="1600" dirty="0"/>
          </a:p>
          <a:p>
            <a:pPr marL="342892" indent="-342892">
              <a:lnSpc>
                <a:spcPct val="150000"/>
              </a:lnSpc>
              <a:buAutoNum type="arabicPeriod"/>
            </a:pPr>
            <a:r>
              <a:rPr lang="en-US" sz="1600" dirty="0"/>
              <a:t>Front-end to interact with APIs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/>
          <a:stretch/>
        </p:blipFill>
        <p:spPr>
          <a:xfrm>
            <a:off x="215915" y="669973"/>
            <a:ext cx="810345" cy="29148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427560" y="472916"/>
            <a:ext cx="3580897" cy="505098"/>
          </a:xfrm>
          <a:prstGeom prst="roundRect">
            <a:avLst/>
          </a:prstGeom>
          <a:solidFill>
            <a:srgbClr val="BED1EB"/>
          </a:solidFill>
          <a:ln>
            <a:solidFill>
              <a:srgbClr val="44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4</a:t>
            </a:r>
            <a:r>
              <a:rPr lang="en-US" sz="1600" dirty="0" smtClean="0"/>
              <a:t>. Meta-Methods </a:t>
            </a:r>
            <a:br>
              <a:rPr lang="en-US" sz="1600" dirty="0" smtClean="0"/>
            </a:br>
            <a:r>
              <a:rPr lang="en-US" sz="1600" dirty="0" smtClean="0"/>
              <a:t>(Co-simulation, optimization)</a:t>
            </a:r>
            <a:endParaRPr lang="en-US" sz="1600" dirty="0"/>
          </a:p>
        </p:txBody>
      </p:sp>
      <p:sp>
        <p:nvSpPr>
          <p:cNvPr id="10" name="Rounded Rectangle 9"/>
          <p:cNvSpPr/>
          <p:nvPr/>
        </p:nvSpPr>
        <p:spPr>
          <a:xfrm rot="16200000">
            <a:off x="4627018" y="2901924"/>
            <a:ext cx="2296895" cy="1062923"/>
          </a:xfrm>
          <a:prstGeom prst="roundRect">
            <a:avLst/>
          </a:prstGeom>
          <a:solidFill>
            <a:srgbClr val="BECFEC"/>
          </a:solidFill>
          <a:ln>
            <a:solidFill>
              <a:srgbClr val="43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Model-Generator</a:t>
            </a:r>
          </a:p>
          <a:p>
            <a:pPr algn="ctr"/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 rot="16200000">
            <a:off x="2603592" y="2270690"/>
            <a:ext cx="4117187" cy="505098"/>
          </a:xfrm>
          <a:prstGeom prst="roundRect">
            <a:avLst/>
          </a:prstGeom>
          <a:solidFill>
            <a:schemeClr val="bg1"/>
          </a:solidFill>
          <a:ln>
            <a:solidFill>
              <a:srgbClr val="72BD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5. Frontends (Jupyter, Matlab)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580567" y="1385682"/>
            <a:ext cx="2291255" cy="505098"/>
          </a:xfrm>
          <a:prstGeom prst="roundRect">
            <a:avLst/>
          </a:prstGeom>
          <a:solidFill>
            <a:schemeClr val="bg1"/>
          </a:solidFill>
          <a:ln>
            <a:solidFill>
              <a:srgbClr val="72BD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Tool Adapter APIs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6580567" y="2284941"/>
            <a:ext cx="2291255" cy="2296892"/>
          </a:xfrm>
          <a:prstGeom prst="roundRect">
            <a:avLst/>
          </a:prstGeom>
          <a:solidFill>
            <a:srgbClr val="D3F1DF"/>
          </a:solidFill>
          <a:ln>
            <a:solidFill>
              <a:srgbClr val="00B1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1. Tools</a:t>
            </a:r>
          </a:p>
          <a:p>
            <a:pPr algn="ctr"/>
            <a:r>
              <a:rPr lang="en-US" dirty="0" smtClean="0"/>
              <a:t>(BBQ, ProteCCT, LEDET, ANSYS, COMSOL, PSIM, PSpice, LTSpice, QLASA)</a:t>
            </a:r>
            <a:endParaRPr lang="en-US" dirty="0"/>
          </a:p>
        </p:txBody>
      </p:sp>
      <p:sp>
        <p:nvSpPr>
          <p:cNvPr id="14" name="Left-Right Arrow 13"/>
          <p:cNvSpPr/>
          <p:nvPr/>
        </p:nvSpPr>
        <p:spPr>
          <a:xfrm>
            <a:off x="4976084" y="612971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-Right Arrow 14"/>
          <p:cNvSpPr/>
          <p:nvPr/>
        </p:nvSpPr>
        <p:spPr>
          <a:xfrm rot="5400000">
            <a:off x="7568773" y="1065173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Left-Right Arrow 15"/>
          <p:cNvSpPr/>
          <p:nvPr/>
        </p:nvSpPr>
        <p:spPr>
          <a:xfrm rot="5400000">
            <a:off x="7568773" y="1972247"/>
            <a:ext cx="314841" cy="2312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65" r="86825" b="44042"/>
          <a:stretch/>
        </p:blipFill>
        <p:spPr>
          <a:xfrm>
            <a:off x="4290832" y="3822292"/>
            <a:ext cx="742706" cy="7595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65" r="86825" b="44042"/>
          <a:stretch/>
        </p:blipFill>
        <p:spPr>
          <a:xfrm>
            <a:off x="7958414" y="2171711"/>
            <a:ext cx="901905" cy="85344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/>
          <a:stretch/>
        </p:blipFill>
        <p:spPr>
          <a:xfrm>
            <a:off x="215914" y="1259442"/>
            <a:ext cx="810345" cy="29148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447455" y="4642575"/>
            <a:ext cx="5593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pl-PL" sz="1400" b="1" dirty="0" smtClean="0">
                <a:solidFill>
                  <a:srgbClr val="FFA500"/>
                </a:solidFill>
              </a:rPr>
              <a:t>We </a:t>
            </a:r>
            <a:r>
              <a:rPr lang="pl-PL" sz="1400" b="1" dirty="0" err="1" smtClean="0">
                <a:solidFill>
                  <a:srgbClr val="FFA500"/>
                </a:solidFill>
              </a:rPr>
              <a:t>believe</a:t>
            </a:r>
            <a:r>
              <a:rPr lang="pl-PL" sz="1400" b="1" dirty="0" smtClean="0">
                <a:solidFill>
                  <a:srgbClr val="FFA500"/>
                </a:solidFill>
              </a:rPr>
              <a:t> </a:t>
            </a:r>
            <a:r>
              <a:rPr lang="pl-PL" sz="1400" b="1" dirty="0" err="1" smtClean="0">
                <a:solidFill>
                  <a:srgbClr val="FFA500"/>
                </a:solidFill>
              </a:rPr>
              <a:t>that</a:t>
            </a:r>
            <a:r>
              <a:rPr lang="pl-PL" sz="1400" b="1" dirty="0" smtClean="0">
                <a:solidFill>
                  <a:srgbClr val="FFA500"/>
                </a:solidFill>
              </a:rPr>
              <a:t> with STEAM </a:t>
            </a:r>
            <a:r>
              <a:rPr lang="pl-PL" sz="1400" b="1" dirty="0" err="1" smtClean="0">
                <a:solidFill>
                  <a:srgbClr val="FFA500"/>
                </a:solidFill>
              </a:rPr>
              <a:t>there</a:t>
            </a:r>
            <a:r>
              <a:rPr lang="pl-PL" sz="1400" b="1" dirty="0" smtClean="0">
                <a:solidFill>
                  <a:srgbClr val="FFA500"/>
                </a:solidFill>
              </a:rPr>
              <a:t> </a:t>
            </a:r>
            <a:r>
              <a:rPr lang="pl-PL" sz="1400" b="1" dirty="0" err="1" smtClean="0">
                <a:solidFill>
                  <a:srgbClr val="FFA500"/>
                </a:solidFill>
              </a:rPr>
              <a:t>is</a:t>
            </a:r>
            <a:r>
              <a:rPr lang="pl-PL" sz="1400" b="1" dirty="0" smtClean="0">
                <a:solidFill>
                  <a:srgbClr val="FFA500"/>
                </a:solidFill>
              </a:rPr>
              <a:t> place for </a:t>
            </a:r>
            <a:r>
              <a:rPr lang="pl-PL" sz="1400" b="1" dirty="0" err="1" smtClean="0">
                <a:solidFill>
                  <a:srgbClr val="FFA500"/>
                </a:solidFill>
              </a:rPr>
              <a:t>everything</a:t>
            </a:r>
            <a:r>
              <a:rPr lang="pl-PL" sz="1400" b="1" dirty="0" smtClean="0">
                <a:solidFill>
                  <a:srgbClr val="FFA500"/>
                </a:solidFill>
              </a:rPr>
              <a:t> </a:t>
            </a:r>
          </a:p>
          <a:p>
            <a:pPr defTabSz="685800">
              <a:defRPr/>
            </a:pPr>
            <a:r>
              <a:rPr lang="pl-PL" sz="1400" b="1" dirty="0" smtClean="0">
                <a:solidFill>
                  <a:srgbClr val="FFA500"/>
                </a:solidFill>
              </a:rPr>
              <a:t>and </a:t>
            </a:r>
            <a:r>
              <a:rPr lang="pl-PL" sz="1400" b="1" dirty="0" err="1" smtClean="0">
                <a:solidFill>
                  <a:srgbClr val="FFA500"/>
                </a:solidFill>
              </a:rPr>
              <a:t>everything</a:t>
            </a:r>
            <a:r>
              <a:rPr lang="pl-PL" sz="1400" b="1" dirty="0" smtClean="0">
                <a:solidFill>
                  <a:srgbClr val="FFA500"/>
                </a:solidFill>
              </a:rPr>
              <a:t> </a:t>
            </a:r>
            <a:r>
              <a:rPr lang="pl-PL" sz="1400" b="1" dirty="0" err="1" smtClean="0">
                <a:solidFill>
                  <a:srgbClr val="FFA500"/>
                </a:solidFill>
              </a:rPr>
              <a:t>is</a:t>
            </a:r>
            <a:r>
              <a:rPr lang="pl-PL" sz="1400" b="1" dirty="0" smtClean="0">
                <a:solidFill>
                  <a:srgbClr val="FFA500"/>
                </a:solidFill>
              </a:rPr>
              <a:t> in place</a:t>
            </a:r>
            <a:endParaRPr lang="en-US" sz="1400" b="1" dirty="0">
              <a:solidFill>
                <a:srgbClr val="FFA500"/>
              </a:solidFill>
            </a:endParaRPr>
          </a:p>
        </p:txBody>
      </p:sp>
      <p:pic>
        <p:nvPicPr>
          <p:cNvPr id="23" name="Picture 22" descr="Znalezione obrazy dla zapytania bulb icon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110" y="4722419"/>
            <a:ext cx="402345" cy="36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8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9946" y="3914"/>
            <a:ext cx="8226854" cy="506789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Presentation Outline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57200" y="665897"/>
            <a:ext cx="8229600" cy="3869232"/>
          </a:xfrm>
        </p:spPr>
        <p:txBody>
          <a:bodyPr>
            <a:normAutofit fontScale="92500" lnSpcReduction="10000"/>
          </a:bodyPr>
          <a:lstStyle/>
          <a:p>
            <a:pPr marL="27430" indent="0">
              <a:lnSpc>
                <a:spcPct val="150000"/>
              </a:lnSpc>
              <a:buClr>
                <a:schemeClr val="accent1"/>
              </a:buClr>
              <a:buNone/>
            </a:pPr>
            <a:r>
              <a:rPr lang="en-GB" sz="2100" dirty="0">
                <a:solidFill>
                  <a:schemeClr val="accent2"/>
                </a:solidFill>
              </a:rPr>
              <a:t>Introduction - Challenges</a:t>
            </a:r>
          </a:p>
          <a:p>
            <a:pPr marL="27430" indent="0">
              <a:lnSpc>
                <a:spcPct val="160000"/>
              </a:lnSpc>
              <a:buClr>
                <a:schemeClr val="accent1"/>
              </a:buClr>
              <a:buNone/>
            </a:pPr>
            <a:r>
              <a:rPr lang="pl-PL" sz="2100" dirty="0">
                <a:solidFill>
                  <a:schemeClr val="accent2"/>
                </a:solidFill>
              </a:rPr>
              <a:t>STEAM Architecture</a:t>
            </a:r>
            <a:endParaRPr lang="en-GB" sz="2100" dirty="0">
              <a:solidFill>
                <a:schemeClr val="accent2"/>
              </a:solidFill>
            </a:endParaRPr>
          </a:p>
          <a:p>
            <a:pPr marL="413193" indent="-385763">
              <a:lnSpc>
                <a:spcPct val="150000"/>
              </a:lnSpc>
              <a:buFont typeface="+mj-lt"/>
              <a:buAutoNum type="arabicPeriod"/>
            </a:pPr>
            <a:r>
              <a:rPr lang="pl-PL" sz="2100" dirty="0"/>
              <a:t>STEAM </a:t>
            </a:r>
            <a:r>
              <a:rPr lang="pl-PL" sz="2100" dirty="0" smtClean="0"/>
              <a:t>Tools</a:t>
            </a:r>
            <a:endParaRPr lang="en-US" sz="2100" dirty="0" smtClean="0"/>
          </a:p>
          <a:p>
            <a:pPr marL="41319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100" dirty="0" smtClean="0"/>
              <a:t>STEAM Model-Generator APIs</a:t>
            </a:r>
          </a:p>
          <a:p>
            <a:pPr marL="41319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100" dirty="0" smtClean="0"/>
              <a:t>STEAM Tool Adapter APIs</a:t>
            </a:r>
            <a:endParaRPr lang="pl-PL" sz="2100" dirty="0"/>
          </a:p>
          <a:p>
            <a:pPr marL="413193" indent="-385763">
              <a:lnSpc>
                <a:spcPct val="150000"/>
              </a:lnSpc>
              <a:buFont typeface="+mj-lt"/>
              <a:buAutoNum type="arabicPeriod"/>
            </a:pPr>
            <a:r>
              <a:rPr lang="pl-PL" sz="2100" dirty="0"/>
              <a:t>STEAM Meta-</a:t>
            </a:r>
            <a:r>
              <a:rPr lang="pl-PL" sz="2100" dirty="0" err="1"/>
              <a:t>methods</a:t>
            </a:r>
            <a:r>
              <a:rPr lang="pl-PL" sz="2100" dirty="0"/>
              <a:t>: Co-</a:t>
            </a:r>
            <a:r>
              <a:rPr lang="pl-PL" sz="2100" dirty="0" err="1"/>
              <a:t>simulation</a:t>
            </a:r>
            <a:endParaRPr lang="pl-PL" sz="2100" dirty="0"/>
          </a:p>
          <a:p>
            <a:pPr marL="413193" indent="-385763">
              <a:lnSpc>
                <a:spcPct val="150000"/>
              </a:lnSpc>
              <a:buFont typeface="+mj-lt"/>
              <a:buAutoNum type="arabicPeriod"/>
            </a:pPr>
            <a:r>
              <a:rPr lang="pl-PL" sz="2100" dirty="0"/>
              <a:t>STEAM </a:t>
            </a:r>
            <a:r>
              <a:rPr lang="pl-PL" sz="2100" dirty="0" err="1"/>
              <a:t>Frontends</a:t>
            </a:r>
            <a:r>
              <a:rPr lang="pl-PL" sz="2100" dirty="0"/>
              <a:t>: </a:t>
            </a:r>
            <a:r>
              <a:rPr lang="pl-PL" sz="2100" dirty="0" err="1"/>
              <a:t>Notebooks</a:t>
            </a:r>
            <a:endParaRPr lang="en-GB" sz="2100" dirty="0"/>
          </a:p>
          <a:p>
            <a:pPr marL="27430" indent="0">
              <a:lnSpc>
                <a:spcPct val="150000"/>
              </a:lnSpc>
              <a:buNone/>
            </a:pPr>
            <a:r>
              <a:rPr lang="en-GB" sz="2100" dirty="0"/>
              <a:t>Conclusion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692" y="1091952"/>
            <a:ext cx="3620113" cy="328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4706"/>
          <a:stretch/>
        </p:blipFill>
        <p:spPr>
          <a:xfrm>
            <a:off x="209821" y="1225207"/>
            <a:ext cx="4029075" cy="3440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1. Model Completeness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sp>
        <p:nvSpPr>
          <p:cNvPr id="6" name="PoleTekstowe 14"/>
          <p:cNvSpPr txBox="1"/>
          <p:nvPr/>
        </p:nvSpPr>
        <p:spPr>
          <a:xfrm>
            <a:off x="3314184" y="2254055"/>
            <a:ext cx="12522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350" dirty="0"/>
              <a:t>Model</a:t>
            </a:r>
          </a:p>
          <a:p>
            <a:r>
              <a:rPr lang="en-GB" sz="1350" dirty="0" smtClean="0"/>
              <a:t>completeness</a:t>
            </a:r>
            <a:endParaRPr lang="en-GB" sz="135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847018" y="1160382"/>
            <a:ext cx="0" cy="3275777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838143" y="4436159"/>
            <a:ext cx="3746376" cy="0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oleTekstowe 14"/>
          <p:cNvSpPr txBox="1"/>
          <p:nvPr/>
        </p:nvSpPr>
        <p:spPr>
          <a:xfrm>
            <a:off x="7193894" y="4487437"/>
            <a:ext cx="1936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350" dirty="0" smtClean="0"/>
              <a:t>Model</a:t>
            </a:r>
            <a:r>
              <a:rPr lang="en-US" sz="1350" dirty="0" smtClean="0"/>
              <a:t> </a:t>
            </a:r>
            <a:r>
              <a:rPr lang="en-GB" sz="1350" dirty="0" smtClean="0"/>
              <a:t>completeness</a:t>
            </a:r>
            <a:endParaRPr lang="en-GB" sz="1350" dirty="0"/>
          </a:p>
        </p:txBody>
      </p:sp>
      <p:sp>
        <p:nvSpPr>
          <p:cNvPr id="13" name="PoleTekstowe 14"/>
          <p:cNvSpPr txBox="1"/>
          <p:nvPr/>
        </p:nvSpPr>
        <p:spPr>
          <a:xfrm>
            <a:off x="4076615" y="906466"/>
            <a:ext cx="15408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 smtClean="0"/>
              <a:t>Computation time</a:t>
            </a:r>
            <a:endParaRPr lang="en-GB" sz="1350" dirty="0"/>
          </a:p>
        </p:txBody>
      </p:sp>
      <p:sp>
        <p:nvSpPr>
          <p:cNvPr id="15" name="Freeform 14"/>
          <p:cNvSpPr/>
          <p:nvPr/>
        </p:nvSpPr>
        <p:spPr>
          <a:xfrm>
            <a:off x="4864775" y="1496171"/>
            <a:ext cx="3444536" cy="2920753"/>
          </a:xfrm>
          <a:custGeom>
            <a:avLst/>
            <a:gdLst>
              <a:gd name="connsiteX0" fmla="*/ 0 w 3444536"/>
              <a:gd name="connsiteY0" fmla="*/ 2920753 h 2920753"/>
              <a:gd name="connsiteX1" fmla="*/ 1953088 w 3444536"/>
              <a:gd name="connsiteY1" fmla="*/ 2317072 h 2920753"/>
              <a:gd name="connsiteX2" fmla="*/ 3444536 w 3444536"/>
              <a:gd name="connsiteY2" fmla="*/ 0 h 292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4536" h="2920753">
                <a:moveTo>
                  <a:pt x="0" y="2920753"/>
                </a:moveTo>
                <a:cubicBezTo>
                  <a:pt x="689499" y="2862308"/>
                  <a:pt x="1378999" y="2803864"/>
                  <a:pt x="1953088" y="2317072"/>
                </a:cubicBezTo>
                <a:cubicBezTo>
                  <a:pt x="2527177" y="1830280"/>
                  <a:pt x="3444536" y="0"/>
                  <a:pt x="3444536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oleTekstowe 14"/>
          <p:cNvSpPr txBox="1"/>
          <p:nvPr/>
        </p:nvSpPr>
        <p:spPr>
          <a:xfrm>
            <a:off x="1778402" y="2833085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0D</a:t>
            </a:r>
            <a:endParaRPr lang="en-GB" sz="1600" dirty="0"/>
          </a:p>
        </p:txBody>
      </p:sp>
      <p:sp>
        <p:nvSpPr>
          <p:cNvPr id="16" name="PoleTekstowe 14"/>
          <p:cNvSpPr txBox="1"/>
          <p:nvPr/>
        </p:nvSpPr>
        <p:spPr>
          <a:xfrm>
            <a:off x="1664090" y="1944813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1</a:t>
            </a:r>
            <a:r>
              <a:rPr lang="en-GB" sz="1600" dirty="0" smtClean="0"/>
              <a:t>D</a:t>
            </a:r>
            <a:endParaRPr lang="en-GB" sz="1600" dirty="0"/>
          </a:p>
        </p:txBody>
      </p:sp>
      <p:sp>
        <p:nvSpPr>
          <p:cNvPr id="17" name="PoleTekstowe 14"/>
          <p:cNvSpPr txBox="1"/>
          <p:nvPr/>
        </p:nvSpPr>
        <p:spPr>
          <a:xfrm>
            <a:off x="1499141" y="32533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2D network</a:t>
            </a:r>
            <a:endParaRPr lang="en-GB" sz="1600" dirty="0"/>
          </a:p>
        </p:txBody>
      </p:sp>
      <p:sp>
        <p:nvSpPr>
          <p:cNvPr id="18" name="PoleTekstowe 14"/>
          <p:cNvSpPr txBox="1"/>
          <p:nvPr/>
        </p:nvSpPr>
        <p:spPr>
          <a:xfrm>
            <a:off x="1489408" y="1495269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2D FEM</a:t>
            </a:r>
            <a:endParaRPr lang="en-GB" sz="1600" dirty="0"/>
          </a:p>
        </p:txBody>
      </p:sp>
      <p:sp>
        <p:nvSpPr>
          <p:cNvPr id="19" name="PoleTekstowe 14"/>
          <p:cNvSpPr txBox="1"/>
          <p:nvPr/>
        </p:nvSpPr>
        <p:spPr>
          <a:xfrm>
            <a:off x="1426267" y="3707636"/>
            <a:ext cx="1367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3</a:t>
            </a:r>
            <a:r>
              <a:rPr lang="en-GB" sz="1600" dirty="0" smtClean="0"/>
              <a:t>D Analytical</a:t>
            </a:r>
            <a:endParaRPr lang="en-GB" sz="1600" dirty="0"/>
          </a:p>
        </p:txBody>
      </p:sp>
      <p:sp>
        <p:nvSpPr>
          <p:cNvPr id="20" name="PoleTekstowe 14"/>
          <p:cNvSpPr txBox="1"/>
          <p:nvPr/>
        </p:nvSpPr>
        <p:spPr>
          <a:xfrm>
            <a:off x="961912" y="1024589"/>
            <a:ext cx="2036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3</a:t>
            </a:r>
            <a:r>
              <a:rPr lang="en-GB" sz="1600" dirty="0" smtClean="0"/>
              <a:t>D FEM + Analytical</a:t>
            </a:r>
            <a:endParaRPr lang="en-GB" sz="1600" dirty="0"/>
          </a:p>
        </p:txBody>
      </p:sp>
      <p:sp>
        <p:nvSpPr>
          <p:cNvPr id="21" name="PoleTekstowe 14"/>
          <p:cNvSpPr txBox="1"/>
          <p:nvPr/>
        </p:nvSpPr>
        <p:spPr>
          <a:xfrm>
            <a:off x="1589585" y="4162783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3</a:t>
            </a:r>
            <a:r>
              <a:rPr lang="en-GB" sz="1600" dirty="0" smtClean="0"/>
              <a:t>D FEM</a:t>
            </a:r>
            <a:endParaRPr lang="en-GB" sz="1600" dirty="0"/>
          </a:p>
        </p:txBody>
      </p:sp>
      <p:sp>
        <p:nvSpPr>
          <p:cNvPr id="22" name="PoleTekstowe 14"/>
          <p:cNvSpPr txBox="1"/>
          <p:nvPr/>
        </p:nvSpPr>
        <p:spPr>
          <a:xfrm>
            <a:off x="-23186" y="665707"/>
            <a:ext cx="3025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Considering thermal models: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7112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917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1. Qualities of good models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026023" cy="3203145"/>
          </a:xfrm>
        </p:spPr>
        <p:txBody>
          <a:bodyPr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High Fidelity</a:t>
            </a:r>
          </a:p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Model Credibility</a:t>
            </a:r>
          </a:p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Linked to Decision Support</a:t>
            </a:r>
          </a:p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Understandable and Well-Organized</a:t>
            </a:r>
          </a:p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Well formed for Optimization</a:t>
            </a:r>
          </a:p>
          <a:p>
            <a:pPr marL="514350" marR="0" lvl="0" indent="-51435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600" dirty="0" smtClean="0"/>
              <a:t>Clear Scope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28548" y="4579987"/>
            <a:ext cx="5792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Course on Architecture </a:t>
            </a:r>
            <a:r>
              <a:rPr lang="en-GB" sz="1400" dirty="0"/>
              <a:t>and Systems Engineering: Models and Methods to Manage Complex </a:t>
            </a:r>
            <a:r>
              <a:rPr lang="en-GB" sz="1400" dirty="0" smtClean="0"/>
              <a:t>Systems, MIT Professional Education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4842769" y="994205"/>
            <a:ext cx="3844031" cy="2970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200000"/>
              </a:lnSpc>
              <a:buFont typeface="+mj-lt"/>
              <a:buAutoNum type="arabicPeriod" startAt="7"/>
              <a:defRPr/>
            </a:pPr>
            <a:r>
              <a:rPr lang="en-GB" sz="1600" dirty="0"/>
              <a:t>Internally Consistent</a:t>
            </a:r>
          </a:p>
          <a:p>
            <a:pPr marL="514350" lvl="0" indent="-514350">
              <a:lnSpc>
                <a:spcPct val="200000"/>
              </a:lnSpc>
              <a:buFontTx/>
              <a:buAutoNum type="arabicPeriod" startAt="7"/>
              <a:defRPr/>
            </a:pPr>
            <a:r>
              <a:rPr lang="en-GB" sz="1600" dirty="0"/>
              <a:t>Elegant</a:t>
            </a:r>
          </a:p>
          <a:p>
            <a:pPr marL="514350" lvl="0" indent="-514350">
              <a:lnSpc>
                <a:spcPct val="200000"/>
              </a:lnSpc>
              <a:buFontTx/>
              <a:buAutoNum type="arabicPeriod" startAt="7"/>
              <a:defRPr/>
            </a:pPr>
            <a:r>
              <a:rPr lang="en-GB" sz="1600" dirty="0" err="1"/>
              <a:t>Analyzable</a:t>
            </a:r>
            <a:r>
              <a:rPr lang="en-GB" sz="1600" dirty="0"/>
              <a:t> and Traceable</a:t>
            </a:r>
          </a:p>
          <a:p>
            <a:pPr marL="514350" lvl="0" indent="-514350">
              <a:lnSpc>
                <a:spcPct val="200000"/>
              </a:lnSpc>
              <a:buFontTx/>
              <a:buAutoNum type="arabicPeriod" startAt="7"/>
              <a:defRPr/>
            </a:pPr>
            <a:r>
              <a:rPr lang="en-GB" sz="1600" dirty="0"/>
              <a:t>Data Extrapolation</a:t>
            </a:r>
          </a:p>
          <a:p>
            <a:pPr marL="514350" lvl="0" indent="-514350">
              <a:lnSpc>
                <a:spcPct val="200000"/>
              </a:lnSpc>
              <a:buFontTx/>
              <a:buAutoNum type="arabicPeriod" startAt="7"/>
              <a:defRPr/>
            </a:pPr>
            <a:r>
              <a:rPr lang="en-GB" sz="1600" dirty="0"/>
              <a:t>Availability of Interfaces</a:t>
            </a:r>
          </a:p>
          <a:p>
            <a:pPr marL="514350" lvl="0" indent="-514350">
              <a:lnSpc>
                <a:spcPct val="200000"/>
              </a:lnSpc>
              <a:buFontTx/>
              <a:buAutoNum type="arabicPeriod" startAt="7"/>
              <a:defRPr/>
            </a:pPr>
            <a:r>
              <a:rPr lang="en-GB" sz="1600" dirty="0"/>
              <a:t>Reusable</a:t>
            </a:r>
          </a:p>
        </p:txBody>
      </p:sp>
    </p:spTree>
    <p:extLst>
      <p:ext uri="{BB962C8B-B14F-4D97-AF65-F5344CB8AC3E}">
        <p14:creationId xmlns:p14="http://schemas.microsoft.com/office/powerpoint/2010/main" val="216692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10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1. Available Tools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extBox 164"/>
          <p:cNvSpPr txBox="1"/>
          <p:nvPr/>
        </p:nvSpPr>
        <p:spPr>
          <a:xfrm>
            <a:off x="2287459" y="4675335"/>
            <a:ext cx="5825675" cy="3231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rgbClr val="FF9900"/>
                </a:solidFill>
              </a:rPr>
              <a:t>Models are subject to continuous verification and validation</a:t>
            </a:r>
            <a:endParaRPr lang="en-GB" sz="1500" b="1" dirty="0">
              <a:solidFill>
                <a:srgbClr val="FF9900"/>
              </a:solidFill>
            </a:endParaRPr>
          </a:p>
        </p:txBody>
      </p:sp>
      <p:pic>
        <p:nvPicPr>
          <p:cNvPr id="6" name="Picture 5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333430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92509"/>
              </p:ext>
            </p:extLst>
          </p:nvPr>
        </p:nvGraphicFramePr>
        <p:xfrm>
          <a:off x="457200" y="717042"/>
          <a:ext cx="7445945" cy="3175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9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49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5607">
                  <a:extLst>
                    <a:ext uri="{9D8B030D-6E8A-4147-A177-3AD203B41FA5}">
                      <a16:colId xmlns:a16="http://schemas.microsoft.com/office/drawing/2014/main" xmlns="" val="365623566"/>
                    </a:ext>
                  </a:extLst>
                </a:gridCol>
                <a:gridCol w="22746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8514">
                <a:tc>
                  <a:txBody>
                    <a:bodyPr/>
                    <a:lstStyle/>
                    <a:p>
                      <a:endParaRPr lang="en-GB" sz="1100" noProof="0" dirty="0"/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Power Converter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 Controller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Superconducting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Circuit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Superconducting Busbar</a:t>
                      </a:r>
                      <a:endParaRPr lang="en-GB" sz="1100" noProof="0" dirty="0" smtClean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tx2"/>
                          </a:solidFill>
                        </a:rPr>
                        <a:t>Superconducting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tx2"/>
                          </a:solidFill>
                        </a:rPr>
                        <a:t>Magnet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26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Equation type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Differential-algebraic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Differential-algebraic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7030A0"/>
                          </a:solidFill>
                        </a:rPr>
                        <a:t>Partial-differential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/>
                        <a:t>Differential-algebraic </a:t>
                      </a:r>
                      <a:r>
                        <a:rPr lang="en-US" sz="1100" noProof="0" dirty="0" smtClean="0"/>
                        <a:t>(network)</a:t>
                      </a:r>
                      <a:endParaRPr lang="en-GB" sz="1100" noProof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/>
                        <a:t>Partial-differential (field)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339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Time-stepping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Fixed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Adaptive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Adaptive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/>
                        <a:t>Fixed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Adaptive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13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# DOF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~10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~10-10k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~1k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~1k-10k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3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Dimension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0D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0D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1+1D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0D, 1D, 2D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85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Physical Domains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Electric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Thermal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Magnetoquasistatic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Thermal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Mechanical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50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10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1. Available Tools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extBox 164"/>
          <p:cNvSpPr txBox="1"/>
          <p:nvPr/>
        </p:nvSpPr>
        <p:spPr>
          <a:xfrm>
            <a:off x="2287459" y="4675335"/>
            <a:ext cx="5825675" cy="3231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rgbClr val="FF9900"/>
                </a:solidFill>
              </a:rPr>
              <a:t>Models are subject to continuous verification and validation</a:t>
            </a:r>
            <a:endParaRPr lang="en-GB" sz="1500" b="1" dirty="0">
              <a:solidFill>
                <a:srgbClr val="FF9900"/>
              </a:solidFill>
            </a:endParaRPr>
          </a:p>
        </p:txBody>
      </p:sp>
      <p:pic>
        <p:nvPicPr>
          <p:cNvPr id="6" name="Picture 5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44" y="4694224"/>
            <a:ext cx="333430" cy="28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07717"/>
              </p:ext>
            </p:extLst>
          </p:nvPr>
        </p:nvGraphicFramePr>
        <p:xfrm>
          <a:off x="457200" y="717042"/>
          <a:ext cx="7445945" cy="3175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9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49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5607">
                  <a:extLst>
                    <a:ext uri="{9D8B030D-6E8A-4147-A177-3AD203B41FA5}">
                      <a16:colId xmlns:a16="http://schemas.microsoft.com/office/drawing/2014/main" xmlns="" val="365623566"/>
                    </a:ext>
                  </a:extLst>
                </a:gridCol>
                <a:gridCol w="22746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8514">
                <a:tc>
                  <a:txBody>
                    <a:bodyPr/>
                    <a:lstStyle/>
                    <a:p>
                      <a:endParaRPr lang="en-GB" sz="1100" noProof="0" dirty="0"/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Power Converter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 Controller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Superconducting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Circuit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Superconducting Busbar</a:t>
                      </a:r>
                      <a:endParaRPr lang="en-GB" sz="1100" noProof="0" dirty="0" smtClean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tx2"/>
                          </a:solidFill>
                        </a:rPr>
                        <a:t>Superconducting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tx2"/>
                          </a:solidFill>
                        </a:rPr>
                        <a:t>Magnet</a:t>
                      </a:r>
                    </a:p>
                  </a:txBody>
                  <a:tcPr marL="51435" marR="51435" marT="25718" marB="2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26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Equation type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Differential-algebraic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Differential-algebraic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>
                          <a:solidFill>
                            <a:srgbClr val="7030A0"/>
                          </a:solidFill>
                        </a:rPr>
                        <a:t>Partial-differential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/>
                        <a:t>Differential-algebraic </a:t>
                      </a:r>
                      <a:r>
                        <a:rPr lang="en-US" sz="1100" noProof="0" dirty="0" smtClean="0"/>
                        <a:t>(network)</a:t>
                      </a:r>
                      <a:endParaRPr lang="en-GB" sz="1100" noProof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 smtClean="0"/>
                        <a:t>Partial-differential (field)</a:t>
                      </a: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339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Time-stepping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Fixed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Adaptive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Adaptive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/>
                        <a:t>Fixed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Adaptive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13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# DOF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~10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~10-10k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~1k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~1k-10k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3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Dimension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0D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0D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1+1D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0D, 1D, 2D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85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Physical Domains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GB" sz="11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>
                          <a:solidFill>
                            <a:schemeClr val="accent6"/>
                          </a:solidFill>
                        </a:rPr>
                        <a:t>Electric</a:t>
                      </a:r>
                      <a:endParaRPr lang="en-GB" sz="11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100" noProof="0" dirty="0" smtClean="0">
                          <a:solidFill>
                            <a:srgbClr val="7030A0"/>
                          </a:solidFill>
                        </a:rPr>
                        <a:t>Thermal</a:t>
                      </a:r>
                      <a:endParaRPr lang="en-GB" sz="1100" noProof="0" dirty="0">
                        <a:solidFill>
                          <a:srgbClr val="7030A0"/>
                        </a:solidFill>
                      </a:endParaRPr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Magnetoquasistatic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Thermal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100" noProof="0" dirty="0" smtClean="0"/>
                        <a:t>Mechanical</a:t>
                      </a:r>
                      <a:endParaRPr lang="en-GB" sz="1100" noProof="0" dirty="0"/>
                    </a:p>
                  </a:txBody>
                  <a:tcPr marL="51435" marR="51435" marT="25718" marB="2571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Prostokąt 9"/>
          <p:cNvSpPr/>
          <p:nvPr/>
        </p:nvSpPr>
        <p:spPr>
          <a:xfrm>
            <a:off x="1642550" y="1155989"/>
            <a:ext cx="6260595" cy="2722097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9" name="Obraz 10"/>
          <p:cNvPicPr>
            <a:picLocks noChangeAspect="1"/>
          </p:cNvPicPr>
          <p:nvPr/>
        </p:nvPicPr>
        <p:blipFill rotWithShape="1">
          <a:blip r:embed="rId3"/>
          <a:srcRect l="24045" t="29297" r="25174" b="34766"/>
          <a:stretch/>
        </p:blipFill>
        <p:spPr>
          <a:xfrm>
            <a:off x="1737301" y="1970660"/>
            <a:ext cx="1100315" cy="519123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0" name="Obraz 11"/>
          <p:cNvPicPr>
            <a:picLocks noChangeAspect="1"/>
          </p:cNvPicPr>
          <p:nvPr/>
        </p:nvPicPr>
        <p:blipFill rotWithShape="1">
          <a:blip r:embed="rId4"/>
          <a:srcRect l="4897" t="25714" r="7731" b="17434"/>
          <a:stretch/>
        </p:blipFill>
        <p:spPr>
          <a:xfrm>
            <a:off x="3054007" y="1251509"/>
            <a:ext cx="1002707" cy="310573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1" name="Obraz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232" y="1767528"/>
            <a:ext cx="722255" cy="72225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2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5151" y="1251733"/>
            <a:ext cx="1341504" cy="192909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3" name="Obraz 14"/>
          <p:cNvPicPr>
            <a:picLocks noChangeAspect="1"/>
          </p:cNvPicPr>
          <p:nvPr/>
        </p:nvPicPr>
        <p:blipFill rotWithShape="1">
          <a:blip r:embed="rId7"/>
          <a:srcRect l="21698" t="23247" r="20493" b="20812"/>
          <a:stretch/>
        </p:blipFill>
        <p:spPr>
          <a:xfrm>
            <a:off x="6074150" y="1778329"/>
            <a:ext cx="1341506" cy="36433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258901" y="3532270"/>
            <a:ext cx="972000" cy="3000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ProteCCT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8901" y="2737025"/>
            <a:ext cx="972000" cy="3000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50"/>
            </a:lvl1pPr>
          </a:lstStyle>
          <a:p>
            <a:pPr algn="ctr"/>
            <a:r>
              <a:rPr lang="en-US" dirty="0"/>
              <a:t>LEDET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58901" y="3148440"/>
            <a:ext cx="972000" cy="3000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350"/>
            </a:lvl1pPr>
          </a:lstStyle>
          <a:p>
            <a:pPr algn="ctr"/>
            <a:r>
              <a:rPr lang="en-US" dirty="0"/>
              <a:t>QLASA</a:t>
            </a:r>
          </a:p>
        </p:txBody>
      </p:sp>
      <p:sp>
        <p:nvSpPr>
          <p:cNvPr id="3" name="Rectangle 2"/>
          <p:cNvSpPr/>
          <p:nvPr/>
        </p:nvSpPr>
        <p:spPr>
          <a:xfrm>
            <a:off x="348855" y="3962450"/>
            <a:ext cx="82724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We use proprietary tools for the sake of their verification and long-term support.</a:t>
            </a:r>
          </a:p>
          <a:p>
            <a:r>
              <a:rPr lang="en-US" dirty="0" smtClean="0"/>
              <a:t>We use in-house tools due to their efficient implementation of custom physics.</a:t>
            </a:r>
            <a:endParaRPr lang="en-GB" dirty="0"/>
          </a:p>
        </p:txBody>
      </p:sp>
      <p:pic>
        <p:nvPicPr>
          <p:cNvPr id="18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4150" y="1249109"/>
            <a:ext cx="1341504" cy="192909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9" name="Obraz 14"/>
          <p:cNvPicPr>
            <a:picLocks noChangeAspect="1"/>
          </p:cNvPicPr>
          <p:nvPr/>
        </p:nvPicPr>
        <p:blipFill rotWithShape="1">
          <a:blip r:embed="rId7"/>
          <a:srcRect l="21698" t="23247" r="20493" b="20812"/>
          <a:stretch/>
        </p:blipFill>
        <p:spPr>
          <a:xfrm>
            <a:off x="4245151" y="1767528"/>
            <a:ext cx="1341506" cy="36433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21" name="Right Brace 20"/>
          <p:cNvSpPr/>
          <p:nvPr/>
        </p:nvSpPr>
        <p:spPr>
          <a:xfrm>
            <a:off x="8023123" y="1155989"/>
            <a:ext cx="235974" cy="1430593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ight Brace 21"/>
          <p:cNvSpPr/>
          <p:nvPr/>
        </p:nvSpPr>
        <p:spPr>
          <a:xfrm>
            <a:off x="8023123" y="2737026"/>
            <a:ext cx="235974" cy="1155810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8036063" y="1686619"/>
            <a:ext cx="131318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Proprietary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 rot="5400000">
            <a:off x="8151480" y="3124824"/>
            <a:ext cx="108234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In-house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11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4898</TotalTime>
  <Words>1804</Words>
  <Application>Microsoft Macintosh PowerPoint</Application>
  <PresentationFormat>On-screen Show (16:9)</PresentationFormat>
  <Paragraphs>571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Cambria Math</vt:lpstr>
      <vt:lpstr>Mangal</vt:lpstr>
      <vt:lpstr>Optima</vt:lpstr>
      <vt:lpstr>Times New Roman</vt:lpstr>
      <vt:lpstr>Wingdings</vt:lpstr>
      <vt:lpstr>CERNcobrandi16-9</vt:lpstr>
      <vt:lpstr>PowerPoint Presentation</vt:lpstr>
      <vt:lpstr>Superconducting Accelerator Circuits  – Numerical Challenges</vt:lpstr>
      <vt:lpstr>Simulation of Transient Effects in Accelerator Magnets - Our Solution</vt:lpstr>
      <vt:lpstr>STEAM Overview</vt:lpstr>
      <vt:lpstr>Presentation Outline</vt:lpstr>
      <vt:lpstr>1. Model Completeness</vt:lpstr>
      <vt:lpstr>1. Qualities of good models</vt:lpstr>
      <vt:lpstr>1. Available Tools</vt:lpstr>
      <vt:lpstr>1. Available Tools</vt:lpstr>
      <vt:lpstr>2. Model-Generator APIs - Single source of truth</vt:lpstr>
      <vt:lpstr>2. Model-Generator APIs - Single source of truth</vt:lpstr>
      <vt:lpstr>2. Library of Material Properties</vt:lpstr>
      <vt:lpstr>3. Tool Adapter API</vt:lpstr>
      <vt:lpstr>4. Cooperative Simulation - Motivation</vt:lpstr>
      <vt:lpstr>4. Cooperative Simulation: STEAM CoSim</vt:lpstr>
      <vt:lpstr>4. Cooperative Simulation: Mesh-Based Interpolation</vt:lpstr>
      <vt:lpstr>4. Simulation Scheme for Intermittent Short Analysis</vt:lpstr>
      <vt:lpstr>5. STEAM Frontend Notebooks - Models as repositories of data</vt:lpstr>
      <vt:lpstr>Presentation Outline</vt:lpstr>
      <vt:lpstr>STEAM Code Convention - Implementation</vt:lpstr>
      <vt:lpstr>STEAM Continuous Integration Pipeline – Implementation*</vt:lpstr>
      <vt:lpstr>STEAM Application  – FCC Main Dipole Circuit Layout and Protection Design</vt:lpstr>
      <vt:lpstr>STEAM Application  – FCC Main Dipole Circuit Layout and Protection Design</vt:lpstr>
      <vt:lpstr>Design phases for the FCC dipole magnets</vt:lpstr>
      <vt:lpstr>Design phases for the FCC dipole magnets</vt:lpstr>
      <vt:lpstr>Design phases for the FCC dipole magnets</vt:lpstr>
      <vt:lpstr>Design phases for the FCC dipole magnets</vt:lpstr>
      <vt:lpstr>Design phases for the FCC dipole magnets</vt:lpstr>
      <vt:lpstr>Conclusion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Michal Maciejewski</cp:lastModifiedBy>
  <cp:revision>309</cp:revision>
  <dcterms:created xsi:type="dcterms:W3CDTF">2012-11-30T11:04:26Z</dcterms:created>
  <dcterms:modified xsi:type="dcterms:W3CDTF">2020-03-24T10:58:03Z</dcterms:modified>
</cp:coreProperties>
</file>