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7" r:id="rId2"/>
    <p:sldId id="297" r:id="rId3"/>
    <p:sldId id="296" r:id="rId4"/>
    <p:sldId id="299" r:id="rId5"/>
    <p:sldId id="287" r:id="rId6"/>
    <p:sldId id="298" r:id="rId7"/>
    <p:sldId id="300" r:id="rId8"/>
    <p:sldId id="301" r:id="rId9"/>
    <p:sldId id="302" r:id="rId10"/>
    <p:sldId id="305" r:id="rId11"/>
    <p:sldId id="303" r:id="rId12"/>
    <p:sldId id="30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33CC33"/>
    <a:srgbClr val="0C377B"/>
    <a:srgbClr val="0055A0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86348"/>
  </p:normalViewPr>
  <p:slideViewPr>
    <p:cSldViewPr snapToGrid="0" snapToObjects="1">
      <p:cViewPr varScale="1">
        <p:scale>
          <a:sx n="113" d="100"/>
          <a:sy n="113" d="100"/>
        </p:scale>
        <p:origin x="450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A39DC-5865-C644-BB9E-AAC016A64910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B1595-DE59-C540-A623-C5DA74017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6/5/2019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6/5/2019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800" y="2878269"/>
            <a:ext cx="1220400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0969139" cy="53246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62598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11433215" y="647340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549576" y="6503006"/>
            <a:ext cx="7092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1</a:t>
            </a:r>
            <a:r>
              <a:rPr lang="en-US" sz="1200" kern="1200" baseline="300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st</a:t>
            </a:r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STEAM Workshop – CERN, Geneva, CH – 13 June 2019</a:t>
            </a:r>
            <a:endParaRPr lang="en-US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2260" y="6248400"/>
            <a:ext cx="11987480" cy="76200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3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9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6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6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501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14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13370"/>
            <a:ext cx="9464400" cy="649399"/>
          </a:xfrm>
          <a:prstGeom prst="rect">
            <a:avLst/>
          </a:prstGeom>
        </p:spPr>
      </p:pic>
      <p:pic>
        <p:nvPicPr>
          <p:cNvPr id="6" name="Content Placeholder 4"/>
          <p:cNvPicPr>
            <a:picLocks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33" y="6336127"/>
            <a:ext cx="1180800" cy="4146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55" y="638480"/>
            <a:ext cx="2506806" cy="87958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10920" y="2616796"/>
            <a:ext cx="6570160" cy="1508105"/>
          </a:xfr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/>
              <a:t>STEAM-BBQ</a:t>
            </a:r>
            <a:br>
              <a:rPr lang="en-GB" sz="2800" b="1" dirty="0" smtClean="0"/>
            </a:br>
            <a:r>
              <a:rPr lang="en-GB" sz="1600" b="1" dirty="0" smtClean="0"/>
              <a:t>(</a:t>
            </a:r>
            <a:r>
              <a:rPr lang="en-GB" sz="1600" b="1" dirty="0" err="1" smtClean="0"/>
              <a:t>BusBar</a:t>
            </a:r>
            <a:r>
              <a:rPr lang="en-GB" sz="1600" b="1" dirty="0" smtClean="0"/>
              <a:t> Quench)</a:t>
            </a:r>
            <a:r>
              <a:rPr lang="en-GB" sz="2800" b="1" dirty="0"/>
              <a:t/>
            </a:r>
            <a:br>
              <a:rPr lang="en-GB" sz="2800" b="1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STEAM Workshop </a:t>
            </a:r>
            <a:r>
              <a:rPr lang="en-GB" sz="2400" dirty="0"/>
              <a:t>13-14 June 2019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38923" y="4982237"/>
            <a:ext cx="6637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>
                <a:solidFill>
                  <a:srgbClr val="002060"/>
                </a:solidFill>
              </a:rPr>
              <a:t>Matthias </a:t>
            </a:r>
            <a:r>
              <a:rPr lang="en-US" sz="2000" smtClean="0">
                <a:solidFill>
                  <a:srgbClr val="002060"/>
                </a:solidFill>
              </a:rPr>
              <a:t>Mentink</a:t>
            </a:r>
            <a:endParaRPr lang="en-US" sz="2000" dirty="0" smtClean="0">
              <a:solidFill>
                <a:srgbClr val="002060"/>
              </a:solidFill>
            </a:endParaRPr>
          </a:p>
          <a:p>
            <a:pPr algn="ctr"/>
            <a:r>
              <a:rPr lang="en-US" sz="2000" dirty="0" smtClean="0">
                <a:solidFill>
                  <a:srgbClr val="002060"/>
                </a:solidFill>
              </a:rPr>
              <a:t>on behalf of the STEAM team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04321" y="193134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cern.ch/STEAM</a:t>
            </a:r>
          </a:p>
        </p:txBody>
      </p:sp>
    </p:spTree>
    <p:extLst>
      <p:ext uri="{BB962C8B-B14F-4D97-AF65-F5344CB8AC3E}">
        <p14:creationId xmlns:p14="http://schemas.microsoft.com/office/powerpoint/2010/main" val="111003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User interface</a:t>
            </a:r>
            <a:endParaRPr lang="en-GB" dirty="0"/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1578831" y="4974052"/>
            <a:ext cx="10011545" cy="276999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Text to be added</a:t>
            </a:r>
            <a:endParaRPr lang="en-GB" sz="18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2106004" y="3901250"/>
            <a:ext cx="3088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Temperature as a function of position</a:t>
            </a:r>
            <a:endParaRPr lang="en-GB" sz="1600" i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91423" y="3901250"/>
            <a:ext cx="30881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Comsol</a:t>
            </a:r>
            <a:r>
              <a:rPr lang="en-US" sz="1600" i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user interface</a:t>
            </a:r>
            <a:endParaRPr lang="en-GB" sz="1600" i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0873" y="1321736"/>
            <a:ext cx="3374032" cy="25033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6673" y="1365558"/>
            <a:ext cx="3202947" cy="235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149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Demonstration</a:t>
            </a:r>
            <a:endParaRPr lang="en-GB" dirty="0"/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1578831" y="4974052"/>
            <a:ext cx="10011545" cy="276999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Text to be added</a:t>
            </a:r>
            <a:endParaRPr lang="en-GB" sz="1800" dirty="0" smtClean="0"/>
          </a:p>
        </p:txBody>
      </p:sp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3560837" y="1525270"/>
            <a:ext cx="5066665" cy="234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581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1088397" y="1059277"/>
            <a:ext cx="10011545" cy="276999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Text to be added</a:t>
            </a: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2156873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2047287" y="4639928"/>
            <a:ext cx="7606512" cy="886397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Motivation</a:t>
            </a: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762036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Motivation for STEAM-</a:t>
            </a:r>
            <a:r>
              <a:rPr lang="en-US" dirty="0" err="1" smtClean="0"/>
              <a:t>BusBarQuench</a:t>
            </a:r>
            <a:r>
              <a:rPr lang="en-US" dirty="0" smtClean="0"/>
              <a:t> (BBQ)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348345" y="1040354"/>
            <a:ext cx="7200120" cy="4191948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For a circuit with a known discharge quench integral:</a:t>
            </a:r>
          </a:p>
          <a:p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What is the time required to detect and validate a quench?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What is the total quench integral that the superconducting conductors see?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What are implications of cooling to the helium bath?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How long does it take for a normal zone to traverse a given conductor length, also considering local field variations, joints, inhomogeneous cooling conditions etc.?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What is the hotspot temperature of a conductor quenching at a given circuit current?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dirty="0"/>
          </a:p>
          <a:p>
            <a:r>
              <a:rPr lang="en-US" sz="1800" dirty="0" smtClean="0">
                <a:sym typeface="Wingdings" panose="05000000000000000000" pitchFamily="2" charset="2"/>
              </a:rPr>
              <a:t> STEAM-BBQ</a:t>
            </a:r>
            <a:endParaRPr lang="en-GB" sz="1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3181" y="1175590"/>
            <a:ext cx="3975358" cy="374498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8120807" y="5063025"/>
            <a:ext cx="365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</a:rPr>
              <a:t>Multi-functional barbecue grill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70162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tool basics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287266" y="831537"/>
            <a:ext cx="6784498" cy="4653582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STEAM-BBQ [1]: FEM-based </a:t>
            </a:r>
            <a:r>
              <a:rPr lang="en-US" sz="1800" dirty="0" err="1" smtClean="0"/>
              <a:t>Comsol</a:t>
            </a:r>
            <a:r>
              <a:rPr lang="en-US" sz="1800" dirty="0" smtClean="0"/>
              <a:t> simulation tool for calculating the quench-related properties of individual conductors such as superconducting busbars, with inspiration </a:t>
            </a:r>
            <a:r>
              <a:rPr lang="en-US" sz="1800" dirty="0"/>
              <a:t>from previously developed </a:t>
            </a:r>
            <a:r>
              <a:rPr lang="en-US" sz="1800" dirty="0" err="1"/>
              <a:t>1D</a:t>
            </a:r>
            <a:r>
              <a:rPr lang="en-US" sz="1800" dirty="0"/>
              <a:t> quench propagation tool </a:t>
            </a:r>
            <a:r>
              <a:rPr lang="en-US" sz="1800" dirty="0" smtClean="0"/>
              <a:t>[2]</a:t>
            </a: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Calculation of quench-related conductor properties: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Quench propagation velocity </a:t>
            </a:r>
            <a:r>
              <a:rPr lang="en-US" sz="1800" i="1" dirty="0" err="1" smtClean="0"/>
              <a:t>v</a:t>
            </a:r>
            <a:r>
              <a:rPr lang="en-US" sz="1800" baseline="-25000" dirty="0" err="1" smtClean="0"/>
              <a:t>Q</a:t>
            </a:r>
            <a:endParaRPr lang="en-US" sz="1800" baseline="-25000" dirty="0" smtClean="0"/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Development of voltage after quench origination for quench detection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Hotspot temperature as a function of quench integral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For circuit with known discharge quench integral: 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Time-dependent current (Exponential decay after quench detected)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Time-dependent hotspot temperature</a:t>
            </a:r>
            <a:endParaRPr lang="en-GB" sz="1800" b="1" dirty="0" smtClean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8748" y="3731023"/>
            <a:ext cx="3137881" cy="2287812"/>
          </a:xfrm>
          <a:prstGeom prst="rect">
            <a:avLst/>
          </a:prstGeom>
        </p:spPr>
      </p:pic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6953858" y="831537"/>
            <a:ext cx="4732771" cy="2319304"/>
            <a:chOff x="6644774" y="801960"/>
            <a:chExt cx="5103698" cy="250107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64662" y="801960"/>
              <a:ext cx="3383810" cy="2501077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 flipV="1">
              <a:off x="9365311" y="2065662"/>
              <a:ext cx="805008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>
              <a:glow rad="635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0180320" y="1844040"/>
              <a:ext cx="4203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/>
                <a:t>v</a:t>
              </a:r>
              <a:r>
                <a:rPr lang="en-US" baseline="-25000" dirty="0" err="1" smtClean="0"/>
                <a:t>Q</a:t>
              </a:r>
              <a:endParaRPr lang="en-GB" baseline="-25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44774" y="1234666"/>
              <a:ext cx="187893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Hotspot temperature at </a:t>
              </a:r>
            </a:p>
            <a:p>
              <a:pPr algn="ctr"/>
              <a:r>
                <a:rPr lang="en-US" sz="1600" i="1" dirty="0" smtClean="0"/>
                <a:t>t</a:t>
              </a:r>
              <a:r>
                <a:rPr lang="en-US" sz="1600" dirty="0" smtClean="0"/>
                <a:t> = 0.2 s</a:t>
              </a:r>
              <a:endParaRPr lang="en-GB" sz="1600" baseline="-250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8220075" y="899160"/>
              <a:ext cx="634366" cy="48688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  <a:effectLst>
              <a:glow rad="635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8628064" y="3100800"/>
            <a:ext cx="3355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</a:rPr>
              <a:t>Temperature-development along length of conductor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20720" y="5967513"/>
            <a:ext cx="3355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</a:rPr>
              <a:t>Circuit current discharge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6782" y="5788154"/>
            <a:ext cx="5257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anose="020F0502020204030204" pitchFamily="34" charset="0"/>
              </a:rPr>
              <a:t>[1] </a:t>
            </a:r>
            <a:r>
              <a:rPr lang="en-US" sz="1000" dirty="0">
                <a:latin typeface="Calibri" panose="020F0502020204030204" pitchFamily="34" charset="0"/>
              </a:rPr>
              <a:t>M. Mentink and M. </a:t>
            </a:r>
            <a:r>
              <a:rPr lang="en-US" sz="1000" dirty="0" err="1">
                <a:latin typeface="Calibri" panose="020F0502020204030204" pitchFamily="34" charset="0"/>
              </a:rPr>
              <a:t>Maciejewski</a:t>
            </a:r>
            <a:r>
              <a:rPr lang="en-US" sz="1000" dirty="0">
                <a:latin typeface="Calibri" panose="020F0502020204030204" pitchFamily="34" charset="0"/>
              </a:rPr>
              <a:t>, “STEAM-BBQ User manual”, </a:t>
            </a:r>
            <a:r>
              <a:rPr lang="en-US" sz="1000" dirty="0" err="1">
                <a:latin typeface="Calibri" panose="020F0502020204030204" pitchFamily="34" charset="0"/>
              </a:rPr>
              <a:t>EDMS</a:t>
            </a:r>
            <a:r>
              <a:rPr lang="en-US" sz="1000" dirty="0">
                <a:latin typeface="Calibri" panose="020F0502020204030204" pitchFamily="34" charset="0"/>
              </a:rPr>
              <a:t> </a:t>
            </a:r>
            <a:r>
              <a:rPr lang="en-US" sz="1000" dirty="0" err="1">
                <a:latin typeface="Calibri" panose="020F0502020204030204" pitchFamily="34" charset="0"/>
              </a:rPr>
              <a:t>nr</a:t>
            </a:r>
            <a:r>
              <a:rPr lang="en-US" sz="1000" dirty="0">
                <a:latin typeface="Calibri" panose="020F0502020204030204" pitchFamily="34" charset="0"/>
              </a:rPr>
              <a:t>. 2159478, (2019)</a:t>
            </a:r>
            <a:endParaRPr lang="en-GB" sz="1000" dirty="0">
              <a:latin typeface="Calibri" panose="020F0502020204030204" pitchFamily="34" charset="0"/>
            </a:endParaRPr>
          </a:p>
          <a:p>
            <a:r>
              <a:rPr lang="en-US" sz="1000" dirty="0" smtClean="0">
                <a:latin typeface="Calibri" panose="020F0502020204030204" pitchFamily="34" charset="0"/>
              </a:rPr>
              <a:t>[2] D. </a:t>
            </a:r>
            <a:r>
              <a:rPr lang="en-US" sz="1000" dirty="0" err="1" smtClean="0">
                <a:latin typeface="Calibri" panose="020F0502020204030204" pitchFamily="34" charset="0"/>
              </a:rPr>
              <a:t>Paudel</a:t>
            </a:r>
            <a:r>
              <a:rPr lang="en-US" sz="1000" dirty="0" smtClean="0">
                <a:latin typeface="Calibri" panose="020F0502020204030204" pitchFamily="34" charset="0"/>
              </a:rPr>
              <a:t>, CERN thesis 2015-090, June 30</a:t>
            </a:r>
            <a:r>
              <a:rPr lang="en-US" sz="1000" baseline="30000" dirty="0" smtClean="0">
                <a:latin typeface="Calibri" panose="020F0502020204030204" pitchFamily="34" charset="0"/>
              </a:rPr>
              <a:t>th</a:t>
            </a:r>
            <a:r>
              <a:rPr lang="en-US" sz="1000" dirty="0" smtClean="0">
                <a:latin typeface="Calibri" panose="020F0502020204030204" pitchFamily="34" charset="0"/>
              </a:rPr>
              <a:t> (2015)</a:t>
            </a:r>
            <a:endParaRPr lang="en-GB" sz="1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47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Thermal aspects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5159829" y="858491"/>
            <a:ext cx="6885444" cy="5179880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700" dirty="0" smtClean="0"/>
              <a:t>Tool dimensionality: </a:t>
            </a:r>
            <a:r>
              <a:rPr lang="en-US" sz="1700" dirty="0" err="1" smtClean="0"/>
              <a:t>1+1D</a:t>
            </a:r>
            <a:endParaRPr lang="en-US" sz="1700" dirty="0" smtClean="0"/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700" dirty="0" smtClean="0"/>
              <a:t>Longitudinal heat transfer along length of conductive busbar (For example: Cu / Nb-Ti conductor)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700" dirty="0" smtClean="0"/>
              <a:t>Transverse heat transfer from conductive center to six insulation layers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700" dirty="0" smtClean="0"/>
              <a:t>Optional heat transfer to helium bath, </a:t>
            </a:r>
            <a:r>
              <a:rPr lang="en-US" sz="1700" dirty="0" err="1" smtClean="0"/>
              <a:t>Kapitza</a:t>
            </a:r>
            <a:r>
              <a:rPr lang="en-US" sz="1700" dirty="0" smtClean="0"/>
              <a:t> cooling + film boiling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7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700" dirty="0" smtClean="0"/>
              <a:t>Tool </a:t>
            </a:r>
            <a:r>
              <a:rPr lang="en-US" sz="1700" dirty="0"/>
              <a:t>simultaneously </a:t>
            </a:r>
            <a:r>
              <a:rPr lang="en-US" sz="1700" dirty="0" smtClean="0"/>
              <a:t>calculates the busbar hotspot temperature in two ways: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700" dirty="0" smtClean="0"/>
              <a:t>‘Adiabatic hotspot temperature’: No longitudinal heat propagation, perfect transverse heat propagation without cooling to bath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700" dirty="0" smtClean="0"/>
              <a:t>Regular hotspot temperature, with longitudinal heat propagation and transverse heat propagation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7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700" dirty="0" smtClean="0"/>
              <a:t>Uses </a:t>
            </a:r>
            <a:r>
              <a:rPr lang="en-US" sz="1700" dirty="0"/>
              <a:t>STEAM material library for user-selected material properties (with cross-checked temperature and magnetic-field dependence</a:t>
            </a:r>
            <a:r>
              <a:rPr lang="en-US" sz="1700" dirty="0" smtClean="0"/>
              <a:t>)</a:t>
            </a:r>
            <a:endParaRPr lang="en-GB" sz="17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693639" y="3635947"/>
            <a:ext cx="365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</a:rPr>
              <a:t>Thermal layout: </a:t>
            </a:r>
            <a:r>
              <a:rPr lang="en-US" sz="1600" i="1" dirty="0" err="1" smtClean="0">
                <a:latin typeface="Calibri" panose="020F0502020204030204" pitchFamily="34" charset="0"/>
              </a:rPr>
              <a:t>1+1D</a:t>
            </a:r>
            <a:r>
              <a:rPr lang="en-US" sz="1600" i="1" dirty="0" smtClean="0">
                <a:latin typeface="Calibri" panose="020F0502020204030204" pitchFamily="34" charset="0"/>
              </a:rPr>
              <a:t> dimensionality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39" name="Picture 38"/>
          <p:cNvPicPr/>
          <p:nvPr/>
        </p:nvPicPr>
        <p:blipFill>
          <a:blip r:embed="rId2"/>
          <a:stretch>
            <a:fillRect/>
          </a:stretch>
        </p:blipFill>
        <p:spPr>
          <a:xfrm>
            <a:off x="582855" y="783836"/>
            <a:ext cx="4354221" cy="2832859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855" y="4293808"/>
            <a:ext cx="3860381" cy="98133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678137" y="5303248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</a:rPr>
              <a:t>Axial layout: Adiabatic region (left) + regular busbar with axial + transverse heat propagation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93639" y="4265698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Adiabatic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2359912" y="4282282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Regular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3699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Model states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8531615" y="783841"/>
            <a:ext cx="3308217" cy="5318379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All model equations are visible to the user, to allow user to understand underlying physics and give high tool flexibility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Model state with </a:t>
            </a:r>
            <a:r>
              <a:rPr lang="en-US" sz="1800" dirty="0" err="1" smtClean="0"/>
              <a:t>Comsol</a:t>
            </a:r>
            <a:r>
              <a:rPr lang="en-US" sz="1800" dirty="0" smtClean="0"/>
              <a:t> </a:t>
            </a:r>
            <a:r>
              <a:rPr lang="en-US" sz="1800" i="1" dirty="0" err="1" smtClean="0"/>
              <a:t>ev</a:t>
            </a:r>
            <a:r>
              <a:rPr lang="en-US" sz="1800" dirty="0" smtClean="0"/>
              <a:t> module: Module switches from constant current to discharge upon meeting condition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Here: Circuit discharge once total voltage exceeds </a:t>
            </a:r>
            <a:r>
              <a:rPr lang="en-US" sz="1800" i="1" dirty="0" err="1" smtClean="0"/>
              <a:t>VThreshold</a:t>
            </a:r>
            <a:r>
              <a:rPr lang="en-US" sz="1800" i="1" dirty="0" smtClean="0"/>
              <a:t> </a:t>
            </a:r>
            <a:r>
              <a:rPr lang="en-US" sz="1800" dirty="0" smtClean="0"/>
              <a:t>for duration </a:t>
            </a:r>
            <a:r>
              <a:rPr lang="en-US" sz="1800" i="1" dirty="0" err="1" smtClean="0"/>
              <a:t>tValidation</a:t>
            </a:r>
            <a:endParaRPr lang="en-US" sz="1600" i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GB" sz="18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625" y="745813"/>
            <a:ext cx="7489371" cy="13682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5652" y="3097033"/>
            <a:ext cx="3497036" cy="25496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048" y="2835176"/>
            <a:ext cx="3516102" cy="28115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67628" y="2182240"/>
            <a:ext cx="6634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</a:rPr>
              <a:t>Flexible feature for switching model states. Here: Circuit discharge once </a:t>
            </a:r>
            <a:r>
              <a:rPr lang="en-US" sz="1600" i="1" dirty="0" err="1" smtClean="0">
                <a:latin typeface="Calibri" panose="020F0502020204030204" pitchFamily="34" charset="0"/>
              </a:rPr>
              <a:t>VThreshold</a:t>
            </a:r>
            <a:r>
              <a:rPr lang="en-US" sz="1600" i="1" dirty="0" smtClean="0">
                <a:latin typeface="Calibri" panose="020F0502020204030204" pitchFamily="34" charset="0"/>
              </a:rPr>
              <a:t> is exceeded for duration </a:t>
            </a:r>
            <a:r>
              <a:rPr lang="en-US" sz="1600" i="1" dirty="0" err="1" smtClean="0">
                <a:latin typeface="Calibri" panose="020F0502020204030204" pitchFamily="34" charset="0"/>
              </a:rPr>
              <a:t>tValidation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5003" y="5646703"/>
            <a:ext cx="31371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</a:rPr>
              <a:t>Voltage over conductor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28309" y="5646703"/>
            <a:ext cx="31371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</a:rPr>
              <a:t>Circuit discharge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35340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Example: Calculation of initial voltage development in </a:t>
            </a:r>
            <a:r>
              <a:rPr lang="en-US" dirty="0" err="1" smtClean="0"/>
              <a:t>MCBRD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426431" y="4821652"/>
            <a:ext cx="10011545" cy="276999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Text to be added</a:t>
            </a:r>
            <a:endParaRPr lang="en-GB" sz="1800" dirty="0" smtClean="0"/>
          </a:p>
        </p:txBody>
      </p: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2287016" y="1023151"/>
            <a:ext cx="3104134" cy="3384148"/>
            <a:chOff x="566421" y="1446191"/>
            <a:chExt cx="2665815" cy="290629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0856" y="1446191"/>
              <a:ext cx="2341380" cy="2576518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547664" y="4044704"/>
              <a:ext cx="12602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Position </a:t>
              </a:r>
              <a:r>
                <a:rPr lang="en-US" sz="1400" i="1" dirty="0" smtClean="0"/>
                <a:t>x</a:t>
              </a:r>
              <a:r>
                <a:rPr lang="en-US" sz="1400" dirty="0" smtClean="0"/>
                <a:t> [m]</a:t>
              </a:r>
              <a:endParaRPr lang="en-GB" sz="1400" dirty="0"/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-138259" y="2580561"/>
              <a:ext cx="17171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Magnetic field </a:t>
              </a:r>
              <a:r>
                <a:rPr lang="en-US" sz="1400" i="1" dirty="0" smtClean="0"/>
                <a:t>B</a:t>
              </a:r>
              <a:r>
                <a:rPr lang="en-US" sz="1400" dirty="0" smtClean="0"/>
                <a:t> [T]</a:t>
              </a:r>
              <a:endParaRPr lang="en-GB" sz="1400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700582" y="86926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500 A  400 A     300 A 		          200 A</a:t>
            </a:r>
            <a:endParaRPr lang="en-GB" sz="1400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8574" y="1296889"/>
            <a:ext cx="4448434" cy="2927796"/>
          </a:xfrm>
          <a:prstGeom prst="rect">
            <a:avLst/>
          </a:prstGeom>
        </p:spPr>
      </p:pic>
      <p:cxnSp>
        <p:nvCxnSpPr>
          <p:cNvPr id="35" name="Straight Connector 34"/>
          <p:cNvCxnSpPr/>
          <p:nvPr/>
        </p:nvCxnSpPr>
        <p:spPr>
          <a:xfrm>
            <a:off x="7060622" y="1149426"/>
            <a:ext cx="144016" cy="147463"/>
          </a:xfrm>
          <a:prstGeom prst="line">
            <a:avLst/>
          </a:prstGeom>
          <a:ln>
            <a:solidFill>
              <a:schemeClr val="tx1"/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7423515" y="1166235"/>
            <a:ext cx="56110" cy="161358"/>
          </a:xfrm>
          <a:prstGeom prst="line">
            <a:avLst/>
          </a:prstGeom>
          <a:ln>
            <a:solidFill>
              <a:schemeClr val="tx1"/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8068734" y="1156286"/>
            <a:ext cx="205832" cy="147550"/>
          </a:xfrm>
          <a:prstGeom prst="line">
            <a:avLst/>
          </a:prstGeom>
          <a:ln>
            <a:solidFill>
              <a:schemeClr val="tx1"/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0228974" y="1127907"/>
            <a:ext cx="0" cy="175929"/>
          </a:xfrm>
          <a:prstGeom prst="line">
            <a:avLst/>
          </a:prstGeom>
          <a:ln>
            <a:solidFill>
              <a:schemeClr val="tx1"/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1065482" y="3399217"/>
            <a:ext cx="6428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100 A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19958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Experimental observations on </a:t>
            </a:r>
            <a:r>
              <a:rPr lang="en-US" dirty="0" err="1" smtClean="0"/>
              <a:t>MCBRD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2908" y="856785"/>
            <a:ext cx="3268335" cy="30851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68167" y="4003645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Experimentally observed initial </a:t>
            </a:r>
            <a:r>
              <a:rPr lang="en-US" sz="1200" i="1" dirty="0" err="1" smtClean="0"/>
              <a:t>dV</a:t>
            </a:r>
            <a:r>
              <a:rPr lang="en-US" sz="1200" i="1" dirty="0" smtClean="0"/>
              <a:t>/</a:t>
            </a:r>
            <a:r>
              <a:rPr lang="en-US" sz="1200" i="1" dirty="0" err="1" smtClean="0"/>
              <a:t>dt</a:t>
            </a:r>
            <a:r>
              <a:rPr lang="en-US" sz="1200" i="1" dirty="0" smtClean="0"/>
              <a:t> for training quenches on </a:t>
            </a:r>
            <a:r>
              <a:rPr lang="en-US" sz="1200" i="1" dirty="0" err="1" smtClean="0"/>
              <a:t>MCBRDp1</a:t>
            </a:r>
            <a:endParaRPr lang="en-GB" sz="1200" i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246" y="1213202"/>
            <a:ext cx="1944216" cy="1899521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>
            <a:off x="3912908" y="1263857"/>
            <a:ext cx="1634168" cy="20539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577326" y="1471612"/>
            <a:ext cx="1008112" cy="128415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834531" y="147161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300 V/s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8770" y="1213202"/>
            <a:ext cx="2202302" cy="2082449"/>
          </a:xfrm>
          <a:prstGeom prst="rect">
            <a:avLst/>
          </a:prstGeom>
        </p:spPr>
      </p:pic>
      <p:cxnSp>
        <p:nvCxnSpPr>
          <p:cNvPr id="20" name="Straight Arrow Connector 19"/>
          <p:cNvCxnSpPr>
            <a:endCxn id="19" idx="1"/>
          </p:cNvCxnSpPr>
          <p:nvPr/>
        </p:nvCxnSpPr>
        <p:spPr>
          <a:xfrm flipV="1">
            <a:off x="6045137" y="2254427"/>
            <a:ext cx="1723633" cy="13818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365865" y="1372891"/>
            <a:ext cx="1523707" cy="165080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290661" y="243166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 V/s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859905" y="3196514"/>
            <a:ext cx="1941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Fast voltage development</a:t>
            </a:r>
            <a:endParaRPr lang="en-GB" sz="120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8030333" y="3337250"/>
            <a:ext cx="1973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Slow voltage development</a:t>
            </a:r>
            <a:endParaRPr lang="en-GB" sz="1200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209052" y="2969397"/>
            <a:ext cx="1455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Symmetric quench</a:t>
            </a:r>
            <a:endParaRPr lang="en-GB" sz="1200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6360177" y="2628195"/>
            <a:ext cx="370946" cy="39550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3"/>
          <p:cNvSpPr txBox="1">
            <a:spLocks/>
          </p:cNvSpPr>
          <p:nvPr/>
        </p:nvSpPr>
        <p:spPr>
          <a:xfrm>
            <a:off x="1578831" y="4974052"/>
            <a:ext cx="10011545" cy="276999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Text to be added</a:t>
            </a: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3830755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Comparison, simulations vs. experimental results</a:t>
            </a:r>
            <a:endParaRPr lang="en-GB" dirty="0"/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1578831" y="4974052"/>
            <a:ext cx="10011545" cy="276999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Text to be added</a:t>
            </a:r>
            <a:endParaRPr lang="en-GB" sz="1800" dirty="0" smtClean="0"/>
          </a:p>
        </p:txBody>
      </p:sp>
      <p:grpSp>
        <p:nvGrpSpPr>
          <p:cNvPr id="28" name="Group 27"/>
          <p:cNvGrpSpPr/>
          <p:nvPr/>
        </p:nvGrpSpPr>
        <p:grpSpPr>
          <a:xfrm>
            <a:off x="1689313" y="1218524"/>
            <a:ext cx="7672036" cy="2924745"/>
            <a:chOff x="546313" y="1196752"/>
            <a:chExt cx="7672036" cy="2924745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6313" y="1196752"/>
              <a:ext cx="3793868" cy="2924745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88446" y="1317731"/>
              <a:ext cx="3229903" cy="2567359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2202419" y="2587833"/>
              <a:ext cx="19442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Measurement: Propagation to </a:t>
              </a:r>
              <a:r>
                <a:rPr lang="en-US" sz="1200" dirty="0" err="1" smtClean="0"/>
                <a:t>neighbouring</a:t>
              </a:r>
              <a:r>
                <a:rPr lang="en-US" sz="1200" dirty="0" smtClean="0"/>
                <a:t> strand</a:t>
              </a:r>
              <a:endParaRPr lang="en-GB" sz="1200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 flipV="1">
              <a:off x="2335236" y="2753038"/>
              <a:ext cx="220540" cy="1579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4499992" y="2346832"/>
              <a:ext cx="36004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9233347" y="3108874"/>
            <a:ext cx="1018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Symmetric quench</a:t>
            </a:r>
            <a:endParaRPr lang="en-GB" sz="1200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 flipV="1">
            <a:off x="9096375" y="2847328"/>
            <a:ext cx="324987" cy="26154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28269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31957</TotalTime>
  <Words>556</Words>
  <Application>Microsoft Office PowerPoint</Application>
  <PresentationFormat>Widescreen</PresentationFormat>
  <Paragraphs>86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CERNCobranding4-3</vt:lpstr>
      <vt:lpstr>STEAM-BBQ (BusBar Quench)  1st STEAM Workshop 13-14 June 2019</vt:lpstr>
      <vt:lpstr>Overview</vt:lpstr>
      <vt:lpstr>Motivation for STEAM-BusBarQuench (BBQ)</vt:lpstr>
      <vt:lpstr>Some tool basics</vt:lpstr>
      <vt:lpstr>Thermal aspects</vt:lpstr>
      <vt:lpstr>Model states</vt:lpstr>
      <vt:lpstr>Example: Calculation of initial voltage development in MCBRD</vt:lpstr>
      <vt:lpstr>Experimental observations on MCBRD</vt:lpstr>
      <vt:lpstr>Comparison, simulations vs. experimental results</vt:lpstr>
      <vt:lpstr>User interface</vt:lpstr>
      <vt:lpstr>Demonstration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Matthias Mentink</cp:lastModifiedBy>
  <cp:revision>590</cp:revision>
  <dcterms:created xsi:type="dcterms:W3CDTF">2017-06-18T14:15:32Z</dcterms:created>
  <dcterms:modified xsi:type="dcterms:W3CDTF">2019-06-05T10:25:24Z</dcterms:modified>
</cp:coreProperties>
</file>