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5"/>
  </p:notesMasterIdLst>
  <p:sldIdLst>
    <p:sldId id="257" r:id="rId2"/>
    <p:sldId id="307" r:id="rId3"/>
    <p:sldId id="290" r:id="rId4"/>
    <p:sldId id="326" r:id="rId5"/>
    <p:sldId id="286" r:id="rId6"/>
    <p:sldId id="284" r:id="rId7"/>
    <p:sldId id="287" r:id="rId8"/>
    <p:sldId id="288" r:id="rId9"/>
    <p:sldId id="289" r:id="rId10"/>
    <p:sldId id="291" r:id="rId11"/>
    <p:sldId id="293" r:id="rId12"/>
    <p:sldId id="327" r:id="rId13"/>
    <p:sldId id="316" r:id="rId14"/>
    <p:sldId id="317" r:id="rId15"/>
    <p:sldId id="318" r:id="rId16"/>
    <p:sldId id="320" r:id="rId17"/>
    <p:sldId id="331" r:id="rId18"/>
    <p:sldId id="328" r:id="rId19"/>
    <p:sldId id="313" r:id="rId20"/>
    <p:sldId id="329" r:id="rId21"/>
    <p:sldId id="304" r:id="rId22"/>
    <p:sldId id="305" r:id="rId23"/>
    <p:sldId id="306" r:id="rId24"/>
    <p:sldId id="332" r:id="rId25"/>
    <p:sldId id="330" r:id="rId26"/>
    <p:sldId id="295" r:id="rId27"/>
    <p:sldId id="296" r:id="rId28"/>
    <p:sldId id="301" r:id="rId29"/>
    <p:sldId id="302" r:id="rId30"/>
    <p:sldId id="303" r:id="rId31"/>
    <p:sldId id="321" r:id="rId32"/>
    <p:sldId id="292" r:id="rId33"/>
    <p:sldId id="319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00000"/>
    <a:srgbClr val="FFFFCC"/>
    <a:srgbClr val="104282"/>
    <a:srgbClr val="33CC33"/>
    <a:srgbClr val="0C377B"/>
    <a:srgbClr val="0055A0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91" autoAdjust="0"/>
    <p:restoredTop sz="86348"/>
  </p:normalViewPr>
  <p:slideViewPr>
    <p:cSldViewPr snapToGrid="0" snapToObjects="1">
      <p:cViewPr varScale="1">
        <p:scale>
          <a:sx n="160" d="100"/>
          <a:sy n="160" d="100"/>
        </p:scale>
        <p:origin x="1848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8A39DC-5865-C644-BB9E-AAC016A64910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B1595-DE59-C540-A623-C5DA74017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8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Content Placeholder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811" y="6306858"/>
            <a:ext cx="1181660" cy="414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6/5/2019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Content Placeholder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811" y="6306858"/>
            <a:ext cx="1181660" cy="414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6/5/2019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Content Placeholder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811" y="6306858"/>
            <a:ext cx="1181660" cy="414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4" y="38100"/>
            <a:ext cx="8924925" cy="546807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85725" y="59077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pic>
        <p:nvPicPr>
          <p:cNvPr id="6" name="Content Placeholder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544" y="6306858"/>
            <a:ext cx="1181660" cy="414617"/>
          </a:xfrm>
          <a:prstGeom prst="rect">
            <a:avLst/>
          </a:prstGeom>
        </p:spPr>
      </p:pic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8300923" y="639226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2724150" y="6436330"/>
            <a:ext cx="43068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1</a:t>
            </a:r>
            <a:r>
              <a:rPr lang="en-US" sz="1200" kern="1200" baseline="300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st</a:t>
            </a:r>
            <a:r>
              <a: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 STEAM Workshop – CERN, Geneva, CH – 13 June 2019</a:t>
            </a:r>
            <a:endParaRPr lang="en-US" sz="1200" kern="12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92735" y="6210300"/>
            <a:ext cx="8917914" cy="56688"/>
          </a:xfrm>
          <a:prstGeom prst="line">
            <a:avLst/>
          </a:prstGeom>
          <a:ln w="6350"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pic>
        <p:nvPicPr>
          <p:cNvPr id="4" name="Content Placeholder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811" y="6306858"/>
            <a:ext cx="1181660" cy="414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Content Placeholder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811" y="6306858"/>
            <a:ext cx="1181660" cy="414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Content Placeholder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811" y="6306858"/>
            <a:ext cx="1181660" cy="414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Content Placeholder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811" y="6306858"/>
            <a:ext cx="1181660" cy="41461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9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ch/STEAM/LEDET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eeexplore.ieee.org/document/7776818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ieeexplore.ieee.org/document/7776818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edms.cern.ch/document/2046824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7155" y="638480"/>
            <a:ext cx="2506806" cy="87958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649677" y="2601398"/>
            <a:ext cx="5661765" cy="1538883"/>
          </a:xfrm>
        </p:spPr>
        <p:txBody>
          <a:bodyPr wrap="square">
            <a:spAutoFit/>
          </a:bodyPr>
          <a:lstStyle/>
          <a:p>
            <a:pPr algn="ctr"/>
            <a:r>
              <a:rPr lang="en-GB" sz="2800" b="1" dirty="0" smtClean="0"/>
              <a:t>LEDET</a:t>
            </a:r>
            <a:br>
              <a:rPr lang="en-GB" sz="2800" b="1" dirty="0" smtClean="0"/>
            </a:br>
            <a:r>
              <a:rPr lang="en-GB" sz="1800" b="1" dirty="0" smtClean="0">
                <a:hlinkClick r:id="rId3"/>
              </a:rPr>
              <a:t>https://</a:t>
            </a:r>
            <a:r>
              <a:rPr lang="en-GB" sz="1800" dirty="0" smtClean="0">
                <a:solidFill>
                  <a:srgbClr val="C00000"/>
                </a:solidFill>
                <a:hlinkClick r:id="rId3"/>
              </a:rPr>
              <a:t>cern.ch/STEAM/LEDET</a:t>
            </a:r>
            <a:r>
              <a:rPr lang="en-GB" sz="1800" dirty="0" smtClean="0">
                <a:solidFill>
                  <a:srgbClr val="C00000"/>
                </a:solidFill>
              </a:rPr>
              <a:t> </a:t>
            </a:r>
            <a:r>
              <a:rPr lang="en-GB" sz="1800" b="1" dirty="0"/>
              <a:t/>
            </a:r>
            <a:br>
              <a:rPr lang="en-GB" sz="1800" b="1" dirty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>1</a:t>
            </a:r>
            <a:r>
              <a:rPr lang="en-GB" sz="2400" baseline="30000" dirty="0"/>
              <a:t>st</a:t>
            </a:r>
            <a:r>
              <a:rPr lang="en-GB" sz="2400" dirty="0"/>
              <a:t> STEAM Workshop 13-14 June 2019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14914" y="4982237"/>
            <a:ext cx="66376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2060"/>
                </a:solidFill>
              </a:rPr>
              <a:t>Emmanuele Ravaioli</a:t>
            </a:r>
          </a:p>
          <a:p>
            <a:pPr algn="ctr"/>
            <a:r>
              <a:rPr lang="en-US" sz="2000" dirty="0">
                <a:solidFill>
                  <a:srgbClr val="002060"/>
                </a:solidFill>
              </a:rPr>
              <a:t>o</a:t>
            </a:r>
            <a:r>
              <a:rPr lang="en-US" sz="2000" dirty="0" smtClean="0">
                <a:solidFill>
                  <a:srgbClr val="002060"/>
                </a:solidFill>
              </a:rPr>
              <a:t>n behalf of the STEAM team</a:t>
            </a:r>
            <a:endParaRPr lang="en-GB" sz="2000" dirty="0" smtClean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80312" y="1931344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cern.ch/STEAM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03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Electro-Thermal and Coupling </a:t>
            </a:r>
            <a:r>
              <a:rPr lang="en-GB" dirty="0" err="1" smtClean="0"/>
              <a:t>modeling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610" y="990600"/>
            <a:ext cx="6518781" cy="522989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5638800" y="5638800"/>
            <a:ext cx="3403600" cy="76403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How to implement this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coupling 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mechanism?</a:t>
            </a:r>
            <a:endParaRPr kumimoji="0" lang="en-US" sz="240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7" name="Freeform 6"/>
          <p:cNvSpPr/>
          <p:nvPr/>
        </p:nvSpPr>
        <p:spPr bwMode="auto">
          <a:xfrm rot="17200620">
            <a:off x="7241797" y="4688463"/>
            <a:ext cx="275918" cy="1267329"/>
          </a:xfrm>
          <a:custGeom>
            <a:avLst/>
            <a:gdLst>
              <a:gd name="connsiteX0" fmla="*/ 0 w 345794"/>
              <a:gd name="connsiteY0" fmla="*/ 662473 h 662473"/>
              <a:gd name="connsiteX1" fmla="*/ 345233 w 345794"/>
              <a:gd name="connsiteY1" fmla="*/ 186612 h 662473"/>
              <a:gd name="connsiteX2" fmla="*/ 74645 w 345794"/>
              <a:gd name="connsiteY2" fmla="*/ 0 h 662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5794" h="662473">
                <a:moveTo>
                  <a:pt x="0" y="662473"/>
                </a:moveTo>
                <a:cubicBezTo>
                  <a:pt x="166396" y="479748"/>
                  <a:pt x="332792" y="297024"/>
                  <a:pt x="345233" y="186612"/>
                </a:cubicBezTo>
                <a:cubicBezTo>
                  <a:pt x="357674" y="76200"/>
                  <a:pt x="160176" y="0"/>
                  <a:pt x="74645" y="0"/>
                </a:cubicBez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668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56" y="3391474"/>
            <a:ext cx="5410200" cy="20497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LEDET </a:t>
            </a:r>
            <a:r>
              <a:rPr lang="en-GB" dirty="0" smtClean="0"/>
              <a:t>model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Rectangle 5"/>
          <p:cNvSpPr/>
          <p:nvPr/>
        </p:nvSpPr>
        <p:spPr bwMode="auto">
          <a:xfrm>
            <a:off x="304800" y="2042311"/>
            <a:ext cx="5791200" cy="1339063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All simulations presented today are performed with the </a:t>
            </a: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LEDET</a:t>
            </a:r>
            <a:r>
              <a:rPr kumimoji="0" lang="en-US" sz="240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2D model</a:t>
            </a:r>
            <a:endParaRPr kumimoji="0" lang="en-US" sz="2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(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Lumped-Element</a:t>
            </a: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Dynamic Electro-Thermal</a:t>
            </a: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)</a:t>
            </a:r>
            <a:endParaRPr kumimoji="0" lang="en-US" sz="240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04800" y="638175"/>
            <a:ext cx="8412691" cy="129540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The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interaction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between the superconducting</a:t>
            </a: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magnet and the local coupling currents is modeled with an array of 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RL dissipative loops mutually coupled</a:t>
            </a: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with the magnet self-inductance</a:t>
            </a:r>
            <a:endParaRPr kumimoji="0" lang="en-US" sz="240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304800" y="3882905"/>
            <a:ext cx="3200400" cy="1548236"/>
          </a:xfrm>
          <a:prstGeom prst="roundRect">
            <a:avLst>
              <a:gd name="adj" fmla="val 3096"/>
            </a:avLst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3615531" y="3882905"/>
            <a:ext cx="2219325" cy="1548236"/>
          </a:xfrm>
          <a:prstGeom prst="roundRect">
            <a:avLst>
              <a:gd name="adj" fmla="val 3096"/>
            </a:avLst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24200" y="5431141"/>
            <a:ext cx="2361600" cy="74630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Inter-filament coupling currents</a:t>
            </a:r>
            <a:endParaRPr kumimoji="0" lang="en-US" sz="2400" i="0" u="none" strike="noStrike" cap="none" normalizeH="0" baseline="-25000" dirty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3544093" y="5431141"/>
            <a:ext cx="2362200" cy="74630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Inter-strand coupling currents</a:t>
            </a:r>
            <a:endParaRPr kumimoji="0" lang="en-US" sz="2400" i="0" u="none" strike="noStrike" cap="none" normalizeH="0" baseline="-25000" dirty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096000" y="4348237"/>
            <a:ext cx="2946400" cy="116673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Example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: HL-LHC 12 T Nb</a:t>
            </a:r>
            <a:r>
              <a:rPr kumimoji="0" lang="en-US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3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Sn quadrupole magnet (MQXF)</a:t>
            </a: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</a:rPr>
              <a:t>2x 16000</a:t>
            </a:r>
            <a:r>
              <a:rPr lang="en-US" dirty="0" smtClean="0">
                <a:latin typeface="Calibri" panose="020F0502020204030204" pitchFamily="34" charset="0"/>
              </a:rPr>
              <a:t> IFCL loops</a:t>
            </a: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400</a:t>
            </a:r>
            <a:r>
              <a:rPr kumimoji="0" lang="en-US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ISCL loops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6096000" y="5667375"/>
            <a:ext cx="2946400" cy="510074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[1] E. Ravaioli, “CLIQ”, PhD thesis, 2015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i="1" dirty="0" smtClean="0">
                <a:latin typeface="Calibri" panose="020F0502020204030204" pitchFamily="34" charset="0"/>
              </a:rPr>
              <a:t> [2] E. Ravaioli et al., Cryogenics 2016</a:t>
            </a:r>
            <a:endParaRPr kumimoji="0" lang="en-US" sz="1400" i="1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6" t="4082" r="7259"/>
          <a:stretch/>
        </p:blipFill>
        <p:spPr>
          <a:xfrm>
            <a:off x="6235700" y="2031387"/>
            <a:ext cx="2743200" cy="2265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55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426508" y="666750"/>
            <a:ext cx="8290983" cy="7524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</a:rPr>
              <a:t>LEDET in a nutshell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426507" y="1584960"/>
            <a:ext cx="8290983" cy="7524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Why bothering with coupling currents?</a:t>
            </a:r>
            <a:endParaRPr kumimoji="0" lang="en-US" sz="3200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426506" y="4339590"/>
            <a:ext cx="8290983" cy="7524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How</a:t>
            </a:r>
            <a:r>
              <a:rPr kumimoji="0" lang="en-US" sz="320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to run </a:t>
            </a: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LEDET – Demo</a:t>
            </a:r>
            <a:endParaRPr kumimoji="0" lang="en-US" sz="3200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26505" y="5257800"/>
            <a:ext cx="8290983" cy="7524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LEDET future development</a:t>
            </a:r>
            <a:endParaRPr kumimoji="0" lang="en-US" sz="3200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26508" y="3421380"/>
            <a:ext cx="8290983" cy="7524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LEDET validation and past use</a:t>
            </a:r>
            <a:endParaRPr kumimoji="0" lang="en-US" sz="3200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26508" y="2503170"/>
            <a:ext cx="8290983" cy="752475"/>
          </a:xfrm>
          <a:prstGeom prst="rect">
            <a:avLst/>
          </a:prstGeom>
          <a:solidFill>
            <a:srgbClr val="FFFF99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</a:rPr>
              <a:t>Effect of coupling currents on quench protection</a:t>
            </a:r>
          </a:p>
        </p:txBody>
      </p:sp>
    </p:spTree>
    <p:extLst>
      <p:ext uri="{BB962C8B-B14F-4D97-AF65-F5344CB8AC3E}">
        <p14:creationId xmlns:p14="http://schemas.microsoft.com/office/powerpoint/2010/main" val="76106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702" y="357331"/>
            <a:ext cx="7314595" cy="54859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1: Magnet protected by energy-extraction -1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 bwMode="auto">
          <a:xfrm>
            <a:off x="5029200" y="1853010"/>
            <a:ext cx="4013200" cy="76320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Calibri" panose="020F0502020204030204" pitchFamily="34" charset="0"/>
              </a:rPr>
              <a:t>Experimental </a:t>
            </a:r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discharges</a:t>
            </a:r>
            <a:r>
              <a:rPr lang="en-US" sz="2400" dirty="0" smtClean="0">
                <a:latin typeface="Calibri" panose="020F0502020204030204" pitchFamily="34" charset="0"/>
              </a:rPr>
              <a:t> much </a:t>
            </a:r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faster</a:t>
            </a:r>
            <a:r>
              <a:rPr lang="en-US" sz="2400" dirty="0" smtClean="0">
                <a:latin typeface="Calibri" panose="020F0502020204030204" pitchFamily="34" charset="0"/>
              </a:rPr>
              <a:t> than pure exponential</a:t>
            </a:r>
            <a:endParaRPr kumimoji="0" lang="en-US" sz="2400" i="0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029200" y="2731920"/>
            <a:ext cx="4013200" cy="76320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Calibri" panose="020F0502020204030204" pitchFamily="34" charset="0"/>
              </a:rPr>
              <a:t>LEDET simulations in very </a:t>
            </a:r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good agreement</a:t>
            </a:r>
            <a:endParaRPr kumimoji="0" lang="en-US" sz="2400" b="1" i="0" strike="noStrike" cap="none" normalizeH="0" dirty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13550" y="5616173"/>
            <a:ext cx="3281082" cy="529147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HL-LHC 12 T Nb</a:t>
            </a:r>
            <a:r>
              <a:rPr kumimoji="0" lang="en-US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3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Sn quadrupole model magnet (MQXFS1, 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1.2 m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)</a:t>
            </a:r>
            <a:endParaRPr kumimoji="0" lang="en-US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773271" y="3675537"/>
            <a:ext cx="3269129" cy="52743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Experimental data from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. Chlachidze, S. Stoynev </a:t>
            </a:r>
            <a:r>
              <a:rPr kumimoji="0" lang="en-US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(FNAL)</a:t>
            </a:r>
            <a:endParaRPr kumimoji="0" lang="en-US" i="0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825697" y="5915133"/>
            <a:ext cx="4267806" cy="533479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E. Ravaioli et al., </a:t>
            </a:r>
            <a:r>
              <a:rPr lang="en-US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IEEE Trans. on </a:t>
            </a:r>
            <a:r>
              <a:rPr lang="en-US" sz="1600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Supercon</a:t>
            </a:r>
            <a:r>
              <a:rPr lang="en-US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, 2017,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</a:t>
            </a:r>
            <a:r>
              <a:rPr lang="en-GB" sz="1600" dirty="0" smtClean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ieeexplore.ieee.org/document/7776818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728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405" y="435018"/>
            <a:ext cx="7314595" cy="548594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4876800" y="2644591"/>
            <a:ext cx="4165600" cy="76320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Calibri" panose="020F0502020204030204" pitchFamily="34" charset="0"/>
              </a:rPr>
              <a:t>Differential inductance </a:t>
            </a:r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reduced</a:t>
            </a:r>
            <a:r>
              <a:rPr lang="en-US" sz="2400" dirty="0" smtClean="0">
                <a:latin typeface="Calibri" panose="020F0502020204030204" pitchFamily="34" charset="0"/>
              </a:rPr>
              <a:t> by </a:t>
            </a:r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50-60% </a:t>
            </a:r>
            <a:r>
              <a:rPr lang="en-US" sz="2400" dirty="0" smtClean="0">
                <a:latin typeface="Calibri" panose="020F0502020204030204" pitchFamily="34" charset="0"/>
              </a:rPr>
              <a:t>due to coupling</a:t>
            </a:r>
            <a:endParaRPr kumimoji="0" lang="en-US" sz="2400" b="1" i="0" strike="noStrike" cap="none" normalizeH="0" dirty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0800" y="708211"/>
            <a:ext cx="5207000" cy="40847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cxnSp>
        <p:nvCxnSpPr>
          <p:cNvPr id="7" name="Straight Arrow Connector 6"/>
          <p:cNvCxnSpPr/>
          <p:nvPr/>
        </p:nvCxnSpPr>
        <p:spPr bwMode="auto">
          <a:xfrm>
            <a:off x="609600" y="1272991"/>
            <a:ext cx="0" cy="30480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triangle" w="lg" len="lg"/>
            <a:tailEnd type="triangle" w="lg" len="lg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685800" y="1272991"/>
            <a:ext cx="12192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685800" y="4320991"/>
            <a:ext cx="12192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9"/>
          <p:cNvSpPr/>
          <p:nvPr/>
        </p:nvSpPr>
        <p:spPr bwMode="auto">
          <a:xfrm>
            <a:off x="0" y="5616391"/>
            <a:ext cx="4191001" cy="76320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Calibri" panose="020F0502020204030204" pitchFamily="34" charset="0"/>
              </a:rPr>
              <a:t>This </a:t>
            </a:r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reduction</a:t>
            </a:r>
            <a:r>
              <a:rPr lang="en-US" sz="2400" dirty="0" smtClean="0">
                <a:latin typeface="Calibri" panose="020F0502020204030204" pitchFamily="34" charset="0"/>
              </a:rPr>
              <a:t> can be calculated </a:t>
            </a:r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analytically</a:t>
            </a:r>
            <a:r>
              <a:rPr lang="en-US" sz="2400" dirty="0" smtClean="0">
                <a:latin typeface="Calibri" panose="020F0502020204030204" pitchFamily="34" charset="0"/>
              </a:rPr>
              <a:t>! (see paper)</a:t>
            </a:r>
            <a:endParaRPr kumimoji="0" lang="en-US" sz="2400" b="1" i="0" strike="noStrike" cap="none" normalizeH="0" dirty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1" name="Freeform 10"/>
          <p:cNvSpPr/>
          <p:nvPr/>
        </p:nvSpPr>
        <p:spPr bwMode="auto">
          <a:xfrm flipH="1">
            <a:off x="304800" y="3407791"/>
            <a:ext cx="334963" cy="2216375"/>
          </a:xfrm>
          <a:custGeom>
            <a:avLst/>
            <a:gdLst>
              <a:gd name="connsiteX0" fmla="*/ 0 w 345794"/>
              <a:gd name="connsiteY0" fmla="*/ 662473 h 662473"/>
              <a:gd name="connsiteX1" fmla="*/ 345233 w 345794"/>
              <a:gd name="connsiteY1" fmla="*/ 186612 h 662473"/>
              <a:gd name="connsiteX2" fmla="*/ 74645 w 345794"/>
              <a:gd name="connsiteY2" fmla="*/ 0 h 662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5794" h="662473">
                <a:moveTo>
                  <a:pt x="0" y="662473"/>
                </a:moveTo>
                <a:cubicBezTo>
                  <a:pt x="166396" y="479748"/>
                  <a:pt x="332792" y="297024"/>
                  <a:pt x="345233" y="186612"/>
                </a:cubicBezTo>
                <a:cubicBezTo>
                  <a:pt x="357674" y="76200"/>
                  <a:pt x="160176" y="0"/>
                  <a:pt x="74645" y="0"/>
                </a:cubicBez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 1: Magnet protected by </a:t>
            </a:r>
            <a:r>
              <a:rPr lang="en-US" dirty="0" smtClean="0"/>
              <a:t>energy-extraction -2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4825697" y="5915133"/>
            <a:ext cx="4267806" cy="533479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E. Ravaioli et al., </a:t>
            </a:r>
            <a:r>
              <a:rPr lang="en-US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IEEE Trans. on </a:t>
            </a:r>
            <a:r>
              <a:rPr lang="en-US" sz="1600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Supercon</a:t>
            </a:r>
            <a:r>
              <a:rPr lang="en-US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, 2017,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</a:t>
            </a:r>
            <a:r>
              <a:rPr lang="en-GB" sz="1600" dirty="0" smtClean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ieeexplore.ieee.org/document/7776818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166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2: Magnet protected by quench heaters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4800" y="545360"/>
            <a:ext cx="7314595" cy="48763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4064000" y="5498360"/>
            <a:ext cx="4978400" cy="701149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Significant</a:t>
            </a:r>
            <a:r>
              <a:rPr lang="en-US" sz="2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</a:rPr>
              <a:t>but not determinant contribution of coupling losses to </a:t>
            </a:r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quench protection</a:t>
            </a:r>
            <a:endParaRPr kumimoji="0" lang="en-US" sz="2000" b="1" i="0" strike="noStrike" cap="none" normalizeH="0" baseline="30000" dirty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7086600" y="631606"/>
            <a:ext cx="2012992" cy="1742553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latin typeface="Calibri" panose="020F0502020204030204" pitchFamily="34" charset="0"/>
              </a:rPr>
              <a:t>Note: Effect of </a:t>
            </a:r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iron-yoke saturation</a:t>
            </a:r>
            <a:r>
              <a:rPr lang="en-US" sz="2000" dirty="0" smtClean="0">
                <a:latin typeface="Calibri" panose="020F0502020204030204" pitchFamily="34" charset="0"/>
              </a:rPr>
              <a:t> included in </a:t>
            </a:r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both</a:t>
            </a:r>
            <a:r>
              <a:rPr lang="en-US" sz="2000" dirty="0" smtClean="0">
                <a:latin typeface="Calibri" panose="020F0502020204030204" pitchFamily="34" charset="0"/>
              </a:rPr>
              <a:t> simulations</a:t>
            </a:r>
            <a:endParaRPr kumimoji="0" lang="en-US" sz="2000" b="1" i="0" strike="noStrike" cap="none" normalizeH="0" baseline="30000" dirty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13550" y="5616173"/>
            <a:ext cx="3281082" cy="529147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Calibri" panose="020F0502020204030204" pitchFamily="34" charset="0"/>
              </a:rPr>
              <a:t>HL-LHC 12 T Nb</a:t>
            </a:r>
            <a:r>
              <a:rPr lang="en-US" baseline="-25000" dirty="0">
                <a:latin typeface="Calibri" panose="020F0502020204030204" pitchFamily="34" charset="0"/>
              </a:rPr>
              <a:t>3</a:t>
            </a:r>
            <a:r>
              <a:rPr lang="en-US" dirty="0">
                <a:latin typeface="Calibri" panose="020F0502020204030204" pitchFamily="34" charset="0"/>
              </a:rPr>
              <a:t>Sn quadrupole magnet (MQXF, 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</a:rPr>
              <a:t>7.15 m</a:t>
            </a:r>
            <a:r>
              <a:rPr lang="en-US" dirty="0">
                <a:latin typeface="Calibri" panose="020F050202020403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5651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3212"/>
            <a:ext cx="6610900" cy="44072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2609" y="4731878"/>
            <a:ext cx="3391391" cy="150847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6858000" y="1679259"/>
            <a:ext cx="2108200" cy="215517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CLIQ relies on </a:t>
            </a:r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coupling loss</a:t>
            </a:r>
            <a:r>
              <a:rPr lang="en-US" sz="2000" dirty="0" smtClean="0">
                <a:latin typeface="Calibri" panose="020F0502020204030204" pitchFamily="34" charset="0"/>
              </a:rPr>
              <a:t> to transfer the coil to the normal state</a:t>
            </a:r>
            <a:endParaRPr kumimoji="0" lang="en-US" sz="2000" b="1" i="0" strike="noStrike" cap="none" normalizeH="0" baseline="30000" dirty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3: Magnet protected by CLIQ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3922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Effect of coupling currents on quench protection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Rectangle 5"/>
          <p:cNvSpPr/>
          <p:nvPr/>
        </p:nvSpPr>
        <p:spPr bwMode="auto">
          <a:xfrm>
            <a:off x="152400" y="638174"/>
            <a:ext cx="8839200" cy="542734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u="sng" dirty="0" smtClean="0">
                <a:latin typeface="Calibri" panose="020F0502020204030204" pitchFamily="34" charset="0"/>
              </a:rPr>
              <a:t>Short summary</a:t>
            </a:r>
            <a:r>
              <a:rPr lang="en-US" sz="2000" dirty="0" smtClean="0">
                <a:latin typeface="Calibri" panose="020F0502020204030204" pitchFamily="34" charset="0"/>
              </a:rPr>
              <a:t>. </a:t>
            </a:r>
            <a:r>
              <a:rPr lang="en-US" sz="2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Coupling currents </a:t>
            </a:r>
            <a:r>
              <a:rPr lang="en-US" sz="2000" dirty="0" smtClean="0">
                <a:latin typeface="Calibri" panose="020F0502020204030204" pitchFamily="34" charset="0"/>
              </a:rPr>
              <a:t>have a double effect: they generate local </a:t>
            </a:r>
            <a:r>
              <a:rPr lang="en-US" sz="2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heat</a:t>
            </a:r>
            <a:r>
              <a:rPr lang="en-US" sz="2000" dirty="0" smtClean="0">
                <a:latin typeface="Calibri" panose="020F0502020204030204" pitchFamily="34" charset="0"/>
              </a:rPr>
              <a:t> (and potentially </a:t>
            </a:r>
            <a:r>
              <a:rPr lang="en-US" sz="2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quench-back</a:t>
            </a:r>
            <a:r>
              <a:rPr lang="en-US" sz="2000" dirty="0" smtClean="0">
                <a:latin typeface="Calibri" panose="020F0502020204030204" pitchFamily="34" charset="0"/>
              </a:rPr>
              <a:t>) and they reduce </a:t>
            </a:r>
            <a:r>
              <a:rPr lang="en-US" sz="2000" dirty="0">
                <a:latin typeface="Calibri" panose="020F0502020204030204" pitchFamily="34" charset="0"/>
              </a:rPr>
              <a:t>the magnet </a:t>
            </a: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</a:rPr>
              <a:t>differential </a:t>
            </a:r>
            <a:r>
              <a:rPr lang="en-US" sz="2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inductance</a:t>
            </a:r>
            <a:r>
              <a:rPr lang="en-US" sz="2000" dirty="0" smtClean="0">
                <a:latin typeface="Calibri" panose="020F0502020204030204" pitchFamily="34" charset="0"/>
              </a:rPr>
              <a:t>.</a:t>
            </a:r>
          </a:p>
          <a:p>
            <a:pPr marR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2000" dirty="0" smtClean="0">
              <a:latin typeface="Calibri" panose="020F0502020204030204" pitchFamily="34" charset="0"/>
            </a:endParaRPr>
          </a:p>
          <a:p>
            <a:pPr marR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000" dirty="0" smtClean="0">
                <a:latin typeface="Calibri" panose="020F0502020204030204" pitchFamily="34" charset="0"/>
              </a:rPr>
              <a:t>In many practical cases the differential inductance is reduced by </a:t>
            </a:r>
            <a:r>
              <a:rPr lang="en-US" sz="2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&gt;50%</a:t>
            </a:r>
            <a:r>
              <a:rPr lang="en-US" sz="2000" dirty="0" smtClean="0">
                <a:latin typeface="Calibri" panose="020F0502020204030204" pitchFamily="34" charset="0"/>
              </a:rPr>
              <a:t> due to inter-filament coupling currents.</a:t>
            </a:r>
          </a:p>
          <a:p>
            <a:pPr marR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This effect is </a:t>
            </a:r>
            <a:r>
              <a:rPr kumimoji="0" lang="en-US" sz="200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immediate </a:t>
            </a:r>
            <a:r>
              <a:rPr kumimoji="0" lang="en-US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(as soon as magnet current starts changing) and lasts as long as coupling currents are developing or decaying (tens-hundreds of </a:t>
            </a:r>
            <a:r>
              <a:rPr kumimoji="0" lang="en-US" sz="200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ms</a:t>
            </a:r>
            <a:r>
              <a:rPr kumimoji="0" lang="en-US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).</a:t>
            </a:r>
          </a:p>
          <a:p>
            <a:pPr marR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000" i="0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 marR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000" dirty="0" smtClean="0">
                <a:latin typeface="Calibri" panose="020F0502020204030204" pitchFamily="34" charset="0"/>
              </a:rPr>
              <a:t>Every case is different, but in general: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u="sng" dirty="0">
                <a:latin typeface="Calibri" panose="020F0502020204030204" pitchFamily="34" charset="0"/>
              </a:rPr>
              <a:t>Energy-extraction system</a:t>
            </a:r>
            <a:r>
              <a:rPr lang="en-GB" sz="2000" dirty="0">
                <a:latin typeface="Calibri" panose="020F0502020204030204" pitchFamily="34" charset="0"/>
              </a:rPr>
              <a:t>: Immediate </a:t>
            </a:r>
            <a:r>
              <a:rPr lang="en-GB" sz="2000" dirty="0">
                <a:solidFill>
                  <a:srgbClr val="C00000"/>
                </a:solidFill>
                <a:latin typeface="Calibri" panose="020F0502020204030204" pitchFamily="34" charset="0"/>
              </a:rPr>
              <a:t>differential inductance reduction</a:t>
            </a:r>
            <a:r>
              <a:rPr lang="en-GB" sz="2000" dirty="0">
                <a:latin typeface="Calibri" panose="020F0502020204030204" pitchFamily="34" charset="0"/>
              </a:rPr>
              <a:t> and possibly </a:t>
            </a:r>
            <a:r>
              <a:rPr lang="en-GB" sz="2000" dirty="0">
                <a:solidFill>
                  <a:srgbClr val="C00000"/>
                </a:solidFill>
                <a:latin typeface="Calibri" panose="020F0502020204030204" pitchFamily="34" charset="0"/>
              </a:rPr>
              <a:t>quench due to heat deposition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u="sng" dirty="0">
                <a:latin typeface="Calibri" panose="020F0502020204030204" pitchFamily="34" charset="0"/>
              </a:rPr>
              <a:t>Quench heaters</a:t>
            </a:r>
            <a:r>
              <a:rPr lang="en-GB" sz="2000" dirty="0">
                <a:latin typeface="Calibri" panose="020F0502020204030204" pitchFamily="34" charset="0"/>
              </a:rPr>
              <a:t>: Differential inductance reduction occurs when the circuit resistance is ~0, not very important. </a:t>
            </a:r>
            <a:r>
              <a:rPr lang="en-GB" sz="2000" dirty="0">
                <a:solidFill>
                  <a:srgbClr val="C00000"/>
                </a:solidFill>
                <a:latin typeface="Calibri" panose="020F0502020204030204" pitchFamily="34" charset="0"/>
              </a:rPr>
              <a:t>Quench due to heat deposition</a:t>
            </a:r>
            <a:r>
              <a:rPr lang="en-GB" sz="2000" dirty="0">
                <a:latin typeface="Calibri" panose="020F0502020204030204" pitchFamily="34" charset="0"/>
              </a:rPr>
              <a:t> helps protection due to the faster coil resistance increase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u="sng" dirty="0">
                <a:latin typeface="Calibri" panose="020F0502020204030204" pitchFamily="34" charset="0"/>
              </a:rPr>
              <a:t>CLIQ</a:t>
            </a:r>
            <a:r>
              <a:rPr lang="en-GB" sz="2000" dirty="0">
                <a:latin typeface="Calibri" panose="020F0502020204030204" pitchFamily="34" charset="0"/>
              </a:rPr>
              <a:t>: Fully relies on </a:t>
            </a:r>
            <a:r>
              <a:rPr lang="en-GB" sz="2000" dirty="0">
                <a:solidFill>
                  <a:srgbClr val="C00000"/>
                </a:solidFill>
                <a:latin typeface="Calibri" panose="020F0502020204030204" pitchFamily="34" charset="0"/>
              </a:rPr>
              <a:t>coupling </a:t>
            </a:r>
            <a:r>
              <a:rPr lang="en-GB" sz="2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loss to </a:t>
            </a:r>
            <a:r>
              <a:rPr lang="en-GB" sz="2000" dirty="0">
                <a:latin typeface="Calibri" panose="020F0502020204030204" pitchFamily="34" charset="0"/>
              </a:rPr>
              <a:t>quench the magnet</a:t>
            </a:r>
            <a:r>
              <a:rPr lang="en-GB" sz="2000" dirty="0" smtClean="0">
                <a:latin typeface="Calibri" panose="020F0502020204030204" pitchFamily="34" charset="0"/>
              </a:rPr>
              <a:t>. </a:t>
            </a:r>
            <a:r>
              <a:rPr lang="en-GB" sz="2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Differential </a:t>
            </a:r>
            <a:r>
              <a:rPr lang="en-GB" sz="2000" dirty="0">
                <a:solidFill>
                  <a:srgbClr val="C00000"/>
                </a:solidFill>
                <a:latin typeface="Calibri" panose="020F0502020204030204" pitchFamily="34" charset="0"/>
              </a:rPr>
              <a:t>inductance reduction</a:t>
            </a:r>
            <a:r>
              <a:rPr lang="en-GB" sz="2000" dirty="0">
                <a:latin typeface="Calibri" panose="020F0502020204030204" pitchFamily="34" charset="0"/>
              </a:rPr>
              <a:t> </a:t>
            </a:r>
            <a:r>
              <a:rPr lang="en-GB" sz="2000" dirty="0" smtClean="0">
                <a:latin typeface="Calibri" panose="020F0502020204030204" pitchFamily="34" charset="0"/>
              </a:rPr>
              <a:t>has strong impact on oscillation frequency. Both effects need to be correctly modelled in order to reproduce experimental results</a:t>
            </a:r>
            <a:endParaRPr lang="en-GB" sz="2000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94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426508" y="666750"/>
            <a:ext cx="8290983" cy="7524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</a:rPr>
              <a:t>LEDET in a nutshell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426507" y="1584960"/>
            <a:ext cx="8290983" cy="7524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Why bothering with coupling currents?</a:t>
            </a:r>
            <a:endParaRPr kumimoji="0" lang="en-US" sz="3200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426506" y="4339590"/>
            <a:ext cx="8290983" cy="7524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How</a:t>
            </a:r>
            <a:r>
              <a:rPr kumimoji="0" lang="en-US" sz="320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to run </a:t>
            </a: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LEDET – Demo</a:t>
            </a:r>
            <a:endParaRPr kumimoji="0" lang="en-US" sz="3200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26505" y="5257800"/>
            <a:ext cx="8290983" cy="7524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LEDET future development</a:t>
            </a:r>
            <a:endParaRPr kumimoji="0" lang="en-US" sz="3200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26508" y="3421380"/>
            <a:ext cx="8290983" cy="752475"/>
          </a:xfrm>
          <a:prstGeom prst="rect">
            <a:avLst/>
          </a:prstGeom>
          <a:solidFill>
            <a:srgbClr val="FFFF99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</a:rPr>
              <a:t>LEDET validation and past use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426508" y="2503170"/>
            <a:ext cx="8290983" cy="7524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Effect of coupling currents on quench protection</a:t>
            </a:r>
            <a:endParaRPr kumimoji="0" lang="en-US" sz="3200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24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LEDET validation and past </a:t>
            </a:r>
            <a:r>
              <a:rPr lang="en-GB" dirty="0" smtClean="0"/>
              <a:t>use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87211"/>
              </p:ext>
            </p:extLst>
          </p:nvPr>
        </p:nvGraphicFramePr>
        <p:xfrm>
          <a:off x="176213" y="532150"/>
          <a:ext cx="8791575" cy="563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0655">
                  <a:extLst>
                    <a:ext uri="{9D8B030D-6E8A-4147-A177-3AD203B41FA5}">
                      <a16:colId xmlns:a16="http://schemas.microsoft.com/office/drawing/2014/main" val="1591767232"/>
                    </a:ext>
                  </a:extLst>
                </a:gridCol>
                <a:gridCol w="1414672">
                  <a:extLst>
                    <a:ext uri="{9D8B030D-6E8A-4147-A177-3AD203B41FA5}">
                      <a16:colId xmlns:a16="http://schemas.microsoft.com/office/drawing/2014/main" val="699660214"/>
                    </a:ext>
                  </a:extLst>
                </a:gridCol>
                <a:gridCol w="2782539">
                  <a:extLst>
                    <a:ext uri="{9D8B030D-6E8A-4147-A177-3AD203B41FA5}">
                      <a16:colId xmlns:a16="http://schemas.microsoft.com/office/drawing/2014/main" val="3331884962"/>
                    </a:ext>
                  </a:extLst>
                </a:gridCol>
                <a:gridCol w="2519104">
                  <a:extLst>
                    <a:ext uri="{9D8B030D-6E8A-4147-A177-3AD203B41FA5}">
                      <a16:colId xmlns:a16="http://schemas.microsoft.com/office/drawing/2014/main" val="2201606134"/>
                    </a:ext>
                  </a:extLst>
                </a:gridCol>
                <a:gridCol w="1414605">
                  <a:extLst>
                    <a:ext uri="{9D8B030D-6E8A-4147-A177-3AD203B41FA5}">
                      <a16:colId xmlns:a16="http://schemas.microsoft.com/office/drawing/2014/main" val="1053065291"/>
                    </a:ext>
                  </a:extLst>
                </a:gridCol>
              </a:tblGrid>
              <a:tr h="154047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Project</a:t>
                      </a:r>
                      <a:endParaRPr lang="en-GB" sz="14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rgbClr val="10428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Magnet</a:t>
                      </a:r>
                      <a:endParaRPr lang="en-GB" sz="14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rgbClr val="10428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Studies</a:t>
                      </a:r>
                      <a:endParaRPr lang="en-GB" sz="14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rgbClr val="10428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Notes</a:t>
                      </a:r>
                      <a:endParaRPr lang="en-GB" sz="14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rgbClr val="10428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Validation</a:t>
                      </a:r>
                      <a:endParaRPr lang="en-GB" sz="14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rgbClr val="1042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570325"/>
                  </a:ext>
                </a:extLst>
              </a:tr>
              <a:tr h="154047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MQXA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Quench protection, Co-sim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Helium, Heaters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Partial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979971318"/>
                  </a:ext>
                </a:extLst>
              </a:tr>
              <a:tr h="154047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MQXB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Quench protection, Co-sim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Helium, Heaters</a:t>
                      </a:r>
                      <a:endParaRPr lang="en-GB" sz="14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Partial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3015490266"/>
                  </a:ext>
                </a:extLst>
              </a:tr>
              <a:tr h="26922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MQ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Quench protection, Co-sim</a:t>
                      </a:r>
                      <a:endParaRPr lang="en-GB" sz="14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Helium, Heaters</a:t>
                      </a:r>
                      <a:r>
                        <a:rPr lang="en-GB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</a:t>
                      </a:r>
                      <a:r>
                        <a:rPr lang="en-GB" sz="14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initial hot-spot</a:t>
                      </a:r>
                      <a:endParaRPr lang="en-GB" sz="14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969768855"/>
                  </a:ext>
                </a:extLst>
              </a:tr>
              <a:tr h="25156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HL-LHC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MQXF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Q. protection, Co-sim, Failure cases, Short-circuit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3149700022"/>
                  </a:ext>
                </a:extLst>
              </a:tr>
              <a:tr h="2515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HL-LHC</a:t>
                      </a:r>
                      <a:endParaRPr lang="en-GB" sz="14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 T dipole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Q. protection, Co-sim, Failure cases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endParaRPr lang="en-GB" sz="14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  <a:endParaRPr lang="en-GB" sz="14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3119586918"/>
                  </a:ext>
                </a:extLst>
              </a:tr>
              <a:tr h="154047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FCC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Cos-</a:t>
                      </a:r>
                      <a:r>
                        <a:rPr lang="el-GR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θ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Quench protection, Co-sim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No data available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3523027527"/>
                  </a:ext>
                </a:extLst>
              </a:tr>
              <a:tr h="154047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FCC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Block-coil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Quench protection, Co-sim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endParaRPr lang="en-GB" sz="14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No data available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261287035"/>
                  </a:ext>
                </a:extLst>
              </a:tr>
              <a:tr h="154047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FCC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Common-coil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Quench protection, Co-sim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No data available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600696946"/>
                  </a:ext>
                </a:extLst>
              </a:tr>
              <a:tr h="154047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Other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FECR </a:t>
                      </a:r>
                      <a:r>
                        <a:rPr lang="en-US" sz="140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sextupole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Quench protection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Sextupole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No data available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22349523"/>
                  </a:ext>
                </a:extLst>
              </a:tr>
              <a:tr h="1540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Other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FECR solenoids</a:t>
                      </a:r>
                      <a:endParaRPr lang="en-GB" sz="14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Quench protection</a:t>
                      </a:r>
                      <a:endParaRPr lang="en-GB" sz="14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Solenoids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No data available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612479699"/>
                  </a:ext>
                </a:extLst>
              </a:tr>
              <a:tr h="1540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Other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PYPUP magnets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Quench protection</a:t>
                      </a:r>
                      <a:endParaRPr lang="en-GB" sz="14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Bi-2212,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Solenoids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No data available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326385367"/>
                  </a:ext>
                </a:extLst>
              </a:tr>
              <a:tr h="1540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Other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HEPdipo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Quench protection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No data available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957155432"/>
                  </a:ext>
                </a:extLst>
              </a:tr>
              <a:tr h="1540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Other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16T common-coil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Quench protection, Co-sim</a:t>
                      </a:r>
                      <a:endParaRPr lang="en-GB" sz="14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Insert/</a:t>
                      </a:r>
                      <a:r>
                        <a:rPr lang="en-US" sz="140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Outsert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No data available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2837998050"/>
                  </a:ext>
                </a:extLst>
              </a:tr>
              <a:tr h="1540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Other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HEPdipo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Quench protection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No data available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4006283618"/>
                  </a:ext>
                </a:extLst>
              </a:tr>
              <a:tr h="2692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Other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RC series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Quench protection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Bi-2212, Current-sharing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Partial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2589219889"/>
                  </a:ext>
                </a:extLst>
              </a:tr>
              <a:tr h="2692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Other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LBL common-coil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Quench protection</a:t>
                      </a:r>
                      <a:endParaRPr lang="en-GB" sz="14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Bi-2212, Current-sharing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No data available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2733491024"/>
                  </a:ext>
                </a:extLst>
              </a:tr>
              <a:tr h="1540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Other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 T dipole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Quench protection</a:t>
                      </a:r>
                      <a:endParaRPr lang="en-GB" sz="14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No data available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3735918068"/>
                  </a:ext>
                </a:extLst>
              </a:tr>
              <a:tr h="2692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Other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***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Quench protection</a:t>
                      </a:r>
                      <a:endParaRPr lang="en-GB" sz="14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New quench protection ideas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No data available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3428562544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097929" y="1733176"/>
            <a:ext cx="2384612" cy="66338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Quench protection design</a:t>
            </a:r>
            <a:endParaRPr lang="en-GB" sz="16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97929" y="2507129"/>
            <a:ext cx="2384612" cy="75901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Quench protection design</a:t>
            </a:r>
            <a:endParaRPr lang="en-GB" sz="16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20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426508" y="666750"/>
            <a:ext cx="8290983" cy="752475"/>
          </a:xfrm>
          <a:prstGeom prst="rect">
            <a:avLst/>
          </a:prstGeom>
          <a:solidFill>
            <a:srgbClr val="FFFF99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LEDET in a nutshell</a:t>
            </a:r>
            <a:endParaRPr kumimoji="0" lang="en-US" sz="3200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426507" y="1584960"/>
            <a:ext cx="8290983" cy="7524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Why bothering with coupling currents?</a:t>
            </a:r>
            <a:endParaRPr kumimoji="0" lang="en-US" sz="3200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426506" y="4339590"/>
            <a:ext cx="8290983" cy="7524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How</a:t>
            </a:r>
            <a:r>
              <a:rPr kumimoji="0" lang="en-US" sz="320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to run </a:t>
            </a: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LEDET – Demo</a:t>
            </a:r>
            <a:endParaRPr kumimoji="0" lang="en-US" sz="3200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26505" y="5257800"/>
            <a:ext cx="8290983" cy="7524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LEDET future development</a:t>
            </a:r>
            <a:endParaRPr kumimoji="0" lang="en-US" sz="3200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26508" y="3421380"/>
            <a:ext cx="8290983" cy="7524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LEDET validation and past use</a:t>
            </a:r>
            <a:endParaRPr kumimoji="0" lang="en-US" sz="3200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26508" y="2503170"/>
            <a:ext cx="8290983" cy="7524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Effect of coupling currents on quench protection</a:t>
            </a:r>
            <a:endParaRPr kumimoji="0" lang="en-US" sz="3200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45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426508" y="666750"/>
            <a:ext cx="8290983" cy="7524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</a:rPr>
              <a:t>LEDET in a nutshell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426507" y="1584960"/>
            <a:ext cx="8290983" cy="7524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Why bothering with coupling currents?</a:t>
            </a:r>
            <a:endParaRPr kumimoji="0" lang="en-US" sz="3200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426506" y="4339590"/>
            <a:ext cx="8290983" cy="752475"/>
          </a:xfrm>
          <a:prstGeom prst="rect">
            <a:avLst/>
          </a:prstGeom>
          <a:solidFill>
            <a:srgbClr val="FFFF99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</a:rPr>
              <a:t>How to run LEDET – Demo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426505" y="5257800"/>
            <a:ext cx="8290983" cy="7524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LEDET future development</a:t>
            </a:r>
            <a:endParaRPr kumimoji="0" lang="en-US" sz="3200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26508" y="3421380"/>
            <a:ext cx="8290983" cy="7524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LEDET validation and past use</a:t>
            </a:r>
            <a:endParaRPr kumimoji="0" lang="en-US" sz="3200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26508" y="2503170"/>
            <a:ext cx="8290983" cy="7524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Effect of coupling currents on quench protection</a:t>
            </a:r>
            <a:endParaRPr kumimoji="0" lang="en-US" sz="3200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59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LEDET folder structure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82" y="666750"/>
            <a:ext cx="6939237" cy="5391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00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LEDET input file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0665"/>
            <a:ext cx="9143999" cy="4756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56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Demo: Run a LEDET simulation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 bwMode="auto">
          <a:xfrm>
            <a:off x="304800" y="638174"/>
            <a:ext cx="8412691" cy="522922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See </a:t>
            </a:r>
            <a:r>
              <a:rPr lang="en-US" sz="2400" dirty="0" smtClean="0">
                <a:latin typeface="Calibri" panose="020F0502020204030204" pitchFamily="34" charset="0"/>
              </a:rPr>
              <a:t>what </a:t>
            </a:r>
            <a:r>
              <a:rPr lang="en-US" sz="2400" dirty="0">
                <a:latin typeface="Calibri" panose="020F0502020204030204" pitchFamily="34" charset="0"/>
              </a:rPr>
              <a:t>a </a:t>
            </a:r>
            <a:r>
              <a:rPr lang="en-US" sz="2400" dirty="0" err="1" smtClean="0">
                <a:latin typeface="Calibri" panose="020F0502020204030204" pitchFamily="34" charset="0"/>
              </a:rPr>
              <a:t>startLEDET</a:t>
            </a:r>
            <a:r>
              <a:rPr lang="en-US" sz="2400" dirty="0" smtClean="0">
                <a:latin typeface="Calibri" panose="020F0502020204030204" pitchFamily="34" charset="0"/>
              </a:rPr>
              <a:t> file looks </a:t>
            </a:r>
            <a:r>
              <a:rPr lang="en-US" sz="2400" dirty="0">
                <a:latin typeface="Calibri" panose="020F0502020204030204" pitchFamily="34" charset="0"/>
              </a:rPr>
              <a:t>like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See </a:t>
            </a:r>
            <a:r>
              <a:rPr lang="en-US" sz="2400" dirty="0" smtClean="0">
                <a:latin typeface="Calibri" panose="020F0502020204030204" pitchFamily="34" charset="0"/>
              </a:rPr>
              <a:t>what a </a:t>
            </a:r>
            <a:r>
              <a:rPr lang="en-US" sz="2400" dirty="0">
                <a:latin typeface="Calibri" panose="020F0502020204030204" pitchFamily="34" charset="0"/>
              </a:rPr>
              <a:t>LEDET input looks like</a:t>
            </a:r>
          </a:p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Run LEDET</a:t>
            </a:r>
          </a:p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400" dirty="0" smtClean="0">
                <a:latin typeface="Calibri" panose="020F0502020204030204" pitchFamily="34" charset="0"/>
              </a:rPr>
              <a:t>Show the generated report</a:t>
            </a:r>
          </a:p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Change input parameters in the input file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</a:rPr>
              <a:t>Change the </a:t>
            </a:r>
            <a:r>
              <a:rPr lang="en-US" sz="2400" dirty="0" err="1" smtClean="0">
                <a:latin typeface="Calibri" panose="020F0502020204030204" pitchFamily="34" charset="0"/>
              </a:rPr>
              <a:t>startLEDET</a:t>
            </a:r>
            <a:r>
              <a:rPr lang="en-US" sz="2400" dirty="0" smtClean="0">
                <a:latin typeface="Calibri" panose="020F0502020204030204" pitchFamily="34" charset="0"/>
              </a:rPr>
              <a:t> file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</a:rPr>
              <a:t>Re-run </a:t>
            </a:r>
            <a:r>
              <a:rPr lang="en-US" sz="2400" dirty="0">
                <a:latin typeface="Calibri" panose="020F0502020204030204" pitchFamily="34" charset="0"/>
              </a:rPr>
              <a:t>LEDET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Show the </a:t>
            </a:r>
            <a:r>
              <a:rPr lang="en-US" sz="2400" dirty="0" smtClean="0">
                <a:latin typeface="Calibri" panose="020F0502020204030204" pitchFamily="34" charset="0"/>
              </a:rPr>
              <a:t>new generated report</a:t>
            </a:r>
            <a:endParaRPr lang="en-US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2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LEDET outputs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 bwMode="auto">
          <a:xfrm>
            <a:off x="426508" y="685800"/>
            <a:ext cx="8290983" cy="3569447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Plots</a:t>
            </a:r>
          </a:p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400" smtClean="0">
                <a:latin typeface="Calibri" panose="020F0502020204030204" pitchFamily="34" charset="0"/>
              </a:rPr>
              <a:t>Animated GIF’s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Report</a:t>
            </a:r>
            <a:endParaRPr lang="en-US" sz="2400" baseline="-25000" dirty="0">
              <a:latin typeface="Calibri" panose="020F0502020204030204" pitchFamily="34" charset="0"/>
            </a:endParaRPr>
          </a:p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Txt files</a:t>
            </a:r>
          </a:p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400" dirty="0" smtClean="0">
                <a:latin typeface="Calibri" panose="020F0502020204030204" pitchFamily="34" charset="0"/>
              </a:rPr>
              <a:t>Assign Lorentz forces and temperatures to a mesh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84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426508" y="666750"/>
            <a:ext cx="8290983" cy="7524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</a:rPr>
              <a:t>LEDET in a nutshell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426507" y="1584960"/>
            <a:ext cx="8290983" cy="7524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Why bothering with coupling currents?</a:t>
            </a:r>
            <a:endParaRPr kumimoji="0" lang="en-US" sz="3200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426506" y="4339590"/>
            <a:ext cx="8290983" cy="7524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How</a:t>
            </a:r>
            <a:r>
              <a:rPr kumimoji="0" lang="en-US" sz="320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to run </a:t>
            </a: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LEDET – Demo</a:t>
            </a:r>
            <a:endParaRPr kumimoji="0" lang="en-US" sz="3200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26505" y="5257800"/>
            <a:ext cx="8290983" cy="752475"/>
          </a:xfrm>
          <a:prstGeom prst="rect">
            <a:avLst/>
          </a:prstGeom>
          <a:solidFill>
            <a:srgbClr val="FFFF99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</a:rPr>
              <a:t>LEDET future development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426508" y="3421380"/>
            <a:ext cx="8290983" cy="7524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LEDET validation and past use</a:t>
            </a:r>
            <a:endParaRPr kumimoji="0" lang="en-US" sz="3200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26508" y="2503170"/>
            <a:ext cx="8290983" cy="7524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Effect of coupling currents on quench protection</a:t>
            </a:r>
            <a:endParaRPr kumimoji="0" lang="en-US" sz="3200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70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LEDET new features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Rectangle 5"/>
          <p:cNvSpPr/>
          <p:nvPr/>
        </p:nvSpPr>
        <p:spPr bwMode="auto">
          <a:xfrm>
            <a:off x="304800" y="638174"/>
            <a:ext cx="8412691" cy="542734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Continuous development</a:t>
            </a:r>
            <a:r>
              <a:rPr lang="en-US" sz="2000" dirty="0" smtClean="0">
                <a:latin typeface="Calibri" panose="020F0502020204030204" pitchFamily="34" charset="0"/>
              </a:rPr>
              <a:t> of new features thanks to the feedback (and sometimes the help) of many users: </a:t>
            </a:r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THANKS!</a:t>
            </a:r>
            <a:endParaRPr lang="en-US" sz="2000" b="1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sz="20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 marR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Examples of </a:t>
            </a:r>
            <a:r>
              <a:rPr kumimoji="0" lang="en-US" sz="2000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newest released</a:t>
            </a:r>
            <a:r>
              <a:rPr kumimoji="0" lang="en-US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features: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Turn </a:t>
            </a:r>
            <a:r>
              <a:rPr lang="en-US" sz="2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self-mutual inductance</a:t>
            </a:r>
            <a:r>
              <a:rPr lang="en-US" sz="2000" dirty="0" smtClean="0">
                <a:latin typeface="Calibri" panose="020F0502020204030204" pitchFamily="34" charset="0"/>
              </a:rPr>
              <a:t> calculation (thanks Lucas Brouwer, LBNL)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Automatic </a:t>
            </a:r>
            <a:r>
              <a:rPr lang="en-US" sz="2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report generation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</a:rPr>
              <a:t>(thanks Michał </a:t>
            </a:r>
            <a:r>
              <a:rPr lang="en-US" sz="2000" dirty="0" smtClean="0">
                <a:latin typeface="Calibri" panose="020F0502020204030204" pitchFamily="34" charset="0"/>
              </a:rPr>
              <a:t>Maciejewski, CERN)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C00000"/>
                </a:solidFill>
                <a:latin typeface="Calibri" panose="020F0502020204030204" pitchFamily="34" charset="0"/>
              </a:rPr>
              <a:t>Decay </a:t>
            </a:r>
            <a:r>
              <a:rPr lang="en-GB" sz="2000" dirty="0">
                <a:latin typeface="Calibri" panose="020F0502020204030204" pitchFamily="34" charset="0"/>
              </a:rPr>
              <a:t>of inter-filament coupling currents after quench</a:t>
            </a:r>
            <a:endParaRPr kumimoji="0" lang="en-US" sz="20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 marR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000" dirty="0" smtClean="0">
                <a:latin typeface="Calibri" panose="020F0502020204030204" pitchFamily="34" charset="0"/>
              </a:rPr>
              <a:t>Examples of </a:t>
            </a:r>
            <a:r>
              <a:rPr lang="en-US" sz="2000" u="sng" dirty="0" smtClean="0">
                <a:latin typeface="Calibri" panose="020F0502020204030204" pitchFamily="34" charset="0"/>
              </a:rPr>
              <a:t>beta features</a:t>
            </a:r>
            <a:r>
              <a:rPr lang="en-US" sz="2000" dirty="0" smtClean="0">
                <a:latin typeface="Calibri" panose="020F0502020204030204" pitchFamily="34" charset="0"/>
              </a:rPr>
              <a:t> tested by a few users: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Resistive voltage in the </a:t>
            </a:r>
            <a:r>
              <a:rPr lang="en-US" sz="2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hot-spot </a:t>
            </a:r>
            <a:r>
              <a:rPr lang="en-US" sz="2000" dirty="0" smtClean="0">
                <a:latin typeface="Calibri" panose="020F0502020204030204" pitchFamily="34" charset="0"/>
              </a:rPr>
              <a:t>(thanks Dimitri Pracht, CERN)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Bi-2212 current-sharing </a:t>
            </a:r>
            <a:r>
              <a:rPr lang="en-US" sz="2000" dirty="0" smtClean="0">
                <a:latin typeface="Calibri" panose="020F0502020204030204" pitchFamily="34" charset="0"/>
              </a:rPr>
              <a:t>regime (thanks Daniel Davis, FSU/LBNL)</a:t>
            </a:r>
          </a:p>
          <a:p>
            <a:pPr marR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Examples of </a:t>
            </a:r>
            <a:r>
              <a:rPr kumimoji="0" lang="en-US" sz="2000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soon-to-be-available</a:t>
            </a:r>
            <a:r>
              <a:rPr kumimoji="0" lang="en-US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features: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More flexible </a:t>
            </a:r>
            <a:r>
              <a:rPr lang="en-US" sz="2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quench heater </a:t>
            </a:r>
            <a:r>
              <a:rPr lang="en-US" sz="2000" dirty="0" smtClean="0">
                <a:latin typeface="Calibri" panose="020F0502020204030204" pitchFamily="34" charset="0"/>
              </a:rPr>
              <a:t>inputs and improved heat-exchange model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Develop even simpler </a:t>
            </a:r>
            <a:r>
              <a:rPr lang="en-US" sz="2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apps</a:t>
            </a:r>
            <a:r>
              <a:rPr lang="en-US" sz="2000" dirty="0" smtClean="0">
                <a:latin typeface="Calibri" panose="020F0502020204030204" pitchFamily="34" charset="0"/>
              </a:rPr>
              <a:t> for specific magnets (example: MQXF)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latin typeface="Calibri" panose="020F050202020403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u="sng" dirty="0" smtClean="0">
                <a:latin typeface="Calibri" panose="020F0502020204030204" pitchFamily="34" charset="0"/>
              </a:rPr>
              <a:t>Ways to contribute: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Use the software, Gives us feedback, Ask for new features, Help us develop new features ( so far special thanks to </a:t>
            </a: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</a:rPr>
              <a:t>Lucas </a:t>
            </a:r>
            <a:r>
              <a:rPr lang="en-US" sz="2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Brouwer</a:t>
            </a:r>
            <a:r>
              <a:rPr lang="en-US" sz="2000" dirty="0" smtClean="0">
                <a:latin typeface="Calibri" panose="020F0502020204030204" pitchFamily="34" charset="0"/>
              </a:rPr>
              <a:t> and </a:t>
            </a: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</a:rPr>
              <a:t>Daniel </a:t>
            </a:r>
            <a:r>
              <a:rPr lang="en-US" sz="2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Davis</a:t>
            </a:r>
            <a:r>
              <a:rPr lang="en-US" sz="2000" dirty="0" smtClean="0">
                <a:latin typeface="Calibri" panose="020F0502020204030204" pitchFamily="34" charset="0"/>
              </a:rPr>
              <a:t>!)</a:t>
            </a:r>
            <a:endParaRPr kumimoji="0" lang="en-US" sz="2000" i="0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52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4" y="2345021"/>
            <a:ext cx="8924925" cy="546807"/>
          </a:xfrm>
        </p:spPr>
        <p:txBody>
          <a:bodyPr>
            <a:normAutofit fontScale="90000"/>
          </a:bodyPr>
          <a:lstStyle/>
          <a:p>
            <a:pPr algn="ctr"/>
            <a:r>
              <a:rPr lang="en-US" i="1" dirty="0" smtClean="0"/>
              <a:t>Questions?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3661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Annex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7220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LEDET – Equivalent </a:t>
            </a:r>
            <a:r>
              <a:rPr lang="en-GB" dirty="0"/>
              <a:t>model of coupling effects </a:t>
            </a:r>
            <a:r>
              <a:rPr lang="en-GB" dirty="0" smtClean="0"/>
              <a:t>-</a:t>
            </a:r>
            <a:r>
              <a:rPr lang="en-GB" dirty="0"/>
              <a:t>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44896" y="838200"/>
            <a:ext cx="8991600" cy="122413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anchor="t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Local balance of magnetic field change</a:t>
            </a:r>
          </a:p>
          <a:p>
            <a:pPr fontAlgn="auto">
              <a:spcAft>
                <a:spcPts val="0"/>
              </a:spcAft>
            </a:pPr>
            <a:r>
              <a:rPr lang="en-GB" dirty="0" smtClean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	</a:t>
            </a:r>
            <a:r>
              <a:rPr lang="en-GB" dirty="0" err="1" smtClean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dBt</a:t>
            </a:r>
            <a:r>
              <a:rPr lang="en-GB" dirty="0" smtClean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/</a:t>
            </a:r>
            <a:r>
              <a:rPr lang="en-GB" dirty="0" err="1" smtClean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dt</a:t>
            </a: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 = </a:t>
            </a:r>
            <a:r>
              <a:rPr lang="en-GB" dirty="0" err="1" smtClean="0">
                <a:solidFill>
                  <a:srgbClr val="00B05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dBa</a:t>
            </a:r>
            <a:r>
              <a:rPr lang="en-GB" dirty="0" smtClean="0">
                <a:solidFill>
                  <a:srgbClr val="00B05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/</a:t>
            </a:r>
            <a:r>
              <a:rPr lang="en-GB" dirty="0" err="1" smtClean="0">
                <a:solidFill>
                  <a:srgbClr val="00B05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dt</a:t>
            </a: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 + </a:t>
            </a:r>
            <a:r>
              <a:rPr lang="en-GB" dirty="0" err="1" smtClean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dBcc</a:t>
            </a:r>
            <a:r>
              <a:rPr lang="en-GB" dirty="0" smtClean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/</a:t>
            </a:r>
            <a:r>
              <a:rPr lang="en-GB" dirty="0" err="1" smtClean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dt</a:t>
            </a:r>
            <a:endParaRPr lang="en-GB" dirty="0" smtClean="0">
              <a:solidFill>
                <a:srgbClr val="0000FF"/>
              </a:solidFill>
              <a:latin typeface="Calibri" panose="020F0502020204030204" pitchFamily="34" charset="0"/>
              <a:ea typeface="+mj-ea"/>
              <a:cs typeface="Times New Roman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(total magnetic field change is the sum between applied magnetic field Ba, due to magnet currents), and magnetic field induced by the presence of coupling currents Bcc)</a:t>
            </a:r>
            <a:endParaRPr lang="en-US" dirty="0">
              <a:latin typeface="Calibri" panose="020F0502020204030204" pitchFamily="34" charset="0"/>
              <a:ea typeface="+mj-ea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896" y="2134344"/>
            <a:ext cx="8991600" cy="187220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anchor="t">
            <a:normAutofit fontScale="92500" lnSpcReduction="10000"/>
          </a:bodyPr>
          <a:lstStyle/>
          <a:p>
            <a:pPr fontAlgn="auto"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The applied magnetic field change is proportional to the magnet current change</a:t>
            </a:r>
          </a:p>
          <a:p>
            <a:pPr marL="742950" lvl="1" indent="-2857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err="1" smtClean="0">
                <a:solidFill>
                  <a:srgbClr val="00B05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dBa</a:t>
            </a:r>
            <a:r>
              <a:rPr lang="en-GB" dirty="0" smtClean="0">
                <a:solidFill>
                  <a:srgbClr val="00B05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/</a:t>
            </a:r>
            <a:r>
              <a:rPr lang="en-GB" dirty="0" err="1" smtClean="0">
                <a:solidFill>
                  <a:srgbClr val="00B05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dt</a:t>
            </a:r>
            <a:r>
              <a:rPr lang="en-GB" dirty="0" smtClean="0">
                <a:solidFill>
                  <a:srgbClr val="00B05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 = </a:t>
            </a:r>
            <a:r>
              <a:rPr lang="en-GB" dirty="0" err="1" smtClean="0">
                <a:solidFill>
                  <a:srgbClr val="00B05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MTF</a:t>
            </a:r>
            <a:r>
              <a:rPr lang="en-GB" dirty="0" smtClean="0">
                <a:solidFill>
                  <a:srgbClr val="00B05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 * </a:t>
            </a:r>
            <a:r>
              <a:rPr lang="en-GB" dirty="0" err="1" smtClean="0">
                <a:solidFill>
                  <a:srgbClr val="00B05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dIm</a:t>
            </a:r>
            <a:r>
              <a:rPr lang="en-GB" dirty="0" smtClean="0">
                <a:solidFill>
                  <a:srgbClr val="00B05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/</a:t>
            </a:r>
            <a:r>
              <a:rPr lang="en-GB" dirty="0" err="1" smtClean="0">
                <a:solidFill>
                  <a:srgbClr val="00B05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dt</a:t>
            </a:r>
            <a:endParaRPr lang="en-GB" dirty="0" smtClean="0">
              <a:solidFill>
                <a:srgbClr val="00B050"/>
              </a:solidFill>
              <a:latin typeface="Calibri" panose="020F0502020204030204" pitchFamily="34" charset="0"/>
              <a:ea typeface="+mj-ea"/>
              <a:cs typeface="Times New Roman" pitchFamily="18" charset="0"/>
            </a:endParaRPr>
          </a:p>
          <a:p>
            <a:pPr marL="742950" lvl="1" indent="-2857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ea typeface="+mj-ea"/>
              <a:cs typeface="Times New Roman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For any “magnetization volume” (strand for </a:t>
            </a:r>
            <a:r>
              <a:rPr lang="en-GB" dirty="0" err="1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IFCC</a:t>
            </a: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, or cable for </a:t>
            </a:r>
            <a:r>
              <a:rPr lang="en-GB" dirty="0" err="1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ISCC</a:t>
            </a: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)</a:t>
            </a:r>
          </a:p>
          <a:p>
            <a:pPr marL="742950" lvl="1" indent="-2857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Coupling Current 	Bcc = gamma * </a:t>
            </a:r>
            <a:r>
              <a:rPr lang="en-GB" dirty="0" err="1" smtClean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Icc</a:t>
            </a:r>
            <a:r>
              <a:rPr lang="en-GB" dirty="0" smtClean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	</a:t>
            </a:r>
            <a:r>
              <a:rPr lang="en-GB" dirty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	</a:t>
            </a:r>
            <a:r>
              <a:rPr lang="en-GB" dirty="0" smtClean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  <a:sym typeface="Wingdings" panose="05000000000000000000" pitchFamily="2" charset="2"/>
              </a:rPr>
              <a:t></a:t>
            </a:r>
            <a:r>
              <a:rPr lang="en-GB" dirty="0" smtClean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 </a:t>
            </a:r>
            <a:r>
              <a:rPr lang="en-GB" dirty="0" err="1" smtClean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dBcc</a:t>
            </a:r>
            <a:r>
              <a:rPr lang="en-GB" dirty="0" smtClean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/</a:t>
            </a:r>
            <a:r>
              <a:rPr lang="en-GB" dirty="0" err="1" smtClean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dt</a:t>
            </a:r>
            <a:r>
              <a:rPr lang="en-GB" dirty="0" smtClean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 </a:t>
            </a:r>
            <a:r>
              <a:rPr lang="en-GB" dirty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= </a:t>
            </a:r>
            <a:r>
              <a:rPr lang="en-GB" dirty="0" smtClean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gamma </a:t>
            </a:r>
            <a:r>
              <a:rPr lang="en-GB" dirty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* </a:t>
            </a:r>
            <a:r>
              <a:rPr lang="en-GB" dirty="0" err="1" smtClean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dIcc</a:t>
            </a:r>
            <a:r>
              <a:rPr lang="en-GB" dirty="0" smtClean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/</a:t>
            </a:r>
            <a:r>
              <a:rPr lang="en-GB" dirty="0" err="1" smtClean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dt</a:t>
            </a:r>
            <a:endParaRPr lang="en-GB" dirty="0" smtClean="0">
              <a:solidFill>
                <a:srgbClr val="0000FF"/>
              </a:solidFill>
              <a:latin typeface="Calibri" panose="020F0502020204030204" pitchFamily="34" charset="0"/>
              <a:ea typeface="+mj-ea"/>
              <a:cs typeface="Times New Roman" pitchFamily="18" charset="0"/>
            </a:endParaRPr>
          </a:p>
          <a:p>
            <a:pPr marL="742950" lvl="1" indent="-2857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Induced Field 	Bcc = -tau * </a:t>
            </a:r>
            <a:r>
              <a:rPr lang="en-GB" dirty="0" err="1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dBt</a:t>
            </a:r>
            <a:r>
              <a:rPr lang="en-GB" dirty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/</a:t>
            </a:r>
            <a:r>
              <a:rPr lang="en-GB" dirty="0" err="1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dt</a:t>
            </a:r>
            <a:r>
              <a:rPr lang="en-GB" dirty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		</a:t>
            </a:r>
            <a:r>
              <a:rPr lang="en-GB" dirty="0" smtClean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  <a:sym typeface="Wingdings" panose="05000000000000000000" pitchFamily="2" charset="2"/>
              </a:rPr>
              <a:t></a:t>
            </a:r>
            <a:r>
              <a:rPr lang="en-GB" dirty="0" smtClean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 </a:t>
            </a:r>
            <a:r>
              <a:rPr lang="en-GB" dirty="0" err="1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dBt</a:t>
            </a:r>
            <a:r>
              <a:rPr lang="en-GB" dirty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/</a:t>
            </a:r>
            <a:r>
              <a:rPr lang="en-GB" dirty="0" err="1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dt</a:t>
            </a:r>
            <a:r>
              <a:rPr lang="en-GB" dirty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 = -gamma/tau * </a:t>
            </a:r>
            <a:r>
              <a:rPr lang="en-GB" dirty="0" err="1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Icc</a:t>
            </a:r>
            <a:endParaRPr lang="en-GB" dirty="0">
              <a:solidFill>
                <a:srgbClr val="C00000"/>
              </a:solidFill>
              <a:latin typeface="Calibri" panose="020F0502020204030204" pitchFamily="34" charset="0"/>
              <a:ea typeface="+mj-ea"/>
              <a:cs typeface="Times New Roman" pitchFamily="18" charset="0"/>
            </a:endParaRPr>
          </a:p>
          <a:p>
            <a:pPr marL="742950" lvl="1" indent="-2857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Coupling </a:t>
            </a:r>
            <a:r>
              <a:rPr lang="en-GB" dirty="0">
                <a:latin typeface="Calibri" panose="020F0502020204030204" pitchFamily="34" charset="0"/>
                <a:ea typeface="+mj-ea"/>
                <a:cs typeface="Times New Roman" pitchFamily="18" charset="0"/>
              </a:rPr>
              <a:t>Loss 	</a:t>
            </a:r>
            <a:r>
              <a:rPr lang="en-GB" dirty="0" err="1">
                <a:latin typeface="Calibri" panose="020F0502020204030204" pitchFamily="34" charset="0"/>
                <a:ea typeface="+mj-ea"/>
                <a:cs typeface="Times New Roman" pitchFamily="18" charset="0"/>
              </a:rPr>
              <a:t>Pcc</a:t>
            </a:r>
            <a:r>
              <a:rPr lang="en-GB" dirty="0">
                <a:latin typeface="Calibri" panose="020F0502020204030204" pitchFamily="34" charset="0"/>
                <a:ea typeface="+mj-ea"/>
                <a:cs typeface="Times New Roman" pitchFamily="18" charset="0"/>
              </a:rPr>
              <a:t> = beta * Volume * ( </a:t>
            </a:r>
            <a:r>
              <a:rPr lang="en-GB" dirty="0" err="1">
                <a:latin typeface="Calibri" panose="020F0502020204030204" pitchFamily="34" charset="0"/>
                <a:ea typeface="+mj-ea"/>
                <a:cs typeface="Times New Roman" pitchFamily="18" charset="0"/>
              </a:rPr>
              <a:t>dBt</a:t>
            </a:r>
            <a:r>
              <a:rPr lang="en-GB" dirty="0">
                <a:latin typeface="Calibri" panose="020F0502020204030204" pitchFamily="34" charset="0"/>
                <a:ea typeface="+mj-ea"/>
                <a:cs typeface="Times New Roman" pitchFamily="18" charset="0"/>
              </a:rPr>
              <a:t>/</a:t>
            </a:r>
            <a:r>
              <a:rPr lang="en-GB" dirty="0" err="1">
                <a:latin typeface="Calibri" panose="020F0502020204030204" pitchFamily="34" charset="0"/>
                <a:ea typeface="+mj-ea"/>
                <a:cs typeface="Times New Roman" pitchFamily="18" charset="0"/>
              </a:rPr>
              <a:t>dt</a:t>
            </a:r>
            <a:r>
              <a:rPr lang="en-GB" dirty="0">
                <a:latin typeface="Calibri" panose="020F0502020204030204" pitchFamily="34" charset="0"/>
                <a:ea typeface="+mj-ea"/>
                <a:cs typeface="Times New Roman" pitchFamily="18" charset="0"/>
              </a:rPr>
              <a:t> )^</a:t>
            </a: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2</a:t>
            </a:r>
          </a:p>
        </p:txBody>
      </p:sp>
      <p:sp>
        <p:nvSpPr>
          <p:cNvPr id="6" name="Rectangle 5"/>
          <p:cNvSpPr/>
          <p:nvPr/>
        </p:nvSpPr>
        <p:spPr>
          <a:xfrm>
            <a:off x="44896" y="4059174"/>
            <a:ext cx="8991600" cy="93610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anchor="t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We can rewrite </a:t>
            </a:r>
            <a:r>
              <a:rPr lang="en-GB" dirty="0">
                <a:latin typeface="Calibri" panose="020F0502020204030204" pitchFamily="34" charset="0"/>
                <a:ea typeface="+mj-ea"/>
                <a:cs typeface="Times New Roman" pitchFamily="18" charset="0"/>
              </a:rPr>
              <a:t>the local balance of magnetic field </a:t>
            </a: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change as</a:t>
            </a:r>
          </a:p>
          <a:p>
            <a:pPr fontAlgn="auto"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cs typeface="Times New Roman" pitchFamily="18" charset="0"/>
              </a:rPr>
              <a:t>	</a:t>
            </a:r>
            <a:r>
              <a:rPr lang="en-GB" dirty="0" smtClean="0">
                <a:solidFill>
                  <a:srgbClr val="C00000"/>
                </a:solidFill>
                <a:latin typeface="Calibri" panose="020F0502020204030204" pitchFamily="34" charset="0"/>
                <a:cs typeface="Times New Roman" pitchFamily="18" charset="0"/>
              </a:rPr>
              <a:t>                </a:t>
            </a:r>
            <a:r>
              <a:rPr lang="en-GB" dirty="0" err="1" smtClean="0">
                <a:solidFill>
                  <a:srgbClr val="C00000"/>
                </a:solidFill>
                <a:latin typeface="Calibri" panose="020F0502020204030204" pitchFamily="34" charset="0"/>
                <a:cs typeface="Times New Roman" pitchFamily="18" charset="0"/>
              </a:rPr>
              <a:t>dBt</a:t>
            </a:r>
            <a:r>
              <a:rPr lang="en-GB" dirty="0" smtClean="0">
                <a:solidFill>
                  <a:srgbClr val="C00000"/>
                </a:solidFill>
                <a:latin typeface="Calibri" panose="020F0502020204030204" pitchFamily="34" charset="0"/>
                <a:cs typeface="Times New Roman" pitchFamily="18" charset="0"/>
              </a:rPr>
              <a:t>/</a:t>
            </a:r>
            <a:r>
              <a:rPr lang="en-GB" dirty="0" err="1" smtClean="0">
                <a:solidFill>
                  <a:srgbClr val="C00000"/>
                </a:solidFill>
                <a:latin typeface="Calibri" panose="020F0502020204030204" pitchFamily="34" charset="0"/>
                <a:cs typeface="Times New Roman" pitchFamily="18" charset="0"/>
              </a:rPr>
              <a:t>dt</a:t>
            </a:r>
            <a:r>
              <a:rPr lang="en-GB" dirty="0" smtClean="0">
                <a:solidFill>
                  <a:srgbClr val="C00000"/>
                </a:solidFill>
                <a:latin typeface="Calibri" panose="020F0502020204030204" pitchFamily="34" charset="0"/>
                <a:cs typeface="Times New Roman" pitchFamily="18" charset="0"/>
              </a:rPr>
              <a:t>             </a:t>
            </a:r>
            <a:r>
              <a:rPr lang="en-GB" dirty="0" smtClean="0">
                <a:latin typeface="Calibri" panose="020F0502020204030204" pitchFamily="34" charset="0"/>
                <a:cs typeface="Times New Roman" pitchFamily="18" charset="0"/>
              </a:rPr>
              <a:t>=       </a:t>
            </a:r>
            <a:r>
              <a:rPr lang="en-GB" dirty="0" err="1" smtClean="0">
                <a:solidFill>
                  <a:srgbClr val="00B050"/>
                </a:solidFill>
                <a:latin typeface="Calibri" panose="020F0502020204030204" pitchFamily="34" charset="0"/>
                <a:cs typeface="Times New Roman" pitchFamily="18" charset="0"/>
              </a:rPr>
              <a:t>dBa</a:t>
            </a:r>
            <a:r>
              <a:rPr lang="en-GB" dirty="0" smtClean="0">
                <a:solidFill>
                  <a:srgbClr val="00B050"/>
                </a:solidFill>
                <a:latin typeface="Calibri" panose="020F0502020204030204" pitchFamily="34" charset="0"/>
                <a:cs typeface="Times New Roman" pitchFamily="18" charset="0"/>
              </a:rPr>
              <a:t>/</a:t>
            </a:r>
            <a:r>
              <a:rPr lang="en-GB" dirty="0" err="1" smtClean="0">
                <a:solidFill>
                  <a:srgbClr val="00B050"/>
                </a:solidFill>
                <a:latin typeface="Calibri" panose="020F0502020204030204" pitchFamily="34" charset="0"/>
                <a:cs typeface="Times New Roman" pitchFamily="18" charset="0"/>
              </a:rPr>
              <a:t>dt</a:t>
            </a:r>
            <a:r>
              <a:rPr lang="en-GB" dirty="0" smtClean="0">
                <a:latin typeface="Calibri" panose="020F0502020204030204" pitchFamily="34" charset="0"/>
                <a:cs typeface="Times New Roman" pitchFamily="18" charset="0"/>
              </a:rPr>
              <a:t>        +      </a:t>
            </a:r>
            <a:r>
              <a:rPr lang="en-GB" dirty="0" err="1" smtClean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</a:rPr>
              <a:t>dBcc</a:t>
            </a:r>
            <a:r>
              <a:rPr lang="en-GB" dirty="0" smtClean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</a:rPr>
              <a:t>/</a:t>
            </a:r>
            <a:r>
              <a:rPr lang="en-GB" dirty="0" err="1" smtClean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</a:rPr>
              <a:t>dt</a:t>
            </a:r>
            <a:endParaRPr lang="en-GB" dirty="0">
              <a:solidFill>
                <a:srgbClr val="0000FF"/>
              </a:solidFill>
              <a:latin typeface="Calibri" panose="020F0502020204030204" pitchFamily="34" charset="0"/>
              <a:ea typeface="+mj-ea"/>
              <a:cs typeface="Times New Roman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	</a:t>
            </a:r>
            <a:r>
              <a:rPr lang="en-GB" dirty="0" smtClean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-gamma/tau * </a:t>
            </a:r>
            <a:r>
              <a:rPr lang="en-GB" dirty="0" err="1" smtClean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Icc</a:t>
            </a:r>
            <a:r>
              <a:rPr lang="en-GB" dirty="0" smtClean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         </a:t>
            </a: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= </a:t>
            </a:r>
            <a:r>
              <a:rPr lang="en-GB" dirty="0" err="1" smtClean="0">
                <a:solidFill>
                  <a:srgbClr val="00B05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MTF</a:t>
            </a:r>
            <a:r>
              <a:rPr lang="en-GB" dirty="0" smtClean="0">
                <a:solidFill>
                  <a:srgbClr val="00B05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 * </a:t>
            </a:r>
            <a:r>
              <a:rPr lang="en-GB" dirty="0" err="1" smtClean="0">
                <a:solidFill>
                  <a:srgbClr val="00B05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dIm</a:t>
            </a:r>
            <a:r>
              <a:rPr lang="en-GB" dirty="0" smtClean="0">
                <a:solidFill>
                  <a:srgbClr val="00B05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/</a:t>
            </a:r>
            <a:r>
              <a:rPr lang="en-GB" dirty="0" err="1" smtClean="0">
                <a:solidFill>
                  <a:srgbClr val="00B05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dt</a:t>
            </a:r>
            <a:r>
              <a:rPr lang="en-GB" dirty="0" smtClean="0">
                <a:solidFill>
                  <a:srgbClr val="00B05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   </a:t>
            </a: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+ </a:t>
            </a:r>
            <a:r>
              <a:rPr lang="en-GB" dirty="0" smtClean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gamma * </a:t>
            </a:r>
            <a:r>
              <a:rPr lang="en-GB" dirty="0" err="1" smtClean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dIcc</a:t>
            </a:r>
            <a:r>
              <a:rPr lang="en-GB" dirty="0" smtClean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/</a:t>
            </a:r>
            <a:r>
              <a:rPr lang="en-GB" dirty="0" err="1" smtClean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dt</a:t>
            </a:r>
            <a:endParaRPr lang="en-GB" dirty="0" smtClean="0">
              <a:solidFill>
                <a:srgbClr val="0000FF"/>
              </a:solidFill>
              <a:latin typeface="Calibri" panose="020F0502020204030204" pitchFamily="34" charset="0"/>
              <a:ea typeface="+mj-ea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896" y="5067286"/>
            <a:ext cx="6399312" cy="93610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anchor="t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	         </a:t>
            </a:r>
            <a:r>
              <a:rPr lang="en-GB" dirty="0" smtClean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-</a:t>
            </a:r>
            <a:r>
              <a:rPr lang="en-GB" dirty="0" err="1" smtClean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Rcc</a:t>
            </a:r>
            <a:r>
              <a:rPr lang="en-GB" dirty="0" smtClean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 * </a:t>
            </a:r>
            <a:r>
              <a:rPr lang="en-GB" dirty="0" err="1" smtClean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Icc</a:t>
            </a:r>
            <a:r>
              <a:rPr lang="en-GB" dirty="0" smtClean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              </a:t>
            </a: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=   </a:t>
            </a:r>
            <a:r>
              <a:rPr lang="en-GB" dirty="0" err="1" smtClean="0">
                <a:solidFill>
                  <a:srgbClr val="00B05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Mcc</a:t>
            </a:r>
            <a:r>
              <a:rPr lang="en-GB" dirty="0" smtClean="0">
                <a:solidFill>
                  <a:srgbClr val="00B05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 * </a:t>
            </a:r>
            <a:r>
              <a:rPr lang="en-GB" dirty="0" err="1" smtClean="0">
                <a:solidFill>
                  <a:srgbClr val="00B05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dIm</a:t>
            </a:r>
            <a:r>
              <a:rPr lang="en-GB" dirty="0" smtClean="0">
                <a:solidFill>
                  <a:srgbClr val="00B05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/</a:t>
            </a:r>
            <a:r>
              <a:rPr lang="en-GB" dirty="0" err="1" smtClean="0">
                <a:solidFill>
                  <a:srgbClr val="00B05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dt</a:t>
            </a:r>
            <a:r>
              <a:rPr lang="en-GB" dirty="0" smtClean="0">
                <a:solidFill>
                  <a:srgbClr val="00B05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  </a:t>
            </a: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+   </a:t>
            </a:r>
            <a:r>
              <a:rPr lang="en-GB" dirty="0" err="1" smtClean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Lcc</a:t>
            </a:r>
            <a:r>
              <a:rPr lang="en-GB" dirty="0" smtClean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 * </a:t>
            </a:r>
            <a:r>
              <a:rPr lang="en-GB" dirty="0" err="1" smtClean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dIcc</a:t>
            </a:r>
            <a:r>
              <a:rPr lang="en-GB" dirty="0" smtClean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/</a:t>
            </a:r>
            <a:r>
              <a:rPr lang="en-GB" dirty="0" err="1" smtClean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dt</a:t>
            </a:r>
            <a:endParaRPr lang="en-GB" dirty="0" smtClean="0">
              <a:solidFill>
                <a:srgbClr val="0000FF"/>
              </a:solidFill>
              <a:latin typeface="Calibri" panose="020F0502020204030204" pitchFamily="34" charset="0"/>
              <a:ea typeface="+mj-ea"/>
              <a:cs typeface="Times New Roman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This is the equation of an </a:t>
            </a:r>
            <a:r>
              <a:rPr lang="en-GB" dirty="0" err="1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RL</a:t>
            </a: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 loop mutually coupled with the magnet inductance!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1360" y="5029200"/>
            <a:ext cx="2160240" cy="1445550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 bwMode="auto">
          <a:xfrm>
            <a:off x="7277100" y="6127672"/>
            <a:ext cx="634380" cy="381000"/>
          </a:xfrm>
          <a:prstGeom prst="roundRect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7277100" y="5634768"/>
            <a:ext cx="634380" cy="381000"/>
          </a:xfrm>
          <a:prstGeom prst="roundRect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8001000" y="5459819"/>
            <a:ext cx="993710" cy="381000"/>
          </a:xfrm>
          <a:prstGeom prst="roundRect">
            <a:avLst/>
          </a:prstGeom>
          <a:noFill/>
          <a:ln w="19050" cap="flat" cmpd="sng" algn="ctr">
            <a:solidFill>
              <a:srgbClr val="3399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560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LEDET in a nutshell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" y="4162483"/>
            <a:ext cx="4720590" cy="18819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7380" y="2849881"/>
            <a:ext cx="4720589" cy="127849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144779" y="830580"/>
            <a:ext cx="8865869" cy="75247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Fast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and 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accurate 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tool to simulate 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electro-magnetic 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and 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thermal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transients in superconducting magnets.</a:t>
            </a:r>
            <a:endParaRPr kumimoji="0" lang="en-US" sz="240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44779" y="1714501"/>
            <a:ext cx="8865869" cy="227076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2D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magnet model + very simplified electrical circuit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Magnetic </a:t>
            </a:r>
            <a:r>
              <a:rPr lang="en-US" sz="2400" dirty="0">
                <a:solidFill>
                  <a:srgbClr val="C00000"/>
                </a:solidFill>
                <a:latin typeface="Calibri" panose="020F0502020204030204" pitchFamily="34" charset="0"/>
              </a:rPr>
              <a:t>field maps</a:t>
            </a:r>
            <a:r>
              <a:rPr lang="en-US" sz="2400" dirty="0">
                <a:latin typeface="Calibri" panose="020F0502020204030204" pitchFamily="34" charset="0"/>
              </a:rPr>
              <a:t> calculated externally (usually with ROXIE)</a:t>
            </a:r>
          </a:p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Inter-filament </a:t>
            </a:r>
            <a:r>
              <a:rPr lang="en-US" sz="2400" dirty="0" smtClean="0">
                <a:latin typeface="Calibri" panose="020F0502020204030204" pitchFamily="34" charset="0"/>
              </a:rPr>
              <a:t>and </a:t>
            </a: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inter-strand coupling currents </a:t>
            </a:r>
            <a:r>
              <a:rPr lang="en-US" sz="2400" dirty="0" smtClean="0">
                <a:latin typeface="Calibri" panose="020F0502020204030204" pitchFamily="34" charset="0"/>
              </a:rPr>
              <a:t>included</a:t>
            </a:r>
          </a:p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400" dirty="0" smtClean="0">
                <a:latin typeface="Calibri" panose="020F0502020204030204" pitchFamily="34" charset="0"/>
              </a:rPr>
              <a:t>Turn-to-turn </a:t>
            </a: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heat exchange</a:t>
            </a:r>
            <a:r>
              <a:rPr lang="en-US" sz="2400" dirty="0" smtClean="0">
                <a:latin typeface="Calibri" panose="020F0502020204030204" pitchFamily="34" charset="0"/>
              </a:rPr>
              <a:t>, simplified </a:t>
            </a: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helium cooling </a:t>
            </a:r>
            <a:r>
              <a:rPr lang="en-US" sz="2400" dirty="0" smtClean="0">
                <a:latin typeface="Calibri" panose="020F0502020204030204" pitchFamily="34" charset="0"/>
              </a:rPr>
              <a:t>included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Energy-extraction</a:t>
            </a:r>
            <a:r>
              <a:rPr lang="en-US" sz="2400" dirty="0" smtClean="0">
                <a:latin typeface="Calibri" panose="020F0502020204030204" pitchFamily="34" charset="0"/>
              </a:rPr>
              <a:t>, </a:t>
            </a: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quench heaters</a:t>
            </a:r>
            <a:r>
              <a:rPr lang="en-US" sz="2400" dirty="0" smtClean="0">
                <a:latin typeface="Calibri" panose="020F0502020204030204" pitchFamily="34" charset="0"/>
              </a:rPr>
              <a:t>, </a:t>
            </a: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CLIQ </a:t>
            </a:r>
            <a:r>
              <a:rPr lang="en-US" sz="2400" dirty="0" smtClean="0">
                <a:latin typeface="Calibri" panose="020F0502020204030204" pitchFamily="34" charset="0"/>
              </a:rPr>
              <a:t>transients simulated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Comes as a .exe file. A typical simulation runs in </a:t>
            </a: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~2 minutes</a:t>
            </a: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4953000" y="5082540"/>
            <a:ext cx="4122420" cy="916811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Full manual and tutorial available: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4"/>
              </a:rPr>
              <a:t>https://</a:t>
            </a:r>
            <a:r>
              <a:rPr lang="en-GB" u="sng" dirty="0" smtClean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4"/>
              </a:rPr>
              <a:t>edms.cern.ch/document/2046824</a:t>
            </a:r>
            <a:endParaRPr kumimoji="0" lang="en-US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89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LEDET – Equivalent model of coupling effects -</a:t>
            </a:r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07504" y="826453"/>
            <a:ext cx="6399312" cy="140885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anchor="t">
            <a:normAutofit lnSpcReduction="10000"/>
          </a:bodyPr>
          <a:lstStyle/>
          <a:p>
            <a:pPr fontAlgn="auto"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+mj-ea"/>
                <a:cs typeface="Times New Roman" pitchFamily="18" charset="0"/>
              </a:rPr>
              <a:t>	                </a:t>
            </a:r>
            <a:r>
              <a:rPr lang="en-GB" dirty="0" err="1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dBt</a:t>
            </a:r>
            <a:r>
              <a:rPr lang="en-GB" dirty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/</a:t>
            </a:r>
            <a:r>
              <a:rPr lang="en-GB" dirty="0" err="1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dt</a:t>
            </a:r>
            <a:r>
              <a:rPr lang="en-GB" dirty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        </a:t>
            </a:r>
            <a:r>
              <a:rPr lang="en-GB" dirty="0" smtClean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 </a:t>
            </a:r>
            <a:r>
              <a:rPr lang="en-GB" dirty="0">
                <a:latin typeface="Calibri" panose="020F0502020204030204" pitchFamily="34" charset="0"/>
                <a:ea typeface="+mj-ea"/>
                <a:cs typeface="Times New Roman" pitchFamily="18" charset="0"/>
              </a:rPr>
              <a:t>=       </a:t>
            </a:r>
            <a:r>
              <a:rPr lang="en-GB" dirty="0" err="1">
                <a:solidFill>
                  <a:srgbClr val="339933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dBa</a:t>
            </a:r>
            <a:r>
              <a:rPr lang="en-GB" dirty="0">
                <a:solidFill>
                  <a:srgbClr val="339933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/</a:t>
            </a:r>
            <a:r>
              <a:rPr lang="en-GB" dirty="0" err="1">
                <a:solidFill>
                  <a:srgbClr val="339933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dt</a:t>
            </a:r>
            <a:r>
              <a:rPr lang="en-GB" dirty="0">
                <a:latin typeface="Calibri" panose="020F0502020204030204" pitchFamily="34" charset="0"/>
                <a:ea typeface="+mj-ea"/>
                <a:cs typeface="Times New Roman" pitchFamily="18" charset="0"/>
              </a:rPr>
              <a:t>       +    </a:t>
            </a: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  </a:t>
            </a:r>
            <a:r>
              <a:rPr lang="en-GB" dirty="0" smtClean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 </a:t>
            </a:r>
            <a:r>
              <a:rPr lang="en-GB" dirty="0" err="1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dBcc</a:t>
            </a:r>
            <a:r>
              <a:rPr lang="en-GB" dirty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/</a:t>
            </a:r>
            <a:r>
              <a:rPr lang="en-GB" dirty="0" err="1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dt</a:t>
            </a:r>
            <a:endParaRPr lang="en-GB" dirty="0">
              <a:solidFill>
                <a:srgbClr val="0000FF"/>
              </a:solidFill>
              <a:latin typeface="Calibri" panose="020F0502020204030204" pitchFamily="34" charset="0"/>
              <a:ea typeface="+mj-ea"/>
              <a:cs typeface="Times New Roman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en-GB" dirty="0" smtClean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	-</a:t>
            </a:r>
            <a:r>
              <a:rPr lang="en-GB" dirty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gamma/tau * </a:t>
            </a:r>
            <a:r>
              <a:rPr lang="en-GB" dirty="0" err="1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Icc</a:t>
            </a:r>
            <a:r>
              <a:rPr lang="en-GB" dirty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    </a:t>
            </a:r>
            <a:r>
              <a:rPr lang="en-GB" dirty="0">
                <a:latin typeface="Calibri" panose="020F0502020204030204" pitchFamily="34" charset="0"/>
                <a:ea typeface="+mj-ea"/>
                <a:cs typeface="Times New Roman" pitchFamily="18" charset="0"/>
              </a:rPr>
              <a:t> </a:t>
            </a: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 </a:t>
            </a:r>
            <a:r>
              <a:rPr lang="en-GB" dirty="0">
                <a:latin typeface="Calibri" panose="020F0502020204030204" pitchFamily="34" charset="0"/>
                <a:ea typeface="+mj-ea"/>
                <a:cs typeface="Times New Roman" pitchFamily="18" charset="0"/>
              </a:rPr>
              <a:t>= </a:t>
            </a:r>
            <a:r>
              <a:rPr lang="en-GB" dirty="0" err="1">
                <a:solidFill>
                  <a:srgbClr val="339933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MTF</a:t>
            </a:r>
            <a:r>
              <a:rPr lang="en-GB" dirty="0">
                <a:solidFill>
                  <a:srgbClr val="339933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 * </a:t>
            </a:r>
            <a:r>
              <a:rPr lang="en-GB" dirty="0" err="1">
                <a:solidFill>
                  <a:srgbClr val="339933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dIm</a:t>
            </a:r>
            <a:r>
              <a:rPr lang="en-GB" dirty="0">
                <a:solidFill>
                  <a:srgbClr val="339933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/</a:t>
            </a:r>
            <a:r>
              <a:rPr lang="en-GB" dirty="0" err="1">
                <a:solidFill>
                  <a:srgbClr val="339933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dt</a:t>
            </a:r>
            <a:r>
              <a:rPr lang="en-GB" dirty="0">
                <a:solidFill>
                  <a:srgbClr val="339933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   </a:t>
            </a:r>
            <a:r>
              <a:rPr lang="en-GB" dirty="0">
                <a:latin typeface="Calibri" panose="020F0502020204030204" pitchFamily="34" charset="0"/>
                <a:ea typeface="+mj-ea"/>
                <a:cs typeface="Times New Roman" pitchFamily="18" charset="0"/>
              </a:rPr>
              <a:t>+ </a:t>
            </a:r>
            <a:r>
              <a:rPr lang="en-GB" dirty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gamma * </a:t>
            </a:r>
            <a:r>
              <a:rPr lang="en-GB" dirty="0" err="1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dIcc</a:t>
            </a:r>
            <a:r>
              <a:rPr lang="en-GB" dirty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/</a:t>
            </a:r>
            <a:r>
              <a:rPr lang="en-GB" dirty="0" err="1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dt</a:t>
            </a:r>
            <a:endParaRPr lang="en-GB" dirty="0">
              <a:solidFill>
                <a:srgbClr val="0000FF"/>
              </a:solidFill>
              <a:latin typeface="Calibri" panose="020F0502020204030204" pitchFamily="34" charset="0"/>
              <a:ea typeface="+mj-ea"/>
              <a:cs typeface="Times New Roman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en-GB" dirty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	         </a:t>
            </a:r>
            <a:r>
              <a:rPr lang="en-GB" dirty="0" smtClean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     -</a:t>
            </a:r>
            <a:r>
              <a:rPr lang="en-GB" dirty="0" err="1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Rcc</a:t>
            </a:r>
            <a:r>
              <a:rPr lang="en-GB" dirty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 * </a:t>
            </a:r>
            <a:r>
              <a:rPr lang="en-GB" dirty="0" err="1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Icc</a:t>
            </a:r>
            <a:r>
              <a:rPr lang="en-GB" dirty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     </a:t>
            </a: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 =  </a:t>
            </a:r>
            <a:r>
              <a:rPr lang="en-GB" dirty="0" err="1">
                <a:solidFill>
                  <a:srgbClr val="339933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Mcc</a:t>
            </a:r>
            <a:r>
              <a:rPr lang="en-GB" dirty="0">
                <a:solidFill>
                  <a:srgbClr val="339933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 * </a:t>
            </a:r>
            <a:r>
              <a:rPr lang="en-GB" dirty="0" err="1">
                <a:solidFill>
                  <a:srgbClr val="339933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dIm</a:t>
            </a:r>
            <a:r>
              <a:rPr lang="en-GB" dirty="0">
                <a:solidFill>
                  <a:srgbClr val="339933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/</a:t>
            </a:r>
            <a:r>
              <a:rPr lang="en-GB" dirty="0" err="1">
                <a:solidFill>
                  <a:srgbClr val="339933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dt</a:t>
            </a:r>
            <a:r>
              <a:rPr lang="en-GB" dirty="0">
                <a:solidFill>
                  <a:srgbClr val="339933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  </a:t>
            </a:r>
            <a:r>
              <a:rPr lang="en-GB" dirty="0" smtClean="0">
                <a:solidFill>
                  <a:srgbClr val="339933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 </a:t>
            </a: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+        </a:t>
            </a:r>
            <a:r>
              <a:rPr lang="en-GB" dirty="0" err="1" smtClean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Lcc</a:t>
            </a:r>
            <a:r>
              <a:rPr lang="en-GB" dirty="0" smtClean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 </a:t>
            </a:r>
            <a:r>
              <a:rPr lang="en-GB" dirty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* </a:t>
            </a:r>
            <a:r>
              <a:rPr lang="en-GB" dirty="0" err="1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dIcc</a:t>
            </a:r>
            <a:r>
              <a:rPr lang="en-GB" dirty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/</a:t>
            </a:r>
            <a:r>
              <a:rPr lang="en-GB" dirty="0" err="1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Times New Roman" pitchFamily="18" charset="0"/>
              </a:rPr>
              <a:t>dt</a:t>
            </a:r>
            <a:endParaRPr lang="en-GB" dirty="0">
              <a:solidFill>
                <a:srgbClr val="0000FF"/>
              </a:solidFill>
              <a:latin typeface="Calibri" panose="020F0502020204030204" pitchFamily="34" charset="0"/>
              <a:ea typeface="+mj-ea"/>
              <a:cs typeface="Times New Roman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This is the equation of an </a:t>
            </a:r>
            <a:r>
              <a:rPr lang="en-GB" dirty="0" err="1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RL</a:t>
            </a: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 loop mutually coupled with the magnet inductance!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8824" y="840450"/>
            <a:ext cx="2160240" cy="14455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7504" y="2438400"/>
            <a:ext cx="6399312" cy="12349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anchor="t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The </a:t>
            </a:r>
            <a:r>
              <a:rPr lang="en-GB" dirty="0" err="1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ohmic</a:t>
            </a: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 loss in the resistor </a:t>
            </a:r>
            <a:r>
              <a:rPr lang="en-GB" dirty="0" err="1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Rcc</a:t>
            </a: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 must equal the coupling loss</a:t>
            </a:r>
          </a:p>
          <a:p>
            <a:pPr marL="0" lvl="1" fontAlgn="auto"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cs typeface="Times New Roman" pitchFamily="18" charset="0"/>
              </a:rPr>
              <a:t>	</a:t>
            </a:r>
            <a:r>
              <a:rPr lang="en-GB" dirty="0" err="1" smtClean="0">
                <a:latin typeface="Calibri" panose="020F0502020204030204" pitchFamily="34" charset="0"/>
                <a:cs typeface="Times New Roman" pitchFamily="18" charset="0"/>
              </a:rPr>
              <a:t>Pcc</a:t>
            </a:r>
            <a:r>
              <a:rPr lang="en-GB" dirty="0" smtClean="0">
                <a:latin typeface="Calibri" panose="020F0502020204030204" pitchFamily="34" charset="0"/>
                <a:cs typeface="Times New Roman" pitchFamily="18" charset="0"/>
              </a:rPr>
              <a:t> </a:t>
            </a:r>
            <a:r>
              <a:rPr lang="en-GB" dirty="0">
                <a:latin typeface="Calibri" panose="020F0502020204030204" pitchFamily="34" charset="0"/>
                <a:cs typeface="Times New Roman" pitchFamily="18" charset="0"/>
              </a:rPr>
              <a:t>= </a:t>
            </a:r>
            <a:r>
              <a:rPr lang="en-GB" dirty="0" err="1" smtClean="0">
                <a:latin typeface="Calibri" panose="020F0502020204030204" pitchFamily="34" charset="0"/>
                <a:cs typeface="Times New Roman" pitchFamily="18" charset="0"/>
              </a:rPr>
              <a:t>Rcc</a:t>
            </a:r>
            <a:r>
              <a:rPr lang="en-GB" dirty="0" smtClean="0">
                <a:latin typeface="Calibri" panose="020F0502020204030204" pitchFamily="34" charset="0"/>
                <a:cs typeface="Times New Roman" pitchFamily="18" charset="0"/>
              </a:rPr>
              <a:t> * Icc^2 = beta </a:t>
            </a:r>
            <a:r>
              <a:rPr lang="en-GB" dirty="0">
                <a:latin typeface="Calibri" panose="020F0502020204030204" pitchFamily="34" charset="0"/>
                <a:cs typeface="Times New Roman" pitchFamily="18" charset="0"/>
              </a:rPr>
              <a:t>* Volume * ( </a:t>
            </a:r>
            <a:r>
              <a:rPr lang="en-GB" dirty="0" err="1">
                <a:latin typeface="Calibri" panose="020F0502020204030204" pitchFamily="34" charset="0"/>
                <a:cs typeface="Times New Roman" pitchFamily="18" charset="0"/>
              </a:rPr>
              <a:t>dBt</a:t>
            </a:r>
            <a:r>
              <a:rPr lang="en-GB" dirty="0">
                <a:latin typeface="Calibri" panose="020F0502020204030204" pitchFamily="34" charset="0"/>
                <a:cs typeface="Times New Roman" pitchFamily="18" charset="0"/>
              </a:rPr>
              <a:t>/</a:t>
            </a:r>
            <a:r>
              <a:rPr lang="en-GB" dirty="0" err="1">
                <a:latin typeface="Calibri" panose="020F0502020204030204" pitchFamily="34" charset="0"/>
                <a:cs typeface="Times New Roman" pitchFamily="18" charset="0"/>
              </a:rPr>
              <a:t>dt</a:t>
            </a:r>
            <a:r>
              <a:rPr lang="en-GB" dirty="0">
                <a:latin typeface="Calibri" panose="020F0502020204030204" pitchFamily="34" charset="0"/>
                <a:cs typeface="Times New Roman" pitchFamily="18" charset="0"/>
              </a:rPr>
              <a:t> )^</a:t>
            </a:r>
            <a:r>
              <a:rPr lang="en-GB" dirty="0" smtClean="0">
                <a:latin typeface="Calibri" panose="020F0502020204030204" pitchFamily="34" charset="0"/>
                <a:cs typeface="Times New Roman" pitchFamily="18" charset="0"/>
              </a:rPr>
              <a:t>2</a:t>
            </a:r>
            <a:endParaRPr lang="en-GB" dirty="0">
              <a:latin typeface="Calibri" panose="020F0502020204030204" pitchFamily="34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</a:pPr>
            <a:endParaRPr lang="en-GB" dirty="0" smtClean="0">
              <a:latin typeface="Calibri" panose="020F0502020204030204" pitchFamily="34" charset="0"/>
              <a:ea typeface="+mj-ea"/>
              <a:cs typeface="Times New Roman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  <a:sym typeface="Wingdings" panose="05000000000000000000" pitchFamily="2" charset="2"/>
              </a:rPr>
              <a:t>	</a:t>
            </a:r>
            <a:r>
              <a:rPr lang="en-GB" dirty="0" err="1" smtClean="0">
                <a:latin typeface="Calibri" panose="020F0502020204030204" pitchFamily="34" charset="0"/>
                <a:ea typeface="+mj-ea"/>
                <a:cs typeface="Times New Roman" pitchFamily="18" charset="0"/>
                <a:sym typeface="Wingdings" panose="05000000000000000000" pitchFamily="2" charset="2"/>
              </a:rPr>
              <a:t>Rcc</a:t>
            </a: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  <a:sym typeface="Wingdings" panose="05000000000000000000" pitchFamily="2" charset="2"/>
              </a:rPr>
              <a:t> = beta * Volume / gamma^2</a:t>
            </a:r>
            <a:endParaRPr lang="en-GB" dirty="0" smtClean="0">
              <a:latin typeface="Calibri" panose="020F0502020204030204" pitchFamily="34" charset="0"/>
              <a:ea typeface="+mj-ea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7504" y="3806552"/>
            <a:ext cx="8928992" cy="216024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anchor="t">
            <a:normAutofit fontScale="92500" lnSpcReduction="20000"/>
          </a:bodyPr>
          <a:lstStyle/>
          <a:p>
            <a:pPr fontAlgn="auto"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The other lumped-element parameters follow</a:t>
            </a:r>
            <a:endParaRPr lang="en-GB" dirty="0">
              <a:latin typeface="Calibri" panose="020F0502020204030204" pitchFamily="34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en-GB" dirty="0" smtClean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  <a:sym typeface="Wingdings" panose="05000000000000000000" pitchFamily="2" charset="2"/>
              </a:rPr>
              <a:t>	</a:t>
            </a:r>
            <a:r>
              <a:rPr lang="en-GB" dirty="0" err="1" smtClean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  <a:sym typeface="Wingdings" panose="05000000000000000000" pitchFamily="2" charset="2"/>
              </a:rPr>
              <a:t>Rcc</a:t>
            </a:r>
            <a:r>
              <a:rPr lang="en-GB" dirty="0" smtClean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Times New Roman" pitchFamily="18" charset="0"/>
                <a:sym typeface="Wingdings" panose="05000000000000000000" pitchFamily="2" charset="2"/>
              </a:rPr>
              <a:t> = beta * Volume / gamma^2</a:t>
            </a:r>
          </a:p>
          <a:p>
            <a:pPr fontAlgn="auto">
              <a:spcAft>
                <a:spcPts val="0"/>
              </a:spcAft>
            </a:pPr>
            <a:r>
              <a:rPr lang="en-GB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Wingdings" panose="05000000000000000000" pitchFamily="2" charset="2"/>
              </a:rPr>
              <a:t>	</a:t>
            </a:r>
            <a:r>
              <a:rPr lang="en-GB" dirty="0" err="1" smtClean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Wingdings" panose="05000000000000000000" pitchFamily="2" charset="2"/>
              </a:rPr>
              <a:t>Lcc</a:t>
            </a:r>
            <a:r>
              <a:rPr lang="en-GB" dirty="0" smtClean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Wingdings" panose="05000000000000000000" pitchFamily="2" charset="2"/>
              </a:rPr>
              <a:t> </a:t>
            </a:r>
            <a:r>
              <a:rPr lang="en-GB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Wingdings" panose="05000000000000000000" pitchFamily="2" charset="2"/>
              </a:rPr>
              <a:t>= </a:t>
            </a:r>
            <a:r>
              <a:rPr lang="en-GB" dirty="0" smtClean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Wingdings" panose="05000000000000000000" pitchFamily="2" charset="2"/>
              </a:rPr>
              <a:t>tau * </a:t>
            </a:r>
            <a:r>
              <a:rPr lang="en-GB" dirty="0" err="1" smtClean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Wingdings" panose="05000000000000000000" pitchFamily="2" charset="2"/>
              </a:rPr>
              <a:t>Lcc</a:t>
            </a:r>
            <a:r>
              <a:rPr lang="en-GB" dirty="0" smtClean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Wingdings" panose="05000000000000000000" pitchFamily="2" charset="2"/>
              </a:rPr>
              <a:t> = beta </a:t>
            </a:r>
            <a:r>
              <a:rPr lang="en-GB" dirty="0">
                <a:solidFill>
                  <a:srgbClr val="0000FF"/>
                </a:solidFill>
                <a:latin typeface="Calibri" panose="020F0502020204030204" pitchFamily="34" charset="0"/>
                <a:cs typeface="Times New Roman" pitchFamily="18" charset="0"/>
                <a:sym typeface="Wingdings" panose="05000000000000000000" pitchFamily="2" charset="2"/>
              </a:rPr>
              <a:t>* Volume / gamma^2</a:t>
            </a:r>
            <a:endParaRPr lang="en-GB" dirty="0">
              <a:solidFill>
                <a:srgbClr val="0000FF"/>
              </a:solidFill>
              <a:latin typeface="Calibri" panose="020F0502020204030204" pitchFamily="34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en-GB" dirty="0">
                <a:solidFill>
                  <a:srgbClr val="339933"/>
                </a:solidFill>
                <a:latin typeface="Calibri" panose="020F0502020204030204" pitchFamily="34" charset="0"/>
                <a:cs typeface="Times New Roman" pitchFamily="18" charset="0"/>
                <a:sym typeface="Wingdings" panose="05000000000000000000" pitchFamily="2" charset="2"/>
              </a:rPr>
              <a:t>	</a:t>
            </a:r>
            <a:r>
              <a:rPr lang="en-GB" dirty="0" err="1" smtClean="0">
                <a:solidFill>
                  <a:srgbClr val="339933"/>
                </a:solidFill>
                <a:latin typeface="Calibri" panose="020F0502020204030204" pitchFamily="34" charset="0"/>
                <a:cs typeface="Times New Roman" pitchFamily="18" charset="0"/>
                <a:sym typeface="Wingdings" panose="05000000000000000000" pitchFamily="2" charset="2"/>
              </a:rPr>
              <a:t>Mcc</a:t>
            </a:r>
            <a:r>
              <a:rPr lang="en-GB" dirty="0" smtClean="0">
                <a:solidFill>
                  <a:srgbClr val="339933"/>
                </a:solidFill>
                <a:latin typeface="Calibri" panose="020F0502020204030204" pitchFamily="34" charset="0"/>
                <a:cs typeface="Times New Roman" pitchFamily="18" charset="0"/>
                <a:sym typeface="Wingdings" panose="05000000000000000000" pitchFamily="2" charset="2"/>
              </a:rPr>
              <a:t> </a:t>
            </a:r>
            <a:r>
              <a:rPr lang="en-GB" dirty="0">
                <a:solidFill>
                  <a:srgbClr val="339933"/>
                </a:solidFill>
                <a:latin typeface="Calibri" panose="020F0502020204030204" pitchFamily="34" charset="0"/>
                <a:cs typeface="Times New Roman" pitchFamily="18" charset="0"/>
                <a:sym typeface="Wingdings" panose="05000000000000000000" pitchFamily="2" charset="2"/>
              </a:rPr>
              <a:t>= beta * Volume / </a:t>
            </a:r>
            <a:r>
              <a:rPr lang="en-GB" dirty="0" smtClean="0">
                <a:solidFill>
                  <a:srgbClr val="339933"/>
                </a:solidFill>
                <a:latin typeface="Calibri" panose="020F0502020204030204" pitchFamily="34" charset="0"/>
                <a:cs typeface="Times New Roman" pitchFamily="18" charset="0"/>
                <a:sym typeface="Wingdings" panose="05000000000000000000" pitchFamily="2" charset="2"/>
              </a:rPr>
              <a:t>gamma * </a:t>
            </a:r>
            <a:r>
              <a:rPr lang="en-GB" dirty="0" err="1" smtClean="0">
                <a:solidFill>
                  <a:srgbClr val="339933"/>
                </a:solidFill>
                <a:latin typeface="Calibri" panose="020F0502020204030204" pitchFamily="34" charset="0"/>
                <a:cs typeface="Times New Roman" pitchFamily="18" charset="0"/>
                <a:sym typeface="Wingdings" panose="05000000000000000000" pitchFamily="2" charset="2"/>
              </a:rPr>
              <a:t>MTF</a:t>
            </a:r>
            <a:endParaRPr lang="en-GB" dirty="0" smtClean="0">
              <a:solidFill>
                <a:srgbClr val="339933"/>
              </a:solidFill>
              <a:latin typeface="Calibri" panose="020F0502020204030204" pitchFamily="34" charset="0"/>
              <a:cs typeface="Times New Roman" pitchFamily="18" charset="0"/>
              <a:sym typeface="Wingdings" panose="05000000000000000000" pitchFamily="2" charset="2"/>
            </a:endParaRPr>
          </a:p>
          <a:p>
            <a:pPr fontAlgn="auto">
              <a:spcAft>
                <a:spcPts val="0"/>
              </a:spcAft>
            </a:pPr>
            <a:endParaRPr lang="en-GB" dirty="0">
              <a:latin typeface="Calibri" panose="020F0502020204030204" pitchFamily="34" charset="0"/>
              <a:cs typeface="Times New Roman" pitchFamily="18" charset="0"/>
              <a:sym typeface="Wingdings" panose="05000000000000000000" pitchFamily="2" charset="2"/>
            </a:endParaRPr>
          </a:p>
          <a:p>
            <a:pPr fontAlgn="auto"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cs typeface="Times New Roman" pitchFamily="18" charset="0"/>
                <a:sym typeface="Wingdings" panose="05000000000000000000" pitchFamily="2" charset="2"/>
              </a:rPr>
              <a:t>beta, gamma, tau depend on the strand/cable parameters and partly on the current level, </a:t>
            </a:r>
            <a:r>
              <a:rPr lang="en-GB" dirty="0" err="1" smtClean="0">
                <a:latin typeface="Calibri" panose="020F0502020204030204" pitchFamily="34" charset="0"/>
                <a:cs typeface="Times New Roman" pitchFamily="18" charset="0"/>
                <a:sym typeface="Wingdings" panose="05000000000000000000" pitchFamily="2" charset="2"/>
              </a:rPr>
              <a:t>Rcc</a:t>
            </a:r>
            <a:r>
              <a:rPr lang="en-GB" dirty="0" smtClean="0">
                <a:latin typeface="Calibri" panose="020F0502020204030204" pitchFamily="34" charset="0"/>
                <a:cs typeface="Times New Roman" pitchFamily="18" charset="0"/>
                <a:sym typeface="Wingdings" panose="05000000000000000000" pitchFamily="2" charset="2"/>
              </a:rPr>
              <a:t>=f(I) (due to magneto-resistivity)</a:t>
            </a:r>
          </a:p>
          <a:p>
            <a:pPr fontAlgn="auto">
              <a:spcAft>
                <a:spcPts val="0"/>
              </a:spcAft>
            </a:pPr>
            <a:r>
              <a:rPr lang="en-GB" dirty="0" err="1" smtClean="0">
                <a:latin typeface="Calibri" panose="020F0502020204030204" pitchFamily="34" charset="0"/>
                <a:cs typeface="Times New Roman" pitchFamily="18" charset="0"/>
                <a:sym typeface="Wingdings" panose="05000000000000000000" pitchFamily="2" charset="2"/>
              </a:rPr>
              <a:t>MTF</a:t>
            </a:r>
            <a:r>
              <a:rPr lang="en-GB" dirty="0" smtClean="0">
                <a:latin typeface="Calibri" panose="020F0502020204030204" pitchFamily="34" charset="0"/>
                <a:cs typeface="Times New Roman" pitchFamily="18" charset="0"/>
                <a:sym typeface="Wingdings" panose="05000000000000000000" pitchFamily="2" charset="2"/>
              </a:rPr>
              <a:t> depends on the magnet geometry and partly </a:t>
            </a:r>
            <a:r>
              <a:rPr lang="en-GB" dirty="0">
                <a:latin typeface="Calibri" panose="020F0502020204030204" pitchFamily="34" charset="0"/>
                <a:cs typeface="Times New Roman" pitchFamily="18" charset="0"/>
                <a:sym typeface="Wingdings" panose="05000000000000000000" pitchFamily="2" charset="2"/>
              </a:rPr>
              <a:t>on the current </a:t>
            </a:r>
            <a:r>
              <a:rPr lang="en-GB" dirty="0" smtClean="0">
                <a:latin typeface="Calibri" panose="020F0502020204030204" pitchFamily="34" charset="0"/>
                <a:cs typeface="Times New Roman" pitchFamily="18" charset="0"/>
                <a:sym typeface="Wingdings" panose="05000000000000000000" pitchFamily="2" charset="2"/>
              </a:rPr>
              <a:t>level, </a:t>
            </a:r>
            <a:r>
              <a:rPr lang="en-GB" dirty="0" err="1" smtClean="0">
                <a:latin typeface="Calibri" panose="020F0502020204030204" pitchFamily="34" charset="0"/>
                <a:cs typeface="Times New Roman" pitchFamily="18" charset="0"/>
                <a:sym typeface="Wingdings" panose="05000000000000000000" pitchFamily="2" charset="2"/>
              </a:rPr>
              <a:t>MTF</a:t>
            </a:r>
            <a:r>
              <a:rPr lang="en-GB" dirty="0" smtClean="0">
                <a:latin typeface="Calibri" panose="020F0502020204030204" pitchFamily="34" charset="0"/>
                <a:cs typeface="Times New Roman" pitchFamily="18" charset="0"/>
                <a:sym typeface="Wingdings" panose="05000000000000000000" pitchFamily="2" charset="2"/>
              </a:rPr>
              <a:t>=f(I) (due to </a:t>
            </a:r>
            <a:r>
              <a:rPr lang="en-GB" dirty="0">
                <a:latin typeface="Calibri" panose="020F0502020204030204" pitchFamily="34" charset="0"/>
                <a:cs typeface="Times New Roman" pitchFamily="18" charset="0"/>
                <a:sym typeface="Wingdings" panose="05000000000000000000" pitchFamily="2" charset="2"/>
              </a:rPr>
              <a:t>iron </a:t>
            </a:r>
            <a:r>
              <a:rPr lang="en-GB" dirty="0" smtClean="0">
                <a:latin typeface="Calibri" panose="020F0502020204030204" pitchFamily="34" charset="0"/>
                <a:cs typeface="Times New Roman" pitchFamily="18" charset="0"/>
                <a:sym typeface="Wingdings" panose="05000000000000000000" pitchFamily="2" charset="2"/>
              </a:rPr>
              <a:t>saturation)</a:t>
            </a:r>
            <a:endParaRPr lang="en-GB" dirty="0"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7504" y="6038800"/>
            <a:ext cx="8928992" cy="35165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anchor="t">
            <a:normAutofit lnSpcReduction="10000"/>
          </a:bodyPr>
          <a:lstStyle/>
          <a:p>
            <a:pPr fontAlgn="auto"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A more rigorous derivation is available, but too long to present here.</a:t>
            </a:r>
            <a:endParaRPr lang="en-GB" dirty="0"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60232" y="2438400"/>
            <a:ext cx="2411710" cy="12349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anchor="t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The characteristic time constant of the coupling currents is</a:t>
            </a:r>
          </a:p>
          <a:p>
            <a:pPr fontAlgn="auto"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  <a:sym typeface="Wingdings" panose="05000000000000000000" pitchFamily="2" charset="2"/>
              </a:rPr>
              <a:t></a:t>
            </a: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tau=</a:t>
            </a:r>
            <a:r>
              <a:rPr lang="en-GB" dirty="0" err="1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Lcc</a:t>
            </a:r>
            <a:r>
              <a:rPr lang="en-GB" dirty="0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/</a:t>
            </a:r>
            <a:r>
              <a:rPr lang="en-GB" dirty="0" err="1" smtClean="0">
                <a:latin typeface="Calibri" panose="020F0502020204030204" pitchFamily="34" charset="0"/>
                <a:ea typeface="+mj-ea"/>
                <a:cs typeface="Times New Roman" pitchFamily="18" charset="0"/>
              </a:rPr>
              <a:t>Rcc</a:t>
            </a:r>
            <a:endParaRPr lang="en-GB" dirty="0" smtClean="0">
              <a:latin typeface="Calibri" panose="020F0502020204030204" pitchFamily="34" charset="0"/>
              <a:ea typeface="+mj-ea"/>
              <a:cs typeface="Times New Roman" pitchFamily="18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7021454" y="1935825"/>
            <a:ext cx="634380" cy="381000"/>
          </a:xfrm>
          <a:prstGeom prst="roundRect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7021454" y="1442921"/>
            <a:ext cx="634380" cy="381000"/>
          </a:xfrm>
          <a:prstGeom prst="roundRect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7745354" y="1267972"/>
            <a:ext cx="993710" cy="381000"/>
          </a:xfrm>
          <a:prstGeom prst="roundRect">
            <a:avLst/>
          </a:prstGeom>
          <a:noFill/>
          <a:ln w="19050" cap="flat" cmpd="sng" algn="ctr">
            <a:solidFill>
              <a:srgbClr val="3399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0147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Energy-extraction protection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199" y="1137160"/>
            <a:ext cx="4395602" cy="279966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1859359" y="4394578"/>
            <a:ext cx="5425282" cy="94320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Calibri" panose="020F0502020204030204" pitchFamily="34" charset="0"/>
              </a:rPr>
              <a:t>Both the magnet </a:t>
            </a:r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differential inductance</a:t>
            </a:r>
            <a:r>
              <a:rPr lang="en-US" sz="2400" dirty="0" smtClean="0">
                <a:latin typeface="Calibri" panose="020F0502020204030204" pitchFamily="34" charset="0"/>
              </a:rPr>
              <a:t> and the </a:t>
            </a:r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coil resistance</a:t>
            </a:r>
            <a:r>
              <a:rPr lang="en-US" sz="2400" dirty="0" smtClean="0">
                <a:latin typeface="Calibri" panose="020F0502020204030204" pitchFamily="34" charset="0"/>
              </a:rPr>
              <a:t> change with time</a:t>
            </a:r>
            <a:endParaRPr kumimoji="0" lang="en-US" sz="2400" i="0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71760" y="2113425"/>
            <a:ext cx="514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(t)</a:t>
            </a:r>
            <a:endParaRPr lang="en-US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19360" y="2946778"/>
            <a:ext cx="514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(t)</a:t>
            </a:r>
            <a:endParaRPr lang="en-US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230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Quench heater </a:t>
            </a:r>
            <a:r>
              <a:rPr lang="en-GB" dirty="0" smtClean="0"/>
              <a:t>protection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75343"/>
            <a:ext cx="3227002" cy="2051515"/>
          </a:xfrm>
          <a:prstGeom prst="rect">
            <a:avLst/>
          </a:prstGeom>
        </p:spPr>
      </p:pic>
      <p:pic>
        <p:nvPicPr>
          <p:cNvPr id="5" name="Picture 4" descr="C:\Users\guram\Data\ASC-2016\MQXFS1_Test_Results\pictures\IL_PH_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3951943"/>
            <a:ext cx="8763001" cy="990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guram\Data\ASC-2016\MQXFS1_Test_Results\pictures\OL_PH_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5078635"/>
            <a:ext cx="8763001" cy="9904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 bwMode="auto">
          <a:xfrm>
            <a:off x="3352800" y="649851"/>
            <a:ext cx="2641600" cy="299729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Quench heaters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are </a:t>
            </a:r>
            <a:r>
              <a:rPr lang="el-GR" dirty="0">
                <a:latin typeface="Calibri" panose="020F0502020204030204" pitchFamily="34" charset="0"/>
              </a:rPr>
              <a:t>μ</a:t>
            </a:r>
            <a:r>
              <a:rPr lang="en-US" dirty="0" smtClean="0">
                <a:latin typeface="Calibri" panose="020F0502020204030204" pitchFamily="34" charset="0"/>
              </a:rPr>
              <a:t>m-thin strips </a:t>
            </a:r>
            <a:r>
              <a:rPr lang="en-US" dirty="0">
                <a:latin typeface="Calibri" panose="020F0502020204030204" pitchFamily="34" charset="0"/>
              </a:rPr>
              <a:t>glued to the coil, which heat the turns by 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thermal </a:t>
            </a: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diffusion</a:t>
            </a:r>
            <a:endParaRPr lang="en-US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7000" y="599143"/>
            <a:ext cx="2564024" cy="252029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6146800" y="3164969"/>
            <a:ext cx="2895600" cy="710774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Example</a:t>
            </a: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: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HL-LHC 12 T Nb</a:t>
            </a:r>
            <a:r>
              <a:rPr kumimoji="0" lang="en-US" sz="160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3</a:t>
            </a: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Sn quadrupole model magnet (MQXFS1, </a:t>
            </a: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1.2 m</a:t>
            </a: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)</a:t>
            </a:r>
            <a:endParaRPr kumimoji="0" lang="en-US" sz="16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68901" y="2829097"/>
            <a:ext cx="2641600" cy="72674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latin typeface="Calibri" panose="020F0502020204030204" pitchFamily="34" charset="0"/>
              </a:rPr>
              <a:t>No external energy extraction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3195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CLIQ – Coupling-Loss Induced Quench</a:t>
            </a:r>
          </a:p>
        </p:txBody>
      </p:sp>
      <p:sp>
        <p:nvSpPr>
          <p:cNvPr id="4" name="Pentagon 3"/>
          <p:cNvSpPr/>
          <p:nvPr/>
        </p:nvSpPr>
        <p:spPr>
          <a:xfrm rot="5400000">
            <a:off x="6626374" y="-248215"/>
            <a:ext cx="1019448" cy="2577992"/>
          </a:xfrm>
          <a:prstGeom prst="homePlate">
            <a:avLst>
              <a:gd name="adj" fmla="val 19717"/>
            </a:avLst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Current change</a:t>
            </a:r>
            <a:endParaRPr lang="en-US" sz="2400" b="1" dirty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5" name="Pentagon 4"/>
          <p:cNvSpPr/>
          <p:nvPr/>
        </p:nvSpPr>
        <p:spPr>
          <a:xfrm rot="5400000">
            <a:off x="6546549" y="1035477"/>
            <a:ext cx="1179091" cy="2577988"/>
          </a:xfrm>
          <a:prstGeom prst="homePlate">
            <a:avLst>
              <a:gd name="adj" fmla="val 24457"/>
            </a:avLst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4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Magnetic </a:t>
            </a:r>
            <a:r>
              <a:rPr lang="en-GB" sz="2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field change</a:t>
            </a:r>
            <a:endParaRPr lang="en-US" sz="2400" b="1" dirty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6" name="Pentagon 5"/>
          <p:cNvSpPr/>
          <p:nvPr/>
        </p:nvSpPr>
        <p:spPr>
          <a:xfrm rot="5400000">
            <a:off x="6586881" y="2358655"/>
            <a:ext cx="1098425" cy="2577988"/>
          </a:xfrm>
          <a:prstGeom prst="homePlate">
            <a:avLst>
              <a:gd name="adj" fmla="val 29314"/>
            </a:avLst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Coupling losses (Heat</a:t>
            </a:r>
            <a:r>
              <a:rPr lang="en-GB" sz="24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)</a:t>
            </a:r>
            <a:endParaRPr lang="en-US" sz="2400" b="1" dirty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847103" y="5540194"/>
            <a:ext cx="2611097" cy="662047"/>
          </a:xfrm>
          <a:prstGeom prst="roundRect">
            <a:avLst/>
          </a:prstGeom>
          <a:solidFill>
            <a:srgbClr val="FFFF00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QUENCH</a:t>
            </a:r>
            <a:endParaRPr lang="en-US" sz="2400" b="1" dirty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8" name="Pentagon 7"/>
          <p:cNvSpPr/>
          <p:nvPr/>
        </p:nvSpPr>
        <p:spPr>
          <a:xfrm rot="5400000">
            <a:off x="6648849" y="3579534"/>
            <a:ext cx="974493" cy="2577988"/>
          </a:xfrm>
          <a:prstGeom prst="homePlate">
            <a:avLst>
              <a:gd name="adj" fmla="val 18629"/>
            </a:avLst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Temperature rise</a:t>
            </a:r>
            <a:endParaRPr lang="en-US" sz="2400" b="1" dirty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91964"/>
            <a:ext cx="4790745" cy="5534030"/>
          </a:xfrm>
          <a:prstGeom prst="rect">
            <a:avLst/>
          </a:prstGeom>
          <a:ln w="38100">
            <a:noFill/>
          </a:ln>
        </p:spPr>
      </p:pic>
      <p:cxnSp>
        <p:nvCxnSpPr>
          <p:cNvPr id="10" name="Straight Connector 9"/>
          <p:cNvCxnSpPr/>
          <p:nvPr/>
        </p:nvCxnSpPr>
        <p:spPr>
          <a:xfrm>
            <a:off x="2438400" y="5698274"/>
            <a:ext cx="2093811" cy="0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 flipV="1">
            <a:off x="395536" y="5681144"/>
            <a:ext cx="1616242" cy="17130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728" y="5112643"/>
            <a:ext cx="768472" cy="304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346328" y="5122210"/>
            <a:ext cx="768472" cy="304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/>
          <p:nvPr/>
        </p:nvCxnSpPr>
        <p:spPr>
          <a:xfrm>
            <a:off x="2133600" y="2463047"/>
            <a:ext cx="0" cy="3379243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ircular Arrow 14"/>
          <p:cNvSpPr/>
          <p:nvPr/>
        </p:nvSpPr>
        <p:spPr>
          <a:xfrm flipH="1">
            <a:off x="457200" y="5493440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Circular Arrow 15"/>
          <p:cNvSpPr/>
          <p:nvPr/>
        </p:nvSpPr>
        <p:spPr>
          <a:xfrm flipH="1">
            <a:off x="830952" y="5493440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Circular Arrow 16"/>
          <p:cNvSpPr/>
          <p:nvPr/>
        </p:nvSpPr>
        <p:spPr>
          <a:xfrm flipH="1">
            <a:off x="1182710" y="5493440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Circular Arrow 17"/>
          <p:cNvSpPr/>
          <p:nvPr/>
        </p:nvSpPr>
        <p:spPr>
          <a:xfrm>
            <a:off x="2905472" y="5459974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Circular Arrow 18"/>
          <p:cNvSpPr/>
          <p:nvPr/>
        </p:nvSpPr>
        <p:spPr>
          <a:xfrm>
            <a:off x="3279224" y="5459974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Circular Arrow 19"/>
          <p:cNvSpPr/>
          <p:nvPr/>
        </p:nvSpPr>
        <p:spPr>
          <a:xfrm>
            <a:off x="3630982" y="5459974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21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55295" y="4075773"/>
            <a:ext cx="1008112" cy="508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6863" y="4965447"/>
            <a:ext cx="588126" cy="143139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9263" y="4978194"/>
            <a:ext cx="588126" cy="1431393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0474" y="4978194"/>
            <a:ext cx="588126" cy="143139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164474" y="4978194"/>
            <a:ext cx="588126" cy="143139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020458" y="4978194"/>
            <a:ext cx="588126" cy="143139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876442" y="4978194"/>
            <a:ext cx="588126" cy="1431393"/>
          </a:xfrm>
          <a:prstGeom prst="rect">
            <a:avLst/>
          </a:prstGeom>
        </p:spPr>
      </p:pic>
      <p:sp>
        <p:nvSpPr>
          <p:cNvPr id="28" name="Rounded Rectangle 27"/>
          <p:cNvSpPr/>
          <p:nvPr/>
        </p:nvSpPr>
        <p:spPr>
          <a:xfrm>
            <a:off x="3185482" y="531057"/>
            <a:ext cx="2148518" cy="448053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1800" u="sng" dirty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Patent</a:t>
            </a: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 EP13174323.9</a:t>
            </a:r>
            <a:endParaRPr lang="en-GB" sz="1800" dirty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600" y="4515394"/>
            <a:ext cx="435554" cy="10080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677" y="4515394"/>
            <a:ext cx="435558" cy="10080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0" y="4515394"/>
            <a:ext cx="435554" cy="10080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14" y="4516434"/>
            <a:ext cx="435558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51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426508" y="666750"/>
            <a:ext cx="8290983" cy="7524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</a:rPr>
              <a:t>LEDET in a nutshell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426507" y="1584960"/>
            <a:ext cx="8290983" cy="752475"/>
          </a:xfrm>
          <a:prstGeom prst="rect">
            <a:avLst/>
          </a:prstGeom>
          <a:solidFill>
            <a:srgbClr val="FFFF99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</a:rPr>
              <a:t>Why bothering with coupling currents?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426506" y="4339590"/>
            <a:ext cx="8290983" cy="7524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How</a:t>
            </a:r>
            <a:r>
              <a:rPr kumimoji="0" lang="en-US" sz="320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to run </a:t>
            </a: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LEDET – Demo</a:t>
            </a:r>
            <a:endParaRPr kumimoji="0" lang="en-US" sz="3200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26505" y="5257800"/>
            <a:ext cx="8290983" cy="7524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LEDET future development</a:t>
            </a:r>
            <a:endParaRPr kumimoji="0" lang="en-US" sz="3200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26508" y="3421380"/>
            <a:ext cx="8290983" cy="7524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LEDET validation and past use</a:t>
            </a:r>
            <a:endParaRPr kumimoji="0" lang="en-US" sz="3200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26508" y="2503170"/>
            <a:ext cx="8290983" cy="7524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Effect of coupling currents on quench protection</a:t>
            </a:r>
            <a:endParaRPr kumimoji="0" lang="en-US" sz="3200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38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Transitory losses in the conductor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 bwMode="auto">
          <a:xfrm>
            <a:off x="426508" y="685800"/>
            <a:ext cx="8290983" cy="961053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When wires and cables are subject to magnetic field change,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transitory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losses</a:t>
            </a: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develop in the conductor</a:t>
            </a:r>
            <a:endParaRPr kumimoji="0" lang="en-US" sz="240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426509" y="4572000"/>
            <a:ext cx="3932237" cy="160020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Generated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l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oss</a:t>
            </a: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is 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heat</a:t>
            </a: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deposited in the conductor, which can induce a 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transition to the normal state</a:t>
            </a:r>
            <a:r>
              <a:rPr lang="en-US" sz="2400" dirty="0">
                <a:latin typeface="Calibri" panose="020F0502020204030204" pitchFamily="34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</a:rPr>
              <a:t>(</a:t>
            </a:r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quench</a:t>
            </a:r>
            <a:r>
              <a:rPr lang="en-US" sz="2400" dirty="0" smtClean="0">
                <a:latin typeface="Calibri" panose="020F0502020204030204" pitchFamily="34" charset="0"/>
              </a:rPr>
              <a:t>)</a:t>
            </a:r>
            <a:endParaRPr kumimoji="0" lang="en-US" sz="2400" b="1" i="0" u="none" strike="noStrike" cap="none" normalizeH="0" baseline="-25000" dirty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4785255" y="4572000"/>
            <a:ext cx="3932237" cy="160020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Generated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currents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change the local</a:t>
            </a: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magnetic field, hence influencing the 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magnet differential inductance</a:t>
            </a:r>
            <a:endParaRPr kumimoji="0" lang="en-US" sz="2400" b="1" i="0" u="none" strike="noStrike" cap="none" normalizeH="0" baseline="-25000" dirty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26508" y="1752600"/>
            <a:ext cx="8290983" cy="2011677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Inter-filament coupling loss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</a:rPr>
              <a:t> in wires/strands</a:t>
            </a:r>
            <a:endParaRPr lang="en-US" sz="2400" b="1" baseline="-25000" dirty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Inter-strand coupling loss</a:t>
            </a:r>
            <a:r>
              <a:rPr lang="en-US" sz="2400" dirty="0">
                <a:latin typeface="Calibri" panose="020F0502020204030204" pitchFamily="34" charset="0"/>
              </a:rPr>
              <a:t> in </a:t>
            </a:r>
            <a:r>
              <a:rPr lang="en-US" sz="2400" dirty="0" smtClean="0">
                <a:latin typeface="Calibri" panose="020F0502020204030204" pitchFamily="34" charset="0"/>
              </a:rPr>
              <a:t>cables</a:t>
            </a:r>
            <a:endParaRPr kumimoji="0" lang="en-US" sz="2400" b="1" i="0" u="none" strike="noStrike" cap="none" normalizeH="0" dirty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Hysteresis</a:t>
            </a: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in the superconductor (Magnetization)</a:t>
            </a:r>
          </a:p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Eddy currents</a:t>
            </a:r>
            <a:r>
              <a:rPr lang="en-US" sz="2400" dirty="0" smtClean="0">
                <a:latin typeface="Calibri" panose="020F0502020204030204" pitchFamily="34" charset="0"/>
              </a:rPr>
              <a:t> in metallic materials</a:t>
            </a:r>
          </a:p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…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1752600" y="3886200"/>
            <a:ext cx="5638800" cy="532467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Main effects during the 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magnet discharge</a:t>
            </a:r>
          </a:p>
        </p:txBody>
      </p:sp>
    </p:spTree>
    <p:extLst>
      <p:ext uri="{BB962C8B-B14F-4D97-AF65-F5344CB8AC3E}">
        <p14:creationId xmlns:p14="http://schemas.microsoft.com/office/powerpoint/2010/main" val="3357184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Inter-filament coupling currents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96" y="764704"/>
            <a:ext cx="5734455" cy="5832648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 bwMode="auto">
          <a:xfrm rot="13091184">
            <a:off x="32016" y="2879888"/>
            <a:ext cx="6192078" cy="818906"/>
          </a:xfrm>
          <a:prstGeom prst="rightArrow">
            <a:avLst/>
          </a:prstGeom>
          <a:solidFill>
            <a:srgbClr val="A0FFF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03649" y="908720"/>
            <a:ext cx="3976863" cy="138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rc 8"/>
          <p:cNvSpPr/>
          <p:nvPr/>
        </p:nvSpPr>
        <p:spPr>
          <a:xfrm rot="20589048">
            <a:off x="1691680" y="1340768"/>
            <a:ext cx="2736304" cy="4680520"/>
          </a:xfrm>
          <a:prstGeom prst="arc">
            <a:avLst>
              <a:gd name="adj1" fmla="val 16213264"/>
              <a:gd name="adj2" fmla="val 5159219"/>
            </a:avLst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Arc 9"/>
          <p:cNvSpPr/>
          <p:nvPr/>
        </p:nvSpPr>
        <p:spPr>
          <a:xfrm rot="10129617">
            <a:off x="1678328" y="1247598"/>
            <a:ext cx="2736304" cy="4713894"/>
          </a:xfrm>
          <a:prstGeom prst="arc">
            <a:avLst>
              <a:gd name="adj1" fmla="val 16030331"/>
              <a:gd name="adj2" fmla="val 4821646"/>
            </a:avLst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Arc 10"/>
          <p:cNvSpPr/>
          <p:nvPr/>
        </p:nvSpPr>
        <p:spPr>
          <a:xfrm rot="12282524">
            <a:off x="2369540" y="3136365"/>
            <a:ext cx="1356158" cy="1202541"/>
          </a:xfrm>
          <a:prstGeom prst="arc">
            <a:avLst>
              <a:gd name="adj1" fmla="val 18886182"/>
              <a:gd name="adj2" fmla="val 4685172"/>
            </a:avLst>
          </a:prstGeom>
          <a:ln w="76200">
            <a:solidFill>
              <a:srgbClr val="FF99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Arc 11"/>
          <p:cNvSpPr/>
          <p:nvPr/>
        </p:nvSpPr>
        <p:spPr>
          <a:xfrm rot="14905189">
            <a:off x="1526693" y="1265946"/>
            <a:ext cx="2736304" cy="4602871"/>
          </a:xfrm>
          <a:prstGeom prst="arc">
            <a:avLst>
              <a:gd name="adj1" fmla="val 16213264"/>
              <a:gd name="adj2" fmla="val 4821646"/>
            </a:avLst>
          </a:prstGeom>
          <a:ln w="762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Arc 12"/>
          <p:cNvSpPr/>
          <p:nvPr/>
        </p:nvSpPr>
        <p:spPr>
          <a:xfrm rot="3941175">
            <a:off x="1298474" y="1006419"/>
            <a:ext cx="2736304" cy="4602871"/>
          </a:xfrm>
          <a:prstGeom prst="arc">
            <a:avLst>
              <a:gd name="adj1" fmla="val 16213264"/>
              <a:gd name="adj2" fmla="val 4821646"/>
            </a:avLst>
          </a:prstGeom>
          <a:ln w="762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Arc 13"/>
          <p:cNvSpPr/>
          <p:nvPr/>
        </p:nvSpPr>
        <p:spPr>
          <a:xfrm rot="10633210">
            <a:off x="474563" y="1112691"/>
            <a:ext cx="3598810" cy="5117808"/>
          </a:xfrm>
          <a:prstGeom prst="arc">
            <a:avLst>
              <a:gd name="adj1" fmla="val 15105957"/>
              <a:gd name="adj2" fmla="val 6401003"/>
            </a:avLst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Arc 14"/>
          <p:cNvSpPr/>
          <p:nvPr/>
        </p:nvSpPr>
        <p:spPr>
          <a:xfrm rot="21407713">
            <a:off x="1402966" y="1127310"/>
            <a:ext cx="4108612" cy="4896114"/>
          </a:xfrm>
          <a:prstGeom prst="arc">
            <a:avLst>
              <a:gd name="adj1" fmla="val 15694688"/>
              <a:gd name="adj2" fmla="val 5913588"/>
            </a:avLst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Oval 15"/>
          <p:cNvSpPr/>
          <p:nvPr/>
        </p:nvSpPr>
        <p:spPr>
          <a:xfrm>
            <a:off x="1643437" y="5359319"/>
            <a:ext cx="320211" cy="320211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09200" y="5980521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Cu</a:t>
            </a:r>
            <a:endParaRPr lang="it-IT" sz="32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91680" y="5659793"/>
            <a:ext cx="64807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SC</a:t>
            </a:r>
            <a:endParaRPr lang="it-IT" sz="3200" b="1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Arc 18"/>
          <p:cNvSpPr/>
          <p:nvPr/>
        </p:nvSpPr>
        <p:spPr>
          <a:xfrm rot="1642572">
            <a:off x="1988547" y="2817261"/>
            <a:ext cx="1356158" cy="1202541"/>
          </a:xfrm>
          <a:prstGeom prst="arc">
            <a:avLst>
              <a:gd name="adj1" fmla="val 18886182"/>
              <a:gd name="adj2" fmla="val 4685172"/>
            </a:avLst>
          </a:prstGeom>
          <a:ln w="76200">
            <a:solidFill>
              <a:srgbClr val="FF99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Oval 19"/>
          <p:cNvSpPr/>
          <p:nvPr/>
        </p:nvSpPr>
        <p:spPr>
          <a:xfrm>
            <a:off x="1932347" y="5472456"/>
            <a:ext cx="320211" cy="320211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1612136" y="5031143"/>
            <a:ext cx="320211" cy="320211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2224636" y="5606413"/>
            <a:ext cx="320211" cy="320211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1899330" y="5158494"/>
            <a:ext cx="320211" cy="320211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3059832" y="2908862"/>
            <a:ext cx="320211" cy="320211"/>
          </a:xfrm>
          <a:prstGeom prst="ellipse">
            <a:avLst/>
          </a:prstGeom>
          <a:solidFill>
            <a:srgbClr val="FFCCCC">
              <a:alpha val="25000"/>
            </a:srgbClr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Oval 24"/>
          <p:cNvSpPr/>
          <p:nvPr/>
        </p:nvSpPr>
        <p:spPr>
          <a:xfrm>
            <a:off x="2335673" y="3819954"/>
            <a:ext cx="320211" cy="320211"/>
          </a:xfrm>
          <a:prstGeom prst="ellipse">
            <a:avLst/>
          </a:prstGeom>
          <a:solidFill>
            <a:srgbClr val="FFCCCC">
              <a:alpha val="25000"/>
            </a:srgbClr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Oval 25"/>
          <p:cNvSpPr/>
          <p:nvPr/>
        </p:nvSpPr>
        <p:spPr>
          <a:xfrm>
            <a:off x="2105484" y="1306371"/>
            <a:ext cx="320211" cy="320211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Oval 26"/>
          <p:cNvSpPr/>
          <p:nvPr/>
        </p:nvSpPr>
        <p:spPr>
          <a:xfrm>
            <a:off x="3592815" y="5614389"/>
            <a:ext cx="320211" cy="320211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Calibri" panose="020F0502020204030204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4644495" y="2245732"/>
            <a:ext cx="320211" cy="320211"/>
          </a:xfrm>
          <a:prstGeom prst="ellipse">
            <a:avLst/>
          </a:prstGeom>
          <a:solidFill>
            <a:srgbClr val="FF0066">
              <a:alpha val="25000"/>
            </a:srgb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29" name="Oval 28"/>
          <p:cNvSpPr/>
          <p:nvPr/>
        </p:nvSpPr>
        <p:spPr>
          <a:xfrm>
            <a:off x="764815" y="4330968"/>
            <a:ext cx="320211" cy="320211"/>
          </a:xfrm>
          <a:prstGeom prst="ellipse">
            <a:avLst/>
          </a:prstGeom>
          <a:solidFill>
            <a:srgbClr val="FF0066">
              <a:alpha val="25000"/>
            </a:srgb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Oval 29"/>
          <p:cNvSpPr/>
          <p:nvPr/>
        </p:nvSpPr>
        <p:spPr>
          <a:xfrm>
            <a:off x="2652977" y="1241062"/>
            <a:ext cx="320211" cy="320211"/>
          </a:xfrm>
          <a:prstGeom prst="ellipse">
            <a:avLst/>
          </a:prstGeom>
          <a:solidFill>
            <a:srgbClr val="C00000">
              <a:alpha val="25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Oval 30"/>
          <p:cNvSpPr/>
          <p:nvPr/>
        </p:nvSpPr>
        <p:spPr>
          <a:xfrm>
            <a:off x="3030691" y="5677870"/>
            <a:ext cx="320211" cy="320211"/>
          </a:xfrm>
          <a:prstGeom prst="ellipse">
            <a:avLst/>
          </a:prstGeom>
          <a:solidFill>
            <a:srgbClr val="C00000">
              <a:alpha val="25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Calibri" panose="020F0502020204030204" pitchFamily="34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6022271" y="2362200"/>
            <a:ext cx="2979324" cy="1370553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Characteristic time constant in the order of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ms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or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tens of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ms</a:t>
            </a:r>
            <a:endParaRPr kumimoji="0" lang="en-US" sz="2400" b="1" i="0" u="none" strike="noStrike" cap="none" normalizeH="0" baseline="-25000" dirty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8534400" y="717630"/>
            <a:ext cx="508000" cy="882570"/>
            <a:chOff x="8534400" y="718497"/>
            <a:chExt cx="508000" cy="882570"/>
          </a:xfrm>
        </p:grpSpPr>
        <p:sp>
          <p:nvSpPr>
            <p:cNvPr id="34" name="TextBox 33"/>
            <p:cNvSpPr txBox="1"/>
            <p:nvPr/>
          </p:nvSpPr>
          <p:spPr>
            <a:xfrm>
              <a:off x="8543655" y="1016292"/>
              <a:ext cx="4987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rgbClr val="FFC000"/>
                  </a:solidFill>
                  <a:latin typeface="Calibri" panose="020F0502020204030204" pitchFamily="34" charset="0"/>
                </a:rPr>
                <a:t>B</a:t>
              </a:r>
              <a:endParaRPr lang="it-IT" sz="3200" b="1" dirty="0">
                <a:solidFill>
                  <a:srgbClr val="FFC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534400" y="718497"/>
              <a:ext cx="4987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rgbClr val="FFC000"/>
                  </a:solidFill>
                  <a:latin typeface="Calibri" panose="020F0502020204030204" pitchFamily="34" charset="0"/>
                </a:rPr>
                <a:t>.</a:t>
              </a:r>
              <a:endParaRPr lang="it-IT" sz="3200" b="1" dirty="0">
                <a:solidFill>
                  <a:srgbClr val="FFC000"/>
                </a:solidFill>
                <a:latin typeface="Calibri" panose="020F0502020204030204" pitchFamily="34" charset="0"/>
              </a:endParaRPr>
            </a:p>
          </p:txBody>
        </p:sp>
      </p:grpSp>
      <p:cxnSp>
        <p:nvCxnSpPr>
          <p:cNvPr id="36" name="Straight Connector 35"/>
          <p:cNvCxnSpPr/>
          <p:nvPr/>
        </p:nvCxnSpPr>
        <p:spPr bwMode="auto">
          <a:xfrm flipV="1">
            <a:off x="5579015" y="1090656"/>
            <a:ext cx="756524" cy="965253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 flipH="1" flipV="1">
            <a:off x="7772400" y="1066800"/>
            <a:ext cx="756524" cy="965253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>
            <a:off x="6324600" y="1090656"/>
            <a:ext cx="1508546" cy="0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Freeform 38"/>
          <p:cNvSpPr/>
          <p:nvPr/>
        </p:nvSpPr>
        <p:spPr bwMode="auto">
          <a:xfrm>
            <a:off x="5758962" y="896815"/>
            <a:ext cx="3279530" cy="1252572"/>
          </a:xfrm>
          <a:custGeom>
            <a:avLst/>
            <a:gdLst>
              <a:gd name="connsiteX0" fmla="*/ 0 w 3279530"/>
              <a:gd name="connsiteY0" fmla="*/ 0 h 1252572"/>
              <a:gd name="connsiteX1" fmla="*/ 509953 w 3279530"/>
              <a:gd name="connsiteY1" fmla="*/ 457200 h 1252572"/>
              <a:gd name="connsiteX2" fmla="*/ 1230923 w 3279530"/>
              <a:gd name="connsiteY2" fmla="*/ 896816 h 1252572"/>
              <a:gd name="connsiteX3" fmla="*/ 1881553 w 3279530"/>
              <a:gd name="connsiteY3" fmla="*/ 1081454 h 1252572"/>
              <a:gd name="connsiteX4" fmla="*/ 2646484 w 3279530"/>
              <a:gd name="connsiteY4" fmla="*/ 1230923 h 1252572"/>
              <a:gd name="connsiteX5" fmla="*/ 3279530 w 3279530"/>
              <a:gd name="connsiteY5" fmla="*/ 1239716 h 1252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79530" h="1252572">
                <a:moveTo>
                  <a:pt x="0" y="0"/>
                </a:moveTo>
                <a:cubicBezTo>
                  <a:pt x="152399" y="153865"/>
                  <a:pt x="304799" y="307731"/>
                  <a:pt x="509953" y="457200"/>
                </a:cubicBezTo>
                <a:cubicBezTo>
                  <a:pt x="715107" y="606669"/>
                  <a:pt x="1002323" y="792774"/>
                  <a:pt x="1230923" y="896816"/>
                </a:cubicBezTo>
                <a:cubicBezTo>
                  <a:pt x="1459523" y="1000858"/>
                  <a:pt x="1645626" y="1025770"/>
                  <a:pt x="1881553" y="1081454"/>
                </a:cubicBezTo>
                <a:cubicBezTo>
                  <a:pt x="2117480" y="1137139"/>
                  <a:pt x="2413488" y="1204546"/>
                  <a:pt x="2646484" y="1230923"/>
                </a:cubicBezTo>
                <a:cubicBezTo>
                  <a:pt x="2879480" y="1257300"/>
                  <a:pt x="3103684" y="1258766"/>
                  <a:pt x="3279530" y="1239716"/>
                </a:cubicBezTo>
              </a:path>
            </a:pathLst>
          </a:custGeom>
          <a:noFill/>
          <a:ln w="635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8534400" y="717630"/>
            <a:ext cx="508000" cy="882570"/>
            <a:chOff x="8534400" y="718497"/>
            <a:chExt cx="508000" cy="882570"/>
          </a:xfrm>
        </p:grpSpPr>
        <p:sp>
          <p:nvSpPr>
            <p:cNvPr id="41" name="TextBox 40"/>
            <p:cNvSpPr txBox="1"/>
            <p:nvPr/>
          </p:nvSpPr>
          <p:spPr>
            <a:xfrm>
              <a:off x="8543655" y="1016292"/>
              <a:ext cx="4987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chemeClr val="accent2"/>
                  </a:solidFill>
                  <a:latin typeface="Calibri" panose="020F0502020204030204" pitchFamily="34" charset="0"/>
                </a:rPr>
                <a:t>B</a:t>
              </a:r>
              <a:endParaRPr lang="it-IT" sz="3200" b="1" dirty="0">
                <a:solidFill>
                  <a:schemeClr val="accent2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534400" y="718497"/>
              <a:ext cx="4987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chemeClr val="accent2"/>
                  </a:solidFill>
                  <a:latin typeface="Calibri" panose="020F0502020204030204" pitchFamily="34" charset="0"/>
                </a:rPr>
                <a:t>.</a:t>
              </a:r>
              <a:endParaRPr lang="it-IT" sz="3200" b="1" dirty="0">
                <a:solidFill>
                  <a:schemeClr val="accent2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8534400" y="717630"/>
            <a:ext cx="508000" cy="882570"/>
            <a:chOff x="8534400" y="718497"/>
            <a:chExt cx="508000" cy="882570"/>
          </a:xfrm>
        </p:grpSpPr>
        <p:sp>
          <p:nvSpPr>
            <p:cNvPr id="44" name="TextBox 43"/>
            <p:cNvSpPr txBox="1"/>
            <p:nvPr/>
          </p:nvSpPr>
          <p:spPr>
            <a:xfrm>
              <a:off x="8543655" y="1016292"/>
              <a:ext cx="4987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B</a:t>
              </a:r>
              <a:endParaRPr lang="it-IT" sz="32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534400" y="718497"/>
              <a:ext cx="4987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.</a:t>
              </a:r>
              <a:endParaRPr lang="it-IT" sz="32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46" name="Rectangle 45"/>
          <p:cNvSpPr/>
          <p:nvPr/>
        </p:nvSpPr>
        <p:spPr bwMode="auto">
          <a:xfrm>
            <a:off x="6046750" y="5313409"/>
            <a:ext cx="2979324" cy="1087391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Induction of local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magnetic field</a:t>
            </a:r>
          </a:p>
          <a:p>
            <a:pPr algn="ctr"/>
            <a:r>
              <a:rPr lang="en-US" sz="2400" i="1" dirty="0" smtClean="0">
                <a:latin typeface="Calibri" panose="020F0502020204030204" pitchFamily="34" charset="0"/>
              </a:rPr>
              <a:t>(</a:t>
            </a:r>
            <a:r>
              <a:rPr lang="en-US" sz="2400" i="1" dirty="0">
                <a:latin typeface="Calibri" panose="020F0502020204030204" pitchFamily="34" charset="0"/>
              </a:rPr>
              <a:t>due to </a:t>
            </a:r>
            <a:r>
              <a:rPr lang="en-US" sz="2400" i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currents</a:t>
            </a:r>
            <a:r>
              <a:rPr lang="en-US" sz="2400" i="1" dirty="0" smtClean="0">
                <a:latin typeface="Calibri" panose="020F0502020204030204" pitchFamily="34" charset="0"/>
              </a:rPr>
              <a:t>)</a:t>
            </a:r>
            <a:endParaRPr kumimoji="0" lang="en-US" sz="2400" b="1" i="0" u="none" strike="noStrike" cap="none" normalizeH="0" baseline="-25000" dirty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6041514" y="4170409"/>
            <a:ext cx="2979324" cy="1087391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Generation of local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heat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</a:rPr>
              <a:t> in the strand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i="1" dirty="0" smtClean="0">
                <a:latin typeface="Calibri" panose="020F0502020204030204" pitchFamily="34" charset="0"/>
              </a:rPr>
              <a:t>(due to </a:t>
            </a:r>
            <a:r>
              <a:rPr lang="en-US" sz="2400" i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losses</a:t>
            </a:r>
            <a:r>
              <a:rPr lang="en-US" sz="2400" i="1" dirty="0" smtClean="0">
                <a:latin typeface="Calibri" panose="020F0502020204030204" pitchFamily="34" charset="0"/>
              </a:rPr>
              <a:t>)</a:t>
            </a:r>
            <a:endParaRPr kumimoji="0" lang="en-US" sz="2400" i="1" u="none" strike="noStrike" cap="none" normalizeH="0" baseline="-25000" dirty="0" smtClean="0">
              <a:ln>
                <a:noFill/>
              </a:ln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664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8500"/>
                            </p:stCondLst>
                            <p:childTnLst>
                              <p:par>
                                <p:cTn id="1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7" grpId="0"/>
      <p:bldP spid="18" grpId="0"/>
      <p:bldP spid="19" grpId="0" animBg="1"/>
      <p:bldP spid="19" grpId="1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9" grpId="0" animBg="1"/>
      <p:bldP spid="46" grpId="0" animBg="1"/>
      <p:bldP spid="4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Energy exchanges in an electrical </a:t>
            </a:r>
            <a:r>
              <a:rPr lang="en-GB" dirty="0" smtClean="0"/>
              <a:t>model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049" y="1701846"/>
            <a:ext cx="3853903" cy="3555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80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4" y="38100"/>
            <a:ext cx="8924925" cy="1019175"/>
          </a:xfrm>
        </p:spPr>
        <p:txBody>
          <a:bodyPr>
            <a:normAutofit fontScale="90000"/>
          </a:bodyPr>
          <a:lstStyle/>
          <a:p>
            <a:r>
              <a:rPr lang="en-GB" dirty="0"/>
              <a:t>Energy exchanges in many traditional Electro-Thermal </a:t>
            </a:r>
            <a:r>
              <a:rPr lang="en-GB" dirty="0" smtClean="0"/>
              <a:t>models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611" y="1276350"/>
            <a:ext cx="6028722" cy="3815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4724400" y="5238750"/>
            <a:ext cx="4241800" cy="76403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Where is the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energy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deposited</a:t>
            </a: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as coupling loss coming from?</a:t>
            </a:r>
            <a:endParaRPr kumimoji="0" lang="en-US" sz="240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80975" y="5238750"/>
            <a:ext cx="4467225" cy="76403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What is the effect of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coupling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currents on the electrical circuit?</a:t>
            </a:r>
            <a:endParaRPr kumimoji="0" lang="en-US" sz="240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4191000" y="3790950"/>
            <a:ext cx="152400" cy="14478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 flipH="1" flipV="1">
            <a:off x="5181600" y="4933950"/>
            <a:ext cx="838200" cy="3048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628701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Coupling </a:t>
            </a:r>
            <a:r>
              <a:rPr lang="en-GB" dirty="0" smtClean="0"/>
              <a:t>effects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 bwMode="auto">
          <a:xfrm>
            <a:off x="4724400" y="790575"/>
            <a:ext cx="4241800" cy="76403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Where is the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energy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deposited</a:t>
            </a: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as coupling loss coming from?</a:t>
            </a:r>
            <a:endParaRPr kumimoji="0" lang="en-US" sz="240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80975" y="790575"/>
            <a:ext cx="4467225" cy="76403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What is the effect of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coupling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currents on the electrical circuit?</a:t>
            </a:r>
            <a:endParaRPr kumimoji="0" lang="en-US" sz="240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50359" y="2700864"/>
            <a:ext cx="8843282" cy="3347511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430213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The </a:t>
            </a:r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same energy</a:t>
            </a:r>
            <a:r>
              <a:rPr lang="en-US" sz="2400" dirty="0">
                <a:latin typeface="Calibri" panose="020F0502020204030204" pitchFamily="34" charset="0"/>
              </a:rPr>
              <a:t> that is deposited as </a:t>
            </a:r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loss</a:t>
            </a:r>
            <a:r>
              <a:rPr lang="en-US" sz="2400" dirty="0">
                <a:latin typeface="Calibri" panose="020F0502020204030204" pitchFamily="34" charset="0"/>
              </a:rPr>
              <a:t> in the conductor is also subtracted from the </a:t>
            </a:r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magnet’s stored energy</a:t>
            </a:r>
          </a:p>
          <a:p>
            <a:pPr marL="430213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</a:rPr>
              <a:t>The </a:t>
            </a:r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differential inductance</a:t>
            </a:r>
            <a:r>
              <a:rPr lang="en-US" sz="2400" dirty="0">
                <a:latin typeface="Calibri" panose="020F0502020204030204" pitchFamily="34" charset="0"/>
              </a:rPr>
              <a:t> is the </a:t>
            </a:r>
            <a:r>
              <a:rPr lang="en-US" sz="2400" dirty="0" smtClean="0">
                <a:latin typeface="Calibri" panose="020F0502020204030204" pitchFamily="34" charset="0"/>
              </a:rPr>
              <a:t>derivative of </a:t>
            </a:r>
            <a:r>
              <a:rPr lang="en-US" sz="2400" dirty="0">
                <a:latin typeface="Calibri" panose="020F0502020204030204" pitchFamily="34" charset="0"/>
              </a:rPr>
              <a:t>the magnetic flux versus </a:t>
            </a:r>
            <a:r>
              <a:rPr lang="en-US" sz="2400" dirty="0" smtClean="0">
                <a:latin typeface="Calibri" panose="020F0502020204030204" pitchFamily="34" charset="0"/>
              </a:rPr>
              <a:t>current</a:t>
            </a:r>
            <a:endParaRPr lang="en-US" sz="2400" dirty="0">
              <a:latin typeface="Calibri" panose="020F0502020204030204" pitchFamily="34" charset="0"/>
            </a:endParaRPr>
          </a:p>
          <a:p>
            <a:pPr marL="87313" lvl="1"/>
            <a:r>
              <a:rPr lang="en-US" sz="2400" dirty="0">
                <a:latin typeface="Calibri" panose="020F0502020204030204" pitchFamily="34" charset="0"/>
              </a:rPr>
              <a:t>	</a:t>
            </a:r>
            <a:r>
              <a:rPr lang="en-US" sz="2400" dirty="0" err="1">
                <a:latin typeface="Calibri" panose="020F0502020204030204" pitchFamily="34" charset="0"/>
              </a:rPr>
              <a:t>L</a:t>
            </a:r>
            <a:r>
              <a:rPr lang="en-US" sz="2400" baseline="-25000" dirty="0" err="1">
                <a:latin typeface="Calibri" panose="020F0502020204030204" pitchFamily="34" charset="0"/>
              </a:rPr>
              <a:t>diff</a:t>
            </a:r>
            <a:r>
              <a:rPr lang="en-US" sz="2400" dirty="0">
                <a:latin typeface="Calibri" panose="020F0502020204030204" pitchFamily="34" charset="0"/>
              </a:rPr>
              <a:t>  =  d</a:t>
            </a:r>
            <a:r>
              <a:rPr lang="el-GR" sz="2400" dirty="0">
                <a:latin typeface="Calibri" panose="020F0502020204030204" pitchFamily="34" charset="0"/>
              </a:rPr>
              <a:t>Φ</a:t>
            </a:r>
            <a:r>
              <a:rPr lang="en-US" sz="2400" dirty="0">
                <a:latin typeface="Calibri" panose="020F0502020204030204" pitchFamily="34" charset="0"/>
              </a:rPr>
              <a:t>/</a:t>
            </a:r>
            <a:r>
              <a:rPr lang="en-US" sz="2400" dirty="0" err="1">
                <a:latin typeface="Calibri" panose="020F0502020204030204" pitchFamily="34" charset="0"/>
              </a:rPr>
              <a:t>dI</a:t>
            </a:r>
            <a:r>
              <a:rPr lang="en-US" sz="2400" dirty="0">
                <a:latin typeface="Calibri" panose="020F0502020204030204" pitchFamily="34" charset="0"/>
              </a:rPr>
              <a:t>  </a:t>
            </a:r>
            <a:r>
              <a:rPr lang="en-US" sz="2400" dirty="0" smtClean="0">
                <a:latin typeface="Calibri" panose="020F0502020204030204" pitchFamily="34" charset="0"/>
              </a:rPr>
              <a:t>    =  </a:t>
            </a:r>
            <a:r>
              <a:rPr lang="en-US" sz="2400" dirty="0">
                <a:latin typeface="Calibri" panose="020F0502020204030204" pitchFamily="34" charset="0"/>
              </a:rPr>
              <a:t>U/ (</a:t>
            </a:r>
            <a:r>
              <a:rPr lang="en-US" sz="2400" dirty="0" err="1">
                <a:latin typeface="Calibri" panose="020F0502020204030204" pitchFamily="34" charset="0"/>
              </a:rPr>
              <a:t>dI</a:t>
            </a:r>
            <a:r>
              <a:rPr lang="en-US" sz="2400" dirty="0">
                <a:latin typeface="Calibri" panose="020F0502020204030204" pitchFamily="34" charset="0"/>
              </a:rPr>
              <a:t>/</a:t>
            </a:r>
            <a:r>
              <a:rPr lang="en-US" sz="2400" dirty="0" err="1">
                <a:latin typeface="Calibri" panose="020F0502020204030204" pitchFamily="34" charset="0"/>
              </a:rPr>
              <a:t>dt</a:t>
            </a:r>
            <a:r>
              <a:rPr lang="en-US" sz="2400" dirty="0">
                <a:latin typeface="Calibri" panose="020F0502020204030204" pitchFamily="34" charset="0"/>
              </a:rPr>
              <a:t>)</a:t>
            </a:r>
          </a:p>
          <a:p>
            <a:pPr marL="430213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</a:rPr>
              <a:t>The </a:t>
            </a:r>
            <a:r>
              <a:rPr lang="en-US" sz="2400" dirty="0">
                <a:latin typeface="Calibri" panose="020F0502020204030204" pitchFamily="34" charset="0"/>
              </a:rPr>
              <a:t>presence of </a:t>
            </a:r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inter-filament</a:t>
            </a:r>
            <a:r>
              <a:rPr lang="en-US" sz="2400" dirty="0">
                <a:latin typeface="Calibri" panose="020F0502020204030204" pitchFamily="34" charset="0"/>
              </a:rPr>
              <a:t> and </a:t>
            </a:r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inter-strand coupling currents </a:t>
            </a:r>
            <a:r>
              <a:rPr lang="en-US" sz="2400" dirty="0">
                <a:latin typeface="Calibri" panose="020F0502020204030204" pitchFamily="34" charset="0"/>
              </a:rPr>
              <a:t>change the local magnetic field </a:t>
            </a:r>
            <a:r>
              <a:rPr lang="en-US" sz="2400" dirty="0" smtClean="0">
                <a:latin typeface="Calibri" panose="020F0502020204030204" pitchFamily="34" charset="0"/>
              </a:rPr>
              <a:t>linked in the coil</a:t>
            </a:r>
            <a:endParaRPr lang="en-US" sz="2400" dirty="0">
              <a:latin typeface="Calibri" panose="020F0502020204030204" pitchFamily="34" charset="0"/>
            </a:endParaRPr>
          </a:p>
          <a:p>
            <a:pPr marL="430213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A part of </a:t>
            </a:r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magnetic flux</a:t>
            </a:r>
            <a:r>
              <a:rPr lang="en-US" sz="2400" dirty="0">
                <a:latin typeface="Calibri" panose="020F0502020204030204" pitchFamily="34" charset="0"/>
              </a:rPr>
              <a:t> is lost into </a:t>
            </a:r>
            <a:r>
              <a:rPr lang="en-US" sz="2400" dirty="0" smtClean="0">
                <a:latin typeface="Calibri" panose="020F0502020204030204" pitchFamily="34" charset="0"/>
              </a:rPr>
              <a:t>millions of </a:t>
            </a:r>
            <a:r>
              <a:rPr lang="en-US" sz="2400" dirty="0">
                <a:latin typeface="Calibri" panose="020F0502020204030204" pitchFamily="34" charset="0"/>
              </a:rPr>
              <a:t>tiny dissipative LR loops (at the level of the filament and strand twist-pitch</a:t>
            </a:r>
            <a:r>
              <a:rPr lang="en-US" sz="2400" dirty="0" smtClean="0">
                <a:latin typeface="Calibri" panose="020F0502020204030204" pitchFamily="34" charset="0"/>
              </a:rPr>
              <a:t>)</a:t>
            </a: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50359" y="1711892"/>
            <a:ext cx="8843282" cy="831693"/>
          </a:xfrm>
          <a:prstGeom prst="rect">
            <a:avLst/>
          </a:prstGeom>
          <a:solidFill>
            <a:srgbClr val="FFFF66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dirty="0">
                <a:latin typeface="Calibri" panose="020F0502020204030204" pitchFamily="34" charset="0"/>
              </a:rPr>
              <a:t>The generation of </a:t>
            </a:r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local heat</a:t>
            </a:r>
            <a:r>
              <a:rPr lang="en-US" sz="2400" b="1" dirty="0">
                <a:latin typeface="Calibri" panose="020F0502020204030204" pitchFamily="34" charset="0"/>
              </a:rPr>
              <a:t> </a:t>
            </a:r>
            <a:r>
              <a:rPr lang="en-US" sz="2400" dirty="0">
                <a:latin typeface="Calibri" panose="020F0502020204030204" pitchFamily="34" charset="0"/>
              </a:rPr>
              <a:t>and the reduction of </a:t>
            </a:r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magnet differential inductance</a:t>
            </a:r>
            <a:r>
              <a:rPr lang="en-US" sz="2400" dirty="0">
                <a:latin typeface="Calibri" panose="020F0502020204030204" pitchFamily="34" charset="0"/>
              </a:rPr>
              <a:t> are </a:t>
            </a:r>
            <a:r>
              <a:rPr lang="en-US" sz="2400" b="1" u="sng" dirty="0">
                <a:solidFill>
                  <a:srgbClr val="C00000"/>
                </a:solidFill>
                <a:latin typeface="Calibri" panose="020F0502020204030204" pitchFamily="34" charset="0"/>
              </a:rPr>
              <a:t>one and the same </a:t>
            </a:r>
            <a:r>
              <a:rPr lang="en-US" sz="2400" b="1" u="sng" dirty="0" smtClean="0">
                <a:solidFill>
                  <a:srgbClr val="C00000"/>
                </a:solidFill>
                <a:latin typeface="Calibri" panose="020F0502020204030204" pitchFamily="34" charset="0"/>
              </a:rPr>
              <a:t>effect</a:t>
            </a:r>
            <a:r>
              <a:rPr lang="en-US" sz="2400" dirty="0" smtClean="0">
                <a:latin typeface="Calibri" panose="020F0502020204030204" pitchFamily="34" charset="0"/>
              </a:rPr>
              <a:t> (coupling currents/losses).</a:t>
            </a: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1005681" y="4212248"/>
            <a:ext cx="1813719" cy="388327"/>
          </a:xfrm>
          <a:prstGeom prst="roundRect">
            <a:avLst>
              <a:gd name="adj" fmla="val 3096"/>
            </a:avLst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3250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7397C0DF-4257-0B48-86D5-AD5AF0BFBE10}" vid="{F454E6D3-6570-1949-BCB1-478C31A3B5C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CERNPresentation2</Template>
  <TotalTime>31080</TotalTime>
  <Words>1583</Words>
  <Application>Microsoft Office PowerPoint</Application>
  <PresentationFormat>On-screen Show (4:3)</PresentationFormat>
  <Paragraphs>303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Calibri</vt:lpstr>
      <vt:lpstr>Times New Roman</vt:lpstr>
      <vt:lpstr>Wingdings</vt:lpstr>
      <vt:lpstr>CERNCobranding4-3</vt:lpstr>
      <vt:lpstr>LEDET https://cern.ch/STEAM/LEDET   1st STEAM Workshop 13-14 June 2019</vt:lpstr>
      <vt:lpstr>PowerPoint Presentation</vt:lpstr>
      <vt:lpstr>LEDET in a nutshell</vt:lpstr>
      <vt:lpstr>PowerPoint Presentation</vt:lpstr>
      <vt:lpstr>Transitory losses in the conductor</vt:lpstr>
      <vt:lpstr>Inter-filament coupling currents</vt:lpstr>
      <vt:lpstr>Energy exchanges in an electrical model</vt:lpstr>
      <vt:lpstr>Energy exchanges in many traditional Electro-Thermal models</vt:lpstr>
      <vt:lpstr>Coupling effects</vt:lpstr>
      <vt:lpstr>Electro-Thermal and Coupling modeling</vt:lpstr>
      <vt:lpstr>LEDET model</vt:lpstr>
      <vt:lpstr>PowerPoint Presentation</vt:lpstr>
      <vt:lpstr>Example 1: Magnet protected by energy-extraction -1</vt:lpstr>
      <vt:lpstr>Example 1: Magnet protected by energy-extraction -2</vt:lpstr>
      <vt:lpstr>Example 2: Magnet protected by quench heaters</vt:lpstr>
      <vt:lpstr>Example 3: Magnet protected by CLIQ</vt:lpstr>
      <vt:lpstr>Effect of coupling currents on quench protection</vt:lpstr>
      <vt:lpstr>PowerPoint Presentation</vt:lpstr>
      <vt:lpstr>LEDET validation and past use</vt:lpstr>
      <vt:lpstr>PowerPoint Presentation</vt:lpstr>
      <vt:lpstr>LEDET folder structure</vt:lpstr>
      <vt:lpstr>LEDET input file</vt:lpstr>
      <vt:lpstr>Demo: Run a LEDET simulation</vt:lpstr>
      <vt:lpstr>LEDET outputs</vt:lpstr>
      <vt:lpstr>PowerPoint Presentation</vt:lpstr>
      <vt:lpstr>LEDET new features</vt:lpstr>
      <vt:lpstr>Questions?</vt:lpstr>
      <vt:lpstr>Annex</vt:lpstr>
      <vt:lpstr>LEDET – Equivalent model of coupling effects -1</vt:lpstr>
      <vt:lpstr>LEDET – Equivalent model of coupling effects -2</vt:lpstr>
      <vt:lpstr>Energy-extraction protection</vt:lpstr>
      <vt:lpstr>Quench heater protection</vt:lpstr>
      <vt:lpstr>CLIQ – Coupling-Loss Induced Quench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Emmanuele Ravaioli</dc:creator>
  <cp:lastModifiedBy>Emmanuele Ravaioli</cp:lastModifiedBy>
  <cp:revision>635</cp:revision>
  <dcterms:created xsi:type="dcterms:W3CDTF">2017-06-18T14:15:32Z</dcterms:created>
  <dcterms:modified xsi:type="dcterms:W3CDTF">2019-06-05T12:29:44Z</dcterms:modified>
</cp:coreProperties>
</file>