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22" r:id="rId2"/>
    <p:sldId id="375" r:id="rId3"/>
    <p:sldId id="415" r:id="rId4"/>
    <p:sldId id="393" r:id="rId5"/>
    <p:sldId id="394" r:id="rId6"/>
    <p:sldId id="400" r:id="rId7"/>
    <p:sldId id="395" r:id="rId8"/>
    <p:sldId id="396" r:id="rId9"/>
    <p:sldId id="397" r:id="rId10"/>
    <p:sldId id="398" r:id="rId11"/>
    <p:sldId id="392" r:id="rId12"/>
    <p:sldId id="378" r:id="rId13"/>
    <p:sldId id="399" r:id="rId14"/>
    <p:sldId id="388" r:id="rId15"/>
    <p:sldId id="379" r:id="rId16"/>
    <p:sldId id="380" r:id="rId17"/>
    <p:sldId id="381" r:id="rId18"/>
    <p:sldId id="382" r:id="rId19"/>
    <p:sldId id="383" r:id="rId20"/>
    <p:sldId id="390" r:id="rId21"/>
    <p:sldId id="402" r:id="rId22"/>
    <p:sldId id="403" r:id="rId23"/>
    <p:sldId id="412" r:id="rId24"/>
    <p:sldId id="413" r:id="rId25"/>
    <p:sldId id="414" r:id="rId26"/>
    <p:sldId id="416" r:id="rId27"/>
    <p:sldId id="417" r:id="rId28"/>
    <p:sldId id="418" r:id="rId29"/>
    <p:sldId id="419" r:id="rId30"/>
    <p:sldId id="420" r:id="rId31"/>
    <p:sldId id="421" r:id="rId32"/>
    <p:sldId id="391" r:id="rId33"/>
    <p:sldId id="401" r:id="rId34"/>
    <p:sldId id="389" r:id="rId3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Maciejewski" initials="MM" lastIdx="1" clrIdx="0">
    <p:extLst/>
  </p:cmAuthor>
  <p:cmAuthor id="2" name="Michal Maciejewski" initials="MM [2]" lastIdx="1" clrIdx="1">
    <p:extLst/>
  </p:cmAuthor>
  <p:cmAuthor id="3" name="Michal Maciejewski" initials="MM [3]" lastIdx="1" clrIdx="2">
    <p:extLst/>
  </p:cmAuthor>
  <p:cmAuthor id="4" name="Michal Maciejewski" initials="MM [4]" lastIdx="1" clrIdx="3">
    <p:extLst/>
  </p:cmAuthor>
  <p:cmAuthor id="5" name="Michal Maciejewski" initials="MM [5]" lastIdx="1" clrIdx="4">
    <p:extLst/>
  </p:cmAuthor>
  <p:cmAuthor id="6" name="Michal Maciejewski" initials="MM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600"/>
    <a:srgbClr val="0070C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6" autoAdjust="0"/>
    <p:restoredTop sz="85714"/>
  </p:normalViewPr>
  <p:slideViewPr>
    <p:cSldViewPr snapToGrid="0" snapToObjects="1">
      <p:cViewPr varScale="1">
        <p:scale>
          <a:sx n="103" d="100"/>
          <a:sy n="103" d="100"/>
        </p:scale>
        <p:origin x="558" y="96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300" dirty="0" err="1" smtClean="0"/>
              <a:t>Truly</a:t>
            </a:r>
            <a:r>
              <a:rPr lang="pl-PL" sz="300" dirty="0" smtClean="0"/>
              <a:t> </a:t>
            </a:r>
            <a:r>
              <a:rPr lang="pl-PL" sz="300" dirty="0" err="1" smtClean="0"/>
              <a:t>inspiring</a:t>
            </a:r>
            <a:r>
              <a:rPr lang="pl-PL" sz="300" dirty="0" smtClean="0"/>
              <a:t> </a:t>
            </a:r>
            <a:r>
              <a:rPr lang="pl-PL" sz="300" dirty="0" err="1" smtClean="0"/>
              <a:t>intellectual</a:t>
            </a:r>
            <a:r>
              <a:rPr lang="pl-PL" sz="300" dirty="0" smtClean="0"/>
              <a:t> </a:t>
            </a:r>
            <a:r>
              <a:rPr lang="pl-PL" sz="300" dirty="0" err="1" smtClean="0"/>
              <a:t>journey</a:t>
            </a:r>
            <a:endParaRPr lang="pl-PL" sz="3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1165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30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56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107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88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5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4910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512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Focus on LHC scale (Mt. Blanc, Airport)</a:t>
            </a:r>
            <a:br>
              <a:rPr lang="en-GB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5042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823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9493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5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7594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4917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BE7C4-64E4-4609-9048-4485F8260D9D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42E53-D700-4BA0-9151-2F119C6BF459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634D-AFF4-452E-A1D7-581AF4E84624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Content Placeholder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9" y="4633783"/>
            <a:ext cx="1160875" cy="407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6244-2BF2-4178-8285-7431960C4572}" type="datetime1">
              <a:rPr lang="pl-PL" smtClean="0"/>
              <a:t>2019-06-12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528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C315-3D8F-4D03-9ADF-2B0774C733B9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BC072-DB71-475E-90ED-7A38C7C8F3AE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BFEB3-0A50-4635-AF20-9D21A2ABF0D7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5FD83-1AD7-4F65-BC75-ED71305801FB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1D176-F7FC-43C2-8A4A-65767DC66935}" type="datetime1">
              <a:rPr lang="en-US" smtClean="0"/>
              <a:t>6/12/2019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9" y="4633783"/>
            <a:ext cx="1160875" cy="4073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6.png"/><Relationship Id="rId11" Type="http://schemas.openxmlformats.org/officeDocument/2006/relationships/image" Target="../media/image70.png"/><Relationship Id="rId5" Type="http://schemas.openxmlformats.org/officeDocument/2006/relationships/image" Target="../media/image65.png"/><Relationship Id="rId10" Type="http://schemas.openxmlformats.org/officeDocument/2006/relationships/image" Target="../media/image69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0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tiff"/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2" Type="http://schemas.openxmlformats.org/officeDocument/2006/relationships/image" Target="../media/image92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JPG"/><Relationship Id="rId4" Type="http://schemas.openxmlformats.org/officeDocument/2006/relationships/image" Target="../media/image10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0.png"/><Relationship Id="rId13" Type="http://schemas.openxmlformats.org/officeDocument/2006/relationships/image" Target="../media/image120.png"/><Relationship Id="rId18" Type="http://schemas.openxmlformats.org/officeDocument/2006/relationships/image" Target="../media/image125.png"/><Relationship Id="rId3" Type="http://schemas.openxmlformats.org/officeDocument/2006/relationships/image" Target="../media/image116.png"/><Relationship Id="rId21" Type="http://schemas.openxmlformats.org/officeDocument/2006/relationships/image" Target="../media/image128.png"/><Relationship Id="rId12" Type="http://schemas.openxmlformats.org/officeDocument/2006/relationships/image" Target="../media/image119.png"/><Relationship Id="rId17" Type="http://schemas.openxmlformats.org/officeDocument/2006/relationships/image" Target="../media/image124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23.png"/><Relationship Id="rId20" Type="http://schemas.openxmlformats.org/officeDocument/2006/relationships/image" Target="../media/image127.png"/><Relationship Id="rId1" Type="http://schemas.openxmlformats.org/officeDocument/2006/relationships/slideLayout" Target="../slideLayouts/slideLayout5.xml"/><Relationship Id="rId11" Type="http://schemas.openxmlformats.org/officeDocument/2006/relationships/image" Target="../media/image1180.png"/><Relationship Id="rId15" Type="http://schemas.openxmlformats.org/officeDocument/2006/relationships/image" Target="../media/image122.png"/><Relationship Id="rId10" Type="http://schemas.openxmlformats.org/officeDocument/2006/relationships/image" Target="../media/image1170.png"/><Relationship Id="rId19" Type="http://schemas.openxmlformats.org/officeDocument/2006/relationships/image" Target="../media/image126.png"/><Relationship Id="rId4" Type="http://schemas.openxmlformats.org/officeDocument/2006/relationships/image" Target="../media/image117.png"/><Relationship Id="rId9" Type="http://schemas.openxmlformats.org/officeDocument/2006/relationships/image" Target="../media/image118.png"/><Relationship Id="rId14" Type="http://schemas.openxmlformats.org/officeDocument/2006/relationships/image" Target="../media/image1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0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48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938" y="0"/>
            <a:ext cx="1975159" cy="693037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92941" y="1787432"/>
            <a:ext cx="6491148" cy="1200329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 dirty="0" smtClean="0"/>
              <a:t>STEAM</a:t>
            </a:r>
            <a:r>
              <a:rPr lang="en-US" sz="2400" b="1" dirty="0" smtClean="0"/>
              <a:t>-SIGMA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Workshop 13-14 June 2019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927888" y="3472611"/>
            <a:ext cx="76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Michał Maciejewski, Carmelo Barbagallo, Barakat-Ullah </a:t>
            </a:r>
            <a:r>
              <a:rPr lang="en-GB" sz="2000" dirty="0" err="1" smtClean="0">
                <a:solidFill>
                  <a:srgbClr val="002060"/>
                </a:solidFill>
              </a:rPr>
              <a:t>Bokhraie</a:t>
            </a:r>
            <a:endParaRPr lang="en-GB" sz="2000" dirty="0" smtClean="0">
              <a:solidFill>
                <a:srgbClr val="002060"/>
              </a:solidFill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</a:t>
            </a:r>
            <a:r>
              <a:rPr lang="en-US" sz="2000" dirty="0" smtClean="0">
                <a:solidFill>
                  <a:srgbClr val="002060"/>
                </a:solidFill>
              </a:rPr>
              <a:t>n behalf of the STEAM team</a:t>
            </a: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8270" y="101765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cern.ch/STEAM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193" y="2311484"/>
            <a:ext cx="2295000" cy="172125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1035975" y="937717"/>
            <a:ext cx="0" cy="21401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10</a:t>
            </a:fld>
            <a:endParaRPr lang="en-GB" dirty="0"/>
          </a:p>
        </p:txBody>
      </p:sp>
      <p:pic>
        <p:nvPicPr>
          <p:cNvPr id="18" name="Picture 4" descr="Zobacz oryginalny obra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6" y="851073"/>
            <a:ext cx="408382" cy="4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131625" y="839169"/>
            <a:ext cx="192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Materials C library (versioning, storage)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191" y="2188264"/>
            <a:ext cx="316956" cy="405000"/>
          </a:xfrm>
          <a:prstGeom prst="rect">
            <a:avLst/>
          </a:prstGeom>
        </p:spPr>
      </p:pic>
      <p:pic>
        <p:nvPicPr>
          <p:cNvPr id="23" name="Picture 4" descr="Risultati immagini per gears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4215" y="1528319"/>
            <a:ext cx="405000" cy="4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131626" y="1528319"/>
            <a:ext cx="211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 compiler:</a:t>
            </a:r>
            <a:br>
              <a:rPr lang="en-US" sz="1200" dirty="0"/>
            </a:br>
            <a:r>
              <a:rPr lang="en-GB" sz="1200" dirty="0"/>
              <a:t>Visual C++ Build </a:t>
            </a:r>
            <a:r>
              <a:rPr lang="en-GB" sz="1200" dirty="0" smtClean="0"/>
              <a:t>Tools</a:t>
            </a:r>
            <a:endParaRPr lang="en-GB" sz="1200" dirty="0"/>
          </a:p>
        </p:txBody>
      </p:sp>
      <p:sp>
        <p:nvSpPr>
          <p:cNvPr id="26" name="Rectangle 25"/>
          <p:cNvSpPr/>
          <p:nvPr/>
        </p:nvSpPr>
        <p:spPr>
          <a:xfrm>
            <a:off x="1095532" y="2171473"/>
            <a:ext cx="16580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Dynamic Link Library </a:t>
            </a:r>
            <a:br>
              <a:rPr lang="en-GB" sz="1200" dirty="0"/>
            </a:br>
            <a:r>
              <a:rPr lang="en-GB" sz="1200" dirty="0"/>
              <a:t>(immutability)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27" y="2832990"/>
            <a:ext cx="449976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95531" y="2860623"/>
            <a:ext cx="20143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COMSOL external function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6489" y="436471"/>
            <a:ext cx="2295000" cy="17212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73329" y="2390369"/>
            <a:ext cx="2295000" cy="1721250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H="1">
            <a:off x="5713894" y="1818809"/>
            <a:ext cx="384090" cy="2028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367398" y="2013866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 [K]</a:t>
            </a:r>
            <a:endParaRPr lang="en-GB" sz="105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980893" y="1806685"/>
            <a:ext cx="425449" cy="208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172045" y="2021629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B [T]</a:t>
            </a:r>
            <a:endParaRPr lang="en-GB" sz="105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6031658" y="1457577"/>
            <a:ext cx="8574" cy="437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656634" y="1212306"/>
            <a:ext cx="76335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J [A/mm</a:t>
            </a:r>
            <a:r>
              <a:rPr lang="en-US" sz="1050" baseline="30000" dirty="0"/>
              <a:t>2</a:t>
            </a:r>
            <a:r>
              <a:rPr lang="en-US" sz="1050" dirty="0"/>
              <a:t>]</a:t>
            </a:r>
            <a:endParaRPr lang="en-GB" sz="1050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 flipV="1">
            <a:off x="3476204" y="3609878"/>
            <a:ext cx="8574" cy="437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101181" y="3364607"/>
            <a:ext cx="7649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k [W/m/K]</a:t>
            </a:r>
            <a:endParaRPr lang="en-GB" sz="1050" dirty="0"/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6297673" y="3701344"/>
            <a:ext cx="384090" cy="2028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951177" y="3896401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 [K]</a:t>
            </a:r>
            <a:endParaRPr lang="en-GB" sz="1050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564672" y="3689220"/>
            <a:ext cx="425449" cy="208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6755824" y="3904163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B [T]</a:t>
            </a:r>
            <a:endParaRPr lang="en-GB" sz="1050" dirty="0"/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6615437" y="3340111"/>
            <a:ext cx="8574" cy="437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203062" y="3094841"/>
            <a:ext cx="84189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 smtClean="0"/>
              <a:t>Cp</a:t>
            </a:r>
            <a:r>
              <a:rPr lang="en-US" sz="1050" dirty="0" smtClean="0"/>
              <a:t> [J/kg/K</a:t>
            </a:r>
            <a:r>
              <a:rPr lang="en-US" sz="1050" dirty="0"/>
              <a:t>]</a:t>
            </a:r>
            <a:endParaRPr lang="en-GB" sz="1050" dirty="0"/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3150074" y="3987366"/>
            <a:ext cx="384090" cy="2028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803578" y="4182423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T [K]</a:t>
            </a:r>
            <a:endParaRPr lang="en-GB" sz="1050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3417072" y="3975242"/>
            <a:ext cx="425449" cy="2080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3608225" y="4190186"/>
            <a:ext cx="4667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B [T]</a:t>
            </a:r>
            <a:endParaRPr lang="en-GB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376965" y="3904389"/>
                <a:ext cx="496418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35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𝐂𝐮</m:t>
                          </m:r>
                        </m:sub>
                      </m:sSub>
                    </m:oMath>
                  </m:oMathPara>
                </a14:m>
                <a:endParaRPr lang="en-GB" sz="135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6965" y="3904389"/>
                <a:ext cx="496418" cy="30008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7661642" y="3925137"/>
                <a:ext cx="836255" cy="3186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5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𝐍𝐛</m:t>
                          </m:r>
                          <m:r>
                            <a:rPr lang="en-US" sz="135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35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𝐓𝐢</m:t>
                          </m:r>
                        </m:sub>
                      </m:sSub>
                    </m:oMath>
                  </m:oMathPara>
                </a14:m>
                <a:endParaRPr lang="en-GB" sz="135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642" y="3925137"/>
                <a:ext cx="836255" cy="3186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7081407" y="2083713"/>
                <a:ext cx="78656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135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35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𝐍𝐛</m:t>
                          </m:r>
                          <m:r>
                            <a:rPr lang="en-US" sz="1350" b="1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35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𝐓𝐢</m:t>
                          </m:r>
                        </m:sub>
                      </m:sSub>
                    </m:oMath>
                  </m:oMathPara>
                </a14:m>
                <a:endParaRPr lang="en-GB" sz="135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407" y="2083713"/>
                <a:ext cx="786562" cy="300082"/>
              </a:xfrm>
              <a:prstGeom prst="rect">
                <a:avLst/>
              </a:prstGeom>
              <a:blipFill>
                <a:blip r:embed="rId12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589917" y="96008"/>
            <a:ext cx="5722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STEAM-SIGMA – Physics: </a:t>
            </a:r>
            <a:r>
              <a:rPr lang="en-US" b="1" dirty="0" smtClean="0"/>
              <a:t>Nonlinear Materials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36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6" grpId="0"/>
      <p:bldP spid="54" grpId="0"/>
      <p:bldP spid="57" grpId="0"/>
      <p:bldP spid="59" grpId="0"/>
      <p:bldP spid="61" grpId="0"/>
      <p:bldP spid="64" grpId="0"/>
      <p:bldP spid="66" grpId="0"/>
      <p:bldP spid="2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152" y="-2691"/>
            <a:ext cx="8099899" cy="461665"/>
          </a:xfr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STEAM-SIGMA - Architecture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050" y="635954"/>
            <a:ext cx="4441950" cy="38328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664205"/>
                <a:ext cx="4622382" cy="2585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2270615"/>
                <a:r>
                  <a:rPr lang="en-GB" sz="1350" b="1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Functional layers</a:t>
                </a:r>
              </a:p>
              <a:p>
                <a:pPr marL="385763" indent="-385763" algn="just" defTabSz="2270615">
                  <a:buFont typeface="+mj-lt"/>
                  <a:buAutoNum type="arabicPeriod"/>
                </a:pP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INPUT:  The user defines the magnet’s model, in terms of </a:t>
                </a:r>
              </a:p>
              <a:p>
                <a:pPr algn="just" defTabSz="2270615"/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domains (geometry</a:t>
                </a: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materials, </a:t>
                </a:r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cables).</a:t>
                </a:r>
                <a:endParaRPr lang="en-GB" sz="1350" dirty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85763" indent="-385763" algn="just" defTabSz="2270615">
                  <a:buFont typeface="+mj-lt"/>
                  <a:buAutoNum type="arabicPeriod" startAt="2"/>
                </a:pP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FORMULATION: the magnet object is </a:t>
                </a:r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built </a:t>
                </a: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Java </a:t>
                </a:r>
                <a:endParaRPr lang="en-GB" sz="1350" dirty="0" smtClean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defTabSz="2270615"/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as </a:t>
                </a: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generic array of domains.</a:t>
                </a:r>
              </a:p>
              <a:p>
                <a:pPr marL="385763" indent="-385763" algn="just" defTabSz="2270615">
                  <a:buFont typeface="+mj-lt"/>
                  <a:buAutoNum type="arabicPeriod" startAt="3"/>
                </a:pP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IMPLEMENTATION: The magnet </a:t>
                </a:r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built in COMSOL.</a:t>
                </a:r>
                <a:endParaRPr lang="en-GB" sz="1350" b="1" dirty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2270615"/>
                <a:endParaRPr lang="en-GB" sz="1350" b="1" dirty="0" smtClean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2270615"/>
                <a:r>
                  <a:rPr lang="en-GB" sz="1350" b="1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Definitions</a:t>
                </a:r>
                <a:r>
                  <a:rPr lang="en-GB" sz="1350" b="1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GB" sz="1350" b="1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  </a:t>
                </a:r>
                <a14:m>
                  <m:oMath xmlns:m="http://schemas.openxmlformats.org/officeDocument/2006/math">
                    <m:r>
                      <a:rPr lang="en-GB" sz="1350">
                        <a:solidFill>
                          <a:srgbClr val="10428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Composition of Domains</a:t>
                </a:r>
              </a:p>
              <a:p>
                <a:pPr algn="just" defTabSz="2270615"/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Domain  </a:t>
                </a:r>
                <a14:m>
                  <m:oMath xmlns:m="http://schemas.openxmlformats.org/officeDocument/2006/math">
                    <m:r>
                      <a:rPr lang="en-GB" sz="1350">
                        <a:solidFill>
                          <a:srgbClr val="10428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Composition of Elements sharing the same material </a:t>
                </a:r>
              </a:p>
              <a:p>
                <a:pPr algn="just" defTabSz="2270615"/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1350" dirty="0" smtClean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and </a:t>
                </a:r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physics laws</a:t>
                </a:r>
                <a:endParaRPr lang="it-IT" sz="1350" dirty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 defTabSz="2270615"/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Element </a:t>
                </a:r>
                <a14:m>
                  <m:oMath xmlns:m="http://schemas.openxmlformats.org/officeDocument/2006/math">
                    <m:r>
                      <a:rPr lang="en-GB" sz="1350">
                        <a:solidFill>
                          <a:srgbClr val="10428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GB" sz="1350" dirty="0">
                    <a:solidFill>
                      <a:srgbClr val="10428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Geometrical object with unique label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64205"/>
                <a:ext cx="4622382" cy="2585323"/>
              </a:xfrm>
              <a:prstGeom prst="rect">
                <a:avLst/>
              </a:prstGeom>
              <a:blipFill>
                <a:blip r:embed="rId3"/>
                <a:stretch>
                  <a:fillRect l="-264" t="-472" b="-14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8443452" y="2942303"/>
            <a:ext cx="567813" cy="9475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4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530152" y="27318"/>
            <a:ext cx="8099899" cy="4016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STEAM-SIGMA </a:t>
            </a:r>
            <a:r>
              <a:rPr lang="mr-IN" sz="2400" b="1" dirty="0"/>
              <a:t>–</a:t>
            </a:r>
            <a:r>
              <a:rPr lang="en-US" sz="2400" b="1" dirty="0"/>
              <a:t> Geometry Module</a:t>
            </a:r>
            <a:endParaRPr lang="en-US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11905475" y="18003094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141707" y="18640759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094592" y="18016964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HyperArea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002362" y="18003094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HyperLine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040616" y="19232530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Elliptic Arc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040616" y="18617138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1905475" y="16792286"/>
            <a:ext cx="1755000" cy="405000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9276106" y="20469852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Halfturn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9276106" y="18010980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9276106" y="19240416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Winding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040616" y="19847248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141707" y="19245723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Polygon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9276106" y="18625698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9276106" y="21084569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Strand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9276106" y="19855134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Elbow Connector 19"/>
          <p:cNvCxnSpPr/>
          <p:nvPr/>
        </p:nvCxnSpPr>
        <p:spPr>
          <a:xfrm rot="10800000" flipV="1">
            <a:off x="19276106" y="18213480"/>
            <a:ext cx="9525" cy="614718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>
            <a:off x="19276106" y="18828198"/>
            <a:ext cx="9525" cy="614718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10800000">
            <a:off x="19276106" y="19442916"/>
            <a:ext cx="9525" cy="614718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10800000">
            <a:off x="19276106" y="20057634"/>
            <a:ext cx="9525" cy="614718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10800000" flipV="1">
            <a:off x="19276106" y="20672351"/>
            <a:ext cx="9525" cy="614717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0800000" flipV="1">
            <a:off x="15040616" y="18819637"/>
            <a:ext cx="9525" cy="615392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 rot="10800000" flipV="1">
            <a:off x="15040616" y="19435030"/>
            <a:ext cx="9525" cy="614718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0800000" flipV="1">
            <a:off x="15040616" y="20049747"/>
            <a:ext cx="9525" cy="613366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H="1" flipV="1">
            <a:off x="17141707" y="18843258"/>
            <a:ext cx="12282" cy="604964"/>
          </a:xfrm>
          <a:prstGeom prst="bentConnector3">
            <a:avLst>
              <a:gd name="adj1" fmla="val -1395945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10800000">
            <a:off x="16972093" y="18421964"/>
            <a:ext cx="169615" cy="421295"/>
          </a:xfrm>
          <a:prstGeom prst="bentConnector2">
            <a:avLst/>
          </a:prstGeom>
          <a:ln w="28575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 rot="10800000">
            <a:off x="14879862" y="18408095"/>
            <a:ext cx="160754" cy="411544"/>
          </a:xfrm>
          <a:prstGeom prst="bentConnector2">
            <a:avLst/>
          </a:prstGeom>
          <a:ln w="28575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11914123" y="18897288"/>
            <a:ext cx="1755000" cy="1502105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translate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mirror - 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mirror - Y</a:t>
            </a:r>
          </a:p>
        </p:txBody>
      </p:sp>
      <p:cxnSp>
        <p:nvCxnSpPr>
          <p:cNvPr id="32" name="Elbow Connector 31"/>
          <p:cNvCxnSpPr/>
          <p:nvPr/>
        </p:nvCxnSpPr>
        <p:spPr>
          <a:xfrm rot="16200000" flipH="1">
            <a:off x="15919042" y="16963913"/>
            <a:ext cx="13870" cy="2092230"/>
          </a:xfrm>
          <a:prstGeom prst="bentConnector3">
            <a:avLst>
              <a:gd name="adj1" fmla="val -1236143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rot="16200000" flipV="1">
            <a:off x="16812085" y="16070872"/>
            <a:ext cx="373406" cy="4237851"/>
          </a:xfrm>
          <a:prstGeom prst="bentConnector3">
            <a:avLst>
              <a:gd name="adj1" fmla="val 145915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8240213" y="18376500"/>
            <a:ext cx="1755000" cy="405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Elbow Connector 34"/>
          <p:cNvCxnSpPr/>
          <p:nvPr/>
        </p:nvCxnSpPr>
        <p:spPr>
          <a:xfrm rot="16200000" flipV="1">
            <a:off x="14870599" y="15915470"/>
            <a:ext cx="13870" cy="4189118"/>
          </a:xfrm>
          <a:prstGeom prst="bentConnector3">
            <a:avLst>
              <a:gd name="adj1" fmla="val 1336143"/>
            </a:avLst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21163575" y="19240416"/>
            <a:ext cx="810000" cy="4050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  <a:endParaRPr lang="it-IT" sz="195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1031106" y="19442916"/>
            <a:ext cx="1324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 Placeholder 338"/>
          <p:cNvSpPr txBox="1">
            <a:spLocks/>
          </p:cNvSpPr>
          <p:nvPr/>
        </p:nvSpPr>
        <p:spPr>
          <a:xfrm>
            <a:off x="11635055" y="14982115"/>
            <a:ext cx="10787385" cy="551136"/>
          </a:xfrm>
          <a:prstGeom prst="rect">
            <a:avLst/>
          </a:prstGeom>
          <a:noFill/>
        </p:spPr>
        <p:txBody>
          <a:bodyPr wrap="square" lIns="67163" tIns="67163" rIns="67163" bIns="67163" anchor="ctr" anchorCtr="0">
            <a:spAutoFit/>
          </a:bodyPr>
          <a:lstStyle>
            <a:defPPr>
              <a:defRPr lang="en-US"/>
            </a:defPPr>
            <a:lvl1pPr indent="0" algn="ctr" defTabSz="4298410">
              <a:spcBef>
                <a:spcPct val="20000"/>
              </a:spcBef>
              <a:buFont typeface="Arial" pitchFamily="34" charset="0"/>
              <a:buNone/>
              <a:defRPr sz="3600" b="1" u="none" baseline="0">
                <a:solidFill>
                  <a:schemeClr val="accent5">
                    <a:lumMod val="50000"/>
                  </a:schemeClr>
                </a:solidFill>
              </a:defRPr>
            </a:lvl1pPr>
            <a:lvl2pPr marL="3492457" indent="-1343252" defTabSz="4298410">
              <a:spcBef>
                <a:spcPct val="20000"/>
              </a:spcBef>
              <a:buFont typeface="Arial" pitchFamily="34" charset="0"/>
              <a:buChar char="–"/>
              <a:defRPr sz="13300"/>
            </a:lvl2pPr>
            <a:lvl3pPr marL="5373012" indent="-1074603" defTabSz="4298410">
              <a:spcBef>
                <a:spcPct val="20000"/>
              </a:spcBef>
              <a:buFont typeface="Arial" pitchFamily="34" charset="0"/>
              <a:buChar char="•"/>
              <a:defRPr sz="11300"/>
            </a:lvl3pPr>
            <a:lvl4pPr marL="7522217" indent="-1074603" defTabSz="4298410">
              <a:spcBef>
                <a:spcPct val="20000"/>
              </a:spcBef>
              <a:buFont typeface="Arial" pitchFamily="34" charset="0"/>
              <a:buChar char="–"/>
              <a:defRPr sz="9500"/>
            </a:lvl4pPr>
            <a:lvl5pPr marL="9671420" indent="-1074603" defTabSz="4298410">
              <a:spcBef>
                <a:spcPct val="20000"/>
              </a:spcBef>
              <a:buFont typeface="Arial" pitchFamily="34" charset="0"/>
              <a:buChar char="»"/>
              <a:defRPr sz="9500"/>
            </a:lvl5pPr>
            <a:lvl6pPr marL="11820625" indent="-1074603" defTabSz="4298410">
              <a:spcBef>
                <a:spcPct val="20000"/>
              </a:spcBef>
              <a:buFont typeface="Arial" pitchFamily="34" charset="0"/>
              <a:buChar char="•"/>
              <a:defRPr sz="9500"/>
            </a:lvl6pPr>
            <a:lvl7pPr marL="13969828" indent="-1074603" defTabSz="4298410">
              <a:spcBef>
                <a:spcPct val="20000"/>
              </a:spcBef>
              <a:buFont typeface="Arial" pitchFamily="34" charset="0"/>
              <a:buChar char="•"/>
              <a:defRPr sz="9500"/>
            </a:lvl7pPr>
            <a:lvl8pPr marL="16119034" indent="-1074603" defTabSz="4298410">
              <a:spcBef>
                <a:spcPct val="20000"/>
              </a:spcBef>
              <a:buFont typeface="Arial" pitchFamily="34" charset="0"/>
              <a:buChar char="•"/>
              <a:defRPr sz="9500"/>
            </a:lvl8pPr>
            <a:lvl9pPr marL="18268238" indent="-1074603" defTabSz="4298410">
              <a:spcBef>
                <a:spcPct val="20000"/>
              </a:spcBef>
              <a:buFont typeface="Arial" pitchFamily="34" charset="0"/>
              <a:buChar char="•"/>
              <a:defRPr sz="9500"/>
            </a:lvl9pPr>
          </a:lstStyle>
          <a:p>
            <a:r>
              <a:rPr lang="en-US" sz="2700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 module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3985290" y="16634688"/>
            <a:ext cx="61867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270615"/>
            <a:r>
              <a:rPr lang="en-US" sz="1950" b="1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logic sub-groups</a:t>
            </a:r>
            <a:r>
              <a:rPr lang="en-US" sz="1950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701161" lvl="1" indent="-385763" algn="just" defTabSz="2270615">
              <a:buFont typeface="+mj-lt"/>
              <a:buAutoNum type="arabicPeriod"/>
            </a:pPr>
            <a:r>
              <a:rPr lang="en-US" sz="1950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 geometrical objects </a:t>
            </a:r>
          </a:p>
          <a:p>
            <a:pPr marL="1701161" lvl="1" indent="-385763" algn="just" defTabSz="2270615">
              <a:buFont typeface="+mj-lt"/>
              <a:buAutoNum type="arabicPeriod"/>
            </a:pPr>
            <a:r>
              <a:rPr lang="en-US" sz="1950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coil-dedicated objects, specific for magnets</a:t>
            </a:r>
            <a:endParaRPr lang="it-IT" sz="1950" dirty="0">
              <a:solidFill>
                <a:srgbClr val="10428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2782975" y="17197286"/>
            <a:ext cx="0" cy="80580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15040616" y="20460614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Circumference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6100468" y="22386819"/>
            <a:ext cx="5733461" cy="1999815"/>
            <a:chOff x="21693325" y="31419054"/>
            <a:chExt cx="7644614" cy="3125180"/>
          </a:xfrm>
        </p:grpSpPr>
        <p:sp>
          <p:nvSpPr>
            <p:cNvPr id="43" name="Rectangle 42"/>
            <p:cNvSpPr/>
            <p:nvPr/>
          </p:nvSpPr>
          <p:spPr>
            <a:xfrm>
              <a:off x="21693325" y="31419054"/>
              <a:ext cx="7644614" cy="29039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950" dirty="0">
                  <a:solidFill>
                    <a:srgbClr val="10428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coil</a:t>
              </a: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953785" y="31844234"/>
              <a:ext cx="2477580" cy="2700000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21832769" y="32097952"/>
              <a:ext cx="2771010" cy="1096282"/>
            </a:xfrm>
            <a:prstGeom prst="rect">
              <a:avLst/>
            </a:prstGeom>
            <a:noFill/>
            <a:ln>
              <a:solidFill>
                <a:srgbClr val="10428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2825282" y="32733232"/>
              <a:ext cx="838264" cy="6132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950" dirty="0">
                  <a:solidFill>
                    <a:srgbClr val="738AC8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Pole</a:t>
              </a:r>
              <a:endParaRPr lang="it-IT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4350" b="34714"/>
            <a:stretch/>
          </p:blipFill>
          <p:spPr>
            <a:xfrm>
              <a:off x="24871480" y="32773541"/>
              <a:ext cx="2667834" cy="825319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25489267" y="32152030"/>
              <a:ext cx="1397733" cy="6132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950" dirty="0">
                  <a:solidFill>
                    <a:srgbClr val="738AC8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Winding</a:t>
              </a:r>
              <a:endParaRPr lang="it-IT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926247" y="32783066"/>
              <a:ext cx="1476000" cy="759261"/>
            </a:xfrm>
            <a:prstGeom prst="rect">
              <a:avLst/>
            </a:prstGeom>
            <a:noFill/>
            <a:ln>
              <a:solidFill>
                <a:srgbClr val="10428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407443" y="32974852"/>
              <a:ext cx="1041311" cy="6132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950" dirty="0">
                  <a:solidFill>
                    <a:srgbClr val="738AC8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</a:t>
              </a:r>
              <a:endParaRPr lang="it-IT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4772919" y="32097952"/>
              <a:ext cx="2771010" cy="1918200"/>
            </a:xfrm>
            <a:prstGeom prst="rect">
              <a:avLst/>
            </a:prstGeom>
            <a:noFill/>
            <a:ln>
              <a:solidFill>
                <a:srgbClr val="10428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/>
            <a:srcRect t="34609" b="36287"/>
            <a:stretch/>
          </p:blipFill>
          <p:spPr>
            <a:xfrm>
              <a:off x="27895208" y="32615674"/>
              <a:ext cx="1080000" cy="314326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27793735" y="32122671"/>
              <a:ext cx="1374735" cy="6132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950" dirty="0" err="1">
                  <a:solidFill>
                    <a:srgbClr val="738AC8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Halfturn</a:t>
              </a:r>
              <a:endParaRPr lang="it-IT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7831806" y="33196402"/>
              <a:ext cx="1246495" cy="6132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950" dirty="0">
                  <a:solidFill>
                    <a:srgbClr val="738AC8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Strands</a:t>
              </a:r>
              <a:endParaRPr lang="it-IT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697208" y="32097952"/>
              <a:ext cx="1476000" cy="828000"/>
            </a:xfrm>
            <a:prstGeom prst="rect">
              <a:avLst/>
            </a:prstGeom>
            <a:noFill/>
            <a:ln>
              <a:solidFill>
                <a:srgbClr val="10428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7694067" y="33186200"/>
              <a:ext cx="1476000" cy="828000"/>
            </a:xfrm>
            <a:prstGeom prst="rect">
              <a:avLst/>
            </a:prstGeom>
            <a:noFill/>
            <a:ln>
              <a:solidFill>
                <a:srgbClr val="10428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22281" y="33763666"/>
              <a:ext cx="1188000" cy="101195"/>
            </a:xfrm>
            <a:prstGeom prst="rect">
              <a:avLst/>
            </a:prstGeom>
          </p:spPr>
        </p:pic>
      </p:grpSp>
      <p:sp>
        <p:nvSpPr>
          <p:cNvPr id="58" name="Rectangle 57"/>
          <p:cNvSpPr/>
          <p:nvPr/>
        </p:nvSpPr>
        <p:spPr>
          <a:xfrm>
            <a:off x="12036015" y="22386819"/>
            <a:ext cx="3860120" cy="18482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50" dirty="0" err="1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HyperArea</a:t>
            </a:r>
            <a: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 of</a:t>
            </a:r>
            <a:b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50" dirty="0" err="1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HyperLines</a:t>
            </a:r>
            <a: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[]</a:t>
            </a:r>
            <a:r>
              <a:rPr lang="it-IT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50" dirty="0">
                <a:solidFill>
                  <a:srgbClr val="738A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 []</a:t>
            </a:r>
            <a:endParaRPr lang="it-IT" sz="1950" dirty="0">
              <a:solidFill>
                <a:srgbClr val="738AC8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5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1884303" y="21674795"/>
            <a:ext cx="10086044" cy="27852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95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rgbClr val="10428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</a:t>
            </a:r>
          </a:p>
          <a:p>
            <a:endParaRPr lang="en-US" sz="195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2290687" y="15709691"/>
            <a:ext cx="1755000" cy="405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Pillars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35421" y="15694905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Immutability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8038248" y="15694905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Encapsulation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9948017" y="15694905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Getters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14213054" y="15708657"/>
            <a:ext cx="1755000" cy="4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  <a:endParaRPr lang="it-IT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340" y="739338"/>
            <a:ext cx="7201532" cy="356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24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00110" y="1066109"/>
            <a:ext cx="864000" cy="270000"/>
          </a:xfrm>
          <a:prstGeom prst="rect">
            <a:avLst/>
          </a:prstGeom>
          <a:solidFill>
            <a:schemeClr val="bg1"/>
          </a:solidFill>
          <a:ln w="12700"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Handling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13</a:t>
            </a:fld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1470413" y="1001262"/>
            <a:ext cx="5256690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Geometry is automatically handled via the FEM workflow. 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Geometrical objects are defined in Java, then implemented via the API</a:t>
            </a:r>
            <a:endParaRPr lang="en-GB" sz="1200" dirty="0"/>
          </a:p>
        </p:txBody>
      </p:sp>
      <p:sp>
        <p:nvSpPr>
          <p:cNvPr id="37" name="Rectangle 36"/>
          <p:cNvSpPr/>
          <p:nvPr/>
        </p:nvSpPr>
        <p:spPr>
          <a:xfrm>
            <a:off x="1470413" y="2368876"/>
            <a:ext cx="5220500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The elementary entity is a turn cross-section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Turns implemented as </a:t>
            </a:r>
            <a:r>
              <a:rPr lang="en-US" sz="1200" dirty="0" smtClean="0"/>
              <a:t>polygons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00110" y="2404954"/>
            <a:ext cx="864000" cy="270000"/>
          </a:xfrm>
          <a:prstGeom prst="rect">
            <a:avLst/>
          </a:prstGeom>
          <a:solidFill>
            <a:schemeClr val="bg1"/>
          </a:solidFill>
          <a:ln w="12700"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Entities</a:t>
            </a:r>
            <a:endParaRPr lang="en-GB" sz="9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308" y="1904191"/>
            <a:ext cx="1514425" cy="1135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9316" y="3137865"/>
            <a:ext cx="1530417" cy="114781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558087" y="682055"/>
            <a:ext cx="1094015" cy="1033463"/>
            <a:chOff x="9518650" y="934807"/>
            <a:chExt cx="1458686" cy="1377950"/>
          </a:xfrm>
        </p:grpSpPr>
        <p:sp>
          <p:nvSpPr>
            <p:cNvPr id="8" name="Oval 7"/>
            <p:cNvSpPr/>
            <p:nvPr/>
          </p:nvSpPr>
          <p:spPr>
            <a:xfrm>
              <a:off x="9518650" y="1085850"/>
              <a:ext cx="127000" cy="127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Oval 23"/>
            <p:cNvSpPr/>
            <p:nvPr/>
          </p:nvSpPr>
          <p:spPr>
            <a:xfrm>
              <a:off x="10706100" y="934807"/>
              <a:ext cx="127000" cy="127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9696450" y="2185757"/>
              <a:ext cx="127000" cy="127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/>
            <p:nvPr/>
          </p:nvSpPr>
          <p:spPr>
            <a:xfrm>
              <a:off x="10850336" y="2185757"/>
              <a:ext cx="127000" cy="1270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655286" y="1442213"/>
              <a:ext cx="13185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no Of Turns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>
          <a:xfrm>
            <a:off x="7217700" y="899860"/>
            <a:ext cx="2250" cy="31958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724651" y="1874183"/>
            <a:ext cx="2076449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654788" y="1563118"/>
            <a:ext cx="508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User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58017" y="61137"/>
            <a:ext cx="4023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STEAM-SIGMA </a:t>
            </a:r>
            <a:r>
              <a:rPr lang="mr-IN" b="1" dirty="0"/>
              <a:t>–</a:t>
            </a:r>
            <a:r>
              <a:rPr lang="en-US" b="1" dirty="0"/>
              <a:t> Geometry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8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STEAM-SIGMA – </a:t>
            </a:r>
            <a:r>
              <a:rPr lang="en-GB" sz="3200" dirty="0" smtClean="0"/>
              <a:t>Verification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27703"/>
            <a:ext cx="910923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2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660" y="1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dirty="0"/>
              <a:t>Construction of </a:t>
            </a:r>
            <a:r>
              <a:rPr lang="en-GB" sz="2400" dirty="0" smtClean="0"/>
              <a:t>a High-Field Dipole Magnet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- </a:t>
            </a:r>
            <a:r>
              <a:rPr lang="en-GB" sz="2400" i="1" dirty="0"/>
              <a:t>Geometry, Materials, Physics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23500"/>
            <a:ext cx="3066282" cy="3066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756" y="2900029"/>
            <a:ext cx="1702511" cy="17025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8332" y="1834434"/>
            <a:ext cx="1441695" cy="14416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6336" y="497086"/>
            <a:ext cx="1527383" cy="15273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465099" y="983778"/>
                <a:ext cx="270554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50" b="1" dirty="0">
                    <a:solidFill>
                      <a:srgbClr val="104282"/>
                    </a:solidFill>
                  </a:rPr>
                  <a:t>Coil Insulation (</a:t>
                </a:r>
                <a:r>
                  <a:rPr lang="en-GB" sz="1050" b="1" dirty="0" err="1">
                    <a:solidFill>
                      <a:srgbClr val="104282"/>
                    </a:solidFill>
                  </a:rPr>
                  <a:t>Polymide</a:t>
                </a:r>
                <a:r>
                  <a:rPr lang="en-GB" sz="1050" b="1" dirty="0">
                    <a:solidFill>
                      <a:srgbClr val="104282"/>
                    </a:solidFill>
                  </a:rPr>
                  <a:t>, Glass </a:t>
                </a:r>
                <a:r>
                  <a:rPr lang="en-GB" sz="1050" b="1" dirty="0" err="1">
                    <a:solidFill>
                      <a:srgbClr val="104282"/>
                    </a:solidFill>
                  </a:rPr>
                  <a:t>Fiber</a:t>
                </a:r>
                <a:r>
                  <a:rPr lang="en-GB" sz="1050" b="1" dirty="0">
                    <a:solidFill>
                      <a:srgbClr val="10428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050" b="1" i="1">
                        <a:solidFill>
                          <a:srgbClr val="104282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050" b="1" i="1">
                        <a:solidFill>
                          <a:srgbClr val="10428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050" b="1" i="1">
                        <a:solidFill>
                          <a:srgbClr val="104282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050" b="1" i="1">
                        <a:solidFill>
                          <a:srgbClr val="10428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050" b="1" dirty="0">
                    <a:solidFill>
                      <a:srgbClr val="104282"/>
                    </a:solidFill>
                  </a:rPr>
                  <a:t> 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7030A0"/>
                    </a:solidFill>
                  </a:rPr>
                  <a:t>Ampère's Law Linear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FF0000"/>
                    </a:solidFill>
                  </a:rPr>
                  <a:t>Thermal Balance (Passive)</a:t>
                </a:r>
                <a:endParaRPr lang="it-IT" sz="788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099" y="983778"/>
                <a:ext cx="2705549" cy="738664"/>
              </a:xfrm>
              <a:prstGeom prst="rect">
                <a:avLst/>
              </a:prstGeom>
              <a:blipFill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829974" y="2197491"/>
                <a:ext cx="296268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50" b="1" dirty="0">
                    <a:solidFill>
                      <a:srgbClr val="2C3F71"/>
                    </a:solidFill>
                  </a:rPr>
                  <a:t>Wedges ( Copper,  Steel, </a:t>
                </a:r>
                <a14:m>
                  <m:oMath xmlns:m="http://schemas.openxmlformats.org/officeDocument/2006/math"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050" b="1" dirty="0">
                    <a:solidFill>
                      <a:srgbClr val="2C3F71"/>
                    </a:solidFill>
                  </a:rPr>
                  <a:t> 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7030A0"/>
                    </a:solidFill>
                  </a:rPr>
                  <a:t>Ampère's Law Linear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7030A0"/>
                    </a:solidFill>
                  </a:rPr>
                  <a:t>Weak constraint (</a:t>
                </a:r>
                <a:r>
                  <a:rPr lang="en-GB" sz="1050" dirty="0" err="1">
                    <a:solidFill>
                      <a:srgbClr val="7030A0"/>
                    </a:solidFill>
                  </a:rPr>
                  <a:t>I</a:t>
                </a:r>
                <a:r>
                  <a:rPr lang="en-GB" sz="1050" baseline="-25000" dirty="0" err="1">
                    <a:solidFill>
                      <a:srgbClr val="7030A0"/>
                    </a:solidFill>
                  </a:rPr>
                  <a:t>tot</a:t>
                </a:r>
                <a:r>
                  <a:rPr lang="en-GB" sz="1050" dirty="0">
                    <a:solidFill>
                      <a:srgbClr val="7030A0"/>
                    </a:solidFill>
                  </a:rPr>
                  <a:t> = 0)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FF0000"/>
                    </a:solidFill>
                  </a:rPr>
                  <a:t>Thermal Balance (Eddy Currents)</a:t>
                </a:r>
                <a:endParaRPr lang="it-IT" sz="105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974" y="2197491"/>
                <a:ext cx="2962686" cy="738664"/>
              </a:xfrm>
              <a:prstGeom prst="rect">
                <a:avLst/>
              </a:prstGeom>
              <a:blipFill>
                <a:blip r:embed="rId7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809511" y="3516615"/>
                <a:ext cx="2987244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50" b="1" dirty="0">
                    <a:solidFill>
                      <a:srgbClr val="2C3F71"/>
                    </a:solidFill>
                  </a:rPr>
                  <a:t>Coil </a:t>
                </a:r>
                <a:r>
                  <a:rPr lang="en-GB" sz="1050" b="1">
                    <a:solidFill>
                      <a:srgbClr val="2C3F71"/>
                    </a:solidFill>
                  </a:rPr>
                  <a:t>(Nb</a:t>
                </a:r>
                <a:r>
                  <a:rPr lang="en-GB" sz="1050" b="1" baseline="-25000">
                    <a:solidFill>
                      <a:srgbClr val="2C3F71"/>
                    </a:solidFill>
                  </a:rPr>
                  <a:t>3</a:t>
                </a:r>
                <a:r>
                  <a:rPr lang="en-GB" sz="1050" b="1">
                    <a:solidFill>
                      <a:srgbClr val="2C3F71"/>
                    </a:solidFill>
                  </a:rPr>
                  <a:t>Sn, </a:t>
                </a:r>
                <a:r>
                  <a:rPr lang="en-GB" sz="1050" b="1" dirty="0">
                    <a:solidFill>
                      <a:srgbClr val="2C3F71"/>
                    </a:solidFill>
                  </a:rPr>
                  <a:t>Copper, </a:t>
                </a:r>
                <a14:m>
                  <m:oMath xmlns:m="http://schemas.openxmlformats.org/officeDocument/2006/math"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05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050" b="1" dirty="0">
                    <a:solidFill>
                      <a:srgbClr val="2C3F71"/>
                    </a:solidFill>
                  </a:rPr>
                  <a:t> 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7030A0"/>
                    </a:solidFill>
                  </a:rPr>
                  <a:t>Ampère's Law Equivalent Magnetization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7030A0"/>
                    </a:solidFill>
                  </a:rPr>
                  <a:t>Persistent Magnetization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050" dirty="0">
                    <a:solidFill>
                      <a:srgbClr val="FF0000"/>
                    </a:solidFill>
                  </a:rPr>
                  <a:t>Thermal Balance (Dynamic Losses)</a:t>
                </a:r>
                <a:endParaRPr lang="it-IT" sz="105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rgbClr val="FF0000"/>
                    </a:solidFill>
                  </a:rPr>
                  <a:t>Quench transition</a:t>
                </a:r>
                <a:endParaRPr lang="en-GB" sz="105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511" y="3516615"/>
                <a:ext cx="2987244" cy="900246"/>
              </a:xfrm>
              <a:prstGeom prst="rect">
                <a:avLst/>
              </a:prstGeom>
              <a:blipFill>
                <a:blip r:embed="rId8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533141" y="884450"/>
            <a:ext cx="1762509" cy="147219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975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660" y="1"/>
            <a:ext cx="7886700" cy="994172"/>
          </a:xfrm>
        </p:spPr>
        <p:txBody>
          <a:bodyPr>
            <a:normAutofit/>
          </a:bodyPr>
          <a:lstStyle/>
          <a:p>
            <a:r>
              <a:rPr lang="en-GB" sz="2400" dirty="0"/>
              <a:t>Construction of a High-Field Dipole Magnet</a:t>
            </a:r>
            <a:br>
              <a:rPr lang="en-GB" sz="2400" dirty="0"/>
            </a:br>
            <a:r>
              <a:rPr lang="en-GB" sz="2400" dirty="0"/>
              <a:t>- </a:t>
            </a:r>
            <a:r>
              <a:rPr lang="en-GB" sz="2400" i="1" dirty="0"/>
              <a:t>Geometry, Materials, Physics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23500"/>
            <a:ext cx="3066282" cy="30662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8870" y="213550"/>
            <a:ext cx="1274817" cy="12748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4577" y="1622132"/>
            <a:ext cx="2108366" cy="2108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9394" y="2837121"/>
            <a:ext cx="2306379" cy="2306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957800" y="650884"/>
                <a:ext cx="354956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2C3F71"/>
                    </a:solidFill>
                  </a:rPr>
                  <a:t>Outer Shell (Steel – </a:t>
                </a:r>
                <a:r>
                  <a:rPr lang="en-GB" sz="1400" b="1" dirty="0" err="1" smtClean="0">
                    <a:solidFill>
                      <a:srgbClr val="2C3F71"/>
                    </a:solidFill>
                  </a:rPr>
                  <a:t>Aluminum</a:t>
                </a:r>
                <a:r>
                  <a:rPr lang="en-GB" sz="1400" b="1" dirty="0" smtClean="0">
                    <a:solidFill>
                      <a:srgbClr val="2C3F7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b="1" dirty="0">
                    <a:solidFill>
                      <a:srgbClr val="2C3F71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2C3F71"/>
                    </a:solidFill>
                  </a:rPr>
                  <a:t>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7030A0"/>
                    </a:solidFill>
                  </a:rPr>
                  <a:t>Ampère's Law Linear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FF0000"/>
                    </a:solidFill>
                  </a:rPr>
                  <a:t>Thermal </a:t>
                </a:r>
                <a:r>
                  <a:rPr lang="en-GB" sz="1400" dirty="0">
                    <a:solidFill>
                      <a:srgbClr val="FF0000"/>
                    </a:solidFill>
                  </a:rPr>
                  <a:t>Balance (Eddy Currents)</a:t>
                </a:r>
                <a:endParaRPr lang="it-IT" sz="1400" dirty="0"/>
              </a:p>
              <a:p>
                <a:pPr marL="2211065" lvl="1" indent="-457200">
                  <a:buFont typeface="Arial" panose="020B0604020202020204" pitchFamily="34" charset="0"/>
                  <a:buChar char="•"/>
                </a:pPr>
                <a:endParaRPr lang="en-GB" sz="1400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800" y="650884"/>
                <a:ext cx="3549560" cy="954107"/>
              </a:xfrm>
              <a:prstGeom prst="rect">
                <a:avLst/>
              </a:prstGeom>
              <a:blipFill>
                <a:blip r:embed="rId6"/>
                <a:stretch>
                  <a:fillRect l="-515" t="-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435819" y="2360067"/>
                <a:ext cx="3215477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2C3F71"/>
                    </a:solidFill>
                  </a:rPr>
                  <a:t>Iron Yoke (</a:t>
                </a:r>
                <a:r>
                  <a:rPr lang="en-GB" sz="1400" b="1" dirty="0">
                    <a:solidFill>
                      <a:srgbClr val="2C3F71"/>
                    </a:solidFill>
                  </a:rPr>
                  <a:t>Laminated </a:t>
                </a:r>
                <a:r>
                  <a:rPr lang="en-GB" sz="1400" b="1" dirty="0" smtClean="0">
                    <a:solidFill>
                      <a:srgbClr val="2C3F71"/>
                    </a:solidFill>
                  </a:rPr>
                  <a:t>Iron,</a:t>
                </a:r>
                <a:r>
                  <a:rPr lang="en-US" sz="1400" b="1" dirty="0">
                    <a:solidFill>
                      <a:srgbClr val="2C3F7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b="1" dirty="0">
                    <a:solidFill>
                      <a:srgbClr val="2C3F71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2C3F71"/>
                    </a:solidFill>
                  </a:rPr>
                  <a:t>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7030A0"/>
                    </a:solidFill>
                  </a:rPr>
                  <a:t>Ampère's Law Non Linear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FF0000"/>
                    </a:solidFill>
                  </a:rPr>
                  <a:t>Thermal Balance 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(Hysteresis)</a:t>
                </a:r>
                <a:endParaRPr lang="it-IT" sz="14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GB" sz="1400" dirty="0" smtClean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819" y="2360067"/>
                <a:ext cx="3215477" cy="954107"/>
              </a:xfrm>
              <a:prstGeom prst="rect">
                <a:avLst/>
              </a:prstGeom>
              <a:blipFill>
                <a:blip r:embed="rId7"/>
                <a:stretch>
                  <a:fillRect l="-569" t="-12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095359" y="3670175"/>
                <a:ext cx="3227161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2C3F71"/>
                    </a:solidFill>
                  </a:rPr>
                  <a:t>Collars (Laminated Steel</a:t>
                </a:r>
                <a:r>
                  <a:rPr lang="en-US" sz="1400" b="1" dirty="0">
                    <a:solidFill>
                      <a:srgbClr val="2C3F7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1" i="1" smtClean="0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400" b="1" i="1">
                        <a:solidFill>
                          <a:srgbClr val="2C3F7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b="1" dirty="0">
                    <a:solidFill>
                      <a:srgbClr val="2C3F71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2C3F71"/>
                    </a:solidFill>
                  </a:rPr>
                  <a:t>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 smtClean="0">
                    <a:solidFill>
                      <a:srgbClr val="7030A0"/>
                    </a:solidFill>
                  </a:rPr>
                  <a:t>Ampère's Law Linear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FF0000"/>
                    </a:solidFill>
                  </a:rPr>
                  <a:t>Thermal Balance 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(Passive)</a:t>
                </a:r>
                <a:endParaRPr lang="it-IT" sz="1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359" y="3670175"/>
                <a:ext cx="3227161" cy="738664"/>
              </a:xfrm>
              <a:prstGeom prst="rect">
                <a:avLst/>
              </a:prstGeom>
              <a:blipFill>
                <a:blip r:embed="rId8"/>
                <a:stretch>
                  <a:fillRect l="-567" t="-1653" b="-82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533141" y="884450"/>
            <a:ext cx="1762509" cy="147219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547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65630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Validation </a:t>
            </a:r>
            <a:r>
              <a:rPr lang="en-GB" sz="3200" dirty="0"/>
              <a:t>of a High-Field Dipole Magnet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355" y="994172"/>
            <a:ext cx="4641645" cy="35386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704" y="998668"/>
            <a:ext cx="4038668" cy="345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0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641554"/>
          </a:xfrm>
        </p:spPr>
        <p:txBody>
          <a:bodyPr>
            <a:normAutofit/>
          </a:bodyPr>
          <a:lstStyle/>
          <a:p>
            <a:r>
              <a:rPr lang="en-GB" sz="3200" dirty="0" smtClean="0"/>
              <a:t>Validation </a:t>
            </a:r>
            <a:r>
              <a:rPr lang="en-GB" sz="3200" dirty="0"/>
              <a:t>of a High-Field Dipole Magnet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704" y="998668"/>
            <a:ext cx="4038668" cy="34556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789" y="952133"/>
            <a:ext cx="3520751" cy="353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53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Model Construction with SWAN - demo</a:t>
            </a:r>
            <a:endParaRPr lang="en-GB" sz="32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972" y="705332"/>
            <a:ext cx="4601310" cy="334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7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152" y="-2691"/>
            <a:ext cx="8099899" cy="461665"/>
          </a:xfrm>
        </p:spPr>
        <p:txBody>
          <a:bodyPr wrap="square">
            <a:spAutoFit/>
          </a:bodyPr>
          <a:lstStyle/>
          <a:p>
            <a:pPr algn="ctr"/>
            <a:r>
              <a:rPr lang="en-US" sz="2400" b="1"/>
              <a:t>S</a:t>
            </a:r>
            <a:r>
              <a:rPr lang="en-US" sz="2400"/>
              <a:t>TEAM </a:t>
            </a:r>
            <a:r>
              <a:rPr lang="en-US" sz="2400" b="1" dirty="0"/>
              <a:t>I</a:t>
            </a:r>
            <a:r>
              <a:rPr lang="en-US" sz="2400" dirty="0"/>
              <a:t>ntegrated </a:t>
            </a:r>
            <a:r>
              <a:rPr lang="en-US" sz="2400" b="1" dirty="0"/>
              <a:t>G</a:t>
            </a:r>
            <a:r>
              <a:rPr lang="en-US" sz="2400" dirty="0"/>
              <a:t>enerator of </a:t>
            </a:r>
            <a:r>
              <a:rPr lang="en-US" sz="2400" b="1" dirty="0"/>
              <a:t>M</a:t>
            </a:r>
            <a:r>
              <a:rPr lang="en-US" sz="2400" dirty="0"/>
              <a:t>agnets for </a:t>
            </a:r>
            <a:r>
              <a:rPr lang="en-US" sz="2400" b="1" dirty="0"/>
              <a:t>A</a:t>
            </a:r>
            <a:r>
              <a:rPr lang="en-US" sz="2400" dirty="0"/>
              <a:t>ccelerators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6577" y="1141251"/>
            <a:ext cx="1569239" cy="135000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4959710" y="925502"/>
            <a:ext cx="7232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LHC</a:t>
            </a:r>
            <a:r>
              <a:rPr lang="en-GB" sz="900" dirty="0"/>
              <a:t> – MB</a:t>
            </a:r>
            <a:endParaRPr lang="it-IT" sz="900" dirty="0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6022502" y="1175816"/>
            <a:ext cx="1269377" cy="1269000"/>
            <a:chOff x="1515211" y="1756575"/>
            <a:chExt cx="3120185" cy="3119263"/>
          </a:xfrm>
        </p:grpSpPr>
        <p:grpSp>
          <p:nvGrpSpPr>
            <p:cNvPr id="53" name="Group 52"/>
            <p:cNvGrpSpPr/>
            <p:nvPr/>
          </p:nvGrpSpPr>
          <p:grpSpPr>
            <a:xfrm>
              <a:off x="3073787" y="1760532"/>
              <a:ext cx="1561609" cy="3115306"/>
              <a:chOff x="3070612" y="1760532"/>
              <a:chExt cx="1561609" cy="3115306"/>
            </a:xfrm>
          </p:grpSpPr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  <p:grpSp>
          <p:nvGrpSpPr>
            <p:cNvPr id="54" name="Group 53"/>
            <p:cNvGrpSpPr/>
            <p:nvPr/>
          </p:nvGrpSpPr>
          <p:grpSpPr>
            <a:xfrm rot="10800000">
              <a:off x="1515211" y="1756575"/>
              <a:ext cx="1561609" cy="3115306"/>
              <a:chOff x="3070612" y="1760532"/>
              <a:chExt cx="1561609" cy="3115306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</p:grpSp>
      <p:sp>
        <p:nvSpPr>
          <p:cNvPr id="59" name="Rectangle 58"/>
          <p:cNvSpPr/>
          <p:nvPr/>
        </p:nvSpPr>
        <p:spPr>
          <a:xfrm>
            <a:off x="6158270" y="925502"/>
            <a:ext cx="10759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Hi-</a:t>
            </a:r>
            <a:r>
              <a:rPr lang="en-GB" sz="900" b="1" dirty="0" err="1"/>
              <a:t>Lumi</a:t>
            </a:r>
            <a:r>
              <a:rPr lang="en-GB" sz="900" dirty="0"/>
              <a:t> – MQXF</a:t>
            </a:r>
            <a:endParaRPr lang="it-IT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Rectangle 59"/>
              <p:cNvSpPr/>
              <p:nvPr/>
            </p:nvSpPr>
            <p:spPr>
              <a:xfrm>
                <a:off x="4866664" y="2561933"/>
                <a:ext cx="82445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900" b="1" dirty="0"/>
                  <a:t>FCC</a:t>
                </a:r>
                <a:r>
                  <a:rPr lang="en-GB" sz="900" dirty="0"/>
                  <a:t> – Cos</a:t>
                </a:r>
                <a14:m>
                  <m:oMath xmlns:m="http://schemas.openxmlformats.org/officeDocument/2006/math">
                    <m:r>
                      <a:rPr lang="en-GB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it-IT" sz="900" dirty="0"/>
              </a:p>
            </p:txBody>
          </p:sp>
        </mc:Choice>
        <mc:Fallback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664" y="2561933"/>
                <a:ext cx="824456" cy="230832"/>
              </a:xfrm>
              <a:prstGeom prst="rect">
                <a:avLst/>
              </a:prstGeom>
              <a:blipFill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7336726" y="1156334"/>
            <a:ext cx="1270813" cy="1269000"/>
            <a:chOff x="3110345" y="507076"/>
            <a:chExt cx="5800898" cy="5806440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7399" y="507076"/>
              <a:ext cx="3043844" cy="3043844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5867399" y="3269672"/>
              <a:ext cx="3043844" cy="3043844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110345" y="507076"/>
              <a:ext cx="3043844" cy="3043844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3110345" y="3269672"/>
              <a:ext cx="3043844" cy="3043844"/>
            </a:xfrm>
            <a:prstGeom prst="rect">
              <a:avLst/>
            </a:prstGeom>
          </p:spPr>
        </p:pic>
      </p:grpSp>
      <p:sp>
        <p:nvSpPr>
          <p:cNvPr id="66" name="Rectangle 65"/>
          <p:cNvSpPr/>
          <p:nvPr/>
        </p:nvSpPr>
        <p:spPr>
          <a:xfrm>
            <a:off x="7148803" y="925502"/>
            <a:ext cx="14927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Test station</a:t>
            </a:r>
            <a:r>
              <a:rPr lang="en-GB" sz="900" dirty="0"/>
              <a:t> – FRESCA2</a:t>
            </a:r>
            <a:endParaRPr lang="it-IT" sz="900" dirty="0"/>
          </a:p>
        </p:txBody>
      </p:sp>
      <p:sp>
        <p:nvSpPr>
          <p:cNvPr id="68" name="Rectangle 67"/>
          <p:cNvSpPr/>
          <p:nvPr/>
        </p:nvSpPr>
        <p:spPr>
          <a:xfrm>
            <a:off x="5222630" y="4251255"/>
            <a:ext cx="305243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Other models: 11 Tesla, D1, … and many more!</a:t>
            </a:r>
            <a:endParaRPr lang="it-IT" sz="1050" dirty="0"/>
          </a:p>
        </p:txBody>
      </p:sp>
      <p:grpSp>
        <p:nvGrpSpPr>
          <p:cNvPr id="79" name="Group 78"/>
          <p:cNvGrpSpPr>
            <a:grpSpLocks noChangeAspect="1"/>
          </p:cNvGrpSpPr>
          <p:nvPr/>
        </p:nvGrpSpPr>
        <p:grpSpPr>
          <a:xfrm>
            <a:off x="7374536" y="2819017"/>
            <a:ext cx="1266983" cy="1270478"/>
            <a:chOff x="-180905" y="295274"/>
            <a:chExt cx="8410504" cy="8433712"/>
          </a:xfrm>
        </p:grpSpPr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sp>
        <p:nvSpPr>
          <p:cNvPr id="84" name="Rectangle 83"/>
          <p:cNvSpPr/>
          <p:nvPr/>
        </p:nvSpPr>
        <p:spPr>
          <a:xfrm>
            <a:off x="7384127" y="2588184"/>
            <a:ext cx="12234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FCC</a:t>
            </a:r>
            <a:r>
              <a:rPr lang="en-GB" sz="900" dirty="0"/>
              <a:t> – Common coil</a:t>
            </a:r>
            <a:endParaRPr lang="it-IT" sz="900" dirty="0"/>
          </a:p>
        </p:txBody>
      </p:sp>
      <p:sp>
        <p:nvSpPr>
          <p:cNvPr id="93" name="Rectangle 92"/>
          <p:cNvSpPr/>
          <p:nvPr/>
        </p:nvSpPr>
        <p:spPr>
          <a:xfrm>
            <a:off x="6135053" y="2588184"/>
            <a:ext cx="10374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FCC</a:t>
            </a:r>
            <a:r>
              <a:rPr lang="en-GB" sz="900" dirty="0"/>
              <a:t> – Block coil</a:t>
            </a:r>
            <a:endParaRPr lang="it-IT" sz="900" dirty="0"/>
          </a:p>
        </p:txBody>
      </p:sp>
      <p:grpSp>
        <p:nvGrpSpPr>
          <p:cNvPr id="94" name="Group 14"/>
          <p:cNvGrpSpPr>
            <a:grpSpLocks noChangeAspect="1"/>
          </p:cNvGrpSpPr>
          <p:nvPr/>
        </p:nvGrpSpPr>
        <p:grpSpPr>
          <a:xfrm>
            <a:off x="6034831" y="2838499"/>
            <a:ext cx="1286094" cy="1280678"/>
            <a:chOff x="835108" y="486440"/>
            <a:chExt cx="6885804" cy="6856797"/>
          </a:xfrm>
        </p:grpSpPr>
        <p:pic>
          <p:nvPicPr>
            <p:cNvPr id="95" name="Picture 15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96" name="Picture 16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97" name="Picture 17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98" name="Picture 18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9194" y="2838498"/>
            <a:ext cx="1417388" cy="130900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383416" y="4724268"/>
            <a:ext cx="66976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FFA600"/>
                </a:solidFill>
              </a:rPr>
              <a:t>Magneto-thermal 2D models provide a good approximation of magnet behavior during </a:t>
            </a:r>
            <a:r>
              <a:rPr lang="en-US" sz="1100" b="1" dirty="0" smtClean="0">
                <a:solidFill>
                  <a:srgbClr val="FFA600"/>
                </a:solidFill>
              </a:rPr>
              <a:t>transients</a:t>
            </a:r>
            <a:r>
              <a:rPr lang="en-US" sz="1100" b="1" dirty="0" smtClean="0">
                <a:solidFill>
                  <a:srgbClr val="FFA600"/>
                </a:solidFill>
              </a:rPr>
              <a:t>.</a:t>
            </a:r>
            <a:endParaRPr lang="en-US" sz="1100" b="1" dirty="0">
              <a:solidFill>
                <a:srgbClr val="FFA600"/>
              </a:solidFill>
            </a:endParaRPr>
          </a:p>
        </p:txBody>
      </p:sp>
      <p:pic>
        <p:nvPicPr>
          <p:cNvPr id="35" name="Picture 2" descr="Znalezione obrazy dla zapytania bulb icon"/>
          <p:cNvPicPr>
            <a:picLocks noChangeAspect="1" noChangeArrowheads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507" y="4710114"/>
            <a:ext cx="291153" cy="29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ontent Placeholder 2"/>
          <p:cNvSpPr>
            <a:spLocks noGrp="1"/>
          </p:cNvSpPr>
          <p:nvPr>
            <p:ph idx="1"/>
          </p:nvPr>
        </p:nvSpPr>
        <p:spPr>
          <a:xfrm>
            <a:off x="195943" y="994205"/>
            <a:ext cx="4568201" cy="3203145"/>
          </a:xfrm>
        </p:spPr>
        <p:txBody>
          <a:bodyPr/>
          <a:lstStyle/>
          <a:p>
            <a:pPr marL="36576" indent="0">
              <a:buNone/>
            </a:pPr>
            <a:r>
              <a:rPr lang="en-US" sz="1800" dirty="0" smtClean="0"/>
              <a:t>Need for automatic model generation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/>
              <a:t>Many different magnet types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/>
              <a:t>Implementation of custom equations requires model updates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/>
              <a:t>Manual model creation prone to errors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/>
              <a:t>Magnet designs for new magnets under continuous modifications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93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STEAM-SIGMA – Documentation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66" y="809894"/>
            <a:ext cx="2345131" cy="33107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9828" y="4120667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Minor updates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970" y="809893"/>
            <a:ext cx="5644395" cy="331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65750" y="4120667"/>
            <a:ext cx="4262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Documentation of the </a:t>
            </a:r>
            <a:r>
              <a:rPr lang="en-GB"/>
              <a:t>public API (demo)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6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features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816942"/>
            <a:ext cx="5515898" cy="53094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Enhanced Automation of Model Generation </a:t>
            </a:r>
            <a:r>
              <a:rPr lang="en-GB" dirty="0"/>
              <a:t>- Barakat-Ullah Bokharaie </a:t>
            </a:r>
            <a:endParaRPr lang="en-GB" dirty="0" smtClean="0"/>
          </a:p>
          <a:p>
            <a:r>
              <a:rPr lang="en-US" dirty="0" smtClean="0"/>
              <a:t>Inter-Filament </a:t>
            </a:r>
            <a:r>
              <a:rPr lang="en-US" dirty="0"/>
              <a:t>Coupling Currents </a:t>
            </a:r>
            <a:r>
              <a:rPr lang="en-US" dirty="0" smtClean="0"/>
              <a:t>Modelling – Carmelo Barbagallo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208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5900" y="1344720"/>
            <a:ext cx="6172201" cy="705332"/>
          </a:xfrm>
        </p:spPr>
        <p:txBody>
          <a:bodyPr>
            <a:noAutofit/>
          </a:bodyPr>
          <a:lstStyle/>
          <a:p>
            <a:pPr algn="ctr"/>
            <a:r>
              <a:rPr lang="en-GB" sz="2400" dirty="0" smtClean="0"/>
              <a:t>Enhanced Automation of Model Generation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485900" y="2384004"/>
            <a:ext cx="6170141" cy="903107"/>
          </a:xfrm>
        </p:spPr>
        <p:txBody>
          <a:bodyPr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rgbClr val="0055A0"/>
                </a:solidFill>
              </a:rPr>
              <a:t>Author: </a:t>
            </a:r>
            <a:r>
              <a:rPr lang="en-GB" sz="1200" dirty="0"/>
              <a:t>Barakat-Ullah Bokharaie</a:t>
            </a:r>
            <a:endParaRPr lang="en-GB" sz="1200" dirty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rgbClr val="0055A0"/>
                </a:solidFill>
              </a:rPr>
              <a:t>Supervisors: Matthias </a:t>
            </a:r>
            <a:r>
              <a:rPr lang="en-GB" sz="1200" dirty="0" smtClean="0">
                <a:solidFill>
                  <a:srgbClr val="0055A0"/>
                </a:solidFill>
              </a:rPr>
              <a:t>Mentink</a:t>
            </a:r>
            <a:endParaRPr lang="en-US" sz="1200" dirty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0055A0"/>
                </a:solidFill>
              </a:rPr>
              <a:t>STEAM workshop, 13</a:t>
            </a:r>
            <a:r>
              <a:rPr lang="en-US" sz="1200" baseline="30000" dirty="0">
                <a:solidFill>
                  <a:srgbClr val="0055A0"/>
                </a:solidFill>
              </a:rPr>
              <a:t>th</a:t>
            </a:r>
            <a:r>
              <a:rPr lang="en-US" sz="1200" dirty="0">
                <a:solidFill>
                  <a:srgbClr val="0055A0"/>
                </a:solidFill>
              </a:rPr>
              <a:t> June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0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9B00A-FF3C-4DDA-8D31-F7317030B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700" dirty="0"/>
              <a:t>Revision of STEAM’s SIGMA Tool</a:t>
            </a:r>
            <a:endParaRPr lang="en-US" sz="2700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60FA98E-E60B-4053-844D-0C702D613A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3068" y="1062023"/>
            <a:ext cx="5398024" cy="3262788"/>
          </a:xfrm>
        </p:spPr>
        <p:txBody>
          <a:bodyPr>
            <a:normAutofit fontScale="85000" lnSpcReduction="20000"/>
          </a:bodyPr>
          <a:lstStyle/>
          <a:p>
            <a:r>
              <a:rPr lang="da-DK" sz="1800" dirty="0"/>
              <a:t>Purpose of revision:</a:t>
            </a:r>
          </a:p>
          <a:p>
            <a:pPr lvl="1"/>
            <a:r>
              <a:rPr lang="da-DK" sz="1500" dirty="0" err="1"/>
              <a:t>Reduction</a:t>
            </a:r>
            <a:r>
              <a:rPr lang="da-DK" sz="1500" dirty="0"/>
              <a:t> of </a:t>
            </a:r>
            <a:r>
              <a:rPr lang="da-DK" sz="1500" dirty="0" err="1"/>
              <a:t>computation</a:t>
            </a:r>
            <a:r>
              <a:rPr lang="da-DK" sz="1500" dirty="0"/>
              <a:t> times</a:t>
            </a:r>
          </a:p>
          <a:p>
            <a:pPr lvl="1"/>
            <a:r>
              <a:rPr lang="da-DK" sz="1500" dirty="0" err="1"/>
              <a:t>Increased</a:t>
            </a:r>
            <a:r>
              <a:rPr lang="da-DK" sz="1500" dirty="0"/>
              <a:t> </a:t>
            </a:r>
            <a:r>
              <a:rPr lang="da-DK" sz="1500" dirty="0" err="1"/>
              <a:t>usability</a:t>
            </a:r>
            <a:endParaRPr lang="da-DK" sz="1500" dirty="0"/>
          </a:p>
          <a:p>
            <a:pPr lvl="2"/>
            <a:r>
              <a:rPr lang="da-DK" sz="1350" dirty="0"/>
              <a:t>Automatic definition of </a:t>
            </a:r>
            <a:r>
              <a:rPr lang="da-DK" sz="1350" dirty="0" err="1"/>
              <a:t>Quench</a:t>
            </a:r>
            <a:r>
              <a:rPr lang="da-DK" sz="1350" dirty="0"/>
              <a:t> </a:t>
            </a:r>
            <a:r>
              <a:rPr lang="da-DK" sz="1350" dirty="0" err="1"/>
              <a:t>Heaters</a:t>
            </a:r>
            <a:endParaRPr lang="da-DK" sz="1350" dirty="0"/>
          </a:p>
          <a:p>
            <a:pPr lvl="2"/>
            <a:r>
              <a:rPr lang="da-DK" sz="1350" dirty="0"/>
              <a:t>Automatic </a:t>
            </a:r>
            <a:r>
              <a:rPr lang="da-DK" sz="1350" dirty="0" err="1"/>
              <a:t>creation</a:t>
            </a:r>
            <a:r>
              <a:rPr lang="da-DK" sz="1350" dirty="0"/>
              <a:t> of </a:t>
            </a:r>
            <a:r>
              <a:rPr lang="da-DK" sz="1350" dirty="0" err="1"/>
              <a:t>correct</a:t>
            </a:r>
            <a:r>
              <a:rPr lang="da-DK" sz="1350" dirty="0"/>
              <a:t> </a:t>
            </a:r>
            <a:r>
              <a:rPr lang="da-DK" sz="1350" dirty="0" err="1"/>
              <a:t>study</a:t>
            </a:r>
            <a:r>
              <a:rPr lang="da-DK" sz="1350" dirty="0"/>
              <a:t> </a:t>
            </a:r>
            <a:r>
              <a:rPr lang="da-DK" sz="1350" dirty="0" err="1"/>
              <a:t>settings</a:t>
            </a:r>
            <a:endParaRPr lang="da-DK" sz="1350" dirty="0"/>
          </a:p>
          <a:p>
            <a:pPr lvl="2"/>
            <a:r>
              <a:rPr lang="da-DK" sz="1350" dirty="0"/>
              <a:t>Automatic </a:t>
            </a:r>
            <a:r>
              <a:rPr lang="da-DK" sz="1350" dirty="0" err="1"/>
              <a:t>creation</a:t>
            </a:r>
            <a:r>
              <a:rPr lang="da-DK" sz="1350" dirty="0"/>
              <a:t> of mesh</a:t>
            </a:r>
          </a:p>
          <a:p>
            <a:pPr lvl="1"/>
            <a:endParaRPr lang="da-DK" dirty="0"/>
          </a:p>
          <a:p>
            <a:r>
              <a:rPr lang="da-DK" sz="1800" dirty="0" err="1"/>
              <a:t>Reduction</a:t>
            </a:r>
            <a:r>
              <a:rPr lang="da-DK" sz="1800" dirty="0"/>
              <a:t> of </a:t>
            </a:r>
            <a:r>
              <a:rPr lang="da-DK" sz="1800" dirty="0" err="1"/>
              <a:t>computation</a:t>
            </a:r>
            <a:r>
              <a:rPr lang="da-DK" sz="1800" dirty="0"/>
              <a:t> times:</a:t>
            </a:r>
          </a:p>
          <a:p>
            <a:pPr lvl="1"/>
            <a:r>
              <a:rPr lang="da-DK" sz="1425" dirty="0"/>
              <a:t>General:</a:t>
            </a:r>
            <a:endParaRPr lang="en-US" sz="1425" dirty="0"/>
          </a:p>
          <a:p>
            <a:pPr lvl="2"/>
            <a:r>
              <a:rPr lang="en-US" sz="1425" dirty="0"/>
              <a:t>↑ Complexity </a:t>
            </a:r>
            <a:r>
              <a:rPr lang="en-US" sz="1425" dirty="0">
                <a:sym typeface="Wingdings" panose="05000000000000000000" pitchFamily="2" charset="2"/>
              </a:rPr>
              <a:t></a:t>
            </a:r>
            <a:r>
              <a:rPr lang="en-US" sz="1425" dirty="0"/>
              <a:t> ↑ Variables </a:t>
            </a:r>
            <a:r>
              <a:rPr lang="en-US" sz="1425" dirty="0">
                <a:sym typeface="Wingdings" panose="05000000000000000000" pitchFamily="2" charset="2"/>
              </a:rPr>
              <a:t> </a:t>
            </a:r>
            <a:r>
              <a:rPr lang="en-US" sz="1425" dirty="0"/>
              <a:t>↑ Time</a:t>
            </a:r>
          </a:p>
          <a:p>
            <a:pPr lvl="2"/>
            <a:endParaRPr lang="da-DK" sz="1425" dirty="0"/>
          </a:p>
          <a:p>
            <a:pPr lvl="1"/>
            <a:r>
              <a:rPr lang="da-DK" sz="1425" dirty="0"/>
              <a:t>Global </a:t>
            </a:r>
            <a:r>
              <a:rPr lang="da-DK" sz="1425" dirty="0" err="1"/>
              <a:t>description</a:t>
            </a:r>
            <a:r>
              <a:rPr lang="da-DK" sz="1425" dirty="0"/>
              <a:t> </a:t>
            </a:r>
            <a:r>
              <a:rPr lang="da-DK" sz="1425" dirty="0" err="1"/>
              <a:t>rather</a:t>
            </a:r>
            <a:r>
              <a:rPr lang="da-DK" sz="1425" dirty="0"/>
              <a:t> </a:t>
            </a:r>
            <a:r>
              <a:rPr lang="da-DK" sz="1425" dirty="0" err="1"/>
              <a:t>than</a:t>
            </a:r>
            <a:r>
              <a:rPr lang="da-DK" sz="1425" dirty="0"/>
              <a:t> </a:t>
            </a:r>
            <a:r>
              <a:rPr lang="da-DK" sz="1425" dirty="0" err="1"/>
              <a:t>individual</a:t>
            </a:r>
            <a:endParaRPr lang="da-DK" sz="1425" dirty="0"/>
          </a:p>
          <a:p>
            <a:pPr marL="336042" lvl="1" indent="0">
              <a:buNone/>
            </a:pPr>
            <a:endParaRPr lang="da-DK" sz="1425" dirty="0"/>
          </a:p>
          <a:p>
            <a:pPr lvl="1"/>
            <a:r>
              <a:rPr lang="da-DK" sz="1425" dirty="0" err="1"/>
              <a:t>Results</a:t>
            </a:r>
            <a:r>
              <a:rPr lang="da-DK" sz="1425" dirty="0"/>
              <a:t>:</a:t>
            </a:r>
          </a:p>
          <a:p>
            <a:pPr lvl="2"/>
            <a:r>
              <a:rPr lang="da-DK" sz="1425" dirty="0" err="1"/>
              <a:t>Reduction</a:t>
            </a:r>
            <a:r>
              <a:rPr lang="da-DK" sz="1425" dirty="0"/>
              <a:t> by a factor of up to </a:t>
            </a:r>
            <a:r>
              <a:rPr lang="da-DK" dirty="0"/>
              <a:t>15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BE8AEB8-C1F7-4834-A945-BFDB9DFA2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848DA861-A8C9-4AF1-84AC-0E58748A8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 dirty="0"/>
              <a:t>Revision of STEAM’s SIGMA Tool</a:t>
            </a:r>
            <a:endParaRPr lang="en-US" dirty="0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3E9BD2A-6612-4E2B-8DE0-399D308E67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Billede 7" descr="Et billede, der indeholder tekst, kort&#10;&#10;Beskrivelse, der er oprettet med høj sikkerhed">
            <a:extLst>
              <a:ext uri="{FF2B5EF4-FFF2-40B4-BE49-F238E27FC236}">
                <a16:creationId xmlns:a16="http://schemas.microsoft.com/office/drawing/2014/main" id="{F2D4C274-CF7E-465B-9454-FC28DEFB461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978" y="93144"/>
            <a:ext cx="2203828" cy="44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Et billede, der indeholder lys&#10;&#10;Beskrivelse, der er oprettet med høj sikkerhed">
            <a:extLst>
              <a:ext uri="{FF2B5EF4-FFF2-40B4-BE49-F238E27FC236}">
                <a16:creationId xmlns:a16="http://schemas.microsoft.com/office/drawing/2014/main" id="{9740617D-8A11-4F0C-A871-68D742367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123" y="190426"/>
            <a:ext cx="4345316" cy="4316501"/>
          </a:xfrm>
          <a:prstGeom prst="rect">
            <a:avLst/>
          </a:prstGeom>
        </p:spPr>
      </p:pic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D5E4C8B-3580-450D-8AA9-871A5EDB9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a-DK" sz="1200" dirty="0"/>
          </a:p>
          <a:p>
            <a:r>
              <a:rPr lang="da-DK" sz="1200" dirty="0" err="1"/>
              <a:t>Geometry</a:t>
            </a:r>
            <a:endParaRPr lang="da-DK" sz="1200" dirty="0"/>
          </a:p>
          <a:p>
            <a:r>
              <a:rPr lang="da-DK" sz="1200" dirty="0"/>
              <a:t>Materials</a:t>
            </a:r>
          </a:p>
          <a:p>
            <a:r>
              <a:rPr lang="da-DK" sz="1200" dirty="0" err="1"/>
              <a:t>Thermal</a:t>
            </a:r>
            <a:r>
              <a:rPr lang="da-DK" sz="1200" dirty="0"/>
              <a:t> properties</a:t>
            </a:r>
          </a:p>
          <a:p>
            <a:endParaRPr lang="da-DK" sz="1200" dirty="0" smtClean="0"/>
          </a:p>
          <a:p>
            <a:endParaRPr lang="da-DK" sz="1200" dirty="0"/>
          </a:p>
          <a:p>
            <a:endParaRPr lang="da-DK" sz="1200" dirty="0"/>
          </a:p>
          <a:p>
            <a:endParaRPr lang="da-DK" sz="1200" dirty="0"/>
          </a:p>
          <a:p>
            <a:pPr marL="27432" indent="0">
              <a:buNone/>
            </a:pPr>
            <a:endParaRPr lang="da-DK" sz="1200" dirty="0"/>
          </a:p>
          <a:p>
            <a:endParaRPr lang="da-DK" sz="1200" dirty="0"/>
          </a:p>
          <a:p>
            <a:r>
              <a:rPr lang="da-DK" sz="1200" dirty="0"/>
              <a:t>Low-field Quench Heaters = </a:t>
            </a:r>
          </a:p>
          <a:p>
            <a:r>
              <a:rPr lang="da-DK" sz="1200" dirty="0"/>
              <a:t>High-</a:t>
            </a:r>
            <a:r>
              <a:rPr lang="da-DK" sz="1200" dirty="0" err="1"/>
              <a:t>field</a:t>
            </a:r>
            <a:r>
              <a:rPr lang="da-DK" sz="1200" dirty="0"/>
              <a:t> </a:t>
            </a:r>
            <a:r>
              <a:rPr lang="da-DK" sz="1200" dirty="0" err="1"/>
              <a:t>Quench</a:t>
            </a:r>
            <a:r>
              <a:rPr lang="da-DK" sz="1200" dirty="0"/>
              <a:t> </a:t>
            </a:r>
            <a:r>
              <a:rPr lang="da-DK" sz="1200" dirty="0" err="1"/>
              <a:t>Heaters</a:t>
            </a:r>
            <a:r>
              <a:rPr lang="da-DK" sz="1200" dirty="0"/>
              <a:t> =</a:t>
            </a:r>
          </a:p>
          <a:p>
            <a:pPr marL="27432" indent="0">
              <a:buNone/>
            </a:pPr>
            <a:endParaRPr lang="da-DK" sz="1200" i="1" dirty="0"/>
          </a:p>
          <a:p>
            <a:pPr marL="27432" indent="0">
              <a:buNone/>
            </a:pPr>
            <a:endParaRPr lang="da-DK" sz="1200" i="1" dirty="0"/>
          </a:p>
          <a:p>
            <a:pPr marL="27432" indent="0">
              <a:buNone/>
            </a:pPr>
            <a:endParaRPr lang="da-DK" sz="1200" i="1" dirty="0"/>
          </a:p>
          <a:p>
            <a:pPr marL="27432" indent="0">
              <a:buNone/>
            </a:pPr>
            <a:endParaRPr lang="da-DK" sz="1200" i="1" dirty="0"/>
          </a:p>
          <a:p>
            <a:pPr marL="27432" indent="0">
              <a:buNone/>
            </a:pPr>
            <a:r>
              <a:rPr lang="da-DK" sz="1200" i="1" dirty="0"/>
              <a:t>	             MQXF magnet model for High-Lumi LHC</a:t>
            </a:r>
            <a:endParaRPr lang="en-US" sz="1200" i="1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A2AEF4B-FCC1-4341-B458-13ADF20BB9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EAB2A66-0393-41C5-9986-7A9A57B9A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a-DK" dirty="0"/>
              <a:t>Revision of STEAM’s SIGMA Tool</a:t>
            </a:r>
            <a:endParaRPr lang="en-US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D75B7D9-7C51-4939-9E72-1A5CF6F55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3B56C4D-9A26-4900-B6BB-3BD53506292D}"/>
              </a:ext>
            </a:extLst>
          </p:cNvPr>
          <p:cNvSpPr txBox="1">
            <a:spLocks/>
          </p:cNvSpPr>
          <p:nvPr/>
        </p:nvSpPr>
        <p:spPr>
          <a:xfrm>
            <a:off x="438354" y="216975"/>
            <a:ext cx="5600700" cy="857250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3450" dirty="0" err="1"/>
              <a:t>Increased</a:t>
            </a:r>
            <a:r>
              <a:rPr lang="da-DK" sz="3450" dirty="0"/>
              <a:t> </a:t>
            </a:r>
            <a:r>
              <a:rPr lang="da-DK" sz="3450" dirty="0" err="1"/>
              <a:t>usability</a:t>
            </a:r>
            <a:r>
              <a:rPr lang="da-DK" sz="3450" dirty="0"/>
              <a:t/>
            </a:r>
            <a:br>
              <a:rPr lang="da-DK" sz="3450" dirty="0"/>
            </a:br>
            <a:r>
              <a:rPr lang="da-DK" sz="1500" dirty="0"/>
              <a:t>Automatic definition of </a:t>
            </a:r>
            <a:r>
              <a:rPr lang="da-DK" sz="1500" dirty="0" err="1"/>
              <a:t>Quench</a:t>
            </a:r>
            <a:r>
              <a:rPr lang="da-DK" sz="1500" dirty="0"/>
              <a:t> </a:t>
            </a:r>
            <a:r>
              <a:rPr lang="da-DK" sz="1500" dirty="0" err="1"/>
              <a:t>Heaters</a:t>
            </a:r>
            <a:endParaRPr lang="en-US" sz="3450" dirty="0"/>
          </a:p>
        </p:txBody>
      </p:sp>
      <p:pic>
        <p:nvPicPr>
          <p:cNvPr id="15" name="Billede 14">
            <a:extLst>
              <a:ext uri="{FF2B5EF4-FFF2-40B4-BE49-F238E27FC236}">
                <a16:creationId xmlns:a16="http://schemas.microsoft.com/office/drawing/2014/main" id="{5254F2A0-A0C7-47B8-8E34-768B786CE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06" y="1988676"/>
            <a:ext cx="4027311" cy="745799"/>
          </a:xfrm>
          <a:prstGeom prst="rect">
            <a:avLst/>
          </a:prstGeom>
        </p:spPr>
      </p:pic>
      <p:sp>
        <p:nvSpPr>
          <p:cNvPr id="16" name="Kombinationstegning: figur 15">
            <a:extLst>
              <a:ext uri="{FF2B5EF4-FFF2-40B4-BE49-F238E27FC236}">
                <a16:creationId xmlns:a16="http://schemas.microsoft.com/office/drawing/2014/main" id="{84AC2B59-0A09-48CA-8DB2-17B8DFA6E936}"/>
              </a:ext>
            </a:extLst>
          </p:cNvPr>
          <p:cNvSpPr/>
          <p:nvPr/>
        </p:nvSpPr>
        <p:spPr>
          <a:xfrm>
            <a:off x="6355977" y="1555436"/>
            <a:ext cx="157300" cy="60008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accent1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Kombinationstegning: figur 16">
            <a:extLst>
              <a:ext uri="{FF2B5EF4-FFF2-40B4-BE49-F238E27FC236}">
                <a16:creationId xmlns:a16="http://schemas.microsoft.com/office/drawing/2014/main" id="{E4126CEE-F2F8-45E5-80B1-098109CA5BE1}"/>
              </a:ext>
            </a:extLst>
          </p:cNvPr>
          <p:cNvSpPr/>
          <p:nvPr/>
        </p:nvSpPr>
        <p:spPr>
          <a:xfrm rot="3160123">
            <a:off x="7090950" y="1572205"/>
            <a:ext cx="175691" cy="66758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Kombinationstegning: figur 18">
            <a:extLst>
              <a:ext uri="{FF2B5EF4-FFF2-40B4-BE49-F238E27FC236}">
                <a16:creationId xmlns:a16="http://schemas.microsoft.com/office/drawing/2014/main" id="{9A4E42D0-1B54-42F9-8BD5-C5C44DAD5C79}"/>
              </a:ext>
            </a:extLst>
          </p:cNvPr>
          <p:cNvSpPr/>
          <p:nvPr/>
        </p:nvSpPr>
        <p:spPr>
          <a:xfrm rot="8800585">
            <a:off x="5912711" y="1980795"/>
            <a:ext cx="167520" cy="91936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Kombinationstegning: figur 19">
            <a:extLst>
              <a:ext uri="{FF2B5EF4-FFF2-40B4-BE49-F238E27FC236}">
                <a16:creationId xmlns:a16="http://schemas.microsoft.com/office/drawing/2014/main" id="{BC84D220-D126-456D-A6D3-F6857235AE70}"/>
              </a:ext>
            </a:extLst>
          </p:cNvPr>
          <p:cNvSpPr/>
          <p:nvPr/>
        </p:nvSpPr>
        <p:spPr>
          <a:xfrm rot="5400000">
            <a:off x="7493918" y="1977431"/>
            <a:ext cx="184901" cy="82613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Kombinationstegning: figur 20">
            <a:extLst>
              <a:ext uri="{FF2B5EF4-FFF2-40B4-BE49-F238E27FC236}">
                <a16:creationId xmlns:a16="http://schemas.microsoft.com/office/drawing/2014/main" id="{7F5FAB69-9243-4763-9FB8-3091795ECBC3}"/>
              </a:ext>
            </a:extLst>
          </p:cNvPr>
          <p:cNvSpPr/>
          <p:nvPr/>
        </p:nvSpPr>
        <p:spPr>
          <a:xfrm rot="5400000">
            <a:off x="5941750" y="2717386"/>
            <a:ext cx="150608" cy="60008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Kombinationstegning: figur 21">
            <a:extLst>
              <a:ext uri="{FF2B5EF4-FFF2-40B4-BE49-F238E27FC236}">
                <a16:creationId xmlns:a16="http://schemas.microsoft.com/office/drawing/2014/main" id="{EA1D0B84-2188-4B99-9CD2-FA4E22B1354D}"/>
              </a:ext>
            </a:extLst>
          </p:cNvPr>
          <p:cNvSpPr/>
          <p:nvPr/>
        </p:nvSpPr>
        <p:spPr>
          <a:xfrm rot="8757821">
            <a:off x="7503775" y="2710009"/>
            <a:ext cx="162197" cy="87197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Kombinationstegning: figur 22">
            <a:extLst>
              <a:ext uri="{FF2B5EF4-FFF2-40B4-BE49-F238E27FC236}">
                <a16:creationId xmlns:a16="http://schemas.microsoft.com/office/drawing/2014/main" id="{C2160CCA-C45F-4666-B0FB-9FAA72729116}"/>
              </a:ext>
            </a:extLst>
          </p:cNvPr>
          <p:cNvSpPr/>
          <p:nvPr/>
        </p:nvSpPr>
        <p:spPr>
          <a:xfrm>
            <a:off x="7081273" y="3123517"/>
            <a:ext cx="177335" cy="83461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Kombinationstegning: figur 23">
            <a:extLst>
              <a:ext uri="{FF2B5EF4-FFF2-40B4-BE49-F238E27FC236}">
                <a16:creationId xmlns:a16="http://schemas.microsoft.com/office/drawing/2014/main" id="{E86FC0D1-322C-49BD-A508-406C065C5991}"/>
              </a:ext>
            </a:extLst>
          </p:cNvPr>
          <p:cNvSpPr/>
          <p:nvPr/>
        </p:nvSpPr>
        <p:spPr>
          <a:xfrm rot="3160123">
            <a:off x="6355150" y="3123776"/>
            <a:ext cx="158951" cy="76601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chemeClr val="bg2">
                <a:lumMod val="10000"/>
              </a:schemeClr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Kombinationstegning: figur 24">
            <a:extLst>
              <a:ext uri="{FF2B5EF4-FFF2-40B4-BE49-F238E27FC236}">
                <a16:creationId xmlns:a16="http://schemas.microsoft.com/office/drawing/2014/main" id="{87558DC7-A01A-422D-A59C-749579F59BA1}"/>
              </a:ext>
            </a:extLst>
          </p:cNvPr>
          <p:cNvSpPr/>
          <p:nvPr/>
        </p:nvSpPr>
        <p:spPr>
          <a:xfrm rot="984888">
            <a:off x="6616728" y="1489330"/>
            <a:ext cx="142131" cy="55967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Kombinationstegning: figur 25">
            <a:extLst>
              <a:ext uri="{FF2B5EF4-FFF2-40B4-BE49-F238E27FC236}">
                <a16:creationId xmlns:a16="http://schemas.microsoft.com/office/drawing/2014/main" id="{1FFE09C4-CD57-41C8-8725-F1875CF2057B}"/>
              </a:ext>
            </a:extLst>
          </p:cNvPr>
          <p:cNvSpPr/>
          <p:nvPr/>
        </p:nvSpPr>
        <p:spPr>
          <a:xfrm rot="2300080">
            <a:off x="6846692" y="1479322"/>
            <a:ext cx="132415" cy="75098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Kombinationstegning: figur 26">
            <a:extLst>
              <a:ext uri="{FF2B5EF4-FFF2-40B4-BE49-F238E27FC236}">
                <a16:creationId xmlns:a16="http://schemas.microsoft.com/office/drawing/2014/main" id="{9396A0BF-E40C-4B71-802B-EB1D2C6120BE}"/>
              </a:ext>
            </a:extLst>
          </p:cNvPr>
          <p:cNvSpPr/>
          <p:nvPr/>
        </p:nvSpPr>
        <p:spPr>
          <a:xfrm rot="18417403">
            <a:off x="5873012" y="2208746"/>
            <a:ext cx="136155" cy="75793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Kombinationstegning: figur 28">
            <a:extLst>
              <a:ext uri="{FF2B5EF4-FFF2-40B4-BE49-F238E27FC236}">
                <a16:creationId xmlns:a16="http://schemas.microsoft.com/office/drawing/2014/main" id="{EAD2B5E7-7745-4145-9E0F-44B4E139709D}"/>
              </a:ext>
            </a:extLst>
          </p:cNvPr>
          <p:cNvSpPr/>
          <p:nvPr/>
        </p:nvSpPr>
        <p:spPr>
          <a:xfrm rot="17250088">
            <a:off x="5872852" y="2448081"/>
            <a:ext cx="134984" cy="66454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Kombinationstegning: figur 29">
            <a:extLst>
              <a:ext uri="{FF2B5EF4-FFF2-40B4-BE49-F238E27FC236}">
                <a16:creationId xmlns:a16="http://schemas.microsoft.com/office/drawing/2014/main" id="{F022D3BD-4EF6-40AD-A359-1426F59B7A97}"/>
              </a:ext>
            </a:extLst>
          </p:cNvPr>
          <p:cNvSpPr/>
          <p:nvPr/>
        </p:nvSpPr>
        <p:spPr>
          <a:xfrm rot="12866437">
            <a:off x="6592629" y="3201419"/>
            <a:ext cx="146348" cy="64972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Kombinationstegning: figur 30">
            <a:extLst>
              <a:ext uri="{FF2B5EF4-FFF2-40B4-BE49-F238E27FC236}">
                <a16:creationId xmlns:a16="http://schemas.microsoft.com/office/drawing/2014/main" id="{42E29982-A41B-4015-85D2-424F3A6DA15C}"/>
              </a:ext>
            </a:extLst>
          </p:cNvPr>
          <p:cNvSpPr/>
          <p:nvPr/>
        </p:nvSpPr>
        <p:spPr>
          <a:xfrm rot="11675417">
            <a:off x="6846023" y="3194161"/>
            <a:ext cx="133751" cy="83405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Kombinationstegning: figur 31">
            <a:extLst>
              <a:ext uri="{FF2B5EF4-FFF2-40B4-BE49-F238E27FC236}">
                <a16:creationId xmlns:a16="http://schemas.microsoft.com/office/drawing/2014/main" id="{BE4718CE-8C27-4207-BED0-D12E0F67F6C1}"/>
              </a:ext>
            </a:extLst>
          </p:cNvPr>
          <p:cNvSpPr/>
          <p:nvPr/>
        </p:nvSpPr>
        <p:spPr>
          <a:xfrm rot="6434587">
            <a:off x="7579984" y="2220946"/>
            <a:ext cx="163990" cy="76241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Kombinationstegning: figur 33">
            <a:extLst>
              <a:ext uri="{FF2B5EF4-FFF2-40B4-BE49-F238E27FC236}">
                <a16:creationId xmlns:a16="http://schemas.microsoft.com/office/drawing/2014/main" id="{0AF58BA7-AA0B-4ABB-83CB-4D2D3D8D12E0}"/>
              </a:ext>
            </a:extLst>
          </p:cNvPr>
          <p:cNvSpPr/>
          <p:nvPr/>
        </p:nvSpPr>
        <p:spPr>
          <a:xfrm rot="7466210">
            <a:off x="7590312" y="2474218"/>
            <a:ext cx="134625" cy="61556"/>
          </a:xfrm>
          <a:custGeom>
            <a:avLst/>
            <a:gdLst>
              <a:gd name="connsiteX0" fmla="*/ 0 w 197133"/>
              <a:gd name="connsiteY0" fmla="*/ 91099 h 91099"/>
              <a:gd name="connsiteX1" fmla="*/ 181610 w 197133"/>
              <a:gd name="connsiteY1" fmla="*/ 7279 h 91099"/>
              <a:gd name="connsiteX2" fmla="*/ 175260 w 197133"/>
              <a:gd name="connsiteY2" fmla="*/ 9819 h 91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3" h="91099">
                <a:moveTo>
                  <a:pt x="0" y="91099"/>
                </a:moveTo>
                <a:lnTo>
                  <a:pt x="181610" y="7279"/>
                </a:lnTo>
                <a:cubicBezTo>
                  <a:pt x="210820" y="-6268"/>
                  <a:pt x="193040" y="1775"/>
                  <a:pt x="175260" y="9819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oval" w="med" len="med"/>
            <a:tailEnd type="oval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37" name="Lige forbindelse 36">
            <a:extLst>
              <a:ext uri="{FF2B5EF4-FFF2-40B4-BE49-F238E27FC236}">
                <a16:creationId xmlns:a16="http://schemas.microsoft.com/office/drawing/2014/main" id="{E7B64789-925B-479E-B21A-D1CBB7090C5F}"/>
              </a:ext>
            </a:extLst>
          </p:cNvPr>
          <p:cNvCxnSpPr/>
          <p:nvPr/>
        </p:nvCxnSpPr>
        <p:spPr>
          <a:xfrm>
            <a:off x="2929567" y="2923271"/>
            <a:ext cx="309137" cy="0"/>
          </a:xfrm>
          <a:prstGeom prst="line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Lige forbindelse 37">
            <a:extLst>
              <a:ext uri="{FF2B5EF4-FFF2-40B4-BE49-F238E27FC236}">
                <a16:creationId xmlns:a16="http://schemas.microsoft.com/office/drawing/2014/main" id="{942DE6B6-15D0-4EA5-857A-C9CF9E029881}"/>
              </a:ext>
            </a:extLst>
          </p:cNvPr>
          <p:cNvCxnSpPr/>
          <p:nvPr/>
        </p:nvCxnSpPr>
        <p:spPr>
          <a:xfrm>
            <a:off x="2929567" y="3126252"/>
            <a:ext cx="309137" cy="0"/>
          </a:xfrm>
          <a:prstGeom prst="line">
            <a:avLst/>
          </a:prstGeom>
          <a:ln w="57150">
            <a:solidFill>
              <a:schemeClr val="accent1">
                <a:lumMod val="10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25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14F7BF0-A75C-4B7E-947F-F8200C558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70" y="1057786"/>
            <a:ext cx="6170141" cy="1480331"/>
          </a:xfrm>
        </p:spPr>
        <p:txBody>
          <a:bodyPr>
            <a:normAutofit/>
          </a:bodyPr>
          <a:lstStyle/>
          <a:p>
            <a:r>
              <a:rPr lang="da-DK" sz="1800" dirty="0" err="1"/>
              <a:t>Correct</a:t>
            </a:r>
            <a:r>
              <a:rPr lang="da-DK" sz="1800" dirty="0"/>
              <a:t> </a:t>
            </a:r>
            <a:r>
              <a:rPr lang="da-DK" sz="1800" dirty="0" err="1"/>
              <a:t>study</a:t>
            </a:r>
            <a:r>
              <a:rPr lang="da-DK" sz="1800" dirty="0"/>
              <a:t> </a:t>
            </a:r>
            <a:r>
              <a:rPr lang="da-DK" sz="1800" dirty="0" err="1"/>
              <a:t>settings</a:t>
            </a:r>
            <a:r>
              <a:rPr lang="da-DK" sz="1800" dirty="0"/>
              <a:t>:</a:t>
            </a:r>
          </a:p>
          <a:p>
            <a:pPr lvl="1"/>
            <a:r>
              <a:rPr lang="da-DK" sz="1500" dirty="0" err="1"/>
              <a:t>Stationary</a:t>
            </a:r>
            <a:r>
              <a:rPr lang="da-DK" sz="1500" dirty="0"/>
              <a:t> </a:t>
            </a:r>
            <a:r>
              <a:rPr lang="da-DK" sz="1500" dirty="0" err="1"/>
              <a:t>study</a:t>
            </a:r>
            <a:endParaRPr lang="da-DK" sz="1500" dirty="0"/>
          </a:p>
          <a:p>
            <a:pPr lvl="1"/>
            <a:r>
              <a:rPr lang="da-DK" sz="1500" dirty="0"/>
              <a:t>Time </a:t>
            </a:r>
            <a:r>
              <a:rPr lang="da-DK" sz="1500" dirty="0" err="1"/>
              <a:t>dependant</a:t>
            </a:r>
            <a:r>
              <a:rPr lang="da-DK" sz="1500" dirty="0"/>
              <a:t> </a:t>
            </a:r>
            <a:r>
              <a:rPr lang="da-DK" sz="1500" dirty="0" err="1"/>
              <a:t>study</a:t>
            </a:r>
            <a:endParaRPr lang="da-DK" sz="1800" dirty="0"/>
          </a:p>
          <a:p>
            <a:pPr lvl="1"/>
            <a:r>
              <a:rPr lang="da-DK" sz="1500" dirty="0"/>
              <a:t>Relevant </a:t>
            </a:r>
            <a:r>
              <a:rPr lang="da-DK" sz="1500" dirty="0" err="1"/>
              <a:t>physics</a:t>
            </a:r>
            <a:endParaRPr lang="da-DK" sz="1500" dirty="0"/>
          </a:p>
          <a:p>
            <a:pPr lvl="1"/>
            <a:r>
              <a:rPr lang="da-DK" sz="1500" dirty="0" err="1"/>
              <a:t>Solver</a:t>
            </a:r>
            <a:r>
              <a:rPr lang="da-DK" sz="1500" dirty="0"/>
              <a:t> </a:t>
            </a:r>
            <a:r>
              <a:rPr lang="da-DK" sz="1500" dirty="0" err="1"/>
              <a:t>settings</a:t>
            </a:r>
            <a:endParaRPr lang="da-DK" sz="1500" dirty="0"/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A63751C-7ADC-4FE0-8623-C4738B5146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0C77EC2-B103-45A7-B102-6247692313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85398" y="4767264"/>
            <a:ext cx="2916370" cy="273844"/>
          </a:xfrm>
        </p:spPr>
        <p:txBody>
          <a:bodyPr/>
          <a:lstStyle/>
          <a:p>
            <a:r>
              <a:rPr lang="da-DK" dirty="0"/>
              <a:t>Revision of STEAM’s SIGMA Tool</a:t>
            </a:r>
            <a:endParaRPr lang="en-US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D8E5C32-7DCC-4023-A2C9-84C5F6D4B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Pladsholder til slidenummer 5">
            <a:extLst>
              <a:ext uri="{FF2B5EF4-FFF2-40B4-BE49-F238E27FC236}">
                <a16:creationId xmlns:a16="http://schemas.microsoft.com/office/drawing/2014/main" id="{1EA340A4-9BAB-415C-8213-54A03A32CF44}"/>
              </a:ext>
            </a:extLst>
          </p:cNvPr>
          <p:cNvSpPr txBox="1">
            <a:spLocks/>
          </p:cNvSpPr>
          <p:nvPr/>
        </p:nvSpPr>
        <p:spPr>
          <a:xfrm>
            <a:off x="7282032" y="4767264"/>
            <a:ext cx="37606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900"/>
              <a:pPr/>
              <a:t>25</a:t>
            </a:fld>
            <a:endParaRPr lang="en-US" sz="900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EA76D675-5C0E-4D47-9D79-02691226A755}"/>
              </a:ext>
            </a:extLst>
          </p:cNvPr>
          <p:cNvSpPr txBox="1">
            <a:spLocks/>
          </p:cNvSpPr>
          <p:nvPr/>
        </p:nvSpPr>
        <p:spPr>
          <a:xfrm>
            <a:off x="461570" y="212387"/>
            <a:ext cx="5600700" cy="857250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3450" dirty="0" err="1"/>
              <a:t>Increased</a:t>
            </a:r>
            <a:r>
              <a:rPr lang="da-DK" sz="3450" dirty="0"/>
              <a:t> </a:t>
            </a:r>
            <a:r>
              <a:rPr lang="da-DK" sz="3450" dirty="0" err="1"/>
              <a:t>usability</a:t>
            </a:r>
            <a:r>
              <a:rPr lang="da-DK" sz="3450" dirty="0"/>
              <a:t/>
            </a:r>
            <a:br>
              <a:rPr lang="da-DK" sz="3450" dirty="0"/>
            </a:br>
            <a:r>
              <a:rPr lang="da-DK" sz="1200" dirty="0"/>
              <a:t>Automatic </a:t>
            </a:r>
            <a:r>
              <a:rPr lang="da-DK" sz="1200" dirty="0" err="1"/>
              <a:t>creation</a:t>
            </a:r>
            <a:r>
              <a:rPr lang="da-DK" sz="1200" dirty="0"/>
              <a:t> of </a:t>
            </a:r>
            <a:r>
              <a:rPr lang="da-DK" sz="1200" dirty="0" err="1"/>
              <a:t>correct</a:t>
            </a:r>
            <a:r>
              <a:rPr lang="da-DK" sz="1200" dirty="0"/>
              <a:t> </a:t>
            </a:r>
            <a:r>
              <a:rPr lang="da-DK" sz="1200" dirty="0" err="1"/>
              <a:t>study</a:t>
            </a:r>
            <a:r>
              <a:rPr lang="da-DK" sz="1200" dirty="0"/>
              <a:t> </a:t>
            </a:r>
            <a:r>
              <a:rPr lang="da-DK" sz="1200" dirty="0" err="1"/>
              <a:t>settings</a:t>
            </a:r>
            <a:r>
              <a:rPr lang="da-DK" sz="1200" dirty="0"/>
              <a:t> and mesh</a:t>
            </a:r>
            <a:endParaRPr lang="en-US" sz="3450" dirty="0"/>
          </a:p>
        </p:txBody>
      </p:sp>
      <p:pic>
        <p:nvPicPr>
          <p:cNvPr id="12" name="Billede 11" descr="Et billede, der indeholder skærmbillede&#10;&#10;Beskrivelse, der er oprettet med meget høj sikkerhed">
            <a:extLst>
              <a:ext uri="{FF2B5EF4-FFF2-40B4-BE49-F238E27FC236}">
                <a16:creationId xmlns:a16="http://schemas.microsoft.com/office/drawing/2014/main" id="{B6F76793-977C-4353-9197-DCE36F841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11" y="980961"/>
            <a:ext cx="2635962" cy="1475062"/>
          </a:xfrm>
          <a:prstGeom prst="rect">
            <a:avLst/>
          </a:prstGeom>
        </p:spPr>
      </p:pic>
      <p:pic>
        <p:nvPicPr>
          <p:cNvPr id="13" name="Billede 12" descr="Et billede, der indeholder indendørs, bygning&#10;&#10;Beskrivelse, der er oprettet med høj sikkerhed">
            <a:extLst>
              <a:ext uri="{FF2B5EF4-FFF2-40B4-BE49-F238E27FC236}">
                <a16:creationId xmlns:a16="http://schemas.microsoft.com/office/drawing/2014/main" id="{FA9E5207-4F2F-4A90-867B-E6476130529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11" y="2526264"/>
            <a:ext cx="2635962" cy="2060545"/>
          </a:xfrm>
          <a:prstGeom prst="rect">
            <a:avLst/>
          </a:prstGeom>
        </p:spPr>
      </p:pic>
      <p:pic>
        <p:nvPicPr>
          <p:cNvPr id="14" name="Billede 13" descr="Et billede, der indeholder indendørs, badeværelse, væg&#10;&#10;Beskrivelse, der er oprettet med meget høj sikkerhed">
            <a:extLst>
              <a:ext uri="{FF2B5EF4-FFF2-40B4-BE49-F238E27FC236}">
                <a16:creationId xmlns:a16="http://schemas.microsoft.com/office/drawing/2014/main" id="{E4CAC587-715F-466C-8217-1A4C2F1804C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013" y="2526264"/>
            <a:ext cx="2558906" cy="2000308"/>
          </a:xfrm>
          <a:prstGeom prst="rect">
            <a:avLst/>
          </a:prstGeom>
        </p:spPr>
      </p:pic>
      <p:sp>
        <p:nvSpPr>
          <p:cNvPr id="2" name="Tekstfelt 1">
            <a:extLst>
              <a:ext uri="{FF2B5EF4-FFF2-40B4-BE49-F238E27FC236}">
                <a16:creationId xmlns:a16="http://schemas.microsoft.com/office/drawing/2014/main" id="{A3E66A13-60F9-4EE7-9873-1E9B62346C81}"/>
              </a:ext>
            </a:extLst>
          </p:cNvPr>
          <p:cNvSpPr txBox="1"/>
          <p:nvPr/>
        </p:nvSpPr>
        <p:spPr>
          <a:xfrm>
            <a:off x="459511" y="2526264"/>
            <a:ext cx="19336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a-DK" dirty="0"/>
              <a:t>Mesh </a:t>
            </a:r>
            <a:r>
              <a:rPr lang="da-DK" dirty="0" err="1"/>
              <a:t>settings</a:t>
            </a:r>
            <a:r>
              <a:rPr lang="da-DK" dirty="0"/>
              <a:t>: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da-DK" sz="1500" dirty="0" err="1"/>
              <a:t>Mapped</a:t>
            </a:r>
            <a:endParaRPr lang="da-DK" sz="1500" dirty="0"/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da-DK" sz="1500" dirty="0" err="1"/>
              <a:t>Triangular</a:t>
            </a:r>
            <a:endParaRPr lang="da-DK" sz="15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10F917A2-44B9-477B-839E-8067CEBD6BDE}"/>
              </a:ext>
            </a:extLst>
          </p:cNvPr>
          <p:cNvSpPr/>
          <p:nvPr/>
        </p:nvSpPr>
        <p:spPr>
          <a:xfrm>
            <a:off x="1697414" y="4305627"/>
            <a:ext cx="202010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050" i="1" dirty="0" err="1"/>
              <a:t>Meshed</a:t>
            </a:r>
            <a:r>
              <a:rPr lang="da-DK" sz="1050" i="1" dirty="0"/>
              <a:t> MQXF magnet model </a:t>
            </a:r>
            <a:endParaRPr lang="en-US" sz="1050" dirty="0"/>
          </a:p>
        </p:txBody>
      </p:sp>
      <p:pic>
        <p:nvPicPr>
          <p:cNvPr id="15" name="Billede 6" descr="Et billede, der indeholder skærmbillede&#10;&#10;Beskrivelse, der er oprettet med meget høj sikkerhed">
            <a:extLst>
              <a:ext uri="{FF2B5EF4-FFF2-40B4-BE49-F238E27FC236}">
                <a16:creationId xmlns:a16="http://schemas.microsoft.com/office/drawing/2014/main" id="{9800B1DC-8F3E-4A82-9C3B-8DD221D2D5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013" y="980961"/>
            <a:ext cx="2558906" cy="147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0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5900" y="1344720"/>
            <a:ext cx="6412396" cy="705332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Inter-Filament Coupling Currents </a:t>
            </a:r>
            <a:r>
              <a:rPr lang="en-US" sz="2400" dirty="0" smtClean="0"/>
              <a:t>Modelling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485900" y="2384004"/>
            <a:ext cx="6170141" cy="903107"/>
          </a:xfrm>
        </p:spPr>
        <p:txBody>
          <a:bodyPr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rgbClr val="0055A0"/>
                </a:solidFill>
              </a:rPr>
              <a:t>Author: Carmelo Barbagallo</a:t>
            </a:r>
          </a:p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rgbClr val="0055A0"/>
                </a:solidFill>
              </a:rPr>
              <a:t>Supervisors: Matthias Mentink and Arjan Verweij </a:t>
            </a:r>
            <a:endParaRPr lang="en-US" sz="1200" dirty="0">
              <a:solidFill>
                <a:srgbClr val="0055A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0055A0"/>
                </a:solidFill>
              </a:rPr>
              <a:t>STEAM workshop, 13</a:t>
            </a:r>
            <a:r>
              <a:rPr lang="en-US" sz="1200" baseline="30000" dirty="0">
                <a:solidFill>
                  <a:srgbClr val="0055A0"/>
                </a:solidFill>
              </a:rPr>
              <a:t>th</a:t>
            </a:r>
            <a:r>
              <a:rPr lang="en-US" sz="1200" dirty="0">
                <a:solidFill>
                  <a:srgbClr val="0055A0"/>
                </a:solidFill>
              </a:rPr>
              <a:t> June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5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26" y="97241"/>
            <a:ext cx="1438855" cy="369332"/>
          </a:xfrm>
        </p:spPr>
        <p:txBody>
          <a:bodyPr wrap="none">
            <a:spAutoFit/>
          </a:bodyPr>
          <a:lstStyle/>
          <a:p>
            <a:r>
              <a:rPr lang="en-US" sz="1800" b="1" dirty="0" smtClean="0">
                <a:latin typeface="+mn-lt"/>
                <a:ea typeface="+mn-ea"/>
                <a:cs typeface="+mn-cs"/>
              </a:rPr>
              <a:t>Introduction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718526" y="1097879"/>
            <a:ext cx="3668982" cy="551433"/>
            <a:chOff x="718526" y="1126735"/>
            <a:chExt cx="3668982" cy="551433"/>
          </a:xfrm>
        </p:grpSpPr>
        <p:sp>
          <p:nvSpPr>
            <p:cNvPr id="12" name="TextBox 11"/>
            <p:cNvSpPr txBox="1"/>
            <p:nvPr/>
          </p:nvSpPr>
          <p:spPr>
            <a:xfrm>
              <a:off x="718526" y="1295156"/>
              <a:ext cx="16641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055A0"/>
                  </a:solidFill>
                </a:defRPr>
              </a:lvl1pPr>
            </a:lstStyle>
            <a:p>
              <a:r>
                <a:rPr lang="en-US" dirty="0"/>
                <a:t>Strand magnetization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609837" y="1126735"/>
                  <a:ext cx="1777671" cy="55143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l-GR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sSub>
                          <m:sSubPr>
                            <m:ctrlPr>
                              <a:rPr lang="el-GR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  <m:f>
                          <m:fPr>
                            <m:ctrlP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acc>
                              <m:accPr>
                                <m:chr m:val="⃗"/>
                                <m:ctrlPr>
                                  <a:rPr lang="en-GB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num>
                          <m:den>
                            <m:r>
                              <a:rPr lang="en-GB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GB" sz="1400" dirty="0">
                    <a:solidFill>
                      <a:srgbClr val="0055A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9837" y="1126735"/>
                  <a:ext cx="1777671" cy="55143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TextBox 15"/>
          <p:cNvSpPr txBox="1"/>
          <p:nvPr/>
        </p:nvSpPr>
        <p:spPr>
          <a:xfrm>
            <a:off x="718526" y="3073553"/>
            <a:ext cx="85998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0055A0"/>
                </a:solidFill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Finite Element Method is used to solve the following MQS equation for individual strands: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18526" y="523453"/>
                <a:ext cx="7742987" cy="48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rgbClr val="0055A0"/>
                    </a:solidFill>
                  </a:defRPr>
                </a:lvl1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Inter-filament coupling currents (</a:t>
                </a:r>
                <a:r>
                  <a:rPr lang="en-US" b="1" dirty="0"/>
                  <a:t>IFCCs</a:t>
                </a:r>
                <a:r>
                  <a:rPr lang="en-US" dirty="0"/>
                  <a:t>) </a:t>
                </a:r>
                <a:r>
                  <a:rPr lang="en-US" dirty="0" smtClean="0"/>
                  <a:t>in </a:t>
                </a:r>
                <a:r>
                  <a:rPr lang="en-US" dirty="0"/>
                  <a:t>the strands of a superconducting cable are modelled by using an </a:t>
                </a:r>
                <a:r>
                  <a:rPr lang="en-US" b="1" dirty="0"/>
                  <a:t>additional magnetization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IFCC</m:t>
                        </m:r>
                      </m:sub>
                    </m:sSub>
                  </m:oMath>
                </a14:m>
                <a:r>
                  <a:rPr lang="en-US" dirty="0"/>
                  <a:t> (in Am</a:t>
                </a:r>
                <a:r>
                  <a:rPr lang="en-US" baseline="30000" dirty="0"/>
                  <a:t>-1</a:t>
                </a:r>
                <a:r>
                  <a:rPr lang="en-US" dirty="0"/>
                  <a:t>):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26" y="523453"/>
                <a:ext cx="7742987" cy="484107"/>
              </a:xfrm>
              <a:prstGeom prst="rect">
                <a:avLst/>
              </a:prstGeom>
              <a:blipFill>
                <a:blip r:embed="rId4"/>
                <a:stretch>
                  <a:fillRect t="-2532" b="-8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17684" y="1793125"/>
                <a:ext cx="4795219" cy="5065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rgbClr val="0055A0"/>
                    </a:solidFill>
                  </a:defRPr>
                </a:lvl1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IFCC</m:t>
                        </m:r>
                      </m:sub>
                    </m:sSub>
                  </m:oMath>
                </a14:m>
                <a:r>
                  <a:rPr lang="en-US" dirty="0"/>
                  <a:t> is due to small closed current-carrying loops;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The magnetizing current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IFCC</m:t>
                        </m:r>
                      </m:sub>
                    </m:sSub>
                  </m:oMath>
                </a14:m>
                <a:r>
                  <a:rPr lang="en-US" dirty="0"/>
                  <a:t>  is </a:t>
                </a:r>
                <a:r>
                  <a:rPr lang="en-US" b="1" dirty="0"/>
                  <a:t>divergence-free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84" y="1793125"/>
                <a:ext cx="4795219" cy="506549"/>
              </a:xfrm>
              <a:prstGeom prst="rect">
                <a:avLst/>
              </a:prstGeom>
              <a:blipFill>
                <a:blip r:embed="rId5"/>
                <a:stretch>
                  <a:fillRect b="-84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717685" y="2384818"/>
            <a:ext cx="6543665" cy="552844"/>
            <a:chOff x="264496" y="3470922"/>
            <a:chExt cx="8599894" cy="552844"/>
          </a:xfrm>
        </p:grpSpPr>
        <p:sp>
          <p:nvSpPr>
            <p:cNvPr id="20" name="TextBox 19"/>
            <p:cNvSpPr txBox="1"/>
            <p:nvPr/>
          </p:nvSpPr>
          <p:spPr>
            <a:xfrm>
              <a:off x="264496" y="3667468"/>
              <a:ext cx="85998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055A0"/>
                  </a:solidFill>
                </a:defRPr>
              </a:lvl1pPr>
            </a:lstStyle>
            <a:p>
              <a:r>
                <a:rPr lang="en-US" dirty="0"/>
                <a:t>Magnetoquasistatic (MQS) PDE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4041408" y="3470922"/>
                  <a:ext cx="4438505" cy="5528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  <m: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en-US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e>
                        </m:d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f>
                          <m:fPr>
                            <m:ctrlPr>
                              <a:rPr lang="en-GB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acc>
                              <m:accPr>
                                <m:chr m:val="⃗"/>
                                <m:ctrlPr>
                                  <a:rPr lang="en-GB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num>
                          <m:den>
                            <m:r>
                              <a:rPr lang="en-GB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4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  <m:r>
                          <a:rPr lang="en-US" sz="14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       </m:t>
                        </m:r>
                      </m:oMath>
                    </m:oMathPara>
                  </a14:m>
                  <a:endParaRPr lang="en-GB" sz="1400" dirty="0">
                    <a:solidFill>
                      <a:srgbClr val="0055A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1408" y="3470922"/>
                  <a:ext cx="4438505" cy="55284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28856" y="3418317"/>
                <a:ext cx="8636320" cy="576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</m:d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  <m:sSub>
                            <m:sSubPr>
                              <m:ctrlPr>
                                <a:rPr lang="el-GR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IFCC</m:t>
                              </m:r>
                            </m:sub>
                          </m:sSub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GB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sz="14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GB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           </m:t>
                      </m:r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856" y="3418317"/>
                <a:ext cx="8636320" cy="5763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6601" y="1254912"/>
            <a:ext cx="3057317" cy="324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156601" y="1044560"/>
            <a:ext cx="3033246" cy="2154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>
                <a:solidFill>
                  <a:srgbClr val="0055A0"/>
                </a:solidFill>
              </a:defRPr>
            </a:lvl1pPr>
          </a:lstStyle>
          <a:p>
            <a:pPr marL="0" indent="0" algn="ctr">
              <a:buNone/>
            </a:pPr>
            <a:r>
              <a:rPr lang="en-US" sz="800" i="1" dirty="0"/>
              <a:t>Rutherford cable (real image)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7684" y="4147354"/>
            <a:ext cx="784984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US" dirty="0"/>
              <a:t>Aim of the study: how does </a:t>
            </a:r>
            <a:r>
              <a:rPr lang="en-US" b="1" dirty="0"/>
              <a:t>homogenization affect </a:t>
            </a:r>
            <a:r>
              <a:rPr lang="en-US" b="1" dirty="0" smtClean="0"/>
              <a:t>IFCCs behavior </a:t>
            </a:r>
            <a:r>
              <a:rPr lang="en-US" dirty="0" smtClean="0"/>
              <a:t>on superconducting cables and magnets.</a:t>
            </a:r>
          </a:p>
        </p:txBody>
      </p:sp>
    </p:spTree>
    <p:extLst>
      <p:ext uri="{BB962C8B-B14F-4D97-AF65-F5344CB8AC3E}">
        <p14:creationId xmlns:p14="http://schemas.microsoft.com/office/powerpoint/2010/main" val="15643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26" y="50859"/>
            <a:ext cx="7850867" cy="369332"/>
          </a:xfrm>
        </p:spPr>
        <p:txBody>
          <a:bodyPr wrap="none">
            <a:spAutoFit/>
          </a:bodyPr>
          <a:lstStyle/>
          <a:p>
            <a:r>
              <a:rPr lang="en-US" sz="1800" b="1" dirty="0">
                <a:latin typeface="+mn-lt"/>
                <a:ea typeface="+mn-ea"/>
                <a:cs typeface="+mn-cs"/>
              </a:rPr>
              <a:t>Stack of four Rutherford cables – Homogeneous vs Multi-strand model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185" y="710292"/>
            <a:ext cx="2896076" cy="2160000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23437" y="3590180"/>
                <a:ext cx="7818102" cy="9431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rgbClr val="0055A0"/>
                    </a:solidFill>
                  </a:defRPr>
                </a:lvl1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Stack of four Rutherford cables submitted to an external varying magnetic field;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D</a:t>
                </a:r>
                <a:r>
                  <a:rPr lang="en-US" baseline="-25000" dirty="0"/>
                  <a:t>strand</a:t>
                </a:r>
                <a:r>
                  <a:rPr lang="en-US" dirty="0"/>
                  <a:t>=0.9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IFCC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r>
                  <a:rPr lang="en-US" dirty="0"/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/>
                  <a:t>Homogenisation density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ht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st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ht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=0.55</m:t>
                    </m:r>
                  </m:oMath>
                </a14:m>
                <a:r>
                  <a:rPr lang="en-US" dirty="0"/>
                  <a:t> to compensate discretization error in the </a:t>
                </a:r>
                <a:r>
                  <a:rPr lang="en-GB" dirty="0"/>
                  <a:t>homogenised</a:t>
                </a:r>
                <a:r>
                  <a:rPr lang="en-US" dirty="0"/>
                  <a:t> model;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Multi-strand model: same </a:t>
                </a:r>
                <a:r>
                  <a:rPr lang="en-US" dirty="0"/>
                  <a:t>field amplitude but lower time constant than the </a:t>
                </a:r>
                <a:r>
                  <a:rPr lang="en-GB" dirty="0"/>
                  <a:t>homogenised</a:t>
                </a:r>
                <a:r>
                  <a:rPr lang="en-US" dirty="0"/>
                  <a:t> model.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37" y="3590180"/>
                <a:ext cx="7818102" cy="943143"/>
              </a:xfrm>
              <a:prstGeom prst="rect">
                <a:avLst/>
              </a:prstGeom>
              <a:blipFill>
                <a:blip r:embed="rId4"/>
                <a:stretch>
                  <a:fillRect t="-1290" b="-3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3363185" y="475130"/>
            <a:ext cx="2896076" cy="246221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000" b="1" dirty="0"/>
              <a:t>Multi-strand model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8506" y="473730"/>
            <a:ext cx="2879999" cy="246221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1000" b="1" dirty="0"/>
              <a:t>Homogenised</a:t>
            </a:r>
            <a:r>
              <a:rPr lang="en-US" sz="1000" b="1" dirty="0"/>
              <a:t>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76466" y="2987227"/>
                <a:ext cx="1942198" cy="551433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l-GR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ht</m:t>
                          </m:r>
                        </m:sub>
                      </m:sSub>
                      <m:r>
                        <a:rPr lang="el-GR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sSub>
                        <m:sSubPr>
                          <m:ctrlPr>
                            <a:rPr lang="el-GR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GB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n-GB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466" y="2987227"/>
                <a:ext cx="1942198" cy="551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889517" y="2988045"/>
                <a:ext cx="1718356" cy="551433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r>
                        <a:rPr lang="en-US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l-GR" sz="140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sSub>
                        <m:sSubPr>
                          <m:ctrlPr>
                            <a:rPr lang="el-GR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GB" sz="14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n-GB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4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9517" y="2988045"/>
                <a:ext cx="1718356" cy="5514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06" y="710292"/>
            <a:ext cx="2879999" cy="2160000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8790" y="765194"/>
            <a:ext cx="257229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373" y="64111"/>
            <a:ext cx="7235314" cy="36933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1800" b="1" dirty="0">
                <a:latin typeface="+mn-lt"/>
                <a:ea typeface="+mn-ea"/>
                <a:cs typeface="+mn-cs"/>
              </a:rPr>
              <a:t>Future studies for IFCCs modelling </a:t>
            </a:r>
            <a:r>
              <a:rPr lang="en-US" sz="1800" b="1" dirty="0" smtClean="0">
                <a:latin typeface="+mn-lt"/>
                <a:ea typeface="+mn-ea"/>
                <a:cs typeface="+mn-cs"/>
              </a:rPr>
              <a:t>on </a:t>
            </a:r>
            <a:r>
              <a:rPr lang="en-US" sz="1800" b="1" dirty="0">
                <a:latin typeface="+mn-lt"/>
                <a:ea typeface="+mn-ea"/>
                <a:cs typeface="+mn-cs"/>
              </a:rPr>
              <a:t>superconducting magnets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697107" y="1681935"/>
                <a:ext cx="3472594" cy="533929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2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200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1">
                                  <a:latin typeface="Cambria Math" panose="02040503050406030204" pitchFamily="18" charset="0"/>
                                </a:rPr>
                                <m:t>IFCC</m:t>
                              </m:r>
                            </m:sub>
                          </m:sSub>
                        </m:num>
                        <m:den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200" b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l-GR" sz="12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1">
                                  <a:latin typeface="Cambria Math" panose="02040503050406030204" pitchFamily="18" charset="0"/>
                                </a:rPr>
                                <m:t>ht</m:t>
                              </m:r>
                            </m:sub>
                          </m:sSub>
                        </m:e>
                        <m:sup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−0.5</m:t>
                          </m:r>
                        </m:sup>
                      </m:sSup>
                      <m:d>
                        <m:d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200" b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1"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r>
                        <a:rPr lang="en-US" sz="1200" b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l-GR" sz="12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 b="1">
                                  <a:latin typeface="Cambria Math" panose="02040503050406030204" pitchFamily="18" charset="0"/>
                                </a:rPr>
                                <m:t>ht</m:t>
                              </m:r>
                            </m:sub>
                          </m:sSub>
                        </m:e>
                        <m:sup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  <m:f>
                        <m:fPr>
                          <m:ctrlPr>
                            <a:rPr lang="en-US" sz="12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1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200" b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num>
                        <m:den>
                          <m:r>
                            <a:rPr lang="en-US" sz="1200" b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200" b="1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07" y="1681935"/>
                <a:ext cx="3472594" cy="5339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114795" y="3750304"/>
            <a:ext cx="456137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US" dirty="0" smtClean="0"/>
              <a:t>Equations were implemented in COMSOL by using Dode (Domain </a:t>
            </a:r>
            <a:r>
              <a:rPr lang="en-US" dirty="0"/>
              <a:t>ODEs and DAEs) </a:t>
            </a:r>
            <a:r>
              <a:rPr lang="en-US" dirty="0" smtClean="0"/>
              <a:t>module;</a:t>
            </a:r>
            <a:endParaRPr lang="en-US" dirty="0"/>
          </a:p>
          <a:p>
            <a:r>
              <a:rPr lang="en-US" b="1" dirty="0"/>
              <a:t>Same field amplitude and time </a:t>
            </a:r>
            <a:r>
              <a:rPr lang="en-US" b="1" dirty="0" smtClean="0"/>
              <a:t>constant </a:t>
            </a:r>
            <a:r>
              <a:rPr lang="en-US" dirty="0" smtClean="0"/>
              <a:t>for homogenised and multi-strand model.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502012"/>
            <a:ext cx="4707943" cy="246221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defRPr sz="1000" b="1"/>
            </a:lvl1pPr>
          </a:lstStyle>
          <a:p>
            <a:r>
              <a:rPr lang="en-US" dirty="0"/>
              <a:t>Modified Homogenisation </a:t>
            </a:r>
            <a:r>
              <a:rPr lang="en-US" dirty="0" smtClean="0"/>
              <a:t>Formulation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rot="5400000">
            <a:off x="2563271" y="2633789"/>
            <a:ext cx="4428000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429" y="2266389"/>
            <a:ext cx="1709545" cy="1440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322512" y="497991"/>
            <a:ext cx="3357258" cy="246221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defRPr sz="1000" b="1"/>
            </a:lvl1pPr>
          </a:lstStyle>
          <a:p>
            <a:r>
              <a:rPr lang="en-US" dirty="0"/>
              <a:t>Equivalent Resistivity Formulation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13882" y="621101"/>
            <a:ext cx="1037479" cy="1613904"/>
            <a:chOff x="4635903" y="882416"/>
            <a:chExt cx="1037479" cy="1613904"/>
          </a:xfrm>
        </p:grpSpPr>
        <p:grpSp>
          <p:nvGrpSpPr>
            <p:cNvPr id="44" name="Group 43"/>
            <p:cNvGrpSpPr>
              <a:grpSpLocks noChangeAspect="1"/>
            </p:cNvGrpSpPr>
            <p:nvPr/>
          </p:nvGrpSpPr>
          <p:grpSpPr>
            <a:xfrm>
              <a:off x="4635903" y="882416"/>
              <a:ext cx="1037479" cy="1613904"/>
              <a:chOff x="138117" y="1469996"/>
              <a:chExt cx="1607119" cy="2500038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38117" y="1914092"/>
                <a:ext cx="1466498" cy="2055942"/>
                <a:chOff x="11493" y="1255012"/>
                <a:chExt cx="1466498" cy="2055942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397991" y="1255012"/>
                  <a:ext cx="1080000" cy="1080000"/>
                </a:xfrm>
                <a:prstGeom prst="ellipse">
                  <a:avLst/>
                </a:prstGeom>
                <a:solidFill>
                  <a:srgbClr val="BDC8E2"/>
                </a:solidFill>
                <a:ln w="762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53" name="Group 52"/>
                <p:cNvGrpSpPr/>
                <p:nvPr/>
              </p:nvGrpSpPr>
              <p:grpSpPr>
                <a:xfrm>
                  <a:off x="11493" y="2114481"/>
                  <a:ext cx="1357382" cy="1196473"/>
                  <a:chOff x="-11367" y="1995973"/>
                  <a:chExt cx="1357382" cy="1196473"/>
                </a:xfrm>
              </p:grpSpPr>
              <p:cxnSp>
                <p:nvCxnSpPr>
                  <p:cNvPr id="54" name="Straight Arrow Connector 53"/>
                  <p:cNvCxnSpPr/>
                  <p:nvPr/>
                </p:nvCxnSpPr>
                <p:spPr>
                  <a:xfrm rot="10800000">
                    <a:off x="398710" y="2028151"/>
                    <a:ext cx="0" cy="7200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/>
                  <p:cNvCxnSpPr/>
                  <p:nvPr/>
                </p:nvCxnSpPr>
                <p:spPr>
                  <a:xfrm rot="16200000">
                    <a:off x="649422" y="2241511"/>
                    <a:ext cx="0" cy="7200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6" name="Rectangle 55"/>
                      <p:cNvSpPr/>
                      <p:nvPr/>
                    </p:nvSpPr>
                    <p:spPr>
                      <a:xfrm>
                        <a:off x="835777" y="2503988"/>
                        <a:ext cx="510238" cy="46484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oMath>
                          </m:oMathPara>
                        </a14:m>
                        <a:endParaRPr lang="en-GB" sz="1350" dirty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6" name="Rectangle 55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835777" y="2503988"/>
                        <a:ext cx="510238" cy="464846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7" name="Rectangle 56"/>
                      <p:cNvSpPr/>
                      <p:nvPr/>
                    </p:nvSpPr>
                    <p:spPr>
                      <a:xfrm>
                        <a:off x="-11367" y="1995973"/>
                        <a:ext cx="514112" cy="46484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oMath>
                          </m:oMathPara>
                        </a14:m>
                        <a:endParaRPr lang="en-GB" sz="1350" dirty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7" name="Rectangle 56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-11367" y="1995973"/>
                        <a:ext cx="514112" cy="464846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 b="-2041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8" name="Rectangle 57"/>
                      <p:cNvSpPr/>
                      <p:nvPr/>
                    </p:nvSpPr>
                    <p:spPr>
                      <a:xfrm>
                        <a:off x="51016" y="2727600"/>
                        <a:ext cx="494246" cy="46484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oMath>
                          </m:oMathPara>
                        </a14:m>
                        <a:endParaRPr lang="en-GB" sz="1350" dirty="0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8" name="Rectangle 5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1016" y="2727600"/>
                        <a:ext cx="494246" cy="464846"/>
                      </a:xfrm>
                      <a:prstGeom prst="rect">
                        <a:avLst/>
                      </a:prstGeom>
                      <a:blipFill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GB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59" name="Straight Arrow Connector 58"/>
                  <p:cNvCxnSpPr/>
                  <p:nvPr/>
                </p:nvCxnSpPr>
                <p:spPr>
                  <a:xfrm flipH="1">
                    <a:off x="100229" y="2528179"/>
                    <a:ext cx="392095" cy="306035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" name="Group 45"/>
              <p:cNvGrpSpPr/>
              <p:nvPr/>
            </p:nvGrpSpPr>
            <p:grpSpPr>
              <a:xfrm>
                <a:off x="1177689" y="1469996"/>
                <a:ext cx="567547" cy="763632"/>
                <a:chOff x="1177689" y="1469996"/>
                <a:chExt cx="567547" cy="763632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1263575" y="1970804"/>
                  <a:ext cx="246384" cy="262824"/>
                  <a:chOff x="1296912" y="1970723"/>
                  <a:chExt cx="246384" cy="262824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 flipH="1">
                    <a:off x="1358231" y="1970723"/>
                    <a:ext cx="185065" cy="198572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Arrow Connector 50"/>
                  <p:cNvCxnSpPr>
                    <a:endCxn id="52" idx="7"/>
                  </p:cNvCxnSpPr>
                  <p:nvPr/>
                </p:nvCxnSpPr>
                <p:spPr>
                  <a:xfrm flipV="1">
                    <a:off x="1296912" y="2072254"/>
                    <a:ext cx="149541" cy="161293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" name="Straight Arrow Connector 47"/>
                <p:cNvCxnSpPr/>
                <p:nvPr/>
              </p:nvCxnSpPr>
              <p:spPr>
                <a:xfrm flipH="1">
                  <a:off x="1452215" y="1855732"/>
                  <a:ext cx="174179" cy="173433"/>
                </a:xfrm>
                <a:prstGeom prst="straightConnector1">
                  <a:avLst/>
                </a:prstGeom>
                <a:ln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1177689" y="1469996"/>
                      <a:ext cx="567547" cy="429089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it-IT" sz="1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825" dirty="0">
                        <a:solidFill>
                          <a:srgbClr val="00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Rectangle 4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77689" y="1469996"/>
                      <a:ext cx="567547" cy="429089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/>
                <p:cNvSpPr/>
                <p:nvPr/>
              </p:nvSpPr>
              <p:spPr>
                <a:xfrm>
                  <a:off x="4744144" y="1086624"/>
                  <a:ext cx="30970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60" name="Rectangle 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4144" y="1086624"/>
                  <a:ext cx="309700" cy="27699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5943300" y="723033"/>
                <a:ext cx="2648250" cy="16500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rgbClr val="0055A0"/>
                    </a:solidFill>
                  </a:defRPr>
                </a:lvl1pPr>
              </a:lstStyle>
              <a:p>
                <a:r>
                  <a:rPr lang="en-US" dirty="0"/>
                  <a:t>COMSOL </a:t>
                </a:r>
                <a:r>
                  <a:rPr lang="en-US" b="1" dirty="0"/>
                  <a:t>coil feature</a:t>
                </a:r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(coil excitation);</a:t>
                </a:r>
              </a:p>
              <a:p>
                <a:endParaRPr lang="en-US" dirty="0"/>
              </a:p>
              <a:p>
                <a:r>
                  <a:rPr lang="en-US" dirty="0"/>
                  <a:t>Strand border electrical conductivity applied to the conductive border of thickness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it-IT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it-IT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300" y="723033"/>
                <a:ext cx="2648250" cy="1650003"/>
              </a:xfrm>
              <a:prstGeom prst="rect">
                <a:avLst/>
              </a:prstGeom>
              <a:blipFill>
                <a:blip r:embed="rId13"/>
                <a:stretch>
                  <a:fillRect l="-230" t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387" y="2781478"/>
            <a:ext cx="1920000" cy="14400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891050" y="4242379"/>
            <a:ext cx="415770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Field amplitude and time constant </a:t>
            </a:r>
            <a:r>
              <a:rPr lang="en-US" dirty="0" smtClean="0"/>
              <a:t>in </a:t>
            </a:r>
            <a:r>
              <a:rPr lang="en-US" dirty="0"/>
              <a:t>accordance with </a:t>
            </a:r>
            <a:r>
              <a:rPr lang="en-US" dirty="0" smtClean="0"/>
              <a:t>expectations</a:t>
            </a:r>
            <a:r>
              <a:rPr lang="en-US" dirty="0"/>
              <a:t>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implementation on cable stacks is under study.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8440" y="795007"/>
            <a:ext cx="4708081" cy="844002"/>
            <a:chOff x="251790" y="883907"/>
            <a:chExt cx="4708081" cy="8440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251790" y="883907"/>
                  <a:ext cx="1472760" cy="516936"/>
                </a:xfrm>
                <a:prstGeom prst="rect">
                  <a:avLst/>
                </a:prstGeom>
              </p:spPr>
              <p:txBody>
                <a:bodyPr vert="horz" wrap="square" lIns="45720" rIns="45720" anchor="ctr">
                  <a:spAutoFit/>
                </a:bodyPr>
                <a:lstStyle/>
                <a:p>
                  <a:pPr algn="ctr">
                    <a:spcBef>
                      <a:spcPct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1"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  <m:r>
                          <a:rPr lang="en-US" sz="1200" b="1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l-GR" sz="1200" i="1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2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200">
                                    <a:solidFill>
                                      <a:srgbClr val="0055A0"/>
                                    </a:solidFill>
                                    <a:latin typeface="Cambria Math" panose="02040503050406030204" pitchFamily="18" charset="0"/>
                                  </a:rPr>
                                  <m:t>IFCC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f>
                          <m:fPr>
                            <m:ctrlPr>
                              <a:rPr lang="en-GB" sz="1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200" b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acc>
                              <m:accPr>
                                <m:chr m:val="⃗"/>
                                <m:ctrlPr>
                                  <a:rPr lang="en-GB" sz="12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num>
                          <m:den>
                            <m:r>
                              <a:rPr lang="en-GB" sz="1200" b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1200" b="1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1200" b="1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790" y="883907"/>
                  <a:ext cx="1472760" cy="516936"/>
                </a:xfrm>
                <a:prstGeom prst="rect">
                  <a:avLst/>
                </a:prstGeom>
                <a:blipFill>
                  <a:blip r:embed="rId15"/>
                  <a:stretch>
                    <a:fillRect l="-826" b="-117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Rectangle 30"/>
            <p:cNvSpPr/>
            <p:nvPr/>
          </p:nvSpPr>
          <p:spPr>
            <a:xfrm>
              <a:off x="1814261" y="992334"/>
              <a:ext cx="449317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50" dirty="0">
                  <a:solidFill>
                    <a:srgbClr val="0070C0"/>
                  </a:solidFill>
                </a:rPr>
                <a:t>→</a:t>
              </a:r>
              <a:endParaRPr lang="en-GB" sz="1350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04860" y="913412"/>
              <a:ext cx="84443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055A0"/>
                  </a:solidFill>
                </a:defRPr>
              </a:lvl1pPr>
            </a:lstStyle>
            <a:p>
              <a:r>
                <a:rPr lang="en-US" sz="900" dirty="0"/>
                <a:t>equivalent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2377726" y="888662"/>
                  <a:ext cx="2522902" cy="533929"/>
                </a:xfrm>
                <a:prstGeom prst="rect">
                  <a:avLst/>
                </a:prstGeom>
              </p:spPr>
              <p:txBody>
                <a:bodyPr vert="horz" wrap="square" lIns="45720" rIns="45720" anchor="ctr">
                  <a:spAutoFit/>
                </a:bodyPr>
                <a:lstStyle/>
                <a:p>
                  <a:pPr algn="ctr">
                    <a:spcBef>
                      <a:spcPct val="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12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IFCC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1200" b="1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l-GR" sz="1200" i="1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200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solidFill>
                                          <a:srgbClr val="0055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IFCC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1"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  <m:r>
                          <a:rPr lang="en-US" sz="1200" b="1">
                            <a:latin typeface="Cambria Math" panose="02040503050406030204" pitchFamily="18" charset="0"/>
                          </a:rPr>
                          <m:t>−(1)</m:t>
                        </m:r>
                        <m:f>
                          <m:fPr>
                            <m:ctrlPr>
                              <a:rPr lang="en-US" sz="1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lang="en-US" sz="12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b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acc>
                          </m:num>
                          <m:den>
                            <m:r>
                              <a:rPr lang="en-US" sz="1200" b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n-GB" sz="1200" b="1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7726" y="888662"/>
                  <a:ext cx="2522902" cy="53392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ight Brace 33"/>
            <p:cNvSpPr/>
            <p:nvPr/>
          </p:nvSpPr>
          <p:spPr>
            <a:xfrm rot="5400000">
              <a:off x="3403784" y="1154691"/>
              <a:ext cx="124855" cy="612000"/>
            </a:xfrm>
            <a:prstGeom prst="rightBrac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rgbClr val="0070C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87396" y="1497077"/>
              <a:ext cx="96256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rgbClr val="0055A0"/>
                  </a:solidFill>
                </a:defRPr>
              </a:lvl1pPr>
            </a:lstStyle>
            <a:p>
              <a:pPr algn="ctr"/>
              <a:r>
                <a:rPr lang="en-US" dirty="0"/>
                <a:t>Decay term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57020" y="1496108"/>
              <a:ext cx="90285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rgbClr val="0055A0"/>
                  </a:solidFill>
                </a:defRPr>
              </a:lvl1pPr>
            </a:lstStyle>
            <a:p>
              <a:r>
                <a:rPr lang="en-US" dirty="0"/>
                <a:t>Driving term</a:t>
              </a:r>
            </a:p>
          </p:txBody>
        </p:sp>
        <p:sp>
          <p:nvSpPr>
            <p:cNvPr id="62" name="Right Brace 61"/>
            <p:cNvSpPr/>
            <p:nvPr/>
          </p:nvSpPr>
          <p:spPr>
            <a:xfrm rot="5400000">
              <a:off x="4395534" y="1352286"/>
              <a:ext cx="124855" cy="216000"/>
            </a:xfrm>
            <a:prstGeom prst="rightBrac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rgbClr val="0070C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72515" y="1339814"/>
                <a:ext cx="2285856" cy="3142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>
                    <a:solidFill>
                      <a:srgbClr val="0055A0"/>
                    </a:solidFill>
                  </a:rPr>
                  <a:t>because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120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2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sz="12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</m:d>
                    <m:r>
                      <a:rPr lang="en-US" sz="12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2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15" y="1339814"/>
                <a:ext cx="2285856" cy="314253"/>
              </a:xfrm>
              <a:prstGeom prst="rect">
                <a:avLst/>
              </a:prstGeom>
              <a:blipFill>
                <a:blip r:embed="rId17"/>
                <a:stretch>
                  <a:fillRect l="-267" b="-9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379336" y="2123616"/>
                <a:ext cx="2709716" cy="380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>
                            <a:latin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2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1200">
                                <a:latin typeface="Cambria Math" panose="02040503050406030204" pitchFamily="18" charset="0"/>
                              </a:rPr>
                              <m:t>Γ</m:t>
                            </m:r>
                          </m:sub>
                        </m:sSub>
                      </m:den>
                    </m:f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l-GR" sz="120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 panose="02040503050406030204" pitchFamily="18" charset="0"/>
                              </a:rPr>
                              <m:t>IFCC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dirty="0"/>
                  <a:t>  (in S/m</a:t>
                </a:r>
                <a:r>
                  <a:rPr lang="en-US" sz="1200" dirty="0" smtClean="0"/>
                  <a:t>)</a:t>
                </a:r>
                <a:endParaRPr lang="en-US" sz="1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336" y="2123616"/>
                <a:ext cx="2709716" cy="380553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4744032" y="2488772"/>
                <a:ext cx="457776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where</a:t>
                </a:r>
                <a14:m>
                  <m:oMath xmlns:m="http://schemas.openxmlformats.org/officeDocument/2006/math">
                    <m:r>
                      <a:rPr lang="it-IT" sz="12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>
                            <a:latin typeface="Cambria Math" panose="02040503050406030204" pitchFamily="18" charset="0"/>
                          </a:rPr>
                          <m:t>Γ</m:t>
                        </m:r>
                      </m:sub>
                    </m:sSub>
                  </m:oMath>
                </a14:m>
                <a:r>
                  <a:rPr lang="en-US" sz="1200" dirty="0"/>
                  <a:t> is the resistivity of the border and </a:t>
                </a:r>
                <a:r>
                  <a:rPr lang="en-US" sz="1200" i="1" dirty="0"/>
                  <a:t>R</a:t>
                </a:r>
                <a:r>
                  <a:rPr lang="en-US" sz="1200" i="1" baseline="-25000" dirty="0"/>
                  <a:t>s</a:t>
                </a:r>
                <a:r>
                  <a:rPr lang="en-US" sz="1200" dirty="0"/>
                  <a:t> the strand radius.</a:t>
                </a: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032" y="2488772"/>
                <a:ext cx="4577768" cy="276999"/>
              </a:xfrm>
              <a:prstGeom prst="rect">
                <a:avLst/>
              </a:prstGeom>
              <a:blipFill>
                <a:blip r:embed="rId19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96173" y="2783856"/>
            <a:ext cx="1639459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2871" y="2266389"/>
            <a:ext cx="192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9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3771514" cy="3203145"/>
          </a:xfrm>
        </p:spPr>
        <p:txBody>
          <a:bodyPr/>
          <a:lstStyle/>
          <a:p>
            <a:pPr marL="550926" indent="-514350">
              <a:buAutoNum type="arabicPeriod"/>
            </a:pPr>
            <a:r>
              <a:rPr lang="en-US" sz="2400" dirty="0" smtClean="0"/>
              <a:t>Introduction</a:t>
            </a:r>
          </a:p>
          <a:p>
            <a:pPr marL="550926" indent="-514350">
              <a:buAutoNum type="arabicPeriod"/>
            </a:pPr>
            <a:r>
              <a:rPr lang="en-US" sz="2400" dirty="0" smtClean="0"/>
              <a:t>Physics</a:t>
            </a:r>
          </a:p>
          <a:p>
            <a:pPr marL="550926" indent="-514350">
              <a:buAutoNum type="arabicPeriod"/>
            </a:pPr>
            <a:r>
              <a:rPr lang="en-US" sz="2400" dirty="0" smtClean="0"/>
              <a:t>Architecture</a:t>
            </a:r>
          </a:p>
          <a:p>
            <a:pPr marL="550926" indent="-514350">
              <a:buAutoNum type="arabicPeriod"/>
            </a:pPr>
            <a:r>
              <a:rPr lang="en-US" sz="2400" dirty="0" smtClean="0"/>
              <a:t>User input</a:t>
            </a:r>
          </a:p>
          <a:p>
            <a:pPr marL="550926" indent="-514350">
              <a:buAutoNum type="arabicPeriod"/>
            </a:pPr>
            <a:r>
              <a:rPr lang="en-US" sz="2400" dirty="0" smtClean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6577" y="1141251"/>
            <a:ext cx="1569239" cy="135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59710" y="925502"/>
            <a:ext cx="7232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LHC</a:t>
            </a:r>
            <a:r>
              <a:rPr lang="en-GB" sz="900" dirty="0"/>
              <a:t> – MB</a:t>
            </a:r>
            <a:endParaRPr lang="it-IT" sz="90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022502" y="1175816"/>
            <a:ext cx="1269377" cy="1269000"/>
            <a:chOff x="1515211" y="1756575"/>
            <a:chExt cx="3120185" cy="3119263"/>
          </a:xfrm>
        </p:grpSpPr>
        <p:grpSp>
          <p:nvGrpSpPr>
            <p:cNvPr id="8" name="Group 7"/>
            <p:cNvGrpSpPr/>
            <p:nvPr/>
          </p:nvGrpSpPr>
          <p:grpSpPr>
            <a:xfrm>
              <a:off x="3073787" y="1760532"/>
              <a:ext cx="1561609" cy="3115306"/>
              <a:chOff x="3070612" y="1760532"/>
              <a:chExt cx="1561609" cy="311530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 rot="10800000">
              <a:off x="1515211" y="1756575"/>
              <a:ext cx="1561609" cy="3115306"/>
              <a:chOff x="3070612" y="1760532"/>
              <a:chExt cx="1561609" cy="311530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70612" y="1760532"/>
                <a:ext cx="1561609" cy="1560047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069831" y="3315010"/>
                <a:ext cx="1561609" cy="1560047"/>
              </a:xfrm>
              <a:prstGeom prst="rect">
                <a:avLst/>
              </a:prstGeom>
            </p:spPr>
          </p:pic>
        </p:grpSp>
      </p:grpSp>
      <p:sp>
        <p:nvSpPr>
          <p:cNvPr id="14" name="Rectangle 13"/>
          <p:cNvSpPr/>
          <p:nvPr/>
        </p:nvSpPr>
        <p:spPr>
          <a:xfrm>
            <a:off x="6158270" y="925502"/>
            <a:ext cx="10759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Hi-</a:t>
            </a:r>
            <a:r>
              <a:rPr lang="en-GB" sz="900" b="1" dirty="0" err="1"/>
              <a:t>Lumi</a:t>
            </a:r>
            <a:r>
              <a:rPr lang="en-GB" sz="900" dirty="0"/>
              <a:t> – MQXF</a:t>
            </a:r>
            <a:endParaRPr lang="it-IT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4866664" y="2561933"/>
                <a:ext cx="82445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900" b="1" dirty="0"/>
                  <a:t>FCC</a:t>
                </a:r>
                <a:r>
                  <a:rPr lang="en-GB" sz="900" dirty="0"/>
                  <a:t> – Cos</a:t>
                </a:r>
                <a14:m>
                  <m:oMath xmlns:m="http://schemas.openxmlformats.org/officeDocument/2006/math">
                    <m:r>
                      <a:rPr lang="en-GB" sz="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it-IT" sz="900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6664" y="2561933"/>
                <a:ext cx="824456" cy="230832"/>
              </a:xfrm>
              <a:prstGeom prst="rect">
                <a:avLst/>
              </a:prstGeom>
              <a:blipFill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336726" y="1156334"/>
            <a:ext cx="1270813" cy="1269000"/>
            <a:chOff x="3110345" y="507076"/>
            <a:chExt cx="5800898" cy="580644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7399" y="507076"/>
              <a:ext cx="3043844" cy="304384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5867399" y="3269672"/>
              <a:ext cx="3043844" cy="304384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110345" y="507076"/>
              <a:ext cx="3043844" cy="304384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3110345" y="3269672"/>
              <a:ext cx="3043844" cy="3043844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7148803" y="925502"/>
            <a:ext cx="14927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Test station</a:t>
            </a:r>
            <a:r>
              <a:rPr lang="en-GB" sz="900" dirty="0"/>
              <a:t> – FRESCA2</a:t>
            </a:r>
            <a:endParaRPr lang="it-IT" sz="900" dirty="0"/>
          </a:p>
        </p:txBody>
      </p:sp>
      <p:sp>
        <p:nvSpPr>
          <p:cNvPr id="22" name="Rectangle 21"/>
          <p:cNvSpPr/>
          <p:nvPr/>
        </p:nvSpPr>
        <p:spPr>
          <a:xfrm>
            <a:off x="5222630" y="4251255"/>
            <a:ext cx="305243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Other models: 11 Tesla, D1, … and many more!</a:t>
            </a:r>
            <a:endParaRPr lang="it-IT" sz="1050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374536" y="2819017"/>
            <a:ext cx="1266983" cy="1270478"/>
            <a:chOff x="-180905" y="295274"/>
            <a:chExt cx="8410504" cy="843371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7384127" y="2588184"/>
            <a:ext cx="12234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FCC</a:t>
            </a:r>
            <a:r>
              <a:rPr lang="en-GB" sz="900" dirty="0"/>
              <a:t> – Common coil</a:t>
            </a:r>
            <a:endParaRPr lang="it-IT" sz="900" dirty="0"/>
          </a:p>
        </p:txBody>
      </p:sp>
      <p:sp>
        <p:nvSpPr>
          <p:cNvPr id="29" name="Rectangle 28"/>
          <p:cNvSpPr/>
          <p:nvPr/>
        </p:nvSpPr>
        <p:spPr>
          <a:xfrm>
            <a:off x="6135053" y="2588184"/>
            <a:ext cx="10374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/>
              <a:t>FCC</a:t>
            </a:r>
            <a:r>
              <a:rPr lang="en-GB" sz="900" dirty="0"/>
              <a:t> – Block coil</a:t>
            </a:r>
            <a:endParaRPr lang="it-IT" sz="900" dirty="0"/>
          </a:p>
        </p:txBody>
      </p:sp>
      <p:grpSp>
        <p:nvGrpSpPr>
          <p:cNvPr id="30" name="Group 14"/>
          <p:cNvGrpSpPr>
            <a:grpSpLocks noChangeAspect="1"/>
          </p:cNvGrpSpPr>
          <p:nvPr/>
        </p:nvGrpSpPr>
        <p:grpSpPr>
          <a:xfrm>
            <a:off x="6034831" y="2838499"/>
            <a:ext cx="1286094" cy="1280678"/>
            <a:chOff x="835108" y="486440"/>
            <a:chExt cx="6885804" cy="6856797"/>
          </a:xfrm>
        </p:grpSpPr>
        <p:pic>
          <p:nvPicPr>
            <p:cNvPr id="31" name="Picture 15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32" name="Picture 16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33" name="Picture 17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34" name="Picture 18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9194" y="2838498"/>
            <a:ext cx="1417388" cy="130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53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949" y="97241"/>
            <a:ext cx="8517716" cy="36933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1800" b="1" dirty="0">
                <a:latin typeface="+mn-lt"/>
                <a:ea typeface="+mn-ea"/>
                <a:cs typeface="+mn-cs"/>
              </a:rPr>
              <a:t>Magneto-thermal analysis with CLIQ protection system for FRESCA2 magnet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40442" y="449267"/>
            <a:ext cx="3383808" cy="2174791"/>
            <a:chOff x="-171177" y="656376"/>
            <a:chExt cx="4511744" cy="2899726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735" y="1108099"/>
              <a:ext cx="3739508" cy="2448003"/>
            </a:xfrm>
            <a:prstGeom prst="rect">
              <a:avLst/>
            </a:prstGeom>
          </p:spPr>
        </p:pic>
        <p:sp>
          <p:nvSpPr>
            <p:cNvPr id="68" name="Rectangle 67"/>
            <p:cNvSpPr/>
            <p:nvPr/>
          </p:nvSpPr>
          <p:spPr>
            <a:xfrm>
              <a:off x="-171177" y="656376"/>
              <a:ext cx="4511744" cy="451406"/>
            </a:xfrm>
            <a:prstGeom prst="rect">
              <a:avLst/>
            </a:prstGeom>
          </p:spPr>
          <p:txBody>
            <a:bodyPr vert="horz" wrap="square" lIns="45720" rIns="45720" anchor="ctr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GB" sz="800" b="1" dirty="0"/>
                <a:t>FRESCA2 Nb</a:t>
              </a:r>
              <a:r>
                <a:rPr lang="en-GB" sz="800" b="1" baseline="-25000" dirty="0"/>
                <a:t>3</a:t>
              </a:r>
              <a:r>
                <a:rPr lang="en-GB" sz="800" b="1" dirty="0"/>
                <a:t>Sn dipole magnet</a:t>
              </a:r>
            </a:p>
            <a:p>
              <a:pPr algn="ctr">
                <a:spcBef>
                  <a:spcPct val="0"/>
                </a:spcBef>
              </a:pPr>
              <a:r>
                <a:rPr lang="en-US" sz="800" dirty="0"/>
                <a:t>(developed within a collaboration between CERN and CEA Saclay)</a:t>
              </a:r>
              <a:endParaRPr lang="en-GB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3648" y="2829860"/>
            <a:ext cx="3476723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US" dirty="0"/>
              <a:t>Magnetic field: 13 T;</a:t>
            </a:r>
          </a:p>
          <a:p>
            <a:r>
              <a:rPr lang="en-US" dirty="0" smtClean="0"/>
              <a:t>Block </a:t>
            </a:r>
            <a:r>
              <a:rPr lang="en-US" dirty="0"/>
              <a:t>coil design with 4 double pancake </a:t>
            </a:r>
            <a:r>
              <a:rPr lang="en-US" dirty="0" smtClean="0"/>
              <a:t>coils: 42 </a:t>
            </a:r>
            <a:r>
              <a:rPr lang="en-US" dirty="0"/>
              <a:t>turns outer </a:t>
            </a:r>
            <a:r>
              <a:rPr lang="en-US" dirty="0" smtClean="0"/>
              <a:t>layer, 36 turns inner layer;</a:t>
            </a:r>
          </a:p>
          <a:p>
            <a:r>
              <a:rPr lang="en-US" dirty="0" smtClean="0"/>
              <a:t>Cable: 40 strands of 1 mm;</a:t>
            </a:r>
          </a:p>
          <a:p>
            <a:r>
              <a:rPr lang="en-US" dirty="0" smtClean="0"/>
              <a:t>Bladder </a:t>
            </a:r>
            <a:r>
              <a:rPr lang="en-US" dirty="0"/>
              <a:t>and key concept for </a:t>
            </a:r>
            <a:r>
              <a:rPr lang="en-US" dirty="0" smtClean="0"/>
              <a:t>loading;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100" y="2938247"/>
            <a:ext cx="2772000" cy="207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768158"/>
            <a:ext cx="2736000" cy="2052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25622" y="448303"/>
            <a:ext cx="2305050" cy="353943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1000" b="1" dirty="0"/>
              <a:t>Homogenised</a:t>
            </a:r>
            <a:r>
              <a:rPr lang="en-US" sz="1000" b="1" dirty="0"/>
              <a:t> </a:t>
            </a:r>
            <a:r>
              <a:rPr lang="en-US" sz="1000" b="1" dirty="0" smtClean="0"/>
              <a:t>model</a:t>
            </a:r>
          </a:p>
          <a:p>
            <a:pPr algn="ctr">
              <a:spcBef>
                <a:spcPct val="0"/>
              </a:spcBef>
            </a:pPr>
            <a:r>
              <a:rPr lang="en-US" sz="700" dirty="0" smtClean="0"/>
              <a:t>(based FRESCA2 model created by L. Bortot)</a:t>
            </a:r>
            <a:endParaRPr lang="en-US" sz="700" dirty="0"/>
          </a:p>
        </p:txBody>
      </p:sp>
      <p:sp>
        <p:nvSpPr>
          <p:cNvPr id="15" name="TextBox 14"/>
          <p:cNvSpPr txBox="1"/>
          <p:nvPr/>
        </p:nvSpPr>
        <p:spPr>
          <a:xfrm>
            <a:off x="1778941" y="2500947"/>
            <a:ext cx="1537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B050"/>
                </a:solidFill>
              </a:rPr>
              <a:t>Image: G. Willering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421169" y="450128"/>
            <a:ext cx="2149557" cy="246221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1000" b="1" dirty="0" smtClean="0"/>
              <a:t>Multi-strand</a:t>
            </a:r>
            <a:r>
              <a:rPr lang="en-US" sz="1000" b="1" dirty="0" smtClean="0"/>
              <a:t> </a:t>
            </a:r>
            <a:r>
              <a:rPr lang="en-US" sz="1000" b="1" dirty="0"/>
              <a:t>model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624" y="772549"/>
            <a:ext cx="2736000" cy="2052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14" y="2936447"/>
            <a:ext cx="2774400" cy="20808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3648" y="3879814"/>
            <a:ext cx="3476723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>
                <a:solidFill>
                  <a:srgbClr val="0055A0"/>
                </a:solidFill>
              </a:defRPr>
            </a:lvl1pPr>
          </a:lstStyle>
          <a:p>
            <a:r>
              <a:rPr lang="en-US" b="1" dirty="0" smtClean="0"/>
              <a:t>Magnetic flux density</a:t>
            </a:r>
            <a:r>
              <a:rPr lang="en-US" dirty="0" smtClean="0"/>
              <a:t> is in agreement with expectations;</a:t>
            </a:r>
          </a:p>
          <a:p>
            <a:r>
              <a:rPr lang="en-US" b="1" dirty="0" smtClean="0"/>
              <a:t>IFCCs losses </a:t>
            </a:r>
            <a:r>
              <a:rPr lang="en-US" dirty="0" smtClean="0"/>
              <a:t>are different in the two models.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77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9" y="97241"/>
            <a:ext cx="8928085" cy="36933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1800" b="1" dirty="0">
                <a:latin typeface="+mn-lt"/>
                <a:ea typeface="+mn-ea"/>
                <a:cs typeface="+mn-cs"/>
              </a:rPr>
              <a:t>Magneto-thermal analysis with CLIQ: Homogenised model vs Multi-strand model</a:t>
            </a:r>
            <a:endParaRPr lang="en-GB" sz="18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676" y="494873"/>
            <a:ext cx="2689297" cy="230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55555" y="2830015"/>
                <a:ext cx="8840479" cy="17925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171450" indent="-171450">
                  <a:buFont typeface="Arial" panose="020B0604020202020204" pitchFamily="34" charset="0"/>
                  <a:buChar char="•"/>
                  <a:defRPr sz="1200">
                    <a:solidFill>
                      <a:srgbClr val="0055A0"/>
                    </a:solidFill>
                  </a:defRPr>
                </a:lvl1pPr>
              </a:lstStyle>
              <a:p>
                <a:r>
                  <a:rPr lang="it-IT" dirty="0"/>
                  <a:t>The </a:t>
                </a:r>
                <a:r>
                  <a:rPr lang="en-GB" dirty="0"/>
                  <a:t>slope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𝑚𝑎𝑔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</m:sSub>
                  </m:oMath>
                </a14:m>
                <a:r>
                  <a:rPr lang="en-US" dirty="0"/>
                  <a:t>is </a:t>
                </a:r>
                <a:r>
                  <a:rPr lang="en-US" b="1" dirty="0"/>
                  <a:t>35% lower </a:t>
                </a:r>
                <a:r>
                  <a:rPr lang="en-US" dirty="0"/>
                  <a:t>in the multi-strand model. Furthermore, </a:t>
                </a:r>
                <a:r>
                  <a:rPr lang="en-US" dirty="0" smtClean="0"/>
                  <a:t>after the initial fluctuation, the </a:t>
                </a:r>
                <a:r>
                  <a:rPr lang="en-US" dirty="0"/>
                  <a:t>discharge in the two models is similar. </a:t>
                </a:r>
                <a:r>
                  <a:rPr lang="en-US" dirty="0" smtClean="0"/>
                  <a:t>This </a:t>
                </a:r>
                <a:r>
                  <a:rPr lang="en-US" dirty="0"/>
                  <a:t>outcome explains why we have noticed so far a higher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𝑚𝑎𝑔</m:t>
                            </m:r>
                          </m:sub>
                        </m:sSub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/>
                  <a:t> than expected in all homogenised models of magnets;</a:t>
                </a:r>
              </a:p>
              <a:p>
                <a:endParaRPr lang="en-US" dirty="0"/>
              </a:p>
              <a:p>
                <a:r>
                  <a:rPr lang="en-US" dirty="0"/>
                  <a:t>Losses due to IFCCs are, as consequence, </a:t>
                </a:r>
                <a:r>
                  <a:rPr lang="en-US" dirty="0" smtClean="0"/>
                  <a:t>lower of a factor two </a:t>
                </a:r>
                <a:r>
                  <a:rPr lang="en-US" dirty="0"/>
                  <a:t>in the multi-strand model than in the homogenised </a:t>
                </a:r>
                <a:r>
                  <a:rPr lang="en-US" dirty="0" smtClean="0"/>
                  <a:t>one;</a:t>
                </a:r>
              </a:p>
              <a:p>
                <a:endParaRPr lang="en-US" dirty="0"/>
              </a:p>
              <a:p>
                <a:r>
                  <a:rPr lang="en-US" dirty="0" smtClean="0"/>
                  <a:t>Results are </a:t>
                </a:r>
                <a:r>
                  <a:rPr lang="en-US" b="1" dirty="0" smtClean="0"/>
                  <a:t>encouraging</a:t>
                </a:r>
                <a:r>
                  <a:rPr lang="en-US" dirty="0" smtClean="0"/>
                  <a:t>, however further studies are required to understand the differences noticed between the two models.</a:t>
                </a:r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55" y="2830015"/>
                <a:ext cx="8840479" cy="1792542"/>
              </a:xfrm>
              <a:prstGeom prst="rect">
                <a:avLst/>
              </a:prstGeom>
              <a:blipFill>
                <a:blip r:embed="rId4"/>
                <a:stretch>
                  <a:fillRect t="-30272" b="-17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678" y="494873"/>
            <a:ext cx="2743042" cy="2304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221262" y="494873"/>
            <a:ext cx="2759352" cy="2304000"/>
            <a:chOff x="3183162" y="475823"/>
            <a:chExt cx="2759352" cy="2304000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3183162" y="475823"/>
              <a:ext cx="2759352" cy="2304000"/>
              <a:chOff x="3285790" y="846097"/>
              <a:chExt cx="3018041" cy="2520000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85790" y="846097"/>
                <a:ext cx="3018041" cy="252000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831002" y="1346630"/>
                    <a:ext cx="785051" cy="29553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7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"/>
                                          <m:endChr m:val="|"/>
                                          <m:ctrlPr>
                                            <a:rPr lang="en-GB" sz="7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GB" sz="7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GB" sz="7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GB" sz="7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7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700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𝑚𝑎𝑔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GB" sz="7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𝑑</m:t>
                                              </m:r>
                                              <m:r>
                                                <a:rPr lang="en-US" sz="700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sz="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7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sz="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𝐻𝑜𝑚𝑜</m:t>
                              </m:r>
                              <m:r>
                                <a:rPr lang="en-US" sz="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oMath>
                      </m:oMathPara>
                    </a14:m>
                    <a:endParaRPr lang="en-GB" sz="700" dirty="0"/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1002" y="1346630"/>
                    <a:ext cx="785051" cy="29553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2034" t="-208889" r="-11017" b="-28444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4575445" y="2079881"/>
                <a:ext cx="329930" cy="25485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4038932" y="1637668"/>
                <a:ext cx="366425" cy="297741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663925" y="1836867"/>
                  <a:ext cx="777008" cy="2703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en-GB" sz="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GB" sz="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GB" sz="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GB" sz="7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7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𝐼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7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𝑚𝑎𝑔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sz="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</m:t>
                                            </m:r>
                                            <m:r>
                                              <a:rPr lang="en-US" sz="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b>
                                    <m:r>
                                      <a:rPr lang="en-US" sz="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𝑆𝑡𝑟𝑎𝑛𝑑𝑠</m:t>
                            </m:r>
                          </m:sub>
                        </m:sSub>
                      </m:oMath>
                    </m:oMathPara>
                  </a14:m>
                  <a:endParaRPr lang="en-GB" sz="7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3925" y="1836867"/>
                  <a:ext cx="777008" cy="270395"/>
                </a:xfrm>
                <a:prstGeom prst="rect">
                  <a:avLst/>
                </a:prstGeom>
                <a:blipFill>
                  <a:blip r:embed="rId8"/>
                  <a:stretch>
                    <a:fillRect l="-20313" t="-208889" r="-2344" b="-284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461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Conclusion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4205"/>
            <a:ext cx="9143999" cy="3203145"/>
          </a:xfrm>
        </p:spPr>
        <p:txBody>
          <a:bodyPr>
            <a:normAutofit/>
          </a:bodyPr>
          <a:lstStyle/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900" dirty="0" smtClean="0"/>
              <a:t>We can automatically generate COMSOL models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900" dirty="0" smtClean="0"/>
              <a:t>We are extending this approach to build LEDET and ANSYS models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900" dirty="0" smtClean="0"/>
              <a:t>We are enhancing automatic model generation capabilities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900" dirty="0" smtClean="0"/>
              <a:t>We identified an issue with equivalent magnetization and work on a solution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1900" dirty="0" smtClean="0"/>
              <a:t>We used STEAM-SIGMA for LHC, HL-LHC and FCC magnet studies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2210629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530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/>
              <a:t>STEAM-SIGMA – Code Quality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8" y="790360"/>
            <a:ext cx="5897516" cy="3600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971476" y="790360"/>
          <a:ext cx="3172525" cy="164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30389">
                  <a:extLst>
                    <a:ext uri="{9D8B030D-6E8A-4147-A177-3AD203B41FA5}">
                      <a16:colId xmlns:a16="http://schemas.microsoft.com/office/drawing/2014/main" val="2535408912"/>
                    </a:ext>
                  </a:extLst>
                </a:gridCol>
                <a:gridCol w="921068">
                  <a:extLst>
                    <a:ext uri="{9D8B030D-6E8A-4147-A177-3AD203B41FA5}">
                      <a16:colId xmlns:a16="http://schemas.microsoft.com/office/drawing/2014/main" val="1189869715"/>
                    </a:ext>
                  </a:extLst>
                </a:gridCol>
                <a:gridCol w="921068">
                  <a:extLst>
                    <a:ext uri="{9D8B030D-6E8A-4147-A177-3AD203B41FA5}">
                      <a16:colId xmlns:a16="http://schemas.microsoft.com/office/drawing/2014/main" val="223021727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26.09.18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05.02.19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1411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Bugs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117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5808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Vulnerabilities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66009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Code smells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8.2 k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2781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Tech. debt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rgbClr val="FF0000"/>
                          </a:solidFill>
                        </a:rPr>
                        <a:t>85 d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 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7409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LoC (</a:t>
                      </a:r>
                      <a:r>
                        <a:rPr lang="en-GB" sz="1200" dirty="0" err="1" smtClean="0"/>
                        <a:t>code+doc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14356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70791" y="2818827"/>
            <a:ext cx="30348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Most frequent issues:</a:t>
            </a:r>
          </a:p>
          <a:p>
            <a:pPr marL="285743" indent="-285743">
              <a:buFontTx/>
              <a:buChar char="-"/>
            </a:pPr>
            <a:r>
              <a:rPr lang="en-GB" sz="1600" dirty="0"/>
              <a:t>No documentation</a:t>
            </a:r>
          </a:p>
          <a:p>
            <a:pPr marL="285743" indent="-285743">
              <a:buFontTx/>
              <a:buChar char="-"/>
            </a:pPr>
            <a:r>
              <a:rPr lang="en-GB" sz="1600" dirty="0"/>
              <a:t>Coding conventions violated</a:t>
            </a:r>
          </a:p>
          <a:p>
            <a:pPr marL="285743" indent="-285743">
              <a:buFontTx/>
              <a:buChar char="-"/>
            </a:pPr>
            <a:r>
              <a:rPr lang="en-GB" sz="1600" dirty="0"/>
              <a:t>Logic errors</a:t>
            </a:r>
          </a:p>
          <a:p>
            <a:pPr marL="285743" indent="-285743">
              <a:buFontTx/>
              <a:buChar char="-"/>
            </a:pPr>
            <a:r>
              <a:rPr lang="en-GB" sz="1600" dirty="0"/>
              <a:t>Code duplications</a:t>
            </a:r>
          </a:p>
          <a:p>
            <a:pPr marL="285743" indent="-285743">
              <a:buFontTx/>
              <a:buChar char="-"/>
            </a:pPr>
            <a:r>
              <a:rPr lang="en-GB" sz="1600" dirty="0"/>
              <a:t>Missing and failing tests</a:t>
            </a:r>
          </a:p>
        </p:txBody>
      </p:sp>
    </p:spTree>
    <p:extLst>
      <p:ext uri="{BB962C8B-B14F-4D97-AF65-F5344CB8AC3E}">
        <p14:creationId xmlns:p14="http://schemas.microsoft.com/office/powerpoint/2010/main" val="36604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4</a:t>
            </a:fld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4751449" y="3278658"/>
            <a:ext cx="810000" cy="324000"/>
          </a:xfrm>
          <a:prstGeom prst="rect">
            <a:avLst/>
          </a:prstGeom>
          <a:solidFill>
            <a:schemeClr val="bg1"/>
          </a:solidFill>
          <a:ln w="12700">
            <a:gradFill flip="none" rotWithShape="1">
              <a:gsLst>
                <a:gs pos="50000">
                  <a:srgbClr val="B81850"/>
                </a:gs>
                <a:gs pos="1000">
                  <a:srgbClr val="7030A0"/>
                </a:gs>
                <a:gs pos="97000">
                  <a:srgbClr val="FF0000"/>
                </a:gs>
              </a:gsLst>
              <a:lin ang="0" scaled="0"/>
              <a:tileRect/>
            </a:gra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IFCC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3765472" y="3278744"/>
            <a:ext cx="810000" cy="324000"/>
          </a:xfrm>
          <a:prstGeom prst="rect">
            <a:avLst/>
          </a:prstGeom>
          <a:solidFill>
            <a:schemeClr val="bg1"/>
          </a:solidFill>
          <a:ln w="12700">
            <a:gradFill flip="none" rotWithShape="1">
              <a:gsLst>
                <a:gs pos="50000">
                  <a:srgbClr val="B81850"/>
                </a:gs>
                <a:gs pos="1000">
                  <a:srgbClr val="7030A0"/>
                </a:gs>
                <a:gs pos="97000">
                  <a:srgbClr val="FF0000"/>
                </a:gs>
              </a:gsLst>
              <a:lin ang="0" scaled="0"/>
              <a:tileRect/>
            </a:gra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ISCC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/>
              <p:cNvSpPr/>
              <p:nvPr/>
            </p:nvSpPr>
            <p:spPr>
              <a:xfrm>
                <a:off x="635128" y="2266585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7030A0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 </m:t>
                      </m:r>
                      <m:acc>
                        <m:accPr>
                          <m:chr m:val="̅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1200" i="1"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2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128" y="2266585"/>
                <a:ext cx="810000" cy="324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4279275" y="3734369"/>
            <a:ext cx="810000" cy="324000"/>
          </a:xfrm>
          <a:prstGeom prst="rect">
            <a:avLst/>
          </a:prstGeom>
          <a:solidFill>
            <a:schemeClr val="bg1"/>
          </a:solidFill>
          <a:ln w="12700">
            <a:gradFill flip="none" rotWithShape="1">
              <a:gsLst>
                <a:gs pos="50000">
                  <a:srgbClr val="B81850"/>
                </a:gs>
                <a:gs pos="1000">
                  <a:srgbClr val="7030A0"/>
                </a:gs>
                <a:gs pos="97000">
                  <a:srgbClr val="FF0000"/>
                </a:gs>
              </a:gsLst>
              <a:lin ang="0" scaled="0"/>
              <a:tileRect/>
            </a:gra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/>
              <a:t>Eddy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65561" y="1112478"/>
                <a:ext cx="3364205" cy="735779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Magnetic Vector Potential</a:t>
                </a:r>
                <a:r>
                  <a:rPr lang="en-US" sz="1350" dirty="0"/>
                  <a:t/>
                </a:r>
                <a:br>
                  <a:rPr lang="en-US" sz="1350" dirty="0"/>
                </a:br>
                <a:r>
                  <a:rPr lang="en-US" sz="1350" dirty="0"/>
                  <a:t/>
                </a:r>
                <a:br>
                  <a:rPr lang="en-US" sz="1350" dirty="0"/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35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sz="135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35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1350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e>
                            <m:sup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GB" sz="135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350">
                              <a:latin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350">
                              <a:latin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GB" sz="135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lang="en-GB" sz="135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sz="135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GB" sz="135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GB" sz="135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GB" sz="135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350">
                          <a:latin typeface="Cambria Math" panose="02040503050406030204" pitchFamily="18" charset="0"/>
                        </a:rPr>
                        <m:t>σ</m:t>
                      </m:r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35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</m:acc>
                      <m:r>
                        <a:rPr lang="en-GB" sz="135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35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GB" sz="135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GB" sz="135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acc>
                    </m:oMath>
                  </m:oMathPara>
                </a14:m>
                <a:endParaRPr lang="en-GB" sz="135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61" y="1112478"/>
                <a:ext cx="3364205" cy="7357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>
            <a:stCxn id="37" idx="0"/>
          </p:cNvCxnSpPr>
          <p:nvPr/>
        </p:nvCxnSpPr>
        <p:spPr>
          <a:xfrm flipV="1">
            <a:off x="1040128" y="1848256"/>
            <a:ext cx="0" cy="418329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43"/>
              <p:cNvSpPr/>
              <p:nvPr/>
            </p:nvSpPr>
            <p:spPr>
              <a:xfrm>
                <a:off x="5029209" y="1112477"/>
                <a:ext cx="2619865" cy="711028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Thermal Balance Equation</a:t>
                </a:r>
                <a:r>
                  <a:rPr lang="en-US" sz="1350" dirty="0"/>
                  <a:t/>
                </a:r>
                <a:br>
                  <a:rPr lang="en-US" sz="1350" dirty="0"/>
                </a:br>
                <a:endParaRPr lang="en-US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+    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=    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m:rPr>
                          <m:nor/>
                        </m:rPr>
                        <a:rPr lang="en-GB" sz="1350" dirty="0"/>
                        <m:t> </m:t>
                      </m:r>
                    </m:oMath>
                  </m:oMathPara>
                </a14:m>
                <a:r>
                  <a:rPr lang="en-US" sz="1350" dirty="0"/>
                  <a:t/>
                </a:r>
                <a:br>
                  <a:rPr lang="en-US" sz="1350" dirty="0"/>
                </a:br>
                <a:endParaRPr lang="en-GB" sz="1350" dirty="0"/>
              </a:p>
            </p:txBody>
          </p:sp>
        </mc:Choice>
        <mc:Fallback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9" y="1112477"/>
                <a:ext cx="2619865" cy="7110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9457623" y="1862617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quench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200" dirty="0"/>
                        <m:t> </m:t>
                      </m:r>
                    </m:oMath>
                  </m:oMathPara>
                </a14:m>
                <a:r>
                  <a:rPr lang="en-US" sz="1200" dirty="0"/>
                  <a:t/>
                </a:r>
                <a:br>
                  <a:rPr lang="en-US" sz="1200" dirty="0"/>
                </a:br>
                <a:endParaRPr lang="en-GB" sz="12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7623" y="1862617"/>
                <a:ext cx="810000" cy="324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9429048" y="2781002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ISCL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048" y="2781002"/>
                <a:ext cx="810000" cy="324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rgbClr val="FF0000"/>
                </a:solidFill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9457623" y="2331319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IFCL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7623" y="2331319"/>
                <a:ext cx="810000" cy="324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rgbClr val="FF0000"/>
                </a:solidFill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Rectangle 49"/>
              <p:cNvSpPr/>
              <p:nvPr/>
            </p:nvSpPr>
            <p:spPr>
              <a:xfrm>
                <a:off x="7681845" y="2268673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Ohm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845" y="2268673"/>
                <a:ext cx="810000" cy="324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rgbClr val="FF0000"/>
                </a:solidFill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/>
              <p:cNvSpPr/>
              <p:nvPr/>
            </p:nvSpPr>
            <p:spPr>
              <a:xfrm>
                <a:off x="9457623" y="3194084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Eddy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51" name="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7623" y="3194084"/>
                <a:ext cx="810000" cy="324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rgbClr val="FF0000"/>
                </a:solidFill>
                <a:prstDash val="solid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5643297" y="2797004"/>
            <a:ext cx="810000" cy="324000"/>
          </a:xfrm>
          <a:prstGeom prst="rect">
            <a:avLst/>
          </a:prstGeom>
          <a:solidFill>
            <a:schemeClr val="bg1"/>
          </a:solidFill>
          <a:ln w="12700">
            <a:gradFill flip="none" rotWithShape="1">
              <a:gsLst>
                <a:gs pos="0">
                  <a:srgbClr val="FF0000"/>
                </a:gs>
                <a:gs pos="97000">
                  <a:schemeClr val="tx2">
                    <a:lumMod val="40000"/>
                    <a:lumOff val="60000"/>
                  </a:schemeClr>
                </a:gs>
              </a:gsLst>
              <a:lin ang="5400000" scaled="0"/>
              <a:tileRect/>
            </a:gra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Helium</a:t>
            </a:r>
            <a:endParaRPr lang="en-GB" sz="1200" dirty="0"/>
          </a:p>
        </p:txBody>
      </p:sp>
      <p:sp>
        <p:nvSpPr>
          <p:cNvPr id="60" name="Rectangle 59"/>
          <p:cNvSpPr/>
          <p:nvPr/>
        </p:nvSpPr>
        <p:spPr>
          <a:xfrm>
            <a:off x="7681845" y="2797004"/>
            <a:ext cx="810000" cy="324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+mj-lt"/>
                <a:ea typeface="Cambria Math" panose="02040503050406030204" pitchFamily="18" charset="0"/>
              </a:rPr>
              <a:t>Heaters</a:t>
            </a:r>
            <a:endParaRPr lang="en-GB" sz="1200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282989" y="4192604"/>
            <a:ext cx="810000" cy="324000"/>
          </a:xfrm>
          <a:prstGeom prst="rect">
            <a:avLst/>
          </a:prstGeom>
          <a:solidFill>
            <a:schemeClr val="bg1"/>
          </a:solidFill>
          <a:ln w="12700">
            <a:gradFill flip="none" rotWithShape="1">
              <a:gsLst>
                <a:gs pos="50000">
                  <a:srgbClr val="B81850"/>
                </a:gs>
                <a:gs pos="1000">
                  <a:srgbClr val="7030A0"/>
                </a:gs>
                <a:gs pos="97000">
                  <a:srgbClr val="FF0000"/>
                </a:gs>
              </a:gsLst>
              <a:lin ang="0" scaled="0"/>
              <a:tileRect/>
            </a:gra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CLIQ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61"/>
              <p:cNvSpPr/>
              <p:nvPr/>
            </p:nvSpPr>
            <p:spPr>
              <a:xfrm>
                <a:off x="5113972" y="2266585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,..)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972" y="2266585"/>
                <a:ext cx="810000" cy="324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Rectangle 62"/>
              <p:cNvSpPr/>
              <p:nvPr/>
            </p:nvSpPr>
            <p:spPr>
              <a:xfrm>
                <a:off x="6170877" y="2266585"/>
                <a:ext cx="810000" cy="324000"/>
              </a:xfrm>
              <a:prstGeom prst="rect">
                <a:avLst/>
              </a:prstGeom>
              <a:solidFill>
                <a:schemeClr val="bg1"/>
              </a:solid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,..)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877" y="2266585"/>
                <a:ext cx="810000" cy="324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gradFill flip="none" rotWithShape="1">
                  <a:gsLst>
                    <a:gs pos="50000">
                      <a:srgbClr val="B81850"/>
                    </a:gs>
                    <a:gs pos="1000">
                      <a:srgbClr val="7030A0"/>
                    </a:gs>
                    <a:gs pos="97000">
                      <a:srgbClr val="FF0000"/>
                    </a:gs>
                  </a:gsLst>
                  <a:lin ang="5400000" scaled="0"/>
                  <a:tileRect/>
                </a:gra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>
            <a:stCxn id="63" idx="0"/>
          </p:cNvCxnSpPr>
          <p:nvPr/>
        </p:nvCxnSpPr>
        <p:spPr>
          <a:xfrm flipV="1">
            <a:off x="6575877" y="1810893"/>
            <a:ext cx="0" cy="4556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2" idx="0"/>
          </p:cNvCxnSpPr>
          <p:nvPr/>
        </p:nvCxnSpPr>
        <p:spPr>
          <a:xfrm flipV="1">
            <a:off x="5518972" y="1826824"/>
            <a:ext cx="0" cy="4397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61" idx="1"/>
          </p:cNvCxnSpPr>
          <p:nvPr/>
        </p:nvCxnSpPr>
        <p:spPr>
          <a:xfrm rot="10800000">
            <a:off x="2221799" y="1855399"/>
            <a:ext cx="2061191" cy="2499206"/>
          </a:xfrm>
          <a:prstGeom prst="bentConnector2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3" idx="1"/>
          </p:cNvCxnSpPr>
          <p:nvPr/>
        </p:nvCxnSpPr>
        <p:spPr>
          <a:xfrm rot="10800000">
            <a:off x="3483778" y="1871575"/>
            <a:ext cx="281694" cy="1569170"/>
          </a:xfrm>
          <a:prstGeom prst="bentConnector2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39" idx="1"/>
          </p:cNvCxnSpPr>
          <p:nvPr/>
        </p:nvCxnSpPr>
        <p:spPr>
          <a:xfrm rot="10800000">
            <a:off x="2915781" y="1877291"/>
            <a:ext cx="1363495" cy="2019079"/>
          </a:xfrm>
          <a:prstGeom prst="bentConnector2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61" idx="3"/>
          </p:cNvCxnSpPr>
          <p:nvPr/>
        </p:nvCxnSpPr>
        <p:spPr>
          <a:xfrm flipV="1">
            <a:off x="5092990" y="1855399"/>
            <a:ext cx="2211232" cy="2499206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50" idx="1"/>
          </p:cNvCxnSpPr>
          <p:nvPr/>
        </p:nvCxnSpPr>
        <p:spPr>
          <a:xfrm flipH="1">
            <a:off x="7304221" y="2430673"/>
            <a:ext cx="3776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7304221" y="2949452"/>
            <a:ext cx="3776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62" idx="2"/>
            <a:endCxn id="54" idx="1"/>
          </p:cNvCxnSpPr>
          <p:nvPr/>
        </p:nvCxnSpPr>
        <p:spPr>
          <a:xfrm rot="16200000" flipH="1">
            <a:off x="5396924" y="2712632"/>
            <a:ext cx="368420" cy="124325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endCxn id="54" idx="3"/>
          </p:cNvCxnSpPr>
          <p:nvPr/>
        </p:nvCxnSpPr>
        <p:spPr>
          <a:xfrm rot="5400000">
            <a:off x="6340911" y="2724039"/>
            <a:ext cx="347351" cy="122580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39" idx="3"/>
          </p:cNvCxnSpPr>
          <p:nvPr/>
        </p:nvCxnSpPr>
        <p:spPr>
          <a:xfrm>
            <a:off x="5089275" y="3896369"/>
            <a:ext cx="302374" cy="454393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32" idx="3"/>
          </p:cNvCxnSpPr>
          <p:nvPr/>
        </p:nvCxnSpPr>
        <p:spPr>
          <a:xfrm>
            <a:off x="5561449" y="3440659"/>
            <a:ext cx="261682" cy="910103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32" idx="1"/>
            <a:endCxn id="33" idx="3"/>
          </p:cNvCxnSpPr>
          <p:nvPr/>
        </p:nvCxnSpPr>
        <p:spPr>
          <a:xfrm flipH="1">
            <a:off x="4575472" y="3440659"/>
            <a:ext cx="175977" cy="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96655" y="47488"/>
            <a:ext cx="4036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 Overview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2625" y="482660"/>
            <a:ext cx="9044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55A0"/>
                </a:solidFill>
              </a:rPr>
              <a:t>COMSOL models generated with STEAM-SIGMA implement strongly coupled </a:t>
            </a:r>
            <a:r>
              <a:rPr lang="en-US" sz="1200" dirty="0" err="1" smtClean="0">
                <a:solidFill>
                  <a:srgbClr val="0055A0"/>
                </a:solidFill>
              </a:rPr>
              <a:t>magnetoquasistatic</a:t>
            </a:r>
            <a:r>
              <a:rPr lang="en-US" sz="1200" dirty="0" smtClean="0">
                <a:solidFill>
                  <a:srgbClr val="0055A0"/>
                </a:solidFill>
              </a:rPr>
              <a:t>, thermal and network equations.</a:t>
            </a:r>
          </a:p>
          <a:p>
            <a:r>
              <a:rPr lang="en-US" sz="1200" dirty="0" smtClean="0">
                <a:solidFill>
                  <a:srgbClr val="0055A0"/>
                </a:solidFill>
              </a:rPr>
              <a:t>Models provide an interface for co-simulation in a current- and voltage-driven modes.</a:t>
            </a:r>
            <a:endParaRPr lang="en-US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0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7" grpId="0" animBg="1"/>
      <p:bldP spid="39" grpId="0" animBg="1"/>
      <p:bldP spid="50" grpId="0" animBg="1"/>
      <p:bldP spid="54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50986" y="133471"/>
            <a:ext cx="8226854" cy="4182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100" dirty="0">
              <a:solidFill>
                <a:srgbClr val="0055A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62" y="1002116"/>
            <a:ext cx="2880422" cy="223712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825316" y="3025197"/>
            <a:ext cx="11144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rgbClr val="0055A0"/>
                </a:solidFill>
              </a:rPr>
              <a:t>CERNcourier.com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50986" y="607234"/>
            <a:ext cx="318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55A0"/>
                </a:solidFill>
              </a:rPr>
              <a:t>How to discretize a superconducting cable? </a:t>
            </a:r>
            <a:br>
              <a:rPr lang="en-GB" sz="1200" dirty="0">
                <a:solidFill>
                  <a:srgbClr val="0055A0"/>
                </a:solidFill>
              </a:rPr>
            </a:br>
            <a:endParaRPr lang="en-US" sz="1200" dirty="0">
              <a:solidFill>
                <a:srgbClr val="0055A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003913" y="1051760"/>
            <a:ext cx="0" cy="72900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26038" y="1272723"/>
            <a:ext cx="86273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0055A0"/>
                </a:solidFill>
              </a:rPr>
              <a:t>~100 um</a:t>
            </a:r>
            <a:endParaRPr lang="en-US" sz="1350" dirty="0"/>
          </a:p>
        </p:txBody>
      </p:sp>
      <p:sp>
        <p:nvSpPr>
          <p:cNvPr id="43" name="Rectangle 42"/>
          <p:cNvSpPr/>
          <p:nvPr/>
        </p:nvSpPr>
        <p:spPr>
          <a:xfrm>
            <a:off x="4826484" y="610310"/>
            <a:ext cx="42041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55A0"/>
                </a:solidFill>
              </a:rPr>
              <a:t>Wilson / Verweij equivalent magnetization</a:t>
            </a:r>
            <a:r>
              <a:rPr lang="en-GB" sz="1200" dirty="0">
                <a:solidFill>
                  <a:srgbClr val="0055A0"/>
                </a:solidFill>
              </a:rPr>
              <a:t> </a:t>
            </a:r>
            <a:br>
              <a:rPr lang="en-GB" sz="1200" dirty="0">
                <a:solidFill>
                  <a:srgbClr val="0055A0"/>
                </a:solidFill>
              </a:rPr>
            </a:b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A0"/>
                </a:solidFill>
              </a:rPr>
              <a:t>Formulation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</a:rPr>
              <a:t>Equivalent Tau formulation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55A0"/>
              </a:solidFill>
            </a:endParaRPr>
          </a:p>
          <a:p>
            <a:r>
              <a:rPr lang="en-US" sz="1200" dirty="0">
                <a:solidFill>
                  <a:srgbClr val="0055A0"/>
                </a:solidFill>
              </a:rPr>
              <a:t/>
            </a:r>
            <a:br>
              <a:rPr lang="en-US" sz="1200" dirty="0">
                <a:solidFill>
                  <a:srgbClr val="0055A0"/>
                </a:solidFill>
              </a:rPr>
            </a:b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A0"/>
                </a:solidFill>
              </a:rPr>
              <a:t>Constitutive law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55A0"/>
                </a:solidFill>
              </a:rPr>
              <a:t>Ampere-Maxwell Law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77129" y="3354906"/>
            <a:ext cx="40337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solidFill>
                  <a:srgbClr val="0055A0"/>
                </a:solidFill>
              </a:rPr>
              <a:t>If the eddy-currents paths are known a priori, the equivalent magnetization effect can be </a:t>
            </a:r>
            <a:r>
              <a:rPr lang="en-GB" sz="1200" dirty="0"/>
              <a:t>directly related to the change of magnetic flux density </a:t>
            </a:r>
          </a:p>
          <a:p>
            <a:pPr algn="just"/>
            <a:endParaRPr lang="en-GB" sz="1200" dirty="0"/>
          </a:p>
          <a:p>
            <a:pPr algn="ctr"/>
            <a:r>
              <a:rPr lang="en-US" sz="1200" b="1" dirty="0"/>
              <a:t>Faraday-Lenz + Ampere-Maxwell </a:t>
            </a:r>
            <a:endParaRPr lang="en-GB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5480897" y="1272723"/>
                <a:ext cx="1734577" cy="3202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IFCC</m:t>
                          </m:r>
                        </m:sub>
                      </m:sSub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</m:acc>
                    </m:oMath>
                  </m:oMathPara>
                </a14:m>
                <a:endParaRPr lang="en-US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97" y="1272723"/>
                <a:ext cx="1734577" cy="3202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480897" y="2977661"/>
                <a:ext cx="1764009" cy="3142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</m:acc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en-GB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IFCC</m:t>
                              </m:r>
                            </m:sub>
                          </m:sSub>
                          <m:r>
                            <a:rPr lang="en-GB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97" y="2977661"/>
                <a:ext cx="1764009" cy="3142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5480897" y="3666337"/>
                <a:ext cx="526811" cy="486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</m:num>
                        <m:den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97" y="3666337"/>
                <a:ext cx="526811" cy="486993"/>
              </a:xfrm>
              <a:prstGeom prst="rect">
                <a:avLst/>
              </a:prstGeom>
              <a:blipFill>
                <a:blip r:embed="rId6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6623603" y="3752464"/>
                <a:ext cx="963021" cy="29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 sz="12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× </m:t>
                    </m:r>
                    <m:sSub>
                      <m:sSubPr>
                        <m:ctrlPr>
                          <a:rPr lang="en-GB" sz="12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2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sz="1200" dirty="0">
                            <a:solidFill>
                              <a:srgbClr val="00B050"/>
                            </a:solidFill>
                          </a:rPr>
                          <m:t> 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IFCC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00B05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603" y="3752464"/>
                <a:ext cx="963021" cy="29944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/>
          <p:cNvCxnSpPr>
            <a:stCxn id="52" idx="3"/>
            <a:endCxn id="53" idx="1"/>
          </p:cNvCxnSpPr>
          <p:nvPr/>
        </p:nvCxnSpPr>
        <p:spPr>
          <a:xfrm flipV="1">
            <a:off x="5961509" y="3890651"/>
            <a:ext cx="662094" cy="76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528145" y="3586724"/>
            <a:ext cx="4329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Currents’ paths </a:t>
            </a:r>
            <a:br>
              <a:rPr lang="en-GB" sz="1200" dirty="0">
                <a:solidFill>
                  <a:srgbClr val="00B050"/>
                </a:solidFill>
              </a:rPr>
            </a:br>
            <a:r>
              <a:rPr lang="en-GB" sz="1200" dirty="0">
                <a:solidFill>
                  <a:srgbClr val="00B050"/>
                </a:solidFill>
              </a:rPr>
              <a:t>don’t have to be </a:t>
            </a:r>
            <a:br>
              <a:rPr lang="en-GB" sz="1200" dirty="0">
                <a:solidFill>
                  <a:srgbClr val="00B050"/>
                </a:solidFill>
              </a:rPr>
            </a:br>
            <a:r>
              <a:rPr lang="en-GB" sz="1200" dirty="0">
                <a:solidFill>
                  <a:srgbClr val="00B050"/>
                </a:solidFill>
              </a:rPr>
              <a:t>resolved anymore!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480897" y="1997550"/>
                <a:ext cx="1426353" cy="543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lang="en-US" sz="1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e>
                            <m:sub>
                              <m: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0897" y="1997550"/>
                <a:ext cx="1426353" cy="54380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472950" y="4262607"/>
            <a:ext cx="455765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We found an issue in this formulation.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Suitable for external field without imposed current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See next slides.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17727" y="133471"/>
            <a:ext cx="6703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Physics: Inter-Filament Coupling Currents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2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47" grpId="0"/>
      <p:bldP spid="52" grpId="0"/>
      <p:bldP spid="53" grpId="0"/>
      <p:bldP spid="5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21" y="2109967"/>
            <a:ext cx="3262949" cy="21570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198341" y="1163347"/>
                <a:ext cx="2581412" cy="3026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200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Xover</m:t>
                          </m:r>
                        </m:sub>
                        <m:sup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GB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Xover</m:t>
                          </m:r>
                        </m:sub>
                      </m:sSub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Avg</m:t>
                          </m:r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341" y="1163347"/>
                <a:ext cx="2581412" cy="302647"/>
              </a:xfrm>
              <a:prstGeom prst="rect">
                <a:avLst/>
              </a:prstGeom>
              <a:blipFill>
                <a:blip r:embed="rId4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198341" y="1544041"/>
                <a:ext cx="2510752" cy="3120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200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adj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  <m:sup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p>
                      </m:sSubSup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GB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adj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Avg</m:t>
                          </m:r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341" y="1544041"/>
                <a:ext cx="2510752" cy="312073"/>
              </a:xfrm>
              <a:prstGeom prst="rect">
                <a:avLst/>
              </a:prstGeom>
              <a:blipFill>
                <a:blip r:embed="rId5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158" y="703411"/>
            <a:ext cx="2305118" cy="1353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198340" y="1935125"/>
                <a:ext cx="2559996" cy="3555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en-GB" sz="1200" b="1" i="1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adj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  <m:sup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p>
                      </m:sSubSup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GB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adj</m:t>
                          </m:r>
                          <m: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200" b="1" i="1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∥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Avg</m:t>
                          </m:r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340" y="1935125"/>
                <a:ext cx="2559996" cy="35554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8341" y="3269182"/>
            <a:ext cx="1964615" cy="11085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428946" y="793302"/>
                <a:ext cx="191420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tx2"/>
                    </a:solidFill>
                  </a:rPr>
                  <a:t>Given a Rutherford cable,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ISCL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is decomposed in three contributions</a:t>
                </a:r>
                <a:endParaRPr lang="en-US" sz="1200" dirty="0">
                  <a:solidFill>
                    <a:schemeClr val="tx2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46" y="793302"/>
                <a:ext cx="1914205" cy="830997"/>
              </a:xfrm>
              <a:prstGeom prst="rect">
                <a:avLst/>
              </a:prstGeom>
              <a:blipFill>
                <a:blip r:embed="rId9"/>
                <a:stretch>
                  <a:fillRect t="-735"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438470" y="1518200"/>
                <a:ext cx="1789592" cy="3272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200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Xover</m:t>
                        </m:r>
                      </m:sub>
                      <m:sup>
                        <m: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p>
                    </m:sSubSup>
                  </m:oMath>
                </a14:m>
                <a:r>
                  <a:rPr lang="en-GB" sz="1200" dirty="0"/>
                  <a:t>  </a:t>
                </a:r>
                <a14:m>
                  <m:oMath xmlns:m="http://schemas.openxmlformats.org/officeDocument/2006/math">
                    <m:r>
                      <a:rPr lang="en-US" sz="120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200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adj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  <m:sup>
                        <m: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p>
                    </m:sSubSup>
                  </m:oMath>
                </a14:m>
                <a:r>
                  <a:rPr lang="en-GB" sz="1200" dirty="0"/>
                  <a:t>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200" b="1" i="1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adj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p>
                    </m:sSubSup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470" y="1518200"/>
                <a:ext cx="1789592" cy="327269"/>
              </a:xfrm>
              <a:prstGeom prst="rect">
                <a:avLst/>
              </a:prstGeom>
              <a:blipFill>
                <a:blip r:embed="rId10"/>
                <a:stretch>
                  <a:fillRect b="-3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327157" y="3696395"/>
                <a:ext cx="244449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A generic turn cross-section,</a:t>
                </a:r>
                <a:br>
                  <a:rPr lang="en-US" sz="1200" dirty="0"/>
                </a:br>
                <a:r>
                  <a:rPr lang="en-US" sz="1200" dirty="0"/>
                  <a:t>with its local reference system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1200" i="1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157" y="3696395"/>
                <a:ext cx="2444496" cy="646331"/>
              </a:xfrm>
              <a:prstGeom prst="rect">
                <a:avLst/>
              </a:prstGeom>
              <a:blipFill>
                <a:blip r:embed="rId11"/>
                <a:stretch>
                  <a:fillRect l="-249" t="-943" b="-3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4780390" y="793303"/>
            <a:ext cx="32082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The three contributions are formulated as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4780389" y="2465986"/>
                <a:ext cx="3938258" cy="2916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tx2"/>
                    </a:solidFill>
                  </a:rPr>
                  <a:t>The symbol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1" i="1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</m:d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indicates the average of </a:t>
                </a:r>
                <a14:m>
                  <m:oMath xmlns:m="http://schemas.openxmlformats.org/officeDocument/2006/math">
                    <m:r>
                      <a:rPr lang="en-US" sz="1200" b="1" i="1">
                        <a:latin typeface="Cambria Math" panose="02040503050406030204" pitchFamily="18" charset="0"/>
                      </a:rPr>
                      <m:t>𝑿</m:t>
                    </m:r>
                  </m:oMath>
                </a14:m>
                <a:r>
                  <a:rPr lang="en-GB" sz="1200" dirty="0"/>
                  <a:t> along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389" y="2465986"/>
                <a:ext cx="3938258" cy="291618"/>
              </a:xfrm>
              <a:prstGeom prst="rect">
                <a:avLst/>
              </a:prstGeom>
              <a:blipFill>
                <a:blip r:embed="rId12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/>
          <p:cNvSpPr/>
          <p:nvPr/>
        </p:nvSpPr>
        <p:spPr>
          <a:xfrm>
            <a:off x="4771654" y="2849733"/>
            <a:ext cx="3981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The equivalent tau are in first approximation function only of the cable parameters, and they are given as 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6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223600" y="112243"/>
            <a:ext cx="6485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Physics: Inter-Strand Coupling Currents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1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5" grpId="0"/>
      <p:bldP spid="8" grpId="0"/>
      <p:bldP spid="37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90313">
            <a:off x="-403824" y="2038622"/>
            <a:ext cx="3283754" cy="2462815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350986" y="133471"/>
            <a:ext cx="8226854" cy="4182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100" dirty="0">
              <a:solidFill>
                <a:srgbClr val="0055A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2770" y="720534"/>
            <a:ext cx="3794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The iron yoke is laminated</a:t>
            </a:r>
            <a:br>
              <a:rPr lang="en-US" sz="1200" dirty="0"/>
            </a:b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Only the structural copper wedges are considered</a:t>
            </a:r>
            <a:br>
              <a:rPr lang="en-US" sz="1200" dirty="0"/>
            </a:b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Wedges do not form a closed loop.</a:t>
            </a:r>
            <a:br>
              <a:rPr lang="en-US" sz="1200" dirty="0"/>
            </a:br>
            <a:r>
              <a:rPr lang="en-US" sz="1200" dirty="0"/>
              <a:t>A constraint is necessary, to prevent a net current.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956949" y="2052407"/>
                <a:ext cx="1410643" cy="486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eddy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wedge</m:t>
                          </m:r>
                        </m:sub>
                      </m:sSub>
                      <m:f>
                        <m:f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</m:num>
                        <m:den>
                          <m: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49" y="2052407"/>
                <a:ext cx="1410643" cy="486993"/>
              </a:xfrm>
              <a:prstGeom prst="rect">
                <a:avLst/>
              </a:prstGeom>
              <a:blipFill>
                <a:blip r:embed="rId4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710448" y="3270029"/>
                <a:ext cx="1795620" cy="6640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eddy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limLoc m:val="undOvr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4"/>
                            </m:r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⃑"/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</a:rPr>
                                <m:t>eddy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nary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448" y="3270029"/>
                <a:ext cx="1795620" cy="6640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036040" y="2685294"/>
                <a:ext cx="1843966" cy="294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wedge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+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eddy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r>
                  <a:rPr lang="en-US" sz="1200" dirty="0"/>
                  <a:t/>
                </a:r>
                <a:br>
                  <a:rPr lang="en-US" sz="1200" dirty="0"/>
                </a:br>
                <a:endParaRPr lang="en-GB" sz="12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040" y="2685294"/>
                <a:ext cx="1843966" cy="294568"/>
              </a:xfrm>
              <a:prstGeom prst="rect">
                <a:avLst/>
              </a:prstGeom>
              <a:blipFill>
                <a:blip r:embed="rId6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707552" y="3082018"/>
                <a:ext cx="73565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7552" y="3082018"/>
                <a:ext cx="735651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/>
          <p:cNvSpPr/>
          <p:nvPr/>
        </p:nvSpPr>
        <p:spPr>
          <a:xfrm rot="10800000">
            <a:off x="2403112" y="3037780"/>
            <a:ext cx="372197" cy="792128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>
            <a:off x="2398528" y="4070989"/>
            <a:ext cx="2166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COMSOL in-built Coil feature</a:t>
            </a:r>
            <a:endParaRPr lang="en-GB" sz="1200" dirty="0">
              <a:solidFill>
                <a:srgbClr val="00B05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9956" y="1595991"/>
            <a:ext cx="3241526" cy="2728913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783689" y="719332"/>
            <a:ext cx="3794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The Coil feature is stable </a:t>
            </a:r>
            <a:br>
              <a:rPr lang="en-US" sz="1200" dirty="0"/>
            </a:b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The figure shows the eddy currents patters during a CLIQ discharge in an MB magnet</a:t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7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317727" y="133471"/>
            <a:ext cx="4677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Physics: Eddy Currents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31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58130" y="133471"/>
            <a:ext cx="8226854" cy="4182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100" dirty="0">
              <a:solidFill>
                <a:srgbClr val="0055A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8" y="1953389"/>
            <a:ext cx="2700000" cy="22730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456" y="1953389"/>
            <a:ext cx="2700000" cy="22730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9344" y="1953389"/>
            <a:ext cx="2700000" cy="227302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149237" y="760845"/>
            <a:ext cx="38566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55A0"/>
                </a:solidFill>
              </a:rPr>
              <a:t>Inter-filament and inter-strand coupling losses are associated to the magnetic energy density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149708" y="1326476"/>
                <a:ext cx="1855741" cy="253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105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b="1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050" b="1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   [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r>
                  <a:rPr lang="en-GB" sz="1050" dirty="0">
                    <a:solidFill>
                      <a:srgbClr val="0055A0"/>
                    </a:solidFill>
                  </a:rPr>
                  <a:t/>
                </a:r>
                <a:br>
                  <a:rPr lang="en-GB" sz="1050" dirty="0">
                    <a:solidFill>
                      <a:srgbClr val="0055A0"/>
                    </a:solidFill>
                  </a:rPr>
                </a:br>
                <a:endParaRPr lang="en-US" sz="105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708" y="1326476"/>
                <a:ext cx="1855741" cy="253980"/>
              </a:xfrm>
              <a:prstGeom prst="rect">
                <a:avLst/>
              </a:prstGeom>
              <a:blipFill>
                <a:blip r:embed="rId6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925089" y="1694832"/>
                <a:ext cx="1509388" cy="356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sSup>
                        <m:sSup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acc>
                                <m:accPr>
                                  <m:chr m:val="⃗"/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acc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089" y="1694832"/>
                <a:ext cx="1509388" cy="3567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714283" y="1694832"/>
                <a:ext cx="1620059" cy="356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sSup>
                        <m:sSup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20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283" y="1694832"/>
                <a:ext cx="1620059" cy="35670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170956" y="760844"/>
            <a:ext cx="2708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55A0"/>
                </a:solidFill>
              </a:rPr>
              <a:t>Losses in wedges are calculated using the Joule’ Law</a:t>
            </a:r>
            <a:endParaRPr lang="en-GB" sz="12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884158" y="1321680"/>
                <a:ext cx="1327799" cy="3398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eddy</m:t>
                          </m:r>
                        </m:sub>
                        <m:sup>
                          <m: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4158" y="1321680"/>
                <a:ext cx="1327799" cy="339837"/>
              </a:xfrm>
              <a:prstGeom prst="rect">
                <a:avLst/>
              </a:prstGeom>
              <a:blipFill>
                <a:blip r:embed="rId9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Elbow Connector 25"/>
          <p:cNvCxnSpPr>
            <a:stCxn id="21" idx="1"/>
            <a:endCxn id="22" idx="0"/>
          </p:cNvCxnSpPr>
          <p:nvPr/>
        </p:nvCxnSpPr>
        <p:spPr>
          <a:xfrm rot="10800000" flipV="1">
            <a:off x="1656491" y="1441917"/>
            <a:ext cx="493217" cy="25291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1" idx="3"/>
            <a:endCxn id="23" idx="0"/>
          </p:cNvCxnSpPr>
          <p:nvPr/>
        </p:nvCxnSpPr>
        <p:spPr>
          <a:xfrm>
            <a:off x="4005449" y="1441918"/>
            <a:ext cx="495540" cy="25291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5294" y="4116005"/>
            <a:ext cx="143500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>
                <a:solidFill>
                  <a:srgbClr val="0055A0"/>
                </a:solidFill>
              </a:rPr>
              <a:t>CLIQ discharge </a:t>
            </a:r>
            <a:endParaRPr lang="en-GB" sz="135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8</a:t>
            </a:fld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317727" y="133471"/>
            <a:ext cx="5741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Physics: Electromagnetic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4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58130" y="133471"/>
            <a:ext cx="8226854" cy="418231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100" dirty="0">
              <a:solidFill>
                <a:srgbClr val="0055A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6260" y="4559597"/>
            <a:ext cx="7947450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50" dirty="0">
                <a:solidFill>
                  <a:schemeClr val="bg1"/>
                </a:solidFill>
              </a:rPr>
              <a:t>[9] </a:t>
            </a:r>
            <a:r>
              <a:rPr lang="en-GB" sz="750" dirty="0" err="1">
                <a:solidFill>
                  <a:schemeClr val="bg1"/>
                </a:solidFill>
              </a:rPr>
              <a:t>Russenschuck</a:t>
            </a:r>
            <a:r>
              <a:rPr lang="en-GB" sz="750" dirty="0">
                <a:solidFill>
                  <a:schemeClr val="bg1"/>
                </a:solidFill>
              </a:rPr>
              <a:t>, Stephan. </a:t>
            </a:r>
            <a:r>
              <a:rPr lang="en-GB" sz="750" i="1" dirty="0">
                <a:solidFill>
                  <a:schemeClr val="bg1"/>
                </a:solidFill>
              </a:rPr>
              <a:t>Field computation for accelerator magnets: analytical and numerical methods for electromagnetic design and optimization</a:t>
            </a:r>
            <a:r>
              <a:rPr lang="en-GB" sz="750" dirty="0">
                <a:solidFill>
                  <a:schemeClr val="bg1"/>
                </a:solidFill>
              </a:rPr>
              <a:t>. John Wiley &amp; Sons, 2011.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645248" y="-1276749"/>
                <a:ext cx="1855741" cy="2539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105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050" b="1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050" b="1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   [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10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10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r>
                  <a:rPr lang="en-GB" sz="1050" dirty="0">
                    <a:solidFill>
                      <a:srgbClr val="0055A0"/>
                    </a:solidFill>
                  </a:rPr>
                  <a:t/>
                </a:r>
                <a:br>
                  <a:rPr lang="en-GB" sz="1050" dirty="0">
                    <a:solidFill>
                      <a:srgbClr val="0055A0"/>
                    </a:solidFill>
                  </a:rPr>
                </a:br>
                <a:endParaRPr lang="en-US" sz="105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5248" y="-1276749"/>
                <a:ext cx="1855741" cy="253980"/>
              </a:xfrm>
              <a:prstGeom prst="rect">
                <a:avLst/>
              </a:prstGeom>
              <a:blipFill>
                <a:blip r:embed="rId3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420629" y="-908394"/>
                <a:ext cx="1509388" cy="356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sSup>
                        <m:sSup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acc>
                                <m:accPr>
                                  <m:chr m:val="⃗"/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acc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629" y="-908394"/>
                <a:ext cx="1509388" cy="3567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209823" y="-908394"/>
                <a:ext cx="1620059" cy="3567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2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sSup>
                        <m:sSup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acc>
                                    <m:accPr>
                                      <m:chr m:val="⃗"/>
                                      <m:ctrlPr>
                                        <a:rPr lang="en-US" sz="12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20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9823" y="-908394"/>
                <a:ext cx="1620059" cy="3567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033204" y="1347300"/>
            <a:ext cx="21868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</a:rPr>
              <a:t>Losses  are calculated using </a:t>
            </a:r>
            <a:br>
              <a:rPr lang="en-US" sz="1200" dirty="0">
                <a:solidFill>
                  <a:srgbClr val="0055A0"/>
                </a:solidFill>
              </a:rPr>
            </a:br>
            <a:r>
              <a:rPr lang="en-US" sz="1200" dirty="0">
                <a:solidFill>
                  <a:srgbClr val="0055A0"/>
                </a:solidFill>
              </a:rPr>
              <a:t>the Joule’ Law</a:t>
            </a:r>
            <a:endParaRPr lang="en-GB" sz="12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482269" y="1794184"/>
                <a:ext cx="1327799" cy="3398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35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eddy</m:t>
                          </m:r>
                        </m:sub>
                        <m:sup>
                          <m:r>
                            <a:rPr lang="en-US" sz="135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269" y="1794184"/>
                <a:ext cx="1327799" cy="339837"/>
              </a:xfrm>
              <a:prstGeom prst="rect">
                <a:avLst/>
              </a:prstGeom>
              <a:blipFill>
                <a:blip r:embed="rId6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Elbow Connector 25"/>
          <p:cNvCxnSpPr>
            <a:stCxn id="21" idx="1"/>
            <a:endCxn id="22" idx="0"/>
          </p:cNvCxnSpPr>
          <p:nvPr/>
        </p:nvCxnSpPr>
        <p:spPr>
          <a:xfrm rot="10800000" flipV="1">
            <a:off x="2152031" y="-1161309"/>
            <a:ext cx="493217" cy="25291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1" idx="3"/>
            <a:endCxn id="23" idx="0"/>
          </p:cNvCxnSpPr>
          <p:nvPr/>
        </p:nvCxnSpPr>
        <p:spPr>
          <a:xfrm>
            <a:off x="4500989" y="-1161308"/>
            <a:ext cx="495540" cy="25291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3204" y="2063871"/>
            <a:ext cx="2700000" cy="2273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428946" y="793302"/>
                <a:ext cx="406209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tx2"/>
                    </a:solidFill>
                  </a:rPr>
                  <a:t>The transition across the critical surface is smoothened with the use of a Sigmoid function</a:t>
                </a:r>
                <a:br>
                  <a:rPr lang="en-US" sz="1200" dirty="0">
                    <a:solidFill>
                      <a:schemeClr val="tx2"/>
                    </a:solidFill>
                  </a:rPr>
                </a:br>
                <a:endParaRPr lang="en-US" sz="1200" dirty="0">
                  <a:solidFill>
                    <a:schemeClr val="tx2"/>
                  </a:solidFill>
                </a:endParaRP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Cu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is averaged over the turn domain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2"/>
                  </a:solidFill>
                </a:endParaRP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crit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calculate with the peak of 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and the average of 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46" y="793302"/>
                <a:ext cx="4062092" cy="1200329"/>
              </a:xfrm>
              <a:prstGeom prst="rect">
                <a:avLst/>
              </a:prstGeom>
              <a:blipFill>
                <a:blip r:embed="rId8"/>
                <a:stretch>
                  <a:fillRect t="-508" b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12868" y="2075692"/>
                <a:ext cx="2942152" cy="521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12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lang="en-US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Cu</m:t>
                          </m:r>
                        </m:sub>
                      </m:sSub>
                      <m:d>
                        <m:dPr>
                          <m:ctrlPr>
                            <a:rPr lang="en-US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en-US" sz="12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</m:e>
                      </m:d>
                      <m:r>
                        <a:rPr lang="en-US" sz="12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crit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200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200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20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  <m:r>
                                    <a:rPr lang="en-US" sz="1200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en-US" sz="1200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00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20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t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68" y="2075692"/>
                <a:ext cx="2942152" cy="52155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1038" y="2699557"/>
            <a:ext cx="1473104" cy="170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35215" y="2699557"/>
            <a:ext cx="1820822" cy="1701000"/>
          </a:xfrm>
          <a:prstGeom prst="rect">
            <a:avLst/>
          </a:prstGeom>
        </p:spPr>
      </p:pic>
      <p:pic>
        <p:nvPicPr>
          <p:cNvPr id="28" name="Picture 4" descr="Zobacz oryginalny obraz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983" y="2853949"/>
            <a:ext cx="302280" cy="29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34410" y="-408309"/>
            <a:ext cx="42434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 (y0*</a:t>
            </a:r>
            <a:r>
              <a:rPr lang="en-GB" sz="1350" dirty="0" err="1"/>
              <a:t>exp</a:t>
            </a:r>
            <a:r>
              <a:rPr lang="en-GB" sz="1350" dirty="0"/>
              <a:t>(xc*r0)+y1*</a:t>
            </a:r>
            <a:r>
              <a:rPr lang="en-GB" sz="1350" dirty="0" err="1"/>
              <a:t>exp</a:t>
            </a:r>
            <a:r>
              <a:rPr lang="en-GB" sz="1350" dirty="0"/>
              <a:t>(r0*x))/(</a:t>
            </a:r>
            <a:r>
              <a:rPr lang="en-GB" sz="1350" dirty="0" err="1"/>
              <a:t>exp</a:t>
            </a:r>
            <a:r>
              <a:rPr lang="en-GB" sz="1350" dirty="0"/>
              <a:t>(xc*r0)+</a:t>
            </a:r>
            <a:r>
              <a:rPr lang="en-GB" sz="1350" dirty="0" err="1"/>
              <a:t>exp</a:t>
            </a:r>
            <a:r>
              <a:rPr lang="en-GB" sz="1350" dirty="0"/>
              <a:t>(r0*x));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859501" y="840069"/>
                <a:ext cx="1828770" cy="495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35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35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 + </m:t>
                          </m:r>
                          <m:sSub>
                            <m:sSub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 +</m:t>
                          </m:r>
                          <m:sSup>
                            <m:sSupPr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9501" y="840069"/>
                <a:ext cx="1828770" cy="495777"/>
              </a:xfrm>
              <a:prstGeom prst="rect">
                <a:avLst/>
              </a:prstGeom>
              <a:blipFill>
                <a:blip r:embed="rId1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288287" y="2733138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Current</a:t>
            </a:r>
            <a:br>
              <a:rPr lang="en-US" sz="1200" dirty="0">
                <a:solidFill>
                  <a:schemeClr val="tx2"/>
                </a:solidFill>
              </a:rPr>
            </a:br>
            <a:r>
              <a:rPr lang="en-US" sz="1200" dirty="0">
                <a:solidFill>
                  <a:schemeClr val="tx2"/>
                </a:solidFill>
              </a:rPr>
              <a:t>sharing</a:t>
            </a:r>
            <a:endParaRPr lang="en-GB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28519" y="3797167"/>
            <a:ext cx="2989" cy="3823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15599" y="3532553"/>
            <a:ext cx="47160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[</a:t>
            </a:r>
            <a:r>
              <a:rPr lang="el-GR" sz="1050" dirty="0"/>
              <a:t>Ω</a:t>
            </a:r>
            <a:r>
              <a:rPr lang="en-US" sz="1050" dirty="0"/>
              <a:t>m]</a:t>
            </a:r>
            <a:endParaRPr lang="en-GB" sz="105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54740" y="4124051"/>
            <a:ext cx="46358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62835" y="3859157"/>
            <a:ext cx="3481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/>
              <a:t>[K]</a:t>
            </a:r>
            <a:endParaRPr lang="en-GB" sz="105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9</a:t>
            </a:fld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502082" y="105113"/>
            <a:ext cx="5536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STEAM-SIGMA </a:t>
            </a:r>
            <a:r>
              <a:rPr lang="en-US" b="1" dirty="0" smtClean="0"/>
              <a:t>– Physics: Heat Balance Equation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5900651" y="600189"/>
                <a:ext cx="2619865" cy="711028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Thermal Balance Equation</a:t>
                </a:r>
                <a:r>
                  <a:rPr lang="en-US" sz="1350" dirty="0"/>
                  <a:t/>
                </a:r>
                <a:br>
                  <a:rPr lang="en-US" sz="1350" dirty="0"/>
                </a:br>
                <a:endParaRPr lang="en-US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+    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=    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m:rPr>
                          <m:nor/>
                        </m:rPr>
                        <a:rPr lang="en-GB" sz="1350" dirty="0"/>
                        <m:t> </m:t>
                      </m:r>
                    </m:oMath>
                  </m:oMathPara>
                </a14:m>
                <a:r>
                  <a:rPr lang="en-US" sz="1350" dirty="0"/>
                  <a:t/>
                </a:r>
                <a:br>
                  <a:rPr lang="en-US" sz="1350" dirty="0"/>
                </a:br>
                <a:endParaRPr lang="en-GB" sz="135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0651" y="600189"/>
                <a:ext cx="2619865" cy="71102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547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3986</TotalTime>
  <Words>1444</Words>
  <Application>Microsoft Office PowerPoint</Application>
  <PresentationFormat>On-screen Show (16:9)</PresentationFormat>
  <Paragraphs>441</Paragraphs>
  <Slides>34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Cambria Math</vt:lpstr>
      <vt:lpstr>Mangal</vt:lpstr>
      <vt:lpstr>Optima</vt:lpstr>
      <vt:lpstr>Times New Roman</vt:lpstr>
      <vt:lpstr>Wingdings</vt:lpstr>
      <vt:lpstr>CERNcobrandi16-9</vt:lpstr>
      <vt:lpstr>PowerPoint Presentation</vt:lpstr>
      <vt:lpstr>STEAM Integrated Generator of Magnets for Accelerators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STEAM-SIGMA - Architecture</vt:lpstr>
      <vt:lpstr>PowerPoint Presentation</vt:lpstr>
      <vt:lpstr>PowerPoint Presentation</vt:lpstr>
      <vt:lpstr>STEAM-SIGMA – Verification</vt:lpstr>
      <vt:lpstr>Construction of a High-Field Dipole Magnet - Geometry, Materials, Physics</vt:lpstr>
      <vt:lpstr>Construction of a High-Field Dipole Magnet - Geometry, Materials, Physics</vt:lpstr>
      <vt:lpstr>Validation of a High-Field Dipole Magnet</vt:lpstr>
      <vt:lpstr>Validation of a High-Field Dipole Magnet</vt:lpstr>
      <vt:lpstr>Model Construction with SWAN - demo</vt:lpstr>
      <vt:lpstr>STEAM-SIGMA – Documentation</vt:lpstr>
      <vt:lpstr>New features</vt:lpstr>
      <vt:lpstr>Enhanced Automation of Model Generation</vt:lpstr>
      <vt:lpstr>Revision of STEAM’s SIGMA Tool</vt:lpstr>
      <vt:lpstr>PowerPoint Presentation</vt:lpstr>
      <vt:lpstr>PowerPoint Presentation</vt:lpstr>
      <vt:lpstr>Inter-Filament Coupling Currents Modelling</vt:lpstr>
      <vt:lpstr>Introduction</vt:lpstr>
      <vt:lpstr>Stack of four Rutherford cables – Homogeneous vs Multi-strand model</vt:lpstr>
      <vt:lpstr>Future studies for IFCCs modelling on superconducting magnets</vt:lpstr>
      <vt:lpstr>Magneto-thermal analysis with CLIQ protection system for FRESCA2 magnet</vt:lpstr>
      <vt:lpstr>Magneto-thermal analysis with CLIQ: Homogenised model vs Multi-strand model</vt:lpstr>
      <vt:lpstr>Conclusion</vt:lpstr>
      <vt:lpstr>PowerPoint Presentation</vt:lpstr>
      <vt:lpstr>STEAM-SIGMA – Code Quality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Michal Maciejewski</cp:lastModifiedBy>
  <cp:revision>233</cp:revision>
  <dcterms:created xsi:type="dcterms:W3CDTF">2012-11-30T11:04:26Z</dcterms:created>
  <dcterms:modified xsi:type="dcterms:W3CDTF">2019-06-11T22:55:37Z</dcterms:modified>
</cp:coreProperties>
</file>