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7" r:id="rId2"/>
    <p:sldId id="286" r:id="rId3"/>
    <p:sldId id="296" r:id="rId4"/>
    <p:sldId id="287" r:id="rId5"/>
    <p:sldId id="288" r:id="rId6"/>
    <p:sldId id="289" r:id="rId7"/>
    <p:sldId id="290" r:id="rId8"/>
    <p:sldId id="292" r:id="rId9"/>
    <p:sldId id="291" r:id="rId10"/>
    <p:sldId id="293" r:id="rId11"/>
    <p:sldId id="294" r:id="rId12"/>
    <p:sldId id="295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33CC33"/>
    <a:srgbClr val="0C377B"/>
    <a:srgbClr val="0055A0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86348"/>
  </p:normalViewPr>
  <p:slideViewPr>
    <p:cSldViewPr snapToGrid="0" snapToObjects="1">
      <p:cViewPr varScale="1">
        <p:scale>
          <a:sx n="113" d="100"/>
          <a:sy n="113" d="100"/>
        </p:scale>
        <p:origin x="450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A39DC-5865-C644-BB9E-AAC016A64910}" type="datetimeFigureOut">
              <a:rPr lang="en-US" smtClean="0"/>
              <a:t>6/5/2019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9B1595-DE59-C540-A623-C5DA74017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8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6/5/2019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6/5/2019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200" y="2703285"/>
            <a:ext cx="1173600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5800" y="2878269"/>
            <a:ext cx="1220400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82014"/>
            <a:ext cx="10969139" cy="53246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62598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11433215" y="647340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549576" y="6503006"/>
            <a:ext cx="7092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ctr" defTabSz="914400" rtl="0" eaLnBrk="1" latinLnBrk="0" hangingPunct="1"/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1</a:t>
            </a:r>
            <a:r>
              <a:rPr lang="en-US" sz="1200" kern="1200" baseline="300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st</a:t>
            </a:r>
            <a:r>
              <a:rPr lang="en-US" sz="12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 STEAM Workshop – CERN, Geneva, CH – 13 June 2019</a:t>
            </a:r>
            <a:endParaRPr lang="en-US" sz="1200" kern="12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102260" y="6248400"/>
            <a:ext cx="11987480" cy="76200"/>
          </a:xfrm>
          <a:prstGeom prst="line">
            <a:avLst/>
          </a:prstGeom>
          <a:ln w="6350">
            <a:solidFill>
              <a:srgbClr val="10428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3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9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6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6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433215" y="6429510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501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14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213370"/>
            <a:ext cx="9464400" cy="649399"/>
          </a:xfrm>
          <a:prstGeom prst="rect">
            <a:avLst/>
          </a:prstGeom>
        </p:spPr>
      </p:pic>
      <p:pic>
        <p:nvPicPr>
          <p:cNvPr id="6" name="Content Placeholder 4"/>
          <p:cNvPicPr>
            <a:picLocks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33" y="6336127"/>
            <a:ext cx="1180800" cy="41461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55" y="638480"/>
            <a:ext cx="2506806" cy="87958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2810920" y="2616796"/>
            <a:ext cx="6570160" cy="1508105"/>
          </a:xfr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/>
              <a:t>STEAM-</a:t>
            </a:r>
            <a:r>
              <a:rPr lang="en-GB" sz="2800" b="1" dirty="0" err="1" smtClean="0"/>
              <a:t>ProteCCT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1600" b="1" dirty="0" smtClean="0"/>
              <a:t>(Prote</a:t>
            </a:r>
            <a:r>
              <a:rPr lang="en-GB" sz="1600" dirty="0" smtClean="0"/>
              <a:t>ction of </a:t>
            </a:r>
            <a:r>
              <a:rPr lang="en-GB" sz="1600" b="1" dirty="0" smtClean="0"/>
              <a:t>C</a:t>
            </a:r>
            <a:r>
              <a:rPr lang="en-GB" sz="1600" dirty="0" smtClean="0"/>
              <a:t>anted-</a:t>
            </a:r>
            <a:r>
              <a:rPr lang="en-GB" sz="1600" b="1" dirty="0" smtClean="0"/>
              <a:t>C</a:t>
            </a:r>
            <a:r>
              <a:rPr lang="en-GB" sz="1600" dirty="0" smtClean="0"/>
              <a:t>osine-</a:t>
            </a:r>
            <a:r>
              <a:rPr lang="en-GB" sz="1600" b="1" dirty="0" smtClean="0"/>
              <a:t>T</a:t>
            </a:r>
            <a:r>
              <a:rPr lang="en-GB" sz="1600" dirty="0" smtClean="0"/>
              <a:t>heta-type Magnets</a:t>
            </a:r>
            <a:r>
              <a:rPr lang="en-GB" sz="1600" b="1" dirty="0" smtClean="0"/>
              <a:t>)</a:t>
            </a:r>
            <a:r>
              <a:rPr lang="en-GB" sz="2800" b="1" dirty="0"/>
              <a:t/>
            </a:r>
            <a:br>
              <a:rPr lang="en-GB" sz="2800" b="1" dirty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STEAM Workshop </a:t>
            </a:r>
            <a:r>
              <a:rPr lang="en-GB" sz="2400" dirty="0"/>
              <a:t>13-14 June 2019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38923" y="4982237"/>
            <a:ext cx="6637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Matthias </a:t>
            </a:r>
            <a:r>
              <a:rPr lang="en-US" sz="2000" dirty="0" smtClean="0">
                <a:solidFill>
                  <a:srgbClr val="002060"/>
                </a:solidFill>
              </a:rPr>
              <a:t>Mentink,</a:t>
            </a:r>
          </a:p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On behalf of </a:t>
            </a:r>
            <a:r>
              <a:rPr lang="en-US" sz="2000" smtClean="0">
                <a:solidFill>
                  <a:srgbClr val="002060"/>
                </a:solidFill>
              </a:rPr>
              <a:t>the STEAM team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04321" y="193134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cern.ch/STEAM</a:t>
            </a:r>
          </a:p>
        </p:txBody>
      </p:sp>
    </p:spTree>
    <p:extLst>
      <p:ext uri="{BB962C8B-B14F-4D97-AF65-F5344CB8AC3E}">
        <p14:creationId xmlns:p14="http://schemas.microsoft.com/office/powerpoint/2010/main" val="111003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Running the simulation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9500" y="782766"/>
            <a:ext cx="3826421" cy="29664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1565" y="765621"/>
            <a:ext cx="4336174" cy="298362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31565" y="3779368"/>
            <a:ext cx="3588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+mn-lt"/>
              </a:rPr>
              <a:t>Voltage-to-ground calculation</a:t>
            </a:r>
          </a:p>
          <a:p>
            <a:pPr algn="ctr"/>
            <a:r>
              <a:rPr lang="en-US" sz="1600" i="1" dirty="0" smtClean="0">
                <a:latin typeface="+mn-lt"/>
              </a:rPr>
              <a:t>(During simulation, t = 50 </a:t>
            </a:r>
            <a:r>
              <a:rPr lang="en-US" sz="1600" i="1" dirty="0" err="1" smtClean="0">
                <a:latin typeface="+mn-lt"/>
              </a:rPr>
              <a:t>ms</a:t>
            </a:r>
            <a:r>
              <a:rPr lang="en-US" sz="1600" i="1" dirty="0" smtClean="0">
                <a:latin typeface="+mn-lt"/>
              </a:rPr>
              <a:t>)</a:t>
            </a:r>
            <a:endParaRPr lang="en-GB" sz="1600" i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69500" y="3779368"/>
            <a:ext cx="3588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+mn-lt"/>
              </a:rPr>
              <a:t>Strand temperature development</a:t>
            </a:r>
          </a:p>
          <a:p>
            <a:pPr algn="ctr"/>
            <a:r>
              <a:rPr lang="en-US" sz="1600" i="1" dirty="0" smtClean="0">
                <a:latin typeface="+mn-lt"/>
              </a:rPr>
              <a:t>(During simulation, t = 50 </a:t>
            </a:r>
            <a:r>
              <a:rPr lang="en-US" sz="1600" i="1" dirty="0" err="1" smtClean="0">
                <a:latin typeface="+mn-lt"/>
              </a:rPr>
              <a:t>ms</a:t>
            </a:r>
            <a:r>
              <a:rPr lang="en-US" sz="1600" i="1" dirty="0" smtClean="0">
                <a:latin typeface="+mn-lt"/>
              </a:rPr>
              <a:t>)</a:t>
            </a:r>
            <a:endParaRPr lang="en-GB" sz="1600" i="1" dirty="0">
              <a:latin typeface="+mn-lt"/>
            </a:endParaRP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739954" y="4528424"/>
            <a:ext cx="10708432" cy="1569660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Very fast: Typical run-time on the order of a minute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Free-to-use standalone executable, no license required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During simulation: Optional plotting of voltage-to-ground and strand temperature for each time-step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Simulation output written to excel file: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600" dirty="0" smtClean="0"/>
              <a:t>Time-dependent Current, hot-spot temperature, voltage-to-ground of selected turns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316438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Demonstration</a:t>
            </a:r>
            <a:endParaRPr lang="en-GB" dirty="0"/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739954" y="5214596"/>
            <a:ext cx="10708432" cy="276999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Demonstration</a:t>
            </a:r>
            <a:endParaRPr lang="en-GB" sz="1600" dirty="0" smtClean="0"/>
          </a:p>
        </p:txBody>
      </p:sp>
      <p:pic>
        <p:nvPicPr>
          <p:cNvPr id="8" name="Picture 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8777" y="730647"/>
            <a:ext cx="4578350" cy="3472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0716" y="812892"/>
            <a:ext cx="3826421" cy="29664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70716" y="3809494"/>
            <a:ext cx="3588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+mn-lt"/>
              </a:rPr>
              <a:t>Strand temperature development</a:t>
            </a:r>
          </a:p>
          <a:p>
            <a:pPr algn="ctr"/>
            <a:r>
              <a:rPr lang="en-US" sz="1600" i="1" dirty="0" smtClean="0">
                <a:latin typeface="+mn-lt"/>
              </a:rPr>
              <a:t>(During simulation, t = 50 </a:t>
            </a:r>
            <a:r>
              <a:rPr lang="en-US" sz="1600" i="1" dirty="0" err="1" smtClean="0">
                <a:latin typeface="+mn-lt"/>
              </a:rPr>
              <a:t>ms</a:t>
            </a:r>
            <a:r>
              <a:rPr lang="en-US" sz="1600" i="1" dirty="0" smtClean="0">
                <a:latin typeface="+mn-lt"/>
              </a:rPr>
              <a:t>)</a:t>
            </a:r>
            <a:endParaRPr lang="en-GB" sz="16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4787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641651" y="2084204"/>
            <a:ext cx="5996748" cy="2160591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STEAM-</a:t>
            </a:r>
            <a:r>
              <a:rPr lang="en-US" sz="1800" dirty="0" err="1" smtClean="0"/>
              <a:t>ProteCCT</a:t>
            </a:r>
            <a:endParaRPr lang="en-US" sz="1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Simulation tool for evaluating discharge of </a:t>
            </a:r>
            <a:r>
              <a:rPr lang="en-US" sz="1800" dirty="0" err="1" smtClean="0"/>
              <a:t>CCT</a:t>
            </a:r>
            <a:r>
              <a:rPr lang="en-US" sz="1800" dirty="0" smtClean="0"/>
              <a:t>-type magnets (With quench-back from conductive formers)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Very fast, standalone executable, free to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User-interface: Input from Excel, output to Excel (plus optional plotting during execution)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/>
              <a:t>Available on STEAM website (cern.ch/steam)</a:t>
            </a:r>
            <a:endParaRPr lang="en-GB" sz="1800" dirty="0" smtClean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7085833" y="654098"/>
            <a:ext cx="4492907" cy="2536971"/>
            <a:chOff x="152400" y="3200400"/>
            <a:chExt cx="4191000" cy="2366495"/>
          </a:xfrm>
        </p:grpSpPr>
        <p:grpSp>
          <p:nvGrpSpPr>
            <p:cNvPr id="11" name="Group 10"/>
            <p:cNvGrpSpPr/>
            <p:nvPr/>
          </p:nvGrpSpPr>
          <p:grpSpPr>
            <a:xfrm>
              <a:off x="749338" y="3200400"/>
              <a:ext cx="2984462" cy="2366495"/>
              <a:chOff x="503883" y="1222147"/>
              <a:chExt cx="3522366" cy="2717393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03883" y="1222147"/>
                <a:ext cx="3522366" cy="2717393"/>
              </a:xfrm>
              <a:prstGeom prst="rect">
                <a:avLst/>
              </a:prstGeom>
            </p:spPr>
          </p:pic>
          <p:cxnSp>
            <p:nvCxnSpPr>
              <p:cNvPr id="21" name="Straight Arrow Connector 20"/>
              <p:cNvCxnSpPr/>
              <p:nvPr/>
            </p:nvCxnSpPr>
            <p:spPr bwMode="auto">
              <a:xfrm flipH="1" flipV="1">
                <a:off x="1583456" y="2292306"/>
                <a:ext cx="931144" cy="496378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lgDash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2" name="Straight Arrow Connector 21"/>
              <p:cNvCxnSpPr/>
              <p:nvPr/>
            </p:nvCxnSpPr>
            <p:spPr bwMode="auto">
              <a:xfrm>
                <a:off x="2514600" y="1920858"/>
                <a:ext cx="838200" cy="467037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lgDash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12" name="TextBox 11"/>
            <p:cNvSpPr txBox="1"/>
            <p:nvPr/>
          </p:nvSpPr>
          <p:spPr>
            <a:xfrm>
              <a:off x="2179059" y="3246027"/>
              <a:ext cx="11820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>
                  <a:latin typeface="Calibri" panose="020F0502020204030204" pitchFamily="34" charset="0"/>
                </a:rPr>
                <a:t>CCT</a:t>
              </a:r>
              <a:r>
                <a:rPr lang="en-US" sz="1600" dirty="0">
                  <a:latin typeface="Calibri" panose="020F0502020204030204" pitchFamily="34" charset="0"/>
                </a:rPr>
                <a:t> coils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61313" y="3590170"/>
              <a:ext cx="11820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</a:rPr>
                <a:t>Formers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2400" y="4876800"/>
              <a:ext cx="14477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</a:rPr>
                <a:t>Eddy currents in the formers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flipV="1">
              <a:off x="1193564" y="4268215"/>
              <a:ext cx="635236" cy="53238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H="1">
              <a:off x="2104432" y="3583781"/>
              <a:ext cx="457793" cy="16221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>
              <a:off x="2560256" y="3581400"/>
              <a:ext cx="30544" cy="60017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Straight Arrow Connector 18"/>
            <p:cNvCxnSpPr/>
            <p:nvPr/>
          </p:nvCxnSpPr>
          <p:spPr bwMode="auto">
            <a:xfrm flipH="1">
              <a:off x="3276600" y="3881489"/>
              <a:ext cx="342418" cy="53811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5795" y="3425541"/>
            <a:ext cx="3498978" cy="2707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65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2047287" y="1094341"/>
            <a:ext cx="7606512" cy="4431983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Motivation</a:t>
            </a: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Thermal aspects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Internal circuit / Co-simulation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User interface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Complexities + correction factors: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Oversimplified model of eddy currents in the formers </a:t>
            </a:r>
            <a:r>
              <a:rPr lang="en-US" sz="1800" dirty="0" smtClean="0">
                <a:sym typeface="Wingdings" panose="05000000000000000000" pitchFamily="2" charset="2"/>
              </a:rPr>
              <a:t> Correction factor </a:t>
            </a:r>
            <a:r>
              <a:rPr lang="en-US" sz="1800" dirty="0" err="1" smtClean="0">
                <a:sym typeface="Wingdings" panose="05000000000000000000" pitchFamily="2" charset="2"/>
              </a:rPr>
              <a:t>fLoopFactor</a:t>
            </a:r>
            <a:endParaRPr lang="en-US" sz="1800" dirty="0" smtClean="0">
              <a:sym typeface="Wingdings" panose="05000000000000000000" pitchFamily="2" charset="2"/>
            </a:endParaRP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Additional helium present between the (non-bonded) formers and outer cylinder  Correction factor </a:t>
            </a:r>
            <a:r>
              <a:rPr lang="en-US" sz="1800" dirty="0" err="1" smtClean="0">
                <a:sym typeface="Wingdings" panose="05000000000000000000" pitchFamily="2" charset="2"/>
              </a:rPr>
              <a:t>addedHeCpFrac</a:t>
            </a:r>
            <a:endParaRPr lang="en-US" sz="18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Simulation vs. experimental observations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Running the model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Demonstration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Summary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648354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Motivation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58430" y="5213899"/>
            <a:ext cx="365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</a:rPr>
              <a:t>Eddy currents in formers surrounding </a:t>
            </a:r>
            <a:r>
              <a:rPr lang="en-US" sz="1600" i="1" dirty="0" err="1" smtClean="0">
                <a:latin typeface="Calibri" panose="020F0502020204030204" pitchFamily="34" charset="0"/>
              </a:rPr>
              <a:t>CCT</a:t>
            </a:r>
            <a:r>
              <a:rPr lang="en-US" sz="1600" i="1" dirty="0" smtClean="0">
                <a:latin typeface="Calibri" panose="020F0502020204030204" pitchFamily="34" charset="0"/>
              </a:rPr>
              <a:t> coils during discharge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899565" y="3009979"/>
            <a:ext cx="3490809" cy="1971125"/>
            <a:chOff x="152400" y="3200400"/>
            <a:chExt cx="4191000" cy="2366495"/>
          </a:xfrm>
        </p:grpSpPr>
        <p:grpSp>
          <p:nvGrpSpPr>
            <p:cNvPr id="8" name="Group 7"/>
            <p:cNvGrpSpPr/>
            <p:nvPr/>
          </p:nvGrpSpPr>
          <p:grpSpPr>
            <a:xfrm>
              <a:off x="749338" y="3200400"/>
              <a:ext cx="2984462" cy="2366495"/>
              <a:chOff x="503883" y="1222147"/>
              <a:chExt cx="3522366" cy="2717393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03883" y="1222147"/>
                <a:ext cx="3522366" cy="2717393"/>
              </a:xfrm>
              <a:prstGeom prst="rect">
                <a:avLst/>
              </a:prstGeom>
            </p:spPr>
          </p:pic>
          <p:cxnSp>
            <p:nvCxnSpPr>
              <p:cNvPr id="17" name="Straight Arrow Connector 16"/>
              <p:cNvCxnSpPr/>
              <p:nvPr/>
            </p:nvCxnSpPr>
            <p:spPr bwMode="auto">
              <a:xfrm flipH="1" flipV="1">
                <a:off x="1583456" y="2292306"/>
                <a:ext cx="931144" cy="496378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lgDash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8" name="Straight Arrow Connector 17"/>
              <p:cNvCxnSpPr/>
              <p:nvPr/>
            </p:nvCxnSpPr>
            <p:spPr bwMode="auto">
              <a:xfrm>
                <a:off x="2514600" y="1920858"/>
                <a:ext cx="838200" cy="467037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lgDash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9" name="TextBox 8"/>
            <p:cNvSpPr txBox="1"/>
            <p:nvPr/>
          </p:nvSpPr>
          <p:spPr>
            <a:xfrm>
              <a:off x="2179059" y="3246027"/>
              <a:ext cx="11820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err="1">
                  <a:latin typeface="Calibri" panose="020F0502020204030204" pitchFamily="34" charset="0"/>
                </a:rPr>
                <a:t>CCT</a:t>
              </a:r>
              <a:r>
                <a:rPr lang="en-US" sz="1600" dirty="0">
                  <a:latin typeface="Calibri" panose="020F0502020204030204" pitchFamily="34" charset="0"/>
                </a:rPr>
                <a:t> coils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61313" y="3590170"/>
              <a:ext cx="11820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</a:rPr>
                <a:t>Formers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2400" y="4876800"/>
              <a:ext cx="14477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Calibri" panose="020F0502020204030204" pitchFamily="34" charset="0"/>
                </a:rPr>
                <a:t>Eddy currents in the formers</a:t>
              </a:r>
              <a:endParaRPr lang="en-GB" sz="1600" dirty="0">
                <a:latin typeface="Calibri" panose="020F0502020204030204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V="1">
              <a:off x="1193564" y="4268215"/>
              <a:ext cx="635236" cy="53238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H="1">
              <a:off x="2104432" y="3583781"/>
              <a:ext cx="457793" cy="16221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2560256" y="3581400"/>
              <a:ext cx="30544" cy="60017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H="1">
              <a:off x="3276600" y="3881489"/>
              <a:ext cx="342418" cy="53811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19" name="Group 18"/>
          <p:cNvGrpSpPr/>
          <p:nvPr/>
        </p:nvGrpSpPr>
        <p:grpSpPr>
          <a:xfrm>
            <a:off x="351280" y="849805"/>
            <a:ext cx="5002291" cy="1987801"/>
            <a:chOff x="2007101" y="927274"/>
            <a:chExt cx="5002291" cy="1987801"/>
          </a:xfrm>
        </p:grpSpPr>
        <p:grpSp>
          <p:nvGrpSpPr>
            <p:cNvPr id="20" name="Group 19"/>
            <p:cNvGrpSpPr/>
            <p:nvPr/>
          </p:nvGrpSpPr>
          <p:grpSpPr>
            <a:xfrm>
              <a:off x="2007101" y="927274"/>
              <a:ext cx="5002291" cy="1987801"/>
              <a:chOff x="330701" y="877069"/>
              <a:chExt cx="5002291" cy="1987801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330701" y="981686"/>
                <a:ext cx="4846429" cy="1883184"/>
                <a:chOff x="-641486" y="1303260"/>
                <a:chExt cx="4846429" cy="1883184"/>
              </a:xfrm>
            </p:grpSpPr>
            <p:pic>
              <p:nvPicPr>
                <p:cNvPr id="26" name="Picture 2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-353532" y="1303260"/>
                  <a:ext cx="2799067" cy="1098337"/>
                </a:xfrm>
                <a:prstGeom prst="rect">
                  <a:avLst/>
                </a:prstGeom>
              </p:spPr>
            </p:pic>
            <p:sp>
              <p:nvSpPr>
                <p:cNvPr id="27" name="TextBox 26"/>
                <p:cNvSpPr txBox="1"/>
                <p:nvPr/>
              </p:nvSpPr>
              <p:spPr>
                <a:xfrm>
                  <a:off x="-641486" y="2601669"/>
                  <a:ext cx="4846429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i="1" dirty="0">
                      <a:latin typeface="Calibri" panose="020F0502020204030204" pitchFamily="34" charset="0"/>
                    </a:rPr>
                    <a:t>Canted-Cosine-Theta (</a:t>
                  </a:r>
                  <a:r>
                    <a:rPr lang="en-US" sz="1600" i="1" dirty="0" err="1">
                      <a:latin typeface="Calibri" panose="020F0502020204030204" pitchFamily="34" charset="0"/>
                    </a:rPr>
                    <a:t>CCT</a:t>
                  </a:r>
                  <a:r>
                    <a:rPr lang="en-US" sz="1600" i="1" dirty="0">
                      <a:latin typeface="Calibri" panose="020F0502020204030204" pitchFamily="34" charset="0"/>
                    </a:rPr>
                    <a:t>) magnets: superconducting strand inside slots in conductive </a:t>
                  </a:r>
                  <a:r>
                    <a:rPr lang="en-US" sz="1600" i="1" dirty="0" smtClean="0">
                      <a:latin typeface="Calibri" panose="020F0502020204030204" pitchFamily="34" charset="0"/>
                    </a:rPr>
                    <a:t>former [1]</a:t>
                  </a:r>
                  <a:endParaRPr lang="en-GB" sz="1600" i="1" dirty="0">
                    <a:latin typeface="Calibri" panose="020F0502020204030204" pitchFamily="34" charset="0"/>
                  </a:endParaRPr>
                </a:p>
              </p:txBody>
            </p:sp>
          </p:grpSp>
          <p:sp>
            <p:nvSpPr>
              <p:cNvPr id="23" name="TextBox 22"/>
              <p:cNvSpPr txBox="1"/>
              <p:nvPr/>
            </p:nvSpPr>
            <p:spPr>
              <a:xfrm>
                <a:off x="3770879" y="877069"/>
                <a:ext cx="156211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Calibri" panose="020F0502020204030204" pitchFamily="34" charset="0"/>
                  </a:rPr>
                  <a:t>Insulated </a:t>
                </a:r>
              </a:p>
              <a:p>
                <a:pPr algn="ctr"/>
                <a:r>
                  <a:rPr lang="en-US" sz="1600" dirty="0">
                    <a:latin typeface="Calibri" panose="020F0502020204030204" pitchFamily="34" charset="0"/>
                  </a:rPr>
                  <a:t>Nb-Ti/Cu strand</a:t>
                </a:r>
                <a:endParaRPr lang="en-GB" sz="1600" dirty="0"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960891" y="1502777"/>
                <a:ext cx="1182087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dirty="0">
                    <a:latin typeface="Calibri" panose="020F0502020204030204" pitchFamily="34" charset="0"/>
                  </a:rPr>
                  <a:t>Aluminum former</a:t>
                </a:r>
                <a:endParaRPr lang="en-GB" sz="1600" dirty="0">
                  <a:latin typeface="Calibri" panose="020F0502020204030204" pitchFamily="34" charset="0"/>
                </a:endParaRPr>
              </a:p>
            </p:txBody>
          </p:sp>
          <p:cxnSp>
            <p:nvCxnSpPr>
              <p:cNvPr id="25" name="Straight Arrow Connector 24"/>
              <p:cNvCxnSpPr>
                <a:stCxn id="23" idx="1"/>
              </p:cNvCxnSpPr>
              <p:nvPr/>
            </p:nvCxnSpPr>
            <p:spPr bwMode="auto">
              <a:xfrm flipH="1" flipV="1">
                <a:off x="3276600" y="1118521"/>
                <a:ext cx="494279" cy="50936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cxnSp>
          <p:nvCxnSpPr>
            <p:cNvPr id="21" name="Straight Arrow Connector 20"/>
            <p:cNvCxnSpPr/>
            <p:nvPr/>
          </p:nvCxnSpPr>
          <p:spPr bwMode="auto">
            <a:xfrm flipH="1" flipV="1">
              <a:off x="5089411" y="1656978"/>
              <a:ext cx="494279" cy="5093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8" name="Text Placeholder 3"/>
          <p:cNvSpPr txBox="1">
            <a:spLocks/>
          </p:cNvSpPr>
          <p:nvPr/>
        </p:nvSpPr>
        <p:spPr>
          <a:xfrm>
            <a:off x="5862812" y="844136"/>
            <a:ext cx="6029873" cy="5262979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/>
              <a:t>Why STEAM-</a:t>
            </a:r>
            <a:r>
              <a:rPr lang="en-GB" sz="1800" b="1" dirty="0" err="1" smtClean="0"/>
              <a:t>ProteCCT</a:t>
            </a:r>
            <a:r>
              <a:rPr lang="en-GB" sz="1800" b="1" dirty="0" smtClean="0"/>
              <a:t>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Canted Cosine Theta Magnets: 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Concentric superconducting coils held in place by conductive aluminum formers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Cost-effective and may be used for any higher-order field (dipole, quadrupole, etc.)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Quench protection of </a:t>
            </a:r>
            <a:r>
              <a:rPr lang="en-US" sz="1800" dirty="0" err="1" smtClean="0"/>
              <a:t>MCBRD</a:t>
            </a:r>
            <a:r>
              <a:rPr lang="en-US" sz="1800" dirty="0" smtClean="0"/>
              <a:t> Twin Aperture Orbit Correctors for HL-</a:t>
            </a:r>
            <a:r>
              <a:rPr lang="en-US" sz="1800" dirty="0" err="1" smtClean="0"/>
              <a:t>LHC</a:t>
            </a:r>
            <a:r>
              <a:rPr lang="en-US" sz="1800" dirty="0" smtClean="0"/>
              <a:t> upgrade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Magnet is discharged over energy extractor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Eddy currents in the conductive formers </a:t>
            </a:r>
            <a:r>
              <a:rPr lang="en-US" sz="1800" dirty="0" smtClean="0">
                <a:sym typeface="Wingdings" panose="05000000000000000000" pitchFamily="2" charset="2"/>
              </a:rPr>
              <a:t> Heating in formers  Fast development of normal zone throughout superconducting coils (Quench-back)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Complex three-dimensional geometry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US" sz="1800" dirty="0">
              <a:sym typeface="Wingdings" panose="05000000000000000000" pitchFamily="2" charset="2"/>
            </a:endParaRPr>
          </a:p>
          <a:p>
            <a:r>
              <a:rPr lang="en-US" sz="1800" b="1" dirty="0" smtClean="0">
                <a:sym typeface="Wingdings" panose="05000000000000000000" pitchFamily="2" charset="2"/>
              </a:rPr>
              <a:t> Quench simulation with STEAM-</a:t>
            </a:r>
            <a:r>
              <a:rPr lang="en-US" sz="1800" b="1" dirty="0" err="1" smtClean="0">
                <a:sym typeface="Wingdings" panose="05000000000000000000" pitchFamily="2" charset="2"/>
              </a:rPr>
              <a:t>ProteCCT</a:t>
            </a:r>
            <a:endParaRPr lang="en-GB" sz="1800" b="1" dirty="0" smtClean="0"/>
          </a:p>
        </p:txBody>
      </p:sp>
      <p:sp>
        <p:nvSpPr>
          <p:cNvPr id="29" name="Rectangle 28"/>
          <p:cNvSpPr/>
          <p:nvPr/>
        </p:nvSpPr>
        <p:spPr>
          <a:xfrm>
            <a:off x="27709" y="5952535"/>
            <a:ext cx="872532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[</a:t>
            </a:r>
            <a:r>
              <a:rPr lang="en-US" sz="1000" dirty="0" smtClean="0">
                <a:latin typeface="Calibri" panose="020F0502020204030204" pitchFamily="34" charset="0"/>
              </a:rPr>
              <a:t>1] G. Kirby et al. IEEE Trans. on Appl. </a:t>
            </a:r>
            <a:r>
              <a:rPr lang="en-US" sz="1000" dirty="0" err="1" smtClean="0">
                <a:latin typeface="Calibri" panose="020F0502020204030204" pitchFamily="34" charset="0"/>
              </a:rPr>
              <a:t>Supercond</a:t>
            </a:r>
            <a:r>
              <a:rPr lang="en-US" sz="1000" dirty="0" smtClean="0">
                <a:latin typeface="Calibri" panose="020F0502020204030204" pitchFamily="34" charset="0"/>
              </a:rPr>
              <a:t>. 28, p. 4002205 (2018)</a:t>
            </a:r>
            <a:endParaRPr lang="en-GB" sz="1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161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Thermal aspects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5778793" y="852552"/>
            <a:ext cx="5799947" cy="5096780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/>
              <a:t>Three-dimensional thermal propagation in simplified geometry [1]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Longitudinal heat propagation along length of strands, insulation, and formers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Transverse heat propagation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Individual thermal elements for strands, insulation, formers, former insulation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Heat flow to the bath: </a:t>
            </a:r>
            <a:r>
              <a:rPr lang="en-US" sz="1800" dirty="0" err="1" smtClean="0"/>
              <a:t>Kapitza</a:t>
            </a:r>
            <a:r>
              <a:rPr lang="en-US" sz="1800" dirty="0" smtClean="0"/>
              <a:t> + film boiling cooling for 1.9 K, Nuclear + film boiling for 4.5 K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Since each turn sees the same magnetic field and eddy currents (neglecting edges of the magnet): Periodic boundary condition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Non-linear magnetic-field- and temperature-dependent properties taken from STEAM library and </a:t>
            </a:r>
            <a:r>
              <a:rPr lang="en-US" sz="1800" dirty="0" err="1" smtClean="0"/>
              <a:t>LEDET</a:t>
            </a:r>
            <a:r>
              <a:rPr lang="en-US" sz="1800" dirty="0" smtClean="0"/>
              <a:t> material database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GB" sz="1800" dirty="0" smtClean="0"/>
          </a:p>
        </p:txBody>
      </p:sp>
      <p:grpSp>
        <p:nvGrpSpPr>
          <p:cNvPr id="37" name="Group 36"/>
          <p:cNvGrpSpPr/>
          <p:nvPr/>
        </p:nvGrpSpPr>
        <p:grpSpPr>
          <a:xfrm>
            <a:off x="1020193" y="914555"/>
            <a:ext cx="3839380" cy="4781119"/>
            <a:chOff x="314083" y="1191005"/>
            <a:chExt cx="3839380" cy="4781119"/>
          </a:xfrm>
        </p:grpSpPr>
        <p:grpSp>
          <p:nvGrpSpPr>
            <p:cNvPr id="33" name="Group 32"/>
            <p:cNvGrpSpPr/>
            <p:nvPr/>
          </p:nvGrpSpPr>
          <p:grpSpPr>
            <a:xfrm>
              <a:off x="327992" y="1191005"/>
              <a:ext cx="3825471" cy="4390586"/>
              <a:chOff x="394667" y="1057655"/>
              <a:chExt cx="3825471" cy="4390586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94667" y="1470295"/>
                <a:ext cx="3758233" cy="3977946"/>
              </a:xfrm>
              <a:prstGeom prst="rect">
                <a:avLst/>
              </a:prstGeom>
            </p:spPr>
          </p:pic>
          <p:sp>
            <p:nvSpPr>
              <p:cNvPr id="29" name="Curved Down Arrow 28"/>
              <p:cNvSpPr/>
              <p:nvPr/>
            </p:nvSpPr>
            <p:spPr>
              <a:xfrm>
                <a:off x="1249680" y="1670318"/>
                <a:ext cx="742950" cy="371475"/>
              </a:xfrm>
              <a:prstGeom prst="curvedDownArrow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Curved Down Arrow 30"/>
              <p:cNvSpPr/>
              <p:nvPr/>
            </p:nvSpPr>
            <p:spPr>
              <a:xfrm>
                <a:off x="2065019" y="1670317"/>
                <a:ext cx="742950" cy="371475"/>
              </a:xfrm>
              <a:prstGeom prst="curvedDownArrow">
                <a:avLst/>
              </a:prstGeom>
              <a:solidFill>
                <a:schemeClr val="tx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94667" y="1057655"/>
                <a:ext cx="38254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/>
                  <a:t>Turn-to-turn periodic boundary condition</a:t>
                </a:r>
                <a:endParaRPr lang="en-GB" sz="1600" dirty="0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314083" y="5633570"/>
              <a:ext cx="3657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Calibri" panose="020F0502020204030204" pitchFamily="34" charset="0"/>
                </a:rPr>
                <a:t>Thermal layout [1]</a:t>
              </a:r>
              <a:endParaRPr lang="en-US" sz="1600" i="1" dirty="0">
                <a:latin typeface="Calibri" panose="020F0502020204030204" pitchFamily="34" charset="0"/>
                <a:sym typeface="Wingdings" panose="05000000000000000000" pitchFamily="2" charset="2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0" y="5949332"/>
            <a:ext cx="5257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anose="020F0502020204030204" pitchFamily="34" charset="0"/>
              </a:rPr>
              <a:t>[2] M. Mentink et al. IEEE Trans. on Appl. </a:t>
            </a:r>
            <a:r>
              <a:rPr lang="en-US" sz="1000" dirty="0" err="1" smtClean="0">
                <a:latin typeface="Calibri" panose="020F0502020204030204" pitchFamily="34" charset="0"/>
              </a:rPr>
              <a:t>Supercond</a:t>
            </a:r>
            <a:r>
              <a:rPr lang="en-US" sz="1000" dirty="0" smtClean="0">
                <a:latin typeface="Calibri" panose="020F0502020204030204" pitchFamily="34" charset="0"/>
              </a:rPr>
              <a:t>. 28, p. 4004806 (2018)</a:t>
            </a:r>
            <a:endParaRPr lang="en-GB" sz="1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699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Internal circuit / Co-simulation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5978655" y="696844"/>
            <a:ext cx="5568539" cy="5706177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Internal circuit: 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At each iteration: Calculation of internal resistance, considering superconducting properties, temperature magneto-resistivity, etcetera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Coupling matrix for coupling between coils, formers, and outer cylinder</a:t>
            </a:r>
            <a:endParaRPr lang="en-US" sz="1800" dirty="0">
              <a:sym typeface="Wingdings" panose="05000000000000000000" pitchFamily="2" charset="2"/>
            </a:endParaRP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Adaptive time-stepping (constraints on maximum </a:t>
            </a:r>
            <a:r>
              <a:rPr lang="en-US" sz="1800" i="1" dirty="0" err="1" smtClean="0">
                <a:sym typeface="Wingdings" panose="05000000000000000000" pitchFamily="2" charset="2"/>
              </a:rPr>
              <a:t>dT</a:t>
            </a:r>
            <a:r>
              <a:rPr lang="en-US" sz="1800" i="1" dirty="0" smtClean="0">
                <a:sym typeface="Wingdings" panose="05000000000000000000" pitchFamily="2" charset="2"/>
              </a:rPr>
              <a:t>/</a:t>
            </a:r>
            <a:r>
              <a:rPr lang="en-US" sz="1800" i="1" dirty="0" err="1" smtClean="0">
                <a:sym typeface="Wingdings" panose="05000000000000000000" pitchFamily="2" charset="2"/>
              </a:rPr>
              <a:t>dt</a:t>
            </a:r>
            <a:r>
              <a:rPr lang="en-US" sz="1800" dirty="0" smtClean="0">
                <a:sym typeface="Wingdings" panose="05000000000000000000" pitchFamily="2" charset="2"/>
              </a:rPr>
              <a:t>, maximum </a:t>
            </a:r>
            <a:r>
              <a:rPr lang="en-US" sz="1800" i="1" dirty="0" err="1" smtClean="0">
                <a:sym typeface="Wingdings" panose="05000000000000000000" pitchFamily="2" charset="2"/>
              </a:rPr>
              <a:t>dI</a:t>
            </a:r>
            <a:r>
              <a:rPr lang="en-US" sz="1800" i="1" dirty="0" smtClean="0">
                <a:sym typeface="Wingdings" panose="05000000000000000000" pitchFamily="2" charset="2"/>
              </a:rPr>
              <a:t>/</a:t>
            </a:r>
            <a:r>
              <a:rPr lang="en-US" sz="1800" i="1" dirty="0" err="1" smtClean="0">
                <a:sym typeface="Wingdings" panose="05000000000000000000" pitchFamily="2" charset="2"/>
              </a:rPr>
              <a:t>dt</a:t>
            </a:r>
            <a:r>
              <a:rPr lang="en-US" sz="1800" dirty="0" smtClean="0">
                <a:sym typeface="Wingdings" panose="05000000000000000000" pitchFamily="2" charset="2"/>
              </a:rPr>
              <a:t> in formers, user-specified </a:t>
            </a:r>
            <a:r>
              <a:rPr lang="en-US" sz="1800" i="1" dirty="0" err="1" smtClean="0">
                <a:sym typeface="Wingdings" panose="05000000000000000000" pitchFamily="2" charset="2"/>
              </a:rPr>
              <a:t>dt</a:t>
            </a:r>
            <a:r>
              <a:rPr lang="en-US" sz="1800" dirty="0" smtClean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Co-simulation: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Tested with STEAM co-simulation framework (</a:t>
            </a:r>
            <a:r>
              <a:rPr lang="en-US" sz="1800" dirty="0" err="1" smtClean="0">
                <a:sym typeface="Wingdings" panose="05000000000000000000" pitchFamily="2" charset="2"/>
              </a:rPr>
              <a:t>ProteCCTToolAdapter</a:t>
            </a:r>
            <a:r>
              <a:rPr lang="en-US" sz="1800" dirty="0" smtClean="0">
                <a:sym typeface="Wingdings" panose="05000000000000000000" pitchFamily="2" charset="2"/>
              </a:rPr>
              <a:t>)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Accepting external current waveform, and return resistance + inductive voltage waveforms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Adaptive time-stepping in between co-sim-requested steps</a:t>
            </a:r>
            <a:endParaRPr lang="en-US" sz="1800" dirty="0" smtClean="0"/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GB" sz="1800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15893" y="1414266"/>
            <a:ext cx="5570531" cy="2926351"/>
            <a:chOff x="496342" y="1450427"/>
            <a:chExt cx="5570531" cy="2926351"/>
          </a:xfrm>
        </p:grpSpPr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496342" y="1450427"/>
              <a:ext cx="5570531" cy="2926351"/>
              <a:chOff x="-157312" y="672064"/>
              <a:chExt cx="5570531" cy="2926351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486399" y="1061011"/>
                <a:ext cx="2375511" cy="2468101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4068097" y="2163932"/>
                <a:ext cx="93320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err="1" smtClean="0">
                    <a:latin typeface="+mn-lt"/>
                    <a:cs typeface="Times New Roman" panose="02020603050405020304" pitchFamily="18" charset="0"/>
                  </a:rPr>
                  <a:t>NbTi</a:t>
                </a:r>
                <a:r>
                  <a:rPr lang="en-US" sz="1200" dirty="0" smtClean="0">
                    <a:latin typeface="+mn-lt"/>
                    <a:cs typeface="Times New Roman" panose="02020603050405020304" pitchFamily="18" charset="0"/>
                  </a:rPr>
                  <a:t>/Cu</a:t>
                </a:r>
                <a:endParaRPr lang="en-US" sz="1200" dirty="0">
                  <a:latin typeface="+mn-lt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1200" dirty="0">
                    <a:latin typeface="+mn-lt"/>
                    <a:cs typeface="Times New Roman" panose="02020603050405020304" pitchFamily="18" charset="0"/>
                  </a:rPr>
                  <a:t>strands, </a:t>
                </a:r>
                <a:r>
                  <a:rPr lang="en-US" sz="1200" i="1" dirty="0">
                    <a:latin typeface="+mn-lt"/>
                    <a:cs typeface="Times New Roman" panose="02020603050405020304" pitchFamily="18" charset="0"/>
                  </a:rPr>
                  <a:t>R</a:t>
                </a:r>
                <a:r>
                  <a:rPr lang="en-US" sz="1200" dirty="0">
                    <a:latin typeface="+mn-lt"/>
                    <a:cs typeface="Times New Roman" panose="02020603050405020304" pitchFamily="18" charset="0"/>
                  </a:rPr>
                  <a:t>(t)</a:t>
                </a:r>
                <a:endParaRPr lang="en-GB" sz="1200" dirty="0">
                  <a:latin typeface="+mn-lt"/>
                  <a:cs typeface="Times New Roman" panose="02020603050405020304" pitchFamily="18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861910" y="1506783"/>
                <a:ext cx="13510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+mn-lt"/>
                    <a:cs typeface="Times New Roman" panose="02020603050405020304" pitchFamily="18" charset="0"/>
                  </a:rPr>
                  <a:t>Superconducting coil, </a:t>
                </a:r>
              </a:p>
              <a:p>
                <a:pPr algn="ctr"/>
                <a:r>
                  <a:rPr lang="en-US" sz="1200" i="1" dirty="0" smtClean="0">
                    <a:latin typeface="+mn-lt"/>
                    <a:cs typeface="Times New Roman" panose="02020603050405020304" pitchFamily="18" charset="0"/>
                  </a:rPr>
                  <a:t>L</a:t>
                </a:r>
                <a:r>
                  <a:rPr lang="en-US" sz="1200" dirty="0" smtClean="0">
                    <a:latin typeface="+mn-lt"/>
                    <a:cs typeface="Times New Roman" panose="02020603050405020304" pitchFamily="18" charset="0"/>
                  </a:rPr>
                  <a:t> = 970 </a:t>
                </a:r>
                <a:r>
                  <a:rPr lang="en-US" sz="1200" dirty="0" err="1" smtClean="0">
                    <a:latin typeface="+mn-lt"/>
                    <a:cs typeface="Times New Roman" panose="02020603050405020304" pitchFamily="18" charset="0"/>
                  </a:rPr>
                  <a:t>mH</a:t>
                </a:r>
                <a:endParaRPr lang="en-GB" sz="1200" dirty="0">
                  <a:latin typeface="+mn-lt"/>
                  <a:cs typeface="Times New Roman" panose="02020603050405020304" pitchFamily="18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332872" y="3136750"/>
                <a:ext cx="158549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+mn-lt"/>
                    <a:cs typeface="Times New Roman" panose="02020603050405020304" pitchFamily="18" charset="0"/>
                  </a:rPr>
                  <a:t>Crowbar, </a:t>
                </a:r>
                <a:endParaRPr lang="en-US" sz="1200" dirty="0" smtClean="0">
                  <a:latin typeface="+mn-lt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1200" i="1" dirty="0" smtClean="0">
                    <a:latin typeface="+mn-lt"/>
                    <a:cs typeface="Times New Roman" panose="02020603050405020304" pitchFamily="18" charset="0"/>
                  </a:rPr>
                  <a:t>R</a:t>
                </a:r>
                <a:r>
                  <a:rPr lang="en-US" sz="1200" dirty="0" smtClean="0">
                    <a:latin typeface="+mn-lt"/>
                    <a:cs typeface="Times New Roman" panose="02020603050405020304" pitchFamily="18" charset="0"/>
                  </a:rPr>
                  <a:t> </a:t>
                </a:r>
                <a:r>
                  <a:rPr lang="en-US" sz="1200" dirty="0">
                    <a:latin typeface="+mn-lt"/>
                    <a:cs typeface="Times New Roman" panose="02020603050405020304" pitchFamily="18" charset="0"/>
                  </a:rPr>
                  <a:t>= </a:t>
                </a:r>
                <a:r>
                  <a:rPr lang="en-US" sz="1200" dirty="0" smtClean="0">
                    <a:latin typeface="+mn-lt"/>
                    <a:cs typeface="Times New Roman" panose="02020603050405020304" pitchFamily="18" charset="0"/>
                  </a:rPr>
                  <a:t>0.055 </a:t>
                </a:r>
                <a:r>
                  <a:rPr lang="el-GR" sz="1200" dirty="0">
                    <a:latin typeface="+mn-lt"/>
                    <a:cs typeface="Times New Roman" panose="02020603050405020304" pitchFamily="18" charset="0"/>
                  </a:rPr>
                  <a:t>Ω</a:t>
                </a:r>
                <a:endParaRPr lang="en-GB" sz="1200" dirty="0">
                  <a:latin typeface="+mn-lt"/>
                  <a:cs typeface="Times New Roman" panose="02020603050405020304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-157312" y="1922281"/>
                <a:ext cx="15854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+mn-lt"/>
                    <a:cs typeface="Times New Roman" panose="02020603050405020304" pitchFamily="18" charset="0"/>
                  </a:rPr>
                  <a:t>Power </a:t>
                </a:r>
                <a:r>
                  <a:rPr lang="en-US" sz="1200" dirty="0" smtClean="0">
                    <a:latin typeface="+mn-lt"/>
                    <a:cs typeface="Times New Roman" panose="02020603050405020304" pitchFamily="18" charset="0"/>
                  </a:rPr>
                  <a:t>supply, deactivated at t = 0</a:t>
                </a:r>
                <a:endParaRPr lang="en-US" sz="1200" dirty="0">
                  <a:latin typeface="+mn-lt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>
                <a:off x="1195220" y="2500634"/>
                <a:ext cx="318258" cy="307097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3716030" y="2698115"/>
                <a:ext cx="169718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+mn-lt"/>
                    <a:cs typeface="Times New Roman" panose="02020603050405020304" pitchFamily="18" charset="0"/>
                  </a:rPr>
                  <a:t>Energy </a:t>
                </a:r>
                <a:r>
                  <a:rPr lang="en-US" sz="1200" dirty="0" smtClean="0">
                    <a:latin typeface="+mn-lt"/>
                    <a:cs typeface="Times New Roman" panose="02020603050405020304" pitchFamily="18" charset="0"/>
                  </a:rPr>
                  <a:t>extractor, </a:t>
                </a:r>
                <a:endParaRPr lang="en-US" sz="1200" dirty="0">
                  <a:latin typeface="+mn-lt"/>
                  <a:cs typeface="Times New Roman" panose="02020603050405020304" pitchFamily="18" charset="0"/>
                </a:endParaRPr>
              </a:p>
              <a:p>
                <a:pPr algn="ctr"/>
                <a:r>
                  <a:rPr lang="en-US" sz="1200" dirty="0" smtClean="0">
                    <a:cs typeface="Times New Roman" panose="02020603050405020304" pitchFamily="18" charset="0"/>
                  </a:rPr>
                  <a:t>1.4 </a:t>
                </a:r>
                <a:r>
                  <a:rPr lang="el-GR" sz="1200" dirty="0" smtClean="0">
                    <a:cs typeface="Times New Roman" panose="02020603050405020304" pitchFamily="18" charset="0"/>
                  </a:rPr>
                  <a:t>Ω</a:t>
                </a:r>
                <a:r>
                  <a:rPr lang="en-US" sz="1200" dirty="0" smtClean="0">
                    <a:cs typeface="Times New Roman" panose="02020603050405020304" pitchFamily="18" charset="0"/>
                  </a:rPr>
                  <a:t> / </a:t>
                </a:r>
                <a:r>
                  <a:rPr lang="en-US" sz="1200" dirty="0" err="1" smtClean="0">
                    <a:cs typeface="Times New Roman" panose="02020603050405020304" pitchFamily="18" charset="0"/>
                  </a:rPr>
                  <a:t>Metrosil</a:t>
                </a:r>
                <a:r>
                  <a:rPr lang="en-US" sz="1200" dirty="0" smtClean="0">
                    <a:cs typeface="Times New Roman" panose="02020603050405020304" pitchFamily="18" charset="0"/>
                  </a:rPr>
                  <a:t>, activated after 10 </a:t>
                </a:r>
                <a:r>
                  <a:rPr lang="en-US" sz="1200" dirty="0" err="1" smtClean="0">
                    <a:cs typeface="Times New Roman" panose="02020603050405020304" pitchFamily="18" charset="0"/>
                  </a:rPr>
                  <a:t>ms</a:t>
                </a:r>
                <a:endParaRPr lang="en-GB" sz="1200" dirty="0"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 flipH="1" flipV="1">
                <a:off x="3745487" y="2133105"/>
                <a:ext cx="407602" cy="161956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 flipH="1">
                <a:off x="3271268" y="1211387"/>
                <a:ext cx="2735" cy="550463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>
                <a:stCxn id="15" idx="1"/>
              </p:cNvCxnSpPr>
              <p:nvPr/>
            </p:nvCxnSpPr>
            <p:spPr>
              <a:xfrm flipH="1" flipV="1">
                <a:off x="3468026" y="1804838"/>
                <a:ext cx="393884" cy="25111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V="1">
                <a:off x="1513478" y="2913603"/>
                <a:ext cx="983042" cy="439197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>
                <a:off x="3804434" y="672064"/>
                <a:ext cx="160878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 smtClean="0">
                    <a:latin typeface="+mn-lt"/>
                    <a:cs typeface="Times New Roman" panose="02020603050405020304" pitchFamily="18" charset="0"/>
                  </a:rPr>
                  <a:t>Eddy current heating in two formers and outer support cylinder</a:t>
                </a:r>
                <a:endParaRPr lang="en-GB" sz="1200" dirty="0">
                  <a:latin typeface="+mn-lt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 flipH="1">
                <a:off x="3429939" y="2886043"/>
                <a:ext cx="515252" cy="106145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Rectangle 25"/>
              <p:cNvSpPr/>
              <p:nvPr/>
            </p:nvSpPr>
            <p:spPr>
              <a:xfrm>
                <a:off x="2937234" y="1298740"/>
                <a:ext cx="38985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 smtClean="0">
                    <a:latin typeface="+mn-lt"/>
                    <a:cs typeface="Times New Roman" panose="02020603050405020304" pitchFamily="18" charset="0"/>
                  </a:rPr>
                  <a:t>M</a:t>
                </a:r>
                <a:endParaRPr lang="en-GB" dirty="0">
                  <a:latin typeface="+mn-lt"/>
                </a:endParaRPr>
              </a:p>
            </p:txBody>
          </p:sp>
          <p:cxnSp>
            <p:nvCxnSpPr>
              <p:cNvPr id="27" name="Straight Arrow Connector 26"/>
              <p:cNvCxnSpPr/>
              <p:nvPr/>
            </p:nvCxnSpPr>
            <p:spPr>
              <a:xfrm flipH="1">
                <a:off x="3427959" y="973036"/>
                <a:ext cx="387688" cy="131866"/>
              </a:xfrm>
              <a:prstGeom prst="straightConnector1">
                <a:avLst/>
              </a:prstGeom>
              <a:ln w="127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Rectangle 29"/>
              <p:cNvSpPr/>
              <p:nvPr/>
            </p:nvSpPr>
            <p:spPr>
              <a:xfrm>
                <a:off x="1831137" y="1026721"/>
                <a:ext cx="37702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 smtClean="0">
                    <a:latin typeface="+mn-lt"/>
                    <a:cs typeface="Times New Roman" panose="02020603050405020304" pitchFamily="18" charset="0"/>
                  </a:rPr>
                  <a:t>3x</a:t>
                </a:r>
                <a:endParaRPr lang="en-GB" sz="1600" dirty="0">
                  <a:latin typeface="+mn-lt"/>
                </a:endParaRPr>
              </a:p>
            </p:txBody>
          </p:sp>
        </p:grpSp>
        <p:cxnSp>
          <p:nvCxnSpPr>
            <p:cNvPr id="35" name="Straight Arrow Connector 34"/>
            <p:cNvCxnSpPr/>
            <p:nvPr/>
          </p:nvCxnSpPr>
          <p:spPr>
            <a:xfrm flipV="1">
              <a:off x="1842145" y="3132673"/>
              <a:ext cx="445883" cy="146325"/>
            </a:xfrm>
            <a:prstGeom prst="straightConnector1">
              <a:avLst/>
            </a:prstGeom>
            <a:ln w="127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1050304" y="4423893"/>
            <a:ext cx="365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</a:rPr>
              <a:t>Internal circuit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20489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User interface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6172839" y="1971541"/>
            <a:ext cx="5568539" cy="3102388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err="1" smtClean="0"/>
              <a:t>ProteCCT</a:t>
            </a:r>
            <a:r>
              <a:rPr lang="en-US" sz="1800" dirty="0" smtClean="0"/>
              <a:t> user manual [3]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User input: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Internal circuit: Similar to </a:t>
            </a:r>
            <a:r>
              <a:rPr lang="en-US" sz="1800" dirty="0" err="1" smtClean="0"/>
              <a:t>LEDET</a:t>
            </a:r>
            <a:r>
              <a:rPr lang="en-US" sz="1800" dirty="0" smtClean="0"/>
              <a:t>, all user input is taken from a single Excel file 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Co-simulation: Single Excel file + txt file for external current waveform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For the most part, easy-to-understand parameters (Conductor </a:t>
            </a:r>
            <a:r>
              <a:rPr lang="en-US" sz="1800" dirty="0" err="1" smtClean="0"/>
              <a:t>RRR</a:t>
            </a:r>
            <a:r>
              <a:rPr lang="en-US" sz="1800" dirty="0" smtClean="0"/>
              <a:t>, Operating current, etc.)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GB" sz="1800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609601" y="1137067"/>
            <a:ext cx="4955935" cy="4109813"/>
            <a:chOff x="689085" y="1196794"/>
            <a:chExt cx="4955935" cy="4109813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9085" y="1196794"/>
              <a:ext cx="4955935" cy="2385668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9085" y="3582462"/>
              <a:ext cx="4955935" cy="1724145"/>
            </a:xfrm>
            <a:prstGeom prst="rect">
              <a:avLst/>
            </a:prstGeom>
          </p:spPr>
        </p:pic>
      </p:grpSp>
      <p:sp>
        <p:nvSpPr>
          <p:cNvPr id="32" name="TextBox 31"/>
          <p:cNvSpPr txBox="1"/>
          <p:nvPr/>
        </p:nvSpPr>
        <p:spPr>
          <a:xfrm>
            <a:off x="1105423" y="5290314"/>
            <a:ext cx="3657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</a:rPr>
              <a:t>Model input: Excel file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6782" y="5949332"/>
            <a:ext cx="5257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anose="020F0502020204030204" pitchFamily="34" charset="0"/>
              </a:rPr>
              <a:t>[3] M. Mentink, “STEAM-</a:t>
            </a:r>
            <a:r>
              <a:rPr lang="en-US" sz="1000" dirty="0" err="1" smtClean="0">
                <a:latin typeface="Calibri" panose="020F0502020204030204" pitchFamily="34" charset="0"/>
              </a:rPr>
              <a:t>ProteCCT</a:t>
            </a:r>
            <a:r>
              <a:rPr lang="en-US" sz="1000" dirty="0" smtClean="0">
                <a:latin typeface="Calibri" panose="020F0502020204030204" pitchFamily="34" charset="0"/>
              </a:rPr>
              <a:t> User manual”, </a:t>
            </a:r>
            <a:r>
              <a:rPr lang="en-US" sz="1000" dirty="0" err="1" smtClean="0">
                <a:latin typeface="Calibri" panose="020F0502020204030204" pitchFamily="34" charset="0"/>
              </a:rPr>
              <a:t>EDMS</a:t>
            </a:r>
            <a:r>
              <a:rPr lang="en-US" sz="1000" dirty="0" smtClean="0">
                <a:latin typeface="Calibri" panose="020F0502020204030204" pitchFamily="34" charset="0"/>
              </a:rPr>
              <a:t> </a:t>
            </a:r>
            <a:r>
              <a:rPr lang="en-US" sz="1000" dirty="0" err="1" smtClean="0">
                <a:latin typeface="Calibri" panose="020F0502020204030204" pitchFamily="34" charset="0"/>
              </a:rPr>
              <a:t>nr</a:t>
            </a:r>
            <a:r>
              <a:rPr lang="en-US" sz="1000" dirty="0" smtClean="0">
                <a:latin typeface="Calibri" panose="020F0502020204030204" pitchFamily="34" charset="0"/>
              </a:rPr>
              <a:t>. 2160020, (2019)</a:t>
            </a:r>
            <a:endParaRPr lang="en-GB" sz="1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018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Complexity &amp; correction factor #1: </a:t>
            </a:r>
            <a:r>
              <a:rPr lang="en-US" i="1" dirty="0" err="1" smtClean="0"/>
              <a:t>fLoopFactor</a:t>
            </a:r>
            <a:endParaRPr lang="en-GB" i="1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485150" y="4045131"/>
            <a:ext cx="11411381" cy="2160591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Coupling matrix: Calculated in </a:t>
            </a:r>
            <a:r>
              <a:rPr lang="en-US" sz="1800" dirty="0" err="1" smtClean="0"/>
              <a:t>Comsol</a:t>
            </a:r>
            <a:r>
              <a:rPr lang="en-US" sz="1800" dirty="0" smtClean="0"/>
              <a:t>, assuming simplified </a:t>
            </a:r>
            <a:r>
              <a:rPr lang="en-US" sz="1800" dirty="0" err="1" smtClean="0"/>
              <a:t>2D</a:t>
            </a:r>
            <a:r>
              <a:rPr lang="en-US" sz="1800" dirty="0" smtClean="0"/>
              <a:t> geometry with cos-</a:t>
            </a:r>
            <a:r>
              <a:rPr lang="el-GR" sz="1800" dirty="0" smtClean="0"/>
              <a:t>θ</a:t>
            </a:r>
            <a:r>
              <a:rPr lang="en-US" sz="1800" dirty="0" smtClean="0"/>
              <a:t> current distribution in the coils, formers, and outer cylinder [3]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Assumption: Eddy current flows axially through formers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Reality: Eddy current model is oversimplified, so global correction factor </a:t>
            </a:r>
            <a:r>
              <a:rPr lang="en-US" sz="1800" i="1" dirty="0" err="1" smtClean="0"/>
              <a:t>fLoopFactor</a:t>
            </a:r>
            <a:r>
              <a:rPr lang="en-US" sz="1800" i="1" dirty="0" smtClean="0"/>
              <a:t> </a:t>
            </a:r>
            <a:r>
              <a:rPr lang="en-US" sz="1800" dirty="0" smtClean="0"/>
              <a:t>needed that augments the effective path lengths of the eddy currents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i="1" dirty="0" err="1" smtClean="0"/>
              <a:t>fLoopFactor</a:t>
            </a:r>
            <a:r>
              <a:rPr lang="en-US" sz="1800" i="1" dirty="0" smtClean="0"/>
              <a:t> </a:t>
            </a:r>
            <a:r>
              <a:rPr lang="en-US" sz="1800" dirty="0" smtClean="0"/>
              <a:t>determined by matching discharge to experimental result at low current without quench-back</a:t>
            </a:r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GB" sz="1800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1735494" y="3085743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</a:rPr>
              <a:t>Coupling-matrix calculated in </a:t>
            </a:r>
            <a:r>
              <a:rPr lang="en-US" sz="1600" i="1" dirty="0" err="1" smtClean="0">
                <a:latin typeface="Calibri" panose="020F0502020204030204" pitchFamily="34" charset="0"/>
              </a:rPr>
              <a:t>Comsol</a:t>
            </a:r>
            <a:r>
              <a:rPr lang="en-US" sz="1600" i="1" dirty="0" smtClean="0">
                <a:latin typeface="Calibri" panose="020F0502020204030204" pitchFamily="34" charset="0"/>
              </a:rPr>
              <a:t>, assuming simplified </a:t>
            </a:r>
            <a:r>
              <a:rPr lang="en-US" sz="1600" i="1" dirty="0" err="1" smtClean="0">
                <a:latin typeface="Calibri" panose="020F0502020204030204" pitchFamily="34" charset="0"/>
              </a:rPr>
              <a:t>2D</a:t>
            </a:r>
            <a:r>
              <a:rPr lang="en-US" sz="1600" i="1" dirty="0" smtClean="0">
                <a:latin typeface="Calibri" panose="020F0502020204030204" pitchFamily="34" charset="0"/>
              </a:rPr>
              <a:t> geometry with cos-</a:t>
            </a:r>
            <a:r>
              <a:rPr lang="el-GR" sz="1600" i="1" dirty="0" smtClean="0">
                <a:latin typeface="Calibri" panose="020F0502020204030204" pitchFamily="34" charset="0"/>
              </a:rPr>
              <a:t>θ</a:t>
            </a:r>
            <a:r>
              <a:rPr lang="en-US" sz="1600" i="1" dirty="0" smtClean="0">
                <a:latin typeface="Calibri" panose="020F0502020204030204" pitchFamily="34" charset="0"/>
              </a:rPr>
              <a:t> current distribution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2006273" y="758065"/>
            <a:ext cx="3386821" cy="2199288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6782" y="5949332"/>
            <a:ext cx="52578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Calibri" panose="020F0502020204030204" pitchFamily="34" charset="0"/>
              </a:rPr>
              <a:t>[3] M. Mentink, “STEAM-</a:t>
            </a:r>
            <a:r>
              <a:rPr lang="en-US" sz="1000" dirty="0" err="1" smtClean="0">
                <a:latin typeface="Calibri" panose="020F0502020204030204" pitchFamily="34" charset="0"/>
              </a:rPr>
              <a:t>ProteCCT</a:t>
            </a:r>
            <a:r>
              <a:rPr lang="en-US" sz="1000" dirty="0" smtClean="0">
                <a:latin typeface="Calibri" panose="020F0502020204030204" pitchFamily="34" charset="0"/>
              </a:rPr>
              <a:t> User manual”, </a:t>
            </a:r>
            <a:r>
              <a:rPr lang="en-US" sz="1000" dirty="0" err="1" smtClean="0">
                <a:latin typeface="Calibri" panose="020F0502020204030204" pitchFamily="34" charset="0"/>
              </a:rPr>
              <a:t>EDMS</a:t>
            </a:r>
            <a:r>
              <a:rPr lang="en-US" sz="1000" dirty="0" smtClean="0">
                <a:latin typeface="Calibri" panose="020F0502020204030204" pitchFamily="34" charset="0"/>
              </a:rPr>
              <a:t> </a:t>
            </a:r>
            <a:r>
              <a:rPr lang="en-US" sz="1000" dirty="0" err="1" smtClean="0">
                <a:latin typeface="Calibri" panose="020F0502020204030204" pitchFamily="34" charset="0"/>
              </a:rPr>
              <a:t>nr</a:t>
            </a:r>
            <a:r>
              <a:rPr lang="en-US" sz="1000" dirty="0" smtClean="0">
                <a:latin typeface="Calibri" panose="020F0502020204030204" pitchFamily="34" charset="0"/>
              </a:rPr>
              <a:t>. 2160020, (2019)</a:t>
            </a:r>
            <a:endParaRPr lang="en-GB" sz="1000" dirty="0">
              <a:latin typeface="Calibri" panose="020F050202020403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9068" y="661243"/>
            <a:ext cx="3739413" cy="255051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039068" y="3085742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</a:rPr>
              <a:t>Determination of </a:t>
            </a:r>
            <a:r>
              <a:rPr lang="en-US" sz="1600" i="1" dirty="0" err="1" smtClean="0">
                <a:latin typeface="Calibri" panose="020F0502020204030204" pitchFamily="34" charset="0"/>
              </a:rPr>
              <a:t>fLoopFactor</a:t>
            </a:r>
            <a:r>
              <a:rPr lang="en-US" sz="1600" i="1" dirty="0" smtClean="0">
                <a:latin typeface="Calibri" panose="020F0502020204030204" pitchFamily="34" charset="0"/>
              </a:rPr>
              <a:t> by matching to experimentally observed low-current discharge (no quench-back)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07143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601" y="761137"/>
            <a:ext cx="4336573" cy="27993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Complexity &amp; correction factor #2: </a:t>
            </a:r>
            <a:r>
              <a:rPr lang="en-US" i="1" dirty="0" err="1" smtClean="0"/>
              <a:t>addedHeCpFrac</a:t>
            </a:r>
            <a:endParaRPr lang="en-GB" i="1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399545" y="4244757"/>
            <a:ext cx="11411381" cy="2160591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In addition to helium to bath cooling: Additional liquid helium present between non-bonded formers and outer cylinder </a:t>
            </a:r>
            <a:r>
              <a:rPr lang="en-US" sz="1800" dirty="0" smtClean="0">
                <a:sym typeface="Wingdings" panose="05000000000000000000" pitchFamily="2" charset="2"/>
              </a:rPr>
              <a:t> Slows down quench-back onset</a:t>
            </a: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Extra helium heat capacity: 0.13 MPa liquid + gas, with inclusion helium gas enthalpy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Added as global correction factor </a:t>
            </a:r>
            <a:r>
              <a:rPr lang="en-US" sz="1800" dirty="0" err="1" smtClean="0"/>
              <a:t>addedHeCpFrac</a:t>
            </a:r>
            <a:r>
              <a:rPr lang="en-US" sz="1800" dirty="0" smtClean="0"/>
              <a:t> </a:t>
            </a:r>
            <a:r>
              <a:rPr lang="en-US" sz="1800" dirty="0" smtClean="0">
                <a:sym typeface="Wingdings" panose="05000000000000000000" pitchFamily="2" charset="2"/>
              </a:rPr>
              <a:t> Additional heat capacity in formers (~0.8%)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ym typeface="Wingdings" panose="05000000000000000000" pitchFamily="2" charset="2"/>
              </a:rPr>
              <a:t>Determination of correction factor by matching quench back onset </a:t>
            </a:r>
            <a:r>
              <a:rPr lang="en-US" sz="1800" i="1" dirty="0" err="1" smtClean="0">
                <a:sym typeface="Wingdings" panose="05000000000000000000" pitchFamily="2" charset="2"/>
              </a:rPr>
              <a:t>t</a:t>
            </a:r>
            <a:r>
              <a:rPr lang="en-US" sz="1800" baseline="-25000" dirty="0" err="1" smtClean="0">
                <a:sym typeface="Wingdings" panose="05000000000000000000" pitchFamily="2" charset="2"/>
              </a:rPr>
              <a:t>QB</a:t>
            </a:r>
            <a:r>
              <a:rPr lang="en-US" sz="1800" dirty="0" smtClean="0">
                <a:sym typeface="Wingdings" panose="05000000000000000000" pitchFamily="2" charset="2"/>
              </a:rPr>
              <a:t> at </a:t>
            </a:r>
            <a:r>
              <a:rPr lang="en-US" sz="1800" i="1" dirty="0" err="1" smtClean="0">
                <a:sym typeface="Wingdings" panose="05000000000000000000" pitchFamily="2" charset="2"/>
              </a:rPr>
              <a:t>I</a:t>
            </a:r>
            <a:r>
              <a:rPr lang="en-US" sz="1800" baseline="-25000" dirty="0" err="1" smtClean="0">
                <a:sym typeface="Wingdings" panose="05000000000000000000" pitchFamily="2" charset="2"/>
              </a:rPr>
              <a:t>0</a:t>
            </a:r>
            <a:r>
              <a:rPr lang="en-US" sz="1800" dirty="0" smtClean="0">
                <a:sym typeface="Wingdings" panose="05000000000000000000" pitchFamily="2" charset="2"/>
              </a:rPr>
              <a:t> = 400 A, 1.9 K, 1.43 </a:t>
            </a:r>
            <a:r>
              <a:rPr lang="el-GR" sz="1800" dirty="0" smtClean="0">
                <a:sym typeface="Wingdings" panose="05000000000000000000" pitchFamily="2" charset="2"/>
              </a:rPr>
              <a:t>Ω</a:t>
            </a:r>
            <a:r>
              <a:rPr lang="en-US" sz="1800" dirty="0" smtClean="0">
                <a:sym typeface="Wingdings" panose="05000000000000000000" pitchFamily="2" charset="2"/>
              </a:rPr>
              <a:t>  Used as a global parameter</a:t>
            </a:r>
            <a:endParaRPr lang="en-US" sz="1800" dirty="0" smtClean="0"/>
          </a:p>
          <a:p>
            <a:pPr marL="1191006" lvl="1" indent="-285750">
              <a:buFont typeface="Wingdings" panose="05000000000000000000" pitchFamily="2" charset="2"/>
              <a:buChar char="§"/>
            </a:pPr>
            <a:endParaRPr lang="en-GB" sz="180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6105236" y="3510415"/>
            <a:ext cx="49225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latin typeface="Calibri" panose="020F0502020204030204" pitchFamily="34" charset="0"/>
              </a:rPr>
              <a:t>Simulated vs. Observed onset of Quench back (Measurement data: Courtesy F. </a:t>
            </a:r>
            <a:r>
              <a:rPr lang="en-US" sz="1600" i="1" dirty="0" err="1" smtClean="0">
                <a:latin typeface="Calibri" panose="020F0502020204030204" pitchFamily="34" charset="0"/>
              </a:rPr>
              <a:t>Mangiarotti</a:t>
            </a:r>
            <a:r>
              <a:rPr lang="en-US" sz="1600" i="1" dirty="0" smtClean="0">
                <a:latin typeface="Calibri" panose="020F0502020204030204" pitchFamily="34" charset="0"/>
              </a:rPr>
              <a:t>)</a:t>
            </a:r>
            <a:endParaRPr lang="en-US" sz="1600" i="1" dirty="0">
              <a:latin typeface="Calibri" panose="020F0502020204030204" pitchFamily="34" charset="0"/>
              <a:sym typeface="Wingdings" panose="05000000000000000000" pitchFamily="2" charset="2"/>
            </a:endParaRPr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980271" y="556712"/>
            <a:ext cx="4417703" cy="3535907"/>
            <a:chOff x="591844" y="724117"/>
            <a:chExt cx="4857323" cy="388777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844" y="948885"/>
              <a:ext cx="3961973" cy="289650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67052" y="3968925"/>
              <a:ext cx="4479233" cy="642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+mn-lt"/>
                </a:rPr>
                <a:t>Sliding and deformation of formers during powering (Courtesy Martin Novak)</a:t>
              </a:r>
              <a:endParaRPr lang="en-GB" sz="1600" i="1" dirty="0">
                <a:latin typeface="+mn-lt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>
              <a:off x="2514299" y="1031894"/>
              <a:ext cx="569904" cy="727236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674929" y="724117"/>
              <a:ext cx="377423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+mn-lt"/>
                </a:rPr>
                <a:t>Liquid helium between formers</a:t>
              </a:r>
              <a:endParaRPr lang="en-GB" sz="1400" dirty="0">
                <a:latin typeface="+mn-lt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2554172" y="1021334"/>
              <a:ext cx="539556" cy="820805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3163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4249"/>
            <a:ext cx="10969139" cy="5324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Simulation vs. Experimental observation</a:t>
            </a:r>
            <a:endParaRPr lang="en-GB" dirty="0"/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870308" y="4173666"/>
            <a:ext cx="10708432" cy="1551194"/>
          </a:xfrm>
          <a:prstGeom prst="rect">
            <a:avLst/>
          </a:prstGeom>
        </p:spPr>
        <p:txBody>
          <a:bodyPr vert="horz" wrap="square" lIns="45720" tIns="0" rIns="45720" bIns="0" anchor="b">
            <a:sp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Comparison between simulation and experimental (</a:t>
            </a:r>
            <a:r>
              <a:rPr lang="en-US" sz="1800" dirty="0" err="1" smtClean="0"/>
              <a:t>MCBRD</a:t>
            </a:r>
            <a:r>
              <a:rPr lang="en-US" sz="1800" dirty="0" smtClean="0"/>
              <a:t> prototype apertures and short models):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High degree of consistency between simulations and experimental observations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Different magnetic lengths, former material types, operating temperatures, varying dump resistors + </a:t>
            </a:r>
            <a:r>
              <a:rPr lang="en-US" sz="1800" dirty="0" err="1" smtClean="0"/>
              <a:t>Metrosil</a:t>
            </a:r>
            <a:r>
              <a:rPr lang="en-US" sz="1800" dirty="0" smtClean="0"/>
              <a:t> </a:t>
            </a:r>
            <a:r>
              <a:rPr lang="en-US" sz="1800" dirty="0" err="1" smtClean="0"/>
              <a:t>varistors</a:t>
            </a:r>
            <a:r>
              <a:rPr lang="en-US" sz="1800" dirty="0" smtClean="0"/>
              <a:t>, operating currents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/>
              <a:t>Two identical global correction parameters </a:t>
            </a:r>
            <a:r>
              <a:rPr lang="en-US" sz="1800" dirty="0" err="1" smtClean="0"/>
              <a:t>fLoopFactor</a:t>
            </a:r>
            <a:r>
              <a:rPr lang="en-US" sz="1800" dirty="0" smtClean="0"/>
              <a:t> and </a:t>
            </a:r>
            <a:r>
              <a:rPr lang="en-US" sz="1800" dirty="0" err="1" smtClean="0"/>
              <a:t>addedHeCpFrac</a:t>
            </a:r>
            <a:r>
              <a:rPr lang="en-US" sz="1800" dirty="0" smtClean="0"/>
              <a:t> for all cases</a:t>
            </a:r>
            <a:endParaRPr lang="en-GB" sz="1800" dirty="0" smtClean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03" y="749148"/>
            <a:ext cx="3103983" cy="24017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6403" y="749148"/>
            <a:ext cx="3188014" cy="248785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8534" y="749148"/>
            <a:ext cx="3188014" cy="248785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45973" y="3237004"/>
            <a:ext cx="3588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err="1" smtClean="0">
                <a:latin typeface="+mn-lt"/>
              </a:rPr>
              <a:t>MCBRDp1</a:t>
            </a:r>
            <a:r>
              <a:rPr lang="en-US" sz="1600" i="1" dirty="0" smtClean="0">
                <a:latin typeface="+mn-lt"/>
              </a:rPr>
              <a:t> prototype, discharge over 1.43 </a:t>
            </a:r>
            <a:r>
              <a:rPr lang="el-GR" sz="1600" i="1" dirty="0" smtClean="0">
                <a:latin typeface="+mn-lt"/>
              </a:rPr>
              <a:t>Ω</a:t>
            </a:r>
            <a:r>
              <a:rPr lang="en-US" sz="1600" i="1" dirty="0" smtClean="0">
                <a:latin typeface="+mn-lt"/>
              </a:rPr>
              <a:t> dump resistor</a:t>
            </a:r>
            <a:endParaRPr lang="en-GB" sz="1600" i="1" dirty="0"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56089" y="3237004"/>
            <a:ext cx="3588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err="1" smtClean="0">
                <a:latin typeface="+mn-lt"/>
              </a:rPr>
              <a:t>MCBRDp1</a:t>
            </a:r>
            <a:r>
              <a:rPr lang="en-US" sz="1600" i="1" dirty="0" smtClean="0">
                <a:latin typeface="+mn-lt"/>
              </a:rPr>
              <a:t> prototype, discharge over </a:t>
            </a:r>
            <a:r>
              <a:rPr lang="en-US" sz="1600" i="1" dirty="0" err="1" smtClean="0">
                <a:latin typeface="+mn-lt"/>
              </a:rPr>
              <a:t>Metrosil</a:t>
            </a:r>
            <a:r>
              <a:rPr lang="en-US" sz="1600" i="1" dirty="0" smtClean="0">
                <a:latin typeface="+mn-lt"/>
              </a:rPr>
              <a:t> </a:t>
            </a:r>
            <a:r>
              <a:rPr lang="en-US" sz="1600" i="1" dirty="0" err="1" smtClean="0">
                <a:latin typeface="+mn-lt"/>
              </a:rPr>
              <a:t>varistor</a:t>
            </a:r>
            <a:endParaRPr lang="en-GB" sz="1600" i="1" dirty="0"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66519" y="3239396"/>
            <a:ext cx="3588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err="1" smtClean="0">
                <a:latin typeface="+mn-lt"/>
              </a:rPr>
              <a:t>MCBRDs1b</a:t>
            </a:r>
            <a:r>
              <a:rPr lang="en-US" sz="1600" i="1" dirty="0" smtClean="0">
                <a:latin typeface="+mn-lt"/>
              </a:rPr>
              <a:t> short model, discharge over </a:t>
            </a:r>
            <a:r>
              <a:rPr lang="en-US" sz="1600" i="1" dirty="0" err="1" smtClean="0">
                <a:latin typeface="+mn-lt"/>
              </a:rPr>
              <a:t>Metrosil</a:t>
            </a:r>
            <a:r>
              <a:rPr lang="en-US" sz="1600" i="1" dirty="0" smtClean="0">
                <a:latin typeface="+mn-lt"/>
              </a:rPr>
              <a:t> </a:t>
            </a:r>
            <a:r>
              <a:rPr lang="en-US" sz="1600" i="1" dirty="0" err="1" smtClean="0">
                <a:latin typeface="+mn-lt"/>
              </a:rPr>
              <a:t>varistor</a:t>
            </a:r>
            <a:endParaRPr lang="en-GB" sz="1600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87348871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30996</TotalTime>
  <Words>1028</Words>
  <Application>Microsoft Office PowerPoint</Application>
  <PresentationFormat>Widescreen</PresentationFormat>
  <Paragraphs>125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CERNCobranding4-3</vt:lpstr>
      <vt:lpstr>STEAM-ProteCCT (Protection of Canted-Cosine-Theta-type Magnets)  1st STEAM Workshop 13-14 June 2019</vt:lpstr>
      <vt:lpstr>Overview</vt:lpstr>
      <vt:lpstr>Motivation</vt:lpstr>
      <vt:lpstr>Thermal aspects</vt:lpstr>
      <vt:lpstr>Internal circuit / Co-simulation</vt:lpstr>
      <vt:lpstr>User interface</vt:lpstr>
      <vt:lpstr>Complexity &amp; correction factor #1: fLoopFactor</vt:lpstr>
      <vt:lpstr>Complexity &amp; correction factor #2: addedHeCpFrac</vt:lpstr>
      <vt:lpstr>Simulation vs. Experimental observation</vt:lpstr>
      <vt:lpstr>Running the simulation</vt:lpstr>
      <vt:lpstr>Demonstration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Matthias Mentink</cp:lastModifiedBy>
  <cp:revision>577</cp:revision>
  <dcterms:created xsi:type="dcterms:W3CDTF">2017-06-18T14:15:32Z</dcterms:created>
  <dcterms:modified xsi:type="dcterms:W3CDTF">2019-06-05T10:25:34Z</dcterms:modified>
</cp:coreProperties>
</file>