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7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  <p:sldMasterId id="2147483662" r:id="rId2"/>
    <p:sldMasterId id="2147483670" r:id="rId3"/>
    <p:sldMasterId id="2147483680" r:id="rId4"/>
    <p:sldMasterId id="2147483691" r:id="rId5"/>
    <p:sldMasterId id="2147483701" r:id="rId6"/>
    <p:sldMasterId id="2147483711" r:id="rId7"/>
    <p:sldMasterId id="2147483721" r:id="rId8"/>
  </p:sldMasterIdLst>
  <p:notesMasterIdLst>
    <p:notesMasterId r:id="rId27"/>
  </p:notesMasterIdLst>
  <p:sldIdLst>
    <p:sldId id="268" r:id="rId9"/>
    <p:sldId id="269" r:id="rId10"/>
    <p:sldId id="272" r:id="rId11"/>
    <p:sldId id="273" r:id="rId12"/>
    <p:sldId id="274" r:id="rId13"/>
    <p:sldId id="279" r:id="rId14"/>
    <p:sldId id="281" r:id="rId15"/>
    <p:sldId id="282" r:id="rId16"/>
    <p:sldId id="284" r:id="rId17"/>
    <p:sldId id="285" r:id="rId18"/>
    <p:sldId id="286" r:id="rId19"/>
    <p:sldId id="288" r:id="rId20"/>
    <p:sldId id="289" r:id="rId21"/>
    <p:sldId id="290" r:id="rId22"/>
    <p:sldId id="291" r:id="rId23"/>
    <p:sldId id="292" r:id="rId24"/>
    <p:sldId id="298" r:id="rId25"/>
    <p:sldId id="262" r:id="rId2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6939" autoAdjust="0"/>
  </p:normalViewPr>
  <p:slideViewPr>
    <p:cSldViewPr snapToGrid="0">
      <p:cViewPr varScale="1">
        <p:scale>
          <a:sx n="109" d="100"/>
          <a:sy n="109" d="100"/>
        </p:scale>
        <p:origin x="120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4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4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525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406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76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00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43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382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148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19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298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105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664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02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474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493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663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916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389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21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20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84000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4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1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24/06/2019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Financial Publication and Narrative Reporting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0A0">
                    <a:tint val="75000"/>
                  </a:srgbClr>
                </a:solidFill>
              </a:rPr>
              <a:t>24/06/2019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0A0">
                    <a:tint val="75000"/>
                  </a:srgbClr>
                </a:solidFill>
              </a:rPr>
              <a:t>Financial Publication and Narrative Reporting Forum</a:t>
            </a:r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CERN Resources Planning, Budgeting and Control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>
              <a:spcBef>
                <a:spcPts val="1200"/>
              </a:spcBef>
            </a:pPr>
            <a:r>
              <a:rPr lang="en-GB" dirty="0" smtClean="0"/>
              <a:t>Kasia Pokorska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Financial </a:t>
            </a:r>
            <a:r>
              <a:rPr lang="en-GB" dirty="0"/>
              <a:t>Publication and Narrative Reporting </a:t>
            </a:r>
            <a:r>
              <a:rPr lang="en-GB" dirty="0" smtClean="0"/>
              <a:t>Forum</a:t>
            </a:r>
          </a:p>
          <a:p>
            <a:pPr>
              <a:spcBef>
                <a:spcPts val="0"/>
              </a:spcBef>
            </a:pPr>
            <a:r>
              <a:rPr lang="en-GB" sz="1800" dirty="0" smtClean="0"/>
              <a:t>24 June 201</a:t>
            </a:r>
            <a:r>
              <a:rPr lang="fr-CH" sz="1800" dirty="0" smtClean="0"/>
              <a:t>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70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planning</a:t>
            </a:r>
            <a:r>
              <a:rPr lang="en-US" dirty="0"/>
              <a:t> @CERN </a:t>
            </a:r>
            <a:r>
              <a:rPr lang="en-US" dirty="0" smtClean="0"/>
              <a:t>(4) </a:t>
            </a:r>
            <a:r>
              <a:rPr lang="en-US" dirty="0"/>
              <a:t>– Personnel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5319753" cy="4818259"/>
          </a:xfrm>
        </p:spPr>
        <p:txBody>
          <a:bodyPr>
            <a:normAutofit fontScale="62500" lnSpcReduction="20000"/>
          </a:bodyPr>
          <a:lstStyle/>
          <a:p>
            <a:r>
              <a:rPr lang="en-US" u="sng" dirty="0">
                <a:solidFill>
                  <a:schemeClr val="accent2"/>
                </a:solidFill>
              </a:rPr>
              <a:t>E</a:t>
            </a:r>
            <a:r>
              <a:rPr lang="en-US" dirty="0">
                <a:solidFill>
                  <a:schemeClr val="accent2"/>
                </a:solidFill>
              </a:rPr>
              <a:t>mployed </a:t>
            </a:r>
            <a:r>
              <a:rPr lang="en-US" u="sng" dirty="0">
                <a:solidFill>
                  <a:schemeClr val="accent2"/>
                </a:solidFill>
              </a:rPr>
              <a:t>M</a:t>
            </a:r>
            <a:r>
              <a:rPr lang="en-US" dirty="0">
                <a:solidFill>
                  <a:schemeClr val="accent2"/>
                </a:solidFill>
              </a:rPr>
              <a:t>ember of </a:t>
            </a:r>
            <a:r>
              <a:rPr lang="en-US" u="sng" dirty="0">
                <a:solidFill>
                  <a:schemeClr val="accent2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ersonnel (MPE)</a:t>
            </a:r>
          </a:p>
          <a:p>
            <a:pPr lvl="1"/>
            <a:r>
              <a:rPr lang="en-US" dirty="0"/>
              <a:t>Staff</a:t>
            </a:r>
          </a:p>
          <a:p>
            <a:pPr lvl="1"/>
            <a:r>
              <a:rPr lang="en-US" dirty="0"/>
              <a:t>Fellows</a:t>
            </a:r>
          </a:p>
          <a:p>
            <a:r>
              <a:rPr lang="en-US" dirty="0" smtClean="0"/>
              <a:t>Budgeted </a:t>
            </a:r>
            <a:r>
              <a:rPr lang="en-US" dirty="0"/>
              <a:t>at standard cost</a:t>
            </a:r>
          </a:p>
          <a:p>
            <a:pPr lvl="1"/>
            <a:r>
              <a:rPr lang="en-US" dirty="0"/>
              <a:t>An overhead factor calculated at the beginning of each year</a:t>
            </a:r>
          </a:p>
          <a:p>
            <a:r>
              <a:rPr lang="en-US" dirty="0"/>
              <a:t>Carry-forward</a:t>
            </a:r>
          </a:p>
          <a:p>
            <a:pPr lvl="1"/>
            <a:r>
              <a:rPr lang="en-US" dirty="0"/>
              <a:t>Unspent budget can be carried to the next year only to cover the existing commitments </a:t>
            </a:r>
          </a:p>
          <a:p>
            <a:r>
              <a:rPr lang="en-US" dirty="0"/>
              <a:t>Limit on </a:t>
            </a:r>
            <a:r>
              <a:rPr lang="en-US" u="sng" dirty="0">
                <a:solidFill>
                  <a:schemeClr val="accent2"/>
                </a:solidFill>
              </a:rPr>
              <a:t>F</a:t>
            </a:r>
            <a:r>
              <a:rPr lang="en-US" dirty="0">
                <a:solidFill>
                  <a:schemeClr val="accent2"/>
                </a:solidFill>
              </a:rPr>
              <a:t>ull </a:t>
            </a:r>
            <a:r>
              <a:rPr lang="en-US" u="sng" dirty="0">
                <a:solidFill>
                  <a:schemeClr val="accent2"/>
                </a:solidFill>
              </a:rPr>
              <a:t>T</a:t>
            </a:r>
            <a:r>
              <a:rPr lang="en-US" dirty="0">
                <a:solidFill>
                  <a:schemeClr val="accent2"/>
                </a:solidFill>
              </a:rPr>
              <a:t>ime </a:t>
            </a:r>
            <a:r>
              <a:rPr lang="en-US" u="sng" dirty="0">
                <a:solidFill>
                  <a:schemeClr val="accent2"/>
                </a:solidFill>
              </a:rPr>
              <a:t>A</a:t>
            </a:r>
            <a:r>
              <a:rPr lang="en-US" dirty="0">
                <a:solidFill>
                  <a:schemeClr val="accent2"/>
                </a:solidFill>
              </a:rPr>
              <a:t>ctive (FTA)</a:t>
            </a:r>
          </a:p>
          <a:p>
            <a:pPr lvl="1"/>
            <a:r>
              <a:rPr lang="en-US" dirty="0"/>
              <a:t>2250 </a:t>
            </a:r>
            <a:r>
              <a:rPr lang="en-US" dirty="0" smtClean="0"/>
              <a:t>+/- 5% Staff </a:t>
            </a:r>
            <a:r>
              <a:rPr lang="en-US" dirty="0"/>
              <a:t>paid by Member States’ contributions </a:t>
            </a:r>
          </a:p>
          <a:p>
            <a:r>
              <a:rPr lang="en-US" dirty="0"/>
              <a:t>Conversion from </a:t>
            </a:r>
            <a:r>
              <a:rPr lang="en-US" u="sng" dirty="0">
                <a:solidFill>
                  <a:schemeClr val="accent2"/>
                </a:solidFill>
              </a:rPr>
              <a:t>L</a:t>
            </a:r>
            <a:r>
              <a:rPr lang="en-US" dirty="0">
                <a:solidFill>
                  <a:schemeClr val="accent2"/>
                </a:solidFill>
              </a:rPr>
              <a:t>imited </a:t>
            </a:r>
            <a:r>
              <a:rPr lang="en-US" u="sng" dirty="0">
                <a:solidFill>
                  <a:schemeClr val="accent2"/>
                </a:solidFill>
              </a:rPr>
              <a:t>D</a:t>
            </a:r>
            <a:r>
              <a:rPr lang="en-US" dirty="0">
                <a:solidFill>
                  <a:schemeClr val="accent2"/>
                </a:solidFill>
              </a:rPr>
              <a:t>uration </a:t>
            </a:r>
            <a:r>
              <a:rPr lang="en-US" dirty="0"/>
              <a:t>contract to </a:t>
            </a:r>
            <a:r>
              <a:rPr lang="en-US" u="sng" dirty="0">
                <a:solidFill>
                  <a:schemeClr val="accent2"/>
                </a:solidFill>
              </a:rPr>
              <a:t>I</a:t>
            </a:r>
            <a:r>
              <a:rPr lang="en-US" dirty="0">
                <a:solidFill>
                  <a:schemeClr val="accent2"/>
                </a:solidFill>
              </a:rPr>
              <a:t>ndefinite </a:t>
            </a:r>
            <a:r>
              <a:rPr lang="en-US" u="sng" dirty="0">
                <a:solidFill>
                  <a:schemeClr val="accent2"/>
                </a:solidFill>
              </a:rPr>
              <a:t>C</a:t>
            </a:r>
            <a:r>
              <a:rPr lang="en-US" dirty="0">
                <a:solidFill>
                  <a:schemeClr val="accent2"/>
                </a:solidFill>
              </a:rPr>
              <a:t>ontract </a:t>
            </a:r>
            <a:r>
              <a:rPr lang="en-US" dirty="0"/>
              <a:t>(LD-&gt;IC)</a:t>
            </a:r>
          </a:p>
          <a:p>
            <a:pPr lvl="1"/>
            <a:r>
              <a:rPr lang="en-US" dirty="0"/>
              <a:t>Impact on the budget</a:t>
            </a:r>
          </a:p>
          <a:p>
            <a:r>
              <a:rPr lang="en-US" dirty="0"/>
              <a:t>Advancement exercise</a:t>
            </a:r>
          </a:p>
          <a:p>
            <a:pPr lvl="1"/>
            <a:r>
              <a:rPr lang="en-US" dirty="0"/>
              <a:t>Built in the budget, </a:t>
            </a:r>
            <a:r>
              <a:rPr lang="en-US" dirty="0" smtClean="0"/>
              <a:t>1.5 </a:t>
            </a:r>
            <a:r>
              <a:rPr lang="en-US" dirty="0"/>
              <a:t>% per </a:t>
            </a:r>
            <a:r>
              <a:rPr lang="en-US" dirty="0" smtClean="0"/>
              <a:t>year</a:t>
            </a:r>
            <a:endParaRPr lang="en-US" dirty="0"/>
          </a:p>
          <a:p>
            <a:pPr lvl="1"/>
            <a:r>
              <a:rPr lang="en-US" dirty="0"/>
              <a:t>Compensated by expensive departures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701" y="1171575"/>
            <a:ext cx="6429375" cy="45624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07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764" y="1217926"/>
            <a:ext cx="6092858" cy="3292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planning</a:t>
            </a:r>
            <a:r>
              <a:rPr lang="en-US" dirty="0"/>
              <a:t> @CERN </a:t>
            </a:r>
            <a:r>
              <a:rPr lang="en-US" dirty="0" smtClean="0"/>
              <a:t>(5) </a:t>
            </a:r>
            <a:r>
              <a:rPr lang="en-US" dirty="0"/>
              <a:t>– Materials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5832742" cy="481825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Various categories, including manpower</a:t>
            </a:r>
          </a:p>
          <a:p>
            <a:pPr lvl="1"/>
            <a:r>
              <a:rPr lang="en-US" u="sng" dirty="0">
                <a:solidFill>
                  <a:schemeClr val="accent2"/>
                </a:solidFill>
              </a:rPr>
              <a:t>A</a:t>
            </a:r>
            <a:r>
              <a:rPr lang="en-US" dirty="0">
                <a:solidFill>
                  <a:schemeClr val="accent2"/>
                </a:solidFill>
              </a:rPr>
              <a:t>ssociated </a:t>
            </a:r>
            <a:r>
              <a:rPr lang="en-US" u="sng" dirty="0">
                <a:solidFill>
                  <a:schemeClr val="accent2"/>
                </a:solidFill>
              </a:rPr>
              <a:t>M</a:t>
            </a:r>
            <a:r>
              <a:rPr lang="en-US" dirty="0">
                <a:solidFill>
                  <a:schemeClr val="accent2"/>
                </a:solidFill>
              </a:rPr>
              <a:t>embers of </a:t>
            </a:r>
            <a:r>
              <a:rPr lang="en-US" u="sng" dirty="0">
                <a:solidFill>
                  <a:schemeClr val="accent2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ersonnel (MPA)</a:t>
            </a:r>
          </a:p>
          <a:p>
            <a:pPr lvl="1"/>
            <a:r>
              <a:rPr lang="en-US" dirty="0"/>
              <a:t>Industrial services</a:t>
            </a:r>
          </a:p>
          <a:p>
            <a:r>
              <a:rPr lang="en-US" dirty="0"/>
              <a:t>Carry forward</a:t>
            </a:r>
          </a:p>
          <a:p>
            <a:pPr lvl="1"/>
            <a:r>
              <a:rPr lang="en-US" dirty="0"/>
              <a:t>Recurrent activities – NONE, only in the limit of committed amounts</a:t>
            </a:r>
          </a:p>
          <a:p>
            <a:pPr lvl="1"/>
            <a:r>
              <a:rPr lang="en-US" dirty="0"/>
              <a:t>Projects</a:t>
            </a:r>
          </a:p>
          <a:p>
            <a:pPr lvl="2"/>
            <a:r>
              <a:rPr lang="en-US" dirty="0"/>
              <a:t>Unspent budget can be carried forward to the next year without limits</a:t>
            </a:r>
          </a:p>
          <a:p>
            <a:pPr lvl="2"/>
            <a:r>
              <a:rPr lang="en-US" dirty="0"/>
              <a:t>If project is advancing faster, funds can be also carried back from future years without limits.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982764" y="2968187"/>
            <a:ext cx="6092858" cy="555564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82764" y="3561789"/>
            <a:ext cx="6092858" cy="226117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53666" y="5410988"/>
            <a:ext cx="530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But also possible to do M to P transfers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2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9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Resources </a:t>
            </a:r>
            <a:r>
              <a:rPr lang="en-GB" dirty="0">
                <a:solidFill>
                  <a:schemeClr val="accent2"/>
                </a:solidFill>
              </a:rPr>
              <a:t>controlling</a:t>
            </a:r>
            <a:r>
              <a:rPr lang="en-GB" dirty="0"/>
              <a:t> @CERN (1) - Personnel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Staff</a:t>
            </a:r>
          </a:p>
          <a:p>
            <a:pPr lvl="1"/>
            <a:r>
              <a:rPr lang="en-US" dirty="0"/>
              <a:t>For each post opening for limited duration contract</a:t>
            </a:r>
          </a:p>
          <a:p>
            <a:pPr lvl="2"/>
            <a:r>
              <a:rPr lang="en-US" dirty="0"/>
              <a:t>Verification </a:t>
            </a:r>
            <a:r>
              <a:rPr lang="en-US" dirty="0" smtClean="0"/>
              <a:t>whether </a:t>
            </a:r>
            <a:r>
              <a:rPr lang="en-US" dirty="0"/>
              <a:t>within FTAs limit</a:t>
            </a:r>
          </a:p>
          <a:p>
            <a:pPr lvl="2"/>
            <a:r>
              <a:rPr lang="en-US" dirty="0"/>
              <a:t>Check the implication on cost</a:t>
            </a:r>
          </a:p>
          <a:p>
            <a:pPr lvl="1"/>
            <a:r>
              <a:rPr lang="en-US" dirty="0"/>
              <a:t>LD to IC exercise</a:t>
            </a:r>
          </a:p>
          <a:p>
            <a:pPr lvl="2"/>
            <a:r>
              <a:rPr lang="en-US" dirty="0"/>
              <a:t>Budgetary consequences</a:t>
            </a:r>
          </a:p>
          <a:p>
            <a:pPr lvl="1"/>
            <a:r>
              <a:rPr lang="en-US" dirty="0"/>
              <a:t>Advancement exercise</a:t>
            </a:r>
          </a:p>
          <a:p>
            <a:pPr lvl="2"/>
            <a:r>
              <a:rPr lang="en-US" dirty="0"/>
              <a:t>Control of the cost – within </a:t>
            </a:r>
            <a:r>
              <a:rPr lang="en-US" dirty="0" smtClean="0"/>
              <a:t>1.5% </a:t>
            </a:r>
            <a:r>
              <a:rPr lang="en-US" dirty="0"/>
              <a:t>limit?</a:t>
            </a:r>
          </a:p>
          <a:p>
            <a:r>
              <a:rPr lang="en-US" dirty="0"/>
              <a:t>Real cost versus standard</a:t>
            </a:r>
          </a:p>
          <a:p>
            <a:pPr lvl="1"/>
            <a:r>
              <a:rPr lang="en-US" dirty="0"/>
              <a:t>Follow-up on monthly basis</a:t>
            </a:r>
          </a:p>
          <a:p>
            <a:pPr lvl="1"/>
            <a:r>
              <a:rPr lang="en-US" dirty="0"/>
              <a:t>Readjustment if needed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Fellows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/>
              <a:t>Follow up of the commitments (in </a:t>
            </a:r>
            <a:r>
              <a:rPr lang="en-US" dirty="0" err="1"/>
              <a:t>kCHF</a:t>
            </a:r>
            <a:r>
              <a:rPr lang="en-US" dirty="0"/>
              <a:t>) versus budget</a:t>
            </a:r>
          </a:p>
          <a:p>
            <a:pPr lvl="1"/>
            <a:r>
              <a:rPr lang="en-US" dirty="0"/>
              <a:t>Regular reports on the recruitment </a:t>
            </a:r>
            <a:r>
              <a:rPr lang="en-US" dirty="0" smtClean="0"/>
              <a:t>margin</a:t>
            </a:r>
          </a:p>
          <a:p>
            <a:pPr lvl="1"/>
            <a:r>
              <a:rPr lang="en-US" dirty="0" smtClean="0"/>
              <a:t>Follow-up of M to P transfers</a:t>
            </a:r>
            <a:endParaRPr lang="en-US" dirty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6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controlling</a:t>
            </a:r>
            <a:r>
              <a:rPr lang="en-US" dirty="0"/>
              <a:t> @CERN (2) - Materials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dirty="0"/>
              <a:t>Sophisticated </a:t>
            </a:r>
            <a:r>
              <a:rPr lang="en-US" dirty="0">
                <a:solidFill>
                  <a:schemeClr val="accent2"/>
                </a:solidFill>
              </a:rPr>
              <a:t>budget control </a:t>
            </a:r>
            <a:r>
              <a:rPr lang="en-US" dirty="0"/>
              <a:t>structure set up in </a:t>
            </a:r>
            <a:r>
              <a:rPr lang="en-US" dirty="0" err="1"/>
              <a:t>Qualiac</a:t>
            </a:r>
            <a:endParaRPr lang="en-US" dirty="0"/>
          </a:p>
          <a:p>
            <a:pPr lvl="1"/>
            <a:r>
              <a:rPr lang="en-US" dirty="0"/>
              <a:t>Different criteria</a:t>
            </a:r>
          </a:p>
          <a:p>
            <a:pPr lvl="2"/>
            <a:r>
              <a:rPr lang="en-US" dirty="0"/>
              <a:t>Per department / project / recurrent activity</a:t>
            </a:r>
          </a:p>
          <a:p>
            <a:pPr lvl="1"/>
            <a:r>
              <a:rPr lang="en-US" dirty="0"/>
              <a:t>All extra commitments / expenses exceeding allocated budget are coming to DG-RPC for approval </a:t>
            </a:r>
          </a:p>
          <a:p>
            <a:r>
              <a:rPr lang="en-US" dirty="0" smtClean="0"/>
              <a:t>Main scientific/construction projects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use </a:t>
            </a:r>
            <a:r>
              <a:rPr lang="en-US" dirty="0"/>
              <a:t>EVM</a:t>
            </a:r>
          </a:p>
          <a:p>
            <a:r>
              <a:rPr lang="en-GB" dirty="0"/>
              <a:t>Internal monthly reports forecasting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/>
              <a:t>expenses and comparing to the </a:t>
            </a:r>
            <a:r>
              <a:rPr lang="en-GB" dirty="0" smtClean="0"/>
              <a:t>budget</a:t>
            </a:r>
            <a:endParaRPr lang="en-US" dirty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442" y="3218331"/>
            <a:ext cx="4439479" cy="266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9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324" y="1151536"/>
            <a:ext cx="6531954" cy="2053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Tools (1) – </a:t>
            </a:r>
            <a:r>
              <a:rPr lang="en-US" sz="3600" dirty="0">
                <a:solidFill>
                  <a:schemeClr val="accent2"/>
                </a:solidFill>
              </a:rPr>
              <a:t>planning</a:t>
            </a:r>
            <a:r>
              <a:rPr lang="en-US" sz="3600" dirty="0"/>
              <a:t>: </a:t>
            </a:r>
            <a:r>
              <a:rPr lang="en-US" sz="3600" u="sng" dirty="0"/>
              <a:t>A</a:t>
            </a:r>
            <a:r>
              <a:rPr lang="en-US" sz="3600" dirty="0"/>
              <a:t>ctivity </a:t>
            </a:r>
            <a:r>
              <a:rPr lang="en-US" sz="3600" u="sng" dirty="0"/>
              <a:t>P</a:t>
            </a:r>
            <a:r>
              <a:rPr lang="en-US" sz="3600" dirty="0"/>
              <a:t>lanning </a:t>
            </a:r>
            <a:r>
              <a:rPr lang="en-US" sz="3600" u="sng" dirty="0"/>
              <a:t>T</a:t>
            </a:r>
            <a:r>
              <a:rPr lang="en-US" sz="3600" dirty="0"/>
              <a:t>ool APT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3377736"/>
            <a:ext cx="11642400" cy="2612098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Top-down</a:t>
            </a:r>
            <a:r>
              <a:rPr lang="en-US" dirty="0"/>
              <a:t> approach:</a:t>
            </a:r>
          </a:p>
          <a:p>
            <a:pPr lvl="1"/>
            <a:r>
              <a:rPr lang="en-US" dirty="0"/>
              <a:t>Management decision</a:t>
            </a:r>
          </a:p>
          <a:p>
            <a:pPr lvl="1"/>
            <a:r>
              <a:rPr lang="en-US" dirty="0"/>
              <a:t>Implemented in budget / </a:t>
            </a:r>
            <a:r>
              <a:rPr lang="en-US" dirty="0">
                <a:solidFill>
                  <a:schemeClr val="accent2"/>
                </a:solidFill>
              </a:rPr>
              <a:t>target figures</a:t>
            </a:r>
          </a:p>
          <a:p>
            <a:r>
              <a:rPr lang="en-US" dirty="0">
                <a:solidFill>
                  <a:schemeClr val="accent2"/>
                </a:solidFill>
              </a:rPr>
              <a:t>Bottom-up</a:t>
            </a:r>
            <a:r>
              <a:rPr lang="en-US" dirty="0"/>
              <a:t> approach</a:t>
            </a:r>
          </a:p>
          <a:p>
            <a:pPr lvl="1"/>
            <a:r>
              <a:rPr lang="en-US" dirty="0"/>
              <a:t>Group / Project leader requests (“</a:t>
            </a:r>
            <a:r>
              <a:rPr lang="en-US" dirty="0">
                <a:solidFill>
                  <a:schemeClr val="accent2"/>
                </a:solidFill>
              </a:rPr>
              <a:t>APT</a:t>
            </a:r>
            <a:r>
              <a:rPr lang="en-US" dirty="0"/>
              <a:t>”)</a:t>
            </a:r>
          </a:p>
          <a:p>
            <a:pPr lvl="1"/>
            <a:r>
              <a:rPr lang="en-US" dirty="0"/>
              <a:t>Consolidated into departmental proposals</a:t>
            </a:r>
          </a:p>
          <a:p>
            <a:r>
              <a:rPr lang="en-US" dirty="0"/>
              <a:t>Arbitration and approval during MTP </a:t>
            </a:r>
            <a:r>
              <a:rPr lang="en-US" dirty="0" smtClean="0"/>
              <a:t>preparation</a:t>
            </a:r>
          </a:p>
          <a:p>
            <a:r>
              <a:rPr lang="en-US" dirty="0" smtClean="0"/>
              <a:t>Built-in EVM module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90604" y="1712812"/>
            <a:ext cx="5633069" cy="250516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790604" y="1985280"/>
            <a:ext cx="5633069" cy="214841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790604" y="2438523"/>
            <a:ext cx="5633069" cy="231689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790604" y="2670212"/>
            <a:ext cx="5633069" cy="238401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82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7571" y="1845426"/>
            <a:ext cx="4896952" cy="2493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Tools (2) – </a:t>
            </a:r>
            <a:r>
              <a:rPr lang="en-US" sz="3600" dirty="0">
                <a:solidFill>
                  <a:schemeClr val="accent2"/>
                </a:solidFill>
              </a:rPr>
              <a:t>personnel forecast</a:t>
            </a:r>
            <a:r>
              <a:rPr lang="en-US" sz="3600" dirty="0"/>
              <a:t>: </a:t>
            </a:r>
            <a:r>
              <a:rPr lang="en-US" sz="3600" u="sng" dirty="0"/>
              <a:t>S</a:t>
            </a:r>
            <a:r>
              <a:rPr lang="en-US" sz="3600" dirty="0"/>
              <a:t>taff </a:t>
            </a:r>
            <a:r>
              <a:rPr lang="en-US" sz="3600" u="sng" dirty="0"/>
              <a:t>M</a:t>
            </a:r>
            <a:r>
              <a:rPr lang="en-US" sz="3600" dirty="0"/>
              <a:t>onitoring </a:t>
            </a:r>
            <a:r>
              <a:rPr lang="en-US" sz="3600" u="sng" dirty="0"/>
              <a:t>T</a:t>
            </a:r>
            <a:r>
              <a:rPr lang="en-US" sz="3600" dirty="0"/>
              <a:t>ool SMT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7039373" cy="481825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SMT allows to</a:t>
            </a:r>
          </a:p>
          <a:p>
            <a:pPr lvl="1"/>
            <a:r>
              <a:rPr lang="en-US" dirty="0"/>
              <a:t>Simulate number of FTAs</a:t>
            </a:r>
          </a:p>
          <a:p>
            <a:pPr lvl="1"/>
            <a:r>
              <a:rPr lang="en-US" dirty="0"/>
              <a:t>Calculate the corresponding cost</a:t>
            </a:r>
          </a:p>
          <a:p>
            <a:r>
              <a:rPr lang="en-US" dirty="0"/>
              <a:t>Deterministic tool</a:t>
            </a:r>
          </a:p>
          <a:p>
            <a:pPr lvl="1"/>
            <a:r>
              <a:rPr lang="en-US" dirty="0"/>
              <a:t>All events are expressed with a probability</a:t>
            </a:r>
          </a:p>
          <a:p>
            <a:r>
              <a:rPr lang="en-US" dirty="0"/>
              <a:t>Using different scenarios and hypothesis</a:t>
            </a:r>
          </a:p>
          <a:p>
            <a:pPr lvl="1"/>
            <a:r>
              <a:rPr lang="en-US" dirty="0"/>
              <a:t>All LD leave</a:t>
            </a:r>
          </a:p>
          <a:p>
            <a:pPr lvl="1"/>
            <a:r>
              <a:rPr lang="en-US" dirty="0"/>
              <a:t>All LD stay</a:t>
            </a:r>
          </a:p>
          <a:p>
            <a:pPr lvl="1"/>
            <a:r>
              <a:rPr lang="en-US" dirty="0"/>
              <a:t>Various retirements / advancement / replacement models</a:t>
            </a:r>
          </a:p>
          <a:p>
            <a:pPr lvl="1"/>
            <a:r>
              <a:rPr lang="en-US" dirty="0"/>
              <a:t>Different LD to IC ratio</a:t>
            </a:r>
          </a:p>
          <a:p>
            <a:pPr lvl="1"/>
            <a:r>
              <a:rPr lang="en-US" dirty="0"/>
              <a:t>Etc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77571" y="1845426"/>
            <a:ext cx="1533029" cy="222781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1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Tools (3) – </a:t>
            </a:r>
            <a:r>
              <a:rPr lang="en-US" sz="3600" dirty="0">
                <a:solidFill>
                  <a:schemeClr val="accent2"/>
                </a:solidFill>
              </a:rPr>
              <a:t>controlling and reporting</a:t>
            </a:r>
            <a:r>
              <a:rPr lang="en-US" sz="3600" dirty="0"/>
              <a:t>: </a:t>
            </a:r>
            <a:r>
              <a:rPr lang="en-US" sz="3600" u="sng" dirty="0"/>
              <a:t>C</a:t>
            </a:r>
            <a:r>
              <a:rPr lang="en-US" sz="3600" dirty="0"/>
              <a:t>ERN </a:t>
            </a:r>
            <a:r>
              <a:rPr lang="en-US" sz="3600" u="sng" dirty="0"/>
              <a:t>E</a:t>
            </a:r>
            <a:r>
              <a:rPr lang="en-US" sz="3600" dirty="0"/>
              <a:t>xpenses </a:t>
            </a:r>
            <a:r>
              <a:rPr lang="en-US" sz="3600" u="sng" dirty="0"/>
              <a:t>T</a:t>
            </a:r>
            <a:r>
              <a:rPr lang="en-US" sz="3600" dirty="0"/>
              <a:t>racking CET (</a:t>
            </a:r>
            <a:r>
              <a:rPr lang="en-US" sz="3600" dirty="0" err="1"/>
              <a:t>Qualiac</a:t>
            </a:r>
            <a:r>
              <a:rPr lang="en-US" sz="3600" dirty="0"/>
              <a:t>)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00" y="1819072"/>
            <a:ext cx="11755570" cy="310748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7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Interactions with other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442" y="1413406"/>
            <a:ext cx="4367230" cy="413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7092042" cy="481825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Departmental planning officers and Project Leaders</a:t>
            </a:r>
          </a:p>
          <a:p>
            <a:pPr lvl="1"/>
            <a:r>
              <a:rPr lang="en-US" dirty="0"/>
              <a:t>Consolidation of bottom-up budgetary requests</a:t>
            </a:r>
          </a:p>
          <a:p>
            <a:pPr lvl="1"/>
            <a:r>
              <a:rPr lang="en-US" dirty="0"/>
              <a:t>Implementation of top-down budget decision</a:t>
            </a:r>
          </a:p>
          <a:p>
            <a:r>
              <a:rPr lang="en-US" dirty="0"/>
              <a:t>General and Personnel Accounting</a:t>
            </a:r>
          </a:p>
          <a:p>
            <a:pPr lvl="1"/>
            <a:r>
              <a:rPr lang="en-US" dirty="0"/>
              <a:t>Close collaboration on the Annual Progress Report</a:t>
            </a:r>
          </a:p>
          <a:p>
            <a:pPr lvl="1"/>
            <a:r>
              <a:rPr lang="en-US" dirty="0"/>
              <a:t>Establishing of the common processes, understanding, interpretation of accounting rules and standards</a:t>
            </a:r>
          </a:p>
          <a:p>
            <a:r>
              <a:rPr lang="en-US" dirty="0"/>
              <a:t>Purchasing</a:t>
            </a:r>
          </a:p>
          <a:p>
            <a:pPr lvl="1"/>
            <a:r>
              <a:rPr lang="en-US" dirty="0"/>
              <a:t>Budget control</a:t>
            </a:r>
          </a:p>
          <a:p>
            <a:pPr lvl="1"/>
            <a:r>
              <a:rPr lang="en-US" dirty="0"/>
              <a:t>Estimation of Industrial Services</a:t>
            </a:r>
          </a:p>
          <a:p>
            <a:r>
              <a:rPr lang="en-US" dirty="0"/>
              <a:t>Human Resources</a:t>
            </a:r>
          </a:p>
          <a:p>
            <a:pPr lvl="1"/>
            <a:r>
              <a:rPr lang="en-US" dirty="0"/>
              <a:t>Openings and extensions of posts within FTA limit</a:t>
            </a:r>
          </a:p>
          <a:p>
            <a:pPr lvl="1"/>
            <a:r>
              <a:rPr lang="en-US" dirty="0"/>
              <a:t>Budgetary impact of the LD to IC exercise </a:t>
            </a:r>
          </a:p>
          <a:p>
            <a:pPr lvl="1"/>
            <a:r>
              <a:rPr lang="en-US" dirty="0"/>
              <a:t>Advancement exercise</a:t>
            </a:r>
          </a:p>
          <a:p>
            <a:r>
              <a:rPr lang="en-US" dirty="0" smtClean="0"/>
              <a:t>Business Computing group</a:t>
            </a:r>
            <a:endParaRPr lang="en-US" dirty="0"/>
          </a:p>
          <a:p>
            <a:pPr lvl="1"/>
            <a:r>
              <a:rPr lang="en-US" dirty="0"/>
              <a:t>Interface to administrative tools: APT, SMT, CET / </a:t>
            </a:r>
            <a:r>
              <a:rPr lang="en-US" dirty="0" err="1"/>
              <a:t>Qualiac</a:t>
            </a:r>
            <a:r>
              <a:rPr lang="en-US" dirty="0"/>
              <a:t>, HRT, EDH</a:t>
            </a:r>
          </a:p>
          <a:p>
            <a:pPr lvl="1"/>
            <a:r>
              <a:rPr lang="en-US" dirty="0"/>
              <a:t>Working groups on possible enhancements to the existing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023311" y="5355041"/>
            <a:ext cx="5187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BC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6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of the central planning unit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Group </a:t>
            </a:r>
            <a:r>
              <a:rPr lang="en-GB" b="1" u="sng" dirty="0" smtClean="0">
                <a:solidFill>
                  <a:schemeClr val="accent2"/>
                </a:solidFill>
              </a:rPr>
              <a:t>R</a:t>
            </a:r>
            <a:r>
              <a:rPr lang="en-GB" dirty="0" smtClean="0">
                <a:solidFill>
                  <a:schemeClr val="accent2"/>
                </a:solidFill>
              </a:rPr>
              <a:t>esources </a:t>
            </a:r>
            <a:r>
              <a:rPr lang="en-GB" b="1" dirty="0" smtClean="0">
                <a:solidFill>
                  <a:schemeClr val="accent2"/>
                </a:solidFill>
              </a:rPr>
              <a:t>P</a:t>
            </a:r>
            <a:r>
              <a:rPr lang="en-GB" dirty="0" smtClean="0">
                <a:solidFill>
                  <a:schemeClr val="accent2"/>
                </a:solidFill>
              </a:rPr>
              <a:t>lanning and Control</a:t>
            </a:r>
            <a:r>
              <a:rPr lang="en-GB" dirty="0" smtClean="0"/>
              <a:t> in the </a:t>
            </a:r>
            <a:r>
              <a:rPr lang="en-GB" b="1" u="sng" dirty="0" smtClean="0"/>
              <a:t>F</a:t>
            </a:r>
            <a:r>
              <a:rPr lang="en-GB" dirty="0" smtClean="0"/>
              <a:t>inance and </a:t>
            </a:r>
            <a:r>
              <a:rPr lang="en-GB" b="1" dirty="0" smtClean="0"/>
              <a:t>A</a:t>
            </a:r>
            <a:r>
              <a:rPr lang="en-GB" dirty="0" smtClean="0"/>
              <a:t>dministrative </a:t>
            </a:r>
            <a:r>
              <a:rPr lang="en-GB" b="1" dirty="0" smtClean="0"/>
              <a:t>P</a:t>
            </a:r>
            <a:r>
              <a:rPr lang="en-GB" dirty="0" smtClean="0"/>
              <a:t>rocesses Department: </a:t>
            </a:r>
            <a:r>
              <a:rPr lang="en-GB" dirty="0" smtClean="0">
                <a:solidFill>
                  <a:schemeClr val="accent2"/>
                </a:solidFill>
              </a:rPr>
              <a:t>FAP-RPC</a:t>
            </a:r>
          </a:p>
          <a:p>
            <a:pPr lvl="1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714" y="2044187"/>
            <a:ext cx="3282778" cy="394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Overview of the CERN planning cycle (1) – core </a:t>
            </a:r>
            <a:r>
              <a:rPr lang="en-US" sz="3600" dirty="0">
                <a:solidFill>
                  <a:schemeClr val="accent2"/>
                </a:solidFill>
              </a:rPr>
              <a:t>planning</a:t>
            </a:r>
            <a:r>
              <a:rPr lang="en-US" sz="3600" dirty="0"/>
              <a:t> documents: </a:t>
            </a:r>
            <a:r>
              <a:rPr lang="en-US" sz="3600" dirty="0">
                <a:solidFill>
                  <a:schemeClr val="accent2"/>
                </a:solidFill>
              </a:rPr>
              <a:t>MTP</a:t>
            </a:r>
            <a:r>
              <a:rPr lang="en-US" sz="3600" dirty="0"/>
              <a:t> and </a:t>
            </a:r>
            <a:r>
              <a:rPr lang="en-US" sz="3600" dirty="0">
                <a:solidFill>
                  <a:schemeClr val="accent2"/>
                </a:solidFill>
              </a:rPr>
              <a:t>Final Budget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>
                <a:solidFill>
                  <a:schemeClr val="accent2"/>
                </a:solidFill>
              </a:rPr>
              <a:t>M</a:t>
            </a:r>
            <a:r>
              <a:rPr lang="en-US" dirty="0">
                <a:solidFill>
                  <a:schemeClr val="accent2"/>
                </a:solidFill>
              </a:rPr>
              <a:t>edium </a:t>
            </a:r>
            <a:r>
              <a:rPr lang="en-US" u="sng" dirty="0">
                <a:solidFill>
                  <a:schemeClr val="accent2"/>
                </a:solidFill>
              </a:rPr>
              <a:t>T</a:t>
            </a:r>
            <a:r>
              <a:rPr lang="en-US" dirty="0">
                <a:solidFill>
                  <a:schemeClr val="accent2"/>
                </a:solidFill>
              </a:rPr>
              <a:t>erm </a:t>
            </a:r>
            <a:r>
              <a:rPr lang="en-US" u="sng" dirty="0">
                <a:solidFill>
                  <a:schemeClr val="accent2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lan (MTP) </a:t>
            </a:r>
            <a:r>
              <a:rPr lang="en-US" dirty="0"/>
              <a:t>including </a:t>
            </a:r>
            <a:r>
              <a:rPr lang="en-US" dirty="0">
                <a:solidFill>
                  <a:schemeClr val="accent2"/>
                </a:solidFill>
              </a:rPr>
              <a:t>Draft Budget</a:t>
            </a:r>
          </a:p>
          <a:p>
            <a:pPr lvl="1"/>
            <a:r>
              <a:rPr lang="en-US" dirty="0"/>
              <a:t>Overall underlining strategy (objectives) for the next 5 years</a:t>
            </a:r>
          </a:p>
          <a:p>
            <a:pPr lvl="1"/>
            <a:r>
              <a:rPr lang="en-US" dirty="0"/>
              <a:t>Draft Budget for next year in the current prices</a:t>
            </a:r>
          </a:p>
          <a:p>
            <a:pPr lvl="1"/>
            <a:r>
              <a:rPr lang="en-US" dirty="0"/>
              <a:t>Targets for next budget year (to be measured against these)</a:t>
            </a:r>
          </a:p>
          <a:p>
            <a:pPr lvl="1"/>
            <a:r>
              <a:rPr lang="en-US" dirty="0"/>
              <a:t>Submitted to the approval by the Council </a:t>
            </a:r>
          </a:p>
          <a:p>
            <a:pPr lvl="1"/>
            <a:r>
              <a:rPr lang="en-US" dirty="0"/>
              <a:t>E.g. MTP </a:t>
            </a:r>
            <a:r>
              <a:rPr lang="en-US" dirty="0" smtClean="0"/>
              <a:t>2019: </a:t>
            </a:r>
            <a:r>
              <a:rPr lang="en-US" dirty="0"/>
              <a:t>covers planning period </a:t>
            </a:r>
            <a:r>
              <a:rPr lang="en-US" dirty="0" smtClean="0"/>
              <a:t>2020-2024 </a:t>
            </a:r>
            <a:r>
              <a:rPr lang="en-US" dirty="0"/>
              <a:t>and introduces Draft Budget for the year </a:t>
            </a:r>
            <a:r>
              <a:rPr lang="en-US" dirty="0" smtClean="0"/>
              <a:t>2020</a:t>
            </a:r>
            <a:endParaRPr lang="en-US" dirty="0"/>
          </a:p>
          <a:p>
            <a:r>
              <a:rPr lang="en-US" dirty="0">
                <a:solidFill>
                  <a:schemeClr val="accent2"/>
                </a:solidFill>
              </a:rPr>
              <a:t>Final Budget</a:t>
            </a:r>
          </a:p>
          <a:p>
            <a:pPr lvl="1"/>
            <a:r>
              <a:rPr lang="en-US" dirty="0"/>
              <a:t>Implements </a:t>
            </a:r>
          </a:p>
          <a:p>
            <a:pPr lvl="2"/>
            <a:r>
              <a:rPr lang="en-US" dirty="0"/>
              <a:t>The approved indexation to the expenses and revenues budget</a:t>
            </a:r>
          </a:p>
          <a:p>
            <a:pPr lvl="2"/>
            <a:r>
              <a:rPr lang="en-US" dirty="0"/>
              <a:t>The allowed transfers of unspent budget between years (carry forward, carry back, </a:t>
            </a:r>
            <a:r>
              <a:rPr lang="en-US" dirty="0" err="1" smtClean="0"/>
              <a:t>reprofilings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Includes the information on the Probable Revenues and Expenses</a:t>
            </a:r>
          </a:p>
          <a:p>
            <a:pPr lvl="1"/>
            <a:r>
              <a:rPr lang="en-US" dirty="0"/>
              <a:t>For information only, no formal vote required from the Council</a:t>
            </a:r>
          </a:p>
          <a:p>
            <a:r>
              <a:rPr lang="en-US" u="sng" dirty="0">
                <a:solidFill>
                  <a:schemeClr val="accent2"/>
                </a:solidFill>
              </a:rPr>
              <a:t>L</a:t>
            </a:r>
            <a:r>
              <a:rPr lang="en-US" dirty="0">
                <a:solidFill>
                  <a:schemeClr val="accent2"/>
                </a:solidFill>
              </a:rPr>
              <a:t>ong </a:t>
            </a:r>
            <a:r>
              <a:rPr lang="en-US" u="sng" dirty="0">
                <a:solidFill>
                  <a:schemeClr val="accent2"/>
                </a:solidFill>
              </a:rPr>
              <a:t>T</a:t>
            </a:r>
            <a:r>
              <a:rPr lang="en-US" dirty="0">
                <a:solidFill>
                  <a:schemeClr val="accent2"/>
                </a:solidFill>
              </a:rPr>
              <a:t>erm </a:t>
            </a:r>
            <a:r>
              <a:rPr lang="en-US" u="sng" dirty="0">
                <a:solidFill>
                  <a:schemeClr val="accent2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lan (LTP)</a:t>
            </a:r>
          </a:p>
          <a:p>
            <a:pPr lvl="1"/>
            <a:r>
              <a:rPr lang="en-US" dirty="0"/>
              <a:t>More general and concise</a:t>
            </a:r>
          </a:p>
          <a:p>
            <a:pPr lvl="1"/>
            <a:r>
              <a:rPr lang="en-US" dirty="0"/>
              <a:t>Key strategic objectives </a:t>
            </a:r>
          </a:p>
          <a:p>
            <a:pPr lvl="1"/>
            <a:r>
              <a:rPr lang="en-US" dirty="0"/>
              <a:t>Time-frame 10 years</a:t>
            </a:r>
          </a:p>
          <a:p>
            <a:pPr lvl="2"/>
            <a:r>
              <a:rPr lang="en-US" dirty="0"/>
              <a:t>last time proposed in June 2007: 2007-2016 at the end of the LHC </a:t>
            </a:r>
            <a:r>
              <a:rPr lang="en-US" dirty="0" smtClean="0"/>
              <a:t>construction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6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Overview of the CERN planning cycle (2) – core </a:t>
            </a:r>
            <a:r>
              <a:rPr lang="en-US" sz="3600" dirty="0">
                <a:solidFill>
                  <a:schemeClr val="accent2"/>
                </a:solidFill>
              </a:rPr>
              <a:t>reporting</a:t>
            </a:r>
            <a:r>
              <a:rPr lang="en-US" sz="3600" dirty="0"/>
              <a:t> document: </a:t>
            </a:r>
            <a:r>
              <a:rPr lang="en-US" sz="3600" dirty="0">
                <a:solidFill>
                  <a:schemeClr val="accent2"/>
                </a:solidFill>
              </a:rPr>
              <a:t>APR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>
                <a:solidFill>
                  <a:schemeClr val="accent2"/>
                </a:solidFill>
              </a:rPr>
              <a:t>A</a:t>
            </a:r>
            <a:r>
              <a:rPr lang="en-US" dirty="0">
                <a:solidFill>
                  <a:schemeClr val="accent2"/>
                </a:solidFill>
              </a:rPr>
              <a:t>nnual </a:t>
            </a:r>
            <a:r>
              <a:rPr lang="en-US" u="sng" dirty="0">
                <a:solidFill>
                  <a:schemeClr val="accent2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rogress </a:t>
            </a:r>
            <a:r>
              <a:rPr lang="en-US" u="sng" dirty="0">
                <a:solidFill>
                  <a:schemeClr val="accent2"/>
                </a:solidFill>
              </a:rPr>
              <a:t>R</a:t>
            </a:r>
            <a:r>
              <a:rPr lang="en-US" dirty="0">
                <a:solidFill>
                  <a:schemeClr val="accent2"/>
                </a:solidFill>
              </a:rPr>
              <a:t>eport (APR)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Quantitative</a:t>
            </a:r>
            <a:r>
              <a:rPr lang="en-US" dirty="0"/>
              <a:t> aspect:</a:t>
            </a:r>
          </a:p>
          <a:p>
            <a:pPr lvl="2"/>
            <a:r>
              <a:rPr lang="en-US" dirty="0"/>
              <a:t>Compares the actual amounts (budget out-turn) with the budgeted values by activity, showing the achievements</a:t>
            </a:r>
          </a:p>
          <a:p>
            <a:pPr lvl="2"/>
            <a:r>
              <a:rPr lang="en-US" dirty="0"/>
              <a:t>Report on budget carry </a:t>
            </a:r>
            <a:r>
              <a:rPr lang="en-US" dirty="0" smtClean="0"/>
              <a:t>over</a:t>
            </a:r>
          </a:p>
          <a:p>
            <a:pPr lvl="2"/>
            <a:r>
              <a:rPr lang="en-US" dirty="0" smtClean="0"/>
              <a:t>KPIs</a:t>
            </a:r>
            <a:endParaRPr lang="en-US" dirty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Qualitative</a:t>
            </a:r>
            <a:r>
              <a:rPr lang="en-US" dirty="0"/>
              <a:t> aspect:</a:t>
            </a:r>
          </a:p>
          <a:p>
            <a:pPr lvl="2"/>
            <a:r>
              <a:rPr lang="en-US" dirty="0"/>
              <a:t>Explains the numerical variations</a:t>
            </a:r>
          </a:p>
          <a:p>
            <a:pPr lvl="2"/>
            <a:r>
              <a:rPr lang="en-US" dirty="0"/>
              <a:t>“Narrative” reporting on the targets / objectives set in the Final Budget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Joint effort </a:t>
            </a:r>
            <a:r>
              <a:rPr lang="en-US" dirty="0"/>
              <a:t>of multiple actors</a:t>
            </a:r>
          </a:p>
          <a:p>
            <a:pPr lvl="2"/>
            <a:r>
              <a:rPr lang="en-US" dirty="0"/>
              <a:t>Accounting for the actual amounts</a:t>
            </a:r>
          </a:p>
          <a:p>
            <a:pPr lvl="2"/>
            <a:r>
              <a:rPr lang="en-US" dirty="0"/>
              <a:t>DHs, DPOs, Project Leaders for explanations</a:t>
            </a:r>
          </a:p>
          <a:p>
            <a:r>
              <a:rPr lang="en-US" dirty="0">
                <a:solidFill>
                  <a:schemeClr val="accent2"/>
                </a:solidFill>
              </a:rPr>
              <a:t>Revised Budget</a:t>
            </a:r>
          </a:p>
          <a:p>
            <a:pPr lvl="1"/>
            <a:r>
              <a:rPr lang="en-US" dirty="0"/>
              <a:t>Part of the MTP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/>
              <a:t>MTP </a:t>
            </a:r>
            <a:r>
              <a:rPr lang="en-US" dirty="0" smtClean="0"/>
              <a:t>2019 </a:t>
            </a:r>
            <a:r>
              <a:rPr lang="en-US" dirty="0"/>
              <a:t>contains Revised </a:t>
            </a:r>
            <a:r>
              <a:rPr lang="en-US" dirty="0" smtClean="0"/>
              <a:t>2019 </a:t>
            </a:r>
            <a:r>
              <a:rPr lang="en-US" dirty="0"/>
              <a:t>Budget</a:t>
            </a:r>
          </a:p>
          <a:p>
            <a:pPr lvl="1"/>
            <a:r>
              <a:rPr lang="en-US" dirty="0"/>
              <a:t>Published as a separate document occasionally (e.g. in 2009 as a result of the LHC incident in September 2008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98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Overview of the CERN planning cycle (3) – auxiliary documents: </a:t>
            </a:r>
            <a:r>
              <a:rPr lang="en-US" sz="3600" dirty="0">
                <a:solidFill>
                  <a:schemeClr val="accent2"/>
                </a:solidFill>
              </a:rPr>
              <a:t>CVI</a:t>
            </a:r>
            <a:r>
              <a:rPr lang="en-US" sz="3600" dirty="0"/>
              <a:t> and “</a:t>
            </a:r>
            <a:r>
              <a:rPr lang="en-US" sz="3600" dirty="0">
                <a:solidFill>
                  <a:schemeClr val="accent2"/>
                </a:solidFill>
              </a:rPr>
              <a:t>Scale</a:t>
            </a:r>
            <a:r>
              <a:rPr lang="en-US" sz="3600" dirty="0"/>
              <a:t>”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>
                <a:solidFill>
                  <a:schemeClr val="accent2"/>
                </a:solidFill>
              </a:rPr>
              <a:t>C</a:t>
            </a:r>
            <a:r>
              <a:rPr lang="en-US" dirty="0">
                <a:solidFill>
                  <a:schemeClr val="accent2"/>
                </a:solidFill>
              </a:rPr>
              <a:t>ost </a:t>
            </a:r>
            <a:r>
              <a:rPr lang="en-US" u="sng" dirty="0">
                <a:solidFill>
                  <a:schemeClr val="accent2"/>
                </a:solidFill>
              </a:rPr>
              <a:t>V</a:t>
            </a:r>
            <a:r>
              <a:rPr lang="en-US" dirty="0">
                <a:solidFill>
                  <a:schemeClr val="accent2"/>
                </a:solidFill>
              </a:rPr>
              <a:t>ariation </a:t>
            </a:r>
            <a:r>
              <a:rPr lang="en-US" u="sng" dirty="0">
                <a:solidFill>
                  <a:schemeClr val="accent2"/>
                </a:solidFill>
              </a:rPr>
              <a:t>I</a:t>
            </a:r>
            <a:r>
              <a:rPr lang="en-US" dirty="0">
                <a:solidFill>
                  <a:schemeClr val="accent2"/>
                </a:solidFill>
              </a:rPr>
              <a:t>ndex (CVI)</a:t>
            </a:r>
          </a:p>
          <a:p>
            <a:pPr lvl="1"/>
            <a:r>
              <a:rPr lang="en-US" dirty="0"/>
              <a:t>Voted in December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Personnel</a:t>
            </a:r>
            <a:r>
              <a:rPr lang="en-US" dirty="0"/>
              <a:t> part: to protect basic salaries and stipends from the erosion of purchasing power resulting from the increase in the cost of living</a:t>
            </a:r>
          </a:p>
          <a:p>
            <a:pPr lvl="2"/>
            <a:r>
              <a:rPr lang="en-US" dirty="0"/>
              <a:t>No “negative” indexation but keep the memory</a:t>
            </a:r>
          </a:p>
          <a:p>
            <a:pPr lvl="3"/>
            <a:r>
              <a:rPr lang="en-US" dirty="0" smtClean="0"/>
              <a:t>Currently no memory left</a:t>
            </a:r>
            <a:endParaRPr lang="en-US" dirty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Materials</a:t>
            </a:r>
            <a:r>
              <a:rPr lang="en-US" dirty="0"/>
              <a:t> part: to align the expenses budget to the inflation / deflation tendency,  corrected by the variation in exchange rate between national currencies and Swiss franc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Revenues</a:t>
            </a:r>
            <a:r>
              <a:rPr lang="en-US" dirty="0"/>
              <a:t> part, only MS contributions are indexed, the “corridor” principle</a:t>
            </a:r>
          </a:p>
          <a:p>
            <a:r>
              <a:rPr lang="en-US" dirty="0">
                <a:solidFill>
                  <a:schemeClr val="accent2"/>
                </a:solidFill>
              </a:rPr>
              <a:t>Scale of Member States’ Contributions</a:t>
            </a:r>
          </a:p>
          <a:p>
            <a:pPr lvl="1"/>
            <a:r>
              <a:rPr lang="en-US" dirty="0"/>
              <a:t>Voted in June</a:t>
            </a:r>
          </a:p>
          <a:p>
            <a:pPr lvl="2"/>
            <a:r>
              <a:rPr lang="en-US" dirty="0"/>
              <a:t>The contributions are expressed in the current year prices</a:t>
            </a:r>
          </a:p>
          <a:p>
            <a:pPr lvl="1"/>
            <a:r>
              <a:rPr lang="en-US" dirty="0"/>
              <a:t>Indexation applied in December</a:t>
            </a:r>
          </a:p>
          <a:p>
            <a:pPr lvl="2"/>
            <a:r>
              <a:rPr lang="en-US" dirty="0"/>
              <a:t>Corridor principle: Member States’ contribution are indexed in between 0% and 2%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2194362" y="2596530"/>
            <a:ext cx="6768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85054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79312" y="1863875"/>
            <a:ext cx="487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</a:t>
            </a: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858658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01724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N+1</a:t>
            </a: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5866770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09836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N+2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5400000">
            <a:off x="6874882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17948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N+3</a:t>
            </a:r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7882994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826060" y="209247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N+4</a:t>
            </a:r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889110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834172" y="2101999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N+5</a:t>
            </a:r>
          </a:p>
        </p:txBody>
      </p:sp>
      <p:cxnSp>
        <p:nvCxnSpPr>
          <p:cNvPr id="49" name="Straight Connector 48"/>
          <p:cNvCxnSpPr/>
          <p:nvPr/>
        </p:nvCxnSpPr>
        <p:spPr>
          <a:xfrm rot="5400000">
            <a:off x="2770426" y="259653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626410" y="2092474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N-1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580015" y="1301055"/>
            <a:ext cx="727715" cy="2941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CVI </a:t>
            </a:r>
            <a:r>
              <a:rPr lang="en-US" sz="1000" dirty="0">
                <a:solidFill>
                  <a:srgbClr val="000000"/>
                </a:solidFill>
              </a:rPr>
              <a:t>N+1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036813" y="2561183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June N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590925" y="1279248"/>
            <a:ext cx="892600" cy="43204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Scale of contribution </a:t>
            </a:r>
            <a:r>
              <a:rPr lang="en-US" sz="1000" dirty="0">
                <a:solidFill>
                  <a:srgbClr val="000000"/>
                </a:solidFill>
              </a:rPr>
              <a:t>N+1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608671" y="255165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Dec. N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4378749" y="1711297"/>
            <a:ext cx="0" cy="798909"/>
          </a:xfrm>
          <a:prstGeom prst="straightConnector1">
            <a:avLst/>
          </a:prstGeom>
          <a:ln w="15875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4801724" y="1595214"/>
            <a:ext cx="0" cy="929309"/>
          </a:xfrm>
          <a:prstGeom prst="straightConnector1">
            <a:avLst/>
          </a:prstGeom>
          <a:ln w="15875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7101841" y="437189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Planning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855455" y="4760989"/>
            <a:ext cx="113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Reporting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13601" y="2731918"/>
            <a:ext cx="1383803" cy="1639974"/>
            <a:chOff x="1289600" y="2731918"/>
            <a:chExt cx="1383803" cy="1639974"/>
          </a:xfrm>
        </p:grpSpPr>
        <p:sp>
          <p:nvSpPr>
            <p:cNvPr id="56" name="Rectangle 55"/>
            <p:cNvSpPr/>
            <p:nvPr/>
          </p:nvSpPr>
          <p:spPr>
            <a:xfrm>
              <a:off x="1289600" y="3651812"/>
              <a:ext cx="1080120" cy="72008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Annual Progress Report </a:t>
              </a:r>
              <a:r>
                <a:rPr lang="en-US" sz="1400" dirty="0">
                  <a:solidFill>
                    <a:srgbClr val="000000"/>
                  </a:solidFill>
                </a:rPr>
                <a:t>N-1</a:t>
              </a:r>
            </a:p>
          </p:txBody>
        </p:sp>
        <p:cxnSp>
          <p:nvCxnSpPr>
            <p:cNvPr id="143" name="Elbow Connector 142"/>
            <p:cNvCxnSpPr>
              <a:stCxn id="56" idx="0"/>
            </p:cNvCxnSpPr>
            <p:nvPr/>
          </p:nvCxnSpPr>
          <p:spPr>
            <a:xfrm rot="5400000" flipH="1" flipV="1">
              <a:off x="1791584" y="2769994"/>
              <a:ext cx="919895" cy="843743"/>
            </a:xfrm>
            <a:prstGeom prst="bentConnector3">
              <a:avLst/>
            </a:prstGeom>
            <a:ln w="25400">
              <a:solidFill>
                <a:srgbClr val="00B05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954656" y="2797878"/>
            <a:ext cx="2002360" cy="2587697"/>
            <a:chOff x="2430656" y="2797877"/>
            <a:chExt cx="2002360" cy="2587697"/>
          </a:xfrm>
        </p:grpSpPr>
        <p:grpSp>
          <p:nvGrpSpPr>
            <p:cNvPr id="7" name="Group 6"/>
            <p:cNvGrpSpPr/>
            <p:nvPr/>
          </p:nvGrpSpPr>
          <p:grpSpPr>
            <a:xfrm>
              <a:off x="2430656" y="2797877"/>
              <a:ext cx="2002360" cy="2587697"/>
              <a:chOff x="2430656" y="2797877"/>
              <a:chExt cx="2002360" cy="2587697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3438109" y="4667250"/>
                <a:ext cx="994907" cy="718324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Final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N+1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430656" y="4667250"/>
                <a:ext cx="901908" cy="712947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Probable Revenues and Expenses </a:t>
                </a:r>
                <a:r>
                  <a:rPr lang="en-US" sz="1000" dirty="0">
                    <a:solidFill>
                      <a:srgbClr val="000000"/>
                    </a:solidFill>
                  </a:rPr>
                  <a:t>N</a:t>
                </a:r>
              </a:p>
            </p:txBody>
          </p:sp>
          <p:cxnSp>
            <p:nvCxnSpPr>
              <p:cNvPr id="153" name="Straight Connector 152"/>
              <p:cNvCxnSpPr>
                <a:stCxn id="117" idx="3"/>
                <a:endCxn id="116" idx="1"/>
              </p:cNvCxnSpPr>
              <p:nvPr/>
            </p:nvCxnSpPr>
            <p:spPr>
              <a:xfrm>
                <a:off x="3332564" y="5023724"/>
                <a:ext cx="105545" cy="2688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/>
              <p:cNvCxnSpPr>
                <a:endCxn id="104" idx="2"/>
              </p:cNvCxnSpPr>
              <p:nvPr/>
            </p:nvCxnSpPr>
            <p:spPr>
              <a:xfrm flipH="1" flipV="1">
                <a:off x="3356540" y="2797877"/>
                <a:ext cx="16029" cy="1758682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6" name="Elbow Connector 165"/>
            <p:cNvCxnSpPr>
              <a:endCxn id="116" idx="0"/>
            </p:cNvCxnSpPr>
            <p:nvPr/>
          </p:nvCxnSpPr>
          <p:spPr>
            <a:xfrm>
              <a:off x="3372569" y="4556558"/>
              <a:ext cx="562994" cy="110692"/>
            </a:xfrm>
            <a:prstGeom prst="bentConnector2">
              <a:avLst/>
            </a:prstGeom>
            <a:ln w="254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3954656" y="2807404"/>
            <a:ext cx="5093672" cy="1564489"/>
            <a:chOff x="2430656" y="2807403"/>
            <a:chExt cx="5093672" cy="1564489"/>
          </a:xfrm>
        </p:grpSpPr>
        <p:sp>
          <p:nvSpPr>
            <p:cNvPr id="52" name="Rectangle 51"/>
            <p:cNvSpPr/>
            <p:nvPr/>
          </p:nvSpPr>
          <p:spPr>
            <a:xfrm>
              <a:off x="3419872" y="2917329"/>
              <a:ext cx="4104456" cy="432048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Medium Term Plan </a:t>
              </a:r>
              <a:r>
                <a:rPr lang="en-US" dirty="0">
                  <a:solidFill>
                    <a:srgbClr val="000000"/>
                  </a:solidFill>
                </a:rPr>
                <a:t>N+1 -&gt; N+5</a:t>
              </a:r>
            </a:p>
          </p:txBody>
        </p:sp>
        <p:cxnSp>
          <p:nvCxnSpPr>
            <p:cNvPr id="174" name="Straight Connector 173"/>
            <p:cNvCxnSpPr/>
            <p:nvPr/>
          </p:nvCxnSpPr>
          <p:spPr>
            <a:xfrm>
              <a:off x="3783729" y="3349379"/>
              <a:ext cx="0" cy="151217"/>
            </a:xfrm>
            <a:prstGeom prst="line">
              <a:avLst/>
            </a:prstGeom>
            <a:ln>
              <a:solidFill>
                <a:srgbClr val="00206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2430656" y="2807403"/>
              <a:ext cx="2002361" cy="1564489"/>
              <a:chOff x="2430656" y="2807403"/>
              <a:chExt cx="2002361" cy="1564489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438110" y="3651812"/>
                <a:ext cx="994907" cy="702277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Draft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N+1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2430656" y="3651812"/>
                <a:ext cx="890155" cy="72008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Revised Budget </a:t>
                </a:r>
                <a:r>
                  <a:rPr lang="en-US" sz="1400" dirty="0">
                    <a:solidFill>
                      <a:srgbClr val="000000"/>
                    </a:solidFill>
                  </a:rPr>
                  <a:t>N</a:t>
                </a:r>
              </a:p>
            </p:txBody>
          </p:sp>
          <p:cxnSp>
            <p:nvCxnSpPr>
              <p:cNvPr id="132" name="Elbow Connector 131"/>
              <p:cNvCxnSpPr>
                <a:stCxn id="52" idx="1"/>
                <a:endCxn id="72" idx="2"/>
              </p:cNvCxnSpPr>
              <p:nvPr/>
            </p:nvCxnSpPr>
            <p:spPr>
              <a:xfrm rot="10800000">
                <a:off x="2790294" y="2807403"/>
                <a:ext cx="629579" cy="325950"/>
              </a:xfrm>
              <a:prstGeom prst="bentConnector2">
                <a:avLst/>
              </a:prstGeom>
              <a:ln w="25400">
                <a:solidFill>
                  <a:srgbClr val="00206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V="1">
                <a:off x="4285836" y="3349379"/>
                <a:ext cx="0" cy="302434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Elbow Connector 175"/>
              <p:cNvCxnSpPr>
                <a:endCxn id="77" idx="0"/>
              </p:cNvCxnSpPr>
              <p:nvPr/>
            </p:nvCxnSpPr>
            <p:spPr>
              <a:xfrm rot="10800000" flipV="1">
                <a:off x="2875735" y="3500596"/>
                <a:ext cx="907995" cy="151216"/>
              </a:xfrm>
              <a:prstGeom prst="bentConnector2">
                <a:avLst/>
              </a:prstGeom>
              <a:ln>
                <a:solidFill>
                  <a:srgbClr val="00206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Overview of the CERN planning cycle (4) - timeline</a:t>
            </a:r>
            <a:endParaRPr lang="en-GB" sz="36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1" name="Date Placeholder 2"/>
          <p:cNvSpPr>
            <a:spLocks noGrp="1"/>
          </p:cNvSpPr>
          <p:nvPr>
            <p:ph type="dt" sz="half" idx="14"/>
          </p:nvPr>
        </p:nvSpPr>
        <p:spPr>
          <a:xfrm>
            <a:off x="1600200" y="6262302"/>
            <a:ext cx="2743200" cy="365125"/>
          </a:xfrm>
        </p:spPr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  <p:sp>
        <p:nvSpPr>
          <p:cNvPr id="54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610600" y="6262302"/>
            <a:ext cx="2743200" cy="365125"/>
          </a:xfrm>
        </p:spPr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419600" y="6262302"/>
            <a:ext cx="4114800" cy="365125"/>
          </a:xfrm>
        </p:spPr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6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planning</a:t>
            </a:r>
            <a:r>
              <a:rPr lang="en-US" dirty="0"/>
              <a:t> @CERN </a:t>
            </a:r>
            <a:r>
              <a:rPr lang="en-US" dirty="0" smtClean="0"/>
              <a:t>(1) </a:t>
            </a:r>
            <a:r>
              <a:rPr lang="en-US" dirty="0"/>
              <a:t>- Principles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Financial Rules and Regulations</a:t>
            </a:r>
          </a:p>
          <a:p>
            <a:pPr lvl="1"/>
            <a:r>
              <a:rPr lang="en-US" dirty="0"/>
              <a:t>Document approved by Council</a:t>
            </a:r>
          </a:p>
          <a:p>
            <a:pPr lvl="1"/>
            <a:r>
              <a:rPr lang="en-US" dirty="0"/>
              <a:t>Last revision 19/06/2013: CERN/FC/5305/Rev.</a:t>
            </a:r>
          </a:p>
          <a:p>
            <a:pPr lvl="1"/>
            <a:r>
              <a:rPr lang="en-US" dirty="0"/>
              <a:t>Stipulate (Article 15): </a:t>
            </a:r>
          </a:p>
          <a:p>
            <a:pPr marL="0" indent="0">
              <a:buNone/>
            </a:pPr>
            <a:r>
              <a:rPr lang="en-US" sz="2200" i="1" dirty="0"/>
              <a:t>CERN’s accounts shall be drawn up in accordance with the International Public Sector Accounting Standards (</a:t>
            </a:r>
            <a:r>
              <a:rPr lang="en-US" sz="2200" b="1" i="1" dirty="0"/>
              <a:t>IPSAS</a:t>
            </a:r>
            <a:r>
              <a:rPr lang="en-US" sz="2200" i="1" dirty="0"/>
              <a:t>).</a:t>
            </a:r>
          </a:p>
          <a:p>
            <a:pPr marL="0" indent="0">
              <a:buNone/>
            </a:pPr>
            <a:r>
              <a:rPr lang="en-US" sz="2200" i="1" dirty="0"/>
              <a:t>These standards and the way in which they are implemented shall be explained in the notes attached to the annual accounts of each financial year.</a:t>
            </a:r>
          </a:p>
          <a:p>
            <a:pPr lvl="1"/>
            <a:r>
              <a:rPr lang="en-US" dirty="0"/>
              <a:t>Planning and budget: </a:t>
            </a:r>
            <a:r>
              <a:rPr lang="en-US" dirty="0">
                <a:solidFill>
                  <a:schemeClr val="accent2"/>
                </a:solidFill>
              </a:rPr>
              <a:t>Article 5 to 9</a:t>
            </a:r>
          </a:p>
          <a:p>
            <a:r>
              <a:rPr lang="en-US" dirty="0" smtClean="0"/>
              <a:t>IPSAS </a:t>
            </a:r>
            <a:r>
              <a:rPr lang="en-US" dirty="0"/>
              <a:t>implementation</a:t>
            </a:r>
          </a:p>
          <a:p>
            <a:pPr lvl="1"/>
            <a:r>
              <a:rPr lang="en-US" dirty="0"/>
              <a:t>Since 2007</a:t>
            </a:r>
          </a:p>
          <a:p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>
          <a:xfrm>
            <a:off x="1600200" y="6262302"/>
            <a:ext cx="2743200" cy="365125"/>
          </a:xfrm>
        </p:spPr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07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256185"/>
            <a:ext cx="6130547" cy="4543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 </a:t>
            </a:r>
            <a:r>
              <a:rPr lang="en-US" dirty="0">
                <a:solidFill>
                  <a:schemeClr val="accent2"/>
                </a:solidFill>
              </a:rPr>
              <a:t>planning</a:t>
            </a:r>
            <a:r>
              <a:rPr lang="en-US" dirty="0"/>
              <a:t> @CERN </a:t>
            </a:r>
            <a:r>
              <a:rPr lang="en-US" dirty="0" smtClean="0"/>
              <a:t>(2) </a:t>
            </a:r>
            <a:r>
              <a:rPr lang="en-US" dirty="0"/>
              <a:t>- Revenues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6"/>
            <a:ext cx="5754323" cy="469721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Member States’ contribution</a:t>
            </a:r>
          </a:p>
          <a:p>
            <a:pPr lvl="1"/>
            <a:r>
              <a:rPr lang="en-US" dirty="0"/>
              <a:t>90% of the whole revenues</a:t>
            </a:r>
          </a:p>
          <a:p>
            <a:r>
              <a:rPr lang="en-US" dirty="0" smtClean="0"/>
              <a:t>Contributions </a:t>
            </a:r>
            <a:r>
              <a:rPr lang="en-US" dirty="0"/>
              <a:t>from </a:t>
            </a:r>
            <a:r>
              <a:rPr lang="en-US" dirty="0" smtClean="0"/>
              <a:t>Associate </a:t>
            </a:r>
            <a:r>
              <a:rPr lang="en-US" dirty="0"/>
              <a:t>Member States</a:t>
            </a:r>
          </a:p>
          <a:p>
            <a:pPr lvl="1"/>
            <a:r>
              <a:rPr lang="en-US" dirty="0"/>
              <a:t>Transition phase, a percentage of the full amount, minimum 1 MCHF</a:t>
            </a:r>
          </a:p>
          <a:p>
            <a:pPr lvl="1"/>
            <a:r>
              <a:rPr lang="en-US" dirty="0"/>
              <a:t>Ramping up to 100% over a few years</a:t>
            </a:r>
          </a:p>
          <a:p>
            <a:r>
              <a:rPr lang="en-US" dirty="0" smtClean="0"/>
              <a:t>Participation </a:t>
            </a:r>
            <a:r>
              <a:rPr lang="en-US" dirty="0"/>
              <a:t>in EU projects</a:t>
            </a:r>
          </a:p>
          <a:p>
            <a:r>
              <a:rPr lang="en-US" dirty="0" smtClean="0"/>
              <a:t>In-kind </a:t>
            </a:r>
            <a:r>
              <a:rPr lang="en-US" dirty="0"/>
              <a:t>and cash contributions to specific projects and facilities, from</a:t>
            </a:r>
          </a:p>
          <a:p>
            <a:pPr lvl="1"/>
            <a:r>
              <a:rPr lang="en-US" dirty="0"/>
              <a:t>Countries (e.g. </a:t>
            </a:r>
            <a:r>
              <a:rPr lang="en-US" dirty="0" smtClean="0"/>
              <a:t>NEUTPLAT)</a:t>
            </a:r>
            <a:endParaRPr lang="en-US" dirty="0"/>
          </a:p>
          <a:p>
            <a:pPr lvl="1"/>
            <a:r>
              <a:rPr lang="en-US" dirty="0"/>
              <a:t>Institutes (e.g. ITER)</a:t>
            </a:r>
          </a:p>
          <a:p>
            <a:pPr lvl="1"/>
            <a:r>
              <a:rPr lang="en-US" dirty="0"/>
              <a:t>Private Industry (e.g. Siemens, Intel, HP, Oracle for </a:t>
            </a:r>
            <a:r>
              <a:rPr lang="en-US" dirty="0" err="1"/>
              <a:t>OpenLab</a:t>
            </a:r>
            <a:r>
              <a:rPr lang="en-US" dirty="0"/>
              <a:t> project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Donations (e.g. Science Gateway)</a:t>
            </a:r>
            <a:endParaRPr lang="en-US" dirty="0"/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020723" y="1939598"/>
            <a:ext cx="6020377" cy="227005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020723" y="2316227"/>
            <a:ext cx="6020378" cy="369081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020726" y="2848682"/>
            <a:ext cx="6020373" cy="213265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020725" y="3225321"/>
            <a:ext cx="6020373" cy="302577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20723" y="4794406"/>
            <a:ext cx="6020373" cy="227005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020722" y="5033352"/>
            <a:ext cx="6020373" cy="227005"/>
          </a:xfrm>
          <a:prstGeom prst="rect">
            <a:avLst/>
          </a:prstGeom>
          <a:solidFill>
            <a:srgbClr val="7030A0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75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Resources </a:t>
            </a:r>
            <a:r>
              <a:rPr lang="en-US" sz="3600" dirty="0">
                <a:solidFill>
                  <a:schemeClr val="accent2"/>
                </a:solidFill>
              </a:rPr>
              <a:t>planning</a:t>
            </a:r>
            <a:r>
              <a:rPr lang="en-US" sz="3600" dirty="0"/>
              <a:t> @CERN </a:t>
            </a:r>
            <a:r>
              <a:rPr lang="en-US" sz="3600" dirty="0" smtClean="0"/>
              <a:t>(3) </a:t>
            </a:r>
            <a:r>
              <a:rPr lang="en-US" sz="3600" dirty="0"/>
              <a:t>– Expenses in general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Financial Publication and Narrative Reporting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5495965" cy="48182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Expenses are broken down by </a:t>
            </a:r>
          </a:p>
          <a:p>
            <a:pPr lvl="1"/>
            <a:r>
              <a:rPr lang="en-US" dirty="0"/>
              <a:t>Activity / Project</a:t>
            </a:r>
          </a:p>
          <a:p>
            <a:pPr lvl="1"/>
            <a:r>
              <a:rPr lang="en-US" dirty="0"/>
              <a:t>Organic Unit (Department)</a:t>
            </a:r>
          </a:p>
          <a:p>
            <a:pPr lvl="1"/>
            <a:r>
              <a:rPr lang="en-US" dirty="0"/>
              <a:t>Funding</a:t>
            </a:r>
          </a:p>
          <a:p>
            <a:pPr lvl="1"/>
            <a:r>
              <a:rPr lang="en-US" dirty="0"/>
              <a:t>Nature / Account</a:t>
            </a:r>
          </a:p>
          <a:p>
            <a:r>
              <a:rPr lang="en-US" dirty="0" smtClean="0"/>
              <a:t>=&gt; </a:t>
            </a:r>
            <a:r>
              <a:rPr lang="en-US" dirty="0"/>
              <a:t>Impact </a:t>
            </a:r>
            <a:r>
              <a:rPr lang="en-US" dirty="0">
                <a:solidFill>
                  <a:schemeClr val="accent2"/>
                </a:solidFill>
              </a:rPr>
              <a:t>IPSAS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Accrual accounting</a:t>
            </a:r>
          </a:p>
          <a:p>
            <a:pPr marL="457200" lvl="1" indent="0">
              <a:buNone/>
            </a:pPr>
            <a:r>
              <a:rPr lang="en-US" dirty="0"/>
              <a:t>The expenses are </a:t>
            </a:r>
            <a:r>
              <a:rPr lang="en-US" dirty="0">
                <a:solidFill>
                  <a:schemeClr val="accent2"/>
                </a:solidFill>
              </a:rPr>
              <a:t>recognized</a:t>
            </a:r>
            <a:r>
              <a:rPr lang="en-US" dirty="0"/>
              <a:t> when an </a:t>
            </a:r>
            <a:r>
              <a:rPr lang="en-US" dirty="0">
                <a:solidFill>
                  <a:schemeClr val="accent2"/>
                </a:solidFill>
              </a:rPr>
              <a:t>actual / physical delivery </a:t>
            </a:r>
            <a:r>
              <a:rPr lang="en-US" dirty="0"/>
              <a:t>takes place and not the payment!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365" y="1317134"/>
            <a:ext cx="6353175" cy="399097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24/06/2019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67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1688</TotalTime>
  <Words>1432</Words>
  <Application>Microsoft Office PowerPoint</Application>
  <PresentationFormat>Widescreen</PresentationFormat>
  <Paragraphs>260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CERN Resources Planning, Budgeting and Control overview</vt:lpstr>
      <vt:lpstr>Presentation of the central planning unit</vt:lpstr>
      <vt:lpstr>Overview of the CERN planning cycle (1) – core planning documents: MTP and Final Budget</vt:lpstr>
      <vt:lpstr>Overview of the CERN planning cycle (2) – core reporting document: APR</vt:lpstr>
      <vt:lpstr>Overview of the CERN planning cycle (3) – auxiliary documents: CVI and “Scale”</vt:lpstr>
      <vt:lpstr>Overview of the CERN planning cycle (4) - timeline</vt:lpstr>
      <vt:lpstr>Resources planning @CERN (1) - Principles</vt:lpstr>
      <vt:lpstr>Resources planning @CERN (2) - Revenues</vt:lpstr>
      <vt:lpstr>Resources planning @CERN (3) – Expenses in general</vt:lpstr>
      <vt:lpstr>Resources planning @CERN (4) – Personnel</vt:lpstr>
      <vt:lpstr>Resources planning @CERN (5) – Materials</vt:lpstr>
      <vt:lpstr>Resources controlling @CERN (1) - Personnel</vt:lpstr>
      <vt:lpstr>Resources controlling @CERN (2) - Materials</vt:lpstr>
      <vt:lpstr>Tools (1) – planning: Activity Planning Tool APT</vt:lpstr>
      <vt:lpstr>Tools (2) – personnel forecast: Staff Monitoring Tool SMT</vt:lpstr>
      <vt:lpstr>Tools (3) – controlling and reporting: CERN Expenses Tracking CET (Qualiac)</vt:lpstr>
      <vt:lpstr>Interactions with other services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Kasia Pokorska</cp:lastModifiedBy>
  <cp:revision>128</cp:revision>
  <cp:lastPrinted>2016-05-26T08:11:18Z</cp:lastPrinted>
  <dcterms:created xsi:type="dcterms:W3CDTF">2016-01-26T10:53:29Z</dcterms:created>
  <dcterms:modified xsi:type="dcterms:W3CDTF">2019-06-24T07:43:04Z</dcterms:modified>
</cp:coreProperties>
</file>