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  <p:sldMasterId id="2147483750" r:id="rId5"/>
    <p:sldMasterId id="2147483762" r:id="rId6"/>
  </p:sldMasterIdLst>
  <p:notesMasterIdLst>
    <p:notesMasterId r:id="rId35"/>
  </p:notesMasterIdLst>
  <p:handoutMasterIdLst>
    <p:handoutMasterId r:id="rId36"/>
  </p:handoutMasterIdLst>
  <p:sldIdLst>
    <p:sldId id="258" r:id="rId7"/>
    <p:sldId id="453" r:id="rId8"/>
    <p:sldId id="444" r:id="rId9"/>
    <p:sldId id="445" r:id="rId10"/>
    <p:sldId id="422" r:id="rId11"/>
    <p:sldId id="407" r:id="rId12"/>
    <p:sldId id="442" r:id="rId13"/>
    <p:sldId id="443" r:id="rId14"/>
    <p:sldId id="414" r:id="rId15"/>
    <p:sldId id="432" r:id="rId16"/>
    <p:sldId id="446" r:id="rId17"/>
    <p:sldId id="452" r:id="rId18"/>
    <p:sldId id="371" r:id="rId19"/>
    <p:sldId id="449" r:id="rId20"/>
    <p:sldId id="450" r:id="rId21"/>
    <p:sldId id="382" r:id="rId22"/>
    <p:sldId id="436" r:id="rId23"/>
    <p:sldId id="340" r:id="rId24"/>
    <p:sldId id="423" r:id="rId25"/>
    <p:sldId id="451" r:id="rId26"/>
    <p:sldId id="447" r:id="rId27"/>
    <p:sldId id="441" r:id="rId28"/>
    <p:sldId id="425" r:id="rId29"/>
    <p:sldId id="448" r:id="rId30"/>
    <p:sldId id="430" r:id="rId31"/>
    <p:sldId id="368" r:id="rId32"/>
    <p:sldId id="454" r:id="rId33"/>
    <p:sldId id="409" r:id="rId34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B4B"/>
    <a:srgbClr val="ECBF30"/>
    <a:srgbClr val="EFC951"/>
    <a:srgbClr val="CCECFF"/>
    <a:srgbClr val="1A72C0"/>
    <a:srgbClr val="3333FF"/>
    <a:srgbClr val="FFFDA9"/>
    <a:srgbClr val="00FF00"/>
    <a:srgbClr val="011B35"/>
    <a:srgbClr val="0125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54"/>
    <p:restoredTop sz="94696"/>
  </p:normalViewPr>
  <p:slideViewPr>
    <p:cSldViewPr>
      <p:cViewPr varScale="1">
        <p:scale>
          <a:sx n="65" d="100"/>
          <a:sy n="65" d="100"/>
        </p:scale>
        <p:origin x="139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-DIRECTOR$:General:Resources%20for%20presentations:User%20Age%20Plo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7.6023395774453231E-2"/>
          <c:y val="2.9303860264426961E-2"/>
          <c:w val="0.89601561886077696"/>
          <c:h val="0.88880638685710334"/>
        </c:manualLayout>
      </c:layout>
      <c:barChart>
        <c:barDir val="col"/>
        <c:grouping val="clustered"/>
        <c:varyColors val="0"/>
        <c:ser>
          <c:idx val="1"/>
          <c:order val="0"/>
          <c:spPr>
            <a:solidFill>
              <a:srgbClr val="0000FF"/>
            </a:solidFill>
          </c:spPr>
          <c:invertIfNegative val="0"/>
          <c:cat>
            <c:numRef>
              <c:f>Sheet1!$A$5:$A$87</c:f>
              <c:numCache>
                <c:formatCode>General</c:formatCode>
                <c:ptCount val="83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24</c:v>
                </c:pt>
                <c:pt idx="7">
                  <c:v>25</c:v>
                </c:pt>
                <c:pt idx="8">
                  <c:v>26</c:v>
                </c:pt>
                <c:pt idx="9">
                  <c:v>27</c:v>
                </c:pt>
                <c:pt idx="10">
                  <c:v>28</c:v>
                </c:pt>
                <c:pt idx="11">
                  <c:v>29</c:v>
                </c:pt>
                <c:pt idx="12">
                  <c:v>30</c:v>
                </c:pt>
                <c:pt idx="13">
                  <c:v>31</c:v>
                </c:pt>
                <c:pt idx="14">
                  <c:v>32</c:v>
                </c:pt>
                <c:pt idx="15">
                  <c:v>33</c:v>
                </c:pt>
                <c:pt idx="16">
                  <c:v>34</c:v>
                </c:pt>
                <c:pt idx="17">
                  <c:v>35</c:v>
                </c:pt>
                <c:pt idx="18">
                  <c:v>36</c:v>
                </c:pt>
                <c:pt idx="19">
                  <c:v>37</c:v>
                </c:pt>
                <c:pt idx="20">
                  <c:v>38</c:v>
                </c:pt>
                <c:pt idx="21">
                  <c:v>39</c:v>
                </c:pt>
                <c:pt idx="22">
                  <c:v>40</c:v>
                </c:pt>
                <c:pt idx="23">
                  <c:v>41</c:v>
                </c:pt>
                <c:pt idx="24">
                  <c:v>42</c:v>
                </c:pt>
                <c:pt idx="25">
                  <c:v>43</c:v>
                </c:pt>
                <c:pt idx="26">
                  <c:v>44</c:v>
                </c:pt>
                <c:pt idx="27">
                  <c:v>45</c:v>
                </c:pt>
                <c:pt idx="28">
                  <c:v>46</c:v>
                </c:pt>
                <c:pt idx="29">
                  <c:v>47</c:v>
                </c:pt>
                <c:pt idx="30">
                  <c:v>48</c:v>
                </c:pt>
                <c:pt idx="31">
                  <c:v>49</c:v>
                </c:pt>
                <c:pt idx="32">
                  <c:v>50</c:v>
                </c:pt>
                <c:pt idx="33">
                  <c:v>51</c:v>
                </c:pt>
                <c:pt idx="34">
                  <c:v>52</c:v>
                </c:pt>
                <c:pt idx="35">
                  <c:v>53</c:v>
                </c:pt>
                <c:pt idx="36">
                  <c:v>54</c:v>
                </c:pt>
                <c:pt idx="37">
                  <c:v>55</c:v>
                </c:pt>
                <c:pt idx="38">
                  <c:v>56</c:v>
                </c:pt>
                <c:pt idx="39">
                  <c:v>57</c:v>
                </c:pt>
                <c:pt idx="40">
                  <c:v>58</c:v>
                </c:pt>
                <c:pt idx="41">
                  <c:v>59</c:v>
                </c:pt>
                <c:pt idx="42">
                  <c:v>60</c:v>
                </c:pt>
                <c:pt idx="43">
                  <c:v>61</c:v>
                </c:pt>
                <c:pt idx="44">
                  <c:v>62</c:v>
                </c:pt>
                <c:pt idx="45">
                  <c:v>63</c:v>
                </c:pt>
                <c:pt idx="46">
                  <c:v>64</c:v>
                </c:pt>
                <c:pt idx="47">
                  <c:v>65</c:v>
                </c:pt>
                <c:pt idx="48">
                  <c:v>66</c:v>
                </c:pt>
                <c:pt idx="49">
                  <c:v>67</c:v>
                </c:pt>
                <c:pt idx="50">
                  <c:v>68</c:v>
                </c:pt>
                <c:pt idx="51">
                  <c:v>69</c:v>
                </c:pt>
                <c:pt idx="52">
                  <c:v>70</c:v>
                </c:pt>
                <c:pt idx="53">
                  <c:v>71</c:v>
                </c:pt>
                <c:pt idx="54">
                  <c:v>72</c:v>
                </c:pt>
                <c:pt idx="55">
                  <c:v>73</c:v>
                </c:pt>
                <c:pt idx="56">
                  <c:v>74</c:v>
                </c:pt>
                <c:pt idx="57">
                  <c:v>75</c:v>
                </c:pt>
                <c:pt idx="58">
                  <c:v>76</c:v>
                </c:pt>
                <c:pt idx="59">
                  <c:v>77</c:v>
                </c:pt>
                <c:pt idx="60">
                  <c:v>78</c:v>
                </c:pt>
                <c:pt idx="61">
                  <c:v>79</c:v>
                </c:pt>
                <c:pt idx="62">
                  <c:v>80</c:v>
                </c:pt>
                <c:pt idx="63">
                  <c:v>81</c:v>
                </c:pt>
                <c:pt idx="64">
                  <c:v>82</c:v>
                </c:pt>
                <c:pt idx="65">
                  <c:v>83</c:v>
                </c:pt>
                <c:pt idx="66">
                  <c:v>84</c:v>
                </c:pt>
                <c:pt idx="67">
                  <c:v>85</c:v>
                </c:pt>
                <c:pt idx="68">
                  <c:v>86</c:v>
                </c:pt>
                <c:pt idx="69">
                  <c:v>87</c:v>
                </c:pt>
                <c:pt idx="70">
                  <c:v>88</c:v>
                </c:pt>
                <c:pt idx="71">
                  <c:v>89</c:v>
                </c:pt>
                <c:pt idx="72">
                  <c:v>90</c:v>
                </c:pt>
                <c:pt idx="73">
                  <c:v>91</c:v>
                </c:pt>
                <c:pt idx="74">
                  <c:v>92</c:v>
                </c:pt>
                <c:pt idx="75">
                  <c:v>93</c:v>
                </c:pt>
                <c:pt idx="76">
                  <c:v>94</c:v>
                </c:pt>
                <c:pt idx="77">
                  <c:v>95</c:v>
                </c:pt>
                <c:pt idx="78">
                  <c:v>96</c:v>
                </c:pt>
                <c:pt idx="79">
                  <c:v>97</c:v>
                </c:pt>
                <c:pt idx="80">
                  <c:v>98</c:v>
                </c:pt>
                <c:pt idx="81">
                  <c:v>99</c:v>
                </c:pt>
                <c:pt idx="82">
                  <c:v>100</c:v>
                </c:pt>
              </c:numCache>
            </c:numRef>
          </c:cat>
          <c:val>
            <c:numRef>
              <c:f>Sheet1!$B$5:$B$87</c:f>
              <c:numCache>
                <c:formatCode>General</c:formatCode>
                <c:ptCount val="83"/>
                <c:pt idx="0">
                  <c:v>0</c:v>
                </c:pt>
                <c:pt idx="1">
                  <c:v>5</c:v>
                </c:pt>
                <c:pt idx="2">
                  <c:v>46</c:v>
                </c:pt>
                <c:pt idx="3">
                  <c:v>90</c:v>
                </c:pt>
                <c:pt idx="4">
                  <c:v>218</c:v>
                </c:pt>
                <c:pt idx="5">
                  <c:v>472</c:v>
                </c:pt>
                <c:pt idx="6">
                  <c:v>702</c:v>
                </c:pt>
                <c:pt idx="7">
                  <c:v>820</c:v>
                </c:pt>
                <c:pt idx="8">
                  <c:v>914</c:v>
                </c:pt>
                <c:pt idx="9">
                  <c:v>1036</c:v>
                </c:pt>
                <c:pt idx="10">
                  <c:v>988</c:v>
                </c:pt>
                <c:pt idx="11">
                  <c:v>816</c:v>
                </c:pt>
                <c:pt idx="12">
                  <c:v>784</c:v>
                </c:pt>
                <c:pt idx="13">
                  <c:v>748</c:v>
                </c:pt>
                <c:pt idx="14">
                  <c:v>624</c:v>
                </c:pt>
                <c:pt idx="15">
                  <c:v>688</c:v>
                </c:pt>
                <c:pt idx="16">
                  <c:v>484</c:v>
                </c:pt>
                <c:pt idx="17">
                  <c:v>496</c:v>
                </c:pt>
                <c:pt idx="18">
                  <c:v>466</c:v>
                </c:pt>
                <c:pt idx="19">
                  <c:v>484</c:v>
                </c:pt>
                <c:pt idx="20">
                  <c:v>506</c:v>
                </c:pt>
                <c:pt idx="21">
                  <c:v>426</c:v>
                </c:pt>
                <c:pt idx="22">
                  <c:v>400</c:v>
                </c:pt>
                <c:pt idx="23">
                  <c:v>464</c:v>
                </c:pt>
                <c:pt idx="24">
                  <c:v>408</c:v>
                </c:pt>
                <c:pt idx="25">
                  <c:v>444</c:v>
                </c:pt>
                <c:pt idx="26">
                  <c:v>384</c:v>
                </c:pt>
                <c:pt idx="27">
                  <c:v>446</c:v>
                </c:pt>
                <c:pt idx="28">
                  <c:v>424</c:v>
                </c:pt>
                <c:pt idx="29">
                  <c:v>408</c:v>
                </c:pt>
                <c:pt idx="30">
                  <c:v>416</c:v>
                </c:pt>
                <c:pt idx="31">
                  <c:v>396</c:v>
                </c:pt>
                <c:pt idx="32">
                  <c:v>382</c:v>
                </c:pt>
                <c:pt idx="33">
                  <c:v>430</c:v>
                </c:pt>
                <c:pt idx="34">
                  <c:v>424</c:v>
                </c:pt>
                <c:pt idx="35">
                  <c:v>384</c:v>
                </c:pt>
                <c:pt idx="36">
                  <c:v>392</c:v>
                </c:pt>
                <c:pt idx="37">
                  <c:v>378</c:v>
                </c:pt>
                <c:pt idx="38">
                  <c:v>352</c:v>
                </c:pt>
                <c:pt idx="39">
                  <c:v>348</c:v>
                </c:pt>
                <c:pt idx="40">
                  <c:v>312</c:v>
                </c:pt>
                <c:pt idx="41">
                  <c:v>308</c:v>
                </c:pt>
                <c:pt idx="42">
                  <c:v>312</c:v>
                </c:pt>
                <c:pt idx="43">
                  <c:v>286</c:v>
                </c:pt>
                <c:pt idx="44">
                  <c:v>240</c:v>
                </c:pt>
                <c:pt idx="45">
                  <c:v>222</c:v>
                </c:pt>
                <c:pt idx="46">
                  <c:v>266</c:v>
                </c:pt>
                <c:pt idx="47">
                  <c:v>204</c:v>
                </c:pt>
                <c:pt idx="48">
                  <c:v>92</c:v>
                </c:pt>
                <c:pt idx="49">
                  <c:v>110</c:v>
                </c:pt>
                <c:pt idx="50">
                  <c:v>84</c:v>
                </c:pt>
                <c:pt idx="51">
                  <c:v>79</c:v>
                </c:pt>
                <c:pt idx="52">
                  <c:v>66</c:v>
                </c:pt>
                <c:pt idx="53">
                  <c:v>70</c:v>
                </c:pt>
                <c:pt idx="54">
                  <c:v>53</c:v>
                </c:pt>
                <c:pt idx="55">
                  <c:v>51</c:v>
                </c:pt>
                <c:pt idx="56">
                  <c:v>51</c:v>
                </c:pt>
                <c:pt idx="57">
                  <c:v>41</c:v>
                </c:pt>
                <c:pt idx="58">
                  <c:v>29</c:v>
                </c:pt>
                <c:pt idx="59">
                  <c:v>28</c:v>
                </c:pt>
                <c:pt idx="60">
                  <c:v>19</c:v>
                </c:pt>
                <c:pt idx="61">
                  <c:v>22</c:v>
                </c:pt>
                <c:pt idx="62">
                  <c:v>12</c:v>
                </c:pt>
                <c:pt idx="63">
                  <c:v>13</c:v>
                </c:pt>
                <c:pt idx="64">
                  <c:v>4</c:v>
                </c:pt>
                <c:pt idx="65">
                  <c:v>9</c:v>
                </c:pt>
                <c:pt idx="66">
                  <c:v>3</c:v>
                </c:pt>
                <c:pt idx="67">
                  <c:v>1</c:v>
                </c:pt>
                <c:pt idx="68">
                  <c:v>1</c:v>
                </c:pt>
                <c:pt idx="69">
                  <c:v>2</c:v>
                </c:pt>
                <c:pt idx="70">
                  <c:v>1</c:v>
                </c:pt>
                <c:pt idx="71">
                  <c:v>0</c:v>
                </c:pt>
                <c:pt idx="72">
                  <c:v>1</c:v>
                </c:pt>
                <c:pt idx="73">
                  <c:v>0</c:v>
                </c:pt>
                <c:pt idx="74">
                  <c:v>1</c:v>
                </c:pt>
                <c:pt idx="75">
                  <c:v>0</c:v>
                </c:pt>
                <c:pt idx="76">
                  <c:v>1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A6-B548-A563-8E011A212E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87705728"/>
        <c:axId val="889661504"/>
      </c:barChart>
      <c:catAx>
        <c:axId val="787705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889661504"/>
        <c:crosses val="autoZero"/>
        <c:auto val="1"/>
        <c:lblAlgn val="ctr"/>
        <c:lblOffset val="100"/>
        <c:tickLblSkip val="2"/>
        <c:noMultiLvlLbl val="0"/>
      </c:catAx>
      <c:valAx>
        <c:axId val="889661504"/>
        <c:scaling>
          <c:orientation val="minMax"/>
          <c:max val="11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787705728"/>
        <c:crosses val="autoZero"/>
        <c:crossBetween val="between"/>
        <c:majorUnit val="100"/>
      </c:valAx>
      <c:spPr>
        <a:solidFill>
          <a:schemeClr val="accent5"/>
        </a:solidFill>
      </c:spPr>
    </c:plotArea>
    <c:plotVisOnly val="1"/>
    <c:dispBlanksAs val="gap"/>
    <c:showDLblsOverMax val="0"/>
  </c:chart>
  <c:spPr>
    <a:solidFill>
      <a:schemeClr val="accent5"/>
    </a:solidFill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F2DA3026-DFE3-0D43-906D-11E2EF175628}" type="datetime1">
              <a:rPr lang="en-US"/>
              <a:pPr>
                <a:defRPr/>
              </a:pPr>
              <a:t>6/24/2019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D71CAD20-510B-704C-AD99-F8A02DBD45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8442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5A4206D7-E259-824F-8228-47AC672375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9806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ＭＳ Ｐゴシック" pitchFamily="1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1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1</a:t>
            </a:fld>
            <a:endParaRPr lang="en-GB" sz="1200" dirty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06811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13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13</a:t>
            </a:fld>
            <a:endParaRPr lang="en-GB" sz="1200" dirty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087537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269BF40-FC85-4D34-96A3-602BBE96DCFE}" type="slidenum">
              <a:rPr lang="en-US" altLang="en-US" sz="1200" smtClean="0">
                <a:solidFill>
                  <a:srgbClr val="000000"/>
                </a:solidFill>
              </a:rPr>
              <a:pPr/>
              <a:t>14</a:t>
            </a:fld>
            <a:endParaRPr lang="en-US" altLang="en-US" sz="1200" smtClean="0">
              <a:solidFill>
                <a:srgbClr val="000000"/>
              </a:solidFill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02" tIns="45951" rIns="91902" bIns="45951"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3067224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19E0C7F-1EA9-4007-A1B5-A2749AB1B5C0}" type="slidenum">
              <a:rPr lang="en-US" altLang="en-US" sz="1200" smtClean="0">
                <a:solidFill>
                  <a:srgbClr val="000000"/>
                </a:solidFill>
              </a:rPr>
              <a:pPr/>
              <a:t>15</a:t>
            </a:fld>
            <a:endParaRPr lang="en-US" altLang="en-US" sz="1200" smtClean="0">
              <a:solidFill>
                <a:srgbClr val="000000"/>
              </a:solidFill>
            </a:endParaRPr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02" tIns="45951" rIns="91902" bIns="45951"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9466337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4927F3-6FCA-2142-B944-5D71B1CDADB7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3847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18</a:t>
            </a:fld>
            <a:endParaRPr lang="en-GB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18</a:t>
            </a:fld>
            <a:endParaRPr lang="en-GB" sz="120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225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19</a:t>
            </a:fld>
            <a:endParaRPr lang="en-GB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19</a:t>
            </a:fld>
            <a:endParaRPr lang="en-GB" sz="120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3850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58255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3530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099408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27DD5D-0689-774E-8C17-783F37D428AD}" type="slidenum">
              <a:rPr lang="en-GB">
                <a:solidFill>
                  <a:prstClr val="black"/>
                </a:solidFill>
              </a:rPr>
              <a:pPr/>
              <a:t>26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52017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63067146-9EED-8349-9667-F0A4C566D693}" type="slidenum">
              <a:rPr lang="en-GB" sz="1200">
                <a:solidFill>
                  <a:prstClr val="black"/>
                </a:solidFill>
              </a:rPr>
              <a:pPr algn="r" eaLnBrk="0" hangingPunct="0"/>
              <a:t>26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0935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 txBox="1">
            <a:spLocks noGrp="1" noChangeArrowheads="1"/>
          </p:cNvSpPr>
          <p:nvPr/>
        </p:nvSpPr>
        <p:spPr bwMode="auto">
          <a:xfrm>
            <a:off x="3851275" y="9377363"/>
            <a:ext cx="2944813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824C39B-AE3D-4488-AE4E-CE9383D97B89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39775"/>
            <a:ext cx="4935537" cy="3702050"/>
          </a:xfrm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689475"/>
            <a:ext cx="5438775" cy="4445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9197711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D7708C-2297-4FAE-A4B8-63969080678C}" type="slidenum">
              <a:rPr lang="en-US" smtClean="0">
                <a:solidFill>
                  <a:prstClr val="black"/>
                </a:solidFill>
                <a:ea typeface="ＭＳ Ｐゴシック" pitchFamily="34" charset="-128"/>
              </a:rPr>
              <a:pPr/>
              <a:t>28</a:t>
            </a:fld>
            <a:endParaRPr lang="en-US">
              <a:solidFill>
                <a:prstClr val="black"/>
              </a:solidFill>
              <a:ea typeface="ＭＳ Ｐゴシック" pitchFamily="34" charset="-128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4275"/>
          </a:xfrm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8528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5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5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0976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56B613-228C-244E-996A-6B01092BF939}" type="slidenum">
              <a:rPr lang="en-GB">
                <a:solidFill>
                  <a:prstClr val="black"/>
                </a:solidFill>
                <a:latin typeface="Calibri"/>
              </a:rPr>
              <a:pPr/>
              <a:t>6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7384DB91-2A12-EB44-BBA8-9B8987FC1698}" type="slidenum">
              <a:rPr lang="en-GB" sz="1200">
                <a:solidFill>
                  <a:prstClr val="black"/>
                </a:solidFill>
              </a:rPr>
              <a:pPr algn="r"/>
              <a:t>6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----- Meeting Notes (09/01/2013 14:16) -----</a:t>
            </a:r>
          </a:p>
          <a:p>
            <a:pPr eaLnBrk="1" hangingPunct="1"/>
            <a:r>
              <a:rPr lang="en-US" dirty="0"/>
              <a:t>nnn</a:t>
            </a:r>
          </a:p>
        </p:txBody>
      </p:sp>
    </p:spTree>
    <p:extLst>
      <p:ext uri="{BB962C8B-B14F-4D97-AF65-F5344CB8AC3E}">
        <p14:creationId xmlns:p14="http://schemas.microsoft.com/office/powerpoint/2010/main" val="5682285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FA5D128A-3E69-5F44-A86B-D76C803C69A5}" type="slidenum">
              <a:rPr lang="en-GB" sz="1200" b="1"/>
              <a:pPr algn="r" eaLnBrk="0" hangingPunct="0"/>
              <a:t>7</a:t>
            </a:fld>
            <a:endParaRPr lang="en-GB" sz="1200" b="1" dirty="0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43BC2B4-9EB5-4D47-BF2A-BE3B46079873}" type="slidenum">
              <a:rPr lang="en-GB" sz="1200"/>
              <a:pPr algn="r"/>
              <a:t>7</a:t>
            </a:fld>
            <a:endParaRPr lang="en-GB" sz="1200" dirty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82747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FA5D128A-3E69-5F44-A86B-D76C803C69A5}" type="slidenum">
              <a:rPr lang="en-GB" sz="1200" b="1"/>
              <a:pPr algn="r" eaLnBrk="0" hangingPunct="0"/>
              <a:t>8</a:t>
            </a:fld>
            <a:endParaRPr lang="en-GB" sz="1200" b="1" dirty="0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43BC2B4-9EB5-4D47-BF2A-BE3B46079873}" type="slidenum">
              <a:rPr lang="en-GB" sz="1200"/>
              <a:pPr algn="r"/>
              <a:t>8</a:t>
            </a:fld>
            <a:endParaRPr lang="en-GB" sz="1200" dirty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89496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7CB41C-0744-6743-8CF0-B2273F0D3840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9</a:t>
            </a:fld>
            <a:endParaRPr lang="en-GB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50279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6FEB48-A73F-DF40-B351-798596E54F83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10</a:t>
            </a:fld>
            <a:endParaRPr lang="en-GB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454A460E-CC64-D142-BCBF-9AD3FECBD24F}" type="slidenum">
              <a:rPr lang="en-GB" sz="1200"/>
              <a:pPr algn="r" eaLnBrk="0" hangingPunct="0"/>
              <a:t>10</a:t>
            </a:fld>
            <a:endParaRPr lang="en-GB" sz="1200"/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charset="0"/>
                <a:ea typeface="ＭＳ Ｐゴシック" charset="-128"/>
                <a:cs typeface="ＭＳ Ｐゴシック" charset="-128"/>
              </a:rPr>
              <a:t>60 Grössenordnungen</a:t>
            </a:r>
          </a:p>
        </p:txBody>
      </p:sp>
    </p:spTree>
    <p:extLst>
      <p:ext uri="{BB962C8B-B14F-4D97-AF65-F5344CB8AC3E}">
        <p14:creationId xmlns:p14="http://schemas.microsoft.com/office/powerpoint/2010/main" val="34842269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92E26BC-DCCA-409D-BA8C-39C8BF29356B}" type="slidenum">
              <a:rPr lang="en-US" altLang="en-US" sz="1200" smtClean="0"/>
              <a:pPr/>
              <a:t>11</a:t>
            </a:fld>
            <a:endParaRPr lang="en-US" altLang="en-US" sz="1200" smtClean="0"/>
          </a:p>
        </p:txBody>
      </p:sp>
      <p:sp>
        <p:nvSpPr>
          <p:cNvPr id="93187" name="Rectangle 7"/>
          <p:cNvSpPr txBox="1">
            <a:spLocks noGrp="1" noChangeArrowheads="1"/>
          </p:cNvSpPr>
          <p:nvPr/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5F1062F8-3BF2-486A-B7A5-71BF0920DA12}" type="slidenum">
              <a:rPr lang="en-GB" altLang="en-US" sz="1200" b="1">
                <a:ea typeface="MS PGothic" panose="020B0600070205080204" pitchFamily="34" charset="-128"/>
              </a:rPr>
              <a:pPr algn="r"/>
              <a:t>11</a:t>
            </a:fld>
            <a:endParaRPr lang="en-GB" altLang="en-US" sz="1200" b="1">
              <a:ea typeface="MS PGothic" panose="020B0600070205080204" pitchFamily="34" charset="-128"/>
            </a:endParaRPr>
          </a:p>
        </p:txBody>
      </p:sp>
      <p:sp>
        <p:nvSpPr>
          <p:cNvPr id="93188" name="Rectangle 7"/>
          <p:cNvSpPr txBox="1">
            <a:spLocks noGrp="1" noChangeArrowheads="1"/>
          </p:cNvSpPr>
          <p:nvPr/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E77E9E66-A626-4329-B9D8-7F4EFDFE78F9}" type="slidenum">
              <a:rPr lang="en-GB" altLang="en-US" sz="1200">
                <a:ea typeface="MS PGothic" panose="020B0600070205080204" pitchFamily="34" charset="-128"/>
              </a:rPr>
              <a:pPr algn="r"/>
              <a:t>11</a:t>
            </a:fld>
            <a:endParaRPr lang="en-GB" altLang="en-US" sz="1200">
              <a:ea typeface="MS PGothic" panose="020B0600070205080204" pitchFamily="34" charset="-128"/>
            </a:endParaRPr>
          </a:p>
        </p:txBody>
      </p:sp>
      <p:sp>
        <p:nvSpPr>
          <p:cNvPr id="931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3412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40" tIns="45720" rIns="91440" bIns="45720"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46414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FA8C01-0A37-2448-9BA5-7289468EE6BE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3634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 userDrawn="1"/>
        </p:nvSpPr>
        <p:spPr bwMode="auto">
          <a:xfrm>
            <a:off x="8645525" y="6616700"/>
            <a:ext cx="2825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51" tIns="32125" rIns="64251" bIns="32125"/>
          <a:lstStyle>
            <a:lvl1pPr defTabSz="64293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4293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fld id="{7760D97A-7C61-49B6-B82E-B28804DD2890}" type="slidenum">
              <a:rPr lang="en-US" altLang="en-US" sz="1100" b="1" smtClean="0">
                <a:solidFill>
                  <a:srgbClr val="000090"/>
                </a:solidFill>
                <a:latin typeface="Verdana" panose="020B0604030504040204" pitchFamily="34" charset="0"/>
                <a:ea typeface="ヒラギノ角ゴ ProN W3"/>
                <a:cs typeface="ヒラギノ角ゴ ProN W3"/>
                <a:sym typeface="Verdana" panose="020B0604030504040204" pitchFamily="34" charset="0"/>
              </a:rPr>
              <a:pPr algn="ctr" eaLnBrk="1" hangingPunct="1">
                <a:defRPr/>
              </a:pPr>
              <a:t>‹#›</a:t>
            </a:fld>
            <a:endParaRPr lang="en-US" altLang="en-US" sz="1100" b="1" smtClean="0">
              <a:solidFill>
                <a:srgbClr val="000090"/>
              </a:solidFill>
              <a:latin typeface="Verdana" panose="020B0604030504040204" pitchFamily="34" charset="0"/>
              <a:ea typeface="ヒラギノ角ゴ ProN W3"/>
              <a:cs typeface="ヒラギノ角ゴ ProN W3"/>
              <a:sym typeface="Verdana" panose="020B0604030504040204" pitchFamily="34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E5141-A1E0-45B7-890F-758352A94DEA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28461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2683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00593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3837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0242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9830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71519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3545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41651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7931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3565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April 17, 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Myers VIP Prof S. Gaskell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4776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 userDrawn="1"/>
        </p:nvSpPr>
        <p:spPr bwMode="auto">
          <a:xfrm>
            <a:off x="8645525" y="6616700"/>
            <a:ext cx="2825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51" tIns="32125" rIns="64251" bIns="32125"/>
          <a:lstStyle>
            <a:lvl1pPr defTabSz="64293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4293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fld id="{1FFA608C-2D72-4490-8343-32554A7FE9E8}" type="slidenum">
              <a:rPr lang="en-US" altLang="en-US" sz="1100" b="1" smtClean="0">
                <a:solidFill>
                  <a:srgbClr val="000090"/>
                </a:solidFill>
                <a:latin typeface="Verdana" panose="020B0604030504040204" pitchFamily="34" charset="0"/>
                <a:ea typeface="ヒラギノ角ゴ ProN W3"/>
                <a:cs typeface="ヒラギノ角ゴ ProN W3"/>
                <a:sym typeface="Verdana" panose="020B0604030504040204" pitchFamily="34" charset="0"/>
              </a:rPr>
              <a:pPr algn="ctr" eaLnBrk="1" hangingPunct="1">
                <a:defRPr/>
              </a:pPr>
              <a:t>‹#›</a:t>
            </a:fld>
            <a:endParaRPr lang="en-US" altLang="en-US" sz="1100" b="1" smtClean="0">
              <a:solidFill>
                <a:srgbClr val="000090"/>
              </a:solidFill>
              <a:latin typeface="Verdana" panose="020B0604030504040204" pitchFamily="34" charset="0"/>
              <a:ea typeface="ヒラギノ角ゴ ProN W3"/>
              <a:cs typeface="ヒラギノ角ゴ ProN W3"/>
              <a:sym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48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11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6455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8601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0761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455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0496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2315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4995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1201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7809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099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-3951"/>
            <a:ext cx="9144000" cy="6893999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5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88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GB"/>
              <a:t>S. Myers VIP Prof S. Gaskell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0"/>
            <a:ext cx="9144000" cy="6893999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5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34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89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50FD8-1F27-954B-85A9-E4167D76EA60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7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1.jpe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9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3.jpe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5.jpeg"/><Relationship Id="rId4" Type="http://schemas.openxmlformats.org/officeDocument/2006/relationships/image" Target="../media/image44.jpeg"/><Relationship Id="rId9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5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58.jpeg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8.jpe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jpeg"/><Relationship Id="rId5" Type="http://schemas.openxmlformats.org/officeDocument/2006/relationships/image" Target="../media/image61.png"/><Relationship Id="rId10" Type="http://schemas.openxmlformats.org/officeDocument/2006/relationships/image" Target="../media/image59.jpeg"/><Relationship Id="rId4" Type="http://schemas.openxmlformats.org/officeDocument/2006/relationships/image" Target="../media/image60.png"/><Relationship Id="rId9" Type="http://schemas.openxmlformats.org/officeDocument/2006/relationships/image" Target="../media/image6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8.jpg"/><Relationship Id="rId4" Type="http://schemas.openxmlformats.org/officeDocument/2006/relationships/image" Target="../media/image67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5.png"/><Relationship Id="rId5" Type="http://schemas.openxmlformats.org/officeDocument/2006/relationships/image" Target="../media/image74.emf"/><Relationship Id="rId4" Type="http://schemas.openxmlformats.org/officeDocument/2006/relationships/image" Target="../media/image7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8.jp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jpeg"/><Relationship Id="rId3" Type="http://schemas.openxmlformats.org/officeDocument/2006/relationships/hyperlink" Target="http://scool.web.cern.ch/content/scool-lab-summer-camp" TargetMode="External"/><Relationship Id="rId7" Type="http://schemas.openxmlformats.org/officeDocument/2006/relationships/image" Target="../media/image81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80.jpeg"/><Relationship Id="rId5" Type="http://schemas.openxmlformats.org/officeDocument/2006/relationships/hyperlink" Target="http://home.cern/students-educators" TargetMode="External"/><Relationship Id="rId4" Type="http://schemas.openxmlformats.org/officeDocument/2006/relationships/hyperlink" Target="http://cern.ch/bl4s" TargetMode="External"/><Relationship Id="rId9" Type="http://schemas.openxmlformats.org/officeDocument/2006/relationships/image" Target="../media/image8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jpeg"/><Relationship Id="rId3" Type="http://schemas.openxmlformats.org/officeDocument/2006/relationships/image" Target="../media/image87.jpeg"/><Relationship Id="rId7" Type="http://schemas.openxmlformats.org/officeDocument/2006/relationships/image" Target="../media/image91.jpe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0.png"/><Relationship Id="rId5" Type="http://schemas.openxmlformats.org/officeDocument/2006/relationships/image" Target="../media/image89.jpeg"/><Relationship Id="rId4" Type="http://schemas.openxmlformats.org/officeDocument/2006/relationships/image" Target="../media/image88.jpeg"/><Relationship Id="rId9" Type="http://schemas.openxmlformats.org/officeDocument/2006/relationships/image" Target="../media/image93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jpe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12959" y="0"/>
            <a:ext cx="9161277" cy="6870958"/>
          </a:xfrm>
          <a:prstGeom prst="rect">
            <a:avLst/>
          </a:prstGeom>
          <a:effectLst>
            <a:innerShdw blurRad="38100" dist="50800" dir="2700000">
              <a:prstClr val="black"/>
            </a:innerShdw>
          </a:effectLst>
        </p:spPr>
      </p:pic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403648" y="2757854"/>
            <a:ext cx="5872874" cy="2416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sz="22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</a:t>
            </a:r>
            <a:r>
              <a:rPr lang="en-GB" sz="22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TO  </a:t>
            </a:r>
          </a:p>
          <a:p>
            <a:pPr algn="ctr">
              <a:defRPr/>
            </a:pPr>
            <a:endParaRPr lang="en-GB" b="1" i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  <a:p>
            <a:pPr algn="ctr">
              <a:defRPr/>
            </a:pPr>
            <a:endParaRPr lang="en-GB" b="1" i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  <a:p>
            <a:pPr algn="ctr">
              <a:defRPr/>
            </a:pPr>
            <a:r>
              <a:rPr lang="en-GB" sz="25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</a:t>
            </a:r>
            <a:br>
              <a:rPr lang="en-GB" sz="25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</a:br>
            <a:r>
              <a:rPr lang="en-GB" sz="25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/>
            </a:r>
            <a:br>
              <a:rPr lang="en-GB" sz="25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</a:br>
            <a:r>
              <a:rPr lang="en-GB" sz="25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Accelerating </a:t>
            </a:r>
            <a:r>
              <a:rPr lang="en-GB" sz="25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Science and Innovation</a:t>
            </a:r>
            <a:endParaRPr lang="en-GB" sz="25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81000" y="228600"/>
            <a:ext cx="6096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Welcome</a:t>
            </a:r>
            <a:endParaRPr lang="pt-PT" sz="40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281801"/>
            <a:ext cx="1368152" cy="136815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32797" y="5614349"/>
            <a:ext cx="9144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ECBF30"/>
                </a:solidFill>
              </a:rPr>
              <a:t>Finance Forum</a:t>
            </a:r>
          </a:p>
          <a:p>
            <a:pPr algn="ctr"/>
            <a:r>
              <a:rPr lang="en-US" sz="1600" b="1" dirty="0" smtClean="0">
                <a:solidFill>
                  <a:srgbClr val="ECBF30"/>
                </a:solidFill>
              </a:rPr>
              <a:t>Financial Publication and Narrative Reporting</a:t>
            </a:r>
          </a:p>
          <a:p>
            <a:pPr algn="ctr"/>
            <a:r>
              <a:rPr lang="en-US" sz="1600" b="1" dirty="0" smtClean="0">
                <a:solidFill>
                  <a:srgbClr val="ECBF30"/>
                </a:solidFill>
              </a:rPr>
              <a:t>CERN, 24.06.2019</a:t>
            </a:r>
          </a:p>
          <a:p>
            <a:pPr algn="ctr"/>
            <a:endParaRPr lang="en-US" sz="1200" b="1" dirty="0" smtClean="0">
              <a:solidFill>
                <a:srgbClr val="ECBF30"/>
              </a:solidFill>
            </a:endParaRPr>
          </a:p>
          <a:p>
            <a:pPr algn="ctr"/>
            <a:r>
              <a:rPr lang="en-US" sz="1600" b="1" dirty="0" err="1" smtClean="0">
                <a:solidFill>
                  <a:srgbClr val="ECBF30"/>
                </a:solidFill>
              </a:rPr>
              <a:t>Zory</a:t>
            </a:r>
            <a:r>
              <a:rPr lang="en-US" sz="1600" b="1" dirty="0" smtClean="0">
                <a:solidFill>
                  <a:srgbClr val="ECBF30"/>
                </a:solidFill>
              </a:rPr>
              <a:t> Zaharieva (FAP-RPC)</a:t>
            </a:r>
            <a:endParaRPr lang="en-GB" sz="1600" b="1" dirty="0">
              <a:solidFill>
                <a:srgbClr val="ECBF30"/>
              </a:solidFill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450363" y="533769"/>
            <a:ext cx="4289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b="1" u="sng" dirty="0" smtClean="0">
                <a:solidFill>
                  <a:srgbClr val="FFFB4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Fundamental Research</a:t>
            </a:r>
            <a:endParaRPr lang="en-GB" sz="2200" b="1" u="sng" dirty="0">
              <a:solidFill>
                <a:srgbClr val="FFFB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4570136" y="1104023"/>
            <a:ext cx="446636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b="1" u="sng" dirty="0" smtClean="0">
                <a:solidFill>
                  <a:srgbClr val="FFFB4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Technology &amp; Innovation</a:t>
            </a:r>
            <a:endParaRPr lang="en-GB" sz="2200" b="1" u="sng" dirty="0">
              <a:solidFill>
                <a:srgbClr val="FFFB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84168" y="1601740"/>
            <a:ext cx="214839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b="1" u="sng" dirty="0" smtClean="0">
                <a:solidFill>
                  <a:srgbClr val="FFFB4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Education</a:t>
            </a:r>
            <a:endParaRPr lang="en-GB" sz="2200" b="1" u="sng" dirty="0">
              <a:solidFill>
                <a:srgbClr val="FFFB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732240" y="2099457"/>
            <a:ext cx="248885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b="1" u="sng" dirty="0" smtClean="0">
                <a:solidFill>
                  <a:srgbClr val="FFFB4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Collaboration</a:t>
            </a:r>
            <a:endParaRPr lang="en-GB" sz="2200" b="1" u="sng" dirty="0">
              <a:solidFill>
                <a:srgbClr val="FFFB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1065213" y="533400"/>
            <a:ext cx="7894638" cy="5137150"/>
            <a:chOff x="671" y="362"/>
            <a:chExt cx="4973" cy="3236"/>
          </a:xfrm>
        </p:grpSpPr>
        <p:pic>
          <p:nvPicPr>
            <p:cNvPr id="33816" name="Picture 62" descr="Picture 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59"/>
            <p:cNvGrpSpPr>
              <a:grpSpLocks/>
            </p:cNvGrpSpPr>
            <p:nvPr/>
          </p:nvGrpSpPr>
          <p:grpSpPr bwMode="auto">
            <a:xfrm>
              <a:off x="895" y="362"/>
              <a:ext cx="1549" cy="762"/>
              <a:chOff x="895" y="362"/>
              <a:chExt cx="1549" cy="762"/>
            </a:xfrm>
          </p:grpSpPr>
          <p:sp>
            <p:nvSpPr>
              <p:cNvPr id="33829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30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31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Atom</a:t>
                </a:r>
              </a:p>
            </p:txBody>
          </p:sp>
          <p:sp>
            <p:nvSpPr>
              <p:cNvPr id="33832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Proton</a:t>
                </a:r>
              </a:p>
            </p:txBody>
          </p:sp>
          <p:sp>
            <p:nvSpPr>
              <p:cNvPr id="33833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Big Bang</a:t>
                </a:r>
              </a:p>
            </p:txBody>
          </p:sp>
          <p:sp>
            <p:nvSpPr>
              <p:cNvPr id="33834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61"/>
            <p:cNvGrpSpPr>
              <a:grpSpLocks/>
            </p:cNvGrpSpPr>
            <p:nvPr/>
          </p:nvGrpSpPr>
          <p:grpSpPr bwMode="auto">
            <a:xfrm>
              <a:off x="2899" y="1296"/>
              <a:ext cx="2745" cy="2249"/>
              <a:chOff x="2899" y="1296"/>
              <a:chExt cx="2745" cy="2249"/>
            </a:xfrm>
          </p:grpSpPr>
          <p:sp>
            <p:nvSpPr>
              <p:cNvPr id="33819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0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1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2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3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4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99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Radius of Earth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825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201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Radius of Galaxies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826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Earth to Sun</a:t>
                </a:r>
              </a:p>
            </p:txBody>
          </p:sp>
          <p:sp>
            <p:nvSpPr>
              <p:cNvPr id="33827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626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>
                          <a:alpha val="94000"/>
                        </a:srgbClr>
                      </a:outerShdw>
                    </a:effectLst>
                  </a:rPr>
                  <a:t>Universe</a:t>
                </a:r>
              </a:p>
            </p:txBody>
          </p:sp>
          <p:sp>
            <p:nvSpPr>
              <p:cNvPr id="33828" name="Rectangle 42"/>
              <p:cNvSpPr>
                <a:spLocks noChangeArrowheads="1"/>
              </p:cNvSpPr>
              <p:nvPr/>
            </p:nvSpPr>
            <p:spPr bwMode="auto">
              <a:xfrm rot="19742175">
                <a:off x="5135" y="3358"/>
                <a:ext cx="289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de-DE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cm</a:t>
                </a:r>
              </a:p>
            </p:txBody>
          </p:sp>
        </p:grpSp>
      </p:grpSp>
      <p:grpSp>
        <p:nvGrpSpPr>
          <p:cNvPr id="5" name="Group 62"/>
          <p:cNvGrpSpPr>
            <a:grpSpLocks/>
          </p:cNvGrpSpPr>
          <p:nvPr/>
        </p:nvGrpSpPr>
        <p:grpSpPr bwMode="auto">
          <a:xfrm>
            <a:off x="5753100" y="4648200"/>
            <a:ext cx="2171700" cy="2019300"/>
            <a:chOff x="3996" y="2976"/>
            <a:chExt cx="1368" cy="1272"/>
          </a:xfrm>
        </p:grpSpPr>
        <p:grpSp>
          <p:nvGrpSpPr>
            <p:cNvPr id="6" name="Group 47"/>
            <p:cNvGrpSpPr>
              <a:grpSpLocks/>
            </p:cNvGrpSpPr>
            <p:nvPr/>
          </p:nvGrpSpPr>
          <p:grpSpPr bwMode="auto">
            <a:xfrm>
              <a:off x="4128" y="2976"/>
              <a:ext cx="604" cy="578"/>
              <a:chOff x="3744" y="3408"/>
              <a:chExt cx="604" cy="578"/>
            </a:xfrm>
          </p:grpSpPr>
          <p:pic>
            <p:nvPicPr>
              <p:cNvPr id="66" name="Picture 48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7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75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400" dirty="0">
                    <a:solidFill>
                      <a:schemeClr val="bg1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Hubble</a:t>
                </a:r>
              </a:p>
            </p:txBody>
          </p:sp>
        </p:grpSp>
        <p:pic>
          <p:nvPicPr>
            <p:cNvPr id="59" name="Picture 51" descr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2" y="3337"/>
              <a:ext cx="558" cy="503"/>
            </a:xfrm>
            <a:prstGeom prst="rect">
              <a:avLst/>
            </a:prstGeom>
            <a:noFill/>
            <a:effectLst>
              <a:outerShdw dist="35921" dir="2700000" algn="ctr" rotWithShape="0">
                <a:schemeClr val="tx1"/>
              </a:outerShdw>
            </a:effectLst>
          </p:spPr>
        </p:pic>
        <p:sp>
          <p:nvSpPr>
            <p:cNvPr id="60" name="Text Box 52"/>
            <p:cNvSpPr txBox="1">
              <a:spLocks noChangeArrowheads="1"/>
            </p:cNvSpPr>
            <p:nvPr/>
          </p:nvSpPr>
          <p:spPr bwMode="auto">
            <a:xfrm>
              <a:off x="4932" y="3312"/>
              <a:ext cx="423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14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cs typeface="Arial"/>
                </a:rPr>
                <a:t>ALMA</a:t>
              </a:r>
            </a:p>
          </p:txBody>
        </p:sp>
        <p:grpSp>
          <p:nvGrpSpPr>
            <p:cNvPr id="7" name="Group 53"/>
            <p:cNvGrpSpPr>
              <a:grpSpLocks/>
            </p:cNvGrpSpPr>
            <p:nvPr/>
          </p:nvGrpSpPr>
          <p:grpSpPr bwMode="auto">
            <a:xfrm>
              <a:off x="4740" y="3864"/>
              <a:ext cx="624" cy="384"/>
              <a:chOff x="4128" y="3933"/>
              <a:chExt cx="576" cy="343"/>
            </a:xfrm>
          </p:grpSpPr>
          <p:pic>
            <p:nvPicPr>
              <p:cNvPr id="64" name="Picture 54" descr="Picture 3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5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9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400" dirty="0">
                    <a:solidFill>
                      <a:schemeClr val="bg1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VLT</a:t>
                </a:r>
              </a:p>
            </p:txBody>
          </p:sp>
        </p:grpSp>
        <p:pic>
          <p:nvPicPr>
            <p:cNvPr id="62" name="Picture 57" descr="Picture 9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070" y="3486"/>
              <a:ext cx="571" cy="720"/>
            </a:xfrm>
            <a:prstGeom prst="rect">
              <a:avLst/>
            </a:prstGeom>
            <a:noFill/>
            <a:effectLst>
              <a:outerShdw blurRad="63500" dist="38099" dir="2700000" algn="ctr" rotWithShape="0">
                <a:srgbClr val="000000"/>
              </a:outerShdw>
            </a:effectLst>
          </p:spPr>
        </p:pic>
        <p:sp>
          <p:nvSpPr>
            <p:cNvPr id="63" name="Text Box 52"/>
            <p:cNvSpPr txBox="1">
              <a:spLocks noChangeArrowheads="1"/>
            </p:cNvSpPr>
            <p:nvPr/>
          </p:nvSpPr>
          <p:spPr bwMode="auto">
            <a:xfrm>
              <a:off x="4032" y="3984"/>
              <a:ext cx="361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14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cs typeface="Arial"/>
                </a:rPr>
                <a:t>AMS</a:t>
              </a:r>
            </a:p>
          </p:txBody>
        </p: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34200" y="1189038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11" name="Group 10"/>
          <p:cNvGrpSpPr/>
          <p:nvPr/>
        </p:nvGrpSpPr>
        <p:grpSpPr>
          <a:xfrm>
            <a:off x="65088" y="2085975"/>
            <a:ext cx="3275012" cy="2779713"/>
            <a:chOff x="65088" y="2085975"/>
            <a:chExt cx="3275012" cy="2779713"/>
          </a:xfrm>
        </p:grpSpPr>
        <p:grpSp>
          <p:nvGrpSpPr>
            <p:cNvPr id="9" name="Group 91"/>
            <p:cNvGrpSpPr>
              <a:grpSpLocks/>
            </p:cNvGrpSpPr>
            <p:nvPr/>
          </p:nvGrpSpPr>
          <p:grpSpPr bwMode="auto">
            <a:xfrm>
              <a:off x="65088" y="2085975"/>
              <a:ext cx="3275012" cy="2779713"/>
              <a:chOff x="41" y="1314"/>
              <a:chExt cx="2063" cy="1751"/>
            </a:xfrm>
          </p:grpSpPr>
          <p:sp>
            <p:nvSpPr>
              <p:cNvPr id="33807" name="Line 45"/>
              <p:cNvSpPr>
                <a:spLocks noChangeShapeType="1"/>
              </p:cNvSpPr>
              <p:nvPr/>
            </p:nvSpPr>
            <p:spPr bwMode="auto">
              <a:xfrm>
                <a:off x="1494" y="1314"/>
                <a:ext cx="0" cy="144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08" name="Line 46"/>
              <p:cNvSpPr>
                <a:spLocks noChangeShapeType="1"/>
              </p:cNvSpPr>
              <p:nvPr/>
            </p:nvSpPr>
            <p:spPr bwMode="auto">
              <a:xfrm>
                <a:off x="692" y="1466"/>
                <a:ext cx="0" cy="336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 type="triangle" w="med" len="med"/>
              </a:ln>
              <a:effectLst>
                <a:outerShdw blurRad="50800" dist="38100" dir="2700000">
                  <a:srgbClr val="000000"/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09" name="Line 48"/>
              <p:cNvSpPr>
                <a:spLocks noChangeShapeType="1"/>
              </p:cNvSpPr>
              <p:nvPr/>
            </p:nvSpPr>
            <p:spPr bwMode="auto">
              <a:xfrm>
                <a:off x="684" y="1463"/>
                <a:ext cx="816" cy="0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21" name="Rectangle 49"/>
              <p:cNvSpPr>
                <a:spLocks noChangeArrowheads="1"/>
              </p:cNvSpPr>
              <p:nvPr/>
            </p:nvSpPr>
            <p:spPr bwMode="auto">
              <a:xfrm>
                <a:off x="41" y="2761"/>
                <a:ext cx="1674" cy="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>
                  <a:lnSpc>
                    <a:spcPct val="107000"/>
                  </a:lnSpc>
                  <a:defRPr/>
                </a:pPr>
                <a:r>
                  <a:rPr lang="en-GB" dirty="0">
                    <a:solidFill>
                      <a:srgbClr val="C7EEF0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Super-Microscope</a:t>
                </a:r>
                <a:endParaRPr lang="en-GB" sz="2000" dirty="0">
                  <a:solidFill>
                    <a:srgbClr val="3A62AB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endParaRPr>
              </a:p>
            </p:txBody>
          </p:sp>
          <p:sp>
            <p:nvSpPr>
              <p:cNvPr id="33811" name="Text Box 50"/>
              <p:cNvSpPr txBox="1">
                <a:spLocks noChangeArrowheads="1"/>
              </p:cNvSpPr>
              <p:nvPr/>
            </p:nvSpPr>
            <p:spPr bwMode="auto">
              <a:xfrm>
                <a:off x="1632" y="2373"/>
                <a:ext cx="472" cy="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90000"/>
                  </a:lnSpc>
                </a:pPr>
                <a:r>
                  <a:rPr lang="de-CH" sz="2200" dirty="0">
                    <a:solidFill>
                      <a:srgbClr val="C7EEF0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LHC</a:t>
                </a:r>
              </a:p>
            </p:txBody>
          </p:sp>
          <p:pic>
            <p:nvPicPr>
              <p:cNvPr id="33812" name="Picture 7" descr="interconnect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" y="1814"/>
                <a:ext cx="1488" cy="9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pic>
          <p:nvPicPr>
            <p:cNvPr id="51" name="Picture 50" descr="cern_logo_1.png"/>
            <p:cNvPicPr>
              <a:picLocks noChangeAspect="1"/>
            </p:cNvPicPr>
            <p:nvPr/>
          </p:nvPicPr>
          <p:blipFill>
            <a:blip r:embed="rId10">
              <a:lum bright="100000" contrast="-100000"/>
            </a:blip>
            <a:stretch>
              <a:fillRect/>
            </a:stretch>
          </p:blipFill>
          <p:spPr>
            <a:xfrm>
              <a:off x="285800" y="2120265"/>
              <a:ext cx="685800" cy="674370"/>
            </a:xfrm>
            <a:prstGeom prst="rect">
              <a:avLst/>
            </a:prstGeom>
            <a:effectLst>
              <a:outerShdw blurRad="38100" dist="38100" dir="2700000" algn="tl" rotWithShape="0">
                <a:prstClr val="black"/>
              </a:outerShdw>
            </a:effectLst>
          </p:spPr>
        </p:pic>
      </p:grpSp>
      <p:grpSp>
        <p:nvGrpSpPr>
          <p:cNvPr id="53" name="Group 52"/>
          <p:cNvGrpSpPr/>
          <p:nvPr/>
        </p:nvGrpSpPr>
        <p:grpSpPr>
          <a:xfrm>
            <a:off x="323528" y="4832350"/>
            <a:ext cx="5638800" cy="1325834"/>
            <a:chOff x="323528" y="4832350"/>
            <a:chExt cx="5638800" cy="1325834"/>
          </a:xfrm>
        </p:grpSpPr>
        <p:sp>
          <p:nvSpPr>
            <p:cNvPr id="54" name="Rectangle 41"/>
            <p:cNvSpPr>
              <a:spLocks noChangeArrowheads="1"/>
            </p:cNvSpPr>
            <p:nvPr/>
          </p:nvSpPr>
          <p:spPr bwMode="auto">
            <a:xfrm>
              <a:off x="323528" y="5480050"/>
              <a:ext cx="5638800" cy="678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lnSpc>
                  <a:spcPct val="110000"/>
                </a:lnSpc>
                <a:defRPr/>
              </a:pPr>
              <a:r>
                <a:rPr lang="en-GB" sz="1800" dirty="0">
                  <a:solidFill>
                    <a:srgbClr val="FFFFFF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Reproducing conditions            </a:t>
              </a:r>
            </a:p>
            <a:p>
              <a:pPr eaLnBrk="0" hangingPunct="0">
                <a:lnSpc>
                  <a:spcPct val="110000"/>
                </a:lnSpc>
                <a:defRPr/>
              </a:pPr>
              <a:r>
                <a:rPr lang="en-GB" sz="1800" dirty="0">
                  <a:solidFill>
                    <a:srgbClr val="FFFFFF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                                                            Looking back</a:t>
              </a:r>
            </a:p>
          </p:txBody>
        </p:sp>
        <p:sp>
          <p:nvSpPr>
            <p:cNvPr id="55" name="AutoShape 42"/>
            <p:cNvSpPr>
              <a:spLocks noChangeArrowheads="1"/>
            </p:cNvSpPr>
            <p:nvPr/>
          </p:nvSpPr>
          <p:spPr bwMode="auto">
            <a:xfrm rot="5400000">
              <a:off x="1058863" y="4916487"/>
              <a:ext cx="654050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dirty="0"/>
            </a:p>
          </p:txBody>
        </p:sp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739822" y="5398521"/>
              <a:ext cx="670618" cy="536494"/>
            </a:xfrm>
            <a:prstGeom prst="rect">
              <a:avLst/>
            </a:prstGeom>
          </p:spPr>
        </p:pic>
      </p:grpSp>
      <p:grpSp>
        <p:nvGrpSpPr>
          <p:cNvPr id="48" name="Group 52"/>
          <p:cNvGrpSpPr>
            <a:grpSpLocks/>
          </p:cNvGrpSpPr>
          <p:nvPr/>
        </p:nvGrpSpPr>
        <p:grpSpPr bwMode="auto">
          <a:xfrm>
            <a:off x="2479732" y="681621"/>
            <a:ext cx="3968661" cy="4396208"/>
            <a:chOff x="2714612" y="861994"/>
            <a:chExt cx="4295788" cy="4624406"/>
          </a:xfrm>
        </p:grpSpPr>
        <p:pic>
          <p:nvPicPr>
            <p:cNvPr id="50" name="Picture 53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305292" y="914382"/>
              <a:ext cx="2705108" cy="457201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1600" dir="2700000" algn="ctr" rotWithShape="0">
                <a:schemeClr val="tx1">
                  <a:alpha val="74997"/>
                </a:schemeClr>
              </a:outerShdw>
            </a:effectLst>
          </p:spPr>
        </p:pic>
        <p:sp>
          <p:nvSpPr>
            <p:cNvPr id="52" name="Line 54"/>
            <p:cNvSpPr>
              <a:spLocks noChangeShapeType="1"/>
            </p:cNvSpPr>
            <p:nvPr/>
          </p:nvSpPr>
          <p:spPr bwMode="auto">
            <a:xfrm flipH="1" flipV="1">
              <a:off x="3470264" y="2193912"/>
              <a:ext cx="796927" cy="3292488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/>
            </a:ln>
            <a:effectLst>
              <a:outerShdw blurRad="63500" dist="38099" dir="2700000" algn="ctr" rotWithShape="0">
                <a:schemeClr val="tx1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57" name="Line 55"/>
            <p:cNvSpPr>
              <a:spLocks noChangeShapeType="1"/>
            </p:cNvSpPr>
            <p:nvPr/>
          </p:nvSpPr>
          <p:spPr bwMode="auto">
            <a:xfrm flipV="1">
              <a:off x="2714612" y="861994"/>
              <a:ext cx="1752605" cy="57944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/>
            </a:ln>
            <a:effectLst>
              <a:outerShdw blurRad="63500" dist="38099" dir="2700000" algn="ctr" rotWithShape="0">
                <a:schemeClr val="tx1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229917" y="1793299"/>
            <a:ext cx="1279376" cy="798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13316596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 txBox="1">
            <a:spLocks noChangeArrowheads="1"/>
          </p:cNvSpPr>
          <p:nvPr/>
        </p:nvSpPr>
        <p:spPr bwMode="auto">
          <a:xfrm>
            <a:off x="0" y="163513"/>
            <a:ext cx="9101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83" tIns="45692" rIns="91383" bIns="45692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600" dirty="0" smtClean="0">
                <a:solidFill>
                  <a:schemeClr val="bg1"/>
                </a:solidFill>
              </a:rPr>
              <a:t>The Biggest </a:t>
            </a:r>
            <a:r>
              <a:rPr lang="en-US" altLang="en-US" sz="2600" dirty="0">
                <a:solidFill>
                  <a:schemeClr val="bg1"/>
                </a:solidFill>
              </a:rPr>
              <a:t>P</a:t>
            </a:r>
            <a:r>
              <a:rPr lang="en-US" altLang="en-US" sz="2600" dirty="0" smtClean="0">
                <a:solidFill>
                  <a:schemeClr val="bg1"/>
                </a:solidFill>
              </a:rPr>
              <a:t>article </a:t>
            </a:r>
            <a:r>
              <a:rPr lang="en-US" altLang="en-US" sz="2600" dirty="0">
                <a:solidFill>
                  <a:schemeClr val="bg1"/>
                </a:solidFill>
              </a:rPr>
              <a:t>A</a:t>
            </a:r>
            <a:r>
              <a:rPr lang="en-US" altLang="en-US" sz="2600" dirty="0" smtClean="0">
                <a:solidFill>
                  <a:schemeClr val="bg1"/>
                </a:solidFill>
              </a:rPr>
              <a:t>ccelerators </a:t>
            </a:r>
            <a:r>
              <a:rPr lang="en-US" altLang="en-US" sz="2600" dirty="0">
                <a:solidFill>
                  <a:schemeClr val="bg1"/>
                </a:solidFill>
              </a:rPr>
              <a:t>C</a:t>
            </a:r>
            <a:r>
              <a:rPr lang="en-US" altLang="en-US" sz="2600" dirty="0" smtClean="0">
                <a:solidFill>
                  <a:schemeClr val="bg1"/>
                </a:solidFill>
              </a:rPr>
              <a:t>omplex in the World</a:t>
            </a:r>
            <a:endParaRPr lang="en-US" altLang="en-US" sz="2600" dirty="0">
              <a:solidFill>
                <a:schemeClr val="bg1"/>
              </a:solidFill>
            </a:endParaRPr>
          </a:p>
        </p:txBody>
      </p:sp>
      <p:pic>
        <p:nvPicPr>
          <p:cNvPr id="9216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712788"/>
            <a:ext cx="5773738" cy="394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" name="Oval 50"/>
          <p:cNvSpPr>
            <a:spLocks noChangeArrowheads="1"/>
          </p:cNvSpPr>
          <p:nvPr/>
        </p:nvSpPr>
        <p:spPr bwMode="auto">
          <a:xfrm>
            <a:off x="1597025" y="1822450"/>
            <a:ext cx="4141788" cy="1579563"/>
          </a:xfrm>
          <a:prstGeom prst="ellipse">
            <a:avLst/>
          </a:prstGeom>
          <a:noFill/>
          <a:ln w="57150">
            <a:solidFill>
              <a:srgbClr val="E30B0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fr-FR" altLang="fr-FR" sz="2400">
              <a:solidFill>
                <a:srgbClr val="E30B0B"/>
              </a:solidFill>
              <a:latin typeface="Times" panose="02020603050405020304" pitchFamily="18" charset="0"/>
            </a:endParaRPr>
          </a:p>
        </p:txBody>
      </p:sp>
      <p:grpSp>
        <p:nvGrpSpPr>
          <p:cNvPr id="76" name="Group 5"/>
          <p:cNvGrpSpPr>
            <a:grpSpLocks/>
          </p:cNvGrpSpPr>
          <p:nvPr/>
        </p:nvGrpSpPr>
        <p:grpSpPr bwMode="auto">
          <a:xfrm>
            <a:off x="389048" y="3705225"/>
            <a:ext cx="1630224" cy="403225"/>
            <a:chOff x="2994" y="3755"/>
            <a:chExt cx="863" cy="291"/>
          </a:xfrm>
        </p:grpSpPr>
        <p:sp>
          <p:nvSpPr>
            <p:cNvPr id="77" name="Text Box 6"/>
            <p:cNvSpPr txBox="1">
              <a:spLocks noChangeArrowheads="1"/>
            </p:cNvSpPr>
            <p:nvPr/>
          </p:nvSpPr>
          <p:spPr bwMode="auto">
            <a:xfrm>
              <a:off x="2994" y="3868"/>
              <a:ext cx="545" cy="178"/>
            </a:xfrm>
            <a:prstGeom prst="rect">
              <a:avLst/>
            </a:prstGeom>
            <a:solidFill>
              <a:srgbClr val="000039"/>
            </a:solidFill>
            <a:ln w="28575">
              <a:solidFill>
                <a:srgbClr val="FF8000"/>
              </a:solidFill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Ü"/>
                <a:defRPr sz="22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20000"/>
                <a:buFont typeface="Wingdings" panose="05000000000000000000" pitchFamily="2" charset="2"/>
                <a:buChar char="ð"/>
                <a:defRPr sz="20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16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9pPr>
            </a:lstStyle>
            <a:p>
              <a:pPr algn="ctr" eaLnBrk="1" fontAlgn="auto" hangingPunct="1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r>
                <a:rPr lang="en-US" altLang="fr-FR" sz="1000" kern="0" dirty="0" smtClean="0">
                  <a:solidFill>
                    <a:srgbClr val="FF9933"/>
                  </a:solidFill>
                  <a:latin typeface="Arial" panose="020B0604020202020204" pitchFamily="34" charset="0"/>
                </a:rPr>
                <a:t>Geneva airport</a:t>
              </a:r>
            </a:p>
          </p:txBody>
        </p:sp>
        <p:sp>
          <p:nvSpPr>
            <p:cNvPr id="78" name="Line 7"/>
            <p:cNvSpPr>
              <a:spLocks noChangeShapeType="1"/>
            </p:cNvSpPr>
            <p:nvPr/>
          </p:nvSpPr>
          <p:spPr bwMode="auto">
            <a:xfrm flipV="1">
              <a:off x="3656" y="3755"/>
              <a:ext cx="201" cy="156"/>
            </a:xfrm>
            <a:prstGeom prst="line">
              <a:avLst/>
            </a:prstGeom>
            <a:noFill/>
            <a:ln w="28575">
              <a:solidFill>
                <a:srgbClr val="FF8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kern="0">
                <a:solidFill>
                  <a:srgbClr val="FFFFFF"/>
                </a:solidFill>
              </a:endParaRPr>
            </a:p>
          </p:txBody>
        </p:sp>
      </p:grpSp>
      <p:grpSp>
        <p:nvGrpSpPr>
          <p:cNvPr id="79" name="Group 8"/>
          <p:cNvGrpSpPr>
            <a:grpSpLocks/>
          </p:cNvGrpSpPr>
          <p:nvPr/>
        </p:nvGrpSpPr>
        <p:grpSpPr bwMode="auto">
          <a:xfrm>
            <a:off x="4202113" y="3344863"/>
            <a:ext cx="515937" cy="576262"/>
            <a:chOff x="4763" y="3499"/>
            <a:chExt cx="412" cy="449"/>
          </a:xfrm>
        </p:grpSpPr>
        <p:sp>
          <p:nvSpPr>
            <p:cNvPr id="80" name="Text Box 9"/>
            <p:cNvSpPr txBox="1">
              <a:spLocks noChangeArrowheads="1"/>
            </p:cNvSpPr>
            <p:nvPr/>
          </p:nvSpPr>
          <p:spPr bwMode="auto">
            <a:xfrm>
              <a:off x="4763" y="3734"/>
              <a:ext cx="412" cy="214"/>
            </a:xfrm>
            <a:prstGeom prst="rect">
              <a:avLst/>
            </a:prstGeom>
            <a:solidFill>
              <a:srgbClr val="FFCC00"/>
            </a:solidFill>
            <a:ln w="28575">
              <a:solidFill>
                <a:srgbClr val="000039"/>
              </a:solidFill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Ü"/>
                <a:defRPr sz="22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20000"/>
                <a:buFont typeface="Wingdings" panose="05000000000000000000" pitchFamily="2" charset="2"/>
                <a:buChar char="ð"/>
                <a:defRPr sz="20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16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9pPr>
            </a:lstStyle>
            <a:p>
              <a:pPr algn="ctr" eaLnBrk="1" fontAlgn="auto" hangingPunct="1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r>
                <a:rPr lang="en-US" altLang="fr-FR" sz="1600" kern="0" dirty="0" smtClean="0">
                  <a:solidFill>
                    <a:srgbClr val="000039"/>
                  </a:solidFill>
                  <a:latin typeface="Arial" panose="020B0604020202020204" pitchFamily="34" charset="0"/>
                </a:rPr>
                <a:t>LHC</a:t>
              </a:r>
            </a:p>
          </p:txBody>
        </p:sp>
        <p:sp>
          <p:nvSpPr>
            <p:cNvPr id="81" name="Line 10"/>
            <p:cNvSpPr>
              <a:spLocks noChangeShapeType="1"/>
            </p:cNvSpPr>
            <p:nvPr/>
          </p:nvSpPr>
          <p:spPr bwMode="auto">
            <a:xfrm flipH="1" flipV="1">
              <a:off x="4845" y="3499"/>
              <a:ext cx="142" cy="207"/>
            </a:xfrm>
            <a:prstGeom prst="line">
              <a:avLst/>
            </a:prstGeom>
            <a:noFill/>
            <a:ln w="28575">
              <a:solidFill>
                <a:srgbClr val="00003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kern="0">
                <a:solidFill>
                  <a:srgbClr val="FFFFFF"/>
                </a:solidFill>
              </a:endParaRPr>
            </a:p>
          </p:txBody>
        </p:sp>
      </p:grpSp>
      <p:grpSp>
        <p:nvGrpSpPr>
          <p:cNvPr id="84" name="Group 68"/>
          <p:cNvGrpSpPr>
            <a:grpSpLocks/>
          </p:cNvGrpSpPr>
          <p:nvPr/>
        </p:nvGrpSpPr>
        <p:grpSpPr bwMode="auto">
          <a:xfrm rot="-360127">
            <a:off x="1436688" y="2149475"/>
            <a:ext cx="1382712" cy="469900"/>
            <a:chOff x="1728" y="1872"/>
            <a:chExt cx="912" cy="288"/>
          </a:xfrm>
        </p:grpSpPr>
        <p:sp>
          <p:nvSpPr>
            <p:cNvPr id="85" name="Oval 54"/>
            <p:cNvSpPr>
              <a:spLocks noChangeArrowheads="1"/>
            </p:cNvSpPr>
            <p:nvPr/>
          </p:nvSpPr>
          <p:spPr bwMode="auto">
            <a:xfrm>
              <a:off x="1728" y="1872"/>
              <a:ext cx="768" cy="288"/>
            </a:xfrm>
            <a:prstGeom prst="ellipse">
              <a:avLst/>
            </a:prstGeom>
            <a:noFill/>
            <a:ln w="28575">
              <a:solidFill>
                <a:srgbClr val="3399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Ü"/>
                <a:defRPr sz="22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20000"/>
                <a:buFont typeface="Wingdings" panose="05000000000000000000" pitchFamily="2" charset="2"/>
                <a:buChar char="ð"/>
                <a:defRPr sz="20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16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9pPr>
            </a:lstStyle>
            <a:p>
              <a:pPr eaLnBrk="1" fontAlgn="auto" hangingPunct="1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en-GB" altLang="en-US" sz="1800" kern="0" smtClean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6" name="Line 55"/>
            <p:cNvSpPr>
              <a:spLocks noChangeShapeType="1"/>
            </p:cNvSpPr>
            <p:nvPr/>
          </p:nvSpPr>
          <p:spPr bwMode="auto">
            <a:xfrm>
              <a:off x="2254" y="1872"/>
              <a:ext cx="384" cy="48"/>
            </a:xfrm>
            <a:prstGeom prst="line">
              <a:avLst/>
            </a:prstGeom>
            <a:noFill/>
            <a:ln w="28575">
              <a:solidFill>
                <a:srgbClr val="3399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kern="0">
                <a:solidFill>
                  <a:srgbClr val="FFFFFF"/>
                </a:solidFill>
              </a:endParaRPr>
            </a:p>
          </p:txBody>
        </p:sp>
      </p:grpSp>
      <p:grpSp>
        <p:nvGrpSpPr>
          <p:cNvPr id="87" name="Group 71"/>
          <p:cNvGrpSpPr>
            <a:grpSpLocks/>
          </p:cNvGrpSpPr>
          <p:nvPr/>
        </p:nvGrpSpPr>
        <p:grpSpPr bwMode="auto">
          <a:xfrm>
            <a:off x="2474913" y="2497138"/>
            <a:ext cx="623887" cy="628650"/>
            <a:chOff x="2400" y="2112"/>
            <a:chExt cx="497" cy="454"/>
          </a:xfrm>
        </p:grpSpPr>
        <p:sp>
          <p:nvSpPr>
            <p:cNvPr id="88" name="Line 56"/>
            <p:cNvSpPr>
              <a:spLocks noChangeShapeType="1"/>
            </p:cNvSpPr>
            <p:nvPr/>
          </p:nvSpPr>
          <p:spPr bwMode="auto">
            <a:xfrm>
              <a:off x="2400" y="2112"/>
              <a:ext cx="192" cy="240"/>
            </a:xfrm>
            <a:prstGeom prst="line">
              <a:avLst/>
            </a:prstGeom>
            <a:noFill/>
            <a:ln w="9525">
              <a:solidFill>
                <a:srgbClr val="000039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kern="0">
                <a:solidFill>
                  <a:srgbClr val="FFFFFF"/>
                </a:solidFill>
              </a:endParaRPr>
            </a:p>
          </p:txBody>
        </p:sp>
        <p:sp>
          <p:nvSpPr>
            <p:cNvPr id="89" name="Text Box 57"/>
            <p:cNvSpPr txBox="1">
              <a:spLocks noChangeArrowheads="1"/>
            </p:cNvSpPr>
            <p:nvPr/>
          </p:nvSpPr>
          <p:spPr bwMode="auto">
            <a:xfrm>
              <a:off x="2486" y="2353"/>
              <a:ext cx="411" cy="213"/>
            </a:xfrm>
            <a:prstGeom prst="rect">
              <a:avLst/>
            </a:prstGeom>
            <a:solidFill>
              <a:srgbClr val="FFCC00"/>
            </a:solidFill>
            <a:ln w="28575">
              <a:solidFill>
                <a:srgbClr val="000039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Ü"/>
                <a:defRPr sz="22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20000"/>
                <a:buFont typeface="Wingdings" panose="05000000000000000000" pitchFamily="2" charset="2"/>
                <a:buChar char="ð"/>
                <a:defRPr sz="20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16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9pPr>
            </a:lstStyle>
            <a:p>
              <a:pPr eaLnBrk="1" fontAlgn="auto" hangingPunct="1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r>
                <a:rPr lang="fr-FR" altLang="fr-FR" sz="1600" kern="0" dirty="0" smtClean="0">
                  <a:solidFill>
                    <a:srgbClr val="000039"/>
                  </a:solidFill>
                  <a:latin typeface="Arial" panose="020B0604020202020204" pitchFamily="34" charset="0"/>
                </a:rPr>
                <a:t>SPS</a:t>
              </a:r>
              <a:endParaRPr lang="en-GB" altLang="fr-FR" sz="1600" kern="0" dirty="0" smtClean="0">
                <a:solidFill>
                  <a:srgbClr val="000039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94" name="Group 70"/>
          <p:cNvGrpSpPr>
            <a:grpSpLocks/>
          </p:cNvGrpSpPr>
          <p:nvPr/>
        </p:nvGrpSpPr>
        <p:grpSpPr bwMode="auto">
          <a:xfrm>
            <a:off x="212725" y="1965325"/>
            <a:ext cx="5178425" cy="1927225"/>
            <a:chOff x="625" y="1728"/>
            <a:chExt cx="4127" cy="1392"/>
          </a:xfrm>
        </p:grpSpPr>
        <p:grpSp>
          <p:nvGrpSpPr>
            <p:cNvPr id="92180" name="Group 69"/>
            <p:cNvGrpSpPr>
              <a:grpSpLocks/>
            </p:cNvGrpSpPr>
            <p:nvPr/>
          </p:nvGrpSpPr>
          <p:grpSpPr bwMode="auto">
            <a:xfrm>
              <a:off x="1056" y="1728"/>
              <a:ext cx="3696" cy="1392"/>
              <a:chOff x="1056" y="1728"/>
              <a:chExt cx="3696" cy="1392"/>
            </a:xfrm>
          </p:grpSpPr>
          <p:sp>
            <p:nvSpPr>
              <p:cNvPr id="98" name="Oval 22"/>
              <p:cNvSpPr>
                <a:spLocks noChangeArrowheads="1"/>
              </p:cNvSpPr>
              <p:nvPr/>
            </p:nvSpPr>
            <p:spPr bwMode="auto">
              <a:xfrm>
                <a:off x="1728" y="2016"/>
                <a:ext cx="48" cy="48"/>
              </a:xfrm>
              <a:prstGeom prst="ellipse">
                <a:avLst/>
              </a:prstGeom>
              <a:solidFill>
                <a:srgbClr val="FF00FF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Font typeface="Wingdings" panose="05000000000000000000" pitchFamily="2" charset="2"/>
                  <a:buChar char="Ü"/>
                  <a:defRPr sz="2200">
                    <a:solidFill>
                      <a:schemeClr val="tx2"/>
                    </a:solidFill>
                    <a:latin typeface="Arial Unicode MS" panose="020B060402020202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120000"/>
                  <a:buFont typeface="Wingdings" panose="05000000000000000000" pitchFamily="2" charset="2"/>
                  <a:buChar char="ð"/>
                  <a:defRPr sz="2000">
                    <a:solidFill>
                      <a:schemeClr val="tx2"/>
                    </a:solidFill>
                    <a:latin typeface="Arial Unicode MS" panose="020B060402020202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>
                    <a:solidFill>
                      <a:schemeClr val="tx2"/>
                    </a:solidFill>
                    <a:latin typeface="Arial Unicode MS" panose="020B060402020202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1600">
                    <a:solidFill>
                      <a:schemeClr val="tx2"/>
                    </a:solidFill>
                    <a:latin typeface="Arial Unicode MS" panose="020B060402020202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1400">
                    <a:solidFill>
                      <a:schemeClr val="tx2"/>
                    </a:solidFill>
                    <a:latin typeface="Arial Unicode MS" panose="020B060402020202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1400">
                    <a:solidFill>
                      <a:schemeClr val="tx2"/>
                    </a:solidFill>
                    <a:latin typeface="Arial Unicode MS" panose="020B060402020202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1400">
                    <a:solidFill>
                      <a:schemeClr val="tx2"/>
                    </a:solidFill>
                    <a:latin typeface="Arial Unicode MS" panose="020B060402020202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1400">
                    <a:solidFill>
                      <a:schemeClr val="tx2"/>
                    </a:solidFill>
                    <a:latin typeface="Arial Unicode MS" panose="020B060402020202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1400">
                    <a:solidFill>
                      <a:schemeClr val="tx2"/>
                    </a:solidFill>
                    <a:latin typeface="Arial Unicode MS" panose="020B0604020202020204" pitchFamily="34" charset="-128"/>
                  </a:defRPr>
                </a:lvl9pPr>
              </a:lstStyle>
              <a:p>
                <a:pPr eaLnBrk="1" fontAlgn="auto" hangingPunct="1">
                  <a:spcBef>
                    <a:spcPct val="0"/>
                  </a:spcBef>
                  <a:spcAft>
                    <a:spcPts val="0"/>
                  </a:spcAft>
                  <a:buClrTx/>
                  <a:buFontTx/>
                  <a:buNone/>
                  <a:defRPr/>
                </a:pPr>
                <a:endParaRPr lang="en-GB" altLang="en-US" sz="1800" kern="0" smtClean="0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grpSp>
            <p:nvGrpSpPr>
              <p:cNvPr id="92184" name="Group 61"/>
              <p:cNvGrpSpPr>
                <a:grpSpLocks/>
              </p:cNvGrpSpPr>
              <p:nvPr/>
            </p:nvGrpSpPr>
            <p:grpSpPr bwMode="auto">
              <a:xfrm>
                <a:off x="1056" y="1728"/>
                <a:ext cx="3696" cy="1392"/>
                <a:chOff x="1056" y="1728"/>
                <a:chExt cx="3696" cy="1392"/>
              </a:xfrm>
            </p:grpSpPr>
            <p:sp>
              <p:nvSpPr>
                <p:cNvPr id="100" name="Oval 11"/>
                <p:cNvSpPr>
                  <a:spLocks noChangeArrowheads="1"/>
                </p:cNvSpPr>
                <p:nvPr/>
              </p:nvSpPr>
              <p:spPr bwMode="auto">
                <a:xfrm>
                  <a:off x="1056" y="1728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1" name="Oval 12"/>
                <p:cNvSpPr>
                  <a:spLocks noChangeArrowheads="1"/>
                </p:cNvSpPr>
                <p:nvPr/>
              </p:nvSpPr>
              <p:spPr bwMode="auto">
                <a:xfrm>
                  <a:off x="2065" y="2688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" name="Oval 13"/>
                <p:cNvSpPr>
                  <a:spLocks noChangeArrowheads="1"/>
                </p:cNvSpPr>
                <p:nvPr/>
              </p:nvSpPr>
              <p:spPr bwMode="auto">
                <a:xfrm>
                  <a:off x="1250" y="1776"/>
                  <a:ext cx="47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3" name="Oval 14"/>
                <p:cNvSpPr>
                  <a:spLocks noChangeArrowheads="1"/>
                </p:cNvSpPr>
                <p:nvPr/>
              </p:nvSpPr>
              <p:spPr bwMode="auto">
                <a:xfrm>
                  <a:off x="1345" y="1776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4" name="Oval 15"/>
                <p:cNvSpPr>
                  <a:spLocks noChangeArrowheads="1"/>
                </p:cNvSpPr>
                <p:nvPr/>
              </p:nvSpPr>
              <p:spPr bwMode="auto">
                <a:xfrm>
                  <a:off x="1440" y="1776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5" name="Oval 16"/>
                <p:cNvSpPr>
                  <a:spLocks noChangeArrowheads="1"/>
                </p:cNvSpPr>
                <p:nvPr/>
              </p:nvSpPr>
              <p:spPr bwMode="auto">
                <a:xfrm>
                  <a:off x="1488" y="1824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6" name="Oval 17"/>
                <p:cNvSpPr>
                  <a:spLocks noChangeArrowheads="1"/>
                </p:cNvSpPr>
                <p:nvPr/>
              </p:nvSpPr>
              <p:spPr bwMode="auto">
                <a:xfrm>
                  <a:off x="1632" y="1824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7" name="Oval 18"/>
                <p:cNvSpPr>
                  <a:spLocks noChangeArrowheads="1"/>
                </p:cNvSpPr>
                <p:nvPr/>
              </p:nvSpPr>
              <p:spPr bwMode="auto">
                <a:xfrm>
                  <a:off x="1728" y="1824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8" name="Oval 19"/>
                <p:cNvSpPr>
                  <a:spLocks noChangeArrowheads="1"/>
                </p:cNvSpPr>
                <p:nvPr/>
              </p:nvSpPr>
              <p:spPr bwMode="auto">
                <a:xfrm>
                  <a:off x="1584" y="1919"/>
                  <a:ext cx="48" cy="47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9" name="Oval 20"/>
                <p:cNvSpPr>
                  <a:spLocks noChangeArrowheads="1"/>
                </p:cNvSpPr>
                <p:nvPr/>
              </p:nvSpPr>
              <p:spPr bwMode="auto">
                <a:xfrm>
                  <a:off x="1488" y="2016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0" name="Oval 21"/>
                <p:cNvSpPr>
                  <a:spLocks noChangeArrowheads="1"/>
                </p:cNvSpPr>
                <p:nvPr/>
              </p:nvSpPr>
              <p:spPr bwMode="auto">
                <a:xfrm>
                  <a:off x="1584" y="2016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1" name="Oval 23"/>
                <p:cNvSpPr>
                  <a:spLocks noChangeArrowheads="1"/>
                </p:cNvSpPr>
                <p:nvPr/>
              </p:nvSpPr>
              <p:spPr bwMode="auto">
                <a:xfrm>
                  <a:off x="1922" y="2016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2" name="Oval 24"/>
                <p:cNvSpPr>
                  <a:spLocks noChangeArrowheads="1"/>
                </p:cNvSpPr>
                <p:nvPr/>
              </p:nvSpPr>
              <p:spPr bwMode="auto">
                <a:xfrm>
                  <a:off x="2065" y="2064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3" name="Oval 25"/>
                <p:cNvSpPr>
                  <a:spLocks noChangeArrowheads="1"/>
                </p:cNvSpPr>
                <p:nvPr/>
              </p:nvSpPr>
              <p:spPr bwMode="auto">
                <a:xfrm>
                  <a:off x="2017" y="2160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4" name="Oval 26"/>
                <p:cNvSpPr>
                  <a:spLocks noChangeArrowheads="1"/>
                </p:cNvSpPr>
                <p:nvPr/>
              </p:nvSpPr>
              <p:spPr bwMode="auto">
                <a:xfrm>
                  <a:off x="2113" y="2208"/>
                  <a:ext cx="48" cy="47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5" name="Oval 27"/>
                <p:cNvSpPr>
                  <a:spLocks noChangeArrowheads="1"/>
                </p:cNvSpPr>
                <p:nvPr/>
              </p:nvSpPr>
              <p:spPr bwMode="auto">
                <a:xfrm>
                  <a:off x="2256" y="2255"/>
                  <a:ext cx="48" cy="47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6" name="Oval 28"/>
                <p:cNvSpPr>
                  <a:spLocks noChangeArrowheads="1"/>
                </p:cNvSpPr>
                <p:nvPr/>
              </p:nvSpPr>
              <p:spPr bwMode="auto">
                <a:xfrm>
                  <a:off x="2400" y="2304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7" name="Oval 29"/>
                <p:cNvSpPr>
                  <a:spLocks noChangeArrowheads="1"/>
                </p:cNvSpPr>
                <p:nvPr/>
              </p:nvSpPr>
              <p:spPr bwMode="auto">
                <a:xfrm>
                  <a:off x="2352" y="2448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8" name="Oval 30"/>
                <p:cNvSpPr>
                  <a:spLocks noChangeArrowheads="1"/>
                </p:cNvSpPr>
                <p:nvPr/>
              </p:nvSpPr>
              <p:spPr bwMode="auto">
                <a:xfrm>
                  <a:off x="2256" y="2544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9" name="Oval 31"/>
                <p:cNvSpPr>
                  <a:spLocks noChangeArrowheads="1"/>
                </p:cNvSpPr>
                <p:nvPr/>
              </p:nvSpPr>
              <p:spPr bwMode="auto">
                <a:xfrm>
                  <a:off x="1154" y="1824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0" name="Oval 32"/>
                <p:cNvSpPr>
                  <a:spLocks noChangeArrowheads="1"/>
                </p:cNvSpPr>
                <p:nvPr/>
              </p:nvSpPr>
              <p:spPr bwMode="auto">
                <a:xfrm>
                  <a:off x="2208" y="2736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1" name="Oval 33"/>
                <p:cNvSpPr>
                  <a:spLocks noChangeArrowheads="1"/>
                </p:cNvSpPr>
                <p:nvPr/>
              </p:nvSpPr>
              <p:spPr bwMode="auto">
                <a:xfrm>
                  <a:off x="2256" y="2832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2" name="Oval 34"/>
                <p:cNvSpPr>
                  <a:spLocks noChangeArrowheads="1"/>
                </p:cNvSpPr>
                <p:nvPr/>
              </p:nvSpPr>
              <p:spPr bwMode="auto">
                <a:xfrm>
                  <a:off x="2400" y="2880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3" name="Oval 35"/>
                <p:cNvSpPr>
                  <a:spLocks noChangeArrowheads="1"/>
                </p:cNvSpPr>
                <p:nvPr/>
              </p:nvSpPr>
              <p:spPr bwMode="auto">
                <a:xfrm>
                  <a:off x="2592" y="2929"/>
                  <a:ext cx="48" cy="47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4" name="Oval 36"/>
                <p:cNvSpPr>
                  <a:spLocks noChangeArrowheads="1"/>
                </p:cNvSpPr>
                <p:nvPr/>
              </p:nvSpPr>
              <p:spPr bwMode="auto">
                <a:xfrm>
                  <a:off x="2738" y="2976"/>
                  <a:ext cx="47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5" name="Oval 37"/>
                <p:cNvSpPr>
                  <a:spLocks noChangeArrowheads="1"/>
                </p:cNvSpPr>
                <p:nvPr/>
              </p:nvSpPr>
              <p:spPr bwMode="auto">
                <a:xfrm>
                  <a:off x="2881" y="3024"/>
                  <a:ext cx="47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6" name="Oval 38"/>
                <p:cNvSpPr>
                  <a:spLocks noChangeArrowheads="1"/>
                </p:cNvSpPr>
                <p:nvPr/>
              </p:nvSpPr>
              <p:spPr bwMode="auto">
                <a:xfrm>
                  <a:off x="3024" y="3024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7" name="Oval 39"/>
                <p:cNvSpPr>
                  <a:spLocks noChangeArrowheads="1"/>
                </p:cNvSpPr>
                <p:nvPr/>
              </p:nvSpPr>
              <p:spPr bwMode="auto">
                <a:xfrm>
                  <a:off x="3216" y="3072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8" name="Oval 40"/>
                <p:cNvSpPr>
                  <a:spLocks noChangeArrowheads="1"/>
                </p:cNvSpPr>
                <p:nvPr/>
              </p:nvSpPr>
              <p:spPr bwMode="auto">
                <a:xfrm>
                  <a:off x="3360" y="3024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9" name="Oval 41"/>
                <p:cNvSpPr>
                  <a:spLocks noChangeArrowheads="1"/>
                </p:cNvSpPr>
                <p:nvPr/>
              </p:nvSpPr>
              <p:spPr bwMode="auto">
                <a:xfrm>
                  <a:off x="3456" y="2929"/>
                  <a:ext cx="48" cy="47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30" name="Oval 42"/>
                <p:cNvSpPr>
                  <a:spLocks noChangeArrowheads="1"/>
                </p:cNvSpPr>
                <p:nvPr/>
              </p:nvSpPr>
              <p:spPr bwMode="auto">
                <a:xfrm>
                  <a:off x="3648" y="2880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31" name="Oval 43"/>
                <p:cNvSpPr>
                  <a:spLocks noChangeArrowheads="1"/>
                </p:cNvSpPr>
                <p:nvPr/>
              </p:nvSpPr>
              <p:spPr bwMode="auto">
                <a:xfrm>
                  <a:off x="3744" y="2784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32" name="Oval 44"/>
                <p:cNvSpPr>
                  <a:spLocks noChangeArrowheads="1"/>
                </p:cNvSpPr>
                <p:nvPr/>
              </p:nvSpPr>
              <p:spPr bwMode="auto">
                <a:xfrm>
                  <a:off x="3888" y="2593"/>
                  <a:ext cx="48" cy="47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33" name="Oval 45"/>
                <p:cNvSpPr>
                  <a:spLocks noChangeArrowheads="1"/>
                </p:cNvSpPr>
                <p:nvPr/>
              </p:nvSpPr>
              <p:spPr bwMode="auto">
                <a:xfrm>
                  <a:off x="4080" y="2448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34" name="Oval 46"/>
                <p:cNvSpPr>
                  <a:spLocks noChangeArrowheads="1"/>
                </p:cNvSpPr>
                <p:nvPr/>
              </p:nvSpPr>
              <p:spPr bwMode="auto">
                <a:xfrm>
                  <a:off x="4128" y="2352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35" name="Oval 47"/>
                <p:cNvSpPr>
                  <a:spLocks noChangeArrowheads="1"/>
                </p:cNvSpPr>
                <p:nvPr/>
              </p:nvSpPr>
              <p:spPr bwMode="auto">
                <a:xfrm>
                  <a:off x="4321" y="2255"/>
                  <a:ext cx="48" cy="47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36" name="Oval 48"/>
                <p:cNvSpPr>
                  <a:spLocks noChangeArrowheads="1"/>
                </p:cNvSpPr>
                <p:nvPr/>
              </p:nvSpPr>
              <p:spPr bwMode="auto">
                <a:xfrm>
                  <a:off x="4512" y="2160"/>
                  <a:ext cx="48" cy="48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37" name="Oval 49"/>
                <p:cNvSpPr>
                  <a:spLocks noChangeArrowheads="1"/>
                </p:cNvSpPr>
                <p:nvPr/>
              </p:nvSpPr>
              <p:spPr bwMode="auto">
                <a:xfrm>
                  <a:off x="4704" y="2208"/>
                  <a:ext cx="48" cy="47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Ü"/>
                    <a:defRPr sz="22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Font typeface="Wingdings" panose="05000000000000000000" pitchFamily="2" charset="2"/>
                    <a:buChar char="ð"/>
                    <a:defRPr sz="20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chemeClr val="tx2"/>
                      </a:solidFill>
                      <a:latin typeface="Arial Unicode MS" panose="020B0604020202020204" pitchFamily="34" charset="-128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  <a:defRPr/>
                  </a:pPr>
                  <a:endParaRPr lang="en-GB" altLang="en-US" sz="1800" kern="0" smtClean="0">
                    <a:solidFill>
                      <a:srgbClr val="FFFFFF"/>
                    </a:solidFill>
                    <a:latin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96" name="Text Box 65"/>
            <p:cNvSpPr txBox="1">
              <a:spLocks noChangeArrowheads="1"/>
            </p:cNvSpPr>
            <p:nvPr/>
          </p:nvSpPr>
          <p:spPr bwMode="auto">
            <a:xfrm>
              <a:off x="2697" y="2067"/>
              <a:ext cx="682" cy="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Ü"/>
                <a:defRPr sz="22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20000"/>
                <a:buFont typeface="Wingdings" panose="05000000000000000000" pitchFamily="2" charset="2"/>
                <a:buChar char="ð"/>
                <a:defRPr sz="20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16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9pPr>
            </a:lstStyle>
            <a:p>
              <a:pPr eaLnBrk="1" fontAlgn="auto" hangingPunct="1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r>
                <a:rPr lang="en-US" altLang="en-US" sz="1600" b="1" kern="0" dirty="0" smtClean="0">
                  <a:solidFill>
                    <a:srgbClr val="FF00FF"/>
                  </a:solidFill>
                  <a:latin typeface="Arial" panose="020B0604020202020204" pitchFamily="34" charset="0"/>
                </a:rPr>
                <a:t>France</a:t>
              </a:r>
              <a:endParaRPr lang="en-GB" altLang="en-US" sz="1600" b="1" kern="0" dirty="0" smtClean="0">
                <a:solidFill>
                  <a:srgbClr val="FF00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7" name="Text Box 66"/>
            <p:cNvSpPr txBox="1">
              <a:spLocks noChangeArrowheads="1"/>
            </p:cNvSpPr>
            <p:nvPr/>
          </p:nvSpPr>
          <p:spPr bwMode="auto">
            <a:xfrm>
              <a:off x="625" y="2206"/>
              <a:ext cx="1057" cy="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Ü"/>
                <a:defRPr sz="22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20000"/>
                <a:buFont typeface="Wingdings" panose="05000000000000000000" pitchFamily="2" charset="2"/>
                <a:buChar char="ð"/>
                <a:defRPr sz="20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16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9pPr>
            </a:lstStyle>
            <a:p>
              <a:pPr eaLnBrk="1" fontAlgn="auto" hangingPunct="1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r>
                <a:rPr lang="en-US" altLang="en-US" sz="1600" b="1" kern="0" dirty="0" smtClean="0">
                  <a:solidFill>
                    <a:srgbClr val="FF00FF"/>
                  </a:solidFill>
                  <a:latin typeface="Arial" panose="020B0604020202020204" pitchFamily="34" charset="0"/>
                </a:rPr>
                <a:t>Switzerland</a:t>
              </a:r>
              <a:endParaRPr lang="en-GB" altLang="en-US" sz="1600" b="1" kern="0" dirty="0" smtClean="0">
                <a:solidFill>
                  <a:srgbClr val="FF00F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38" name="Oval 72"/>
          <p:cNvSpPr>
            <a:spLocks noChangeArrowheads="1"/>
          </p:cNvSpPr>
          <p:nvPr/>
        </p:nvSpPr>
        <p:spPr bwMode="auto">
          <a:xfrm>
            <a:off x="1096963" y="2222500"/>
            <a:ext cx="349250" cy="166688"/>
          </a:xfrm>
          <a:prstGeom prst="ellips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rgbClr val="FFFFFF"/>
                </a:solidFill>
              </a:rPr>
              <a:t>    </a:t>
            </a:r>
          </a:p>
        </p:txBody>
      </p:sp>
      <p:grpSp>
        <p:nvGrpSpPr>
          <p:cNvPr id="139" name="Group 76"/>
          <p:cNvGrpSpPr>
            <a:grpSpLocks/>
          </p:cNvGrpSpPr>
          <p:nvPr/>
        </p:nvGrpSpPr>
        <p:grpSpPr bwMode="auto">
          <a:xfrm>
            <a:off x="409575" y="1293813"/>
            <a:ext cx="1627188" cy="836612"/>
            <a:chOff x="1056" y="1344"/>
            <a:chExt cx="1098" cy="1039"/>
          </a:xfrm>
        </p:grpSpPr>
        <p:sp>
          <p:nvSpPr>
            <p:cNvPr id="140" name="Line 74"/>
            <p:cNvSpPr>
              <a:spLocks noChangeShapeType="1"/>
            </p:cNvSpPr>
            <p:nvPr/>
          </p:nvSpPr>
          <p:spPr bwMode="auto">
            <a:xfrm flipV="1">
              <a:off x="1686" y="1535"/>
              <a:ext cx="42" cy="848"/>
            </a:xfrm>
            <a:prstGeom prst="line">
              <a:avLst/>
            </a:prstGeom>
            <a:noFill/>
            <a:ln w="28575">
              <a:solidFill>
                <a:srgbClr val="000039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kern="0">
                <a:solidFill>
                  <a:srgbClr val="FFFFFF"/>
                </a:solidFill>
              </a:endParaRPr>
            </a:p>
          </p:txBody>
        </p:sp>
        <p:sp>
          <p:nvSpPr>
            <p:cNvPr id="141" name="Text Box 75"/>
            <p:cNvSpPr txBox="1">
              <a:spLocks noChangeArrowheads="1"/>
            </p:cNvSpPr>
            <p:nvPr/>
          </p:nvSpPr>
          <p:spPr bwMode="auto">
            <a:xfrm>
              <a:off x="1056" y="1344"/>
              <a:ext cx="1098" cy="422"/>
            </a:xfrm>
            <a:prstGeom prst="rect">
              <a:avLst/>
            </a:prstGeom>
            <a:solidFill>
              <a:srgbClr val="FFCC00"/>
            </a:solidFill>
            <a:ln w="28575">
              <a:solidFill>
                <a:srgbClr val="000039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Ü"/>
                <a:defRPr sz="22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20000"/>
                <a:buFont typeface="Wingdings" panose="05000000000000000000" pitchFamily="2" charset="2"/>
                <a:buChar char="ð"/>
                <a:defRPr sz="20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16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1400">
                  <a:solidFill>
                    <a:schemeClr val="tx2"/>
                  </a:solidFill>
                  <a:latin typeface="Arial Unicode MS" panose="020B0604020202020204" pitchFamily="34" charset="-128"/>
                </a:defRPr>
              </a:lvl9pPr>
            </a:lstStyle>
            <a:p>
              <a:pPr eaLnBrk="1" fontAlgn="auto" hangingPunct="1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r>
                <a:rPr lang="en-GB" altLang="fr-FR" sz="1600" kern="0" dirty="0" smtClean="0">
                  <a:solidFill>
                    <a:srgbClr val="000039"/>
                  </a:solidFill>
                  <a:latin typeface="Arial" panose="020B0604020202020204" pitchFamily="34" charset="0"/>
                </a:rPr>
                <a:t>PS</a:t>
              </a:r>
              <a:r>
                <a:rPr lang="bg-BG" altLang="fr-FR" sz="1600" kern="0" dirty="0" smtClean="0">
                  <a:solidFill>
                    <a:srgbClr val="000039"/>
                  </a:solidFill>
                  <a:latin typeface="Arial" panose="020B0604020202020204" pitchFamily="34" charset="0"/>
                </a:rPr>
                <a:t> </a:t>
              </a:r>
              <a:r>
                <a:rPr lang="en-US" altLang="fr-FR" sz="1600" kern="0" dirty="0" smtClean="0">
                  <a:solidFill>
                    <a:srgbClr val="000039"/>
                  </a:solidFill>
                  <a:latin typeface="Arial" panose="020B0604020202020204" pitchFamily="34" charset="0"/>
                </a:rPr>
                <a:t>complex</a:t>
              </a:r>
              <a:endParaRPr lang="en-GB" altLang="fr-FR" sz="1600" kern="0" dirty="0" smtClean="0">
                <a:solidFill>
                  <a:srgbClr val="000039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142" name="Picture 141" descr="diagram_801386i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19613"/>
            <a:ext cx="3702050" cy="238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73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025" y="774700"/>
            <a:ext cx="2401888" cy="170815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74" name="Picture 20" descr="Linac3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350" y="1838325"/>
            <a:ext cx="1982788" cy="1487488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75" name="Picture 10" descr="PS_no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650" y="3311525"/>
            <a:ext cx="3833813" cy="123190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76" name="Picture 16" descr="sps_accelerating_cavitie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588" y="4519613"/>
            <a:ext cx="2268537" cy="1512887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77" name="Picture 148" descr="Στιγμιότυπο 2015-07-06, 9.43.09 μ.μ.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75" y="5403850"/>
            <a:ext cx="3508375" cy="13938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/>
          <p:cNvSpPr/>
          <p:nvPr/>
        </p:nvSpPr>
        <p:spPr bwMode="auto">
          <a:xfrm>
            <a:off x="0" y="620688"/>
            <a:ext cx="9144000" cy="18000"/>
          </a:xfrm>
          <a:prstGeom prst="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354670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 autoUpdateAnimBg="0"/>
      <p:bldP spid="13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0" y="91480"/>
            <a:ext cx="9101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83" tIns="45692" rIns="91383" bIns="45692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600" dirty="0" smtClean="0">
                <a:solidFill>
                  <a:schemeClr val="bg1"/>
                </a:solidFill>
              </a:rPr>
              <a:t>The Large Hadron Collider (LHC)</a:t>
            </a:r>
            <a:endParaRPr lang="en-US" altLang="en-US" sz="26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0" y="620688"/>
            <a:ext cx="9144000" cy="18000"/>
          </a:xfrm>
          <a:prstGeom prst="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-7872" y="638688"/>
                <a:ext cx="8849618" cy="45858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900" dirty="0" smtClean="0">
                    <a:solidFill>
                      <a:schemeClr val="bg1"/>
                    </a:solidFill>
                  </a:rPr>
                  <a:t>The most powerful accelerators ever built</a:t>
                </a:r>
              </a:p>
              <a:p>
                <a:pPr marL="800100" lvl="1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800" dirty="0" smtClean="0">
                    <a:solidFill>
                      <a:srgbClr val="92D050"/>
                    </a:solidFill>
                  </a:rPr>
                  <a:t>27 km </a:t>
                </a:r>
                <a:r>
                  <a:rPr lang="en-US" sz="1800" dirty="0" smtClean="0">
                    <a:solidFill>
                      <a:schemeClr val="bg1"/>
                    </a:solidFill>
                  </a:rPr>
                  <a:t>circumference, </a:t>
                </a:r>
                <a:r>
                  <a:rPr lang="en-US" sz="1800" dirty="0" smtClean="0">
                    <a:solidFill>
                      <a:srgbClr val="92D050"/>
                    </a:solidFill>
                  </a:rPr>
                  <a:t>100 m</a:t>
                </a:r>
                <a:r>
                  <a:rPr lang="en-US" sz="1800" dirty="0" smtClean="0">
                    <a:solidFill>
                      <a:schemeClr val="bg1"/>
                    </a:solidFill>
                  </a:rPr>
                  <a:t> underground</a:t>
                </a:r>
              </a:p>
              <a:p>
                <a:pPr marL="800100" lvl="1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800" dirty="0" smtClean="0">
                    <a:solidFill>
                      <a:srgbClr val="92D050"/>
                    </a:solidFill>
                  </a:rPr>
                  <a:t>6.5 </a:t>
                </a:r>
                <a:r>
                  <a:rPr lang="en-US" sz="1800" dirty="0" err="1" smtClean="0">
                    <a:solidFill>
                      <a:srgbClr val="92D050"/>
                    </a:solidFill>
                  </a:rPr>
                  <a:t>TeV</a:t>
                </a:r>
                <a:r>
                  <a:rPr lang="en-US" sz="1800" dirty="0" smtClean="0">
                    <a:solidFill>
                      <a:srgbClr val="92D050"/>
                    </a:solidFill>
                  </a:rPr>
                  <a:t> </a:t>
                </a:r>
                <a:r>
                  <a:rPr lang="en-US" sz="1800" dirty="0" smtClean="0">
                    <a:solidFill>
                      <a:schemeClr val="bg1"/>
                    </a:solidFill>
                  </a:rPr>
                  <a:t>energy of the particle beams</a:t>
                </a:r>
                <a:r>
                  <a:rPr lang="en-US" sz="1800" dirty="0">
                    <a:solidFill>
                      <a:schemeClr val="bg1"/>
                    </a:solidFill>
                  </a:rPr>
                  <a:t> </a:t>
                </a:r>
                <a:r>
                  <a:rPr lang="en-US" sz="1800" dirty="0" smtClean="0">
                    <a:solidFill>
                      <a:schemeClr val="bg1"/>
                    </a:solidFill>
                  </a:rPr>
                  <a:t>(13 </a:t>
                </a:r>
                <a:r>
                  <a:rPr lang="en-US" sz="1800" dirty="0" err="1" smtClean="0">
                    <a:solidFill>
                      <a:schemeClr val="bg1"/>
                    </a:solidFill>
                  </a:rPr>
                  <a:t>TeV</a:t>
                </a:r>
                <a:r>
                  <a:rPr lang="en-US" sz="1800" dirty="0" smtClean="0">
                    <a:solidFill>
                      <a:schemeClr val="bg1"/>
                    </a:solidFill>
                  </a:rPr>
                  <a:t> at collision)</a:t>
                </a:r>
              </a:p>
              <a:p>
                <a:pPr marL="800100" lvl="1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800" dirty="0" smtClean="0">
                    <a:solidFill>
                      <a:schemeClr val="bg1"/>
                    </a:solidFill>
                  </a:rPr>
                  <a:t>Operating temperature </a:t>
                </a:r>
                <a:r>
                  <a:rPr lang="en-US" sz="1800" dirty="0">
                    <a:solidFill>
                      <a:srgbClr val="92D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1.9 K </a:t>
                </a:r>
                <a:r>
                  <a:rPr lang="en-US" sz="18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en-US" sz="1800" dirty="0">
                    <a:solidFill>
                      <a:srgbClr val="92D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-271 C</a:t>
                </a:r>
                <a:r>
                  <a:rPr lang="en-US" sz="18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en-US" sz="1800" dirty="0" smtClean="0">
                  <a:solidFill>
                    <a:schemeClr val="bg1"/>
                  </a:solidFill>
                </a:endParaRPr>
              </a:p>
              <a:p>
                <a:pPr marL="342900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900" dirty="0" smtClean="0">
                    <a:solidFill>
                      <a:schemeClr val="bg1"/>
                    </a:solidFill>
                  </a:rPr>
                  <a:t>The fastest ‘track’ on the planet</a:t>
                </a:r>
              </a:p>
              <a:p>
                <a:pPr marL="800100" lvl="1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800" dirty="0" smtClean="0">
                    <a:solidFill>
                      <a:schemeClr val="bg1"/>
                    </a:solidFill>
                  </a:rPr>
                  <a:t>Particles travelling </a:t>
                </a:r>
                <a:r>
                  <a:rPr lang="en-US" sz="1800" dirty="0">
                    <a:solidFill>
                      <a:schemeClr val="bg1"/>
                    </a:solidFill>
                  </a:rPr>
                  <a:t>with </a:t>
                </a:r>
                <a:r>
                  <a:rPr lang="en-US" sz="1800" dirty="0">
                    <a:solidFill>
                      <a:srgbClr val="92D050"/>
                    </a:solidFill>
                  </a:rPr>
                  <a:t>99.9999991</a:t>
                </a:r>
                <a:r>
                  <a:rPr lang="en-US" sz="1800" dirty="0" smtClean="0">
                    <a:solidFill>
                      <a:srgbClr val="92D050"/>
                    </a:solidFill>
                  </a:rPr>
                  <a:t>% of the speed of light, </a:t>
                </a:r>
                <a:r>
                  <a:rPr lang="en-US" sz="1800" dirty="0" smtClean="0">
                    <a:solidFill>
                      <a:schemeClr val="bg1"/>
                    </a:solidFill>
                  </a:rPr>
                  <a:t>circulating </a:t>
                </a:r>
                <a:br>
                  <a:rPr lang="en-US" sz="1800" dirty="0" smtClean="0">
                    <a:solidFill>
                      <a:schemeClr val="bg1"/>
                    </a:solidFill>
                  </a:rPr>
                </a:br>
                <a:r>
                  <a:rPr lang="en-US" sz="1800" dirty="0" smtClean="0">
                    <a:solidFill>
                      <a:srgbClr val="92D050"/>
                    </a:solidFill>
                  </a:rPr>
                  <a:t>11 245 times/s</a:t>
                </a:r>
                <a:r>
                  <a:rPr lang="en-US" sz="1800" dirty="0" smtClean="0">
                    <a:solidFill>
                      <a:schemeClr val="bg1"/>
                    </a:solidFill>
                  </a:rPr>
                  <a:t> the 27 km tunnel</a:t>
                </a:r>
              </a:p>
              <a:p>
                <a:pPr marL="342900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9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en-US" sz="19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ross-section of the particle beam </a:t>
                </a:r>
                <a:r>
                  <a:rPr lang="en-US" sz="1900" dirty="0" smtClean="0">
                    <a:solidFill>
                      <a:srgbClr val="92D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16 microns</a:t>
                </a:r>
              </a:p>
              <a:p>
                <a:pPr marL="342900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9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~10 000 magnets</a:t>
                </a:r>
              </a:p>
              <a:p>
                <a:pPr marL="800100" lvl="1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8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1 232 dipoles: </a:t>
                </a:r>
                <a:r>
                  <a:rPr lang="en-US" sz="1800" dirty="0" smtClean="0">
                    <a:solidFill>
                      <a:srgbClr val="92D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  <a:r>
                  <a:rPr lang="en-US" sz="1800" dirty="0">
                    <a:solidFill>
                      <a:srgbClr val="92D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dirty="0" smtClean="0">
                    <a:solidFill>
                      <a:srgbClr val="92D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r>
                  <a:rPr lang="bg-BG" sz="1800" dirty="0" smtClean="0">
                    <a:solidFill>
                      <a:srgbClr val="92D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</a:t>
                </a:r>
                <a:r>
                  <a:rPr lang="en-US" sz="1800" dirty="0" smtClean="0">
                    <a:solidFill>
                      <a:srgbClr val="92D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~30 t, </a:t>
                </a:r>
                <a:r>
                  <a:rPr lang="bg-BG" sz="1800" dirty="0" smtClean="0">
                    <a:solidFill>
                      <a:srgbClr val="92D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8.4 </a:t>
                </a:r>
                <a:r>
                  <a:rPr lang="en-US" sz="1800" dirty="0" smtClean="0">
                    <a:solidFill>
                      <a:srgbClr val="92D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Tesla, </a:t>
                </a:r>
                <a:r>
                  <a:rPr lang="en-US" sz="1800" dirty="0">
                    <a:solidFill>
                      <a:srgbClr val="92D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11 700 </a:t>
                </a:r>
                <a:r>
                  <a:rPr lang="en-US" sz="1800" dirty="0" smtClean="0">
                    <a:solidFill>
                      <a:srgbClr val="92D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</a:p>
              <a:p>
                <a:pPr marL="342900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9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Ultra-high </a:t>
                </a:r>
                <a:r>
                  <a:rPr lang="en-US" sz="19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vacuum </a:t>
                </a:r>
                <a:r>
                  <a:rPr lang="en-US" sz="1900" dirty="0" smtClean="0">
                    <a:solidFill>
                      <a:srgbClr val="92D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90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900" b="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900" b="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−13</m:t>
                        </m:r>
                      </m:sup>
                    </m:sSup>
                  </m:oMath>
                </a14:m>
                <a:r>
                  <a:rPr lang="en-US" sz="1900" dirty="0" err="1" smtClean="0">
                    <a:solidFill>
                      <a:srgbClr val="92D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atm</a:t>
                </a:r>
                <a:r>
                  <a:rPr lang="en-US" sz="1900" dirty="0" smtClean="0">
                    <a:solidFill>
                      <a:srgbClr val="92D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marL="342900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900" dirty="0" smtClean="0">
                    <a:solidFill>
                      <a:srgbClr val="92D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600 M </a:t>
                </a:r>
                <a:r>
                  <a:rPr lang="en-US" sz="19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collisions per second in the detectors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872" y="638688"/>
                <a:ext cx="8849618" cy="4585871"/>
              </a:xfrm>
              <a:prstGeom prst="rect">
                <a:avLst/>
              </a:prstGeom>
              <a:blipFill>
                <a:blip r:embed="rId2"/>
                <a:stretch>
                  <a:fillRect l="-551" t="-7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15" descr="tunnel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3" y="4908515"/>
            <a:ext cx="3811251" cy="197686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cry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088" y="5353721"/>
            <a:ext cx="2284745" cy="153166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C:\visits_2012\additional_materials\RF-caviti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0480" y="5141468"/>
            <a:ext cx="2304256" cy="161707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C:\junk\Teachers_programme\pictures\9705015_04-A5-at-72-dpi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8833" y="4908515"/>
            <a:ext cx="1159958" cy="172077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0" descr="C:\visits_2012\additional_materials\LHC fibre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141" y="3701308"/>
            <a:ext cx="2160599" cy="144016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59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0" y="-12958"/>
            <a:ext cx="9161277" cy="6870958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0" y="76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uLnTx/>
                <a:uFillTx/>
                <a:latin typeface="+mj-lt"/>
                <a:ea typeface="ＭＳ Ｐゴシック" pitchFamily="-111" charset="-128"/>
                <a:cs typeface="ＭＳ Ｐゴシック" pitchFamily="-111" charset="-128"/>
              </a:rPr>
              <a:t>2010: a New Era in Fundamental Science</a:t>
            </a:r>
            <a:endParaRPr kumimoji="0" lang="en-GB" sz="40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uLnTx/>
              <a:uFillTx/>
              <a:latin typeface="+mj-lt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" name="Rectangle 31"/>
          <p:cNvSpPr>
            <a:spLocks noChangeArrowheads="1"/>
          </p:cNvSpPr>
          <p:nvPr/>
        </p:nvSpPr>
        <p:spPr bwMode="auto">
          <a:xfrm>
            <a:off x="0" y="3581400"/>
            <a:ext cx="9144000" cy="903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GB" sz="2900" dirty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Exploration of a new energy frontier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GB" sz="2900" dirty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in p-p and Pb-Pb collisions </a:t>
            </a:r>
          </a:p>
        </p:txBody>
      </p:sp>
      <p:pic>
        <p:nvPicPr>
          <p:cNvPr id="9" name="Picture 42" descr="0510028_03-A4-at-144-dpi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4648200"/>
            <a:ext cx="2947987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3181137" y="4648200"/>
            <a:ext cx="2326967" cy="59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LHC ring:</a:t>
            </a:r>
          </a:p>
          <a:p>
            <a:pPr algn="ctr" eaLnBrk="0" hangingPunct="0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27 km circumference</a:t>
            </a:r>
            <a:endParaRPr lang="en-GB" sz="1800" dirty="0"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0" y="1676400"/>
            <a:ext cx="2667000" cy="2438400"/>
            <a:chOff x="288" y="1072"/>
            <a:chExt cx="1680" cy="1536"/>
          </a:xfrm>
        </p:grpSpPr>
        <p:sp>
          <p:nvSpPr>
            <p:cNvPr id="15" name="Line 70"/>
            <p:cNvSpPr>
              <a:spLocks noChangeShapeType="1"/>
            </p:cNvSpPr>
            <p:nvPr/>
          </p:nvSpPr>
          <p:spPr bwMode="auto">
            <a:xfrm flipH="1">
              <a:off x="816" y="2176"/>
              <a:ext cx="1152" cy="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Line 71"/>
            <p:cNvSpPr>
              <a:spLocks noChangeShapeType="1"/>
            </p:cNvSpPr>
            <p:nvPr/>
          </p:nvSpPr>
          <p:spPr bwMode="auto">
            <a:xfrm>
              <a:off x="288" y="2176"/>
              <a:ext cx="528" cy="40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Oval 72"/>
            <p:cNvSpPr>
              <a:spLocks noChangeArrowheads="1"/>
            </p:cNvSpPr>
            <p:nvPr/>
          </p:nvSpPr>
          <p:spPr bwMode="auto">
            <a:xfrm>
              <a:off x="768" y="2537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8" name="Picture 73" descr="bul-pho-2007-07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19" name="Text Box 74"/>
            <p:cNvSpPr txBox="1">
              <a:spLocks noChangeArrowheads="1"/>
            </p:cNvSpPr>
            <p:nvPr/>
          </p:nvSpPr>
          <p:spPr bwMode="auto">
            <a:xfrm>
              <a:off x="1488" y="1168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+mn-lt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7035800" y="3733799"/>
            <a:ext cx="1955800" cy="1830388"/>
            <a:chOff x="304" y="2344"/>
            <a:chExt cx="1232" cy="1153"/>
          </a:xfrm>
        </p:grpSpPr>
        <p:sp>
          <p:nvSpPr>
            <p:cNvPr id="21" name="Oval 76"/>
            <p:cNvSpPr>
              <a:spLocks noChangeArrowheads="1"/>
            </p:cNvSpPr>
            <p:nvPr/>
          </p:nvSpPr>
          <p:spPr bwMode="auto">
            <a:xfrm>
              <a:off x="1089" y="2344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Line 77"/>
            <p:cNvSpPr>
              <a:spLocks noChangeShapeType="1"/>
            </p:cNvSpPr>
            <p:nvPr/>
          </p:nvSpPr>
          <p:spPr bwMode="auto">
            <a:xfrm flipV="1">
              <a:off x="336" y="2392"/>
              <a:ext cx="792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Line 78"/>
            <p:cNvSpPr>
              <a:spLocks noChangeShapeType="1"/>
            </p:cNvSpPr>
            <p:nvPr/>
          </p:nvSpPr>
          <p:spPr bwMode="auto">
            <a:xfrm flipH="1" flipV="1">
              <a:off x="1152" y="2392"/>
              <a:ext cx="384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24" name="Picture 79" descr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04" y="2584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25" name="Text Box 80"/>
            <p:cNvSpPr txBox="1">
              <a:spLocks noChangeArrowheads="1"/>
            </p:cNvSpPr>
            <p:nvPr/>
          </p:nvSpPr>
          <p:spPr bwMode="auto">
            <a:xfrm>
              <a:off x="960" y="2611"/>
              <a:ext cx="49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</a:rPr>
                <a:t>ALICE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+mn-lt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3886200" y="762000"/>
            <a:ext cx="2244725" cy="1978025"/>
            <a:chOff x="4224" y="1084"/>
            <a:chExt cx="1414" cy="1246"/>
          </a:xfrm>
        </p:grpSpPr>
        <p:grpSp>
          <p:nvGrpSpPr>
            <p:cNvPr id="5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30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pic>
            <p:nvPicPr>
              <p:cNvPr id="33" name="Picture 86" descr="Picture 3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sp>
          <p:nvSpPr>
            <p:cNvPr id="28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4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7" name="Group 89"/>
          <p:cNvGrpSpPr>
            <a:grpSpLocks/>
          </p:cNvGrpSpPr>
          <p:nvPr/>
        </p:nvGrpSpPr>
        <p:grpSpPr bwMode="auto">
          <a:xfrm>
            <a:off x="6477001" y="761999"/>
            <a:ext cx="2667002" cy="2286000"/>
            <a:chOff x="3408" y="2112"/>
            <a:chExt cx="1680" cy="1440"/>
          </a:xfrm>
        </p:grpSpPr>
        <p:grpSp>
          <p:nvGrpSpPr>
            <p:cNvPr id="11" name="Group 90"/>
            <p:cNvGrpSpPr>
              <a:grpSpLocks/>
            </p:cNvGrpSpPr>
            <p:nvPr/>
          </p:nvGrpSpPr>
          <p:grpSpPr bwMode="auto">
            <a:xfrm>
              <a:off x="3408" y="2112"/>
              <a:ext cx="1680" cy="1440"/>
              <a:chOff x="3408" y="2112"/>
              <a:chExt cx="1680" cy="1440"/>
            </a:xfrm>
          </p:grpSpPr>
          <p:sp>
            <p:nvSpPr>
              <p:cNvPr id="38" name="Oval 91"/>
              <p:cNvSpPr>
                <a:spLocks noChangeArrowheads="1"/>
              </p:cNvSpPr>
              <p:nvPr/>
            </p:nvSpPr>
            <p:spPr bwMode="auto">
              <a:xfrm>
                <a:off x="3669" y="3492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Line 92"/>
              <p:cNvSpPr>
                <a:spLocks noChangeShapeType="1"/>
              </p:cNvSpPr>
              <p:nvPr/>
            </p:nvSpPr>
            <p:spPr bwMode="auto">
              <a:xfrm flipH="1" flipV="1">
                <a:off x="3456" y="3168"/>
                <a:ext cx="240" cy="2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0" name="Line 93"/>
              <p:cNvSpPr>
                <a:spLocks noChangeShapeType="1"/>
              </p:cNvSpPr>
              <p:nvPr/>
            </p:nvSpPr>
            <p:spPr bwMode="auto">
              <a:xfrm flipV="1">
                <a:off x="3696" y="3168"/>
                <a:ext cx="1392" cy="33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pic>
            <p:nvPicPr>
              <p:cNvPr id="41" name="Picture 94" descr="0511013_01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408" y="2112"/>
                <a:ext cx="1632" cy="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</p:grpSp>
        <p:sp>
          <p:nvSpPr>
            <p:cNvPr id="37" name="Text Box 96"/>
            <p:cNvSpPr txBox="1">
              <a:spLocks noChangeArrowheads="1"/>
            </p:cNvSpPr>
            <p:nvPr/>
          </p:nvSpPr>
          <p:spPr bwMode="auto">
            <a:xfrm>
              <a:off x="4464" y="2928"/>
              <a:ext cx="516" cy="213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</a:rPr>
                <a:t>ATLAS</a:t>
              </a:r>
            </a:p>
          </p:txBody>
        </p:sp>
      </p:grpSp>
      <p:pic>
        <p:nvPicPr>
          <p:cNvPr id="35" name="Picture 34" descr="cern_logo_1.png"/>
          <p:cNvPicPr>
            <a:picLocks noChangeAspect="1"/>
          </p:cNvPicPr>
          <p:nvPr/>
        </p:nvPicPr>
        <p:blipFill>
          <a:blip r:embed="rId9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799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107950" y="44624"/>
            <a:ext cx="8928546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800" b="1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ATLAS (A Toroidal LHC </a:t>
            </a:r>
            <a:r>
              <a:rPr lang="en-GB" sz="2800" b="1" i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ApparatuS</a:t>
            </a:r>
            <a:r>
              <a:rPr lang="en-GB" sz="2800" b="1" i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GB" sz="2800" b="1" i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9331" name="Picture 3" descr="ATL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717" y="836712"/>
            <a:ext cx="8324079" cy="582561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 bwMode="auto">
          <a:xfrm>
            <a:off x="0" y="620688"/>
            <a:ext cx="9144000" cy="18000"/>
          </a:xfrm>
          <a:prstGeom prst="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96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4624"/>
            <a:ext cx="9144000" cy="762000"/>
          </a:xfrm>
          <a:noFill/>
          <a:ln>
            <a:noFill/>
          </a:ln>
        </p:spPr>
        <p:txBody>
          <a:bodyPr anchor="t"/>
          <a:lstStyle/>
          <a:p>
            <a:pPr algn="ctr" eaLnBrk="1" hangingPunct="1">
              <a:defRPr/>
            </a:pPr>
            <a:r>
              <a:rPr lang="en-US" sz="3400" b="1" i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CMS (Compact Muon Solenoid)</a:t>
            </a:r>
          </a:p>
        </p:txBody>
      </p:sp>
      <p:pic>
        <p:nvPicPr>
          <p:cNvPr id="1034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59" y="826759"/>
            <a:ext cx="8155566" cy="5928054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31" name="Rectangle 7"/>
          <p:cNvSpPr>
            <a:spLocks noChangeArrowheads="1"/>
          </p:cNvSpPr>
          <p:nvPr/>
        </p:nvSpPr>
        <p:spPr bwMode="auto">
          <a:xfrm>
            <a:off x="5424488" y="1360488"/>
            <a:ext cx="63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1C1C1C"/>
                </a:solidFill>
                <a:latin typeface="Helvetica" panose="020B0604020202020204" pitchFamily="34" charset="0"/>
              </a:rPr>
              <a:t> </a:t>
            </a:r>
            <a:endParaRPr lang="en-US" altLang="en-US" sz="2800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103433" name="Rectangle 11"/>
          <p:cNvSpPr>
            <a:spLocks noChangeArrowheads="1"/>
          </p:cNvSpPr>
          <p:nvPr/>
        </p:nvSpPr>
        <p:spPr bwMode="auto">
          <a:xfrm>
            <a:off x="1327150" y="5707063"/>
            <a:ext cx="4921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Helvetica" panose="020B0604020202020204" pitchFamily="34" charset="0"/>
              </a:rPr>
              <a:t> </a:t>
            </a:r>
            <a:endParaRPr lang="en-US" altLang="en-US" sz="2800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103438" name="Line 16"/>
          <p:cNvSpPr>
            <a:spLocks noChangeShapeType="1"/>
          </p:cNvSpPr>
          <p:nvPr/>
        </p:nvSpPr>
        <p:spPr bwMode="auto">
          <a:xfrm flipH="1" flipV="1">
            <a:off x="6084888" y="4873625"/>
            <a:ext cx="1300162" cy="765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439" name="Oval 17"/>
          <p:cNvSpPr>
            <a:spLocks noChangeArrowheads="1"/>
          </p:cNvSpPr>
          <p:nvPr/>
        </p:nvSpPr>
        <p:spPr bwMode="auto">
          <a:xfrm>
            <a:off x="6037263" y="4824413"/>
            <a:ext cx="92075" cy="9842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103441" name="Oval 19"/>
          <p:cNvSpPr>
            <a:spLocks noChangeArrowheads="1"/>
          </p:cNvSpPr>
          <p:nvPr/>
        </p:nvSpPr>
        <p:spPr bwMode="auto">
          <a:xfrm>
            <a:off x="5099050" y="4254500"/>
            <a:ext cx="92075" cy="9842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103443" name="Oval 21"/>
          <p:cNvSpPr>
            <a:spLocks noChangeArrowheads="1"/>
          </p:cNvSpPr>
          <p:nvPr/>
        </p:nvSpPr>
        <p:spPr bwMode="auto">
          <a:xfrm>
            <a:off x="4964113" y="4230688"/>
            <a:ext cx="92075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103446" name="Rectangle 24"/>
          <p:cNvSpPr>
            <a:spLocks noChangeArrowheads="1"/>
          </p:cNvSpPr>
          <p:nvPr/>
        </p:nvSpPr>
        <p:spPr bwMode="auto">
          <a:xfrm>
            <a:off x="5461000" y="1471613"/>
            <a:ext cx="285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Helvetica" panose="020B0604020202020204" pitchFamily="34" charset="0"/>
              </a:rPr>
              <a:t> </a:t>
            </a:r>
            <a:endParaRPr lang="en-US" altLang="en-US" sz="2800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103447" name="Rectangle 25"/>
          <p:cNvSpPr>
            <a:spLocks noChangeArrowheads="1"/>
          </p:cNvSpPr>
          <p:nvPr/>
        </p:nvSpPr>
        <p:spPr bwMode="auto">
          <a:xfrm>
            <a:off x="4219575" y="1604963"/>
            <a:ext cx="4921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Helvetica" panose="020B0604020202020204" pitchFamily="34" charset="0"/>
              </a:rPr>
              <a:t> </a:t>
            </a:r>
            <a:endParaRPr lang="en-US" altLang="en-US" sz="2800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103451" name="Rectangle 29"/>
          <p:cNvSpPr>
            <a:spLocks noChangeArrowheads="1"/>
          </p:cNvSpPr>
          <p:nvPr/>
        </p:nvSpPr>
        <p:spPr bwMode="auto">
          <a:xfrm>
            <a:off x="4141788" y="6051550"/>
            <a:ext cx="4921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Helvetica" panose="020B0604020202020204" pitchFamily="34" charset="0"/>
              </a:rPr>
              <a:t> </a:t>
            </a:r>
            <a:endParaRPr lang="en-US" altLang="en-US" sz="2800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103453" name="Rectangle 31"/>
          <p:cNvSpPr>
            <a:spLocks noChangeArrowheads="1"/>
          </p:cNvSpPr>
          <p:nvPr/>
        </p:nvSpPr>
        <p:spPr bwMode="auto">
          <a:xfrm>
            <a:off x="4572000" y="6248400"/>
            <a:ext cx="4921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Helvetica" panose="020B0604020202020204" pitchFamily="34" charset="0"/>
              </a:rPr>
              <a:t> </a:t>
            </a:r>
            <a:endParaRPr lang="en-US" altLang="en-US" sz="2800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103455" name="Rectangle 33"/>
          <p:cNvSpPr>
            <a:spLocks noChangeArrowheads="1"/>
          </p:cNvSpPr>
          <p:nvPr/>
        </p:nvSpPr>
        <p:spPr bwMode="auto">
          <a:xfrm>
            <a:off x="5683250" y="6075363"/>
            <a:ext cx="4921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Helvetica" panose="020B0604020202020204" pitchFamily="34" charset="0"/>
              </a:rPr>
              <a:t> </a:t>
            </a:r>
            <a:endParaRPr lang="en-US" altLang="en-US" sz="2800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103462" name="Oval 42"/>
          <p:cNvSpPr>
            <a:spLocks noChangeArrowheads="1"/>
          </p:cNvSpPr>
          <p:nvPr/>
        </p:nvSpPr>
        <p:spPr bwMode="auto">
          <a:xfrm>
            <a:off x="5734050" y="2824163"/>
            <a:ext cx="92075" cy="9842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000000"/>
              </a:solidFill>
            </a:endParaRPr>
          </a:p>
        </p:txBody>
      </p:sp>
      <p:grpSp>
        <p:nvGrpSpPr>
          <p:cNvPr id="103465" name="Group 45"/>
          <p:cNvGrpSpPr>
            <a:grpSpLocks/>
          </p:cNvGrpSpPr>
          <p:nvPr/>
        </p:nvGrpSpPr>
        <p:grpSpPr bwMode="auto">
          <a:xfrm>
            <a:off x="251520" y="4873625"/>
            <a:ext cx="3312368" cy="1177925"/>
            <a:chOff x="4574" y="1553"/>
            <a:chExt cx="1526" cy="632"/>
          </a:xfrm>
        </p:grpSpPr>
        <p:sp>
          <p:nvSpPr>
            <p:cNvPr id="103479" name="Rectangle 46"/>
            <p:cNvSpPr>
              <a:spLocks noChangeArrowheads="1"/>
            </p:cNvSpPr>
            <p:nvPr/>
          </p:nvSpPr>
          <p:spPr bwMode="auto">
            <a:xfrm>
              <a:off x="4574" y="1553"/>
              <a:ext cx="1304" cy="632"/>
            </a:xfrm>
            <a:prstGeom prst="rect">
              <a:avLst/>
            </a:prstGeom>
            <a:solidFill>
              <a:srgbClr val="FFCC99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03480" name="Rectangle 47"/>
            <p:cNvSpPr>
              <a:spLocks noChangeArrowheads="1"/>
            </p:cNvSpPr>
            <p:nvPr/>
          </p:nvSpPr>
          <p:spPr bwMode="auto">
            <a:xfrm>
              <a:off x="4609" y="1572"/>
              <a:ext cx="1140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 dirty="0" smtClean="0">
                  <a:solidFill>
                    <a:srgbClr val="000000"/>
                  </a:solidFill>
                  <a:latin typeface="Helvetica" panose="020B0604020202020204" pitchFamily="34" charset="0"/>
                </a:rPr>
                <a:t>Weight: </a:t>
              </a:r>
              <a:r>
                <a:rPr lang="en-US" altLang="en-US" sz="1400" dirty="0">
                  <a:solidFill>
                    <a:srgbClr val="000000"/>
                  </a:solidFill>
                  <a:latin typeface="Helvetica" panose="020B0604020202020204" pitchFamily="34" charset="0"/>
                </a:rPr>
                <a:t>14,000 t</a:t>
              </a:r>
              <a:endParaRPr lang="en-US" altLang="en-US" sz="2800" dirty="0">
                <a:solidFill>
                  <a:srgbClr val="000000"/>
                </a:solidFill>
                <a:latin typeface="Times" panose="02020603050405020304" pitchFamily="18" charset="0"/>
              </a:endParaRPr>
            </a:p>
          </p:txBody>
        </p:sp>
        <p:sp>
          <p:nvSpPr>
            <p:cNvPr id="103481" name="Rectangle 48"/>
            <p:cNvSpPr>
              <a:spLocks noChangeArrowheads="1"/>
            </p:cNvSpPr>
            <p:nvPr/>
          </p:nvSpPr>
          <p:spPr bwMode="auto">
            <a:xfrm>
              <a:off x="4616" y="1713"/>
              <a:ext cx="1484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 dirty="0">
                  <a:solidFill>
                    <a:srgbClr val="000000"/>
                  </a:solidFill>
                  <a:latin typeface="Helvetica" panose="020B0604020202020204" pitchFamily="34" charset="0"/>
                </a:rPr>
                <a:t>D</a:t>
              </a:r>
              <a:r>
                <a:rPr lang="en-US" altLang="en-US" sz="1400" dirty="0" smtClean="0">
                  <a:solidFill>
                    <a:srgbClr val="000000"/>
                  </a:solidFill>
                  <a:latin typeface="Helvetica" panose="020B0604020202020204" pitchFamily="34" charset="0"/>
                </a:rPr>
                <a:t>iameter: </a:t>
              </a:r>
              <a:r>
                <a:rPr lang="en-US" altLang="en-US" sz="1400" dirty="0">
                  <a:solidFill>
                    <a:srgbClr val="000000"/>
                  </a:solidFill>
                  <a:latin typeface="Helvetica" panose="020B0604020202020204" pitchFamily="34" charset="0"/>
                </a:rPr>
                <a:t>15 m</a:t>
              </a:r>
              <a:endParaRPr lang="en-US" altLang="en-US" sz="2800" dirty="0">
                <a:solidFill>
                  <a:srgbClr val="000000"/>
                </a:solidFill>
                <a:latin typeface="Times" panose="02020603050405020304" pitchFamily="18" charset="0"/>
              </a:endParaRPr>
            </a:p>
          </p:txBody>
        </p:sp>
        <p:sp>
          <p:nvSpPr>
            <p:cNvPr id="103482" name="Rectangle 49"/>
            <p:cNvSpPr>
              <a:spLocks noChangeArrowheads="1"/>
            </p:cNvSpPr>
            <p:nvPr/>
          </p:nvSpPr>
          <p:spPr bwMode="auto">
            <a:xfrm>
              <a:off x="4613" y="1855"/>
              <a:ext cx="1300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 dirty="0" smtClean="0">
                  <a:solidFill>
                    <a:srgbClr val="000000"/>
                  </a:solidFill>
                  <a:latin typeface="Helvetica" panose="020B0604020202020204" pitchFamily="34" charset="0"/>
                </a:rPr>
                <a:t>Length</a:t>
              </a:r>
              <a:r>
                <a:rPr lang="bg-BG" altLang="en-US" sz="1400" dirty="0" smtClean="0">
                  <a:solidFill>
                    <a:srgbClr val="000000"/>
                  </a:solidFill>
                  <a:latin typeface="Helvetica" panose="020B0604020202020204" pitchFamily="34" charset="0"/>
                </a:rPr>
                <a:t> </a:t>
              </a:r>
              <a:r>
                <a:rPr lang="en-US" altLang="en-US" sz="1400" dirty="0">
                  <a:solidFill>
                    <a:srgbClr val="000000"/>
                  </a:solidFill>
                  <a:latin typeface="Helvetica" panose="020B0604020202020204" pitchFamily="34" charset="0"/>
                </a:rPr>
                <a:t>: 21.6 m</a:t>
              </a:r>
              <a:endParaRPr lang="en-US" altLang="en-US" sz="2800" dirty="0">
                <a:solidFill>
                  <a:srgbClr val="000000"/>
                </a:solidFill>
                <a:latin typeface="Times" panose="02020603050405020304" pitchFamily="18" charset="0"/>
              </a:endParaRPr>
            </a:p>
          </p:txBody>
        </p:sp>
        <p:sp>
          <p:nvSpPr>
            <p:cNvPr id="103483" name="Rectangle 50"/>
            <p:cNvSpPr>
              <a:spLocks noChangeArrowheads="1"/>
            </p:cNvSpPr>
            <p:nvPr/>
          </p:nvSpPr>
          <p:spPr bwMode="auto">
            <a:xfrm>
              <a:off x="4622" y="2010"/>
              <a:ext cx="948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 dirty="0" smtClean="0">
                  <a:solidFill>
                    <a:srgbClr val="000000"/>
                  </a:solidFill>
                  <a:latin typeface="Helvetica" panose="020B0604020202020204" pitchFamily="34" charset="0"/>
                </a:rPr>
                <a:t>Magnetic field </a:t>
              </a:r>
              <a:r>
                <a:rPr lang="en-US" altLang="en-US" sz="1400" dirty="0">
                  <a:solidFill>
                    <a:srgbClr val="000000"/>
                  </a:solidFill>
                  <a:latin typeface="Helvetica" panose="020B0604020202020204" pitchFamily="34" charset="0"/>
                </a:rPr>
                <a:t>: 4 Tesla</a:t>
              </a:r>
              <a:endParaRPr lang="en-US" altLang="en-US" sz="2800" dirty="0">
                <a:solidFill>
                  <a:srgbClr val="000000"/>
                </a:solidFill>
                <a:latin typeface="Times" panose="02020603050405020304" pitchFamily="18" charset="0"/>
              </a:endParaRPr>
            </a:p>
          </p:txBody>
        </p:sp>
      </p:grpSp>
      <p:sp>
        <p:nvSpPr>
          <p:cNvPr id="103468" name="Rectangle 53"/>
          <p:cNvSpPr>
            <a:spLocks noChangeArrowheads="1"/>
          </p:cNvSpPr>
          <p:nvPr/>
        </p:nvSpPr>
        <p:spPr bwMode="auto">
          <a:xfrm>
            <a:off x="7327900" y="1414463"/>
            <a:ext cx="4921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Helvetica" panose="020B0604020202020204" pitchFamily="34" charset="0"/>
              </a:rPr>
              <a:t> </a:t>
            </a:r>
            <a:endParaRPr lang="en-US" altLang="en-US" sz="2800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103469" name="Rectangle 54"/>
          <p:cNvSpPr>
            <a:spLocks noChangeArrowheads="1"/>
          </p:cNvSpPr>
          <p:nvPr/>
        </p:nvSpPr>
        <p:spPr bwMode="auto">
          <a:xfrm>
            <a:off x="7399338" y="1604963"/>
            <a:ext cx="4921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Helvetica" panose="020B0604020202020204" pitchFamily="34" charset="0"/>
              </a:rPr>
              <a:t> </a:t>
            </a:r>
            <a:endParaRPr lang="en-US" altLang="en-US" sz="2800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103470" name="Rectangle 55"/>
          <p:cNvSpPr>
            <a:spLocks noChangeArrowheads="1"/>
          </p:cNvSpPr>
          <p:nvPr/>
        </p:nvSpPr>
        <p:spPr bwMode="auto">
          <a:xfrm>
            <a:off x="5661025" y="1800225"/>
            <a:ext cx="4921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Helvetica" panose="020B0604020202020204" pitchFamily="34" charset="0"/>
              </a:rPr>
              <a:t> </a:t>
            </a:r>
            <a:endParaRPr lang="en-US" altLang="en-US" sz="2800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103474" name="Text Box 4"/>
          <p:cNvSpPr txBox="1">
            <a:spLocks noChangeArrowheads="1"/>
          </p:cNvSpPr>
          <p:nvPr/>
        </p:nvSpPr>
        <p:spPr bwMode="auto">
          <a:xfrm>
            <a:off x="8847138" y="6634163"/>
            <a:ext cx="2825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/>
          <a:lstStyle>
            <a:lvl1pPr defTabSz="6429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429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429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429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429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100" b="1">
              <a:solidFill>
                <a:srgbClr val="000090"/>
              </a:solidFill>
              <a:latin typeface="Verdana" panose="020B0604030504040204" pitchFamily="34" charset="0"/>
              <a:ea typeface="ヒラギノ角ゴ ProN W3"/>
              <a:cs typeface="ヒラギノ角ゴ ProN W3"/>
              <a:sym typeface="Verdana" panose="020B0604030504040204" pitchFamily="34" charset="0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0" y="692696"/>
            <a:ext cx="9144000" cy="18000"/>
          </a:xfrm>
          <a:prstGeom prst="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553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061" r="8784" b="30569"/>
          <a:stretch/>
        </p:blipFill>
        <p:spPr>
          <a:xfrm>
            <a:off x="611560" y="703389"/>
            <a:ext cx="7878073" cy="42377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44624"/>
            <a:ext cx="892899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1"/>
                </a:solidFill>
                <a:latin typeface="+mj-lt"/>
              </a:rPr>
              <a:t>Discovery 2012, Nobel Prize in Physics 2013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4987041"/>
            <a:ext cx="770485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dirty="0">
                <a:solidFill>
                  <a:schemeClr val="accent1"/>
                </a:solidFill>
                <a:latin typeface="+mn-lt"/>
              </a:rPr>
              <a:t>The Nobel Prize in Physics 2013 was awarded jointly to François Englert and Peter W. Higgs </a:t>
            </a:r>
            <a:r>
              <a:rPr lang="en-US" sz="1800" i="1" dirty="0">
                <a:solidFill>
                  <a:schemeClr val="accent1"/>
                </a:solidFill>
                <a:latin typeface="+mn-lt"/>
              </a:rPr>
              <a:t>"for the theoretical discovery of a mechanism that contributes to our understanding of the origin of mass of subatomic particles, and which recently was </a:t>
            </a:r>
            <a:r>
              <a:rPr lang="en-US" sz="1800" i="1" dirty="0">
                <a:solidFill>
                  <a:srgbClr val="00FF00"/>
                </a:solidFill>
                <a:latin typeface="+mn-lt"/>
              </a:rPr>
              <a:t>confirmed through the discovery of the predicted fundamental particle, by the ATLAS and CMS experiments at CERN's Large Hadron Collider”.</a:t>
            </a:r>
            <a:endParaRPr lang="en-US" sz="1800" dirty="0">
              <a:solidFill>
                <a:srgbClr val="00FF00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304" y="682654"/>
            <a:ext cx="1772816" cy="177281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0" y="602688"/>
            <a:ext cx="9144000" cy="18000"/>
          </a:xfrm>
          <a:prstGeom prst="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316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9" name="TextBox 16"/>
          <p:cNvSpPr txBox="1">
            <a:spLocks noChangeArrowheads="1"/>
          </p:cNvSpPr>
          <p:nvPr/>
        </p:nvSpPr>
        <p:spPr bwMode="auto">
          <a:xfrm>
            <a:off x="467544" y="980728"/>
            <a:ext cx="4572085" cy="523989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High Luminosity LHC until 2035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Ten times more collisions than</a:t>
            </a:r>
            <a:b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</a:b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the original design</a:t>
            </a: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Studies in progress:</a:t>
            </a: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Compact Linear Collider (CLIC)</a:t>
            </a:r>
          </a:p>
          <a:p>
            <a:pPr marL="342900" lvl="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Linear 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</a:rPr>
              <a:t>e</a:t>
            </a:r>
            <a:r>
              <a:rPr kumimoji="0" lang="en-US" altLang="en-US" sz="2000" baseline="30000" dirty="0" err="1">
                <a:solidFill>
                  <a:schemeClr val="bg2"/>
                </a:solidFill>
                <a:latin typeface="Arial" charset="0"/>
                <a:ea typeface="ＭＳ Ｐゴシック" charset="-128"/>
              </a:rPr>
              <a:t>+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</a:rPr>
              <a:t>e</a:t>
            </a:r>
            <a:r>
              <a:rPr kumimoji="0" lang="en-US" altLang="en-US" sz="2000" baseline="30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-</a:t>
            </a: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 collider √s up to 3 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</a:rPr>
              <a:t>TeV</a:t>
            </a:r>
            <a:endParaRPr kumimoji="0" lang="en-US" altLang="en-US" sz="2000" dirty="0">
              <a:solidFill>
                <a:schemeClr val="bg2"/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spcBef>
                <a:spcPct val="0"/>
              </a:spcBef>
            </a:pPr>
            <a:endParaRPr kumimoji="0" lang="en-US" altLang="en-US" sz="2800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spcBef>
                <a:spcPct val="0"/>
              </a:spcBef>
            </a:pPr>
            <a:endParaRPr kumimoji="0" lang="en-US" altLang="en-US" sz="1050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spcBef>
                <a:spcPct val="0"/>
              </a:spcBef>
            </a:pPr>
            <a:r>
              <a:rPr kumimoji="0" lang="en-US" altLang="en-US" sz="2000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Future Circular Collider (FCC)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New technology magnets </a:t>
            </a: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itchFamily="2" charset="2"/>
              </a:rPr>
              <a:t></a:t>
            </a:r>
            <a:b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itchFamily="2" charset="2"/>
              </a:rPr>
            </a:b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itchFamily="2" charset="2"/>
              </a:rPr>
              <a:t>100 </a:t>
            </a:r>
            <a:r>
              <a:rPr kumimoji="0" lang="en-US" alt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itchFamily="2" charset="2"/>
              </a:rPr>
              <a:t>TeV</a:t>
            </a: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itchFamily="2" charset="2"/>
              </a:rPr>
              <a:t> pp collisions in 100km ring</a:t>
            </a:r>
          </a:p>
          <a:p>
            <a:pPr marL="342900" lvl="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e</a:t>
            </a:r>
            <a:r>
              <a:rPr kumimoji="0" lang="en-US" altLang="en-US" sz="2000" baseline="30000" dirty="0" err="1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+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e</a:t>
            </a:r>
            <a:r>
              <a:rPr kumimoji="0" lang="en-US" altLang="en-US" sz="2000" baseline="30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-</a:t>
            </a: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 collider (FCC-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ee</a:t>
            </a: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) as 1</a:t>
            </a:r>
            <a:r>
              <a:rPr kumimoji="0" lang="en-US" altLang="en-US" sz="2000" baseline="30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st</a:t>
            </a: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 step?</a:t>
            </a:r>
            <a:b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</a:br>
            <a:endParaRPr kumimoji="0" lang="en-US" altLang="en-US" sz="2800" dirty="0">
              <a:solidFill>
                <a:schemeClr val="bg2"/>
              </a:solidFill>
              <a:latin typeface="Arial" charset="0"/>
              <a:ea typeface="ＭＳ Ｐゴシック" charset="-128"/>
              <a:sym typeface="Wingdings" pitchFamily="2" charset="2"/>
            </a:endParaRPr>
          </a:p>
          <a:p>
            <a:pPr lvl="0" eaLnBrk="1" hangingPunct="1">
              <a:spcBef>
                <a:spcPct val="0"/>
              </a:spcBef>
            </a:pPr>
            <a:r>
              <a:rPr kumimoji="0" lang="en-US" altLang="en-US" sz="2000" dirty="0">
                <a:solidFill>
                  <a:srgbClr val="FFFF00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European Strategy for Particle Physics</a:t>
            </a:r>
          </a:p>
          <a:p>
            <a:pPr marL="342900" lvl="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Preparing next update in 2020</a:t>
            </a:r>
          </a:p>
        </p:txBody>
      </p:sp>
      <p:pic>
        <p:nvPicPr>
          <p:cNvPr id="27660" name="Picture 21"/>
          <p:cNvPicPr preferRelativeResize="0"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45290" y="763147"/>
            <a:ext cx="4019198" cy="252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90"/>
          <a:stretch/>
        </p:blipFill>
        <p:spPr>
          <a:xfrm>
            <a:off x="5796136" y="3428999"/>
            <a:ext cx="3168352" cy="3483423"/>
          </a:xfrm>
          <a:prstGeom prst="rect">
            <a:avLst/>
          </a:prstGeom>
        </p:spPr>
      </p:pic>
      <p:sp>
        <p:nvSpPr>
          <p:cNvPr id="25" name="Titre 1"/>
          <p:cNvSpPr txBox="1">
            <a:spLocks/>
          </p:cNvSpPr>
          <p:nvPr/>
        </p:nvSpPr>
        <p:spPr>
          <a:xfrm>
            <a:off x="182056" y="44624"/>
            <a:ext cx="8854440" cy="5956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EAEAEA"/>
                </a:solidFill>
                <a:effectLst/>
                <a:uLnTx/>
                <a:uFillTx/>
                <a:latin typeface="Helvetica"/>
                <a:ea typeface="+mj-ea"/>
                <a:cs typeface="+mj-cs"/>
              </a:rPr>
              <a:t>Future of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AEAEA"/>
                </a:solidFill>
                <a:effectLst/>
                <a:uLnTx/>
                <a:uFillTx/>
                <a:latin typeface="Helvetica"/>
                <a:ea typeface="+mj-ea"/>
                <a:cs typeface="+mj-cs"/>
              </a:rPr>
              <a:t>Particle </a:t>
            </a:r>
            <a:r>
              <a:rPr lang="en-GB" sz="3200" dirty="0" smtClean="0">
                <a:solidFill>
                  <a:srgbClr val="EAEAEA"/>
                </a:solidFill>
                <a:latin typeface="Helvetica"/>
              </a:rPr>
              <a:t>P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EAEAEA"/>
                </a:solidFill>
                <a:effectLst/>
                <a:uLnTx/>
                <a:uFillTx/>
                <a:latin typeface="Helvetica"/>
                <a:ea typeface="+mj-ea"/>
                <a:cs typeface="+mj-cs"/>
              </a:rPr>
              <a:t>hysics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AEAEA"/>
                </a:solidFill>
                <a:effectLst/>
                <a:uLnTx/>
                <a:uFillTx/>
                <a:latin typeface="Helvetica"/>
                <a:ea typeface="+mj-ea"/>
                <a:cs typeface="+mj-cs"/>
              </a:rPr>
              <a:t> Research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/>
              <a:uLnTx/>
              <a:uFillTx/>
              <a:latin typeface="Helvetica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706" y="3588205"/>
            <a:ext cx="1201167" cy="849281"/>
          </a:xfrm>
          <a:prstGeom prst="rect">
            <a:avLst/>
          </a:prstGeom>
        </p:spPr>
      </p:pic>
      <p:pic>
        <p:nvPicPr>
          <p:cNvPr id="8" name="Image 3">
            <a:extLst>
              <a:ext uri="{FF2B5EF4-FFF2-40B4-BE49-F238E27FC236}">
                <a16:creationId xmlns:a16="http://schemas.microsoft.com/office/drawing/2014/main" id="{F6A8AE03-B9C5-6041-A01B-84351B633C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5856" y="1772816"/>
            <a:ext cx="951914" cy="95191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0" y="692696"/>
            <a:ext cx="9144000" cy="18000"/>
          </a:xfrm>
          <a:prstGeom prst="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969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7391400" cy="685800"/>
          </a:xfrm>
          <a:effectLst>
            <a:outerShdw blurRad="38100" dist="38100" dir="2700000" algn="tl" rotWithShape="0">
              <a:prstClr val="black"/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sz="3200" dirty="0">
                <a:solidFill>
                  <a:schemeClr val="accent1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+mj-ea"/>
                <a:cs typeface="+mj-cs"/>
              </a:rPr>
              <a:t>CERN: Particle Physics and Innovation</a:t>
            </a: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524000"/>
            <a:ext cx="8458200" cy="914400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FFFF00"/>
              </a:buClr>
              <a:buFont typeface="Wingdings" charset="2"/>
              <a:buChar char="q"/>
            </a:pP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I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nterfacing</a:t>
            </a:r>
            <a:r>
              <a:rPr lang="en-US" sz="2400" dirty="0">
                <a:solidFill>
                  <a:schemeClr val="bg2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 between fundamental science and key technological developments</a:t>
            </a:r>
          </a:p>
        </p:txBody>
      </p:sp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6" descr="Screen shot 2011-04-17 at 17.36.4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064" y="2416769"/>
            <a:ext cx="5208336" cy="936031"/>
          </a:xfrm>
          <a:prstGeom prst="rect">
            <a:avLst/>
          </a:prstGeom>
          <a:effectLst>
            <a:outerShdw blurRad="38100" dist="38100" dir="2700000">
              <a:srgbClr val="000000"/>
            </a:outerShdw>
          </a:effectLst>
        </p:spPr>
      </p:pic>
      <p:grpSp>
        <p:nvGrpSpPr>
          <p:cNvPr id="3" name="Group 2"/>
          <p:cNvGrpSpPr/>
          <p:nvPr/>
        </p:nvGrpSpPr>
        <p:grpSpPr>
          <a:xfrm>
            <a:off x="457200" y="3849469"/>
            <a:ext cx="8686800" cy="2627531"/>
            <a:chOff x="457200" y="3849469"/>
            <a:chExt cx="8686800" cy="2627531"/>
          </a:xfrm>
        </p:grpSpPr>
        <p:grpSp>
          <p:nvGrpSpPr>
            <p:cNvPr id="19" name="Group 18"/>
            <p:cNvGrpSpPr/>
            <p:nvPr/>
          </p:nvGrpSpPr>
          <p:grpSpPr>
            <a:xfrm>
              <a:off x="457200" y="3849469"/>
              <a:ext cx="8686800" cy="2627531"/>
              <a:chOff x="457200" y="3849469"/>
              <a:chExt cx="8686800" cy="2627531"/>
            </a:xfrm>
          </p:grpSpPr>
          <p:sp>
            <p:nvSpPr>
              <p:cNvPr id="14" name="Rectangle 1028"/>
              <p:cNvSpPr txBox="1">
                <a:spLocks noChangeArrowheads="1"/>
              </p:cNvSpPr>
              <p:nvPr/>
            </p:nvSpPr>
            <p:spPr bwMode="auto">
              <a:xfrm>
                <a:off x="457200" y="3849469"/>
                <a:ext cx="8686800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ts val="1200"/>
                  </a:spcAft>
                  <a:buClr>
                    <a:srgbClr val="FFFF00"/>
                  </a:buClr>
                  <a:buSzPct val="75000"/>
                  <a:buFont typeface="Wingdings" charset="2"/>
                  <a:buChar char="q"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  <a:uLnTx/>
                    <a:uFillTx/>
                    <a:latin typeface="+mn-lt"/>
                    <a:ea typeface="ＭＳ Ｐゴシック" charset="-128"/>
                    <a:cs typeface="ＭＳ Ｐゴシック" charset="-128"/>
                  </a:rPr>
                  <a:t>CERN Technologies and Innovation</a:t>
                </a: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uLnTx/>
                  <a:uFillTx/>
                  <a:latin typeface="+mn-lt"/>
                  <a:ea typeface="ＭＳ Ｐゴシック" charset="-128"/>
                  <a:cs typeface="ＭＳ Ｐゴシック" charset="-128"/>
                </a:endParaRPr>
              </a:p>
            </p:txBody>
          </p:sp>
          <p:pic>
            <p:nvPicPr>
              <p:cNvPr id="15" name="Picture 2" descr="Capture-003924web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914400" y="4382869"/>
                <a:ext cx="2138192" cy="1469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3707882" y="5877272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Detecting particles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62000" y="5830669"/>
                <a:ext cx="24384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Accelerating particle beams</a:t>
                </a:r>
              </a:p>
            </p:txBody>
          </p:sp>
          <p:pic>
            <p:nvPicPr>
              <p:cNvPr id="21" name="Picture 1033" descr="Grid_globe_V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858000" y="4395827"/>
                <a:ext cx="1716921" cy="1447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6705600" y="5830669"/>
                <a:ext cx="1981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Large-scale computing (Grid)</a:t>
                </a:r>
              </a:p>
            </p:txBody>
          </p:sp>
          <p:sp>
            <p:nvSpPr>
              <p:cNvPr id="24" name="Left-Right Arrow 23"/>
              <p:cNvSpPr/>
              <p:nvPr/>
            </p:nvSpPr>
            <p:spPr bwMode="auto">
              <a:xfrm>
                <a:off x="6012160" y="4916269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chemeClr val="tx2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25" name="Left-Right Arrow 24"/>
              <p:cNvSpPr/>
              <p:nvPr/>
            </p:nvSpPr>
            <p:spPr bwMode="auto">
              <a:xfrm>
                <a:off x="3265128" y="4916269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chemeClr val="tx2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</p:grpSp>
        <p:pic>
          <p:nvPicPr>
            <p:cNvPr id="23" name="Picture 22" descr="cms_event.jpe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7944" y="4328703"/>
              <a:ext cx="1662621" cy="1582047"/>
            </a:xfrm>
            <a:prstGeom prst="rect">
              <a:avLst/>
            </a:prstGeom>
            <a:effectLst>
              <a:outerShdw blurRad="38100" dist="38100" dir="2700000" algn="tl" rotWithShape="0">
                <a:prstClr val="black"/>
              </a:outerShdw>
            </a:effec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6632"/>
            <a:ext cx="9144000" cy="904528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marL="342900" indent="-3429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Medical Application as an Example of Particle Physics Spin-off</a:t>
            </a:r>
            <a:endParaRPr lang="en-US" sz="2400" dirty="0">
              <a:solidFill>
                <a:srgbClr val="FFFF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805136"/>
            <a:ext cx="9108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Combining Physics, ICT, Biology and Medicine to fight cancer</a:t>
            </a:r>
          </a:p>
        </p:txBody>
      </p:sp>
      <p:grpSp>
        <p:nvGrpSpPr>
          <p:cNvPr id="2" name="Group 45"/>
          <p:cNvGrpSpPr/>
          <p:nvPr/>
        </p:nvGrpSpPr>
        <p:grpSpPr>
          <a:xfrm>
            <a:off x="0" y="1811477"/>
            <a:ext cx="9144000" cy="2303323"/>
            <a:chOff x="0" y="1811477"/>
            <a:chExt cx="9144000" cy="2303323"/>
          </a:xfrm>
        </p:grpSpPr>
        <p:pic>
          <p:nvPicPr>
            <p:cNvPr id="15" name="Picture 2" descr="Capture-003924web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200" y="1828800"/>
              <a:ext cx="2138192" cy="1469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0" y="3276600"/>
              <a:ext cx="327660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Accelerating particle beams</a:t>
              </a:r>
            </a:p>
            <a:p>
              <a:pPr algn="ctr"/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~30’000 accelerators worldwide</a:t>
              </a:r>
            </a:p>
            <a:p>
              <a:pPr algn="ctr"/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~17’000 used for medicine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68700" y="1811477"/>
              <a:ext cx="27728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Hadron Therapy</a:t>
              </a:r>
            </a:p>
          </p:txBody>
        </p:sp>
        <p:pic>
          <p:nvPicPr>
            <p:cNvPr id="42" name="Picture 41" descr="Screen shot 2011-04-17 at 23.47.59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81600" y="2438401"/>
              <a:ext cx="1178821" cy="1143000"/>
            </a:xfrm>
            <a:prstGeom prst="rect">
              <a:avLst/>
            </a:prstGeom>
          </p:spPr>
        </p:pic>
        <p:pic>
          <p:nvPicPr>
            <p:cNvPr id="43" name="Picture 42" descr="Screen shot 2011-04-17 at 23.48.11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00799" y="2438400"/>
              <a:ext cx="1136633" cy="11430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7620000" y="2438400"/>
              <a:ext cx="1524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Leadership in Ion Beam Therapy now in Europe and Japan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endParaRPr>
            </a:p>
          </p:txBody>
        </p:sp>
        <p:sp>
          <p:nvSpPr>
            <p:cNvPr id="25" name="Left-Right Arrow 24"/>
            <p:cNvSpPr/>
            <p:nvPr/>
          </p:nvSpPr>
          <p:spPr bwMode="auto">
            <a:xfrm>
              <a:off x="2627784" y="1890000"/>
              <a:ext cx="658800" cy="396000"/>
            </a:xfrm>
            <a:prstGeom prst="leftRightArrow">
              <a:avLst/>
            </a:prstGeom>
            <a:gradFill flip="none" rotWithShape="1">
              <a:gsLst>
                <a:gs pos="21000">
                  <a:schemeClr val="tx2">
                    <a:lumMod val="20000"/>
                    <a:lumOff val="80000"/>
                  </a:schemeClr>
                </a:gs>
                <a:gs pos="100000">
                  <a:srgbClr val="FFFF00"/>
                </a:gs>
              </a:gsLst>
              <a:lin ang="0" scaled="1"/>
              <a:tileRect/>
            </a:gra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grpSp>
          <p:nvGrpSpPr>
            <p:cNvPr id="3" name="Group 31"/>
            <p:cNvGrpSpPr/>
            <p:nvPr/>
          </p:nvGrpSpPr>
          <p:grpSpPr>
            <a:xfrm>
              <a:off x="3423998" y="2438400"/>
              <a:ext cx="1630315" cy="1219200"/>
              <a:chOff x="3347798" y="2438400"/>
              <a:chExt cx="1630315" cy="1219200"/>
            </a:xfrm>
          </p:grpSpPr>
          <p:grpSp>
            <p:nvGrpSpPr>
              <p:cNvPr id="4" name="Group 43"/>
              <p:cNvGrpSpPr/>
              <p:nvPr/>
            </p:nvGrpSpPr>
            <p:grpSpPr>
              <a:xfrm>
                <a:off x="3352800" y="2438400"/>
                <a:ext cx="1625313" cy="1219200"/>
                <a:chOff x="6705600" y="2209518"/>
                <a:chExt cx="1625313" cy="1219200"/>
              </a:xfrm>
            </p:grpSpPr>
            <p:pic>
              <p:nvPicPr>
                <p:cNvPr id="39" name="Picture 8" descr="single_spot"/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6705600" y="2209518"/>
                  <a:ext cx="1625313" cy="1219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1" name="Rectangle 40"/>
                <p:cNvSpPr/>
                <p:nvPr/>
              </p:nvSpPr>
              <p:spPr>
                <a:xfrm>
                  <a:off x="7315200" y="2209518"/>
                  <a:ext cx="990600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eaLnBrk="1" hangingPunct="1"/>
                  <a:r>
                    <a:rPr lang="en-GB" sz="1400" dirty="0">
                      <a:solidFill>
                        <a:srgbClr val="FFFF00"/>
                      </a:solidFill>
                      <a:effectLst>
                        <a:outerShdw blurRad="38100" dist="38100" dir="2700000" algn="tl" rotWithShape="0">
                          <a:prstClr val="black"/>
                        </a:outerShdw>
                      </a:effectLst>
                    </a:rPr>
                    <a:t>Tumour Target</a:t>
                  </a:r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3347798" y="3048000"/>
                <a:ext cx="69080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>
                    <a:solidFill>
                      <a:schemeClr val="accent1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Protons</a:t>
                </a:r>
              </a:p>
              <a:p>
                <a:r>
                  <a:rPr lang="en-GB" sz="1000" dirty="0">
                    <a:solidFill>
                      <a:schemeClr val="accent1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light ions</a:t>
                </a: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3352800" y="3591580"/>
              <a:ext cx="426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&gt;100’000 patients treated worldwide  (45 facilities)</a:t>
              </a:r>
            </a:p>
            <a:p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&gt;50’000 patients treated in Europe  (14 facilities)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486400" y="3352800"/>
              <a:ext cx="5523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X-ray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617248" y="3380601"/>
              <a:ext cx="6979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protons</a:t>
              </a:r>
            </a:p>
          </p:txBody>
        </p:sp>
      </p:grpSp>
      <p:grpSp>
        <p:nvGrpSpPr>
          <p:cNvPr id="5" name="Group 2"/>
          <p:cNvGrpSpPr/>
          <p:nvPr/>
        </p:nvGrpSpPr>
        <p:grpSpPr>
          <a:xfrm>
            <a:off x="395536" y="4293096"/>
            <a:ext cx="8596064" cy="2374684"/>
            <a:chOff x="395536" y="4293096"/>
            <a:chExt cx="8596064" cy="2374684"/>
          </a:xfrm>
        </p:grpSpPr>
        <p:grpSp>
          <p:nvGrpSpPr>
            <p:cNvPr id="6" name="Group 46"/>
            <p:cNvGrpSpPr/>
            <p:nvPr/>
          </p:nvGrpSpPr>
          <p:grpSpPr>
            <a:xfrm>
              <a:off x="395536" y="4707578"/>
              <a:ext cx="8596064" cy="1960202"/>
              <a:chOff x="395536" y="4707578"/>
              <a:chExt cx="8596064" cy="1960202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395536" y="6183868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Detecting particles </a:t>
                </a:r>
              </a:p>
            </p:txBody>
          </p:sp>
          <p:sp>
            <p:nvSpPr>
              <p:cNvPr id="30" name="Left-Right Arrow 29"/>
              <p:cNvSpPr/>
              <p:nvPr/>
            </p:nvSpPr>
            <p:spPr bwMode="auto">
              <a:xfrm>
                <a:off x="2819400" y="4800600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21000">
                    <a:schemeClr val="tx2">
                      <a:lumMod val="20000"/>
                      <a:lumOff val="80000"/>
                    </a:schemeClr>
                  </a:gs>
                  <a:gs pos="100000">
                    <a:srgbClr val="FFFF00"/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506220" y="4707578"/>
                <a:ext cx="146210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dirty="0"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Imaging</a:t>
                </a:r>
              </a:p>
            </p:txBody>
          </p:sp>
          <p:pic>
            <p:nvPicPr>
              <p:cNvPr id="33" name="Picture 32" descr="Screen shot 2011-04-17 at 23.19.02.png"/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486400" y="5323253"/>
                <a:ext cx="1101946" cy="1153747"/>
              </a:xfrm>
              <a:prstGeom prst="rect">
                <a:avLst/>
              </a:prstGeom>
            </p:spPr>
          </p:pic>
          <p:sp>
            <p:nvSpPr>
              <p:cNvPr id="34" name="TextBox 33"/>
              <p:cNvSpPr txBox="1"/>
              <p:nvPr/>
            </p:nvSpPr>
            <p:spPr>
              <a:xfrm>
                <a:off x="5224964" y="4876800"/>
                <a:ext cx="15568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dirty="0">
                    <a:solidFill>
                      <a:srgbClr val="CCFFCC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PET Scanner</a:t>
                </a:r>
              </a:p>
            </p:txBody>
          </p:sp>
          <p:pic>
            <p:nvPicPr>
              <p:cNvPr id="38" name="Picture 1032" descr="PET_Alzheimer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6756400" y="4953000"/>
                <a:ext cx="2235200" cy="1676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7"/>
                  </a:srgbClr>
                </a:outerShdw>
              </a:effectLst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2915816" y="5257800"/>
                <a:ext cx="257058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Clinical trial in Portugal, France and Italy for new breast imaging system (ClearPEM)</a:t>
                </a:r>
                <a:endParaRPr lang="en-GB" sz="12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endParaRPr>
              </a:p>
            </p:txBody>
          </p:sp>
          <p:pic>
            <p:nvPicPr>
              <p:cNvPr id="37" name="Picture 36" descr="Screen shot 2011-04-18 at 11.02.26.png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527160" y="5943599"/>
                <a:ext cx="1371600" cy="724181"/>
              </a:xfrm>
              <a:prstGeom prst="rect">
                <a:avLst/>
              </a:prstGeom>
            </p:spPr>
          </p:pic>
        </p:grpSp>
        <p:pic>
          <p:nvPicPr>
            <p:cNvPr id="48" name="Picture 47" descr="cms_event.jpe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4293096"/>
              <a:ext cx="1944216" cy="18499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386432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714356"/>
            <a:ext cx="9144000" cy="18000"/>
          </a:xfrm>
          <a:prstGeom prst="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4925" y="116632"/>
            <a:ext cx="9109075" cy="537374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9pPr>
          </a:lstStyle>
          <a:p>
            <a:pPr algn="ctr">
              <a:defRPr/>
            </a:pPr>
            <a:r>
              <a:rPr lang="en-GB" sz="3200" i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Arial" pitchFamily="34" charset="0"/>
              </a:rPr>
              <a:t>Speaker’s presentation </a:t>
            </a:r>
            <a:endParaRPr lang="en-GB" sz="3200" i="1" kern="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Text Placeholder 5"/>
          <p:cNvSpPr txBox="1">
            <a:spLocks/>
          </p:cNvSpPr>
          <p:nvPr/>
        </p:nvSpPr>
        <p:spPr>
          <a:xfrm>
            <a:off x="266400" y="792706"/>
            <a:ext cx="8698088" cy="566063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Education</a:t>
            </a:r>
          </a:p>
          <a:p>
            <a:pPr lvl="1">
              <a:spcBef>
                <a:spcPts val="1200"/>
              </a:spcBef>
              <a:buSzPct val="80000"/>
              <a:buFont typeface="Wingdings" panose="05000000000000000000" pitchFamily="2" charset="2"/>
              <a:buChar char="ð"/>
            </a:pPr>
            <a:r>
              <a:rPr 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MEng Industrial Engineering, specialization in robotics and control systems</a:t>
            </a:r>
          </a:p>
          <a:p>
            <a:pPr lvl="1">
              <a:spcBef>
                <a:spcPts val="1200"/>
              </a:spcBef>
              <a:buSzPct val="80000"/>
              <a:buFont typeface="Wingdings" panose="05000000000000000000" pitchFamily="2" charset="2"/>
              <a:buChar char="ð"/>
            </a:pPr>
            <a:r>
              <a:rPr 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MSc Computing – Information and Communication technologies</a:t>
            </a:r>
          </a:p>
          <a:p>
            <a:pPr>
              <a:spcBef>
                <a:spcPts val="1800"/>
              </a:spcBef>
            </a:pPr>
            <a:r>
              <a:rPr lang="en-US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experience</a:t>
            </a:r>
          </a:p>
          <a:p>
            <a:pPr lvl="1">
              <a:spcBef>
                <a:spcPts val="1200"/>
              </a:spcBef>
              <a:buSzPct val="80000"/>
              <a:buFont typeface="Wingdings" panose="05000000000000000000" pitchFamily="2" charset="2"/>
              <a:buChar char="ð"/>
            </a:pPr>
            <a:r>
              <a:rPr lang="en-US" sz="19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years - AMCI Inc. - Industrial controls R&amp;D</a:t>
            </a:r>
          </a:p>
          <a:p>
            <a:pPr lvl="1">
              <a:spcBef>
                <a:spcPts val="1200"/>
              </a:spcBef>
              <a:buSzPct val="80000"/>
              <a:buFont typeface="Wingdings" panose="05000000000000000000" pitchFamily="2" charset="2"/>
              <a:buChar char="ð"/>
            </a:pPr>
            <a:r>
              <a:rPr lang="en-US" sz="19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years – CERN Accelerators Controls</a:t>
            </a:r>
          </a:p>
          <a:p>
            <a:pPr lvl="2">
              <a:spcBef>
                <a:spcPts val="1200"/>
              </a:spcBef>
              <a:buSzPct val="80000"/>
              <a:buFont typeface="Wingdings" panose="05000000000000000000" pitchFamily="2" charset="2"/>
              <a:buChar char="ð"/>
            </a:pPr>
            <a:r>
              <a:rPr 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manager, project leader, lead developer and architect </a:t>
            </a:r>
            <a:r>
              <a:rPr 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Accelerators </a:t>
            </a:r>
            <a:r>
              <a:rPr 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Controls and Operation systems</a:t>
            </a:r>
          </a:p>
          <a:p>
            <a:pPr lvl="2">
              <a:spcBef>
                <a:spcPts val="1200"/>
              </a:spcBef>
              <a:buSzPct val="80000"/>
              <a:buFont typeface="Wingdings" panose="05000000000000000000" pitchFamily="2" charset="2"/>
              <a:buChar char="ð"/>
            </a:pPr>
            <a:r>
              <a:rPr 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Accelerators &amp; Technology Sector – QA engineer</a:t>
            </a:r>
          </a:p>
          <a:p>
            <a:pPr lvl="1">
              <a:spcBef>
                <a:spcPts val="1200"/>
              </a:spcBef>
              <a:buSzPct val="80000"/>
              <a:buFont typeface="Wingdings" panose="05000000000000000000" pitchFamily="2" charset="2"/>
              <a:buChar char="ð"/>
            </a:pPr>
            <a:r>
              <a:rPr lang="en-US" sz="19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years – CERN RPC team</a:t>
            </a:r>
          </a:p>
          <a:p>
            <a:pPr lvl="2">
              <a:spcBef>
                <a:spcPts val="1200"/>
              </a:spcBef>
              <a:buSzPct val="80000"/>
              <a:buFont typeface="Wingdings" panose="05000000000000000000" pitchFamily="2" charset="2"/>
              <a:buChar char="ð"/>
            </a:pPr>
            <a:r>
              <a:rPr lang="en-US" sz="17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financial analyst responsible for the Research and Computing Sector in terms of resources planning and budget control</a:t>
            </a:r>
          </a:p>
          <a:p>
            <a:pPr>
              <a:spcBef>
                <a:spcPts val="1800"/>
              </a:spcBef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Passionate supporter of STEM outreach</a:t>
            </a:r>
          </a:p>
          <a:p>
            <a:pPr lvl="1">
              <a:spcBef>
                <a:spcPts val="1200"/>
              </a:spcBef>
            </a:pP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lecturer and organizer of programs for physics and engineering high school teachers at CERN as well as for high school students</a:t>
            </a:r>
          </a:p>
          <a:p>
            <a:pPr lvl="1">
              <a:spcBef>
                <a:spcPts val="1200"/>
              </a:spcBef>
            </a:pPr>
            <a:endParaRPr lang="en-US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501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Number Placeholder 17"/>
          <p:cNvSpPr txBox="1">
            <a:spLocks/>
          </p:cNvSpPr>
          <p:nvPr/>
        </p:nvSpPr>
        <p:spPr bwMode="auto">
          <a:xfrm>
            <a:off x="8634413" y="6013450"/>
            <a:ext cx="514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4163" defTabSz="4572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7013" defTabSz="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7013" defTabSz="4572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7013" defTabSz="4572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7013" defTabSz="4572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7013" defTabSz="4572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7013" defTabSz="4572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7013" defTabSz="4572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6BA070C8-A0FF-4400-81B6-7E8884A29BD1}" type="slidenum">
              <a:rPr kumimoji="0" lang="en-US" altLang="en-US" sz="1500" b="1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20</a:t>
            </a:fld>
            <a:endParaRPr kumimoji="0" lang="en-US" altLang="en-US" sz="1500" b="1">
              <a:solidFill>
                <a:srgbClr val="898989"/>
              </a:solidFill>
            </a:endParaRPr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0" y="115888"/>
            <a:ext cx="8532813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400" b="1" i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itchFamily="34" charset="-128"/>
              </a:rPr>
              <a:t>CERN, where the WEB was born</a:t>
            </a:r>
            <a:endParaRPr lang="en-US" sz="3400" b="1" i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MS PGothic" pitchFamily="34" charset="-128"/>
            </a:endParaRPr>
          </a:p>
        </p:txBody>
      </p:sp>
      <p:pic>
        <p:nvPicPr>
          <p:cNvPr id="113668" name="Picture 7" descr="1008289_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56"/>
          <a:stretch>
            <a:fillRect/>
          </a:stretch>
        </p:blipFill>
        <p:spPr bwMode="auto">
          <a:xfrm>
            <a:off x="683568" y="1772451"/>
            <a:ext cx="8380103" cy="440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69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2424442"/>
            <a:ext cx="3167063" cy="316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5803572" y="2720048"/>
            <a:ext cx="2967037" cy="2449512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2200" kern="0" dirty="0" smtClean="0">
                <a:solidFill>
                  <a:schemeClr val="bg1"/>
                </a:solidFill>
                <a:latin typeface="Calibri"/>
                <a:cs typeface="Calibri"/>
              </a:rPr>
              <a:t>The</a:t>
            </a:r>
            <a:r>
              <a:rPr lang="en-US" sz="4000" kern="0" dirty="0" smtClean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br>
              <a:rPr lang="en-US" sz="4000" kern="0" dirty="0" smtClean="0">
                <a:solidFill>
                  <a:schemeClr val="bg1"/>
                </a:solidFill>
                <a:latin typeface="Calibri"/>
                <a:cs typeface="Calibri"/>
              </a:rPr>
            </a:br>
            <a:r>
              <a:rPr lang="en-US" sz="4000" b="1" kern="0" dirty="0" smtClean="0">
                <a:solidFill>
                  <a:srgbClr val="01A4A2"/>
                </a:solidFill>
                <a:latin typeface="Century Gothic" panose="020B0502020202020204" pitchFamily="34" charset="0"/>
                <a:cs typeface="Calibri"/>
              </a:rPr>
              <a:t>Birthplace</a:t>
            </a:r>
            <a:r>
              <a:rPr lang="en-US" sz="4000" kern="0" dirty="0" smtClean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br>
              <a:rPr lang="en-US" sz="4000" kern="0" dirty="0" smtClean="0">
                <a:solidFill>
                  <a:schemeClr val="bg1"/>
                </a:solidFill>
                <a:latin typeface="Calibri"/>
                <a:cs typeface="Calibri"/>
              </a:rPr>
            </a:br>
            <a:r>
              <a:rPr lang="en-US" sz="2200" kern="0" dirty="0" smtClean="0">
                <a:solidFill>
                  <a:schemeClr val="bg1"/>
                </a:solidFill>
                <a:latin typeface="Calibri"/>
                <a:cs typeface="Calibri"/>
              </a:rPr>
              <a:t>of the </a:t>
            </a:r>
            <a:r>
              <a:rPr lang="en-US" sz="4000" kern="0" dirty="0" smtClean="0">
                <a:solidFill>
                  <a:schemeClr val="bg1"/>
                </a:solidFill>
                <a:latin typeface="Calibri"/>
                <a:cs typeface="Calibri"/>
              </a:rPr>
              <a:t/>
            </a:r>
            <a:br>
              <a:rPr lang="en-US" sz="4000" kern="0" dirty="0" smtClean="0">
                <a:solidFill>
                  <a:schemeClr val="bg1"/>
                </a:solidFill>
                <a:latin typeface="Calibri"/>
                <a:cs typeface="Calibri"/>
              </a:rPr>
            </a:br>
            <a:r>
              <a:rPr lang="en-US" sz="4000" b="1" kern="0" dirty="0" smtClean="0">
                <a:solidFill>
                  <a:srgbClr val="F4904C"/>
                </a:solidFill>
                <a:latin typeface="Calibri"/>
                <a:cs typeface="Calibri"/>
              </a:rPr>
              <a:t>WORLD WIDE WEB</a:t>
            </a:r>
            <a:endParaRPr lang="en-GB" sz="4000" kern="0" dirty="0">
              <a:solidFill>
                <a:srgbClr val="F4904C"/>
              </a:solidFill>
              <a:latin typeface="Calibri"/>
              <a:cs typeface="Calibri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0" y="692696"/>
            <a:ext cx="9144000" cy="18000"/>
          </a:xfrm>
          <a:prstGeom prst="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50" y="980728"/>
            <a:ext cx="3529667" cy="226502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4403917"/>
            <a:ext cx="3312368" cy="220997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8862495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 descr="lhc2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9079"/>
            <a:ext cx="9144000" cy="608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3" name="Slide Number Placeholder 17"/>
          <p:cNvSpPr txBox="1">
            <a:spLocks/>
          </p:cNvSpPr>
          <p:nvPr/>
        </p:nvSpPr>
        <p:spPr bwMode="auto">
          <a:xfrm>
            <a:off x="8634413" y="6013450"/>
            <a:ext cx="514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B74C3A83-FC25-4D5E-88FD-84DE7DDA5372}" type="slidenum">
              <a:rPr lang="en-US" altLang="en-US" sz="1500" b="1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500" b="1">
              <a:solidFill>
                <a:srgbClr val="898989"/>
              </a:solidFill>
            </a:endParaRPr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0" y="115888"/>
            <a:ext cx="8532813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itchFamily="34" charset="-128"/>
              </a:rPr>
              <a:t>The Worldwide LHC Computing GRID</a:t>
            </a:r>
            <a:endParaRPr lang="en-US" sz="3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MS PGothic" pitchFamily="34" charset="-128"/>
            </a:endParaRPr>
          </a:p>
        </p:txBody>
      </p:sp>
      <p:pic>
        <p:nvPicPr>
          <p:cNvPr id="13" name="Picture 1" descr="Screen Shot 2012-12-11 at 11.55.5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388" y="2387155"/>
            <a:ext cx="3373994" cy="3440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Grid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132" y="2147175"/>
            <a:ext cx="3702641" cy="347122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0544" y="747875"/>
            <a:ext cx="8640960" cy="1092607"/>
          </a:xfrm>
          <a:prstGeom prst="rect">
            <a:avLst/>
          </a:prstGeom>
          <a:solidFill>
            <a:schemeClr val="accent6">
              <a:alpha val="35000"/>
            </a:schemeClr>
          </a:solidFill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2000" dirty="0" smtClean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WLCG: International </a:t>
            </a:r>
            <a:r>
              <a:rPr lang="en-GB" sz="2000" dirty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collaboration to distribute and analyse LHC </a:t>
            </a:r>
            <a:r>
              <a:rPr lang="en-GB" sz="2000" dirty="0" smtClean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data</a:t>
            </a:r>
            <a:endParaRPr lang="en-GB" sz="2000" dirty="0">
              <a:solidFill>
                <a:srgbClr val="FFFF00"/>
              </a:solidFill>
              <a:latin typeface="Arial"/>
              <a:ea typeface="+mn-ea"/>
              <a:cs typeface="+mn-cs"/>
            </a:endParaRPr>
          </a:p>
          <a:p>
            <a:pPr defTabSz="457200" fontAlgn="auto">
              <a:spcBef>
                <a:spcPts val="600"/>
              </a:spcBef>
              <a:spcAft>
                <a:spcPts val="0"/>
              </a:spcAft>
            </a:pPr>
            <a:r>
              <a:rPr lang="en-GB" sz="2000" dirty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Integrates computer centres worldwide that provide computing and storage resource into a single infrastructure accessible by all LHC </a:t>
            </a:r>
            <a:r>
              <a:rPr lang="en-GB" sz="2000" dirty="0" smtClean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physicists</a:t>
            </a:r>
            <a:endParaRPr lang="en-GB" sz="2000" dirty="0">
              <a:solidFill>
                <a:srgbClr val="FFFF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45476" y="5346367"/>
            <a:ext cx="2395846" cy="830997"/>
          </a:xfrm>
          <a:prstGeom prst="rect">
            <a:avLst/>
          </a:prstGeom>
          <a:solidFill>
            <a:schemeClr val="accent6">
              <a:alpha val="45000"/>
            </a:schemeClr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Tier-1: </a:t>
            </a:r>
            <a:r>
              <a:rPr lang="en-US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permanent storage, reprocessing,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analysis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987824" y="6269411"/>
            <a:ext cx="3384376" cy="584775"/>
          </a:xfrm>
          <a:prstGeom prst="rect">
            <a:avLst/>
          </a:prstGeom>
          <a:solidFill>
            <a:schemeClr val="accent6">
              <a:alpha val="45000"/>
            </a:schemeClr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Tier-0 </a:t>
            </a:r>
            <a:r>
              <a:rPr lang="en-US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(CERN): </a:t>
            </a:r>
            <a:r>
              <a:rPr lang="en-US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data </a:t>
            </a:r>
            <a:r>
              <a:rPr lang="en-US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recording, reconstruction and distribution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10365" y="4635639"/>
            <a:ext cx="2033380" cy="584775"/>
          </a:xfrm>
          <a:prstGeom prst="rect">
            <a:avLst/>
          </a:prstGeom>
          <a:solidFill>
            <a:schemeClr val="accent1">
              <a:shade val="30000"/>
              <a:satMod val="115000"/>
              <a:alpha val="45000"/>
            </a:schemeClr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Tier-2: </a:t>
            </a:r>
            <a:r>
              <a:rPr lang="en-US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simulation,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end-user analysis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658934" y="5243532"/>
            <a:ext cx="249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prstClr val="white"/>
                </a:solidFill>
                <a:latin typeface="+mn-lt"/>
                <a:ea typeface="+mn-ea"/>
                <a:cs typeface="+mn-cs"/>
              </a:rPr>
              <a:t>&gt; 2 million jobs/day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192845" y="2504583"/>
            <a:ext cx="2033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prstClr val="white"/>
                </a:solidFill>
                <a:latin typeface="+mn-lt"/>
                <a:ea typeface="+mn-ea"/>
                <a:cs typeface="+mn-cs"/>
              </a:rPr>
              <a:t>750k CPU cores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90499" y="4617730"/>
            <a:ext cx="2225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prstClr val="white"/>
                </a:solidFill>
                <a:latin typeface="+mn-lt"/>
                <a:ea typeface="+mn-ea"/>
                <a:cs typeface="+mn-cs"/>
              </a:rPr>
              <a:t>800 PB of storage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084168" y="2120708"/>
            <a:ext cx="3154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&gt;170 sites </a:t>
            </a:r>
            <a:r>
              <a:rPr lang="en-US" sz="1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in 42 </a:t>
            </a:r>
            <a:r>
              <a:rPr lang="en-US" sz="1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countries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300192" y="5728518"/>
            <a:ext cx="2905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prstClr val="white"/>
                </a:solidFill>
                <a:latin typeface="+mn-lt"/>
                <a:ea typeface="+mn-ea"/>
                <a:cs typeface="+mn-cs"/>
              </a:rPr>
              <a:t>35 GB/s </a:t>
            </a:r>
            <a:r>
              <a:rPr lang="en-US" sz="1800" b="1" dirty="0" smtClean="0">
                <a:solidFill>
                  <a:prstClr val="white"/>
                </a:solidFill>
                <a:latin typeface="+mn-lt"/>
                <a:ea typeface="+mn-ea"/>
                <a:cs typeface="+mn-cs"/>
              </a:rPr>
              <a:t>global transfers</a:t>
            </a:r>
            <a:endParaRPr lang="en-US" sz="1800" b="1" dirty="0">
              <a:solidFill>
                <a:prstClr val="white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359524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48"/>
          <p:cNvCxnSpPr>
            <a:cxnSpLocks noChangeShapeType="1"/>
          </p:cNvCxnSpPr>
          <p:nvPr/>
        </p:nvCxnSpPr>
        <p:spPr bwMode="auto">
          <a:xfrm flipH="1">
            <a:off x="2836001" y="5654675"/>
            <a:ext cx="3143307" cy="535014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1625069" y="44624"/>
            <a:ext cx="5901359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800" dirty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CERN Education Activities</a:t>
            </a:r>
          </a:p>
        </p:txBody>
      </p:sp>
      <p:cxnSp>
        <p:nvCxnSpPr>
          <p:cNvPr id="46084" name="Straight Connector 42"/>
          <p:cNvCxnSpPr>
            <a:cxnSpLocks noChangeShapeType="1"/>
          </p:cNvCxnSpPr>
          <p:nvPr/>
        </p:nvCxnSpPr>
        <p:spPr bwMode="auto">
          <a:xfrm>
            <a:off x="1619250" y="1842236"/>
            <a:ext cx="2304678" cy="1237731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2" name="TextBox 28"/>
          <p:cNvSpPr txBox="1">
            <a:spLocks noChangeArrowheads="1"/>
          </p:cNvSpPr>
          <p:nvPr/>
        </p:nvSpPr>
        <p:spPr bwMode="auto">
          <a:xfrm>
            <a:off x="222301" y="1196752"/>
            <a:ext cx="2984500" cy="701675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Scientists at CERN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Academic Training Programme</a:t>
            </a:r>
          </a:p>
        </p:txBody>
      </p:sp>
      <p:cxnSp>
        <p:nvCxnSpPr>
          <p:cNvPr id="46083" name="Straight Connector 48"/>
          <p:cNvCxnSpPr>
            <a:cxnSpLocks noChangeShapeType="1"/>
          </p:cNvCxnSpPr>
          <p:nvPr/>
        </p:nvCxnSpPr>
        <p:spPr bwMode="auto">
          <a:xfrm flipH="1">
            <a:off x="2538304" y="3926294"/>
            <a:ext cx="1880620" cy="1029508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3" name="TextBox 29"/>
          <p:cNvSpPr txBox="1">
            <a:spLocks noChangeArrowheads="1"/>
          </p:cNvSpPr>
          <p:nvPr/>
        </p:nvSpPr>
        <p:spPr bwMode="auto">
          <a:xfrm>
            <a:off x="3282156" y="2810668"/>
            <a:ext cx="3594100" cy="119062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Young Researchers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School of High Energy Physics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School of  Computing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Accelerator School</a:t>
            </a:r>
          </a:p>
        </p:txBody>
      </p:sp>
      <p:cxnSp>
        <p:nvCxnSpPr>
          <p:cNvPr id="46082" name="Straight Connector 53"/>
          <p:cNvCxnSpPr>
            <a:cxnSpLocks noChangeShapeType="1"/>
          </p:cNvCxnSpPr>
          <p:nvPr/>
        </p:nvCxnSpPr>
        <p:spPr bwMode="auto">
          <a:xfrm flipH="1" flipV="1">
            <a:off x="2617508" y="5181600"/>
            <a:ext cx="3250276" cy="3932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46094" name="TextBox 30"/>
          <p:cNvSpPr txBox="1">
            <a:spLocks noChangeArrowheads="1"/>
          </p:cNvSpPr>
          <p:nvPr/>
        </p:nvSpPr>
        <p:spPr bwMode="auto">
          <a:xfrm>
            <a:off x="222301" y="4421169"/>
            <a:ext cx="2395207" cy="954107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Undergraduates</a:t>
            </a:r>
          </a:p>
          <a:p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Summer Students</a:t>
            </a:r>
          </a:p>
          <a:p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Programme</a:t>
            </a:r>
          </a:p>
        </p:txBody>
      </p:sp>
      <p:pic>
        <p:nvPicPr>
          <p:cNvPr id="31" name="Picture 30" descr="Screen shot 2010-08-28 at 15.40.3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301" y="2852936"/>
            <a:ext cx="2765523" cy="1492033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5148" y="4797152"/>
            <a:ext cx="1981200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</p:pic>
      <p:sp>
        <p:nvSpPr>
          <p:cNvPr id="46095" name="TextBox 31"/>
          <p:cNvSpPr txBox="1">
            <a:spLocks noChangeArrowheads="1"/>
          </p:cNvSpPr>
          <p:nvPr/>
        </p:nvSpPr>
        <p:spPr bwMode="auto">
          <a:xfrm>
            <a:off x="5715000" y="5181600"/>
            <a:ext cx="3429000" cy="94615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Teacher Schools</a:t>
            </a:r>
          </a:p>
          <a:p>
            <a:r>
              <a:rPr lang="en-US" sz="1600" dirty="0">
                <a:solidFill>
                  <a:schemeClr val="accent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International and National Programmes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2D27DE-D6DC-4B4E-9DF7-26BB55C513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9329" y="2564904"/>
            <a:ext cx="1805874" cy="255438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029329" y="4111517"/>
            <a:ext cx="2267744" cy="692497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35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CERN </a:t>
            </a:r>
            <a:br>
              <a:rPr lang="en-US" sz="135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</a:br>
            <a:r>
              <a:rPr lang="en-US" sz="135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School of Physics </a:t>
            </a:r>
            <a:br>
              <a:rPr lang="en-US" sz="135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</a:br>
            <a:r>
              <a:rPr lang="en-US" sz="1200" dirty="0">
                <a:solidFill>
                  <a:srgbClr val="FFFF00"/>
                </a:solidFill>
                <a:effectLst>
                  <a:outerShdw blurRad="50800" dist="50800" dir="2700000" algn="ctr" rotWithShape="0">
                    <a:srgbClr val="000000"/>
                  </a:outerShdw>
                </a:effectLst>
              </a:rPr>
              <a:t>Italy, June-July 2018</a:t>
            </a:r>
          </a:p>
        </p:txBody>
      </p:sp>
      <p:sp>
        <p:nvSpPr>
          <p:cNvPr id="28" name="TextBox 28"/>
          <p:cNvSpPr txBox="1">
            <a:spLocks noChangeArrowheads="1"/>
          </p:cNvSpPr>
          <p:nvPr/>
        </p:nvSpPr>
        <p:spPr bwMode="auto">
          <a:xfrm>
            <a:off x="755576" y="5780758"/>
            <a:ext cx="2238113" cy="707886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Public visitors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135 thousand per year</a:t>
            </a:r>
          </a:p>
        </p:txBody>
      </p:sp>
      <p:grpSp>
        <p:nvGrpSpPr>
          <p:cNvPr id="24" name="Grouper 18"/>
          <p:cNvGrpSpPr/>
          <p:nvPr/>
        </p:nvGrpSpPr>
        <p:grpSpPr>
          <a:xfrm>
            <a:off x="4082675" y="1060618"/>
            <a:ext cx="4752528" cy="1477328"/>
            <a:chOff x="3995936" y="1052736"/>
            <a:chExt cx="4752528" cy="1477328"/>
          </a:xfrm>
        </p:grpSpPr>
        <p:grpSp>
          <p:nvGrpSpPr>
            <p:cNvPr id="25" name="Grouper 22"/>
            <p:cNvGrpSpPr/>
            <p:nvPr/>
          </p:nvGrpSpPr>
          <p:grpSpPr>
            <a:xfrm>
              <a:off x="6239498" y="1056089"/>
              <a:ext cx="2508966" cy="1463774"/>
              <a:chOff x="6239498" y="1056089"/>
              <a:chExt cx="2508966" cy="1463774"/>
            </a:xfrm>
          </p:grpSpPr>
          <p:pic>
            <p:nvPicPr>
              <p:cNvPr id="34" name="Picture 20" descr="Screen shot 2011-06-01 at 00.05.34.png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239498" y="1056089"/>
                <a:ext cx="2508966" cy="1449600"/>
              </a:xfrm>
              <a:prstGeom prst="rect">
                <a:avLst/>
              </a:prstGeom>
              <a:effectLst>
                <a:outerShdw sx="1000" sy="1000">
                  <a:srgbClr val="000000"/>
                </a:outerShdw>
              </a:effectLst>
            </p:spPr>
          </p:pic>
          <p:sp>
            <p:nvSpPr>
              <p:cNvPr id="35" name="TextBox 21"/>
              <p:cNvSpPr txBox="1"/>
              <p:nvPr/>
            </p:nvSpPr>
            <p:spPr>
              <a:xfrm>
                <a:off x="6284997" y="1073313"/>
                <a:ext cx="2463467" cy="1446550"/>
              </a:xfrm>
              <a:prstGeom prst="rect">
                <a:avLst/>
              </a:prstGeom>
              <a:noFill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r" eaLnBrk="1" hangingPunct="1">
                  <a:defRPr/>
                </a:pPr>
                <a:r>
                  <a:rPr lang="en-US" sz="1400" dirty="0">
                    <a:solidFill>
                      <a:srgbClr val="FFFF00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Latin American School of High-Energy Physics</a:t>
                </a:r>
              </a:p>
              <a:p>
                <a:pPr algn="r" eaLnBrk="1" hangingPunct="1">
                  <a:defRPr/>
                </a:pPr>
                <a:endParaRPr lang="en-US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endParaRPr>
              </a:p>
              <a:p>
                <a:pPr algn="r" eaLnBrk="1" hangingPunct="1">
                  <a:defRPr/>
                </a:pPr>
                <a:endParaRPr lang="en-US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endParaRPr>
              </a:p>
              <a:p>
                <a:pPr algn="r" eaLnBrk="1" hangingPunct="1">
                  <a:defRPr/>
                </a:pPr>
                <a:r>
                  <a:rPr lang="en-US" sz="1200" dirty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Ibarra, Ecuador, 2015</a:t>
                </a:r>
              </a:p>
              <a:p>
                <a:pPr algn="r">
                  <a:defRPr/>
                </a:pPr>
                <a:r>
                  <a:rPr lang="en-US" sz="1200" dirty="0">
                    <a:solidFill>
                      <a:schemeClr val="accent1"/>
                    </a:solidFill>
                    <a:effectLst>
                      <a:outerShdw blurRad="50800" dist="50800" dir="5400000" algn="ctr" rotWithShape="0">
                        <a:schemeClr val="accent4"/>
                      </a:outerShdw>
                    </a:effectLst>
                  </a:rPr>
                  <a:t>San Juan del Rio, Mexico, 2017</a:t>
                </a:r>
              </a:p>
              <a:p>
                <a:pPr algn="r">
                  <a:defRPr/>
                </a:pPr>
                <a:r>
                  <a:rPr lang="en-US" sz="1200" dirty="0">
                    <a:solidFill>
                      <a:schemeClr val="accent1"/>
                    </a:solidFill>
                    <a:effectLst>
                      <a:outerShdw blurRad="50800" dist="50800" dir="5400000" algn="ctr" rotWithShape="0">
                        <a:schemeClr val="accent4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Córdoba, Argentina 2019</a:t>
                </a:r>
              </a:p>
            </p:txBody>
          </p:sp>
        </p:grpSp>
        <p:grpSp>
          <p:nvGrpSpPr>
            <p:cNvPr id="26" name="Grouper 23"/>
            <p:cNvGrpSpPr/>
            <p:nvPr/>
          </p:nvGrpSpPr>
          <p:grpSpPr>
            <a:xfrm>
              <a:off x="3995936" y="1052736"/>
              <a:ext cx="2164431" cy="1477328"/>
              <a:chOff x="4139952" y="1056799"/>
              <a:chExt cx="2164431" cy="1477328"/>
            </a:xfrm>
          </p:grpSpPr>
          <p:pic>
            <p:nvPicPr>
              <p:cNvPr id="29" name="Picture 26" descr="kashii.jpg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39952" y="1066799"/>
                <a:ext cx="2164431" cy="1442953"/>
              </a:xfrm>
              <a:prstGeom prst="rect">
                <a:avLst/>
              </a:prstGeom>
            </p:spPr>
          </p:pic>
          <p:sp>
            <p:nvSpPr>
              <p:cNvPr id="32" name="TextBox 29"/>
              <p:cNvSpPr txBox="1"/>
              <p:nvPr/>
            </p:nvSpPr>
            <p:spPr>
              <a:xfrm>
                <a:off x="4139952" y="1056799"/>
                <a:ext cx="2088232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1" hangingPunct="1"/>
                <a:r>
                  <a:rPr lang="en-US" sz="1400" dirty="0">
                    <a:solidFill>
                      <a:srgbClr val="FFFF00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Asia-Europe-Pacific School of High-Energy Physics </a:t>
                </a:r>
              </a:p>
              <a:p>
                <a:pPr eaLnBrk="1" hangingPunct="1"/>
                <a:r>
                  <a:rPr lang="en-US" sz="1200" dirty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rPr>
                  <a:t>Fukuoka, Japan, 2012</a:t>
                </a:r>
              </a:p>
              <a:p>
                <a:pPr eaLnBrk="1" hangingPunct="1"/>
                <a:r>
                  <a:rPr lang="en-US" sz="1200" dirty="0" err="1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</a:rPr>
                  <a:t>Puri</a:t>
                </a:r>
                <a:r>
                  <a:rPr lang="en-US" sz="1200" dirty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</a:rPr>
                  <a:t>, India, 2014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  <a:effectLst>
                      <a:outerShdw blurRad="38100" dist="38100" dir="2700000" algn="ctr" rotWithShape="0">
                        <a:schemeClr val="accent4"/>
                      </a:outerShdw>
                    </a:effectLst>
                  </a:rPr>
                  <a:t>2016 Beijing, China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  <a:effectLst>
                      <a:outerShdw blurRad="38100" dist="38100" dir="2700000" algn="ctr" rotWithShape="0">
                        <a:srgbClr val="000000"/>
                      </a:outerShdw>
                    </a:effectLst>
                  </a:rPr>
                  <a:t>2018 </a:t>
                </a:r>
                <a:r>
                  <a:rPr lang="en-US" sz="1200" dirty="0" err="1">
                    <a:solidFill>
                      <a:schemeClr val="accent1"/>
                    </a:solidFill>
                    <a:effectLst>
                      <a:outerShdw blurRad="38100" dist="38100" dir="2700000" algn="ctr" rotWithShape="0">
                        <a:srgbClr val="000000"/>
                      </a:outerShdw>
                    </a:effectLst>
                  </a:rPr>
                  <a:t>Quy</a:t>
                </a:r>
                <a:r>
                  <a:rPr lang="en-US" sz="1200" dirty="0">
                    <a:solidFill>
                      <a:schemeClr val="accent1"/>
                    </a:solidFill>
                    <a:effectLst>
                      <a:outerShdw blurRad="38100" dist="38100" dir="2700000" algn="ctr" rotWithShape="0">
                        <a:srgbClr val="000000"/>
                      </a:outerShdw>
                    </a:effectLst>
                  </a:rPr>
                  <a:t> Nhon, Vietnam</a:t>
                </a:r>
              </a:p>
            </p:txBody>
          </p:sp>
        </p:grpSp>
      </p:grpSp>
      <p:sp>
        <p:nvSpPr>
          <p:cNvPr id="27" name="Rectangle 26"/>
          <p:cNvSpPr/>
          <p:nvPr/>
        </p:nvSpPr>
        <p:spPr bwMode="auto">
          <a:xfrm>
            <a:off x="0" y="692696"/>
            <a:ext cx="9144000" cy="18000"/>
          </a:xfrm>
          <a:prstGeom prst="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503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1B0EF4-9081-8142-8788-9B4C57D883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908720"/>
            <a:ext cx="8501514" cy="5841763"/>
          </a:xfrm>
          <a:prstGeom prst="rect">
            <a:avLst/>
          </a:prstGeom>
        </p:spPr>
      </p:pic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0" y="76200"/>
            <a:ext cx="914724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4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Teacher </a:t>
            </a:r>
            <a:r>
              <a:rPr lang="en-US" sz="34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Programme</a:t>
            </a:r>
            <a:r>
              <a:rPr lang="en-US" sz="34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endParaRPr lang="en-US" sz="34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7E38AA7-6466-EF43-92F5-9C5E7A390B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9952" y="1412776"/>
            <a:ext cx="4769968" cy="3813669"/>
          </a:xfrm>
          <a:prstGeom prst="rect">
            <a:avLst/>
          </a:prstGeom>
          <a:ln w="95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8" name="Rectangle 7"/>
          <p:cNvSpPr/>
          <p:nvPr/>
        </p:nvSpPr>
        <p:spPr bwMode="auto">
          <a:xfrm>
            <a:off x="0" y="692696"/>
            <a:ext cx="9144000" cy="18000"/>
          </a:xfrm>
          <a:prstGeom prst="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95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6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9607" y="2127690"/>
            <a:ext cx="1969567" cy="147762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0" name="TextBox 31"/>
          <p:cNvSpPr txBox="1">
            <a:spLocks noChangeArrowheads="1"/>
          </p:cNvSpPr>
          <p:nvPr/>
        </p:nvSpPr>
        <p:spPr bwMode="auto">
          <a:xfrm>
            <a:off x="21625" y="802148"/>
            <a:ext cx="6206559" cy="26930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chemeClr val="bg2"/>
                </a:solidFill>
                <a:ea typeface="MS PGothic" pitchFamily="34" charset="-128"/>
              </a:rPr>
              <a:t>CERN school visits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err="1" smtClean="0">
                <a:solidFill>
                  <a:schemeClr val="bg2"/>
                </a:solidFill>
                <a:ea typeface="MS PGothic" pitchFamily="34" charset="-128"/>
              </a:rPr>
              <a:t>S’Cool</a:t>
            </a:r>
            <a:r>
              <a:rPr lang="en-US" sz="1600" dirty="0" smtClean="0">
                <a:solidFill>
                  <a:schemeClr val="bg2"/>
                </a:solidFill>
                <a:ea typeface="MS PGothic" pitchFamily="34" charset="-128"/>
              </a:rPr>
              <a:t> Lab workshops</a:t>
            </a:r>
            <a:endParaRPr lang="en-GB" sz="1600" dirty="0" smtClean="0">
              <a:solidFill>
                <a:schemeClr val="bg2"/>
              </a:solidFill>
              <a:ea typeface="MS PGothic" pitchFamily="34" charset="-128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1600" dirty="0" err="1" smtClean="0">
                <a:solidFill>
                  <a:schemeClr val="bg2"/>
                </a:solidFill>
                <a:ea typeface="MS PGothic" pitchFamily="34" charset="-128"/>
              </a:rPr>
              <a:t>S’Cool</a:t>
            </a:r>
            <a:r>
              <a:rPr lang="en-GB" sz="1600" dirty="0" smtClean="0">
                <a:solidFill>
                  <a:schemeClr val="bg2"/>
                </a:solidFill>
                <a:ea typeface="MS PGothic" pitchFamily="34" charset="-128"/>
              </a:rPr>
              <a:t> </a:t>
            </a:r>
            <a:r>
              <a:rPr lang="en-GB" sz="1600" dirty="0">
                <a:solidFill>
                  <a:schemeClr val="bg2"/>
                </a:solidFill>
                <a:ea typeface="MS PGothic" pitchFamily="34" charset="-128"/>
              </a:rPr>
              <a:t>Lab </a:t>
            </a:r>
            <a:r>
              <a:rPr lang="en-GB" sz="1600" dirty="0" smtClean="0">
                <a:solidFill>
                  <a:schemeClr val="bg2"/>
                </a:solidFill>
                <a:ea typeface="MS PGothic" pitchFamily="34" charset="-128"/>
              </a:rPr>
              <a:t>summer camp</a:t>
            </a:r>
            <a:r>
              <a:rPr lang="bg-BG" sz="1600" dirty="0" smtClean="0">
                <a:solidFill>
                  <a:schemeClr val="bg2"/>
                </a:solidFill>
                <a:ea typeface="MS PGothic" pitchFamily="34" charset="-128"/>
              </a:rPr>
              <a:t> </a:t>
            </a:r>
            <a:endParaRPr lang="bg-BG" sz="1600" dirty="0">
              <a:solidFill>
                <a:schemeClr val="bg2"/>
              </a:solidFill>
              <a:ea typeface="MS PGothic" pitchFamily="34" charset="-128"/>
            </a:endParaRPr>
          </a:p>
          <a:p>
            <a:pPr marL="252413" lvl="1">
              <a:defRPr/>
            </a:pPr>
            <a:r>
              <a:rPr lang="en-GB" sz="1400" dirty="0" smtClean="0">
                <a:solidFill>
                  <a:schemeClr val="bg2"/>
                </a:solidFill>
                <a:ea typeface="MS PGothic" pitchFamily="34" charset="-128"/>
                <a:hlinkClick r:id="rId3"/>
              </a:rPr>
              <a:t>http</a:t>
            </a:r>
            <a:r>
              <a:rPr lang="en-GB" sz="1400" dirty="0">
                <a:solidFill>
                  <a:schemeClr val="bg2"/>
                </a:solidFill>
                <a:ea typeface="MS PGothic" pitchFamily="34" charset="-128"/>
                <a:hlinkClick r:id="rId3"/>
              </a:rPr>
              <a:t>://scool.web.cern.ch/content/scool-lab-summer-camp</a:t>
            </a:r>
            <a:r>
              <a:rPr lang="bg-BG" sz="1400" dirty="0">
                <a:solidFill>
                  <a:schemeClr val="bg2"/>
                </a:solidFill>
                <a:ea typeface="MS PGothic" pitchFamily="34" charset="-128"/>
              </a:rPr>
              <a:t> </a:t>
            </a:r>
            <a:endParaRPr lang="ru-RU" sz="1400" dirty="0">
              <a:solidFill>
                <a:schemeClr val="bg2"/>
              </a:solidFill>
              <a:ea typeface="MS PGothic" pitchFamily="34" charset="-128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chemeClr val="bg2"/>
                </a:solidFill>
                <a:ea typeface="MS PGothic" pitchFamily="34" charset="-128"/>
              </a:rPr>
              <a:t>High School Students Internship </a:t>
            </a:r>
            <a:r>
              <a:rPr lang="en-US" sz="1600" dirty="0" err="1" smtClean="0">
                <a:solidFill>
                  <a:schemeClr val="bg2"/>
                </a:solidFill>
                <a:ea typeface="MS PGothic" pitchFamily="34" charset="-128"/>
              </a:rPr>
              <a:t>programme</a:t>
            </a:r>
            <a:endParaRPr lang="en-GB" sz="1600" dirty="0" smtClean="0">
              <a:solidFill>
                <a:schemeClr val="bg2"/>
              </a:solidFill>
              <a:ea typeface="MS PGothic" pitchFamily="34" charset="-128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bg2"/>
                </a:solidFill>
                <a:ea typeface="MS PGothic" pitchFamily="34" charset="-128"/>
              </a:rPr>
              <a:t>Beamline </a:t>
            </a:r>
            <a:r>
              <a:rPr lang="en-GB" sz="1600" dirty="0">
                <a:solidFill>
                  <a:schemeClr val="bg2"/>
                </a:solidFill>
                <a:ea typeface="MS PGothic" pitchFamily="34" charset="-128"/>
              </a:rPr>
              <a:t>for Schools</a:t>
            </a:r>
            <a:r>
              <a:rPr lang="bg-BG" sz="1600" dirty="0">
                <a:solidFill>
                  <a:schemeClr val="bg2"/>
                </a:solidFill>
                <a:ea typeface="MS PGothic" pitchFamily="34" charset="-128"/>
              </a:rPr>
              <a:t> </a:t>
            </a:r>
            <a:r>
              <a:rPr lang="en-US" sz="1600" dirty="0" smtClean="0">
                <a:solidFill>
                  <a:schemeClr val="bg2"/>
                </a:solidFill>
                <a:ea typeface="MS PGothic" pitchFamily="34" charset="-128"/>
              </a:rPr>
              <a:t>competition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chemeClr val="bg2"/>
                </a:solidFill>
                <a:ea typeface="MS PGothic" pitchFamily="34" charset="-128"/>
              </a:rPr>
              <a:t>Team competition – winning team 10 days stay at CERN</a:t>
            </a:r>
            <a:endParaRPr lang="en-US" sz="1600" dirty="0">
              <a:solidFill>
                <a:schemeClr val="bg2"/>
              </a:solidFill>
              <a:ea typeface="MS PGothic" pitchFamily="34" charset="-128"/>
            </a:endParaRPr>
          </a:p>
          <a:p>
            <a:pPr lvl="1">
              <a:defRPr/>
            </a:pPr>
            <a:r>
              <a:rPr lang="en-GB" sz="1600" dirty="0" smtClean="0">
                <a:solidFill>
                  <a:schemeClr val="bg2"/>
                </a:solidFill>
                <a:ea typeface="MS PGothic" pitchFamily="34" charset="-128"/>
              </a:rPr>
              <a:t>      </a:t>
            </a:r>
            <a:r>
              <a:rPr lang="en-GB" sz="1400" dirty="0" smtClean="0">
                <a:solidFill>
                  <a:schemeClr val="bg2"/>
                </a:solidFill>
                <a:ea typeface="MS PGothic" pitchFamily="34" charset="-128"/>
                <a:hlinkClick r:id="rId4"/>
              </a:rPr>
              <a:t>http</a:t>
            </a:r>
            <a:r>
              <a:rPr lang="en-GB" sz="1400" dirty="0">
                <a:solidFill>
                  <a:schemeClr val="bg2"/>
                </a:solidFill>
                <a:ea typeface="MS PGothic" pitchFamily="34" charset="-128"/>
                <a:hlinkClick r:id="rId4"/>
              </a:rPr>
              <a:t>://</a:t>
            </a:r>
            <a:r>
              <a:rPr lang="en-GB" sz="1400" dirty="0" smtClean="0">
                <a:solidFill>
                  <a:schemeClr val="bg2"/>
                </a:solidFill>
                <a:ea typeface="MS PGothic" pitchFamily="34" charset="-128"/>
                <a:hlinkClick r:id="rId4"/>
              </a:rPr>
              <a:t>cern.ch/bl4s</a:t>
            </a:r>
            <a:endParaRPr lang="bg-BG" sz="1400" dirty="0">
              <a:solidFill>
                <a:schemeClr val="bg2"/>
              </a:solidFill>
              <a:ea typeface="MS PGothic" pitchFamily="34" charset="-128"/>
            </a:endParaRPr>
          </a:p>
          <a:p>
            <a:pPr marL="80963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chemeClr val="bg2"/>
                </a:solidFill>
                <a:ea typeface="MS PGothic" pitchFamily="34" charset="-128"/>
              </a:rPr>
              <a:t>Educational materials: </a:t>
            </a:r>
            <a:r>
              <a:rPr lang="en-GB" altLang="en-US" sz="1400" dirty="0" smtClean="0">
                <a:solidFill>
                  <a:srgbClr val="CCECFF"/>
                </a:solidFill>
                <a:ea typeface="ヒラギノ角ゴ ProN W3"/>
                <a:cs typeface="ヒラギノ角ゴ ProN W3"/>
                <a:sym typeface="Verdana" panose="020B0604030504040204" pitchFamily="34" charset="0"/>
                <a:hlinkClick r:id="rId5"/>
              </a:rPr>
              <a:t>http</a:t>
            </a:r>
            <a:r>
              <a:rPr lang="en-GB" altLang="en-US" sz="1400" dirty="0">
                <a:solidFill>
                  <a:srgbClr val="CCECFF"/>
                </a:solidFill>
                <a:ea typeface="ヒラギノ角ゴ ProN W3"/>
                <a:cs typeface="ヒラギノ角ゴ ProN W3"/>
                <a:sym typeface="Verdana" panose="020B0604030504040204" pitchFamily="34" charset="0"/>
                <a:hlinkClick r:id="rId5"/>
              </a:rPr>
              <a:t>://home.cern/students-educators</a:t>
            </a:r>
            <a:r>
              <a:rPr lang="bg-BG" altLang="en-US" sz="1400" dirty="0">
                <a:solidFill>
                  <a:srgbClr val="CCECFF"/>
                </a:solidFill>
                <a:ea typeface="ヒラギノ角ゴ ProN W3"/>
                <a:cs typeface="ヒラギノ角ゴ ProN W3"/>
                <a:sym typeface="Verdana" panose="020B0604030504040204" pitchFamily="34" charset="0"/>
              </a:rPr>
              <a:t> </a:t>
            </a:r>
            <a:endParaRPr lang="ru-RU" sz="1400" dirty="0">
              <a:solidFill>
                <a:srgbClr val="CCECFF"/>
              </a:solidFill>
              <a:ea typeface="MS PGothic" pitchFamily="34" charset="-128"/>
            </a:endParaRPr>
          </a:p>
        </p:txBody>
      </p:sp>
      <p:pic>
        <p:nvPicPr>
          <p:cNvPr id="16" name="Picture 2" descr="http://mediaarchive.cern.ch/MediaArchive/Photo/Public/2008/0808003/0808003_02/0808003_02-A4-at-144-dpi.jpg"/>
          <p:cNvPicPr>
            <a:picLocks noChangeAspect="1" noChangeArrowheads="1"/>
          </p:cNvPicPr>
          <p:nvPr/>
        </p:nvPicPr>
        <p:blipFill>
          <a:blip r:embed="rId6" cstate="print"/>
          <a:srcRect t="27049" b="6557"/>
          <a:stretch>
            <a:fillRect/>
          </a:stretch>
        </p:blipFill>
        <p:spPr bwMode="auto">
          <a:xfrm>
            <a:off x="3571272" y="3994098"/>
            <a:ext cx="5314091" cy="24013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0182" name="TextBox 4"/>
          <p:cNvSpPr txBox="1">
            <a:spLocks noChangeArrowheads="1"/>
          </p:cNvSpPr>
          <p:nvPr/>
        </p:nvSpPr>
        <p:spPr bwMode="auto">
          <a:xfrm>
            <a:off x="144015" y="44624"/>
            <a:ext cx="874134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itchFamily="34" charset="-128"/>
              </a:rPr>
              <a:t>High School Students Outreach</a:t>
            </a:r>
            <a:endParaRPr lang="en-US" sz="3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MS PGothic" pitchFamily="34" charset="-128"/>
            </a:endParaRPr>
          </a:p>
        </p:txBody>
      </p:sp>
      <p:pic>
        <p:nvPicPr>
          <p:cNvPr id="21" name="Picture 8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3" y="3514153"/>
            <a:ext cx="2520605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5"/>
          <p:cNvSpPr>
            <a:spLocks/>
          </p:cNvSpPr>
          <p:nvPr/>
        </p:nvSpPr>
        <p:spPr bwMode="auto">
          <a:xfrm>
            <a:off x="1691680" y="5085184"/>
            <a:ext cx="2088827" cy="1772816"/>
          </a:xfrm>
          <a:prstGeom prst="rect">
            <a:avLst/>
          </a:prstGeom>
          <a:blipFill dpi="0" rotWithShape="0">
            <a:blip r:embed="rId8"/>
            <a:srcRect/>
            <a:stretch>
              <a:fillRect/>
            </a:stretch>
          </a:blipFill>
          <a:ln w="9525" cap="flat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  <a:effectLst>
            <a:outerShdw blurRad="38100" dist="23000" dir="5400000" algn="ctr" rotWithShape="0">
              <a:schemeClr val="bg2">
                <a:alpha val="34999"/>
              </a:schemeClr>
            </a:outerShdw>
          </a:effectLst>
        </p:spPr>
        <p:txBody>
          <a:bodyPr lIns="0" tIns="0" rIns="0" bIns="0"/>
          <a:lstStyle/>
          <a:p>
            <a:pPr>
              <a:defRPr/>
            </a:pP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68696" y="718627"/>
            <a:ext cx="4231902" cy="125784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1" name="Rectangle 10"/>
          <p:cNvSpPr/>
          <p:nvPr/>
        </p:nvSpPr>
        <p:spPr bwMode="auto">
          <a:xfrm>
            <a:off x="-14443" y="658307"/>
            <a:ext cx="9144000" cy="18000"/>
          </a:xfrm>
          <a:prstGeom prst="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976264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611560" y="31324"/>
            <a:ext cx="623887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34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Summer Students 2018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210E95-FE0F-314E-8D49-6C8473622D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1609444"/>
            <a:ext cx="7652327" cy="524855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7" name="Rectangle 6"/>
          <p:cNvSpPr/>
          <p:nvPr/>
        </p:nvSpPr>
        <p:spPr bwMode="auto">
          <a:xfrm>
            <a:off x="-14443" y="658307"/>
            <a:ext cx="9144000" cy="18000"/>
          </a:xfrm>
          <a:prstGeom prst="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7715" y="31323"/>
            <a:ext cx="3236268" cy="161042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8" name="TextBox 7"/>
          <p:cNvSpPr txBox="1"/>
          <p:nvPr/>
        </p:nvSpPr>
        <p:spPr>
          <a:xfrm>
            <a:off x="179512" y="810748"/>
            <a:ext cx="40943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en-US" dirty="0" smtClean="0">
                <a:solidFill>
                  <a:schemeClr val="bg1"/>
                </a:solidFill>
              </a:rPr>
              <a:t>Education &amp; Collaboration</a:t>
            </a:r>
            <a:endParaRPr lang="en-GB" altLang="en-US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350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76200" y="-76200"/>
            <a:ext cx="9347200" cy="7010400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95536" y="116632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    Accelerating Science and Innovation</a:t>
            </a:r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0" y="3451957"/>
            <a:ext cx="9144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r>
              <a:rPr lang="en-GB" sz="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Thank You!</a:t>
            </a:r>
            <a:br>
              <a:rPr lang="en-GB" sz="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</a:br>
            <a:endParaRPr lang="en-GB" sz="5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7" y="116632"/>
            <a:ext cx="1043597" cy="104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490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179512" y="31324"/>
            <a:ext cx="8784976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4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Questions</a:t>
            </a:r>
            <a:endParaRPr lang="en-GB" sz="34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-14443" y="658307"/>
            <a:ext cx="9144000" cy="18000"/>
          </a:xfrm>
          <a:prstGeom prst="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4" name="Picture 10" descr="globe_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" y="752475"/>
            <a:ext cx="1876425" cy="130492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36675"/>
            <a:ext cx="2057400" cy="140652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981200"/>
            <a:ext cx="1981200" cy="137160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LHCtunnel20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514600"/>
            <a:ext cx="1905000" cy="1411288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Content Placeholder 20" descr="computing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276600"/>
            <a:ext cx="1752600" cy="1509713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pic>
        <p:nvPicPr>
          <p:cNvPr id="9" name="Picture 13" descr="control_cent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962400"/>
            <a:ext cx="2133600" cy="144780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1" descr="lhc_fixed_display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648200"/>
            <a:ext cx="2159000" cy="161925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9" descr="question_marks_bubbling_md_wht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410200"/>
            <a:ext cx="1752600" cy="127952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33400" y="5191093"/>
            <a:ext cx="3733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Ü"/>
              <a:defRPr sz="2200">
                <a:solidFill>
                  <a:schemeClr val="tx2"/>
                </a:solidFill>
                <a:latin typeface="Arial Unicode MS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20000"/>
              <a:buFont typeface="Wingdings" panose="05000000000000000000" pitchFamily="2" charset="2"/>
              <a:buChar char="ð"/>
              <a:defRPr sz="2000">
                <a:solidFill>
                  <a:schemeClr val="tx2"/>
                </a:solidFill>
                <a:latin typeface="Arial Unicode MS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>
                <a:solidFill>
                  <a:schemeClr val="tx2"/>
                </a:solidFill>
                <a:latin typeface="Arial Unicode MS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1600">
                <a:solidFill>
                  <a:schemeClr val="tx2"/>
                </a:solidFill>
                <a:latin typeface="Arial Unicode MS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  <a:latin typeface="Arial Unicode MS" pitchFamily="34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en-US" dirty="0">
                <a:solidFill>
                  <a:schemeClr val="bg1"/>
                </a:solidFill>
              </a:rPr>
              <a:t>Zornitsa.Zaharieva@cern.ch</a:t>
            </a:r>
          </a:p>
        </p:txBody>
      </p:sp>
    </p:spTree>
    <p:extLst>
      <p:ext uri="{BB962C8B-B14F-4D97-AF65-F5344CB8AC3E}">
        <p14:creationId xmlns:p14="http://schemas.microsoft.com/office/powerpoint/2010/main" val="2654976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18" presetClass="entr" presetSubtype="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3279494"/>
              </p:ext>
            </p:extLst>
          </p:nvPr>
        </p:nvGraphicFramePr>
        <p:xfrm>
          <a:off x="107504" y="1268760"/>
          <a:ext cx="5904656" cy="4333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2774" name="Text Box 7"/>
          <p:cNvSpPr txBox="1">
            <a:spLocks noChangeArrowheads="1"/>
          </p:cNvSpPr>
          <p:nvPr/>
        </p:nvSpPr>
        <p:spPr bwMode="auto">
          <a:xfrm>
            <a:off x="954180" y="5715004"/>
            <a:ext cx="5185930" cy="36927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88" tIns="45694" rIns="91388" bIns="45694">
            <a:spAutoFit/>
          </a:bodyPr>
          <a:lstStyle/>
          <a:p>
            <a:pPr eaLnBrk="0" hangingPunct="0"/>
            <a:r>
              <a:rPr lang="en-US" sz="18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They do not all </a:t>
            </a:r>
            <a:r>
              <a:rPr lang="en-US" sz="1800" dirty="0" smtClean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stay at CERN: </a:t>
            </a:r>
            <a:r>
              <a:rPr lang="en-US" sz="18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where do they go?</a:t>
            </a:r>
          </a:p>
        </p:txBody>
      </p:sp>
      <p:sp>
        <p:nvSpPr>
          <p:cNvPr id="32777" name="TextBox 9"/>
          <p:cNvSpPr txBox="1">
            <a:spLocks noChangeArrowheads="1"/>
          </p:cNvSpPr>
          <p:nvPr/>
        </p:nvSpPr>
        <p:spPr bwMode="auto">
          <a:xfrm>
            <a:off x="1143000" y="-27384"/>
            <a:ext cx="7162800" cy="861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88" tIns="45694" rIns="91388" bIns="45694">
            <a:spAutoFit/>
          </a:bodyPr>
          <a:lstStyle/>
          <a:p>
            <a:pPr algn="ctr" eaLnBrk="0" hangingPunct="0"/>
            <a:r>
              <a:rPr lang="en-GB" sz="3200" dirty="0">
                <a:solidFill>
                  <a:schemeClr val="accent1"/>
                </a:solidFill>
                <a:ea typeface="ＭＳ Ｐゴシック" pitchFamily="-112" charset="-128"/>
                <a:cs typeface="Arial" pitchFamily="34" charset="0"/>
              </a:rPr>
              <a:t>Age Distribution of </a:t>
            </a:r>
            <a:r>
              <a:rPr lang="en-GB" sz="3200" dirty="0" smtClean="0">
                <a:solidFill>
                  <a:schemeClr val="accent1"/>
                </a:solidFill>
                <a:ea typeface="ＭＳ Ｐゴシック" pitchFamily="-112" charset="-128"/>
                <a:cs typeface="Arial" pitchFamily="34" charset="0"/>
              </a:rPr>
              <a:t>Scientists at CERN </a:t>
            </a:r>
            <a:endParaRPr lang="en-GB" sz="1800" dirty="0">
              <a:solidFill>
                <a:schemeClr val="accent1"/>
              </a:solidFill>
              <a:ea typeface="ＭＳ Ｐゴシック" pitchFamily="-112" charset="-128"/>
              <a:cs typeface="Arial" pitchFamily="34" charset="0"/>
            </a:endParaRPr>
          </a:p>
          <a:p>
            <a:endParaRPr lang="en-US" sz="1800" dirty="0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1340768"/>
            <a:ext cx="441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  <a:ea typeface="ＭＳ Ｐゴシック" charset="0"/>
              </a:rPr>
              <a:t>27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38766" y="39237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70C0"/>
                </a:solidFill>
                <a:ea typeface="ＭＳ Ｐゴシック" charset="0"/>
              </a:rPr>
              <a:t>65</a:t>
            </a:r>
          </a:p>
        </p:txBody>
      </p:sp>
      <p:pic>
        <p:nvPicPr>
          <p:cNvPr id="12" name="Picture 4" descr="NewCharts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314" y="1268760"/>
            <a:ext cx="3165870" cy="3600400"/>
          </a:xfrm>
          <a:prstGeom prst="rect">
            <a:avLst/>
          </a:prstGeom>
        </p:spPr>
      </p:pic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3333840" y="1447733"/>
            <a:ext cx="2515928" cy="1117171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lIns="91388" tIns="45694" rIns="91388" bIns="45694">
            <a:spAutoFit/>
          </a:bodyPr>
          <a:lstStyle/>
          <a:p>
            <a:pPr algn="ctr"/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Today:</a:t>
            </a:r>
          </a:p>
          <a:p>
            <a:pPr algn="ctr"/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  <a:sym typeface="Symbol"/>
              </a:rPr>
              <a:t>&gt;30</a:t>
            </a:r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00 PhD students</a:t>
            </a:r>
          </a:p>
          <a:p>
            <a:pPr algn="ctr"/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in LHC experiments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-12689" y="652338"/>
            <a:ext cx="9144000" cy="18000"/>
          </a:xfrm>
          <a:prstGeom prst="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2622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4925" y="188640"/>
            <a:ext cx="8641531" cy="537374"/>
          </a:xfrm>
        </p:spPr>
        <p:txBody>
          <a:bodyPr/>
          <a:lstStyle/>
          <a:p>
            <a:pPr algn="ctr">
              <a:defRPr/>
            </a:pPr>
            <a:r>
              <a:rPr lang="en-GB" sz="3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Arial" pitchFamily="34" charset="0"/>
              </a:rPr>
              <a:t>CERN – </a:t>
            </a:r>
            <a:r>
              <a:rPr lang="en-US" sz="3200" i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Arial" pitchFamily="34" charset="0"/>
              </a:rPr>
              <a:t>T</a:t>
            </a:r>
            <a:r>
              <a:rPr lang="en-US" sz="3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Arial" pitchFamily="34" charset="0"/>
              </a:rPr>
              <a:t>he </a:t>
            </a:r>
            <a:r>
              <a:rPr lang="en-US" sz="3200" i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Arial" pitchFamily="34" charset="0"/>
              </a:rPr>
              <a:t>B</a:t>
            </a:r>
            <a:r>
              <a:rPr lang="en-US" sz="3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Arial" pitchFamily="34" charset="0"/>
              </a:rPr>
              <a:t>eginning</a:t>
            </a:r>
            <a:r>
              <a:rPr lang="az-Cyrl-AZ" sz="3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Arial" pitchFamily="34" charset="0"/>
              </a:rPr>
              <a:t> ...</a:t>
            </a:r>
            <a:r>
              <a:rPr lang="en-GB" sz="3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cs typeface="Arial" pitchFamily="34" charset="0"/>
              </a:rPr>
              <a:t> </a:t>
            </a:r>
            <a:endParaRPr lang="en-GB" sz="3200" i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6803" name="Rectangle 3"/>
          <p:cNvSpPr txBox="1">
            <a:spLocks noChangeArrowheads="1"/>
          </p:cNvSpPr>
          <p:nvPr/>
        </p:nvSpPr>
        <p:spPr bwMode="auto">
          <a:xfrm>
            <a:off x="1403350" y="765174"/>
            <a:ext cx="7273106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     </a:t>
            </a:r>
            <a:r>
              <a:rPr kumimoji="0" lang="en-GB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To </a:t>
            </a:r>
            <a:r>
              <a:rPr lang="en-GB" altLang="en-US" sz="2000" dirty="0" smtClean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</a:t>
            </a:r>
            <a:r>
              <a:rPr kumimoji="0" lang="en-GB" alt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nite</a:t>
            </a:r>
            <a:r>
              <a:rPr kumimoji="0" lang="en-GB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the efforts of European countries in physics research </a:t>
            </a:r>
            <a:r>
              <a:rPr kumimoji="0" lang="en-GB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‘Science for Peace’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lang="en-GB" altLang="en-US" sz="200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en-GB" altLang="en-US" sz="2000" dirty="0" smtClean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    </a:t>
            </a:r>
            <a:r>
              <a:rPr kumimoji="0" lang="en-US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1954</a:t>
            </a:r>
            <a:r>
              <a:rPr kumimoji="0" lang="en-US" alt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(1952)</a:t>
            </a:r>
            <a:r>
              <a:rPr kumimoji="0" lang="en-US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     12 </a:t>
            </a:r>
            <a:r>
              <a:rPr lang="en-US" altLang="en-US" sz="2000" dirty="0" smtClean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European countries</a:t>
            </a:r>
            <a:r>
              <a:rPr kumimoji="0" lang="en-US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/>
            </a:r>
            <a:br>
              <a:rPr kumimoji="0" lang="en-US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endParaRPr kumimoji="0" lang="en-US" altLang="en-US" sz="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     next</a:t>
            </a:r>
            <a:r>
              <a:rPr kumimoji="0" lang="en-US" alt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to</a:t>
            </a:r>
            <a:r>
              <a:rPr kumimoji="0" lang="en-US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Geneva</a:t>
            </a:r>
            <a:r>
              <a:rPr kumimoji="0" lang="en-US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/>
            </a:r>
            <a:br>
              <a:rPr kumimoji="0" lang="en-US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</a:br>
            <a:endParaRPr kumimoji="0" lang="en-US" altLang="en-US" sz="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76804" name="TextBox 7"/>
          <p:cNvSpPr txBox="1">
            <a:spLocks noChangeArrowheads="1"/>
          </p:cNvSpPr>
          <p:nvPr/>
        </p:nvSpPr>
        <p:spPr bwMode="auto">
          <a:xfrm>
            <a:off x="34925" y="692150"/>
            <a:ext cx="1446230" cy="2831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bg-BG" altLang="en-US" sz="600" b="1" i="0" u="none" strike="noStrike" kern="1200" cap="none" spc="0" normalizeH="0" baseline="0" noProof="0" dirty="0" smtClean="0">
              <a:ln>
                <a:noFill/>
              </a:ln>
              <a:solidFill>
                <a:srgbClr val="002F54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b="1" dirty="0" smtClean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Aim</a:t>
            </a:r>
            <a:r>
              <a:rPr kumimoji="0" lang="bg-BG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...</a:t>
            </a:r>
            <a:r>
              <a:rPr kumimoji="0" lang="en-GB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/>
            </a:r>
            <a:br>
              <a:rPr kumimoji="0" lang="en-GB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endParaRPr kumimoji="0" lang="en-GB" altLang="en-US" sz="25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b="1" dirty="0" smtClean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When</a:t>
            </a:r>
            <a:r>
              <a:rPr kumimoji="0" lang="bg-BG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...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bg-BG" altLang="en-US" sz="15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b="1" dirty="0" smtClean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Founders</a:t>
            </a:r>
            <a:r>
              <a:rPr kumimoji="0" lang="bg-BG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...</a:t>
            </a:r>
            <a:br>
              <a:rPr kumimoji="0" lang="bg-BG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endParaRPr kumimoji="0" lang="bg-BG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b="1" dirty="0" smtClean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Where</a:t>
            </a:r>
            <a:r>
              <a:rPr kumimoji="0" lang="bg-BG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...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/>
            </a:r>
            <a:br>
              <a:rPr kumimoji="0" lang="bg-BG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lang="en-US" altLang="en-US" sz="2000" b="1" dirty="0" smtClean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name</a:t>
            </a:r>
            <a:r>
              <a:rPr kumimoji="0" lang="bg-BG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...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0" y="714356"/>
            <a:ext cx="9144000" cy="18000"/>
          </a:xfrm>
          <a:prstGeom prst="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6809" name="Rectangle 9"/>
          <p:cNvSpPr>
            <a:spLocks noChangeArrowheads="1"/>
          </p:cNvSpPr>
          <p:nvPr/>
        </p:nvSpPr>
        <p:spPr bwMode="auto">
          <a:xfrm>
            <a:off x="1403350" y="3016250"/>
            <a:ext cx="7132638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	</a:t>
            </a: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CERN</a:t>
            </a: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- </a:t>
            </a:r>
            <a:r>
              <a:rPr kumimoji="0" lang="en-US" altLang="en-US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Conseil</a:t>
            </a:r>
            <a:r>
              <a:rPr kumimoji="0" lang="en-US" alt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n-US" altLang="en-US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Européen</a:t>
            </a:r>
            <a:r>
              <a:rPr kumimoji="0" lang="bg-BG" alt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n-US" alt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pour </a:t>
            </a:r>
            <a:r>
              <a:rPr kumimoji="0" lang="bg-BG" alt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/>
            </a:r>
            <a:br>
              <a:rPr kumimoji="0" lang="bg-BG" alt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kumimoji="0" lang="en-US" alt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la </a:t>
            </a:r>
            <a:r>
              <a:rPr kumimoji="0" lang="en-US" altLang="en-US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Recherche</a:t>
            </a:r>
            <a:r>
              <a:rPr kumimoji="0" lang="bg-BG" alt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n-US" altLang="en-US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Nucléaire</a:t>
            </a:r>
            <a:endParaRPr kumimoji="0" lang="bg-BG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76810" name="Picture 15" descr="1952_02_15_creation_of_CER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409" y="1196752"/>
            <a:ext cx="3196666" cy="447843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1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890708"/>
            <a:ext cx="4557687" cy="2878947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12" name="Picture 14" descr="1952_11_04_amsterdam_Geneva_choose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37112"/>
            <a:ext cx="3233149" cy="2427502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7309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8340487" cy="5167865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-342066" y="93161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GB" sz="3200" i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CERN –</a:t>
            </a:r>
            <a:r>
              <a:rPr lang="bg-BG" sz="3200" i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</a:t>
            </a:r>
            <a:r>
              <a:rPr lang="en-US" sz="3200" i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T</a:t>
            </a:r>
            <a:r>
              <a:rPr lang="en-US" sz="3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oday</a:t>
            </a:r>
            <a:endParaRPr lang="en-GB" sz="3200" i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836712"/>
            <a:ext cx="80418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en-US" dirty="0">
                <a:solidFill>
                  <a:schemeClr val="bg1"/>
                </a:solidFill>
              </a:rPr>
              <a:t>The world’s largest particle physics research laboratory</a:t>
            </a:r>
            <a:endParaRPr lang="en-GB" altLang="en-US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GB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0" y="714356"/>
            <a:ext cx="9144000" cy="18000"/>
          </a:xfrm>
          <a:prstGeom prst="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02664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j-ea"/>
                <a:cs typeface="+mj-cs"/>
              </a:rPr>
              <a:t>The Mission of CERN</a:t>
            </a: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232363" y="1397742"/>
            <a:ext cx="61722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Push back 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the frontiers of knowledge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E.g. the secrets of the Big Bang …what was the matter like within the first moments of the Universe’s existence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?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US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What is 96% of our Universe made of? </a:t>
            </a:r>
            <a:br>
              <a:rPr lang="en-US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</a:br>
            <a:r>
              <a:rPr lang="en-US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Matter-antimatter asymmetry problem ...</a:t>
            </a: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Develop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new technologies for accelerators and detectors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Information technology - the Web and the GRID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Medicine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– diagnosis (e.g. PET scanners) 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and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/>
            </a:r>
            <a:br>
              <a:rPr lang="en-GB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</a:b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therapy (e.g. cancer treatment)</a:t>
            </a: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Train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scientists and engineers of tomorrow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Unite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people from different countries </a:t>
            </a:r>
            <a:b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</a:b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and cultures</a:t>
            </a:r>
            <a:endParaRPr lang="en-GB" sz="20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18413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 rotWithShape="1">
          <a:blip r:embed="rId4"/>
          <a:srcRect l="853" b="-1647"/>
          <a:stretch/>
        </p:blipFill>
        <p:spPr bwMode="auto">
          <a:xfrm>
            <a:off x="7175225" y="2819400"/>
            <a:ext cx="181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3225" y="2819400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48400" y="1219200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t="4680" b="15027"/>
          <a:stretch/>
        </p:blipFill>
        <p:spPr>
          <a:xfrm>
            <a:off x="6516216" y="5540069"/>
            <a:ext cx="2376264" cy="1273307"/>
          </a:xfrm>
          <a:prstGeom prst="rect">
            <a:avLst/>
          </a:prstGeom>
        </p:spPr>
      </p:pic>
      <p:grpSp>
        <p:nvGrpSpPr>
          <p:cNvPr id="4" name="Grouper 3"/>
          <p:cNvGrpSpPr/>
          <p:nvPr/>
        </p:nvGrpSpPr>
        <p:grpSpPr>
          <a:xfrm>
            <a:off x="5483225" y="4293096"/>
            <a:ext cx="3505200" cy="1128881"/>
            <a:chOff x="5483225" y="4293096"/>
            <a:chExt cx="3505200" cy="1128881"/>
          </a:xfrm>
        </p:grpSpPr>
        <p:pic>
          <p:nvPicPr>
            <p:cNvPr id="14" name="Picture 2" descr="ttps://cds.cern.ch/record/2138941/files/DSC_0088.jpg?subformat=icon-64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3225" y="4293096"/>
              <a:ext cx="1692000" cy="1123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 descr="ttps://cds.cern.ch/record/2210064/files/summerstudents-5.jpg?subformat=icon-64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6425" y="4293096"/>
              <a:ext cx="1692000" cy="11288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469102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1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/>
            <a:fld id="{CE1A9C4C-1871-3348-B7D6-ACA2480456CB}" type="slidenum">
              <a:rPr lang="en-US" sz="1200" b="1">
                <a:solidFill>
                  <a:srgbClr val="898989"/>
                </a:solidFill>
              </a:rPr>
              <a:pPr algn="r"/>
              <a:t>6</a:t>
            </a:fld>
            <a:endParaRPr lang="en-US" sz="1200" b="1" dirty="0">
              <a:solidFill>
                <a:srgbClr val="898989"/>
              </a:solidFill>
            </a:endParaRPr>
          </a:p>
        </p:txBody>
      </p:sp>
      <p:pic>
        <p:nvPicPr>
          <p:cNvPr id="24581" name="Picture 2" descr="flags"/>
          <p:cNvPicPr>
            <a:picLocks noChangeAspect="1" noChangeArrowheads="1"/>
          </p:cNvPicPr>
          <p:nvPr/>
        </p:nvPicPr>
        <p:blipFill>
          <a:blip r:embed="rId3" cstate="print">
            <a:lum bright="-2000" contrast="-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93726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200" y="0"/>
            <a:ext cx="906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sz="28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</a:t>
            </a:r>
            <a:r>
              <a:rPr lang="en-GB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GB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founded in </a:t>
            </a:r>
            <a:r>
              <a:rPr lang="en-GB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1954 - </a:t>
            </a:r>
            <a:r>
              <a:rPr lang="en-GB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12 European States</a:t>
            </a:r>
          </a:p>
          <a:p>
            <a:pPr>
              <a:defRPr/>
            </a:pP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“Science for Peace”</a:t>
            </a:r>
            <a:endParaRPr lang="en-GB" sz="28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GB" sz="2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Today: 23 Member States</a:t>
            </a:r>
            <a:endParaRPr lang="en-GB" sz="26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11" name="Picture 10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2" y="6285594"/>
            <a:ext cx="493870" cy="485638"/>
          </a:xfrm>
          <a:prstGeom prst="rect">
            <a:avLst/>
          </a:prstGeom>
        </p:spPr>
      </p:pic>
      <p:sp>
        <p:nvSpPr>
          <p:cNvPr id="10" name="Rectangle 5"/>
          <p:cNvSpPr txBox="1">
            <a:spLocks noChangeArrowheads="1"/>
          </p:cNvSpPr>
          <p:nvPr/>
        </p:nvSpPr>
        <p:spPr bwMode="auto">
          <a:xfrm>
            <a:off x="1259632" y="4077073"/>
            <a:ext cx="7952408" cy="2743074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Member States:</a:t>
            </a:r>
            <a:r>
              <a:rPr lang="en-GB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Austria, Belgium, Bulgaria, Czech Republic, Denmark, Finland, France, Germany, Greece, Hungary,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Israel,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Italy, Netherlands, Norway, Poland, Portugal,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Romania, Serbia,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Slovak Republic, Spain, Sweden, Switzerland and </a:t>
            </a:r>
            <a:b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United Kingdom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Associate Members in the Pre-Stage to Membership</a:t>
            </a: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Cyprus, Slovenia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Associate Member States: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India,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Lithuania, Pakistan, Turkey, Ukraine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Applications for Membership or Associate Membership:</a:t>
            </a:r>
            <a:b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Brazil, Croatia, Estonia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Observers to Council:</a:t>
            </a:r>
            <a:r>
              <a:rPr lang="en-GB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Japan, Russia, United States of America;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European Union, JINR and UNESCO 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28303" y="1771197"/>
            <a:ext cx="3751609" cy="1369771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2 600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staff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1 800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+mn-ea"/>
                <a:cs typeface="+mn-cs"/>
              </a:rPr>
              <a:t>other paid personnel</a:t>
            </a:r>
            <a:endParaRPr lang="en-GB" sz="20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14 000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scientific users</a:t>
            </a:r>
          </a:p>
          <a:p>
            <a:pPr marL="171450" indent="-171450"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Budget (2019)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1 200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MCHF</a:t>
            </a:r>
          </a:p>
        </p:txBody>
      </p:sp>
    </p:spTree>
    <p:extLst>
      <p:ext uri="{BB962C8B-B14F-4D97-AF65-F5344CB8AC3E}">
        <p14:creationId xmlns:p14="http://schemas.microsoft.com/office/powerpoint/2010/main" val="18574723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1320301-6869-6844-BD02-EF165F2A66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000" y="1077527"/>
            <a:ext cx="8460000" cy="58162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0" y="714356"/>
            <a:ext cx="9144000" cy="18000"/>
          </a:xfrm>
          <a:prstGeom prst="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16632"/>
            <a:ext cx="813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  Science is 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Getting </a:t>
            </a:r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M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ore </a:t>
            </a:r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and 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More </a:t>
            </a:r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G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lobal</a:t>
            </a:r>
            <a:endParaRPr lang="en-GB" sz="32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462482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B59E519-4B3B-7B45-9E90-F8A431DA95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000" y="1083332"/>
            <a:ext cx="8460000" cy="58065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116632"/>
            <a:ext cx="813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  Science is 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Getting </a:t>
            </a:r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M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ore </a:t>
            </a:r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and 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More </a:t>
            </a:r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G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lobal</a:t>
            </a:r>
            <a:endParaRPr lang="en-GB" sz="32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0" y="692696"/>
            <a:ext cx="9144000" cy="18000"/>
          </a:xfrm>
          <a:prstGeom prst="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11160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pic>
        <p:nvPicPr>
          <p:cNvPr id="31749" name="Picture 3" descr="CMB_Timeline150nt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975" y="1052735"/>
            <a:ext cx="9144000" cy="589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234950" y="3048000"/>
            <a:ext cx="14176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Big Bang</a:t>
            </a:r>
            <a:endParaRPr lang="de-DE" sz="2000" dirty="0">
              <a:solidFill>
                <a:schemeClr val="bg1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31751" name="Rectangle 5"/>
          <p:cNvSpPr>
            <a:spLocks noChangeArrowheads="1"/>
          </p:cNvSpPr>
          <p:nvPr/>
        </p:nvSpPr>
        <p:spPr bwMode="auto">
          <a:xfrm>
            <a:off x="0" y="16690"/>
            <a:ext cx="9036496" cy="155645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4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Our Scientific </a:t>
            </a:r>
            <a:r>
              <a:rPr lang="en-GB" sz="34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Challenge </a:t>
            </a:r>
            <a:endParaRPr lang="en-GB" sz="3400" dirty="0">
              <a:solidFill>
                <a:schemeClr val="bg1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T</a:t>
            </a:r>
            <a:r>
              <a:rPr lang="en-GB" sz="28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o </a:t>
            </a:r>
            <a:r>
              <a:rPr lang="en-GB" sz="28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understand the very first moments of our Universe after the Big Bang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28800" y="5524500"/>
            <a:ext cx="6826250" cy="974725"/>
            <a:chOff x="1152" y="3384"/>
            <a:chExt cx="4300" cy="614"/>
          </a:xfrm>
        </p:grpSpPr>
        <p:sp>
          <p:nvSpPr>
            <p:cNvPr id="31753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04" y="3552"/>
              <a:ext cx="648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Today</a:t>
              </a: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106" y="3384"/>
              <a:ext cx="1602" cy="2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13.8 Billion Years</a:t>
              </a: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519" y="3710"/>
              <a:ext cx="779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31757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 rot="17908534">
            <a:off x="7709453" y="3522695"/>
            <a:ext cx="739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WMAP</a:t>
            </a:r>
          </a:p>
        </p:txBody>
      </p:sp>
      <p:pic>
        <p:nvPicPr>
          <p:cNvPr id="15" name="Picture 14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0" y="672469"/>
            <a:ext cx="9144000" cy="18000"/>
          </a:xfrm>
          <a:prstGeom prst="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59921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Form" ma:contentTypeID="0x010101009A768AF0BF125148AC37FE31C8D7ADE1" ma:contentTypeVersion="9" ma:contentTypeDescription="Fill out this form." ma:contentTypeScope="" ma:versionID="197f2317e5810d14bb4f7240e95a6118">
  <xsd:schema xmlns:xsd="http://www.w3.org/2001/XMLSchema" xmlns:p="http://schemas.microsoft.com/office/2006/metadata/properties" xmlns:ns1="9d6bd219-ebbf-484d-aa26-3d98f6a666ba" xmlns:ns2="http://schemas.microsoft.com/sharepoint/v3" xmlns:ns3="http://schemas.microsoft.com/sharepoint/v3/fields" targetNamespace="http://schemas.microsoft.com/office/2006/metadata/properties" ma:root="true" ma:fieldsID="b4592234b301f5c14a6f6c0d3e6a9ef9" ns1:_="" ns2:_="" ns3:_="">
    <xsd:import namespace="9d6bd219-ebbf-484d-aa26-3d98f6a666ba"/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Country"/>
                <xsd:element ref="ns3:_DCDateModified" minOccurs="0"/>
                <xsd:element ref="ns2:EmailSender" minOccurs="0"/>
                <xsd:element ref="ns2:EmailTo" minOccurs="0"/>
                <xsd:element ref="ns2:EmailCc" minOccurs="0"/>
                <xsd:element ref="ns2:EmailFrom" minOccurs="0"/>
                <xsd:element ref="ns2:EmailSubject" minOccurs="0"/>
                <xsd:element ref="ns2:TemplateUrl" minOccurs="0"/>
                <xsd:element ref="ns2:xd_ProgID" minOccurs="0"/>
                <xsd:element ref="ns2:ShowRepairView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9d6bd219-ebbf-484d-aa26-3d98f6a666ba" elementFormDefault="qualified">
    <xsd:import namespace="http://schemas.microsoft.com/office/2006/documentManagement/types"/>
    <xsd:element name="Country" ma:index="0" ma:displayName="Country" ma:default="" ma:internalName="Country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4" nillable="true" ma:displayName="E-Mail Sender" ma:hidden="true" ma:internalName="EmailSender">
      <xsd:simpleType>
        <xsd:restriction base="dms:Note"/>
      </xsd:simpleType>
    </xsd:element>
    <xsd:element name="EmailTo" ma:index="5" nillable="true" ma:displayName="E-Mail To" ma:hidden="true" ma:internalName="EmailTo">
      <xsd:simpleType>
        <xsd:restriction base="dms:Note"/>
      </xsd:simpleType>
    </xsd:element>
    <xsd:element name="EmailCc" ma:index="6" nillable="true" ma:displayName="E-Mail Cc" ma:hidden="true" ma:internalName="EmailCc">
      <xsd:simpleType>
        <xsd:restriction base="dms:Note"/>
      </xsd:simpleType>
    </xsd:element>
    <xsd:element name="EmailFrom" ma:index="7" nillable="true" ma:displayName="E-Mail From" ma:hidden="true" ma:internalName="EmailFrom">
      <xsd:simpleType>
        <xsd:restriction base="dms:Text"/>
      </xsd:simpleType>
    </xsd:element>
    <xsd:element name="EmailSubject" ma:index="8" nillable="true" ma:displayName="E-Mail Subject" ma:hidden="true" ma:internalName="EmailSubject">
      <xsd:simpleType>
        <xsd:restriction base="dms:Text"/>
      </xsd:simpleType>
    </xsd:element>
    <xsd:element name="TemplateUrl" ma:index="11" nillable="true" ma:displayName="Template Link" ma:hidden="true" ma:internalName="TemplateUrl">
      <xsd:simpleType>
        <xsd:restriction base="dms:Text"/>
      </xsd:simpleType>
    </xsd:element>
    <xsd:element name="xd_ProgID" ma:index="12" nillable="true" ma:displayName="Html File Link" ma:hidden="true" ma:internalName="xd_ProgID">
      <xsd:simpleType>
        <xsd:restriction base="dms:Text"/>
      </xsd:simpleType>
    </xsd:element>
    <xsd:element name="ShowRepairView" ma:index="13" nillable="true" ma:displayName="Show Repair View" ma:hidden="true" ma:internalName="ShowRepairView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DCDateModified" ma:index="3" nillable="true" ma:displayName="Date Modified" ma:description="The date on which this resource was last modified" ma:format="DateTime" ma:internalName="_DCDateModified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" ma:displayName="Author"/>
        <xsd:element ref="dcterms:created" minOccurs="0" maxOccurs="1"/>
        <xsd:element ref="dc:identifier" minOccurs="0" maxOccurs="1"/>
        <xsd:element name="contentType" minOccurs="0" maxOccurs="1" type="xsd:string" ma:index="14" ma:displayName="Content Type" ma:readOnly="tru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TemplateUrl xmlns="http://schemas.microsoft.com/sharepoint/v3" xsi:nil="true"/>
    <_DCDateModified xmlns="http://schemas.microsoft.com/sharepoint/v3/fields">2009-09-21T22:00:00+00:00</_DCDateModified>
    <EmailTo xmlns="http://schemas.microsoft.com/sharepoint/v3" xsi:nil="true"/>
    <ShowRepairView xmlns="http://schemas.microsoft.com/sharepoint/v3" xsi:nil="true"/>
    <EmailSender xmlns="http://schemas.microsoft.com/sharepoint/v3" xsi:nil="true"/>
    <EmailFrom xmlns="http://schemas.microsoft.com/sharepoint/v3" xsi:nil="true"/>
    <EmailSubject xmlns="http://schemas.microsoft.com/sharepoint/v3" xsi:nil="true"/>
    <Country xmlns="9d6bd219-ebbf-484d-aa26-3d98f6a666ba">UK</Country>
    <xd_ProgID xmlns="http://schemas.microsoft.com/sharepoint/v3" xsi:nil="true"/>
    <EmailCc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750CD5AE-2D2C-4236-8210-6F20EEA27EF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0EFABB9-AC01-4593-9784-C7021F4B56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5B02099A-FEB1-446F-85F6-FDE16BA75F4B}">
  <ds:schemaRefs>
    <ds:schemaRef ds:uri="http://schemas.microsoft.com/sharepoint/v3"/>
    <ds:schemaRef ds:uri="http://purl.org/dc/terms/"/>
    <ds:schemaRef ds:uri="9d6bd219-ebbf-484d-aa26-3d98f6a666ba"/>
    <ds:schemaRef ds:uri="http://schemas.microsoft.com/office/2006/documentManagement/types"/>
    <ds:schemaRef ds:uri="http://schemas.microsoft.com/sharepoint/v3/field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10620</TotalTime>
  <Words>1017</Words>
  <Application>Microsoft Office PowerPoint</Application>
  <PresentationFormat>On-screen Show (4:3)</PresentationFormat>
  <Paragraphs>278</Paragraphs>
  <Slides>28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47" baseType="lpstr">
      <vt:lpstr>Arial Unicode MS</vt:lpstr>
      <vt:lpstr>MS PGothic</vt:lpstr>
      <vt:lpstr>MS PGothic</vt:lpstr>
      <vt:lpstr>Arial</vt:lpstr>
      <vt:lpstr>Calibri</vt:lpstr>
      <vt:lpstr>Calibri Light</vt:lpstr>
      <vt:lpstr>Cambria</vt:lpstr>
      <vt:lpstr>Cambria Math</vt:lpstr>
      <vt:lpstr>Century Gothic</vt:lpstr>
      <vt:lpstr>Helvetica</vt:lpstr>
      <vt:lpstr>PT Sans</vt:lpstr>
      <vt:lpstr>Symbol</vt:lpstr>
      <vt:lpstr>Times</vt:lpstr>
      <vt:lpstr>Verdana</vt:lpstr>
      <vt:lpstr>Wingdings</vt:lpstr>
      <vt:lpstr>ヒラギノ角ゴ ProN W3</vt:lpstr>
      <vt:lpstr>Bold Stripes</vt:lpstr>
      <vt:lpstr>1_Bold Stripes</vt:lpstr>
      <vt:lpstr>Custom Design</vt:lpstr>
      <vt:lpstr>PowerPoint Presentation</vt:lpstr>
      <vt:lpstr>PowerPoint Presentation</vt:lpstr>
      <vt:lpstr>CERN – The Beginning ... </vt:lpstr>
      <vt:lpstr>PowerPoint Presentation</vt:lpstr>
      <vt:lpstr>The Mission of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CMS (Compact Muon Solenoid)</vt:lpstr>
      <vt:lpstr>PowerPoint Presentation</vt:lpstr>
      <vt:lpstr>PowerPoint Presentation</vt:lpstr>
      <vt:lpstr>CERN: Particle Physics and Innovation</vt:lpstr>
      <vt:lpstr>Medical Application as an Example of Particle Physics Spin-off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Marie-Cecile Preux</dc:creator>
  <cp:lastModifiedBy>Zornitsa Zaharieva</cp:lastModifiedBy>
  <cp:revision>471</cp:revision>
  <cp:lastPrinted>2016-02-09T09:53:58Z</cp:lastPrinted>
  <dcterms:created xsi:type="dcterms:W3CDTF">2012-01-25T12:11:40Z</dcterms:created>
  <dcterms:modified xsi:type="dcterms:W3CDTF">2019-06-24T08:15:16Z</dcterms:modified>
</cp:coreProperties>
</file>