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60" r:id="rId4"/>
    <p:sldId id="258" r:id="rId5"/>
    <p:sldId id="262" r:id="rId6"/>
    <p:sldId id="263" r:id="rId7"/>
    <p:sldId id="261" r:id="rId8"/>
    <p:sldId id="270" r:id="rId9"/>
    <p:sldId id="265" r:id="rId10"/>
    <p:sldId id="266" r:id="rId11"/>
    <p:sldId id="267" r:id="rId12"/>
    <p:sldId id="268" r:id="rId13"/>
    <p:sldId id="273" r:id="rId14"/>
    <p:sldId id="269" r:id="rId15"/>
    <p:sldId id="272" r:id="rId16"/>
  </p:sldIdLst>
  <p:sldSz cx="12192000" cy="6858000"/>
  <p:notesSz cx="7010400" cy="9236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DED4"/>
    <a:srgbClr val="E9E3D7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7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3037840" cy="463408"/>
          </a:xfrm>
          <a:prstGeom prst="rect">
            <a:avLst/>
          </a:prstGeom>
        </p:spPr>
        <p:txBody>
          <a:bodyPr vert="horz" lIns="88695" tIns="44348" rIns="88695" bIns="44348" rtlCol="0"/>
          <a:lstStyle>
            <a:lvl1pPr algn="l">
              <a:defRPr sz="11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41" y="3"/>
            <a:ext cx="3037840" cy="463408"/>
          </a:xfrm>
          <a:prstGeom prst="rect">
            <a:avLst/>
          </a:prstGeom>
        </p:spPr>
        <p:txBody>
          <a:bodyPr vert="horz" lIns="88695" tIns="44348" rIns="88695" bIns="44348" rtlCol="0"/>
          <a:lstStyle>
            <a:lvl1pPr algn="r">
              <a:defRPr sz="1100"/>
            </a:lvl1pPr>
          </a:lstStyle>
          <a:p>
            <a:fld id="{01634ABB-8D65-404E-AAB8-3477E6AA6D7D}" type="datetime1">
              <a:rPr lang="fr-FR" smtClean="0"/>
              <a:t>06/05/2019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72"/>
            <a:ext cx="3037840" cy="463407"/>
          </a:xfrm>
          <a:prstGeom prst="rect">
            <a:avLst/>
          </a:prstGeom>
        </p:spPr>
        <p:txBody>
          <a:bodyPr vert="horz" lIns="88695" tIns="44348" rIns="88695" bIns="44348" rtlCol="0" anchor="b"/>
          <a:lstStyle>
            <a:lvl1pPr algn="l">
              <a:defRPr sz="1100"/>
            </a:lvl1pPr>
          </a:lstStyle>
          <a:p>
            <a:r>
              <a:rPr lang="en-GB" smtClean="0"/>
              <a:t>Sandrine Reyes, CERN-RCS-SIS-AR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41" y="8772672"/>
            <a:ext cx="3037840" cy="463407"/>
          </a:xfrm>
          <a:prstGeom prst="rect">
            <a:avLst/>
          </a:prstGeom>
        </p:spPr>
        <p:txBody>
          <a:bodyPr vert="horz" lIns="88695" tIns="44348" rIns="88695" bIns="44348" rtlCol="0" anchor="b"/>
          <a:lstStyle>
            <a:lvl1pPr algn="r">
              <a:defRPr sz="1100"/>
            </a:lvl1pPr>
          </a:lstStyle>
          <a:p>
            <a:fld id="{482E37AA-E617-4B16-A2E5-C8EC23B9D5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4587227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3037840" cy="463408"/>
          </a:xfrm>
          <a:prstGeom prst="rect">
            <a:avLst/>
          </a:prstGeom>
        </p:spPr>
        <p:txBody>
          <a:bodyPr vert="horz" lIns="88695" tIns="44348" rIns="88695" bIns="44348" rtlCol="0"/>
          <a:lstStyle>
            <a:lvl1pPr algn="l">
              <a:defRPr sz="11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41" y="3"/>
            <a:ext cx="3037840" cy="463408"/>
          </a:xfrm>
          <a:prstGeom prst="rect">
            <a:avLst/>
          </a:prstGeom>
        </p:spPr>
        <p:txBody>
          <a:bodyPr vert="horz" lIns="88695" tIns="44348" rIns="88695" bIns="44348" rtlCol="0"/>
          <a:lstStyle>
            <a:lvl1pPr algn="r">
              <a:defRPr sz="1100"/>
            </a:lvl1pPr>
          </a:lstStyle>
          <a:p>
            <a:fld id="{07F372E7-855D-42E3-9287-51FC0BAA5D8C}" type="datetime1">
              <a:rPr lang="fr-FR" smtClean="0"/>
              <a:t>06/05/2019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6600" y="1154113"/>
            <a:ext cx="5537200" cy="3114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695" tIns="44348" rIns="88695" bIns="4434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44863"/>
            <a:ext cx="5608320" cy="3636704"/>
          </a:xfrm>
          <a:prstGeom prst="rect">
            <a:avLst/>
          </a:prstGeom>
        </p:spPr>
        <p:txBody>
          <a:bodyPr vert="horz" lIns="88695" tIns="44348" rIns="88695" bIns="44348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72"/>
            <a:ext cx="3037840" cy="463407"/>
          </a:xfrm>
          <a:prstGeom prst="rect">
            <a:avLst/>
          </a:prstGeom>
        </p:spPr>
        <p:txBody>
          <a:bodyPr vert="horz" lIns="88695" tIns="44348" rIns="88695" bIns="44348" rtlCol="0" anchor="b"/>
          <a:lstStyle>
            <a:lvl1pPr algn="l">
              <a:defRPr sz="1100"/>
            </a:lvl1pPr>
          </a:lstStyle>
          <a:p>
            <a:r>
              <a:rPr lang="en-GB" smtClean="0"/>
              <a:t>Sandrine Reyes, CERN-RCS-SIS-AR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41" y="8772672"/>
            <a:ext cx="3037840" cy="463407"/>
          </a:xfrm>
          <a:prstGeom prst="rect">
            <a:avLst/>
          </a:prstGeom>
        </p:spPr>
        <p:txBody>
          <a:bodyPr vert="horz" lIns="88695" tIns="44348" rIns="88695" bIns="44348" rtlCol="0" anchor="b"/>
          <a:lstStyle>
            <a:lvl1pPr algn="r">
              <a:defRPr sz="1100"/>
            </a:lvl1pPr>
          </a:lstStyle>
          <a:p>
            <a:fld id="{34077EA3-5EB6-4BC7-8A4C-EFA136ADF0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870669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75CCE3B8-1870-445D-A874-74DCE6C1C9A2}" type="datetime1">
              <a:rPr lang="en-GB" smtClean="0"/>
              <a:t>06/05/2019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r>
              <a:rPr lang="en-GB" smtClean="0"/>
              <a:t>Sandrine Reyes, CERN-RCS-SIS-AR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3226984E-0EC8-4BA6-9171-A1192F5C3E91}" type="slidenum">
              <a:rPr lang="en-GB" smtClean="0"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0796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B1A2E-504A-4D4D-86D3-3D87470834DE}" type="datetime1">
              <a:rPr lang="en-GB" smtClean="0"/>
              <a:t>06/05/2019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Sandrine Reyes, CERN-RCS-SIS-AR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6984E-0EC8-4BA6-9171-A1192F5C3E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7855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8AA27-AE97-423A-9957-1CA19873EA71}" type="datetime1">
              <a:rPr lang="en-GB" smtClean="0"/>
              <a:t>06/05/2019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Sandrine Reyes, CERN-RCS-SIS-AR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6984E-0EC8-4BA6-9171-A1192F5C3E91}" type="slidenum">
              <a:rPr lang="en-GB" smtClean="0"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58936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5EE6C-2336-4141-8D07-83FECD01D08D}" type="datetime1">
              <a:rPr lang="en-GB" smtClean="0"/>
              <a:t>06/05/2019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Sandrine Reyes, CERN-RCS-SIS-AR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6984E-0EC8-4BA6-9171-A1192F5C3E91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44171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D8099-0135-4EE9-982E-F0BF46CAE9B0}" type="datetime1">
              <a:rPr lang="en-GB" smtClean="0"/>
              <a:t>06/05/2019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Sandrine Reyes, CERN-RCS-SIS-AR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6984E-0EC8-4BA6-9171-A1192F5C3E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88640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B312A-F07E-4E84-AAC7-762DBEC20BFF}" type="datetime1">
              <a:rPr lang="en-GB" smtClean="0"/>
              <a:t>06/05/2019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Sandrine Reyes, CERN-RCS-SIS-AR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6984E-0EC8-4BA6-9171-A1192F5C3E91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24005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4B3C3-1D0B-43CA-B081-82606E68EA79}" type="datetime1">
              <a:rPr lang="en-GB" smtClean="0"/>
              <a:t>06/05/2019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Sandrine Reyes, CERN-RCS-SIS-AR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6984E-0EC8-4BA6-9171-A1192F5C3E91}" type="slidenum">
              <a:rPr lang="en-GB" smtClean="0"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76024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ABBD-6640-4813-84B0-2965734A8CAD}" type="datetime1">
              <a:rPr lang="en-GB" smtClean="0"/>
              <a:t>06/05/2019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Sandrine Reyes, CERN-RCS-SIS-AR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6984E-0EC8-4BA6-9171-A1192F5C3E91}" type="slidenum">
              <a:rPr lang="en-GB" smtClean="0"/>
              <a:t>‹#›</a:t>
            </a:fld>
            <a:endParaRPr lang="en-GB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85209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42426-8CB8-4C30-8EB1-99F8DEAE73C4}" type="datetime1">
              <a:rPr lang="en-GB" smtClean="0"/>
              <a:t>06/05/2019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Sandrine Reyes, CERN-RCS-SIS-AR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6984E-0EC8-4BA6-9171-A1192F5C3E91}" type="slidenum">
              <a:rPr lang="en-GB" smtClean="0"/>
              <a:t>‹#›</a:t>
            </a:fld>
            <a:endParaRPr lang="en-GB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7387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F186D-2D51-45DB-9861-72CEC478A090}" type="datetime1">
              <a:rPr lang="en-GB" smtClean="0"/>
              <a:t>06/05/2019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Sandrine Reyes, CERN-RCS-SIS-AR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6984E-0EC8-4BA6-9171-A1192F5C3E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488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5FB72-6660-46F9-AF47-E58405258408}" type="datetime1">
              <a:rPr lang="en-GB" smtClean="0"/>
              <a:t>06/05/2019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Sandrine Reyes, CERN-RCS-SIS-AR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6984E-0EC8-4BA6-9171-A1192F5C3E91}" type="slidenum">
              <a:rPr lang="en-GB" smtClean="0"/>
              <a:t>‹#›</a:t>
            </a:fld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3475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05923-574E-4EB1-99D3-38E8EBE6FD3D}" type="datetime1">
              <a:rPr lang="en-GB" smtClean="0"/>
              <a:t>06/05/2019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Sandrine Reyes, CERN-RCS-SIS-AR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6984E-0EC8-4BA6-9171-A1192F5C3E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249623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0DADE-AA50-404D-A974-B1991A6BEACA}" type="datetime1">
              <a:rPr lang="en-GB" smtClean="0"/>
              <a:t>06/05/2019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Sandrine Reyes, CERN-RCS-SIS-AR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6984E-0EC8-4BA6-9171-A1192F5C3E91}" type="slidenum">
              <a:rPr lang="en-GB" smtClean="0"/>
              <a:t>‹#›</a:t>
            </a:fld>
            <a:endParaRPr lang="en-GB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637200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E906D-4010-476B-9893-FB98DA6233AC}" type="datetime1">
              <a:rPr lang="en-GB" smtClean="0"/>
              <a:t>06/05/2019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Sandrine Reyes, CERN-RCS-SIS-AR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6984E-0EC8-4BA6-9171-A1192F5C3E91}" type="slidenum">
              <a:rPr lang="en-GB" smtClean="0"/>
              <a:t>‹#›</a:t>
            </a:fld>
            <a:endParaRPr lang="en-GB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8091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26C0E-33D5-48B2-8BA0-6F5A0B848621}" type="datetime1">
              <a:rPr lang="en-GB" smtClean="0"/>
              <a:t>06/05/2019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Sandrine Reyes, CERN-RCS-SIS-AR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6984E-0EC8-4BA6-9171-A1192F5C3E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938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2466A-9541-4644-8C0E-114B958292CA}" type="datetime1">
              <a:rPr lang="en-GB" smtClean="0"/>
              <a:t>06/05/2019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Sandrine Reyes, CERN-RCS-SIS-AR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6984E-0EC8-4BA6-9171-A1192F5C3E91}" type="slidenum">
              <a:rPr lang="en-GB" smtClean="0"/>
              <a:t>‹#›</a:t>
            </a:fld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167483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A2908-C50B-4953-AD63-E794B316EBD1}" type="datetime1">
              <a:rPr lang="en-GB" smtClean="0"/>
              <a:t>06/05/2019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Sandrine Reyes, CERN-RCS-SIS-AR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6984E-0EC8-4BA6-9171-A1192F5C3E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843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EDE257B-A0F6-4967-92F3-C5F8EF9D57DF}" type="datetime1">
              <a:rPr lang="en-GB" smtClean="0"/>
              <a:t>06/05/2019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GB" smtClean="0"/>
              <a:t>Sandrine Reyes, CERN-RCS-SIS-AR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226984E-0EC8-4BA6-9171-A1192F5C3E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8902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Xv-CMQM6Ds0" TargetMode="External"/><Relationship Id="rId5" Type="http://schemas.openxmlformats.org/officeDocument/2006/relationships/image" Target="../media/image31.jpeg"/><Relationship Id="rId4" Type="http://schemas.openxmlformats.org/officeDocument/2006/relationships/hyperlink" Target="http://videos.cern.ch/record/2268196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fr/imgres?imgurl=http://www.savoirs.essonne.fr/fileadmin/bds/MEDIA/la_matiere/physique/neutrino/pauli_wolfgang.jpg&amp;imgrefurl=http://www.savoirs.essonne.fr/dossiers/la-matiere/physique/dou-viennent-les-neutrinos/pourquoi-a-t-on-eu-besoin-des-neutrinos/&amp;usg=__ZM04fVjWF1TCZFXWLewx0M49RGw=&amp;h=668&amp;w=500&amp;sz=42&amp;hl=fr&amp;start=1&amp;um=1&amp;itbs=1&amp;tbnid=b1t57oEAdTjjjM:&amp;tbnh=138&amp;tbnw=103&amp;prev=/images?q%3Dpauli%2Bnobel%26um%3D1%26hl%3Dfr%26tbs%3Disch:1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google.fr/imgres?imgurl=http://www.savoirs.essonne.fr/fileadmin/bds/MEDIA/la_matiere/physique/neutrino/pauli_wolfgang.jpg&amp;imgrefurl=http://www.savoirs.essonne.fr/dossiers/la-matiere/physique/dou-viennent-les-neutrinos/pourquoi-a-t-on-eu-besoin-des-neutrinos/&amp;usg=__ZM04fVjWF1TCZFXWLewx0M49RGw=&amp;h=668&amp;w=500&amp;sz=42&amp;hl=fr&amp;start=1&amp;um=1&amp;itbs=1&amp;tbnid=b1t57oEAdTjjjM:&amp;tbnh=138&amp;tbnw=103&amp;prev=/images?q%3Dpauli%2Bnobel%26um%3D1%26hl%3Dfr%26tbs%3Disch: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gif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ctr" anchorCtr="0"/>
          <a:lstStyle/>
          <a:p>
            <a:r>
              <a:rPr lang="fr-FR" altLang="en-US" sz="2800" b="1" kern="0" dirty="0" smtClean="0">
                <a:ln>
                  <a:noFill/>
                </a:ln>
                <a:solidFill>
                  <a:srgbClr val="002060"/>
                </a:solidFill>
                <a:latin typeface="+mn-lt"/>
              </a:rPr>
              <a:t>Les Archives Historiques et Scientifiques du CERN</a:t>
            </a:r>
            <a:endParaRPr lang="en-GB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lvl="0">
              <a:buClr>
                <a:srgbClr val="83992A"/>
              </a:buClr>
            </a:pPr>
            <a:endParaRPr lang="en-US" sz="1700" dirty="0" smtClean="0">
              <a:solidFill>
                <a:srgbClr val="002060"/>
              </a:solidFill>
            </a:endParaRPr>
          </a:p>
          <a:p>
            <a:pPr lvl="0">
              <a:buClr>
                <a:srgbClr val="83992A"/>
              </a:buClr>
            </a:pPr>
            <a:r>
              <a:rPr lang="en-US" sz="2000" dirty="0" smtClean="0">
                <a:solidFill>
                  <a:srgbClr val="002060"/>
                </a:solidFill>
              </a:rPr>
              <a:t>Sandrine Reyes CERN-RCS-SIS-AR</a:t>
            </a:r>
            <a:endParaRPr lang="en-US" sz="2000" dirty="0">
              <a:solidFill>
                <a:srgbClr val="002060"/>
              </a:solidFill>
            </a:endParaRPr>
          </a:p>
          <a:p>
            <a:pPr lvl="0">
              <a:buClr>
                <a:srgbClr val="83992A"/>
              </a:buClr>
            </a:pPr>
            <a:r>
              <a:rPr lang="en-US" sz="1700" dirty="0" smtClean="0">
                <a:solidFill>
                  <a:srgbClr val="002060"/>
                </a:solidFill>
              </a:rPr>
              <a:t>CERN, 7 </a:t>
            </a:r>
            <a:r>
              <a:rPr lang="en-US" sz="1700" dirty="0" err="1" smtClean="0">
                <a:solidFill>
                  <a:srgbClr val="002060"/>
                </a:solidFill>
              </a:rPr>
              <a:t>mai</a:t>
            </a:r>
            <a:r>
              <a:rPr lang="en-US" sz="1700" dirty="0" smtClean="0">
                <a:solidFill>
                  <a:srgbClr val="002060"/>
                </a:solidFill>
              </a:rPr>
              <a:t> 2019</a:t>
            </a:r>
            <a:endParaRPr lang="en-US" sz="1700" dirty="0">
              <a:solidFill>
                <a:srgbClr val="002060"/>
              </a:solidFill>
            </a:endParaRPr>
          </a:p>
          <a:p>
            <a:endParaRPr lang="en-GB" dirty="0"/>
          </a:p>
        </p:txBody>
      </p:sp>
      <p:pic>
        <p:nvPicPr>
          <p:cNvPr id="5" name="Picture 4" descr="cern-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88" y="942975"/>
            <a:ext cx="1190625" cy="1190625"/>
          </a:xfrm>
          <a:prstGeom prst="rect">
            <a:avLst/>
          </a:prstGeom>
          <a:solidFill>
            <a:srgbClr val="000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2875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 smtClean="0">
                <a:solidFill>
                  <a:srgbClr val="002060"/>
                </a:solidFill>
                <a:latin typeface="+mn-lt"/>
              </a:rPr>
              <a:t>Site Web </a:t>
            </a:r>
            <a:r>
              <a:rPr lang="fr-FR" sz="2400" b="1" dirty="0" smtClean="0">
                <a:solidFill>
                  <a:srgbClr val="002060"/>
                </a:solidFill>
                <a:latin typeface="+mn-lt"/>
              </a:rPr>
              <a:t>(+230 pages html)</a:t>
            </a:r>
            <a:endParaRPr lang="en-GB" sz="24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000" dirty="0" smtClean="0">
                <a:solidFill>
                  <a:srgbClr val="002060"/>
                </a:solidFill>
              </a:rPr>
              <a:t>Guides des collections (CERN &amp; Pauli W.)</a:t>
            </a:r>
          </a:p>
          <a:p>
            <a:pPr lvl="0">
              <a:buClr>
                <a:srgbClr val="83992A"/>
              </a:buClr>
            </a:pPr>
            <a:r>
              <a:rPr lang="en-US" sz="2000" dirty="0" err="1">
                <a:solidFill>
                  <a:srgbClr val="002060"/>
                </a:solidFill>
              </a:rPr>
              <a:t>Organigrammes</a:t>
            </a:r>
            <a:r>
              <a:rPr lang="en-US" sz="2000" dirty="0">
                <a:solidFill>
                  <a:srgbClr val="002060"/>
                </a:solidFill>
              </a:rPr>
              <a:t> du CERN </a:t>
            </a:r>
            <a:r>
              <a:rPr lang="en-US" sz="2000" dirty="0" err="1">
                <a:solidFill>
                  <a:srgbClr val="002060"/>
                </a:solidFill>
              </a:rPr>
              <a:t>depuis</a:t>
            </a:r>
            <a:r>
              <a:rPr lang="en-US" sz="2000" dirty="0">
                <a:solidFill>
                  <a:srgbClr val="002060"/>
                </a:solidFill>
              </a:rPr>
              <a:t> 1955</a:t>
            </a:r>
          </a:p>
          <a:p>
            <a:pPr lvl="0">
              <a:buClr>
                <a:srgbClr val="83992A"/>
              </a:buClr>
            </a:pPr>
            <a:r>
              <a:rPr lang="en-US" sz="2000" dirty="0">
                <a:solidFill>
                  <a:srgbClr val="002060"/>
                </a:solidFill>
              </a:rPr>
              <a:t>Histoire de </a:t>
            </a:r>
            <a:r>
              <a:rPr lang="en-US" sz="2000" dirty="0" err="1">
                <a:solidFill>
                  <a:srgbClr val="002060"/>
                </a:solidFill>
              </a:rPr>
              <a:t>toutes</a:t>
            </a:r>
            <a:r>
              <a:rPr lang="en-US" sz="2000" dirty="0">
                <a:solidFill>
                  <a:srgbClr val="002060"/>
                </a:solidFill>
              </a:rPr>
              <a:t> les divisions/</a:t>
            </a:r>
            <a:r>
              <a:rPr lang="en-US" sz="2000" dirty="0" err="1">
                <a:solidFill>
                  <a:srgbClr val="002060"/>
                </a:solidFill>
              </a:rPr>
              <a:t>Départements</a:t>
            </a:r>
            <a:endParaRPr lang="en-US" sz="2000" dirty="0">
              <a:solidFill>
                <a:srgbClr val="002060"/>
              </a:solidFill>
            </a:endParaRPr>
          </a:p>
          <a:p>
            <a:pPr lvl="0">
              <a:buClr>
                <a:srgbClr val="83992A"/>
              </a:buClr>
            </a:pPr>
            <a:r>
              <a:rPr lang="en-US" sz="2000" dirty="0">
                <a:solidFill>
                  <a:srgbClr val="002060"/>
                </a:solidFill>
              </a:rPr>
              <a:t>Histoire des </a:t>
            </a:r>
            <a:r>
              <a:rPr lang="en-US" sz="2000" dirty="0" err="1">
                <a:solidFill>
                  <a:srgbClr val="002060"/>
                </a:solidFill>
              </a:rPr>
              <a:t>principaux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err="1">
                <a:solidFill>
                  <a:srgbClr val="002060"/>
                </a:solidFill>
              </a:rPr>
              <a:t>Comités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err="1">
                <a:solidFill>
                  <a:srgbClr val="002060"/>
                </a:solidFill>
              </a:rPr>
              <a:t>d’expériences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</a:p>
          <a:p>
            <a:pPr lvl="0">
              <a:buClr>
                <a:srgbClr val="83992A"/>
              </a:buClr>
            </a:pPr>
            <a:r>
              <a:rPr lang="en-US" sz="2000" dirty="0">
                <a:solidFill>
                  <a:srgbClr val="002060"/>
                </a:solidFill>
              </a:rPr>
              <a:t>Biographies de </a:t>
            </a:r>
            <a:r>
              <a:rPr lang="en-US" sz="2000" dirty="0" err="1">
                <a:solidFill>
                  <a:srgbClr val="002060"/>
                </a:solidFill>
              </a:rPr>
              <a:t>tous</a:t>
            </a:r>
            <a:r>
              <a:rPr lang="en-US" sz="2000" dirty="0">
                <a:solidFill>
                  <a:srgbClr val="002060"/>
                </a:solidFill>
              </a:rPr>
              <a:t> les </a:t>
            </a:r>
            <a:r>
              <a:rPr lang="en-US" sz="2000" dirty="0" err="1">
                <a:solidFill>
                  <a:srgbClr val="002060"/>
                </a:solidFill>
              </a:rPr>
              <a:t>Directeurs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 err="1" smtClean="0">
                <a:solidFill>
                  <a:srgbClr val="002060"/>
                </a:solidFill>
              </a:rPr>
              <a:t>Généraux</a:t>
            </a:r>
            <a:endParaRPr lang="en-US" sz="2000" dirty="0">
              <a:solidFill>
                <a:srgbClr val="002060"/>
              </a:solidFill>
            </a:endParaRPr>
          </a:p>
          <a:p>
            <a:pPr lvl="0">
              <a:buClr>
                <a:srgbClr val="83992A"/>
              </a:buClr>
            </a:pPr>
            <a:r>
              <a:rPr lang="en-US" sz="2000" dirty="0" smtClean="0">
                <a:solidFill>
                  <a:srgbClr val="002060"/>
                </a:solidFill>
              </a:rPr>
              <a:t>Information </a:t>
            </a:r>
            <a:r>
              <a:rPr lang="en-US" sz="2000" dirty="0" err="1" smtClean="0">
                <a:solidFill>
                  <a:srgbClr val="002060"/>
                </a:solidFill>
              </a:rPr>
              <a:t>biographique</a:t>
            </a:r>
            <a:r>
              <a:rPr lang="en-US" sz="2000" dirty="0" smtClean="0">
                <a:solidFill>
                  <a:srgbClr val="002060"/>
                </a:solidFill>
              </a:rPr>
              <a:t> </a:t>
            </a:r>
            <a:r>
              <a:rPr lang="en-US" sz="2000" dirty="0">
                <a:solidFill>
                  <a:srgbClr val="002060"/>
                </a:solidFill>
              </a:rPr>
              <a:t>sur + de 500 </a:t>
            </a:r>
            <a:r>
              <a:rPr lang="en-US" sz="2000" dirty="0" err="1" smtClean="0">
                <a:solidFill>
                  <a:srgbClr val="002060"/>
                </a:solidFill>
              </a:rPr>
              <a:t>scientifiques</a:t>
            </a:r>
            <a:endParaRPr lang="en-US" sz="2000" dirty="0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/>
          <p:nvPr/>
        </p:nvPicPr>
        <p:blipFill rotWithShape="1">
          <a:blip r:embed="rId2"/>
          <a:srcRect l="1163" t="9972" r="51641" b="4433"/>
          <a:stretch/>
        </p:blipFill>
        <p:spPr bwMode="auto">
          <a:xfrm>
            <a:off x="7200900" y="2556932"/>
            <a:ext cx="4294414" cy="3141739"/>
          </a:xfrm>
          <a:prstGeom prst="rect">
            <a:avLst/>
          </a:prstGeom>
          <a:ln w="12700">
            <a:solidFill>
              <a:schemeClr val="accent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Sandrine Reyes, CERN-RCS-SIS-AR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6984E-0EC8-4BA6-9171-A1192F5C3E9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196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err="1">
                <a:solidFill>
                  <a:srgbClr val="002060"/>
                </a:solidFill>
                <a:latin typeface="+mn-lt"/>
              </a:rPr>
              <a:t>Faciliter</a:t>
            </a:r>
            <a:r>
              <a:rPr lang="en-US" sz="4000" b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4000" b="1" dirty="0" err="1">
                <a:solidFill>
                  <a:srgbClr val="002060"/>
                </a:solidFill>
                <a:latin typeface="+mn-lt"/>
              </a:rPr>
              <a:t>l’accès</a:t>
            </a:r>
            <a:r>
              <a:rPr lang="en-US" sz="4000" b="1" dirty="0">
                <a:solidFill>
                  <a:srgbClr val="002060"/>
                </a:solidFill>
                <a:latin typeface="+mn-lt"/>
              </a:rPr>
              <a:t> aux </a:t>
            </a:r>
            <a:r>
              <a:rPr lang="en-US" sz="4000" b="1" dirty="0" err="1">
                <a:solidFill>
                  <a:srgbClr val="002060"/>
                </a:solidFill>
                <a:latin typeface="+mn-lt"/>
              </a:rPr>
              <a:t>principales</a:t>
            </a:r>
            <a:r>
              <a:rPr lang="en-US" sz="4000" b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4000" b="1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en-US" sz="4000" b="1" dirty="0" smtClean="0">
                <a:solidFill>
                  <a:srgbClr val="002060"/>
                </a:solidFill>
                <a:latin typeface="+mn-lt"/>
              </a:rPr>
            </a:br>
            <a:r>
              <a:rPr lang="en-US" sz="4000" b="1" dirty="0" err="1" smtClean="0">
                <a:solidFill>
                  <a:srgbClr val="002060"/>
                </a:solidFill>
                <a:latin typeface="+mn-lt"/>
              </a:rPr>
              <a:t>séries</a:t>
            </a:r>
            <a:r>
              <a:rPr lang="en-US" sz="4000" b="1" dirty="0" smtClean="0">
                <a:solidFill>
                  <a:srgbClr val="002060"/>
                </a:solidFill>
                <a:latin typeface="+mn-lt"/>
              </a:rPr>
              <a:t> de documents CERN</a:t>
            </a:r>
            <a:endParaRPr lang="en-GB" sz="40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2" y="2556932"/>
            <a:ext cx="5210174" cy="3318936"/>
          </a:xfrm>
        </p:spPr>
        <p:txBody>
          <a:bodyPr>
            <a:normAutofit lnSpcReduction="10000"/>
          </a:bodyPr>
          <a:lstStyle/>
          <a:p>
            <a:pPr lvl="0">
              <a:buClr>
                <a:srgbClr val="83992A"/>
              </a:buClr>
              <a:buFont typeface="Arial" panose="020B0604020202020204" pitchFamily="34" charset="0"/>
              <a:buChar char="•"/>
              <a:defRPr/>
            </a:pPr>
            <a:r>
              <a:rPr lang="fr-FR" altLang="en-US" sz="2200" dirty="0" smtClean="0">
                <a:solidFill>
                  <a:srgbClr val="002060"/>
                </a:solidFill>
              </a:rPr>
              <a:t>Des </a:t>
            </a:r>
            <a:r>
              <a:rPr lang="fr-FR" altLang="en-US" sz="2200" dirty="0">
                <a:solidFill>
                  <a:srgbClr val="002060"/>
                </a:solidFill>
              </a:rPr>
              <a:t>tableaux facilitant l’accès </a:t>
            </a:r>
            <a:r>
              <a:rPr lang="fr-FR" altLang="en-US" sz="2200" dirty="0" smtClean="0">
                <a:solidFill>
                  <a:srgbClr val="002060"/>
                </a:solidFill>
              </a:rPr>
              <a:t>aux notices </a:t>
            </a:r>
            <a:r>
              <a:rPr lang="fr-FR" altLang="en-US" sz="2200" dirty="0">
                <a:solidFill>
                  <a:srgbClr val="002060"/>
                </a:solidFill>
              </a:rPr>
              <a:t>(classés par </a:t>
            </a:r>
            <a:r>
              <a:rPr lang="fr-FR" altLang="en-US" sz="2200" dirty="0" smtClean="0">
                <a:solidFill>
                  <a:srgbClr val="002060"/>
                </a:solidFill>
              </a:rPr>
              <a:t>séries et par années</a:t>
            </a:r>
            <a:r>
              <a:rPr lang="fr-FR" altLang="en-US" sz="2200" dirty="0">
                <a:solidFill>
                  <a:srgbClr val="002060"/>
                </a:solidFill>
              </a:rPr>
              <a:t>) </a:t>
            </a:r>
          </a:p>
          <a:p>
            <a:pPr lvl="1">
              <a:buClr>
                <a:srgbClr val="83992A"/>
              </a:buClr>
              <a:buFont typeface="Wingdings" panose="05000000000000000000" pitchFamily="2" charset="2"/>
              <a:buChar char="ü"/>
              <a:defRPr/>
            </a:pPr>
            <a:r>
              <a:rPr lang="fr-FR" altLang="en-US" sz="2200" dirty="0">
                <a:solidFill>
                  <a:srgbClr val="002060"/>
                </a:solidFill>
              </a:rPr>
              <a:t>Rapports de divisions, des notes, des minutes</a:t>
            </a:r>
          </a:p>
          <a:p>
            <a:pPr lvl="1">
              <a:buClr>
                <a:srgbClr val="83992A"/>
              </a:buClr>
              <a:buFont typeface="Wingdings" panose="05000000000000000000" pitchFamily="2" charset="2"/>
              <a:buChar char="ü"/>
              <a:defRPr/>
            </a:pPr>
            <a:r>
              <a:rPr lang="fr-FR" altLang="en-US" sz="2200" dirty="0">
                <a:solidFill>
                  <a:srgbClr val="002060"/>
                </a:solidFill>
              </a:rPr>
              <a:t>Documents des Comités Scientifiques (Lettre d’intention, minutes, agendas, propositions, etc…)</a:t>
            </a:r>
          </a:p>
          <a:p>
            <a:pPr lvl="0">
              <a:buClr>
                <a:srgbClr val="83992A"/>
              </a:buClr>
              <a:buFont typeface="Arial" panose="020B0604020202020204" pitchFamily="34" charset="0"/>
              <a:buChar char="•"/>
              <a:defRPr/>
            </a:pPr>
            <a:r>
              <a:rPr lang="fr-FR" altLang="en-US" sz="2200" dirty="0">
                <a:solidFill>
                  <a:srgbClr val="002060"/>
                </a:solidFill>
              </a:rPr>
              <a:t>+ 600 notices CDS : liens menant sur les fichiers </a:t>
            </a:r>
            <a:r>
              <a:rPr lang="fr-FR" altLang="en-US" sz="2200" dirty="0" err="1">
                <a:solidFill>
                  <a:srgbClr val="002060"/>
                </a:solidFill>
              </a:rPr>
              <a:t>pdf</a:t>
            </a:r>
            <a:r>
              <a:rPr lang="fr-FR" altLang="en-US" sz="2200" dirty="0">
                <a:solidFill>
                  <a:srgbClr val="002060"/>
                </a:solidFill>
              </a:rPr>
              <a:t> via CDS Library</a:t>
            </a:r>
          </a:p>
          <a:p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7232334" y="2556932"/>
            <a:ext cx="3967106" cy="3678135"/>
            <a:chOff x="4565334" y="2487168"/>
            <a:chExt cx="3967106" cy="3678135"/>
          </a:xfrm>
        </p:grpSpPr>
        <p:pic>
          <p:nvPicPr>
            <p:cNvPr id="4" name="Content Placeholder 5"/>
            <p:cNvPicPr>
              <a:picLocks/>
            </p:cNvPicPr>
            <p:nvPr/>
          </p:nvPicPr>
          <p:blipFill rotWithShape="1">
            <a:blip r:embed="rId2"/>
            <a:srcRect l="3323" t="23306" r="65102" b="32754"/>
            <a:stretch/>
          </p:blipFill>
          <p:spPr bwMode="auto">
            <a:xfrm>
              <a:off x="4565334" y="2487168"/>
              <a:ext cx="2814977" cy="1517896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5" name="Picture 4"/>
            <p:cNvPicPr/>
            <p:nvPr/>
          </p:nvPicPr>
          <p:blipFill rotWithShape="1">
            <a:blip r:embed="rId3"/>
            <a:srcRect l="3158" t="21425" r="66105" b="36842"/>
            <a:stretch/>
          </p:blipFill>
          <p:spPr bwMode="auto">
            <a:xfrm>
              <a:off x="4570406" y="4078714"/>
              <a:ext cx="2737898" cy="2086589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6" name="Picture 5"/>
            <p:cNvPicPr/>
            <p:nvPr/>
          </p:nvPicPr>
          <p:blipFill rotWithShape="1">
            <a:blip r:embed="rId4"/>
            <a:srcRect l="8144" t="31164" r="62442" b="31025"/>
            <a:stretch/>
          </p:blipFill>
          <p:spPr bwMode="auto">
            <a:xfrm>
              <a:off x="5652120" y="2894349"/>
              <a:ext cx="2664296" cy="1902803"/>
            </a:xfrm>
            <a:prstGeom prst="rect">
              <a:avLst/>
            </a:prstGeom>
            <a:ln w="3175">
              <a:solidFill>
                <a:schemeClr val="accent1"/>
              </a:solidFill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7" name="Picture 6"/>
            <p:cNvPicPr/>
            <p:nvPr/>
          </p:nvPicPr>
          <p:blipFill rotWithShape="1">
            <a:blip r:embed="rId5"/>
            <a:srcRect l="3157" t="28000" r="61112" b="4433"/>
            <a:stretch/>
          </p:blipFill>
          <p:spPr bwMode="auto">
            <a:xfrm>
              <a:off x="6133918" y="3864522"/>
              <a:ext cx="2398522" cy="1940742"/>
            </a:xfrm>
            <a:prstGeom prst="rect">
              <a:avLst/>
            </a:prstGeom>
            <a:ln w="3175">
              <a:solidFill>
                <a:schemeClr val="tx1"/>
              </a:solidFill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Sandrine Reyes, CERN-RCS-SIS-AR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6984E-0EC8-4BA6-9171-A1192F5C3E9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4152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 err="1">
                <a:solidFill>
                  <a:srgbClr val="002060"/>
                </a:solidFill>
                <a:latin typeface="+mn-lt"/>
              </a:rPr>
              <a:t>Divisional</a:t>
            </a:r>
            <a:r>
              <a:rPr lang="fr-FR" b="1" dirty="0">
                <a:solidFill>
                  <a:srgbClr val="002060"/>
                </a:solidFill>
                <a:latin typeface="+mn-lt"/>
              </a:rPr>
              <a:t> Records </a:t>
            </a:r>
            <a:r>
              <a:rPr lang="fr-FR" b="1" dirty="0" err="1" smtClean="0">
                <a:solidFill>
                  <a:srgbClr val="002060"/>
                </a:solidFill>
                <a:latin typeface="+mn-lt"/>
              </a:rPr>
              <a:t>Officers</a:t>
            </a:r>
            <a:r>
              <a:rPr lang="fr-FR" b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b="1" dirty="0">
                <a:solidFill>
                  <a:srgbClr val="002060"/>
                </a:solidFill>
                <a:latin typeface="+mn-lt"/>
              </a:rPr>
              <a:t>(</a:t>
            </a:r>
            <a:r>
              <a:rPr lang="fr-FR" b="1" dirty="0" err="1">
                <a:solidFill>
                  <a:srgbClr val="002060"/>
                </a:solidFill>
                <a:latin typeface="+mn-lt"/>
              </a:rPr>
              <a:t>DROs</a:t>
            </a:r>
            <a:r>
              <a:rPr lang="fr-FR" b="1" dirty="0">
                <a:solidFill>
                  <a:srgbClr val="002060"/>
                </a:solidFill>
                <a:latin typeface="+mn-lt"/>
              </a:rPr>
              <a:t>)</a:t>
            </a:r>
            <a:endParaRPr lang="en-GB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2" y="2614985"/>
            <a:ext cx="9601196" cy="3318936"/>
          </a:xfrm>
        </p:spPr>
        <p:txBody>
          <a:bodyPr>
            <a:normAutofit/>
          </a:bodyPr>
          <a:lstStyle/>
          <a:p>
            <a:endParaRPr lang="fr-FR" dirty="0"/>
          </a:p>
          <a:p>
            <a:endParaRPr lang="fr-FR" dirty="0" smtClean="0"/>
          </a:p>
          <a:p>
            <a:pPr lvl="1" defTabSz="914400" fontAlgn="base">
              <a:lnSpc>
                <a:spcPct val="80000"/>
              </a:lnSpc>
              <a:spcBef>
                <a:spcPts val="0"/>
              </a:spcBef>
              <a:spcAft>
                <a:spcPct val="0"/>
              </a:spcAft>
              <a:buClr>
                <a:srgbClr val="999933"/>
              </a:buClr>
              <a:buSzTx/>
              <a:buFont typeface="Arial" panose="020B0604020202020204" pitchFamily="34" charset="0"/>
              <a:buChar char="•"/>
            </a:pPr>
            <a:r>
              <a:rPr lang="fr-FR" altLang="en-US" sz="2400" kern="0" dirty="0">
                <a:solidFill>
                  <a:srgbClr val="002060"/>
                </a:solidFill>
              </a:rPr>
              <a:t>Conseiller en vue de créer des archives intermédiaires</a:t>
            </a:r>
          </a:p>
          <a:p>
            <a:pPr lvl="1" defTabSz="914400" fontAlgn="base">
              <a:lnSpc>
                <a:spcPct val="80000"/>
              </a:lnSpc>
              <a:spcBef>
                <a:spcPts val="0"/>
              </a:spcBef>
              <a:spcAft>
                <a:spcPct val="0"/>
              </a:spcAft>
              <a:buClr>
                <a:srgbClr val="999933"/>
              </a:buClr>
              <a:buSzTx/>
              <a:buFont typeface="Arial" panose="020B0604020202020204" pitchFamily="34" charset="0"/>
              <a:buChar char="•"/>
            </a:pPr>
            <a:r>
              <a:rPr lang="fr-FR" altLang="en-US" sz="2400" kern="0" dirty="0">
                <a:solidFill>
                  <a:srgbClr val="002060"/>
                </a:solidFill>
              </a:rPr>
              <a:t>Identifier les documents d’archives </a:t>
            </a:r>
          </a:p>
          <a:p>
            <a:pPr lvl="1" defTabSz="914400" fontAlgn="base">
              <a:lnSpc>
                <a:spcPct val="80000"/>
              </a:lnSpc>
              <a:spcBef>
                <a:spcPts val="0"/>
              </a:spcBef>
              <a:spcAft>
                <a:spcPct val="0"/>
              </a:spcAft>
              <a:buClr>
                <a:srgbClr val="999933"/>
              </a:buClr>
              <a:buSzTx/>
              <a:buFont typeface="Arial" panose="020B0604020202020204" pitchFamily="34" charset="0"/>
              <a:buChar char="•"/>
            </a:pPr>
            <a:r>
              <a:rPr lang="fr-FR" altLang="en-US" sz="2400" kern="0" dirty="0">
                <a:solidFill>
                  <a:srgbClr val="002060"/>
                </a:solidFill>
              </a:rPr>
              <a:t>Informer les archives centrales de toute restructuration ou cessation d’activité ainsi que de tout départ de membres du personnel ayant des dossiers représentant un intérêt à long terme pour </a:t>
            </a:r>
            <a:r>
              <a:rPr lang="fr-FR" altLang="en-US" sz="2400" kern="0" dirty="0" smtClean="0">
                <a:solidFill>
                  <a:srgbClr val="002060"/>
                </a:solidFill>
              </a:rPr>
              <a:t>l’Organisation</a:t>
            </a:r>
          </a:p>
          <a:p>
            <a:pPr lvl="1" defTabSz="914400" fontAlgn="base">
              <a:lnSpc>
                <a:spcPct val="80000"/>
              </a:lnSpc>
              <a:spcAft>
                <a:spcPct val="0"/>
              </a:spcAft>
              <a:buClr>
                <a:srgbClr val="999933"/>
              </a:buClr>
              <a:buSzTx/>
              <a:buFont typeface="Wingdings" panose="05000000000000000000" pitchFamily="2" charset="2"/>
              <a:buChar char="ü"/>
            </a:pPr>
            <a:endParaRPr lang="fr-FR" altLang="en-US" kern="0" dirty="0">
              <a:solidFill>
                <a:srgbClr val="002060"/>
              </a:solidFill>
            </a:endParaRPr>
          </a:p>
          <a:p>
            <a:pPr marL="457200" lvl="1" indent="0" defTabSz="914400" fontAlgn="base">
              <a:lnSpc>
                <a:spcPct val="80000"/>
              </a:lnSpc>
              <a:spcAft>
                <a:spcPct val="0"/>
              </a:spcAft>
              <a:buClr>
                <a:srgbClr val="999933"/>
              </a:buClr>
              <a:buSzTx/>
              <a:buNone/>
            </a:pPr>
            <a:r>
              <a:rPr lang="fr-FR" altLang="en-US" sz="2400" kern="0" dirty="0" smtClean="0">
                <a:solidFill>
                  <a:srgbClr val="002060"/>
                </a:solidFill>
              </a:rPr>
              <a:t> Guide pour DRO</a:t>
            </a:r>
            <a:endParaRPr lang="fr-FR" altLang="en-US" sz="2400" kern="0" dirty="0">
              <a:solidFill>
                <a:srgbClr val="00206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06549" y="2548464"/>
            <a:ext cx="8978899" cy="787399"/>
          </a:xfrm>
          <a:prstGeom prst="rect">
            <a:avLst/>
          </a:prstGeom>
          <a:solidFill>
            <a:srgbClr val="E9E3D7"/>
          </a:solidFill>
          <a:ln>
            <a:solidFill>
              <a:srgbClr val="E4DE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5760" rtlCol="0" anchor="ctr" anchorCtr="0">
            <a:noAutofit/>
          </a:bodyPr>
          <a:lstStyle/>
          <a:p>
            <a:pPr marL="0" lvl="2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en-US" sz="2000" dirty="0">
                <a:solidFill>
                  <a:srgbClr val="002060"/>
                </a:solidFill>
              </a:rPr>
              <a:t>Chaque chef de division nomme un DRO, à qui est délégué l'autorité de mettre en œuvre un plan de gestion et d'archivage des documents au sein de sa </a:t>
            </a:r>
            <a:r>
              <a:rPr lang="fr-FR" altLang="en-US" sz="2000" dirty="0" smtClean="0">
                <a:solidFill>
                  <a:srgbClr val="002060"/>
                </a:solidFill>
              </a:rPr>
              <a:t>division</a:t>
            </a:r>
          </a:p>
          <a:p>
            <a:pPr marL="0" lvl="2" defTabSz="914400" fontAlgn="base">
              <a:spcBef>
                <a:spcPct val="0"/>
              </a:spcBef>
              <a:spcAft>
                <a:spcPct val="0"/>
              </a:spcAft>
            </a:pPr>
            <a:endParaRPr lang="fr-FR" altLang="en-US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Sandrine Reyes, CERN-RCS-SIS-AR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6984E-0EC8-4BA6-9171-A1192F5C3E9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0821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943495"/>
            <a:ext cx="9601196" cy="1303867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rgbClr val="002060"/>
                </a:solidFill>
                <a:latin typeface="+mn-lt"/>
              </a:rPr>
              <a:t>Guide pour </a:t>
            </a:r>
            <a:r>
              <a:rPr lang="fr-FR" b="1" dirty="0" err="1" smtClean="0">
                <a:solidFill>
                  <a:srgbClr val="002060"/>
                </a:solidFill>
                <a:latin typeface="+mn-lt"/>
              </a:rPr>
              <a:t>DROs</a:t>
            </a:r>
            <a:endParaRPr lang="en-GB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2" y="2614985"/>
            <a:ext cx="9601196" cy="3318936"/>
          </a:xfrm>
        </p:spPr>
        <p:txBody>
          <a:bodyPr>
            <a:normAutofit/>
          </a:bodyPr>
          <a:lstStyle/>
          <a:p>
            <a:pPr lvl="1" defTabSz="914400" fontAlgn="base">
              <a:lnSpc>
                <a:spcPct val="80000"/>
              </a:lnSpc>
              <a:spcBef>
                <a:spcPts val="0"/>
              </a:spcBef>
              <a:spcAft>
                <a:spcPct val="0"/>
              </a:spcAft>
              <a:buClr>
                <a:srgbClr val="999933"/>
              </a:buClr>
              <a:buSzTx/>
              <a:buFont typeface="Arial" panose="020B0604020202020204" pitchFamily="34" charset="0"/>
              <a:buChar char="•"/>
            </a:pPr>
            <a:r>
              <a:rPr lang="fr-FR" altLang="en-US" sz="2400" kern="0" dirty="0" smtClean="0">
                <a:solidFill>
                  <a:srgbClr val="002060"/>
                </a:solidFill>
              </a:rPr>
              <a:t>Dresser </a:t>
            </a:r>
            <a:r>
              <a:rPr lang="fr-FR" altLang="en-US" sz="2400" kern="0" dirty="0">
                <a:solidFill>
                  <a:srgbClr val="002060"/>
                </a:solidFill>
              </a:rPr>
              <a:t>un inventaire et identifier les catégories de documents</a:t>
            </a:r>
          </a:p>
          <a:p>
            <a:pPr lvl="1" defTabSz="914400" fontAlgn="base">
              <a:lnSpc>
                <a:spcPct val="80000"/>
              </a:lnSpc>
              <a:spcBef>
                <a:spcPts val="0"/>
              </a:spcBef>
              <a:spcAft>
                <a:spcPct val="0"/>
              </a:spcAft>
              <a:buClr>
                <a:srgbClr val="999933"/>
              </a:buClr>
              <a:buSzTx/>
              <a:buFont typeface="Arial" panose="020B0604020202020204" pitchFamily="34" charset="0"/>
              <a:buChar char="•"/>
            </a:pPr>
            <a:r>
              <a:rPr lang="fr-FR" altLang="en-US" sz="2400" kern="0" dirty="0">
                <a:solidFill>
                  <a:srgbClr val="002060"/>
                </a:solidFill>
              </a:rPr>
              <a:t>Définir après concertation	</a:t>
            </a:r>
          </a:p>
          <a:p>
            <a:pPr lvl="2" defTabSz="914400" fontAlgn="base">
              <a:lnSpc>
                <a:spcPct val="80000"/>
              </a:lnSpc>
              <a:spcBef>
                <a:spcPts val="0"/>
              </a:spcBef>
              <a:spcAft>
                <a:spcPct val="0"/>
              </a:spcAft>
              <a:buClr>
                <a:srgbClr val="999933"/>
              </a:buClr>
              <a:buSzTx/>
              <a:buFont typeface="Wingdings" panose="05000000000000000000" pitchFamily="2" charset="2"/>
              <a:buChar char="ü"/>
            </a:pPr>
            <a:r>
              <a:rPr lang="fr-FR" altLang="en-US" sz="2200" kern="0" dirty="0">
                <a:solidFill>
                  <a:srgbClr val="002060"/>
                </a:solidFill>
              </a:rPr>
              <a:t>les délais de conservation (juridique, historique et scientifique)</a:t>
            </a:r>
          </a:p>
          <a:p>
            <a:pPr lvl="2" defTabSz="914400" fontAlgn="base">
              <a:lnSpc>
                <a:spcPct val="80000"/>
              </a:lnSpc>
              <a:spcBef>
                <a:spcPts val="0"/>
              </a:spcBef>
              <a:spcAft>
                <a:spcPct val="0"/>
              </a:spcAft>
              <a:buClr>
                <a:srgbClr val="999933"/>
              </a:buClr>
              <a:buSzTx/>
              <a:buFont typeface="Wingdings" panose="05000000000000000000" pitchFamily="2" charset="2"/>
              <a:buChar char="ü"/>
            </a:pPr>
            <a:r>
              <a:rPr lang="fr-FR" altLang="en-US" sz="2200" kern="0" dirty="0">
                <a:solidFill>
                  <a:srgbClr val="002060"/>
                </a:solidFill>
              </a:rPr>
              <a:t>le niveau d’accès</a:t>
            </a:r>
          </a:p>
          <a:p>
            <a:pPr lvl="2" defTabSz="914400" fontAlgn="base">
              <a:lnSpc>
                <a:spcPct val="80000"/>
              </a:lnSpc>
              <a:spcBef>
                <a:spcPts val="0"/>
              </a:spcBef>
              <a:spcAft>
                <a:spcPct val="0"/>
              </a:spcAft>
              <a:buClr>
                <a:srgbClr val="999933"/>
              </a:buClr>
              <a:buSzTx/>
              <a:buFont typeface="Wingdings" panose="05000000000000000000" pitchFamily="2" charset="2"/>
              <a:buChar char="ü"/>
            </a:pPr>
            <a:r>
              <a:rPr lang="fr-FR" altLang="en-US" sz="2200" kern="0" dirty="0">
                <a:solidFill>
                  <a:srgbClr val="002060"/>
                </a:solidFill>
              </a:rPr>
              <a:t>la destination finale des documents</a:t>
            </a:r>
          </a:p>
          <a:p>
            <a:pPr lvl="1" defTabSz="914400" fontAlgn="base">
              <a:lnSpc>
                <a:spcPct val="80000"/>
              </a:lnSpc>
              <a:spcBef>
                <a:spcPts val="0"/>
              </a:spcBef>
              <a:spcAft>
                <a:spcPct val="0"/>
              </a:spcAft>
              <a:buClr>
                <a:srgbClr val="999933"/>
              </a:buClr>
              <a:buSzTx/>
              <a:buFont typeface="Arial" panose="020B0604020202020204" pitchFamily="34" charset="0"/>
              <a:buChar char="•"/>
            </a:pPr>
            <a:r>
              <a:rPr lang="fr-FR" altLang="en-US" sz="2400" kern="0" dirty="0">
                <a:solidFill>
                  <a:srgbClr val="002060"/>
                </a:solidFill>
              </a:rPr>
              <a:t>Etablir un calendrier de conservation (voir tableau)</a:t>
            </a:r>
          </a:p>
          <a:p>
            <a:pPr lvl="1" defTabSz="914400" fontAlgn="base">
              <a:lnSpc>
                <a:spcPct val="80000"/>
              </a:lnSpc>
              <a:spcBef>
                <a:spcPts val="0"/>
              </a:spcBef>
              <a:spcAft>
                <a:spcPct val="0"/>
              </a:spcAft>
              <a:buClr>
                <a:srgbClr val="999933"/>
              </a:buClr>
              <a:buSzTx/>
              <a:buFont typeface="Arial" panose="020B0604020202020204" pitchFamily="34" charset="0"/>
              <a:buChar char="•"/>
            </a:pPr>
            <a:r>
              <a:rPr lang="fr-FR" altLang="en-US" sz="2400" kern="0" dirty="0">
                <a:solidFill>
                  <a:srgbClr val="002060"/>
                </a:solidFill>
              </a:rPr>
              <a:t>Procéder au tri pour faciliter le </a:t>
            </a:r>
            <a:r>
              <a:rPr lang="fr-FR" altLang="en-US" sz="2400" kern="0" dirty="0" smtClean="0">
                <a:solidFill>
                  <a:srgbClr val="002060"/>
                </a:solidFill>
              </a:rPr>
              <a:t>transfert </a:t>
            </a:r>
            <a:r>
              <a:rPr lang="fr-FR" altLang="en-US" sz="2400" kern="0" dirty="0">
                <a:solidFill>
                  <a:srgbClr val="002060"/>
                </a:solidFill>
              </a:rPr>
              <a:t>aux archives </a:t>
            </a:r>
            <a:r>
              <a:rPr lang="fr-FR" altLang="en-US" sz="2400" kern="0" dirty="0" smtClean="0">
                <a:solidFill>
                  <a:srgbClr val="002060"/>
                </a:solidFill>
              </a:rPr>
              <a:t>historiques</a:t>
            </a:r>
            <a:endParaRPr lang="fr-FR" altLang="en-US" sz="2400" kern="0" dirty="0">
              <a:solidFill>
                <a:srgbClr val="00206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Sandrine Reyes, CERN-RCS-SIS-AR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6984E-0EC8-4BA6-9171-A1192F5C3E91}" type="slidenum">
              <a:rPr lang="en-GB" smtClean="0"/>
              <a:t>13</a:t>
            </a:fld>
            <a:endParaRPr lang="en-GB"/>
          </a:p>
        </p:txBody>
      </p:sp>
      <p:pic>
        <p:nvPicPr>
          <p:cNvPr id="7" name="Picture 6"/>
          <p:cNvPicPr/>
          <p:nvPr/>
        </p:nvPicPr>
        <p:blipFill rotWithShape="1">
          <a:blip r:embed="rId2"/>
          <a:srcRect l="65453" t="32825" r="7423" b="56724"/>
          <a:stretch/>
        </p:blipFill>
        <p:spPr bwMode="auto">
          <a:xfrm>
            <a:off x="2967552" y="4743461"/>
            <a:ext cx="6730239" cy="122553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6253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rgbClr val="002060"/>
                </a:solidFill>
                <a:latin typeface="+mn-lt"/>
              </a:rPr>
              <a:t>Projets de numérisation</a:t>
            </a:r>
            <a:endParaRPr lang="en-GB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803674"/>
            <a:ext cx="9601196" cy="2914546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  <a:buClr>
                <a:srgbClr val="83992A"/>
              </a:buClr>
            </a:pPr>
            <a:r>
              <a:rPr lang="en-US" dirty="0">
                <a:solidFill>
                  <a:srgbClr val="002060"/>
                </a:solidFill>
              </a:rPr>
              <a:t>Documents de la </a:t>
            </a:r>
            <a:r>
              <a:rPr lang="en-US" dirty="0" err="1">
                <a:solidFill>
                  <a:srgbClr val="002060"/>
                </a:solidFill>
              </a:rPr>
              <a:t>Théorie</a:t>
            </a:r>
            <a:r>
              <a:rPr lang="en-US" dirty="0">
                <a:solidFill>
                  <a:srgbClr val="002060"/>
                </a:solidFill>
              </a:rPr>
              <a:t> : + de 14 000 Notices (2006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Clr>
                <a:srgbClr val="83992A"/>
              </a:buClr>
            </a:pPr>
            <a:r>
              <a:rPr lang="en-US" dirty="0" smtClean="0">
                <a:solidFill>
                  <a:srgbClr val="002060"/>
                </a:solidFill>
              </a:rPr>
              <a:t>Documents de la Physique </a:t>
            </a:r>
            <a:r>
              <a:rPr lang="en-US" dirty="0" err="1" smtClean="0">
                <a:solidFill>
                  <a:srgbClr val="002060"/>
                </a:solidFill>
              </a:rPr>
              <a:t>Expérimentale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(2008)</a:t>
            </a:r>
            <a:endParaRPr lang="en-US" dirty="0">
              <a:solidFill>
                <a:srgbClr val="002060"/>
              </a:solidFill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Clr>
                <a:srgbClr val="83992A"/>
              </a:buClr>
            </a:pPr>
            <a:r>
              <a:rPr lang="en-US" dirty="0" smtClean="0">
                <a:solidFill>
                  <a:srgbClr val="002060"/>
                </a:solidFill>
              </a:rPr>
              <a:t>Documents </a:t>
            </a:r>
            <a:r>
              <a:rPr lang="en-US" dirty="0">
                <a:solidFill>
                  <a:srgbClr val="002060"/>
                </a:solidFill>
              </a:rPr>
              <a:t>du </a:t>
            </a:r>
            <a:r>
              <a:rPr lang="en-US" dirty="0" err="1">
                <a:solidFill>
                  <a:srgbClr val="002060"/>
                </a:solidFill>
              </a:rPr>
              <a:t>Conseil</a:t>
            </a:r>
            <a:r>
              <a:rPr lang="en-US" dirty="0">
                <a:solidFill>
                  <a:srgbClr val="002060"/>
                </a:solidFill>
              </a:rPr>
              <a:t> : + de 13 000 Notices (2010)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Clr>
                <a:srgbClr val="83992A"/>
              </a:buClr>
            </a:pPr>
            <a:r>
              <a:rPr lang="en-US" dirty="0">
                <a:solidFill>
                  <a:srgbClr val="002060"/>
                </a:solidFill>
              </a:rPr>
              <a:t>Mini </a:t>
            </a:r>
            <a:r>
              <a:rPr lang="en-US" dirty="0" err="1" smtClean="0">
                <a:solidFill>
                  <a:srgbClr val="002060"/>
                </a:solidFill>
              </a:rPr>
              <a:t>projets</a:t>
            </a:r>
            <a:r>
              <a:rPr lang="en-US" dirty="0" smtClean="0">
                <a:solidFill>
                  <a:srgbClr val="002060"/>
                </a:solidFill>
              </a:rPr>
              <a:t> : </a:t>
            </a:r>
            <a:r>
              <a:rPr lang="en-US" dirty="0">
                <a:solidFill>
                  <a:srgbClr val="002060"/>
                </a:solidFill>
              </a:rPr>
              <a:t>ACCU, SI </a:t>
            </a:r>
            <a:r>
              <a:rPr lang="en-US" dirty="0" smtClean="0">
                <a:solidFill>
                  <a:srgbClr val="002060"/>
                </a:solidFill>
              </a:rPr>
              <a:t>division</a:t>
            </a:r>
            <a:r>
              <a:rPr lang="en-US" dirty="0">
                <a:solidFill>
                  <a:srgbClr val="002060"/>
                </a:solidFill>
              </a:rPr>
              <a:t>, etc…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Clr>
                <a:srgbClr val="83992A"/>
              </a:buClr>
            </a:pPr>
            <a:r>
              <a:rPr lang="en-US" dirty="0">
                <a:solidFill>
                  <a:srgbClr val="002060"/>
                </a:solidFill>
              </a:rPr>
              <a:t>Photos : </a:t>
            </a:r>
            <a:r>
              <a:rPr lang="en-US" dirty="0" smtClean="0">
                <a:solidFill>
                  <a:srgbClr val="002060"/>
                </a:solidFill>
              </a:rPr>
              <a:t>Albums (2015</a:t>
            </a:r>
            <a:r>
              <a:rPr lang="en-US" dirty="0">
                <a:solidFill>
                  <a:srgbClr val="002060"/>
                </a:solidFill>
              </a:rPr>
              <a:t>)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Clr>
                <a:srgbClr val="83992A"/>
              </a:buClr>
            </a:pPr>
            <a:r>
              <a:rPr lang="en-US" dirty="0">
                <a:solidFill>
                  <a:srgbClr val="002060"/>
                </a:solidFill>
              </a:rPr>
              <a:t>Video : 1 400 cassettes (</a:t>
            </a:r>
            <a:r>
              <a:rPr lang="en-US" dirty="0" smtClean="0">
                <a:solidFill>
                  <a:srgbClr val="002060"/>
                </a:solidFill>
              </a:rPr>
              <a:t>2017-2019)</a:t>
            </a:r>
            <a:endParaRPr lang="en-US" dirty="0">
              <a:solidFill>
                <a:srgbClr val="002060"/>
              </a:solidFill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Clr>
                <a:srgbClr val="83992A"/>
              </a:buClr>
            </a:pPr>
            <a:r>
              <a:rPr lang="en-US" dirty="0">
                <a:solidFill>
                  <a:srgbClr val="002060"/>
                </a:solidFill>
              </a:rPr>
              <a:t>Audio : 4 000 tapes &amp; 6 000 cassettes (</a:t>
            </a:r>
            <a:r>
              <a:rPr lang="en-US" dirty="0" smtClean="0">
                <a:solidFill>
                  <a:srgbClr val="002060"/>
                </a:solidFill>
              </a:rPr>
              <a:t>2017-2019)</a:t>
            </a:r>
            <a:endParaRPr lang="en-US" dirty="0">
              <a:solidFill>
                <a:srgbClr val="002060"/>
              </a:solidFill>
            </a:endParaRP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Sandrine Reyes, CERN-RCS-SIS-AR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6984E-0EC8-4BA6-9171-A1192F5C3E91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27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rgbClr val="002060"/>
                </a:solidFill>
                <a:latin typeface="+mn-lt"/>
              </a:rPr>
              <a:t>En vidéo…</a:t>
            </a:r>
            <a:endParaRPr lang="en-GB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/>
          <p:nvPr/>
        </p:nvPicPr>
        <p:blipFill rotWithShape="1">
          <a:blip r:embed="rId3"/>
          <a:srcRect l="11135" t="29086" r="62608" b="13158"/>
          <a:stretch/>
        </p:blipFill>
        <p:spPr bwMode="auto">
          <a:xfrm>
            <a:off x="1295401" y="911223"/>
            <a:ext cx="1504950" cy="13239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Xv-CMQM6Ds0">
            <a:hlinkClick r:id="rId4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3286140" y="2556932"/>
            <a:ext cx="5900331" cy="3318936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100" dirty="0" smtClean="0">
                <a:solidFill>
                  <a:srgbClr val="002060"/>
                </a:solidFill>
              </a:rPr>
              <a:t>Sandrine Reyes, CERN-RCS-SIS-AR</a:t>
            </a:r>
            <a:endParaRPr lang="en-GB" sz="1100" dirty="0">
              <a:solidFill>
                <a:srgbClr val="00206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6984E-0EC8-4BA6-9171-A1192F5C3E91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12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rgbClr val="002060"/>
                </a:solidFill>
                <a:latin typeface="+mn-lt"/>
              </a:rPr>
              <a:t>Son histoire</a:t>
            </a:r>
            <a:endParaRPr lang="en-GB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468031"/>
            <a:ext cx="10083799" cy="3318936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  <a:buClr>
                <a:srgbClr val="83992A"/>
              </a:buClr>
              <a:buFont typeface="Arial" panose="020B0604020202020204" pitchFamily="34" charset="0"/>
              <a:buChar char="•"/>
              <a:tabLst>
                <a:tab pos="1158875" algn="l"/>
              </a:tabLst>
            </a:pPr>
            <a:r>
              <a:rPr lang="fr-FR" altLang="en-US" sz="2200" b="1" dirty="0">
                <a:solidFill>
                  <a:srgbClr val="002060"/>
                </a:solidFill>
              </a:rPr>
              <a:t>1979 – Projet du Comité du Conseil 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Clr>
                <a:srgbClr val="83992A"/>
              </a:buClr>
              <a:buFont typeface="Wingdings" panose="05000000000000000000" pitchFamily="2" charset="2"/>
              <a:buChar char="ü"/>
              <a:tabLst>
                <a:tab pos="1158875" algn="l"/>
              </a:tabLst>
            </a:pPr>
            <a:r>
              <a:rPr lang="fr-FR" altLang="en-US" sz="2200" dirty="0">
                <a:solidFill>
                  <a:srgbClr val="002060"/>
                </a:solidFill>
              </a:rPr>
              <a:t>Ecrire l’histoire du CERN</a:t>
            </a:r>
          </a:p>
          <a:p>
            <a:pPr lvl="2">
              <a:spcBef>
                <a:spcPts val="0"/>
              </a:spcBef>
              <a:buClr>
                <a:srgbClr val="83992A"/>
              </a:buClr>
              <a:buFont typeface="Wingdings" panose="05000000000000000000" pitchFamily="2" charset="2"/>
              <a:buChar char="ü"/>
              <a:tabLst>
                <a:tab pos="1158875" algn="l"/>
              </a:tabLst>
            </a:pPr>
            <a:r>
              <a:rPr lang="fr-FR" altLang="en-US" sz="2200" dirty="0">
                <a:solidFill>
                  <a:srgbClr val="002060"/>
                </a:solidFill>
              </a:rPr>
              <a:t>Créer les </a:t>
            </a:r>
            <a:r>
              <a:rPr lang="fr-FR" altLang="en-US" sz="2200" dirty="0" smtClean="0">
                <a:solidFill>
                  <a:srgbClr val="002060"/>
                </a:solidFill>
              </a:rPr>
              <a:t>Archives historiques </a:t>
            </a:r>
            <a:r>
              <a:rPr lang="fr-FR" altLang="en-US" sz="2200" dirty="0">
                <a:solidFill>
                  <a:srgbClr val="002060"/>
                </a:solidFill>
              </a:rPr>
              <a:t>et scientifiques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Clr>
                <a:srgbClr val="83992A"/>
              </a:buClr>
              <a:buFont typeface="Arial" panose="020B0604020202020204" pitchFamily="34" charset="0"/>
              <a:buChar char="•"/>
              <a:tabLst>
                <a:tab pos="1158875" algn="l"/>
              </a:tabLst>
            </a:pPr>
            <a:r>
              <a:rPr lang="fr-FR" altLang="en-US" sz="2200" b="1" dirty="0">
                <a:solidFill>
                  <a:srgbClr val="002060"/>
                </a:solidFill>
              </a:rPr>
              <a:t>1980 – Demande du Directeur Général aux Chefs </a:t>
            </a:r>
            <a:r>
              <a:rPr lang="fr-FR" altLang="en-US" sz="2200" b="1" dirty="0" smtClean="0">
                <a:solidFill>
                  <a:srgbClr val="002060"/>
                </a:solidFill>
              </a:rPr>
              <a:t>de </a:t>
            </a:r>
            <a:r>
              <a:rPr lang="fr-FR" altLang="en-US" sz="2200" b="1" dirty="0">
                <a:solidFill>
                  <a:srgbClr val="002060"/>
                </a:solidFill>
              </a:rPr>
              <a:t>Division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Clr>
                <a:srgbClr val="83992A"/>
              </a:buClr>
              <a:buFont typeface="Wingdings" panose="05000000000000000000" pitchFamily="2" charset="2"/>
              <a:buChar char="ü"/>
              <a:tabLst>
                <a:tab pos="1158875" algn="l"/>
              </a:tabLst>
            </a:pPr>
            <a:r>
              <a:rPr lang="fr-FR" altLang="en-US" sz="2200" dirty="0">
                <a:solidFill>
                  <a:srgbClr val="002060"/>
                </a:solidFill>
              </a:rPr>
              <a:t>Mettre à </a:t>
            </a:r>
            <a:r>
              <a:rPr lang="fr-FR" altLang="en-US" sz="2200" dirty="0" smtClean="0">
                <a:solidFill>
                  <a:srgbClr val="002060"/>
                </a:solidFill>
              </a:rPr>
              <a:t>la disposition </a:t>
            </a:r>
            <a:r>
              <a:rPr lang="fr-FR" altLang="en-US" sz="2200" dirty="0">
                <a:solidFill>
                  <a:srgbClr val="002060"/>
                </a:solidFill>
              </a:rPr>
              <a:t>des Archives Historiques les documents pouvant servir de source d’information aux travaux de recherche de l’Organisation </a:t>
            </a:r>
          </a:p>
          <a:p>
            <a:pPr lvl="2">
              <a:spcBef>
                <a:spcPts val="0"/>
              </a:spcBef>
              <a:buClr>
                <a:srgbClr val="83992A"/>
              </a:buClr>
              <a:buFont typeface="Wingdings" panose="05000000000000000000" pitchFamily="2" charset="2"/>
              <a:buChar char="ü"/>
              <a:tabLst>
                <a:tab pos="1158875" algn="l"/>
              </a:tabLst>
            </a:pPr>
            <a:r>
              <a:rPr lang="fr-FR" altLang="en-US" sz="2200" dirty="0">
                <a:solidFill>
                  <a:srgbClr val="002060"/>
                </a:solidFill>
              </a:rPr>
              <a:t>Nommer des Responsables divisionnaires des dossiers et de l’archivage (</a:t>
            </a:r>
            <a:r>
              <a:rPr lang="fr-FR" altLang="en-US" sz="2200" dirty="0" err="1">
                <a:solidFill>
                  <a:srgbClr val="002060"/>
                </a:solidFill>
              </a:rPr>
              <a:t>DROs</a:t>
            </a:r>
            <a:r>
              <a:rPr lang="fr-FR" altLang="en-US" sz="2200" dirty="0">
                <a:solidFill>
                  <a:srgbClr val="002060"/>
                </a:solidFill>
              </a:rPr>
              <a:t>) 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Clr>
                <a:srgbClr val="83992A"/>
              </a:buClr>
              <a:buFont typeface="Arial" panose="020B0604020202020204" pitchFamily="34" charset="0"/>
              <a:buChar char="•"/>
              <a:tabLst>
                <a:tab pos="1081088" algn="l"/>
              </a:tabLst>
            </a:pPr>
            <a:r>
              <a:rPr lang="fr-FR" altLang="en-US" sz="2200" b="1" dirty="0">
                <a:solidFill>
                  <a:srgbClr val="002060"/>
                </a:solidFill>
              </a:rPr>
              <a:t>1997 – Règles applicables aux documents d’archives et à </a:t>
            </a:r>
            <a:r>
              <a:rPr lang="fr-FR" altLang="en-US" sz="2200" b="1" dirty="0" smtClean="0">
                <a:solidFill>
                  <a:srgbClr val="002060"/>
                </a:solidFill>
              </a:rPr>
              <a:t>l’archivage </a:t>
            </a:r>
            <a:r>
              <a:rPr lang="fr-FR" altLang="en-US" sz="2200" b="1" dirty="0">
                <a:solidFill>
                  <a:srgbClr val="002060"/>
                </a:solidFill>
              </a:rPr>
              <a:t>au CERN</a:t>
            </a:r>
            <a:r>
              <a:rPr lang="fr-FR" altLang="en-US" sz="2200" dirty="0">
                <a:solidFill>
                  <a:srgbClr val="002060"/>
                </a:solidFill>
              </a:rPr>
              <a:t> </a:t>
            </a:r>
            <a:r>
              <a:rPr lang="fr-FR" altLang="en-US" sz="2200" dirty="0" smtClean="0">
                <a:solidFill>
                  <a:srgbClr val="002060"/>
                </a:solidFill>
              </a:rPr>
              <a:t/>
            </a:r>
            <a:br>
              <a:rPr lang="fr-FR" altLang="en-US" sz="2200" dirty="0" smtClean="0">
                <a:solidFill>
                  <a:srgbClr val="002060"/>
                </a:solidFill>
              </a:rPr>
            </a:br>
            <a:r>
              <a:rPr lang="fr-FR" altLang="en-US" sz="2200" dirty="0" smtClean="0">
                <a:solidFill>
                  <a:srgbClr val="002060"/>
                </a:solidFill>
              </a:rPr>
              <a:t>	Circulaire Opérationnelle N°3</a:t>
            </a:r>
            <a:endParaRPr lang="en-GB" sz="2200" dirty="0"/>
          </a:p>
        </p:txBody>
      </p:sp>
      <p:pic>
        <p:nvPicPr>
          <p:cNvPr id="4" name="Picture 5" descr="5405001-A4-at-144-dp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75" y="1060449"/>
            <a:ext cx="1739900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Sandrine Reyes, CERN-RCS-SIS-AR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6984E-0EC8-4BA6-9171-A1192F5C3E9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223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+mn-lt"/>
              </a:rPr>
              <a:t>Présentation des Archives </a:t>
            </a:r>
            <a:r>
              <a:rPr lang="en-US" b="1" dirty="0" err="1">
                <a:solidFill>
                  <a:srgbClr val="002060"/>
                </a:solidFill>
                <a:latin typeface="+mn-lt"/>
              </a:rPr>
              <a:t>Historiques</a:t>
            </a:r>
            <a:r>
              <a:rPr lang="en-US" b="1" dirty="0">
                <a:solidFill>
                  <a:srgbClr val="002060"/>
                </a:solidFill>
                <a:latin typeface="+mn-lt"/>
              </a:rPr>
              <a:t> </a:t>
            </a:r>
            <a:endParaRPr lang="en-GB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582332"/>
            <a:ext cx="9601196" cy="322338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dirty="0" err="1" smtClean="0">
                <a:solidFill>
                  <a:srgbClr val="002060"/>
                </a:solidFill>
              </a:rPr>
              <a:t>Ses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fonds</a:t>
            </a:r>
            <a:r>
              <a:rPr lang="en-US" dirty="0">
                <a:solidFill>
                  <a:srgbClr val="002060"/>
                </a:solidFill>
              </a:rPr>
              <a:t> : CERN – </a:t>
            </a:r>
            <a:r>
              <a:rPr lang="en-US" dirty="0" err="1" smtClean="0">
                <a:solidFill>
                  <a:srgbClr val="002060"/>
                </a:solidFill>
              </a:rPr>
              <a:t>Professeur</a:t>
            </a:r>
            <a:r>
              <a:rPr lang="en-US" dirty="0" smtClean="0">
                <a:solidFill>
                  <a:srgbClr val="002060"/>
                </a:solidFill>
              </a:rPr>
              <a:t> W</a:t>
            </a:r>
            <a:r>
              <a:rPr lang="en-US" dirty="0" smtClean="0">
                <a:solidFill>
                  <a:srgbClr val="002060"/>
                </a:solidFill>
              </a:rPr>
              <a:t>olfgang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Pauli </a:t>
            </a:r>
          </a:p>
          <a:p>
            <a:pPr>
              <a:spcBef>
                <a:spcPts val="0"/>
              </a:spcBef>
            </a:pPr>
            <a:r>
              <a:rPr lang="en-US" dirty="0">
                <a:solidFill>
                  <a:srgbClr val="002060"/>
                </a:solidFill>
              </a:rPr>
              <a:t>1 </a:t>
            </a:r>
            <a:r>
              <a:rPr lang="en-US" dirty="0" err="1">
                <a:solidFill>
                  <a:srgbClr val="002060"/>
                </a:solidFill>
              </a:rPr>
              <a:t>kilomètre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linéaire</a:t>
            </a:r>
            <a:r>
              <a:rPr lang="en-US" dirty="0" smtClean="0">
                <a:solidFill>
                  <a:srgbClr val="002060"/>
                </a:solidFill>
              </a:rPr>
              <a:t> – Support </a:t>
            </a:r>
            <a:r>
              <a:rPr lang="en-US" dirty="0" err="1" smtClean="0">
                <a:solidFill>
                  <a:srgbClr val="002060"/>
                </a:solidFill>
              </a:rPr>
              <a:t>papier</a:t>
            </a:r>
            <a:r>
              <a:rPr lang="en-US" dirty="0" smtClean="0">
                <a:solidFill>
                  <a:srgbClr val="002060"/>
                </a:solidFill>
              </a:rPr>
              <a:t> (</a:t>
            </a:r>
            <a:r>
              <a:rPr lang="en-US" dirty="0" err="1" smtClean="0">
                <a:solidFill>
                  <a:srgbClr val="002060"/>
                </a:solidFill>
              </a:rPr>
              <a:t>principalement</a:t>
            </a:r>
            <a:r>
              <a:rPr lang="en-US" dirty="0" smtClean="0">
                <a:solidFill>
                  <a:srgbClr val="002060"/>
                </a:solidFill>
              </a:rPr>
              <a:t>), cassettes </a:t>
            </a:r>
            <a:r>
              <a:rPr lang="en-US" dirty="0" smtClean="0">
                <a:solidFill>
                  <a:srgbClr val="002060"/>
                </a:solidFill>
              </a:rPr>
              <a:t>audio, video,…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rgbClr val="002060"/>
                </a:solidFill>
              </a:rPr>
              <a:t>Archives </a:t>
            </a:r>
            <a:r>
              <a:rPr lang="en-US" dirty="0" err="1" smtClean="0">
                <a:solidFill>
                  <a:srgbClr val="002060"/>
                </a:solidFill>
              </a:rPr>
              <a:t>définitives</a:t>
            </a:r>
            <a:r>
              <a:rPr lang="en-US" dirty="0" smtClean="0">
                <a:solidFill>
                  <a:srgbClr val="002060"/>
                </a:solidFill>
              </a:rPr>
              <a:t> : </a:t>
            </a:r>
            <a:r>
              <a:rPr lang="en-US" dirty="0">
                <a:solidFill>
                  <a:srgbClr val="002060"/>
                </a:solidFill>
              </a:rPr>
              <a:t>documents </a:t>
            </a:r>
            <a:r>
              <a:rPr lang="en-US" dirty="0" err="1">
                <a:solidFill>
                  <a:srgbClr val="002060"/>
                </a:solidFill>
              </a:rPr>
              <a:t>scientifiques</a:t>
            </a:r>
            <a:r>
              <a:rPr lang="en-US" dirty="0">
                <a:solidFill>
                  <a:srgbClr val="002060"/>
                </a:solidFill>
              </a:rPr>
              <a:t>, techniques et </a:t>
            </a:r>
            <a:r>
              <a:rPr lang="en-US" dirty="0" err="1">
                <a:solidFill>
                  <a:srgbClr val="002060"/>
                </a:solidFill>
              </a:rPr>
              <a:t>administratifs</a:t>
            </a:r>
            <a:endParaRPr lang="en-US" dirty="0">
              <a:solidFill>
                <a:srgbClr val="002060"/>
              </a:solidFill>
            </a:endParaRP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rgbClr val="002060"/>
                </a:solidFill>
              </a:rPr>
              <a:t>Base </a:t>
            </a:r>
            <a:r>
              <a:rPr lang="en-US" dirty="0">
                <a:solidFill>
                  <a:srgbClr val="002060"/>
                </a:solidFill>
              </a:rPr>
              <a:t>de </a:t>
            </a:r>
            <a:r>
              <a:rPr lang="en-US" dirty="0" err="1">
                <a:solidFill>
                  <a:srgbClr val="002060"/>
                </a:solidFill>
              </a:rPr>
              <a:t>données</a:t>
            </a:r>
            <a:r>
              <a:rPr lang="en-US" dirty="0">
                <a:solidFill>
                  <a:srgbClr val="002060"/>
                </a:solidFill>
              </a:rPr>
              <a:t> sur CDS </a:t>
            </a:r>
            <a:r>
              <a:rPr lang="fr-FR" dirty="0" err="1" smtClean="0">
                <a:solidFill>
                  <a:srgbClr val="002060"/>
                </a:solidFill>
              </a:rPr>
              <a:t>Invenio</a:t>
            </a:r>
            <a:r>
              <a:rPr lang="fr-FR" dirty="0" smtClean="0">
                <a:solidFill>
                  <a:srgbClr val="002060"/>
                </a:solidFill>
              </a:rPr>
              <a:t> </a:t>
            </a:r>
            <a:r>
              <a:rPr lang="fr-FR" altLang="en-US" kern="0" dirty="0" smtClean="0">
                <a:solidFill>
                  <a:srgbClr val="002060"/>
                </a:solidFill>
              </a:rPr>
              <a:t>(</a:t>
            </a:r>
            <a:r>
              <a:rPr lang="fr-FR" altLang="en-US" kern="0" dirty="0">
                <a:solidFill>
                  <a:srgbClr val="002060"/>
                </a:solidFill>
              </a:rPr>
              <a:t>Interface Web + Editeur de notices)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rgbClr val="002060"/>
                </a:solidFill>
              </a:rPr>
              <a:t>36 000 notices </a:t>
            </a:r>
            <a:r>
              <a:rPr lang="en-US" dirty="0" err="1" smtClean="0">
                <a:solidFill>
                  <a:srgbClr val="002060"/>
                </a:solidFill>
              </a:rPr>
              <a:t>en</a:t>
            </a:r>
            <a:r>
              <a:rPr lang="en-US" dirty="0" smtClean="0">
                <a:solidFill>
                  <a:srgbClr val="002060"/>
                </a:solidFill>
              </a:rPr>
              <a:t> format </a:t>
            </a:r>
            <a:r>
              <a:rPr lang="en-US" dirty="0" err="1" smtClean="0">
                <a:solidFill>
                  <a:srgbClr val="002060"/>
                </a:solidFill>
              </a:rPr>
              <a:t>bibliothèque</a:t>
            </a:r>
            <a:r>
              <a:rPr lang="en-US" dirty="0" smtClean="0">
                <a:solidFill>
                  <a:srgbClr val="002060"/>
                </a:solidFill>
              </a:rPr>
              <a:t> MARC21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rgbClr val="002060"/>
                </a:solidFill>
              </a:rPr>
              <a:t>Son </a:t>
            </a:r>
            <a:r>
              <a:rPr lang="en-US" dirty="0">
                <a:solidFill>
                  <a:srgbClr val="002060"/>
                </a:solidFill>
              </a:rPr>
              <a:t>site Web : + de 230 </a:t>
            </a:r>
            <a:r>
              <a:rPr lang="en-US" dirty="0" smtClean="0">
                <a:solidFill>
                  <a:srgbClr val="002060"/>
                </a:solidFill>
              </a:rPr>
              <a:t>pages. Drupal 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Sandrine Reyes, CERN-RCS-SIS-AR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6984E-0EC8-4BA6-9171-A1192F5C3E9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8465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rgbClr val="002060"/>
                </a:solidFill>
                <a:latin typeface="+mn-lt"/>
              </a:rPr>
              <a:t>Fonds CERN</a:t>
            </a:r>
            <a:endParaRPr lang="en-GB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556932"/>
            <a:ext cx="9601196" cy="3358093"/>
          </a:xfrm>
        </p:spPr>
        <p:txBody>
          <a:bodyPr>
            <a:noAutofit/>
          </a:bodyPr>
          <a:lstStyle/>
          <a:p>
            <a:pPr lvl="1">
              <a:spcBef>
                <a:spcPts val="0"/>
              </a:spcBef>
              <a:buClr>
                <a:srgbClr val="83992A"/>
              </a:buClr>
              <a:buFont typeface="Arial" panose="020B0604020202020204" pitchFamily="34" charset="0"/>
              <a:buChar char="•"/>
            </a:pPr>
            <a:r>
              <a:rPr lang="fr-FR" altLang="en-US" sz="2200" dirty="0" smtClean="0">
                <a:solidFill>
                  <a:srgbClr val="002060"/>
                </a:solidFill>
              </a:rPr>
              <a:t>le </a:t>
            </a:r>
            <a:r>
              <a:rPr lang="fr-FR" altLang="en-US" sz="2200" dirty="0">
                <a:solidFill>
                  <a:srgbClr val="002060"/>
                </a:solidFill>
              </a:rPr>
              <a:t>Conseil du CERN et ses organes subsidiaires</a:t>
            </a:r>
          </a:p>
          <a:p>
            <a:pPr lvl="1">
              <a:spcBef>
                <a:spcPts val="0"/>
              </a:spcBef>
              <a:buClr>
                <a:srgbClr val="83992A"/>
              </a:buClr>
              <a:buFont typeface="Arial" panose="020B0604020202020204" pitchFamily="34" charset="0"/>
              <a:buChar char="•"/>
            </a:pPr>
            <a:r>
              <a:rPr lang="fr-FR" altLang="en-US" sz="2200" dirty="0">
                <a:solidFill>
                  <a:srgbClr val="002060"/>
                </a:solidFill>
              </a:rPr>
              <a:t>la Direction </a:t>
            </a:r>
          </a:p>
          <a:p>
            <a:pPr lvl="1">
              <a:spcBef>
                <a:spcPts val="0"/>
              </a:spcBef>
              <a:buClr>
                <a:srgbClr val="83992A"/>
              </a:buClr>
              <a:buFont typeface="Arial" panose="020B0604020202020204" pitchFamily="34" charset="0"/>
              <a:buChar char="•"/>
            </a:pPr>
            <a:r>
              <a:rPr lang="fr-FR" altLang="en-US" sz="2200" dirty="0">
                <a:solidFill>
                  <a:srgbClr val="002060"/>
                </a:solidFill>
              </a:rPr>
              <a:t>la physique théorique et expérimentale</a:t>
            </a:r>
          </a:p>
          <a:p>
            <a:pPr lvl="1">
              <a:spcBef>
                <a:spcPts val="0"/>
              </a:spcBef>
              <a:buClr>
                <a:srgbClr val="83992A"/>
              </a:buClr>
              <a:buFont typeface="Arial" panose="020B0604020202020204" pitchFamily="34" charset="0"/>
              <a:buChar char="•"/>
            </a:pPr>
            <a:r>
              <a:rPr lang="fr-FR" altLang="en-US" sz="2200" dirty="0">
                <a:solidFill>
                  <a:srgbClr val="002060"/>
                </a:solidFill>
              </a:rPr>
              <a:t>la construction et l’utilisation des accélérateurs, détecteurs et installations </a:t>
            </a:r>
          </a:p>
          <a:p>
            <a:pPr lvl="1">
              <a:spcBef>
                <a:spcPts val="0"/>
              </a:spcBef>
              <a:buClr>
                <a:srgbClr val="83992A"/>
              </a:buClr>
              <a:buFont typeface="Arial" panose="020B0604020202020204" pitchFamily="34" charset="0"/>
              <a:buChar char="•"/>
            </a:pPr>
            <a:r>
              <a:rPr lang="fr-FR" altLang="en-US" sz="2200" dirty="0">
                <a:solidFill>
                  <a:srgbClr val="002060"/>
                </a:solidFill>
              </a:rPr>
              <a:t>l’ingénierie, l’informatique, technologies, </a:t>
            </a:r>
            <a:r>
              <a:rPr lang="fr-FR" altLang="en-US" sz="2200" dirty="0" smtClean="0">
                <a:solidFill>
                  <a:srgbClr val="002060"/>
                </a:solidFill>
              </a:rPr>
              <a:t>accords juridiques,…</a:t>
            </a:r>
            <a:r>
              <a:rPr lang="fr-FR" altLang="en-US" sz="1600" dirty="0" smtClean="0">
                <a:solidFill>
                  <a:srgbClr val="002060"/>
                </a:solidFill>
              </a:rPr>
              <a:t/>
            </a:r>
            <a:br>
              <a:rPr lang="fr-FR" altLang="en-US" sz="1600" dirty="0" smtClean="0">
                <a:solidFill>
                  <a:srgbClr val="002060"/>
                </a:solidFill>
              </a:rPr>
            </a:br>
            <a:endParaRPr lang="fr-FR" altLang="en-US" sz="1600" dirty="0" smtClean="0">
              <a:solidFill>
                <a:srgbClr val="002060"/>
              </a:solidFill>
            </a:endParaRPr>
          </a:p>
          <a:p>
            <a:pPr marL="0" indent="0">
              <a:spcBef>
                <a:spcPts val="0"/>
              </a:spcBef>
              <a:buClr>
                <a:srgbClr val="83992A"/>
              </a:buClr>
              <a:buNone/>
            </a:pPr>
            <a:r>
              <a:rPr lang="fr-FR" altLang="en-US" sz="2200" b="1" i="1" u="sng" dirty="0" smtClean="0">
                <a:solidFill>
                  <a:srgbClr val="002060"/>
                </a:solidFill>
              </a:rPr>
              <a:t>Circulaire </a:t>
            </a:r>
            <a:r>
              <a:rPr lang="fr-FR" altLang="en-US" sz="2200" b="1" i="1" u="sng" dirty="0">
                <a:solidFill>
                  <a:srgbClr val="002060"/>
                </a:solidFill>
              </a:rPr>
              <a:t>Administrative N°10 </a:t>
            </a:r>
            <a:r>
              <a:rPr lang="fr-FR" altLang="en-US" sz="2200" dirty="0">
                <a:solidFill>
                  <a:srgbClr val="002060"/>
                </a:solidFill>
              </a:rPr>
              <a:t>: Préservés par les services concernés</a:t>
            </a:r>
          </a:p>
          <a:p>
            <a:pPr lvl="1">
              <a:spcBef>
                <a:spcPts val="0"/>
              </a:spcBef>
              <a:buClr>
                <a:srgbClr val="83992A"/>
              </a:buClr>
              <a:buFont typeface="Arial" panose="020B0604020202020204" pitchFamily="34" charset="0"/>
              <a:buChar char="•"/>
            </a:pPr>
            <a:r>
              <a:rPr lang="fr-FR" altLang="en-US" sz="2200" dirty="0" smtClean="0">
                <a:solidFill>
                  <a:srgbClr val="002060"/>
                </a:solidFill>
              </a:rPr>
              <a:t>Ressources </a:t>
            </a:r>
            <a:r>
              <a:rPr lang="fr-FR" altLang="en-US" sz="2200" dirty="0">
                <a:solidFill>
                  <a:srgbClr val="002060"/>
                </a:solidFill>
              </a:rPr>
              <a:t>Humaines, Finances, Service médical, Caisse de </a:t>
            </a:r>
            <a:r>
              <a:rPr lang="fr-FR" altLang="en-US" sz="2200" dirty="0" smtClean="0">
                <a:solidFill>
                  <a:srgbClr val="002060"/>
                </a:solidFill>
              </a:rPr>
              <a:t>Pension</a:t>
            </a:r>
            <a:endParaRPr lang="en-GB" sz="2200" dirty="0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0" y="791331"/>
            <a:ext cx="1701767" cy="1494668"/>
          </a:xfrm>
          <a:prstGeom prst="rect">
            <a:avLst/>
          </a:prstGeom>
          <a:gradFill flip="none" rotWithShape="1">
            <a:gsLst>
              <a:gs pos="41588">
                <a:srgbClr val="C4E8D9"/>
              </a:gs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</p:pic>
      <p:sp>
        <p:nvSpPr>
          <p:cNvPr id="9" name="Rectangle 8"/>
          <p:cNvSpPr/>
          <p:nvPr/>
        </p:nvSpPr>
        <p:spPr>
          <a:xfrm>
            <a:off x="11137900" y="6515100"/>
            <a:ext cx="736600" cy="342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Sandrine Reyes, CERN-RCS-SIS-AR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6984E-0EC8-4BA6-9171-A1192F5C3E9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324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rgbClr val="002060"/>
                </a:solidFill>
                <a:latin typeface="+mn-lt"/>
              </a:rPr>
              <a:t>Base de données </a:t>
            </a:r>
            <a:br>
              <a:rPr lang="fr-FR" b="1" dirty="0" smtClean="0">
                <a:solidFill>
                  <a:srgbClr val="002060"/>
                </a:solidFill>
                <a:latin typeface="+mn-lt"/>
              </a:rPr>
            </a:br>
            <a:r>
              <a:rPr lang="fr-FR" b="1" dirty="0" smtClean="0">
                <a:solidFill>
                  <a:srgbClr val="002060"/>
                </a:solidFill>
                <a:latin typeface="+mn-lt"/>
              </a:rPr>
              <a:t>des Archives CERN</a:t>
            </a:r>
            <a:endParaRPr lang="en-GB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fr-FR" dirty="0" smtClean="0">
                <a:solidFill>
                  <a:srgbClr val="002060"/>
                </a:solidFill>
              </a:rPr>
              <a:t>36 000 notices CDS</a:t>
            </a:r>
          </a:p>
          <a:p>
            <a:pPr>
              <a:spcBef>
                <a:spcPts val="0"/>
              </a:spcBef>
            </a:pPr>
            <a:r>
              <a:rPr lang="fr-FR" dirty="0" smtClean="0">
                <a:solidFill>
                  <a:srgbClr val="002060"/>
                </a:solidFill>
              </a:rPr>
              <a:t>Format bibliothèque MARC21</a:t>
            </a:r>
          </a:p>
          <a:p>
            <a:pPr>
              <a:spcBef>
                <a:spcPts val="0"/>
              </a:spcBef>
            </a:pPr>
            <a:r>
              <a:rPr lang="fr-FR" dirty="0" smtClean="0">
                <a:solidFill>
                  <a:srgbClr val="002060"/>
                </a:solidFill>
              </a:rPr>
              <a:t>Liens vers la base de la </a:t>
            </a:r>
            <a:br>
              <a:rPr lang="fr-FR" dirty="0" smtClean="0">
                <a:solidFill>
                  <a:srgbClr val="002060"/>
                </a:solidFill>
              </a:rPr>
            </a:br>
            <a:r>
              <a:rPr lang="fr-FR" dirty="0" smtClean="0">
                <a:solidFill>
                  <a:srgbClr val="002060"/>
                </a:solidFill>
              </a:rPr>
              <a:t>bibliothèque</a:t>
            </a:r>
          </a:p>
          <a:p>
            <a:pPr>
              <a:spcBef>
                <a:spcPts val="0"/>
              </a:spcBef>
            </a:pPr>
            <a:r>
              <a:rPr lang="fr-FR" dirty="0" smtClean="0">
                <a:solidFill>
                  <a:srgbClr val="002060"/>
                </a:solidFill>
              </a:rPr>
              <a:t>Liens vers les </a:t>
            </a:r>
            <a:r>
              <a:rPr lang="fr-FR" dirty="0" err="1" smtClean="0">
                <a:solidFill>
                  <a:srgbClr val="002060"/>
                </a:solidFill>
              </a:rPr>
              <a:t>ISADg</a:t>
            </a:r>
            <a:endParaRPr lang="fr-FR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fr-FR" sz="2000" dirty="0" smtClean="0">
                <a:solidFill>
                  <a:srgbClr val="002060"/>
                </a:solidFill>
              </a:rPr>
              <a:t> </a:t>
            </a: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9" t="13918" r="68584" b="16084"/>
          <a:stretch>
            <a:fillRect/>
          </a:stretch>
        </p:blipFill>
        <p:spPr bwMode="auto">
          <a:xfrm>
            <a:off x="5513784" y="2740554"/>
            <a:ext cx="3311525" cy="2951163"/>
          </a:xfrm>
          <a:prstGeom prst="rect">
            <a:avLst/>
          </a:prstGeom>
          <a:noFill/>
          <a:ln w="12700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" t="13916" r="59560" b="6290"/>
          <a:stretch>
            <a:fillRect/>
          </a:stretch>
        </p:blipFill>
        <p:spPr bwMode="auto">
          <a:xfrm>
            <a:off x="8013926" y="2964921"/>
            <a:ext cx="3384550" cy="2957513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5874147" y="5811970"/>
            <a:ext cx="1295400" cy="2477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rgbClr val="002060"/>
                </a:solidFill>
              </a:rPr>
              <a:t>Interface Web</a:t>
            </a:r>
            <a:endParaRPr lang="en-GB" sz="1050" i="1" dirty="0">
              <a:solidFill>
                <a:srgbClr val="00206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058501" y="6040342"/>
            <a:ext cx="1295400" cy="2882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rgbClr val="002060"/>
                </a:solidFill>
              </a:rPr>
              <a:t>Editeur</a:t>
            </a:r>
            <a:endParaRPr lang="en-GB" sz="1050" i="1" dirty="0">
              <a:solidFill>
                <a:srgbClr val="002060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Sandrine Reyes, CERN-RCS-SIS-AR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6984E-0EC8-4BA6-9171-A1192F5C3E9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5964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altLang="en-US" b="1" dirty="0" smtClean="0">
                <a:solidFill>
                  <a:srgbClr val="002060"/>
                </a:solidFill>
                <a:latin typeface="+mn-lt"/>
              </a:rPr>
              <a:t>Guides </a:t>
            </a:r>
            <a:r>
              <a:rPr lang="fr-FR" altLang="en-US" b="1" dirty="0">
                <a:solidFill>
                  <a:srgbClr val="002060"/>
                </a:solidFill>
                <a:latin typeface="+mn-lt"/>
              </a:rPr>
              <a:t>des </a:t>
            </a:r>
            <a:r>
              <a:rPr lang="fr-FR" altLang="en-US" b="1" dirty="0" smtClean="0">
                <a:solidFill>
                  <a:srgbClr val="002060"/>
                </a:solidFill>
                <a:latin typeface="+mn-lt"/>
              </a:rPr>
              <a:t>collections </a:t>
            </a:r>
            <a:br>
              <a:rPr lang="fr-FR" altLang="en-US" b="1" dirty="0" smtClean="0">
                <a:solidFill>
                  <a:srgbClr val="002060"/>
                </a:solidFill>
                <a:latin typeface="+mn-lt"/>
              </a:rPr>
            </a:br>
            <a:r>
              <a:rPr lang="fr-FR" altLang="en-US" sz="2400" b="1" dirty="0" smtClean="0">
                <a:solidFill>
                  <a:srgbClr val="002060"/>
                </a:solidFill>
                <a:latin typeface="+mn-lt"/>
              </a:rPr>
              <a:t>(CERN &amp; W. Pauli)</a:t>
            </a:r>
            <a:endParaRPr lang="en-GB" sz="24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8" name="Picture 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1" t="31551" r="68176" b="14018"/>
          <a:stretch>
            <a:fillRect/>
          </a:stretch>
        </p:blipFill>
        <p:spPr bwMode="auto">
          <a:xfrm>
            <a:off x="844548" y="2556932"/>
            <a:ext cx="4176713" cy="3400425"/>
          </a:xfrm>
          <a:prstGeom prst="rect">
            <a:avLst/>
          </a:prstGeom>
          <a:noFill/>
          <a:ln w="12700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75" t="32695" r="15578" b="52167"/>
          <a:stretch>
            <a:fillRect/>
          </a:stretch>
        </p:blipFill>
        <p:spPr bwMode="auto">
          <a:xfrm>
            <a:off x="5196506" y="2556932"/>
            <a:ext cx="5748652" cy="1330769"/>
          </a:xfrm>
          <a:prstGeom prst="rect">
            <a:avLst/>
          </a:prstGeom>
          <a:solidFill>
            <a:srgbClr val="000000"/>
          </a:solidFill>
          <a:ln w="12700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10" name="Picture 2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09" t="33975" r="16428" b="24037"/>
          <a:stretch>
            <a:fillRect/>
          </a:stretch>
        </p:blipFill>
        <p:spPr bwMode="auto">
          <a:xfrm>
            <a:off x="5196505" y="4133054"/>
            <a:ext cx="2835565" cy="1824303"/>
          </a:xfrm>
          <a:prstGeom prst="rect">
            <a:avLst/>
          </a:prstGeom>
          <a:noFill/>
          <a:ln w="12700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69" t="24548" r="31485" b="35654"/>
          <a:stretch>
            <a:fillRect/>
          </a:stretch>
        </p:blipFill>
        <p:spPr bwMode="auto">
          <a:xfrm>
            <a:off x="8207314" y="4133054"/>
            <a:ext cx="2737844" cy="1824303"/>
          </a:xfrm>
          <a:prstGeom prst="rect">
            <a:avLst/>
          </a:prstGeom>
          <a:solidFill>
            <a:srgbClr val="000000"/>
          </a:solidFill>
          <a:ln w="9525">
            <a:solidFill>
              <a:srgbClr val="333300"/>
            </a:solidFill>
            <a:miter lim="800000"/>
            <a:headEnd/>
            <a:tailEnd/>
          </a:ln>
        </p:spPr>
      </p:pic>
      <p:sp>
        <p:nvSpPr>
          <p:cNvPr id="16" name="Rounded Rectangle 15"/>
          <p:cNvSpPr/>
          <p:nvPr/>
        </p:nvSpPr>
        <p:spPr>
          <a:xfrm>
            <a:off x="844548" y="889000"/>
            <a:ext cx="2120900" cy="1396999"/>
          </a:xfrm>
          <a:prstGeom prst="roundRect">
            <a:avLst/>
          </a:prstGeom>
          <a:solidFill>
            <a:srgbClr val="E4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 fontAlgn="base">
              <a:spcBef>
                <a:spcPct val="20000"/>
              </a:spcBef>
              <a:spcAft>
                <a:spcPct val="0"/>
              </a:spcAft>
              <a:buClr>
                <a:srgbClr val="999933"/>
              </a:buClr>
            </a:pPr>
            <a:r>
              <a:rPr lang="fr-FR" altLang="en-US" sz="1600" kern="0" dirty="0">
                <a:solidFill>
                  <a:srgbClr val="002060"/>
                </a:solidFill>
              </a:rPr>
              <a:t>Aperçu de toutes les collections classées selon les différentes fonctions exercées au CERN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972401" y="6034037"/>
            <a:ext cx="1295400" cy="1558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rgbClr val="002060"/>
                </a:solidFill>
              </a:rPr>
              <a:t>Notice ISAD(g</a:t>
            </a:r>
            <a:r>
              <a:rPr lang="fr-FR" sz="1050" i="1" dirty="0" smtClean="0">
                <a:solidFill>
                  <a:srgbClr val="002060"/>
                </a:solidFill>
              </a:rPr>
              <a:t>)</a:t>
            </a:r>
            <a:endParaRPr lang="en-GB" sz="1050" i="1" dirty="0">
              <a:solidFill>
                <a:srgbClr val="00206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601301" y="6024512"/>
            <a:ext cx="1904606" cy="1558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rgbClr val="002060"/>
                </a:solidFill>
              </a:rPr>
              <a:t>Catalogue CDS de la collection</a:t>
            </a:r>
            <a:endParaRPr lang="en-GB" sz="1100" dirty="0">
              <a:solidFill>
                <a:srgbClr val="00206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584053" y="3887701"/>
            <a:ext cx="4047534" cy="1836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rgbClr val="002060"/>
                </a:solidFill>
              </a:rPr>
              <a:t>Catalogues CDS de plusieurs collections (Répertoire DG)</a:t>
            </a:r>
            <a:endParaRPr lang="en-GB" sz="1100" dirty="0">
              <a:solidFill>
                <a:srgbClr val="00206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Sandrine Reyes, CERN-RCS-SIS-AR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6984E-0EC8-4BA6-9171-A1192F5C3E9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653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 rotWithShape="1">
          <a:blip r:embed="rId2"/>
          <a:srcRect l="1662" t="14958" r="49978" b="36011"/>
          <a:stretch/>
        </p:blipFill>
        <p:spPr bwMode="auto">
          <a:xfrm>
            <a:off x="5512252" y="3989917"/>
            <a:ext cx="2771775" cy="11239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rgbClr val="002060"/>
                </a:solidFill>
                <a:latin typeface="+mn-lt"/>
              </a:rPr>
              <a:t>Fonds du Professeur</a:t>
            </a:r>
            <a:br>
              <a:rPr lang="fr-FR" b="1" dirty="0" smtClean="0">
                <a:solidFill>
                  <a:srgbClr val="002060"/>
                </a:solidFill>
                <a:latin typeface="+mn-lt"/>
              </a:rPr>
            </a:br>
            <a:r>
              <a:rPr lang="fr-FR" b="1" dirty="0" smtClean="0">
                <a:solidFill>
                  <a:srgbClr val="002060"/>
                </a:solidFill>
                <a:latin typeface="+mn-lt"/>
              </a:rPr>
              <a:t>Wolfgang Pauli</a:t>
            </a:r>
            <a:endParaRPr lang="en-GB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fr-FR" dirty="0"/>
          </a:p>
          <a:p>
            <a:endParaRPr lang="fr-FR" dirty="0" smtClean="0"/>
          </a:p>
          <a:p>
            <a:pPr lvl="1" defTabSz="914400" fontAlgn="base">
              <a:lnSpc>
                <a:spcPct val="80000"/>
              </a:lnSpc>
              <a:spcBef>
                <a:spcPts val="0"/>
              </a:spcBef>
              <a:buClr>
                <a:srgbClr val="999933"/>
              </a:buClr>
              <a:buSzTx/>
              <a:buFont typeface="Arial" panose="020B0604020202020204" pitchFamily="34" charset="0"/>
              <a:buChar char="•"/>
            </a:pPr>
            <a:r>
              <a:rPr lang="fr-FR" altLang="en-US" sz="2200" kern="0" dirty="0" smtClean="0">
                <a:solidFill>
                  <a:srgbClr val="002060"/>
                </a:solidFill>
              </a:rPr>
              <a:t>Correspondance </a:t>
            </a:r>
            <a:r>
              <a:rPr lang="fr-FR" altLang="en-US" sz="2200" kern="0" dirty="0">
                <a:solidFill>
                  <a:srgbClr val="002060"/>
                </a:solidFill>
              </a:rPr>
              <a:t>(en particulier avec Werner Heisenberg, Albert Einstein, Niels Bohr, etc.)</a:t>
            </a:r>
          </a:p>
          <a:p>
            <a:pPr lvl="1" defTabSz="914400" fontAlgn="base">
              <a:lnSpc>
                <a:spcPct val="80000"/>
              </a:lnSpc>
              <a:spcBef>
                <a:spcPts val="0"/>
              </a:spcBef>
              <a:buClr>
                <a:srgbClr val="999933"/>
              </a:buClr>
              <a:buSzTx/>
              <a:buFont typeface="Arial" panose="020B0604020202020204" pitchFamily="34" charset="0"/>
              <a:buChar char="•"/>
            </a:pPr>
            <a:r>
              <a:rPr lang="fr-FR" altLang="en-US" sz="2200" kern="0" dirty="0">
                <a:solidFill>
                  <a:srgbClr val="002060"/>
                </a:solidFill>
              </a:rPr>
              <a:t>Manuscrits</a:t>
            </a:r>
          </a:p>
          <a:p>
            <a:pPr lvl="1" defTabSz="914400" fontAlgn="base">
              <a:lnSpc>
                <a:spcPct val="80000"/>
              </a:lnSpc>
              <a:spcBef>
                <a:spcPts val="0"/>
              </a:spcBef>
              <a:buClr>
                <a:srgbClr val="999933"/>
              </a:buClr>
              <a:buSzTx/>
              <a:buFont typeface="Arial" panose="020B0604020202020204" pitchFamily="34" charset="0"/>
              <a:buChar char="•"/>
            </a:pPr>
            <a:r>
              <a:rPr lang="fr-FR" altLang="en-US" sz="2200" kern="0" dirty="0" smtClean="0">
                <a:solidFill>
                  <a:srgbClr val="002060"/>
                </a:solidFill>
              </a:rPr>
              <a:t>Bibliothèque</a:t>
            </a:r>
            <a:endParaRPr lang="fr-FR" altLang="en-US" sz="2200" kern="0" dirty="0">
              <a:solidFill>
                <a:srgbClr val="002060"/>
              </a:solidFill>
            </a:endParaRPr>
          </a:p>
          <a:p>
            <a:pPr lvl="1" defTabSz="914400" fontAlgn="base">
              <a:lnSpc>
                <a:spcPct val="80000"/>
              </a:lnSpc>
              <a:spcBef>
                <a:spcPts val="0"/>
              </a:spcBef>
              <a:buClr>
                <a:srgbClr val="999933"/>
              </a:buClr>
              <a:buSzTx/>
              <a:buFont typeface="Arial" panose="020B0604020202020204" pitchFamily="34" charset="0"/>
              <a:buChar char="•"/>
            </a:pPr>
            <a:r>
              <a:rPr lang="fr-FR" altLang="en-US" sz="2200" kern="0" dirty="0">
                <a:solidFill>
                  <a:srgbClr val="002060"/>
                </a:solidFill>
              </a:rPr>
              <a:t>Photos</a:t>
            </a:r>
          </a:p>
          <a:p>
            <a:pPr lvl="1" defTabSz="914400" fontAlgn="base">
              <a:lnSpc>
                <a:spcPct val="80000"/>
              </a:lnSpc>
              <a:spcBef>
                <a:spcPts val="0"/>
              </a:spcBef>
              <a:buClr>
                <a:srgbClr val="999933"/>
              </a:buClr>
              <a:buSzTx/>
              <a:buFont typeface="Arial" panose="020B0604020202020204" pitchFamily="34" charset="0"/>
              <a:buChar char="•"/>
            </a:pPr>
            <a:r>
              <a:rPr lang="fr-FR" altLang="en-US" sz="2200" kern="0" dirty="0">
                <a:solidFill>
                  <a:srgbClr val="002060"/>
                </a:solidFill>
              </a:rPr>
              <a:t>Effets personnels</a:t>
            </a:r>
          </a:p>
          <a:p>
            <a:pPr lvl="1" defTabSz="914400" fontAlgn="base">
              <a:lnSpc>
                <a:spcPct val="80000"/>
              </a:lnSpc>
              <a:spcBef>
                <a:spcPts val="0"/>
              </a:spcBef>
              <a:buClr>
                <a:srgbClr val="999933"/>
              </a:buClr>
              <a:buSzTx/>
              <a:buFont typeface="Arial" panose="020B0604020202020204" pitchFamily="34" charset="0"/>
              <a:buChar char="•"/>
            </a:pPr>
            <a:r>
              <a:rPr lang="fr-FR" altLang="en-US" sz="2200" kern="0" dirty="0">
                <a:solidFill>
                  <a:srgbClr val="002060"/>
                </a:solidFill>
              </a:rPr>
              <a:t>Prix Nobel, diplômes et prix  </a:t>
            </a:r>
            <a:endParaRPr lang="fr-FR" altLang="en-US" sz="2200" kern="0" dirty="0" smtClean="0">
              <a:solidFill>
                <a:srgbClr val="00206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06549" y="2548464"/>
            <a:ext cx="8978899" cy="787399"/>
          </a:xfrm>
          <a:prstGeom prst="rect">
            <a:avLst/>
          </a:prstGeom>
          <a:solidFill>
            <a:srgbClr val="E9E3D7"/>
          </a:solidFill>
          <a:ln>
            <a:solidFill>
              <a:srgbClr val="E4DE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5760" rtlCol="0" anchor="ctr" anchorCtr="0">
            <a:noAutofit/>
          </a:bodyPr>
          <a:lstStyle/>
          <a:p>
            <a:pPr marL="0" lvl="2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en-US" sz="2000" i="1" dirty="0">
                <a:solidFill>
                  <a:srgbClr val="002060"/>
                </a:solidFill>
              </a:rPr>
              <a:t>Physicien autrichien connu pour sa définition du </a:t>
            </a:r>
            <a:r>
              <a:rPr lang="fr-FR" altLang="en-US" sz="2000" i="1" dirty="0" smtClean="0">
                <a:solidFill>
                  <a:srgbClr val="002060"/>
                </a:solidFill>
              </a:rPr>
              <a:t>principe </a:t>
            </a:r>
            <a:r>
              <a:rPr lang="fr-FR" altLang="en-US" sz="2000" i="1" dirty="0">
                <a:solidFill>
                  <a:srgbClr val="002060"/>
                </a:solidFill>
              </a:rPr>
              <a:t>d'exclusion en mécanique quantique. </a:t>
            </a:r>
            <a:r>
              <a:rPr lang="fr-FR" altLang="en-US" sz="2000" i="1" dirty="0" smtClean="0">
                <a:solidFill>
                  <a:srgbClr val="002060"/>
                </a:solidFill>
              </a:rPr>
              <a:t>Prix </a:t>
            </a:r>
            <a:r>
              <a:rPr lang="fr-FR" altLang="en-US" sz="2000" i="1" dirty="0">
                <a:solidFill>
                  <a:srgbClr val="002060"/>
                </a:solidFill>
              </a:rPr>
              <a:t>Nobel de physique en 1945 pour </a:t>
            </a:r>
            <a:r>
              <a:rPr lang="fr-FR" altLang="en-US" sz="2000" i="1" dirty="0" smtClean="0">
                <a:solidFill>
                  <a:srgbClr val="002060"/>
                </a:solidFill>
              </a:rPr>
              <a:t>sa découverte </a:t>
            </a:r>
            <a:r>
              <a:rPr lang="fr-FR" altLang="en-US" sz="2000" i="1" dirty="0">
                <a:solidFill>
                  <a:srgbClr val="002060"/>
                </a:solidFill>
              </a:rPr>
              <a:t>appelée aussi principe de </a:t>
            </a:r>
            <a:r>
              <a:rPr lang="fr-FR" altLang="en-US" sz="2000" i="1" dirty="0" smtClean="0">
                <a:solidFill>
                  <a:srgbClr val="002060"/>
                </a:solidFill>
              </a:rPr>
              <a:t>Pauli.</a:t>
            </a:r>
            <a:endParaRPr lang="fr-FR" altLang="en-US" sz="2000" i="1" dirty="0">
              <a:solidFill>
                <a:srgbClr val="002060"/>
              </a:solidFill>
            </a:endParaRPr>
          </a:p>
          <a:p>
            <a:pPr marL="0" lvl="2" defTabSz="914400" fontAlgn="base">
              <a:spcBef>
                <a:spcPct val="0"/>
              </a:spcBef>
              <a:spcAft>
                <a:spcPct val="0"/>
              </a:spcAft>
            </a:pPr>
            <a:endParaRPr lang="fr-FR" altLang="en-US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10" descr="pauli_wolfgang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037" y="971549"/>
            <a:ext cx="981075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/>
          <p:nvPr/>
        </p:nvPicPr>
        <p:blipFill rotWithShape="1">
          <a:blip r:embed="rId5"/>
          <a:srcRect l="5401" t="37159" r="57278" b="14404"/>
          <a:stretch/>
        </p:blipFill>
        <p:spPr bwMode="auto">
          <a:xfrm>
            <a:off x="7135587" y="4336668"/>
            <a:ext cx="2296880" cy="136562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/>
          <p:cNvPicPr/>
          <p:nvPr/>
        </p:nvPicPr>
        <p:blipFill rotWithShape="1">
          <a:blip r:embed="rId6"/>
          <a:srcRect l="1829" t="27008" r="53633" b="16066"/>
          <a:stretch/>
        </p:blipFill>
        <p:spPr bwMode="auto">
          <a:xfrm>
            <a:off x="8993409" y="4652432"/>
            <a:ext cx="1935846" cy="131656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Sandrine Reyes, CERN-RCS-SIS-AR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6984E-0EC8-4BA6-9171-A1192F5C3E9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6586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rgbClr val="002060"/>
                </a:solidFill>
                <a:latin typeface="+mn-lt"/>
              </a:rPr>
              <a:t>Base de données</a:t>
            </a:r>
            <a:br>
              <a:rPr lang="fr-FR" b="1" dirty="0" smtClean="0">
                <a:solidFill>
                  <a:srgbClr val="002060"/>
                </a:solidFill>
                <a:latin typeface="+mn-lt"/>
              </a:rPr>
            </a:br>
            <a:r>
              <a:rPr lang="fr-FR" b="1" dirty="0" smtClean="0">
                <a:solidFill>
                  <a:srgbClr val="002060"/>
                </a:solidFill>
                <a:latin typeface="+mn-lt"/>
              </a:rPr>
              <a:t>Wolfgang Pauli</a:t>
            </a:r>
            <a:endParaRPr lang="en-GB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fr-FR" dirty="0"/>
          </a:p>
          <a:p>
            <a:endParaRPr lang="fr-FR" dirty="0" smtClean="0"/>
          </a:p>
          <a:p>
            <a:pPr lvl="1" defTabSz="914400" fontAlgn="base">
              <a:lnSpc>
                <a:spcPct val="80000"/>
              </a:lnSpc>
              <a:spcAft>
                <a:spcPct val="0"/>
              </a:spcAft>
              <a:buClr>
                <a:srgbClr val="999933"/>
              </a:buClr>
              <a:buSzTx/>
              <a:buFont typeface="Wingdings" panose="05000000000000000000" pitchFamily="2" charset="2"/>
              <a:buChar char="ü"/>
              <a:tabLst>
                <a:tab pos="2743200" algn="l"/>
              </a:tabLst>
            </a:pPr>
            <a:r>
              <a:rPr lang="fr-FR" altLang="en-US" kern="0" dirty="0" smtClean="0">
                <a:solidFill>
                  <a:srgbClr val="002060"/>
                </a:solidFill>
              </a:rPr>
              <a:t>	</a:t>
            </a:r>
          </a:p>
          <a:p>
            <a:pPr marL="2625725" lvl="1" indent="-342900" defTabSz="914400" fontAlgn="base">
              <a:lnSpc>
                <a:spcPct val="80000"/>
              </a:lnSpc>
              <a:spcBef>
                <a:spcPts val="0"/>
              </a:spcBef>
              <a:buClr>
                <a:srgbClr val="999933"/>
              </a:buClr>
              <a:buSzTx/>
              <a:buFont typeface="Arial" panose="020B0604020202020204" pitchFamily="34" charset="0"/>
              <a:buChar char="•"/>
              <a:tabLst>
                <a:tab pos="2743200" algn="l"/>
              </a:tabLst>
            </a:pPr>
            <a:r>
              <a:rPr lang="fr-FR" altLang="en-US" kern="0" dirty="0">
                <a:solidFill>
                  <a:srgbClr val="002060"/>
                </a:solidFill>
              </a:rPr>
              <a:t>	</a:t>
            </a:r>
            <a:r>
              <a:rPr lang="fr-FR" altLang="en-US" kern="0" dirty="0" smtClean="0">
                <a:solidFill>
                  <a:srgbClr val="002060"/>
                </a:solidFill>
              </a:rPr>
              <a:t>3 800 Notices</a:t>
            </a:r>
          </a:p>
          <a:p>
            <a:pPr marL="2625725" lvl="1" indent="-342900" defTabSz="914400" fontAlgn="base">
              <a:lnSpc>
                <a:spcPct val="80000"/>
              </a:lnSpc>
              <a:spcBef>
                <a:spcPts val="0"/>
              </a:spcBef>
              <a:buClr>
                <a:srgbClr val="999933"/>
              </a:buClr>
              <a:buSzTx/>
              <a:buFont typeface="Arial" panose="020B0604020202020204" pitchFamily="34" charset="0"/>
              <a:buChar char="•"/>
              <a:tabLst>
                <a:tab pos="2743200" algn="l"/>
              </a:tabLst>
            </a:pPr>
            <a:r>
              <a:rPr lang="fr-FR" altLang="en-US" sz="2400" kern="0" dirty="0" smtClean="0">
                <a:solidFill>
                  <a:srgbClr val="002060"/>
                </a:solidFill>
              </a:rPr>
              <a:t>+ 200 photos numérisées</a:t>
            </a:r>
          </a:p>
          <a:p>
            <a:pPr marL="2625725" lvl="1" indent="-342900" defTabSz="914400" fontAlgn="base">
              <a:lnSpc>
                <a:spcPct val="80000"/>
              </a:lnSpc>
              <a:spcBef>
                <a:spcPts val="0"/>
              </a:spcBef>
              <a:buClr>
                <a:srgbClr val="999933"/>
              </a:buClr>
              <a:buSzTx/>
              <a:buFont typeface="Arial" panose="020B0604020202020204" pitchFamily="34" charset="0"/>
              <a:buChar char="•"/>
              <a:tabLst>
                <a:tab pos="2743200" algn="l"/>
              </a:tabLst>
            </a:pPr>
            <a:r>
              <a:rPr lang="fr-FR" altLang="en-US" sz="2400" kern="0" dirty="0" smtClean="0">
                <a:solidFill>
                  <a:srgbClr val="002060"/>
                </a:solidFill>
              </a:rPr>
              <a:t> 	Nombreuses lettres numérisées</a:t>
            </a:r>
          </a:p>
          <a:p>
            <a:pPr marL="2625725" lvl="1" indent="-342900" defTabSz="914400" fontAlgn="base">
              <a:lnSpc>
                <a:spcPct val="80000"/>
              </a:lnSpc>
              <a:spcBef>
                <a:spcPts val="0"/>
              </a:spcBef>
              <a:buClr>
                <a:srgbClr val="999933"/>
              </a:buClr>
              <a:buSzTx/>
              <a:buFont typeface="Arial" panose="020B0604020202020204" pitchFamily="34" charset="0"/>
              <a:buChar char="•"/>
              <a:tabLst>
                <a:tab pos="2743200" algn="l"/>
              </a:tabLst>
            </a:pPr>
            <a:r>
              <a:rPr lang="fr-FR" altLang="en-US" sz="2400" kern="0" dirty="0" smtClean="0">
                <a:solidFill>
                  <a:srgbClr val="002060"/>
                </a:solidFill>
              </a:rPr>
              <a:t>	Ses manuscrits</a:t>
            </a:r>
          </a:p>
          <a:p>
            <a:pPr marL="2625725" lvl="1" indent="-342900" defTabSz="914400" fontAlgn="base">
              <a:lnSpc>
                <a:spcPct val="80000"/>
              </a:lnSpc>
              <a:spcBef>
                <a:spcPts val="0"/>
              </a:spcBef>
              <a:buClr>
                <a:srgbClr val="999933"/>
              </a:buClr>
              <a:buSzTx/>
              <a:buFont typeface="Arial" panose="020B0604020202020204" pitchFamily="34" charset="0"/>
              <a:buChar char="•"/>
              <a:tabLst>
                <a:tab pos="2743200" algn="l"/>
              </a:tabLst>
            </a:pPr>
            <a:r>
              <a:rPr lang="fr-FR" altLang="en-US" sz="2400" kern="0" dirty="0" smtClean="0">
                <a:solidFill>
                  <a:srgbClr val="002060"/>
                </a:solidFill>
              </a:rPr>
              <a:t>	La voix de Pauli</a:t>
            </a:r>
          </a:p>
          <a:p>
            <a:pPr lvl="1" defTabSz="914400" fontAlgn="base">
              <a:lnSpc>
                <a:spcPct val="80000"/>
              </a:lnSpc>
              <a:spcAft>
                <a:spcPct val="0"/>
              </a:spcAft>
              <a:buClr>
                <a:srgbClr val="999933"/>
              </a:buClr>
              <a:buSzTx/>
              <a:buFont typeface="Wingdings" panose="05000000000000000000" pitchFamily="2" charset="2"/>
              <a:buChar char="ü"/>
            </a:pPr>
            <a:endParaRPr lang="fr-FR" altLang="en-US" sz="2400" kern="0" dirty="0">
              <a:solidFill>
                <a:srgbClr val="002060"/>
              </a:solidFill>
            </a:endParaRPr>
          </a:p>
        </p:txBody>
      </p:sp>
      <p:pic>
        <p:nvPicPr>
          <p:cNvPr id="5" name="Picture 10" descr="pauli_wolfgang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037" y="971549"/>
            <a:ext cx="981075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/>
          <p:nvPr/>
        </p:nvPicPr>
        <p:blipFill rotWithShape="1">
          <a:blip r:embed="rId4"/>
          <a:srcRect t="15905" r="68923" b="14820"/>
          <a:stretch/>
        </p:blipFill>
        <p:spPr bwMode="auto">
          <a:xfrm>
            <a:off x="885372" y="3598328"/>
            <a:ext cx="2598058" cy="2277540"/>
          </a:xfrm>
          <a:prstGeom prst="rect">
            <a:avLst/>
          </a:prstGeom>
          <a:ln w="12700">
            <a:solidFill>
              <a:schemeClr val="accent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1606549" y="2548464"/>
            <a:ext cx="8978899" cy="787399"/>
          </a:xfrm>
          <a:prstGeom prst="rect">
            <a:avLst/>
          </a:prstGeom>
          <a:solidFill>
            <a:srgbClr val="E9E3D7"/>
          </a:solidFill>
          <a:ln>
            <a:solidFill>
              <a:srgbClr val="E4DE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5760" rtlCol="0" anchor="ctr" anchorCtr="0">
            <a:noAutofit/>
          </a:bodyPr>
          <a:lstStyle/>
          <a:p>
            <a:pPr marL="0" lvl="2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altLang="en-US" sz="2000" i="1" dirty="0" smtClean="0">
                <a:solidFill>
                  <a:srgbClr val="002060"/>
                </a:solidFill>
              </a:rPr>
              <a:t>Wolfgang Pauli fut professeur à l’ETH à Zurich (1928 à 1958). Une partie de ses archives sont conservées à la bibliothèque d’ETH.</a:t>
            </a:r>
            <a:endParaRPr lang="fr-FR" altLang="en-US" sz="2000" i="1" dirty="0">
              <a:solidFill>
                <a:srgbClr val="002060"/>
              </a:solidFill>
            </a:endParaRPr>
          </a:p>
          <a:p>
            <a:pPr marL="0" lvl="2" defTabSz="914400" fontAlgn="base">
              <a:spcBef>
                <a:spcPct val="0"/>
              </a:spcBef>
              <a:spcAft>
                <a:spcPct val="0"/>
              </a:spcAft>
            </a:pPr>
            <a:endParaRPr lang="fr-FR" altLang="en-US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5" name="Picture 14"/>
          <p:cNvPicPr/>
          <p:nvPr/>
        </p:nvPicPr>
        <p:blipFill rotWithShape="1">
          <a:blip r:embed="rId5"/>
          <a:srcRect l="9307" t="29087" r="60115" b="6094"/>
          <a:stretch/>
        </p:blipFill>
        <p:spPr bwMode="auto">
          <a:xfrm>
            <a:off x="9423098" y="4440056"/>
            <a:ext cx="1752600" cy="14859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Picture 2" descr="https://cds.cern.ch/record/42981/files/004.gif?subformat=icon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73"/>
          <a:stretch/>
        </p:blipFill>
        <p:spPr bwMode="auto">
          <a:xfrm>
            <a:off x="7888281" y="3598328"/>
            <a:ext cx="1255716" cy="1584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Sandrine Reyes, CERN-RCS-SIS-AR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6984E-0EC8-4BA6-9171-A1192F5C3E9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6252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rgbClr val="002060"/>
                </a:solidFill>
                <a:latin typeface="+mn-lt"/>
              </a:rPr>
              <a:t>Consultation</a:t>
            </a:r>
            <a:br>
              <a:rPr lang="fr-FR" b="1" dirty="0" smtClean="0">
                <a:solidFill>
                  <a:srgbClr val="002060"/>
                </a:solidFill>
                <a:latin typeface="+mn-lt"/>
              </a:rPr>
            </a:br>
            <a:r>
              <a:rPr lang="fr-FR" b="1" dirty="0">
                <a:solidFill>
                  <a:srgbClr val="002060"/>
                </a:solidFill>
                <a:latin typeface="+mn-lt"/>
              </a:rPr>
              <a:t>R</a:t>
            </a:r>
            <a:r>
              <a:rPr lang="fr-FR" b="1" dirty="0" smtClean="0">
                <a:solidFill>
                  <a:srgbClr val="002060"/>
                </a:solidFill>
                <a:latin typeface="+mn-lt"/>
              </a:rPr>
              <a:t>echerche d’information</a:t>
            </a:r>
            <a:endParaRPr lang="en-GB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200" dirty="0" smtClean="0">
                <a:solidFill>
                  <a:srgbClr val="002060"/>
                </a:solidFill>
              </a:rPr>
              <a:t>Guide des collections - + Structuré</a:t>
            </a:r>
          </a:p>
          <a:p>
            <a:r>
              <a:rPr lang="fr-FR" sz="2200" dirty="0" smtClean="0">
                <a:solidFill>
                  <a:srgbClr val="002060"/>
                </a:solidFill>
              </a:rPr>
              <a:t>Catalogue général  des archives sur CDS</a:t>
            </a:r>
          </a:p>
          <a:p>
            <a:endParaRPr lang="fr-FR" sz="1800" dirty="0"/>
          </a:p>
          <a:p>
            <a:endParaRPr lang="fr-FR" dirty="0" smtClean="0"/>
          </a:p>
          <a:p>
            <a:endParaRPr lang="en-GB" dirty="0"/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2" t="10651" r="72500" b="37711"/>
          <a:stretch/>
        </p:blipFill>
        <p:spPr bwMode="auto">
          <a:xfrm>
            <a:off x="1089025" y="3659721"/>
            <a:ext cx="2847975" cy="2205036"/>
          </a:xfrm>
          <a:prstGeom prst="rect">
            <a:avLst/>
          </a:prstGeom>
          <a:solidFill>
            <a:srgbClr val="002060"/>
          </a:solidFill>
          <a:ln w="12700">
            <a:solidFill>
              <a:srgbClr val="002060"/>
            </a:solidFill>
          </a:ln>
        </p:spPr>
      </p:pic>
      <p:pic>
        <p:nvPicPr>
          <p:cNvPr id="8" name="Picture 7"/>
          <p:cNvPicPr/>
          <p:nvPr/>
        </p:nvPicPr>
        <p:blipFill rotWithShape="1">
          <a:blip r:embed="rId3"/>
          <a:srcRect l="50479" t="18554" r="13923" b="10476"/>
          <a:stretch/>
        </p:blipFill>
        <p:spPr bwMode="auto">
          <a:xfrm>
            <a:off x="4351178" y="3621621"/>
            <a:ext cx="2714943" cy="2281236"/>
          </a:xfrm>
          <a:prstGeom prst="rect">
            <a:avLst/>
          </a:prstGeom>
          <a:solidFill>
            <a:srgbClr val="002060"/>
          </a:solidFill>
          <a:ln w="12700">
            <a:solidFill>
              <a:srgbClr val="00206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 4"/>
          <p:cNvSpPr/>
          <p:nvPr/>
        </p:nvSpPr>
        <p:spPr>
          <a:xfrm>
            <a:off x="7208675" y="2551786"/>
            <a:ext cx="4102099" cy="1754326"/>
          </a:xfrm>
          <a:prstGeom prst="rect">
            <a:avLst/>
          </a:prstGeom>
          <a:solidFill>
            <a:srgbClr val="E4DED4"/>
          </a:solidFill>
        </p:spPr>
        <p:txBody>
          <a:bodyPr wrap="square">
            <a:spAutoFit/>
          </a:bodyPr>
          <a:lstStyle/>
          <a:p>
            <a:r>
              <a:rPr lang="en-US" b="1" u="sng" dirty="0" err="1" smtClean="0">
                <a:solidFill>
                  <a:schemeClr val="accent6">
                    <a:lumMod val="75000"/>
                  </a:schemeClr>
                </a:solidFill>
              </a:rPr>
              <a:t>Niveaux</a:t>
            </a:r>
            <a:r>
              <a:rPr lang="en-US" b="1" u="sng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b="1" u="sng" dirty="0" err="1" smtClean="0">
                <a:solidFill>
                  <a:schemeClr val="accent6">
                    <a:lumMod val="75000"/>
                  </a:schemeClr>
                </a:solidFill>
              </a:rPr>
              <a:t>d’accès</a:t>
            </a:r>
            <a:r>
              <a:rPr lang="en-US" b="1" u="sng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: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b="1" dirty="0" err="1" smtClean="0">
                <a:solidFill>
                  <a:srgbClr val="002060"/>
                </a:solidFill>
              </a:rPr>
              <a:t>Libre</a:t>
            </a:r>
            <a:r>
              <a:rPr lang="en-US" dirty="0" smtClean="0">
                <a:solidFill>
                  <a:srgbClr val="002060"/>
                </a:solidFill>
              </a:rPr>
              <a:t> : la </a:t>
            </a:r>
            <a:r>
              <a:rPr lang="en-US" dirty="0" err="1" smtClean="0">
                <a:solidFill>
                  <a:srgbClr val="002060"/>
                </a:solidFill>
              </a:rPr>
              <a:t>majorité</a:t>
            </a:r>
            <a:r>
              <a:rPr lang="en-US" dirty="0" smtClean="0">
                <a:solidFill>
                  <a:srgbClr val="002060"/>
                </a:solidFill>
              </a:rPr>
              <a:t> des documents </a:t>
            </a:r>
            <a:r>
              <a:rPr lang="en-US" dirty="0" err="1" smtClean="0">
                <a:solidFill>
                  <a:srgbClr val="002060"/>
                </a:solidFill>
              </a:rPr>
              <a:t>scientifiques</a:t>
            </a:r>
            <a:r>
              <a:rPr lang="en-US" dirty="0" smtClean="0">
                <a:solidFill>
                  <a:srgbClr val="002060"/>
                </a:solidFill>
              </a:rPr>
              <a:t> et techniques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b="1" dirty="0" err="1" smtClean="0">
                <a:solidFill>
                  <a:srgbClr val="002060"/>
                </a:solidFill>
              </a:rPr>
              <a:t>Restreint</a:t>
            </a:r>
            <a:r>
              <a:rPr lang="en-US" dirty="0" smtClean="0">
                <a:solidFill>
                  <a:srgbClr val="002060"/>
                </a:solidFill>
              </a:rPr>
              <a:t> : Documents </a:t>
            </a:r>
            <a:r>
              <a:rPr lang="en-US" dirty="0" err="1" smtClean="0">
                <a:solidFill>
                  <a:srgbClr val="002060"/>
                </a:solidFill>
              </a:rPr>
              <a:t>administratifs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>et </a:t>
            </a:r>
            <a:r>
              <a:rPr lang="en-US" dirty="0" err="1" smtClean="0">
                <a:solidFill>
                  <a:srgbClr val="002060"/>
                </a:solidFill>
              </a:rPr>
              <a:t>déclassés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confidentiels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b="1" dirty="0" err="1" smtClean="0">
                <a:solidFill>
                  <a:srgbClr val="002060"/>
                </a:solidFill>
              </a:rPr>
              <a:t>Confidentiel</a:t>
            </a:r>
            <a:r>
              <a:rPr lang="en-US" b="1" dirty="0" smtClean="0">
                <a:solidFill>
                  <a:srgbClr val="002060"/>
                </a:solidFill>
              </a:rPr>
              <a:t> : </a:t>
            </a:r>
            <a:r>
              <a:rPr lang="en-US" dirty="0" smtClean="0">
                <a:solidFill>
                  <a:srgbClr val="002060"/>
                </a:solidFill>
              </a:rPr>
              <a:t>30 </a:t>
            </a:r>
            <a:r>
              <a:rPr lang="en-US" dirty="0" err="1" smtClean="0">
                <a:solidFill>
                  <a:srgbClr val="002060"/>
                </a:solidFill>
              </a:rPr>
              <a:t>ans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à 50 </a:t>
            </a:r>
            <a:r>
              <a:rPr lang="en-US" dirty="0" err="1" smtClean="0">
                <a:solidFill>
                  <a:srgbClr val="002060"/>
                </a:solidFill>
              </a:rPr>
              <a:t>ans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895348" y="971021"/>
            <a:ext cx="2101852" cy="1314978"/>
          </a:xfrm>
          <a:prstGeom prst="roundRect">
            <a:avLst/>
          </a:prstGeom>
          <a:solidFill>
            <a:srgbClr val="E4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 fontAlgn="base">
              <a:spcAft>
                <a:spcPct val="0"/>
              </a:spcAft>
              <a:buClr>
                <a:srgbClr val="999933"/>
              </a:buClr>
            </a:pPr>
            <a:r>
              <a:rPr lang="fr-FR" altLang="en-US" sz="2000" kern="0" dirty="0" smtClean="0">
                <a:solidFill>
                  <a:srgbClr val="002060"/>
                </a:solidFill>
              </a:rPr>
              <a:t>Les archives du CERN ne sont pas des archives publiques</a:t>
            </a:r>
            <a:endParaRPr lang="fr-FR" altLang="en-US" sz="2000" kern="0" dirty="0">
              <a:solidFill>
                <a:srgbClr val="00206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208675" y="4762239"/>
            <a:ext cx="4102099" cy="1292757"/>
          </a:xfrm>
          <a:prstGeom prst="rect">
            <a:avLst/>
          </a:prstGeom>
          <a:solidFill>
            <a:srgbClr val="E4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b="1" u="sng" dirty="0" smtClean="0">
                <a:solidFill>
                  <a:schemeClr val="accent6">
                    <a:lumMod val="75000"/>
                  </a:schemeClr>
                </a:solidFill>
              </a:rPr>
              <a:t>Autorisation d’accès </a:t>
            </a:r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: </a:t>
            </a:r>
          </a:p>
          <a:p>
            <a:r>
              <a:rPr lang="fr-FR" dirty="0">
                <a:solidFill>
                  <a:srgbClr val="002060"/>
                </a:solidFill>
              </a:rPr>
              <a:t>F</a:t>
            </a:r>
            <a:r>
              <a:rPr lang="fr-FR" dirty="0" smtClean="0">
                <a:solidFill>
                  <a:srgbClr val="002060"/>
                </a:solidFill>
              </a:rPr>
              <a:t>aire une demande par écrit à l’archiviste avec mention du motif de la consultation</a:t>
            </a:r>
          </a:p>
          <a:p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Sandrine Reyes, CERN-RCS-SIS-AR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6984E-0EC8-4BA6-9171-A1192F5C3E9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888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24686</TotalTime>
  <Words>727</Words>
  <Application>Microsoft Office PowerPoint</Application>
  <PresentationFormat>Widescreen</PresentationFormat>
  <Paragraphs>137</Paragraphs>
  <Slides>15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Garamond</vt:lpstr>
      <vt:lpstr>Wingdings</vt:lpstr>
      <vt:lpstr>Organic</vt:lpstr>
      <vt:lpstr>Les Archives Historiques et Scientifiques du CERN</vt:lpstr>
      <vt:lpstr>Son histoire</vt:lpstr>
      <vt:lpstr>Présentation des Archives Historiques </vt:lpstr>
      <vt:lpstr>Fonds CERN</vt:lpstr>
      <vt:lpstr>Base de données  des Archives CERN</vt:lpstr>
      <vt:lpstr>Guides des collections  (CERN &amp; W. Pauli)</vt:lpstr>
      <vt:lpstr>Fonds du Professeur Wolfgang Pauli</vt:lpstr>
      <vt:lpstr>Base de données Wolfgang Pauli</vt:lpstr>
      <vt:lpstr>Consultation Recherche d’information</vt:lpstr>
      <vt:lpstr>Site Web (+230 pages html)</vt:lpstr>
      <vt:lpstr>Faciliter l’accès aux principales  séries de documents CERN</vt:lpstr>
      <vt:lpstr>Divisional Records Officers (DROs)</vt:lpstr>
      <vt:lpstr>Guide pour DROs</vt:lpstr>
      <vt:lpstr>Projets de numérisation</vt:lpstr>
      <vt:lpstr>En vidéo…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Sandrine Reyes</dc:creator>
  <cp:lastModifiedBy>Sandrine Reyes</cp:lastModifiedBy>
  <cp:revision>109</cp:revision>
  <cp:lastPrinted>2019-05-06T09:06:03Z</cp:lastPrinted>
  <dcterms:created xsi:type="dcterms:W3CDTF">2018-06-26T10:49:38Z</dcterms:created>
  <dcterms:modified xsi:type="dcterms:W3CDTF">2019-05-06T09:23:23Z</dcterms:modified>
</cp:coreProperties>
</file>