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8" r:id="rId2"/>
    <p:sldId id="271" r:id="rId3"/>
    <p:sldId id="274" r:id="rId4"/>
    <p:sldId id="275" r:id="rId5"/>
    <p:sldId id="276" r:id="rId6"/>
    <p:sldId id="277" r:id="rId7"/>
    <p:sldId id="272" r:id="rId8"/>
    <p:sldId id="279" r:id="rId9"/>
    <p:sldId id="280" r:id="rId10"/>
    <p:sldId id="281" r:id="rId11"/>
    <p:sldId id="278" r:id="rId12"/>
    <p:sldId id="284" r:id="rId13"/>
    <p:sldId id="282" r:id="rId14"/>
    <p:sldId id="285" r:id="rId15"/>
    <p:sldId id="287" r:id="rId16"/>
    <p:sldId id="286" r:id="rId17"/>
    <p:sldId id="288" r:id="rId18"/>
    <p:sldId id="290" r:id="rId19"/>
    <p:sldId id="289" r:id="rId20"/>
    <p:sldId id="268" r:id="rId21"/>
    <p:sldId id="291" r:id="rId22"/>
    <p:sldId id="295" r:id="rId23"/>
    <p:sldId id="292" r:id="rId24"/>
    <p:sldId id="293" r:id="rId25"/>
    <p:sldId id="294" r:id="rId26"/>
    <p:sldId id="298" r:id="rId27"/>
    <p:sldId id="296" r:id="rId28"/>
    <p:sldId id="297" r:id="rId29"/>
    <p:sldId id="299" r:id="rId30"/>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8" autoAdjust="0"/>
    <p:restoredTop sz="94660"/>
  </p:normalViewPr>
  <p:slideViewPr>
    <p:cSldViewPr snapToGrid="0">
      <p:cViewPr varScale="1">
        <p:scale>
          <a:sx n="75" d="100"/>
          <a:sy n="75" d="100"/>
        </p:scale>
        <p:origin x="72" y="6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r>
              <a:rPr lang="en-GB" smtClean="0"/>
              <a:t>06/03/2015</a:t>
            </a:r>
            <a:endParaRPr lang="en-GB"/>
          </a:p>
        </p:txBody>
      </p:sp>
      <p:sp>
        <p:nvSpPr>
          <p:cNvPr id="4" name="Footer Placeholder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F83D4EA0-2CD6-4ED4-8C66-C2B03614AE82}" type="slidenum">
              <a:rPr lang="en-GB" smtClean="0"/>
              <a:pPr/>
              <a:t>‹#›</a:t>
            </a:fld>
            <a:endParaRPr lang="en-GB"/>
          </a:p>
        </p:txBody>
      </p:sp>
    </p:spTree>
    <p:extLst>
      <p:ext uri="{BB962C8B-B14F-4D97-AF65-F5344CB8AC3E}">
        <p14:creationId xmlns:p14="http://schemas.microsoft.com/office/powerpoint/2010/main" val="129429245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r>
              <a:rPr lang="en-GB" smtClean="0"/>
              <a:t>06/03/2015</a:t>
            </a:r>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9F81497-E47B-4A75-92E8-9429544E9ECE}" type="slidenum">
              <a:rPr lang="en-GB" smtClean="0"/>
              <a:pPr/>
              <a:t>‹#›</a:t>
            </a:fld>
            <a:endParaRPr lang="en-GB"/>
          </a:p>
        </p:txBody>
      </p:sp>
    </p:spTree>
    <p:extLst>
      <p:ext uri="{BB962C8B-B14F-4D97-AF65-F5344CB8AC3E}">
        <p14:creationId xmlns:p14="http://schemas.microsoft.com/office/powerpoint/2010/main" val="14487341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618437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10</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1124364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11</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794958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12</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186255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13</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4168554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14</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942320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15</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699082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16</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96991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17</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41316542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18</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1523213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19</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769466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618437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20</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5457251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21</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725953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22</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985033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23</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2001572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24</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3669243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25</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4649552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26</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6003428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27</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570329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28</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6175847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29</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906064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3</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825048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4</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389432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5</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230310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6</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3462570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7</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25508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8</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29482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en-US"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E6B198-855C-4C9A-84CE-FBEB6F93249E}" type="slidenum">
              <a:rPr lang="en-GB" altLang="en-US" smtClean="0">
                <a:latin typeface="Calibri" panose="020F0502020204030204" pitchFamily="34" charset="0"/>
              </a:rPr>
              <a:pPr/>
              <a:t>9</a:t>
            </a:fld>
            <a:endParaRPr lang="en-GB" altLang="en-US" smtClean="0">
              <a:latin typeface="Calibri" panose="020F0502020204030204" pitchFamily="34" charset="0"/>
            </a:endParaRPr>
          </a:p>
        </p:txBody>
      </p:sp>
      <p:sp>
        <p:nvSpPr>
          <p:cNvPr id="2" name="Date Placeholder 1"/>
          <p:cNvSpPr>
            <a:spLocks noGrp="1"/>
          </p:cNvSpPr>
          <p:nvPr>
            <p:ph type="dt" idx="10"/>
          </p:nvPr>
        </p:nvSpPr>
        <p:spPr/>
        <p:txBody>
          <a:bodyPr/>
          <a:lstStyle/>
          <a:p>
            <a:r>
              <a:rPr lang="en-GB" smtClean="0"/>
              <a:t>06/03/2015</a:t>
            </a:r>
            <a:endParaRPr lang="en-GB"/>
          </a:p>
        </p:txBody>
      </p:sp>
    </p:spTree>
    <p:extLst>
      <p:ext uri="{BB962C8B-B14F-4D97-AF65-F5344CB8AC3E}">
        <p14:creationId xmlns:p14="http://schemas.microsoft.com/office/powerpoint/2010/main" val="1344915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07/05/2019</a:t>
            </a:r>
            <a:endParaRPr lang="en-GB"/>
          </a:p>
        </p:txBody>
      </p:sp>
      <p:sp>
        <p:nvSpPr>
          <p:cNvPr id="5" name="Footer Placeholder 4"/>
          <p:cNvSpPr>
            <a:spLocks noGrp="1"/>
          </p:cNvSpPr>
          <p:nvPr>
            <p:ph type="ftr" sz="quarter" idx="11"/>
          </p:nvPr>
        </p:nvSpPr>
        <p:spPr/>
        <p:txBody>
          <a:bodyPr/>
          <a:lstStyle/>
          <a:p>
            <a:r>
              <a:rPr lang="fr-FR" smtClean="0"/>
              <a:t>07/05/2019, Tullio Basaglia - Visite d'étudiants de M2, UCB Lyon 1</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1304410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07/05/2019</a:t>
            </a:r>
            <a:endParaRPr lang="en-GB"/>
          </a:p>
        </p:txBody>
      </p:sp>
      <p:sp>
        <p:nvSpPr>
          <p:cNvPr id="5" name="Footer Placeholder 4"/>
          <p:cNvSpPr>
            <a:spLocks noGrp="1"/>
          </p:cNvSpPr>
          <p:nvPr>
            <p:ph type="ftr" sz="quarter" idx="11"/>
          </p:nvPr>
        </p:nvSpPr>
        <p:spPr/>
        <p:txBody>
          <a:bodyPr/>
          <a:lstStyle/>
          <a:p>
            <a:r>
              <a:rPr lang="fr-FR" smtClean="0"/>
              <a:t>07/05/2019, Tullio Basaglia - Visite d'étudiants de M2, UCB Lyon 1</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719385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07/05/2019</a:t>
            </a:r>
            <a:endParaRPr lang="en-GB"/>
          </a:p>
        </p:txBody>
      </p:sp>
      <p:sp>
        <p:nvSpPr>
          <p:cNvPr id="5" name="Footer Placeholder 4"/>
          <p:cNvSpPr>
            <a:spLocks noGrp="1"/>
          </p:cNvSpPr>
          <p:nvPr>
            <p:ph type="ftr" sz="quarter" idx="11"/>
          </p:nvPr>
        </p:nvSpPr>
        <p:spPr/>
        <p:txBody>
          <a:bodyPr/>
          <a:lstStyle/>
          <a:p>
            <a:r>
              <a:rPr lang="fr-FR" smtClean="0"/>
              <a:t>07/05/2019, Tullio Basaglia - Visite d'étudiants de M2, UCB Lyon 1</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170994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07/05/2019</a:t>
            </a:r>
            <a:endParaRPr lang="en-GB"/>
          </a:p>
        </p:txBody>
      </p:sp>
      <p:sp>
        <p:nvSpPr>
          <p:cNvPr id="5" name="Footer Placeholder 4"/>
          <p:cNvSpPr>
            <a:spLocks noGrp="1"/>
          </p:cNvSpPr>
          <p:nvPr>
            <p:ph type="ftr" sz="quarter" idx="11"/>
          </p:nvPr>
        </p:nvSpPr>
        <p:spPr/>
        <p:txBody>
          <a:bodyPr/>
          <a:lstStyle/>
          <a:p>
            <a:r>
              <a:rPr lang="fr-FR" smtClean="0"/>
              <a:t>07/05/2019, Tullio Basaglia - Visite d'étudiants de M2, UCB Lyon 1</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510892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07/05/2019</a:t>
            </a:r>
            <a:endParaRPr lang="en-GB"/>
          </a:p>
        </p:txBody>
      </p:sp>
      <p:sp>
        <p:nvSpPr>
          <p:cNvPr id="5" name="Footer Placeholder 4"/>
          <p:cNvSpPr>
            <a:spLocks noGrp="1"/>
          </p:cNvSpPr>
          <p:nvPr>
            <p:ph type="ftr" sz="quarter" idx="11"/>
          </p:nvPr>
        </p:nvSpPr>
        <p:spPr/>
        <p:txBody>
          <a:bodyPr/>
          <a:lstStyle/>
          <a:p>
            <a:r>
              <a:rPr lang="fr-FR" smtClean="0"/>
              <a:t>07/05/2019, Tullio Basaglia - Visite d'étudiants de M2, UCB Lyon 1</a:t>
            </a:r>
            <a:endParaRPr lang="en-GB"/>
          </a:p>
        </p:txBody>
      </p:sp>
      <p:sp>
        <p:nvSpPr>
          <p:cNvPr id="6" name="Slide Number Placeholder 5"/>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5873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07/05/2019</a:t>
            </a:r>
            <a:endParaRPr lang="en-GB"/>
          </a:p>
        </p:txBody>
      </p:sp>
      <p:sp>
        <p:nvSpPr>
          <p:cNvPr id="6" name="Footer Placeholder 5"/>
          <p:cNvSpPr>
            <a:spLocks noGrp="1"/>
          </p:cNvSpPr>
          <p:nvPr>
            <p:ph type="ftr" sz="quarter" idx="11"/>
          </p:nvPr>
        </p:nvSpPr>
        <p:spPr/>
        <p:txBody>
          <a:bodyPr/>
          <a:lstStyle/>
          <a:p>
            <a:r>
              <a:rPr lang="fr-FR" smtClean="0"/>
              <a:t>07/05/2019, Tullio Basaglia - Visite d'étudiants de M2, UCB Lyon 1</a:t>
            </a:r>
            <a:endParaRPr lang="en-GB"/>
          </a:p>
        </p:txBody>
      </p:sp>
      <p:sp>
        <p:nvSpPr>
          <p:cNvPr id="7" name="Slide Number Placeholder 6"/>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3144761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07/05/2019</a:t>
            </a:r>
            <a:endParaRPr lang="en-GB"/>
          </a:p>
        </p:txBody>
      </p:sp>
      <p:sp>
        <p:nvSpPr>
          <p:cNvPr id="8" name="Footer Placeholder 7"/>
          <p:cNvSpPr>
            <a:spLocks noGrp="1"/>
          </p:cNvSpPr>
          <p:nvPr>
            <p:ph type="ftr" sz="quarter" idx="11"/>
          </p:nvPr>
        </p:nvSpPr>
        <p:spPr/>
        <p:txBody>
          <a:bodyPr/>
          <a:lstStyle/>
          <a:p>
            <a:r>
              <a:rPr lang="fr-FR" smtClean="0"/>
              <a:t>07/05/2019, Tullio Basaglia - Visite d'étudiants de M2, UCB Lyon 1</a:t>
            </a:r>
            <a:endParaRPr lang="en-GB"/>
          </a:p>
        </p:txBody>
      </p:sp>
      <p:sp>
        <p:nvSpPr>
          <p:cNvPr id="9" name="Slide Number Placeholder 8"/>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52626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07/05/2019</a:t>
            </a:r>
            <a:endParaRPr lang="en-GB"/>
          </a:p>
        </p:txBody>
      </p:sp>
      <p:sp>
        <p:nvSpPr>
          <p:cNvPr id="4" name="Footer Placeholder 3"/>
          <p:cNvSpPr>
            <a:spLocks noGrp="1"/>
          </p:cNvSpPr>
          <p:nvPr>
            <p:ph type="ftr" sz="quarter" idx="11"/>
          </p:nvPr>
        </p:nvSpPr>
        <p:spPr/>
        <p:txBody>
          <a:bodyPr/>
          <a:lstStyle/>
          <a:p>
            <a:r>
              <a:rPr lang="fr-FR" smtClean="0"/>
              <a:t>07/05/2019, Tullio Basaglia - Visite d'étudiants de M2, UCB Lyon 1</a:t>
            </a:r>
            <a:endParaRPr lang="en-GB"/>
          </a:p>
        </p:txBody>
      </p:sp>
      <p:sp>
        <p:nvSpPr>
          <p:cNvPr id="5" name="Slide Number Placeholder 4"/>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878088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07/05/2019</a:t>
            </a:r>
            <a:endParaRPr lang="en-GB"/>
          </a:p>
        </p:txBody>
      </p:sp>
      <p:sp>
        <p:nvSpPr>
          <p:cNvPr id="3" name="Footer Placeholder 2"/>
          <p:cNvSpPr>
            <a:spLocks noGrp="1"/>
          </p:cNvSpPr>
          <p:nvPr>
            <p:ph type="ftr" sz="quarter" idx="11"/>
          </p:nvPr>
        </p:nvSpPr>
        <p:spPr/>
        <p:txBody>
          <a:bodyPr/>
          <a:lstStyle/>
          <a:p>
            <a:r>
              <a:rPr lang="fr-FR" smtClean="0"/>
              <a:t>07/05/2019, Tullio Basaglia - Visite d'étudiants de M2, UCB Lyon 1</a:t>
            </a:r>
            <a:endParaRPr lang="en-GB"/>
          </a:p>
        </p:txBody>
      </p:sp>
      <p:sp>
        <p:nvSpPr>
          <p:cNvPr id="4" name="Slide Number Placeholder 3"/>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100838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07/05/2019</a:t>
            </a:r>
            <a:endParaRPr lang="en-GB"/>
          </a:p>
        </p:txBody>
      </p:sp>
      <p:sp>
        <p:nvSpPr>
          <p:cNvPr id="6" name="Footer Placeholder 5"/>
          <p:cNvSpPr>
            <a:spLocks noGrp="1"/>
          </p:cNvSpPr>
          <p:nvPr>
            <p:ph type="ftr" sz="quarter" idx="11"/>
          </p:nvPr>
        </p:nvSpPr>
        <p:spPr/>
        <p:txBody>
          <a:bodyPr/>
          <a:lstStyle/>
          <a:p>
            <a:r>
              <a:rPr lang="fr-FR" smtClean="0"/>
              <a:t>07/05/2019, Tullio Basaglia - Visite d'étudiants de M2, UCB Lyon 1</a:t>
            </a:r>
            <a:endParaRPr lang="en-GB"/>
          </a:p>
        </p:txBody>
      </p:sp>
      <p:sp>
        <p:nvSpPr>
          <p:cNvPr id="7" name="Slide Number Placeholder 6"/>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399788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07/05/2019</a:t>
            </a:r>
            <a:endParaRPr lang="en-GB"/>
          </a:p>
        </p:txBody>
      </p:sp>
      <p:sp>
        <p:nvSpPr>
          <p:cNvPr id="6" name="Footer Placeholder 5"/>
          <p:cNvSpPr>
            <a:spLocks noGrp="1"/>
          </p:cNvSpPr>
          <p:nvPr>
            <p:ph type="ftr" sz="quarter" idx="11"/>
          </p:nvPr>
        </p:nvSpPr>
        <p:spPr/>
        <p:txBody>
          <a:bodyPr/>
          <a:lstStyle/>
          <a:p>
            <a:r>
              <a:rPr lang="fr-FR" smtClean="0"/>
              <a:t>07/05/2019, Tullio Basaglia - Visite d'étudiants de M2, UCB Lyon 1</a:t>
            </a:r>
            <a:endParaRPr lang="en-GB"/>
          </a:p>
        </p:txBody>
      </p:sp>
      <p:sp>
        <p:nvSpPr>
          <p:cNvPr id="7" name="Slide Number Placeholder 6"/>
          <p:cNvSpPr>
            <a:spLocks noGrp="1"/>
          </p:cNvSpPr>
          <p:nvPr>
            <p:ph type="sldNum" sz="quarter" idx="12"/>
          </p:nvPr>
        </p:nvSpPr>
        <p:spPr/>
        <p:txBody>
          <a:bodyPr/>
          <a:lstStyle/>
          <a:p>
            <a:fld id="{ED92ACD1-16B4-4BAD-BAA2-CDC6A452FA75}" type="slidenum">
              <a:rPr lang="en-GB" smtClean="0"/>
              <a:pPr/>
              <a:t>‹#›</a:t>
            </a:fld>
            <a:endParaRPr lang="en-GB"/>
          </a:p>
        </p:txBody>
      </p:sp>
    </p:spTree>
    <p:extLst>
      <p:ext uri="{BB962C8B-B14F-4D97-AF65-F5344CB8AC3E}">
        <p14:creationId xmlns:p14="http://schemas.microsoft.com/office/powerpoint/2010/main" val="2009615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07/05/2019</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07/05/2019, Tullio Basaglia - Visite d'étudiants de M2, UCB Lyon 1</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92ACD1-16B4-4BAD-BAA2-CDC6A452FA75}" type="slidenum">
              <a:rPr lang="en-GB" smtClean="0"/>
              <a:pPr/>
              <a:t>‹#›</a:t>
            </a:fld>
            <a:endParaRPr lang="en-GB"/>
          </a:p>
        </p:txBody>
      </p:sp>
    </p:spTree>
    <p:extLst>
      <p:ext uri="{BB962C8B-B14F-4D97-AF65-F5344CB8AC3E}">
        <p14:creationId xmlns:p14="http://schemas.microsoft.com/office/powerpoint/2010/main" val="1677810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cds.cern.ch/"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nspirehep.ne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defRPr/>
            </a:pPr>
            <a:r>
              <a:rPr lang="en-GB" dirty="0" smtClean="0">
                <a:latin typeface="Times New Roman" panose="02020603050405020304" pitchFamily="18" charset="0"/>
                <a:cs typeface="Times New Roman" panose="02020603050405020304" pitchFamily="18" charset="0"/>
              </a:rPr>
              <a:t>Le CERN et le Service </a:t>
            </a:r>
            <a:r>
              <a:rPr lang="en-GB" dirty="0" err="1" smtClean="0">
                <a:latin typeface="Times New Roman" panose="02020603050405020304" pitchFamily="18" charset="0"/>
                <a:cs typeface="Times New Roman" panose="02020603050405020304" pitchFamily="18" charset="0"/>
              </a:rPr>
              <a:t>d’Information</a:t>
            </a:r>
            <a:r>
              <a:rPr lang="en-GB" dirty="0" smtClean="0">
                <a:latin typeface="Times New Roman" panose="02020603050405020304" pitchFamily="18" charset="0"/>
                <a:cs typeface="Times New Roman" panose="02020603050405020304" pitchFamily="18" charset="0"/>
              </a:rPr>
              <a:t> </a:t>
            </a:r>
            <a:r>
              <a:rPr lang="en-GB" dirty="0" err="1" smtClean="0">
                <a:latin typeface="Times New Roman" panose="02020603050405020304" pitchFamily="18" charset="0"/>
                <a:cs typeface="Times New Roman" panose="02020603050405020304" pitchFamily="18" charset="0"/>
              </a:rPr>
              <a:t>Scientifique</a:t>
            </a:r>
            <a:endParaRPr lang="en-GB"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lnSpcReduction="10000"/>
          </a:bodyPr>
          <a:lstStyle/>
          <a:p>
            <a:pPr eaLnBrk="1" hangingPunct="1">
              <a:lnSpc>
                <a:spcPct val="90000"/>
              </a:lnSpc>
            </a:pPr>
            <a:endParaRPr lang="en-GB" altLang="en-US" sz="3100" dirty="0" smtClean="0">
              <a:latin typeface="Times New Roman" panose="02020603050405020304" pitchFamily="18" charset="0"/>
              <a:cs typeface="Times New Roman" panose="02020603050405020304" pitchFamily="18" charset="0"/>
            </a:endParaRPr>
          </a:p>
          <a:p>
            <a:pPr eaLnBrk="1" hangingPunct="1">
              <a:lnSpc>
                <a:spcPct val="90000"/>
              </a:lnSpc>
            </a:pPr>
            <a:r>
              <a:rPr lang="en-US" altLang="en-US" sz="3100" dirty="0" err="1" smtClean="0">
                <a:latin typeface="Times New Roman" panose="02020603050405020304" pitchFamily="18" charset="0"/>
                <a:cs typeface="Times New Roman" panose="02020603050405020304" pitchFamily="18" charset="0"/>
              </a:rPr>
              <a:t>Qu’est-ce</a:t>
            </a:r>
            <a:r>
              <a:rPr lang="en-US" altLang="en-US" sz="3100" dirty="0" smtClean="0">
                <a:latin typeface="Times New Roman" panose="02020603050405020304" pitchFamily="18" charset="0"/>
                <a:cs typeface="Times New Roman" panose="02020603050405020304" pitchFamily="18" charset="0"/>
              </a:rPr>
              <a:t> que le CERN? </a:t>
            </a:r>
            <a:r>
              <a:rPr lang="en-US" altLang="en-US" sz="3100" dirty="0" err="1" smtClean="0">
                <a:latin typeface="Times New Roman" panose="02020603050405020304" pitchFamily="18" charset="0"/>
                <a:cs typeface="Times New Roman" panose="02020603050405020304" pitchFamily="18" charset="0"/>
              </a:rPr>
              <a:t>Quelques</a:t>
            </a:r>
            <a:r>
              <a:rPr lang="en-US" altLang="en-US" sz="3100" dirty="0" smtClean="0">
                <a:latin typeface="Times New Roman" panose="02020603050405020304" pitchFamily="18" charset="0"/>
                <a:cs typeface="Times New Roman" panose="02020603050405020304" pitchFamily="18" charset="0"/>
              </a:rPr>
              <a:t> </a:t>
            </a:r>
            <a:r>
              <a:rPr lang="en-US" altLang="en-US" sz="3100" dirty="0" err="1" smtClean="0">
                <a:latin typeface="Times New Roman" panose="02020603050405020304" pitchFamily="18" charset="0"/>
                <a:cs typeface="Times New Roman" panose="02020603050405020304" pitchFamily="18" charset="0"/>
              </a:rPr>
              <a:t>chiffres</a:t>
            </a:r>
            <a:endParaRPr lang="en-GB" altLang="en-US" sz="3100" dirty="0" smtClean="0">
              <a:latin typeface="Times New Roman" panose="02020603050405020304" pitchFamily="18" charset="0"/>
              <a:cs typeface="Times New Roman" panose="02020603050405020304" pitchFamily="18" charset="0"/>
            </a:endParaRPr>
          </a:p>
          <a:p>
            <a:r>
              <a:rPr lang="en-US" altLang="en-US" sz="3200" dirty="0">
                <a:latin typeface="Times New Roman" panose="02020603050405020304" pitchFamily="18" charset="0"/>
                <a:cs typeface="Times New Roman" panose="02020603050405020304" pitchFamily="18" charset="0"/>
              </a:rPr>
              <a:t>Le </a:t>
            </a:r>
            <a:r>
              <a:rPr lang="en-US" altLang="en-US" sz="3200" dirty="0" err="1">
                <a:latin typeface="Times New Roman" panose="02020603050405020304" pitchFamily="18" charset="0"/>
                <a:cs typeface="Times New Roman" panose="02020603050405020304" pitchFamily="18" charset="0"/>
              </a:rPr>
              <a:t>contexte</a:t>
            </a:r>
            <a:r>
              <a:rPr lang="en-US" altLang="en-US" sz="3200" dirty="0">
                <a:latin typeface="Times New Roman" panose="02020603050405020304" pitchFamily="18" charset="0"/>
                <a:cs typeface="Times New Roman" panose="02020603050405020304" pitchFamily="18" charset="0"/>
              </a:rPr>
              <a:t>: les </a:t>
            </a:r>
            <a:r>
              <a:rPr lang="en-US" altLang="en-US" sz="3200" dirty="0" err="1">
                <a:latin typeface="Times New Roman" panose="02020603050405020304" pitchFamily="18" charset="0"/>
                <a:cs typeface="Times New Roman" panose="02020603050405020304" pitchFamily="18" charset="0"/>
              </a:rPr>
              <a:t>charact</a:t>
            </a:r>
            <a:r>
              <a:rPr lang="fr-FR" altLang="en-US" sz="3200" dirty="0">
                <a:latin typeface="Times New Roman" panose="02020603050405020304" pitchFamily="18" charset="0"/>
                <a:cs typeface="Times New Roman" panose="02020603050405020304" pitchFamily="18" charset="0"/>
              </a:rPr>
              <a:t>é</a:t>
            </a:r>
            <a:r>
              <a:rPr lang="en-US" altLang="en-US" sz="3200" dirty="0" err="1">
                <a:latin typeface="Times New Roman" panose="02020603050405020304" pitchFamily="18" charset="0"/>
                <a:cs typeface="Times New Roman" panose="02020603050405020304" pitchFamily="18" charset="0"/>
              </a:rPr>
              <a:t>ristiques</a:t>
            </a:r>
            <a:r>
              <a:rPr lang="en-US" altLang="en-US" sz="3200" dirty="0">
                <a:latin typeface="Times New Roman" panose="02020603050405020304" pitchFamily="18" charset="0"/>
                <a:cs typeface="Times New Roman" panose="02020603050405020304" pitchFamily="18" charset="0"/>
              </a:rPr>
              <a:t> et les </a:t>
            </a:r>
            <a:r>
              <a:rPr lang="en-US" altLang="en-US" sz="3200" dirty="0" err="1">
                <a:latin typeface="Times New Roman" panose="02020603050405020304" pitchFamily="18" charset="0"/>
                <a:cs typeface="Times New Roman" panose="02020603050405020304" pitchFamily="18" charset="0"/>
              </a:rPr>
              <a:t>besoins</a:t>
            </a:r>
            <a:r>
              <a:rPr lang="en-US" altLang="en-US" sz="3200" dirty="0">
                <a:latin typeface="Times New Roman" panose="02020603050405020304" pitchFamily="18" charset="0"/>
                <a:cs typeface="Times New Roman" panose="02020603050405020304" pitchFamily="18" charset="0"/>
              </a:rPr>
              <a:t> de la </a:t>
            </a:r>
            <a:r>
              <a:rPr lang="en-US" altLang="en-US" sz="3200" dirty="0" err="1" smtClean="0">
                <a:latin typeface="Times New Roman" panose="02020603050405020304" pitchFamily="18" charset="0"/>
                <a:cs typeface="Times New Roman" panose="02020603050405020304" pitchFamily="18" charset="0"/>
              </a:rPr>
              <a:t>communauté</a:t>
            </a:r>
            <a:endParaRPr lang="en-US" altLang="en-US" sz="3200" dirty="0" smtClean="0">
              <a:latin typeface="Times New Roman" panose="02020603050405020304" pitchFamily="18" charset="0"/>
              <a:cs typeface="Times New Roman" panose="02020603050405020304" pitchFamily="18" charset="0"/>
            </a:endParaRPr>
          </a:p>
          <a:p>
            <a:r>
              <a:rPr lang="en-US" altLang="en-US" sz="3200" dirty="0" smtClean="0">
                <a:latin typeface="Times New Roman" panose="02020603050405020304" pitchFamily="18" charset="0"/>
                <a:cs typeface="Times New Roman" panose="02020603050405020304" pitchFamily="18" charset="0"/>
              </a:rPr>
              <a:t>Le Service de </a:t>
            </a:r>
            <a:r>
              <a:rPr lang="en-US" altLang="en-US" sz="3200" dirty="0" err="1" smtClean="0">
                <a:latin typeface="Times New Roman" panose="02020603050405020304" pitchFamily="18" charset="0"/>
                <a:cs typeface="Times New Roman" panose="02020603050405020304" pitchFamily="18" charset="0"/>
              </a:rPr>
              <a:t>l’Information</a:t>
            </a:r>
            <a:r>
              <a:rPr lang="en-US" altLang="en-US" sz="3200" dirty="0" smtClean="0">
                <a:latin typeface="Times New Roman" panose="02020603050405020304" pitchFamily="18" charset="0"/>
                <a:cs typeface="Times New Roman" panose="02020603050405020304" pitchFamily="18" charset="0"/>
              </a:rPr>
              <a:t> </a:t>
            </a:r>
            <a:r>
              <a:rPr lang="en-US" altLang="en-US" sz="3200" dirty="0" err="1" smtClean="0">
                <a:latin typeface="Times New Roman" panose="02020603050405020304" pitchFamily="18" charset="0"/>
                <a:cs typeface="Times New Roman" panose="02020603050405020304" pitchFamily="18" charset="0"/>
              </a:rPr>
              <a:t>Scientifique</a:t>
            </a:r>
            <a:endParaRPr lang="en-US" altLang="en-US" sz="3200" dirty="0" smtClean="0">
              <a:latin typeface="Times New Roman" panose="02020603050405020304" pitchFamily="18" charset="0"/>
              <a:cs typeface="Times New Roman" panose="02020603050405020304" pitchFamily="18" charset="0"/>
            </a:endParaRPr>
          </a:p>
          <a:p>
            <a:r>
              <a:rPr lang="en-GB" altLang="en-US" sz="3200" dirty="0">
                <a:latin typeface="Times New Roman" panose="02020603050405020304" pitchFamily="18" charset="0"/>
                <a:cs typeface="Times New Roman" panose="02020603050405020304" pitchFamily="18" charset="0"/>
              </a:rPr>
              <a:t>Comment </a:t>
            </a:r>
            <a:r>
              <a:rPr lang="en-GB" altLang="en-US" sz="3200" dirty="0" smtClean="0">
                <a:latin typeface="Times New Roman" panose="02020603050405020304" pitchFamily="18" charset="0"/>
                <a:cs typeface="Times New Roman" panose="02020603050405020304" pitchFamily="18" charset="0"/>
              </a:rPr>
              <a:t>nous r</a:t>
            </a:r>
            <a:r>
              <a:rPr lang="en-US" altLang="en-US" sz="3200" dirty="0" err="1" smtClean="0">
                <a:latin typeface="Times New Roman" panose="02020603050405020304" pitchFamily="18" charset="0"/>
                <a:cs typeface="Times New Roman" panose="02020603050405020304" pitchFamily="18" charset="0"/>
              </a:rPr>
              <a:t>épondons</a:t>
            </a:r>
            <a:r>
              <a:rPr lang="en-US" altLang="en-US" sz="3200" dirty="0" smtClean="0">
                <a:latin typeface="Times New Roman" panose="02020603050405020304" pitchFamily="18" charset="0"/>
                <a:cs typeface="Times New Roman" panose="02020603050405020304" pitchFamily="18" charset="0"/>
              </a:rPr>
              <a:t> aux </a:t>
            </a:r>
            <a:r>
              <a:rPr lang="en-US" altLang="en-US" sz="3200" dirty="0" err="1" smtClean="0">
                <a:latin typeface="Times New Roman" panose="02020603050405020304" pitchFamily="18" charset="0"/>
                <a:cs typeface="Times New Roman" panose="02020603050405020304" pitchFamily="18" charset="0"/>
              </a:rPr>
              <a:t>besoins</a:t>
            </a:r>
            <a:r>
              <a:rPr lang="en-US" altLang="en-US" sz="3200" dirty="0" smtClean="0">
                <a:latin typeface="Times New Roman" panose="02020603050405020304" pitchFamily="18" charset="0"/>
                <a:cs typeface="Times New Roman" panose="02020603050405020304" pitchFamily="18" charset="0"/>
              </a:rPr>
              <a:t>: collections et services</a:t>
            </a:r>
            <a:endParaRPr lang="en-GB" altLang="en-US" sz="3100" dirty="0" smtClean="0">
              <a:latin typeface="Times New Roman" panose="02020603050405020304" pitchFamily="18" charset="0"/>
              <a:cs typeface="Times New Roman" panose="02020603050405020304" pitchFamily="18" charset="0"/>
            </a:endParaRPr>
          </a:p>
          <a:p>
            <a:r>
              <a:rPr lang="en-GB" altLang="en-US" sz="3100" dirty="0" smtClean="0">
                <a:latin typeface="Times New Roman" panose="02020603050405020304" pitchFamily="18" charset="0"/>
                <a:cs typeface="Times New Roman" panose="02020603050405020304" pitchFamily="18" charset="0"/>
              </a:rPr>
              <a:t>Questions?</a:t>
            </a:r>
          </a:p>
          <a:p>
            <a:pPr eaLnBrk="1" hangingPunct="1">
              <a:lnSpc>
                <a:spcPct val="90000"/>
              </a:lnSpc>
            </a:pPr>
            <a:endParaRPr lang="en-GB" altLang="en-US" sz="3000" dirty="0" smtClean="0">
              <a:latin typeface="Times New Roman" panose="02020603050405020304" pitchFamily="18" charset="0"/>
              <a:cs typeface="Times New Roman" panose="02020603050405020304" pitchFamily="18" charset="0"/>
            </a:endParaRPr>
          </a:p>
          <a:p>
            <a:pPr eaLnBrk="1" hangingPunct="1">
              <a:lnSpc>
                <a:spcPct val="90000"/>
              </a:lnSpc>
              <a:buNone/>
            </a:pPr>
            <a:r>
              <a:rPr lang="en-GB" altLang="en-US" sz="3000" dirty="0" smtClean="0">
                <a:latin typeface="Times New Roman" panose="02020603050405020304" pitchFamily="18" charset="0"/>
                <a:cs typeface="Times New Roman" panose="02020603050405020304" pitchFamily="18" charset="0"/>
              </a:rPr>
              <a:t>                                              </a:t>
            </a:r>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3183078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Web</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r>
              <a:rPr lang="fr-FR" altLang="en-US" sz="2400" dirty="0" smtClean="0">
                <a:latin typeface="Times New Roman" panose="02020603050405020304" pitchFamily="18" charset="0"/>
                <a:cs typeface="Times New Roman" panose="02020603050405020304" pitchFamily="18" charset="0"/>
              </a:rPr>
              <a:t>Tim </a:t>
            </a:r>
            <a:r>
              <a:rPr lang="fr-FR" altLang="en-US" sz="2400" dirty="0" err="1">
                <a:latin typeface="Times New Roman" panose="02020603050405020304" pitchFamily="18" charset="0"/>
                <a:cs typeface="Times New Roman" panose="02020603050405020304" pitchFamily="18" charset="0"/>
              </a:rPr>
              <a:t>Berners</a:t>
            </a:r>
            <a:r>
              <a:rPr lang="fr-FR" altLang="en-US" sz="2400" dirty="0">
                <a:latin typeface="Times New Roman" panose="02020603050405020304" pitchFamily="18" charset="0"/>
                <a:cs typeface="Times New Roman" panose="02020603050405020304" pitchFamily="18" charset="0"/>
              </a:rPr>
              <a:t>-Lee, un informaticien du CERN inventa le World Wide Web en 1989. À l'origine, la Toile (ou le web, comme on le surnomme) fut conçue et développée pour répondre au besoin de partage d'informations entre scientifiques travaillant dans différentes universités et instituts aux quatre coins du monde</a:t>
            </a:r>
            <a:r>
              <a:rPr lang="fr-FR" altLang="en-US" sz="2400" dirty="0" smtClean="0">
                <a:latin typeface="Times New Roman" panose="02020603050405020304" pitchFamily="18" charset="0"/>
                <a:cs typeface="Times New Roman" panose="02020603050405020304" pitchFamily="18" charset="0"/>
              </a:rPr>
              <a:t>.</a:t>
            </a:r>
            <a:endParaRPr lang="fr-FR" altLang="en-US" sz="2400" dirty="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Bien </a:t>
            </a:r>
            <a:r>
              <a:rPr lang="fr-FR" altLang="en-US" sz="2400" dirty="0">
                <a:latin typeface="Times New Roman" panose="02020603050405020304" pitchFamily="18" charset="0"/>
                <a:cs typeface="Times New Roman" panose="02020603050405020304" pitchFamily="18" charset="0"/>
              </a:rPr>
              <a:t>que ces scientifiques passent une part de leur temps au CERN, ils travaillent généralement dans des universités et laboratoires de leur pays d'origine. Le maintien d'une bonne communication entre ces scientifiques est essentiel</a:t>
            </a:r>
            <a:r>
              <a:rPr lang="fr-FR" altLang="en-US" sz="2400" dirty="0" smtClean="0">
                <a:latin typeface="Times New Roman" panose="02020603050405020304" pitchFamily="18" charset="0"/>
                <a:cs typeface="Times New Roman" panose="02020603050405020304" pitchFamily="18" charset="0"/>
              </a:rPr>
              <a:t>.</a:t>
            </a:r>
            <a:endParaRPr lang="fr-FR" altLang="en-US" sz="2400" dirty="0">
              <a:latin typeface="Times New Roman" panose="02020603050405020304" pitchFamily="18" charset="0"/>
              <a:cs typeface="Times New Roman" panose="02020603050405020304" pitchFamily="18" charset="0"/>
            </a:endParaRPr>
          </a:p>
          <a:p>
            <a:r>
              <a:rPr lang="fr-FR" altLang="en-US" sz="2400" dirty="0">
                <a:latin typeface="Times New Roman" panose="02020603050405020304" pitchFamily="18" charset="0"/>
                <a:cs typeface="Times New Roman" panose="02020603050405020304" pitchFamily="18" charset="0"/>
              </a:rPr>
              <a:t>L'idée de base du WWW était de combiner les technologies des ordinateurs personnels, des réseaux informatiques et de l'hypertexte en un système d'information mondial, puissant et facile à utiliser.</a:t>
            </a:r>
            <a:endParaRPr lang="fr-FR" altLang="en-US" sz="24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21694861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0564"/>
            <a:ext cx="10515600" cy="573209"/>
          </a:xfrm>
        </p:spPr>
        <p:txBody>
          <a:bodyPr rtlCol="0">
            <a:noAutofit/>
          </a:bodyPr>
          <a:lstStyle/>
          <a:p>
            <a:pPr algn="ctr"/>
            <a:r>
              <a:rPr lang="en-US" altLang="en-US" sz="2800" dirty="0" smtClean="0">
                <a:latin typeface="Times New Roman" panose="02020603050405020304" pitchFamily="18" charset="0"/>
                <a:cs typeface="Times New Roman" panose="02020603050405020304" pitchFamily="18" charset="0"/>
              </a:rPr>
              <a:t>Le </a:t>
            </a:r>
            <a:r>
              <a:rPr lang="en-US" altLang="en-US" sz="2800" dirty="0" err="1">
                <a:latin typeface="Times New Roman" panose="02020603050405020304" pitchFamily="18" charset="0"/>
                <a:cs typeface="Times New Roman" panose="02020603050405020304" pitchFamily="18" charset="0"/>
              </a:rPr>
              <a:t>contexte</a:t>
            </a:r>
            <a:r>
              <a:rPr lang="en-US" altLang="en-US" sz="2800" dirty="0">
                <a:latin typeface="Times New Roman" panose="02020603050405020304" pitchFamily="18" charset="0"/>
                <a:cs typeface="Times New Roman" panose="02020603050405020304" pitchFamily="18" charset="0"/>
              </a:rPr>
              <a:t>: </a:t>
            </a:r>
            <a:r>
              <a:rPr lang="en-US" altLang="en-US" sz="2800" dirty="0" smtClean="0">
                <a:latin typeface="Times New Roman" panose="02020603050405020304" pitchFamily="18" charset="0"/>
                <a:cs typeface="Times New Roman" panose="02020603050405020304" pitchFamily="18" charset="0"/>
              </a:rPr>
              <a:t>les </a:t>
            </a:r>
            <a:r>
              <a:rPr lang="en-US" altLang="en-US" sz="2800" dirty="0" err="1" smtClean="0">
                <a:latin typeface="Times New Roman" panose="02020603050405020304" pitchFamily="18" charset="0"/>
                <a:cs typeface="Times New Roman" panose="02020603050405020304" pitchFamily="18" charset="0"/>
              </a:rPr>
              <a:t>charact</a:t>
            </a:r>
            <a:r>
              <a:rPr lang="fr-FR" altLang="en-US" sz="2800" dirty="0">
                <a:latin typeface="Times New Roman" panose="02020603050405020304" pitchFamily="18" charset="0"/>
                <a:cs typeface="Times New Roman" panose="02020603050405020304" pitchFamily="18" charset="0"/>
              </a:rPr>
              <a:t>é</a:t>
            </a:r>
            <a:r>
              <a:rPr lang="en-US" altLang="en-US" sz="2800" dirty="0" err="1" smtClean="0">
                <a:latin typeface="Times New Roman" panose="02020603050405020304" pitchFamily="18" charset="0"/>
                <a:cs typeface="Times New Roman" panose="02020603050405020304" pitchFamily="18" charset="0"/>
              </a:rPr>
              <a:t>ristiques</a:t>
            </a:r>
            <a:r>
              <a:rPr lang="en-US" altLang="en-US" sz="2800" dirty="0" smtClean="0">
                <a:latin typeface="Times New Roman" panose="02020603050405020304" pitchFamily="18" charset="0"/>
                <a:cs typeface="Times New Roman" panose="02020603050405020304" pitchFamily="18" charset="0"/>
              </a:rPr>
              <a:t> et les </a:t>
            </a:r>
            <a:r>
              <a:rPr lang="en-US" altLang="en-US" sz="2800" dirty="0" err="1" smtClean="0">
                <a:latin typeface="Times New Roman" panose="02020603050405020304" pitchFamily="18" charset="0"/>
                <a:cs typeface="Times New Roman" panose="02020603050405020304" pitchFamily="18" charset="0"/>
              </a:rPr>
              <a:t>besoins</a:t>
            </a:r>
            <a:r>
              <a:rPr lang="en-US" altLang="en-US" sz="2800" dirty="0" smtClean="0">
                <a:latin typeface="Times New Roman" panose="02020603050405020304" pitchFamily="18" charset="0"/>
                <a:cs typeface="Times New Roman" panose="02020603050405020304" pitchFamily="18" charset="0"/>
              </a:rPr>
              <a:t> de la </a:t>
            </a:r>
            <a:r>
              <a:rPr lang="en-US" altLang="en-US" sz="2800" dirty="0" err="1" smtClean="0">
                <a:latin typeface="Times New Roman" panose="02020603050405020304" pitchFamily="18" charset="0"/>
                <a:cs typeface="Times New Roman" panose="02020603050405020304" pitchFamily="18" charset="0"/>
              </a:rPr>
              <a:t>communauté</a:t>
            </a:r>
            <a:endParaRPr lang="en-GB" altLang="en-US" sz="2800"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719945"/>
            <a:ext cx="8218488" cy="5499880"/>
          </a:xfrm>
        </p:spPr>
        <p:txBody>
          <a:bodyPr>
            <a:noAutofit/>
          </a:bodyPr>
          <a:lstStyle/>
          <a:p>
            <a:r>
              <a:rPr lang="fr-FR" altLang="en-US" sz="2000" dirty="0" smtClean="0">
                <a:latin typeface="Times New Roman" panose="02020603050405020304" pitchFamily="18" charset="0"/>
                <a:cs typeface="Times New Roman" panose="02020603050405020304" pitchFamily="18" charset="0"/>
              </a:rPr>
              <a:t>Multiculturalisme: « La Genève internationale »</a:t>
            </a:r>
          </a:p>
          <a:p>
            <a:r>
              <a:rPr lang="fr-FR" altLang="en-US" sz="2000" dirty="0" smtClean="0">
                <a:latin typeface="Times New Roman" panose="02020603050405020304" pitchFamily="18" charset="0"/>
                <a:cs typeface="Times New Roman" panose="02020603050405020304" pitchFamily="18" charset="0"/>
              </a:rPr>
              <a:t>La plupart des physiciens ne sont pas des membres du personnel: ils ont un bureau au CERN, mais il ne sont pas là tout le temps</a:t>
            </a:r>
          </a:p>
          <a:p>
            <a:pPr lvl="1">
              <a:buFont typeface="Wingdings" panose="05000000000000000000" pitchFamily="2" charset="2"/>
              <a:buChar char="Ø"/>
            </a:pPr>
            <a:r>
              <a:rPr lang="fr-FR" altLang="en-US" sz="2000" dirty="0" smtClean="0">
                <a:latin typeface="Times New Roman" panose="02020603050405020304" pitchFamily="18" charset="0"/>
                <a:cs typeface="Times New Roman" panose="02020603050405020304" pitchFamily="18" charset="0"/>
              </a:rPr>
              <a:t> Nécessité de développer des services à distance</a:t>
            </a:r>
          </a:p>
          <a:p>
            <a:r>
              <a:rPr lang="fr-FR" altLang="en-US" sz="2000" dirty="0" smtClean="0">
                <a:latin typeface="Times New Roman" panose="02020603050405020304" pitchFamily="18" charset="0"/>
                <a:cs typeface="Times New Roman" panose="02020603050405020304" pitchFamily="18" charset="0"/>
              </a:rPr>
              <a:t>Le niveau d’alphabétisation informatique est élevé et l’habitude à accéder à l’information en ligne est </a:t>
            </a:r>
            <a:r>
              <a:rPr lang="fr-FR" altLang="en-US" sz="2000" dirty="0">
                <a:latin typeface="Times New Roman" panose="02020603050405020304" pitchFamily="18" charset="0"/>
                <a:cs typeface="Times New Roman" panose="02020603050405020304" pitchFamily="18" charset="0"/>
              </a:rPr>
              <a:t>enracinée. La communication avec les utilisateurs se fait surtout par </a:t>
            </a:r>
            <a:r>
              <a:rPr lang="fr-FR" altLang="en-US" sz="2000" dirty="0" smtClean="0">
                <a:latin typeface="Times New Roman" panose="02020603050405020304" pitchFamily="18" charset="0"/>
                <a:cs typeface="Times New Roman" panose="02020603050405020304" pitchFamily="18" charset="0"/>
              </a:rPr>
              <a:t>email</a:t>
            </a:r>
          </a:p>
          <a:p>
            <a:pPr lvl="1">
              <a:buFont typeface="Wingdings" panose="05000000000000000000" pitchFamily="2" charset="2"/>
              <a:buChar char="Ø"/>
            </a:pPr>
            <a:r>
              <a:rPr lang="fr-FR" altLang="en-US" sz="2000" dirty="0" smtClean="0">
                <a:latin typeface="Times New Roman" panose="02020603050405020304" pitchFamily="18" charset="0"/>
                <a:cs typeface="Times New Roman" panose="02020603050405020304" pitchFamily="18" charset="0"/>
              </a:rPr>
              <a:t> Dans le développement des collection des livres et des périodiques il faut en tenir compte</a:t>
            </a:r>
          </a:p>
          <a:p>
            <a:r>
              <a:rPr lang="fr-FR" altLang="en-US" sz="2000" dirty="0" smtClean="0">
                <a:latin typeface="Times New Roman" panose="02020603050405020304" pitchFamily="18" charset="0"/>
                <a:cs typeface="Times New Roman" panose="02020603050405020304" pitchFamily="18" charset="0"/>
              </a:rPr>
              <a:t>La communauté des utilisateurs a développés ses outils de recherche </a:t>
            </a:r>
            <a:r>
              <a:rPr lang="fr-FR" altLang="en-US" sz="2000" dirty="0" smtClean="0">
                <a:latin typeface="Times New Roman" panose="02020603050405020304" pitchFamily="18" charset="0"/>
                <a:cs typeface="Times New Roman" panose="02020603050405020304" pitchFamily="18" charset="0"/>
              </a:rPr>
              <a:t>bibliographique (notamment la base de données Spires, deuxième site Web au monde), </a:t>
            </a:r>
            <a:r>
              <a:rPr lang="fr-FR" altLang="en-US" sz="2000" dirty="0" smtClean="0">
                <a:latin typeface="Times New Roman" panose="02020603050405020304" pitchFamily="18" charset="0"/>
                <a:cs typeface="Times New Roman" panose="02020603050405020304" pitchFamily="18" charset="0"/>
              </a:rPr>
              <a:t>d’archivage, de communication et de rédaction, </a:t>
            </a:r>
            <a:r>
              <a:rPr lang="fr-FR" altLang="en-US" sz="2000" dirty="0" smtClean="0">
                <a:latin typeface="Times New Roman" panose="02020603050405020304" pitchFamily="18" charset="0"/>
                <a:cs typeface="Times New Roman" panose="02020603050405020304" pitchFamily="18" charset="0"/>
              </a:rPr>
              <a:t>par cons</a:t>
            </a:r>
            <a:r>
              <a:rPr lang="en-GB" altLang="en-US" sz="2000" dirty="0" err="1" smtClean="0">
                <a:latin typeface="Times New Roman" panose="02020603050405020304" pitchFamily="18" charset="0"/>
                <a:cs typeface="Times New Roman" panose="02020603050405020304" pitchFamily="18" charset="0"/>
              </a:rPr>
              <a:t>équent</a:t>
            </a:r>
            <a:r>
              <a:rPr lang="fr-FR" altLang="en-US" sz="2000" dirty="0" smtClean="0">
                <a:latin typeface="Times New Roman" panose="02020603050405020304" pitchFamily="18" charset="0"/>
                <a:cs typeface="Times New Roman" panose="02020603050405020304" pitchFamily="18" charset="0"/>
              </a:rPr>
              <a:t> </a:t>
            </a:r>
            <a:r>
              <a:rPr lang="fr-FR" altLang="en-US" sz="2000" dirty="0" smtClean="0">
                <a:latin typeface="Times New Roman" panose="02020603050405020304" pitchFamily="18" charset="0"/>
                <a:cs typeface="Times New Roman" panose="02020603050405020304" pitchFamily="18" charset="0"/>
              </a:rPr>
              <a:t>la fonction d’interm</a:t>
            </a:r>
            <a:r>
              <a:rPr lang="fr-FR" altLang="en-US" sz="2000" dirty="0">
                <a:latin typeface="Times New Roman" panose="02020603050405020304" pitchFamily="18" charset="0"/>
                <a:cs typeface="Times New Roman" panose="02020603050405020304" pitchFamily="18" charset="0"/>
              </a:rPr>
              <a:t>é</a:t>
            </a:r>
            <a:r>
              <a:rPr lang="fr-FR" altLang="en-US" sz="2000" dirty="0" smtClean="0">
                <a:latin typeface="Times New Roman" panose="02020603050405020304" pitchFamily="18" charset="0"/>
                <a:cs typeface="Times New Roman" panose="02020603050405020304" pitchFamily="18" charset="0"/>
              </a:rPr>
              <a:t>diation du bibliothécaire est mise en discussion</a:t>
            </a:r>
            <a:endParaRPr lang="fr-FR" altLang="en-US" sz="2000" dirty="0">
              <a:latin typeface="Times New Roman" panose="02020603050405020304" pitchFamily="18" charset="0"/>
              <a:cs typeface="Times New Roman" panose="02020603050405020304" pitchFamily="18" charset="0"/>
            </a:endParaRPr>
          </a:p>
          <a:p>
            <a:r>
              <a:rPr lang="en-GB" altLang="en-US" sz="2000" dirty="0" smtClean="0">
                <a:latin typeface="Times New Roman" panose="02020603050405020304" pitchFamily="18" charset="0"/>
                <a:cs typeface="Times New Roman" panose="02020603050405020304" pitchFamily="18" charset="0"/>
              </a:rPr>
              <a:t>La </a:t>
            </a:r>
            <a:r>
              <a:rPr lang="en-GB" altLang="en-US" sz="2000" dirty="0" err="1" smtClean="0">
                <a:latin typeface="Times New Roman" panose="02020603050405020304" pitchFamily="18" charset="0"/>
                <a:cs typeface="Times New Roman" panose="02020603050405020304" pitchFamily="18" charset="0"/>
              </a:rPr>
              <a:t>Biblioth</a:t>
            </a:r>
            <a:r>
              <a:rPr lang="fr-FR" altLang="en-US" sz="2000" dirty="0" err="1" smtClean="0">
                <a:latin typeface="Times New Roman" panose="02020603050405020304" pitchFamily="18" charset="0"/>
                <a:cs typeface="Times New Roman" panose="02020603050405020304" pitchFamily="18" charset="0"/>
              </a:rPr>
              <a:t>èque</a:t>
            </a:r>
            <a:r>
              <a:rPr lang="fr-FR" altLang="en-US" sz="2000" dirty="0" smtClean="0">
                <a:latin typeface="Times New Roman" panose="02020603050405020304" pitchFamily="18" charset="0"/>
                <a:cs typeface="Times New Roman" panose="02020603050405020304" pitchFamily="18" charset="0"/>
              </a:rPr>
              <a:t> est au service de la recherche scientifique </a:t>
            </a:r>
            <a:r>
              <a:rPr lang="en-GB" altLang="en-US" sz="2000" dirty="0" smtClean="0">
                <a:latin typeface="Times New Roman" panose="02020603050405020304" pitchFamily="18" charset="0"/>
                <a:cs typeface="Times New Roman" panose="02020603050405020304" pitchFamily="18" charset="0"/>
              </a:rPr>
              <a:t>de pointe, </a:t>
            </a:r>
            <a:r>
              <a:rPr lang="en-GB" altLang="en-US" sz="2000" dirty="0" err="1" smtClean="0">
                <a:latin typeface="Times New Roman" panose="02020603050405020304" pitchFamily="18" charset="0"/>
                <a:cs typeface="Times New Roman" panose="02020603050405020304" pitchFamily="18" charset="0"/>
              </a:rPr>
              <a:t>toutefois</a:t>
            </a:r>
            <a:r>
              <a:rPr lang="en-GB" altLang="en-US" sz="2000" dirty="0" smtClean="0">
                <a:latin typeface="Times New Roman" panose="02020603050405020304" pitchFamily="18" charset="0"/>
                <a:cs typeface="Times New Roman" panose="02020603050405020304" pitchFamily="18" charset="0"/>
              </a:rPr>
              <a:t> nous </a:t>
            </a:r>
            <a:r>
              <a:rPr lang="en-GB" altLang="en-US" sz="2000" dirty="0" err="1" smtClean="0">
                <a:latin typeface="Times New Roman" panose="02020603050405020304" pitchFamily="18" charset="0"/>
                <a:cs typeface="Times New Roman" panose="02020603050405020304" pitchFamily="18" charset="0"/>
              </a:rPr>
              <a:t>avons</a:t>
            </a:r>
            <a:r>
              <a:rPr lang="en-GB" altLang="en-US" sz="2000" dirty="0" smtClean="0">
                <a:latin typeface="Times New Roman" panose="02020603050405020304" pitchFamily="18" charset="0"/>
                <a:cs typeface="Times New Roman" panose="02020603050405020304" pitchFamily="18" charset="0"/>
              </a:rPr>
              <a:t> diff</a:t>
            </a:r>
            <a:r>
              <a:rPr lang="fr-FR" altLang="en-US" sz="2000" dirty="0" err="1" smtClean="0">
                <a:latin typeface="Times New Roman" panose="02020603050405020304" pitchFamily="18" charset="0"/>
                <a:cs typeface="Times New Roman" panose="02020603050405020304" pitchFamily="18" charset="0"/>
              </a:rPr>
              <a:t>érents</a:t>
            </a:r>
            <a:r>
              <a:rPr lang="fr-FR" altLang="en-US" sz="2000" dirty="0" smtClean="0">
                <a:latin typeface="Times New Roman" panose="02020603050405020304" pitchFamily="18" charset="0"/>
                <a:cs typeface="Times New Roman" panose="02020603050405020304" pitchFamily="18" charset="0"/>
              </a:rPr>
              <a:t> type d’utilisateurs (de l’étudiant au prix Nobel)</a:t>
            </a:r>
            <a:r>
              <a:rPr lang="en-GB" altLang="en-US" sz="2000" dirty="0" smtClean="0">
                <a:latin typeface="Times New Roman" panose="02020603050405020304" pitchFamily="18" charset="0"/>
                <a:cs typeface="Times New Roman" panose="02020603050405020304" pitchFamily="18" charset="0"/>
              </a:rPr>
              <a:t>             </a:t>
            </a:r>
          </a:p>
          <a:p>
            <a:r>
              <a:rPr lang="en-US" altLang="en-US" sz="2000" dirty="0" smtClean="0">
                <a:latin typeface="Times New Roman" panose="02020603050405020304" pitchFamily="18" charset="0"/>
                <a:cs typeface="Times New Roman" panose="02020603050405020304" pitchFamily="18" charset="0"/>
              </a:rPr>
              <a:t>La ‘culture’ de la publication </a:t>
            </a:r>
            <a:r>
              <a:rPr lang="en-US" altLang="en-US" sz="2000" dirty="0" err="1" smtClean="0">
                <a:latin typeface="Times New Roman" panose="02020603050405020304" pitchFamily="18" charset="0"/>
                <a:cs typeface="Times New Roman" panose="02020603050405020304" pitchFamily="18" charset="0"/>
              </a:rPr>
              <a:t>libre</a:t>
            </a:r>
            <a:r>
              <a:rPr lang="en-US" altLang="en-US" sz="2000" dirty="0" smtClean="0">
                <a:latin typeface="Times New Roman" panose="02020603050405020304" pitchFamily="18" charset="0"/>
                <a:cs typeface="Times New Roman" panose="02020603050405020304" pitchFamily="18" charset="0"/>
              </a:rPr>
              <a:t> </a:t>
            </a:r>
            <a:r>
              <a:rPr lang="en-US" altLang="en-US" sz="2000" dirty="0" err="1" smtClean="0">
                <a:latin typeface="Times New Roman" panose="02020603050405020304" pitchFamily="18" charset="0"/>
                <a:cs typeface="Times New Roman" panose="02020603050405020304" pitchFamily="18" charset="0"/>
              </a:rPr>
              <a:t>acc</a:t>
            </a:r>
            <a:r>
              <a:rPr lang="fr-FR" altLang="en-US" sz="2000" dirty="0" smtClean="0">
                <a:latin typeface="Times New Roman" panose="02020603050405020304" pitchFamily="18" charset="0"/>
                <a:cs typeface="Times New Roman" panose="02020603050405020304" pitchFamily="18" charset="0"/>
              </a:rPr>
              <a:t>ès est bien diffusée </a:t>
            </a:r>
            <a:endParaRPr lang="en-GB" altLang="en-US" sz="20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1896680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Service de </a:t>
            </a:r>
            <a:r>
              <a:rPr lang="en-US" altLang="en-US" dirty="0" err="1" smtClean="0">
                <a:latin typeface="Times New Roman" panose="02020603050405020304" pitchFamily="18" charset="0"/>
                <a:cs typeface="Times New Roman" panose="02020603050405020304" pitchFamily="18" charset="0"/>
              </a:rPr>
              <a:t>l’Information</a:t>
            </a:r>
            <a:r>
              <a:rPr lang="en-U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Scientifique</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222374"/>
            <a:ext cx="8218488" cy="5133975"/>
          </a:xfrm>
        </p:spPr>
        <p:txBody>
          <a:bodyPr>
            <a:noAutofit/>
          </a:bodyPr>
          <a:lstStyle/>
          <a:p>
            <a:endParaRPr lang="fr-FR" altLang="en-US"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Directement sous la supervision du Directeur de Recherche et du Calcul Scientifique</a:t>
            </a:r>
          </a:p>
          <a:p>
            <a:r>
              <a:rPr lang="en-US" altLang="en-US" sz="2400" dirty="0" smtClean="0">
                <a:latin typeface="Times New Roman" panose="02020603050405020304" pitchFamily="18" charset="0"/>
                <a:cs typeface="Times New Roman" panose="02020603050405020304" pitchFamily="18" charset="0"/>
              </a:rPr>
              <a:t>4 sections: Library (collections et services), Open Science (Open Data, </a:t>
            </a:r>
            <a:r>
              <a:rPr lang="en-US" altLang="en-US" sz="2400" dirty="0" err="1" smtClean="0">
                <a:latin typeface="Times New Roman" panose="02020603050405020304" pitchFamily="18" charset="0"/>
                <a:cs typeface="Times New Roman" panose="02020603050405020304" pitchFamily="18" charset="0"/>
              </a:rPr>
              <a:t>projets</a:t>
            </a:r>
            <a:r>
              <a:rPr lang="en-US" altLang="en-US" sz="2400" dirty="0" smtClean="0">
                <a:latin typeface="Times New Roman" panose="02020603050405020304" pitchFamily="18" charset="0"/>
                <a:cs typeface="Times New Roman" panose="02020603050405020304" pitchFamily="18" charset="0"/>
              </a:rPr>
              <a:t> </a:t>
            </a:r>
            <a:r>
              <a:rPr lang="en-US" altLang="en-US" sz="2400" dirty="0" err="1" smtClean="0">
                <a:latin typeface="Times New Roman" panose="02020603050405020304" pitchFamily="18" charset="0"/>
                <a:cs typeface="Times New Roman" panose="02020603050405020304" pitchFamily="18" charset="0"/>
              </a:rPr>
              <a:t>européens</a:t>
            </a:r>
            <a:r>
              <a:rPr lang="en-US" altLang="en-US" sz="2400" dirty="0" smtClean="0">
                <a:latin typeface="Times New Roman" panose="02020603050405020304" pitchFamily="18" charset="0"/>
                <a:cs typeface="Times New Roman" panose="02020603050405020304" pitchFamily="18" charset="0"/>
              </a:rPr>
              <a:t>, SCOAP</a:t>
            </a:r>
            <a:r>
              <a:rPr lang="en-US" altLang="en-US" sz="2400" baseline="30000" dirty="0" smtClean="0">
                <a:latin typeface="Times New Roman" panose="02020603050405020304" pitchFamily="18" charset="0"/>
                <a:cs typeface="Times New Roman" panose="02020603050405020304" pitchFamily="18" charset="0"/>
              </a:rPr>
              <a:t>3</a:t>
            </a:r>
            <a:r>
              <a:rPr lang="en-US" altLang="en-US" sz="2400" dirty="0" smtClean="0">
                <a:latin typeface="Times New Roman" panose="02020603050405020304" pitchFamily="18" charset="0"/>
                <a:cs typeface="Times New Roman" panose="02020603050405020304" pitchFamily="18" charset="0"/>
              </a:rPr>
              <a:t> = Sponsoring Consortium for Open Access in Particle Physics), </a:t>
            </a:r>
            <a:r>
              <a:rPr lang="en-US" altLang="en-US" sz="2400" dirty="0">
                <a:latin typeface="Times New Roman" panose="02020603050405020304" pitchFamily="18" charset="0"/>
                <a:cs typeface="Times New Roman" panose="02020603050405020304" pitchFamily="18" charset="0"/>
              </a:rPr>
              <a:t>Inspire </a:t>
            </a:r>
            <a:r>
              <a:rPr lang="en-US" altLang="en-US" sz="2400" dirty="0" smtClean="0">
                <a:latin typeface="Times New Roman" panose="02020603050405020304" pitchFamily="18" charset="0"/>
                <a:cs typeface="Times New Roman" panose="02020603050405020304" pitchFamily="18" charset="0"/>
              </a:rPr>
              <a:t>(=base </a:t>
            </a:r>
            <a:r>
              <a:rPr lang="en-US" altLang="en-US" sz="2400" dirty="0">
                <a:latin typeface="Times New Roman" panose="02020603050405020304" pitchFamily="18" charset="0"/>
                <a:cs typeface="Times New Roman" panose="02020603050405020304" pitchFamily="18" charset="0"/>
              </a:rPr>
              <a:t>de </a:t>
            </a:r>
            <a:r>
              <a:rPr lang="en-US" altLang="en-US" sz="2400" dirty="0" err="1">
                <a:latin typeface="Times New Roman" panose="02020603050405020304" pitchFamily="18" charset="0"/>
                <a:cs typeface="Times New Roman" panose="02020603050405020304" pitchFamily="18" charset="0"/>
              </a:rPr>
              <a:t>donn</a:t>
            </a:r>
            <a:r>
              <a:rPr lang="en-GB" altLang="en-US" sz="2400" dirty="0" err="1">
                <a:latin typeface="Times New Roman" panose="02020603050405020304" pitchFamily="18" charset="0"/>
                <a:cs typeface="Times New Roman" panose="02020603050405020304" pitchFamily="18" charset="0"/>
              </a:rPr>
              <a:t>ées</a:t>
            </a:r>
            <a:r>
              <a:rPr lang="en-GB" altLang="en-US" sz="2400" dirty="0">
                <a:latin typeface="Times New Roman" panose="02020603050405020304" pitchFamily="18" charset="0"/>
                <a:cs typeface="Times New Roman" panose="02020603050405020304" pitchFamily="18" charset="0"/>
              </a:rPr>
              <a:t> </a:t>
            </a:r>
            <a:r>
              <a:rPr lang="en-US" altLang="en-US" sz="2400" dirty="0" err="1" smtClean="0">
                <a:latin typeface="Times New Roman" panose="02020603050405020304" pitchFamily="18" charset="0"/>
                <a:cs typeface="Times New Roman" panose="02020603050405020304" pitchFamily="18" charset="0"/>
              </a:rPr>
              <a:t>InspireHEP</a:t>
            </a:r>
            <a:r>
              <a:rPr lang="en-US" altLang="en-US" sz="2400" dirty="0" smtClean="0">
                <a:latin typeface="Times New Roman" panose="02020603050405020304" pitchFamily="18" charset="0"/>
                <a:cs typeface="Times New Roman" panose="02020603050405020304" pitchFamily="18" charset="0"/>
              </a:rPr>
              <a:t>), Archives</a:t>
            </a:r>
            <a:endParaRPr lang="en-GB" altLang="en-US" sz="2400" dirty="0">
              <a:latin typeface="Times New Roman" panose="02020603050405020304" pitchFamily="18" charset="0"/>
              <a:cs typeface="Times New Roman" panose="02020603050405020304" pitchFamily="18" charset="0"/>
            </a:endParaRPr>
          </a:p>
          <a:p>
            <a:r>
              <a:rPr lang="en-GB" altLang="en-US" sz="2400" dirty="0" smtClean="0">
                <a:latin typeface="Times New Roman" panose="02020603050405020304" pitchFamily="18" charset="0"/>
                <a:cs typeface="Times New Roman" panose="02020603050405020304" pitchFamily="18" charset="0"/>
              </a:rPr>
              <a:t>34 </a:t>
            </a:r>
            <a:r>
              <a:rPr lang="en-GB" altLang="en-US" sz="2400" dirty="0" err="1" smtClean="0">
                <a:latin typeface="Times New Roman" panose="02020603050405020304" pitchFamily="18" charset="0"/>
                <a:cs typeface="Times New Roman" panose="02020603050405020304" pitchFamily="18" charset="0"/>
              </a:rPr>
              <a:t>personnes</a:t>
            </a:r>
            <a:r>
              <a:rPr lang="en-GB" altLang="en-US" sz="2400" dirty="0" smtClean="0">
                <a:latin typeface="Times New Roman" panose="02020603050405020304" pitchFamily="18" charset="0"/>
                <a:cs typeface="Times New Roman" panose="02020603050405020304" pitchFamily="18" charset="0"/>
              </a:rPr>
              <a:t>, </a:t>
            </a:r>
            <a:r>
              <a:rPr lang="en-GB" altLang="en-US" sz="2400" dirty="0" err="1" smtClean="0">
                <a:latin typeface="Times New Roman" panose="02020603050405020304" pitchFamily="18" charset="0"/>
                <a:cs typeface="Times New Roman" panose="02020603050405020304" pitchFamily="18" charset="0"/>
              </a:rPr>
              <a:t>dont</a:t>
            </a:r>
            <a:r>
              <a:rPr lang="en-GB" altLang="en-US" sz="2400" dirty="0" smtClean="0">
                <a:latin typeface="Times New Roman" panose="02020603050405020304" pitchFamily="18" charset="0"/>
                <a:cs typeface="Times New Roman" panose="02020603050405020304" pitchFamily="18" charset="0"/>
              </a:rPr>
              <a:t>:</a:t>
            </a:r>
            <a:endParaRPr lang="en-GB" altLang="en-US" sz="2400" dirty="0">
              <a:latin typeface="Times New Roman" panose="02020603050405020304" pitchFamily="18" charset="0"/>
              <a:cs typeface="Times New Roman" panose="02020603050405020304" pitchFamily="18" charset="0"/>
            </a:endParaRPr>
          </a:p>
          <a:p>
            <a:r>
              <a:rPr lang="en-GB" altLang="en-US" sz="2400" dirty="0" smtClean="0">
                <a:latin typeface="Times New Roman" panose="02020603050405020304" pitchFamily="18" charset="0"/>
                <a:cs typeface="Times New Roman" panose="02020603050405020304" pitchFamily="18" charset="0"/>
              </a:rPr>
              <a:t>20 </a:t>
            </a:r>
            <a:r>
              <a:rPr lang="en-GB" altLang="en-US" sz="2400" dirty="0" err="1" smtClean="0">
                <a:latin typeface="Times New Roman" panose="02020603050405020304" pitchFamily="18" charset="0"/>
                <a:cs typeface="Times New Roman" panose="02020603050405020304" pitchFamily="18" charset="0"/>
              </a:rPr>
              <a:t>membres</a:t>
            </a:r>
            <a:r>
              <a:rPr lang="en-GB" altLang="en-US" sz="2400" dirty="0" smtClean="0">
                <a:latin typeface="Times New Roman" panose="02020603050405020304" pitchFamily="18" charset="0"/>
                <a:cs typeface="Times New Roman" panose="02020603050405020304" pitchFamily="18" charset="0"/>
              </a:rPr>
              <a:t> du personnel </a:t>
            </a:r>
          </a:p>
          <a:p>
            <a:r>
              <a:rPr lang="en-GB" altLang="en-US" sz="2400" dirty="0" smtClean="0">
                <a:latin typeface="Times New Roman" panose="02020603050405020304" pitchFamily="18" charset="0"/>
                <a:cs typeface="Times New Roman" panose="02020603050405020304" pitchFamily="18" charset="0"/>
              </a:rPr>
              <a:t>3 </a:t>
            </a:r>
            <a:r>
              <a:rPr lang="en-GB" altLang="en-US" sz="2400" dirty="0" err="1" smtClean="0">
                <a:latin typeface="Times New Roman" panose="02020603050405020304" pitchFamily="18" charset="0"/>
                <a:cs typeface="Times New Roman" panose="02020603050405020304" pitchFamily="18" charset="0"/>
              </a:rPr>
              <a:t>apprenties</a:t>
            </a:r>
            <a:r>
              <a:rPr lang="en-GB" altLang="en-US" sz="2400" dirty="0" smtClean="0">
                <a:latin typeface="Times New Roman" panose="02020603050405020304" pitchFamily="18" charset="0"/>
                <a:cs typeface="Times New Roman" panose="02020603050405020304" pitchFamily="18" charset="0"/>
              </a:rPr>
              <a:t> AID</a:t>
            </a:r>
          </a:p>
          <a:p>
            <a:r>
              <a:rPr lang="en-GB" altLang="en-US" sz="2400" dirty="0" smtClean="0">
                <a:latin typeface="Times New Roman" panose="02020603050405020304" pitchFamily="18" charset="0"/>
                <a:cs typeface="Times New Roman" panose="02020603050405020304" pitchFamily="18" charset="0"/>
              </a:rPr>
              <a:t>11 </a:t>
            </a:r>
            <a:r>
              <a:rPr lang="en-GB" altLang="en-US" sz="2400" dirty="0" err="1" smtClean="0">
                <a:latin typeface="Times New Roman" panose="02020603050405020304" pitchFamily="18" charset="0"/>
                <a:cs typeface="Times New Roman" panose="02020603050405020304" pitchFamily="18" charset="0"/>
              </a:rPr>
              <a:t>étudiants</a:t>
            </a:r>
            <a:r>
              <a:rPr lang="en-GB" altLang="en-US" sz="2400" dirty="0" smtClean="0">
                <a:latin typeface="Times New Roman" panose="02020603050405020304" pitchFamily="18" charset="0"/>
                <a:cs typeface="Times New Roman" panose="02020603050405020304" pitchFamily="18" charset="0"/>
              </a:rPr>
              <a:t> (</a:t>
            </a:r>
            <a:r>
              <a:rPr lang="en-GB" altLang="en-US" sz="2400" i="1" dirty="0" smtClean="0">
                <a:latin typeface="Times New Roman" panose="02020603050405020304" pitchFamily="18" charset="0"/>
                <a:cs typeface="Times New Roman" panose="02020603050405020304" pitchFamily="18" charset="0"/>
              </a:rPr>
              <a:t>techniques, </a:t>
            </a:r>
            <a:r>
              <a:rPr lang="en-GB" altLang="en-US" sz="2400" i="1" dirty="0" err="1" smtClean="0">
                <a:latin typeface="Times New Roman" panose="02020603050405020304" pitchFamily="18" charset="0"/>
                <a:cs typeface="Times New Roman" panose="02020603050405020304" pitchFamily="18" charset="0"/>
              </a:rPr>
              <a:t>doctorales</a:t>
            </a:r>
            <a:r>
              <a:rPr lang="en-GB" altLang="en-US" sz="2400" i="1" dirty="0" smtClean="0">
                <a:latin typeface="Times New Roman" panose="02020603050405020304" pitchFamily="18" charset="0"/>
                <a:cs typeface="Times New Roman" panose="02020603050405020304" pitchFamily="18" charset="0"/>
              </a:rPr>
              <a:t>, </a:t>
            </a:r>
            <a:r>
              <a:rPr lang="en-GB" altLang="en-US" sz="2400" i="1" dirty="0" err="1" smtClean="0">
                <a:latin typeface="Times New Roman" panose="02020603050405020304" pitchFamily="18" charset="0"/>
                <a:cs typeface="Times New Roman" panose="02020603050405020304" pitchFamily="18" charset="0"/>
              </a:rPr>
              <a:t>administratifs</a:t>
            </a:r>
            <a:r>
              <a:rPr lang="en-GB" altLang="en-US" sz="2400" dirty="0" smtClean="0">
                <a:latin typeface="Times New Roman" panose="02020603050405020304" pitchFamily="18" charset="0"/>
                <a:cs typeface="Times New Roman" panose="02020603050405020304" pitchFamily="18" charset="0"/>
              </a:rPr>
              <a:t>), </a:t>
            </a:r>
            <a:r>
              <a:rPr lang="en-GB" altLang="en-US" sz="2400" dirty="0" err="1" smtClean="0">
                <a:latin typeface="Times New Roman" panose="02020603050405020304" pitchFamily="18" charset="0"/>
                <a:cs typeface="Times New Roman" panose="02020603050405020304" pitchFamily="18" charset="0"/>
              </a:rPr>
              <a:t>boursiers</a:t>
            </a:r>
            <a:r>
              <a:rPr lang="en-GB" altLang="en-US" sz="2400" dirty="0" smtClean="0">
                <a:latin typeface="Times New Roman" panose="02020603050405020304" pitchFamily="18" charset="0"/>
                <a:cs typeface="Times New Roman" panose="02020603050405020304" pitchFamily="18" charset="0"/>
              </a:rPr>
              <a:t> et </a:t>
            </a:r>
            <a:r>
              <a:rPr lang="en-GB" altLang="en-US" sz="2400" dirty="0" err="1" smtClean="0">
                <a:latin typeface="Times New Roman" panose="02020603050405020304" pitchFamily="18" charset="0"/>
                <a:cs typeface="Times New Roman" panose="02020603050405020304" pitchFamily="18" charset="0"/>
              </a:rPr>
              <a:t>autres</a:t>
            </a:r>
            <a:endParaRPr lang="en-GB" altLang="en-US" sz="2400" dirty="0" smtClean="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41162497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939" y="61904"/>
            <a:ext cx="10515600" cy="962268"/>
          </a:xfrm>
        </p:spPr>
        <p:txBody>
          <a:bodyPr rtlCol="0">
            <a:normAutofit/>
          </a:bodyPr>
          <a:lstStyle/>
          <a:p>
            <a:pPr algn="ctr"/>
            <a:r>
              <a:rPr lang="en-US" altLang="en-US" sz="3800" dirty="0" smtClean="0">
                <a:latin typeface="Times New Roman" panose="02020603050405020304" pitchFamily="18" charset="0"/>
                <a:cs typeface="Times New Roman" panose="02020603050405020304" pitchFamily="18" charset="0"/>
              </a:rPr>
              <a:t>Les c</a:t>
            </a:r>
            <a:r>
              <a:rPr lang="en-US" altLang="en-US" sz="3800" dirty="0" smtClean="0">
                <a:latin typeface="Times New Roman" panose="02020603050405020304" pitchFamily="18" charset="0"/>
                <a:cs typeface="Times New Roman" panose="02020603050405020304" pitchFamily="18" charset="0"/>
              </a:rPr>
              <a:t>ollections </a:t>
            </a:r>
            <a:r>
              <a:rPr lang="en-US" altLang="en-US" sz="3800" dirty="0" err="1" smtClean="0">
                <a:latin typeface="Times New Roman" panose="02020603050405020304" pitchFamily="18" charset="0"/>
                <a:cs typeface="Times New Roman" panose="02020603050405020304" pitchFamily="18" charset="0"/>
              </a:rPr>
              <a:t>num</a:t>
            </a:r>
            <a:r>
              <a:rPr lang="fr-FR" altLang="en-US" sz="3800" dirty="0" err="1" smtClean="0">
                <a:latin typeface="Times New Roman" panose="02020603050405020304" pitchFamily="18" charset="0"/>
                <a:cs typeface="Times New Roman" panose="02020603050405020304" pitchFamily="18" charset="0"/>
              </a:rPr>
              <a:t>ériques</a:t>
            </a:r>
            <a:r>
              <a:rPr lang="fr-FR" altLang="en-US" sz="3800" dirty="0" smtClean="0">
                <a:latin typeface="Times New Roman" panose="02020603050405020304" pitchFamily="18" charset="0"/>
                <a:cs typeface="Times New Roman" panose="02020603050405020304" pitchFamily="18" charset="0"/>
              </a:rPr>
              <a:t> et l</a:t>
            </a:r>
            <a:r>
              <a:rPr lang="fr-FR" altLang="en-US" sz="3800" i="1" dirty="0" smtClean="0">
                <a:latin typeface="Times New Roman" panose="02020603050405020304" pitchFamily="18" charset="0"/>
                <a:cs typeface="Times New Roman" panose="02020603050405020304" pitchFamily="18" charset="0"/>
              </a:rPr>
              <a:t>’Open </a:t>
            </a:r>
            <a:r>
              <a:rPr lang="fr-FR" altLang="en-US" sz="3800" i="1" dirty="0">
                <a:latin typeface="Times New Roman" panose="02020603050405020304" pitchFamily="18" charset="0"/>
                <a:cs typeface="Times New Roman" panose="02020603050405020304" pitchFamily="18" charset="0"/>
              </a:rPr>
              <a:t>A</a:t>
            </a:r>
            <a:r>
              <a:rPr lang="fr-FR" altLang="en-US" sz="3800" i="1" dirty="0" smtClean="0">
                <a:latin typeface="Times New Roman" panose="02020603050405020304" pitchFamily="18" charset="0"/>
                <a:cs typeface="Times New Roman" panose="02020603050405020304" pitchFamily="18" charset="0"/>
              </a:rPr>
              <a:t>ccess</a:t>
            </a:r>
            <a:endParaRPr lang="en-GB" altLang="en-US" sz="3800" i="1"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024172"/>
            <a:ext cx="8218488" cy="5133975"/>
          </a:xfrm>
        </p:spPr>
        <p:txBody>
          <a:bodyPr>
            <a:noAutofit/>
          </a:bodyPr>
          <a:lstStyle/>
          <a:p>
            <a:r>
              <a:rPr lang="fr-FR" altLang="en-US" sz="2200" dirty="0" smtClean="0">
                <a:latin typeface="Times New Roman" panose="02020603050405020304" pitchFamily="18" charset="0"/>
                <a:cs typeface="Times New Roman" panose="02020603050405020304" pitchFamily="18" charset="0"/>
              </a:rPr>
              <a:t>Une collection d’</a:t>
            </a:r>
            <a:r>
              <a:rPr lang="fr-FR" altLang="en-US" sz="2200" dirty="0" err="1" smtClean="0">
                <a:latin typeface="Times New Roman" panose="02020603050405020304" pitchFamily="18" charset="0"/>
                <a:cs typeface="Times New Roman" panose="02020603050405020304" pitchFamily="18" charset="0"/>
              </a:rPr>
              <a:t>ebooks</a:t>
            </a:r>
            <a:r>
              <a:rPr lang="fr-FR" altLang="en-US" sz="2200" dirty="0" smtClean="0">
                <a:latin typeface="Times New Roman" panose="02020603050405020304" pitchFamily="18" charset="0"/>
                <a:cs typeface="Times New Roman" panose="02020603050405020304" pitchFamily="18" charset="0"/>
              </a:rPr>
              <a:t> qui a connu un développement exponentiel: ~94.500 titres d’</a:t>
            </a:r>
            <a:r>
              <a:rPr lang="fr-FR" altLang="en-US" sz="2200" dirty="0" err="1" smtClean="0">
                <a:latin typeface="Times New Roman" panose="02020603050405020304" pitchFamily="18" charset="0"/>
                <a:cs typeface="Times New Roman" panose="02020603050405020304" pitchFamily="18" charset="0"/>
              </a:rPr>
              <a:t>ebooks</a:t>
            </a:r>
            <a:r>
              <a:rPr lang="fr-FR" altLang="en-US" sz="2200" dirty="0" smtClean="0">
                <a:latin typeface="Times New Roman" panose="02020603050405020304" pitchFamily="18" charset="0"/>
                <a:cs typeface="Times New Roman" panose="02020603050405020304" pitchFamily="18" charset="0"/>
              </a:rPr>
              <a:t>, ~35.000 titres seulement en papier, ~6.000 disponibles dans les deux versions). Les </a:t>
            </a:r>
            <a:r>
              <a:rPr lang="fr-FR" altLang="en-US" sz="2200" dirty="0" err="1" smtClean="0">
                <a:latin typeface="Times New Roman" panose="02020603050405020304" pitchFamily="18" charset="0"/>
                <a:cs typeface="Times New Roman" panose="02020603050405020304" pitchFamily="18" charset="0"/>
              </a:rPr>
              <a:t>ebooks</a:t>
            </a:r>
            <a:r>
              <a:rPr lang="fr-FR" altLang="en-US" sz="2200" dirty="0">
                <a:latin typeface="Times New Roman" panose="02020603050405020304" pitchFamily="18" charset="0"/>
                <a:cs typeface="Times New Roman" panose="02020603050405020304" pitchFamily="18" charset="0"/>
              </a:rPr>
              <a:t> </a:t>
            </a:r>
            <a:r>
              <a:rPr lang="fr-FR" altLang="en-US" sz="2200" dirty="0" smtClean="0">
                <a:latin typeface="Times New Roman" panose="02020603050405020304" pitchFamily="18" charset="0"/>
                <a:cs typeface="Times New Roman" panose="02020603050405020304" pitchFamily="18" charset="0"/>
              </a:rPr>
              <a:t>complémentent l’offre de documents en papier. Est-ce qu’ils vont les remplacer?</a:t>
            </a:r>
          </a:p>
          <a:p>
            <a:r>
              <a:rPr lang="fr-FR" altLang="en-US" sz="2200" dirty="0" smtClean="0">
                <a:latin typeface="Times New Roman" panose="02020603050405020304" pitchFamily="18" charset="0"/>
                <a:cs typeface="Times New Roman" panose="02020603050405020304" pitchFamily="18" charset="0"/>
              </a:rPr>
              <a:t>La collection des périodiques est presque intégralement e-</a:t>
            </a:r>
            <a:r>
              <a:rPr lang="fr-FR" altLang="en-US" sz="2200" dirty="0" err="1" smtClean="0">
                <a:latin typeface="Times New Roman" panose="02020603050405020304" pitchFamily="18" charset="0"/>
                <a:cs typeface="Times New Roman" panose="02020603050405020304" pitchFamily="18" charset="0"/>
              </a:rPr>
              <a:t>only</a:t>
            </a:r>
            <a:r>
              <a:rPr lang="fr-FR" altLang="en-US" sz="2200" dirty="0" smtClean="0">
                <a:latin typeface="Times New Roman" panose="02020603050405020304" pitchFamily="18" charset="0"/>
                <a:cs typeface="Times New Roman" panose="02020603050405020304" pitchFamily="18" charset="0"/>
              </a:rPr>
              <a:t>, et ceci depuis janvier 2008</a:t>
            </a:r>
            <a:endParaRPr lang="fr-FR" altLang="en-US" sz="2200" dirty="0">
              <a:latin typeface="Times New Roman" panose="02020603050405020304" pitchFamily="18" charset="0"/>
              <a:cs typeface="Times New Roman" panose="02020603050405020304" pitchFamily="18" charset="0"/>
            </a:endParaRPr>
          </a:p>
          <a:p>
            <a:r>
              <a:rPr lang="fr-FR" altLang="en-US" sz="2200" dirty="0" smtClean="0">
                <a:latin typeface="Times New Roman" panose="02020603050405020304" pitchFamily="18" charset="0"/>
                <a:cs typeface="Times New Roman" panose="02020603050405020304" pitchFamily="18" charset="0"/>
              </a:rPr>
              <a:t> </a:t>
            </a:r>
            <a:r>
              <a:rPr lang="fr-FR" altLang="en-US" sz="2200" dirty="0" smtClean="0">
                <a:latin typeface="Times New Roman" panose="02020603050405020304" pitchFamily="18" charset="0"/>
                <a:cs typeface="Times New Roman" panose="02020603050405020304" pitchFamily="18" charset="0"/>
              </a:rPr>
              <a:t>Une</a:t>
            </a:r>
            <a:r>
              <a:rPr lang="fr-FR" altLang="en-US" sz="2200" dirty="0" smtClean="0">
                <a:latin typeface="Times New Roman" panose="02020603050405020304" pitchFamily="18" charset="0"/>
                <a:cs typeface="Times New Roman" panose="02020603050405020304" pitchFamily="18" charset="0"/>
              </a:rPr>
              <a:t> collection </a:t>
            </a:r>
            <a:r>
              <a:rPr lang="fr-FR" altLang="en-US" sz="2200" dirty="0" smtClean="0">
                <a:latin typeface="Times New Roman" panose="02020603050405020304" pitchFamily="18" charset="0"/>
                <a:cs typeface="Times New Roman" panose="02020603050405020304" pitchFamily="18" charset="0"/>
              </a:rPr>
              <a:t>très</a:t>
            </a:r>
            <a:r>
              <a:rPr lang="fr-FR" altLang="en-US" sz="2400" dirty="0" smtClean="0">
                <a:latin typeface="Times New Roman" panose="02020603050405020304" pitchFamily="18" charset="0"/>
                <a:cs typeface="Times New Roman" panose="02020603050405020304" pitchFamily="18" charset="0"/>
              </a:rPr>
              <a:t> </a:t>
            </a:r>
            <a:r>
              <a:rPr lang="fr-FR" altLang="en-US" sz="2400" dirty="0" smtClean="0">
                <a:latin typeface="Times New Roman" panose="02020603050405020304" pitchFamily="18" charset="0"/>
                <a:cs typeface="Times New Roman" panose="02020603050405020304" pitchFamily="18" charset="0"/>
              </a:rPr>
              <a:t>importante </a:t>
            </a:r>
            <a:r>
              <a:rPr lang="fr-FR" altLang="en-US" sz="2400" dirty="0" smtClean="0">
                <a:latin typeface="Times New Roman" panose="02020603050405020304" pitchFamily="18" charset="0"/>
                <a:cs typeface="Times New Roman" panose="02020603050405020304" pitchFamily="18" charset="0"/>
              </a:rPr>
              <a:t>de ‘</a:t>
            </a:r>
            <a:r>
              <a:rPr lang="fr-FR" altLang="en-US" sz="2400" dirty="0" err="1" smtClean="0">
                <a:latin typeface="Times New Roman" panose="02020603050405020304" pitchFamily="18" charset="0"/>
                <a:cs typeface="Times New Roman" panose="02020603050405020304" pitchFamily="18" charset="0"/>
              </a:rPr>
              <a:t>prepublications</a:t>
            </a:r>
            <a:r>
              <a:rPr lang="fr-FR" altLang="en-US" sz="2400" dirty="0" smtClean="0">
                <a:latin typeface="Times New Roman" panose="02020603050405020304" pitchFamily="18" charset="0"/>
                <a:cs typeface="Times New Roman" panose="02020603050405020304" pitchFamily="18" charset="0"/>
              </a:rPr>
              <a:t>’ en format </a:t>
            </a:r>
            <a:r>
              <a:rPr lang="fr-FR" altLang="en-US" sz="2200" dirty="0" smtClean="0">
                <a:latin typeface="Times New Roman" panose="02020603050405020304" pitchFamily="18" charset="0"/>
                <a:cs typeface="Times New Roman" panose="02020603050405020304" pitchFamily="18" charset="0"/>
              </a:rPr>
              <a:t>électronique seulement. Dans notre catalogue ils sont plus nombreux que les livres</a:t>
            </a:r>
          </a:p>
          <a:p>
            <a:r>
              <a:rPr lang="en-US" altLang="en-US" sz="2200" dirty="0" smtClean="0">
                <a:latin typeface="Times New Roman" panose="02020603050405020304" pitchFamily="18" charset="0"/>
                <a:cs typeface="Times New Roman" panose="02020603050405020304" pitchFamily="18" charset="0"/>
              </a:rPr>
              <a:t>La </a:t>
            </a:r>
            <a:r>
              <a:rPr lang="en-US" altLang="en-US" sz="2200" dirty="0">
                <a:latin typeface="Times New Roman" panose="02020603050405020304" pitchFamily="18" charset="0"/>
                <a:cs typeface="Times New Roman" panose="02020603050405020304" pitchFamily="18" charset="0"/>
              </a:rPr>
              <a:t>publication </a:t>
            </a:r>
            <a:r>
              <a:rPr lang="en-US" altLang="en-US" sz="2200" dirty="0" err="1">
                <a:latin typeface="Times New Roman" panose="02020603050405020304" pitchFamily="18" charset="0"/>
                <a:cs typeface="Times New Roman" panose="02020603050405020304" pitchFamily="18" charset="0"/>
              </a:rPr>
              <a:t>libre</a:t>
            </a:r>
            <a:r>
              <a:rPr lang="en-US" altLang="en-US" sz="2200" dirty="0">
                <a:latin typeface="Times New Roman" panose="02020603050405020304" pitchFamily="18" charset="0"/>
                <a:cs typeface="Times New Roman" panose="02020603050405020304" pitchFamily="18" charset="0"/>
              </a:rPr>
              <a:t> </a:t>
            </a:r>
            <a:r>
              <a:rPr lang="en-US" altLang="en-US" sz="2200" dirty="0" err="1">
                <a:latin typeface="Times New Roman" panose="02020603050405020304" pitchFamily="18" charset="0"/>
                <a:cs typeface="Times New Roman" panose="02020603050405020304" pitchFamily="18" charset="0"/>
              </a:rPr>
              <a:t>acc</a:t>
            </a:r>
            <a:r>
              <a:rPr lang="fr-FR" altLang="en-US" sz="2200" dirty="0" smtClean="0">
                <a:latin typeface="Times New Roman" panose="02020603050405020304" pitchFamily="18" charset="0"/>
                <a:cs typeface="Times New Roman" panose="02020603050405020304" pitchFamily="18" charset="0"/>
              </a:rPr>
              <a:t>ès – une initiative dans laquelle le CERN joue un rôle important – </a:t>
            </a:r>
            <a:r>
              <a:rPr lang="fr-FR" altLang="en-US" sz="2200" dirty="0" smtClean="0">
                <a:latin typeface="Times New Roman" panose="02020603050405020304" pitchFamily="18" charset="0"/>
                <a:cs typeface="Times New Roman" panose="02020603050405020304" pitchFamily="18" charset="0"/>
              </a:rPr>
              <a:t>elle</a:t>
            </a:r>
            <a:r>
              <a:rPr lang="fr-FR" altLang="en-US" sz="2200" dirty="0" smtClean="0">
                <a:latin typeface="Times New Roman" panose="02020603050405020304" pitchFamily="18" charset="0"/>
                <a:cs typeface="Times New Roman" panose="02020603050405020304" pitchFamily="18" charset="0"/>
              </a:rPr>
              <a:t> </a:t>
            </a:r>
            <a:r>
              <a:rPr lang="fr-FR" altLang="en-US" sz="2200" dirty="0" smtClean="0">
                <a:latin typeface="Times New Roman" panose="02020603050405020304" pitchFamily="18" charset="0"/>
                <a:cs typeface="Times New Roman" panose="02020603050405020304" pitchFamily="18" charset="0"/>
              </a:rPr>
              <a:t>répond au besoin de rendre accessibles </a:t>
            </a:r>
            <a:r>
              <a:rPr lang="fr-FR" altLang="en-US" sz="2200" dirty="0">
                <a:latin typeface="Times New Roman" panose="02020603050405020304" pitchFamily="18" charset="0"/>
                <a:cs typeface="Times New Roman" panose="02020603050405020304" pitchFamily="18" charset="0"/>
              </a:rPr>
              <a:t>à </a:t>
            </a:r>
            <a:r>
              <a:rPr lang="fr-FR" altLang="en-US" sz="2200" dirty="0" smtClean="0">
                <a:latin typeface="Times New Roman" panose="02020603050405020304" pitchFamily="18" charset="0"/>
                <a:cs typeface="Times New Roman" panose="02020603050405020304" pitchFamily="18" charset="0"/>
              </a:rPr>
              <a:t>tous </a:t>
            </a:r>
            <a:r>
              <a:rPr lang="fr-FR" altLang="en-US" sz="2200" dirty="0" smtClean="0">
                <a:latin typeface="Times New Roman" panose="02020603050405020304" pitchFamily="18" charset="0"/>
                <a:cs typeface="Times New Roman" panose="02020603050405020304" pitchFamily="18" charset="0"/>
              </a:rPr>
              <a:t>les </a:t>
            </a:r>
            <a:r>
              <a:rPr lang="fr-FR" altLang="en-US" sz="2200" dirty="0" smtClean="0">
                <a:latin typeface="Times New Roman" panose="02020603050405020304" pitchFamily="18" charset="0"/>
                <a:cs typeface="Times New Roman" panose="02020603050405020304" pitchFamily="18" charset="0"/>
              </a:rPr>
              <a:t>résultats de la recherche </a:t>
            </a:r>
            <a:endParaRPr lang="fr-FR" altLang="en-US" sz="2200" dirty="0" smtClean="0">
              <a:latin typeface="Times New Roman" panose="02020603050405020304" pitchFamily="18" charset="0"/>
              <a:cs typeface="Times New Roman" panose="02020603050405020304" pitchFamily="18" charset="0"/>
            </a:endParaRPr>
          </a:p>
          <a:p>
            <a:r>
              <a:rPr lang="fr-FR" altLang="en-US" sz="2200" dirty="0" smtClean="0">
                <a:latin typeface="Times New Roman" panose="02020603050405020304" pitchFamily="18" charset="0"/>
                <a:cs typeface="Times New Roman" panose="02020603050405020304" pitchFamily="18" charset="0"/>
              </a:rPr>
              <a:t>Le </a:t>
            </a:r>
            <a:r>
              <a:rPr lang="fr-FR" altLang="en-US" sz="2200" dirty="0" smtClean="0">
                <a:latin typeface="Times New Roman" panose="02020603050405020304" pitchFamily="18" charset="0"/>
                <a:cs typeface="Times New Roman" panose="02020603050405020304" pitchFamily="18" charset="0"/>
              </a:rPr>
              <a:t>projet SCOAP</a:t>
            </a:r>
            <a:r>
              <a:rPr lang="fr-FR" altLang="en-US" sz="2200" baseline="30000" dirty="0" smtClean="0">
                <a:latin typeface="Times New Roman" panose="02020603050405020304" pitchFamily="18" charset="0"/>
                <a:cs typeface="Times New Roman" panose="02020603050405020304" pitchFamily="18" charset="0"/>
              </a:rPr>
              <a:t>3</a:t>
            </a:r>
            <a:r>
              <a:rPr lang="fr-FR" altLang="en-US" sz="2200" dirty="0" smtClean="0">
                <a:latin typeface="Times New Roman" panose="02020603050405020304" pitchFamily="18" charset="0"/>
                <a:cs typeface="Times New Roman" panose="02020603050405020304" pitchFamily="18" charset="0"/>
              </a:rPr>
              <a:t> (=Sponsoring Consortium for Open Access </a:t>
            </a:r>
            <a:r>
              <a:rPr lang="fr-FR" altLang="en-US" sz="2200" dirty="0" err="1" smtClean="0">
                <a:latin typeface="Times New Roman" panose="02020603050405020304" pitchFamily="18" charset="0"/>
                <a:cs typeface="Times New Roman" panose="02020603050405020304" pitchFamily="18" charset="0"/>
              </a:rPr>
              <a:t>Publishing</a:t>
            </a:r>
            <a:r>
              <a:rPr lang="fr-FR" altLang="en-US" sz="2200" dirty="0" smtClean="0">
                <a:latin typeface="Times New Roman" panose="02020603050405020304" pitchFamily="18" charset="0"/>
                <a:cs typeface="Times New Roman" panose="02020603050405020304" pitchFamily="18" charset="0"/>
              </a:rPr>
              <a:t> in </a:t>
            </a:r>
            <a:r>
              <a:rPr lang="fr-FR" altLang="en-US" sz="2200" dirty="0" err="1" smtClean="0">
                <a:latin typeface="Times New Roman" panose="02020603050405020304" pitchFamily="18" charset="0"/>
                <a:cs typeface="Times New Roman" panose="02020603050405020304" pitchFamily="18" charset="0"/>
              </a:rPr>
              <a:t>Particle</a:t>
            </a:r>
            <a:r>
              <a:rPr lang="fr-FR" altLang="en-US" sz="2200" dirty="0" smtClean="0">
                <a:latin typeface="Times New Roman" panose="02020603050405020304" pitchFamily="18" charset="0"/>
                <a:cs typeface="Times New Roman" panose="02020603050405020304" pitchFamily="18" charset="0"/>
              </a:rPr>
              <a:t> </a:t>
            </a:r>
            <a:r>
              <a:rPr lang="fr-FR" altLang="en-US" sz="2200" dirty="0" err="1" smtClean="0">
                <a:latin typeface="Times New Roman" panose="02020603050405020304" pitchFamily="18" charset="0"/>
                <a:cs typeface="Times New Roman" panose="02020603050405020304" pitchFamily="18" charset="0"/>
              </a:rPr>
              <a:t>Physics</a:t>
            </a:r>
            <a:r>
              <a:rPr lang="fr-FR" altLang="en-US" sz="2200" dirty="0" smtClean="0">
                <a:latin typeface="Times New Roman" panose="02020603050405020304" pitchFamily="18" charset="0"/>
                <a:cs typeface="Times New Roman" panose="02020603050405020304" pitchFamily="18" charset="0"/>
              </a:rPr>
              <a:t>)</a:t>
            </a: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2322204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279" y="391587"/>
            <a:ext cx="10515600" cy="962268"/>
          </a:xfrm>
        </p:spPr>
        <p:txBody>
          <a:bodyPr rtlCol="0">
            <a:noAutofit/>
          </a:bodyPr>
          <a:lstStyle/>
          <a:p>
            <a:pPr algn="ctr"/>
            <a:r>
              <a:rPr lang="en-US" altLang="en-US" sz="3600" dirty="0" smtClean="0">
                <a:latin typeface="Times New Roman" panose="02020603050405020304" pitchFamily="18" charset="0"/>
                <a:cs typeface="Times New Roman" panose="02020603050405020304" pitchFamily="18" charset="0"/>
              </a:rPr>
              <a:t>Le catalogue/d</a:t>
            </a:r>
            <a:r>
              <a:rPr lang="fr-FR" altLang="en-US" sz="3600" dirty="0">
                <a:latin typeface="Times New Roman" panose="02020603050405020304" pitchFamily="18" charset="0"/>
                <a:cs typeface="Times New Roman" panose="02020603050405020304" pitchFamily="18" charset="0"/>
              </a:rPr>
              <a:t>é</a:t>
            </a:r>
            <a:r>
              <a:rPr lang="en-US" altLang="en-US" sz="3600" dirty="0" err="1" smtClean="0">
                <a:latin typeface="Times New Roman" panose="02020603050405020304" pitchFamily="18" charset="0"/>
                <a:cs typeface="Times New Roman" panose="02020603050405020304" pitchFamily="18" charset="0"/>
              </a:rPr>
              <a:t>pôt</a:t>
            </a:r>
            <a:r>
              <a:rPr lang="en-US" altLang="en-US" sz="3600" dirty="0" smtClean="0">
                <a:latin typeface="Times New Roman" panose="02020603050405020304" pitchFamily="18" charset="0"/>
                <a:cs typeface="Times New Roman" panose="02020603050405020304" pitchFamily="18" charset="0"/>
              </a:rPr>
              <a:t> </a:t>
            </a:r>
            <a:r>
              <a:rPr lang="en-US" altLang="en-US" sz="3600" dirty="0" err="1" smtClean="0">
                <a:latin typeface="Times New Roman" panose="02020603050405020304" pitchFamily="18" charset="0"/>
                <a:cs typeface="Times New Roman" panose="02020603050405020304" pitchFamily="18" charset="0"/>
              </a:rPr>
              <a:t>institutionnel</a:t>
            </a:r>
            <a:r>
              <a:rPr lang="en-US" altLang="en-US" sz="3600" dirty="0" smtClean="0">
                <a:latin typeface="Times New Roman" panose="02020603050405020304" pitchFamily="18" charset="0"/>
                <a:cs typeface="Times New Roman" panose="02020603050405020304" pitchFamily="18" charset="0"/>
              </a:rPr>
              <a:t>: </a:t>
            </a:r>
            <a:r>
              <a:rPr lang="en-US" altLang="en-US" sz="3600" dirty="0" smtClean="0">
                <a:latin typeface="Times New Roman" panose="02020603050405020304" pitchFamily="18" charset="0"/>
                <a:cs typeface="Times New Roman" panose="02020603050405020304" pitchFamily="18" charset="0"/>
                <a:hlinkClick r:id="rId3"/>
              </a:rPr>
              <a:t>http://cds.cern.ch</a:t>
            </a:r>
            <a:r>
              <a:rPr lang="en-US" altLang="en-US" sz="3600" dirty="0" smtClean="0">
                <a:latin typeface="Times New Roman" panose="02020603050405020304" pitchFamily="18" charset="0"/>
                <a:cs typeface="Times New Roman" panose="02020603050405020304" pitchFamily="18" charset="0"/>
              </a:rPr>
              <a:t> (CERN Document Server) – Le </a:t>
            </a:r>
            <a:r>
              <a:rPr lang="en-US" altLang="en-US" sz="3600" dirty="0" err="1" smtClean="0">
                <a:latin typeface="Times New Roman" panose="02020603050405020304" pitchFamily="18" charset="0"/>
                <a:cs typeface="Times New Roman" panose="02020603050405020304" pitchFamily="18" charset="0"/>
              </a:rPr>
              <a:t>logiciel</a:t>
            </a:r>
            <a:r>
              <a:rPr lang="en-US" altLang="en-US" sz="3600" dirty="0" smtClean="0">
                <a:latin typeface="Times New Roman" panose="02020603050405020304" pitchFamily="18" charset="0"/>
                <a:cs typeface="Times New Roman" panose="02020603050405020304" pitchFamily="18" charset="0"/>
              </a:rPr>
              <a:t> </a:t>
            </a:r>
            <a:r>
              <a:rPr lang="en-US" altLang="en-US" sz="3600" dirty="0" err="1" smtClean="0">
                <a:latin typeface="Times New Roman" panose="02020603050405020304" pitchFamily="18" charset="0"/>
                <a:cs typeface="Times New Roman" panose="02020603050405020304" pitchFamily="18" charset="0"/>
              </a:rPr>
              <a:t>Invenio</a:t>
            </a:r>
            <a:endParaRPr lang="en-GB" altLang="en-US" sz="36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8" name="Content Placeholder 7"/>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2829043" y="1825625"/>
            <a:ext cx="6533913" cy="4351338"/>
          </a:xfrm>
        </p:spPr>
      </p:pic>
    </p:spTree>
    <p:extLst>
      <p:ext uri="{BB962C8B-B14F-4D97-AF65-F5344CB8AC3E}">
        <p14:creationId xmlns:p14="http://schemas.microsoft.com/office/powerpoint/2010/main" val="125765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6317" y="159218"/>
            <a:ext cx="10515600" cy="583026"/>
          </a:xfrm>
        </p:spPr>
        <p:txBody>
          <a:bodyPr rtlCol="0">
            <a:normAutofit fontScale="90000"/>
          </a:bodyPr>
          <a:lstStyle/>
          <a:p>
            <a:pPr algn="ctr"/>
            <a:r>
              <a:rPr lang="en-GB" altLang="en-US" sz="3600" dirty="0">
                <a:latin typeface="Times New Roman" panose="02020603050405020304" pitchFamily="18" charset="0"/>
                <a:cs typeface="Times New Roman" panose="02020603050405020304" pitchFamily="18" charset="0"/>
              </a:rPr>
              <a:t>Comment </a:t>
            </a:r>
            <a:r>
              <a:rPr lang="en-GB" altLang="en-US" sz="3600" dirty="0" smtClean="0">
                <a:latin typeface="Times New Roman" panose="02020603050405020304" pitchFamily="18" charset="0"/>
                <a:cs typeface="Times New Roman" panose="02020603050405020304" pitchFamily="18" charset="0"/>
              </a:rPr>
              <a:t>nous r</a:t>
            </a:r>
            <a:r>
              <a:rPr lang="en-US" altLang="en-US" sz="3600" dirty="0" err="1" smtClean="0">
                <a:latin typeface="Times New Roman" panose="02020603050405020304" pitchFamily="18" charset="0"/>
                <a:cs typeface="Times New Roman" panose="02020603050405020304" pitchFamily="18" charset="0"/>
              </a:rPr>
              <a:t>épondons</a:t>
            </a:r>
            <a:r>
              <a:rPr lang="en-US" altLang="en-US" sz="3600" dirty="0" smtClean="0">
                <a:latin typeface="Times New Roman" panose="02020603050405020304" pitchFamily="18" charset="0"/>
                <a:cs typeface="Times New Roman" panose="02020603050405020304" pitchFamily="18" charset="0"/>
              </a:rPr>
              <a:t> aux </a:t>
            </a:r>
            <a:r>
              <a:rPr lang="en-US" altLang="en-US" sz="3600" dirty="0" err="1" smtClean="0">
                <a:latin typeface="Times New Roman" panose="02020603050405020304" pitchFamily="18" charset="0"/>
                <a:cs typeface="Times New Roman" panose="02020603050405020304" pitchFamily="18" charset="0"/>
              </a:rPr>
              <a:t>besoins</a:t>
            </a:r>
            <a:r>
              <a:rPr lang="en-US" altLang="en-US" sz="3600" dirty="0" smtClean="0">
                <a:latin typeface="Times New Roman" panose="02020603050405020304" pitchFamily="18" charset="0"/>
                <a:cs typeface="Times New Roman" panose="02020603050405020304" pitchFamily="18" charset="0"/>
              </a:rPr>
              <a:t>: les services</a:t>
            </a:r>
            <a:endParaRPr lang="en-GB" altLang="en-US" sz="3600"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848637" y="742244"/>
            <a:ext cx="8494725" cy="5203002"/>
          </a:xfrm>
        </p:spPr>
        <p:txBody>
          <a:bodyPr>
            <a:noAutofit/>
          </a:bodyPr>
          <a:lstStyle/>
          <a:p>
            <a:r>
              <a:rPr lang="fr-FR" altLang="en-US" sz="1800" dirty="0" smtClean="0">
                <a:latin typeface="Times New Roman" panose="02020603050405020304" pitchFamily="18" charset="0"/>
                <a:cs typeface="Times New Roman" panose="02020603050405020304" pitchFamily="18" charset="0"/>
              </a:rPr>
              <a:t>La bibliothèque 24/7/365 en action: la </a:t>
            </a:r>
            <a:r>
              <a:rPr lang="fr-FR" altLang="en-US" sz="1800" dirty="0">
                <a:latin typeface="Times New Roman" panose="02020603050405020304" pitchFamily="18" charset="0"/>
                <a:cs typeface="Times New Roman" panose="02020603050405020304" pitchFamily="18" charset="0"/>
              </a:rPr>
              <a:t>B</a:t>
            </a:r>
            <a:r>
              <a:rPr lang="fr-FR" altLang="en-US" sz="1800" dirty="0" smtClean="0">
                <a:latin typeface="Times New Roman" panose="02020603050405020304" pitchFamily="18" charset="0"/>
                <a:cs typeface="Times New Roman" panose="02020603050405020304" pitchFamily="18" charset="0"/>
              </a:rPr>
              <a:t>ibliothèque physique ne ferme jamais. Les ressources en ligne sont accessibles depuis l’extérieur grâce à un service d’authentification dédié (</a:t>
            </a:r>
            <a:r>
              <a:rPr lang="fr-FR" altLang="en-US" sz="1800" i="1" dirty="0" smtClean="0">
                <a:latin typeface="Times New Roman" panose="02020603050405020304" pitchFamily="18" charset="0"/>
                <a:cs typeface="Times New Roman" panose="02020603050405020304" pitchFamily="18" charset="0"/>
              </a:rPr>
              <a:t>proxy server</a:t>
            </a:r>
            <a:r>
              <a:rPr lang="fr-FR" altLang="en-US" sz="1800" dirty="0" smtClean="0">
                <a:latin typeface="Times New Roman" panose="02020603050405020304" pitchFamily="18" charset="0"/>
                <a:cs typeface="Times New Roman" panose="02020603050405020304" pitchFamily="18" charset="0"/>
              </a:rPr>
              <a:t>)</a:t>
            </a:r>
          </a:p>
          <a:p>
            <a:r>
              <a:rPr lang="fr-FR" altLang="en-US" sz="1800" dirty="0" smtClean="0">
                <a:latin typeface="Times New Roman" panose="02020603050405020304" pitchFamily="18" charset="0"/>
                <a:cs typeface="Times New Roman" panose="02020603050405020304" pitchFamily="18" charset="0"/>
              </a:rPr>
              <a:t>Nombre de visites a</a:t>
            </a:r>
            <a:r>
              <a:rPr lang="fr-FR" altLang="en-US" sz="1800" dirty="0">
                <a:latin typeface="Times New Roman" panose="02020603050405020304" pitchFamily="18" charset="0"/>
                <a:cs typeface="Times New Roman" panose="02020603050405020304" pitchFamily="18" charset="0"/>
              </a:rPr>
              <a:t>` la </a:t>
            </a:r>
            <a:r>
              <a:rPr lang="fr-FR" altLang="en-US" sz="1800" dirty="0" smtClean="0">
                <a:latin typeface="Times New Roman" panose="02020603050405020304" pitchFamily="18" charset="0"/>
                <a:cs typeface="Times New Roman" panose="02020603050405020304" pitchFamily="18" charset="0"/>
              </a:rPr>
              <a:t>Bibliothèque </a:t>
            </a:r>
            <a:r>
              <a:rPr lang="fr-FR" altLang="en-US" sz="1800" dirty="0">
                <a:latin typeface="Times New Roman" panose="02020603050405020304" pitchFamily="18" charset="0"/>
                <a:cs typeface="Times New Roman" panose="02020603050405020304" pitchFamily="18" charset="0"/>
              </a:rPr>
              <a:t>: </a:t>
            </a:r>
            <a:r>
              <a:rPr lang="fr-FR" altLang="en-US" sz="1800" dirty="0" smtClean="0">
                <a:latin typeface="Times New Roman" panose="02020603050405020304" pitchFamily="18" charset="0"/>
                <a:cs typeface="Times New Roman" panose="02020603050405020304" pitchFamily="18" charset="0"/>
              </a:rPr>
              <a:t>entre ~5500 et ~10000 </a:t>
            </a:r>
            <a:r>
              <a:rPr lang="fr-FR" altLang="en-US" sz="1800" dirty="0">
                <a:latin typeface="Times New Roman" panose="02020603050405020304" pitchFamily="18" charset="0"/>
                <a:cs typeface="Times New Roman" panose="02020603050405020304" pitchFamily="18" charset="0"/>
              </a:rPr>
              <a:t>par mois. </a:t>
            </a:r>
            <a:r>
              <a:rPr lang="fr-FR" altLang="en-US" sz="1800" dirty="0" smtClean="0">
                <a:latin typeface="Times New Roman" panose="02020603050405020304" pitchFamily="18" charset="0"/>
                <a:cs typeface="Times New Roman" panose="02020603050405020304" pitchFamily="18" charset="0"/>
              </a:rPr>
              <a:t>Ce </a:t>
            </a:r>
            <a:r>
              <a:rPr lang="fr-FR" altLang="en-US" sz="1800" dirty="0">
                <a:latin typeface="Times New Roman" panose="02020603050405020304" pitchFamily="18" charset="0"/>
                <a:cs typeface="Times New Roman" panose="02020603050405020304" pitchFamily="18" charset="0"/>
              </a:rPr>
              <a:t>nombre </a:t>
            </a:r>
            <a:r>
              <a:rPr lang="fr-FR" altLang="en-US" sz="1800" dirty="0" smtClean="0">
                <a:latin typeface="Times New Roman" panose="02020603050405020304" pitchFamily="18" charset="0"/>
                <a:cs typeface="Times New Roman" panose="02020603050405020304" pitchFamily="18" charset="0"/>
              </a:rPr>
              <a:t>est assez stable</a:t>
            </a:r>
            <a:r>
              <a:rPr lang="fr-FR" altLang="en-US" sz="1800" dirty="0">
                <a:latin typeface="Times New Roman" panose="02020603050405020304" pitchFamily="18" charset="0"/>
                <a:cs typeface="Times New Roman" panose="02020603050405020304" pitchFamily="18" charset="0"/>
              </a:rPr>
              <a:t>. Un certain nombre de lecteurs (pas nécessairement ‘utilisateurs’!) a encore besoin d’un espace physique</a:t>
            </a:r>
            <a:r>
              <a:rPr lang="fr-FR" altLang="en-US" sz="1800" dirty="0" smtClean="0">
                <a:latin typeface="Times New Roman" panose="02020603050405020304" pitchFamily="18" charset="0"/>
                <a:cs typeface="Times New Roman" panose="02020603050405020304" pitchFamily="18" charset="0"/>
              </a:rPr>
              <a:t>.</a:t>
            </a:r>
          </a:p>
          <a:p>
            <a:r>
              <a:rPr lang="fr-FR" altLang="en-US" sz="1800" dirty="0" smtClean="0">
                <a:latin typeface="Times New Roman" panose="02020603050405020304" pitchFamily="18" charset="0"/>
                <a:cs typeface="Times New Roman" panose="02020603050405020304" pitchFamily="18" charset="0"/>
              </a:rPr>
              <a:t>On </a:t>
            </a:r>
            <a:r>
              <a:rPr lang="fr-FR" altLang="en-US" sz="1800" dirty="0">
                <a:latin typeface="Times New Roman" panose="02020603050405020304" pitchFamily="18" charset="0"/>
                <a:cs typeface="Times New Roman" panose="02020603050405020304" pitchFamily="18" charset="0"/>
              </a:rPr>
              <a:t>est </a:t>
            </a:r>
            <a:r>
              <a:rPr lang="fr-FR" altLang="en-US" sz="1800" dirty="0" smtClean="0">
                <a:latin typeface="Times New Roman" panose="02020603050405020304" pitchFamily="18" charset="0"/>
                <a:cs typeface="Times New Roman" panose="02020603050405020304" pitchFamily="18" charset="0"/>
              </a:rPr>
              <a:t>passé de 3500 prêts de documents par année (2011</a:t>
            </a:r>
            <a:r>
              <a:rPr lang="fr-FR" altLang="en-US" sz="1800" dirty="0">
                <a:latin typeface="Times New Roman" panose="02020603050405020304" pitchFamily="18" charset="0"/>
                <a:cs typeface="Times New Roman" panose="02020603050405020304" pitchFamily="18" charset="0"/>
              </a:rPr>
              <a:t>) a` </a:t>
            </a:r>
            <a:r>
              <a:rPr lang="fr-FR" altLang="en-US" sz="1800" dirty="0" smtClean="0">
                <a:latin typeface="Times New Roman" panose="02020603050405020304" pitchFamily="18" charset="0"/>
                <a:cs typeface="Times New Roman" panose="02020603050405020304" pitchFamily="18" charset="0"/>
              </a:rPr>
              <a:t>2285 en 2018. La baisse n’est pas </a:t>
            </a:r>
            <a:r>
              <a:rPr lang="fr-FR" altLang="en-US" sz="1800" dirty="0" smtClean="0">
                <a:latin typeface="Times New Roman" panose="02020603050405020304" pitchFamily="18" charset="0"/>
                <a:cs typeface="Times New Roman" panose="02020603050405020304" pitchFamily="18" charset="0"/>
              </a:rPr>
              <a:t>très importante </a:t>
            </a:r>
            <a:r>
              <a:rPr lang="fr-FR" altLang="en-US" sz="1800" dirty="0" smtClean="0">
                <a:latin typeface="Times New Roman" panose="02020603050405020304" pitchFamily="18" charset="0"/>
                <a:cs typeface="Times New Roman" panose="02020603050405020304" pitchFamily="18" charset="0"/>
              </a:rPr>
              <a:t>(~150 </a:t>
            </a:r>
            <a:r>
              <a:rPr lang="fr-FR" altLang="en-US" sz="1800" dirty="0">
                <a:latin typeface="Times New Roman" panose="02020603050405020304" pitchFamily="18" charset="0"/>
                <a:cs typeface="Times New Roman" panose="02020603050405020304" pitchFamily="18" charset="0"/>
              </a:rPr>
              <a:t>prêts </a:t>
            </a:r>
            <a:r>
              <a:rPr lang="fr-FR" altLang="en-US" sz="1800" dirty="0" smtClean="0">
                <a:latin typeface="Times New Roman" panose="02020603050405020304" pitchFamily="18" charset="0"/>
                <a:cs typeface="Times New Roman" panose="02020603050405020304" pitchFamily="18" charset="0"/>
              </a:rPr>
              <a:t>en moins chaque année), mais constante.</a:t>
            </a:r>
          </a:p>
          <a:p>
            <a:r>
              <a:rPr lang="fr-FR" altLang="en-US" sz="1800" dirty="0" smtClean="0">
                <a:latin typeface="Times New Roman" panose="02020603050405020304" pitchFamily="18" charset="0"/>
                <a:cs typeface="Times New Roman" panose="02020603050405020304" pitchFamily="18" charset="0"/>
              </a:rPr>
              <a:t>Possibilité de demander le prêt d’un document depuis son bureau et l’obtenir par courrier interne.</a:t>
            </a:r>
          </a:p>
          <a:p>
            <a:r>
              <a:rPr lang="fr-FR" altLang="en-US" sz="1800" dirty="0" smtClean="0">
                <a:latin typeface="Times New Roman" panose="02020603050405020304" pitchFamily="18" charset="0"/>
                <a:cs typeface="Times New Roman" panose="02020603050405020304" pitchFamily="18" charset="0"/>
              </a:rPr>
              <a:t>Un service </a:t>
            </a:r>
            <a:r>
              <a:rPr lang="fr-FR" altLang="en-US" sz="1800" dirty="0">
                <a:latin typeface="Times New Roman" panose="02020603050405020304" pitchFamily="18" charset="0"/>
                <a:cs typeface="Times New Roman" panose="02020603050405020304" pitchFamily="18" charset="0"/>
              </a:rPr>
              <a:t>de </a:t>
            </a:r>
            <a:r>
              <a:rPr lang="fr-FR" altLang="en-US" sz="1800" dirty="0" smtClean="0">
                <a:latin typeface="Times New Roman" panose="02020603050405020304" pitchFamily="18" charset="0"/>
                <a:cs typeface="Times New Roman" panose="02020603050405020304" pitchFamily="18" charset="0"/>
              </a:rPr>
              <a:t>prêt extérieur bien sollicité  (~100 demandes de documents et de prêts par mois). Le taux de succès est très élevé.</a:t>
            </a:r>
          </a:p>
          <a:p>
            <a:r>
              <a:rPr lang="fr-FR" altLang="en-US" sz="1800" dirty="0" smtClean="0">
                <a:latin typeface="Times New Roman" panose="02020603050405020304" pitchFamily="18" charset="0"/>
                <a:cs typeface="Times New Roman" panose="02020603050405020304" pitchFamily="18" charset="0"/>
              </a:rPr>
              <a:t>Accès aux bases de données commerciales, encyclopédies et dictionnaires en ligne</a:t>
            </a:r>
          </a:p>
          <a:p>
            <a:r>
              <a:rPr lang="fr-FR" altLang="en-US" sz="1800" dirty="0" smtClean="0">
                <a:latin typeface="Times New Roman" panose="02020603050405020304" pitchFamily="18" charset="0"/>
                <a:cs typeface="Times New Roman" panose="02020603050405020304" pitchFamily="18" charset="0"/>
              </a:rPr>
              <a:t>Une </a:t>
            </a:r>
            <a:r>
              <a:rPr lang="fr-FR" altLang="en-US" sz="1800" dirty="0">
                <a:latin typeface="Times New Roman" panose="02020603050405020304" pitchFamily="18" charset="0"/>
                <a:cs typeface="Times New Roman" panose="02020603050405020304" pitchFamily="18" charset="0"/>
              </a:rPr>
              <a:t>librairie </a:t>
            </a:r>
            <a:r>
              <a:rPr lang="fr-FR" altLang="en-US" sz="1800" dirty="0" smtClean="0">
                <a:latin typeface="Times New Roman" panose="02020603050405020304" pitchFamily="18" charset="0"/>
                <a:cs typeface="Times New Roman" panose="02020603050405020304" pitchFamily="18" charset="0"/>
              </a:rPr>
              <a:t>spécialisée </a:t>
            </a:r>
            <a:r>
              <a:rPr lang="fr-FR" altLang="en-US" sz="1800" dirty="0" smtClean="0">
                <a:latin typeface="Times New Roman" panose="02020603050405020304" pitchFamily="18" charset="0"/>
                <a:cs typeface="Times New Roman" panose="02020603050405020304" pitchFamily="18" charset="0"/>
              </a:rPr>
              <a:t>(1200 titres, pas tous en stock!) et </a:t>
            </a:r>
            <a:r>
              <a:rPr lang="fr-FR" altLang="en-US" sz="1800" dirty="0" smtClean="0">
                <a:latin typeface="Times New Roman" panose="02020603050405020304" pitchFamily="18" charset="0"/>
                <a:cs typeface="Times New Roman" panose="02020603050405020304" pitchFamily="18" charset="0"/>
              </a:rPr>
              <a:t>un </a:t>
            </a:r>
            <a:r>
              <a:rPr lang="fr-FR" altLang="en-US" sz="1800" dirty="0">
                <a:latin typeface="Times New Roman" panose="02020603050405020304" pitchFamily="18" charset="0"/>
                <a:cs typeface="Times New Roman" panose="02020603050405020304" pitchFamily="18" charset="0"/>
              </a:rPr>
              <a:t>s</a:t>
            </a:r>
            <a:r>
              <a:rPr lang="fr-FR" altLang="en-US" sz="1800" dirty="0" smtClean="0">
                <a:latin typeface="Times New Roman" panose="02020603050405020304" pitchFamily="18" charset="0"/>
                <a:cs typeface="Times New Roman" panose="02020603050405020304" pitchFamily="18" charset="0"/>
              </a:rPr>
              <a:t>ervice d’achat de </a:t>
            </a:r>
            <a:r>
              <a:rPr lang="fr-FR" altLang="en-US" sz="1800" dirty="0" smtClean="0">
                <a:latin typeface="Times New Roman" panose="02020603050405020304" pitchFamily="18" charset="0"/>
                <a:cs typeface="Times New Roman" panose="02020603050405020304" pitchFamily="18" charset="0"/>
              </a:rPr>
              <a:t>livres sur demande des </a:t>
            </a:r>
            <a:r>
              <a:rPr lang="fr-FR" altLang="en-US" sz="1800" dirty="0" smtClean="0">
                <a:latin typeface="Times New Roman" panose="02020603050405020304" pitchFamily="18" charset="0"/>
                <a:cs typeface="Times New Roman" panose="02020603050405020304" pitchFamily="18" charset="0"/>
              </a:rPr>
              <a:t>utilisateurs </a:t>
            </a:r>
            <a:r>
              <a:rPr lang="fr-FR" altLang="en-US" sz="1800" dirty="0" smtClean="0">
                <a:latin typeface="Times New Roman" panose="02020603050405020304" pitchFamily="18" charset="0"/>
                <a:cs typeface="Times New Roman" panose="02020603050405020304" pitchFamily="18" charset="0"/>
              </a:rPr>
              <a:t>(~50 </a:t>
            </a:r>
            <a:r>
              <a:rPr lang="fr-FR" altLang="en-US" sz="1800" dirty="0" smtClean="0">
                <a:latin typeface="Times New Roman" panose="02020603050405020304" pitchFamily="18" charset="0"/>
                <a:cs typeface="Times New Roman" panose="02020603050405020304" pitchFamily="18" charset="0"/>
              </a:rPr>
              <a:t>demandes d’achat par mois)</a:t>
            </a:r>
          </a:p>
          <a:p>
            <a:r>
              <a:rPr lang="fr-FR" altLang="en-US" sz="1800" dirty="0" smtClean="0">
                <a:latin typeface="Times New Roman" panose="02020603050405020304" pitchFamily="18" charset="0"/>
                <a:cs typeface="Times New Roman" panose="02020603050405020304" pitchFamily="18" charset="0"/>
              </a:rPr>
              <a:t>Gestion d’abonnements pour des groupes ou des individuels</a:t>
            </a: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29710180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lgn="ctr"/>
            <a:r>
              <a:rPr lang="en-US" altLang="en-US" dirty="0" err="1" smtClean="0">
                <a:latin typeface="Times New Roman" panose="02020603050405020304" pitchFamily="18" charset="0"/>
                <a:cs typeface="Times New Roman" panose="02020603050405020304" pitchFamily="18" charset="0"/>
              </a:rPr>
              <a:t>Une</a:t>
            </a:r>
            <a:r>
              <a:rPr lang="en-US" altLang="en-US" dirty="0" smtClean="0">
                <a:latin typeface="Times New Roman" panose="02020603050405020304" pitchFamily="18" charset="0"/>
                <a:cs typeface="Times New Roman" panose="02020603050405020304" pitchFamily="18" charset="0"/>
              </a:rPr>
              <a:t> base de </a:t>
            </a:r>
            <a:r>
              <a:rPr lang="en-US" altLang="en-US" dirty="0" err="1" smtClean="0">
                <a:latin typeface="Times New Roman" panose="02020603050405020304" pitchFamily="18" charset="0"/>
                <a:cs typeface="Times New Roman" panose="02020603050405020304" pitchFamily="18" charset="0"/>
              </a:rPr>
              <a:t>donn</a:t>
            </a:r>
            <a:r>
              <a:rPr lang="fr-FR" altLang="en-US" dirty="0" err="1" smtClean="0">
                <a:latin typeface="Times New Roman" panose="02020603050405020304" pitchFamily="18" charset="0"/>
                <a:cs typeface="Times New Roman" panose="02020603050405020304" pitchFamily="18" charset="0"/>
              </a:rPr>
              <a:t>ées</a:t>
            </a:r>
            <a:r>
              <a:rPr lang="fr-FR" altLang="en-US" dirty="0" smtClean="0">
                <a:latin typeface="Times New Roman" panose="02020603050405020304" pitchFamily="18" charset="0"/>
                <a:cs typeface="Times New Roman" panose="02020603050405020304" pitchFamily="18" charset="0"/>
              </a:rPr>
              <a:t> libre accès sur la physique des particules:</a:t>
            </a:r>
            <a:r>
              <a:rPr lang="en-US" altLang="en-US" dirty="0" smtClean="0">
                <a:latin typeface="Times New Roman" panose="02020603050405020304" pitchFamily="18" charset="0"/>
                <a:cs typeface="Times New Roman" panose="02020603050405020304" pitchFamily="18" charset="0"/>
              </a:rPr>
              <a:t> </a:t>
            </a:r>
            <a:r>
              <a:rPr lang="en-US" altLang="en-US" dirty="0" smtClean="0">
                <a:latin typeface="Times New Roman" panose="02020603050405020304" pitchFamily="18" charset="0"/>
                <a:cs typeface="Times New Roman" panose="02020603050405020304" pitchFamily="18" charset="0"/>
                <a:hlinkClick r:id="rId3"/>
              </a:rPr>
              <a:t>http://inspirehep.net</a:t>
            </a:r>
            <a:r>
              <a:rPr lang="en-US" altLang="en-US" dirty="0" smtClean="0">
                <a:latin typeface="Times New Roman" panose="02020603050405020304" pitchFamily="18" charset="0"/>
                <a:cs typeface="Times New Roman" panose="02020603050405020304" pitchFamily="18" charset="0"/>
              </a:rPr>
              <a:t> (Inspire)</a:t>
            </a:r>
            <a:endParaRPr lang="en-GB" altLang="en-US"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6688" y="1516314"/>
            <a:ext cx="7725853" cy="6430272"/>
          </a:xfrm>
          <a:prstGeom prst="rect">
            <a:avLst/>
          </a:prstGeom>
        </p:spPr>
      </p:pic>
      <p:pic>
        <p:nvPicPr>
          <p:cNvPr id="8" name="Content Placeholder 7"/>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5723202" y="4124694"/>
            <a:ext cx="6344535" cy="2143424"/>
          </a:xfrm>
        </p:spPr>
      </p:pic>
    </p:spTree>
    <p:extLst>
      <p:ext uri="{BB962C8B-B14F-4D97-AF65-F5344CB8AC3E}">
        <p14:creationId xmlns:p14="http://schemas.microsoft.com/office/powerpoint/2010/main" val="7216481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GB" smtClean="0">
                <a:latin typeface="Times New Roman" panose="02020603050405020304" pitchFamily="18" charset="0"/>
                <a:cs typeface="Times New Roman" panose="02020603050405020304" pitchFamily="18" charset="0"/>
              </a:rPr>
              <a:t>Questions?</a:t>
            </a:r>
            <a:endParaRPr lang="en-GB" dirty="0">
              <a:latin typeface="Times New Roman" panose="02020603050405020304" pitchFamily="18" charset="0"/>
              <a:cs typeface="Times New Roman" panose="02020603050405020304" pitchFamily="18" charset="0"/>
            </a:endParaRPr>
          </a:p>
        </p:txBody>
      </p:sp>
      <p:pic>
        <p:nvPicPr>
          <p:cNvPr id="6" name="Content Placeholder 5" descr="images.jpg"/>
          <p:cNvPicPr>
            <a:picLocks noGrp="1" noChangeAspect="1"/>
          </p:cNvPicPr>
          <p:nvPr>
            <p:ph idx="1"/>
          </p:nvPr>
        </p:nvPicPr>
        <p:blipFill>
          <a:blip r:embed="rId3" cstate="print"/>
          <a:stretch>
            <a:fillRect/>
          </a:stretch>
        </p:blipFill>
        <p:spPr>
          <a:xfrm>
            <a:off x="4780756" y="3227387"/>
            <a:ext cx="2619375" cy="1743075"/>
          </a:xfrm>
        </p:spPr>
      </p:pic>
      <p:pic>
        <p:nvPicPr>
          <p:cNvPr id="5" name="Image 9" descr="bande-02.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24423166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lgn="ctr">
              <a:defRPr/>
            </a:pPr>
            <a:r>
              <a:rPr lang="en-US" dirty="0" smtClean="0">
                <a:latin typeface="Times New Roman" panose="02020603050405020304" pitchFamily="18" charset="0"/>
                <a:cs typeface="Times New Roman" panose="02020603050405020304" pitchFamily="18" charset="0"/>
              </a:rPr>
              <a:t>Les </a:t>
            </a:r>
            <a:r>
              <a:rPr lang="en-US" dirty="0" err="1" smtClean="0">
                <a:latin typeface="Times New Roman" panose="02020603050405020304" pitchFamily="18" charset="0"/>
                <a:cs typeface="Times New Roman" panose="02020603050405020304" pitchFamily="18" charset="0"/>
              </a:rPr>
              <a:t>quatre</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niveaux</a:t>
            </a:r>
            <a:r>
              <a:rPr lang="en-US" dirty="0" smtClean="0">
                <a:latin typeface="Times New Roman" panose="02020603050405020304" pitchFamily="18" charset="0"/>
                <a:cs typeface="Times New Roman" panose="02020603050405020304" pitchFamily="18" charset="0"/>
              </a:rPr>
              <a:t> des </a:t>
            </a:r>
            <a:r>
              <a:rPr lang="en-US" dirty="0" err="1" smtClean="0">
                <a:latin typeface="Times New Roman" panose="02020603050405020304" pitchFamily="18" charset="0"/>
                <a:cs typeface="Times New Roman" panose="02020603050405020304" pitchFamily="18" charset="0"/>
              </a:rPr>
              <a:t>données</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de la </a:t>
            </a:r>
            <a:r>
              <a:rPr lang="en-US" dirty="0" err="1" smtClean="0">
                <a:latin typeface="Times New Roman" panose="02020603050405020304" pitchFamily="18" charset="0"/>
                <a:cs typeface="Times New Roman" panose="02020603050405020304" pitchFamily="18" charset="0"/>
              </a:rPr>
              <a:t>recherche</a:t>
            </a:r>
            <a:endParaRPr lang="en-GB"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
        <p:nvSpPr>
          <p:cNvPr id="11" name="TextBox 3"/>
          <p:cNvSpPr txBox="1">
            <a:spLocks noChangeArrowheads="1"/>
          </p:cNvSpPr>
          <p:nvPr/>
        </p:nvSpPr>
        <p:spPr bwMode="auto">
          <a:xfrm>
            <a:off x="9098560" y="2456402"/>
            <a:ext cx="226215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350" b="1" dirty="0">
                <a:solidFill>
                  <a:schemeClr val="bg2">
                    <a:lumMod val="10000"/>
                  </a:schemeClr>
                </a:solidFill>
              </a:rPr>
              <a:t>Public CERN Open Data: </a:t>
            </a:r>
          </a:p>
          <a:p>
            <a:pPr eaLnBrk="1" hangingPunct="1"/>
            <a:r>
              <a:rPr lang="en-US" altLang="en-US" sz="1350" b="1" dirty="0">
                <a:solidFill>
                  <a:schemeClr val="bg2">
                    <a:lumMod val="10000"/>
                  </a:schemeClr>
                </a:solidFill>
              </a:rPr>
              <a:t>Level 1-3</a:t>
            </a:r>
          </a:p>
        </p:txBody>
      </p:sp>
      <p:pic>
        <p:nvPicPr>
          <p:cNvPr id="13" name="Content Placeholder 12"/>
          <p:cNvPicPr>
            <a:picLocks noGrp="1" noChangeAspect="1"/>
          </p:cNvPicPr>
          <p:nvPr>
            <p:ph idx="1"/>
          </p:nvPr>
        </p:nvPicPr>
        <p:blipFill>
          <a:blip r:embed="rId4"/>
          <a:stretch>
            <a:fillRect/>
          </a:stretch>
        </p:blipFill>
        <p:spPr>
          <a:xfrm>
            <a:off x="2636240" y="1712132"/>
            <a:ext cx="6462320" cy="4066384"/>
          </a:xfrm>
          <a:prstGeom prst="rect">
            <a:avLst/>
          </a:prstGeom>
        </p:spPr>
      </p:pic>
      <p:sp>
        <p:nvSpPr>
          <p:cNvPr id="14" name="Right Brace 13"/>
          <p:cNvSpPr/>
          <p:nvPr/>
        </p:nvSpPr>
        <p:spPr>
          <a:xfrm rot="19406425">
            <a:off x="7656382" y="1419758"/>
            <a:ext cx="435384" cy="2902177"/>
          </a:xfrm>
          <a:prstGeom prst="rightBrace">
            <a:avLst/>
          </a:prstGeom>
          <a:noFill/>
          <a:ln w="19050" cap="flat" cmpd="sng" algn="ctr">
            <a:solidFill>
              <a:srgbClr val="DDDDDD"/>
            </a:solidFill>
            <a:prstDash val="solid"/>
          </a:ln>
          <a:effectLst>
            <a:glow rad="63500">
              <a:srgbClr val="DDDDDD">
                <a:tint val="30000"/>
                <a:shade val="95000"/>
                <a:satMod val="300000"/>
                <a:alpha val="50000"/>
              </a:srgbClr>
            </a:glo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20528832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US" dirty="0" smtClean="0">
                <a:latin typeface="Times New Roman" panose="02020603050405020304" pitchFamily="18" charset="0"/>
                <a:cs typeface="Times New Roman" panose="02020603050405020304" pitchFamily="18" charset="0"/>
              </a:rPr>
              <a:t>Le volume des </a:t>
            </a:r>
            <a:r>
              <a:rPr lang="en-US" dirty="0" err="1" smtClean="0">
                <a:latin typeface="Times New Roman" panose="02020603050405020304" pitchFamily="18" charset="0"/>
                <a:cs typeface="Times New Roman" panose="02020603050405020304" pitchFamily="18" charset="0"/>
              </a:rPr>
              <a:t>données</a:t>
            </a:r>
            <a:r>
              <a:rPr lang="en-US" dirty="0" smtClean="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
        <p:nvSpPr>
          <p:cNvPr id="6" name="Content Placeholder 5"/>
          <p:cNvSpPr>
            <a:spLocks noGrp="1"/>
          </p:cNvSpPr>
          <p:nvPr>
            <p:ph idx="1"/>
          </p:nvPr>
        </p:nvSpPr>
        <p:spPr/>
        <p:txBody>
          <a:bodyPr/>
          <a:lstStyle/>
          <a:p>
            <a:endParaRPr lang="en-GB" dirty="0"/>
          </a:p>
        </p:txBody>
      </p:sp>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l="-899" t="2597" r="899" b="25068"/>
          <a:stretch/>
        </p:blipFill>
        <p:spPr>
          <a:xfrm>
            <a:off x="2773565" y="1796693"/>
            <a:ext cx="6858000" cy="3720529"/>
          </a:xfrm>
          <a:prstGeom prst="rect">
            <a:avLst/>
          </a:prstGeom>
        </p:spPr>
      </p:pic>
    </p:spTree>
    <p:extLst>
      <p:ext uri="{BB962C8B-B14F-4D97-AF65-F5344CB8AC3E}">
        <p14:creationId xmlns:p14="http://schemas.microsoft.com/office/powerpoint/2010/main" val="2240942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err="1">
                <a:latin typeface="Times New Roman" panose="02020603050405020304" pitchFamily="18" charset="0"/>
                <a:cs typeface="Times New Roman" panose="02020603050405020304" pitchFamily="18" charset="0"/>
              </a:rPr>
              <a:t>Qu’est-ce</a:t>
            </a:r>
            <a:r>
              <a:rPr lang="en-US" altLang="en-US" dirty="0">
                <a:latin typeface="Times New Roman" panose="02020603050405020304" pitchFamily="18" charset="0"/>
                <a:cs typeface="Times New Roman" panose="02020603050405020304" pitchFamily="18" charset="0"/>
              </a:rPr>
              <a:t> que le CERN</a:t>
            </a:r>
            <a:r>
              <a:rPr lang="en-U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Quelques</a:t>
            </a:r>
            <a:r>
              <a:rPr lang="en-US" altLang="en-US" dirty="0" smtClean="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chiffres</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lnSpcReduction="10000"/>
          </a:bodyPr>
          <a:lstStyle/>
          <a:p>
            <a:r>
              <a:rPr lang="en-US" altLang="en-US" sz="2400" dirty="0" err="1" smtClean="0">
                <a:latin typeface="Times New Roman" panose="02020603050405020304" pitchFamily="18" charset="0"/>
                <a:cs typeface="Times New Roman" panose="02020603050405020304" pitchFamily="18" charset="0"/>
              </a:rPr>
              <a:t>Une</a:t>
            </a:r>
            <a:r>
              <a:rPr lang="en-US" altLang="en-US" sz="2400" dirty="0" smtClean="0">
                <a:latin typeface="Times New Roman" panose="02020603050405020304" pitchFamily="18" charset="0"/>
                <a:cs typeface="Times New Roman" panose="02020603050405020304" pitchFamily="18" charset="0"/>
              </a:rPr>
              <a:t> organization </a:t>
            </a:r>
            <a:r>
              <a:rPr lang="en-US" altLang="en-US" sz="2400" dirty="0" err="1" smtClean="0">
                <a:latin typeface="Times New Roman" panose="02020603050405020304" pitchFamily="18" charset="0"/>
                <a:cs typeface="Times New Roman" panose="02020603050405020304" pitchFamily="18" charset="0"/>
              </a:rPr>
              <a:t>europ</a:t>
            </a:r>
            <a:r>
              <a:rPr lang="en-GB" altLang="en-US" sz="2400" dirty="0" err="1" smtClean="0">
                <a:latin typeface="Times New Roman" panose="02020603050405020304" pitchFamily="18" charset="0"/>
                <a:cs typeface="Times New Roman" panose="02020603050405020304" pitchFamily="18" charset="0"/>
              </a:rPr>
              <a:t>éenne</a:t>
            </a:r>
            <a:r>
              <a:rPr lang="en-GB" altLang="en-US" sz="2400" dirty="0" smtClean="0">
                <a:latin typeface="Times New Roman" panose="02020603050405020304" pitchFamily="18" charset="0"/>
                <a:cs typeface="Times New Roman" panose="02020603050405020304" pitchFamily="18" charset="0"/>
              </a:rPr>
              <a:t>, qui a déjà </a:t>
            </a:r>
            <a:r>
              <a:rPr lang="en-GB" altLang="en-US" sz="2400" dirty="0" smtClean="0">
                <a:latin typeface="Times New Roman" panose="02020603050405020304" pitchFamily="18" charset="0"/>
                <a:cs typeface="Times New Roman" panose="02020603050405020304" pitchFamily="18" charset="0"/>
              </a:rPr>
              <a:t>assume </a:t>
            </a:r>
            <a:r>
              <a:rPr lang="en-GB" altLang="en-US" sz="2400" dirty="0" err="1" smtClean="0">
                <a:latin typeface="Times New Roman" panose="02020603050405020304" pitchFamily="18" charset="0"/>
                <a:cs typeface="Times New Roman" panose="02020603050405020304" pitchFamily="18" charset="0"/>
              </a:rPr>
              <a:t>une</a:t>
            </a:r>
            <a:r>
              <a:rPr lang="en-GB" altLang="en-US" sz="2400" dirty="0" smtClean="0">
                <a:latin typeface="Times New Roman" panose="02020603050405020304" pitchFamily="18" charset="0"/>
                <a:cs typeface="Times New Roman" panose="02020603050405020304" pitchFamily="18" charset="0"/>
              </a:rPr>
              <a:t> </a:t>
            </a:r>
            <a:r>
              <a:rPr lang="en-GB" altLang="en-US" sz="2400" dirty="0" smtClean="0">
                <a:latin typeface="Times New Roman" panose="02020603050405020304" pitchFamily="18" charset="0"/>
                <a:cs typeface="Times New Roman" panose="02020603050405020304" pitchFamily="18" charset="0"/>
              </a:rPr>
              <a:t>‘dimension </a:t>
            </a:r>
            <a:r>
              <a:rPr lang="en-GB" altLang="en-US" sz="2400" dirty="0" err="1" smtClean="0">
                <a:latin typeface="Times New Roman" panose="02020603050405020304" pitchFamily="18" charset="0"/>
                <a:cs typeface="Times New Roman" panose="02020603050405020304" pitchFamily="18" charset="0"/>
              </a:rPr>
              <a:t>mondiale</a:t>
            </a:r>
            <a:r>
              <a:rPr lang="en-GB" altLang="en-US" sz="2400" dirty="0" smtClean="0">
                <a:latin typeface="Times New Roman" panose="02020603050405020304" pitchFamily="18" charset="0"/>
                <a:cs typeface="Times New Roman" panose="02020603050405020304" pitchFamily="18" charset="0"/>
              </a:rPr>
              <a:t>’</a:t>
            </a:r>
          </a:p>
          <a:p>
            <a:r>
              <a:rPr lang="en-US" altLang="en-US" sz="2400" dirty="0">
                <a:latin typeface="Times New Roman" panose="02020603050405020304" pitchFamily="18" charset="0"/>
                <a:cs typeface="Times New Roman" panose="02020603050405020304" pitchFamily="18" charset="0"/>
              </a:rPr>
              <a:t>Fond</a:t>
            </a:r>
            <a:r>
              <a:rPr lang="en-GB" altLang="en-US" sz="2400" dirty="0" err="1">
                <a:latin typeface="Times New Roman" panose="02020603050405020304" pitchFamily="18" charset="0"/>
                <a:cs typeface="Times New Roman" panose="02020603050405020304" pitchFamily="18" charset="0"/>
              </a:rPr>
              <a:t>ée</a:t>
            </a:r>
            <a:r>
              <a:rPr lang="en-GB" altLang="en-US" sz="2400" dirty="0">
                <a:latin typeface="Times New Roman" panose="02020603050405020304" pitchFamily="18" charset="0"/>
                <a:cs typeface="Times New Roman" panose="02020603050405020304" pitchFamily="18" charset="0"/>
              </a:rPr>
              <a:t> </a:t>
            </a:r>
            <a:r>
              <a:rPr lang="en-GB" altLang="en-US" sz="2400" dirty="0" err="1">
                <a:latin typeface="Times New Roman" panose="02020603050405020304" pitchFamily="18" charset="0"/>
                <a:cs typeface="Times New Roman" panose="02020603050405020304" pitchFamily="18" charset="0"/>
              </a:rPr>
              <a:t>en</a:t>
            </a:r>
            <a:r>
              <a:rPr lang="en-GB" altLang="en-US" sz="2400" dirty="0">
                <a:latin typeface="Times New Roman" panose="02020603050405020304" pitchFamily="18" charset="0"/>
                <a:cs typeface="Times New Roman" panose="02020603050405020304" pitchFamily="18" charset="0"/>
              </a:rPr>
              <a:t> </a:t>
            </a:r>
            <a:r>
              <a:rPr lang="en-GB" altLang="en-US" sz="2400" dirty="0" smtClean="0">
                <a:latin typeface="Times New Roman" panose="02020603050405020304" pitchFamily="18" charset="0"/>
                <a:cs typeface="Times New Roman" panose="02020603050405020304" pitchFamily="18" charset="0"/>
              </a:rPr>
              <a:t>1954</a:t>
            </a:r>
            <a:endParaRPr lang="en-GB" altLang="en-US" sz="2400" dirty="0">
              <a:latin typeface="Times New Roman" panose="02020603050405020304" pitchFamily="18" charset="0"/>
              <a:cs typeface="Times New Roman" panose="02020603050405020304" pitchFamily="18" charset="0"/>
            </a:endParaRPr>
          </a:p>
          <a:p>
            <a:r>
              <a:rPr lang="en-GB" altLang="en-US" sz="2400" dirty="0" smtClean="0">
                <a:latin typeface="Times New Roman" panose="02020603050405020304" pitchFamily="18" charset="0"/>
                <a:cs typeface="Times New Roman" panose="02020603050405020304" pitchFamily="18" charset="0"/>
              </a:rPr>
              <a:t>24 </a:t>
            </a:r>
            <a:r>
              <a:rPr lang="en-GB" altLang="en-US" sz="2400" dirty="0" err="1">
                <a:latin typeface="Times New Roman" panose="02020603050405020304" pitchFamily="18" charset="0"/>
                <a:cs typeface="Times New Roman" panose="02020603050405020304" pitchFamily="18" charset="0"/>
              </a:rPr>
              <a:t>états</a:t>
            </a:r>
            <a:r>
              <a:rPr lang="en-GB" altLang="en-US" sz="2400" dirty="0">
                <a:latin typeface="Times New Roman" panose="02020603050405020304" pitchFamily="18" charset="0"/>
                <a:cs typeface="Times New Roman" panose="02020603050405020304" pitchFamily="18" charset="0"/>
              </a:rPr>
              <a:t> </a:t>
            </a:r>
            <a:r>
              <a:rPr lang="en-GB" altLang="en-US" sz="2400" dirty="0" err="1" smtClean="0">
                <a:latin typeface="Times New Roman" panose="02020603050405020304" pitchFamily="18" charset="0"/>
                <a:cs typeface="Times New Roman" panose="02020603050405020304" pitchFamily="18" charset="0"/>
              </a:rPr>
              <a:t>membres</a:t>
            </a:r>
            <a:r>
              <a:rPr lang="en-GB" altLang="en-US" sz="2400" dirty="0" smtClean="0">
                <a:latin typeface="Times New Roman" panose="02020603050405020304" pitchFamily="18" charset="0"/>
                <a:cs typeface="Times New Roman" panose="02020603050405020304" pitchFamily="18" charset="0"/>
              </a:rPr>
              <a:t>. </a:t>
            </a:r>
            <a:r>
              <a:rPr lang="fr-FR" altLang="en-US" sz="2400" dirty="0" smtClean="0">
                <a:latin typeface="Times New Roman" panose="02020603050405020304" pitchFamily="18" charset="0"/>
                <a:cs typeface="Times New Roman" panose="02020603050405020304" pitchFamily="18" charset="0"/>
              </a:rPr>
              <a:t>Chypre </a:t>
            </a:r>
            <a:r>
              <a:rPr lang="fr-FR" altLang="en-US" sz="2400" dirty="0">
                <a:latin typeface="Times New Roman" panose="02020603050405020304" pitchFamily="18" charset="0"/>
                <a:cs typeface="Times New Roman" panose="02020603050405020304" pitchFamily="18" charset="0"/>
              </a:rPr>
              <a:t>et la Slovénie sont </a:t>
            </a:r>
            <a:r>
              <a:rPr lang="en-GB" altLang="en-US" sz="2400" b="1" dirty="0">
                <a:latin typeface="Times New Roman" panose="02020603050405020304" pitchFamily="18" charset="0"/>
                <a:cs typeface="Times New Roman" panose="02020603050405020304" pitchFamily="18" charset="0"/>
              </a:rPr>
              <a:t>é</a:t>
            </a:r>
            <a:r>
              <a:rPr lang="fr-FR" altLang="en-US" sz="2400" b="1" dirty="0" err="1" smtClean="0">
                <a:latin typeface="Times New Roman" panose="02020603050405020304" pitchFamily="18" charset="0"/>
                <a:cs typeface="Times New Roman" panose="02020603050405020304" pitchFamily="18" charset="0"/>
              </a:rPr>
              <a:t>tats</a:t>
            </a:r>
            <a:r>
              <a:rPr lang="fr-FR" altLang="en-US" sz="2400" b="1" dirty="0" smtClean="0">
                <a:latin typeface="Times New Roman" panose="02020603050405020304" pitchFamily="18" charset="0"/>
                <a:cs typeface="Times New Roman" panose="02020603050405020304" pitchFamily="18" charset="0"/>
              </a:rPr>
              <a:t> </a:t>
            </a:r>
            <a:r>
              <a:rPr lang="fr-FR" altLang="en-US" sz="2400" b="1" dirty="0">
                <a:latin typeface="Times New Roman" panose="02020603050405020304" pitchFamily="18" charset="0"/>
                <a:cs typeface="Times New Roman" panose="02020603050405020304" pitchFamily="18" charset="0"/>
              </a:rPr>
              <a:t>membres associés en phase préalable à l’adhésion</a:t>
            </a:r>
            <a:r>
              <a:rPr lang="fr-FR" altLang="en-US" sz="2400" dirty="0">
                <a:latin typeface="Times New Roman" panose="02020603050405020304" pitchFamily="18" charset="0"/>
                <a:cs typeface="Times New Roman" panose="02020603050405020304" pitchFamily="18" charset="0"/>
              </a:rPr>
              <a:t>. La Turquie, l'Ukraine, le Pakistan, la </a:t>
            </a:r>
            <a:r>
              <a:rPr lang="fr-FR" altLang="en-US" sz="2400" dirty="0" smtClean="0">
                <a:latin typeface="Times New Roman" panose="02020603050405020304" pitchFamily="18" charset="0"/>
                <a:cs typeface="Times New Roman" panose="02020603050405020304" pitchFamily="18" charset="0"/>
              </a:rPr>
              <a:t>Lituanie </a:t>
            </a:r>
            <a:r>
              <a:rPr lang="fr-FR" altLang="en-US" sz="2400" dirty="0">
                <a:latin typeface="Times New Roman" panose="02020603050405020304" pitchFamily="18" charset="0"/>
                <a:cs typeface="Times New Roman" panose="02020603050405020304" pitchFamily="18" charset="0"/>
              </a:rPr>
              <a:t>et l'Inde sont </a:t>
            </a:r>
            <a:r>
              <a:rPr lang="en-GB" altLang="en-US" sz="2400" b="1" dirty="0">
                <a:latin typeface="Times New Roman" panose="02020603050405020304" pitchFamily="18" charset="0"/>
                <a:cs typeface="Times New Roman" panose="02020603050405020304" pitchFamily="18" charset="0"/>
              </a:rPr>
              <a:t>é</a:t>
            </a:r>
            <a:r>
              <a:rPr lang="fr-FR" altLang="en-US" sz="2400" b="1" dirty="0" err="1" smtClean="0">
                <a:latin typeface="Times New Roman" panose="02020603050405020304" pitchFamily="18" charset="0"/>
                <a:cs typeface="Times New Roman" panose="02020603050405020304" pitchFamily="18" charset="0"/>
              </a:rPr>
              <a:t>tats</a:t>
            </a:r>
            <a:r>
              <a:rPr lang="fr-FR" altLang="en-US" sz="2400" b="1" dirty="0" smtClean="0">
                <a:latin typeface="Times New Roman" panose="02020603050405020304" pitchFamily="18" charset="0"/>
                <a:cs typeface="Times New Roman" panose="02020603050405020304" pitchFamily="18" charset="0"/>
              </a:rPr>
              <a:t> </a:t>
            </a:r>
            <a:r>
              <a:rPr lang="fr-FR" altLang="en-US" sz="2400" b="1" dirty="0">
                <a:latin typeface="Times New Roman" panose="02020603050405020304" pitchFamily="18" charset="0"/>
                <a:cs typeface="Times New Roman" panose="02020603050405020304" pitchFamily="18" charset="0"/>
              </a:rPr>
              <a:t>membres associés</a:t>
            </a:r>
            <a:r>
              <a:rPr lang="fr-FR" altLang="en-US" sz="2400" dirty="0">
                <a:latin typeface="Times New Roman" panose="02020603050405020304" pitchFamily="18" charset="0"/>
                <a:cs typeface="Times New Roman" panose="02020603050405020304" pitchFamily="18" charset="0"/>
              </a:rPr>
              <a:t>.</a:t>
            </a:r>
            <a:endParaRPr lang="en-GB" altLang="en-US" sz="2400" dirty="0" smtClean="0">
              <a:latin typeface="Times New Roman" panose="02020603050405020304" pitchFamily="18" charset="0"/>
              <a:cs typeface="Times New Roman" panose="02020603050405020304" pitchFamily="18" charset="0"/>
            </a:endParaRPr>
          </a:p>
          <a:p>
            <a:r>
              <a:rPr lang="en-US" altLang="en-US" sz="2400" b="1" dirty="0" err="1" smtClean="0">
                <a:latin typeface="Times New Roman" panose="02020603050405020304" pitchFamily="18" charset="0"/>
                <a:cs typeface="Times New Roman" panose="02020603050405020304" pitchFamily="18" charset="0"/>
              </a:rPr>
              <a:t>Observateurs</a:t>
            </a:r>
            <a:r>
              <a:rPr lang="en-US" altLang="en-US" sz="2400" dirty="0" smtClean="0">
                <a:latin typeface="Times New Roman" panose="02020603050405020304" pitchFamily="18" charset="0"/>
                <a:cs typeface="Times New Roman" panose="02020603050405020304" pitchFamily="18" charset="0"/>
              </a:rPr>
              <a:t>: </a:t>
            </a:r>
            <a:r>
              <a:rPr lang="fr-FR" sz="2400" dirty="0">
                <a:latin typeface="Times New Roman" panose="02020603050405020304" pitchFamily="18" charset="0"/>
                <a:cs typeface="Times New Roman" panose="02020603050405020304" pitchFamily="18" charset="0"/>
              </a:rPr>
              <a:t>Commission européenne, États-Unis d'Amérique, Fédération </a:t>
            </a:r>
            <a:r>
              <a:rPr lang="fr-FR" sz="2400" dirty="0" smtClean="0">
                <a:latin typeface="Times New Roman" panose="02020603050405020304" pitchFamily="18" charset="0"/>
                <a:cs typeface="Times New Roman" panose="02020603050405020304" pitchFamily="18" charset="0"/>
              </a:rPr>
              <a:t>Russe, JINR, Japon et UNESCO</a:t>
            </a:r>
          </a:p>
          <a:p>
            <a:r>
              <a:rPr lang="en-US" altLang="en-US" sz="2400" dirty="0" smtClean="0">
                <a:latin typeface="Times New Roman" panose="02020603050405020304" pitchFamily="18" charset="0"/>
                <a:cs typeface="Times New Roman" panose="02020603050405020304" pitchFamily="18" charset="0"/>
              </a:rPr>
              <a:t>Presque100 </a:t>
            </a:r>
            <a:r>
              <a:rPr lang="en-US" altLang="en-US" sz="2400" dirty="0" err="1" smtClean="0">
                <a:latin typeface="Times New Roman" panose="02020603050405020304" pitchFamily="18" charset="0"/>
                <a:cs typeface="Times New Roman" panose="02020603050405020304" pitchFamily="18" charset="0"/>
              </a:rPr>
              <a:t>nationalit</a:t>
            </a:r>
            <a:r>
              <a:rPr lang="en-GB" altLang="en-US" sz="2400" dirty="0" err="1" smtClean="0">
                <a:latin typeface="Times New Roman" panose="02020603050405020304" pitchFamily="18" charset="0"/>
                <a:cs typeface="Times New Roman" panose="02020603050405020304" pitchFamily="18" charset="0"/>
              </a:rPr>
              <a:t>és</a:t>
            </a:r>
            <a:r>
              <a:rPr lang="en-US" altLang="en-US" sz="2400" dirty="0" smtClean="0">
                <a:latin typeface="Times New Roman" panose="02020603050405020304" pitchFamily="18" charset="0"/>
                <a:cs typeface="Times New Roman" panose="02020603050405020304" pitchFamily="18" charset="0"/>
              </a:rPr>
              <a:t> represent</a:t>
            </a:r>
            <a:r>
              <a:rPr lang="en-GB" altLang="en-US" sz="2400" dirty="0" err="1" smtClean="0">
                <a:latin typeface="Times New Roman" panose="02020603050405020304" pitchFamily="18" charset="0"/>
                <a:cs typeface="Times New Roman" panose="02020603050405020304" pitchFamily="18" charset="0"/>
              </a:rPr>
              <a:t>ées</a:t>
            </a:r>
            <a:r>
              <a:rPr lang="en-GB" altLang="en-US" sz="2400" dirty="0" smtClean="0">
                <a:latin typeface="Times New Roman" panose="02020603050405020304" pitchFamily="18" charset="0"/>
                <a:cs typeface="Times New Roman" panose="02020603050405020304" pitchFamily="18" charset="0"/>
              </a:rPr>
              <a:t> (=</a:t>
            </a:r>
            <a:r>
              <a:rPr lang="en-GB" altLang="en-US" sz="2400" dirty="0" err="1" smtClean="0">
                <a:latin typeface="Times New Roman" panose="02020603050405020304" pitchFamily="18" charset="0"/>
                <a:cs typeface="Times New Roman" panose="02020603050405020304" pitchFamily="18" charset="0"/>
              </a:rPr>
              <a:t>nombreux</a:t>
            </a:r>
            <a:r>
              <a:rPr lang="en-GB" altLang="en-US" sz="2400" dirty="0" smtClean="0">
                <a:latin typeface="Times New Roman" panose="02020603050405020304" pitchFamily="18" charset="0"/>
                <a:cs typeface="Times New Roman" panose="02020603050405020304" pitchFamily="18" charset="0"/>
              </a:rPr>
              <a:t> rapports de </a:t>
            </a:r>
            <a:r>
              <a:rPr lang="en-GB" altLang="en-US" sz="2400" dirty="0" err="1" smtClean="0">
                <a:latin typeface="Times New Roman" panose="02020603050405020304" pitchFamily="18" charset="0"/>
                <a:cs typeface="Times New Roman" panose="02020603050405020304" pitchFamily="18" charset="0"/>
              </a:rPr>
              <a:t>coopération</a:t>
            </a:r>
            <a:r>
              <a:rPr lang="en-GB" altLang="en-US" sz="2400" dirty="0" smtClean="0">
                <a:latin typeface="Times New Roman" panose="02020603050405020304" pitchFamily="18" charset="0"/>
                <a:cs typeface="Times New Roman" panose="02020603050405020304" pitchFamily="18" charset="0"/>
              </a:rPr>
              <a:t>)</a:t>
            </a:r>
          </a:p>
          <a:p>
            <a:pPr eaLnBrk="1" hangingPunct="1">
              <a:lnSpc>
                <a:spcPct val="90000"/>
              </a:lnSpc>
            </a:pPr>
            <a:r>
              <a:rPr lang="en-US" altLang="en-US" sz="2400" dirty="0" smtClean="0">
                <a:latin typeface="Times New Roman" panose="02020603050405020304" pitchFamily="18" charset="0"/>
                <a:cs typeface="Times New Roman" panose="02020603050405020304" pitchFamily="18" charset="0"/>
              </a:rPr>
              <a:t>Budget 2018: 1,230 MCHF</a:t>
            </a:r>
            <a:endParaRPr lang="en-GB" altLang="en-US" sz="2400" dirty="0" smtClean="0">
              <a:latin typeface="Times New Roman" panose="02020603050405020304" pitchFamily="18" charset="0"/>
              <a:cs typeface="Times New Roman" panose="02020603050405020304" pitchFamily="18" charset="0"/>
            </a:endParaRPr>
          </a:p>
          <a:p>
            <a:pPr eaLnBrk="1" hangingPunct="1">
              <a:lnSpc>
                <a:spcPct val="90000"/>
              </a:lnSpc>
              <a:buNone/>
            </a:pPr>
            <a:r>
              <a:rPr lang="en-GB" altLang="en-US" sz="3000" dirty="0" smtClean="0">
                <a:latin typeface="Times New Roman" panose="02020603050405020304" pitchFamily="18" charset="0"/>
                <a:cs typeface="Times New Roman" panose="02020603050405020304" pitchFamily="18" charset="0"/>
              </a:rPr>
              <a:t>                                              </a:t>
            </a:r>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31830781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lgn="ctr">
              <a:defRPr/>
            </a:pPr>
            <a:r>
              <a:rPr lang="en-US" dirty="0" smtClean="0">
                <a:latin typeface="Times New Roman" panose="02020603050405020304" pitchFamily="18" charset="0"/>
                <a:cs typeface="Times New Roman" panose="02020603050405020304" pitchFamily="18" charset="0"/>
              </a:rPr>
              <a:t>La </a:t>
            </a:r>
            <a:r>
              <a:rPr lang="en-US" dirty="0" err="1" smtClean="0">
                <a:latin typeface="Times New Roman" panose="02020603050405020304" pitchFamily="18" charset="0"/>
                <a:cs typeface="Times New Roman" panose="02020603050405020304" pitchFamily="18" charset="0"/>
              </a:rPr>
              <a:t>préservation</a:t>
            </a:r>
            <a:r>
              <a:rPr lang="en-US" dirty="0" smtClean="0">
                <a:latin typeface="Times New Roman" panose="02020603050405020304" pitchFamily="18" charset="0"/>
                <a:cs typeface="Times New Roman" panose="02020603050405020304" pitchFamily="18" charset="0"/>
              </a:rPr>
              <a:t> et </a:t>
            </a:r>
            <a:r>
              <a:rPr lang="en-US" dirty="0" err="1" smtClean="0">
                <a:latin typeface="Times New Roman" panose="02020603050405020304" pitchFamily="18" charset="0"/>
                <a:cs typeface="Times New Roman" panose="02020603050405020304" pitchFamily="18" charset="0"/>
              </a:rPr>
              <a:t>l’accès</a:t>
            </a:r>
            <a:r>
              <a:rPr lang="en-US" dirty="0" smtClean="0">
                <a:latin typeface="Times New Roman" panose="02020603050405020304" pitchFamily="18" charset="0"/>
                <a:cs typeface="Times New Roman" panose="02020603050405020304" pitchFamily="18" charset="0"/>
              </a:rPr>
              <a:t> aux </a:t>
            </a:r>
            <a:r>
              <a:rPr lang="en-US" dirty="0" err="1" smtClean="0">
                <a:latin typeface="Times New Roman" panose="02020603050405020304" pitchFamily="18" charset="0"/>
                <a:cs typeface="Times New Roman" panose="02020603050405020304" pitchFamily="18" charset="0"/>
              </a:rPr>
              <a:t>données</a:t>
            </a:r>
            <a:r>
              <a:rPr lang="en-US" dirty="0" smtClean="0">
                <a:latin typeface="Times New Roman" panose="02020603050405020304" pitchFamily="18" charset="0"/>
                <a:cs typeface="Times New Roman" panose="02020603050405020304" pitchFamily="18" charset="0"/>
              </a:rPr>
              <a:t> de la </a:t>
            </a:r>
            <a:r>
              <a:rPr lang="en-US" dirty="0" err="1" smtClean="0">
                <a:latin typeface="Times New Roman" panose="02020603050405020304" pitchFamily="18" charset="0"/>
                <a:cs typeface="Times New Roman" panose="02020603050405020304" pitchFamily="18" charset="0"/>
              </a:rPr>
              <a:t>recherche</a:t>
            </a:r>
            <a:r>
              <a:rPr lang="en-US" dirty="0" smtClean="0">
                <a:latin typeface="Times New Roman" panose="02020603050405020304" pitchFamily="18" charset="0"/>
                <a:cs typeface="Times New Roman" panose="02020603050405020304" pitchFamily="18" charset="0"/>
              </a:rPr>
              <a:t>: opendata.cern.ch</a:t>
            </a:r>
            <a:endParaRPr lang="en-GB"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8" name="Content Placeholder 7"/>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775566" y="1825625"/>
            <a:ext cx="6640867" cy="4351338"/>
          </a:xfrm>
        </p:spPr>
      </p:pic>
    </p:spTree>
    <p:extLst>
      <p:ext uri="{BB962C8B-B14F-4D97-AF65-F5344CB8AC3E}">
        <p14:creationId xmlns:p14="http://schemas.microsoft.com/office/powerpoint/2010/main" val="3861718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US" dirty="0" smtClean="0">
                <a:latin typeface="Times New Roman" panose="02020603050405020304" pitchFamily="18" charset="0"/>
                <a:cs typeface="Times New Roman" panose="02020603050405020304" pitchFamily="18" charset="0"/>
              </a:rPr>
              <a:t>Les </a:t>
            </a:r>
            <a:r>
              <a:rPr lang="en-US" dirty="0" err="1" smtClean="0">
                <a:latin typeface="Times New Roman" panose="02020603050405020304" pitchFamily="18" charset="0"/>
                <a:cs typeface="Times New Roman" panose="02020603050405020304" pitchFamily="18" charset="0"/>
              </a:rPr>
              <a:t>fonctions</a:t>
            </a:r>
            <a:r>
              <a:rPr lang="en-US" dirty="0" smtClean="0">
                <a:latin typeface="Times New Roman" panose="02020603050405020304" pitchFamily="18" charset="0"/>
                <a:cs typeface="Times New Roman" panose="02020603050405020304" pitchFamily="18" charset="0"/>
              </a:rPr>
              <a:t> des Open Data</a:t>
            </a:r>
            <a:endParaRPr lang="en-GB"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12" name="Content Placeholder 11"/>
          <p:cNvPicPr>
            <a:picLocks noGrp="1" noChangeAspect="1"/>
          </p:cNvPicPr>
          <p:nvPr>
            <p:ph idx="1"/>
          </p:nvPr>
        </p:nvPicPr>
        <p:blipFill>
          <a:blip r:embed="rId4"/>
          <a:stretch>
            <a:fillRect/>
          </a:stretch>
        </p:blipFill>
        <p:spPr>
          <a:xfrm>
            <a:off x="838200" y="2136707"/>
            <a:ext cx="10515600" cy="3729174"/>
          </a:xfrm>
          <a:prstGeom prst="rect">
            <a:avLst/>
          </a:prstGeom>
        </p:spPr>
      </p:pic>
    </p:spTree>
    <p:extLst>
      <p:ext uri="{BB962C8B-B14F-4D97-AF65-F5344CB8AC3E}">
        <p14:creationId xmlns:p14="http://schemas.microsoft.com/office/powerpoint/2010/main" val="2032713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US" dirty="0" smtClean="0">
                <a:latin typeface="Times New Roman" panose="02020603050405020304" pitchFamily="18" charset="0"/>
                <a:cs typeface="Times New Roman" panose="02020603050405020304" pitchFamily="18" charset="0"/>
              </a:rPr>
              <a:t>La </a:t>
            </a:r>
            <a:r>
              <a:rPr lang="en-US" dirty="0" smtClean="0">
                <a:latin typeface="Times New Roman" panose="02020603050405020304" pitchFamily="18" charset="0"/>
                <a:cs typeface="Times New Roman" panose="02020603050405020304" pitchFamily="18" charset="0"/>
              </a:rPr>
              <a:t>visualization des </a:t>
            </a:r>
            <a:r>
              <a:rPr lang="en-US" dirty="0" err="1" smtClean="0">
                <a:latin typeface="Times New Roman" panose="02020603050405020304" pitchFamily="18" charset="0"/>
                <a:cs typeface="Times New Roman" panose="02020603050405020304" pitchFamily="18" charset="0"/>
              </a:rPr>
              <a:t>données</a:t>
            </a:r>
            <a:r>
              <a:rPr lang="en-US"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de la </a:t>
            </a:r>
            <a:r>
              <a:rPr lang="en-US" dirty="0" err="1" smtClean="0">
                <a:latin typeface="Times New Roman" panose="02020603050405020304" pitchFamily="18" charset="0"/>
                <a:cs typeface="Times New Roman" panose="02020603050405020304" pitchFamily="18" charset="0"/>
              </a:rPr>
              <a:t>recherche</a:t>
            </a:r>
            <a:endParaRPr lang="en-GB"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7" name="Content Placeholder 6"/>
          <p:cNvPicPr>
            <a:picLocks noGrp="1" noChangeAspect="1"/>
          </p:cNvPicPr>
          <p:nvPr>
            <p:ph idx="1"/>
          </p:nvPr>
        </p:nvPicPr>
        <p:blipFill>
          <a:blip r:embed="rId4"/>
          <a:stretch>
            <a:fillRect/>
          </a:stretch>
        </p:blipFill>
        <p:spPr>
          <a:xfrm>
            <a:off x="3744539" y="1411952"/>
            <a:ext cx="4919898" cy="3676207"/>
          </a:xfrm>
          <a:prstGeom prst="rect">
            <a:avLst/>
          </a:prstGeom>
        </p:spPr>
      </p:pic>
    </p:spTree>
    <p:extLst>
      <p:ext uri="{BB962C8B-B14F-4D97-AF65-F5344CB8AC3E}">
        <p14:creationId xmlns:p14="http://schemas.microsoft.com/office/powerpoint/2010/main" val="3172378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fontScale="90000"/>
          </a:bodyPr>
          <a:lstStyle/>
          <a:p>
            <a:pPr algn="ctr">
              <a:defRPr/>
            </a:pPr>
            <a:r>
              <a:rPr lang="en-US" dirty="0" smtClean="0">
                <a:latin typeface="Times New Roman" panose="02020603050405020304" pitchFamily="18" charset="0"/>
                <a:cs typeface="Times New Roman" panose="02020603050405020304" pitchFamily="18" charset="0"/>
              </a:rPr>
              <a:t>La </a:t>
            </a:r>
            <a:r>
              <a:rPr lang="en-US" dirty="0" err="1" smtClean="0">
                <a:latin typeface="Times New Roman" panose="02020603050405020304" pitchFamily="18" charset="0"/>
                <a:cs typeface="Times New Roman" panose="02020603050405020304" pitchFamily="18" charset="0"/>
              </a:rPr>
              <a:t>préservation</a:t>
            </a:r>
            <a:r>
              <a:rPr lang="en-US" dirty="0" smtClean="0">
                <a:latin typeface="Times New Roman" panose="02020603050405020304" pitchFamily="18" charset="0"/>
                <a:cs typeface="Times New Roman" panose="02020603050405020304" pitchFamily="18" charset="0"/>
              </a:rPr>
              <a:t> et </a:t>
            </a:r>
            <a:r>
              <a:rPr lang="en-US" dirty="0" err="1" smtClean="0">
                <a:latin typeface="Times New Roman" panose="02020603050405020304" pitchFamily="18" charset="0"/>
                <a:cs typeface="Times New Roman" panose="02020603050405020304" pitchFamily="18" charset="0"/>
              </a:rPr>
              <a:t>l’analyse</a:t>
            </a:r>
            <a:r>
              <a:rPr lang="en-US" dirty="0" smtClean="0">
                <a:latin typeface="Times New Roman" panose="02020603050405020304" pitchFamily="18" charset="0"/>
                <a:cs typeface="Times New Roman" panose="02020603050405020304" pitchFamily="18" charset="0"/>
              </a:rPr>
              <a:t> des </a:t>
            </a:r>
            <a:r>
              <a:rPr lang="en-US" dirty="0" err="1" smtClean="0">
                <a:latin typeface="Times New Roman" panose="02020603050405020304" pitchFamily="18" charset="0"/>
                <a:cs typeface="Times New Roman" panose="02020603050405020304" pitchFamily="18" charset="0"/>
              </a:rPr>
              <a:t>données</a:t>
            </a:r>
            <a:r>
              <a:rPr lang="en-US" dirty="0" smtClean="0">
                <a:latin typeface="Times New Roman" panose="02020603050405020304" pitchFamily="18" charset="0"/>
                <a:cs typeface="Times New Roman" panose="02020603050405020304" pitchFamily="18" charset="0"/>
              </a:rPr>
              <a:t> de la </a:t>
            </a:r>
            <a:r>
              <a:rPr lang="en-US" dirty="0" err="1" smtClean="0">
                <a:latin typeface="Times New Roman" panose="02020603050405020304" pitchFamily="18" charset="0"/>
                <a:cs typeface="Times New Roman" panose="02020603050405020304" pitchFamily="18" charset="0"/>
              </a:rPr>
              <a:t>recherche</a:t>
            </a:r>
            <a:r>
              <a:rPr lang="en-US" dirty="0" smtClean="0">
                <a:latin typeface="Times New Roman" panose="02020603050405020304" pitchFamily="18" charset="0"/>
                <a:cs typeface="Times New Roman" panose="02020603050405020304" pitchFamily="18" charset="0"/>
              </a:rPr>
              <a:t>: analysispreservation.cern.ch</a:t>
            </a:r>
            <a:endParaRPr lang="en-GB"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
        <p:nvSpPr>
          <p:cNvPr id="6" name="Content Placeholder 5"/>
          <p:cNvSpPr>
            <a:spLocks noGrp="1"/>
          </p:cNvSpPr>
          <p:nvPr>
            <p:ph idx="1"/>
          </p:nvPr>
        </p:nvSpPr>
        <p:spPr/>
        <p:txBody>
          <a:bodyPr/>
          <a:lstStyle/>
          <a:p>
            <a:endParaRPr lang="en-GB" dirty="0"/>
          </a:p>
        </p:txBody>
      </p:sp>
      <p:pic>
        <p:nvPicPr>
          <p:cNvPr id="8" name="Picture 3"/>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438400" y="2246908"/>
            <a:ext cx="6858000"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9532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US" dirty="0" err="1" smtClean="0">
                <a:latin typeface="Times New Roman" panose="02020603050405020304" pitchFamily="18" charset="0"/>
                <a:cs typeface="Times New Roman" panose="02020603050405020304" pitchFamily="18" charset="0"/>
              </a:rPr>
              <a:t>Saisie</a:t>
            </a:r>
            <a:r>
              <a:rPr lang="en-US" dirty="0" smtClean="0">
                <a:latin typeface="Times New Roman" panose="02020603050405020304" pitchFamily="18" charset="0"/>
                <a:cs typeface="Times New Roman" panose="02020603050405020304" pitchFamily="18" charset="0"/>
              </a:rPr>
              <a:t> des </a:t>
            </a:r>
            <a:r>
              <a:rPr lang="en-US" dirty="0" err="1" smtClean="0">
                <a:latin typeface="Times New Roman" panose="02020603050405020304" pitchFamily="18" charset="0"/>
                <a:cs typeface="Times New Roman" panose="02020603050405020304" pitchFamily="18" charset="0"/>
              </a:rPr>
              <a:t>données</a:t>
            </a:r>
            <a:r>
              <a:rPr lang="en-US" dirty="0" smtClean="0">
                <a:latin typeface="Times New Roman" panose="02020603050405020304" pitchFamily="18" charset="0"/>
                <a:cs typeface="Times New Roman" panose="02020603050405020304" pitchFamily="18" charset="0"/>
              </a:rPr>
              <a:t> de la </a:t>
            </a:r>
            <a:r>
              <a:rPr lang="en-US" dirty="0" err="1" smtClean="0">
                <a:latin typeface="Times New Roman" panose="02020603050405020304" pitchFamily="18" charset="0"/>
                <a:cs typeface="Times New Roman" panose="02020603050405020304" pitchFamily="18" charset="0"/>
              </a:rPr>
              <a:t>recherche</a:t>
            </a:r>
            <a:endParaRPr lang="en-GB"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9" name="Content Placeholder 3"/>
          <p:cNvPicPr>
            <a:picLocks noGrp="1" noChangeAspect="1"/>
          </p:cNvPicPr>
          <p:nvPr>
            <p:ph idx="1"/>
          </p:nvPr>
        </p:nvPicPr>
        <p:blipFill>
          <a:blip r:embed="rId4">
            <a:extLst>
              <a:ext uri="{28A0092B-C50C-407E-A947-70E740481C1C}">
                <a14:useLocalDpi xmlns:a14="http://schemas.microsoft.com/office/drawing/2010/main"/>
              </a:ext>
            </a:extLst>
          </a:blip>
          <a:stretch>
            <a:fillRect/>
          </a:stretch>
        </p:blipFill>
        <p:spPr>
          <a:xfrm>
            <a:off x="1549763" y="1569655"/>
            <a:ext cx="4368073" cy="4351338"/>
          </a:xfrm>
        </p:spPr>
      </p:pic>
      <p:pic>
        <p:nvPicPr>
          <p:cNvPr id="10" name="Picture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838337" y="2260255"/>
            <a:ext cx="3045328" cy="2182085"/>
          </a:xfrm>
          <a:prstGeom prst="rect">
            <a:avLst/>
          </a:prstGeom>
        </p:spPr>
      </p:pic>
    </p:spTree>
    <p:extLst>
      <p:ext uri="{BB962C8B-B14F-4D97-AF65-F5344CB8AC3E}">
        <p14:creationId xmlns:p14="http://schemas.microsoft.com/office/powerpoint/2010/main" val="150035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US" sz="3600" dirty="0" smtClean="0">
                <a:latin typeface="Times New Roman" panose="02020603050405020304" pitchFamily="18" charset="0"/>
                <a:cs typeface="Times New Roman" panose="02020603050405020304" pitchFamily="18" charset="0"/>
              </a:rPr>
              <a:t>La description</a:t>
            </a:r>
            <a:br>
              <a:rPr lang="en-US" sz="36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DOI</a:t>
            </a:r>
            <a:r>
              <a:rPr lang="en-US" sz="2000" dirty="0">
                <a:latin typeface="Times New Roman" panose="02020603050405020304" pitchFamily="18" charset="0"/>
                <a:cs typeface="Times New Roman" panose="02020603050405020304" pitchFamily="18" charset="0"/>
              </a:rPr>
              <a:t>: 10.7484/INSPIREHEP.DATA.RF5P.6M3K</a:t>
            </a:r>
            <a:endParaRPr lang="en-GB" sz="2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8" name="Picture 7"/>
          <p:cNvPicPr>
            <a:picLocks noChangeAspect="1"/>
          </p:cNvPicPr>
          <p:nvPr/>
        </p:nvPicPr>
        <p:blipFill>
          <a:blip r:embed="rId4"/>
          <a:stretch>
            <a:fillRect/>
          </a:stretch>
        </p:blipFill>
        <p:spPr>
          <a:xfrm>
            <a:off x="2673285" y="968375"/>
            <a:ext cx="7019925" cy="7105650"/>
          </a:xfrm>
          <a:prstGeom prst="rect">
            <a:avLst/>
          </a:prstGeom>
        </p:spPr>
      </p:pic>
    </p:spTree>
    <p:extLst>
      <p:ext uri="{BB962C8B-B14F-4D97-AF65-F5344CB8AC3E}">
        <p14:creationId xmlns:p14="http://schemas.microsoft.com/office/powerpoint/2010/main" val="15335130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549518"/>
          </a:xfrm>
        </p:spPr>
        <p:txBody>
          <a:bodyPr rtlCol="0">
            <a:normAutofit fontScale="90000"/>
          </a:bodyPr>
          <a:lstStyle/>
          <a:p>
            <a:pPr algn="ctr">
              <a:defRPr/>
            </a:pPr>
            <a:r>
              <a:rPr lang="en-US" sz="3600" dirty="0" smtClean="0">
                <a:latin typeface="Times New Roman" panose="02020603050405020304" pitchFamily="18" charset="0"/>
                <a:cs typeface="Times New Roman" panose="02020603050405020304" pitchFamily="18" charset="0"/>
              </a:rPr>
              <a:t>Du MARC 21 à JSON</a:t>
            </a:r>
            <a:endParaRPr lang="en-GB" sz="36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6" name="Picture 5"/>
          <p:cNvPicPr>
            <a:picLocks noChangeAspect="1"/>
          </p:cNvPicPr>
          <p:nvPr/>
        </p:nvPicPr>
        <p:blipFill>
          <a:blip r:embed="rId4"/>
          <a:stretch>
            <a:fillRect/>
          </a:stretch>
        </p:blipFill>
        <p:spPr>
          <a:xfrm>
            <a:off x="946688" y="1252537"/>
            <a:ext cx="4648200" cy="2828925"/>
          </a:xfrm>
          <a:prstGeom prst="rect">
            <a:avLst/>
          </a:prstGeom>
        </p:spPr>
      </p:pic>
      <p:pic>
        <p:nvPicPr>
          <p:cNvPr id="7" name="Picture 6"/>
          <p:cNvPicPr>
            <a:picLocks noChangeAspect="1"/>
          </p:cNvPicPr>
          <p:nvPr/>
        </p:nvPicPr>
        <p:blipFill>
          <a:blip r:embed="rId5"/>
          <a:stretch>
            <a:fillRect/>
          </a:stretch>
        </p:blipFill>
        <p:spPr>
          <a:xfrm>
            <a:off x="5619750" y="2474913"/>
            <a:ext cx="5067300" cy="2876550"/>
          </a:xfrm>
          <a:prstGeom prst="rect">
            <a:avLst/>
          </a:prstGeom>
        </p:spPr>
      </p:pic>
    </p:spTree>
    <p:extLst>
      <p:ext uri="{BB962C8B-B14F-4D97-AF65-F5344CB8AC3E}">
        <p14:creationId xmlns:p14="http://schemas.microsoft.com/office/powerpoint/2010/main" val="22400734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US" sz="3600" dirty="0" err="1" smtClean="0">
                <a:latin typeface="Times New Roman" panose="02020603050405020304" pitchFamily="18" charset="0"/>
                <a:cs typeface="Times New Roman" panose="02020603050405020304" pitchFamily="18" charset="0"/>
              </a:rPr>
              <a:t>L’identification</a:t>
            </a:r>
            <a:r>
              <a:rPr lang="en-US" sz="3600" dirty="0" smtClean="0">
                <a:latin typeface="Times New Roman" panose="02020603050405020304" pitchFamily="18" charset="0"/>
                <a:cs typeface="Times New Roman" panose="02020603050405020304" pitchFamily="18" charset="0"/>
              </a:rPr>
              <a:t/>
            </a:r>
            <a:br>
              <a:rPr lang="en-US" sz="36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DOI</a:t>
            </a:r>
            <a:r>
              <a:rPr lang="en-US" sz="2000" dirty="0">
                <a:latin typeface="Times New Roman" panose="02020603050405020304" pitchFamily="18" charset="0"/>
                <a:cs typeface="Times New Roman" panose="02020603050405020304" pitchFamily="18" charset="0"/>
              </a:rPr>
              <a:t>: 10.7484/INSPIREHEP.DATA.RF5P.6M3K</a:t>
            </a:r>
            <a:endParaRPr lang="en-GB" sz="2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7" name="Picture 6"/>
          <p:cNvPicPr>
            <a:picLocks noChangeAspect="1"/>
          </p:cNvPicPr>
          <p:nvPr/>
        </p:nvPicPr>
        <p:blipFill>
          <a:blip r:embed="rId4"/>
          <a:stretch>
            <a:fillRect/>
          </a:stretch>
        </p:blipFill>
        <p:spPr>
          <a:xfrm>
            <a:off x="2816326" y="1216643"/>
            <a:ext cx="6876884" cy="5322269"/>
          </a:xfrm>
          <a:prstGeom prst="rect">
            <a:avLst/>
          </a:prstGeom>
        </p:spPr>
      </p:pic>
    </p:spTree>
    <p:extLst>
      <p:ext uri="{BB962C8B-B14F-4D97-AF65-F5344CB8AC3E}">
        <p14:creationId xmlns:p14="http://schemas.microsoft.com/office/powerpoint/2010/main" val="23782714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defRPr/>
            </a:pPr>
            <a:r>
              <a:rPr lang="en-US" sz="3600" dirty="0" err="1" smtClean="0">
                <a:latin typeface="Times New Roman" panose="02020603050405020304" pitchFamily="18" charset="0"/>
                <a:cs typeface="Times New Roman" panose="02020603050405020304" pitchFamily="18" charset="0"/>
              </a:rPr>
              <a:t>L’attribution</a:t>
            </a:r>
            <a:endParaRPr lang="en-GB" sz="2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6" name="Picture 5"/>
          <p:cNvPicPr>
            <a:picLocks noChangeAspect="1"/>
          </p:cNvPicPr>
          <p:nvPr/>
        </p:nvPicPr>
        <p:blipFill>
          <a:blip r:embed="rId4"/>
          <a:stretch>
            <a:fillRect/>
          </a:stretch>
        </p:blipFill>
        <p:spPr>
          <a:xfrm>
            <a:off x="1499217" y="1450676"/>
            <a:ext cx="9193565" cy="3956647"/>
          </a:xfrm>
          <a:prstGeom prst="rect">
            <a:avLst/>
          </a:prstGeom>
        </p:spPr>
      </p:pic>
    </p:spTree>
    <p:extLst>
      <p:ext uri="{BB962C8B-B14F-4D97-AF65-F5344CB8AC3E}">
        <p14:creationId xmlns:p14="http://schemas.microsoft.com/office/powerpoint/2010/main" val="32984866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55682"/>
            <a:ext cx="10515600" cy="962268"/>
          </a:xfrm>
        </p:spPr>
        <p:txBody>
          <a:bodyPr rtlCol="0">
            <a:normAutofit/>
          </a:bodyPr>
          <a:lstStyle/>
          <a:p>
            <a:pPr algn="ctr">
              <a:defRPr/>
            </a:pPr>
            <a:r>
              <a:rPr lang="en-US" sz="3600" dirty="0" smtClean="0">
                <a:latin typeface="Times New Roman" panose="02020603050405020304" pitchFamily="18" charset="0"/>
                <a:cs typeface="Times New Roman" panose="02020603050405020304" pitchFamily="18" charset="0"/>
              </a:rPr>
              <a:t>Merci pour </a:t>
            </a:r>
            <a:r>
              <a:rPr lang="en-US" sz="3600" dirty="0" err="1" smtClean="0">
                <a:latin typeface="Times New Roman" panose="02020603050405020304" pitchFamily="18" charset="0"/>
                <a:cs typeface="Times New Roman" panose="02020603050405020304" pitchFamily="18" charset="0"/>
              </a:rPr>
              <a:t>votre</a:t>
            </a:r>
            <a:r>
              <a:rPr lang="en-US" sz="3600" dirty="0" smtClean="0">
                <a:latin typeface="Times New Roman" panose="02020603050405020304" pitchFamily="18" charset="0"/>
                <a:cs typeface="Times New Roman" panose="02020603050405020304" pitchFamily="18" charset="0"/>
              </a:rPr>
              <a:t> attention!</a:t>
            </a:r>
            <a:endParaRPr lang="en-GB" sz="2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857945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err="1">
                <a:latin typeface="Times New Roman" panose="02020603050405020304" pitchFamily="18" charset="0"/>
                <a:cs typeface="Times New Roman" panose="02020603050405020304" pitchFamily="18" charset="0"/>
              </a:rPr>
              <a:t>Qu’est-ce</a:t>
            </a:r>
            <a:r>
              <a:rPr lang="en-US" altLang="en-US" dirty="0">
                <a:latin typeface="Times New Roman" panose="02020603050405020304" pitchFamily="18" charset="0"/>
                <a:cs typeface="Times New Roman" panose="02020603050405020304" pitchFamily="18" charset="0"/>
              </a:rPr>
              <a:t> </a:t>
            </a:r>
            <a:r>
              <a:rPr lang="en-US" altLang="en-US" dirty="0" err="1" smtClean="0">
                <a:latin typeface="Times New Roman" panose="02020603050405020304" pitchFamily="18" charset="0"/>
                <a:cs typeface="Times New Roman" panose="02020603050405020304" pitchFamily="18" charset="0"/>
              </a:rPr>
              <a:t>qu’on</a:t>
            </a:r>
            <a:r>
              <a:rPr lang="en-US" altLang="en-US" dirty="0" smtClean="0">
                <a:latin typeface="Times New Roman" panose="02020603050405020304" pitchFamily="18" charset="0"/>
                <a:cs typeface="Times New Roman" panose="02020603050405020304" pitchFamily="18" charset="0"/>
              </a:rPr>
              <a:t> fait au </a:t>
            </a:r>
            <a:r>
              <a:rPr lang="en-US" altLang="en-US" dirty="0">
                <a:latin typeface="Times New Roman" panose="02020603050405020304" pitchFamily="18" charset="0"/>
                <a:cs typeface="Times New Roman" panose="02020603050405020304" pitchFamily="18" charset="0"/>
              </a:rPr>
              <a:t>CERN?</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r>
              <a:rPr lang="en-US" altLang="en-US" sz="2400" dirty="0" smtClean="0">
                <a:latin typeface="Times New Roman" panose="02020603050405020304" pitchFamily="18" charset="0"/>
                <a:cs typeface="Times New Roman" panose="02020603050405020304" pitchFamily="18" charset="0"/>
              </a:rPr>
              <a:t>R</a:t>
            </a:r>
            <a:r>
              <a:rPr lang="fr-FR" altLang="en-US" sz="2400" dirty="0" err="1" smtClean="0">
                <a:latin typeface="Times New Roman" panose="02020603050405020304" pitchFamily="18" charset="0"/>
                <a:cs typeface="Times New Roman" panose="02020603050405020304" pitchFamily="18" charset="0"/>
              </a:rPr>
              <a:t>echerche</a:t>
            </a:r>
            <a:r>
              <a:rPr lang="fr-FR" altLang="en-US" sz="2400" dirty="0" smtClean="0">
                <a:latin typeface="Times New Roman" panose="02020603050405020304" pitchFamily="18" charset="0"/>
                <a:cs typeface="Times New Roman" panose="02020603050405020304" pitchFamily="18" charset="0"/>
              </a:rPr>
              <a:t> scientifique de base en </a:t>
            </a:r>
            <a:r>
              <a:rPr lang="fr-FR" altLang="en-US" sz="2400" dirty="0">
                <a:latin typeface="Times New Roman" panose="02020603050405020304" pitchFamily="18" charset="0"/>
                <a:cs typeface="Times New Roman" panose="02020603050405020304" pitchFamily="18" charset="0"/>
              </a:rPr>
              <a:t>physique des </a:t>
            </a:r>
            <a:r>
              <a:rPr lang="fr-FR" altLang="en-US" sz="2400" dirty="0" smtClean="0">
                <a:latin typeface="Times New Roman" panose="02020603050405020304" pitchFamily="18" charset="0"/>
                <a:cs typeface="Times New Roman" panose="02020603050405020304" pitchFamily="18" charset="0"/>
              </a:rPr>
              <a:t>particules. On y étudie les </a:t>
            </a:r>
            <a:r>
              <a:rPr lang="fr-FR" altLang="en-US" sz="2400" dirty="0">
                <a:latin typeface="Times New Roman" panose="02020603050405020304" pitchFamily="18" charset="0"/>
                <a:cs typeface="Times New Roman" panose="02020603050405020304" pitchFamily="18" charset="0"/>
              </a:rPr>
              <a:t>constituants fondamentaux de la </a:t>
            </a:r>
            <a:r>
              <a:rPr lang="fr-FR" altLang="en-US" sz="2400" dirty="0" smtClean="0">
                <a:latin typeface="Times New Roman" panose="02020603050405020304" pitchFamily="18" charset="0"/>
                <a:cs typeface="Times New Roman" panose="02020603050405020304" pitchFamily="18" charset="0"/>
              </a:rPr>
              <a:t>matière.</a:t>
            </a:r>
          </a:p>
          <a:p>
            <a:r>
              <a:rPr lang="fr-FR" altLang="en-US" sz="2400" dirty="0" smtClean="0">
                <a:latin typeface="Times New Roman" panose="02020603050405020304" pitchFamily="18" charset="0"/>
                <a:cs typeface="Times New Roman" panose="02020603050405020304" pitchFamily="18" charset="0"/>
              </a:rPr>
              <a:t>Toutefois</a:t>
            </a:r>
            <a:r>
              <a:rPr lang="fr-FR" altLang="en-US" sz="2400" dirty="0">
                <a:latin typeface="Times New Roman" panose="02020603050405020304" pitchFamily="18" charset="0"/>
                <a:cs typeface="Times New Roman" panose="02020603050405020304" pitchFamily="18" charset="0"/>
              </a:rPr>
              <a:t>, le programme de physique du Laboratoire est bien plus vaste, allant de la physique nucléaire </a:t>
            </a:r>
            <a:r>
              <a:rPr lang="fr-FR" altLang="en-US" sz="2400" dirty="0" smtClean="0">
                <a:latin typeface="Times New Roman" panose="02020603050405020304" pitchFamily="18" charset="0"/>
                <a:cs typeface="Times New Roman" panose="02020603050405020304" pitchFamily="18" charset="0"/>
              </a:rPr>
              <a:t>à </a:t>
            </a:r>
            <a:r>
              <a:rPr lang="fr-FR" altLang="en-US" sz="2400" dirty="0">
                <a:latin typeface="Times New Roman" panose="02020603050405020304" pitchFamily="18" charset="0"/>
                <a:cs typeface="Times New Roman" panose="02020603050405020304" pitchFamily="18" charset="0"/>
              </a:rPr>
              <a:t>l’étude de </a:t>
            </a:r>
            <a:r>
              <a:rPr lang="fr-FR" altLang="en-US" sz="2400" dirty="0" smtClean="0">
                <a:latin typeface="Times New Roman" panose="02020603050405020304" pitchFamily="18" charset="0"/>
                <a:cs typeface="Times New Roman" panose="02020603050405020304" pitchFamily="18" charset="0"/>
              </a:rPr>
              <a:t>l'antimatière, </a:t>
            </a:r>
            <a:r>
              <a:rPr lang="fr-FR" altLang="en-US" sz="2400" dirty="0">
                <a:latin typeface="Times New Roman" panose="02020603050405020304" pitchFamily="18" charset="0"/>
                <a:cs typeface="Times New Roman" panose="02020603050405020304" pitchFamily="18" charset="0"/>
              </a:rPr>
              <a:t>aux effets possibles des rayons cosmiques sur les nuages</a:t>
            </a:r>
            <a:r>
              <a:rPr lang="fr-FR" altLang="en-US" sz="2400" dirty="0" smtClean="0">
                <a:latin typeface="Times New Roman" panose="02020603050405020304" pitchFamily="18" charset="0"/>
                <a:cs typeface="Times New Roman" panose="02020603050405020304" pitchFamily="18" charset="0"/>
              </a:rPr>
              <a:t>.</a:t>
            </a:r>
            <a:endParaRPr lang="en-GB" altLang="en-US" sz="2400" dirty="0">
              <a:latin typeface="Times New Roman" panose="02020603050405020304" pitchFamily="18" charset="0"/>
              <a:cs typeface="Times New Roman" panose="02020603050405020304" pitchFamily="18" charset="0"/>
            </a:endParaRPr>
          </a:p>
          <a:p>
            <a:r>
              <a:rPr lang="en-GB" altLang="en-US" sz="2400" dirty="0" smtClean="0">
                <a:latin typeface="Times New Roman" panose="02020603050405020304" pitchFamily="18" charset="0"/>
                <a:cs typeface="Times New Roman" panose="02020603050405020304" pitchFamily="18" charset="0"/>
              </a:rPr>
              <a:t> 4 axes </a:t>
            </a:r>
            <a:r>
              <a:rPr lang="en-GB" altLang="en-US" sz="2400" dirty="0" err="1" smtClean="0">
                <a:latin typeface="Times New Roman" panose="02020603050405020304" pitchFamily="18" charset="0"/>
                <a:cs typeface="Times New Roman" panose="02020603050405020304" pitchFamily="18" charset="0"/>
              </a:rPr>
              <a:t>d’activit</a:t>
            </a:r>
            <a:r>
              <a:rPr lang="fr-FR" altLang="en-US" sz="2400" dirty="0" smtClean="0">
                <a:latin typeface="Times New Roman" panose="02020603050405020304" pitchFamily="18" charset="0"/>
                <a:cs typeface="Times New Roman" panose="02020603050405020304" pitchFamily="18" charset="0"/>
              </a:rPr>
              <a:t>é </a:t>
            </a:r>
            <a:r>
              <a:rPr lang="fr-FR" altLang="en-US" sz="2400" dirty="0" smtClean="0">
                <a:latin typeface="Times New Roman" panose="02020603050405020304" pitchFamily="18" charset="0"/>
                <a:cs typeface="Times New Roman" panose="02020603050405020304" pitchFamily="18" charset="0"/>
              </a:rPr>
              <a:t>(=</a:t>
            </a:r>
            <a:r>
              <a:rPr lang="fr-FR" altLang="en-US" sz="2400" b="1" dirty="0" smtClean="0">
                <a:latin typeface="Times New Roman" panose="02020603050405020304" pitchFamily="18" charset="0"/>
                <a:cs typeface="Times New Roman" panose="02020603050405020304" pitchFamily="18" charset="0"/>
              </a:rPr>
              <a:t>mission</a:t>
            </a:r>
            <a:r>
              <a:rPr lang="fr-FR" altLang="en-US" sz="2400" dirty="0" smtClean="0">
                <a:latin typeface="Times New Roman" panose="02020603050405020304" pitchFamily="18" charset="0"/>
                <a:cs typeface="Times New Roman" panose="02020603050405020304" pitchFamily="18" charset="0"/>
              </a:rPr>
              <a:t>):</a:t>
            </a:r>
          </a:p>
          <a:p>
            <a:r>
              <a:rPr lang="fr-FR" altLang="en-US" sz="2400" b="1" dirty="0" smtClean="0">
                <a:latin typeface="Times New Roman" panose="02020603050405020304" pitchFamily="18" charset="0"/>
                <a:cs typeface="Times New Roman" panose="02020603050405020304" pitchFamily="18" charset="0"/>
              </a:rPr>
              <a:t>Recherche</a:t>
            </a:r>
            <a:r>
              <a:rPr lang="fr-FR" altLang="en-US" sz="2400" dirty="0" smtClean="0">
                <a:latin typeface="Times New Roman" panose="02020603050405020304" pitchFamily="18" charset="0"/>
                <a:cs typeface="Times New Roman" panose="02020603050405020304" pitchFamily="18" charset="0"/>
              </a:rPr>
              <a:t>: chercher des réponses aux questions sur l’Univers</a:t>
            </a:r>
          </a:p>
          <a:p>
            <a:r>
              <a:rPr lang="fr-FR" altLang="en-US" sz="2400" b="1" dirty="0" smtClean="0">
                <a:latin typeface="Times New Roman" panose="02020603050405020304" pitchFamily="18" charset="0"/>
                <a:cs typeface="Times New Roman" panose="02020603050405020304" pitchFamily="18" charset="0"/>
              </a:rPr>
              <a:t>Technologie</a:t>
            </a:r>
            <a:r>
              <a:rPr lang="fr-FR" altLang="en-US" sz="2400" dirty="0" smtClean="0">
                <a:latin typeface="Times New Roman" panose="02020603050405020304" pitchFamily="18" charset="0"/>
                <a:cs typeface="Times New Roman" panose="02020603050405020304" pitchFamily="18" charset="0"/>
              </a:rPr>
              <a:t>: faire avancer la technologie</a:t>
            </a:r>
          </a:p>
          <a:p>
            <a:r>
              <a:rPr lang="fr-FR" altLang="en-US" sz="2400" b="1" dirty="0" smtClean="0">
                <a:latin typeface="Times New Roman" panose="02020603050405020304" pitchFamily="18" charset="0"/>
                <a:cs typeface="Times New Roman" panose="02020603050405020304" pitchFamily="18" charset="0"/>
              </a:rPr>
              <a:t>Collaboration</a:t>
            </a:r>
            <a:r>
              <a:rPr lang="fr-FR" altLang="en-US" sz="2400" dirty="0" smtClean="0">
                <a:latin typeface="Times New Roman" panose="02020603050405020304" pitchFamily="18" charset="0"/>
                <a:cs typeface="Times New Roman" panose="02020603050405020304" pitchFamily="18" charset="0"/>
              </a:rPr>
              <a:t>: faire travailler ensemble des nations différentes sur des projets scientifiques</a:t>
            </a:r>
          </a:p>
          <a:p>
            <a:r>
              <a:rPr lang="fr-FR" altLang="en-US" sz="2400" b="1" dirty="0" smtClean="0">
                <a:latin typeface="Times New Roman" panose="02020603050405020304" pitchFamily="18" charset="0"/>
                <a:cs typeface="Times New Roman" panose="02020603050405020304" pitchFamily="18" charset="0"/>
              </a:rPr>
              <a:t>Education</a:t>
            </a:r>
            <a:r>
              <a:rPr lang="fr-FR" altLang="en-US" sz="2400" dirty="0">
                <a:latin typeface="Times New Roman" panose="02020603050405020304" pitchFamily="18" charset="0"/>
                <a:cs typeface="Times New Roman" panose="02020603050405020304" pitchFamily="18" charset="0"/>
              </a:rPr>
              <a:t>: </a:t>
            </a:r>
            <a:r>
              <a:rPr lang="fr-FR" altLang="en-US" sz="2400" dirty="0" smtClean="0">
                <a:latin typeface="Times New Roman" panose="02020603050405020304" pitchFamily="18" charset="0"/>
                <a:cs typeface="Times New Roman" panose="02020603050405020304" pitchFamily="18" charset="0"/>
              </a:rPr>
              <a:t>former les scientifiques de demain</a:t>
            </a:r>
            <a:endParaRPr lang="en-GB" altLang="en-US" sz="24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1345062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Physique </a:t>
            </a:r>
            <a:r>
              <a:rPr lang="en-US" altLang="en-US" dirty="0" err="1" smtClean="0">
                <a:latin typeface="Times New Roman" panose="02020603050405020304" pitchFamily="18" charset="0"/>
                <a:cs typeface="Times New Roman" panose="02020603050405020304" pitchFamily="18" charset="0"/>
              </a:rPr>
              <a:t>exp</a:t>
            </a:r>
            <a:r>
              <a:rPr lang="fr-FR" altLang="en-US" dirty="0" err="1" smtClean="0">
                <a:latin typeface="Times New Roman" panose="02020603050405020304" pitchFamily="18" charset="0"/>
                <a:cs typeface="Times New Roman" panose="02020603050405020304" pitchFamily="18" charset="0"/>
              </a:rPr>
              <a:t>érimentale</a:t>
            </a:r>
            <a:r>
              <a:rPr lang="fr-FR" altLang="en-US" dirty="0" smtClean="0">
                <a:latin typeface="Times New Roman" panose="02020603050405020304" pitchFamily="18" charset="0"/>
                <a:cs typeface="Times New Roman" panose="02020603050405020304" pitchFamily="18" charset="0"/>
              </a:rPr>
              <a:t> et physique théorique</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1200" y="1600200"/>
            <a:ext cx="8218488" cy="4997450"/>
          </a:xfrm>
        </p:spPr>
        <p:txBody>
          <a:bodyPr>
            <a:normAutofit fontScale="92500"/>
          </a:bodyPr>
          <a:lstStyle/>
          <a:p>
            <a:r>
              <a:rPr lang="fr-FR" altLang="en-US" sz="2400" dirty="0">
                <a:latin typeface="Times New Roman" panose="02020603050405020304" pitchFamily="18" charset="0"/>
                <a:cs typeface="Times New Roman" panose="02020603050405020304" pitchFamily="18" charset="0"/>
              </a:rPr>
              <a:t>Le Grand </a:t>
            </a:r>
            <a:r>
              <a:rPr lang="fr-FR" altLang="en-US" sz="2400" dirty="0" smtClean="0">
                <a:latin typeface="Times New Roman" panose="02020603050405020304" pitchFamily="18" charset="0"/>
                <a:cs typeface="Times New Roman" panose="02020603050405020304" pitchFamily="18" charset="0"/>
              </a:rPr>
              <a:t>Collisionneur </a:t>
            </a:r>
            <a:r>
              <a:rPr lang="fr-FR" altLang="en-US" sz="2400" dirty="0">
                <a:latin typeface="Times New Roman" panose="02020603050405020304" pitchFamily="18" charset="0"/>
                <a:cs typeface="Times New Roman" panose="02020603050405020304" pitchFamily="18" charset="0"/>
              </a:rPr>
              <a:t>de H</a:t>
            </a:r>
            <a:r>
              <a:rPr lang="fr-FR" altLang="en-US" sz="2400" dirty="0" smtClean="0">
                <a:latin typeface="Times New Roman" panose="02020603050405020304" pitchFamily="18" charset="0"/>
                <a:cs typeface="Times New Roman" panose="02020603050405020304" pitchFamily="18" charset="0"/>
              </a:rPr>
              <a:t>adrons (=Large Hadron </a:t>
            </a:r>
            <a:r>
              <a:rPr lang="fr-FR" altLang="en-US" sz="2400" dirty="0" err="1" smtClean="0">
                <a:latin typeface="Times New Roman" panose="02020603050405020304" pitchFamily="18" charset="0"/>
                <a:cs typeface="Times New Roman" panose="02020603050405020304" pitchFamily="18" charset="0"/>
              </a:rPr>
              <a:t>Collider</a:t>
            </a:r>
            <a:r>
              <a:rPr lang="fr-FR" altLang="en-US" sz="2400" dirty="0" smtClean="0">
                <a:latin typeface="Times New Roman" panose="02020603050405020304" pitchFamily="18" charset="0"/>
                <a:cs typeface="Times New Roman" panose="02020603050405020304" pitchFamily="18" charset="0"/>
              </a:rPr>
              <a:t>, LHC</a:t>
            </a:r>
            <a:r>
              <a:rPr lang="fr-FR" altLang="en-US" sz="2400" dirty="0">
                <a:latin typeface="Times New Roman" panose="02020603050405020304" pitchFamily="18" charset="0"/>
                <a:cs typeface="Times New Roman" panose="02020603050405020304" pitchFamily="18" charset="0"/>
              </a:rPr>
              <a:t>). </a:t>
            </a:r>
            <a:r>
              <a:rPr lang="fr-FR" altLang="en-US" sz="2400" dirty="0" smtClean="0">
                <a:latin typeface="Times New Roman" panose="02020603050405020304" pitchFamily="18" charset="0"/>
                <a:cs typeface="Times New Roman" panose="02020603050405020304" pitchFamily="18" charset="0"/>
              </a:rPr>
              <a:t>Le LHC consiste </a:t>
            </a:r>
            <a:r>
              <a:rPr lang="fr-FR" altLang="en-US" sz="2400" dirty="0">
                <a:latin typeface="Times New Roman" panose="02020603050405020304" pitchFamily="18" charset="0"/>
                <a:cs typeface="Times New Roman" panose="02020603050405020304" pitchFamily="18" charset="0"/>
              </a:rPr>
              <a:t>en un anneau de 27 kilomètres de circonférence formé d’aimants supraconducteurs et de structures accélératrices qui augmentent l’énergie des particules qui y circulent.</a:t>
            </a:r>
            <a:endParaRPr lang="fr-FR" altLang="en-US"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Parmi </a:t>
            </a:r>
            <a:r>
              <a:rPr lang="fr-FR" altLang="en-US" sz="2400" dirty="0">
                <a:latin typeface="Times New Roman" panose="02020603050405020304" pitchFamily="18" charset="0"/>
                <a:cs typeface="Times New Roman" panose="02020603050405020304" pitchFamily="18" charset="0"/>
              </a:rPr>
              <a:t>les expériences menées au Grand </a:t>
            </a:r>
            <a:r>
              <a:rPr lang="fr-FR" altLang="en-US" sz="2400" dirty="0" smtClean="0">
                <a:latin typeface="Times New Roman" panose="02020603050405020304" pitchFamily="18" charset="0"/>
                <a:cs typeface="Times New Roman" panose="02020603050405020304" pitchFamily="18" charset="0"/>
              </a:rPr>
              <a:t>Collisionneur </a:t>
            </a:r>
            <a:r>
              <a:rPr lang="fr-FR" altLang="en-US" sz="2400" dirty="0">
                <a:latin typeface="Times New Roman" panose="02020603050405020304" pitchFamily="18" charset="0"/>
                <a:cs typeface="Times New Roman" panose="02020603050405020304" pitchFamily="18" charset="0"/>
              </a:rPr>
              <a:t>de </a:t>
            </a:r>
            <a:r>
              <a:rPr lang="fr-FR" altLang="en-US" sz="2400" dirty="0" smtClean="0">
                <a:latin typeface="Times New Roman" panose="02020603050405020304" pitchFamily="18" charset="0"/>
                <a:cs typeface="Times New Roman" panose="02020603050405020304" pitchFamily="18" charset="0"/>
              </a:rPr>
              <a:t>Hadrons </a:t>
            </a:r>
            <a:r>
              <a:rPr lang="fr-FR" altLang="en-US" sz="2400" dirty="0">
                <a:latin typeface="Times New Roman" panose="02020603050405020304" pitchFamily="18" charset="0"/>
                <a:cs typeface="Times New Roman" panose="02020603050405020304" pitchFamily="18" charset="0"/>
              </a:rPr>
              <a:t>(LHC), sept utilisent des détecteurs pour analyser la myriade de particules produites lors des collisions dans l’accélérateur. Ces expériences sont conduites par des collaborations de chercheurs provenant d’instituts du monde entier. Chacune est différente et se caractérise par ses détecteurs</a:t>
            </a:r>
            <a:r>
              <a:rPr lang="fr-FR" altLang="en-US" sz="2400" dirty="0" smtClean="0">
                <a:latin typeface="Times New Roman" panose="02020603050405020304" pitchFamily="18" charset="0"/>
                <a:cs typeface="Times New Roman" panose="02020603050405020304" pitchFamily="18" charset="0"/>
              </a:rPr>
              <a:t>.</a:t>
            </a:r>
          </a:p>
          <a:p>
            <a:r>
              <a:rPr lang="fr-FR" altLang="en-US" sz="2400" dirty="0">
                <a:latin typeface="Times New Roman" panose="02020603050405020304" pitchFamily="18" charset="0"/>
                <a:cs typeface="Times New Roman" panose="02020603050405020304" pitchFamily="18" charset="0"/>
              </a:rPr>
              <a:t>Les physiciens du CERN utilisent les accélérateurs et détecteurs de particules les plus puissants du monde pour mettre à l’épreuve les </a:t>
            </a:r>
            <a:r>
              <a:rPr lang="fr-FR" altLang="en-US" sz="2400" dirty="0" smtClean="0">
                <a:latin typeface="Times New Roman" panose="02020603050405020304" pitchFamily="18" charset="0"/>
                <a:cs typeface="Times New Roman" panose="02020603050405020304" pitchFamily="18" charset="0"/>
              </a:rPr>
              <a:t>prédictions des théoriciens.</a:t>
            </a:r>
            <a:endParaRPr lang="fr-FR" altLang="en-US" sz="2400" dirty="0">
              <a:latin typeface="Times New Roman" panose="02020603050405020304" pitchFamily="18" charset="0"/>
              <a:cs typeface="Times New Roman" panose="02020603050405020304" pitchFamily="18" charset="0"/>
            </a:endParaRPr>
          </a:p>
          <a:p>
            <a:pPr eaLnBrk="1" hangingPunct="1">
              <a:lnSpc>
                <a:spcPct val="90000"/>
              </a:lnSpc>
              <a:buNone/>
            </a:pPr>
            <a:r>
              <a:rPr lang="en-GB" altLang="en-US" sz="3000" dirty="0" smtClean="0">
                <a:latin typeface="Times New Roman" panose="02020603050405020304" pitchFamily="18" charset="0"/>
                <a:cs typeface="Times New Roman" panose="02020603050405020304" pitchFamily="18" charset="0"/>
              </a:rPr>
              <a:t>                            </a:t>
            </a:r>
            <a:endParaRPr lang="en-GB" altLang="en-US" sz="3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4145696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LHC</a:t>
            </a:r>
            <a:endParaRPr lang="en-GB" altLang="en-US"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pic>
        <p:nvPicPr>
          <p:cNvPr id="2050" name="Picture 2" descr="http://home.web.cern.ch/sites/home.web.cern.ch/files/styles/medium/public/image/accelerator/2013/01/lhc_0.jpeg?itok=etwauBt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286000" y="1291049"/>
            <a:ext cx="7620000" cy="4962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621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Le LHC</a:t>
            </a:r>
            <a:endParaRPr lang="en-GB" altLang="en-US"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
        <p:nvSpPr>
          <p:cNvPr id="7" name="Content Placeholder 6"/>
          <p:cNvSpPr>
            <a:spLocks noGrp="1"/>
          </p:cNvSpPr>
          <p:nvPr>
            <p:ph idx="1"/>
          </p:nvPr>
        </p:nvSpPr>
        <p:spPr/>
        <p:txBody>
          <a:bodyPr/>
          <a:lstStyle/>
          <a:p>
            <a:endParaRPr lang="en-GB"/>
          </a:p>
        </p:txBody>
      </p:sp>
      <p:pic>
        <p:nvPicPr>
          <p:cNvPr id="4104" name="Picture 8" descr="http://cds.cern.ch/record/1125888/files/bul-pho-2008-07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3439" y="37020"/>
            <a:ext cx="8965121" cy="6319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1498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252664"/>
            <a:ext cx="10515600" cy="782052"/>
          </a:xfrm>
        </p:spPr>
        <p:txBody>
          <a:bodyPr rtlCol="0">
            <a:noAutofit/>
          </a:bodyPr>
          <a:lstStyle/>
          <a:p>
            <a:pPr algn="ctr"/>
            <a:r>
              <a:rPr lang="en-US" altLang="en-US" sz="4000" dirty="0" err="1" smtClean="0">
                <a:latin typeface="Times New Roman" panose="02020603050405020304" pitchFamily="18" charset="0"/>
                <a:cs typeface="Times New Roman" panose="02020603050405020304" pitchFamily="18" charset="0"/>
              </a:rPr>
              <a:t>Statistiques</a:t>
            </a:r>
            <a:r>
              <a:rPr lang="en-US" altLang="en-US" sz="4000" dirty="0" smtClean="0">
                <a:latin typeface="Times New Roman" panose="02020603050405020304" pitchFamily="18" charset="0"/>
                <a:cs typeface="Times New Roman" panose="02020603050405020304" pitchFamily="18" charset="0"/>
              </a:rPr>
              <a:t> du personnel 2017</a:t>
            </a:r>
            <a:endParaRPr lang="en-GB" altLang="en-US" sz="4000" dirty="0">
              <a:latin typeface="Times New Roman" panose="02020603050405020304" pitchFamily="18" charset="0"/>
              <a:cs typeface="Times New Roman" panose="02020603050405020304" pitchFamily="18" charset="0"/>
            </a:endParaRP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
        <p:nvSpPr>
          <p:cNvPr id="7" name="TextBox 6"/>
          <p:cNvSpPr txBox="1"/>
          <p:nvPr/>
        </p:nvSpPr>
        <p:spPr>
          <a:xfrm>
            <a:off x="1222978" y="1185539"/>
            <a:ext cx="8241632" cy="1200329"/>
          </a:xfrm>
          <a:prstGeom prst="rect">
            <a:avLst/>
          </a:prstGeom>
          <a:noFill/>
        </p:spPr>
        <p:txBody>
          <a:bodyPr wrap="square" rtlCol="0">
            <a:spAutoFit/>
          </a:bodyPr>
          <a:lstStyle/>
          <a:p>
            <a:pPr algn="ctr"/>
            <a:r>
              <a:rPr lang="en-US" altLang="en-US" sz="2400" dirty="0" smtClean="0">
                <a:latin typeface="Times New Roman" panose="02020603050405020304" pitchFamily="18" charset="0"/>
                <a:cs typeface="Times New Roman" panose="02020603050405020304" pitchFamily="18" charset="0"/>
              </a:rPr>
              <a:t>2633 </a:t>
            </a:r>
            <a:r>
              <a:rPr lang="en-US" altLang="en-US" sz="2400" dirty="0" err="1" smtClean="0">
                <a:latin typeface="Times New Roman" panose="02020603050405020304" pitchFamily="18" charset="0"/>
                <a:cs typeface="Times New Roman" panose="02020603050405020304" pitchFamily="18" charset="0"/>
              </a:rPr>
              <a:t>membres</a:t>
            </a:r>
            <a:r>
              <a:rPr lang="en-US" altLang="en-US" sz="2400" dirty="0" smtClean="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du personnel + </a:t>
            </a:r>
            <a:r>
              <a:rPr lang="en-US" altLang="en-US" sz="2400" dirty="0" smtClean="0">
                <a:latin typeface="Times New Roman" panose="02020603050405020304" pitchFamily="18" charset="0"/>
                <a:cs typeface="Times New Roman" panose="02020603050405020304" pitchFamily="18" charset="0"/>
              </a:rPr>
              <a:t>807 </a:t>
            </a:r>
            <a:r>
              <a:rPr lang="en-US" altLang="en-US" sz="2400" dirty="0" err="1" smtClean="0">
                <a:latin typeface="Times New Roman" panose="02020603050405020304" pitchFamily="18" charset="0"/>
                <a:cs typeface="Times New Roman" panose="02020603050405020304" pitchFamily="18" charset="0"/>
              </a:rPr>
              <a:t>boursiers</a:t>
            </a:r>
            <a:r>
              <a:rPr lang="en-US" altLang="en-US" sz="2400" dirty="0" smtClean="0">
                <a:latin typeface="Times New Roman" panose="02020603050405020304" pitchFamily="18" charset="0"/>
                <a:cs typeface="Times New Roman" panose="02020603050405020304" pitchFamily="18" charset="0"/>
              </a:rPr>
              <a:t> + 14092 </a:t>
            </a:r>
            <a:r>
              <a:rPr lang="en-US" altLang="en-US" sz="2400" dirty="0" err="1" smtClean="0">
                <a:latin typeface="Times New Roman" panose="02020603050405020304" pitchFamily="18" charset="0"/>
                <a:cs typeface="Times New Roman" panose="02020603050405020304" pitchFamily="18" charset="0"/>
              </a:rPr>
              <a:t>membres</a:t>
            </a:r>
            <a:r>
              <a:rPr lang="en-US" altLang="en-US" sz="2400" dirty="0" smtClean="0">
                <a:latin typeface="Times New Roman" panose="02020603050405020304" pitchFamily="18" charset="0"/>
                <a:cs typeface="Times New Roman" panose="02020603050405020304" pitchFamily="18" charset="0"/>
              </a:rPr>
              <a:t> </a:t>
            </a:r>
            <a:r>
              <a:rPr lang="en-US" altLang="en-US" sz="2400" dirty="0">
                <a:latin typeface="Times New Roman" panose="02020603050405020304" pitchFamily="18" charset="0"/>
                <a:cs typeface="Times New Roman" panose="02020603050405020304" pitchFamily="18" charset="0"/>
              </a:rPr>
              <a:t>du personnel </a:t>
            </a:r>
            <a:r>
              <a:rPr lang="en-US" altLang="en-US" sz="2400" dirty="0" err="1" smtClean="0">
                <a:latin typeface="Times New Roman" panose="02020603050405020304" pitchFamily="18" charset="0"/>
                <a:cs typeface="Times New Roman" panose="02020603050405020304" pitchFamily="18" charset="0"/>
              </a:rPr>
              <a:t>associés</a:t>
            </a:r>
            <a:r>
              <a:rPr lang="en-US" altLang="en-US" sz="2400" dirty="0" smtClean="0">
                <a:latin typeface="Times New Roman" panose="02020603050405020304" pitchFamily="18" charset="0"/>
                <a:cs typeface="Times New Roman" panose="02020603050405020304" pitchFamily="18" charset="0"/>
              </a:rPr>
              <a:t> (</a:t>
            </a:r>
            <a:r>
              <a:rPr lang="en-US" altLang="en-US" sz="2400" dirty="0" err="1" smtClean="0">
                <a:latin typeface="Times New Roman" panose="02020603050405020304" pitchFamily="18" charset="0"/>
                <a:cs typeface="Times New Roman" panose="02020603050405020304" pitchFamily="18" charset="0"/>
              </a:rPr>
              <a:t>dont</a:t>
            </a:r>
            <a:r>
              <a:rPr lang="en-US" altLang="en-US" sz="2400" dirty="0">
                <a:latin typeface="Times New Roman" panose="02020603050405020304" pitchFamily="18" charset="0"/>
                <a:cs typeface="Times New Roman" panose="02020603050405020304" pitchFamily="18" charset="0"/>
              </a:rPr>
              <a:t> 22 </a:t>
            </a:r>
            <a:r>
              <a:rPr lang="en-US" altLang="en-US" sz="2400" dirty="0" err="1" smtClean="0">
                <a:latin typeface="Times New Roman" panose="02020603050405020304" pitchFamily="18" charset="0"/>
                <a:cs typeface="Times New Roman" panose="02020603050405020304" pitchFamily="18" charset="0"/>
              </a:rPr>
              <a:t>apprenti</a:t>
            </a:r>
            <a:r>
              <a:rPr lang="en-US" altLang="en-US" sz="2400" dirty="0" smtClean="0">
                <a:latin typeface="Times New Roman" panose="02020603050405020304" pitchFamily="18" charset="0"/>
                <a:cs typeface="Times New Roman" panose="02020603050405020304" pitchFamily="18" charset="0"/>
              </a:rPr>
              <a:t>-e-s) = </a:t>
            </a:r>
            <a:r>
              <a:rPr lang="en-US" altLang="en-US" sz="2400" b="1" dirty="0" smtClean="0">
                <a:latin typeface="Times New Roman" panose="02020603050405020304" pitchFamily="18" charset="0"/>
                <a:cs typeface="Times New Roman" panose="02020603050405020304" pitchFamily="18" charset="0"/>
              </a:rPr>
              <a:t>17532</a:t>
            </a:r>
            <a:r>
              <a:rPr lang="en-US" altLang="en-US" sz="2400" dirty="0">
                <a:latin typeface="Times New Roman" panose="02020603050405020304" pitchFamily="18" charset="0"/>
                <a:cs typeface="Times New Roman" panose="02020603050405020304" pitchFamily="18" charset="0"/>
              </a:rPr>
              <a:t/>
            </a:r>
            <a:br>
              <a:rPr lang="en-US" altLang="en-US" sz="2400" dirty="0">
                <a:latin typeface="Times New Roman" panose="02020603050405020304" pitchFamily="18" charset="0"/>
                <a:cs typeface="Times New Roman" panose="02020603050405020304" pitchFamily="18" charset="0"/>
              </a:rPr>
            </a:br>
            <a:endParaRPr lang="en-GB" sz="2400" dirty="0"/>
          </a:p>
        </p:txBody>
      </p:sp>
      <p:pic>
        <p:nvPicPr>
          <p:cNvPr id="9" name="Content Placeholder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742732" y="2438976"/>
            <a:ext cx="6706536" cy="3124636"/>
          </a:xfrm>
        </p:spPr>
      </p:pic>
    </p:spTree>
    <p:extLst>
      <p:ext uri="{BB962C8B-B14F-4D97-AF65-F5344CB8AC3E}">
        <p14:creationId xmlns:p14="http://schemas.microsoft.com/office/powerpoint/2010/main" val="2976056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smtClean="0">
                <a:latin typeface="Times New Roman" panose="02020603050405020304" pitchFamily="18" charset="0"/>
                <a:cs typeface="Times New Roman" panose="02020603050405020304" pitchFamily="18" charset="0"/>
              </a:rPr>
              <a:t>La </a:t>
            </a:r>
            <a:r>
              <a:rPr lang="en-US" altLang="en-US" dirty="0" err="1" smtClean="0">
                <a:latin typeface="Times New Roman" panose="02020603050405020304" pitchFamily="18" charset="0"/>
                <a:cs typeface="Times New Roman" panose="02020603050405020304" pitchFamily="18" charset="0"/>
              </a:rPr>
              <a:t>technologie</a:t>
            </a:r>
            <a:r>
              <a:rPr lang="en-US" altLang="en-US" dirty="0" smtClean="0">
                <a:latin typeface="Times New Roman" panose="02020603050405020304" pitchFamily="18" charset="0"/>
                <a:cs typeface="Times New Roman" panose="02020603050405020304" pitchFamily="18" charset="0"/>
              </a:rPr>
              <a:t> au CERN</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endParaRPr lang="en-US" altLang="en-US"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Les composants du LHC </a:t>
            </a:r>
            <a:r>
              <a:rPr lang="en-GB" sz="2400" dirty="0" err="1" smtClean="0">
                <a:latin typeface="Times New Roman" panose="02020603050405020304" pitchFamily="18" charset="0"/>
                <a:cs typeface="Times New Roman" panose="02020603050405020304" pitchFamily="18" charset="0"/>
              </a:rPr>
              <a:t>n’existent</a:t>
            </a:r>
            <a:r>
              <a:rPr lang="en-GB" sz="2400" dirty="0" smtClean="0">
                <a:latin typeface="Times New Roman" panose="02020603050405020304" pitchFamily="18" charset="0"/>
                <a:cs typeface="Times New Roman" panose="02020603050405020304" pitchFamily="18" charset="0"/>
              </a:rPr>
              <a:t> pas sur le march</a:t>
            </a:r>
            <a:r>
              <a:rPr lang="fr-FR" altLang="en-US" sz="2400" dirty="0" smtClean="0">
                <a:latin typeface="Times New Roman" panose="02020603050405020304" pitchFamily="18" charset="0"/>
                <a:cs typeface="Times New Roman" panose="02020603050405020304" pitchFamily="18" charset="0"/>
              </a:rPr>
              <a:t>é!</a:t>
            </a:r>
          </a:p>
          <a:p>
            <a:r>
              <a:rPr lang="fr-FR" altLang="en-US" sz="2400" dirty="0">
                <a:latin typeface="Times New Roman" panose="02020603050405020304" pitchFamily="18" charset="0"/>
                <a:cs typeface="Times New Roman" panose="02020603050405020304" pitchFamily="18" charset="0"/>
              </a:rPr>
              <a:t>Quelles sont les technologies dont le Laboratoire a besoin? </a:t>
            </a:r>
          </a:p>
          <a:p>
            <a:pPr marL="0" indent="0">
              <a:buNone/>
            </a:pPr>
            <a:endParaRPr lang="fr-FR" altLang="en-US" sz="2400" dirty="0" smtClean="0">
              <a:latin typeface="Times New Roman" panose="02020603050405020304" pitchFamily="18" charset="0"/>
              <a:cs typeface="Times New Roman" panose="02020603050405020304" pitchFamily="18" charset="0"/>
            </a:endParaRPr>
          </a:p>
          <a:p>
            <a:r>
              <a:rPr lang="en-US" altLang="en-US" sz="2400" b="1" dirty="0" err="1" smtClean="0">
                <a:latin typeface="Times New Roman" panose="02020603050405020304" pitchFamily="18" charset="0"/>
                <a:cs typeface="Times New Roman" panose="02020603050405020304" pitchFamily="18" charset="0"/>
              </a:rPr>
              <a:t>Cryog</a:t>
            </a:r>
            <a:r>
              <a:rPr lang="fr-FR" altLang="en-US" sz="2400" b="1" dirty="0" err="1" smtClean="0">
                <a:latin typeface="Times New Roman" panose="02020603050405020304" pitchFamily="18" charset="0"/>
                <a:cs typeface="Times New Roman" panose="02020603050405020304" pitchFamily="18" charset="0"/>
              </a:rPr>
              <a:t>énie</a:t>
            </a:r>
            <a:r>
              <a:rPr lang="en-US" altLang="en-US" sz="2400" b="1" dirty="0">
                <a:latin typeface="Times New Roman" panose="02020603050405020304" pitchFamily="18" charset="0"/>
                <a:cs typeface="Times New Roman" panose="02020603050405020304" pitchFamily="18" charset="0"/>
              </a:rPr>
              <a:t> </a:t>
            </a:r>
            <a:r>
              <a:rPr lang="en-US" altLang="en-US" sz="2400" b="1" dirty="0" smtClean="0">
                <a:latin typeface="Times New Roman" panose="02020603050405020304" pitchFamily="18" charset="0"/>
                <a:cs typeface="Times New Roman" panose="02020603050405020304" pitchFamily="18" charset="0"/>
              </a:rPr>
              <a:t>+ </a:t>
            </a:r>
            <a:r>
              <a:rPr lang="en-US" altLang="en-US" sz="2400" b="1" dirty="0" err="1" smtClean="0">
                <a:latin typeface="Times New Roman" panose="02020603050405020304" pitchFamily="18" charset="0"/>
                <a:cs typeface="Times New Roman" panose="02020603050405020304" pitchFamily="18" charset="0"/>
              </a:rPr>
              <a:t>aimants</a:t>
            </a:r>
            <a:r>
              <a:rPr lang="en-US" altLang="en-US" sz="2400" b="1" dirty="0" smtClean="0">
                <a:latin typeface="Times New Roman" panose="02020603050405020304" pitchFamily="18" charset="0"/>
                <a:cs typeface="Times New Roman" panose="02020603050405020304" pitchFamily="18" charset="0"/>
              </a:rPr>
              <a:t> = </a:t>
            </a:r>
            <a:r>
              <a:rPr lang="en-US" altLang="en-US" sz="2400" b="1" dirty="0" err="1" smtClean="0">
                <a:latin typeface="Times New Roman" panose="02020603050405020304" pitchFamily="18" charset="0"/>
                <a:cs typeface="Times New Roman" panose="02020603050405020304" pitchFamily="18" charset="0"/>
              </a:rPr>
              <a:t>supraconductivit</a:t>
            </a:r>
            <a:r>
              <a:rPr lang="fr-FR" altLang="en-US" sz="2400" b="1" dirty="0" smtClean="0">
                <a:latin typeface="Times New Roman" panose="02020603050405020304" pitchFamily="18" charset="0"/>
                <a:cs typeface="Times New Roman" panose="02020603050405020304" pitchFamily="18" charset="0"/>
              </a:rPr>
              <a:t>é</a:t>
            </a:r>
          </a:p>
          <a:p>
            <a:r>
              <a:rPr lang="fr-FR" altLang="en-US" sz="2400" b="1" dirty="0" smtClean="0">
                <a:latin typeface="Times New Roman" panose="02020603050405020304" pitchFamily="18" charset="0"/>
                <a:cs typeface="Times New Roman" panose="02020603050405020304" pitchFamily="18" charset="0"/>
              </a:rPr>
              <a:t>Le vide</a:t>
            </a:r>
          </a:p>
          <a:p>
            <a:r>
              <a:rPr lang="fr-FR" altLang="en-US" sz="2400" b="1" dirty="0" smtClean="0">
                <a:latin typeface="Times New Roman" panose="02020603050405020304" pitchFamily="18" charset="0"/>
                <a:cs typeface="Times New Roman" panose="02020603050405020304" pitchFamily="18" charset="0"/>
              </a:rPr>
              <a:t>L’</a:t>
            </a:r>
            <a:r>
              <a:rPr lang="fr-FR" altLang="en-US" sz="2400" b="1" dirty="0">
                <a:latin typeface="Times New Roman" panose="02020603050405020304" pitchFamily="18" charset="0"/>
                <a:cs typeface="Times New Roman" panose="02020603050405020304" pitchFamily="18" charset="0"/>
              </a:rPr>
              <a:t> </a:t>
            </a:r>
            <a:r>
              <a:rPr lang="fr-FR" altLang="en-US" sz="2400" b="1" dirty="0" smtClean="0">
                <a:latin typeface="Times New Roman" panose="02020603050405020304" pitchFamily="18" charset="0"/>
                <a:cs typeface="Times New Roman" panose="02020603050405020304" pitchFamily="18" charset="0"/>
              </a:rPr>
              <a:t>électronique</a:t>
            </a:r>
          </a:p>
          <a:p>
            <a:r>
              <a:rPr lang="fr-FR" altLang="en-US" sz="2400" b="1" dirty="0" smtClean="0">
                <a:latin typeface="Times New Roman" panose="02020603050405020304" pitchFamily="18" charset="0"/>
                <a:cs typeface="Times New Roman" panose="02020603050405020304" pitchFamily="18" charset="0"/>
              </a:rPr>
              <a:t>L’informatique</a:t>
            </a:r>
          </a:p>
          <a:p>
            <a:endParaRPr lang="fr-FR" altLang="en-US" sz="2400" b="1"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Le </a:t>
            </a:r>
            <a:r>
              <a:rPr lang="fr-FR" altLang="en-US" sz="2400" dirty="0" err="1" smtClean="0">
                <a:latin typeface="Times New Roman" panose="02020603050405020304" pitchFamily="18" charset="0"/>
                <a:cs typeface="Times New Roman" panose="02020603050405020304" pitchFamily="18" charset="0"/>
              </a:rPr>
              <a:t>transfer</a:t>
            </a:r>
            <a:r>
              <a:rPr lang="fr-FR" altLang="en-US" sz="2400" dirty="0" smtClean="0">
                <a:latin typeface="Times New Roman" panose="02020603050405020304" pitchFamily="18" charset="0"/>
                <a:cs typeface="Times New Roman" panose="02020603050405020304" pitchFamily="18" charset="0"/>
              </a:rPr>
              <a:t> de technologie</a:t>
            </a: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489353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688" y="377582"/>
            <a:ext cx="10515600" cy="962268"/>
          </a:xfrm>
        </p:spPr>
        <p:txBody>
          <a:bodyPr rtlCol="0">
            <a:normAutofit/>
          </a:bodyPr>
          <a:lstStyle/>
          <a:p>
            <a:pPr algn="ctr"/>
            <a:r>
              <a:rPr lang="en-US" altLang="en-US" dirty="0" err="1" smtClean="0">
                <a:latin typeface="Times New Roman" panose="02020603050405020304" pitchFamily="18" charset="0"/>
                <a:cs typeface="Times New Roman" panose="02020603050405020304" pitchFamily="18" charset="0"/>
              </a:rPr>
              <a:t>L’informatique</a:t>
            </a:r>
            <a:endParaRPr lang="en-GB" altLang="en-US" dirty="0">
              <a:latin typeface="Times New Roman" panose="02020603050405020304" pitchFamily="18" charset="0"/>
              <a:cs typeface="Times New Roman" panose="02020603050405020304" pitchFamily="18" charset="0"/>
            </a:endParaRPr>
          </a:p>
        </p:txBody>
      </p:sp>
      <p:sp>
        <p:nvSpPr>
          <p:cNvPr id="6147" name="Content Placeholder 2"/>
          <p:cNvSpPr>
            <a:spLocks noGrp="1"/>
          </p:cNvSpPr>
          <p:nvPr>
            <p:ph idx="1"/>
          </p:nvPr>
        </p:nvSpPr>
        <p:spPr>
          <a:xfrm>
            <a:off x="1986756" y="1358900"/>
            <a:ext cx="8218488" cy="4997450"/>
          </a:xfrm>
        </p:spPr>
        <p:txBody>
          <a:bodyPr>
            <a:normAutofit/>
          </a:bodyPr>
          <a:lstStyle/>
          <a:p>
            <a:r>
              <a:rPr lang="fr-FR" sz="2400" dirty="0" smtClean="0">
                <a:latin typeface="Times New Roman" panose="02020603050405020304" pitchFamily="18" charset="0"/>
                <a:cs typeface="Times New Roman" panose="02020603050405020304" pitchFamily="18" charset="0"/>
              </a:rPr>
              <a:t>Les </a:t>
            </a:r>
            <a:r>
              <a:rPr lang="fr-FR" sz="2400" dirty="0">
                <a:latin typeface="Times New Roman" panose="02020603050405020304" pitchFamily="18" charset="0"/>
                <a:cs typeface="Times New Roman" panose="02020603050405020304" pitchFamily="18" charset="0"/>
              </a:rPr>
              <a:t>expériences du CERN produisent des quantités astronomiques de </a:t>
            </a:r>
            <a:r>
              <a:rPr lang="fr-FR" sz="2400" dirty="0" smtClean="0">
                <a:latin typeface="Times New Roman" panose="02020603050405020304" pitchFamily="18" charset="0"/>
                <a:cs typeface="Times New Roman" panose="02020603050405020304" pitchFamily="18" charset="0"/>
              </a:rPr>
              <a:t>données.</a:t>
            </a:r>
            <a:endParaRPr lang="fr-FR" sz="2400" dirty="0">
              <a:latin typeface="Times New Roman" panose="02020603050405020304" pitchFamily="18" charset="0"/>
              <a:cs typeface="Times New Roman" panose="02020603050405020304" pitchFamily="18" charset="0"/>
            </a:endParaRPr>
          </a:p>
          <a:p>
            <a:r>
              <a:rPr lang="fr-FR" sz="2400" dirty="0" smtClean="0">
                <a:latin typeface="Times New Roman" panose="02020603050405020304" pitchFamily="18" charset="0"/>
                <a:cs typeface="Times New Roman" panose="02020603050405020304" pitchFamily="18" charset="0"/>
              </a:rPr>
              <a:t>Les particules </a:t>
            </a:r>
            <a:r>
              <a:rPr lang="fr-FR" sz="2400" dirty="0">
                <a:latin typeface="Times New Roman" panose="02020603050405020304" pitchFamily="18" charset="0"/>
                <a:cs typeface="Times New Roman" panose="02020603050405020304" pitchFamily="18" charset="0"/>
              </a:rPr>
              <a:t>entrent en collision environ 600 millions de fois par seconde.  Chaque collision produit des particules qui se </a:t>
            </a:r>
            <a:r>
              <a:rPr lang="fr-FR" sz="2400" dirty="0" smtClean="0">
                <a:latin typeface="Times New Roman" panose="02020603050405020304" pitchFamily="18" charset="0"/>
                <a:cs typeface="Times New Roman" panose="02020603050405020304" pitchFamily="18" charset="0"/>
              </a:rPr>
              <a:t>décomposent. </a:t>
            </a:r>
            <a:r>
              <a:rPr lang="fr-FR" sz="2400" dirty="0">
                <a:latin typeface="Times New Roman" panose="02020603050405020304" pitchFamily="18" charset="0"/>
                <a:cs typeface="Times New Roman" panose="02020603050405020304" pitchFamily="18" charset="0"/>
              </a:rPr>
              <a:t>Des circuits électroniques enregistrent le passage de chaque particule à travers un détecteur sous la forme d’une série de signaux électroniques, puis envoient les données au Centre de </a:t>
            </a:r>
            <a:r>
              <a:rPr lang="fr-FR" sz="2400" dirty="0" smtClean="0">
                <a:latin typeface="Times New Roman" panose="02020603050405020304" pitchFamily="18" charset="0"/>
                <a:cs typeface="Times New Roman" panose="02020603050405020304" pitchFamily="18" charset="0"/>
              </a:rPr>
              <a:t>calcul </a:t>
            </a:r>
            <a:r>
              <a:rPr lang="fr-FR" sz="2400" dirty="0">
                <a:latin typeface="Times New Roman" panose="02020603050405020304" pitchFamily="18" charset="0"/>
                <a:cs typeface="Times New Roman" panose="02020603050405020304" pitchFamily="18" charset="0"/>
              </a:rPr>
              <a:t>du CERN afin qu’elles soient reconstituées numériquement. </a:t>
            </a:r>
            <a:endParaRPr lang="fr-FR" sz="2400" dirty="0" smtClean="0">
              <a:latin typeface="Times New Roman" panose="02020603050405020304" pitchFamily="18" charset="0"/>
              <a:cs typeface="Times New Roman" panose="02020603050405020304" pitchFamily="18" charset="0"/>
            </a:endParaRPr>
          </a:p>
          <a:p>
            <a:r>
              <a:rPr lang="fr-FR" altLang="en-US" sz="2400" dirty="0" smtClean="0">
                <a:latin typeface="Times New Roman" panose="02020603050405020304" pitchFamily="18" charset="0"/>
                <a:cs typeface="Times New Roman" panose="02020603050405020304" pitchFamily="18" charset="0"/>
              </a:rPr>
              <a:t>La </a:t>
            </a:r>
            <a:r>
              <a:rPr lang="fr-FR" altLang="en-US" sz="2400" dirty="0">
                <a:latin typeface="Times New Roman" panose="02020603050405020304" pitchFamily="18" charset="0"/>
                <a:cs typeface="Times New Roman" panose="02020603050405020304" pitchFamily="18" charset="0"/>
              </a:rPr>
              <a:t>Grille de calcul mondiale pour le LHC (</a:t>
            </a:r>
            <a:r>
              <a:rPr lang="fr-FR" altLang="en-US" sz="2400" dirty="0" smtClean="0">
                <a:latin typeface="Times New Roman" panose="02020603050405020304" pitchFamily="18" charset="0"/>
                <a:cs typeface="Times New Roman" panose="02020603050405020304" pitchFamily="18" charset="0"/>
              </a:rPr>
              <a:t>WLCG, le </a:t>
            </a:r>
            <a:r>
              <a:rPr lang="fr-FR" altLang="en-US" sz="2400" b="1" dirty="0" err="1" smtClean="0">
                <a:latin typeface="Times New Roman" panose="02020603050405020304" pitchFamily="18" charset="0"/>
                <a:cs typeface="Times New Roman" panose="02020603050405020304" pitchFamily="18" charset="0"/>
              </a:rPr>
              <a:t>Grid</a:t>
            </a:r>
            <a:r>
              <a:rPr lang="fr-FR" altLang="en-US" sz="2400" dirty="0" smtClean="0">
                <a:latin typeface="Times New Roman" panose="02020603050405020304" pitchFamily="18" charset="0"/>
                <a:cs typeface="Times New Roman" panose="02020603050405020304" pitchFamily="18" charset="0"/>
              </a:rPr>
              <a:t>) </a:t>
            </a:r>
            <a:r>
              <a:rPr lang="fr-FR" altLang="en-US" sz="2400" dirty="0">
                <a:latin typeface="Times New Roman" panose="02020603050405020304" pitchFamily="18" charset="0"/>
                <a:cs typeface="Times New Roman" panose="02020603050405020304" pitchFamily="18" charset="0"/>
              </a:rPr>
              <a:t>– une infrastructure informatique décentralisée </a:t>
            </a:r>
            <a:r>
              <a:rPr lang="fr-FR" altLang="en-US" sz="2400" dirty="0" smtClean="0">
                <a:latin typeface="Times New Roman" panose="02020603050405020304" pitchFamily="18" charset="0"/>
                <a:cs typeface="Times New Roman" panose="02020603050405020304" pitchFamily="18" charset="0"/>
              </a:rPr>
              <a:t>- fournit </a:t>
            </a:r>
            <a:r>
              <a:rPr lang="fr-FR" altLang="en-US" sz="2400" dirty="0">
                <a:latin typeface="Times New Roman" panose="02020603050405020304" pitchFamily="18" charset="0"/>
                <a:cs typeface="Times New Roman" panose="02020603050405020304" pitchFamily="18" charset="0"/>
              </a:rPr>
              <a:t>à </a:t>
            </a:r>
            <a:r>
              <a:rPr lang="fr-FR" altLang="en-US" sz="2400" dirty="0" smtClean="0">
                <a:latin typeface="Times New Roman" panose="02020603050405020304" pitchFamily="18" charset="0"/>
                <a:cs typeface="Times New Roman" panose="02020603050405020304" pitchFamily="18" charset="0"/>
              </a:rPr>
              <a:t>la </a:t>
            </a:r>
            <a:r>
              <a:rPr lang="fr-FR" altLang="en-US" sz="2400" dirty="0">
                <a:latin typeface="Times New Roman" panose="02020603050405020304" pitchFamily="18" charset="0"/>
                <a:cs typeface="Times New Roman" panose="02020603050405020304" pitchFamily="18" charset="0"/>
              </a:rPr>
              <a:t>communauté </a:t>
            </a:r>
            <a:r>
              <a:rPr lang="fr-FR" altLang="en-US" sz="2400" dirty="0" smtClean="0">
                <a:latin typeface="Times New Roman" panose="02020603050405020304" pitchFamily="18" charset="0"/>
                <a:cs typeface="Times New Roman" panose="02020603050405020304" pitchFamily="18" charset="0"/>
              </a:rPr>
              <a:t>des </a:t>
            </a:r>
            <a:r>
              <a:rPr lang="fr-FR" altLang="en-US" sz="2400" dirty="0">
                <a:latin typeface="Times New Roman" panose="02020603050405020304" pitchFamily="18" charset="0"/>
                <a:cs typeface="Times New Roman" panose="02020603050405020304" pitchFamily="18" charset="0"/>
              </a:rPr>
              <a:t>chercheurs un accès aux données du LHC en temps quasi réel. La Grille s’appuie sur la technologie du World Wide Web</a:t>
            </a:r>
            <a:r>
              <a:rPr lang="fr-FR" altLang="en-US" sz="2400" dirty="0" smtClean="0">
                <a:latin typeface="Times New Roman" panose="02020603050405020304" pitchFamily="18" charset="0"/>
                <a:cs typeface="Times New Roman" panose="02020603050405020304" pitchFamily="18" charset="0"/>
              </a:rPr>
              <a:t>, inventée au CERN en 1989.</a:t>
            </a:r>
          </a:p>
        </p:txBody>
      </p:sp>
      <p:pic>
        <p:nvPicPr>
          <p:cNvPr id="5"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3" name="Footer Placeholder 2"/>
          <p:cNvSpPr>
            <a:spLocks noGrp="1"/>
          </p:cNvSpPr>
          <p:nvPr>
            <p:ph type="ftr" sz="quarter" idx="11"/>
          </p:nvPr>
        </p:nvSpPr>
        <p:spPr/>
        <p:txBody>
          <a:bodyPr/>
          <a:lstStyle/>
          <a:p>
            <a:r>
              <a:rPr lang="fr-FR" sz="1800" b="1" smtClean="0"/>
              <a:t>07/05/2019, Tullio Basaglia - Visite d'étudiants de M2, UCB Lyon 1</a:t>
            </a:r>
            <a:endParaRPr lang="en-GB" sz="1800" b="1" dirty="0"/>
          </a:p>
        </p:txBody>
      </p:sp>
      <p:sp>
        <p:nvSpPr>
          <p:cNvPr id="4" name="Date Placeholder 3"/>
          <p:cNvSpPr>
            <a:spLocks noGrp="1"/>
          </p:cNvSpPr>
          <p:nvPr>
            <p:ph type="dt" sz="half" idx="10"/>
          </p:nvPr>
        </p:nvSpPr>
        <p:spPr/>
        <p:txBody>
          <a:bodyPr/>
          <a:lstStyle/>
          <a:p>
            <a:r>
              <a:rPr lang="en-US" smtClean="0"/>
              <a:t>07/05/2019</a:t>
            </a:r>
            <a:endParaRPr lang="en-GB"/>
          </a:p>
        </p:txBody>
      </p:sp>
    </p:spTree>
    <p:extLst>
      <p:ext uri="{BB962C8B-B14F-4D97-AF65-F5344CB8AC3E}">
        <p14:creationId xmlns:p14="http://schemas.microsoft.com/office/powerpoint/2010/main" val="1393057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12218</TotalTime>
  <Words>1567</Words>
  <Application>Microsoft Office PowerPoint</Application>
  <PresentationFormat>Widescreen</PresentationFormat>
  <Paragraphs>218</Paragraphs>
  <Slides>29</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Times New Roman</vt:lpstr>
      <vt:lpstr>Wingdings</vt:lpstr>
      <vt:lpstr>Office Theme</vt:lpstr>
      <vt:lpstr>Le CERN et le Service d’Information Scientifique</vt:lpstr>
      <vt:lpstr>Qu’est-ce que le CERN? Quelques chiffres</vt:lpstr>
      <vt:lpstr>Qu’est-ce qu’on fait au CERN?</vt:lpstr>
      <vt:lpstr>Physique expérimentale et physique théorique</vt:lpstr>
      <vt:lpstr>Le LHC</vt:lpstr>
      <vt:lpstr>Le LHC</vt:lpstr>
      <vt:lpstr>Statistiques du personnel 2017</vt:lpstr>
      <vt:lpstr>La technologie au CERN</vt:lpstr>
      <vt:lpstr>L’informatique</vt:lpstr>
      <vt:lpstr>Le Web</vt:lpstr>
      <vt:lpstr>Le contexte: les charactéristiques et les besoins de la communauté</vt:lpstr>
      <vt:lpstr>Le Service de l’Information Scientifique</vt:lpstr>
      <vt:lpstr>Les collections numériques et l’Open Access</vt:lpstr>
      <vt:lpstr>Le catalogue/dépôt institutionnel: http://cds.cern.ch (CERN Document Server) – Le logiciel Invenio</vt:lpstr>
      <vt:lpstr>Comment nous répondons aux besoins: les services</vt:lpstr>
      <vt:lpstr>Une base de données libre accès sur la physique des particules: http://inspirehep.net (Inspire)</vt:lpstr>
      <vt:lpstr>Questions?</vt:lpstr>
      <vt:lpstr>Les quatre niveaux des données de la recherche</vt:lpstr>
      <vt:lpstr>Le volume des données </vt:lpstr>
      <vt:lpstr>La préservation et l’accès aux données de la recherche: opendata.cern.ch</vt:lpstr>
      <vt:lpstr>Les fonctions des Open Data</vt:lpstr>
      <vt:lpstr>La visualization des données de la recherche</vt:lpstr>
      <vt:lpstr>La préservation et l’analyse des données de la recherche: analysispreservation.cern.ch</vt:lpstr>
      <vt:lpstr>Saisie des données de la recherche</vt:lpstr>
      <vt:lpstr>La description DOI: 10.7484/INSPIREHEP.DATA.RF5P.6M3K</vt:lpstr>
      <vt:lpstr>Du MARC 21 à JSON</vt:lpstr>
      <vt:lpstr>L’identification DOI: 10.7484/INSPIREHEP.DATA.RF5P.6M3K</vt:lpstr>
      <vt:lpstr>L’attribution</vt:lpstr>
      <vt:lpstr>Merci pour votre attention!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Tullio Basaglia</dc:creator>
  <cp:lastModifiedBy>Tullio Basaglia</cp:lastModifiedBy>
  <cp:revision>593</cp:revision>
  <cp:lastPrinted>2019-05-02T08:56:56Z</cp:lastPrinted>
  <dcterms:created xsi:type="dcterms:W3CDTF">2014-10-10T11:28:57Z</dcterms:created>
  <dcterms:modified xsi:type="dcterms:W3CDTF">2019-05-03T14:18:05Z</dcterms:modified>
</cp:coreProperties>
</file>