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handoutMasterIdLst>
    <p:handoutMasterId r:id="rId24"/>
  </p:handoutMasterIdLst>
  <p:sldIdLst>
    <p:sldId id="263" r:id="rId2"/>
    <p:sldId id="320" r:id="rId3"/>
    <p:sldId id="317" r:id="rId4"/>
    <p:sldId id="321" r:id="rId5"/>
    <p:sldId id="323" r:id="rId6"/>
    <p:sldId id="325" r:id="rId7"/>
    <p:sldId id="327" r:id="rId8"/>
    <p:sldId id="332" r:id="rId9"/>
    <p:sldId id="334" r:id="rId10"/>
    <p:sldId id="335" r:id="rId11"/>
    <p:sldId id="333" r:id="rId12"/>
    <p:sldId id="336" r:id="rId13"/>
    <p:sldId id="329" r:id="rId14"/>
    <p:sldId id="330" r:id="rId15"/>
    <p:sldId id="322" r:id="rId16"/>
    <p:sldId id="328" r:id="rId17"/>
    <p:sldId id="337" r:id="rId18"/>
    <p:sldId id="331" r:id="rId19"/>
    <p:sldId id="324" r:id="rId20"/>
    <p:sldId id="318" r:id="rId21"/>
    <p:sldId id="319" r:id="rId22"/>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80"/>
    <a:srgbClr val="FFFF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969" autoAdjust="0"/>
    <p:restoredTop sz="94660"/>
  </p:normalViewPr>
  <p:slideViewPr>
    <p:cSldViewPr snapToObjects="1" showGuides="1">
      <p:cViewPr varScale="1">
        <p:scale>
          <a:sx n="155" d="100"/>
          <a:sy n="155" d="100"/>
        </p:scale>
        <p:origin x="-1752" y="-104"/>
      </p:cViewPr>
      <p:guideLst>
        <p:guide orient="horz" pos="4080"/>
        <p:guide pos="2880"/>
      </p:guideLst>
    </p:cSldViewPr>
  </p:slideViewPr>
  <p:notesTextViewPr>
    <p:cViewPr>
      <p:scale>
        <a:sx n="100" d="100"/>
        <a:sy n="100" d="100"/>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08/05/19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08/05/19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826CE94-61EB-AD45-A803-F91C8E943C4B}" type="slidenum">
              <a:rPr lang="en-US" sz="1200"/>
              <a:pPr/>
              <a:t>4</a:t>
            </a:fld>
            <a:endParaRPr lang="en-US" sz="1200"/>
          </a:p>
        </p:txBody>
      </p:sp>
      <p:sp>
        <p:nvSpPr>
          <p:cNvPr id="303106"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4710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47803B5-FC11-4C49-BDB9-B8197B71D294}" type="slidenum">
              <a:rPr lang="en-US"/>
              <a:pPr/>
              <a:t>5</a:t>
            </a:fld>
            <a:endParaRPr lang="en-US"/>
          </a:p>
        </p:txBody>
      </p:sp>
      <p:sp>
        <p:nvSpPr>
          <p:cNvPr id="75778" name="Slide Image Placeholder 1"/>
          <p:cNvSpPr>
            <a:spLocks noGrp="1" noRot="1" noChangeAspec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75779" name="Notes Placeholder 2"/>
          <p:cNvSpPr>
            <a:spLocks noGrp="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pPr defTabSz="457200">
              <a:spcBef>
                <a:spcPct val="0"/>
              </a:spcBef>
            </a:pPr>
            <a:endParaRPr lang="en-GB"/>
          </a:p>
        </p:txBody>
      </p:sp>
      <p:sp>
        <p:nvSpPr>
          <p:cNvPr id="7578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57200">
              <a:defRPr sz="2400">
                <a:solidFill>
                  <a:schemeClr val="tx1"/>
                </a:solidFill>
                <a:latin typeface="Arial" charset="0"/>
                <a:ea typeface="ＭＳ Ｐゴシック" charset="0"/>
                <a:cs typeface="ＭＳ Ｐゴシック" charset="0"/>
              </a:defRPr>
            </a:lvl1pPr>
            <a:lvl2pPr marL="37931725" indent="-37474525" defTabSz="457200">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D05F1674-34E4-664F-9EB6-047C18AC9807}" type="slidenum">
              <a:rPr lang="fr-FR" sz="1200">
                <a:latin typeface="Calibri" charset="0"/>
              </a:rPr>
              <a:pPr algn="r" eaLnBrk="1" hangingPunct="1"/>
              <a:t>5</a:t>
            </a:fld>
            <a:endParaRPr lang="fr-FR"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C5BBD0-1038-2947-9EC1-5028F8824B0C}" type="slidenum">
              <a:rPr lang="en-US"/>
              <a:pPr/>
              <a:t>19</a:t>
            </a:fld>
            <a:endParaRPr lang="en-US"/>
          </a:p>
        </p:txBody>
      </p:sp>
      <p:sp>
        <p:nvSpPr>
          <p:cNvPr id="1157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571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smtClean="0"/>
              <a:t>WP9-Cryogenics,  Intro functional analysis-09May'19,  S. Claudet</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WP9-Cryogenics,  Intro functional analysis-09May'19,  S. Claudet</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smtClean="0"/>
              <a:t>WP9-Cryogenics,  Intro functional analysis-09May'19,  S. Claudet</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WP9-Cryogenics,  Intro functional analysis-09May'19,  S. Claudet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WP9-Cryogenics,  Intro functional analysis-09May'19,  S. Claudet</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smtClean="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WP9-Cryogenics,  Intro functional analysis-09May'19,  S. Claudet</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smtClean="0"/>
              <a:t>WP9-Cryogenics,  Intro functional analysis-09May'19,  S. Claudet</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2" name="Title 1"/>
          <p:cNvSpPr>
            <a:spLocks noGrp="1"/>
          </p:cNvSpPr>
          <p:nvPr>
            <p:ph type="title"/>
          </p:nvPr>
        </p:nvSpPr>
        <p:spPr>
          <a:xfrm>
            <a:off x="432000" y="2340000"/>
            <a:ext cx="8280000" cy="540000"/>
          </a:xfrm>
        </p:spPr>
        <p:txBody>
          <a:bodyPr/>
          <a:lstStyle>
            <a:lvl1pPr algn="ctr">
              <a:defRPr sz="3200"/>
            </a:lvl1pPr>
          </a:lstStyle>
          <a:p>
            <a:r>
              <a:rPr lang="en-US" dirty="0" smtClean="0"/>
              <a:t>Click to edit Master title style</a:t>
            </a:r>
            <a:endParaRPr lang="en-GB" dirty="0"/>
          </a:p>
        </p:txBody>
      </p:sp>
      <p:sp>
        <p:nvSpPr>
          <p:cNvPr id="3" name="Date Placeholder 2"/>
          <p:cNvSpPr>
            <a:spLocks noGrp="1"/>
          </p:cNvSpPr>
          <p:nvPr>
            <p:ph type="dt" sz="half" idx="10"/>
          </p:nvPr>
        </p:nvSpPr>
        <p:spPr>
          <a:xfrm>
            <a:off x="683335" y="6353096"/>
            <a:ext cx="2133600" cy="365125"/>
          </a:xfrm>
          <a:prstGeom prst="rect">
            <a:avLst/>
          </a:prstGeom>
        </p:spPr>
        <p:txBody>
          <a:bodyPr/>
          <a:lstStyle>
            <a:lvl1pPr>
              <a:defRPr sz="1200"/>
            </a:lvl1pPr>
          </a:lstStyle>
          <a:p>
            <a:endParaRPr lang="en-US" dirty="0" smtClean="0"/>
          </a:p>
        </p:txBody>
      </p:sp>
      <p:sp>
        <p:nvSpPr>
          <p:cNvPr id="4" name="Footer Placeholder 3"/>
          <p:cNvSpPr>
            <a:spLocks noGrp="1"/>
          </p:cNvSpPr>
          <p:nvPr>
            <p:ph type="ftr" sz="quarter" idx="11"/>
          </p:nvPr>
        </p:nvSpPr>
        <p:spPr/>
        <p:txBody>
          <a:bodyPr/>
          <a:lstStyle>
            <a:lvl1pPr>
              <a:defRPr sz="1200"/>
            </a:lvl1pPr>
          </a:lstStyle>
          <a:p>
            <a:r>
              <a:rPr lang="en-US" smtClean="0"/>
              <a:t>WP9-Cryogenics,  Intro functional analysis-09May'19,  S. Claudet</a:t>
            </a:r>
            <a:endParaRPr lang="en-US" dirty="0"/>
          </a:p>
        </p:txBody>
      </p:sp>
      <p:sp>
        <p:nvSpPr>
          <p:cNvPr id="6" name="Rectangle 5"/>
          <p:cNvSpPr/>
          <p:nvPr userDrawn="1"/>
        </p:nvSpPr>
        <p:spPr>
          <a:xfrm>
            <a:off x="344658" y="654148"/>
            <a:ext cx="8482819" cy="2250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128098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WP9-Cryogenics,  Intro functional analysis-09May'19,  S. Claudet</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png"/><Relationship Id="rId3"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4.jpeg"/><Relationship Id="rId1" Type="http://schemas.openxmlformats.org/officeDocument/2006/relationships/slideLayout" Target="../slideLayouts/slideLayout8.xml"/><Relationship Id="rId2"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4.xml"/><Relationship Id="rId2" Type="http://schemas.openxmlformats.org/officeDocument/2006/relationships/image" Target="../media/image2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4.xml"/><Relationship Id="rId2" Type="http://schemas.openxmlformats.org/officeDocument/2006/relationships/image" Target="../media/image3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jpeg"/><Relationship Id="rId7" Type="http://schemas.openxmlformats.org/officeDocument/2006/relationships/image" Target="../media/image12.jpeg"/><Relationship Id="rId8" Type="http://schemas.openxmlformats.org/officeDocument/2006/relationships/image" Target="../media/image13.jpeg"/><Relationship Id="rId9" Type="http://schemas.openxmlformats.org/officeDocument/2006/relationships/image" Target="../media/image14.jpe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GB" dirty="0" smtClean="0"/>
              <a:t>HL-LHC</a:t>
            </a:r>
            <a:r>
              <a:rPr lang="en-GB" dirty="0"/>
              <a:t/>
            </a:r>
            <a:br>
              <a:rPr lang="en-GB" dirty="0"/>
            </a:br>
            <a:r>
              <a:rPr lang="en-GB" dirty="0"/>
              <a:t>WP9 </a:t>
            </a:r>
            <a:r>
              <a:rPr lang="en-GB" dirty="0" smtClean="0"/>
              <a:t>Cryogenics, an introduction for this </a:t>
            </a:r>
            <a:r>
              <a:rPr lang="en-GB" dirty="0" smtClean="0"/>
              <a:t>Functional analysis</a:t>
            </a:r>
            <a:endParaRPr lang="en-GB" dirty="0"/>
          </a:p>
        </p:txBody>
      </p:sp>
      <p:sp>
        <p:nvSpPr>
          <p:cNvPr id="3" name="Sous-titre 2"/>
          <p:cNvSpPr>
            <a:spLocks noGrp="1"/>
          </p:cNvSpPr>
          <p:nvPr>
            <p:ph type="subTitle" idx="1"/>
          </p:nvPr>
        </p:nvSpPr>
        <p:spPr/>
        <p:txBody>
          <a:bodyPr/>
          <a:lstStyle/>
          <a:p>
            <a:r>
              <a:rPr lang="en-GB" dirty="0" smtClean="0"/>
              <a:t>S. Claudet,  </a:t>
            </a:r>
            <a:r>
              <a:rPr lang="en-GB" dirty="0" smtClean="0"/>
              <a:t>09May</a:t>
            </a:r>
            <a:r>
              <a:rPr lang="en-GB" dirty="0" smtClean="0"/>
              <a:t>’19</a:t>
            </a:r>
            <a:endParaRPr lang="en-GB" dirty="0" smtClean="0"/>
          </a:p>
          <a:p>
            <a:r>
              <a:rPr lang="en-GB" i="1" dirty="0" smtClean="0"/>
              <a:t>(</a:t>
            </a:r>
            <a:r>
              <a:rPr lang="en-GB" i="1" dirty="0" err="1" smtClean="0"/>
              <a:t>HiLumi</a:t>
            </a:r>
            <a:r>
              <a:rPr lang="en-GB" i="1" dirty="0" smtClean="0"/>
              <a:t> – CRG internal </a:t>
            </a:r>
            <a:r>
              <a:rPr lang="en-GB" i="1" dirty="0" smtClean="0"/>
              <a:t>review)</a:t>
            </a:r>
            <a:endParaRPr lang="en-GB" i="1" dirty="0"/>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10</a:t>
            </a:fld>
            <a:endParaRPr lang="fr-FR"/>
          </a:p>
        </p:txBody>
      </p:sp>
      <p:pic>
        <p:nvPicPr>
          <p:cNvPr id="4" name="Picture 3" descr="2017_DBZ_Comparison_of_Cooling_Technologies_-_bayonet_vs_conduction_v1_0_Page_0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308304" y="2924944"/>
            <a:ext cx="1512168" cy="307777"/>
          </a:xfrm>
          <a:prstGeom prst="rect">
            <a:avLst/>
          </a:prstGeom>
          <a:noFill/>
        </p:spPr>
        <p:txBody>
          <a:bodyPr wrap="square" rtlCol="0">
            <a:spAutoFit/>
          </a:bodyPr>
          <a:lstStyle/>
          <a:p>
            <a:pPr algn="ctr"/>
            <a:r>
              <a:rPr lang="en-US" sz="1400" i="1" dirty="0" smtClean="0"/>
              <a:t>(pre-load?)</a:t>
            </a:r>
            <a:endParaRPr lang="en-US" sz="1400" i="1" dirty="0"/>
          </a:p>
        </p:txBody>
      </p:sp>
      <p:grpSp>
        <p:nvGrpSpPr>
          <p:cNvPr id="11" name="Group 10"/>
          <p:cNvGrpSpPr/>
          <p:nvPr/>
        </p:nvGrpSpPr>
        <p:grpSpPr>
          <a:xfrm>
            <a:off x="35496" y="1844824"/>
            <a:ext cx="2232248" cy="2745016"/>
            <a:chOff x="35496" y="1844824"/>
            <a:chExt cx="2232248" cy="2745016"/>
          </a:xfrm>
        </p:grpSpPr>
        <p:sp>
          <p:nvSpPr>
            <p:cNvPr id="6" name="TextBox 5"/>
            <p:cNvSpPr txBox="1"/>
            <p:nvPr/>
          </p:nvSpPr>
          <p:spPr>
            <a:xfrm>
              <a:off x="35496" y="1844824"/>
              <a:ext cx="2232248" cy="1015663"/>
            </a:xfrm>
            <a:prstGeom prst="rect">
              <a:avLst/>
            </a:prstGeom>
            <a:noFill/>
          </p:spPr>
          <p:txBody>
            <a:bodyPr wrap="square" rtlCol="0">
              <a:spAutoFit/>
            </a:bodyPr>
            <a:lstStyle/>
            <a:p>
              <a:pPr algn="ctr"/>
              <a:r>
                <a:rPr lang="en-US" sz="1600" dirty="0" smtClean="0">
                  <a:solidFill>
                    <a:srgbClr val="0000FF"/>
                  </a:solidFill>
                </a:rPr>
                <a:t>Consideration during LHC design phase: </a:t>
              </a:r>
              <a:r>
                <a:rPr lang="en-US" sz="1400" i="1" dirty="0" smtClean="0"/>
                <a:t>(driven by Cold Compressors dynamic)</a:t>
              </a:r>
              <a:endParaRPr lang="en-US" sz="1400" i="1" dirty="0"/>
            </a:p>
          </p:txBody>
        </p:sp>
        <p:cxnSp>
          <p:nvCxnSpPr>
            <p:cNvPr id="8" name="Straight Connector 7"/>
            <p:cNvCxnSpPr/>
            <p:nvPr/>
          </p:nvCxnSpPr>
          <p:spPr>
            <a:xfrm>
              <a:off x="323528" y="3861048"/>
              <a:ext cx="1728192" cy="0"/>
            </a:xfrm>
            <a:prstGeom prst="line">
              <a:avLst/>
            </a:prstGeom>
            <a:ln>
              <a:solidFill>
                <a:srgbClr val="0000FF"/>
              </a:solidFill>
              <a:prstDash val="sysDash"/>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79512" y="3140968"/>
              <a:ext cx="1944216" cy="584776"/>
            </a:xfrm>
            <a:prstGeom prst="rect">
              <a:avLst/>
            </a:prstGeom>
            <a:noFill/>
          </p:spPr>
          <p:txBody>
            <a:bodyPr wrap="square" rtlCol="0">
              <a:spAutoFit/>
            </a:bodyPr>
            <a:lstStyle/>
            <a:p>
              <a:pPr algn="ctr"/>
              <a:r>
                <a:rPr lang="en-US" sz="1600" dirty="0" smtClean="0">
                  <a:solidFill>
                    <a:srgbClr val="0000FF"/>
                  </a:solidFill>
                </a:rPr>
                <a:t>Advanced controls, Feed forward</a:t>
              </a:r>
              <a:endParaRPr lang="en-US" sz="1600" dirty="0">
                <a:solidFill>
                  <a:srgbClr val="0000FF"/>
                </a:solidFill>
              </a:endParaRPr>
            </a:p>
          </p:txBody>
        </p:sp>
        <p:sp>
          <p:nvSpPr>
            <p:cNvPr id="10" name="TextBox 9"/>
            <p:cNvSpPr txBox="1"/>
            <p:nvPr/>
          </p:nvSpPr>
          <p:spPr>
            <a:xfrm>
              <a:off x="179512" y="4005064"/>
              <a:ext cx="1944216" cy="584776"/>
            </a:xfrm>
            <a:prstGeom prst="rect">
              <a:avLst/>
            </a:prstGeom>
            <a:noFill/>
          </p:spPr>
          <p:txBody>
            <a:bodyPr wrap="square" rtlCol="0">
              <a:spAutoFit/>
            </a:bodyPr>
            <a:lstStyle/>
            <a:p>
              <a:pPr algn="ctr"/>
              <a:r>
                <a:rPr lang="en-US" sz="1600" dirty="0" smtClean="0">
                  <a:solidFill>
                    <a:srgbClr val="0000FF"/>
                  </a:solidFill>
                </a:rPr>
                <a:t>Classic (PID) tuning</a:t>
              </a:r>
              <a:endParaRPr lang="en-US" sz="1600" dirty="0">
                <a:solidFill>
                  <a:srgbClr val="0000FF"/>
                </a:solidFill>
              </a:endParaRPr>
            </a:p>
          </p:txBody>
        </p:sp>
      </p:grpSp>
    </p:spTree>
    <p:extLst>
      <p:ext uri="{BB962C8B-B14F-4D97-AF65-F5344CB8AC3E}">
        <p14:creationId xmlns:p14="http://schemas.microsoft.com/office/powerpoint/2010/main" val="11291098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544" y="180000"/>
            <a:ext cx="8676456" cy="720000"/>
          </a:xfrm>
        </p:spPr>
        <p:txBody>
          <a:bodyPr/>
          <a:lstStyle/>
          <a:p>
            <a:r>
              <a:rPr lang="en-US" dirty="0" smtClean="0"/>
              <a:t>Introduction to dynamic effects, main parameters</a:t>
            </a:r>
            <a:endParaRPr lang="en-US" dirty="0"/>
          </a:p>
        </p:txBody>
      </p:sp>
      <p:sp>
        <p:nvSpPr>
          <p:cNvPr id="2" name="Footer Placeholder 1"/>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11</a:t>
            </a:fld>
            <a:endParaRPr lang="fr-FR"/>
          </a:p>
        </p:txBody>
      </p:sp>
      <p:pic>
        <p:nvPicPr>
          <p:cNvPr id="4" name="Picture 3"/>
          <p:cNvPicPr>
            <a:picLocks noChangeAspect="1"/>
          </p:cNvPicPr>
          <p:nvPr/>
        </p:nvPicPr>
        <p:blipFill>
          <a:blip r:embed="rId2"/>
          <a:stretch>
            <a:fillRect/>
          </a:stretch>
        </p:blipFill>
        <p:spPr>
          <a:xfrm>
            <a:off x="1450770" y="1334442"/>
            <a:ext cx="6577614" cy="4830862"/>
          </a:xfrm>
          <a:prstGeom prst="rect">
            <a:avLst/>
          </a:prstGeom>
        </p:spPr>
      </p:pic>
      <p:grpSp>
        <p:nvGrpSpPr>
          <p:cNvPr id="23" name="Group 22"/>
          <p:cNvGrpSpPr/>
          <p:nvPr/>
        </p:nvGrpSpPr>
        <p:grpSpPr>
          <a:xfrm>
            <a:off x="107504" y="1628800"/>
            <a:ext cx="1797496" cy="3177064"/>
            <a:chOff x="107504" y="1628800"/>
            <a:chExt cx="1797496" cy="3177064"/>
          </a:xfrm>
        </p:grpSpPr>
        <p:cxnSp>
          <p:nvCxnSpPr>
            <p:cNvPr id="7" name="Straight Connector 6"/>
            <p:cNvCxnSpPr/>
            <p:nvPr/>
          </p:nvCxnSpPr>
          <p:spPr>
            <a:xfrm>
              <a:off x="107504" y="4221088"/>
              <a:ext cx="1797496" cy="0"/>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07504" y="4221088"/>
              <a:ext cx="1797496" cy="584776"/>
            </a:xfrm>
            <a:prstGeom prst="rect">
              <a:avLst/>
            </a:prstGeom>
            <a:noFill/>
          </p:spPr>
          <p:txBody>
            <a:bodyPr wrap="square" rtlCol="0">
              <a:spAutoFit/>
            </a:bodyPr>
            <a:lstStyle/>
            <a:p>
              <a:pPr algn="ctr"/>
              <a:r>
                <a:rPr lang="en-US" sz="1600" dirty="0" smtClean="0">
                  <a:solidFill>
                    <a:srgbClr val="008000"/>
                  </a:solidFill>
                </a:rPr>
                <a:t>Injection</a:t>
              </a:r>
            </a:p>
            <a:p>
              <a:pPr algn="ctr"/>
              <a:r>
                <a:rPr lang="en-US" sz="1600" dirty="0" smtClean="0">
                  <a:solidFill>
                    <a:srgbClr val="008000"/>
                  </a:solidFill>
                </a:rPr>
                <a:t>(~Static losses)</a:t>
              </a:r>
              <a:endParaRPr lang="en-US" sz="1600" dirty="0">
                <a:solidFill>
                  <a:srgbClr val="008000"/>
                </a:solidFill>
              </a:endParaRPr>
            </a:p>
          </p:txBody>
        </p:sp>
        <p:cxnSp>
          <p:nvCxnSpPr>
            <p:cNvPr id="9" name="Straight Connector 8"/>
            <p:cNvCxnSpPr/>
            <p:nvPr/>
          </p:nvCxnSpPr>
          <p:spPr>
            <a:xfrm>
              <a:off x="107504" y="2996952"/>
              <a:ext cx="1797496"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07504" y="2996952"/>
              <a:ext cx="1797496" cy="584776"/>
            </a:xfrm>
            <a:prstGeom prst="rect">
              <a:avLst/>
            </a:prstGeom>
            <a:noFill/>
          </p:spPr>
          <p:txBody>
            <a:bodyPr wrap="square" rtlCol="0">
              <a:spAutoFit/>
            </a:bodyPr>
            <a:lstStyle/>
            <a:p>
              <a:pPr algn="ctr"/>
              <a:r>
                <a:rPr lang="en-US" sz="1600" dirty="0" smtClean="0">
                  <a:solidFill>
                    <a:srgbClr val="0000FF"/>
                  </a:solidFill>
                </a:rPr>
                <a:t>Nominal</a:t>
              </a:r>
            </a:p>
            <a:p>
              <a:pPr algn="ctr"/>
              <a:r>
                <a:rPr lang="en-US" sz="1600" dirty="0" smtClean="0">
                  <a:solidFill>
                    <a:srgbClr val="0000FF"/>
                  </a:solidFill>
                </a:rPr>
                <a:t>(mode)</a:t>
              </a:r>
              <a:endParaRPr lang="en-US" sz="1600" dirty="0">
                <a:solidFill>
                  <a:srgbClr val="0000FF"/>
                </a:solidFill>
              </a:endParaRPr>
            </a:p>
          </p:txBody>
        </p:sp>
        <p:cxnSp>
          <p:nvCxnSpPr>
            <p:cNvPr id="11" name="Straight Connector 10"/>
            <p:cNvCxnSpPr/>
            <p:nvPr/>
          </p:nvCxnSpPr>
          <p:spPr>
            <a:xfrm>
              <a:off x="107504" y="1628800"/>
              <a:ext cx="1797496" cy="0"/>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07504" y="1628800"/>
              <a:ext cx="1797496" cy="584776"/>
            </a:xfrm>
            <a:prstGeom prst="rect">
              <a:avLst/>
            </a:prstGeom>
            <a:noFill/>
          </p:spPr>
          <p:txBody>
            <a:bodyPr wrap="square" rtlCol="0">
              <a:spAutoFit/>
            </a:bodyPr>
            <a:lstStyle/>
            <a:p>
              <a:pPr algn="ctr"/>
              <a:r>
                <a:rPr lang="en-US" sz="1600" dirty="0" smtClean="0">
                  <a:solidFill>
                    <a:schemeClr val="accent3"/>
                  </a:solidFill>
                </a:rPr>
                <a:t>Installed mode</a:t>
              </a:r>
            </a:p>
            <a:p>
              <a:pPr algn="ctr"/>
              <a:r>
                <a:rPr lang="en-US" sz="1600" dirty="0" smtClean="0">
                  <a:solidFill>
                    <a:schemeClr val="accent3"/>
                  </a:solidFill>
                </a:rPr>
                <a:t>(~150% Nom)</a:t>
              </a:r>
              <a:endParaRPr lang="en-US" sz="1600" dirty="0">
                <a:solidFill>
                  <a:schemeClr val="accent3"/>
                </a:solidFill>
              </a:endParaRPr>
            </a:p>
          </p:txBody>
        </p:sp>
        <p:cxnSp>
          <p:nvCxnSpPr>
            <p:cNvPr id="14" name="Straight Arrow Connector 13"/>
            <p:cNvCxnSpPr/>
            <p:nvPr/>
          </p:nvCxnSpPr>
          <p:spPr>
            <a:xfrm flipV="1">
              <a:off x="251520" y="3068960"/>
              <a:ext cx="0" cy="1080120"/>
            </a:xfrm>
            <a:prstGeom prst="straightConnector1">
              <a:avLst/>
            </a:prstGeom>
            <a:ln>
              <a:solidFill>
                <a:schemeClr val="tx1"/>
              </a:solidFill>
              <a:tailEnd type="triangle" w="med" len="lg"/>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51520" y="3581728"/>
              <a:ext cx="504056" cy="369332"/>
            </a:xfrm>
            <a:prstGeom prst="rect">
              <a:avLst/>
            </a:prstGeom>
            <a:noFill/>
          </p:spPr>
          <p:txBody>
            <a:bodyPr wrap="square" rtlCol="0">
              <a:spAutoFit/>
            </a:bodyPr>
            <a:lstStyle/>
            <a:p>
              <a:pPr algn="ctr"/>
              <a:r>
                <a:rPr lang="en-US" dirty="0" smtClean="0"/>
                <a:t>x2</a:t>
              </a:r>
              <a:endParaRPr lang="en-US" dirty="0"/>
            </a:p>
          </p:txBody>
        </p:sp>
      </p:grpSp>
      <p:grpSp>
        <p:nvGrpSpPr>
          <p:cNvPr id="21" name="Group 20"/>
          <p:cNvGrpSpPr/>
          <p:nvPr/>
        </p:nvGrpSpPr>
        <p:grpSpPr>
          <a:xfrm>
            <a:off x="5940152" y="1124744"/>
            <a:ext cx="3106648" cy="1016496"/>
            <a:chOff x="5940152" y="1124744"/>
            <a:chExt cx="3106648" cy="1016496"/>
          </a:xfrm>
        </p:grpSpPr>
        <p:sp>
          <p:nvSpPr>
            <p:cNvPr id="17" name="TextBox 16"/>
            <p:cNvSpPr txBox="1"/>
            <p:nvPr/>
          </p:nvSpPr>
          <p:spPr>
            <a:xfrm>
              <a:off x="6300192" y="1124744"/>
              <a:ext cx="2746608" cy="523220"/>
            </a:xfrm>
            <a:prstGeom prst="rect">
              <a:avLst/>
            </a:prstGeom>
            <a:noFill/>
          </p:spPr>
          <p:txBody>
            <a:bodyPr wrap="square" rtlCol="0">
              <a:spAutoFit/>
            </a:bodyPr>
            <a:lstStyle/>
            <a:p>
              <a:r>
                <a:rPr lang="en-US" sz="1400" dirty="0" smtClean="0">
                  <a:solidFill>
                    <a:srgbClr val="800080"/>
                  </a:solidFill>
                </a:rPr>
                <a:t>Magnet ramping effect covered by margin in total capacity</a:t>
              </a:r>
              <a:endParaRPr lang="en-US" sz="1400" dirty="0">
                <a:solidFill>
                  <a:srgbClr val="800080"/>
                </a:solidFill>
              </a:endParaRPr>
            </a:p>
          </p:txBody>
        </p:sp>
        <p:cxnSp>
          <p:nvCxnSpPr>
            <p:cNvPr id="18" name="Straight Arrow Connector 17"/>
            <p:cNvCxnSpPr/>
            <p:nvPr/>
          </p:nvCxnSpPr>
          <p:spPr>
            <a:xfrm flipH="1">
              <a:off x="5940152" y="1628800"/>
              <a:ext cx="360040" cy="512440"/>
            </a:xfrm>
            <a:prstGeom prst="straightConnector1">
              <a:avLst/>
            </a:prstGeom>
            <a:ln>
              <a:solidFill>
                <a:srgbClr val="800080"/>
              </a:solidFill>
              <a:tailEnd type="triangle" w="med" len="lg"/>
            </a:ln>
          </p:spPr>
          <p:style>
            <a:lnRef idx="2">
              <a:schemeClr val="accent1"/>
            </a:lnRef>
            <a:fillRef idx="0">
              <a:schemeClr val="accent1"/>
            </a:fillRef>
            <a:effectRef idx="1">
              <a:schemeClr val="accent1"/>
            </a:effectRef>
            <a:fontRef idx="minor">
              <a:schemeClr val="tx1"/>
            </a:fontRef>
          </p:style>
        </p:cxnSp>
      </p:grpSp>
      <p:sp>
        <p:nvSpPr>
          <p:cNvPr id="20" name="TextBox 19"/>
          <p:cNvSpPr txBox="1"/>
          <p:nvPr/>
        </p:nvSpPr>
        <p:spPr>
          <a:xfrm>
            <a:off x="7452320" y="1647964"/>
            <a:ext cx="1691680" cy="738664"/>
          </a:xfrm>
          <a:prstGeom prst="rect">
            <a:avLst/>
          </a:prstGeom>
          <a:noFill/>
        </p:spPr>
        <p:txBody>
          <a:bodyPr wrap="square" rtlCol="0">
            <a:spAutoFit/>
          </a:bodyPr>
          <a:lstStyle/>
          <a:p>
            <a:pPr algn="ctr"/>
            <a:r>
              <a:rPr lang="en-US" sz="1400" i="1" dirty="0" smtClean="0">
                <a:solidFill>
                  <a:srgbClr val="FF0000"/>
                </a:solidFill>
              </a:rPr>
              <a:t>He buffering</a:t>
            </a:r>
          </a:p>
          <a:p>
            <a:pPr algn="ctr"/>
            <a:r>
              <a:rPr lang="en-US" sz="1400" i="1" dirty="0" smtClean="0">
                <a:solidFill>
                  <a:srgbClr val="FF0000"/>
                </a:solidFill>
              </a:rPr>
              <a:t>Maximum flow</a:t>
            </a:r>
          </a:p>
          <a:p>
            <a:pPr algn="ctr"/>
            <a:r>
              <a:rPr lang="en-US" sz="1400" i="1" dirty="0" smtClean="0">
                <a:solidFill>
                  <a:srgbClr val="FF0000"/>
                </a:solidFill>
              </a:rPr>
              <a:t>Flow acceleration</a:t>
            </a:r>
            <a:endParaRPr lang="en-US" sz="1400" i="1" dirty="0">
              <a:solidFill>
                <a:srgbClr val="FF0000"/>
              </a:solidFill>
            </a:endParaRPr>
          </a:p>
        </p:txBody>
      </p:sp>
      <p:sp>
        <p:nvSpPr>
          <p:cNvPr id="24" name="TextBox 23"/>
          <p:cNvSpPr txBox="1"/>
          <p:nvPr/>
        </p:nvSpPr>
        <p:spPr>
          <a:xfrm>
            <a:off x="2051720" y="764704"/>
            <a:ext cx="5184576" cy="307777"/>
          </a:xfrm>
          <a:prstGeom prst="rect">
            <a:avLst/>
          </a:prstGeom>
          <a:noFill/>
        </p:spPr>
        <p:txBody>
          <a:bodyPr wrap="square" rtlCol="0">
            <a:spAutoFit/>
          </a:bodyPr>
          <a:lstStyle/>
          <a:p>
            <a:pPr algn="ctr"/>
            <a:r>
              <a:rPr lang="en-US" sz="1400" i="1" dirty="0" smtClean="0">
                <a:solidFill>
                  <a:srgbClr val="800080"/>
                </a:solidFill>
              </a:rPr>
              <a:t>IT-2545/LHC/LHC, 1.8K Units</a:t>
            </a:r>
            <a:endParaRPr lang="en-US" sz="1400" i="1" dirty="0">
              <a:solidFill>
                <a:srgbClr val="800080"/>
              </a:solidFill>
            </a:endParaRPr>
          </a:p>
        </p:txBody>
      </p:sp>
    </p:spTree>
    <p:extLst>
      <p:ext uri="{BB962C8B-B14F-4D97-AF65-F5344CB8AC3E}">
        <p14:creationId xmlns:p14="http://schemas.microsoft.com/office/powerpoint/2010/main" val="25411462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heat loads per origin</a:t>
            </a:r>
            <a:endParaRPr lang="en-US" dirty="0"/>
          </a:p>
        </p:txBody>
      </p:sp>
      <p:sp>
        <p:nvSpPr>
          <p:cNvPr id="3" name="Footer Placeholder 2"/>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12</a:t>
            </a:fld>
            <a:endParaRPr lang="fr-FR"/>
          </a:p>
        </p:txBody>
      </p:sp>
      <p:pic>
        <p:nvPicPr>
          <p:cNvPr id="5" name="Picture 4"/>
          <p:cNvPicPr>
            <a:picLocks noChangeAspect="1"/>
          </p:cNvPicPr>
          <p:nvPr/>
        </p:nvPicPr>
        <p:blipFill>
          <a:blip r:embed="rId2"/>
          <a:stretch>
            <a:fillRect/>
          </a:stretch>
        </p:blipFill>
        <p:spPr>
          <a:xfrm>
            <a:off x="1331640" y="2492896"/>
            <a:ext cx="4584700" cy="2768600"/>
          </a:xfrm>
          <a:prstGeom prst="rect">
            <a:avLst/>
          </a:prstGeom>
        </p:spPr>
      </p:pic>
      <p:pic>
        <p:nvPicPr>
          <p:cNvPr id="6" name="Picture 5"/>
          <p:cNvPicPr>
            <a:picLocks noChangeAspect="1"/>
          </p:cNvPicPr>
          <p:nvPr/>
        </p:nvPicPr>
        <p:blipFill>
          <a:blip r:embed="rId3"/>
          <a:stretch>
            <a:fillRect/>
          </a:stretch>
        </p:blipFill>
        <p:spPr>
          <a:xfrm>
            <a:off x="6444208" y="2996952"/>
            <a:ext cx="1917700" cy="1181100"/>
          </a:xfrm>
          <a:prstGeom prst="rect">
            <a:avLst/>
          </a:prstGeom>
        </p:spPr>
      </p:pic>
      <p:cxnSp>
        <p:nvCxnSpPr>
          <p:cNvPr id="8" name="Straight Connector 7"/>
          <p:cNvCxnSpPr/>
          <p:nvPr/>
        </p:nvCxnSpPr>
        <p:spPr>
          <a:xfrm flipV="1">
            <a:off x="2843808" y="2348880"/>
            <a:ext cx="0" cy="21602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4283968" y="2319135"/>
            <a:ext cx="0" cy="2160240"/>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987824" y="2276872"/>
            <a:ext cx="1152128" cy="369332"/>
          </a:xfrm>
          <a:prstGeom prst="rect">
            <a:avLst/>
          </a:prstGeom>
          <a:noFill/>
        </p:spPr>
        <p:txBody>
          <a:bodyPr wrap="square" rtlCol="0">
            <a:spAutoFit/>
          </a:bodyPr>
          <a:lstStyle/>
          <a:p>
            <a:pPr algn="ctr"/>
            <a:r>
              <a:rPr lang="en-US" dirty="0" smtClean="0"/>
              <a:t>Magnet</a:t>
            </a:r>
            <a:endParaRPr lang="en-US" dirty="0"/>
          </a:p>
        </p:txBody>
      </p:sp>
      <p:sp>
        <p:nvSpPr>
          <p:cNvPr id="11" name="TextBox 10"/>
          <p:cNvSpPr txBox="1"/>
          <p:nvPr/>
        </p:nvSpPr>
        <p:spPr>
          <a:xfrm>
            <a:off x="4499992" y="2276872"/>
            <a:ext cx="1152128" cy="369332"/>
          </a:xfrm>
          <a:prstGeom prst="rect">
            <a:avLst/>
          </a:prstGeom>
          <a:noFill/>
        </p:spPr>
        <p:txBody>
          <a:bodyPr wrap="square" rtlCol="0">
            <a:spAutoFit/>
          </a:bodyPr>
          <a:lstStyle/>
          <a:p>
            <a:pPr algn="ctr"/>
            <a:r>
              <a:rPr lang="en-US" dirty="0" smtClean="0"/>
              <a:t>Beam</a:t>
            </a:r>
            <a:endParaRPr lang="en-US" dirty="0"/>
          </a:p>
        </p:txBody>
      </p:sp>
      <p:cxnSp>
        <p:nvCxnSpPr>
          <p:cNvPr id="13" name="Straight Arrow Connector 12"/>
          <p:cNvCxnSpPr/>
          <p:nvPr/>
        </p:nvCxnSpPr>
        <p:spPr>
          <a:xfrm flipV="1">
            <a:off x="3203848" y="3068960"/>
            <a:ext cx="0" cy="504056"/>
          </a:xfrm>
          <a:prstGeom prst="straightConnector1">
            <a:avLst/>
          </a:prstGeom>
          <a:ln>
            <a:solidFill>
              <a:srgbClr val="FF66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275856" y="3140968"/>
            <a:ext cx="432048" cy="369332"/>
          </a:xfrm>
          <a:prstGeom prst="rect">
            <a:avLst/>
          </a:prstGeom>
          <a:noFill/>
        </p:spPr>
        <p:txBody>
          <a:bodyPr wrap="square" rtlCol="0">
            <a:spAutoFit/>
          </a:bodyPr>
          <a:lstStyle/>
          <a:p>
            <a:r>
              <a:rPr lang="en-US" dirty="0" smtClean="0">
                <a:solidFill>
                  <a:srgbClr val="FF6600"/>
                </a:solidFill>
              </a:rPr>
              <a:t>?</a:t>
            </a:r>
            <a:endParaRPr lang="en-US" dirty="0">
              <a:solidFill>
                <a:srgbClr val="FF6600"/>
              </a:solidFill>
            </a:endParaRPr>
          </a:p>
        </p:txBody>
      </p:sp>
      <p:sp>
        <p:nvSpPr>
          <p:cNvPr id="15" name="TextBox 14"/>
          <p:cNvSpPr txBox="1"/>
          <p:nvPr/>
        </p:nvSpPr>
        <p:spPr>
          <a:xfrm>
            <a:off x="1547664" y="764704"/>
            <a:ext cx="6048672" cy="369332"/>
          </a:xfrm>
          <a:prstGeom prst="rect">
            <a:avLst/>
          </a:prstGeom>
          <a:noFill/>
        </p:spPr>
        <p:txBody>
          <a:bodyPr wrap="square" rtlCol="0">
            <a:spAutoFit/>
          </a:bodyPr>
          <a:lstStyle/>
          <a:p>
            <a:pPr algn="ctr"/>
            <a:r>
              <a:rPr lang="en-US" i="1" dirty="0" smtClean="0">
                <a:solidFill>
                  <a:srgbClr val="800080"/>
                </a:solidFill>
              </a:rPr>
              <a:t>Qualitative illustration </a:t>
            </a:r>
            <a:r>
              <a:rPr lang="en-US" sz="1400" i="1" dirty="0" smtClean="0">
                <a:solidFill>
                  <a:srgbClr val="800080"/>
                </a:solidFill>
              </a:rPr>
              <a:t>(with not too bad orders of magnitude)</a:t>
            </a:r>
            <a:endParaRPr lang="en-US" i="1" dirty="0">
              <a:solidFill>
                <a:srgbClr val="800080"/>
              </a:solidFill>
            </a:endParaRPr>
          </a:p>
        </p:txBody>
      </p:sp>
      <p:sp>
        <p:nvSpPr>
          <p:cNvPr id="16" name="TextBox 15"/>
          <p:cNvSpPr txBox="1"/>
          <p:nvPr/>
        </p:nvSpPr>
        <p:spPr>
          <a:xfrm>
            <a:off x="1547664" y="5301208"/>
            <a:ext cx="5544616" cy="369332"/>
          </a:xfrm>
          <a:prstGeom prst="rect">
            <a:avLst/>
          </a:prstGeom>
          <a:solidFill>
            <a:srgbClr val="FFFFBB"/>
          </a:solidFill>
        </p:spPr>
        <p:txBody>
          <a:bodyPr wrap="square" rtlCol="0">
            <a:spAutoFit/>
          </a:bodyPr>
          <a:lstStyle/>
          <a:p>
            <a:pPr algn="ctr"/>
            <a:r>
              <a:rPr lang="en-US" dirty="0" smtClean="0">
                <a:solidFill>
                  <a:srgbClr val="800080"/>
                </a:solidFill>
              </a:rPr>
              <a:t>=&gt; This will deserve specific strategy</a:t>
            </a:r>
            <a:endParaRPr lang="en-US" dirty="0">
              <a:solidFill>
                <a:srgbClr val="800080"/>
              </a:solidFill>
            </a:endParaRPr>
          </a:p>
        </p:txBody>
      </p:sp>
    </p:spTree>
    <p:extLst>
      <p:ext uri="{BB962C8B-B14F-4D97-AF65-F5344CB8AC3E}">
        <p14:creationId xmlns:p14="http://schemas.microsoft.com/office/powerpoint/2010/main" val="136583757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p:cNvGrpSpPr/>
          <p:nvPr/>
        </p:nvGrpSpPr>
        <p:grpSpPr>
          <a:xfrm>
            <a:off x="131163" y="720881"/>
            <a:ext cx="3758102" cy="2602587"/>
            <a:chOff x="40175" y="802949"/>
            <a:chExt cx="3758102" cy="2602587"/>
          </a:xfrm>
          <a:effectLst/>
        </p:grpSpPr>
        <p:grpSp>
          <p:nvGrpSpPr>
            <p:cNvPr id="41" name="Group 40"/>
            <p:cNvGrpSpPr/>
            <p:nvPr/>
          </p:nvGrpSpPr>
          <p:grpSpPr>
            <a:xfrm>
              <a:off x="40175" y="802949"/>
              <a:ext cx="3758102" cy="2602587"/>
              <a:chOff x="40175" y="802949"/>
              <a:chExt cx="3758102" cy="2602587"/>
            </a:xfrm>
          </p:grpSpPr>
          <p:pic>
            <p:nvPicPr>
              <p:cNvPr id="5" name="Picture 4"/>
              <p:cNvPicPr>
                <a:picLocks noChangeAspect="1"/>
              </p:cNvPicPr>
              <p:nvPr/>
            </p:nvPicPr>
            <p:blipFill>
              <a:blip r:embed="rId2"/>
              <a:stretch>
                <a:fillRect/>
              </a:stretch>
            </p:blipFill>
            <p:spPr>
              <a:xfrm>
                <a:off x="175899" y="1151229"/>
                <a:ext cx="3551428" cy="2254307"/>
              </a:xfrm>
              <a:prstGeom prst="rect">
                <a:avLst/>
              </a:prstGeom>
            </p:spPr>
          </p:pic>
          <p:sp>
            <p:nvSpPr>
              <p:cNvPr id="40" name="Rectangle 39"/>
              <p:cNvSpPr/>
              <p:nvPr/>
            </p:nvSpPr>
            <p:spPr>
              <a:xfrm>
                <a:off x="40175" y="802949"/>
                <a:ext cx="3758102" cy="2602587"/>
              </a:xfrm>
              <a:prstGeom prst="rect">
                <a:avLst/>
              </a:prstGeom>
              <a:noFill/>
              <a:ln w="1905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93" name="TextBox 92"/>
            <p:cNvSpPr txBox="1"/>
            <p:nvPr/>
          </p:nvSpPr>
          <p:spPr>
            <a:xfrm>
              <a:off x="861130" y="802949"/>
              <a:ext cx="2104166" cy="276999"/>
            </a:xfrm>
            <a:prstGeom prst="rect">
              <a:avLst/>
            </a:prstGeom>
            <a:noFill/>
            <a:ln>
              <a:solidFill>
                <a:schemeClr val="tx2"/>
              </a:solidFill>
            </a:ln>
          </p:spPr>
          <p:txBody>
            <a:bodyPr wrap="none" rtlCol="0">
              <a:spAutoFit/>
            </a:bodyPr>
            <a:lstStyle/>
            <a:p>
              <a:pPr algn="ctr"/>
              <a:r>
                <a:rPr lang="en-US" sz="1200" dirty="0" smtClean="0">
                  <a:solidFill>
                    <a:srgbClr val="000000"/>
                  </a:solidFill>
                </a:rPr>
                <a:t>Typical Tunnel cross section</a:t>
              </a:r>
              <a:endParaRPr lang="en-GB" sz="1200" dirty="0">
                <a:solidFill>
                  <a:srgbClr val="000000"/>
                </a:solidFill>
              </a:endParaRPr>
            </a:p>
          </p:txBody>
        </p:sp>
      </p:grpSp>
      <p:sp>
        <p:nvSpPr>
          <p:cNvPr id="10" name="Footer Placeholder 3"/>
          <p:cNvSpPr txBox="1">
            <a:spLocks/>
          </p:cNvSpPr>
          <p:nvPr/>
        </p:nvSpPr>
        <p:spPr>
          <a:xfrm>
            <a:off x="5523153" y="6393920"/>
            <a:ext cx="289560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solidFill>
                  <a:schemeClr val="bg1"/>
                </a:solidFill>
              </a:rPr>
              <a:t>Marco Spitoni  HL-LHC / WP9</a:t>
            </a:r>
            <a:endParaRPr lang="en-US" sz="1200" dirty="0">
              <a:solidFill>
                <a:schemeClr val="bg1"/>
              </a:solidFill>
            </a:endParaRPr>
          </a:p>
        </p:txBody>
      </p:sp>
      <p:sp>
        <p:nvSpPr>
          <p:cNvPr id="8" name="Title 7"/>
          <p:cNvSpPr>
            <a:spLocks noGrp="1"/>
          </p:cNvSpPr>
          <p:nvPr>
            <p:ph type="title"/>
          </p:nvPr>
        </p:nvSpPr>
        <p:spPr>
          <a:xfrm>
            <a:off x="346495" y="109875"/>
            <a:ext cx="8424977" cy="494245"/>
          </a:xfrm>
        </p:spPr>
        <p:txBody>
          <a:bodyPr>
            <a:noAutofit/>
          </a:bodyPr>
          <a:lstStyle/>
          <a:p>
            <a:r>
              <a:rPr lang="en-US" sz="2800" dirty="0" smtClean="0"/>
              <a:t>WG1, QXL </a:t>
            </a:r>
            <a:r>
              <a:rPr lang="en-US" sz="2800" dirty="0" smtClean="0"/>
              <a:t>headers</a:t>
            </a:r>
            <a:endParaRPr lang="en-GB" sz="280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721" t="10202" r="739" b="725"/>
          <a:stretch/>
        </p:blipFill>
        <p:spPr>
          <a:xfrm>
            <a:off x="4089955" y="1004410"/>
            <a:ext cx="4880389" cy="3119423"/>
          </a:xfrm>
          <a:prstGeom prst="rect">
            <a:avLst/>
          </a:prstGeom>
          <a:ln>
            <a:noFill/>
          </a:ln>
          <a:effectLst/>
        </p:spPr>
      </p:pic>
      <p:sp>
        <p:nvSpPr>
          <p:cNvPr id="3" name="Rectangle 2"/>
          <p:cNvSpPr/>
          <p:nvPr/>
        </p:nvSpPr>
        <p:spPr>
          <a:xfrm>
            <a:off x="4491335" y="1058008"/>
            <a:ext cx="4180671" cy="530623"/>
          </a:xfrm>
          <a:prstGeom prst="rect">
            <a:avLst/>
          </a:prstGeom>
          <a:noFill/>
          <a:ln w="19050">
            <a:solidFill>
              <a:srgbClr val="F17D1A"/>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4" name="Rectangle 3"/>
          <p:cNvSpPr/>
          <p:nvPr/>
        </p:nvSpPr>
        <p:spPr>
          <a:xfrm>
            <a:off x="4240363" y="2505163"/>
            <a:ext cx="4431643" cy="852214"/>
          </a:xfrm>
          <a:prstGeom prst="rect">
            <a:avLst/>
          </a:prstGeom>
          <a:noFill/>
          <a:ln w="19050">
            <a:solidFill>
              <a:srgbClr val="C0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p:nvPr/>
        </p:nvSpPr>
        <p:spPr>
          <a:xfrm>
            <a:off x="1285443" y="2367657"/>
            <a:ext cx="535984" cy="522583"/>
          </a:xfrm>
          <a:prstGeom prst="ellipse">
            <a:avLst/>
          </a:prstGeom>
          <a:noFill/>
          <a:ln w="19050">
            <a:solidFill>
              <a:srgbClr val="F17D1A"/>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 name="Oval 55"/>
          <p:cNvSpPr/>
          <p:nvPr/>
        </p:nvSpPr>
        <p:spPr>
          <a:xfrm>
            <a:off x="1845113" y="2064757"/>
            <a:ext cx="535984" cy="522583"/>
          </a:xfrm>
          <a:prstGeom prst="ellipse">
            <a:avLst/>
          </a:prstGeom>
          <a:noFill/>
          <a:ln w="19050">
            <a:solidFill>
              <a:srgbClr val="C0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 name="Elbow Connector 11"/>
          <p:cNvCxnSpPr>
            <a:stCxn id="4" idx="1"/>
            <a:endCxn id="56" idx="4"/>
          </p:cNvCxnSpPr>
          <p:nvPr/>
        </p:nvCxnSpPr>
        <p:spPr>
          <a:xfrm rot="10800000">
            <a:off x="2113105" y="2587340"/>
            <a:ext cx="2127258" cy="343930"/>
          </a:xfrm>
          <a:prstGeom prst="bentConnector2">
            <a:avLst/>
          </a:prstGeom>
          <a:ln w="19050">
            <a:solidFill>
              <a:srgbClr val="C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14" name="Elbow Connector 13"/>
          <p:cNvCxnSpPr>
            <a:stCxn id="3" idx="1"/>
            <a:endCxn id="6" idx="0"/>
          </p:cNvCxnSpPr>
          <p:nvPr/>
        </p:nvCxnSpPr>
        <p:spPr>
          <a:xfrm rot="10800000" flipV="1">
            <a:off x="1553435" y="1323319"/>
            <a:ext cx="2937900" cy="1044337"/>
          </a:xfrm>
          <a:prstGeom prst="bentConnector2">
            <a:avLst/>
          </a:prstGeom>
          <a:ln w="19050">
            <a:solidFill>
              <a:srgbClr val="F17D1A"/>
            </a:solidFill>
            <a:prstDash val="solid"/>
            <a:tailEnd type="triangle"/>
          </a:ln>
          <a:effectLst/>
        </p:spPr>
        <p:style>
          <a:lnRef idx="2">
            <a:schemeClr val="accent1"/>
          </a:lnRef>
          <a:fillRef idx="0">
            <a:schemeClr val="accent1"/>
          </a:fillRef>
          <a:effectRef idx="1">
            <a:schemeClr val="accent1"/>
          </a:effectRef>
          <a:fontRef idx="minor">
            <a:schemeClr val="tx1"/>
          </a:fontRef>
        </p:style>
      </p:cxnSp>
      <p:cxnSp>
        <p:nvCxnSpPr>
          <p:cNvPr id="25" name="Elbow Connector 24"/>
          <p:cNvCxnSpPr>
            <a:stCxn id="6" idx="2"/>
            <a:endCxn id="47" idx="1"/>
          </p:cNvCxnSpPr>
          <p:nvPr/>
        </p:nvCxnSpPr>
        <p:spPr>
          <a:xfrm rot="10800000" flipV="1">
            <a:off x="776509" y="2628948"/>
            <a:ext cx="508934" cy="2118103"/>
          </a:xfrm>
          <a:prstGeom prst="bentConnector3">
            <a:avLst>
              <a:gd name="adj1" fmla="val 144917"/>
            </a:avLst>
          </a:prstGeom>
          <a:ln w="19050">
            <a:solidFill>
              <a:srgbClr val="F17D1A"/>
            </a:solidFill>
            <a:prstDash val="solid"/>
            <a:tailEnd type="triangle"/>
          </a:ln>
          <a:effectLst/>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5584441" y="725094"/>
            <a:ext cx="1891415" cy="276999"/>
          </a:xfrm>
          <a:prstGeom prst="rect">
            <a:avLst/>
          </a:prstGeom>
          <a:noFill/>
          <a:ln>
            <a:solidFill>
              <a:schemeClr val="tx2"/>
            </a:solidFill>
          </a:ln>
          <a:effectLst/>
        </p:spPr>
        <p:txBody>
          <a:bodyPr wrap="none" rtlCol="0">
            <a:spAutoFit/>
          </a:bodyPr>
          <a:lstStyle/>
          <a:p>
            <a:pPr algn="ctr"/>
            <a:r>
              <a:rPr lang="en-US" sz="1200" dirty="0" smtClean="0">
                <a:solidFill>
                  <a:srgbClr val="000000"/>
                </a:solidFill>
              </a:rPr>
              <a:t>Inner Triplet flow scheme</a:t>
            </a:r>
            <a:endParaRPr lang="en-GB" sz="1200" dirty="0">
              <a:solidFill>
                <a:srgbClr val="000000"/>
              </a:solidFill>
            </a:endParaRPr>
          </a:p>
        </p:txBody>
      </p:sp>
      <p:sp>
        <p:nvSpPr>
          <p:cNvPr id="43" name="Rectangle 42"/>
          <p:cNvSpPr/>
          <p:nvPr/>
        </p:nvSpPr>
        <p:spPr>
          <a:xfrm>
            <a:off x="4066270" y="725094"/>
            <a:ext cx="4948776" cy="3446155"/>
          </a:xfrm>
          <a:prstGeom prst="rect">
            <a:avLst/>
          </a:prstGeom>
          <a:noFill/>
          <a:ln w="190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49" name="Group 48"/>
          <p:cNvGrpSpPr/>
          <p:nvPr/>
        </p:nvGrpSpPr>
        <p:grpSpPr>
          <a:xfrm>
            <a:off x="776509" y="3469612"/>
            <a:ext cx="2532184" cy="2554879"/>
            <a:chOff x="1084385" y="3581400"/>
            <a:chExt cx="2532184" cy="2554879"/>
          </a:xfrm>
          <a:effectLst/>
        </p:grpSpPr>
        <p:grpSp>
          <p:nvGrpSpPr>
            <p:cNvPr id="46" name="Group 45"/>
            <p:cNvGrpSpPr/>
            <p:nvPr/>
          </p:nvGrpSpPr>
          <p:grpSpPr>
            <a:xfrm>
              <a:off x="1231331" y="3782642"/>
              <a:ext cx="2299531" cy="2353637"/>
              <a:chOff x="1041720" y="3727502"/>
              <a:chExt cx="2299531" cy="2353637"/>
            </a:xfrm>
          </p:grpSpPr>
          <p:pic>
            <p:nvPicPr>
              <p:cNvPr id="19" name="Picture 18"/>
              <p:cNvPicPr>
                <a:picLocks noChangeAspect="1"/>
              </p:cNvPicPr>
              <p:nvPr/>
            </p:nvPicPr>
            <p:blipFill>
              <a:blip r:embed="rId4"/>
              <a:stretch>
                <a:fillRect/>
              </a:stretch>
            </p:blipFill>
            <p:spPr>
              <a:xfrm>
                <a:off x="1041720" y="3727502"/>
                <a:ext cx="2299531" cy="2353637"/>
              </a:xfrm>
              <a:prstGeom prst="rect">
                <a:avLst/>
              </a:prstGeom>
            </p:spPr>
          </p:pic>
          <p:sp>
            <p:nvSpPr>
              <p:cNvPr id="23" name="Rounded Rectangle 22"/>
              <p:cNvSpPr/>
              <p:nvPr/>
            </p:nvSpPr>
            <p:spPr>
              <a:xfrm>
                <a:off x="2466343" y="4939159"/>
                <a:ext cx="241193" cy="209034"/>
              </a:xfrm>
              <a:prstGeom prst="roundRect">
                <a:avLst>
                  <a:gd name="adj" fmla="val 26923"/>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B0F0"/>
                    </a:solidFill>
                  </a:rPr>
                  <a:t>B</a:t>
                </a:r>
                <a:endParaRPr lang="en-GB" sz="1400" b="1" dirty="0">
                  <a:solidFill>
                    <a:srgbClr val="00B0F0"/>
                  </a:solidFill>
                </a:endParaRPr>
              </a:p>
            </p:txBody>
          </p:sp>
          <p:sp>
            <p:nvSpPr>
              <p:cNvPr id="77" name="Rounded Rectangle 76"/>
              <p:cNvSpPr/>
              <p:nvPr/>
            </p:nvSpPr>
            <p:spPr>
              <a:xfrm>
                <a:off x="1392242" y="4997852"/>
                <a:ext cx="241193" cy="209034"/>
              </a:xfrm>
              <a:prstGeom prst="roundRect">
                <a:avLst>
                  <a:gd name="adj" fmla="val 26923"/>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FF0000"/>
                    </a:solidFill>
                  </a:rPr>
                  <a:t>D</a:t>
                </a:r>
                <a:endParaRPr lang="en-GB" sz="1400" b="1" dirty="0">
                  <a:solidFill>
                    <a:srgbClr val="FF0000"/>
                  </a:solidFill>
                </a:endParaRPr>
              </a:p>
            </p:txBody>
          </p:sp>
          <p:sp>
            <p:nvSpPr>
              <p:cNvPr id="78" name="Rounded Rectangle 77"/>
              <p:cNvSpPr/>
              <p:nvPr/>
            </p:nvSpPr>
            <p:spPr>
              <a:xfrm>
                <a:off x="1574835" y="4324881"/>
                <a:ext cx="241193" cy="209034"/>
              </a:xfrm>
              <a:prstGeom prst="roundRect">
                <a:avLst>
                  <a:gd name="adj" fmla="val 26923"/>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0000"/>
                    </a:solidFill>
                  </a:rPr>
                  <a:t>C</a:t>
                </a:r>
                <a:endParaRPr lang="en-GB" sz="1400" b="1" dirty="0">
                  <a:solidFill>
                    <a:srgbClr val="FF0000"/>
                  </a:solidFill>
                </a:endParaRPr>
              </a:p>
            </p:txBody>
          </p:sp>
          <p:sp>
            <p:nvSpPr>
              <p:cNvPr id="79" name="Rounded Rectangle 78"/>
              <p:cNvSpPr/>
              <p:nvPr/>
            </p:nvSpPr>
            <p:spPr>
              <a:xfrm>
                <a:off x="2396068" y="4148800"/>
                <a:ext cx="429193" cy="209034"/>
              </a:xfrm>
              <a:prstGeom prst="roundRect">
                <a:avLst>
                  <a:gd name="adj" fmla="val 26923"/>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rgbClr val="00B050"/>
                    </a:solidFill>
                  </a:rPr>
                  <a:t>Eh</a:t>
                </a:r>
                <a:endParaRPr lang="en-GB" sz="1200" b="1" dirty="0">
                  <a:solidFill>
                    <a:srgbClr val="00B050"/>
                  </a:solidFill>
                </a:endParaRPr>
              </a:p>
            </p:txBody>
          </p:sp>
          <p:sp>
            <p:nvSpPr>
              <p:cNvPr id="80" name="Rounded Rectangle 79"/>
              <p:cNvSpPr/>
              <p:nvPr/>
            </p:nvSpPr>
            <p:spPr>
              <a:xfrm>
                <a:off x="1700434" y="5421012"/>
                <a:ext cx="425559" cy="209034"/>
              </a:xfrm>
              <a:prstGeom prst="roundRect">
                <a:avLst>
                  <a:gd name="adj" fmla="val 26923"/>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err="1" smtClean="0">
                    <a:solidFill>
                      <a:srgbClr val="00B050"/>
                    </a:solidFill>
                  </a:rPr>
                  <a:t>Fh</a:t>
                </a:r>
                <a:endParaRPr lang="en-GB" sz="1200" b="1" dirty="0">
                  <a:solidFill>
                    <a:srgbClr val="00B050"/>
                  </a:solidFill>
                </a:endParaRPr>
              </a:p>
            </p:txBody>
          </p:sp>
        </p:grpSp>
        <p:sp>
          <p:nvSpPr>
            <p:cNvPr id="96" name="TextBox 95"/>
            <p:cNvSpPr txBox="1"/>
            <p:nvPr/>
          </p:nvSpPr>
          <p:spPr>
            <a:xfrm>
              <a:off x="1377165" y="3581400"/>
              <a:ext cx="1946623" cy="276999"/>
            </a:xfrm>
            <a:prstGeom prst="rect">
              <a:avLst/>
            </a:prstGeom>
            <a:solidFill>
              <a:schemeClr val="bg1"/>
            </a:solidFill>
            <a:ln>
              <a:solidFill>
                <a:srgbClr val="F17D1A"/>
              </a:solidFill>
            </a:ln>
          </p:spPr>
          <p:txBody>
            <a:bodyPr wrap="none" rtlCol="0">
              <a:spAutoFit/>
            </a:bodyPr>
            <a:lstStyle/>
            <a:p>
              <a:pPr algn="ctr"/>
              <a:r>
                <a:rPr lang="en-US" sz="1200" dirty="0" smtClean="0">
                  <a:solidFill>
                    <a:srgbClr val="000000"/>
                  </a:solidFill>
                </a:rPr>
                <a:t>Typical QXL cross section</a:t>
              </a:r>
              <a:endParaRPr lang="en-GB" sz="1200" dirty="0">
                <a:solidFill>
                  <a:srgbClr val="000000"/>
                </a:solidFill>
              </a:endParaRPr>
            </a:p>
          </p:txBody>
        </p:sp>
        <p:sp>
          <p:nvSpPr>
            <p:cNvPr id="47" name="Rectangle 46"/>
            <p:cNvSpPr/>
            <p:nvPr/>
          </p:nvSpPr>
          <p:spPr>
            <a:xfrm>
              <a:off x="1084385" y="3581400"/>
              <a:ext cx="2532184" cy="2554879"/>
            </a:xfrm>
            <a:prstGeom prst="rect">
              <a:avLst/>
            </a:prstGeom>
            <a:noFill/>
            <a:ln w="19050">
              <a:solidFill>
                <a:srgbClr val="F17D1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1" name="TextBox 50"/>
          <p:cNvSpPr txBox="1"/>
          <p:nvPr/>
        </p:nvSpPr>
        <p:spPr>
          <a:xfrm>
            <a:off x="8185425" y="1587638"/>
            <a:ext cx="492443" cy="276999"/>
          </a:xfrm>
          <a:prstGeom prst="rect">
            <a:avLst/>
          </a:prstGeom>
          <a:noFill/>
          <a:ln>
            <a:solidFill>
              <a:srgbClr val="F17D1A"/>
            </a:solidFill>
          </a:ln>
          <a:effectLst/>
        </p:spPr>
        <p:txBody>
          <a:bodyPr wrap="none" rtlCol="0">
            <a:spAutoFit/>
          </a:bodyPr>
          <a:lstStyle/>
          <a:p>
            <a:r>
              <a:rPr lang="en-US" sz="1200" dirty="0" smtClean="0">
                <a:solidFill>
                  <a:srgbClr val="F17D1A"/>
                </a:solidFill>
              </a:rPr>
              <a:t>QXL</a:t>
            </a:r>
            <a:endParaRPr lang="en-GB" sz="1200" dirty="0">
              <a:solidFill>
                <a:srgbClr val="F17D1A"/>
              </a:solidFill>
            </a:endParaRPr>
          </a:p>
        </p:txBody>
      </p:sp>
      <p:sp>
        <p:nvSpPr>
          <p:cNvPr id="107" name="TextBox 106"/>
          <p:cNvSpPr txBox="1"/>
          <p:nvPr/>
        </p:nvSpPr>
        <p:spPr>
          <a:xfrm>
            <a:off x="4240363" y="3357377"/>
            <a:ext cx="854421" cy="400110"/>
          </a:xfrm>
          <a:prstGeom prst="rect">
            <a:avLst/>
          </a:prstGeom>
          <a:solidFill>
            <a:srgbClr val="FFFFBB"/>
          </a:solidFill>
          <a:ln>
            <a:solidFill>
              <a:srgbClr val="C82510"/>
            </a:solidFill>
            <a:prstDash val="dash"/>
          </a:ln>
          <a:effectLst/>
        </p:spPr>
        <p:txBody>
          <a:bodyPr wrap="none" rtlCol="0">
            <a:spAutoFit/>
          </a:bodyPr>
          <a:lstStyle/>
          <a:p>
            <a:r>
              <a:rPr lang="en-US" sz="2000" dirty="0" smtClean="0">
                <a:solidFill>
                  <a:srgbClr val="C82510"/>
                </a:solidFill>
              </a:rPr>
              <a:t>Users</a:t>
            </a:r>
            <a:endParaRPr lang="en-GB" sz="2000" dirty="0">
              <a:solidFill>
                <a:srgbClr val="C82510"/>
              </a:solidFill>
            </a:endParaRPr>
          </a:p>
        </p:txBody>
      </p:sp>
      <p:sp>
        <p:nvSpPr>
          <p:cNvPr id="52" name="TextBox 51"/>
          <p:cNvSpPr txBox="1"/>
          <p:nvPr/>
        </p:nvSpPr>
        <p:spPr>
          <a:xfrm>
            <a:off x="3779912" y="4509120"/>
            <a:ext cx="4743606" cy="1477328"/>
          </a:xfrm>
          <a:prstGeom prst="rect">
            <a:avLst/>
          </a:prstGeom>
          <a:noFill/>
          <a:effectLst/>
        </p:spPr>
        <p:txBody>
          <a:bodyPr wrap="none" rtlCol="0">
            <a:spAutoFit/>
          </a:bodyPr>
          <a:lstStyle/>
          <a:p>
            <a:pPr>
              <a:lnSpc>
                <a:spcPct val="150000"/>
              </a:lnSpc>
            </a:pPr>
            <a:r>
              <a:rPr lang="en-US" sz="1200" dirty="0" smtClean="0">
                <a:solidFill>
                  <a:srgbClr val="00B050"/>
                </a:solidFill>
              </a:rPr>
              <a:t>Header Eh </a:t>
            </a:r>
            <a:r>
              <a:rPr lang="en-US" sz="1200" dirty="0" smtClean="0">
                <a:solidFill>
                  <a:srgbClr val="000000"/>
                </a:solidFill>
                <a:sym typeface="Wingdings" panose="05000000000000000000" pitchFamily="2" charset="2"/>
              </a:rPr>
              <a:t> Supply of thermal shield and </a:t>
            </a:r>
            <a:r>
              <a:rPr lang="en-US" sz="1200" i="1" dirty="0" smtClean="0">
                <a:solidFill>
                  <a:srgbClr val="000000"/>
                </a:solidFill>
                <a:sym typeface="Wingdings" panose="05000000000000000000" pitchFamily="2" charset="2"/>
              </a:rPr>
              <a:t>beam screen (IT only)</a:t>
            </a:r>
            <a:endParaRPr lang="en-US" sz="1200" i="1" dirty="0" smtClean="0">
              <a:solidFill>
                <a:srgbClr val="000000"/>
              </a:solidFill>
            </a:endParaRPr>
          </a:p>
          <a:p>
            <a:pPr>
              <a:lnSpc>
                <a:spcPct val="150000"/>
              </a:lnSpc>
            </a:pPr>
            <a:r>
              <a:rPr lang="en-US" sz="1200" dirty="0" smtClean="0">
                <a:solidFill>
                  <a:srgbClr val="00B050"/>
                </a:solidFill>
              </a:rPr>
              <a:t>Header </a:t>
            </a:r>
            <a:r>
              <a:rPr lang="en-US" sz="1200" dirty="0" err="1" smtClean="0">
                <a:solidFill>
                  <a:srgbClr val="00B050"/>
                </a:solidFill>
              </a:rPr>
              <a:t>Fh</a:t>
            </a:r>
            <a:r>
              <a:rPr lang="en-US" sz="1200" dirty="0" smtClean="0">
                <a:solidFill>
                  <a:srgbClr val="00B050"/>
                </a:solidFill>
              </a:rPr>
              <a:t> </a:t>
            </a:r>
            <a:r>
              <a:rPr lang="en-US" sz="1200" dirty="0" smtClean="0">
                <a:solidFill>
                  <a:srgbClr val="000000"/>
                </a:solidFill>
                <a:sym typeface="Wingdings" panose="05000000000000000000" pitchFamily="2" charset="2"/>
              </a:rPr>
              <a:t> Return of header Eh</a:t>
            </a:r>
            <a:endParaRPr lang="en-US" sz="1200" dirty="0" smtClean="0">
              <a:solidFill>
                <a:srgbClr val="000000"/>
              </a:solidFill>
            </a:endParaRPr>
          </a:p>
          <a:p>
            <a:pPr>
              <a:lnSpc>
                <a:spcPct val="150000"/>
              </a:lnSpc>
            </a:pPr>
            <a:r>
              <a:rPr lang="en-US" sz="1200" dirty="0" smtClean="0">
                <a:solidFill>
                  <a:srgbClr val="FF0000"/>
                </a:solidFill>
              </a:rPr>
              <a:t>Header C </a:t>
            </a:r>
            <a:r>
              <a:rPr lang="en-US" sz="1200" dirty="0" smtClean="0">
                <a:solidFill>
                  <a:srgbClr val="000000"/>
                </a:solidFill>
                <a:sym typeface="Wingdings" panose="05000000000000000000" pitchFamily="2" charset="2"/>
              </a:rPr>
              <a:t> Supply of supercritical He </a:t>
            </a:r>
            <a:endParaRPr lang="en-US" sz="1200" dirty="0" smtClean="0">
              <a:solidFill>
                <a:srgbClr val="000000"/>
              </a:solidFill>
            </a:endParaRPr>
          </a:p>
          <a:p>
            <a:pPr>
              <a:lnSpc>
                <a:spcPct val="150000"/>
              </a:lnSpc>
            </a:pPr>
            <a:r>
              <a:rPr lang="en-US" sz="1200" dirty="0" smtClean="0">
                <a:solidFill>
                  <a:srgbClr val="00B0F0"/>
                </a:solidFill>
              </a:rPr>
              <a:t>Header B </a:t>
            </a:r>
            <a:r>
              <a:rPr lang="en-US" sz="1200" dirty="0" smtClean="0">
                <a:solidFill>
                  <a:srgbClr val="000000"/>
                </a:solidFill>
                <a:sym typeface="Wingdings" panose="05000000000000000000" pitchFamily="2" charset="2"/>
              </a:rPr>
              <a:t> Return of superfluid He (very low pressure)</a:t>
            </a:r>
            <a:endParaRPr lang="en-US" sz="1200" dirty="0" smtClean="0">
              <a:solidFill>
                <a:srgbClr val="000000"/>
              </a:solidFill>
            </a:endParaRPr>
          </a:p>
          <a:p>
            <a:pPr>
              <a:lnSpc>
                <a:spcPct val="150000"/>
              </a:lnSpc>
            </a:pPr>
            <a:r>
              <a:rPr lang="en-US" sz="1200" dirty="0" smtClean="0">
                <a:solidFill>
                  <a:srgbClr val="FF0000"/>
                </a:solidFill>
              </a:rPr>
              <a:t>Header D </a:t>
            </a:r>
            <a:r>
              <a:rPr lang="en-US" sz="1200" dirty="0" smtClean="0">
                <a:solidFill>
                  <a:srgbClr val="000000"/>
                </a:solidFill>
                <a:sym typeface="Wingdings" panose="05000000000000000000" pitchFamily="2" charset="2"/>
              </a:rPr>
              <a:t> Return from DFX-DFM, </a:t>
            </a:r>
            <a:r>
              <a:rPr lang="en-US" sz="1200" i="1" dirty="0" smtClean="0">
                <a:solidFill>
                  <a:srgbClr val="000000"/>
                </a:solidFill>
                <a:sym typeface="Wingdings" panose="05000000000000000000" pitchFamily="2" charset="2"/>
              </a:rPr>
              <a:t>beam screen (D2, CC, SAMs)</a:t>
            </a:r>
            <a:endParaRPr lang="en-GB" sz="1200" i="1" dirty="0">
              <a:solidFill>
                <a:srgbClr val="000000"/>
              </a:solidFill>
            </a:endParaRPr>
          </a:p>
        </p:txBody>
      </p:sp>
      <p:grpSp>
        <p:nvGrpSpPr>
          <p:cNvPr id="15" name="Group 14"/>
          <p:cNvGrpSpPr/>
          <p:nvPr/>
        </p:nvGrpSpPr>
        <p:grpSpPr>
          <a:xfrm>
            <a:off x="3774730" y="3745264"/>
            <a:ext cx="4932322" cy="2348032"/>
            <a:chOff x="3774730" y="3745264"/>
            <a:chExt cx="4932322" cy="2348032"/>
          </a:xfrm>
        </p:grpSpPr>
        <p:pic>
          <p:nvPicPr>
            <p:cNvPr id="7" name="Picture 6" descr="Preliminary_sizing_of_the_cryogenic_distribution_line_for_HL-LHC_Page_1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4730" y="3745264"/>
              <a:ext cx="3130710" cy="2348032"/>
            </a:xfrm>
            <a:prstGeom prst="rect">
              <a:avLst/>
            </a:prstGeom>
          </p:spPr>
        </p:pic>
        <p:sp>
          <p:nvSpPr>
            <p:cNvPr id="13" name="TextBox 12"/>
            <p:cNvSpPr txBox="1"/>
            <p:nvPr/>
          </p:nvSpPr>
          <p:spPr>
            <a:xfrm>
              <a:off x="6905440" y="4570676"/>
              <a:ext cx="1801612" cy="1415772"/>
            </a:xfrm>
            <a:prstGeom prst="rect">
              <a:avLst/>
            </a:prstGeom>
            <a:solidFill>
              <a:schemeClr val="bg1"/>
            </a:solidFill>
          </p:spPr>
          <p:txBody>
            <a:bodyPr wrap="square" rtlCol="0">
              <a:spAutoFit/>
            </a:bodyPr>
            <a:lstStyle/>
            <a:p>
              <a:r>
                <a:rPr lang="en-US" sz="1600" u="sng" dirty="0" smtClean="0"/>
                <a:t>Various modes:</a:t>
              </a:r>
            </a:p>
            <a:p>
              <a:r>
                <a:rPr lang="en-US" sz="1400" dirty="0"/>
                <a:t> </a:t>
              </a:r>
              <a:r>
                <a:rPr lang="en-US" sz="1400" dirty="0" smtClean="0"/>
                <a:t>- Nominal</a:t>
              </a:r>
            </a:p>
            <a:p>
              <a:r>
                <a:rPr lang="en-US" sz="1400" dirty="0"/>
                <a:t> </a:t>
              </a:r>
              <a:r>
                <a:rPr lang="en-US" sz="1400" dirty="0" smtClean="0"/>
                <a:t>- Reduced capacity</a:t>
              </a:r>
            </a:p>
            <a:p>
              <a:r>
                <a:rPr lang="en-US" sz="1400" dirty="0"/>
                <a:t> </a:t>
              </a:r>
              <a:r>
                <a:rPr lang="en-US" sz="1400" dirty="0" smtClean="0"/>
                <a:t>- Cool-down</a:t>
              </a:r>
            </a:p>
            <a:p>
              <a:r>
                <a:rPr lang="en-US" sz="1400" dirty="0"/>
                <a:t> </a:t>
              </a:r>
              <a:r>
                <a:rPr lang="en-US" sz="1400" dirty="0" smtClean="0"/>
                <a:t>- Quench</a:t>
              </a:r>
            </a:p>
            <a:p>
              <a:r>
                <a:rPr lang="en-US" sz="1400" dirty="0"/>
                <a:t> </a:t>
              </a:r>
              <a:r>
                <a:rPr lang="en-US" sz="1400" dirty="0" smtClean="0">
                  <a:solidFill>
                    <a:schemeClr val="bg1">
                      <a:lumMod val="50000"/>
                    </a:schemeClr>
                  </a:solidFill>
                </a:rPr>
                <a:t>- Other transients</a:t>
              </a:r>
              <a:endParaRPr lang="en-US" sz="1400" dirty="0">
                <a:solidFill>
                  <a:schemeClr val="bg1">
                    <a:lumMod val="50000"/>
                  </a:schemeClr>
                </a:solidFill>
              </a:endParaRPr>
            </a:p>
          </p:txBody>
        </p:sp>
      </p:grpSp>
      <p:sp>
        <p:nvSpPr>
          <p:cNvPr id="16" name="Footer Placeholder 15"/>
          <p:cNvSpPr>
            <a:spLocks noGrp="1"/>
          </p:cNvSpPr>
          <p:nvPr>
            <p:ph type="ftr" sz="quarter" idx="11"/>
          </p:nvPr>
        </p:nvSpPr>
        <p:spPr/>
        <p:txBody>
          <a:bodyPr/>
          <a:lstStyle/>
          <a:p>
            <a:r>
              <a:rPr lang="en-US" smtClean="0"/>
              <a:t>WP9-Cryogenics,  Intro functional analysis-09May'19,  S. Claudet</a:t>
            </a:r>
            <a:endParaRPr lang="en-US" dirty="0"/>
          </a:p>
        </p:txBody>
      </p:sp>
      <p:sp>
        <p:nvSpPr>
          <p:cNvPr id="38" name="Slide Number Placeholder 7"/>
          <p:cNvSpPr txBox="1">
            <a:spLocks/>
          </p:cNvSpPr>
          <p:nvPr/>
        </p:nvSpPr>
        <p:spPr>
          <a:xfrm>
            <a:off x="8686800" y="6381368"/>
            <a:ext cx="457200" cy="360000"/>
          </a:xfrm>
          <a:prstGeom prst="rect">
            <a:avLst/>
          </a:prstGeom>
          <a:noFill/>
        </p:spPr>
        <p:txBody>
          <a:bodyPr anchor="b" anchorCtr="0"/>
          <a:lstStyle>
            <a:defPPr>
              <a:defRPr lang="fr-FR"/>
            </a:defPPr>
            <a:lvl1pPr marL="0" algn="l" defTabSz="457200" rtl="0" eaLnBrk="1" latinLnBrk="0" hangingPunct="1">
              <a:defRPr sz="2400" kern="1200">
                <a:solidFill>
                  <a:schemeClr val="tx1"/>
                </a:solidFill>
                <a:latin typeface="Arial" charset="0"/>
                <a:ea typeface="ＭＳ Ｐゴシック" charset="0"/>
                <a:cs typeface="ＭＳ Ｐゴシック" charset="0"/>
              </a:defRPr>
            </a:lvl1pPr>
            <a:lvl2pPr marL="742950" indent="-285750" algn="l" defTabSz="457200" rtl="0" eaLnBrk="1" latinLnBrk="0" hangingPunct="1">
              <a:defRPr sz="2400" kern="1200">
                <a:solidFill>
                  <a:schemeClr val="tx1"/>
                </a:solidFill>
                <a:latin typeface="Arial" charset="0"/>
                <a:ea typeface="ＭＳ Ｐゴシック" charset="0"/>
                <a:cs typeface="+mn-cs"/>
              </a:defRPr>
            </a:lvl2pPr>
            <a:lvl3pPr marL="1143000" indent="-228600" algn="l" defTabSz="457200" rtl="0" eaLnBrk="1" latinLnBrk="0" hangingPunct="1">
              <a:defRPr sz="2400" kern="1200">
                <a:solidFill>
                  <a:schemeClr val="tx1"/>
                </a:solidFill>
                <a:latin typeface="Arial" charset="0"/>
                <a:ea typeface="ＭＳ Ｐゴシック" charset="0"/>
                <a:cs typeface="+mn-cs"/>
              </a:defRPr>
            </a:lvl3pPr>
            <a:lvl4pPr marL="1600200" indent="-228600" algn="l" defTabSz="457200" rtl="0" eaLnBrk="1" latinLnBrk="0" hangingPunct="1">
              <a:defRPr sz="2400" kern="1200">
                <a:solidFill>
                  <a:schemeClr val="tx1"/>
                </a:solidFill>
                <a:latin typeface="Arial" charset="0"/>
                <a:ea typeface="ＭＳ Ｐゴシック" charset="0"/>
                <a:cs typeface="+mn-cs"/>
              </a:defRPr>
            </a:lvl4pPr>
            <a:lvl5pPr marL="2057400" indent="-228600" algn="l" defTabSz="457200" rtl="0" eaLnBrk="1" latinLnBrk="0" hangingPunct="1">
              <a:defRPr sz="2400" kern="1200">
                <a:solidFill>
                  <a:schemeClr val="tx1"/>
                </a:solidFill>
                <a:latin typeface="Arial" charset="0"/>
                <a:ea typeface="ＭＳ Ｐゴシック" charset="0"/>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9pPr>
          </a:lstStyle>
          <a:p>
            <a:pPr algn="r"/>
            <a:fld id="{8B8FEE61-2320-D443-B68A-A4780F306160}" type="slidenum">
              <a:rPr lang="en-US" sz="1200" smtClean="0">
                <a:solidFill>
                  <a:schemeClr val="accent1"/>
                </a:solidFill>
              </a:rPr>
              <a:pPr algn="r"/>
              <a:t>13</a:t>
            </a:fld>
            <a:endParaRPr lang="en-US" sz="1200" dirty="0">
              <a:solidFill>
                <a:schemeClr val="accent1"/>
              </a:solidFill>
            </a:endParaRPr>
          </a:p>
        </p:txBody>
      </p:sp>
      <p:pic>
        <p:nvPicPr>
          <p:cNvPr id="39" name="Image 5" descr="CERN-logo_outline.jpg"/>
          <p:cNvPicPr>
            <a:picLocks noChangeAspect="1"/>
          </p:cNvPicPr>
          <p:nvPr/>
        </p:nvPicPr>
        <p:blipFill>
          <a:blip r:embed="rId6"/>
          <a:stretch>
            <a:fillRect/>
          </a:stretch>
        </p:blipFill>
        <p:spPr>
          <a:xfrm>
            <a:off x="1422000" y="6255368"/>
            <a:ext cx="494185" cy="486000"/>
          </a:xfrm>
          <a:prstGeom prst="rect">
            <a:avLst/>
          </a:prstGeom>
        </p:spPr>
      </p:pic>
    </p:spTree>
    <p:extLst>
      <p:ext uri="{BB962C8B-B14F-4D97-AF65-F5344CB8AC3E}">
        <p14:creationId xmlns:p14="http://schemas.microsoft.com/office/powerpoint/2010/main" val="39906094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p:cNvSpPr/>
          <p:nvPr/>
        </p:nvSpPr>
        <p:spPr>
          <a:xfrm>
            <a:off x="282869" y="1296041"/>
            <a:ext cx="8341579" cy="517656"/>
          </a:xfrm>
          <a:prstGeom prst="rect">
            <a:avLst/>
          </a:prstGeom>
          <a:solidFill>
            <a:schemeClr val="bg1">
              <a:lumMod val="85000"/>
            </a:schemeClr>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Footer Placeholder 3"/>
          <p:cNvSpPr txBox="1">
            <a:spLocks/>
          </p:cNvSpPr>
          <p:nvPr/>
        </p:nvSpPr>
        <p:spPr>
          <a:xfrm>
            <a:off x="5523153" y="6393920"/>
            <a:ext cx="289560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solidFill>
                  <a:schemeClr val="bg1"/>
                </a:solidFill>
              </a:rPr>
              <a:t>Marco Spitoni  HL-LHC / WP9</a:t>
            </a:r>
            <a:endParaRPr lang="en-US" sz="1200" dirty="0">
              <a:solidFill>
                <a:schemeClr val="bg1"/>
              </a:solidFill>
            </a:endParaRPr>
          </a:p>
        </p:txBody>
      </p:sp>
      <p:sp>
        <p:nvSpPr>
          <p:cNvPr id="8" name="Title 7"/>
          <p:cNvSpPr>
            <a:spLocks noGrp="1"/>
          </p:cNvSpPr>
          <p:nvPr>
            <p:ph type="title"/>
          </p:nvPr>
        </p:nvSpPr>
        <p:spPr>
          <a:xfrm>
            <a:off x="457202" y="85561"/>
            <a:ext cx="8226855" cy="494245"/>
          </a:xfrm>
        </p:spPr>
        <p:txBody>
          <a:bodyPr>
            <a:noAutofit/>
          </a:bodyPr>
          <a:lstStyle/>
          <a:p>
            <a:r>
              <a:rPr lang="en-US" sz="2800" dirty="0" smtClean="0"/>
              <a:t>WG2, Summary </a:t>
            </a:r>
            <a:r>
              <a:rPr lang="en-US" sz="2800" dirty="0" smtClean="0"/>
              <a:t>results</a:t>
            </a:r>
            <a:endParaRPr lang="en-GB" sz="2800" dirty="0"/>
          </a:p>
        </p:txBody>
      </p:sp>
      <p:sp>
        <p:nvSpPr>
          <p:cNvPr id="6" name="TextBox 5"/>
          <p:cNvSpPr txBox="1"/>
          <p:nvPr/>
        </p:nvSpPr>
        <p:spPr>
          <a:xfrm>
            <a:off x="1650558" y="692696"/>
            <a:ext cx="1358064" cy="523220"/>
          </a:xfrm>
          <a:prstGeom prst="rect">
            <a:avLst/>
          </a:prstGeom>
          <a:noFill/>
          <a:effectLst/>
        </p:spPr>
        <p:txBody>
          <a:bodyPr wrap="none" rtlCol="0">
            <a:spAutoFit/>
          </a:bodyPr>
          <a:lstStyle/>
          <a:p>
            <a:pPr algn="ctr"/>
            <a:r>
              <a:rPr lang="en-US" sz="1400" dirty="0" smtClean="0">
                <a:solidFill>
                  <a:srgbClr val="000000"/>
                </a:solidFill>
              </a:rPr>
              <a:t>Thermal shield</a:t>
            </a:r>
          </a:p>
          <a:p>
            <a:pPr algn="ctr"/>
            <a:r>
              <a:rPr lang="en-US" sz="1400" dirty="0" smtClean="0">
                <a:solidFill>
                  <a:srgbClr val="000000"/>
                </a:solidFill>
              </a:rPr>
              <a:t>(Eh - </a:t>
            </a:r>
            <a:r>
              <a:rPr lang="en-US" sz="1400" dirty="0" err="1" smtClean="0">
                <a:solidFill>
                  <a:srgbClr val="000000"/>
                </a:solidFill>
              </a:rPr>
              <a:t>Fh</a:t>
            </a:r>
            <a:r>
              <a:rPr lang="en-US" sz="1400" dirty="0" smtClean="0">
                <a:solidFill>
                  <a:srgbClr val="000000"/>
                </a:solidFill>
              </a:rPr>
              <a:t>)</a:t>
            </a:r>
            <a:endParaRPr lang="en-GB" sz="1400" dirty="0">
              <a:solidFill>
                <a:srgbClr val="000000"/>
              </a:solidFill>
            </a:endParaRPr>
          </a:p>
        </p:txBody>
      </p:sp>
      <p:sp>
        <p:nvSpPr>
          <p:cNvPr id="7" name="TextBox 6"/>
          <p:cNvSpPr txBox="1"/>
          <p:nvPr/>
        </p:nvSpPr>
        <p:spPr>
          <a:xfrm>
            <a:off x="3734583" y="697581"/>
            <a:ext cx="941283" cy="307777"/>
          </a:xfrm>
          <a:prstGeom prst="rect">
            <a:avLst/>
          </a:prstGeom>
          <a:noFill/>
          <a:effectLst/>
        </p:spPr>
        <p:txBody>
          <a:bodyPr wrap="none" rtlCol="0">
            <a:spAutoFit/>
          </a:bodyPr>
          <a:lstStyle/>
          <a:p>
            <a:pPr algn="ctr"/>
            <a:r>
              <a:rPr lang="en-US" sz="1400" dirty="0" smtClean="0">
                <a:solidFill>
                  <a:srgbClr val="000000"/>
                </a:solidFill>
              </a:rPr>
              <a:t>Header B</a:t>
            </a:r>
            <a:endParaRPr lang="en-GB" sz="1400" dirty="0">
              <a:solidFill>
                <a:srgbClr val="000000"/>
              </a:solidFill>
            </a:endParaRPr>
          </a:p>
        </p:txBody>
      </p:sp>
      <p:sp>
        <p:nvSpPr>
          <p:cNvPr id="12" name="TextBox 11"/>
          <p:cNvSpPr txBox="1"/>
          <p:nvPr/>
        </p:nvSpPr>
        <p:spPr>
          <a:xfrm>
            <a:off x="5780215" y="697581"/>
            <a:ext cx="950901" cy="307777"/>
          </a:xfrm>
          <a:prstGeom prst="rect">
            <a:avLst/>
          </a:prstGeom>
          <a:noFill/>
          <a:effectLst/>
        </p:spPr>
        <p:txBody>
          <a:bodyPr wrap="none" rtlCol="0">
            <a:spAutoFit/>
          </a:bodyPr>
          <a:lstStyle/>
          <a:p>
            <a:pPr algn="ctr"/>
            <a:r>
              <a:rPr lang="en-US" sz="1400" dirty="0" smtClean="0">
                <a:solidFill>
                  <a:srgbClr val="000000"/>
                </a:solidFill>
              </a:rPr>
              <a:t>Header C</a:t>
            </a:r>
            <a:endParaRPr lang="en-GB" sz="1400" dirty="0">
              <a:solidFill>
                <a:srgbClr val="000000"/>
              </a:solidFill>
            </a:endParaRPr>
          </a:p>
        </p:txBody>
      </p:sp>
      <p:sp>
        <p:nvSpPr>
          <p:cNvPr id="13" name="TextBox 12"/>
          <p:cNvSpPr txBox="1"/>
          <p:nvPr/>
        </p:nvSpPr>
        <p:spPr>
          <a:xfrm>
            <a:off x="7612965" y="692696"/>
            <a:ext cx="950901" cy="307777"/>
          </a:xfrm>
          <a:prstGeom prst="rect">
            <a:avLst/>
          </a:prstGeom>
          <a:noFill/>
          <a:effectLst/>
        </p:spPr>
        <p:txBody>
          <a:bodyPr wrap="none" rtlCol="0">
            <a:spAutoFit/>
          </a:bodyPr>
          <a:lstStyle/>
          <a:p>
            <a:pPr algn="ctr"/>
            <a:r>
              <a:rPr lang="en-US" sz="1400" dirty="0" smtClean="0">
                <a:solidFill>
                  <a:srgbClr val="000000"/>
                </a:solidFill>
              </a:rPr>
              <a:t>Header D</a:t>
            </a:r>
            <a:endParaRPr lang="en-GB" sz="1400" dirty="0">
              <a:solidFill>
                <a:srgbClr val="000000"/>
              </a:solidFill>
            </a:endParaRPr>
          </a:p>
        </p:txBody>
      </p:sp>
      <p:sp>
        <p:nvSpPr>
          <p:cNvPr id="14" name="TextBox 13"/>
          <p:cNvSpPr txBox="1"/>
          <p:nvPr/>
        </p:nvSpPr>
        <p:spPr>
          <a:xfrm>
            <a:off x="141599" y="3599181"/>
            <a:ext cx="1367682" cy="461665"/>
          </a:xfrm>
          <a:prstGeom prst="rect">
            <a:avLst/>
          </a:prstGeom>
          <a:noFill/>
          <a:effectLst/>
        </p:spPr>
        <p:txBody>
          <a:bodyPr wrap="none" rtlCol="0">
            <a:spAutoFit/>
          </a:bodyPr>
          <a:lstStyle/>
          <a:p>
            <a:pPr algn="ctr"/>
            <a:r>
              <a:rPr lang="en-US" sz="1200" dirty="0" smtClean="0">
                <a:solidFill>
                  <a:srgbClr val="000000"/>
                </a:solidFill>
              </a:rPr>
              <a:t>Baseline HL-LHC</a:t>
            </a:r>
          </a:p>
          <a:p>
            <a:pPr algn="ctr"/>
            <a:r>
              <a:rPr lang="en-US" sz="1200" dirty="0" smtClean="0">
                <a:solidFill>
                  <a:srgbClr val="000000"/>
                </a:solidFill>
              </a:rPr>
              <a:t>(DN)</a:t>
            </a:r>
            <a:endParaRPr lang="en-GB" sz="1200" dirty="0">
              <a:solidFill>
                <a:srgbClr val="000000"/>
              </a:solidFill>
            </a:endParaRPr>
          </a:p>
        </p:txBody>
      </p:sp>
      <p:sp>
        <p:nvSpPr>
          <p:cNvPr id="15" name="TextBox 14"/>
          <p:cNvSpPr txBox="1"/>
          <p:nvPr/>
        </p:nvSpPr>
        <p:spPr>
          <a:xfrm>
            <a:off x="1878184" y="3641502"/>
            <a:ext cx="902811" cy="369332"/>
          </a:xfrm>
          <a:prstGeom prst="rect">
            <a:avLst/>
          </a:prstGeom>
          <a:noFill/>
          <a:ln w="19050">
            <a:noFill/>
          </a:ln>
          <a:effectLst/>
        </p:spPr>
        <p:txBody>
          <a:bodyPr wrap="none" rtlCol="0">
            <a:spAutoFit/>
          </a:bodyPr>
          <a:lstStyle/>
          <a:p>
            <a:r>
              <a:rPr lang="en-US" dirty="0" smtClean="0">
                <a:solidFill>
                  <a:srgbClr val="000000"/>
                </a:solidFill>
              </a:rPr>
              <a:t>50 - 65</a:t>
            </a:r>
            <a:endParaRPr lang="en-GB" dirty="0">
              <a:solidFill>
                <a:srgbClr val="000000"/>
              </a:solidFill>
            </a:endParaRPr>
          </a:p>
        </p:txBody>
      </p:sp>
      <p:sp>
        <p:nvSpPr>
          <p:cNvPr id="16" name="TextBox 15"/>
          <p:cNvSpPr txBox="1"/>
          <p:nvPr/>
        </p:nvSpPr>
        <p:spPr>
          <a:xfrm>
            <a:off x="1733910" y="4535183"/>
            <a:ext cx="1191353" cy="461665"/>
          </a:xfrm>
          <a:prstGeom prst="rect">
            <a:avLst/>
          </a:prstGeom>
          <a:noFill/>
          <a:ln w="28575">
            <a:solidFill>
              <a:srgbClr val="00B050"/>
            </a:solidFill>
          </a:ln>
          <a:effectLst/>
        </p:spPr>
        <p:txBody>
          <a:bodyPr wrap="none" rtlCol="0">
            <a:spAutoFit/>
          </a:bodyPr>
          <a:lstStyle/>
          <a:p>
            <a:pPr algn="ctr"/>
            <a:r>
              <a:rPr lang="en-US" sz="1200" dirty="0" smtClean="0">
                <a:solidFill>
                  <a:srgbClr val="000000"/>
                </a:solidFill>
              </a:rPr>
              <a:t>DN 40 - DN 50</a:t>
            </a:r>
          </a:p>
          <a:p>
            <a:pPr algn="ctr"/>
            <a:r>
              <a:rPr lang="en-US" sz="1200" dirty="0">
                <a:solidFill>
                  <a:srgbClr val="000000"/>
                </a:solidFill>
              </a:rPr>
              <a:t>(</a:t>
            </a:r>
            <a:r>
              <a:rPr lang="el-GR" sz="1200" dirty="0">
                <a:solidFill>
                  <a:srgbClr val="000000"/>
                </a:solidFill>
              </a:rPr>
              <a:t>Δ</a:t>
            </a:r>
            <a:r>
              <a:rPr lang="en-US" sz="1200" dirty="0">
                <a:solidFill>
                  <a:srgbClr val="000000"/>
                </a:solidFill>
              </a:rPr>
              <a:t>P reasons</a:t>
            </a:r>
            <a:r>
              <a:rPr lang="en-US" sz="1200" dirty="0" smtClean="0">
                <a:solidFill>
                  <a:srgbClr val="000000"/>
                </a:solidFill>
              </a:rPr>
              <a:t>)</a:t>
            </a:r>
            <a:endParaRPr lang="en-GB" sz="1200" dirty="0">
              <a:solidFill>
                <a:srgbClr val="000000"/>
              </a:solidFill>
            </a:endParaRPr>
          </a:p>
        </p:txBody>
      </p:sp>
      <p:sp>
        <p:nvSpPr>
          <p:cNvPr id="17" name="TextBox 16"/>
          <p:cNvSpPr txBox="1"/>
          <p:nvPr/>
        </p:nvSpPr>
        <p:spPr>
          <a:xfrm>
            <a:off x="3920530" y="3644997"/>
            <a:ext cx="569387" cy="369332"/>
          </a:xfrm>
          <a:prstGeom prst="rect">
            <a:avLst/>
          </a:prstGeom>
          <a:noFill/>
          <a:ln w="19050">
            <a:noFill/>
          </a:ln>
          <a:effectLst/>
        </p:spPr>
        <p:txBody>
          <a:bodyPr wrap="none" rtlCol="0">
            <a:spAutoFit/>
          </a:bodyPr>
          <a:lstStyle/>
          <a:p>
            <a:r>
              <a:rPr lang="en-US" dirty="0" smtClean="0">
                <a:solidFill>
                  <a:srgbClr val="000000"/>
                </a:solidFill>
              </a:rPr>
              <a:t>250</a:t>
            </a:r>
            <a:endParaRPr lang="en-GB" dirty="0">
              <a:solidFill>
                <a:srgbClr val="000000"/>
              </a:solidFill>
            </a:endParaRPr>
          </a:p>
        </p:txBody>
      </p:sp>
      <p:sp>
        <p:nvSpPr>
          <p:cNvPr id="18" name="TextBox 17"/>
          <p:cNvSpPr txBox="1"/>
          <p:nvPr/>
        </p:nvSpPr>
        <p:spPr>
          <a:xfrm>
            <a:off x="3544628" y="4535183"/>
            <a:ext cx="1321196" cy="461665"/>
          </a:xfrm>
          <a:prstGeom prst="rect">
            <a:avLst/>
          </a:prstGeom>
          <a:noFill/>
          <a:ln w="28575">
            <a:solidFill>
              <a:srgbClr val="00B050"/>
            </a:solidFill>
          </a:ln>
          <a:effectLst/>
        </p:spPr>
        <p:txBody>
          <a:bodyPr wrap="none" rtlCol="0">
            <a:spAutoFit/>
          </a:bodyPr>
          <a:lstStyle/>
          <a:p>
            <a:pPr algn="ctr"/>
            <a:r>
              <a:rPr lang="en-US" sz="1200" dirty="0" smtClean="0">
                <a:solidFill>
                  <a:srgbClr val="000000"/>
                </a:solidFill>
              </a:rPr>
              <a:t>DN 200 @ LSS_</a:t>
            </a:r>
          </a:p>
          <a:p>
            <a:pPr algn="ctr"/>
            <a:r>
              <a:rPr lang="en-US" sz="1200" dirty="0" smtClean="0">
                <a:solidFill>
                  <a:srgbClr val="000000"/>
                </a:solidFill>
              </a:rPr>
              <a:t>(encumbrance)</a:t>
            </a:r>
            <a:endParaRPr lang="en-GB" sz="1200" dirty="0">
              <a:solidFill>
                <a:srgbClr val="000000"/>
              </a:solidFill>
            </a:endParaRPr>
          </a:p>
        </p:txBody>
      </p:sp>
      <p:sp>
        <p:nvSpPr>
          <p:cNvPr id="19" name="TextBox 18"/>
          <p:cNvSpPr txBox="1"/>
          <p:nvPr/>
        </p:nvSpPr>
        <p:spPr>
          <a:xfrm>
            <a:off x="6035093" y="3648495"/>
            <a:ext cx="441146" cy="369332"/>
          </a:xfrm>
          <a:prstGeom prst="rect">
            <a:avLst/>
          </a:prstGeom>
          <a:noFill/>
          <a:ln w="19050">
            <a:noFill/>
          </a:ln>
          <a:effectLst/>
        </p:spPr>
        <p:txBody>
          <a:bodyPr wrap="none" rtlCol="0">
            <a:spAutoFit/>
          </a:bodyPr>
          <a:lstStyle/>
          <a:p>
            <a:r>
              <a:rPr lang="en-US" dirty="0" smtClean="0">
                <a:solidFill>
                  <a:srgbClr val="000000"/>
                </a:solidFill>
              </a:rPr>
              <a:t>80</a:t>
            </a:r>
            <a:endParaRPr lang="en-GB" dirty="0">
              <a:solidFill>
                <a:srgbClr val="000000"/>
              </a:solidFill>
            </a:endParaRPr>
          </a:p>
        </p:txBody>
      </p:sp>
      <p:sp>
        <p:nvSpPr>
          <p:cNvPr id="20" name="TextBox 19"/>
          <p:cNvSpPr txBox="1"/>
          <p:nvPr/>
        </p:nvSpPr>
        <p:spPr>
          <a:xfrm>
            <a:off x="5383022" y="5201514"/>
            <a:ext cx="1077987" cy="461665"/>
          </a:xfrm>
          <a:prstGeom prst="rect">
            <a:avLst/>
          </a:prstGeom>
          <a:noFill/>
          <a:ln w="28575">
            <a:solidFill>
              <a:srgbClr val="00B050"/>
            </a:solidFill>
            <a:prstDash val="sysDot"/>
          </a:ln>
          <a:effectLst/>
        </p:spPr>
        <p:txBody>
          <a:bodyPr wrap="none" rtlCol="0">
            <a:spAutoFit/>
          </a:bodyPr>
          <a:lstStyle/>
          <a:p>
            <a:pPr algn="ctr"/>
            <a:r>
              <a:rPr lang="en-US" sz="1200" dirty="0" smtClean="0">
                <a:solidFill>
                  <a:srgbClr val="000000"/>
                </a:solidFill>
              </a:rPr>
              <a:t>DN 50</a:t>
            </a:r>
          </a:p>
          <a:p>
            <a:pPr algn="ctr"/>
            <a:r>
              <a:rPr lang="en-US" sz="1200" dirty="0" smtClean="0">
                <a:solidFill>
                  <a:srgbClr val="000000"/>
                </a:solidFill>
              </a:rPr>
              <a:t>(</a:t>
            </a:r>
            <a:r>
              <a:rPr lang="el-GR" sz="1200" dirty="0" smtClean="0">
                <a:solidFill>
                  <a:srgbClr val="000000"/>
                </a:solidFill>
              </a:rPr>
              <a:t>Δ</a:t>
            </a:r>
            <a:r>
              <a:rPr lang="en-US" sz="1200" dirty="0" smtClean="0">
                <a:solidFill>
                  <a:srgbClr val="000000"/>
                </a:solidFill>
              </a:rPr>
              <a:t>P reasons)</a:t>
            </a:r>
            <a:endParaRPr lang="en-GB" sz="1200" dirty="0">
              <a:solidFill>
                <a:srgbClr val="000000"/>
              </a:solidFill>
            </a:endParaRPr>
          </a:p>
        </p:txBody>
      </p:sp>
      <p:sp>
        <p:nvSpPr>
          <p:cNvPr id="21" name="TextBox 20"/>
          <p:cNvSpPr txBox="1"/>
          <p:nvPr/>
        </p:nvSpPr>
        <p:spPr>
          <a:xfrm>
            <a:off x="5524538" y="2709484"/>
            <a:ext cx="1462259" cy="461665"/>
          </a:xfrm>
          <a:prstGeom prst="rect">
            <a:avLst/>
          </a:prstGeom>
          <a:noFill/>
          <a:ln w="28575">
            <a:solidFill>
              <a:srgbClr val="FF9900"/>
            </a:solidFill>
            <a:prstDash val="sysDot"/>
          </a:ln>
          <a:effectLst/>
        </p:spPr>
        <p:txBody>
          <a:bodyPr wrap="none" rtlCol="0">
            <a:spAutoFit/>
          </a:bodyPr>
          <a:lstStyle/>
          <a:p>
            <a:pPr algn="ctr"/>
            <a:r>
              <a:rPr lang="en-US" sz="1200" dirty="0" smtClean="0">
                <a:solidFill>
                  <a:srgbClr val="000000"/>
                </a:solidFill>
              </a:rPr>
              <a:t>DN 100/125 ?</a:t>
            </a:r>
          </a:p>
          <a:p>
            <a:pPr algn="ctr"/>
            <a:r>
              <a:rPr lang="en-US" sz="1200" dirty="0" smtClean="0">
                <a:solidFill>
                  <a:srgbClr val="000000"/>
                </a:solidFill>
              </a:rPr>
              <a:t>(damping reasons)</a:t>
            </a:r>
            <a:endParaRPr lang="en-GB" sz="1200" dirty="0">
              <a:solidFill>
                <a:srgbClr val="000000"/>
              </a:solidFill>
            </a:endParaRPr>
          </a:p>
        </p:txBody>
      </p:sp>
      <p:sp>
        <p:nvSpPr>
          <p:cNvPr id="22" name="TextBox 21"/>
          <p:cNvSpPr txBox="1"/>
          <p:nvPr/>
        </p:nvSpPr>
        <p:spPr>
          <a:xfrm>
            <a:off x="3399553" y="2711682"/>
            <a:ext cx="1611340" cy="461665"/>
          </a:xfrm>
          <a:prstGeom prst="rect">
            <a:avLst/>
          </a:prstGeom>
          <a:solidFill>
            <a:schemeClr val="bg1">
              <a:lumMod val="85000"/>
            </a:schemeClr>
          </a:solidFill>
          <a:ln w="28575">
            <a:solidFill>
              <a:srgbClr val="FF9900"/>
            </a:solidFill>
            <a:prstDash val="sysDash"/>
          </a:ln>
          <a:effectLst/>
        </p:spPr>
        <p:txBody>
          <a:bodyPr wrap="none" rtlCol="0">
            <a:spAutoFit/>
          </a:bodyPr>
          <a:lstStyle/>
          <a:p>
            <a:pPr algn="ctr"/>
            <a:r>
              <a:rPr lang="en-US" sz="1200" dirty="0" smtClean="0">
                <a:solidFill>
                  <a:srgbClr val="000000"/>
                </a:solidFill>
              </a:rPr>
              <a:t>DN 300 @ caverns?</a:t>
            </a:r>
          </a:p>
          <a:p>
            <a:pPr algn="ctr"/>
            <a:r>
              <a:rPr lang="en-US" sz="1200" dirty="0" smtClean="0">
                <a:solidFill>
                  <a:srgbClr val="000000"/>
                </a:solidFill>
              </a:rPr>
              <a:t>(damping reasons)</a:t>
            </a:r>
            <a:endParaRPr lang="en-GB" sz="1200" dirty="0">
              <a:solidFill>
                <a:srgbClr val="000000"/>
              </a:solidFill>
            </a:endParaRPr>
          </a:p>
        </p:txBody>
      </p:sp>
      <p:sp>
        <p:nvSpPr>
          <p:cNvPr id="23" name="TextBox 22"/>
          <p:cNvSpPr txBox="1"/>
          <p:nvPr/>
        </p:nvSpPr>
        <p:spPr>
          <a:xfrm>
            <a:off x="7801819" y="3648495"/>
            <a:ext cx="569387" cy="369332"/>
          </a:xfrm>
          <a:prstGeom prst="rect">
            <a:avLst/>
          </a:prstGeom>
          <a:noFill/>
          <a:ln w="19050">
            <a:noFill/>
          </a:ln>
          <a:effectLst/>
        </p:spPr>
        <p:txBody>
          <a:bodyPr wrap="none" rtlCol="0">
            <a:spAutoFit/>
          </a:bodyPr>
          <a:lstStyle/>
          <a:p>
            <a:r>
              <a:rPr lang="en-US" dirty="0" smtClean="0">
                <a:solidFill>
                  <a:srgbClr val="000000"/>
                </a:solidFill>
              </a:rPr>
              <a:t>125</a:t>
            </a:r>
            <a:endParaRPr lang="en-GB" dirty="0">
              <a:solidFill>
                <a:srgbClr val="000000"/>
              </a:solidFill>
            </a:endParaRPr>
          </a:p>
        </p:txBody>
      </p:sp>
      <p:sp>
        <p:nvSpPr>
          <p:cNvPr id="24" name="TextBox 23"/>
          <p:cNvSpPr txBox="1"/>
          <p:nvPr/>
        </p:nvSpPr>
        <p:spPr>
          <a:xfrm>
            <a:off x="7284346" y="4535183"/>
            <a:ext cx="1608134" cy="646331"/>
          </a:xfrm>
          <a:prstGeom prst="rect">
            <a:avLst/>
          </a:prstGeom>
          <a:noFill/>
          <a:ln w="28575">
            <a:solidFill>
              <a:srgbClr val="FF9900"/>
            </a:solidFill>
            <a:prstDash val="sysDash"/>
          </a:ln>
          <a:effectLst/>
        </p:spPr>
        <p:txBody>
          <a:bodyPr wrap="none" rtlCol="0">
            <a:spAutoFit/>
          </a:bodyPr>
          <a:lstStyle/>
          <a:p>
            <a:pPr algn="ctr"/>
            <a:r>
              <a:rPr lang="en-US" sz="1200" dirty="0" smtClean="0">
                <a:solidFill>
                  <a:srgbClr val="000000"/>
                </a:solidFill>
              </a:rPr>
              <a:t>Could be decreased</a:t>
            </a:r>
          </a:p>
          <a:p>
            <a:pPr algn="ctr"/>
            <a:r>
              <a:rPr lang="en-US" sz="1200" dirty="0" smtClean="0">
                <a:solidFill>
                  <a:srgbClr val="000000"/>
                </a:solidFill>
              </a:rPr>
              <a:t>(ok for </a:t>
            </a:r>
            <a:r>
              <a:rPr lang="el-GR" sz="1200" dirty="0" smtClean="0">
                <a:solidFill>
                  <a:srgbClr val="000000"/>
                </a:solidFill>
              </a:rPr>
              <a:t>Δ</a:t>
            </a:r>
            <a:r>
              <a:rPr lang="en-US" sz="1200" dirty="0" smtClean="0">
                <a:solidFill>
                  <a:srgbClr val="000000"/>
                </a:solidFill>
              </a:rPr>
              <a:t>P)</a:t>
            </a:r>
          </a:p>
          <a:p>
            <a:pPr algn="ctr"/>
            <a:r>
              <a:rPr lang="en-US" sz="1200" dirty="0" smtClean="0">
                <a:solidFill>
                  <a:srgbClr val="000000"/>
                </a:solidFill>
              </a:rPr>
              <a:t>(not ok quench)</a:t>
            </a:r>
            <a:endParaRPr lang="en-GB" sz="1200" dirty="0">
              <a:solidFill>
                <a:srgbClr val="000000"/>
              </a:solidFill>
            </a:endParaRPr>
          </a:p>
        </p:txBody>
      </p:sp>
      <p:sp>
        <p:nvSpPr>
          <p:cNvPr id="25" name="TextBox 24"/>
          <p:cNvSpPr txBox="1"/>
          <p:nvPr/>
        </p:nvSpPr>
        <p:spPr>
          <a:xfrm>
            <a:off x="7427814" y="2711682"/>
            <a:ext cx="1321196" cy="461665"/>
          </a:xfrm>
          <a:prstGeom prst="rect">
            <a:avLst/>
          </a:prstGeom>
          <a:noFill/>
          <a:ln w="28575">
            <a:solidFill>
              <a:srgbClr val="00B050"/>
            </a:solidFill>
          </a:ln>
          <a:effectLst/>
        </p:spPr>
        <p:txBody>
          <a:bodyPr wrap="none" rtlCol="0">
            <a:spAutoFit/>
          </a:bodyPr>
          <a:lstStyle/>
          <a:p>
            <a:pPr algn="ctr"/>
            <a:r>
              <a:rPr lang="en-US" sz="1200" dirty="0" smtClean="0">
                <a:solidFill>
                  <a:srgbClr val="000000"/>
                </a:solidFill>
              </a:rPr>
              <a:t>DN 200 @ LSS_</a:t>
            </a:r>
          </a:p>
          <a:p>
            <a:pPr algn="ctr"/>
            <a:r>
              <a:rPr lang="en-US" sz="1200" dirty="0" smtClean="0">
                <a:solidFill>
                  <a:srgbClr val="000000"/>
                </a:solidFill>
              </a:rPr>
              <a:t>(quench buffer)</a:t>
            </a:r>
            <a:endParaRPr lang="en-GB" sz="1200" dirty="0">
              <a:solidFill>
                <a:srgbClr val="000000"/>
              </a:solidFill>
            </a:endParaRPr>
          </a:p>
        </p:txBody>
      </p:sp>
      <p:cxnSp>
        <p:nvCxnSpPr>
          <p:cNvPr id="26" name="Straight Connector 25"/>
          <p:cNvCxnSpPr/>
          <p:nvPr/>
        </p:nvCxnSpPr>
        <p:spPr>
          <a:xfrm>
            <a:off x="231417" y="3564558"/>
            <a:ext cx="8354951" cy="0"/>
          </a:xfrm>
          <a:prstGeom prst="line">
            <a:avLst/>
          </a:prstGeom>
          <a:ln w="28575">
            <a:solidFill>
              <a:srgbClr val="000000"/>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231417" y="4088908"/>
            <a:ext cx="8354951" cy="0"/>
          </a:xfrm>
          <a:prstGeom prst="line">
            <a:avLst/>
          </a:prstGeom>
          <a:ln w="28575">
            <a:solidFill>
              <a:srgbClr val="000000"/>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28" name="Group 27"/>
          <p:cNvGrpSpPr/>
          <p:nvPr/>
        </p:nvGrpSpPr>
        <p:grpSpPr>
          <a:xfrm>
            <a:off x="7434148" y="4361594"/>
            <a:ext cx="1314862" cy="990027"/>
            <a:chOff x="7096284" y="4343350"/>
            <a:chExt cx="1116344" cy="792088"/>
          </a:xfrm>
          <a:effectLst/>
        </p:grpSpPr>
        <p:cxnSp>
          <p:nvCxnSpPr>
            <p:cNvPr id="29" name="Straight Connector 28"/>
            <p:cNvCxnSpPr/>
            <p:nvPr/>
          </p:nvCxnSpPr>
          <p:spPr>
            <a:xfrm>
              <a:off x="7096284" y="4343350"/>
              <a:ext cx="1116344" cy="792088"/>
            </a:xfrm>
            <a:prstGeom prst="line">
              <a:avLst/>
            </a:prstGeom>
            <a:ln w="28575">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7096284" y="4343350"/>
              <a:ext cx="1116344" cy="792088"/>
            </a:xfrm>
            <a:prstGeom prst="line">
              <a:avLst/>
            </a:prstGeom>
            <a:ln w="28575">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cxnSp>
        <p:nvCxnSpPr>
          <p:cNvPr id="31" name="Straight Arrow Connector 30"/>
          <p:cNvCxnSpPr>
            <a:stCxn id="17" idx="0"/>
            <a:endCxn id="22" idx="2"/>
          </p:cNvCxnSpPr>
          <p:nvPr/>
        </p:nvCxnSpPr>
        <p:spPr>
          <a:xfrm flipH="1" flipV="1">
            <a:off x="4205223" y="3173347"/>
            <a:ext cx="1" cy="471650"/>
          </a:xfrm>
          <a:prstGeom prst="straightConnector1">
            <a:avLst/>
          </a:prstGeom>
          <a:ln w="28575">
            <a:solidFill>
              <a:srgbClr val="FF9900"/>
            </a:solidFill>
            <a:prstDash val="dash"/>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9" idx="0"/>
            <a:endCxn id="21" idx="2"/>
          </p:cNvCxnSpPr>
          <p:nvPr/>
        </p:nvCxnSpPr>
        <p:spPr>
          <a:xfrm flipV="1">
            <a:off x="6255666" y="3171149"/>
            <a:ext cx="2" cy="477346"/>
          </a:xfrm>
          <a:prstGeom prst="straightConnector1">
            <a:avLst/>
          </a:prstGeom>
          <a:ln w="28575">
            <a:solidFill>
              <a:srgbClr val="FF9900"/>
            </a:solidFill>
            <a:prstDash val="sysDot"/>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23" idx="0"/>
            <a:endCxn id="25" idx="2"/>
          </p:cNvCxnSpPr>
          <p:nvPr/>
        </p:nvCxnSpPr>
        <p:spPr>
          <a:xfrm flipV="1">
            <a:off x="8086513" y="3173347"/>
            <a:ext cx="1899" cy="475148"/>
          </a:xfrm>
          <a:prstGeom prst="straightConnector1">
            <a:avLst/>
          </a:prstGeom>
          <a:ln w="28575">
            <a:solidFill>
              <a:srgbClr val="00B050"/>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23" idx="2"/>
            <a:endCxn id="24" idx="0"/>
          </p:cNvCxnSpPr>
          <p:nvPr/>
        </p:nvCxnSpPr>
        <p:spPr>
          <a:xfrm>
            <a:off x="8086513" y="4017827"/>
            <a:ext cx="1900" cy="517356"/>
          </a:xfrm>
          <a:prstGeom prst="straightConnector1">
            <a:avLst/>
          </a:prstGeom>
          <a:ln w="28575">
            <a:solidFill>
              <a:srgbClr val="FF9900"/>
            </a:solidFill>
            <a:prstDash val="dash"/>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stCxn id="17" idx="2"/>
            <a:endCxn id="18" idx="0"/>
          </p:cNvCxnSpPr>
          <p:nvPr/>
        </p:nvCxnSpPr>
        <p:spPr>
          <a:xfrm>
            <a:off x="4205224" y="4014329"/>
            <a:ext cx="2" cy="520854"/>
          </a:xfrm>
          <a:prstGeom prst="straightConnector1">
            <a:avLst/>
          </a:prstGeom>
          <a:ln w="28575">
            <a:solidFill>
              <a:srgbClr val="00B050"/>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stCxn id="15" idx="2"/>
            <a:endCxn id="16" idx="0"/>
          </p:cNvCxnSpPr>
          <p:nvPr/>
        </p:nvCxnSpPr>
        <p:spPr>
          <a:xfrm flipH="1">
            <a:off x="2329587" y="4010834"/>
            <a:ext cx="3" cy="524349"/>
          </a:xfrm>
          <a:prstGeom prst="straightConnector1">
            <a:avLst/>
          </a:prstGeom>
          <a:ln w="28575">
            <a:solidFill>
              <a:srgbClr val="00B050"/>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14" idx="2"/>
            <a:endCxn id="41" idx="0"/>
          </p:cNvCxnSpPr>
          <p:nvPr/>
        </p:nvCxnSpPr>
        <p:spPr>
          <a:xfrm>
            <a:off x="825440" y="4060846"/>
            <a:ext cx="3607" cy="330904"/>
          </a:xfrm>
          <a:prstGeom prst="straightConnector1">
            <a:avLst/>
          </a:prstGeom>
          <a:ln w="12700">
            <a:solidFill>
              <a:srgbClr val="000000"/>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a:stCxn id="14" idx="0"/>
            <a:endCxn id="40" idx="2"/>
          </p:cNvCxnSpPr>
          <p:nvPr/>
        </p:nvCxnSpPr>
        <p:spPr>
          <a:xfrm flipV="1">
            <a:off x="825440" y="3256909"/>
            <a:ext cx="3607" cy="342272"/>
          </a:xfrm>
          <a:prstGeom prst="straightConnector1">
            <a:avLst/>
          </a:prstGeom>
          <a:ln w="12700">
            <a:solidFill>
              <a:srgbClr val="000000"/>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511492" y="2795244"/>
            <a:ext cx="635110" cy="461665"/>
          </a:xfrm>
          <a:prstGeom prst="rect">
            <a:avLst/>
          </a:prstGeom>
          <a:noFill/>
          <a:ln w="12700">
            <a:solidFill>
              <a:srgbClr val="000000"/>
            </a:solidFill>
          </a:ln>
          <a:effectLst/>
        </p:spPr>
        <p:txBody>
          <a:bodyPr wrap="none" rtlCol="0">
            <a:spAutoFit/>
          </a:bodyPr>
          <a:lstStyle/>
          <a:p>
            <a:pPr algn="ctr"/>
            <a:r>
              <a:rPr lang="en-US" sz="1200" dirty="0" smtClean="0">
                <a:solidFill>
                  <a:srgbClr val="000000"/>
                </a:solidFill>
              </a:rPr>
              <a:t>Higher</a:t>
            </a:r>
          </a:p>
          <a:p>
            <a:pPr algn="ctr"/>
            <a:r>
              <a:rPr lang="en-US" sz="1200" dirty="0" smtClean="0">
                <a:solidFill>
                  <a:srgbClr val="000000"/>
                </a:solidFill>
              </a:rPr>
              <a:t>DN</a:t>
            </a:r>
            <a:endParaRPr lang="en-GB" sz="1200" dirty="0">
              <a:solidFill>
                <a:srgbClr val="000000"/>
              </a:solidFill>
            </a:endParaRPr>
          </a:p>
        </p:txBody>
      </p:sp>
      <p:sp>
        <p:nvSpPr>
          <p:cNvPr id="41" name="TextBox 40"/>
          <p:cNvSpPr txBox="1"/>
          <p:nvPr/>
        </p:nvSpPr>
        <p:spPr>
          <a:xfrm>
            <a:off x="528323" y="4391750"/>
            <a:ext cx="601447" cy="461665"/>
          </a:xfrm>
          <a:prstGeom prst="rect">
            <a:avLst/>
          </a:prstGeom>
          <a:noFill/>
          <a:ln w="12700">
            <a:solidFill>
              <a:srgbClr val="000000"/>
            </a:solidFill>
          </a:ln>
          <a:effectLst/>
        </p:spPr>
        <p:txBody>
          <a:bodyPr wrap="none" rtlCol="0">
            <a:spAutoFit/>
          </a:bodyPr>
          <a:lstStyle/>
          <a:p>
            <a:pPr algn="ctr"/>
            <a:r>
              <a:rPr lang="en-US" sz="1200" dirty="0" smtClean="0">
                <a:solidFill>
                  <a:srgbClr val="000000"/>
                </a:solidFill>
              </a:rPr>
              <a:t>Lower</a:t>
            </a:r>
          </a:p>
          <a:p>
            <a:pPr algn="ctr"/>
            <a:r>
              <a:rPr lang="en-US" sz="1200" dirty="0" smtClean="0">
                <a:solidFill>
                  <a:srgbClr val="000000"/>
                </a:solidFill>
              </a:rPr>
              <a:t>DN</a:t>
            </a:r>
            <a:endParaRPr lang="en-GB" sz="1200" dirty="0">
              <a:solidFill>
                <a:srgbClr val="000000"/>
              </a:solidFill>
            </a:endParaRPr>
          </a:p>
        </p:txBody>
      </p:sp>
      <p:cxnSp>
        <p:nvCxnSpPr>
          <p:cNvPr id="46" name="Straight Connector 45"/>
          <p:cNvCxnSpPr/>
          <p:nvPr/>
        </p:nvCxnSpPr>
        <p:spPr>
          <a:xfrm>
            <a:off x="1549572" y="692696"/>
            <a:ext cx="0" cy="5018806"/>
          </a:xfrm>
          <a:prstGeom prst="line">
            <a:avLst/>
          </a:prstGeom>
          <a:ln w="12700">
            <a:solidFill>
              <a:srgbClr val="000000"/>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1778359" y="4998471"/>
            <a:ext cx="1112561" cy="369332"/>
          </a:xfrm>
          <a:prstGeom prst="rect">
            <a:avLst/>
          </a:prstGeom>
          <a:noFill/>
          <a:effectLst/>
        </p:spPr>
        <p:txBody>
          <a:bodyPr wrap="square" rtlCol="0">
            <a:spAutoFit/>
          </a:bodyPr>
          <a:lstStyle/>
          <a:p>
            <a:pPr algn="ctr"/>
            <a:r>
              <a:rPr lang="en-US" sz="900" b="1" dirty="0" smtClean="0">
                <a:solidFill>
                  <a:srgbClr val="000000"/>
                </a:solidFill>
              </a:rPr>
              <a:t>No changes for the time being</a:t>
            </a:r>
            <a:endParaRPr lang="en-GB" sz="900" b="1" dirty="0">
              <a:solidFill>
                <a:srgbClr val="000000"/>
              </a:solidFill>
            </a:endParaRPr>
          </a:p>
        </p:txBody>
      </p:sp>
      <p:sp>
        <p:nvSpPr>
          <p:cNvPr id="48" name="TextBox 47"/>
          <p:cNvSpPr txBox="1"/>
          <p:nvPr/>
        </p:nvSpPr>
        <p:spPr>
          <a:xfrm>
            <a:off x="3629386" y="2226076"/>
            <a:ext cx="1152441" cy="461665"/>
          </a:xfrm>
          <a:prstGeom prst="rect">
            <a:avLst/>
          </a:prstGeom>
          <a:noFill/>
          <a:effectLst/>
        </p:spPr>
        <p:txBody>
          <a:bodyPr wrap="square" rtlCol="0">
            <a:spAutoFit/>
          </a:bodyPr>
          <a:lstStyle/>
          <a:p>
            <a:pPr algn="ctr"/>
            <a:r>
              <a:rPr lang="en-US" sz="800" b="1" dirty="0" smtClean="0">
                <a:solidFill>
                  <a:srgbClr val="000000"/>
                </a:solidFill>
              </a:rPr>
              <a:t>Not yet started</a:t>
            </a:r>
          </a:p>
          <a:p>
            <a:pPr algn="ctr"/>
            <a:r>
              <a:rPr lang="en-US" sz="800" b="1" dirty="0" smtClean="0">
                <a:solidFill>
                  <a:srgbClr val="000000"/>
                </a:solidFill>
              </a:rPr>
              <a:t>Directly affects</a:t>
            </a:r>
          </a:p>
          <a:p>
            <a:pPr algn="ctr"/>
            <a:r>
              <a:rPr lang="en-US" sz="800" b="1" dirty="0" smtClean="0">
                <a:solidFill>
                  <a:srgbClr val="000000"/>
                </a:solidFill>
              </a:rPr>
              <a:t>QXL vacuum jacket </a:t>
            </a:r>
            <a:endParaRPr lang="en-GB" sz="800" b="1" dirty="0">
              <a:solidFill>
                <a:srgbClr val="000000"/>
              </a:solidFill>
            </a:endParaRPr>
          </a:p>
        </p:txBody>
      </p:sp>
      <p:sp>
        <p:nvSpPr>
          <p:cNvPr id="49" name="TextBox 48"/>
          <p:cNvSpPr txBox="1"/>
          <p:nvPr/>
        </p:nvSpPr>
        <p:spPr>
          <a:xfrm>
            <a:off x="5626633" y="2229245"/>
            <a:ext cx="1258064" cy="461665"/>
          </a:xfrm>
          <a:prstGeom prst="rect">
            <a:avLst/>
          </a:prstGeom>
          <a:noFill/>
          <a:effectLst/>
        </p:spPr>
        <p:txBody>
          <a:bodyPr wrap="square" rtlCol="0">
            <a:spAutoFit/>
          </a:bodyPr>
          <a:lstStyle/>
          <a:p>
            <a:pPr algn="ctr"/>
            <a:r>
              <a:rPr lang="en-US" sz="800" b="1" dirty="0" smtClean="0">
                <a:solidFill>
                  <a:srgbClr val="000000"/>
                </a:solidFill>
              </a:rPr>
              <a:t>Study started</a:t>
            </a:r>
          </a:p>
          <a:p>
            <a:pPr algn="ctr"/>
            <a:r>
              <a:rPr lang="en-US" sz="800" b="1" dirty="0" smtClean="0">
                <a:solidFill>
                  <a:srgbClr val="000000"/>
                </a:solidFill>
              </a:rPr>
              <a:t>Maximum increase</a:t>
            </a:r>
          </a:p>
          <a:p>
            <a:pPr algn="ctr"/>
            <a:r>
              <a:rPr lang="en-US" sz="800" b="1" dirty="0" smtClean="0">
                <a:solidFill>
                  <a:srgbClr val="000000"/>
                </a:solidFill>
                <a:sym typeface="Wingdings" panose="05000000000000000000" pitchFamily="2" charset="2"/>
              </a:rPr>
              <a:t> </a:t>
            </a:r>
            <a:r>
              <a:rPr lang="en-US" sz="800" b="1" dirty="0" smtClean="0">
                <a:solidFill>
                  <a:srgbClr val="000000"/>
                </a:solidFill>
              </a:rPr>
              <a:t>to be investigated</a:t>
            </a:r>
            <a:endParaRPr lang="en-GB" sz="800" b="1" dirty="0">
              <a:solidFill>
                <a:srgbClr val="000000"/>
              </a:solidFill>
            </a:endParaRPr>
          </a:p>
        </p:txBody>
      </p:sp>
      <p:cxnSp>
        <p:nvCxnSpPr>
          <p:cNvPr id="52" name="Straight Connector 51"/>
          <p:cNvCxnSpPr/>
          <p:nvPr/>
        </p:nvCxnSpPr>
        <p:spPr>
          <a:xfrm>
            <a:off x="7173132" y="747506"/>
            <a:ext cx="0" cy="5018806"/>
          </a:xfrm>
          <a:prstGeom prst="line">
            <a:avLst/>
          </a:prstGeom>
          <a:ln w="12700">
            <a:solidFill>
              <a:srgbClr val="000000"/>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5271942" y="747506"/>
            <a:ext cx="0" cy="5018806"/>
          </a:xfrm>
          <a:prstGeom prst="line">
            <a:avLst/>
          </a:prstGeom>
          <a:ln w="12700">
            <a:solidFill>
              <a:srgbClr val="000000"/>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3237402" y="747506"/>
            <a:ext cx="0" cy="5018806"/>
          </a:xfrm>
          <a:prstGeom prst="line">
            <a:avLst/>
          </a:prstGeom>
          <a:ln w="12700">
            <a:solidFill>
              <a:srgbClr val="000000"/>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524716" y="1296041"/>
            <a:ext cx="601447" cy="523220"/>
          </a:xfrm>
          <a:prstGeom prst="rect">
            <a:avLst/>
          </a:prstGeom>
          <a:noFill/>
          <a:effectLst/>
        </p:spPr>
        <p:txBody>
          <a:bodyPr wrap="none" rtlCol="0">
            <a:spAutoFit/>
          </a:bodyPr>
          <a:lstStyle/>
          <a:p>
            <a:pPr algn="ctr"/>
            <a:r>
              <a:rPr lang="en-US" sz="1400" dirty="0" smtClean="0">
                <a:solidFill>
                  <a:srgbClr val="000000"/>
                </a:solidFill>
              </a:rPr>
              <a:t>LHC</a:t>
            </a:r>
          </a:p>
          <a:p>
            <a:pPr algn="ctr"/>
            <a:r>
              <a:rPr lang="en-US" sz="1400" dirty="0" smtClean="0">
                <a:solidFill>
                  <a:srgbClr val="000000"/>
                </a:solidFill>
              </a:rPr>
              <a:t>(mm)</a:t>
            </a:r>
            <a:endParaRPr lang="en-GB" sz="1400" dirty="0">
              <a:solidFill>
                <a:srgbClr val="000000"/>
              </a:solidFill>
            </a:endParaRPr>
          </a:p>
        </p:txBody>
      </p:sp>
      <p:cxnSp>
        <p:nvCxnSpPr>
          <p:cNvPr id="56" name="Straight Connector 55"/>
          <p:cNvCxnSpPr/>
          <p:nvPr/>
        </p:nvCxnSpPr>
        <p:spPr>
          <a:xfrm>
            <a:off x="269497" y="1296041"/>
            <a:ext cx="8354951" cy="0"/>
          </a:xfrm>
          <a:prstGeom prst="line">
            <a:avLst/>
          </a:prstGeom>
          <a:ln w="28575">
            <a:solidFill>
              <a:srgbClr val="000000"/>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269497" y="1820391"/>
            <a:ext cx="8354951" cy="0"/>
          </a:xfrm>
          <a:prstGeom prst="line">
            <a:avLst/>
          </a:prstGeom>
          <a:ln w="28575">
            <a:solidFill>
              <a:srgbClr val="000000"/>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1878181" y="1367123"/>
            <a:ext cx="902811" cy="369332"/>
          </a:xfrm>
          <a:prstGeom prst="rect">
            <a:avLst/>
          </a:prstGeom>
          <a:noFill/>
          <a:ln w="19050">
            <a:noFill/>
          </a:ln>
          <a:effectLst/>
        </p:spPr>
        <p:txBody>
          <a:bodyPr wrap="none" rtlCol="0">
            <a:spAutoFit/>
          </a:bodyPr>
          <a:lstStyle/>
          <a:p>
            <a:r>
              <a:rPr lang="en-US" dirty="0" smtClean="0">
                <a:solidFill>
                  <a:srgbClr val="000000"/>
                </a:solidFill>
              </a:rPr>
              <a:t>80 - 80</a:t>
            </a:r>
            <a:endParaRPr lang="en-GB" dirty="0">
              <a:solidFill>
                <a:srgbClr val="000000"/>
              </a:solidFill>
            </a:endParaRPr>
          </a:p>
        </p:txBody>
      </p:sp>
      <p:sp>
        <p:nvSpPr>
          <p:cNvPr id="59" name="TextBox 58"/>
          <p:cNvSpPr txBox="1"/>
          <p:nvPr/>
        </p:nvSpPr>
        <p:spPr>
          <a:xfrm>
            <a:off x="3920527" y="1370618"/>
            <a:ext cx="569387" cy="369332"/>
          </a:xfrm>
          <a:prstGeom prst="rect">
            <a:avLst/>
          </a:prstGeom>
          <a:noFill/>
          <a:ln w="19050">
            <a:noFill/>
          </a:ln>
          <a:effectLst/>
        </p:spPr>
        <p:txBody>
          <a:bodyPr wrap="none" rtlCol="0">
            <a:spAutoFit/>
          </a:bodyPr>
          <a:lstStyle/>
          <a:p>
            <a:r>
              <a:rPr lang="en-US" dirty="0" smtClean="0">
                <a:solidFill>
                  <a:srgbClr val="000000"/>
                </a:solidFill>
              </a:rPr>
              <a:t>267</a:t>
            </a:r>
            <a:endParaRPr lang="en-GB" dirty="0">
              <a:solidFill>
                <a:srgbClr val="000000"/>
              </a:solidFill>
            </a:endParaRPr>
          </a:p>
        </p:txBody>
      </p:sp>
      <p:sp>
        <p:nvSpPr>
          <p:cNvPr id="60" name="TextBox 59"/>
          <p:cNvSpPr txBox="1"/>
          <p:nvPr/>
        </p:nvSpPr>
        <p:spPr>
          <a:xfrm>
            <a:off x="5953672" y="1374116"/>
            <a:ext cx="569387" cy="369332"/>
          </a:xfrm>
          <a:prstGeom prst="rect">
            <a:avLst/>
          </a:prstGeom>
          <a:noFill/>
          <a:ln w="19050">
            <a:noFill/>
          </a:ln>
          <a:effectLst/>
        </p:spPr>
        <p:txBody>
          <a:bodyPr wrap="none" rtlCol="0">
            <a:spAutoFit/>
          </a:bodyPr>
          <a:lstStyle/>
          <a:p>
            <a:r>
              <a:rPr lang="en-US" dirty="0" smtClean="0">
                <a:solidFill>
                  <a:srgbClr val="000000"/>
                </a:solidFill>
              </a:rPr>
              <a:t>100</a:t>
            </a:r>
            <a:endParaRPr lang="en-GB" dirty="0">
              <a:solidFill>
                <a:srgbClr val="000000"/>
              </a:solidFill>
            </a:endParaRPr>
          </a:p>
        </p:txBody>
      </p:sp>
      <p:sp>
        <p:nvSpPr>
          <p:cNvPr id="61" name="TextBox 60"/>
          <p:cNvSpPr txBox="1"/>
          <p:nvPr/>
        </p:nvSpPr>
        <p:spPr>
          <a:xfrm>
            <a:off x="7801816" y="1374116"/>
            <a:ext cx="569387" cy="369332"/>
          </a:xfrm>
          <a:prstGeom prst="rect">
            <a:avLst/>
          </a:prstGeom>
          <a:noFill/>
          <a:ln w="19050">
            <a:noFill/>
          </a:ln>
          <a:effectLst/>
        </p:spPr>
        <p:txBody>
          <a:bodyPr wrap="none" rtlCol="0">
            <a:spAutoFit/>
          </a:bodyPr>
          <a:lstStyle/>
          <a:p>
            <a:r>
              <a:rPr lang="en-US" dirty="0" smtClean="0">
                <a:solidFill>
                  <a:srgbClr val="000000"/>
                </a:solidFill>
              </a:rPr>
              <a:t>150</a:t>
            </a:r>
            <a:endParaRPr lang="en-GB" dirty="0">
              <a:solidFill>
                <a:srgbClr val="000000"/>
              </a:solidFill>
            </a:endParaRPr>
          </a:p>
        </p:txBody>
      </p:sp>
      <p:cxnSp>
        <p:nvCxnSpPr>
          <p:cNvPr id="74" name="Elbow Connector 73"/>
          <p:cNvCxnSpPr>
            <a:stCxn id="19" idx="1"/>
          </p:cNvCxnSpPr>
          <p:nvPr/>
        </p:nvCxnSpPr>
        <p:spPr>
          <a:xfrm rot="10800000" flipV="1">
            <a:off x="5606589" y="3833160"/>
            <a:ext cx="428504" cy="1348353"/>
          </a:xfrm>
          <a:prstGeom prst="bentConnector2">
            <a:avLst/>
          </a:prstGeom>
          <a:ln w="28575">
            <a:solidFill>
              <a:srgbClr val="00B050"/>
            </a:solidFill>
            <a:prstDash val="sysDot"/>
            <a:tailEnd type="triangle"/>
          </a:ln>
          <a:effectLst/>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a:off x="5956277" y="4536806"/>
            <a:ext cx="1148071" cy="461665"/>
          </a:xfrm>
          <a:prstGeom prst="rect">
            <a:avLst/>
          </a:prstGeom>
          <a:noFill/>
          <a:ln w="28575">
            <a:solidFill>
              <a:srgbClr val="00B050"/>
            </a:solidFill>
            <a:prstDash val="solid"/>
          </a:ln>
          <a:effectLst/>
        </p:spPr>
        <p:txBody>
          <a:bodyPr wrap="none" rtlCol="0">
            <a:spAutoFit/>
          </a:bodyPr>
          <a:lstStyle/>
          <a:p>
            <a:pPr algn="ctr"/>
            <a:r>
              <a:rPr lang="en-US" sz="1200" dirty="0" smtClean="0">
                <a:solidFill>
                  <a:srgbClr val="000000"/>
                </a:solidFill>
              </a:rPr>
              <a:t>DN 65</a:t>
            </a:r>
          </a:p>
          <a:p>
            <a:pPr algn="ctr"/>
            <a:r>
              <a:rPr lang="en-US" sz="1200" dirty="0" smtClean="0">
                <a:solidFill>
                  <a:srgbClr val="000000"/>
                </a:solidFill>
              </a:rPr>
              <a:t>(conservative)</a:t>
            </a:r>
            <a:endParaRPr lang="en-GB" sz="1200" dirty="0">
              <a:solidFill>
                <a:srgbClr val="000000"/>
              </a:solidFill>
            </a:endParaRPr>
          </a:p>
        </p:txBody>
      </p:sp>
      <p:cxnSp>
        <p:nvCxnSpPr>
          <p:cNvPr id="76" name="Elbow Connector 75"/>
          <p:cNvCxnSpPr>
            <a:stCxn id="19" idx="3"/>
          </p:cNvCxnSpPr>
          <p:nvPr/>
        </p:nvCxnSpPr>
        <p:spPr>
          <a:xfrm>
            <a:off x="6476239" y="3833161"/>
            <a:ext cx="435878" cy="703645"/>
          </a:xfrm>
          <a:prstGeom prst="bentConnector2">
            <a:avLst/>
          </a:prstGeom>
          <a:ln w="28575">
            <a:solidFill>
              <a:srgbClr val="00B050"/>
            </a:solidFill>
            <a:prstDash val="solid"/>
            <a:tailEnd type="triangle"/>
          </a:ln>
          <a:effectLst/>
        </p:spPr>
        <p:style>
          <a:lnRef idx="2">
            <a:schemeClr val="accent1"/>
          </a:lnRef>
          <a:fillRef idx="0">
            <a:schemeClr val="accent1"/>
          </a:fillRef>
          <a:effectRef idx="1">
            <a:schemeClr val="accent1"/>
          </a:effectRef>
          <a:fontRef idx="minor">
            <a:schemeClr val="tx1"/>
          </a:fontRef>
        </p:style>
      </p:cxnSp>
      <p:sp>
        <p:nvSpPr>
          <p:cNvPr id="2" name="Footer Placeholder 1"/>
          <p:cNvSpPr>
            <a:spLocks noGrp="1"/>
          </p:cNvSpPr>
          <p:nvPr>
            <p:ph type="ftr" sz="quarter" idx="11"/>
          </p:nvPr>
        </p:nvSpPr>
        <p:spPr/>
        <p:txBody>
          <a:bodyPr/>
          <a:lstStyle/>
          <a:p>
            <a:r>
              <a:rPr lang="en-US" smtClean="0"/>
              <a:t>WP9-Cryogenics,  Intro functional analysis-09May'19,  S. Claudet</a:t>
            </a:r>
            <a:endParaRPr lang="en-US" dirty="0"/>
          </a:p>
        </p:txBody>
      </p:sp>
      <p:sp>
        <p:nvSpPr>
          <p:cNvPr id="62" name="Slide Number Placeholder 7"/>
          <p:cNvSpPr txBox="1">
            <a:spLocks/>
          </p:cNvSpPr>
          <p:nvPr/>
        </p:nvSpPr>
        <p:spPr>
          <a:xfrm>
            <a:off x="8686800" y="6381368"/>
            <a:ext cx="457200" cy="360000"/>
          </a:xfrm>
          <a:prstGeom prst="rect">
            <a:avLst/>
          </a:prstGeom>
          <a:noFill/>
        </p:spPr>
        <p:txBody>
          <a:bodyPr anchor="b" anchorCtr="0"/>
          <a:lstStyle>
            <a:defPPr>
              <a:defRPr lang="fr-FR"/>
            </a:defPPr>
            <a:lvl1pPr marL="0" algn="l" defTabSz="457200" rtl="0" eaLnBrk="1" latinLnBrk="0" hangingPunct="1">
              <a:defRPr sz="2400" kern="1200">
                <a:solidFill>
                  <a:schemeClr val="tx1"/>
                </a:solidFill>
                <a:latin typeface="Arial" charset="0"/>
                <a:ea typeface="ＭＳ Ｐゴシック" charset="0"/>
                <a:cs typeface="ＭＳ Ｐゴシック" charset="0"/>
              </a:defRPr>
            </a:lvl1pPr>
            <a:lvl2pPr marL="742950" indent="-285750" algn="l" defTabSz="457200" rtl="0" eaLnBrk="1" latinLnBrk="0" hangingPunct="1">
              <a:defRPr sz="2400" kern="1200">
                <a:solidFill>
                  <a:schemeClr val="tx1"/>
                </a:solidFill>
                <a:latin typeface="Arial" charset="0"/>
                <a:ea typeface="ＭＳ Ｐゴシック" charset="0"/>
                <a:cs typeface="+mn-cs"/>
              </a:defRPr>
            </a:lvl2pPr>
            <a:lvl3pPr marL="1143000" indent="-228600" algn="l" defTabSz="457200" rtl="0" eaLnBrk="1" latinLnBrk="0" hangingPunct="1">
              <a:defRPr sz="2400" kern="1200">
                <a:solidFill>
                  <a:schemeClr val="tx1"/>
                </a:solidFill>
                <a:latin typeface="Arial" charset="0"/>
                <a:ea typeface="ＭＳ Ｐゴシック" charset="0"/>
                <a:cs typeface="+mn-cs"/>
              </a:defRPr>
            </a:lvl3pPr>
            <a:lvl4pPr marL="1600200" indent="-228600" algn="l" defTabSz="457200" rtl="0" eaLnBrk="1" latinLnBrk="0" hangingPunct="1">
              <a:defRPr sz="2400" kern="1200">
                <a:solidFill>
                  <a:schemeClr val="tx1"/>
                </a:solidFill>
                <a:latin typeface="Arial" charset="0"/>
                <a:ea typeface="ＭＳ Ｐゴシック" charset="0"/>
                <a:cs typeface="+mn-cs"/>
              </a:defRPr>
            </a:lvl4pPr>
            <a:lvl5pPr marL="2057400" indent="-228600" algn="l" defTabSz="457200" rtl="0" eaLnBrk="1" latinLnBrk="0" hangingPunct="1">
              <a:defRPr sz="2400" kern="1200">
                <a:solidFill>
                  <a:schemeClr val="tx1"/>
                </a:solidFill>
                <a:latin typeface="Arial" charset="0"/>
                <a:ea typeface="ＭＳ Ｐゴシック" charset="0"/>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9pPr>
          </a:lstStyle>
          <a:p>
            <a:pPr algn="r"/>
            <a:fld id="{8B8FEE61-2320-D443-B68A-A4780F306160}" type="slidenum">
              <a:rPr lang="en-US" sz="1200" smtClean="0">
                <a:solidFill>
                  <a:schemeClr val="accent1"/>
                </a:solidFill>
              </a:rPr>
              <a:pPr algn="r"/>
              <a:t>14</a:t>
            </a:fld>
            <a:endParaRPr lang="en-US" sz="1200" dirty="0">
              <a:solidFill>
                <a:schemeClr val="accent1"/>
              </a:solidFill>
            </a:endParaRPr>
          </a:p>
        </p:txBody>
      </p:sp>
      <p:pic>
        <p:nvPicPr>
          <p:cNvPr id="63"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3" name="TextBox 2"/>
          <p:cNvSpPr txBox="1"/>
          <p:nvPr/>
        </p:nvSpPr>
        <p:spPr>
          <a:xfrm>
            <a:off x="2010769" y="5733256"/>
            <a:ext cx="6377655" cy="646331"/>
          </a:xfrm>
          <a:prstGeom prst="rect">
            <a:avLst/>
          </a:prstGeom>
          <a:solidFill>
            <a:srgbClr val="FFFFBB"/>
          </a:solidFill>
        </p:spPr>
        <p:txBody>
          <a:bodyPr wrap="square" rtlCol="0">
            <a:spAutoFit/>
          </a:bodyPr>
          <a:lstStyle/>
          <a:p>
            <a:r>
              <a:rPr lang="en-US" dirty="0" smtClean="0">
                <a:solidFill>
                  <a:srgbClr val="800080"/>
                </a:solidFill>
              </a:rPr>
              <a:t>On-going work on damping effects for C (close to a baseline) and B (not much hope with “short” QXL </a:t>
            </a:r>
            <a:r>
              <a:rPr lang="en-US" dirty="0" err="1" smtClean="0">
                <a:solidFill>
                  <a:srgbClr val="800080"/>
                </a:solidFill>
              </a:rPr>
              <a:t>w.r.t</a:t>
            </a:r>
            <a:r>
              <a:rPr lang="en-US" dirty="0" smtClean="0">
                <a:solidFill>
                  <a:srgbClr val="800080"/>
                </a:solidFill>
              </a:rPr>
              <a:t> QRL 180m3)</a:t>
            </a:r>
            <a:endParaRPr lang="en-US" dirty="0">
              <a:solidFill>
                <a:srgbClr val="800080"/>
              </a:solidFill>
            </a:endParaRPr>
          </a:p>
        </p:txBody>
      </p:sp>
    </p:spTree>
    <p:extLst>
      <p:ext uri="{BB962C8B-B14F-4D97-AF65-F5344CB8AC3E}">
        <p14:creationId xmlns:p14="http://schemas.microsoft.com/office/powerpoint/2010/main" val="11905931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plans </a:t>
            </a:r>
            <a:r>
              <a:rPr lang="en-US" dirty="0" smtClean="0">
                <a:solidFill>
                  <a:schemeClr val="accent1"/>
                </a:solidFill>
              </a:rPr>
              <a:t>Refrigeration</a:t>
            </a:r>
            <a:r>
              <a:rPr lang="en-US" dirty="0" smtClean="0"/>
              <a:t>-Distribution</a:t>
            </a:r>
            <a:endParaRPr lang="en-US" dirty="0"/>
          </a:p>
        </p:txBody>
      </p:sp>
      <p:sp>
        <p:nvSpPr>
          <p:cNvPr id="3" name="Footer Placeholder 2"/>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15</a:t>
            </a:fld>
            <a:endParaRPr lang="fr-FR"/>
          </a:p>
        </p:txBody>
      </p:sp>
      <p:pic>
        <p:nvPicPr>
          <p:cNvPr id="5" name="Picture 4" descr="Master plan QX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480" y="2004223"/>
            <a:ext cx="8640000" cy="3368993"/>
          </a:xfrm>
          <a:prstGeom prst="rect">
            <a:avLst/>
          </a:prstGeom>
        </p:spPr>
      </p:pic>
      <p:grpSp>
        <p:nvGrpSpPr>
          <p:cNvPr id="9" name="Group 8"/>
          <p:cNvGrpSpPr/>
          <p:nvPr/>
        </p:nvGrpSpPr>
        <p:grpSpPr>
          <a:xfrm>
            <a:off x="216480" y="1009440"/>
            <a:ext cx="8690833" cy="907392"/>
            <a:chOff x="216480" y="1225464"/>
            <a:chExt cx="8690833" cy="907392"/>
          </a:xfrm>
        </p:grpSpPr>
        <p:pic>
          <p:nvPicPr>
            <p:cNvPr id="7" name="Picture 6" descr="Screen Shot 2018-12-20 at 10.09.3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313" y="1525017"/>
              <a:ext cx="8640000" cy="607839"/>
            </a:xfrm>
            <a:prstGeom prst="rect">
              <a:avLst/>
            </a:prstGeom>
          </p:spPr>
        </p:pic>
        <p:pic>
          <p:nvPicPr>
            <p:cNvPr id="8" name="Picture 7" descr="Screen Shot 2018-12-20 at 10.10.1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6480" y="1225464"/>
              <a:ext cx="8676000" cy="332709"/>
            </a:xfrm>
            <a:prstGeom prst="rect">
              <a:avLst/>
            </a:prstGeom>
          </p:spPr>
        </p:pic>
      </p:grpSp>
      <p:grpSp>
        <p:nvGrpSpPr>
          <p:cNvPr id="30" name="Group 29"/>
          <p:cNvGrpSpPr/>
          <p:nvPr/>
        </p:nvGrpSpPr>
        <p:grpSpPr>
          <a:xfrm>
            <a:off x="3851920" y="1484784"/>
            <a:ext cx="4320480" cy="2880320"/>
            <a:chOff x="3851920" y="1484784"/>
            <a:chExt cx="4320480" cy="2880320"/>
          </a:xfrm>
        </p:grpSpPr>
        <p:grpSp>
          <p:nvGrpSpPr>
            <p:cNvPr id="21" name="Group 20"/>
            <p:cNvGrpSpPr/>
            <p:nvPr/>
          </p:nvGrpSpPr>
          <p:grpSpPr>
            <a:xfrm>
              <a:off x="3851920" y="1484784"/>
              <a:ext cx="4320480" cy="2808312"/>
              <a:chOff x="3851920" y="1484784"/>
              <a:chExt cx="4320480" cy="2808312"/>
            </a:xfrm>
          </p:grpSpPr>
          <p:cxnSp>
            <p:nvCxnSpPr>
              <p:cNvPr id="12" name="Straight Connector 11"/>
              <p:cNvCxnSpPr/>
              <p:nvPr/>
            </p:nvCxnSpPr>
            <p:spPr>
              <a:xfrm flipH="1">
                <a:off x="3851920" y="1484784"/>
                <a:ext cx="1080120" cy="1584176"/>
              </a:xfrm>
              <a:prstGeom prst="line">
                <a:avLst/>
              </a:prstGeom>
              <a:ln w="9525" cmpd="sng">
                <a:solidFill>
                  <a:srgbClr val="3366FF"/>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a:off x="4716016" y="1556792"/>
                <a:ext cx="792088" cy="1800200"/>
              </a:xfrm>
              <a:prstGeom prst="line">
                <a:avLst/>
              </a:prstGeom>
              <a:ln w="9525" cmpd="sng">
                <a:solidFill>
                  <a:srgbClr val="3366FF"/>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6732240" y="1700808"/>
                <a:ext cx="216024" cy="2016224"/>
              </a:xfrm>
              <a:prstGeom prst="line">
                <a:avLst/>
              </a:prstGeom>
              <a:ln w="9525" cmpd="sng">
                <a:solidFill>
                  <a:srgbClr val="3366FF"/>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7308304" y="1724571"/>
                <a:ext cx="216024" cy="2208485"/>
              </a:xfrm>
              <a:prstGeom prst="line">
                <a:avLst/>
              </a:prstGeom>
              <a:ln w="9525" cmpd="sng">
                <a:solidFill>
                  <a:srgbClr val="3366FF"/>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668344" y="1748334"/>
                <a:ext cx="504056" cy="2544762"/>
              </a:xfrm>
              <a:prstGeom prst="line">
                <a:avLst/>
              </a:prstGeom>
              <a:ln w="9525" cmpd="sng">
                <a:solidFill>
                  <a:srgbClr val="3366FF"/>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29" name="Group 28"/>
            <p:cNvGrpSpPr/>
            <p:nvPr/>
          </p:nvGrpSpPr>
          <p:grpSpPr>
            <a:xfrm>
              <a:off x="7668344" y="3995772"/>
              <a:ext cx="432048" cy="369332"/>
              <a:chOff x="7668344" y="3995772"/>
              <a:chExt cx="432048" cy="369332"/>
            </a:xfrm>
          </p:grpSpPr>
          <p:sp>
            <p:nvSpPr>
              <p:cNvPr id="27" name="Oval 26"/>
              <p:cNvSpPr/>
              <p:nvPr/>
            </p:nvSpPr>
            <p:spPr>
              <a:xfrm>
                <a:off x="7740352" y="4077072"/>
                <a:ext cx="288032" cy="216024"/>
              </a:xfrm>
              <a:prstGeom prst="ellipse">
                <a:avLst/>
              </a:prstGeom>
              <a:solidFill>
                <a:schemeClr val="bg1">
                  <a:lumMod val="85000"/>
                </a:schemeClr>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7668344" y="3995772"/>
                <a:ext cx="432048" cy="369332"/>
              </a:xfrm>
              <a:prstGeom prst="rect">
                <a:avLst/>
              </a:prstGeom>
              <a:noFill/>
            </p:spPr>
            <p:txBody>
              <a:bodyPr wrap="square" rtlCol="0">
                <a:spAutoFit/>
              </a:bodyPr>
              <a:lstStyle/>
              <a:p>
                <a:pPr algn="ctr"/>
                <a:r>
                  <a:rPr lang="en-US" dirty="0" smtClean="0">
                    <a:solidFill>
                      <a:srgbClr val="008000"/>
                    </a:solidFill>
                  </a:rPr>
                  <a:t>-</a:t>
                </a:r>
                <a:endParaRPr lang="en-US" dirty="0">
                  <a:solidFill>
                    <a:srgbClr val="008000"/>
                  </a:solidFill>
                </a:endParaRPr>
              </a:p>
            </p:txBody>
          </p:sp>
        </p:grpSp>
        <p:grpSp>
          <p:nvGrpSpPr>
            <p:cNvPr id="28" name="Group 27"/>
            <p:cNvGrpSpPr/>
            <p:nvPr/>
          </p:nvGrpSpPr>
          <p:grpSpPr>
            <a:xfrm>
              <a:off x="6372200" y="3491716"/>
              <a:ext cx="432048" cy="369332"/>
              <a:chOff x="6372200" y="3491716"/>
              <a:chExt cx="432048" cy="369332"/>
            </a:xfrm>
          </p:grpSpPr>
          <p:sp>
            <p:nvSpPr>
              <p:cNvPr id="25" name="Oval 24"/>
              <p:cNvSpPr/>
              <p:nvPr/>
            </p:nvSpPr>
            <p:spPr>
              <a:xfrm>
                <a:off x="6444208" y="3573016"/>
                <a:ext cx="288032" cy="216024"/>
              </a:xfrm>
              <a:prstGeom prst="ellipse">
                <a:avLst/>
              </a:prstGeom>
              <a:solidFill>
                <a:schemeClr val="bg1">
                  <a:lumMod val="85000"/>
                </a:schemeClr>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6372200" y="3491716"/>
                <a:ext cx="432048" cy="369332"/>
              </a:xfrm>
              <a:prstGeom prst="rect">
                <a:avLst/>
              </a:prstGeom>
              <a:noFill/>
            </p:spPr>
            <p:txBody>
              <a:bodyPr wrap="square" rtlCol="0">
                <a:spAutoFit/>
              </a:bodyPr>
              <a:lstStyle/>
              <a:p>
                <a:pPr algn="ctr"/>
                <a:r>
                  <a:rPr lang="en-US" dirty="0" smtClean="0">
                    <a:solidFill>
                      <a:srgbClr val="FF0000"/>
                    </a:solidFill>
                  </a:rPr>
                  <a:t>+</a:t>
                </a:r>
                <a:endParaRPr lang="en-US" dirty="0">
                  <a:solidFill>
                    <a:srgbClr val="FF0000"/>
                  </a:solidFill>
                </a:endParaRPr>
              </a:p>
            </p:txBody>
          </p:sp>
        </p:grpSp>
      </p:grpSp>
      <p:sp>
        <p:nvSpPr>
          <p:cNvPr id="32" name="Right Arrow 31"/>
          <p:cNvSpPr/>
          <p:nvPr/>
        </p:nvSpPr>
        <p:spPr>
          <a:xfrm>
            <a:off x="91711" y="2132856"/>
            <a:ext cx="231817" cy="128633"/>
          </a:xfrm>
          <a:prstGeom prst="rightArrow">
            <a:avLst/>
          </a:prstGeom>
          <a:solidFill>
            <a:schemeClr val="accent6"/>
          </a:solidFill>
          <a:ln>
            <a:solidFill>
              <a:srgbClr val="80008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788160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Complements</a:t>
            </a:r>
            <a:br>
              <a:rPr lang="en-US" dirty="0" smtClean="0"/>
            </a:br>
            <a:r>
              <a:rPr lang="en-US" dirty="0" smtClean="0"/>
              <a:t>(if needed)</a:t>
            </a:r>
            <a:endParaRPr lang="en-US" dirty="0"/>
          </a:p>
        </p:txBody>
      </p:sp>
      <p:sp>
        <p:nvSpPr>
          <p:cNvPr id="3" name="Footer Placeholder 2"/>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4" name="Slide Number Placeholder 3"/>
          <p:cNvSpPr>
            <a:spLocks noGrp="1"/>
          </p:cNvSpPr>
          <p:nvPr>
            <p:ph type="sldNum" sz="quarter" idx="4294967295"/>
          </p:nvPr>
        </p:nvSpPr>
        <p:spPr>
          <a:xfrm>
            <a:off x="8783638" y="6356350"/>
            <a:ext cx="360362" cy="360363"/>
          </a:xfrm>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16370619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WP9-Cryogenics,  Intro functional analysis-09May'19,  S. Claudet</a:t>
            </a:r>
            <a:endParaRPr lang="en-US" dirty="0"/>
          </a:p>
        </p:txBody>
      </p:sp>
      <p:pic>
        <p:nvPicPr>
          <p:cNvPr id="4" name="Picture 3" descr="Preliminary_sizing_of_the_cryogenic_distribution_line_for_HL-LHC_Page_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857076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52992" y="185773"/>
            <a:ext cx="3671968" cy="1232776"/>
          </a:xfrm>
        </p:spPr>
        <p:txBody>
          <a:bodyPr/>
          <a:lstStyle/>
          <a:p>
            <a:r>
              <a:rPr lang="en-US" sz="3200" dirty="0" smtClean="0"/>
              <a:t>QXL </a:t>
            </a:r>
            <a:r>
              <a:rPr lang="en-US" sz="3200" dirty="0" err="1" smtClean="0"/>
              <a:t>Cryoline</a:t>
            </a:r>
            <a:r>
              <a:rPr lang="en-US" sz="3200" dirty="0"/>
              <a:t> </a:t>
            </a:r>
            <a:r>
              <a:rPr lang="en-US" sz="3200" dirty="0" smtClean="0"/>
              <a:t>integration</a:t>
            </a:r>
            <a:endParaRPr lang="en-US" sz="3200" dirty="0"/>
          </a:p>
        </p:txBody>
      </p:sp>
      <p:sp>
        <p:nvSpPr>
          <p:cNvPr id="3" name="Footer Placeholder 2"/>
          <p:cNvSpPr>
            <a:spLocks noGrp="1"/>
          </p:cNvSpPr>
          <p:nvPr>
            <p:ph type="ftr" sz="quarter" idx="11"/>
          </p:nvPr>
        </p:nvSpPr>
        <p:spPr/>
        <p:txBody>
          <a:bodyPr/>
          <a:lstStyle/>
          <a:p>
            <a:r>
              <a:rPr lang="en-US" smtClean="0"/>
              <a:t>WP9-Cryogenics,  Intro functional analysis-09May'19,  S. Claudet</a:t>
            </a:r>
            <a:endParaRPr lang="en-US" dirty="0"/>
          </a:p>
        </p:txBody>
      </p:sp>
      <p:pic>
        <p:nvPicPr>
          <p:cNvPr id="5" name="Picture 4" descr="HL-LHC IT QXL layout and radiation curv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463" y="75852"/>
            <a:ext cx="5285529" cy="6782148"/>
          </a:xfrm>
          <a:prstGeom prst="rect">
            <a:avLst/>
          </a:prstGeom>
        </p:spPr>
      </p:pic>
      <p:pic>
        <p:nvPicPr>
          <p:cNvPr id="6" name="Picture 5"/>
          <p:cNvPicPr>
            <a:picLocks noChangeAspect="1"/>
          </p:cNvPicPr>
          <p:nvPr/>
        </p:nvPicPr>
        <p:blipFill>
          <a:blip r:embed="rId3"/>
          <a:stretch>
            <a:fillRect/>
          </a:stretch>
        </p:blipFill>
        <p:spPr>
          <a:xfrm>
            <a:off x="395535" y="4636323"/>
            <a:ext cx="4320481" cy="1065845"/>
          </a:xfrm>
          <a:prstGeom prst="rect">
            <a:avLst/>
          </a:prstGeom>
        </p:spPr>
      </p:pic>
      <p:pic>
        <p:nvPicPr>
          <p:cNvPr id="7" name="Picture 6"/>
          <p:cNvPicPr>
            <a:picLocks noChangeAspect="1"/>
          </p:cNvPicPr>
          <p:nvPr/>
        </p:nvPicPr>
        <p:blipFill>
          <a:blip r:embed="rId4"/>
          <a:stretch>
            <a:fillRect/>
          </a:stretch>
        </p:blipFill>
        <p:spPr>
          <a:xfrm>
            <a:off x="5614064" y="1556792"/>
            <a:ext cx="3510896" cy="1368152"/>
          </a:xfrm>
          <a:prstGeom prst="rect">
            <a:avLst/>
          </a:prstGeom>
        </p:spPr>
      </p:pic>
      <p:sp>
        <p:nvSpPr>
          <p:cNvPr id="2" name="Slide Number Placeholder 1"/>
          <p:cNvSpPr>
            <a:spLocks noGrp="1"/>
          </p:cNvSpPr>
          <p:nvPr>
            <p:ph type="sldNum" sz="quarter" idx="12"/>
          </p:nvPr>
        </p:nvSpPr>
        <p:spPr/>
        <p:txBody>
          <a:bodyPr/>
          <a:lstStyle/>
          <a:p>
            <a:fld id="{BFDCA1C4-9514-7B4F-976F-D92F7E296653}" type="slidenum">
              <a:rPr lang="fr-FR" smtClean="0"/>
              <a:pPr/>
              <a:t>18</a:t>
            </a:fld>
            <a:endParaRPr lang="fr-FR"/>
          </a:p>
        </p:txBody>
      </p:sp>
    </p:spTree>
    <p:extLst>
      <p:ext uri="{BB962C8B-B14F-4D97-AF65-F5344CB8AC3E}">
        <p14:creationId xmlns:p14="http://schemas.microsoft.com/office/powerpoint/2010/main" val="1707873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2"/>
          <p:cNvSpPr>
            <a:spLocks noGrp="1"/>
          </p:cNvSpPr>
          <p:nvPr>
            <p:ph type="ftr" sz="quarter" idx="11"/>
          </p:nvPr>
        </p:nvSpPr>
        <p:spPr/>
        <p:txBody>
          <a:bodyPr/>
          <a:lstStyle/>
          <a:p>
            <a:r>
              <a:rPr lang="en-US" smtClean="0"/>
              <a:t>WP9-Cryogenics,  Intro functional analysis-09May'19,  S. Claudet</a:t>
            </a:r>
            <a:endParaRPr lang="en-US"/>
          </a:p>
        </p:txBody>
      </p:sp>
      <p:sp>
        <p:nvSpPr>
          <p:cNvPr id="9" name="Slide Number Placeholder 3"/>
          <p:cNvSpPr>
            <a:spLocks noGrp="1"/>
          </p:cNvSpPr>
          <p:nvPr>
            <p:ph type="sldNum" sz="quarter" idx="12"/>
          </p:nvPr>
        </p:nvSpPr>
        <p:spPr/>
        <p:txBody>
          <a:bodyPr/>
          <a:lstStyle/>
          <a:p>
            <a:fld id="{B53369C5-3AE5-D749-8D99-F062C76819D3}" type="slidenum">
              <a:rPr lang="en-US"/>
              <a:pPr/>
              <a:t>19</a:t>
            </a:fld>
            <a:endParaRPr lang="en-US"/>
          </a:p>
        </p:txBody>
      </p:sp>
      <p:sp>
        <p:nvSpPr>
          <p:cNvPr id="2" name="Title 1"/>
          <p:cNvSpPr>
            <a:spLocks noGrp="1"/>
          </p:cNvSpPr>
          <p:nvPr>
            <p:ph type="title" idx="4294967295"/>
          </p:nvPr>
        </p:nvSpPr>
        <p:spPr>
          <a:xfrm>
            <a:off x="533400" y="0"/>
            <a:ext cx="8610600" cy="914400"/>
          </a:xfrm>
        </p:spPr>
        <p:txBody>
          <a:bodyPr/>
          <a:lstStyle/>
          <a:p>
            <a:r>
              <a:rPr lang="en-GB" dirty="0"/>
              <a:t>HL-LHC refrigeration capacity at Points 1 &amp; 5</a:t>
            </a:r>
          </a:p>
        </p:txBody>
      </p:sp>
      <p:graphicFrame>
        <p:nvGraphicFramePr>
          <p:cNvPr id="57412" name="Group 68"/>
          <p:cNvGraphicFramePr>
            <a:graphicFrameLocks noGrp="1"/>
          </p:cNvGraphicFramePr>
          <p:nvPr>
            <p:ph idx="4294967295"/>
          </p:nvPr>
        </p:nvGraphicFramePr>
        <p:xfrm>
          <a:off x="366713" y="1385888"/>
          <a:ext cx="8548687" cy="3474720"/>
        </p:xfrm>
        <a:graphic>
          <a:graphicData uri="http://schemas.openxmlformats.org/drawingml/2006/table">
            <a:tbl>
              <a:tblPr/>
              <a:tblGrid>
                <a:gridCol w="1395412"/>
                <a:gridCol w="2036763"/>
                <a:gridCol w="1857375"/>
                <a:gridCol w="1049337"/>
                <a:gridCol w="1046163"/>
                <a:gridCol w="1163637"/>
              </a:tblGrid>
              <a:tr h="479425">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rgbClr val="FFFFFF"/>
                          </a:solidFill>
                          <a:effectLst/>
                          <a:latin typeface="Arial" charset="0"/>
                          <a:ea typeface="ＭＳ Ｐゴシック" charset="0"/>
                          <a:cs typeface="ＭＳ Ｐゴシック" charset="0"/>
                        </a:rPr>
                        <a:t>Temperature level</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257C4"/>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rgbClr val="FFFFFF"/>
                          </a:solidFill>
                          <a:effectLst/>
                          <a:latin typeface="Arial" charset="0"/>
                          <a:ea typeface="ＭＳ Ｐゴシック" charset="0"/>
                          <a:cs typeface="ＭＳ Ｐゴシック" charset="0"/>
                        </a:rPr>
                        <a:t>Cooling circuit</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257C4"/>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rgbClr val="FFFFFF"/>
                          </a:solidFill>
                          <a:effectLst/>
                          <a:latin typeface="Arial" charset="0"/>
                          <a:ea typeface="ＭＳ Ｐゴシック" charset="0"/>
                          <a:cs typeface="ＭＳ Ｐゴシック" charset="0"/>
                        </a:rPr>
                        <a:t>Specific heat load [W/m] (Static)</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257C4"/>
                    </a:solidFill>
                  </a:tcPr>
                </a:tc>
                <a:tc gridSpan="2">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rgbClr val="FFFFFF"/>
                          </a:solidFill>
                          <a:effectLst/>
                          <a:latin typeface="Arial" charset="0"/>
                          <a:ea typeface="ＭＳ Ｐゴシック" charset="0"/>
                          <a:cs typeface="ＭＳ Ｐゴシック" charset="0"/>
                        </a:rPr>
                        <a:t>Capacity* / Point</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257C4"/>
                    </a:solidFill>
                  </a:tcPr>
                </a:tc>
                <a:tc hMerge="1">
                  <a:txBody>
                    <a:bodyPr/>
                    <a:lstStyle/>
                    <a:p>
                      <a:endParaRPr lang="en-US"/>
                    </a:p>
                  </a:txBody>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rgbClr val="FFFFFF"/>
                          </a:solidFill>
                          <a:effectLst/>
                          <a:latin typeface="Arial" charset="0"/>
                          <a:ea typeface="ＭＳ Ｐゴシック" charset="0"/>
                          <a:cs typeface="ＭＳ Ｐゴシック" charset="0"/>
                        </a:rPr>
                        <a:t>Dynamic range</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257C4"/>
                    </a:solidFill>
                  </a:tcPr>
                </a:tc>
              </a:tr>
              <a:tr h="277813">
                <a:tc rowSpan="3">
                  <a:txBody>
                    <a:body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40-60 K</a:t>
                      </a:r>
                    </a:p>
                  </a:txBody>
                  <a:tcPr marL="68580" marR="68580"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IT beam screen</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FF0000"/>
                          </a:solidFill>
                          <a:effectLst/>
                          <a:latin typeface="Arial" charset="0"/>
                          <a:ea typeface="ＭＳ Ｐゴシック" charset="0"/>
                          <a:cs typeface="ＭＳ Ｐゴシック" charset="0"/>
                        </a:rPr>
                        <a:t>16</a:t>
                      </a: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 (0)</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3.2 kW</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rowSpan="3">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13 kW</a:t>
                      </a:r>
                    </a:p>
                  </a:txBody>
                  <a:tcPr marL="68580" marR="68580"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rowSpan="3">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~1.3</a:t>
                      </a:r>
                    </a:p>
                  </a:txBody>
                  <a:tcPr marL="68580" marR="68580"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r>
              <a:tr h="277813">
                <a:tc vMerge="1">
                  <a:txBody>
                    <a:bodyPr/>
                    <a:lstStyle/>
                    <a:p>
                      <a:endParaRPr lang="en-US"/>
                    </a:p>
                  </a:txBody>
                  <a:tcPr/>
                </a:tc>
                <a:tc>
                  <a:txBody>
                    <a:body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Thermal shield</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6 (6)</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3.6 kW</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vMerge="1">
                  <a:txBody>
                    <a:bodyPr/>
                    <a:lstStyle/>
                    <a:p>
                      <a:endParaRPr lang="en-US"/>
                    </a:p>
                  </a:txBody>
                  <a:tcPr/>
                </a:tc>
                <a:tc vMerge="1">
                  <a:txBody>
                    <a:bodyPr/>
                    <a:lstStyle/>
                    <a:p>
                      <a:endParaRPr lang="en-US"/>
                    </a:p>
                  </a:txBody>
                  <a:tcPr/>
                </a:tc>
              </a:tr>
              <a:tr h="277813">
                <a:tc vMerge="1">
                  <a:txBody>
                    <a:bodyPr/>
                    <a:lstStyle/>
                    <a:p>
                      <a:endParaRPr lang="en-US"/>
                    </a:p>
                  </a:txBody>
                  <a:tcPr/>
                </a:tc>
                <a:tc>
                  <a:txBody>
                    <a:body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Crab cavity</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6 kW</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vMerge="1">
                  <a:txBody>
                    <a:bodyPr/>
                    <a:lstStyle/>
                    <a:p>
                      <a:endParaRPr lang="en-US"/>
                    </a:p>
                  </a:txBody>
                  <a:tcPr/>
                </a:tc>
                <a:tc vMerge="1">
                  <a:txBody>
                    <a:bodyPr/>
                    <a:lstStyle/>
                    <a:p>
                      <a:endParaRPr lang="en-US"/>
                    </a:p>
                  </a:txBody>
                  <a:tcPr/>
                </a:tc>
              </a:tr>
              <a:tr h="277813">
                <a:tc>
                  <a:txBody>
                    <a:body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20-300 K</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Current lead &amp;     SC link</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 40 g/s</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40 g/s</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~2</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r>
              <a:tr h="277813">
                <a:tc>
                  <a:txBody>
                    <a:body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4.5-20 K</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MS beam screen</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2 (0.1)</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0.1 kW</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0.1 kW</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chemeClr val="tx1"/>
                          </a:solidFill>
                          <a:effectLst/>
                          <a:latin typeface="Arial" charset="0"/>
                          <a:ea typeface="ＭＳ Ｐゴシック" charset="0"/>
                          <a:cs typeface="ＭＳ Ｐゴシック" charset="0"/>
                        </a:rPr>
                        <a:t>~20</a:t>
                      </a:r>
                      <a:endParaRPr kumimoji="0" lang="en-GB" sz="1800" b="0" i="0" u="none" strike="noStrike" cap="none" normalizeH="0" baseline="0">
                        <a:ln>
                          <a:noFill/>
                        </a:ln>
                        <a:solidFill>
                          <a:srgbClr val="0257C4"/>
                        </a:solidFill>
                        <a:effectLst/>
                        <a:latin typeface="Arial" charset="0"/>
                        <a:ea typeface="ＭＳ Ｐゴシック" charset="0"/>
                        <a:cs typeface="ＭＳ Ｐゴシック" charset="0"/>
                      </a:endParaRP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r>
              <a:tr h="277813">
                <a:tc rowSpan="2">
                  <a:txBody>
                    <a:body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1.9 – 2 K</a:t>
                      </a:r>
                    </a:p>
                  </a:txBody>
                  <a:tcPr marL="68580" marR="68580"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Cold-mass (1.9 K)</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FF0000"/>
                          </a:solidFill>
                          <a:effectLst/>
                          <a:latin typeface="Arial" charset="0"/>
                          <a:ea typeface="ＭＳ Ｐゴシック" charset="0"/>
                          <a:cs typeface="ＭＳ Ｐゴシック" charset="0"/>
                        </a:rPr>
                        <a:t>14</a:t>
                      </a: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 (0.35)</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2.6 kW</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rowSpan="2">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3 kW</a:t>
                      </a:r>
                    </a:p>
                  </a:txBody>
                  <a:tcPr marL="68580" marR="68580"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rowSpan="2">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FF0000"/>
                          </a:solidFill>
                          <a:effectLst/>
                          <a:latin typeface="Arial" charset="0"/>
                          <a:ea typeface="ＭＳ Ｐゴシック" charset="0"/>
                          <a:cs typeface="ＭＳ Ｐゴシック" charset="0"/>
                        </a:rPr>
                        <a:t>~10</a:t>
                      </a:r>
                      <a:endParaRPr kumimoji="0" lang="en-GB" sz="1800" b="0" i="0" u="none" strike="noStrike" cap="none" normalizeH="0" baseline="0">
                        <a:ln>
                          <a:noFill/>
                        </a:ln>
                        <a:solidFill>
                          <a:srgbClr val="0257C4"/>
                        </a:solidFill>
                        <a:effectLst/>
                        <a:latin typeface="Arial" charset="0"/>
                        <a:ea typeface="ＭＳ Ｐゴシック" charset="0"/>
                        <a:cs typeface="ＭＳ Ｐゴシック" charset="0"/>
                      </a:endParaRPr>
                    </a:p>
                  </a:txBody>
                  <a:tcPr marL="68580" marR="68580"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r>
              <a:tr h="277813">
                <a:tc vMerge="1">
                  <a:txBody>
                    <a:bodyPr/>
                    <a:lstStyle/>
                    <a:p>
                      <a:endParaRPr lang="en-US"/>
                    </a:p>
                  </a:txBody>
                  <a:tcPr/>
                </a:tc>
                <a:tc>
                  <a:txBody>
                    <a:body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Crab-cavity (2 K)</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rgbClr val="000000"/>
                          </a:solidFill>
                          <a:effectLst/>
                          <a:latin typeface="Arial" charset="0"/>
                          <a:ea typeface="ＭＳ Ｐゴシック" charset="0"/>
                          <a:cs typeface="ＭＳ Ｐゴシック" charset="0"/>
                        </a:rPr>
                        <a:t>0.4 kW</a:t>
                      </a:r>
                    </a:p>
                  </a:txBody>
                  <a:tcPr marL="68580" marR="6858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vMerge="1">
                  <a:txBody>
                    <a:bodyPr/>
                    <a:lstStyle/>
                    <a:p>
                      <a:endParaRPr lang="en-US"/>
                    </a:p>
                  </a:txBody>
                  <a:tcPr/>
                </a:tc>
                <a:tc vMerge="1">
                  <a:txBody>
                    <a:bodyPr/>
                    <a:lstStyle/>
                    <a:p>
                      <a:endParaRPr lang="en-US"/>
                    </a:p>
                  </a:txBody>
                  <a:tcPr/>
                </a:tc>
              </a:tr>
            </a:tbl>
          </a:graphicData>
        </a:graphic>
      </p:graphicFrame>
      <p:sp>
        <p:nvSpPr>
          <p:cNvPr id="57402" name="TextBox 2"/>
          <p:cNvSpPr txBox="1">
            <a:spLocks noChangeArrowheads="1"/>
          </p:cNvSpPr>
          <p:nvPr/>
        </p:nvSpPr>
        <p:spPr bwMode="auto">
          <a:xfrm>
            <a:off x="381000" y="4905375"/>
            <a:ext cx="52165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800" i="1"/>
              <a:t>*: Including uncertainty and design capacity factor</a:t>
            </a:r>
          </a:p>
        </p:txBody>
      </p:sp>
      <p:sp>
        <p:nvSpPr>
          <p:cNvPr id="57403" name="TextBox 4"/>
          <p:cNvSpPr txBox="1">
            <a:spLocks noChangeArrowheads="1"/>
          </p:cNvSpPr>
          <p:nvPr/>
        </p:nvSpPr>
        <p:spPr bwMode="auto">
          <a:xfrm rot="-1882777">
            <a:off x="6275435" y="5301180"/>
            <a:ext cx="1917533" cy="646331"/>
          </a:xfrm>
          <a:prstGeom prst="rect">
            <a:avLst/>
          </a:prstGeom>
          <a:solidFill>
            <a:srgbClr val="FFFFBB"/>
          </a:solidFill>
          <a:ln>
            <a:noFill/>
          </a:ln>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800" dirty="0" smtClean="0">
                <a:solidFill>
                  <a:srgbClr val="800080"/>
                </a:solidFill>
              </a:rPr>
              <a:t>Preliminary global values</a:t>
            </a:r>
            <a:endParaRPr lang="en-GB" sz="1800" dirty="0">
              <a:solidFill>
                <a:srgbClr val="800080"/>
              </a:solidFill>
            </a:endParaRPr>
          </a:p>
        </p:txBody>
      </p:sp>
      <p:sp>
        <p:nvSpPr>
          <p:cNvPr id="57413" name="Text Box 9"/>
          <p:cNvSpPr txBox="1">
            <a:spLocks noChangeArrowheads="1"/>
          </p:cNvSpPr>
          <p:nvPr/>
        </p:nvSpPr>
        <p:spPr bwMode="auto">
          <a:xfrm>
            <a:off x="1524000" y="685800"/>
            <a:ext cx="609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sz="2400">
                <a:solidFill>
                  <a:schemeClr val="tx1"/>
                </a:solidFill>
                <a:latin typeface="Arial" charset="0"/>
                <a:ea typeface="ＭＳ Ｐゴシック" charset="0"/>
                <a:cs typeface="ＭＳ Ｐゴシック" charset="0"/>
              </a:defRPr>
            </a:lvl1pPr>
            <a:lvl2pPr marL="37931725" indent="-37474525" defTabSz="457200">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i="1">
                <a:solidFill>
                  <a:srgbClr val="FF8000"/>
                </a:solidFill>
                <a:latin typeface="Calibri" charset="0"/>
                <a:cs typeface="Arial" charset="0"/>
              </a:rPr>
              <a:t>About 18kW eq. @ 4.5K, including 3kW @ 1.8K</a:t>
            </a:r>
          </a:p>
        </p:txBody>
      </p:sp>
    </p:spTree>
    <p:extLst>
      <p:ext uri="{BB962C8B-B14F-4D97-AF65-F5344CB8AC3E}">
        <p14:creationId xmlns:p14="http://schemas.microsoft.com/office/powerpoint/2010/main" val="402047170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Goal of this mini series of meetings</a:t>
            </a:r>
            <a:endParaRPr lang="en-US" dirty="0"/>
          </a:p>
        </p:txBody>
      </p:sp>
      <p:sp>
        <p:nvSpPr>
          <p:cNvPr id="4" name="Footer Placeholder 3"/>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
        <p:nvSpPr>
          <p:cNvPr id="2" name="Content Placeholder 1"/>
          <p:cNvSpPr>
            <a:spLocks noGrp="1"/>
          </p:cNvSpPr>
          <p:nvPr>
            <p:ph idx="1"/>
          </p:nvPr>
        </p:nvSpPr>
        <p:spPr>
          <a:xfrm>
            <a:off x="612000" y="908720"/>
            <a:ext cx="7920000" cy="5328592"/>
          </a:xfrm>
        </p:spPr>
        <p:txBody>
          <a:bodyPr>
            <a:noAutofit/>
          </a:bodyPr>
          <a:lstStyle/>
          <a:p>
            <a:r>
              <a:rPr lang="en-US" sz="1000" dirty="0"/>
              <a:t>For the </a:t>
            </a:r>
            <a:r>
              <a:rPr lang="en-US" sz="1000" dirty="0" err="1"/>
              <a:t>HiLumi</a:t>
            </a:r>
            <a:r>
              <a:rPr lang="en-US" sz="1000" dirty="0"/>
              <a:t> cryogenics at P1/P5, we have now completed the series of expected heat loads, flow diagrams and preliminary sizing of the QXL headers (QXL: </a:t>
            </a:r>
            <a:r>
              <a:rPr lang="en-US" sz="1000" dirty="0" err="1"/>
              <a:t>Cryoline</a:t>
            </a:r>
            <a:r>
              <a:rPr lang="en-US" sz="1000" dirty="0"/>
              <a:t> for </a:t>
            </a:r>
            <a:r>
              <a:rPr lang="en-US" sz="1000" dirty="0" err="1"/>
              <a:t>HiLumi</a:t>
            </a:r>
            <a:r>
              <a:rPr lang="en-US" sz="1000" dirty="0"/>
              <a:t>). </a:t>
            </a:r>
            <a:r>
              <a:rPr lang="en-US" sz="1000" dirty="0">
                <a:solidFill>
                  <a:srgbClr val="0000FF"/>
                </a:solidFill>
              </a:rPr>
              <a:t>With specificities due to Nb3Sn magnets and higher pulsed heat loads than for LHC</a:t>
            </a:r>
            <a:r>
              <a:rPr lang="en-US" sz="1000" dirty="0"/>
              <a:t>, we would like to consolidate our approach with your help.</a:t>
            </a:r>
          </a:p>
          <a:p>
            <a:r>
              <a:rPr lang="en-US" sz="1000" dirty="0">
                <a:solidFill>
                  <a:schemeClr val="accent3"/>
                </a:solidFill>
              </a:rPr>
              <a:t>Our goal is to evaluate possible operation modes, control techniques, instrumentation for measurements (range, accuracy) and actuators, propose alternative schemes if advantageous and justified</a:t>
            </a:r>
          </a:p>
          <a:p>
            <a:endParaRPr lang="en-US" sz="800" dirty="0"/>
          </a:p>
          <a:p>
            <a:r>
              <a:rPr lang="en-US" sz="1000" dirty="0"/>
              <a:t>We believe it is now time to present the status of our studies to a larger audience in the </a:t>
            </a:r>
            <a:r>
              <a:rPr lang="en-US" sz="1000" dirty="0" err="1"/>
              <a:t>cryo</a:t>
            </a:r>
            <a:r>
              <a:rPr lang="en-US" sz="1000" dirty="0"/>
              <a:t> group, and get feedback from experienced colleagues in functional analysis and control techniques. As validated at pilotage last autumn and following similar work recently done for QXL sizing, we would propose to start a small series of meetings on this topic.</a:t>
            </a:r>
          </a:p>
          <a:p>
            <a:endParaRPr lang="en-US" sz="800" dirty="0"/>
          </a:p>
          <a:p>
            <a:r>
              <a:rPr lang="en-US" sz="1000" dirty="0">
                <a:solidFill>
                  <a:srgbClr val="0000FF"/>
                </a:solidFill>
              </a:rPr>
              <a:t>The concerned cooling loops would be for users: 11T, </a:t>
            </a:r>
            <a:r>
              <a:rPr lang="en-US" sz="1000" dirty="0">
                <a:solidFill>
                  <a:srgbClr val="008000"/>
                </a:solidFill>
              </a:rPr>
              <a:t>IT+D1</a:t>
            </a:r>
            <a:r>
              <a:rPr lang="en-US" sz="1000" dirty="0">
                <a:solidFill>
                  <a:srgbClr val="0000FF"/>
                </a:solidFill>
              </a:rPr>
              <a:t>, D2, </a:t>
            </a:r>
            <a:r>
              <a:rPr lang="en-US" sz="1000" dirty="0" err="1">
                <a:solidFill>
                  <a:srgbClr val="0000FF"/>
                </a:solidFill>
              </a:rPr>
              <a:t>sc</a:t>
            </a:r>
            <a:r>
              <a:rPr lang="en-US" sz="1000" dirty="0">
                <a:solidFill>
                  <a:srgbClr val="0000FF"/>
                </a:solidFill>
              </a:rPr>
              <a:t> links, CC</a:t>
            </a:r>
          </a:p>
          <a:p>
            <a:endParaRPr lang="en-US" sz="800" dirty="0"/>
          </a:p>
          <a:p>
            <a:r>
              <a:rPr lang="en-US" sz="1000" dirty="0"/>
              <a:t>We could consider: introduction and presentation of reference so far, then parametric studies done so far for all headers with comments/discussion, then further studies that could allow to update and consolidate the baseline.</a:t>
            </a:r>
          </a:p>
          <a:p>
            <a:r>
              <a:rPr lang="en-US" sz="1000" dirty="0">
                <a:solidFill>
                  <a:schemeClr val="accent3"/>
                </a:solidFill>
              </a:rPr>
              <a:t>The final deliverable should be a joint recommendation to go from </a:t>
            </a:r>
            <a:r>
              <a:rPr lang="en-US" sz="1000" dirty="0" err="1">
                <a:solidFill>
                  <a:schemeClr val="accent3"/>
                </a:solidFill>
              </a:rPr>
              <a:t>P&amp;F_Diagrams</a:t>
            </a:r>
            <a:r>
              <a:rPr lang="en-US" sz="1000" dirty="0">
                <a:solidFill>
                  <a:schemeClr val="accent3"/>
                </a:solidFill>
              </a:rPr>
              <a:t> to </a:t>
            </a:r>
            <a:r>
              <a:rPr lang="en-US" sz="1000" dirty="0" err="1">
                <a:solidFill>
                  <a:schemeClr val="accent3"/>
                </a:solidFill>
              </a:rPr>
              <a:t>P&amp;I_Diagrams</a:t>
            </a:r>
            <a:r>
              <a:rPr lang="en-US" sz="1000" dirty="0">
                <a:solidFill>
                  <a:schemeClr val="accent3"/>
                </a:solidFill>
              </a:rPr>
              <a:t>, instrumentation main characteristics and control techniques envisaged.</a:t>
            </a:r>
          </a:p>
          <a:p>
            <a:endParaRPr lang="en-US" sz="800" dirty="0"/>
          </a:p>
          <a:p>
            <a:r>
              <a:rPr lang="en-US" sz="1000" dirty="0"/>
              <a:t>The reference documentation so far:</a:t>
            </a:r>
          </a:p>
          <a:p>
            <a:r>
              <a:rPr lang="en-US" sz="1000" dirty="0"/>
              <a:t>- Preliminary heat loads estimates: EDMS-1610730</a:t>
            </a:r>
          </a:p>
          <a:p>
            <a:r>
              <a:rPr lang="en-US" sz="1000" dirty="0"/>
              <a:t>- Process &amp; Flow Diagrams and typical QXL cross sections will be presented</a:t>
            </a:r>
          </a:p>
          <a:p>
            <a:r>
              <a:rPr lang="en-US" sz="1000" dirty="0"/>
              <a:t>- Functional requirements for heat extraction, CERN-ACC-Note-2019 being </a:t>
            </a:r>
            <a:r>
              <a:rPr lang="en-US" sz="1000" dirty="0" err="1"/>
              <a:t>finalised</a:t>
            </a:r>
            <a:endParaRPr lang="en-US" sz="1000" dirty="0"/>
          </a:p>
          <a:p>
            <a:endParaRPr lang="en-US" sz="800" dirty="0"/>
          </a:p>
          <a:p>
            <a:r>
              <a:rPr lang="en-US" sz="1000" dirty="0"/>
              <a:t>For the </a:t>
            </a:r>
            <a:r>
              <a:rPr lang="en-US" sz="1000" dirty="0" err="1"/>
              <a:t>organisation</a:t>
            </a:r>
            <a:r>
              <a:rPr lang="en-US" sz="1000" dirty="0"/>
              <a:t> of these meetings, we will prepare ad-hoc </a:t>
            </a:r>
            <a:r>
              <a:rPr lang="en-US" sz="1000" dirty="0" err="1"/>
              <a:t>indico</a:t>
            </a:r>
            <a:r>
              <a:rPr lang="en-US" sz="1000" dirty="0"/>
              <a:t> sites, call for meeting and prepare executive minutes of meetings</a:t>
            </a:r>
          </a:p>
          <a:p>
            <a:r>
              <a:rPr lang="en-US" sz="1000" dirty="0"/>
              <a:t>Participants:</a:t>
            </a:r>
          </a:p>
          <a:p>
            <a:r>
              <a:rPr lang="en-US" sz="1000" dirty="0"/>
              <a:t> - HL-</a:t>
            </a:r>
            <a:r>
              <a:rPr lang="en-US" sz="1000" dirty="0" err="1"/>
              <a:t>Cryo</a:t>
            </a:r>
            <a:r>
              <a:rPr lang="en-US" sz="1000" dirty="0"/>
              <a:t>: Marco </a:t>
            </a:r>
            <a:r>
              <a:rPr lang="en-US" sz="1000" dirty="0" err="1"/>
              <a:t>Spitoni</a:t>
            </a:r>
            <a:r>
              <a:rPr lang="en-US" sz="1000" dirty="0"/>
              <a:t>, Michele </a:t>
            </a:r>
            <a:r>
              <a:rPr lang="en-US" sz="1000" dirty="0" err="1"/>
              <a:t>Sisti</a:t>
            </a:r>
            <a:r>
              <a:rPr lang="en-US" sz="1000" dirty="0"/>
              <a:t>, Emmanuel </a:t>
            </a:r>
            <a:r>
              <a:rPr lang="en-US" sz="1000" dirty="0" err="1"/>
              <a:t>Monneret</a:t>
            </a:r>
            <a:r>
              <a:rPr lang="en-US" sz="1000" dirty="0"/>
              <a:t>, Krzysztof </a:t>
            </a:r>
            <a:r>
              <a:rPr lang="en-US" sz="1000" dirty="0" err="1"/>
              <a:t>Brodzinski</a:t>
            </a:r>
            <a:r>
              <a:rPr lang="en-US" sz="1000" dirty="0"/>
              <a:t>, </a:t>
            </a:r>
            <a:r>
              <a:rPr lang="en-US" sz="1000" dirty="0" err="1"/>
              <a:t>Antono</a:t>
            </a:r>
            <a:r>
              <a:rPr lang="en-US" sz="1000" dirty="0"/>
              <a:t> </a:t>
            </a:r>
            <a:r>
              <a:rPr lang="en-US" sz="1000" dirty="0" err="1"/>
              <a:t>Perin</a:t>
            </a:r>
            <a:r>
              <a:rPr lang="en-US" sz="1000" dirty="0"/>
              <a:t>, Rob van </a:t>
            </a:r>
            <a:r>
              <a:rPr lang="en-US" sz="1000" dirty="0" err="1"/>
              <a:t>Weelderen</a:t>
            </a:r>
            <a:r>
              <a:rPr lang="en-US" sz="1000" dirty="0"/>
              <a:t>, Serge Claudet</a:t>
            </a:r>
          </a:p>
          <a:p>
            <a:r>
              <a:rPr lang="en-US" sz="1000" dirty="0"/>
              <a:t> - CRG: Benjamin </a:t>
            </a:r>
            <a:r>
              <a:rPr lang="en-US" sz="1000" dirty="0" err="1"/>
              <a:t>Bradu</a:t>
            </a:r>
            <a:r>
              <a:rPr lang="en-US" sz="1000" dirty="0"/>
              <a:t>, Krzysztof </a:t>
            </a:r>
            <a:r>
              <a:rPr lang="en-US" sz="1000" dirty="0" err="1"/>
              <a:t>Brodzinski</a:t>
            </a:r>
            <a:r>
              <a:rPr lang="en-US" sz="1000" dirty="0"/>
              <a:t>, Laurent </a:t>
            </a:r>
            <a:r>
              <a:rPr lang="en-US" sz="1000" dirty="0" err="1"/>
              <a:t>Delprat</a:t>
            </a:r>
            <a:r>
              <a:rPr lang="en-US" sz="1000" dirty="0"/>
              <a:t>, Gérard </a:t>
            </a:r>
            <a:r>
              <a:rPr lang="en-US" sz="1000" dirty="0" err="1"/>
              <a:t>Ferlin</a:t>
            </a:r>
            <a:r>
              <a:rPr lang="en-US" sz="1000" dirty="0"/>
              <a:t>, Vanessa </a:t>
            </a:r>
            <a:r>
              <a:rPr lang="en-US" sz="1000" dirty="0" err="1"/>
              <a:t>Gahier</a:t>
            </a:r>
            <a:r>
              <a:rPr lang="en-US" sz="1000" dirty="0"/>
              <a:t>, </a:t>
            </a:r>
            <a:r>
              <a:rPr lang="en-US" sz="1000" dirty="0" err="1"/>
              <a:t>Udo</a:t>
            </a:r>
            <a:r>
              <a:rPr lang="en-US" sz="1000" dirty="0"/>
              <a:t> Wagner, Marco </a:t>
            </a:r>
            <a:r>
              <a:rPr lang="en-US" sz="1000" dirty="0" err="1"/>
              <a:t>Pezzetti</a:t>
            </a:r>
            <a:endParaRPr lang="en-US" sz="1000" dirty="0"/>
          </a:p>
          <a:p>
            <a:r>
              <a:rPr lang="en-US" sz="1000" dirty="0"/>
              <a:t> - </a:t>
            </a:r>
            <a:r>
              <a:rPr lang="en-US" sz="1000" dirty="0" err="1"/>
              <a:t>Convenors</a:t>
            </a:r>
            <a:r>
              <a:rPr lang="en-US" sz="1000" dirty="0"/>
              <a:t>: Michele </a:t>
            </a:r>
            <a:r>
              <a:rPr lang="en-US" sz="1000" dirty="0" err="1"/>
              <a:t>Sisti</a:t>
            </a:r>
            <a:r>
              <a:rPr lang="en-US" sz="1000" dirty="0"/>
              <a:t>, Serge Claudet</a:t>
            </a:r>
          </a:p>
          <a:p>
            <a:endParaRPr lang="en-US" sz="800" dirty="0"/>
          </a:p>
          <a:p>
            <a:r>
              <a:rPr lang="en-US" sz="1000" dirty="0" smtClean="0"/>
              <a:t>Thursdays </a:t>
            </a:r>
            <a:r>
              <a:rPr lang="en-US" sz="1000" dirty="0"/>
              <a:t>10h30-12h.</a:t>
            </a:r>
          </a:p>
          <a:p>
            <a:endParaRPr lang="en-US" sz="800" dirty="0"/>
          </a:p>
          <a:p>
            <a:r>
              <a:rPr lang="en-US" sz="1000" dirty="0"/>
              <a:t>To be complete, this series will be complemented with another one: global instrumentation and control architecture.</a:t>
            </a:r>
            <a:endParaRPr lang="en-US" sz="1000" dirty="0"/>
          </a:p>
        </p:txBody>
      </p:sp>
      <p:grpSp>
        <p:nvGrpSpPr>
          <p:cNvPr id="12" name="Group 11"/>
          <p:cNvGrpSpPr/>
          <p:nvPr/>
        </p:nvGrpSpPr>
        <p:grpSpPr>
          <a:xfrm>
            <a:off x="5076056" y="1628800"/>
            <a:ext cx="3816424" cy="2808312"/>
            <a:chOff x="5076056" y="1628800"/>
            <a:chExt cx="3816424" cy="2808312"/>
          </a:xfrm>
        </p:grpSpPr>
        <p:cxnSp>
          <p:nvCxnSpPr>
            <p:cNvPr id="9" name="Straight Arrow Connector 8"/>
            <p:cNvCxnSpPr/>
            <p:nvPr/>
          </p:nvCxnSpPr>
          <p:spPr>
            <a:xfrm flipH="1" flipV="1">
              <a:off x="5076056" y="1628800"/>
              <a:ext cx="1800200" cy="1977315"/>
            </a:xfrm>
            <a:prstGeom prst="straightConnector1">
              <a:avLst/>
            </a:prstGeom>
            <a:ln>
              <a:solidFill>
                <a:srgbClr val="800080"/>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flipV="1">
              <a:off x="5220072" y="3429000"/>
              <a:ext cx="1008112" cy="537156"/>
            </a:xfrm>
            <a:prstGeom prst="straightConnector1">
              <a:avLst/>
            </a:prstGeom>
            <a:ln>
              <a:solidFill>
                <a:srgbClr val="800080"/>
              </a:solidFill>
              <a:tailEnd type="arrow"/>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6156176" y="3606115"/>
              <a:ext cx="2736304" cy="830997"/>
            </a:xfrm>
            <a:prstGeom prst="rect">
              <a:avLst/>
            </a:prstGeom>
            <a:solidFill>
              <a:srgbClr val="FFFFBB"/>
            </a:solidFill>
          </p:spPr>
          <p:txBody>
            <a:bodyPr wrap="square" rtlCol="0">
              <a:spAutoFit/>
            </a:bodyPr>
            <a:lstStyle/>
            <a:p>
              <a:pPr algn="ctr"/>
              <a:r>
                <a:rPr lang="en-US" sz="1600" dirty="0" smtClean="0">
                  <a:solidFill>
                    <a:srgbClr val="800080"/>
                  </a:solidFill>
                </a:rPr>
                <a:t>Circuits, Actuators, Sensors,</a:t>
              </a:r>
            </a:p>
            <a:p>
              <a:pPr algn="ctr"/>
              <a:r>
                <a:rPr lang="en-US" sz="1600" dirty="0" smtClean="0">
                  <a:solidFill>
                    <a:srgbClr val="800080"/>
                  </a:solidFill>
                </a:rPr>
                <a:t>Control Technics</a:t>
              </a:r>
            </a:p>
            <a:p>
              <a:pPr algn="ctr"/>
              <a:r>
                <a:rPr lang="en-US" sz="1600" dirty="0" smtClean="0">
                  <a:solidFill>
                    <a:schemeClr val="accent3"/>
                  </a:solidFill>
                </a:rPr>
                <a:t>! Dynamics ! - ! Radiation !</a:t>
              </a:r>
              <a:endParaRPr lang="en-US" sz="1600" dirty="0">
                <a:solidFill>
                  <a:schemeClr val="accent3"/>
                </a:solidFill>
              </a:endParaRPr>
            </a:p>
          </p:txBody>
        </p:sp>
      </p:grpSp>
    </p:spTree>
    <p:extLst>
      <p:ext uri="{BB962C8B-B14F-4D97-AF65-F5344CB8AC3E}">
        <p14:creationId xmlns:p14="http://schemas.microsoft.com/office/powerpoint/2010/main" val="2597798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6"/>
          <p:cNvSpPr>
            <a:spLocks noGrp="1"/>
          </p:cNvSpPr>
          <p:nvPr>
            <p:ph type="title"/>
          </p:nvPr>
        </p:nvSpPr>
        <p:spPr/>
        <p:txBody>
          <a:bodyPr/>
          <a:lstStyle/>
          <a:p>
            <a:r>
              <a:rPr lang="en-US">
                <a:latin typeface="Arial" charset="0"/>
                <a:ea typeface="ＭＳ Ｐゴシック" charset="0"/>
                <a:cs typeface="ＭＳ Ｐゴシック" charset="0"/>
              </a:rPr>
              <a:t>Cooling P1/P5 SAM’s</a:t>
            </a:r>
          </a:p>
        </p:txBody>
      </p:sp>
      <p:pic>
        <p:nvPicPr>
          <p:cNvPr id="17410" name="Picture 1" descr="p5_30.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838200"/>
            <a:ext cx="9144000" cy="515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Box 2"/>
          <p:cNvSpPr txBox="1">
            <a:spLocks noChangeArrowheads="1"/>
          </p:cNvSpPr>
          <p:nvPr/>
        </p:nvSpPr>
        <p:spPr bwMode="auto">
          <a:xfrm>
            <a:off x="827088" y="4437063"/>
            <a:ext cx="431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800080"/>
                </a:solidFill>
              </a:rPr>
              <a:t>Q6</a:t>
            </a:r>
          </a:p>
        </p:txBody>
      </p:sp>
      <p:sp>
        <p:nvSpPr>
          <p:cNvPr id="17412" name="TextBox 7"/>
          <p:cNvSpPr txBox="1">
            <a:spLocks noChangeArrowheads="1"/>
          </p:cNvSpPr>
          <p:nvPr/>
        </p:nvSpPr>
        <p:spPr bwMode="auto">
          <a:xfrm>
            <a:off x="1979613" y="4221163"/>
            <a:ext cx="431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800080"/>
                </a:solidFill>
              </a:rPr>
              <a:t>Q5</a:t>
            </a:r>
          </a:p>
        </p:txBody>
      </p:sp>
      <p:sp>
        <p:nvSpPr>
          <p:cNvPr id="17413" name="TextBox 8"/>
          <p:cNvSpPr txBox="1">
            <a:spLocks noChangeArrowheads="1"/>
          </p:cNvSpPr>
          <p:nvPr/>
        </p:nvSpPr>
        <p:spPr bwMode="auto">
          <a:xfrm>
            <a:off x="3492500" y="3913188"/>
            <a:ext cx="431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800080"/>
                </a:solidFill>
              </a:rPr>
              <a:t>Q4</a:t>
            </a:r>
          </a:p>
        </p:txBody>
      </p:sp>
      <p:sp>
        <p:nvSpPr>
          <p:cNvPr id="17414" name="TextBox 9"/>
          <p:cNvSpPr txBox="1">
            <a:spLocks noChangeArrowheads="1"/>
          </p:cNvSpPr>
          <p:nvPr/>
        </p:nvSpPr>
        <p:spPr bwMode="auto">
          <a:xfrm>
            <a:off x="5219700" y="3573463"/>
            <a:ext cx="431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800080"/>
                </a:solidFill>
              </a:rPr>
              <a:t>D2</a:t>
            </a:r>
          </a:p>
        </p:txBody>
      </p:sp>
      <p:cxnSp>
        <p:nvCxnSpPr>
          <p:cNvPr id="12" name="Straight Connector 11"/>
          <p:cNvCxnSpPr/>
          <p:nvPr/>
        </p:nvCxnSpPr>
        <p:spPr bwMode="auto">
          <a:xfrm>
            <a:off x="71438" y="4868863"/>
            <a:ext cx="755650" cy="647700"/>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7416" name="TextBox 12"/>
          <p:cNvSpPr txBox="1">
            <a:spLocks noChangeArrowheads="1"/>
          </p:cNvSpPr>
          <p:nvPr/>
        </p:nvSpPr>
        <p:spPr bwMode="auto">
          <a:xfrm>
            <a:off x="34925" y="5300663"/>
            <a:ext cx="7921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800"/>
              <a:t>LHC</a:t>
            </a:r>
          </a:p>
        </p:txBody>
      </p:sp>
      <p:sp>
        <p:nvSpPr>
          <p:cNvPr id="17417" name="TextBox 13"/>
          <p:cNvSpPr txBox="1">
            <a:spLocks noChangeArrowheads="1"/>
          </p:cNvSpPr>
          <p:nvPr/>
        </p:nvSpPr>
        <p:spPr bwMode="auto">
          <a:xfrm>
            <a:off x="755650" y="5157788"/>
            <a:ext cx="7921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800"/>
              <a:t>HL</a:t>
            </a:r>
          </a:p>
        </p:txBody>
      </p:sp>
      <p:sp>
        <p:nvSpPr>
          <p:cNvPr id="17418" name="TextBox 15"/>
          <p:cNvSpPr txBox="1">
            <a:spLocks noChangeArrowheads="1"/>
          </p:cNvSpPr>
          <p:nvPr/>
        </p:nvSpPr>
        <p:spPr bwMode="auto">
          <a:xfrm>
            <a:off x="250825" y="5516563"/>
            <a:ext cx="1657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800">
                <a:solidFill>
                  <a:srgbClr val="0000FF"/>
                </a:solidFill>
              </a:rPr>
              <a:t>Present limit for QRL/QXL</a:t>
            </a:r>
          </a:p>
        </p:txBody>
      </p:sp>
      <p:sp>
        <p:nvSpPr>
          <p:cNvPr id="68" name="TextBox 67"/>
          <p:cNvSpPr txBox="1">
            <a:spLocks noChangeArrowheads="1"/>
          </p:cNvSpPr>
          <p:nvPr/>
        </p:nvSpPr>
        <p:spPr bwMode="auto">
          <a:xfrm>
            <a:off x="5003800" y="4221163"/>
            <a:ext cx="39243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buFont typeface="Arial" charset="0"/>
              <a:buChar char="•"/>
              <a:defRPr/>
            </a:pPr>
            <a:r>
              <a:rPr lang="en-US" sz="1600" dirty="0" smtClean="0"/>
              <a:t>Access / safety / </a:t>
            </a:r>
            <a:r>
              <a:rPr lang="en-US" sz="1600" dirty="0" err="1" smtClean="0"/>
              <a:t>sectorisation</a:t>
            </a:r>
            <a:r>
              <a:rPr lang="en-US" sz="1600" dirty="0" smtClean="0"/>
              <a:t> ?</a:t>
            </a:r>
          </a:p>
          <a:p>
            <a:pPr>
              <a:buFont typeface="Arial" charset="0"/>
              <a:buChar char="•"/>
              <a:defRPr/>
            </a:pPr>
            <a:r>
              <a:rPr lang="en-US" sz="1600" dirty="0" smtClean="0">
                <a:solidFill>
                  <a:srgbClr val="FF6600"/>
                </a:solidFill>
              </a:rPr>
              <a:t>Powering from existing RR &amp; DFBL, corresponding cooling of DFBL and SAM’s to be with same origin </a:t>
            </a:r>
          </a:p>
          <a:p>
            <a:pPr marL="0" indent="0">
              <a:defRPr/>
            </a:pPr>
            <a:r>
              <a:rPr lang="en-US" sz="1600" dirty="0" smtClean="0">
                <a:solidFill>
                  <a:srgbClr val="FF6600"/>
                </a:solidFill>
              </a:rPr>
              <a:t>      </a:t>
            </a:r>
            <a:r>
              <a:rPr lang="en-US" sz="1600" i="1" dirty="0" smtClean="0">
                <a:solidFill>
                  <a:srgbClr val="FF6600"/>
                </a:solidFill>
              </a:rPr>
              <a:t>(QRL or QXL but not mixed)</a:t>
            </a:r>
          </a:p>
          <a:p>
            <a:pPr>
              <a:buFont typeface="Arial" charset="0"/>
              <a:buChar char="•"/>
              <a:defRPr/>
            </a:pPr>
            <a:r>
              <a:rPr lang="en-US" sz="1600" dirty="0" smtClean="0"/>
              <a:t>Q4 and Q5 possibly with remote alignment, compatible with QRL ?</a:t>
            </a:r>
          </a:p>
          <a:p>
            <a:pPr>
              <a:buFont typeface="Arial" charset="0"/>
              <a:buChar char="•"/>
              <a:defRPr/>
            </a:pPr>
            <a:r>
              <a:rPr lang="en-US" sz="1600" dirty="0" smtClean="0"/>
              <a:t>3D models to be implemented and then integrated (Q2-2018 for CRG)</a:t>
            </a:r>
          </a:p>
        </p:txBody>
      </p:sp>
      <p:grpSp>
        <p:nvGrpSpPr>
          <p:cNvPr id="75" name="Group 74"/>
          <p:cNvGrpSpPr>
            <a:grpSpLocks/>
          </p:cNvGrpSpPr>
          <p:nvPr/>
        </p:nvGrpSpPr>
        <p:grpSpPr bwMode="auto">
          <a:xfrm>
            <a:off x="684213" y="3933825"/>
            <a:ext cx="4176712" cy="2228850"/>
            <a:chOff x="683568" y="3933056"/>
            <a:chExt cx="4176464" cy="2229529"/>
          </a:xfrm>
        </p:grpSpPr>
        <p:cxnSp>
          <p:nvCxnSpPr>
            <p:cNvPr id="19" name="Straight Arrow Connector 18"/>
            <p:cNvCxnSpPr/>
            <p:nvPr/>
          </p:nvCxnSpPr>
          <p:spPr bwMode="auto">
            <a:xfrm flipV="1">
              <a:off x="683568" y="4580953"/>
              <a:ext cx="3455782" cy="647897"/>
            </a:xfrm>
            <a:prstGeom prst="straightConnector1">
              <a:avLst/>
            </a:prstGeom>
            <a:solidFill>
              <a:schemeClr val="accent1"/>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7440" name="TextBox 19"/>
            <p:cNvSpPr txBox="1">
              <a:spLocks noChangeArrowheads="1"/>
            </p:cNvSpPr>
            <p:nvPr/>
          </p:nvSpPr>
          <p:spPr bwMode="auto">
            <a:xfrm>
              <a:off x="3059832" y="4685074"/>
              <a:ext cx="1800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2000">
                  <a:solidFill>
                    <a:srgbClr val="FF0000"/>
                  </a:solidFill>
                </a:rPr>
                <a:t>NEW Jan’18</a:t>
              </a:r>
            </a:p>
          </p:txBody>
        </p:sp>
        <p:sp>
          <p:nvSpPr>
            <p:cNvPr id="17441" name="TextBox 20"/>
            <p:cNvSpPr txBox="1">
              <a:spLocks noChangeArrowheads="1"/>
            </p:cNvSpPr>
            <p:nvPr/>
          </p:nvSpPr>
          <p:spPr bwMode="auto">
            <a:xfrm>
              <a:off x="1979712" y="5085184"/>
              <a:ext cx="2879992" cy="1077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a:solidFill>
                    <a:srgbClr val="FF0000"/>
                  </a:solidFill>
                </a:rPr>
                <a:t>Q4-Q5 could remain at 4.5K (already the case for Q6),</a:t>
              </a:r>
            </a:p>
            <a:p>
              <a:r>
                <a:rPr lang="en-US" sz="1600" i="1">
                  <a:solidFill>
                    <a:srgbClr val="800080"/>
                  </a:solidFill>
                </a:rPr>
                <a:t>and moved towards the arc by 10-11m</a:t>
              </a:r>
            </a:p>
          </p:txBody>
        </p:sp>
        <p:cxnSp>
          <p:nvCxnSpPr>
            <p:cNvPr id="67" name="Straight Connector 66"/>
            <p:cNvCxnSpPr/>
            <p:nvPr/>
          </p:nvCxnSpPr>
          <p:spPr bwMode="auto">
            <a:xfrm>
              <a:off x="3923463" y="3933056"/>
              <a:ext cx="755605" cy="647897"/>
            </a:xfrm>
            <a:prstGeom prst="line">
              <a:avLst/>
            </a:prstGeom>
            <a:solidFill>
              <a:schemeClr val="accent1"/>
            </a:solidFill>
            <a:ln w="38100" cap="flat" cmpd="sng" algn="ctr">
              <a:solidFill>
                <a:srgbClr val="0000FF"/>
              </a:solidFill>
              <a:prstDash val="sys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1" name="Straight Connector 70"/>
            <p:cNvCxnSpPr/>
            <p:nvPr/>
          </p:nvCxnSpPr>
          <p:spPr bwMode="auto">
            <a:xfrm>
              <a:off x="2448763" y="4220482"/>
              <a:ext cx="754017" cy="649485"/>
            </a:xfrm>
            <a:prstGeom prst="line">
              <a:avLst/>
            </a:prstGeom>
            <a:solidFill>
              <a:schemeClr val="accent1"/>
            </a:solidFill>
            <a:ln w="38100" cap="flat" cmpd="sng" algn="ctr">
              <a:solidFill>
                <a:schemeClr val="accent1">
                  <a:lumMod val="75000"/>
                  <a:alpha val="70000"/>
                </a:schemeClr>
              </a:solidFill>
              <a:prstDash val="sys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74" name="Group 73"/>
          <p:cNvGrpSpPr>
            <a:grpSpLocks/>
          </p:cNvGrpSpPr>
          <p:nvPr/>
        </p:nvGrpSpPr>
        <p:grpSpPr bwMode="auto">
          <a:xfrm>
            <a:off x="-214313" y="3573463"/>
            <a:ext cx="2659063" cy="792162"/>
            <a:chOff x="-213733" y="3573016"/>
            <a:chExt cx="2658698" cy="792088"/>
          </a:xfrm>
        </p:grpSpPr>
        <p:grpSp>
          <p:nvGrpSpPr>
            <p:cNvPr id="17423" name="Group 60"/>
            <p:cNvGrpSpPr>
              <a:grpSpLocks/>
            </p:cNvGrpSpPr>
            <p:nvPr/>
          </p:nvGrpSpPr>
          <p:grpSpPr bwMode="auto">
            <a:xfrm rot="-605465">
              <a:off x="107504" y="3573016"/>
              <a:ext cx="1981200" cy="685800"/>
              <a:chOff x="5334000" y="637456"/>
              <a:chExt cx="1981200" cy="685800"/>
            </a:xfrm>
          </p:grpSpPr>
          <p:sp>
            <p:nvSpPr>
              <p:cNvPr id="17431" name="Rectangle 45"/>
              <p:cNvSpPr>
                <a:spLocks noChangeArrowheads="1"/>
              </p:cNvSpPr>
              <p:nvPr/>
            </p:nvSpPr>
            <p:spPr bwMode="auto">
              <a:xfrm>
                <a:off x="6019800" y="1094656"/>
                <a:ext cx="685800" cy="2286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17432" name="Rectangle 78"/>
              <p:cNvSpPr>
                <a:spLocks noChangeArrowheads="1"/>
              </p:cNvSpPr>
              <p:nvPr/>
            </p:nvSpPr>
            <p:spPr bwMode="auto">
              <a:xfrm>
                <a:off x="6705600" y="1094656"/>
                <a:ext cx="304800" cy="228600"/>
              </a:xfrm>
              <a:prstGeom prst="rect">
                <a:avLst/>
              </a:prstGeom>
              <a:solidFill>
                <a:srgbClr val="CCFFCC"/>
              </a:solidFill>
              <a:ln w="9525">
                <a:solidFill>
                  <a:schemeClr val="tx1"/>
                </a:solidFill>
                <a:miter lim="800000"/>
                <a:headEnd/>
                <a:tailEnd/>
              </a:ln>
            </p:spPr>
            <p:txBody>
              <a:bodyPr wrap="none" anchor="ctr"/>
              <a:lstStyle/>
              <a:p>
                <a:endParaRPr lang="en-US"/>
              </a:p>
            </p:txBody>
          </p:sp>
          <p:sp>
            <p:nvSpPr>
              <p:cNvPr id="17433" name="Rectangle 79"/>
              <p:cNvSpPr>
                <a:spLocks noChangeArrowheads="1"/>
              </p:cNvSpPr>
              <p:nvPr/>
            </p:nvSpPr>
            <p:spPr bwMode="auto">
              <a:xfrm>
                <a:off x="5715000" y="1094656"/>
                <a:ext cx="304800" cy="228600"/>
              </a:xfrm>
              <a:prstGeom prst="rect">
                <a:avLst/>
              </a:prstGeom>
              <a:solidFill>
                <a:srgbClr val="CCFFCC"/>
              </a:solidFill>
              <a:ln w="9525">
                <a:solidFill>
                  <a:schemeClr val="tx1"/>
                </a:solidFill>
                <a:miter lim="800000"/>
                <a:headEnd/>
                <a:tailEnd/>
              </a:ln>
            </p:spPr>
            <p:txBody>
              <a:bodyPr wrap="none" anchor="ctr"/>
              <a:lstStyle/>
              <a:p>
                <a:endParaRPr lang="en-US"/>
              </a:p>
            </p:txBody>
          </p:sp>
          <p:sp>
            <p:nvSpPr>
              <p:cNvPr id="17434" name="Text Box 81"/>
              <p:cNvSpPr txBox="1">
                <a:spLocks noChangeArrowheads="1"/>
              </p:cNvSpPr>
              <p:nvPr/>
            </p:nvSpPr>
            <p:spPr bwMode="auto">
              <a:xfrm>
                <a:off x="5334000" y="637456"/>
                <a:ext cx="990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200">
                    <a:latin typeface="Arial Narrow" charset="0"/>
                  </a:rPr>
                  <a:t>Return Module</a:t>
                </a:r>
              </a:p>
            </p:txBody>
          </p:sp>
          <p:sp>
            <p:nvSpPr>
              <p:cNvPr id="17435" name="Text Box 82"/>
              <p:cNvSpPr txBox="1">
                <a:spLocks noChangeArrowheads="1"/>
              </p:cNvSpPr>
              <p:nvPr/>
            </p:nvSpPr>
            <p:spPr bwMode="auto">
              <a:xfrm>
                <a:off x="6400800" y="637456"/>
                <a:ext cx="9144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200">
                    <a:latin typeface="Arial Narrow" charset="0"/>
                  </a:rPr>
                  <a:t>Return Module</a:t>
                </a:r>
              </a:p>
            </p:txBody>
          </p:sp>
          <p:grpSp>
            <p:nvGrpSpPr>
              <p:cNvPr id="17436" name="Group 87"/>
              <p:cNvGrpSpPr>
                <a:grpSpLocks/>
              </p:cNvGrpSpPr>
              <p:nvPr/>
            </p:nvGrpSpPr>
            <p:grpSpPr bwMode="auto">
              <a:xfrm>
                <a:off x="6134100" y="1129581"/>
                <a:ext cx="419100" cy="152400"/>
                <a:chOff x="3768" y="2448"/>
                <a:chExt cx="264" cy="96"/>
              </a:xfrm>
            </p:grpSpPr>
            <p:sp>
              <p:nvSpPr>
                <p:cNvPr id="17437" name="AutoShape 84"/>
                <p:cNvSpPr>
                  <a:spLocks noChangeArrowheads="1"/>
                </p:cNvSpPr>
                <p:nvPr/>
              </p:nvSpPr>
              <p:spPr bwMode="auto">
                <a:xfrm rot="5400000">
                  <a:off x="3792" y="2424"/>
                  <a:ext cx="96" cy="144"/>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a:p>
              </p:txBody>
            </p:sp>
            <p:sp>
              <p:nvSpPr>
                <p:cNvPr id="17438" name="AutoShape 86"/>
                <p:cNvSpPr>
                  <a:spLocks noChangeArrowheads="1"/>
                </p:cNvSpPr>
                <p:nvPr/>
              </p:nvSpPr>
              <p:spPr bwMode="auto">
                <a:xfrm rot="16200000" flipH="1">
                  <a:off x="3912" y="2424"/>
                  <a:ext cx="96" cy="144"/>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a:p>
              </p:txBody>
            </p:sp>
          </p:grpSp>
        </p:grpSp>
        <p:sp>
          <p:nvSpPr>
            <p:cNvPr id="17424" name="Right Arrow 61"/>
            <p:cNvSpPr>
              <a:spLocks noChangeArrowheads="1"/>
            </p:cNvSpPr>
            <p:nvPr/>
          </p:nvSpPr>
          <p:spPr bwMode="auto">
            <a:xfrm rot="-602941">
              <a:off x="1917609" y="3901865"/>
              <a:ext cx="432048" cy="144016"/>
            </a:xfrm>
            <a:prstGeom prst="rightArrow">
              <a:avLst>
                <a:gd name="adj1" fmla="val 50000"/>
                <a:gd name="adj2" fmla="val 50000"/>
              </a:avLst>
            </a:prstGeom>
            <a:solidFill>
              <a:srgbClr val="E39AB9"/>
            </a:solidFill>
            <a:ln w="9525">
              <a:solidFill>
                <a:srgbClr val="FF0000"/>
              </a:solidFill>
              <a:round/>
              <a:headEnd/>
              <a:tailEnd/>
            </a:ln>
          </p:spPr>
          <p:txBody>
            <a:bodyPr/>
            <a:lstStyle/>
            <a:p>
              <a:endParaRPr lang="en-US">
                <a:solidFill>
                  <a:srgbClr val="000000"/>
                </a:solidFill>
              </a:endParaRPr>
            </a:p>
          </p:txBody>
        </p:sp>
        <p:grpSp>
          <p:nvGrpSpPr>
            <p:cNvPr id="17425" name="Group 65"/>
            <p:cNvGrpSpPr>
              <a:grpSpLocks/>
            </p:cNvGrpSpPr>
            <p:nvPr/>
          </p:nvGrpSpPr>
          <p:grpSpPr bwMode="auto">
            <a:xfrm rot="-597071">
              <a:off x="107504" y="4293096"/>
              <a:ext cx="376808" cy="72008"/>
              <a:chOff x="107504" y="4293096"/>
              <a:chExt cx="376808" cy="72008"/>
            </a:xfrm>
          </p:grpSpPr>
          <p:sp>
            <p:nvSpPr>
              <p:cNvPr id="17428" name="Rectangle 62"/>
              <p:cNvSpPr>
                <a:spLocks noChangeArrowheads="1"/>
              </p:cNvSpPr>
              <p:nvPr/>
            </p:nvSpPr>
            <p:spPr bwMode="auto">
              <a:xfrm>
                <a:off x="107504" y="4293096"/>
                <a:ext cx="72008" cy="72008"/>
              </a:xfrm>
              <a:prstGeom prst="rect">
                <a:avLst/>
              </a:prstGeom>
              <a:solidFill>
                <a:srgbClr val="E39AB9"/>
              </a:solidFill>
              <a:ln w="9525">
                <a:solidFill>
                  <a:srgbClr val="FF0000"/>
                </a:solidFill>
                <a:round/>
                <a:headEnd/>
                <a:tailEnd/>
              </a:ln>
            </p:spPr>
            <p:txBody>
              <a:bodyPr/>
              <a:lstStyle/>
              <a:p>
                <a:endParaRPr lang="en-US">
                  <a:solidFill>
                    <a:srgbClr val="000000"/>
                  </a:solidFill>
                </a:endParaRPr>
              </a:p>
            </p:txBody>
          </p:sp>
          <p:sp>
            <p:nvSpPr>
              <p:cNvPr id="17429" name="Rectangle 63"/>
              <p:cNvSpPr>
                <a:spLocks noChangeArrowheads="1"/>
              </p:cNvSpPr>
              <p:nvPr/>
            </p:nvSpPr>
            <p:spPr bwMode="auto">
              <a:xfrm>
                <a:off x="259904" y="4293096"/>
                <a:ext cx="72008" cy="72008"/>
              </a:xfrm>
              <a:prstGeom prst="rect">
                <a:avLst/>
              </a:prstGeom>
              <a:solidFill>
                <a:srgbClr val="E39AB9"/>
              </a:solidFill>
              <a:ln w="9525">
                <a:solidFill>
                  <a:srgbClr val="FF0000"/>
                </a:solidFill>
                <a:round/>
                <a:headEnd/>
                <a:tailEnd/>
              </a:ln>
            </p:spPr>
            <p:txBody>
              <a:bodyPr/>
              <a:lstStyle/>
              <a:p>
                <a:endParaRPr lang="en-US">
                  <a:solidFill>
                    <a:srgbClr val="000000"/>
                  </a:solidFill>
                </a:endParaRPr>
              </a:p>
            </p:txBody>
          </p:sp>
          <p:sp>
            <p:nvSpPr>
              <p:cNvPr id="17430" name="Rectangle 64"/>
              <p:cNvSpPr>
                <a:spLocks noChangeArrowheads="1"/>
              </p:cNvSpPr>
              <p:nvPr/>
            </p:nvSpPr>
            <p:spPr bwMode="auto">
              <a:xfrm>
                <a:off x="412304" y="4293096"/>
                <a:ext cx="72008" cy="72008"/>
              </a:xfrm>
              <a:prstGeom prst="rect">
                <a:avLst/>
              </a:prstGeom>
              <a:solidFill>
                <a:srgbClr val="E39AB9"/>
              </a:solidFill>
              <a:ln w="9525">
                <a:solidFill>
                  <a:srgbClr val="FF0000"/>
                </a:solidFill>
                <a:round/>
                <a:headEnd/>
                <a:tailEnd/>
              </a:ln>
            </p:spPr>
            <p:txBody>
              <a:bodyPr/>
              <a:lstStyle/>
              <a:p>
                <a:endParaRPr lang="en-US">
                  <a:solidFill>
                    <a:srgbClr val="000000"/>
                  </a:solidFill>
                </a:endParaRPr>
              </a:p>
            </p:txBody>
          </p:sp>
        </p:grpSp>
        <p:sp>
          <p:nvSpPr>
            <p:cNvPr id="17426" name="Text Box 42"/>
            <p:cNvSpPr txBox="1">
              <a:spLocks noChangeArrowheads="1"/>
            </p:cNvSpPr>
            <p:nvPr/>
          </p:nvSpPr>
          <p:spPr bwMode="auto">
            <a:xfrm rot="-666084">
              <a:off x="-213733" y="3910874"/>
              <a:ext cx="803176" cy="307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400"/>
                <a:t>QRL</a:t>
              </a:r>
            </a:p>
          </p:txBody>
        </p:sp>
        <p:sp>
          <p:nvSpPr>
            <p:cNvPr id="17427" name="Text Box 42"/>
            <p:cNvSpPr txBox="1">
              <a:spLocks noChangeArrowheads="1"/>
            </p:cNvSpPr>
            <p:nvPr/>
          </p:nvSpPr>
          <p:spPr bwMode="auto">
            <a:xfrm rot="-666084">
              <a:off x="1641789" y="3575453"/>
              <a:ext cx="803176" cy="307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400"/>
                <a:t>QXL</a:t>
              </a:r>
            </a:p>
          </p:txBody>
        </p:sp>
      </p:grpSp>
      <p:sp>
        <p:nvSpPr>
          <p:cNvPr id="17422" name="TextBox 1"/>
          <p:cNvSpPr txBox="1">
            <a:spLocks noChangeArrowheads="1"/>
          </p:cNvSpPr>
          <p:nvPr/>
        </p:nvSpPr>
        <p:spPr bwMode="auto">
          <a:xfrm>
            <a:off x="2555875" y="692150"/>
            <a:ext cx="4537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i="1">
                <a:solidFill>
                  <a:srgbClr val="800080"/>
                </a:solidFill>
              </a:rPr>
              <a:t>View from integration views DB</a:t>
            </a:r>
          </a:p>
        </p:txBody>
      </p:sp>
      <p:sp>
        <p:nvSpPr>
          <p:cNvPr id="2" name="Footer Placeholder 1"/>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20</a:t>
            </a:fld>
            <a:endParaRPr lang="fr-FR"/>
          </a:p>
        </p:txBody>
      </p:sp>
    </p:spTree>
    <p:extLst>
      <p:ext uri="{BB962C8B-B14F-4D97-AF65-F5344CB8AC3E}">
        <p14:creationId xmlns:p14="http://schemas.microsoft.com/office/powerpoint/2010/main" val="88672734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395288" y="44450"/>
            <a:ext cx="8748712" cy="762000"/>
          </a:xfrm>
          <a:extLst>
            <a:ext uri="{91240B29-F687-4f45-9708-019B960494DF}">
              <a14:hiddenLine xmlns:a14="http://schemas.microsoft.com/office/drawing/2010/main" w="28575">
                <a:solidFill>
                  <a:schemeClr val="tx1"/>
                </a:solidFill>
                <a:miter lim="800000"/>
                <a:headEnd/>
                <a:tailEnd/>
              </a14:hiddenLine>
            </a:ext>
          </a:extLst>
        </p:spPr>
        <p:txBody>
          <a:bodyPr/>
          <a:lstStyle/>
          <a:p>
            <a:r>
              <a:rPr lang="en-US" dirty="0">
                <a:latin typeface="Arial" charset="0"/>
                <a:ea typeface="ＭＳ Ｐゴシック" charset="0"/>
                <a:cs typeface="ＭＳ Ｐゴシック" charset="0"/>
              </a:rPr>
              <a:t>Possible modes and implications,</a:t>
            </a:r>
            <a:br>
              <a:rPr lang="en-US" dirty="0">
                <a:latin typeface="Arial" charset="0"/>
                <a:ea typeface="ＭＳ Ｐゴシック" charset="0"/>
                <a:cs typeface="ＭＳ Ｐゴシック" charset="0"/>
              </a:rPr>
            </a:br>
            <a:r>
              <a:rPr lang="en-US" dirty="0">
                <a:latin typeface="Arial" charset="0"/>
                <a:ea typeface="ＭＳ Ｐゴシック" charset="0"/>
                <a:cs typeface="ＭＳ Ｐゴシック" charset="0"/>
              </a:rPr>
              <a:t> as identified so far for </a:t>
            </a:r>
            <a:r>
              <a:rPr lang="en-US" dirty="0" err="1">
                <a:latin typeface="Arial" charset="0"/>
                <a:ea typeface="ＭＳ Ｐゴシック" charset="0"/>
                <a:cs typeface="ＭＳ Ｐゴシック" charset="0"/>
              </a:rPr>
              <a:t>HiLumi</a:t>
            </a:r>
            <a:endParaRPr lang="en-US" dirty="0">
              <a:latin typeface="Arial" charset="0"/>
              <a:ea typeface="ＭＳ Ｐゴシック" charset="0"/>
              <a:cs typeface="ＭＳ Ｐゴシック" charset="0"/>
            </a:endParaRPr>
          </a:p>
        </p:txBody>
      </p:sp>
      <p:sp>
        <p:nvSpPr>
          <p:cNvPr id="33794" name="Content Placeholder 2"/>
          <p:cNvSpPr>
            <a:spLocks noGrp="1"/>
          </p:cNvSpPr>
          <p:nvPr>
            <p:ph idx="1"/>
          </p:nvPr>
        </p:nvSpPr>
        <p:spPr>
          <a:xfrm>
            <a:off x="1981200" y="1258888"/>
            <a:ext cx="7127875" cy="4114800"/>
          </a:xfrm>
        </p:spPr>
        <p:txBody>
          <a:bodyPr>
            <a:normAutofit/>
          </a:bodyPr>
          <a:lstStyle/>
          <a:p>
            <a:pPr>
              <a:defRPr/>
            </a:pPr>
            <a:r>
              <a:rPr lang="en-US" sz="2400" dirty="0" smtClean="0">
                <a:latin typeface="Arial" charset="0"/>
                <a:ea typeface="ＭＳ Ｐゴシック" charset="0"/>
                <a:cs typeface="ＭＳ Ｐゴシック" charset="0"/>
              </a:rPr>
              <a:t>Ultimate Luminosity (HL)</a:t>
            </a:r>
          </a:p>
          <a:p>
            <a:pPr>
              <a:defRPr/>
            </a:pPr>
            <a:r>
              <a:rPr lang="en-US" sz="2400" dirty="0" smtClean="0">
                <a:latin typeface="Arial" charset="0"/>
                <a:ea typeface="ＭＳ Ｐゴシック" charset="0"/>
                <a:cs typeface="ＭＳ Ｐゴシック" charset="0"/>
              </a:rPr>
              <a:t>Nominal Luminosity (HL)</a:t>
            </a:r>
          </a:p>
          <a:p>
            <a:pPr>
              <a:defRPr/>
            </a:pPr>
            <a:r>
              <a:rPr lang="en-US" sz="2400" dirty="0" smtClean="0">
                <a:latin typeface="Arial" charset="0"/>
                <a:ea typeface="ＭＳ Ｐゴシック" charset="0"/>
                <a:cs typeface="ＭＳ Ｐゴシック" charset="0"/>
              </a:rPr>
              <a:t>Nominal Luminosity (LHC)</a:t>
            </a:r>
          </a:p>
          <a:p>
            <a:pPr>
              <a:defRPr/>
            </a:pPr>
            <a:r>
              <a:rPr lang="en-US" sz="2400" dirty="0" smtClean="0">
                <a:solidFill>
                  <a:schemeClr val="bg1">
                    <a:lumMod val="85000"/>
                  </a:schemeClr>
                </a:solidFill>
                <a:latin typeface="Arial" charset="0"/>
                <a:ea typeface="ＭＳ Ｐゴシック" charset="0"/>
                <a:cs typeface="ＭＳ Ｐゴシック" charset="0"/>
              </a:rPr>
              <a:t>Low Luminosity / Intensity</a:t>
            </a:r>
          </a:p>
          <a:p>
            <a:pPr marL="0" indent="0">
              <a:buFont typeface="Wingdings" charset="0"/>
              <a:buNone/>
              <a:defRPr/>
            </a:pPr>
            <a:r>
              <a:rPr lang="en-US" sz="2400" dirty="0" smtClean="0">
                <a:latin typeface="Arial" charset="0"/>
                <a:ea typeface="ＭＳ Ｐゴシック" charset="0"/>
                <a:cs typeface="ＭＳ Ｐゴシック" charset="0"/>
              </a:rPr>
              <a:t>.   Powering conditions to 7TeV</a:t>
            </a:r>
            <a:r>
              <a:rPr lang="en-US" sz="2400" i="1" dirty="0" smtClean="0">
                <a:latin typeface="Arial" charset="0"/>
                <a:ea typeface="ＭＳ Ｐゴシック" charset="0"/>
                <a:cs typeface="ＭＳ Ｐゴシック" charset="0"/>
              </a:rPr>
              <a:t>, </a:t>
            </a:r>
            <a:r>
              <a:rPr lang="en-US" sz="1800" i="1" dirty="0" smtClean="0">
                <a:latin typeface="Arial" charset="0"/>
                <a:ea typeface="ＭＳ Ｐゴシック" charset="0"/>
                <a:cs typeface="ＭＳ Ｐゴシック" charset="0"/>
              </a:rPr>
              <a:t>(maybe pilots or few bunches)</a:t>
            </a:r>
            <a:endParaRPr lang="en-US" sz="2400" i="1" dirty="0" smtClean="0">
              <a:latin typeface="Arial" charset="0"/>
              <a:ea typeface="ＭＳ Ｐゴシック" charset="0"/>
              <a:cs typeface="ＭＳ Ｐゴシック" charset="0"/>
            </a:endParaRPr>
          </a:p>
          <a:p>
            <a:pPr>
              <a:defRPr/>
            </a:pPr>
            <a:r>
              <a:rPr lang="en-US" sz="2400" dirty="0" smtClean="0">
                <a:latin typeface="Arial" charset="0"/>
                <a:ea typeface="ＭＳ Ｐゴシック" charset="0"/>
                <a:cs typeface="ＭＳ Ｐゴシック" charset="0"/>
              </a:rPr>
              <a:t>Injection stand-by (He preservation in magnets, ELQA, maybe pilots or few bunches at injection)</a:t>
            </a:r>
          </a:p>
          <a:p>
            <a:pPr>
              <a:defRPr/>
            </a:pPr>
            <a:r>
              <a:rPr lang="en-US" sz="2400" dirty="0" smtClean="0">
                <a:latin typeface="Arial" charset="0"/>
                <a:ea typeface="ＭＳ Ｐゴシック" charset="0"/>
                <a:cs typeface="ＭＳ Ｐゴシック" charset="0"/>
              </a:rPr>
              <a:t>Magnets @20K</a:t>
            </a:r>
            <a:endParaRPr lang="en-US" sz="2400" dirty="0">
              <a:latin typeface="Arial" charset="0"/>
              <a:ea typeface="ＭＳ Ｐゴシック" charset="0"/>
              <a:cs typeface="ＭＳ Ｐゴシック" charset="0"/>
            </a:endParaRPr>
          </a:p>
        </p:txBody>
      </p:sp>
      <p:sp>
        <p:nvSpPr>
          <p:cNvPr id="25604" name="Footer Placeholder 4"/>
          <p:cNvSpPr>
            <a:spLocks noGrp="1"/>
          </p:cNvSpPr>
          <p:nvPr>
            <p:ph type="ftr" sz="quarter" idx="11"/>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smtClean="0">
                <a:solidFill>
                  <a:srgbClr val="0175B8"/>
                </a:solidFill>
              </a:rPr>
              <a:t>WP9-Cryogenics,  Intro functional analysis-09May'19,  S. Claudet</a:t>
            </a:r>
            <a:endParaRPr lang="en-US" sz="1200">
              <a:solidFill>
                <a:srgbClr val="0175B8"/>
              </a:solidFill>
            </a:endParaRPr>
          </a:p>
        </p:txBody>
      </p:sp>
      <p:sp>
        <p:nvSpPr>
          <p:cNvPr id="25605" name="Slide Number Placeholder 5"/>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68D645C-DD75-1E49-93CF-69D879CF39FE}" type="slidenum">
              <a:rPr lang="en-US" sz="1200">
                <a:solidFill>
                  <a:schemeClr val="accent1"/>
                </a:solidFill>
              </a:rPr>
              <a:pPr/>
              <a:t>21</a:t>
            </a:fld>
            <a:endParaRPr lang="en-US" sz="1200">
              <a:solidFill>
                <a:schemeClr val="accent1"/>
              </a:solidFill>
            </a:endParaRPr>
          </a:p>
        </p:txBody>
      </p:sp>
      <p:sp>
        <p:nvSpPr>
          <p:cNvPr id="2" name="TextBox 1"/>
          <p:cNvSpPr txBox="1">
            <a:spLocks noChangeArrowheads="1"/>
          </p:cNvSpPr>
          <p:nvPr/>
        </p:nvSpPr>
        <p:spPr bwMode="auto">
          <a:xfrm>
            <a:off x="611188" y="5229225"/>
            <a:ext cx="80645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000">
                <a:solidFill>
                  <a:srgbClr val="800080"/>
                </a:solidFill>
              </a:rPr>
              <a:t>=&gt; Junction Module and bridge between WRL’s recommended</a:t>
            </a:r>
          </a:p>
          <a:p>
            <a:r>
              <a:rPr lang="en-US" sz="2000">
                <a:solidFill>
                  <a:srgbClr val="800080"/>
                </a:solidFill>
              </a:rPr>
              <a:t>=&gt; Corresponding cooling capacities and impact on size/cost/volume to be further investigated</a:t>
            </a:r>
          </a:p>
        </p:txBody>
      </p:sp>
      <p:sp>
        <p:nvSpPr>
          <p:cNvPr id="25607" name="TextBox 2"/>
          <p:cNvSpPr txBox="1">
            <a:spLocks noChangeArrowheads="1"/>
          </p:cNvSpPr>
          <p:nvPr/>
        </p:nvSpPr>
        <p:spPr bwMode="auto">
          <a:xfrm>
            <a:off x="900113" y="796925"/>
            <a:ext cx="7704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2000" i="1">
                <a:solidFill>
                  <a:srgbClr val="800080"/>
                </a:solidFill>
              </a:rPr>
              <a:t>Decreasing requirements in cooling capacity</a:t>
            </a:r>
          </a:p>
        </p:txBody>
      </p:sp>
      <p:grpSp>
        <p:nvGrpSpPr>
          <p:cNvPr id="10" name="Group 9"/>
          <p:cNvGrpSpPr>
            <a:grpSpLocks/>
          </p:cNvGrpSpPr>
          <p:nvPr/>
        </p:nvGrpSpPr>
        <p:grpSpPr bwMode="auto">
          <a:xfrm>
            <a:off x="1403350" y="2565400"/>
            <a:ext cx="865188" cy="2744788"/>
            <a:chOff x="1403350" y="2565400"/>
            <a:chExt cx="865188" cy="2744788"/>
          </a:xfrm>
        </p:grpSpPr>
        <p:cxnSp>
          <p:nvCxnSpPr>
            <p:cNvPr id="5" name="Straight Arrow Connector 4"/>
            <p:cNvCxnSpPr/>
            <p:nvPr/>
          </p:nvCxnSpPr>
          <p:spPr bwMode="auto">
            <a:xfrm>
              <a:off x="1835150" y="3068638"/>
              <a:ext cx="0" cy="1800225"/>
            </a:xfrm>
            <a:prstGeom prst="straightConnector1">
              <a:avLst/>
            </a:prstGeom>
            <a:solidFill>
              <a:schemeClr val="accent1"/>
            </a:solidFill>
            <a:ln w="38100" cap="flat" cmpd="sng" algn="ctr">
              <a:solidFill>
                <a:srgbClr val="0000FF"/>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 name="Straight Arrow Connector 6"/>
            <p:cNvCxnSpPr/>
            <p:nvPr/>
          </p:nvCxnSpPr>
          <p:spPr bwMode="auto">
            <a:xfrm flipV="1">
              <a:off x="1835150" y="2565400"/>
              <a:ext cx="0" cy="503238"/>
            </a:xfrm>
            <a:prstGeom prst="straightConnector1">
              <a:avLst/>
            </a:prstGeom>
            <a:solidFill>
              <a:schemeClr val="accent1"/>
            </a:solidFill>
            <a:ln w="38100" cap="flat" cmpd="sng" algn="ctr">
              <a:solidFill>
                <a:srgbClr val="0000FF"/>
              </a:solidFill>
              <a:prstDash val="sysDash"/>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5630" name="TextBox 10"/>
            <p:cNvSpPr txBox="1">
              <a:spLocks noChangeArrowheads="1"/>
            </p:cNvSpPr>
            <p:nvPr/>
          </p:nvSpPr>
          <p:spPr bwMode="auto">
            <a:xfrm>
              <a:off x="1403350" y="4941888"/>
              <a:ext cx="865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800">
                  <a:solidFill>
                    <a:srgbClr val="0000FF"/>
                  </a:solidFill>
                </a:rPr>
                <a:t>LHC</a:t>
              </a:r>
            </a:p>
          </p:txBody>
        </p:sp>
      </p:grpSp>
      <p:grpSp>
        <p:nvGrpSpPr>
          <p:cNvPr id="12" name="Group 11"/>
          <p:cNvGrpSpPr>
            <a:grpSpLocks/>
          </p:cNvGrpSpPr>
          <p:nvPr/>
        </p:nvGrpSpPr>
        <p:grpSpPr bwMode="auto">
          <a:xfrm>
            <a:off x="107950" y="1125538"/>
            <a:ext cx="863600" cy="863600"/>
            <a:chOff x="107950" y="1125538"/>
            <a:chExt cx="863600" cy="863600"/>
          </a:xfrm>
        </p:grpSpPr>
        <p:cxnSp>
          <p:nvCxnSpPr>
            <p:cNvPr id="17" name="Straight Arrow Connector 16"/>
            <p:cNvCxnSpPr/>
            <p:nvPr/>
          </p:nvCxnSpPr>
          <p:spPr bwMode="auto">
            <a:xfrm>
              <a:off x="539750" y="1484313"/>
              <a:ext cx="0" cy="504825"/>
            </a:xfrm>
            <a:prstGeom prst="straightConnector1">
              <a:avLst/>
            </a:prstGeom>
            <a:solidFill>
              <a:schemeClr val="accent1"/>
            </a:solidFill>
            <a:ln w="38100" cap="flat" cmpd="sng" algn="ctr">
              <a:solidFill>
                <a:srgbClr val="0175B8"/>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5627" name="TextBox 18"/>
            <p:cNvSpPr txBox="1">
              <a:spLocks noChangeArrowheads="1"/>
            </p:cNvSpPr>
            <p:nvPr/>
          </p:nvSpPr>
          <p:spPr bwMode="auto">
            <a:xfrm>
              <a:off x="107950" y="1125538"/>
              <a:ext cx="863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800">
                  <a:solidFill>
                    <a:srgbClr val="0175B8"/>
                  </a:solidFill>
                </a:rPr>
                <a:t>HL</a:t>
              </a:r>
            </a:p>
          </p:txBody>
        </p:sp>
      </p:grpSp>
      <p:sp>
        <p:nvSpPr>
          <p:cNvPr id="24" name="TextBox 23"/>
          <p:cNvSpPr txBox="1">
            <a:spLocks noChangeArrowheads="1"/>
          </p:cNvSpPr>
          <p:nvPr/>
        </p:nvSpPr>
        <p:spPr bwMode="auto">
          <a:xfrm>
            <a:off x="6300788" y="1341438"/>
            <a:ext cx="2735262" cy="706437"/>
          </a:xfrm>
          <a:prstGeom prst="rect">
            <a:avLst/>
          </a:prstGeom>
          <a:solidFill>
            <a:srgbClr val="FCFFAB"/>
          </a:solidFill>
          <a:ln w="28575">
            <a:solidFill>
              <a:srgbClr val="FF6600"/>
            </a:solidFill>
            <a:miter lim="800000"/>
            <a:headEnd/>
            <a:tailEnd/>
          </a:ln>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2000"/>
              <a:t>=&gt; The maximum reasonably possible</a:t>
            </a:r>
          </a:p>
        </p:txBody>
      </p:sp>
      <p:grpSp>
        <p:nvGrpSpPr>
          <p:cNvPr id="14" name="Group 13"/>
          <p:cNvGrpSpPr>
            <a:grpSpLocks/>
          </p:cNvGrpSpPr>
          <p:nvPr/>
        </p:nvGrpSpPr>
        <p:grpSpPr bwMode="auto">
          <a:xfrm>
            <a:off x="6372225" y="2276475"/>
            <a:ext cx="2771775" cy="2736850"/>
            <a:chOff x="6372200" y="2276872"/>
            <a:chExt cx="2771800" cy="2736304"/>
          </a:xfrm>
        </p:grpSpPr>
        <p:sp>
          <p:nvSpPr>
            <p:cNvPr id="25620" name="Up-Down Arrow 2"/>
            <p:cNvSpPr>
              <a:spLocks noChangeArrowheads="1"/>
            </p:cNvSpPr>
            <p:nvPr/>
          </p:nvSpPr>
          <p:spPr bwMode="auto">
            <a:xfrm>
              <a:off x="6372200" y="3861048"/>
              <a:ext cx="288032" cy="1152128"/>
            </a:xfrm>
            <a:prstGeom prst="upDownArrow">
              <a:avLst>
                <a:gd name="adj1" fmla="val 50000"/>
                <a:gd name="adj2" fmla="val 50000"/>
              </a:avLst>
            </a:prstGeom>
            <a:solidFill>
              <a:srgbClr val="008000"/>
            </a:solidFill>
            <a:ln w="9525">
              <a:solidFill>
                <a:srgbClr val="FF6600"/>
              </a:solidFill>
              <a:round/>
              <a:headEnd/>
              <a:tailEnd/>
            </a:ln>
          </p:spPr>
          <p:txBody>
            <a:bodyPr/>
            <a:lstStyle/>
            <a:p>
              <a:endParaRPr lang="en-US">
                <a:solidFill>
                  <a:srgbClr val="000000"/>
                </a:solidFill>
              </a:endParaRPr>
            </a:p>
          </p:txBody>
        </p:sp>
        <p:sp>
          <p:nvSpPr>
            <p:cNvPr id="25621" name="Up-Down Arrow 25"/>
            <p:cNvSpPr>
              <a:spLocks noChangeArrowheads="1"/>
            </p:cNvSpPr>
            <p:nvPr/>
          </p:nvSpPr>
          <p:spPr bwMode="auto">
            <a:xfrm>
              <a:off x="6372200" y="3068960"/>
              <a:ext cx="288032" cy="792088"/>
            </a:xfrm>
            <a:prstGeom prst="upDownArrow">
              <a:avLst>
                <a:gd name="adj1" fmla="val 50000"/>
                <a:gd name="adj2" fmla="val 49997"/>
              </a:avLst>
            </a:prstGeom>
            <a:solidFill>
              <a:srgbClr val="4DD56B"/>
            </a:solidFill>
            <a:ln w="9525">
              <a:solidFill>
                <a:srgbClr val="FF6600"/>
              </a:solidFill>
              <a:round/>
              <a:headEnd/>
              <a:tailEnd/>
            </a:ln>
          </p:spPr>
          <p:txBody>
            <a:bodyPr/>
            <a:lstStyle/>
            <a:p>
              <a:endParaRPr lang="en-US">
                <a:solidFill>
                  <a:srgbClr val="000000"/>
                </a:solidFill>
              </a:endParaRPr>
            </a:p>
          </p:txBody>
        </p:sp>
        <p:sp>
          <p:nvSpPr>
            <p:cNvPr id="25622" name="Up-Down Arrow 26"/>
            <p:cNvSpPr>
              <a:spLocks noChangeArrowheads="1"/>
            </p:cNvSpPr>
            <p:nvPr/>
          </p:nvSpPr>
          <p:spPr bwMode="auto">
            <a:xfrm>
              <a:off x="6372200" y="2276872"/>
              <a:ext cx="288032" cy="792088"/>
            </a:xfrm>
            <a:prstGeom prst="upDownArrow">
              <a:avLst>
                <a:gd name="adj1" fmla="val 50000"/>
                <a:gd name="adj2" fmla="val 49997"/>
              </a:avLst>
            </a:prstGeom>
            <a:solidFill>
              <a:srgbClr val="CCFFCC"/>
            </a:solidFill>
            <a:ln w="9525">
              <a:solidFill>
                <a:srgbClr val="FF6600"/>
              </a:solidFill>
              <a:round/>
              <a:headEnd/>
              <a:tailEnd/>
            </a:ln>
          </p:spPr>
          <p:txBody>
            <a:bodyPr/>
            <a:lstStyle/>
            <a:p>
              <a:endParaRPr lang="en-US">
                <a:solidFill>
                  <a:srgbClr val="000000"/>
                </a:solidFill>
              </a:endParaRPr>
            </a:p>
          </p:txBody>
        </p:sp>
        <p:sp>
          <p:nvSpPr>
            <p:cNvPr id="25623" name="TextBox 3"/>
            <p:cNvSpPr txBox="1">
              <a:spLocks noChangeArrowheads="1"/>
            </p:cNvSpPr>
            <p:nvPr/>
          </p:nvSpPr>
          <p:spPr bwMode="auto">
            <a:xfrm>
              <a:off x="6732240" y="4581128"/>
              <a:ext cx="24117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000">
                  <a:solidFill>
                    <a:srgbClr val="008000"/>
                  </a:solidFill>
                </a:rPr>
                <a:t>Mandatory </a:t>
              </a:r>
              <a:r>
                <a:rPr lang="en-US" sz="1600" i="1">
                  <a:solidFill>
                    <a:srgbClr val="008000"/>
                  </a:solidFill>
                </a:rPr>
                <a:t>(few wks)</a:t>
              </a:r>
              <a:endParaRPr lang="en-US" sz="2000" i="1">
                <a:solidFill>
                  <a:srgbClr val="008000"/>
                </a:solidFill>
              </a:endParaRPr>
            </a:p>
          </p:txBody>
        </p:sp>
        <p:sp>
          <p:nvSpPr>
            <p:cNvPr id="25624" name="TextBox 27"/>
            <p:cNvSpPr txBox="1">
              <a:spLocks noChangeArrowheads="1"/>
            </p:cNvSpPr>
            <p:nvPr/>
          </p:nvSpPr>
          <p:spPr bwMode="auto">
            <a:xfrm>
              <a:off x="6732240" y="3356992"/>
              <a:ext cx="21602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000">
                  <a:solidFill>
                    <a:srgbClr val="4DD56B"/>
                  </a:solidFill>
                </a:rPr>
                <a:t>Desired </a:t>
              </a:r>
              <a:r>
                <a:rPr lang="en-US" sz="1600" i="1">
                  <a:solidFill>
                    <a:srgbClr val="4DD56B"/>
                  </a:solidFill>
                </a:rPr>
                <a:t>(1 wk)</a:t>
              </a:r>
            </a:p>
          </p:txBody>
        </p:sp>
        <p:sp>
          <p:nvSpPr>
            <p:cNvPr id="25625" name="TextBox 29"/>
            <p:cNvSpPr txBox="1">
              <a:spLocks noChangeArrowheads="1"/>
            </p:cNvSpPr>
            <p:nvPr/>
          </p:nvSpPr>
          <p:spPr bwMode="auto">
            <a:xfrm>
              <a:off x="6732240" y="2492896"/>
              <a:ext cx="24117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000">
                  <a:solidFill>
                    <a:srgbClr val="4DD56B"/>
                  </a:solidFill>
                </a:rPr>
                <a:t>Bonus </a:t>
              </a:r>
              <a:r>
                <a:rPr lang="en-US" sz="1600" i="1">
                  <a:solidFill>
                    <a:srgbClr val="4DD56B"/>
                  </a:solidFill>
                </a:rPr>
                <a:t>(only 1</a:t>
              </a:r>
              <a:r>
                <a:rPr lang="en-US" sz="1600" i="1" baseline="30000">
                  <a:solidFill>
                    <a:srgbClr val="4DD56B"/>
                  </a:solidFill>
                </a:rPr>
                <a:t>st</a:t>
              </a:r>
              <a:r>
                <a:rPr lang="en-US" sz="1600" i="1">
                  <a:solidFill>
                    <a:srgbClr val="4DD56B"/>
                  </a:solidFill>
                </a:rPr>
                <a:t> year</a:t>
              </a:r>
              <a:r>
                <a:rPr lang="en-US" sz="1600">
                  <a:solidFill>
                    <a:srgbClr val="4DD56B"/>
                  </a:solidFill>
                </a:rPr>
                <a:t>)</a:t>
              </a:r>
              <a:endParaRPr lang="en-US" sz="2000">
                <a:solidFill>
                  <a:srgbClr val="4DD56B"/>
                </a:solidFill>
              </a:endParaRPr>
            </a:p>
          </p:txBody>
        </p:sp>
      </p:grpSp>
      <p:grpSp>
        <p:nvGrpSpPr>
          <p:cNvPr id="13" name="Group 12"/>
          <p:cNvGrpSpPr>
            <a:grpSpLocks/>
          </p:cNvGrpSpPr>
          <p:nvPr/>
        </p:nvGrpSpPr>
        <p:grpSpPr bwMode="auto">
          <a:xfrm>
            <a:off x="34925" y="1835150"/>
            <a:ext cx="1800225" cy="3033713"/>
            <a:chOff x="34925" y="1835150"/>
            <a:chExt cx="1800225" cy="3034010"/>
          </a:xfrm>
        </p:grpSpPr>
        <p:cxnSp>
          <p:nvCxnSpPr>
            <p:cNvPr id="20" name="Straight Arrow Connector 19"/>
            <p:cNvCxnSpPr/>
            <p:nvPr/>
          </p:nvCxnSpPr>
          <p:spPr bwMode="auto">
            <a:xfrm>
              <a:off x="1403350" y="2276518"/>
              <a:ext cx="0" cy="2016322"/>
            </a:xfrm>
            <a:prstGeom prst="straightConnector1">
              <a:avLst/>
            </a:prstGeom>
            <a:solidFill>
              <a:schemeClr val="accent1"/>
            </a:solidFill>
            <a:ln w="381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5614" name="TextBox 21"/>
            <p:cNvSpPr txBox="1">
              <a:spLocks noChangeArrowheads="1"/>
            </p:cNvSpPr>
            <p:nvPr/>
          </p:nvSpPr>
          <p:spPr bwMode="auto">
            <a:xfrm>
              <a:off x="971550" y="1835150"/>
              <a:ext cx="863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800"/>
                <a:t>WRL</a:t>
              </a:r>
            </a:p>
          </p:txBody>
        </p:sp>
        <p:cxnSp>
          <p:nvCxnSpPr>
            <p:cNvPr id="23" name="Straight Arrow Connector 22"/>
            <p:cNvCxnSpPr/>
            <p:nvPr/>
          </p:nvCxnSpPr>
          <p:spPr bwMode="auto">
            <a:xfrm flipH="1">
              <a:off x="900113" y="2276518"/>
              <a:ext cx="0" cy="2592642"/>
            </a:xfrm>
            <a:prstGeom prst="straightConnector1">
              <a:avLst/>
            </a:prstGeom>
            <a:solidFill>
              <a:schemeClr val="accent1"/>
            </a:solidFill>
            <a:ln w="38100" cap="flat" cmpd="sng" algn="ctr">
              <a:solidFill>
                <a:srgbClr val="FF0000"/>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5616" name="TextBox 24"/>
            <p:cNvSpPr txBox="1">
              <a:spLocks noChangeArrowheads="1"/>
            </p:cNvSpPr>
            <p:nvPr/>
          </p:nvSpPr>
          <p:spPr bwMode="auto">
            <a:xfrm rot="-5400000">
              <a:off x="-646112" y="3101975"/>
              <a:ext cx="20081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800">
                  <a:solidFill>
                    <a:srgbClr val="FF0000"/>
                  </a:solidFill>
                </a:rPr>
                <a:t>Junction Module QRL-QXL</a:t>
              </a:r>
            </a:p>
          </p:txBody>
        </p:sp>
        <p:cxnSp>
          <p:nvCxnSpPr>
            <p:cNvPr id="16" name="Straight Connector 15"/>
            <p:cNvCxnSpPr/>
            <p:nvPr/>
          </p:nvCxnSpPr>
          <p:spPr bwMode="auto">
            <a:xfrm>
              <a:off x="684213" y="2420995"/>
              <a:ext cx="215900" cy="1655924"/>
            </a:xfrm>
            <a:prstGeom prst="line">
              <a:avLst/>
            </a:prstGeom>
            <a:solidFill>
              <a:schemeClr val="accent1"/>
            </a:solidFill>
            <a:ln w="952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9" name="Straight Connector 28"/>
            <p:cNvCxnSpPr/>
            <p:nvPr/>
          </p:nvCxnSpPr>
          <p:spPr bwMode="auto">
            <a:xfrm flipH="1">
              <a:off x="900113" y="2420995"/>
              <a:ext cx="215900" cy="1655924"/>
            </a:xfrm>
            <a:prstGeom prst="line">
              <a:avLst/>
            </a:prstGeom>
            <a:solidFill>
              <a:schemeClr val="accent1"/>
            </a:solidFill>
            <a:ln w="952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1" name="Straight Arrow Connector 30"/>
            <p:cNvCxnSpPr/>
            <p:nvPr/>
          </p:nvCxnSpPr>
          <p:spPr bwMode="auto">
            <a:xfrm>
              <a:off x="1403350" y="4294429"/>
              <a:ext cx="0" cy="574731"/>
            </a:xfrm>
            <a:prstGeom prst="straightConnector1">
              <a:avLst/>
            </a:prstGeom>
            <a:solidFill>
              <a:schemeClr val="accent1"/>
            </a:solidFill>
            <a:ln w="38100" cap="flat" cmpd="sng" algn="ctr">
              <a:solidFill>
                <a:schemeClr val="tx1"/>
              </a:solidFill>
              <a:prstDash val="sysDash"/>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Tree>
    <p:extLst>
      <p:ext uri="{BB962C8B-B14F-4D97-AF65-F5344CB8AC3E}">
        <p14:creationId xmlns:p14="http://schemas.microsoft.com/office/powerpoint/2010/main" val="14285239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79512" y="180000"/>
            <a:ext cx="2879880" cy="720000"/>
          </a:xfrm>
        </p:spPr>
        <p:txBody>
          <a:bodyPr/>
          <a:lstStyle/>
          <a:p>
            <a:r>
              <a:rPr lang="en-US" dirty="0" smtClean="0"/>
              <a:t>Agenda</a:t>
            </a:r>
            <a:endParaRPr lang="en-US" dirty="0"/>
          </a:p>
        </p:txBody>
      </p:sp>
      <p:sp>
        <p:nvSpPr>
          <p:cNvPr id="4" name="Footer Placeholder 3"/>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pic>
        <p:nvPicPr>
          <p:cNvPr id="3" name="Picture 2" descr="Screen Shot 2019-05-08 at 18.15.4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275670"/>
            <a:ext cx="6268500" cy="3297345"/>
          </a:xfrm>
          <a:prstGeom prst="rect">
            <a:avLst/>
          </a:prstGeom>
        </p:spPr>
      </p:pic>
      <p:sp>
        <p:nvSpPr>
          <p:cNvPr id="9" name="TextBox 8"/>
          <p:cNvSpPr txBox="1"/>
          <p:nvPr/>
        </p:nvSpPr>
        <p:spPr>
          <a:xfrm>
            <a:off x="6948264" y="3284984"/>
            <a:ext cx="1944216" cy="1169551"/>
          </a:xfrm>
          <a:prstGeom prst="rect">
            <a:avLst/>
          </a:prstGeom>
          <a:noFill/>
        </p:spPr>
        <p:txBody>
          <a:bodyPr wrap="square" rtlCol="0">
            <a:spAutoFit/>
          </a:bodyPr>
          <a:lstStyle/>
          <a:p>
            <a:r>
              <a:rPr lang="en-US" sz="1400" i="1" dirty="0" smtClean="0">
                <a:solidFill>
                  <a:srgbClr val="800080"/>
                </a:solidFill>
              </a:rPr>
              <a:t>Next meeting to be defined at the end, depending on needs and outcome of this meeting</a:t>
            </a:r>
            <a:endParaRPr lang="en-US" sz="1400" i="1" dirty="0">
              <a:solidFill>
                <a:srgbClr val="800080"/>
              </a:solidFill>
            </a:endParaRPr>
          </a:p>
        </p:txBody>
      </p:sp>
      <p:pic>
        <p:nvPicPr>
          <p:cNvPr id="2" name="Picture 1" descr="Screen Shot 2019-05-08 at 18.15.0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376" y="3284984"/>
            <a:ext cx="6260848" cy="2808312"/>
          </a:xfrm>
          <a:prstGeom prst="rect">
            <a:avLst/>
          </a:prstGeom>
        </p:spPr>
      </p:pic>
    </p:spTree>
    <p:extLst>
      <p:ext uri="{BB962C8B-B14F-4D97-AF65-F5344CB8AC3E}">
        <p14:creationId xmlns:p14="http://schemas.microsoft.com/office/powerpoint/2010/main" val="60715851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ChangeArrowheads="1"/>
          </p:cNvSpPr>
          <p:nvPr/>
        </p:nvSpPr>
        <p:spPr bwMode="auto">
          <a:xfrm>
            <a:off x="3962400" y="5105400"/>
            <a:ext cx="2286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084" name="Rectangle 3"/>
          <p:cNvSpPr>
            <a:spLocks noChangeArrowheads="1"/>
          </p:cNvSpPr>
          <p:nvPr/>
        </p:nvSpPr>
        <p:spPr bwMode="auto">
          <a:xfrm>
            <a:off x="2971800" y="1066800"/>
            <a:ext cx="1371600" cy="3810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085" name="Rectangle 4"/>
          <p:cNvSpPr>
            <a:spLocks noChangeArrowheads="1"/>
          </p:cNvSpPr>
          <p:nvPr/>
        </p:nvSpPr>
        <p:spPr bwMode="auto">
          <a:xfrm>
            <a:off x="2971800" y="1676400"/>
            <a:ext cx="1371600" cy="381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6086" name="Rectangle 5"/>
          <p:cNvSpPr>
            <a:spLocks noChangeArrowheads="1"/>
          </p:cNvSpPr>
          <p:nvPr/>
        </p:nvSpPr>
        <p:spPr bwMode="auto">
          <a:xfrm>
            <a:off x="2971800" y="2667000"/>
            <a:ext cx="1371600" cy="381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6087" name="Rectangle 6"/>
          <p:cNvSpPr>
            <a:spLocks noChangeArrowheads="1"/>
          </p:cNvSpPr>
          <p:nvPr/>
        </p:nvSpPr>
        <p:spPr bwMode="auto">
          <a:xfrm>
            <a:off x="3124200" y="4191000"/>
            <a:ext cx="1066800" cy="381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6088" name="Rectangle 7"/>
          <p:cNvSpPr>
            <a:spLocks noChangeArrowheads="1"/>
          </p:cNvSpPr>
          <p:nvPr/>
        </p:nvSpPr>
        <p:spPr bwMode="auto">
          <a:xfrm>
            <a:off x="4572000" y="2667000"/>
            <a:ext cx="1371600" cy="3810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089" name="Rectangle 8"/>
          <p:cNvSpPr>
            <a:spLocks noChangeArrowheads="1"/>
          </p:cNvSpPr>
          <p:nvPr/>
        </p:nvSpPr>
        <p:spPr bwMode="auto">
          <a:xfrm>
            <a:off x="1371600" y="2667000"/>
            <a:ext cx="1371600" cy="381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6090" name="Rectangle 9"/>
          <p:cNvSpPr>
            <a:spLocks noChangeArrowheads="1"/>
          </p:cNvSpPr>
          <p:nvPr/>
        </p:nvSpPr>
        <p:spPr bwMode="auto">
          <a:xfrm>
            <a:off x="3962400" y="1676400"/>
            <a:ext cx="381000" cy="3810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091" name="Line 10"/>
          <p:cNvSpPr>
            <a:spLocks noChangeShapeType="1"/>
          </p:cNvSpPr>
          <p:nvPr/>
        </p:nvSpPr>
        <p:spPr bwMode="auto">
          <a:xfrm>
            <a:off x="3657600" y="1447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092" name="Line 11"/>
          <p:cNvSpPr>
            <a:spLocks noChangeShapeType="1"/>
          </p:cNvSpPr>
          <p:nvPr/>
        </p:nvSpPr>
        <p:spPr bwMode="auto">
          <a:xfrm>
            <a:off x="3657600" y="2057400"/>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093" name="Line 12"/>
          <p:cNvSpPr>
            <a:spLocks noChangeShapeType="1"/>
          </p:cNvSpPr>
          <p:nvPr/>
        </p:nvSpPr>
        <p:spPr bwMode="auto">
          <a:xfrm>
            <a:off x="3657600" y="3048000"/>
            <a:ext cx="0" cy="1143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094" name="Line 13"/>
          <p:cNvSpPr>
            <a:spLocks noChangeShapeType="1"/>
          </p:cNvSpPr>
          <p:nvPr/>
        </p:nvSpPr>
        <p:spPr bwMode="auto">
          <a:xfrm>
            <a:off x="2057400" y="1295400"/>
            <a:ext cx="0" cy="1371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095" name="Line 14"/>
          <p:cNvSpPr>
            <a:spLocks noChangeShapeType="1"/>
          </p:cNvSpPr>
          <p:nvPr/>
        </p:nvSpPr>
        <p:spPr bwMode="auto">
          <a:xfrm>
            <a:off x="2362200" y="2286000"/>
            <a:ext cx="990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096" name="Line 15"/>
          <p:cNvSpPr>
            <a:spLocks noChangeShapeType="1"/>
          </p:cNvSpPr>
          <p:nvPr/>
        </p:nvSpPr>
        <p:spPr bwMode="auto">
          <a:xfrm rot="-5400000">
            <a:off x="2705100" y="2552700"/>
            <a:ext cx="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097" name="Line 16"/>
          <p:cNvSpPr>
            <a:spLocks noChangeShapeType="1"/>
          </p:cNvSpPr>
          <p:nvPr/>
        </p:nvSpPr>
        <p:spPr bwMode="auto">
          <a:xfrm rot="-5400000">
            <a:off x="2857500" y="2743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098" name="Line 17"/>
          <p:cNvSpPr>
            <a:spLocks noChangeShapeType="1"/>
          </p:cNvSpPr>
          <p:nvPr/>
        </p:nvSpPr>
        <p:spPr bwMode="auto">
          <a:xfrm>
            <a:off x="3810000" y="5029200"/>
            <a:ext cx="0" cy="914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099" name="Line 18"/>
          <p:cNvSpPr>
            <a:spLocks noChangeShapeType="1"/>
          </p:cNvSpPr>
          <p:nvPr/>
        </p:nvSpPr>
        <p:spPr bwMode="auto">
          <a:xfrm>
            <a:off x="3505200" y="5029200"/>
            <a:ext cx="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46100" name="Group 19"/>
          <p:cNvGrpSpPr>
            <a:grpSpLocks/>
          </p:cNvGrpSpPr>
          <p:nvPr/>
        </p:nvGrpSpPr>
        <p:grpSpPr bwMode="auto">
          <a:xfrm>
            <a:off x="8686800" y="5757863"/>
            <a:ext cx="152400" cy="76200"/>
            <a:chOff x="4992" y="3072"/>
            <a:chExt cx="96" cy="48"/>
          </a:xfrm>
          <a:solidFill>
            <a:schemeClr val="bg1">
              <a:lumMod val="85000"/>
            </a:schemeClr>
          </a:solidFill>
        </p:grpSpPr>
        <p:sp>
          <p:nvSpPr>
            <p:cNvPr id="46268" name="AutoShape 20"/>
            <p:cNvSpPr>
              <a:spLocks noChangeArrowheads="1"/>
            </p:cNvSpPr>
            <p:nvPr/>
          </p:nvSpPr>
          <p:spPr bwMode="auto">
            <a:xfrm rot="5400000">
              <a:off x="4992" y="3072"/>
              <a:ext cx="48" cy="48"/>
            </a:xfrm>
            <a:prstGeom prst="triangle">
              <a:avLst>
                <a:gd name="adj" fmla="val 50000"/>
              </a:avLst>
            </a:prstGeom>
            <a:grpFill/>
            <a:ln w="9525">
              <a:solidFill>
                <a:schemeClr val="tx1"/>
              </a:solidFill>
              <a:miter lim="800000"/>
              <a:headEnd/>
              <a:tailEnd/>
            </a:ln>
          </p:spPr>
          <p:txBody>
            <a:bodyPr wrap="none" anchor="ctr"/>
            <a:lstStyle/>
            <a:p>
              <a:endParaRPr lang="en-US"/>
            </a:p>
          </p:txBody>
        </p:sp>
        <p:sp>
          <p:nvSpPr>
            <p:cNvPr id="46269" name="AutoShape 21"/>
            <p:cNvSpPr>
              <a:spLocks noChangeArrowheads="1"/>
            </p:cNvSpPr>
            <p:nvPr/>
          </p:nvSpPr>
          <p:spPr bwMode="auto">
            <a:xfrm rot="16200000" flipH="1">
              <a:off x="5040" y="3072"/>
              <a:ext cx="48" cy="48"/>
            </a:xfrm>
            <a:prstGeom prst="triangle">
              <a:avLst>
                <a:gd name="adj" fmla="val 50000"/>
              </a:avLst>
            </a:prstGeom>
            <a:grpFill/>
            <a:ln w="9525">
              <a:solidFill>
                <a:schemeClr val="tx1"/>
              </a:solidFill>
              <a:miter lim="800000"/>
              <a:headEnd/>
              <a:tailEnd/>
            </a:ln>
          </p:spPr>
          <p:txBody>
            <a:bodyPr wrap="none" anchor="ctr"/>
            <a:lstStyle/>
            <a:p>
              <a:endParaRPr lang="en-US"/>
            </a:p>
          </p:txBody>
        </p:sp>
      </p:grpSp>
      <p:grpSp>
        <p:nvGrpSpPr>
          <p:cNvPr id="46101" name="Group 22"/>
          <p:cNvGrpSpPr>
            <a:grpSpLocks/>
          </p:cNvGrpSpPr>
          <p:nvPr/>
        </p:nvGrpSpPr>
        <p:grpSpPr bwMode="auto">
          <a:xfrm>
            <a:off x="381000" y="5757863"/>
            <a:ext cx="152400" cy="76200"/>
            <a:chOff x="4992" y="3072"/>
            <a:chExt cx="96" cy="48"/>
          </a:xfrm>
        </p:grpSpPr>
        <p:sp>
          <p:nvSpPr>
            <p:cNvPr id="46266" name="AutoShape 23"/>
            <p:cNvSpPr>
              <a:spLocks noChangeArrowheads="1"/>
            </p:cNvSpPr>
            <p:nvPr/>
          </p:nvSpPr>
          <p:spPr bwMode="auto">
            <a:xfrm rot="5400000">
              <a:off x="4992" y="3072"/>
              <a:ext cx="48" cy="48"/>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46267" name="AutoShape 24"/>
            <p:cNvSpPr>
              <a:spLocks noChangeArrowheads="1"/>
            </p:cNvSpPr>
            <p:nvPr/>
          </p:nvSpPr>
          <p:spPr bwMode="auto">
            <a:xfrm rot="16200000" flipH="1">
              <a:off x="5040" y="3072"/>
              <a:ext cx="48" cy="48"/>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grpSp>
      <p:sp>
        <p:nvSpPr>
          <p:cNvPr id="46102" name="Rectangle 25"/>
          <p:cNvSpPr>
            <a:spLocks noChangeArrowheads="1"/>
          </p:cNvSpPr>
          <p:nvPr/>
        </p:nvSpPr>
        <p:spPr bwMode="auto">
          <a:xfrm>
            <a:off x="5257800" y="4267200"/>
            <a:ext cx="6858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103" name="Rectangle 26"/>
          <p:cNvSpPr>
            <a:spLocks noChangeArrowheads="1"/>
          </p:cNvSpPr>
          <p:nvPr/>
        </p:nvSpPr>
        <p:spPr bwMode="auto">
          <a:xfrm>
            <a:off x="6096000" y="4267200"/>
            <a:ext cx="6858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104" name="Rectangle 27"/>
          <p:cNvSpPr>
            <a:spLocks noChangeArrowheads="1"/>
          </p:cNvSpPr>
          <p:nvPr/>
        </p:nvSpPr>
        <p:spPr bwMode="auto">
          <a:xfrm>
            <a:off x="4191000" y="5105400"/>
            <a:ext cx="2286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105" name="Rectangle 28"/>
          <p:cNvSpPr>
            <a:spLocks noChangeArrowheads="1"/>
          </p:cNvSpPr>
          <p:nvPr/>
        </p:nvSpPr>
        <p:spPr bwMode="auto">
          <a:xfrm>
            <a:off x="4419600" y="5105400"/>
            <a:ext cx="2286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106" name="Rectangle 29"/>
          <p:cNvSpPr>
            <a:spLocks noChangeArrowheads="1"/>
          </p:cNvSpPr>
          <p:nvPr/>
        </p:nvSpPr>
        <p:spPr bwMode="auto">
          <a:xfrm>
            <a:off x="4648200" y="5105400"/>
            <a:ext cx="2286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107" name="Rectangle 30"/>
          <p:cNvSpPr>
            <a:spLocks noChangeArrowheads="1"/>
          </p:cNvSpPr>
          <p:nvPr/>
        </p:nvSpPr>
        <p:spPr bwMode="auto">
          <a:xfrm>
            <a:off x="4876800" y="5105400"/>
            <a:ext cx="1524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108" name="Rectangle 31"/>
          <p:cNvSpPr>
            <a:spLocks noChangeArrowheads="1"/>
          </p:cNvSpPr>
          <p:nvPr/>
        </p:nvSpPr>
        <p:spPr bwMode="auto">
          <a:xfrm>
            <a:off x="5029200" y="5105400"/>
            <a:ext cx="2286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109" name="Rectangle 32"/>
          <p:cNvSpPr>
            <a:spLocks noChangeArrowheads="1"/>
          </p:cNvSpPr>
          <p:nvPr/>
        </p:nvSpPr>
        <p:spPr bwMode="auto">
          <a:xfrm>
            <a:off x="5257800" y="5105400"/>
            <a:ext cx="1524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110" name="Rectangle 33"/>
          <p:cNvSpPr>
            <a:spLocks noChangeArrowheads="1"/>
          </p:cNvSpPr>
          <p:nvPr/>
        </p:nvSpPr>
        <p:spPr bwMode="auto">
          <a:xfrm>
            <a:off x="5575300" y="5105400"/>
            <a:ext cx="2159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111" name="Rectangle 34"/>
          <p:cNvSpPr>
            <a:spLocks noChangeArrowheads="1"/>
          </p:cNvSpPr>
          <p:nvPr/>
        </p:nvSpPr>
        <p:spPr bwMode="auto">
          <a:xfrm>
            <a:off x="6108700" y="5105400"/>
            <a:ext cx="2159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112" name="Rectangle 35"/>
          <p:cNvSpPr>
            <a:spLocks noChangeArrowheads="1"/>
          </p:cNvSpPr>
          <p:nvPr/>
        </p:nvSpPr>
        <p:spPr bwMode="auto">
          <a:xfrm>
            <a:off x="6324600" y="5105400"/>
            <a:ext cx="1524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113" name="Rectangle 36"/>
          <p:cNvSpPr>
            <a:spLocks noChangeArrowheads="1"/>
          </p:cNvSpPr>
          <p:nvPr/>
        </p:nvSpPr>
        <p:spPr bwMode="auto">
          <a:xfrm>
            <a:off x="6642100" y="5105400"/>
            <a:ext cx="2159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114" name="Rectangle 37"/>
          <p:cNvSpPr>
            <a:spLocks noChangeArrowheads="1"/>
          </p:cNvSpPr>
          <p:nvPr/>
        </p:nvSpPr>
        <p:spPr bwMode="auto">
          <a:xfrm>
            <a:off x="6858000" y="5105400"/>
            <a:ext cx="1524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115" name="Rectangle 38"/>
          <p:cNvSpPr>
            <a:spLocks noChangeArrowheads="1"/>
          </p:cNvSpPr>
          <p:nvPr/>
        </p:nvSpPr>
        <p:spPr bwMode="auto">
          <a:xfrm>
            <a:off x="7175500" y="5105400"/>
            <a:ext cx="2159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116" name="Rectangle 39"/>
          <p:cNvSpPr>
            <a:spLocks noChangeArrowheads="1"/>
          </p:cNvSpPr>
          <p:nvPr/>
        </p:nvSpPr>
        <p:spPr bwMode="auto">
          <a:xfrm>
            <a:off x="7391400" y="5105400"/>
            <a:ext cx="1524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117" name="Rectangle 40"/>
          <p:cNvSpPr>
            <a:spLocks noChangeArrowheads="1"/>
          </p:cNvSpPr>
          <p:nvPr/>
        </p:nvSpPr>
        <p:spPr bwMode="auto">
          <a:xfrm>
            <a:off x="7708900" y="5105400"/>
            <a:ext cx="2159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118" name="Rectangle 41"/>
          <p:cNvSpPr>
            <a:spLocks noChangeArrowheads="1"/>
          </p:cNvSpPr>
          <p:nvPr/>
        </p:nvSpPr>
        <p:spPr bwMode="auto">
          <a:xfrm>
            <a:off x="7924800" y="5105400"/>
            <a:ext cx="1524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119" name="Rectangle 42"/>
          <p:cNvSpPr>
            <a:spLocks noChangeArrowheads="1"/>
          </p:cNvSpPr>
          <p:nvPr/>
        </p:nvSpPr>
        <p:spPr bwMode="auto">
          <a:xfrm>
            <a:off x="8242300" y="5105400"/>
            <a:ext cx="2159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120" name="Rectangle 43"/>
          <p:cNvSpPr>
            <a:spLocks noChangeArrowheads="1"/>
          </p:cNvSpPr>
          <p:nvPr/>
        </p:nvSpPr>
        <p:spPr bwMode="auto">
          <a:xfrm>
            <a:off x="8458200" y="5105400"/>
            <a:ext cx="1524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121" name="Line 44"/>
          <p:cNvSpPr>
            <a:spLocks noChangeShapeType="1"/>
          </p:cNvSpPr>
          <p:nvPr/>
        </p:nvSpPr>
        <p:spPr bwMode="auto">
          <a:xfrm>
            <a:off x="4191000" y="5786640"/>
            <a:ext cx="4419600" cy="456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22" name="Line 45"/>
          <p:cNvSpPr>
            <a:spLocks noChangeShapeType="1"/>
          </p:cNvSpPr>
          <p:nvPr/>
        </p:nvSpPr>
        <p:spPr bwMode="auto">
          <a:xfrm>
            <a:off x="2362200" y="5791200"/>
            <a:ext cx="11430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23" name="Line 46"/>
          <p:cNvSpPr>
            <a:spLocks noChangeShapeType="1"/>
          </p:cNvSpPr>
          <p:nvPr/>
        </p:nvSpPr>
        <p:spPr bwMode="auto">
          <a:xfrm flipV="1">
            <a:off x="5334000" y="4876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24" name="Line 47"/>
          <p:cNvSpPr>
            <a:spLocks noChangeShapeType="1"/>
          </p:cNvSpPr>
          <p:nvPr/>
        </p:nvSpPr>
        <p:spPr bwMode="auto">
          <a:xfrm flipV="1">
            <a:off x="5562600" y="4648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25" name="Line 48"/>
          <p:cNvSpPr>
            <a:spLocks noChangeShapeType="1"/>
          </p:cNvSpPr>
          <p:nvPr/>
        </p:nvSpPr>
        <p:spPr bwMode="auto">
          <a:xfrm flipV="1">
            <a:off x="5829300" y="48006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26" name="Line 49"/>
          <p:cNvSpPr>
            <a:spLocks noChangeShapeType="1"/>
          </p:cNvSpPr>
          <p:nvPr/>
        </p:nvSpPr>
        <p:spPr bwMode="auto">
          <a:xfrm flipV="1">
            <a:off x="6400800" y="4648200"/>
            <a:ext cx="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27" name="Line 50"/>
          <p:cNvSpPr>
            <a:spLocks noChangeShapeType="1"/>
          </p:cNvSpPr>
          <p:nvPr/>
        </p:nvSpPr>
        <p:spPr bwMode="auto">
          <a:xfrm flipH="1">
            <a:off x="5829300" y="4800600"/>
            <a:ext cx="5683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28" name="Line 51"/>
          <p:cNvSpPr>
            <a:spLocks noChangeShapeType="1"/>
          </p:cNvSpPr>
          <p:nvPr/>
        </p:nvSpPr>
        <p:spPr bwMode="auto">
          <a:xfrm flipH="1">
            <a:off x="7467600" y="4876800"/>
            <a:ext cx="129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29" name="Line 52"/>
          <p:cNvSpPr>
            <a:spLocks noChangeShapeType="1"/>
          </p:cNvSpPr>
          <p:nvPr/>
        </p:nvSpPr>
        <p:spPr bwMode="auto">
          <a:xfrm flipV="1">
            <a:off x="8534400" y="4876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30" name="Line 53"/>
          <p:cNvSpPr>
            <a:spLocks noChangeShapeType="1"/>
          </p:cNvSpPr>
          <p:nvPr/>
        </p:nvSpPr>
        <p:spPr bwMode="auto">
          <a:xfrm flipV="1">
            <a:off x="8001000" y="4876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31" name="Line 54"/>
          <p:cNvSpPr>
            <a:spLocks noChangeShapeType="1"/>
          </p:cNvSpPr>
          <p:nvPr/>
        </p:nvSpPr>
        <p:spPr bwMode="auto">
          <a:xfrm flipV="1">
            <a:off x="7467600" y="4876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32" name="Line 55"/>
          <p:cNvSpPr>
            <a:spLocks noChangeShapeType="1"/>
          </p:cNvSpPr>
          <p:nvPr/>
        </p:nvSpPr>
        <p:spPr bwMode="auto">
          <a:xfrm flipH="1">
            <a:off x="5334000" y="4876800"/>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33" name="Line 56"/>
          <p:cNvSpPr>
            <a:spLocks noChangeShapeType="1"/>
          </p:cNvSpPr>
          <p:nvPr/>
        </p:nvSpPr>
        <p:spPr bwMode="auto">
          <a:xfrm flipV="1">
            <a:off x="4876800" y="5470525"/>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34" name="Line 57"/>
          <p:cNvSpPr>
            <a:spLocks noChangeShapeType="1"/>
          </p:cNvSpPr>
          <p:nvPr/>
        </p:nvSpPr>
        <p:spPr bwMode="auto">
          <a:xfrm flipV="1">
            <a:off x="5334000" y="5486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35" name="Line 58"/>
          <p:cNvSpPr>
            <a:spLocks noChangeShapeType="1"/>
          </p:cNvSpPr>
          <p:nvPr/>
        </p:nvSpPr>
        <p:spPr bwMode="auto">
          <a:xfrm flipV="1">
            <a:off x="5943600" y="5105400"/>
            <a:ext cx="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36" name="Line 59"/>
          <p:cNvSpPr>
            <a:spLocks noChangeShapeType="1"/>
          </p:cNvSpPr>
          <p:nvPr/>
        </p:nvSpPr>
        <p:spPr bwMode="auto">
          <a:xfrm flipV="1">
            <a:off x="6400800" y="5486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37" name="Line 60"/>
          <p:cNvSpPr>
            <a:spLocks noChangeShapeType="1"/>
          </p:cNvSpPr>
          <p:nvPr/>
        </p:nvSpPr>
        <p:spPr bwMode="auto">
          <a:xfrm flipV="1">
            <a:off x="6934200" y="5486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38" name="Line 61"/>
          <p:cNvSpPr>
            <a:spLocks noChangeShapeType="1"/>
          </p:cNvSpPr>
          <p:nvPr/>
        </p:nvSpPr>
        <p:spPr bwMode="auto">
          <a:xfrm flipV="1">
            <a:off x="7467600" y="5486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39" name="Line 62"/>
          <p:cNvSpPr>
            <a:spLocks noChangeShapeType="1"/>
          </p:cNvSpPr>
          <p:nvPr/>
        </p:nvSpPr>
        <p:spPr bwMode="auto">
          <a:xfrm flipV="1">
            <a:off x="8001000" y="5486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40" name="Line 63"/>
          <p:cNvSpPr>
            <a:spLocks noChangeShapeType="1"/>
          </p:cNvSpPr>
          <p:nvPr/>
        </p:nvSpPr>
        <p:spPr bwMode="auto">
          <a:xfrm flipV="1">
            <a:off x="8534400" y="5486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41" name="Line 64"/>
          <p:cNvSpPr>
            <a:spLocks noChangeShapeType="1"/>
          </p:cNvSpPr>
          <p:nvPr/>
        </p:nvSpPr>
        <p:spPr bwMode="auto">
          <a:xfrm>
            <a:off x="609600" y="5791200"/>
            <a:ext cx="1066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42" name="Line 65"/>
          <p:cNvSpPr>
            <a:spLocks noChangeShapeType="1"/>
          </p:cNvSpPr>
          <p:nvPr/>
        </p:nvSpPr>
        <p:spPr bwMode="auto">
          <a:xfrm>
            <a:off x="1676400" y="5791200"/>
            <a:ext cx="685800"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43" name="Line 66"/>
          <p:cNvSpPr>
            <a:spLocks noChangeShapeType="1"/>
          </p:cNvSpPr>
          <p:nvPr/>
        </p:nvSpPr>
        <p:spPr bwMode="auto">
          <a:xfrm>
            <a:off x="2057400" y="3048000"/>
            <a:ext cx="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44" name="Line 67"/>
          <p:cNvSpPr>
            <a:spLocks noChangeShapeType="1"/>
          </p:cNvSpPr>
          <p:nvPr/>
        </p:nvSpPr>
        <p:spPr bwMode="auto">
          <a:xfrm rot="-5400000">
            <a:off x="4457700" y="2752725"/>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45" name="Line 68"/>
          <p:cNvSpPr>
            <a:spLocks noChangeShapeType="1"/>
          </p:cNvSpPr>
          <p:nvPr/>
        </p:nvSpPr>
        <p:spPr bwMode="auto">
          <a:xfrm>
            <a:off x="3352800" y="2057400"/>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46" name="Line 69"/>
          <p:cNvSpPr>
            <a:spLocks noChangeShapeType="1"/>
          </p:cNvSpPr>
          <p:nvPr/>
        </p:nvSpPr>
        <p:spPr bwMode="auto">
          <a:xfrm>
            <a:off x="2057400" y="1295400"/>
            <a:ext cx="91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47" name="Line 70"/>
          <p:cNvSpPr>
            <a:spLocks noChangeShapeType="1"/>
          </p:cNvSpPr>
          <p:nvPr/>
        </p:nvSpPr>
        <p:spPr bwMode="auto">
          <a:xfrm>
            <a:off x="3352800" y="3200400"/>
            <a:ext cx="0" cy="990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48" name="Line 71"/>
          <p:cNvSpPr>
            <a:spLocks noChangeShapeType="1"/>
          </p:cNvSpPr>
          <p:nvPr/>
        </p:nvSpPr>
        <p:spPr bwMode="auto">
          <a:xfrm>
            <a:off x="2362200" y="3352800"/>
            <a:ext cx="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49" name="Line 72"/>
          <p:cNvSpPr>
            <a:spLocks noChangeShapeType="1"/>
          </p:cNvSpPr>
          <p:nvPr/>
        </p:nvSpPr>
        <p:spPr bwMode="auto">
          <a:xfrm flipH="1">
            <a:off x="3810000" y="4038600"/>
            <a:ext cx="2895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50" name="Text Box 73"/>
          <p:cNvSpPr txBox="1">
            <a:spLocks noChangeArrowheads="1"/>
          </p:cNvSpPr>
          <p:nvPr/>
        </p:nvSpPr>
        <p:spPr bwMode="auto">
          <a:xfrm>
            <a:off x="2971800" y="1676400"/>
            <a:ext cx="13716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solidFill>
                  <a:schemeClr val="accent2"/>
                </a:solidFill>
                <a:latin typeface="Arial Narrow" charset="0"/>
              </a:rPr>
              <a:t>QSCG</a:t>
            </a:r>
          </a:p>
        </p:txBody>
      </p:sp>
      <p:sp>
        <p:nvSpPr>
          <p:cNvPr id="46151" name="Text Box 74"/>
          <p:cNvSpPr txBox="1">
            <a:spLocks noChangeArrowheads="1"/>
          </p:cNvSpPr>
          <p:nvPr/>
        </p:nvSpPr>
        <p:spPr bwMode="auto">
          <a:xfrm>
            <a:off x="2971800" y="1050925"/>
            <a:ext cx="1371600" cy="396875"/>
          </a:xfrm>
          <a:prstGeom prst="rect">
            <a:avLst/>
          </a:prstGeom>
          <a:noFill/>
          <a:ln>
            <a:noFill/>
          </a:ln>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latin typeface="Arial Narrow" charset="0"/>
              </a:rPr>
              <a:t>QSVB</a:t>
            </a:r>
          </a:p>
        </p:txBody>
      </p:sp>
      <p:sp>
        <p:nvSpPr>
          <p:cNvPr id="46152" name="Text Box 75"/>
          <p:cNvSpPr txBox="1">
            <a:spLocks noChangeArrowheads="1"/>
          </p:cNvSpPr>
          <p:nvPr/>
        </p:nvSpPr>
        <p:spPr bwMode="auto">
          <a:xfrm>
            <a:off x="1371600" y="2651125"/>
            <a:ext cx="13716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solidFill>
                  <a:schemeClr val="accent2"/>
                </a:solidFill>
                <a:latin typeface="Arial Narrow" charset="0"/>
              </a:rPr>
              <a:t>QSDQ</a:t>
            </a:r>
          </a:p>
        </p:txBody>
      </p:sp>
      <p:sp>
        <p:nvSpPr>
          <p:cNvPr id="46153" name="Text Box 76"/>
          <p:cNvSpPr txBox="1">
            <a:spLocks noChangeArrowheads="1"/>
          </p:cNvSpPr>
          <p:nvPr/>
        </p:nvSpPr>
        <p:spPr bwMode="auto">
          <a:xfrm>
            <a:off x="2971800" y="2667000"/>
            <a:ext cx="13716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solidFill>
                  <a:schemeClr val="accent2"/>
                </a:solidFill>
                <a:latin typeface="Arial Narrow" charset="0"/>
              </a:rPr>
              <a:t>QSRG</a:t>
            </a:r>
          </a:p>
        </p:txBody>
      </p:sp>
      <p:sp>
        <p:nvSpPr>
          <p:cNvPr id="46154" name="Text Box 77"/>
          <p:cNvSpPr txBox="1">
            <a:spLocks noChangeArrowheads="1"/>
          </p:cNvSpPr>
          <p:nvPr/>
        </p:nvSpPr>
        <p:spPr bwMode="auto">
          <a:xfrm>
            <a:off x="4572000" y="2667000"/>
            <a:ext cx="13716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latin typeface="Arial Narrow" charset="0"/>
              </a:rPr>
              <a:t>QSDN</a:t>
            </a:r>
          </a:p>
        </p:txBody>
      </p:sp>
      <p:sp>
        <p:nvSpPr>
          <p:cNvPr id="46155" name="Text Box 78"/>
          <p:cNvSpPr txBox="1">
            <a:spLocks noChangeArrowheads="1"/>
          </p:cNvSpPr>
          <p:nvPr/>
        </p:nvSpPr>
        <p:spPr bwMode="auto">
          <a:xfrm>
            <a:off x="4343400" y="1676400"/>
            <a:ext cx="13716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latin typeface="Arial Narrow" charset="0"/>
              </a:rPr>
              <a:t>QSAG</a:t>
            </a:r>
          </a:p>
        </p:txBody>
      </p:sp>
      <p:sp>
        <p:nvSpPr>
          <p:cNvPr id="46156" name="Text Box 79"/>
          <p:cNvSpPr txBox="1">
            <a:spLocks noChangeArrowheads="1"/>
          </p:cNvSpPr>
          <p:nvPr/>
        </p:nvSpPr>
        <p:spPr bwMode="auto">
          <a:xfrm>
            <a:off x="3124200" y="4191000"/>
            <a:ext cx="13716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solidFill>
                  <a:schemeClr val="accent2"/>
                </a:solidFill>
                <a:latin typeface="Arial Narrow" charset="0"/>
              </a:rPr>
              <a:t>QURCG</a:t>
            </a:r>
          </a:p>
        </p:txBody>
      </p:sp>
      <p:sp>
        <p:nvSpPr>
          <p:cNvPr id="46157" name="Text Box 80"/>
          <p:cNvSpPr txBox="1">
            <a:spLocks noChangeArrowheads="1"/>
          </p:cNvSpPr>
          <p:nvPr/>
        </p:nvSpPr>
        <p:spPr bwMode="auto">
          <a:xfrm>
            <a:off x="3733800" y="3429000"/>
            <a:ext cx="13716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solidFill>
                  <a:schemeClr val="accent2"/>
                </a:solidFill>
                <a:latin typeface="Arial Narrow" charset="0"/>
              </a:rPr>
              <a:t>QPLG</a:t>
            </a:r>
          </a:p>
        </p:txBody>
      </p:sp>
      <p:sp>
        <p:nvSpPr>
          <p:cNvPr id="46158" name="Text Box 81"/>
          <p:cNvSpPr txBox="1">
            <a:spLocks noChangeArrowheads="1"/>
          </p:cNvSpPr>
          <p:nvPr/>
        </p:nvSpPr>
        <p:spPr bwMode="auto">
          <a:xfrm>
            <a:off x="3222921" y="5775325"/>
            <a:ext cx="13716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dirty="0">
                <a:solidFill>
                  <a:schemeClr val="accent2"/>
                </a:solidFill>
                <a:latin typeface="Arial Narrow" charset="0"/>
              </a:rPr>
              <a:t>QXL</a:t>
            </a:r>
          </a:p>
        </p:txBody>
      </p:sp>
      <p:sp>
        <p:nvSpPr>
          <p:cNvPr id="46159" name="Text Box 82"/>
          <p:cNvSpPr txBox="1">
            <a:spLocks noChangeArrowheads="1"/>
          </p:cNvSpPr>
          <p:nvPr/>
        </p:nvSpPr>
        <p:spPr bwMode="auto">
          <a:xfrm>
            <a:off x="6096000" y="4267200"/>
            <a:ext cx="13716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400">
                <a:solidFill>
                  <a:srgbClr val="804000"/>
                </a:solidFill>
                <a:latin typeface="Arial Narrow" charset="0"/>
              </a:rPr>
              <a:t>DFHM</a:t>
            </a:r>
          </a:p>
        </p:txBody>
      </p:sp>
      <p:sp>
        <p:nvSpPr>
          <p:cNvPr id="46160" name="Text Box 83"/>
          <p:cNvSpPr txBox="1">
            <a:spLocks noChangeArrowheads="1"/>
          </p:cNvSpPr>
          <p:nvPr/>
        </p:nvSpPr>
        <p:spPr bwMode="auto">
          <a:xfrm>
            <a:off x="5257800" y="4267200"/>
            <a:ext cx="13716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400">
                <a:solidFill>
                  <a:srgbClr val="804000"/>
                </a:solidFill>
                <a:latin typeface="Arial Narrow" charset="0"/>
              </a:rPr>
              <a:t>DFHX</a:t>
            </a:r>
          </a:p>
        </p:txBody>
      </p:sp>
      <p:sp>
        <p:nvSpPr>
          <p:cNvPr id="46161" name="Line 84"/>
          <p:cNvSpPr>
            <a:spLocks noChangeShapeType="1"/>
          </p:cNvSpPr>
          <p:nvPr/>
        </p:nvSpPr>
        <p:spPr bwMode="auto">
          <a:xfrm>
            <a:off x="4114800" y="2057400"/>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62" name="Line 85"/>
          <p:cNvSpPr>
            <a:spLocks noChangeShapeType="1"/>
          </p:cNvSpPr>
          <p:nvPr/>
        </p:nvSpPr>
        <p:spPr bwMode="auto">
          <a:xfrm>
            <a:off x="2514600" y="22860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63" name="Line 86"/>
          <p:cNvSpPr>
            <a:spLocks noChangeShapeType="1"/>
          </p:cNvSpPr>
          <p:nvPr/>
        </p:nvSpPr>
        <p:spPr bwMode="auto">
          <a:xfrm>
            <a:off x="2286000" y="4038600"/>
            <a:ext cx="990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64" name="Line 87"/>
          <p:cNvSpPr>
            <a:spLocks noChangeShapeType="1"/>
          </p:cNvSpPr>
          <p:nvPr/>
        </p:nvSpPr>
        <p:spPr bwMode="auto">
          <a:xfrm>
            <a:off x="2362200" y="22860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65" name="Line 88"/>
          <p:cNvSpPr>
            <a:spLocks noChangeShapeType="1"/>
          </p:cNvSpPr>
          <p:nvPr/>
        </p:nvSpPr>
        <p:spPr bwMode="auto">
          <a:xfrm>
            <a:off x="2209800" y="3352800"/>
            <a:ext cx="0" cy="2286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66" name="Line 89"/>
          <p:cNvSpPr>
            <a:spLocks noChangeShapeType="1"/>
          </p:cNvSpPr>
          <p:nvPr/>
        </p:nvSpPr>
        <p:spPr bwMode="auto">
          <a:xfrm>
            <a:off x="2209800" y="1295400"/>
            <a:ext cx="0" cy="1219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67" name="Line 90"/>
          <p:cNvSpPr>
            <a:spLocks noChangeShapeType="1"/>
          </p:cNvSpPr>
          <p:nvPr/>
        </p:nvSpPr>
        <p:spPr bwMode="auto">
          <a:xfrm rot="-5400000">
            <a:off x="3467100" y="4000500"/>
            <a:ext cx="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68" name="Line 91"/>
          <p:cNvSpPr>
            <a:spLocks noChangeShapeType="1"/>
          </p:cNvSpPr>
          <p:nvPr/>
        </p:nvSpPr>
        <p:spPr bwMode="auto">
          <a:xfrm>
            <a:off x="3733800" y="3048000"/>
            <a:ext cx="0" cy="1143000"/>
          </a:xfrm>
          <a:prstGeom prst="line">
            <a:avLst/>
          </a:prstGeom>
          <a:noFill/>
          <a:ln w="9525">
            <a:solidFill>
              <a:schemeClr val="tx1"/>
            </a:solidFill>
            <a:prstDash val="lgDash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69" name="Line 92"/>
          <p:cNvSpPr>
            <a:spLocks noChangeShapeType="1"/>
          </p:cNvSpPr>
          <p:nvPr/>
        </p:nvSpPr>
        <p:spPr bwMode="auto">
          <a:xfrm>
            <a:off x="3581400" y="3048000"/>
            <a:ext cx="0" cy="1143000"/>
          </a:xfrm>
          <a:prstGeom prst="line">
            <a:avLst/>
          </a:prstGeom>
          <a:noFill/>
          <a:ln w="9525">
            <a:solidFill>
              <a:schemeClr val="tx1"/>
            </a:solidFill>
            <a:prstDash val="lgDash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70" name="Text Box 93"/>
          <p:cNvSpPr txBox="1">
            <a:spLocks noChangeArrowheads="1"/>
          </p:cNvSpPr>
          <p:nvPr/>
        </p:nvSpPr>
        <p:spPr bwMode="auto">
          <a:xfrm>
            <a:off x="2209800" y="1905000"/>
            <a:ext cx="7620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solidFill>
                  <a:schemeClr val="accent2"/>
                </a:solidFill>
                <a:latin typeface="Arial Narrow" charset="0"/>
              </a:rPr>
              <a:t>QSP</a:t>
            </a:r>
          </a:p>
        </p:txBody>
      </p:sp>
      <p:sp>
        <p:nvSpPr>
          <p:cNvPr id="46171" name="Text Box 94"/>
          <p:cNvSpPr txBox="1">
            <a:spLocks noChangeArrowheads="1"/>
          </p:cNvSpPr>
          <p:nvPr/>
        </p:nvSpPr>
        <p:spPr bwMode="auto">
          <a:xfrm>
            <a:off x="4343400" y="1111250"/>
            <a:ext cx="23622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600">
                <a:solidFill>
                  <a:srgbClr val="800080"/>
                </a:solidFill>
                <a:latin typeface="Arial Narrow" charset="0"/>
              </a:rPr>
              <a:t>GHe storage tanks</a:t>
            </a:r>
          </a:p>
        </p:txBody>
      </p:sp>
      <p:sp>
        <p:nvSpPr>
          <p:cNvPr id="46172" name="Text Box 95"/>
          <p:cNvSpPr txBox="1">
            <a:spLocks noChangeArrowheads="1"/>
          </p:cNvSpPr>
          <p:nvPr/>
        </p:nvSpPr>
        <p:spPr bwMode="auto">
          <a:xfrm>
            <a:off x="5105400" y="1720850"/>
            <a:ext cx="23622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600">
                <a:solidFill>
                  <a:srgbClr val="800080"/>
                </a:solidFill>
                <a:latin typeface="Arial Narrow" charset="0"/>
              </a:rPr>
              <a:t>Dryer</a:t>
            </a:r>
          </a:p>
        </p:txBody>
      </p:sp>
      <p:sp>
        <p:nvSpPr>
          <p:cNvPr id="46173" name="Text Box 96"/>
          <p:cNvSpPr txBox="1">
            <a:spLocks noChangeArrowheads="1"/>
          </p:cNvSpPr>
          <p:nvPr/>
        </p:nvSpPr>
        <p:spPr bwMode="auto">
          <a:xfrm>
            <a:off x="5943600" y="2561174"/>
            <a:ext cx="23622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600" dirty="0">
                <a:solidFill>
                  <a:srgbClr val="800080"/>
                </a:solidFill>
                <a:latin typeface="Arial Narrow" charset="0"/>
              </a:rPr>
              <a:t>Liquid Nitrogen </a:t>
            </a:r>
            <a:r>
              <a:rPr lang="en-US" sz="1600" dirty="0" smtClean="0">
                <a:solidFill>
                  <a:srgbClr val="800080"/>
                </a:solidFill>
                <a:latin typeface="Arial Narrow" charset="0"/>
              </a:rPr>
              <a:t>tank(s)</a:t>
            </a:r>
            <a:endParaRPr lang="en-US" sz="1600" dirty="0">
              <a:solidFill>
                <a:srgbClr val="800080"/>
              </a:solidFill>
              <a:latin typeface="Arial Narrow" charset="0"/>
            </a:endParaRPr>
          </a:p>
        </p:txBody>
      </p:sp>
      <p:sp>
        <p:nvSpPr>
          <p:cNvPr id="46174" name="Text Box 97"/>
          <p:cNvSpPr txBox="1">
            <a:spLocks noChangeArrowheads="1"/>
          </p:cNvSpPr>
          <p:nvPr/>
        </p:nvSpPr>
        <p:spPr bwMode="auto">
          <a:xfrm>
            <a:off x="4419600" y="2209800"/>
            <a:ext cx="23622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600">
                <a:solidFill>
                  <a:srgbClr val="800080"/>
                </a:solidFill>
                <a:latin typeface="Arial Narrow" charset="0"/>
              </a:rPr>
              <a:t>Surface cold box</a:t>
            </a:r>
          </a:p>
        </p:txBody>
      </p:sp>
      <p:sp>
        <p:nvSpPr>
          <p:cNvPr id="46175" name="Text Box 98"/>
          <p:cNvSpPr txBox="1">
            <a:spLocks noChangeArrowheads="1"/>
          </p:cNvSpPr>
          <p:nvPr/>
        </p:nvSpPr>
        <p:spPr bwMode="auto">
          <a:xfrm>
            <a:off x="4419600" y="3429000"/>
            <a:ext cx="23622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600">
                <a:solidFill>
                  <a:srgbClr val="800080"/>
                </a:solidFill>
                <a:latin typeface="Arial Narrow" charset="0"/>
              </a:rPr>
              <a:t>Vertical transfer line</a:t>
            </a:r>
          </a:p>
        </p:txBody>
      </p:sp>
      <p:sp>
        <p:nvSpPr>
          <p:cNvPr id="46176" name="Text Box 99"/>
          <p:cNvSpPr txBox="1">
            <a:spLocks noChangeArrowheads="1"/>
          </p:cNvSpPr>
          <p:nvPr/>
        </p:nvSpPr>
        <p:spPr bwMode="auto">
          <a:xfrm>
            <a:off x="228600" y="2667000"/>
            <a:ext cx="13716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600">
                <a:solidFill>
                  <a:srgbClr val="800080"/>
                </a:solidFill>
                <a:latin typeface="Arial Narrow" charset="0"/>
              </a:rPr>
              <a:t>Quench tank</a:t>
            </a:r>
          </a:p>
        </p:txBody>
      </p:sp>
      <p:sp>
        <p:nvSpPr>
          <p:cNvPr id="46177" name="Text Box 100"/>
          <p:cNvSpPr txBox="1">
            <a:spLocks noChangeArrowheads="1"/>
          </p:cNvSpPr>
          <p:nvPr/>
        </p:nvSpPr>
        <p:spPr bwMode="auto">
          <a:xfrm>
            <a:off x="76200" y="1371600"/>
            <a:ext cx="23622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600">
                <a:solidFill>
                  <a:srgbClr val="800080"/>
                </a:solidFill>
                <a:latin typeface="Arial Narrow" charset="0"/>
              </a:rPr>
              <a:t>Surface piping</a:t>
            </a:r>
          </a:p>
        </p:txBody>
      </p:sp>
      <p:sp>
        <p:nvSpPr>
          <p:cNvPr id="46178" name="Line 101"/>
          <p:cNvSpPr>
            <a:spLocks noChangeShapeType="1"/>
          </p:cNvSpPr>
          <p:nvPr/>
        </p:nvSpPr>
        <p:spPr bwMode="auto">
          <a:xfrm flipV="1">
            <a:off x="4114800" y="2514600"/>
            <a:ext cx="381000" cy="304800"/>
          </a:xfrm>
          <a:prstGeom prst="line">
            <a:avLst/>
          </a:prstGeom>
          <a:noFill/>
          <a:ln w="9525">
            <a:solidFill>
              <a:srgbClr val="800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79" name="Text Box 102"/>
          <p:cNvSpPr txBox="1">
            <a:spLocks noChangeArrowheads="1"/>
          </p:cNvSpPr>
          <p:nvPr/>
        </p:nvSpPr>
        <p:spPr bwMode="auto">
          <a:xfrm>
            <a:off x="152400" y="914400"/>
            <a:ext cx="23622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600">
                <a:solidFill>
                  <a:srgbClr val="800080"/>
                </a:solidFill>
                <a:latin typeface="Arial Narrow" charset="0"/>
              </a:rPr>
              <a:t>Warm compressor station</a:t>
            </a:r>
          </a:p>
        </p:txBody>
      </p:sp>
      <p:sp>
        <p:nvSpPr>
          <p:cNvPr id="46180" name="Line 103"/>
          <p:cNvSpPr>
            <a:spLocks noChangeShapeType="1"/>
          </p:cNvSpPr>
          <p:nvPr/>
        </p:nvSpPr>
        <p:spPr bwMode="auto">
          <a:xfrm flipH="1" flipV="1">
            <a:off x="2286000" y="1143000"/>
            <a:ext cx="762000" cy="609600"/>
          </a:xfrm>
          <a:prstGeom prst="line">
            <a:avLst/>
          </a:prstGeom>
          <a:noFill/>
          <a:ln w="9525">
            <a:solidFill>
              <a:srgbClr val="800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81" name="Text Box 104"/>
          <p:cNvSpPr txBox="1">
            <a:spLocks noChangeArrowheads="1"/>
          </p:cNvSpPr>
          <p:nvPr/>
        </p:nvSpPr>
        <p:spPr bwMode="auto">
          <a:xfrm>
            <a:off x="4953000" y="4648200"/>
            <a:ext cx="1371600" cy="274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200">
                <a:solidFill>
                  <a:srgbClr val="804000"/>
                </a:solidFill>
                <a:latin typeface="Arial Narrow" charset="0"/>
              </a:rPr>
              <a:t>DSHX</a:t>
            </a:r>
          </a:p>
        </p:txBody>
      </p:sp>
      <p:sp>
        <p:nvSpPr>
          <p:cNvPr id="46182" name="Text Box 105"/>
          <p:cNvSpPr txBox="1">
            <a:spLocks noChangeArrowheads="1"/>
          </p:cNvSpPr>
          <p:nvPr/>
        </p:nvSpPr>
        <p:spPr bwMode="auto">
          <a:xfrm>
            <a:off x="6324600" y="4602163"/>
            <a:ext cx="1371600" cy="274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200">
                <a:solidFill>
                  <a:srgbClr val="804000"/>
                </a:solidFill>
                <a:latin typeface="Arial Narrow" charset="0"/>
              </a:rPr>
              <a:t>DSHM</a:t>
            </a:r>
          </a:p>
        </p:txBody>
      </p:sp>
      <p:sp>
        <p:nvSpPr>
          <p:cNvPr id="46183" name="Text Box 106"/>
          <p:cNvSpPr txBox="1">
            <a:spLocks noChangeArrowheads="1"/>
          </p:cNvSpPr>
          <p:nvPr/>
        </p:nvSpPr>
        <p:spPr bwMode="auto">
          <a:xfrm>
            <a:off x="8610600" y="4830762"/>
            <a:ext cx="457200" cy="274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200" dirty="0">
                <a:solidFill>
                  <a:srgbClr val="804000"/>
                </a:solidFill>
                <a:latin typeface="Arial Narrow" charset="0"/>
              </a:rPr>
              <a:t>DSL</a:t>
            </a:r>
          </a:p>
        </p:txBody>
      </p:sp>
      <p:sp>
        <p:nvSpPr>
          <p:cNvPr id="46184" name="Rectangle 107"/>
          <p:cNvSpPr>
            <a:spLocks noChangeArrowheads="1"/>
          </p:cNvSpPr>
          <p:nvPr/>
        </p:nvSpPr>
        <p:spPr bwMode="auto">
          <a:xfrm>
            <a:off x="53340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185" name="Rectangle 108"/>
          <p:cNvSpPr>
            <a:spLocks noChangeArrowheads="1"/>
          </p:cNvSpPr>
          <p:nvPr/>
        </p:nvSpPr>
        <p:spPr bwMode="auto">
          <a:xfrm>
            <a:off x="54864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186" name="Rectangle 109"/>
          <p:cNvSpPr>
            <a:spLocks noChangeArrowheads="1"/>
          </p:cNvSpPr>
          <p:nvPr/>
        </p:nvSpPr>
        <p:spPr bwMode="auto">
          <a:xfrm>
            <a:off x="56388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187" name="Rectangle 110"/>
          <p:cNvSpPr>
            <a:spLocks noChangeArrowheads="1"/>
          </p:cNvSpPr>
          <p:nvPr/>
        </p:nvSpPr>
        <p:spPr bwMode="auto">
          <a:xfrm>
            <a:off x="57912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188" name="Rectangle 111"/>
          <p:cNvSpPr>
            <a:spLocks noChangeArrowheads="1"/>
          </p:cNvSpPr>
          <p:nvPr/>
        </p:nvSpPr>
        <p:spPr bwMode="auto">
          <a:xfrm>
            <a:off x="61722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189" name="Rectangle 112"/>
          <p:cNvSpPr>
            <a:spLocks noChangeArrowheads="1"/>
          </p:cNvSpPr>
          <p:nvPr/>
        </p:nvSpPr>
        <p:spPr bwMode="auto">
          <a:xfrm>
            <a:off x="63246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190" name="Rectangle 113"/>
          <p:cNvSpPr>
            <a:spLocks noChangeArrowheads="1"/>
          </p:cNvSpPr>
          <p:nvPr/>
        </p:nvSpPr>
        <p:spPr bwMode="auto">
          <a:xfrm>
            <a:off x="64770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191" name="Rectangle 114"/>
          <p:cNvSpPr>
            <a:spLocks noChangeArrowheads="1"/>
          </p:cNvSpPr>
          <p:nvPr/>
        </p:nvSpPr>
        <p:spPr bwMode="auto">
          <a:xfrm>
            <a:off x="66294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192" name="Text Box 115"/>
          <p:cNvSpPr txBox="1">
            <a:spLocks noChangeArrowheads="1"/>
          </p:cNvSpPr>
          <p:nvPr/>
        </p:nvSpPr>
        <p:spPr bwMode="auto">
          <a:xfrm>
            <a:off x="3962400" y="5165725"/>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500">
                <a:latin typeface="Arial Narrow" charset="0"/>
              </a:rPr>
              <a:t>Q1</a:t>
            </a:r>
          </a:p>
        </p:txBody>
      </p:sp>
      <p:sp>
        <p:nvSpPr>
          <p:cNvPr id="46193" name="Text Box 116"/>
          <p:cNvSpPr txBox="1">
            <a:spLocks noChangeArrowheads="1"/>
          </p:cNvSpPr>
          <p:nvPr/>
        </p:nvSpPr>
        <p:spPr bwMode="auto">
          <a:xfrm>
            <a:off x="4419600" y="5165725"/>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500">
                <a:latin typeface="Arial Narrow" charset="0"/>
              </a:rPr>
              <a:t>Q2b</a:t>
            </a:r>
          </a:p>
        </p:txBody>
      </p:sp>
      <p:sp>
        <p:nvSpPr>
          <p:cNvPr id="46194" name="Text Box 117"/>
          <p:cNvSpPr txBox="1">
            <a:spLocks noChangeArrowheads="1"/>
          </p:cNvSpPr>
          <p:nvPr/>
        </p:nvSpPr>
        <p:spPr bwMode="auto">
          <a:xfrm>
            <a:off x="4648200" y="5165725"/>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500">
                <a:latin typeface="Arial Narrow" charset="0"/>
              </a:rPr>
              <a:t>Q3</a:t>
            </a:r>
          </a:p>
        </p:txBody>
      </p:sp>
      <p:sp>
        <p:nvSpPr>
          <p:cNvPr id="46195" name="Text Box 118"/>
          <p:cNvSpPr txBox="1">
            <a:spLocks noChangeArrowheads="1"/>
          </p:cNvSpPr>
          <p:nvPr/>
        </p:nvSpPr>
        <p:spPr bwMode="auto">
          <a:xfrm>
            <a:off x="4800600" y="5165725"/>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500">
                <a:latin typeface="Arial Narrow" charset="0"/>
              </a:rPr>
              <a:t>CP</a:t>
            </a:r>
          </a:p>
        </p:txBody>
      </p:sp>
      <p:sp>
        <p:nvSpPr>
          <p:cNvPr id="46196" name="Text Box 119"/>
          <p:cNvSpPr txBox="1">
            <a:spLocks noChangeArrowheads="1"/>
          </p:cNvSpPr>
          <p:nvPr/>
        </p:nvSpPr>
        <p:spPr bwMode="auto">
          <a:xfrm>
            <a:off x="5029200" y="5165725"/>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500">
                <a:latin typeface="Arial Narrow" charset="0"/>
              </a:rPr>
              <a:t>D1</a:t>
            </a:r>
          </a:p>
        </p:txBody>
      </p:sp>
      <p:sp>
        <p:nvSpPr>
          <p:cNvPr id="46197" name="Text Box 120"/>
          <p:cNvSpPr txBox="1">
            <a:spLocks noChangeArrowheads="1"/>
          </p:cNvSpPr>
          <p:nvPr/>
        </p:nvSpPr>
        <p:spPr bwMode="auto">
          <a:xfrm>
            <a:off x="5562600" y="5165725"/>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500">
                <a:latin typeface="Arial Narrow" charset="0"/>
              </a:rPr>
              <a:t>D2</a:t>
            </a:r>
          </a:p>
        </p:txBody>
      </p:sp>
      <p:sp>
        <p:nvSpPr>
          <p:cNvPr id="46198" name="Text Box 121"/>
          <p:cNvSpPr txBox="1">
            <a:spLocks noChangeArrowheads="1"/>
          </p:cNvSpPr>
          <p:nvPr/>
        </p:nvSpPr>
        <p:spPr bwMode="auto">
          <a:xfrm>
            <a:off x="6096000" y="5181600"/>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500">
                <a:latin typeface="Arial Narrow" charset="0"/>
              </a:rPr>
              <a:t>CC</a:t>
            </a:r>
          </a:p>
        </p:txBody>
      </p:sp>
      <p:sp>
        <p:nvSpPr>
          <p:cNvPr id="46199" name="Text Box 122"/>
          <p:cNvSpPr txBox="1">
            <a:spLocks noChangeArrowheads="1"/>
          </p:cNvSpPr>
          <p:nvPr/>
        </p:nvSpPr>
        <p:spPr bwMode="auto">
          <a:xfrm>
            <a:off x="6629400" y="5181600"/>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500">
                <a:latin typeface="Arial Narrow" charset="0"/>
              </a:rPr>
              <a:t>CC</a:t>
            </a:r>
          </a:p>
        </p:txBody>
      </p:sp>
      <p:sp>
        <p:nvSpPr>
          <p:cNvPr id="46200" name="Text Box 123"/>
          <p:cNvSpPr txBox="1">
            <a:spLocks noChangeArrowheads="1"/>
          </p:cNvSpPr>
          <p:nvPr/>
        </p:nvSpPr>
        <p:spPr bwMode="auto">
          <a:xfrm>
            <a:off x="7162800" y="5181600"/>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500">
                <a:latin typeface="Arial Narrow" charset="0"/>
              </a:rPr>
              <a:t>Q4</a:t>
            </a:r>
          </a:p>
        </p:txBody>
      </p:sp>
      <p:sp>
        <p:nvSpPr>
          <p:cNvPr id="46201" name="Text Box 124"/>
          <p:cNvSpPr txBox="1">
            <a:spLocks noChangeArrowheads="1"/>
          </p:cNvSpPr>
          <p:nvPr/>
        </p:nvSpPr>
        <p:spPr bwMode="auto">
          <a:xfrm>
            <a:off x="7696200" y="5181600"/>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500">
                <a:latin typeface="Arial Narrow" charset="0"/>
              </a:rPr>
              <a:t>Q5</a:t>
            </a:r>
          </a:p>
        </p:txBody>
      </p:sp>
      <p:sp>
        <p:nvSpPr>
          <p:cNvPr id="46202" name="Text Box 125"/>
          <p:cNvSpPr txBox="1">
            <a:spLocks noChangeArrowheads="1"/>
          </p:cNvSpPr>
          <p:nvPr/>
        </p:nvSpPr>
        <p:spPr bwMode="auto">
          <a:xfrm>
            <a:off x="8229600" y="5181600"/>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500">
                <a:latin typeface="Arial Narrow" charset="0"/>
              </a:rPr>
              <a:t>Q6</a:t>
            </a:r>
          </a:p>
        </p:txBody>
      </p:sp>
      <p:sp>
        <p:nvSpPr>
          <p:cNvPr id="46203" name="Rectangle 126"/>
          <p:cNvSpPr>
            <a:spLocks noChangeArrowheads="1"/>
          </p:cNvSpPr>
          <p:nvPr/>
        </p:nvSpPr>
        <p:spPr bwMode="auto">
          <a:xfrm>
            <a:off x="1143000" y="5105400"/>
            <a:ext cx="2286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204" name="Rectangle 127"/>
          <p:cNvSpPr>
            <a:spLocks noChangeArrowheads="1"/>
          </p:cNvSpPr>
          <p:nvPr/>
        </p:nvSpPr>
        <p:spPr bwMode="auto">
          <a:xfrm>
            <a:off x="1371600" y="5105400"/>
            <a:ext cx="2286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205" name="Rectangle 128"/>
          <p:cNvSpPr>
            <a:spLocks noChangeArrowheads="1"/>
          </p:cNvSpPr>
          <p:nvPr/>
        </p:nvSpPr>
        <p:spPr bwMode="auto">
          <a:xfrm>
            <a:off x="1600200" y="5105400"/>
            <a:ext cx="2286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206" name="Rectangle 129"/>
          <p:cNvSpPr>
            <a:spLocks noChangeArrowheads="1"/>
          </p:cNvSpPr>
          <p:nvPr/>
        </p:nvSpPr>
        <p:spPr bwMode="auto">
          <a:xfrm>
            <a:off x="990600" y="5105400"/>
            <a:ext cx="1524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207" name="Rectangle 130"/>
          <p:cNvSpPr>
            <a:spLocks noChangeArrowheads="1"/>
          </p:cNvSpPr>
          <p:nvPr/>
        </p:nvSpPr>
        <p:spPr bwMode="auto">
          <a:xfrm>
            <a:off x="762000" y="5105400"/>
            <a:ext cx="2286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208" name="Rectangle 131"/>
          <p:cNvSpPr>
            <a:spLocks noChangeArrowheads="1"/>
          </p:cNvSpPr>
          <p:nvPr/>
        </p:nvSpPr>
        <p:spPr bwMode="auto">
          <a:xfrm>
            <a:off x="609600" y="5105400"/>
            <a:ext cx="1524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209" name="Line 132"/>
          <p:cNvSpPr>
            <a:spLocks noChangeShapeType="1"/>
          </p:cNvSpPr>
          <p:nvPr/>
        </p:nvSpPr>
        <p:spPr bwMode="auto">
          <a:xfrm>
            <a:off x="762000" y="61722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10" name="Line 133"/>
          <p:cNvSpPr>
            <a:spLocks noChangeShapeType="1"/>
          </p:cNvSpPr>
          <p:nvPr/>
        </p:nvSpPr>
        <p:spPr bwMode="auto">
          <a:xfrm>
            <a:off x="2209800" y="5867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11" name="Text Box 134"/>
          <p:cNvSpPr txBox="1">
            <a:spLocks noChangeArrowheads="1"/>
          </p:cNvSpPr>
          <p:nvPr/>
        </p:nvSpPr>
        <p:spPr bwMode="auto">
          <a:xfrm>
            <a:off x="2362200" y="6140450"/>
            <a:ext cx="6858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600">
                <a:latin typeface="Arial Narrow" charset="0"/>
              </a:rPr>
              <a:t>HRL</a:t>
            </a:r>
          </a:p>
        </p:txBody>
      </p:sp>
      <p:sp>
        <p:nvSpPr>
          <p:cNvPr id="46212" name="Rectangle 135"/>
          <p:cNvSpPr>
            <a:spLocks noChangeArrowheads="1"/>
          </p:cNvSpPr>
          <p:nvPr/>
        </p:nvSpPr>
        <p:spPr bwMode="auto">
          <a:xfrm>
            <a:off x="8610600" y="5638800"/>
            <a:ext cx="304800" cy="304800"/>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rgbClr val="FFFF99"/>
                </a:solidFill>
              </a14:hiddenFill>
            </a:ext>
          </a:extLst>
        </p:spPr>
        <p:txBody>
          <a:bodyPr wrap="none" anchor="ctr"/>
          <a:lstStyle/>
          <a:p>
            <a:endParaRPr lang="en-US"/>
          </a:p>
        </p:txBody>
      </p:sp>
      <p:sp>
        <p:nvSpPr>
          <p:cNvPr id="46213" name="Rectangle 136"/>
          <p:cNvSpPr>
            <a:spLocks noChangeArrowheads="1"/>
          </p:cNvSpPr>
          <p:nvPr/>
        </p:nvSpPr>
        <p:spPr bwMode="auto">
          <a:xfrm>
            <a:off x="304800" y="5638800"/>
            <a:ext cx="304800" cy="304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99"/>
                </a:solidFill>
              </a14:hiddenFill>
            </a:ext>
          </a:extLst>
        </p:spPr>
        <p:txBody>
          <a:bodyPr wrap="none" anchor="ctr"/>
          <a:lstStyle/>
          <a:p>
            <a:endParaRPr lang="en-US"/>
          </a:p>
        </p:txBody>
      </p:sp>
      <p:sp>
        <p:nvSpPr>
          <p:cNvPr id="46214" name="Text Box 137"/>
          <p:cNvSpPr txBox="1">
            <a:spLocks noChangeArrowheads="1"/>
          </p:cNvSpPr>
          <p:nvPr/>
        </p:nvSpPr>
        <p:spPr bwMode="auto">
          <a:xfrm>
            <a:off x="1600200" y="5775325"/>
            <a:ext cx="7620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solidFill>
                  <a:schemeClr val="accent2"/>
                </a:solidFill>
                <a:latin typeface="Arial Narrow" charset="0"/>
              </a:rPr>
              <a:t>QRP</a:t>
            </a:r>
          </a:p>
        </p:txBody>
      </p:sp>
      <p:sp>
        <p:nvSpPr>
          <p:cNvPr id="46215" name="Text Box 138"/>
          <p:cNvSpPr txBox="1">
            <a:spLocks noChangeArrowheads="1"/>
          </p:cNvSpPr>
          <p:nvPr/>
        </p:nvSpPr>
        <p:spPr bwMode="auto">
          <a:xfrm>
            <a:off x="1600200" y="3429000"/>
            <a:ext cx="7620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solidFill>
                  <a:schemeClr val="accent2"/>
                </a:solidFill>
                <a:latin typeface="Arial Narrow" charset="0"/>
              </a:rPr>
              <a:t>QPP</a:t>
            </a:r>
          </a:p>
        </p:txBody>
      </p:sp>
      <p:sp>
        <p:nvSpPr>
          <p:cNvPr id="46216" name="Line 139"/>
          <p:cNvSpPr>
            <a:spLocks noChangeShapeType="1"/>
          </p:cNvSpPr>
          <p:nvPr/>
        </p:nvSpPr>
        <p:spPr bwMode="auto">
          <a:xfrm flipH="1" flipV="1">
            <a:off x="1828800" y="1600200"/>
            <a:ext cx="457200" cy="381000"/>
          </a:xfrm>
          <a:prstGeom prst="line">
            <a:avLst/>
          </a:prstGeom>
          <a:noFill/>
          <a:ln w="9525">
            <a:solidFill>
              <a:srgbClr val="800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17" name="Line 140"/>
          <p:cNvSpPr>
            <a:spLocks noChangeShapeType="1"/>
          </p:cNvSpPr>
          <p:nvPr/>
        </p:nvSpPr>
        <p:spPr bwMode="auto">
          <a:xfrm>
            <a:off x="762000" y="4038600"/>
            <a:ext cx="1371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18" name="Rectangle 141"/>
          <p:cNvSpPr>
            <a:spLocks noChangeArrowheads="1"/>
          </p:cNvSpPr>
          <p:nvPr/>
        </p:nvSpPr>
        <p:spPr bwMode="auto">
          <a:xfrm>
            <a:off x="838200" y="4267200"/>
            <a:ext cx="6858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219" name="Rectangle 142"/>
          <p:cNvSpPr>
            <a:spLocks noChangeArrowheads="1"/>
          </p:cNvSpPr>
          <p:nvPr/>
        </p:nvSpPr>
        <p:spPr bwMode="auto">
          <a:xfrm>
            <a:off x="9144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220" name="Rectangle 143"/>
          <p:cNvSpPr>
            <a:spLocks noChangeArrowheads="1"/>
          </p:cNvSpPr>
          <p:nvPr/>
        </p:nvSpPr>
        <p:spPr bwMode="auto">
          <a:xfrm>
            <a:off x="10668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221" name="Rectangle 144"/>
          <p:cNvSpPr>
            <a:spLocks noChangeArrowheads="1"/>
          </p:cNvSpPr>
          <p:nvPr/>
        </p:nvSpPr>
        <p:spPr bwMode="auto">
          <a:xfrm>
            <a:off x="12192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222" name="Rectangle 145"/>
          <p:cNvSpPr>
            <a:spLocks noChangeArrowheads="1"/>
          </p:cNvSpPr>
          <p:nvPr/>
        </p:nvSpPr>
        <p:spPr bwMode="auto">
          <a:xfrm>
            <a:off x="13716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223" name="Line 146"/>
          <p:cNvSpPr>
            <a:spLocks noChangeShapeType="1"/>
          </p:cNvSpPr>
          <p:nvPr/>
        </p:nvSpPr>
        <p:spPr bwMode="auto">
          <a:xfrm flipV="1">
            <a:off x="381000" y="4038600"/>
            <a:ext cx="3810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24" name="Line 147"/>
          <p:cNvSpPr>
            <a:spLocks noChangeShapeType="1"/>
          </p:cNvSpPr>
          <p:nvPr/>
        </p:nvSpPr>
        <p:spPr bwMode="auto">
          <a:xfrm flipV="1">
            <a:off x="685800" y="4876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25" name="Line 148"/>
          <p:cNvSpPr>
            <a:spLocks noChangeShapeType="1"/>
          </p:cNvSpPr>
          <p:nvPr/>
        </p:nvSpPr>
        <p:spPr bwMode="auto">
          <a:xfrm flipV="1">
            <a:off x="914400" y="4648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26" name="Line 149"/>
          <p:cNvSpPr>
            <a:spLocks noChangeShapeType="1"/>
          </p:cNvSpPr>
          <p:nvPr/>
        </p:nvSpPr>
        <p:spPr bwMode="auto">
          <a:xfrm flipH="1">
            <a:off x="685800" y="4876800"/>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27" name="Text Box 150"/>
          <p:cNvSpPr txBox="1">
            <a:spLocks noChangeArrowheads="1"/>
          </p:cNvSpPr>
          <p:nvPr/>
        </p:nvSpPr>
        <p:spPr bwMode="auto">
          <a:xfrm>
            <a:off x="2895600" y="914400"/>
            <a:ext cx="533400" cy="201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nSpc>
                <a:spcPct val="80000"/>
              </a:lnSpc>
              <a:spcBef>
                <a:spcPct val="40000"/>
              </a:spcBef>
            </a:pPr>
            <a:r>
              <a:rPr lang="en-US" sz="900">
                <a:solidFill>
                  <a:srgbClr val="008000"/>
                </a:solidFill>
                <a:latin typeface="Arial Narrow" charset="0"/>
              </a:rPr>
              <a:t>SHE</a:t>
            </a:r>
          </a:p>
        </p:txBody>
      </p:sp>
      <p:sp>
        <p:nvSpPr>
          <p:cNvPr id="46228" name="Text Box 151"/>
          <p:cNvSpPr txBox="1">
            <a:spLocks noChangeArrowheads="1"/>
          </p:cNvSpPr>
          <p:nvPr/>
        </p:nvSpPr>
        <p:spPr bwMode="auto">
          <a:xfrm>
            <a:off x="2895600" y="1524000"/>
            <a:ext cx="457200" cy="201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nSpc>
                <a:spcPct val="80000"/>
              </a:lnSpc>
              <a:spcBef>
                <a:spcPct val="40000"/>
              </a:spcBef>
            </a:pPr>
            <a:r>
              <a:rPr lang="en-US" sz="900">
                <a:solidFill>
                  <a:srgbClr val="008000"/>
                </a:solidFill>
                <a:latin typeface="Arial Narrow" charset="0"/>
              </a:rPr>
              <a:t>SHM</a:t>
            </a:r>
          </a:p>
        </p:txBody>
      </p:sp>
      <p:sp>
        <p:nvSpPr>
          <p:cNvPr id="46229" name="Text Box 152"/>
          <p:cNvSpPr txBox="1">
            <a:spLocks noChangeArrowheads="1"/>
          </p:cNvSpPr>
          <p:nvPr/>
        </p:nvSpPr>
        <p:spPr bwMode="auto">
          <a:xfrm>
            <a:off x="2895600" y="2514600"/>
            <a:ext cx="457200" cy="201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nSpc>
                <a:spcPct val="80000"/>
              </a:lnSpc>
              <a:spcBef>
                <a:spcPct val="40000"/>
              </a:spcBef>
            </a:pPr>
            <a:r>
              <a:rPr lang="en-US" sz="900">
                <a:solidFill>
                  <a:srgbClr val="008000"/>
                </a:solidFill>
                <a:latin typeface="Arial Narrow" charset="0"/>
              </a:rPr>
              <a:t>SD</a:t>
            </a:r>
          </a:p>
        </p:txBody>
      </p:sp>
      <p:sp>
        <p:nvSpPr>
          <p:cNvPr id="46230" name="Text Box 153"/>
          <p:cNvSpPr txBox="1">
            <a:spLocks noChangeArrowheads="1"/>
          </p:cNvSpPr>
          <p:nvPr/>
        </p:nvSpPr>
        <p:spPr bwMode="auto">
          <a:xfrm>
            <a:off x="2895600" y="4038600"/>
            <a:ext cx="457200" cy="201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nSpc>
                <a:spcPct val="80000"/>
              </a:lnSpc>
              <a:spcBef>
                <a:spcPct val="40000"/>
              </a:spcBef>
            </a:pPr>
            <a:r>
              <a:rPr lang="en-US" sz="900">
                <a:solidFill>
                  <a:srgbClr val="008000"/>
                </a:solidFill>
                <a:latin typeface="Arial Narrow" charset="0"/>
              </a:rPr>
              <a:t>US</a:t>
            </a:r>
          </a:p>
        </p:txBody>
      </p:sp>
      <p:sp>
        <p:nvSpPr>
          <p:cNvPr id="46231" name="Text Box 154"/>
          <p:cNvSpPr txBox="1">
            <a:spLocks noChangeArrowheads="1"/>
          </p:cNvSpPr>
          <p:nvPr/>
        </p:nvSpPr>
        <p:spPr bwMode="auto">
          <a:xfrm>
            <a:off x="4495800" y="2514600"/>
            <a:ext cx="457200" cy="201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nSpc>
                <a:spcPct val="80000"/>
              </a:lnSpc>
              <a:spcBef>
                <a:spcPct val="40000"/>
              </a:spcBef>
            </a:pPr>
            <a:r>
              <a:rPr lang="en-US" sz="900">
                <a:solidFill>
                  <a:srgbClr val="008000"/>
                </a:solidFill>
                <a:latin typeface="Arial Narrow" charset="0"/>
              </a:rPr>
              <a:t>SLN</a:t>
            </a:r>
          </a:p>
        </p:txBody>
      </p:sp>
      <p:sp>
        <p:nvSpPr>
          <p:cNvPr id="46232" name="Text Box 155"/>
          <p:cNvSpPr txBox="1">
            <a:spLocks noChangeArrowheads="1"/>
          </p:cNvSpPr>
          <p:nvPr/>
        </p:nvSpPr>
        <p:spPr bwMode="auto">
          <a:xfrm>
            <a:off x="1295400" y="2514600"/>
            <a:ext cx="457200" cy="201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nSpc>
                <a:spcPct val="80000"/>
              </a:lnSpc>
              <a:spcBef>
                <a:spcPct val="40000"/>
              </a:spcBef>
            </a:pPr>
            <a:r>
              <a:rPr lang="en-US" sz="900">
                <a:solidFill>
                  <a:srgbClr val="008000"/>
                </a:solidFill>
                <a:latin typeface="Arial Narrow" charset="0"/>
              </a:rPr>
              <a:t>SLN</a:t>
            </a:r>
          </a:p>
        </p:txBody>
      </p:sp>
      <p:sp>
        <p:nvSpPr>
          <p:cNvPr id="46233" name="Rectangle 156"/>
          <p:cNvSpPr>
            <a:spLocks noChangeArrowheads="1"/>
          </p:cNvSpPr>
          <p:nvPr/>
        </p:nvSpPr>
        <p:spPr bwMode="auto">
          <a:xfrm>
            <a:off x="1828800" y="5105400"/>
            <a:ext cx="228600" cy="381000"/>
          </a:xfrm>
          <a:prstGeom prst="rect">
            <a:avLst/>
          </a:prstGeom>
          <a:solidFill>
            <a:srgbClr val="FFCC99"/>
          </a:solidFill>
          <a:ln w="9525">
            <a:solidFill>
              <a:schemeClr val="tx1"/>
            </a:solidFill>
            <a:miter lim="800000"/>
            <a:headEnd/>
            <a:tailEnd/>
          </a:ln>
        </p:spPr>
        <p:txBody>
          <a:bodyPr wrap="none" anchor="ctr"/>
          <a:lstStyle/>
          <a:p>
            <a:endParaRPr lang="en-US"/>
          </a:p>
        </p:txBody>
      </p:sp>
      <p:sp>
        <p:nvSpPr>
          <p:cNvPr id="46234" name="Text Box 157"/>
          <p:cNvSpPr txBox="1">
            <a:spLocks noChangeArrowheads="1"/>
          </p:cNvSpPr>
          <p:nvPr/>
        </p:nvSpPr>
        <p:spPr bwMode="auto">
          <a:xfrm>
            <a:off x="4191000" y="5165725"/>
            <a:ext cx="304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500">
                <a:latin typeface="Arial Narrow" charset="0"/>
              </a:rPr>
              <a:t>Q2a</a:t>
            </a:r>
          </a:p>
        </p:txBody>
      </p:sp>
      <p:sp>
        <p:nvSpPr>
          <p:cNvPr id="46235" name="Line 158"/>
          <p:cNvSpPr>
            <a:spLocks noChangeShapeType="1"/>
          </p:cNvSpPr>
          <p:nvPr/>
        </p:nvSpPr>
        <p:spPr bwMode="auto">
          <a:xfrm>
            <a:off x="7006501" y="3916436"/>
            <a:ext cx="1143000" cy="0"/>
          </a:xfrm>
          <a:prstGeom prst="line">
            <a:avLst/>
          </a:prstGeom>
          <a:noFill/>
          <a:ln w="9525">
            <a:solidFill>
              <a:schemeClr val="accent2"/>
            </a:solidFill>
            <a:prstDash val="lgDash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36" name="Line 159"/>
          <p:cNvSpPr>
            <a:spLocks noChangeShapeType="1"/>
          </p:cNvSpPr>
          <p:nvPr/>
        </p:nvSpPr>
        <p:spPr bwMode="auto">
          <a:xfrm>
            <a:off x="7006501" y="3154436"/>
            <a:ext cx="1143000" cy="0"/>
          </a:xfrm>
          <a:prstGeom prst="line">
            <a:avLst/>
          </a:prstGeom>
          <a:noFill/>
          <a:ln w="9525">
            <a:solidFill>
              <a:schemeClr val="accent2"/>
            </a:solidFill>
            <a:prstDash val="lgDash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37" name="Text Box 160"/>
          <p:cNvSpPr txBox="1">
            <a:spLocks noChangeArrowheads="1"/>
          </p:cNvSpPr>
          <p:nvPr/>
        </p:nvSpPr>
        <p:spPr bwMode="auto">
          <a:xfrm>
            <a:off x="7158901" y="2849636"/>
            <a:ext cx="11430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400" i="1" dirty="0">
                <a:solidFill>
                  <a:srgbClr val="008000"/>
                </a:solidFill>
                <a:latin typeface="Arial Narrow" charset="0"/>
              </a:rPr>
              <a:t>Surface</a:t>
            </a:r>
          </a:p>
        </p:txBody>
      </p:sp>
      <p:sp>
        <p:nvSpPr>
          <p:cNvPr id="46238" name="Text Box 161"/>
          <p:cNvSpPr txBox="1">
            <a:spLocks noChangeArrowheads="1"/>
          </p:cNvSpPr>
          <p:nvPr/>
        </p:nvSpPr>
        <p:spPr bwMode="auto">
          <a:xfrm>
            <a:off x="7235101" y="3383036"/>
            <a:ext cx="11430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400" i="1">
                <a:solidFill>
                  <a:srgbClr val="008000"/>
                </a:solidFill>
                <a:latin typeface="Arial Narrow" charset="0"/>
              </a:rPr>
              <a:t>Shaft</a:t>
            </a:r>
          </a:p>
        </p:txBody>
      </p:sp>
      <p:sp>
        <p:nvSpPr>
          <p:cNvPr id="46239" name="Text Box 162"/>
          <p:cNvSpPr txBox="1">
            <a:spLocks noChangeArrowheads="1"/>
          </p:cNvSpPr>
          <p:nvPr/>
        </p:nvSpPr>
        <p:spPr bwMode="auto">
          <a:xfrm>
            <a:off x="7006501" y="3884686"/>
            <a:ext cx="13716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400" i="1">
                <a:solidFill>
                  <a:srgbClr val="008000"/>
                </a:solidFill>
                <a:latin typeface="Arial Narrow" charset="0"/>
              </a:rPr>
              <a:t>Underground</a:t>
            </a:r>
          </a:p>
        </p:txBody>
      </p:sp>
      <p:sp>
        <p:nvSpPr>
          <p:cNvPr id="46240" name="Line 163"/>
          <p:cNvSpPr>
            <a:spLocks noChangeShapeType="1"/>
          </p:cNvSpPr>
          <p:nvPr/>
        </p:nvSpPr>
        <p:spPr bwMode="auto">
          <a:xfrm>
            <a:off x="7014060" y="4724400"/>
            <a:ext cx="1143000" cy="0"/>
          </a:xfrm>
          <a:prstGeom prst="line">
            <a:avLst/>
          </a:prstGeom>
          <a:noFill/>
          <a:ln w="9525">
            <a:solidFill>
              <a:schemeClr val="accent2"/>
            </a:solidFill>
            <a:prstDash val="lgDash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41" name="Text Box 164"/>
          <p:cNvSpPr txBox="1">
            <a:spLocks noChangeArrowheads="1"/>
          </p:cNvSpPr>
          <p:nvPr/>
        </p:nvSpPr>
        <p:spPr bwMode="auto">
          <a:xfrm>
            <a:off x="7066973" y="4648200"/>
            <a:ext cx="13716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400" i="1" dirty="0">
                <a:solidFill>
                  <a:srgbClr val="008000"/>
                </a:solidFill>
                <a:latin typeface="Arial Narrow" charset="0"/>
              </a:rPr>
              <a:t>LHC tunnel</a:t>
            </a:r>
          </a:p>
        </p:txBody>
      </p:sp>
      <p:sp>
        <p:nvSpPr>
          <p:cNvPr id="46242" name="Line 165"/>
          <p:cNvSpPr>
            <a:spLocks noChangeShapeType="1"/>
          </p:cNvSpPr>
          <p:nvPr/>
        </p:nvSpPr>
        <p:spPr bwMode="auto">
          <a:xfrm flipV="1">
            <a:off x="381000" y="6400800"/>
            <a:ext cx="3810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43" name="Rectangle 166"/>
          <p:cNvSpPr>
            <a:spLocks noChangeArrowheads="1"/>
          </p:cNvSpPr>
          <p:nvPr/>
        </p:nvSpPr>
        <p:spPr bwMode="auto">
          <a:xfrm>
            <a:off x="609600" y="4048125"/>
            <a:ext cx="1524000" cy="1524000"/>
          </a:xfrm>
          <a:prstGeom prst="rect">
            <a:avLst/>
          </a:prstGeom>
          <a:solidFill>
            <a:schemeClr val="bg1">
              <a:alpha val="59999"/>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
        <p:nvSpPr>
          <p:cNvPr id="46244" name="Rectangle 172"/>
          <p:cNvSpPr>
            <a:spLocks noChangeArrowheads="1"/>
          </p:cNvSpPr>
          <p:nvPr/>
        </p:nvSpPr>
        <p:spPr bwMode="auto">
          <a:xfrm>
            <a:off x="5791200" y="4953000"/>
            <a:ext cx="228600" cy="1524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245" name="Line 173"/>
          <p:cNvSpPr>
            <a:spLocks noChangeShapeType="1"/>
          </p:cNvSpPr>
          <p:nvPr/>
        </p:nvSpPr>
        <p:spPr bwMode="auto">
          <a:xfrm flipV="1">
            <a:off x="5867400" y="5105400"/>
            <a:ext cx="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46" name="Line 174"/>
          <p:cNvSpPr>
            <a:spLocks noChangeShapeType="1"/>
          </p:cNvSpPr>
          <p:nvPr/>
        </p:nvSpPr>
        <p:spPr bwMode="auto">
          <a:xfrm flipV="1">
            <a:off x="5791200" y="5257800"/>
            <a:ext cx="76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47" name="Rectangle 175"/>
          <p:cNvSpPr>
            <a:spLocks noGrp="1" noChangeArrowheads="1"/>
          </p:cNvSpPr>
          <p:nvPr>
            <p:ph type="title"/>
          </p:nvPr>
        </p:nvSpPr>
        <p:spPr>
          <a:xfrm>
            <a:off x="990600" y="3175"/>
            <a:ext cx="7010400" cy="762000"/>
          </a:xfrm>
          <a:solidFill>
            <a:schemeClr val="bg1"/>
          </a:solidFill>
        </p:spPr>
        <p:txBody>
          <a:bodyPr>
            <a:normAutofit/>
          </a:bodyPr>
          <a:lstStyle/>
          <a:p>
            <a:pPr eaLnBrk="1" hangingPunct="1"/>
            <a:r>
              <a:rPr lang="en-US" dirty="0">
                <a:latin typeface="Arial" charset="0"/>
                <a:ea typeface="ＭＳ Ｐゴシック" charset="0"/>
                <a:cs typeface="ＭＳ Ｐゴシック" charset="0"/>
              </a:rPr>
              <a:t>P1/P5 Cryogenic architecture</a:t>
            </a:r>
          </a:p>
        </p:txBody>
      </p:sp>
      <p:sp>
        <p:nvSpPr>
          <p:cNvPr id="46249" name="TextBox 1"/>
          <p:cNvSpPr txBox="1">
            <a:spLocks noChangeArrowheads="1"/>
          </p:cNvSpPr>
          <p:nvPr/>
        </p:nvSpPr>
        <p:spPr bwMode="auto">
          <a:xfrm>
            <a:off x="2057400" y="609600"/>
            <a:ext cx="4953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600" i="1">
                <a:solidFill>
                  <a:srgbClr val="FF8000"/>
                </a:solidFill>
              </a:rPr>
              <a:t>18 kW equivalent at 4.5 K, including 3 kW at 1.8 K</a:t>
            </a:r>
          </a:p>
        </p:txBody>
      </p:sp>
      <p:sp>
        <p:nvSpPr>
          <p:cNvPr id="46250" name="Rectangle 178"/>
          <p:cNvSpPr>
            <a:spLocks noChangeArrowheads="1"/>
          </p:cNvSpPr>
          <p:nvPr/>
        </p:nvSpPr>
        <p:spPr bwMode="auto">
          <a:xfrm>
            <a:off x="3124200" y="4648200"/>
            <a:ext cx="1066800" cy="381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6251" name="Text Box 179"/>
          <p:cNvSpPr txBox="1">
            <a:spLocks noChangeArrowheads="1"/>
          </p:cNvSpPr>
          <p:nvPr/>
        </p:nvSpPr>
        <p:spPr bwMode="auto">
          <a:xfrm>
            <a:off x="1600200" y="4143375"/>
            <a:ext cx="1600200"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600">
                <a:solidFill>
                  <a:srgbClr val="800080"/>
                </a:solidFill>
                <a:latin typeface="Arial Narrow" charset="0"/>
              </a:rPr>
              <a:t>Cold compressors box</a:t>
            </a:r>
          </a:p>
        </p:txBody>
      </p:sp>
      <p:sp>
        <p:nvSpPr>
          <p:cNvPr id="46252" name="Text Box 180"/>
          <p:cNvSpPr txBox="1">
            <a:spLocks noChangeArrowheads="1"/>
          </p:cNvSpPr>
          <p:nvPr/>
        </p:nvSpPr>
        <p:spPr bwMode="auto">
          <a:xfrm>
            <a:off x="3124200" y="4648200"/>
            <a:ext cx="13716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000">
                <a:solidFill>
                  <a:schemeClr val="accent2"/>
                </a:solidFill>
                <a:latin typeface="Arial Narrow" charset="0"/>
              </a:rPr>
              <a:t>QUIG</a:t>
            </a:r>
          </a:p>
        </p:txBody>
      </p:sp>
      <p:sp>
        <p:nvSpPr>
          <p:cNvPr id="46253" name="Text Box 181"/>
          <p:cNvSpPr txBox="1">
            <a:spLocks noChangeArrowheads="1"/>
          </p:cNvSpPr>
          <p:nvPr/>
        </p:nvSpPr>
        <p:spPr bwMode="auto">
          <a:xfrm>
            <a:off x="1828800" y="4752975"/>
            <a:ext cx="1371600"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600">
                <a:solidFill>
                  <a:srgbClr val="800080"/>
                </a:solidFill>
                <a:latin typeface="Arial Narrow" charset="0"/>
              </a:rPr>
              <a:t>Interconnection box</a:t>
            </a:r>
          </a:p>
        </p:txBody>
      </p:sp>
      <p:sp>
        <p:nvSpPr>
          <p:cNvPr id="46254" name="Line 182"/>
          <p:cNvSpPr>
            <a:spLocks noChangeShapeType="1"/>
          </p:cNvSpPr>
          <p:nvPr/>
        </p:nvSpPr>
        <p:spPr bwMode="auto">
          <a:xfrm>
            <a:off x="3657600" y="4572000"/>
            <a:ext cx="0" cy="76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55" name="Text Box 183"/>
          <p:cNvSpPr txBox="1">
            <a:spLocks noChangeArrowheads="1"/>
          </p:cNvSpPr>
          <p:nvPr/>
        </p:nvSpPr>
        <p:spPr bwMode="auto">
          <a:xfrm>
            <a:off x="2819400" y="4572000"/>
            <a:ext cx="381000" cy="36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lnSpc>
                <a:spcPct val="80000"/>
              </a:lnSpc>
              <a:spcBef>
                <a:spcPct val="40000"/>
              </a:spcBef>
            </a:pPr>
            <a:r>
              <a:rPr lang="en-US" sz="900">
                <a:solidFill>
                  <a:srgbClr val="008000"/>
                </a:solidFill>
                <a:latin typeface="Arial Narrow" charset="0"/>
              </a:rPr>
              <a:t>UR</a:t>
            </a:r>
          </a:p>
          <a:p>
            <a:pPr algn="ctr">
              <a:lnSpc>
                <a:spcPct val="80000"/>
              </a:lnSpc>
              <a:spcBef>
                <a:spcPct val="40000"/>
              </a:spcBef>
            </a:pPr>
            <a:r>
              <a:rPr lang="en-US" sz="900">
                <a:solidFill>
                  <a:srgbClr val="008000"/>
                </a:solidFill>
                <a:latin typeface="Arial Narrow" charset="0"/>
              </a:rPr>
              <a:t>UL</a:t>
            </a:r>
          </a:p>
        </p:txBody>
      </p:sp>
      <p:sp>
        <p:nvSpPr>
          <p:cNvPr id="46256" name="Rectangle 185"/>
          <p:cNvSpPr>
            <a:spLocks noChangeArrowheads="1"/>
          </p:cNvSpPr>
          <p:nvPr/>
        </p:nvSpPr>
        <p:spPr bwMode="auto">
          <a:xfrm>
            <a:off x="6553200" y="5029200"/>
            <a:ext cx="533400" cy="685800"/>
          </a:xfrm>
          <a:prstGeom prst="rect">
            <a:avLst/>
          </a:prstGeom>
          <a:solidFill>
            <a:schemeClr val="bg1">
              <a:alpha val="70195"/>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
        <p:nvSpPr>
          <p:cNvPr id="46257" name="Rectangle 186"/>
          <p:cNvSpPr>
            <a:spLocks noChangeArrowheads="1"/>
          </p:cNvSpPr>
          <p:nvPr/>
        </p:nvSpPr>
        <p:spPr bwMode="auto">
          <a:xfrm>
            <a:off x="8382000" y="4267200"/>
            <a:ext cx="685800" cy="3810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46258" name="Text Box 187"/>
          <p:cNvSpPr txBox="1">
            <a:spLocks noChangeArrowheads="1"/>
          </p:cNvSpPr>
          <p:nvPr/>
        </p:nvSpPr>
        <p:spPr bwMode="auto">
          <a:xfrm>
            <a:off x="8382000" y="4267200"/>
            <a:ext cx="13716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400">
                <a:solidFill>
                  <a:srgbClr val="804000"/>
                </a:solidFill>
                <a:latin typeface="Arial Narrow" charset="0"/>
              </a:rPr>
              <a:t>DFBL</a:t>
            </a:r>
          </a:p>
        </p:txBody>
      </p:sp>
      <p:sp>
        <p:nvSpPr>
          <p:cNvPr id="46259" name="Rectangle 188"/>
          <p:cNvSpPr>
            <a:spLocks noChangeArrowheads="1"/>
          </p:cNvSpPr>
          <p:nvPr/>
        </p:nvSpPr>
        <p:spPr bwMode="auto">
          <a:xfrm>
            <a:off x="84582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260" name="Rectangle 189"/>
          <p:cNvSpPr>
            <a:spLocks noChangeArrowheads="1"/>
          </p:cNvSpPr>
          <p:nvPr/>
        </p:nvSpPr>
        <p:spPr bwMode="auto">
          <a:xfrm>
            <a:off x="86106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261" name="Rectangle 190"/>
          <p:cNvSpPr>
            <a:spLocks noChangeArrowheads="1"/>
          </p:cNvSpPr>
          <p:nvPr/>
        </p:nvSpPr>
        <p:spPr bwMode="auto">
          <a:xfrm>
            <a:off x="87630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262" name="Rectangle 191"/>
          <p:cNvSpPr>
            <a:spLocks noChangeArrowheads="1"/>
          </p:cNvSpPr>
          <p:nvPr/>
        </p:nvSpPr>
        <p:spPr bwMode="auto">
          <a:xfrm>
            <a:off x="8915400" y="4038600"/>
            <a:ext cx="76200" cy="228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263" name="Line 192"/>
          <p:cNvSpPr>
            <a:spLocks noChangeShapeType="1"/>
          </p:cNvSpPr>
          <p:nvPr/>
        </p:nvSpPr>
        <p:spPr bwMode="auto">
          <a:xfrm flipV="1">
            <a:off x="8763000" y="4648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264" name="Text Box 194"/>
          <p:cNvSpPr txBox="1">
            <a:spLocks noChangeArrowheads="1"/>
          </p:cNvSpPr>
          <p:nvPr/>
        </p:nvSpPr>
        <p:spPr bwMode="auto">
          <a:xfrm>
            <a:off x="7696200" y="4267200"/>
            <a:ext cx="838200" cy="274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200" i="1">
                <a:solidFill>
                  <a:srgbClr val="804000"/>
                </a:solidFill>
                <a:latin typeface="Arial Narrow" charset="0"/>
              </a:rPr>
              <a:t>(existing)</a:t>
            </a:r>
          </a:p>
        </p:txBody>
      </p:sp>
      <p:sp>
        <p:nvSpPr>
          <p:cNvPr id="191" name="Line 11"/>
          <p:cNvSpPr>
            <a:spLocks noChangeShapeType="1"/>
          </p:cNvSpPr>
          <p:nvPr/>
        </p:nvSpPr>
        <p:spPr bwMode="auto">
          <a:xfrm>
            <a:off x="3882155" y="2051070"/>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2" name="Line 44"/>
          <p:cNvSpPr>
            <a:spLocks noChangeShapeType="1"/>
          </p:cNvSpPr>
          <p:nvPr/>
        </p:nvSpPr>
        <p:spPr bwMode="auto">
          <a:xfrm>
            <a:off x="3803659" y="5943600"/>
            <a:ext cx="175380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3" name="Line 59"/>
          <p:cNvSpPr>
            <a:spLocks noChangeShapeType="1"/>
          </p:cNvSpPr>
          <p:nvPr/>
        </p:nvSpPr>
        <p:spPr bwMode="auto">
          <a:xfrm flipV="1">
            <a:off x="5557461" y="5791200"/>
            <a:ext cx="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 name="Line 56"/>
          <p:cNvSpPr>
            <a:spLocks noChangeShapeType="1"/>
          </p:cNvSpPr>
          <p:nvPr/>
        </p:nvSpPr>
        <p:spPr bwMode="auto">
          <a:xfrm flipV="1">
            <a:off x="4419600" y="5486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 name="Line 56"/>
          <p:cNvSpPr>
            <a:spLocks noChangeShapeType="1"/>
          </p:cNvSpPr>
          <p:nvPr/>
        </p:nvSpPr>
        <p:spPr bwMode="auto">
          <a:xfrm flipV="1">
            <a:off x="5257800" y="547374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6" name="Line 56"/>
          <p:cNvSpPr>
            <a:spLocks noChangeShapeType="1"/>
          </p:cNvSpPr>
          <p:nvPr/>
        </p:nvSpPr>
        <p:spPr bwMode="auto">
          <a:xfrm flipV="1">
            <a:off x="5756544" y="548184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 name="Line 72"/>
          <p:cNvSpPr>
            <a:spLocks noChangeShapeType="1"/>
          </p:cNvSpPr>
          <p:nvPr/>
        </p:nvSpPr>
        <p:spPr bwMode="auto">
          <a:xfrm flipH="1">
            <a:off x="8229599" y="4038600"/>
            <a:ext cx="75666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205" name="Picture 4" descr="http://player.slideplayer.fr/37/10691208/data/images/img5.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16417" y="874210"/>
            <a:ext cx="2908125" cy="1641536"/>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6778703" y="3842718"/>
            <a:ext cx="2345839" cy="2178570"/>
            <a:chOff x="6778703" y="3842718"/>
            <a:chExt cx="2345839" cy="2178570"/>
          </a:xfrm>
        </p:grpSpPr>
        <p:grpSp>
          <p:nvGrpSpPr>
            <p:cNvPr id="198" name="Group 19"/>
            <p:cNvGrpSpPr>
              <a:grpSpLocks/>
            </p:cNvGrpSpPr>
            <p:nvPr/>
          </p:nvGrpSpPr>
          <p:grpSpPr bwMode="auto">
            <a:xfrm>
              <a:off x="6854903" y="5753895"/>
              <a:ext cx="152400" cy="76200"/>
              <a:chOff x="4992" y="3072"/>
              <a:chExt cx="96" cy="48"/>
            </a:xfrm>
          </p:grpSpPr>
          <p:sp>
            <p:nvSpPr>
              <p:cNvPr id="199" name="AutoShape 20"/>
              <p:cNvSpPr>
                <a:spLocks noChangeArrowheads="1"/>
              </p:cNvSpPr>
              <p:nvPr/>
            </p:nvSpPr>
            <p:spPr bwMode="auto">
              <a:xfrm rot="5400000">
                <a:off x="4992" y="3072"/>
                <a:ext cx="48" cy="48"/>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200" name="AutoShape 21"/>
              <p:cNvSpPr>
                <a:spLocks noChangeArrowheads="1"/>
              </p:cNvSpPr>
              <p:nvPr/>
            </p:nvSpPr>
            <p:spPr bwMode="auto">
              <a:xfrm rot="16200000" flipH="1">
                <a:off x="5040" y="3072"/>
                <a:ext cx="48" cy="48"/>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grpSp>
        <p:sp>
          <p:nvSpPr>
            <p:cNvPr id="202" name="Rectangle 135"/>
            <p:cNvSpPr>
              <a:spLocks noChangeArrowheads="1"/>
            </p:cNvSpPr>
            <p:nvPr/>
          </p:nvSpPr>
          <p:spPr bwMode="auto">
            <a:xfrm>
              <a:off x="6778703" y="5634832"/>
              <a:ext cx="304800" cy="304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99"/>
                  </a:solidFill>
                </a14:hiddenFill>
              </a:ext>
            </a:extLst>
          </p:spPr>
          <p:txBody>
            <a:bodyPr wrap="none" anchor="ctr"/>
            <a:lstStyle/>
            <a:p>
              <a:endParaRPr lang="en-US"/>
            </a:p>
          </p:txBody>
        </p:sp>
        <p:grpSp>
          <p:nvGrpSpPr>
            <p:cNvPr id="2" name="Group 1"/>
            <p:cNvGrpSpPr/>
            <p:nvPr/>
          </p:nvGrpSpPr>
          <p:grpSpPr>
            <a:xfrm>
              <a:off x="7092280" y="3842718"/>
              <a:ext cx="2032262" cy="2178570"/>
              <a:chOff x="7092280" y="3842718"/>
              <a:chExt cx="2032262" cy="2178570"/>
            </a:xfrm>
          </p:grpSpPr>
          <p:sp>
            <p:nvSpPr>
              <p:cNvPr id="201" name="Rectangle 185"/>
              <p:cNvSpPr>
                <a:spLocks noChangeArrowheads="1"/>
              </p:cNvSpPr>
              <p:nvPr/>
            </p:nvSpPr>
            <p:spPr bwMode="auto">
              <a:xfrm>
                <a:off x="7092280" y="4922838"/>
                <a:ext cx="2032262" cy="1098450"/>
              </a:xfrm>
              <a:prstGeom prst="rect">
                <a:avLst/>
              </a:prstGeom>
              <a:solidFill>
                <a:schemeClr val="bg1">
                  <a:alpha val="70195"/>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
            <p:nvSpPr>
              <p:cNvPr id="203" name="Rectangle 185"/>
              <p:cNvSpPr>
                <a:spLocks noChangeArrowheads="1"/>
              </p:cNvSpPr>
              <p:nvPr/>
            </p:nvSpPr>
            <p:spPr bwMode="auto">
              <a:xfrm>
                <a:off x="7924800" y="3842718"/>
                <a:ext cx="1199742" cy="1098450"/>
              </a:xfrm>
              <a:prstGeom prst="rect">
                <a:avLst/>
              </a:prstGeom>
              <a:solidFill>
                <a:schemeClr val="bg1">
                  <a:alpha val="70195"/>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grpSp>
      </p:grpSp>
      <p:sp>
        <p:nvSpPr>
          <p:cNvPr id="3" name="Footer Placeholder 2"/>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4</a:t>
            </a:fld>
            <a:endParaRPr lang="fr-FR"/>
          </a:p>
        </p:txBody>
      </p:sp>
      <p:sp>
        <p:nvSpPr>
          <p:cNvPr id="6" name="TextBox 5"/>
          <p:cNvSpPr txBox="1"/>
          <p:nvPr/>
        </p:nvSpPr>
        <p:spPr>
          <a:xfrm>
            <a:off x="6660232" y="5085184"/>
            <a:ext cx="1975859" cy="461665"/>
          </a:xfrm>
          <a:prstGeom prst="rect">
            <a:avLst/>
          </a:prstGeom>
          <a:solidFill>
            <a:schemeClr val="bg1">
              <a:lumMod val="95000"/>
            </a:schemeClr>
          </a:solidFill>
        </p:spPr>
        <p:txBody>
          <a:bodyPr wrap="square" rtlCol="0">
            <a:spAutoFit/>
          </a:bodyPr>
          <a:lstStyle/>
          <a:p>
            <a:pPr algn="ctr"/>
            <a:r>
              <a:rPr lang="en-US" sz="1200" dirty="0" smtClean="0"/>
              <a:t>Very limited impact identified for QXL headers</a:t>
            </a:r>
            <a:endParaRPr lang="en-US" sz="1200" dirty="0"/>
          </a:p>
        </p:txBody>
      </p:sp>
    </p:spTree>
    <p:extLst>
      <p:ext uri="{BB962C8B-B14F-4D97-AF65-F5344CB8AC3E}">
        <p14:creationId xmlns:p14="http://schemas.microsoft.com/office/powerpoint/2010/main" val="122086080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ooter Placeholder 2"/>
          <p:cNvSpPr>
            <a:spLocks noGrp="1"/>
          </p:cNvSpPr>
          <p:nvPr>
            <p:ph type="ftr" sz="quarter" idx="11"/>
          </p:nvPr>
        </p:nvSpPr>
        <p:spPr/>
        <p:txBody>
          <a:bodyPr/>
          <a:lstStyle/>
          <a:p>
            <a:r>
              <a:rPr lang="en-US" smtClean="0"/>
              <a:t>WP9-Cryogenics,  Intro functional analysis-09May'19,  S. Claudet</a:t>
            </a:r>
            <a:endParaRPr lang="en-US"/>
          </a:p>
        </p:txBody>
      </p:sp>
      <p:sp>
        <p:nvSpPr>
          <p:cNvPr id="55" name="Slide Number Placeholder 3"/>
          <p:cNvSpPr>
            <a:spLocks noGrp="1"/>
          </p:cNvSpPr>
          <p:nvPr>
            <p:ph type="sldNum" sz="quarter" idx="12"/>
          </p:nvPr>
        </p:nvSpPr>
        <p:spPr/>
        <p:txBody>
          <a:bodyPr/>
          <a:lstStyle/>
          <a:p>
            <a:fld id="{62F9618E-DF7F-EB4E-9FA6-F9A9E7C33517}" type="slidenum">
              <a:rPr lang="en-US"/>
              <a:pPr/>
              <a:t>5</a:t>
            </a:fld>
            <a:endParaRPr lang="en-US"/>
          </a:p>
        </p:txBody>
      </p:sp>
      <p:grpSp>
        <p:nvGrpSpPr>
          <p:cNvPr id="63" name="Group 62"/>
          <p:cNvGrpSpPr>
            <a:grpSpLocks/>
          </p:cNvGrpSpPr>
          <p:nvPr/>
        </p:nvGrpSpPr>
        <p:grpSpPr bwMode="auto">
          <a:xfrm>
            <a:off x="4670425" y="4348163"/>
            <a:ext cx="4449763" cy="1747837"/>
            <a:chOff x="4669732" y="4488452"/>
            <a:chExt cx="4451088" cy="1747375"/>
          </a:xfrm>
        </p:grpSpPr>
        <p:pic>
          <p:nvPicPr>
            <p:cNvPr id="74755" name="Picture 2" descr="lay_out.jpg"/>
            <p:cNvPicPr>
              <a:picLocks noChangeAspect="1" noChangeArrowheads="1"/>
            </p:cNvPicPr>
            <p:nvPr/>
          </p:nvPicPr>
          <p:blipFill>
            <a:blip r:embed="rId3">
              <a:extLst>
                <a:ext uri="{28A0092B-C50C-407E-A947-70E740481C1C}">
                  <a14:useLocalDpi xmlns:a14="http://schemas.microsoft.com/office/drawing/2010/main" val="0"/>
                </a:ext>
              </a:extLst>
            </a:blip>
            <a:srcRect l="1945" t="24638" r="1175" b="1779"/>
            <a:stretch>
              <a:fillRect/>
            </a:stretch>
          </p:blipFill>
          <p:spPr bwMode="auto">
            <a:xfrm>
              <a:off x="4669732" y="4488452"/>
              <a:ext cx="4451088" cy="174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Rectangle 57"/>
            <p:cNvSpPr/>
            <p:nvPr/>
          </p:nvSpPr>
          <p:spPr>
            <a:xfrm>
              <a:off x="8739707" y="4782061"/>
              <a:ext cx="169913" cy="312655"/>
            </a:xfrm>
            <a:prstGeom prst="rect">
              <a:avLst/>
            </a:prstGeom>
            <a:noFill/>
            <a:ln w="127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hangingPunct="1"/>
              <a:endParaRPr lang="en-GB" sz="1800">
                <a:solidFill>
                  <a:srgbClr val="FFFFFF"/>
                </a:solidFill>
                <a:latin typeface="Arial" charset="0"/>
                <a:ea typeface="ＭＳ Ｐゴシック" charset="0"/>
                <a:cs typeface="ＭＳ Ｐゴシック" charset="0"/>
              </a:endParaRPr>
            </a:p>
          </p:txBody>
        </p:sp>
        <p:pic>
          <p:nvPicPr>
            <p:cNvPr id="74757" name="Picture 6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678813" y="4518415"/>
              <a:ext cx="305014" cy="304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4758" name="Title 1"/>
          <p:cNvSpPr>
            <a:spLocks noGrp="1"/>
          </p:cNvSpPr>
          <p:nvPr>
            <p:ph type="title" idx="4294967295"/>
          </p:nvPr>
        </p:nvSpPr>
        <p:spPr/>
        <p:txBody>
          <a:bodyPr lIns="0" tIns="0" rIns="0" bIns="0" anchorCtr="1"/>
          <a:lstStyle/>
          <a:p>
            <a:r>
              <a:rPr lang="de-DE" sz="3200"/>
              <a:t>Inner Triplets Cooling </a:t>
            </a:r>
            <a:r>
              <a:rPr lang="de-DE"/>
              <a:t> </a:t>
            </a:r>
            <a:r>
              <a:rPr lang="de-DE" sz="2400">
                <a:cs typeface="Arial" charset="0"/>
              </a:rPr>
              <a:t>(LHC vs HL-LHC)</a:t>
            </a:r>
            <a:br>
              <a:rPr lang="de-DE" sz="2400">
                <a:cs typeface="Arial" charset="0"/>
              </a:rPr>
            </a:br>
            <a:endParaRPr lang="en-GB" sz="1600"/>
          </a:p>
        </p:txBody>
      </p:sp>
      <p:pic>
        <p:nvPicPr>
          <p:cNvPr id="5" name="Picture 4"/>
          <p:cNvPicPr>
            <a:picLocks noChangeAspect="1" noChangeArrowheads="1"/>
          </p:cNvPicPr>
          <p:nvPr/>
        </p:nvPicPr>
        <p:blipFill>
          <a:blip r:embed="rId5">
            <a:extLst>
              <a:ext uri="{28A0092B-C50C-407E-A947-70E740481C1C}">
                <a14:useLocalDpi xmlns:a14="http://schemas.microsoft.com/office/drawing/2010/main" val="0"/>
              </a:ext>
            </a:extLst>
          </a:blip>
          <a:srcRect l="9798" t="83653" r="80916" b="2467"/>
          <a:stretch>
            <a:fillRect/>
          </a:stretch>
        </p:blipFill>
        <p:spPr bwMode="auto">
          <a:xfrm>
            <a:off x="641350" y="4341813"/>
            <a:ext cx="1443038"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Arrow Connector 6"/>
          <p:cNvCxnSpPr>
            <a:cxnSpLocks noChangeShapeType="1"/>
          </p:cNvCxnSpPr>
          <p:nvPr/>
        </p:nvCxnSpPr>
        <p:spPr bwMode="auto">
          <a:xfrm>
            <a:off x="7775575" y="4362450"/>
            <a:ext cx="0" cy="268288"/>
          </a:xfrm>
          <a:prstGeom prst="straightConnector1">
            <a:avLst/>
          </a:prstGeom>
          <a:noFill/>
          <a:ln w="28575">
            <a:solidFill>
              <a:srgbClr val="FF0000"/>
            </a:solidFill>
            <a:prstDash val="sysDash"/>
            <a:round/>
            <a:headEnd/>
            <a:tailEnd type="triangle" w="sm" len="med"/>
          </a:ln>
          <a:extLst>
            <a:ext uri="{909E8E84-426E-40dd-AFC4-6F175D3DCCD1}">
              <a14:hiddenFill xmlns:a14="http://schemas.microsoft.com/office/drawing/2010/main">
                <a:noFill/>
              </a14:hiddenFill>
            </a:ext>
          </a:extLst>
        </p:spPr>
      </p:cxnSp>
      <p:pic>
        <p:nvPicPr>
          <p:cNvPr id="8" name="Picture 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714625" y="4333875"/>
            <a:ext cx="14478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lhc.jpg"/>
          <p:cNvPicPr>
            <a:picLocks noChangeAspect="1" noChangeArrowheads="1"/>
          </p:cNvPicPr>
          <p:nvPr/>
        </p:nvPicPr>
        <p:blipFill>
          <a:blip r:embed="rId7">
            <a:extLst>
              <a:ext uri="{28A0092B-C50C-407E-A947-70E740481C1C}">
                <a14:useLocalDpi xmlns:a14="http://schemas.microsoft.com/office/drawing/2010/main" val="0"/>
              </a:ext>
            </a:extLst>
          </a:blip>
          <a:srcRect l="2274" t="23657" r="1505" b="1221"/>
          <a:stretch>
            <a:fillRect/>
          </a:stretch>
        </p:blipFill>
        <p:spPr bwMode="auto">
          <a:xfrm>
            <a:off x="4700588" y="1701800"/>
            <a:ext cx="441960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p:nvCxnSpPr>
        <p:spPr>
          <a:xfrm>
            <a:off x="4873625" y="2135188"/>
            <a:ext cx="2135188" cy="25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846638" y="4795838"/>
            <a:ext cx="143668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noChangeShapeType="1"/>
          </p:cNvCxnSpPr>
          <p:nvPr/>
        </p:nvCxnSpPr>
        <p:spPr bwMode="auto">
          <a:xfrm flipV="1">
            <a:off x="4846638" y="4889500"/>
            <a:ext cx="1436687" cy="14288"/>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13" name="Straight Connector 12"/>
          <p:cNvCxnSpPr/>
          <p:nvPr/>
        </p:nvCxnSpPr>
        <p:spPr>
          <a:xfrm>
            <a:off x="7775575" y="4781550"/>
            <a:ext cx="99377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775575" y="4889500"/>
            <a:ext cx="993775" cy="317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Right Brace 15"/>
          <p:cNvSpPr>
            <a:spLocks/>
          </p:cNvSpPr>
          <p:nvPr/>
        </p:nvSpPr>
        <p:spPr bwMode="auto">
          <a:xfrm rot="-5400000">
            <a:off x="6030913" y="349250"/>
            <a:ext cx="123825" cy="2505075"/>
          </a:xfrm>
          <a:prstGeom prst="rightBrace">
            <a:avLst>
              <a:gd name="adj1" fmla="val 8336"/>
              <a:gd name="adj2" fmla="val 50000"/>
            </a:avLst>
          </a:prstGeom>
          <a:noFill/>
          <a:ln w="12700">
            <a:solidFill>
              <a:srgbClr val="984903"/>
            </a:solidFill>
            <a:round/>
            <a:headEnd/>
            <a:tailEnd/>
          </a:ln>
          <a:extLst>
            <a:ext uri="{909E8E84-426E-40dd-AFC4-6F175D3DCCD1}">
              <a14:hiddenFill xmlns:a14="http://schemas.microsoft.com/office/drawing/2010/main">
                <a:solidFill>
                  <a:srgbClr val="FFFFFF"/>
                </a:solidFill>
              </a14:hiddenFill>
            </a:ext>
          </a:extLst>
        </p:spPr>
        <p:txBody>
          <a:bodyPr vert="eaVert" anchor="ctr"/>
          <a:lstStyle/>
          <a:p>
            <a:pPr algn="ctr" defTabSz="457200" eaLnBrk="1" hangingPunct="1"/>
            <a:endParaRPr lang="en-GB" sz="1800"/>
          </a:p>
        </p:txBody>
      </p:sp>
      <p:sp>
        <p:nvSpPr>
          <p:cNvPr id="17" name="Right Brace 16"/>
          <p:cNvSpPr>
            <a:spLocks/>
          </p:cNvSpPr>
          <p:nvPr/>
        </p:nvSpPr>
        <p:spPr bwMode="auto">
          <a:xfrm rot="-5400000">
            <a:off x="6846888" y="2252663"/>
            <a:ext cx="120650" cy="4006850"/>
          </a:xfrm>
          <a:prstGeom prst="rightBrace">
            <a:avLst>
              <a:gd name="adj1" fmla="val 8303"/>
              <a:gd name="adj2" fmla="val 50000"/>
            </a:avLst>
          </a:prstGeom>
          <a:noFill/>
          <a:ln w="12700">
            <a:solidFill>
              <a:srgbClr val="984903"/>
            </a:solidFill>
            <a:round/>
            <a:headEnd/>
            <a:tailEnd/>
          </a:ln>
          <a:extLst>
            <a:ext uri="{909E8E84-426E-40dd-AFC4-6F175D3DCCD1}">
              <a14:hiddenFill xmlns:a14="http://schemas.microsoft.com/office/drawing/2010/main">
                <a:solidFill>
                  <a:srgbClr val="FFFFFF"/>
                </a:solidFill>
              </a14:hiddenFill>
            </a:ext>
          </a:extLst>
        </p:spPr>
        <p:txBody>
          <a:bodyPr vert="eaVert" anchor="ctr"/>
          <a:lstStyle/>
          <a:p>
            <a:pPr algn="ctr" defTabSz="457200" eaLnBrk="1" hangingPunct="1"/>
            <a:endParaRPr lang="en-GB" sz="1800"/>
          </a:p>
        </p:txBody>
      </p:sp>
      <p:sp>
        <p:nvSpPr>
          <p:cNvPr id="18" name="TextBox 17"/>
          <p:cNvSpPr txBox="1"/>
          <p:nvPr/>
        </p:nvSpPr>
        <p:spPr>
          <a:xfrm>
            <a:off x="5622925" y="1168400"/>
            <a:ext cx="984250" cy="366713"/>
          </a:xfrm>
          <a:prstGeom prst="rect">
            <a:avLst/>
          </a:prstGeom>
          <a:noFill/>
        </p:spPr>
        <p:txBody>
          <a:bodyPr wrap="none">
            <a:spAutoFit/>
          </a:bodyPr>
          <a:lstStyle>
            <a:lvl1pPr defTabSz="457200">
              <a:defRPr sz="2400">
                <a:solidFill>
                  <a:schemeClr val="tx1"/>
                </a:solidFill>
                <a:latin typeface="Arial" charset="0"/>
                <a:ea typeface="ＭＳ Ｐゴシック" charset="0"/>
                <a:cs typeface="ＭＳ Ｐゴシック" charset="0"/>
              </a:defRPr>
            </a:lvl1pPr>
            <a:lvl2pPr marL="37931725" indent="-37474525" defTabSz="457200">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de-DE" sz="1800">
                <a:solidFill>
                  <a:srgbClr val="984903"/>
                </a:solidFill>
              </a:rPr>
              <a:t>cryostat</a:t>
            </a:r>
            <a:endParaRPr lang="en-GB" sz="1800">
              <a:solidFill>
                <a:srgbClr val="984903"/>
              </a:solidFill>
            </a:endParaRPr>
          </a:p>
        </p:txBody>
      </p:sp>
      <p:sp>
        <p:nvSpPr>
          <p:cNvPr id="19" name="TextBox 18"/>
          <p:cNvSpPr txBox="1"/>
          <p:nvPr/>
        </p:nvSpPr>
        <p:spPr>
          <a:xfrm>
            <a:off x="6315075" y="3830638"/>
            <a:ext cx="984250" cy="366712"/>
          </a:xfrm>
          <a:prstGeom prst="rect">
            <a:avLst/>
          </a:prstGeom>
          <a:noFill/>
        </p:spPr>
        <p:txBody>
          <a:bodyPr wrap="none">
            <a:spAutoFit/>
          </a:bodyPr>
          <a:lstStyle>
            <a:lvl1pPr defTabSz="457200">
              <a:defRPr sz="2400">
                <a:solidFill>
                  <a:schemeClr val="tx1"/>
                </a:solidFill>
                <a:latin typeface="Arial" charset="0"/>
                <a:ea typeface="ＭＳ Ｐゴシック" charset="0"/>
                <a:cs typeface="ＭＳ Ｐゴシック" charset="0"/>
              </a:defRPr>
            </a:lvl1pPr>
            <a:lvl2pPr marL="37931725" indent="-37474525" defTabSz="457200">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de-DE" sz="1800">
                <a:solidFill>
                  <a:srgbClr val="984903"/>
                </a:solidFill>
              </a:rPr>
              <a:t>cryostat</a:t>
            </a:r>
            <a:endParaRPr lang="en-GB" sz="1800">
              <a:solidFill>
                <a:srgbClr val="984903"/>
              </a:solidFill>
            </a:endParaRPr>
          </a:p>
        </p:txBody>
      </p:sp>
      <p:sp>
        <p:nvSpPr>
          <p:cNvPr id="74775" name="TextBox 19"/>
          <p:cNvSpPr txBox="1">
            <a:spLocks noChangeArrowheads="1"/>
          </p:cNvSpPr>
          <p:nvPr/>
        </p:nvSpPr>
        <p:spPr bwMode="auto">
          <a:xfrm rot="-5400000">
            <a:off x="-76994" y="2116932"/>
            <a:ext cx="7286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a:solidFill>
                  <a:schemeClr val="tx1"/>
                </a:solidFill>
                <a:latin typeface="Arial" charset="0"/>
                <a:ea typeface="ＭＳ Ｐゴシック" charset="0"/>
                <a:cs typeface="ＭＳ Ｐゴシック" charset="0"/>
              </a:defRPr>
            </a:lvl1pPr>
            <a:lvl2pPr marL="37931725" indent="-37474525" defTabSz="457200">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de-DE">
                <a:latin typeface="Cambria" charset="0"/>
              </a:rPr>
              <a:t>LHC</a:t>
            </a:r>
            <a:endParaRPr lang="en-GB">
              <a:latin typeface="Cambria" charset="0"/>
            </a:endParaRPr>
          </a:p>
        </p:txBody>
      </p:sp>
      <p:sp>
        <p:nvSpPr>
          <p:cNvPr id="74776" name="TextBox 20"/>
          <p:cNvSpPr txBox="1">
            <a:spLocks noChangeArrowheads="1"/>
          </p:cNvSpPr>
          <p:nvPr/>
        </p:nvSpPr>
        <p:spPr bwMode="auto">
          <a:xfrm rot="-5400000">
            <a:off x="-313531" y="4725194"/>
            <a:ext cx="12017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a:solidFill>
                  <a:schemeClr val="tx1"/>
                </a:solidFill>
                <a:latin typeface="Arial" charset="0"/>
                <a:ea typeface="ＭＳ Ｐゴシック" charset="0"/>
                <a:cs typeface="ＭＳ Ｐゴシック" charset="0"/>
              </a:defRPr>
            </a:lvl1pPr>
            <a:lvl2pPr marL="37931725" indent="-37474525" defTabSz="457200">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de-DE">
                <a:latin typeface="Cambria" charset="0"/>
              </a:rPr>
              <a:t>HL-LHC</a:t>
            </a:r>
            <a:endParaRPr lang="en-GB">
              <a:latin typeface="Cambria" charset="0"/>
            </a:endParaRPr>
          </a:p>
        </p:txBody>
      </p:sp>
      <p:cxnSp>
        <p:nvCxnSpPr>
          <p:cNvPr id="23" name="Straight Connector 22"/>
          <p:cNvCxnSpPr/>
          <p:nvPr/>
        </p:nvCxnSpPr>
        <p:spPr>
          <a:xfrm>
            <a:off x="152400" y="3557588"/>
            <a:ext cx="8758238" cy="1905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695700" y="4035425"/>
            <a:ext cx="95250" cy="631825"/>
          </a:xfrm>
          <a:prstGeom prst="straightConnector1">
            <a:avLst/>
          </a:prstGeom>
          <a:ln w="28575">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cxnSpLocks noChangeShapeType="1"/>
          </p:cNvCxnSpPr>
          <p:nvPr/>
        </p:nvCxnSpPr>
        <p:spPr bwMode="auto">
          <a:xfrm flipH="1">
            <a:off x="3086100" y="4017963"/>
            <a:ext cx="581025" cy="649287"/>
          </a:xfrm>
          <a:prstGeom prst="straightConnector1">
            <a:avLst/>
          </a:prstGeom>
          <a:noFill/>
          <a:ln w="28575">
            <a:solidFill>
              <a:srgbClr val="984903"/>
            </a:solidFill>
            <a:round/>
            <a:headEnd/>
            <a:tailEnd type="triangle" w="med" len="med"/>
          </a:ln>
          <a:extLst>
            <a:ext uri="{909E8E84-426E-40dd-AFC4-6F175D3DCCD1}">
              <a14:hiddenFill xmlns:a14="http://schemas.microsoft.com/office/drawing/2010/main">
                <a:noFill/>
              </a14:hiddenFill>
            </a:ext>
          </a:extLst>
        </p:spPr>
      </p:cxnSp>
      <p:pic>
        <p:nvPicPr>
          <p:cNvPr id="28" name="Picture 6" descr="http://www.fnal.gov/pub/today/images/images07/lhc-irq-cryostat-assembly.jpg"/>
          <p:cNvPicPr>
            <a:picLocks noChangeAspect="1" noChangeArrowheads="1"/>
          </p:cNvPicPr>
          <p:nvPr/>
        </p:nvPicPr>
        <p:blipFill>
          <a:blip r:embed="rId8">
            <a:extLst>
              <a:ext uri="{28A0092B-C50C-407E-A947-70E740481C1C}">
                <a14:useLocalDpi xmlns:a14="http://schemas.microsoft.com/office/drawing/2010/main" val="0"/>
              </a:ext>
            </a:extLst>
          </a:blip>
          <a:srcRect l="21286" t="16231" r="28568" b="13428"/>
          <a:stretch>
            <a:fillRect/>
          </a:stretch>
        </p:blipFill>
        <p:spPr bwMode="auto">
          <a:xfrm>
            <a:off x="2732088" y="1639888"/>
            <a:ext cx="1412875"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p:nvSpPr>
        <p:spPr bwMode="auto">
          <a:xfrm>
            <a:off x="2701925" y="3111500"/>
            <a:ext cx="6477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457200" eaLnBrk="1" hangingPunct="1"/>
            <a:r>
              <a:rPr lang="en-GB" sz="800"/>
              <a:t>Fermilab</a:t>
            </a:r>
            <a:endParaRPr lang="en-GB" sz="800" i="1"/>
          </a:p>
        </p:txBody>
      </p:sp>
      <p:cxnSp>
        <p:nvCxnSpPr>
          <p:cNvPr id="30" name="Straight Arrow Connector 29"/>
          <p:cNvCxnSpPr>
            <a:cxnSpLocks noChangeShapeType="1"/>
            <a:stCxn id="31" idx="2"/>
          </p:cNvCxnSpPr>
          <p:nvPr/>
        </p:nvCxnSpPr>
        <p:spPr bwMode="auto">
          <a:xfrm flipH="1">
            <a:off x="3475038" y="1447800"/>
            <a:ext cx="174625" cy="460375"/>
          </a:xfrm>
          <a:prstGeom prst="straightConnector1">
            <a:avLst/>
          </a:prstGeom>
          <a:noFill/>
          <a:ln w="28575">
            <a:solidFill>
              <a:srgbClr val="984903"/>
            </a:solidFill>
            <a:round/>
            <a:headEnd/>
            <a:tailEnd type="triangle" w="med" len="med"/>
          </a:ln>
          <a:extLst>
            <a:ext uri="{909E8E84-426E-40dd-AFC4-6F175D3DCCD1}">
              <a14:hiddenFill xmlns:a14="http://schemas.microsoft.com/office/drawing/2010/main">
                <a:noFill/>
              </a14:hiddenFill>
            </a:ext>
          </a:extLst>
        </p:spPr>
      </p:cxnSp>
      <p:sp>
        <p:nvSpPr>
          <p:cNvPr id="31" name="Rectangle 30"/>
          <p:cNvSpPr>
            <a:spLocks noChangeArrowheads="1"/>
          </p:cNvSpPr>
          <p:nvPr/>
        </p:nvSpPr>
        <p:spPr bwMode="auto">
          <a:xfrm>
            <a:off x="2773363" y="1082675"/>
            <a:ext cx="1751012" cy="365125"/>
          </a:xfrm>
          <a:prstGeom prst="rect">
            <a:avLst/>
          </a:prstGeom>
          <a:solidFill>
            <a:srgbClr val="FFFECE"/>
          </a:solidFill>
          <a:ln>
            <a:noFill/>
          </a:ln>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defTabSz="457200" eaLnBrk="1" hangingPunct="1"/>
            <a:r>
              <a:rPr lang="de-DE" sz="900"/>
              <a:t>Nb-Ti + single cooling channel at 1.8K</a:t>
            </a:r>
          </a:p>
        </p:txBody>
      </p:sp>
      <p:cxnSp>
        <p:nvCxnSpPr>
          <p:cNvPr id="32" name="Straight Connector 31"/>
          <p:cNvCxnSpPr>
            <a:cxnSpLocks noChangeShapeType="1"/>
          </p:cNvCxnSpPr>
          <p:nvPr/>
        </p:nvCxnSpPr>
        <p:spPr bwMode="auto">
          <a:xfrm flipV="1">
            <a:off x="7775575" y="4632325"/>
            <a:ext cx="0" cy="282575"/>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33" name="Straight Arrow Connector 32"/>
          <p:cNvCxnSpPr>
            <a:cxnSpLocks noChangeShapeType="1"/>
          </p:cNvCxnSpPr>
          <p:nvPr/>
        </p:nvCxnSpPr>
        <p:spPr bwMode="auto">
          <a:xfrm>
            <a:off x="4862513" y="1700213"/>
            <a:ext cx="9525" cy="430212"/>
          </a:xfrm>
          <a:prstGeom prst="straightConnector1">
            <a:avLst/>
          </a:prstGeom>
          <a:noFill/>
          <a:ln w="28575">
            <a:solidFill>
              <a:srgbClr val="FF0000"/>
            </a:solidFill>
            <a:prstDash val="sysDash"/>
            <a:round/>
            <a:headEnd/>
            <a:tailEnd type="triangle" w="sm" len="med"/>
          </a:ln>
          <a:extLst>
            <a:ext uri="{909E8E84-426E-40dd-AFC4-6F175D3DCCD1}">
              <a14:hiddenFill xmlns:a14="http://schemas.microsoft.com/office/drawing/2010/main">
                <a:noFill/>
              </a14:hiddenFill>
            </a:ext>
          </a:extLst>
        </p:spPr>
      </p:cxnSp>
      <p:cxnSp>
        <p:nvCxnSpPr>
          <p:cNvPr id="34" name="Straight Arrow Connector 33"/>
          <p:cNvCxnSpPr>
            <a:cxnSpLocks noChangeShapeType="1"/>
          </p:cNvCxnSpPr>
          <p:nvPr/>
        </p:nvCxnSpPr>
        <p:spPr bwMode="auto">
          <a:xfrm flipV="1">
            <a:off x="7004050" y="1739900"/>
            <a:ext cx="9525" cy="431800"/>
          </a:xfrm>
          <a:prstGeom prst="straightConnector1">
            <a:avLst/>
          </a:prstGeom>
          <a:noFill/>
          <a:ln w="28575">
            <a:solidFill>
              <a:srgbClr val="FF0000"/>
            </a:solidFill>
            <a:prstDash val="sysDash"/>
            <a:round/>
            <a:headEnd/>
            <a:tailEnd type="triangle" w="sm" len="med"/>
          </a:ln>
          <a:extLst>
            <a:ext uri="{909E8E84-426E-40dd-AFC4-6F175D3DCCD1}">
              <a14:hiddenFill xmlns:a14="http://schemas.microsoft.com/office/drawing/2010/main">
                <a:noFill/>
              </a14:hiddenFill>
            </a:ext>
          </a:extLst>
        </p:spPr>
      </p:cxnSp>
      <p:cxnSp>
        <p:nvCxnSpPr>
          <p:cNvPr id="35" name="Straight Arrow Connector 34"/>
          <p:cNvCxnSpPr>
            <a:cxnSpLocks noChangeShapeType="1"/>
          </p:cNvCxnSpPr>
          <p:nvPr/>
        </p:nvCxnSpPr>
        <p:spPr bwMode="auto">
          <a:xfrm flipV="1">
            <a:off x="6300788" y="4445000"/>
            <a:ext cx="0" cy="447675"/>
          </a:xfrm>
          <a:prstGeom prst="straightConnector1">
            <a:avLst/>
          </a:prstGeom>
          <a:noFill/>
          <a:ln w="28575">
            <a:solidFill>
              <a:srgbClr val="FF0000"/>
            </a:solidFill>
            <a:prstDash val="sysDash"/>
            <a:round/>
            <a:headEnd/>
            <a:tailEnd type="triangle" w="sm" len="med"/>
          </a:ln>
          <a:extLst>
            <a:ext uri="{909E8E84-426E-40dd-AFC4-6F175D3DCCD1}">
              <a14:hiddenFill xmlns:a14="http://schemas.microsoft.com/office/drawing/2010/main">
                <a:noFill/>
              </a14:hiddenFill>
            </a:ext>
          </a:extLst>
        </p:spPr>
      </p:cxnSp>
      <p:cxnSp>
        <p:nvCxnSpPr>
          <p:cNvPr id="36" name="Straight Arrow Connector 35"/>
          <p:cNvCxnSpPr>
            <a:cxnSpLocks noChangeShapeType="1"/>
          </p:cNvCxnSpPr>
          <p:nvPr/>
        </p:nvCxnSpPr>
        <p:spPr bwMode="auto">
          <a:xfrm flipV="1">
            <a:off x="8739188" y="4460875"/>
            <a:ext cx="9525" cy="431800"/>
          </a:xfrm>
          <a:prstGeom prst="straightConnector1">
            <a:avLst/>
          </a:prstGeom>
          <a:noFill/>
          <a:ln w="28575">
            <a:solidFill>
              <a:srgbClr val="FF0000"/>
            </a:solidFill>
            <a:prstDash val="sysDash"/>
            <a:round/>
            <a:headEnd/>
            <a:tailEnd type="triangle" w="sm" len="med"/>
          </a:ln>
          <a:extLst>
            <a:ext uri="{909E8E84-426E-40dd-AFC4-6F175D3DCCD1}">
              <a14:hiddenFill xmlns:a14="http://schemas.microsoft.com/office/drawing/2010/main">
                <a:noFill/>
              </a14:hiddenFill>
            </a:ext>
          </a:extLst>
        </p:spPr>
      </p:cxnSp>
      <p:cxnSp>
        <p:nvCxnSpPr>
          <p:cNvPr id="37" name="Straight Connector 36"/>
          <p:cNvCxnSpPr>
            <a:cxnSpLocks noChangeShapeType="1"/>
          </p:cNvCxnSpPr>
          <p:nvPr/>
        </p:nvCxnSpPr>
        <p:spPr bwMode="auto">
          <a:xfrm flipV="1">
            <a:off x="4852988" y="4632325"/>
            <a:ext cx="0" cy="282575"/>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38" name="Straight Arrow Connector 37"/>
          <p:cNvCxnSpPr>
            <a:cxnSpLocks noChangeShapeType="1"/>
          </p:cNvCxnSpPr>
          <p:nvPr/>
        </p:nvCxnSpPr>
        <p:spPr bwMode="auto">
          <a:xfrm>
            <a:off x="4851400" y="4373563"/>
            <a:ext cx="0" cy="269875"/>
          </a:xfrm>
          <a:prstGeom prst="straightConnector1">
            <a:avLst/>
          </a:prstGeom>
          <a:noFill/>
          <a:ln w="28575">
            <a:solidFill>
              <a:srgbClr val="FF0000"/>
            </a:solidFill>
            <a:prstDash val="sysDash"/>
            <a:round/>
            <a:headEnd/>
            <a:tailEnd type="triangle" w="sm" len="med"/>
          </a:ln>
          <a:extLst>
            <a:ext uri="{909E8E84-426E-40dd-AFC4-6F175D3DCCD1}">
              <a14:hiddenFill xmlns:a14="http://schemas.microsoft.com/office/drawing/2010/main">
                <a:noFill/>
              </a14:hiddenFill>
            </a:ext>
          </a:extLst>
        </p:spPr>
      </p:cxnSp>
      <p:sp>
        <p:nvSpPr>
          <p:cNvPr id="42" name="Rectangle 41"/>
          <p:cNvSpPr>
            <a:spLocks noChangeArrowheads="1"/>
          </p:cNvSpPr>
          <p:nvPr/>
        </p:nvSpPr>
        <p:spPr bwMode="auto">
          <a:xfrm>
            <a:off x="790575" y="3846513"/>
            <a:ext cx="1152525" cy="238125"/>
          </a:xfrm>
          <a:prstGeom prst="rect">
            <a:avLst/>
          </a:prstGeom>
          <a:solidFill>
            <a:srgbClr val="FFFECE"/>
          </a:solidFill>
          <a:ln w="9525">
            <a:solidFill>
              <a:schemeClr val="tx1"/>
            </a:solidFill>
            <a:miter lim="800000"/>
            <a:headEnd/>
            <a:tailEnd/>
          </a:ln>
        </p:spPr>
        <p:txBody>
          <a:bodyPr wrap="none">
            <a:spAutoFit/>
          </a:bodyPr>
          <a:lstStyle/>
          <a:p>
            <a:pPr algn="ctr" defTabSz="457200" eaLnBrk="1" hangingPunct="1"/>
            <a:r>
              <a:rPr lang="de-DE" sz="900">
                <a:solidFill>
                  <a:srgbClr val="000000"/>
                </a:solidFill>
              </a:rPr>
              <a:t>Tungsten shielding</a:t>
            </a:r>
            <a:endParaRPr lang="de-DE" sz="900">
              <a:solidFill>
                <a:srgbClr val="FF0000"/>
              </a:solidFill>
            </a:endParaRPr>
          </a:p>
        </p:txBody>
      </p:sp>
      <p:pic>
        <p:nvPicPr>
          <p:cNvPr id="43" name="Picture 2" descr="http://home.web.cern.ch/sites/home.web.cern.ch/files/image/engineering_page/2013/01/beam-screen_0.jpg"/>
          <p:cNvPicPr>
            <a:picLocks noChangeAspect="1" noChangeArrowheads="1"/>
          </p:cNvPicPr>
          <p:nvPr/>
        </p:nvPicPr>
        <p:blipFill>
          <a:blip r:embed="rId9">
            <a:extLst>
              <a:ext uri="{28A0092B-C50C-407E-A947-70E740481C1C}">
                <a14:useLocalDpi xmlns:a14="http://schemas.microsoft.com/office/drawing/2010/main" val="0"/>
              </a:ext>
            </a:extLst>
          </a:blip>
          <a:srcRect l="9206" r="9036"/>
          <a:stretch>
            <a:fillRect/>
          </a:stretch>
        </p:blipFill>
        <p:spPr bwMode="auto">
          <a:xfrm>
            <a:off x="641350" y="1665288"/>
            <a:ext cx="1438275"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43"/>
          <p:cNvSpPr>
            <a:spLocks noChangeArrowheads="1"/>
          </p:cNvSpPr>
          <p:nvPr/>
        </p:nvSpPr>
        <p:spPr bwMode="auto">
          <a:xfrm>
            <a:off x="554038" y="3054350"/>
            <a:ext cx="5207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457200" eaLnBrk="1" hangingPunct="1"/>
            <a:r>
              <a:rPr lang="en-GB" sz="800"/>
              <a:t>CERN</a:t>
            </a:r>
            <a:endParaRPr lang="en-GB" sz="800" i="1"/>
          </a:p>
        </p:txBody>
      </p:sp>
      <p:sp>
        <p:nvSpPr>
          <p:cNvPr id="45" name="TextBox 44"/>
          <p:cNvSpPr txBox="1">
            <a:spLocks noChangeArrowheads="1"/>
          </p:cNvSpPr>
          <p:nvPr/>
        </p:nvSpPr>
        <p:spPr bwMode="auto">
          <a:xfrm>
            <a:off x="639763" y="700088"/>
            <a:ext cx="14462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a:solidFill>
                  <a:schemeClr val="tx1"/>
                </a:solidFill>
                <a:latin typeface="Arial" charset="0"/>
                <a:ea typeface="ＭＳ Ｐゴシック" charset="0"/>
                <a:cs typeface="ＭＳ Ｐゴシック" charset="0"/>
              </a:defRPr>
            </a:lvl1pPr>
            <a:lvl2pPr marL="37931725" indent="-37474525" defTabSz="457200">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de-DE" sz="1800" u="sng">
                <a:latin typeface="Cambria" charset="0"/>
              </a:rPr>
              <a:t>Beam Screen</a:t>
            </a:r>
            <a:endParaRPr lang="en-GB" sz="1800" u="sng">
              <a:latin typeface="Cambria" charset="0"/>
            </a:endParaRPr>
          </a:p>
        </p:txBody>
      </p:sp>
      <p:sp>
        <p:nvSpPr>
          <p:cNvPr id="46" name="TextBox 45"/>
          <p:cNvSpPr txBox="1">
            <a:spLocks noChangeArrowheads="1"/>
          </p:cNvSpPr>
          <p:nvPr/>
        </p:nvSpPr>
        <p:spPr bwMode="auto">
          <a:xfrm>
            <a:off x="2849563" y="696913"/>
            <a:ext cx="1168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a:solidFill>
                  <a:schemeClr val="tx1"/>
                </a:solidFill>
                <a:latin typeface="Arial" charset="0"/>
                <a:ea typeface="ＭＳ Ｐゴシック" charset="0"/>
                <a:cs typeface="ＭＳ Ｐゴシック" charset="0"/>
              </a:defRPr>
            </a:lvl1pPr>
            <a:lvl2pPr marL="37931725" indent="-37474525" defTabSz="457200">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de-DE" sz="1800" u="sng">
                <a:latin typeface="Cambria" charset="0"/>
              </a:rPr>
              <a:t>Cold Mass</a:t>
            </a:r>
            <a:endParaRPr lang="en-GB" sz="1800" u="sng">
              <a:latin typeface="Cambria" charset="0"/>
            </a:endParaRPr>
          </a:p>
        </p:txBody>
      </p:sp>
      <p:sp>
        <p:nvSpPr>
          <p:cNvPr id="47" name="TextBox 46"/>
          <p:cNvSpPr txBox="1">
            <a:spLocks noChangeArrowheads="1"/>
          </p:cNvSpPr>
          <p:nvPr/>
        </p:nvSpPr>
        <p:spPr bwMode="auto">
          <a:xfrm>
            <a:off x="6211888" y="700088"/>
            <a:ext cx="18764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a:solidFill>
                  <a:schemeClr val="tx1"/>
                </a:solidFill>
                <a:latin typeface="Arial" charset="0"/>
                <a:ea typeface="ＭＳ Ｐゴシック" charset="0"/>
                <a:cs typeface="ＭＳ Ｐゴシック" charset="0"/>
              </a:defRPr>
            </a:lvl1pPr>
            <a:lvl2pPr marL="37931725" indent="-37474525" defTabSz="457200">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de-DE" sz="1800" u="sng">
                <a:latin typeface="Cambria" charset="0"/>
              </a:rPr>
              <a:t>Assembly (IT.R5)</a:t>
            </a:r>
            <a:endParaRPr lang="en-GB" sz="1800" u="sng">
              <a:latin typeface="Cambria" charset="0"/>
            </a:endParaRPr>
          </a:p>
        </p:txBody>
      </p:sp>
      <p:cxnSp>
        <p:nvCxnSpPr>
          <p:cNvPr id="50" name="Straight Arrow Connector 49"/>
          <p:cNvCxnSpPr>
            <a:cxnSpLocks noChangeShapeType="1"/>
          </p:cNvCxnSpPr>
          <p:nvPr/>
        </p:nvCxnSpPr>
        <p:spPr bwMode="auto">
          <a:xfrm>
            <a:off x="6378575" y="4381500"/>
            <a:ext cx="0" cy="268288"/>
          </a:xfrm>
          <a:prstGeom prst="straightConnector1">
            <a:avLst/>
          </a:prstGeom>
          <a:noFill/>
          <a:ln w="28575">
            <a:solidFill>
              <a:srgbClr val="FF0000"/>
            </a:solidFill>
            <a:prstDash val="sysDash"/>
            <a:round/>
            <a:headEnd/>
            <a:tailEnd type="triangle" w="sm" len="med"/>
          </a:ln>
          <a:extLst>
            <a:ext uri="{909E8E84-426E-40dd-AFC4-6F175D3DCCD1}">
              <a14:hiddenFill xmlns:a14="http://schemas.microsoft.com/office/drawing/2010/main">
                <a:noFill/>
              </a14:hiddenFill>
            </a:ext>
          </a:extLst>
        </p:spPr>
      </p:cxnSp>
      <p:cxnSp>
        <p:nvCxnSpPr>
          <p:cNvPr id="51" name="Straight Connector 50"/>
          <p:cNvCxnSpPr>
            <a:cxnSpLocks noChangeShapeType="1"/>
          </p:cNvCxnSpPr>
          <p:nvPr/>
        </p:nvCxnSpPr>
        <p:spPr bwMode="auto">
          <a:xfrm flipV="1">
            <a:off x="6378575" y="4800600"/>
            <a:ext cx="1319213"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52" name="Straight Connector 51"/>
          <p:cNvCxnSpPr>
            <a:cxnSpLocks noChangeShapeType="1"/>
          </p:cNvCxnSpPr>
          <p:nvPr/>
        </p:nvCxnSpPr>
        <p:spPr bwMode="auto">
          <a:xfrm flipV="1">
            <a:off x="6378575" y="4903788"/>
            <a:ext cx="1295400" cy="4762"/>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53" name="Straight Connector 52"/>
          <p:cNvCxnSpPr>
            <a:cxnSpLocks noChangeShapeType="1"/>
          </p:cNvCxnSpPr>
          <p:nvPr/>
        </p:nvCxnSpPr>
        <p:spPr bwMode="auto">
          <a:xfrm flipV="1">
            <a:off x="6378575" y="4651375"/>
            <a:ext cx="0" cy="282575"/>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54" name="Straight Arrow Connector 53"/>
          <p:cNvCxnSpPr>
            <a:cxnSpLocks noChangeShapeType="1"/>
          </p:cNvCxnSpPr>
          <p:nvPr/>
        </p:nvCxnSpPr>
        <p:spPr bwMode="auto">
          <a:xfrm flipV="1">
            <a:off x="7681913" y="4479925"/>
            <a:ext cx="9525" cy="431800"/>
          </a:xfrm>
          <a:prstGeom prst="straightConnector1">
            <a:avLst/>
          </a:prstGeom>
          <a:noFill/>
          <a:ln w="28575">
            <a:solidFill>
              <a:srgbClr val="FF0000"/>
            </a:solidFill>
            <a:prstDash val="sysDash"/>
            <a:round/>
            <a:headEnd/>
            <a:tailEnd type="triangle" w="sm" len="med"/>
          </a:ln>
          <a:extLst>
            <a:ext uri="{909E8E84-426E-40dd-AFC4-6F175D3DCCD1}">
              <a14:hiddenFill xmlns:a14="http://schemas.microsoft.com/office/drawing/2010/main">
                <a:noFill/>
              </a14:hiddenFill>
            </a:ext>
          </a:extLst>
        </p:spPr>
      </p:cxnSp>
      <p:sp>
        <p:nvSpPr>
          <p:cNvPr id="2" name="Rectangle 30"/>
          <p:cNvSpPr>
            <a:spLocks noChangeArrowheads="1"/>
          </p:cNvSpPr>
          <p:nvPr/>
        </p:nvSpPr>
        <p:spPr bwMode="auto">
          <a:xfrm>
            <a:off x="2819400" y="3670300"/>
            <a:ext cx="1751013" cy="365125"/>
          </a:xfrm>
          <a:prstGeom prst="rect">
            <a:avLst/>
          </a:prstGeom>
          <a:solidFill>
            <a:srgbClr val="FFFECE"/>
          </a:solidFill>
          <a:ln>
            <a:noFill/>
          </a:ln>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defTabSz="457200" eaLnBrk="1" hangingPunct="1"/>
            <a:r>
              <a:rPr lang="de-DE" sz="900"/>
              <a:t>Nb-3Sn + double cooling channel at 1.8K</a:t>
            </a:r>
          </a:p>
        </p:txBody>
      </p:sp>
    </p:spTree>
    <p:extLst>
      <p:ext uri="{BB962C8B-B14F-4D97-AF65-F5344CB8AC3E}">
        <p14:creationId xmlns:p14="http://schemas.microsoft.com/office/powerpoint/2010/main" val="62858979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76200"/>
            <a:ext cx="7772400" cy="1143000"/>
          </a:xfrm>
        </p:spPr>
        <p:txBody>
          <a:bodyPr/>
          <a:lstStyle/>
          <a:p>
            <a:r>
              <a:rPr lang="en-US" dirty="0"/>
              <a:t>HL-LHC: heat loads on triplets</a:t>
            </a:r>
          </a:p>
        </p:txBody>
      </p:sp>
      <p:sp>
        <p:nvSpPr>
          <p:cNvPr id="3077" name="Text Box 5"/>
          <p:cNvSpPr txBox="1">
            <a:spLocks noChangeArrowheads="1"/>
          </p:cNvSpPr>
          <p:nvPr/>
        </p:nvSpPr>
        <p:spPr bwMode="auto">
          <a:xfrm>
            <a:off x="914400" y="990600"/>
            <a:ext cx="73152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r>
              <a:rPr lang="en-US" sz="2000" i="1">
                <a:solidFill>
                  <a:srgbClr val="800080"/>
                </a:solidFill>
                <a:latin typeface="Arial Narrow" charset="0"/>
              </a:rPr>
              <a:t>Based on data from F. Cerutti at 4th HiLumi annual meeting at KEK</a:t>
            </a:r>
          </a:p>
        </p:txBody>
      </p:sp>
      <p:pic>
        <p:nvPicPr>
          <p:cNvPr id="2" name="Picture 1"/>
          <p:cNvPicPr>
            <a:picLocks noChangeAspect="1"/>
          </p:cNvPicPr>
          <p:nvPr/>
        </p:nvPicPr>
        <p:blipFill>
          <a:blip r:embed="rId2"/>
          <a:stretch>
            <a:fillRect/>
          </a:stretch>
        </p:blipFill>
        <p:spPr>
          <a:xfrm>
            <a:off x="251520" y="1685032"/>
            <a:ext cx="8572500" cy="4336256"/>
          </a:xfrm>
          <a:prstGeom prst="rect">
            <a:avLst/>
          </a:prstGeom>
        </p:spPr>
      </p:pic>
      <p:sp>
        <p:nvSpPr>
          <p:cNvPr id="3" name="TextBox 2"/>
          <p:cNvSpPr txBox="1"/>
          <p:nvPr/>
        </p:nvSpPr>
        <p:spPr>
          <a:xfrm>
            <a:off x="2051720" y="1387475"/>
            <a:ext cx="5040560" cy="400110"/>
          </a:xfrm>
          <a:prstGeom prst="rect">
            <a:avLst/>
          </a:prstGeom>
          <a:solidFill>
            <a:srgbClr val="FFFFBB"/>
          </a:solidFill>
        </p:spPr>
        <p:txBody>
          <a:bodyPr wrap="square" rtlCol="0">
            <a:spAutoFit/>
          </a:bodyPr>
          <a:lstStyle/>
          <a:p>
            <a:pPr algn="ctr"/>
            <a:r>
              <a:rPr lang="en-US" sz="2000" dirty="0" smtClean="0">
                <a:solidFill>
                  <a:srgbClr val="0000FF"/>
                </a:solidFill>
              </a:rPr>
              <a:t>Highly “luminosity driven”</a:t>
            </a:r>
            <a:endParaRPr lang="en-US" sz="2000" dirty="0">
              <a:solidFill>
                <a:srgbClr val="0000FF"/>
              </a:solidFill>
            </a:endParaRPr>
          </a:p>
        </p:txBody>
      </p:sp>
      <p:sp>
        <p:nvSpPr>
          <p:cNvPr id="4" name="Footer Placeholder 3"/>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6" name="Slide Number Placeholder 5"/>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304935090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7</a:t>
            </a:fld>
            <a:endParaRPr lang="fr-FR"/>
          </a:p>
        </p:txBody>
      </p:sp>
      <p:pic>
        <p:nvPicPr>
          <p:cNvPr id="4" name="Picture 3" descr="Heat_Loads_Tab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384"/>
            <a:ext cx="9144000" cy="6467020"/>
          </a:xfrm>
          <a:prstGeom prst="rect">
            <a:avLst/>
          </a:prstGeom>
        </p:spPr>
      </p:pic>
      <p:sp>
        <p:nvSpPr>
          <p:cNvPr id="5" name="TextBox 4"/>
          <p:cNvSpPr txBox="1"/>
          <p:nvPr/>
        </p:nvSpPr>
        <p:spPr>
          <a:xfrm>
            <a:off x="2339752" y="231031"/>
            <a:ext cx="4032448" cy="461665"/>
          </a:xfrm>
          <a:prstGeom prst="rect">
            <a:avLst/>
          </a:prstGeom>
          <a:noFill/>
        </p:spPr>
        <p:txBody>
          <a:bodyPr wrap="square" rtlCol="0">
            <a:spAutoFit/>
          </a:bodyPr>
          <a:lstStyle/>
          <a:p>
            <a:pPr algn="r"/>
            <a:r>
              <a:rPr lang="en-US" sz="2400" dirty="0" smtClean="0">
                <a:solidFill>
                  <a:schemeClr val="bg2"/>
                </a:solidFill>
              </a:rPr>
              <a:t>1</a:t>
            </a:r>
            <a:r>
              <a:rPr lang="en-US" sz="2400" baseline="30000" dirty="0" smtClean="0">
                <a:solidFill>
                  <a:schemeClr val="bg2"/>
                </a:solidFill>
              </a:rPr>
              <a:t>st</a:t>
            </a:r>
            <a:r>
              <a:rPr lang="en-US" sz="2400" dirty="0" smtClean="0">
                <a:solidFill>
                  <a:schemeClr val="bg2"/>
                </a:solidFill>
              </a:rPr>
              <a:t> Evaluation of Heat Loads</a:t>
            </a:r>
            <a:endParaRPr lang="en-US" sz="2400" dirty="0">
              <a:solidFill>
                <a:schemeClr val="bg2"/>
              </a:solidFill>
            </a:endParaRPr>
          </a:p>
        </p:txBody>
      </p:sp>
      <p:sp>
        <p:nvSpPr>
          <p:cNvPr id="7" name="Rectangle 6"/>
          <p:cNvSpPr/>
          <p:nvPr/>
        </p:nvSpPr>
        <p:spPr>
          <a:xfrm>
            <a:off x="539552" y="908720"/>
            <a:ext cx="4680520" cy="4248472"/>
          </a:xfrm>
          <a:prstGeom prst="rect">
            <a:avLst/>
          </a:prstGeom>
          <a:noFill/>
          <a:ln w="28575" cmpd="sng">
            <a:solidFill>
              <a:srgbClr val="80008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rot="19853706">
            <a:off x="-21082" y="2131778"/>
            <a:ext cx="971691" cy="338554"/>
          </a:xfrm>
          <a:prstGeom prst="rect">
            <a:avLst/>
          </a:prstGeom>
          <a:solidFill>
            <a:schemeClr val="bg1"/>
          </a:solidFill>
        </p:spPr>
        <p:txBody>
          <a:bodyPr wrap="square" rtlCol="0">
            <a:spAutoFit/>
          </a:bodyPr>
          <a:lstStyle/>
          <a:p>
            <a:pPr algn="ctr"/>
            <a:r>
              <a:rPr lang="en-US" sz="1600" dirty="0" smtClean="0">
                <a:solidFill>
                  <a:srgbClr val="800080"/>
                </a:solidFill>
              </a:rPr>
              <a:t>1000 W</a:t>
            </a:r>
            <a:endParaRPr lang="en-US" sz="1600" dirty="0">
              <a:solidFill>
                <a:srgbClr val="800080"/>
              </a:solidFill>
            </a:endParaRPr>
          </a:p>
        </p:txBody>
      </p:sp>
      <p:sp>
        <p:nvSpPr>
          <p:cNvPr id="9" name="TextBox 8"/>
          <p:cNvSpPr txBox="1"/>
          <p:nvPr/>
        </p:nvSpPr>
        <p:spPr>
          <a:xfrm rot="19853706">
            <a:off x="-15521" y="3523572"/>
            <a:ext cx="971691" cy="338554"/>
          </a:xfrm>
          <a:prstGeom prst="rect">
            <a:avLst/>
          </a:prstGeom>
          <a:solidFill>
            <a:schemeClr val="bg1"/>
          </a:solidFill>
        </p:spPr>
        <p:txBody>
          <a:bodyPr wrap="square" rtlCol="0">
            <a:spAutoFit/>
          </a:bodyPr>
          <a:lstStyle/>
          <a:p>
            <a:pPr algn="ctr"/>
            <a:r>
              <a:rPr lang="en-US" sz="1600" dirty="0" smtClean="0">
                <a:solidFill>
                  <a:srgbClr val="800080"/>
                </a:solidFill>
              </a:rPr>
              <a:t>1200 W</a:t>
            </a:r>
            <a:endParaRPr lang="en-US" sz="1600" dirty="0">
              <a:solidFill>
                <a:srgbClr val="800080"/>
              </a:solidFill>
            </a:endParaRPr>
          </a:p>
        </p:txBody>
      </p:sp>
    </p:spTree>
    <p:extLst>
      <p:ext uri="{BB962C8B-B14F-4D97-AF65-F5344CB8AC3E}">
        <p14:creationId xmlns:p14="http://schemas.microsoft.com/office/powerpoint/2010/main" val="147274790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8</a:t>
            </a:fld>
            <a:endParaRPr lang="fr-FR"/>
          </a:p>
        </p:txBody>
      </p:sp>
      <p:pic>
        <p:nvPicPr>
          <p:cNvPr id="4" name="Picture 3" descr="2017_DBZ_Comparison_of_Cooling_Technologies_-_bayonet_vs_conduction_v1_0_Page_0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4860032" y="4509700"/>
            <a:ext cx="1152128" cy="215444"/>
          </a:xfrm>
          <a:prstGeom prst="rect">
            <a:avLst/>
          </a:prstGeom>
          <a:noFill/>
        </p:spPr>
        <p:txBody>
          <a:bodyPr wrap="square" rtlCol="0">
            <a:spAutoFit/>
          </a:bodyPr>
          <a:lstStyle/>
          <a:p>
            <a:pPr algn="ctr"/>
            <a:r>
              <a:rPr lang="en-US" sz="800" i="1" dirty="0" smtClean="0">
                <a:solidFill>
                  <a:schemeClr val="accent6"/>
                </a:solidFill>
              </a:rPr>
              <a:t>(slope dependent)</a:t>
            </a:r>
            <a:endParaRPr lang="en-US" sz="800" i="1" dirty="0">
              <a:solidFill>
                <a:schemeClr val="accent6"/>
              </a:solidFill>
            </a:endParaRPr>
          </a:p>
        </p:txBody>
      </p:sp>
    </p:spTree>
    <p:extLst>
      <p:ext uri="{BB962C8B-B14F-4D97-AF65-F5344CB8AC3E}">
        <p14:creationId xmlns:p14="http://schemas.microsoft.com/office/powerpoint/2010/main" val="143684282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WP9-Cryogenics,  Intro functional analysis-09May'19,  S. Claudet</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9</a:t>
            </a:fld>
            <a:endParaRPr lang="fr-FR"/>
          </a:p>
        </p:txBody>
      </p:sp>
      <p:pic>
        <p:nvPicPr>
          <p:cNvPr id="4" name="Picture 3" descr="2017_DBZ_Comparison_of_Cooling_Technologies_-_bayonet_vs_conduction_v1_0_Page_0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1401089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HiLumi-Pres-Template-4-3-CSR2016</Template>
  <TotalTime>12163</TotalTime>
  <Words>1517</Words>
  <Application>Microsoft Macintosh PowerPoint</Application>
  <PresentationFormat>On-screen Show (4:3)</PresentationFormat>
  <Paragraphs>335</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Thème Office</vt:lpstr>
      <vt:lpstr>HL-LHC WP9 Cryogenics, an introduction for this Functional analysis</vt:lpstr>
      <vt:lpstr>Goal of this mini series of meetings</vt:lpstr>
      <vt:lpstr>Agenda</vt:lpstr>
      <vt:lpstr>P1/P5 Cryogenic architecture</vt:lpstr>
      <vt:lpstr>Inner Triplets Cooling  (LHC vs HL-LHC) </vt:lpstr>
      <vt:lpstr>HL-LHC: heat loads on triplets</vt:lpstr>
      <vt:lpstr>PowerPoint Presentation</vt:lpstr>
      <vt:lpstr>PowerPoint Presentation</vt:lpstr>
      <vt:lpstr>PowerPoint Presentation</vt:lpstr>
      <vt:lpstr>PowerPoint Presentation</vt:lpstr>
      <vt:lpstr>Introduction to dynamic effects, main parameters</vt:lpstr>
      <vt:lpstr>Introduction to heat loads per origin</vt:lpstr>
      <vt:lpstr>WG1, QXL headers</vt:lpstr>
      <vt:lpstr>WG2, Summary results</vt:lpstr>
      <vt:lpstr>Project plans Refrigeration-Distribution</vt:lpstr>
      <vt:lpstr>Complements (if needed)</vt:lpstr>
      <vt:lpstr>PowerPoint Presentation</vt:lpstr>
      <vt:lpstr>QXL Cryoline integration</vt:lpstr>
      <vt:lpstr>HL-LHC refrigeration capacity at Points 1 &amp; 5</vt:lpstr>
      <vt:lpstr>Cooling P1/P5 SAM’s</vt:lpstr>
      <vt:lpstr>Possible modes and implications,  as identified so far for HiLumi</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Serge Claudet</cp:lastModifiedBy>
  <cp:revision>93</cp:revision>
  <cp:lastPrinted>2019-05-08T16:48:07Z</cp:lastPrinted>
  <dcterms:created xsi:type="dcterms:W3CDTF">2016-08-24T12:27:25Z</dcterms:created>
  <dcterms:modified xsi:type="dcterms:W3CDTF">2019-05-09T08:09:48Z</dcterms:modified>
</cp:coreProperties>
</file>