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3" r:id="rId2"/>
    <p:sldId id="320" r:id="rId3"/>
    <p:sldId id="317" r:id="rId4"/>
    <p:sldId id="342" r:id="rId5"/>
    <p:sldId id="323" r:id="rId6"/>
    <p:sldId id="341" r:id="rId7"/>
    <p:sldId id="321" r:id="rId8"/>
    <p:sldId id="340" r:id="rId9"/>
    <p:sldId id="343" r:id="rId10"/>
    <p:sldId id="318" r:id="rId11"/>
    <p:sldId id="319" r:id="rId12"/>
    <p:sldId id="331" r:id="rId13"/>
    <p:sldId id="324" r:id="rId14"/>
    <p:sldId id="325" r:id="rId15"/>
    <p:sldId id="333" r:id="rId16"/>
    <p:sldId id="339" r:id="rId17"/>
    <p:sldId id="345" r:id="rId18"/>
    <p:sldId id="329" r:id="rId19"/>
    <p:sldId id="344" r:id="rId20"/>
    <p:sldId id="328" r:id="rId21"/>
    <p:sldId id="327" r:id="rId22"/>
    <p:sldId id="337" r:id="rId23"/>
    <p:sldId id="332" r:id="rId24"/>
    <p:sldId id="334" r:id="rId25"/>
    <p:sldId id="335" r:id="rId26"/>
    <p:sldId id="330" r:id="rId27"/>
    <p:sldId id="336" r:id="rId2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FFF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969" autoAdjust="0"/>
    <p:restoredTop sz="94660"/>
  </p:normalViewPr>
  <p:slideViewPr>
    <p:cSldViewPr snapToObjects="1" showGuides="1">
      <p:cViewPr varScale="1">
        <p:scale>
          <a:sx n="10" d="100"/>
          <a:sy n="10" d="100"/>
        </p:scale>
        <p:origin x="-1832" y="-4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16/05/19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16/05/19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7803B5-FC11-4C49-BDB9-B8197B71D294}" type="slidenum">
              <a:rPr lang="en-US"/>
              <a:pPr/>
              <a:t>5</a:t>
            </a:fld>
            <a:endParaRPr lang="en-US"/>
          </a:p>
        </p:txBody>
      </p:sp>
      <p:sp>
        <p:nvSpPr>
          <p:cNvPr id="75778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defTabSz="457200">
              <a:spcBef>
                <a:spcPct val="0"/>
              </a:spcBef>
            </a:pPr>
            <a:endParaRPr lang="en-GB"/>
          </a:p>
        </p:txBody>
      </p:sp>
      <p:sp>
        <p:nvSpPr>
          <p:cNvPr id="7578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D05F1674-34E4-664F-9EB6-047C18AC9807}" type="slidenum">
              <a:rPr lang="fr-FR" sz="1200">
                <a:latin typeface="Calibri" charset="0"/>
              </a:rPr>
              <a:pPr algn="r" eaLnBrk="1" hangingPunct="1"/>
              <a:t>5</a:t>
            </a:fld>
            <a:endParaRPr lang="fr-FR" sz="1200"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826CE94-61EB-AD45-A803-F91C8E943C4B}" type="slidenum">
              <a:rPr lang="en-US" sz="1200"/>
              <a:pPr/>
              <a:t>7</a:t>
            </a:fld>
            <a:endParaRPr lang="en-US" sz="1200"/>
          </a:p>
        </p:txBody>
      </p:sp>
      <p:sp>
        <p:nvSpPr>
          <p:cNvPr id="3031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C5BBD0-1038-2947-9EC1-5028F8824B0C}" type="slidenum">
              <a:rPr lang="en-US"/>
              <a:pPr/>
              <a:t>13</a:t>
            </a:fld>
            <a:endParaRPr lang="en-US"/>
          </a:p>
        </p:txBody>
      </p:sp>
      <p:sp>
        <p:nvSpPr>
          <p:cNvPr id="115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2000" y="2340000"/>
            <a:ext cx="8280000" cy="540000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3335" y="635309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r>
              <a:rPr lang="en-US" smtClean="0"/>
              <a:t>WP9-Cryogenics,  Intro Controls Architecture - 16May'19,  S. Claudet</a:t>
            </a:r>
            <a:endParaRPr 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344658" y="654148"/>
            <a:ext cx="8482819" cy="22508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0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jpg"/><Relationship Id="rId3" Type="http://schemas.openxmlformats.org/officeDocument/2006/relationships/image" Target="NUL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Relationship Id="rId9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4.png"/><Relationship Id="rId12" Type="http://schemas.openxmlformats.org/officeDocument/2006/relationships/image" Target="../media/image25.JPG"/><Relationship Id="rId13" Type="http://schemas.openxmlformats.org/officeDocument/2006/relationships/image" Target="../media/image26.jpeg"/><Relationship Id="rId14" Type="http://schemas.openxmlformats.org/officeDocument/2006/relationships/image" Target="../media/image27.png"/><Relationship Id="rId1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8" Type="http://schemas.openxmlformats.org/officeDocument/2006/relationships/image" Target="../media/image21.png"/><Relationship Id="rId9" Type="http://schemas.openxmlformats.org/officeDocument/2006/relationships/image" Target="../media/image22.jpg"/><Relationship Id="rId10" Type="http://schemas.openxmlformats.org/officeDocument/2006/relationships/image" Target="../media/image2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7624" y="2819400"/>
            <a:ext cx="7416824" cy="1800000"/>
          </a:xfrm>
        </p:spPr>
        <p:txBody>
          <a:bodyPr/>
          <a:lstStyle/>
          <a:p>
            <a:r>
              <a:rPr lang="en-GB" dirty="0" smtClean="0"/>
              <a:t>HL-LHC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WP9 </a:t>
            </a:r>
            <a:r>
              <a:rPr lang="en-GB" dirty="0" smtClean="0"/>
              <a:t>Cryogenics, an introduction for this Controls &amp; Instrumentation Architecture </a:t>
            </a:r>
            <a:r>
              <a:rPr lang="en-GB" dirty="0" err="1" smtClean="0"/>
              <a:t>wg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S. Claudet,  16May’19</a:t>
            </a:r>
          </a:p>
          <a:p>
            <a:r>
              <a:rPr lang="en-GB" i="1" dirty="0" smtClean="0"/>
              <a:t>(</a:t>
            </a:r>
            <a:r>
              <a:rPr lang="en-GB" i="1" dirty="0" err="1" smtClean="0"/>
              <a:t>HiLumi</a:t>
            </a:r>
            <a:r>
              <a:rPr lang="en-GB" i="1" dirty="0" smtClean="0"/>
              <a:t> – CRG internal review)</a:t>
            </a:r>
            <a:endParaRPr lang="en-GB" i="1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Cooling P1/P5 SAM’s</a:t>
            </a:r>
          </a:p>
        </p:txBody>
      </p:sp>
      <p:pic>
        <p:nvPicPr>
          <p:cNvPr id="17410" name="Picture 1" descr="p5_3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515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827088" y="4437063"/>
            <a:ext cx="43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800080"/>
                </a:solidFill>
              </a:rPr>
              <a:t>Q6</a:t>
            </a:r>
          </a:p>
        </p:txBody>
      </p:sp>
      <p:sp>
        <p:nvSpPr>
          <p:cNvPr id="17412" name="TextBox 7"/>
          <p:cNvSpPr txBox="1">
            <a:spLocks noChangeArrowheads="1"/>
          </p:cNvSpPr>
          <p:nvPr/>
        </p:nvSpPr>
        <p:spPr bwMode="auto">
          <a:xfrm>
            <a:off x="1979613" y="4221163"/>
            <a:ext cx="43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800080"/>
                </a:solidFill>
              </a:rPr>
              <a:t>Q5</a:t>
            </a:r>
          </a:p>
        </p:txBody>
      </p: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3492500" y="3913188"/>
            <a:ext cx="43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800080"/>
                </a:solidFill>
              </a:rPr>
              <a:t>Q4</a:t>
            </a:r>
          </a:p>
        </p:txBody>
      </p:sp>
      <p:sp>
        <p:nvSpPr>
          <p:cNvPr id="17414" name="TextBox 9"/>
          <p:cNvSpPr txBox="1">
            <a:spLocks noChangeArrowheads="1"/>
          </p:cNvSpPr>
          <p:nvPr/>
        </p:nvSpPr>
        <p:spPr bwMode="auto">
          <a:xfrm>
            <a:off x="5219700" y="3573463"/>
            <a:ext cx="431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800080"/>
                </a:solidFill>
              </a:rPr>
              <a:t>D2</a:t>
            </a: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71438" y="4868863"/>
            <a:ext cx="755650" cy="64770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416" name="TextBox 12"/>
          <p:cNvSpPr txBox="1">
            <a:spLocks noChangeArrowheads="1"/>
          </p:cNvSpPr>
          <p:nvPr/>
        </p:nvSpPr>
        <p:spPr bwMode="auto">
          <a:xfrm>
            <a:off x="34925" y="5300663"/>
            <a:ext cx="7921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LHC</a:t>
            </a:r>
          </a:p>
        </p:txBody>
      </p:sp>
      <p:sp>
        <p:nvSpPr>
          <p:cNvPr id="17417" name="TextBox 13"/>
          <p:cNvSpPr txBox="1">
            <a:spLocks noChangeArrowheads="1"/>
          </p:cNvSpPr>
          <p:nvPr/>
        </p:nvSpPr>
        <p:spPr bwMode="auto">
          <a:xfrm>
            <a:off x="755650" y="5157788"/>
            <a:ext cx="7921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/>
              <a:t>HL</a:t>
            </a:r>
          </a:p>
        </p:txBody>
      </p:sp>
      <p:sp>
        <p:nvSpPr>
          <p:cNvPr id="17418" name="TextBox 15"/>
          <p:cNvSpPr txBox="1">
            <a:spLocks noChangeArrowheads="1"/>
          </p:cNvSpPr>
          <p:nvPr/>
        </p:nvSpPr>
        <p:spPr bwMode="auto">
          <a:xfrm>
            <a:off x="250825" y="5516563"/>
            <a:ext cx="16573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>
                <a:solidFill>
                  <a:srgbClr val="0000FF"/>
                </a:solidFill>
              </a:rPr>
              <a:t>Present limit for QRL/QXL</a:t>
            </a:r>
          </a:p>
        </p:txBody>
      </p:sp>
      <p:sp>
        <p:nvSpPr>
          <p:cNvPr id="68" name="TextBox 67"/>
          <p:cNvSpPr txBox="1">
            <a:spLocks noChangeArrowheads="1"/>
          </p:cNvSpPr>
          <p:nvPr/>
        </p:nvSpPr>
        <p:spPr bwMode="auto">
          <a:xfrm>
            <a:off x="5003800" y="4221163"/>
            <a:ext cx="39243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buFont typeface="Arial" charset="0"/>
              <a:buChar char="•"/>
              <a:defRPr/>
            </a:pPr>
            <a:r>
              <a:rPr lang="en-US" sz="1600" dirty="0" smtClean="0"/>
              <a:t>Access / safety / </a:t>
            </a:r>
            <a:r>
              <a:rPr lang="en-US" sz="1600" dirty="0" err="1" smtClean="0"/>
              <a:t>sectorisation</a:t>
            </a:r>
            <a:r>
              <a:rPr lang="en-US" sz="1600" dirty="0" smtClean="0"/>
              <a:t> ?</a:t>
            </a:r>
          </a:p>
          <a:p>
            <a:pPr>
              <a:buFont typeface="Arial" charset="0"/>
              <a:buChar char="•"/>
              <a:defRPr/>
            </a:pPr>
            <a:r>
              <a:rPr lang="en-US" sz="1600" dirty="0" smtClean="0">
                <a:solidFill>
                  <a:srgbClr val="FF6600"/>
                </a:solidFill>
              </a:rPr>
              <a:t>Powering from existing RR &amp; DFBL, corresponding cooling of DFBL and SAM’s to be with same origin </a:t>
            </a:r>
          </a:p>
          <a:p>
            <a:pPr marL="0" indent="0">
              <a:defRPr/>
            </a:pPr>
            <a:r>
              <a:rPr lang="en-US" sz="1600" dirty="0" smtClean="0">
                <a:solidFill>
                  <a:srgbClr val="FF6600"/>
                </a:solidFill>
              </a:rPr>
              <a:t>      </a:t>
            </a:r>
            <a:r>
              <a:rPr lang="en-US" sz="1600" i="1" dirty="0" smtClean="0">
                <a:solidFill>
                  <a:srgbClr val="FF6600"/>
                </a:solidFill>
              </a:rPr>
              <a:t>(QRL or QXL but not mixed)</a:t>
            </a:r>
          </a:p>
          <a:p>
            <a:pPr>
              <a:buFont typeface="Arial" charset="0"/>
              <a:buChar char="•"/>
              <a:defRPr/>
            </a:pPr>
            <a:r>
              <a:rPr lang="en-US" sz="1600" dirty="0" smtClean="0"/>
              <a:t>Q4 and Q5 possibly with remote alignment, compatible with QRL ?</a:t>
            </a:r>
          </a:p>
          <a:p>
            <a:pPr>
              <a:buFont typeface="Arial" charset="0"/>
              <a:buChar char="•"/>
              <a:defRPr/>
            </a:pPr>
            <a:r>
              <a:rPr lang="en-US" sz="1600" dirty="0" smtClean="0"/>
              <a:t>3D models to be implemented and then integrated (Q2-2018 for CRG)</a:t>
            </a:r>
          </a:p>
        </p:txBody>
      </p:sp>
      <p:grpSp>
        <p:nvGrpSpPr>
          <p:cNvPr id="75" name="Group 74"/>
          <p:cNvGrpSpPr>
            <a:grpSpLocks/>
          </p:cNvGrpSpPr>
          <p:nvPr/>
        </p:nvGrpSpPr>
        <p:grpSpPr bwMode="auto">
          <a:xfrm>
            <a:off x="684213" y="3933825"/>
            <a:ext cx="4176712" cy="2228850"/>
            <a:chOff x="683568" y="3933056"/>
            <a:chExt cx="4176464" cy="2229529"/>
          </a:xfrm>
        </p:grpSpPr>
        <p:cxnSp>
          <p:nvCxnSpPr>
            <p:cNvPr id="19" name="Straight Arrow Connector 18"/>
            <p:cNvCxnSpPr/>
            <p:nvPr/>
          </p:nvCxnSpPr>
          <p:spPr bwMode="auto">
            <a:xfrm flipV="1">
              <a:off x="683568" y="4580953"/>
              <a:ext cx="3455782" cy="64789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7440" name="TextBox 19"/>
            <p:cNvSpPr txBox="1">
              <a:spLocks noChangeArrowheads="1"/>
            </p:cNvSpPr>
            <p:nvPr/>
          </p:nvSpPr>
          <p:spPr bwMode="auto">
            <a:xfrm>
              <a:off x="3059832" y="4685074"/>
              <a:ext cx="180020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>
                  <a:solidFill>
                    <a:srgbClr val="FF0000"/>
                  </a:solidFill>
                </a:rPr>
                <a:t>NEW Jan’18</a:t>
              </a:r>
            </a:p>
          </p:txBody>
        </p:sp>
        <p:sp>
          <p:nvSpPr>
            <p:cNvPr id="17441" name="TextBox 20"/>
            <p:cNvSpPr txBox="1">
              <a:spLocks noChangeArrowheads="1"/>
            </p:cNvSpPr>
            <p:nvPr/>
          </p:nvSpPr>
          <p:spPr bwMode="auto">
            <a:xfrm>
              <a:off x="1979712" y="5085184"/>
              <a:ext cx="2879992" cy="10774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</a:rPr>
                <a:t>Q4-Q5 could remain at 4.5K (already the case for Q6),</a:t>
              </a:r>
            </a:p>
            <a:p>
              <a:r>
                <a:rPr lang="en-US" sz="1600" i="1">
                  <a:solidFill>
                    <a:srgbClr val="800080"/>
                  </a:solidFill>
                </a:rPr>
                <a:t>and moved towards the arc by 10-11m</a:t>
              </a:r>
            </a:p>
          </p:txBody>
        </p:sp>
        <p:cxnSp>
          <p:nvCxnSpPr>
            <p:cNvPr id="67" name="Straight Connector 66"/>
            <p:cNvCxnSpPr/>
            <p:nvPr/>
          </p:nvCxnSpPr>
          <p:spPr bwMode="auto">
            <a:xfrm>
              <a:off x="3923463" y="3933056"/>
              <a:ext cx="755605" cy="647897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1" name="Straight Connector 70"/>
            <p:cNvCxnSpPr/>
            <p:nvPr/>
          </p:nvCxnSpPr>
          <p:spPr bwMode="auto">
            <a:xfrm>
              <a:off x="2448763" y="4220482"/>
              <a:ext cx="754017" cy="64948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1">
                  <a:lumMod val="75000"/>
                  <a:alpha val="70000"/>
                </a:schemeClr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74" name="Group 73"/>
          <p:cNvGrpSpPr>
            <a:grpSpLocks/>
          </p:cNvGrpSpPr>
          <p:nvPr/>
        </p:nvGrpSpPr>
        <p:grpSpPr bwMode="auto">
          <a:xfrm>
            <a:off x="-214313" y="3573463"/>
            <a:ext cx="2659063" cy="792162"/>
            <a:chOff x="-213733" y="3573016"/>
            <a:chExt cx="2658698" cy="792088"/>
          </a:xfrm>
        </p:grpSpPr>
        <p:grpSp>
          <p:nvGrpSpPr>
            <p:cNvPr id="17423" name="Group 60"/>
            <p:cNvGrpSpPr>
              <a:grpSpLocks/>
            </p:cNvGrpSpPr>
            <p:nvPr/>
          </p:nvGrpSpPr>
          <p:grpSpPr bwMode="auto">
            <a:xfrm rot="-605465">
              <a:off x="107504" y="3573016"/>
              <a:ext cx="1981200" cy="685800"/>
              <a:chOff x="5334000" y="637456"/>
              <a:chExt cx="1981200" cy="685800"/>
            </a:xfrm>
          </p:grpSpPr>
          <p:sp>
            <p:nvSpPr>
              <p:cNvPr id="17431" name="Rectangle 45"/>
              <p:cNvSpPr>
                <a:spLocks noChangeArrowheads="1"/>
              </p:cNvSpPr>
              <p:nvPr/>
            </p:nvSpPr>
            <p:spPr bwMode="auto">
              <a:xfrm>
                <a:off x="6019800" y="1094656"/>
                <a:ext cx="685800" cy="228600"/>
              </a:xfrm>
              <a:prstGeom prst="rect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2" name="Rectangle 78"/>
              <p:cNvSpPr>
                <a:spLocks noChangeArrowheads="1"/>
              </p:cNvSpPr>
              <p:nvPr/>
            </p:nvSpPr>
            <p:spPr bwMode="auto">
              <a:xfrm>
                <a:off x="6705600" y="1094656"/>
                <a:ext cx="304800" cy="228600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3" name="Rectangle 79"/>
              <p:cNvSpPr>
                <a:spLocks noChangeArrowheads="1"/>
              </p:cNvSpPr>
              <p:nvPr/>
            </p:nvSpPr>
            <p:spPr bwMode="auto">
              <a:xfrm>
                <a:off x="5715000" y="1094656"/>
                <a:ext cx="304800" cy="228600"/>
              </a:xfrm>
              <a:prstGeom prst="rect">
                <a:avLst/>
              </a:prstGeom>
              <a:solidFill>
                <a:srgbClr val="CCFFCC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34" name="Text Box 81"/>
              <p:cNvSpPr txBox="1">
                <a:spLocks noChangeArrowheads="1"/>
              </p:cNvSpPr>
              <p:nvPr/>
            </p:nvSpPr>
            <p:spPr bwMode="auto">
              <a:xfrm>
                <a:off x="5334000" y="637456"/>
                <a:ext cx="9906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>
                    <a:latin typeface="Arial Narrow" charset="0"/>
                  </a:rPr>
                  <a:t>Return Module</a:t>
                </a:r>
              </a:p>
            </p:txBody>
          </p:sp>
          <p:sp>
            <p:nvSpPr>
              <p:cNvPr id="17435" name="Text Box 82"/>
              <p:cNvSpPr txBox="1">
                <a:spLocks noChangeArrowheads="1"/>
              </p:cNvSpPr>
              <p:nvPr/>
            </p:nvSpPr>
            <p:spPr bwMode="auto">
              <a:xfrm>
                <a:off x="6400800" y="637456"/>
                <a:ext cx="9144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</a:pPr>
                <a:r>
                  <a:rPr lang="en-US" sz="1200">
                    <a:latin typeface="Arial Narrow" charset="0"/>
                  </a:rPr>
                  <a:t>Return Module</a:t>
                </a:r>
              </a:p>
            </p:txBody>
          </p:sp>
          <p:grpSp>
            <p:nvGrpSpPr>
              <p:cNvPr id="17436" name="Group 87"/>
              <p:cNvGrpSpPr>
                <a:grpSpLocks/>
              </p:cNvGrpSpPr>
              <p:nvPr/>
            </p:nvGrpSpPr>
            <p:grpSpPr bwMode="auto">
              <a:xfrm>
                <a:off x="6134100" y="1129581"/>
                <a:ext cx="419100" cy="152400"/>
                <a:chOff x="3768" y="2448"/>
                <a:chExt cx="264" cy="96"/>
              </a:xfrm>
            </p:grpSpPr>
            <p:sp>
              <p:nvSpPr>
                <p:cNvPr id="17437" name="AutoShape 84"/>
                <p:cNvSpPr>
                  <a:spLocks noChangeArrowheads="1"/>
                </p:cNvSpPr>
                <p:nvPr/>
              </p:nvSpPr>
              <p:spPr bwMode="auto">
                <a:xfrm rot="5400000">
                  <a:off x="3792" y="2424"/>
                  <a:ext cx="96" cy="144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38" name="AutoShape 86"/>
                <p:cNvSpPr>
                  <a:spLocks noChangeArrowheads="1"/>
                </p:cNvSpPr>
                <p:nvPr/>
              </p:nvSpPr>
              <p:spPr bwMode="auto">
                <a:xfrm rot="16200000" flipH="1">
                  <a:off x="3912" y="2424"/>
                  <a:ext cx="96" cy="144"/>
                </a:xfrm>
                <a:prstGeom prst="triangle">
                  <a:avLst>
                    <a:gd name="adj" fmla="val 50000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424" name="Right Arrow 61"/>
            <p:cNvSpPr>
              <a:spLocks noChangeArrowheads="1"/>
            </p:cNvSpPr>
            <p:nvPr/>
          </p:nvSpPr>
          <p:spPr bwMode="auto">
            <a:xfrm rot="-602941">
              <a:off x="1917609" y="3901865"/>
              <a:ext cx="432048" cy="144016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E39AB9"/>
            </a:solidFill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grpSp>
          <p:nvGrpSpPr>
            <p:cNvPr id="17425" name="Group 65"/>
            <p:cNvGrpSpPr>
              <a:grpSpLocks/>
            </p:cNvGrpSpPr>
            <p:nvPr/>
          </p:nvGrpSpPr>
          <p:grpSpPr bwMode="auto">
            <a:xfrm rot="-597071">
              <a:off x="107504" y="4293096"/>
              <a:ext cx="376808" cy="72008"/>
              <a:chOff x="107504" y="4293096"/>
              <a:chExt cx="376808" cy="72008"/>
            </a:xfrm>
          </p:grpSpPr>
          <p:sp>
            <p:nvSpPr>
              <p:cNvPr id="17428" name="Rectangle 62"/>
              <p:cNvSpPr>
                <a:spLocks noChangeArrowheads="1"/>
              </p:cNvSpPr>
              <p:nvPr/>
            </p:nvSpPr>
            <p:spPr bwMode="auto">
              <a:xfrm>
                <a:off x="107504" y="4293096"/>
                <a:ext cx="72008" cy="72008"/>
              </a:xfrm>
              <a:prstGeom prst="rect">
                <a:avLst/>
              </a:prstGeom>
              <a:solidFill>
                <a:srgbClr val="E39AB9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429" name="Rectangle 63"/>
              <p:cNvSpPr>
                <a:spLocks noChangeArrowheads="1"/>
              </p:cNvSpPr>
              <p:nvPr/>
            </p:nvSpPr>
            <p:spPr bwMode="auto">
              <a:xfrm>
                <a:off x="259904" y="4293096"/>
                <a:ext cx="72008" cy="72008"/>
              </a:xfrm>
              <a:prstGeom prst="rect">
                <a:avLst/>
              </a:prstGeom>
              <a:solidFill>
                <a:srgbClr val="E39AB9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430" name="Rectangle 64"/>
              <p:cNvSpPr>
                <a:spLocks noChangeArrowheads="1"/>
              </p:cNvSpPr>
              <p:nvPr/>
            </p:nvSpPr>
            <p:spPr bwMode="auto">
              <a:xfrm>
                <a:off x="412304" y="4293096"/>
                <a:ext cx="72008" cy="72008"/>
              </a:xfrm>
              <a:prstGeom prst="rect">
                <a:avLst/>
              </a:prstGeom>
              <a:solidFill>
                <a:srgbClr val="E39AB9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7426" name="Text Box 42"/>
            <p:cNvSpPr txBox="1">
              <a:spLocks noChangeArrowheads="1"/>
            </p:cNvSpPr>
            <p:nvPr/>
          </p:nvSpPr>
          <p:spPr bwMode="auto">
            <a:xfrm rot="-666084">
              <a:off x="-213733" y="3910874"/>
              <a:ext cx="803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/>
                <a:t>QRL</a:t>
              </a:r>
            </a:p>
          </p:txBody>
        </p:sp>
        <p:sp>
          <p:nvSpPr>
            <p:cNvPr id="17427" name="Text Box 42"/>
            <p:cNvSpPr txBox="1">
              <a:spLocks noChangeArrowheads="1"/>
            </p:cNvSpPr>
            <p:nvPr/>
          </p:nvSpPr>
          <p:spPr bwMode="auto">
            <a:xfrm rot="-666084">
              <a:off x="1641789" y="3575453"/>
              <a:ext cx="803176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</a:pPr>
              <a:r>
                <a:rPr lang="en-US" sz="1400"/>
                <a:t>QXL</a:t>
              </a:r>
            </a:p>
          </p:txBody>
        </p:sp>
      </p:grpSp>
      <p:sp>
        <p:nvSpPr>
          <p:cNvPr id="17422" name="TextBox 1"/>
          <p:cNvSpPr txBox="1">
            <a:spLocks noChangeArrowheads="1"/>
          </p:cNvSpPr>
          <p:nvPr/>
        </p:nvSpPr>
        <p:spPr bwMode="auto">
          <a:xfrm>
            <a:off x="2555875" y="692150"/>
            <a:ext cx="4537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i="1">
                <a:solidFill>
                  <a:srgbClr val="800080"/>
                </a:solidFill>
              </a:rPr>
              <a:t>View from integration views DB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7273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>
          <a:xfrm>
            <a:off x="395288" y="44450"/>
            <a:ext cx="8748712" cy="762000"/>
          </a:xfrm>
          <a:extLst>
            <a:ext uri="{91240B29-F687-4f45-9708-019B960494DF}">
              <a14:hiddenLine xmlns:a14="http://schemas.microsoft.com/office/drawing/2010/main" w="2857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Possible modes and implications,</a:t>
            </a:r>
            <a:br>
              <a:rPr lang="en-US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 as identified so far for </a:t>
            </a:r>
            <a:r>
              <a:rPr lang="en-US" dirty="0" err="1">
                <a:latin typeface="Arial" charset="0"/>
                <a:ea typeface="ＭＳ Ｐゴシック" charset="0"/>
                <a:cs typeface="ＭＳ Ｐゴシック" charset="0"/>
              </a:rPr>
              <a:t>HiLumi</a:t>
            </a:r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794" name="Content Placeholder 2"/>
          <p:cNvSpPr>
            <a:spLocks noGrp="1"/>
          </p:cNvSpPr>
          <p:nvPr>
            <p:ph idx="1"/>
          </p:nvPr>
        </p:nvSpPr>
        <p:spPr>
          <a:xfrm>
            <a:off x="1981200" y="1258888"/>
            <a:ext cx="7127875" cy="41148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Ultimate Luminosity (HL)</a:t>
            </a:r>
          </a:p>
          <a:p>
            <a:pPr>
              <a:defRPr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Nominal Luminosity (HL)</a:t>
            </a:r>
          </a:p>
          <a:p>
            <a:pPr>
              <a:defRPr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Nominal Luminosity (LHC)</a:t>
            </a:r>
          </a:p>
          <a:p>
            <a:pPr>
              <a:defRPr/>
            </a:pPr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Low Luminosity / Intensity</a:t>
            </a:r>
          </a:p>
          <a:p>
            <a:pPr marL="0" indent="0">
              <a:buFont typeface="Wingdings" charset="0"/>
              <a:buNone/>
              <a:defRPr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.   Powering conditions to 7TeV</a:t>
            </a:r>
            <a:r>
              <a:rPr lang="en-US" sz="2400" i="1" dirty="0" smtClean="0">
                <a:latin typeface="Arial" charset="0"/>
                <a:ea typeface="ＭＳ Ｐゴシック" charset="0"/>
                <a:cs typeface="ＭＳ Ｐゴシック" charset="0"/>
              </a:rPr>
              <a:t>, </a:t>
            </a:r>
            <a:r>
              <a:rPr lang="en-US" sz="1800" i="1" dirty="0" smtClean="0">
                <a:latin typeface="Arial" charset="0"/>
                <a:ea typeface="ＭＳ Ｐゴシック" charset="0"/>
                <a:cs typeface="ＭＳ Ｐゴシック" charset="0"/>
              </a:rPr>
              <a:t>(maybe pilots or few bunches)</a:t>
            </a:r>
            <a:endParaRPr lang="en-US" sz="2400" i="1" dirty="0" smtClean="0">
              <a:latin typeface="Arial" charset="0"/>
              <a:ea typeface="ＭＳ Ｐゴシック" charset="0"/>
              <a:cs typeface="ＭＳ Ｐゴシック" charset="0"/>
            </a:endParaRPr>
          </a:p>
          <a:p>
            <a:pPr>
              <a:defRPr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Injection stand-by (He preservation in magnets, ELQA, maybe pilots or few bunches at injection)</a:t>
            </a:r>
          </a:p>
          <a:p>
            <a:pPr>
              <a:defRPr/>
            </a:pPr>
            <a:r>
              <a:rPr lang="en-US" sz="2400" dirty="0" smtClean="0">
                <a:latin typeface="Arial" charset="0"/>
                <a:ea typeface="ＭＳ Ｐゴシック" charset="0"/>
                <a:cs typeface="ＭＳ Ｐゴシック" charset="0"/>
              </a:rPr>
              <a:t>Magnets @20K</a:t>
            </a:r>
            <a:endParaRPr lang="en-US" sz="24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0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WP9-Cryogenics,  Intro Controls Architecture - 16May'19,  S. Claudet</a:t>
            </a:r>
            <a:endParaRPr lang="en-US" sz="1200">
              <a:solidFill>
                <a:srgbClr val="0175B8"/>
              </a:solidFill>
            </a:endParaRPr>
          </a:p>
        </p:txBody>
      </p:sp>
      <p:sp>
        <p:nvSpPr>
          <p:cNvPr id="2560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68D645C-DD75-1E49-93CF-69D879CF39FE}" type="slidenum">
              <a:rPr lang="en-US" sz="1200">
                <a:solidFill>
                  <a:schemeClr val="accent1"/>
                </a:solidFill>
              </a:rPr>
              <a:pPr/>
              <a:t>11</a:t>
            </a:fld>
            <a:endParaRPr lang="en-US" sz="1200">
              <a:solidFill>
                <a:schemeClr val="accent1"/>
              </a:solidFill>
            </a:endParaRPr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611188" y="5229225"/>
            <a:ext cx="80645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rgbClr val="800080"/>
                </a:solidFill>
              </a:rPr>
              <a:t>=&gt; Junction Module and bridge between WRL’s recommended</a:t>
            </a:r>
          </a:p>
          <a:p>
            <a:r>
              <a:rPr lang="en-US" sz="2000">
                <a:solidFill>
                  <a:srgbClr val="800080"/>
                </a:solidFill>
              </a:rPr>
              <a:t>=&gt; Corresponding cooling capacities and impact on size/cost/volume to be further investigated</a:t>
            </a:r>
          </a:p>
        </p:txBody>
      </p:sp>
      <p:sp>
        <p:nvSpPr>
          <p:cNvPr id="25607" name="TextBox 2"/>
          <p:cNvSpPr txBox="1">
            <a:spLocks noChangeArrowheads="1"/>
          </p:cNvSpPr>
          <p:nvPr/>
        </p:nvSpPr>
        <p:spPr bwMode="auto">
          <a:xfrm>
            <a:off x="900113" y="796925"/>
            <a:ext cx="77041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i="1">
                <a:solidFill>
                  <a:srgbClr val="800080"/>
                </a:solidFill>
              </a:rPr>
              <a:t>Decreasing requirements in cooling capacity</a:t>
            </a:r>
          </a:p>
        </p:txBody>
      </p:sp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1403350" y="2565400"/>
            <a:ext cx="865188" cy="2744788"/>
            <a:chOff x="1403350" y="2565400"/>
            <a:chExt cx="865188" cy="2744788"/>
          </a:xfrm>
        </p:grpSpPr>
        <p:cxnSp>
          <p:nvCxnSpPr>
            <p:cNvPr id="5" name="Straight Arrow Connector 4"/>
            <p:cNvCxnSpPr/>
            <p:nvPr/>
          </p:nvCxnSpPr>
          <p:spPr bwMode="auto">
            <a:xfrm>
              <a:off x="1835150" y="3068638"/>
              <a:ext cx="0" cy="180022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" name="Straight Arrow Connector 6"/>
            <p:cNvCxnSpPr/>
            <p:nvPr/>
          </p:nvCxnSpPr>
          <p:spPr bwMode="auto">
            <a:xfrm flipV="1">
              <a:off x="1835150" y="2565400"/>
              <a:ext cx="0" cy="50323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ysDash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630" name="TextBox 10"/>
            <p:cNvSpPr txBox="1">
              <a:spLocks noChangeArrowheads="1"/>
            </p:cNvSpPr>
            <p:nvPr/>
          </p:nvSpPr>
          <p:spPr bwMode="auto">
            <a:xfrm>
              <a:off x="1403350" y="4941888"/>
              <a:ext cx="865188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>
                  <a:solidFill>
                    <a:srgbClr val="0000FF"/>
                  </a:solidFill>
                </a:rPr>
                <a:t>LHC</a:t>
              </a:r>
            </a:p>
          </p:txBody>
        </p:sp>
      </p:grpSp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107950" y="1125538"/>
            <a:ext cx="863600" cy="863600"/>
            <a:chOff x="107950" y="1125538"/>
            <a:chExt cx="863600" cy="863600"/>
          </a:xfrm>
        </p:grpSpPr>
        <p:cxnSp>
          <p:nvCxnSpPr>
            <p:cNvPr id="17" name="Straight Arrow Connector 16"/>
            <p:cNvCxnSpPr/>
            <p:nvPr/>
          </p:nvCxnSpPr>
          <p:spPr bwMode="auto">
            <a:xfrm>
              <a:off x="539750" y="1484313"/>
              <a:ext cx="0" cy="50482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175B8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627" name="TextBox 18"/>
            <p:cNvSpPr txBox="1">
              <a:spLocks noChangeArrowheads="1"/>
            </p:cNvSpPr>
            <p:nvPr/>
          </p:nvSpPr>
          <p:spPr bwMode="auto">
            <a:xfrm>
              <a:off x="107950" y="1125538"/>
              <a:ext cx="8636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>
                  <a:solidFill>
                    <a:srgbClr val="0175B8"/>
                  </a:solidFill>
                </a:rPr>
                <a:t>HL</a:t>
              </a:r>
            </a:p>
          </p:txBody>
        </p:sp>
      </p:grp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6300788" y="1341438"/>
            <a:ext cx="2735262" cy="706437"/>
          </a:xfrm>
          <a:prstGeom prst="rect">
            <a:avLst/>
          </a:prstGeom>
          <a:solidFill>
            <a:srgbClr val="FCFFAB"/>
          </a:solidFill>
          <a:ln w="28575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/>
              <a:t>=&gt; The maximum reasonably possible</a:t>
            </a:r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6372225" y="2276475"/>
            <a:ext cx="2771775" cy="2736850"/>
            <a:chOff x="6372200" y="2276872"/>
            <a:chExt cx="2771800" cy="2736304"/>
          </a:xfrm>
        </p:grpSpPr>
        <p:sp>
          <p:nvSpPr>
            <p:cNvPr id="25620" name="Up-Down Arrow 2"/>
            <p:cNvSpPr>
              <a:spLocks noChangeArrowheads="1"/>
            </p:cNvSpPr>
            <p:nvPr/>
          </p:nvSpPr>
          <p:spPr bwMode="auto">
            <a:xfrm>
              <a:off x="6372200" y="3861048"/>
              <a:ext cx="288032" cy="1152128"/>
            </a:xfrm>
            <a:prstGeom prst="upDownArrow">
              <a:avLst>
                <a:gd name="adj1" fmla="val 50000"/>
                <a:gd name="adj2" fmla="val 50000"/>
              </a:avLst>
            </a:prstGeom>
            <a:solidFill>
              <a:srgbClr val="008000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621" name="Up-Down Arrow 25"/>
            <p:cNvSpPr>
              <a:spLocks noChangeArrowheads="1"/>
            </p:cNvSpPr>
            <p:nvPr/>
          </p:nvSpPr>
          <p:spPr bwMode="auto">
            <a:xfrm>
              <a:off x="6372200" y="3068960"/>
              <a:ext cx="288032" cy="792088"/>
            </a:xfrm>
            <a:prstGeom prst="upDownArrow">
              <a:avLst>
                <a:gd name="adj1" fmla="val 50000"/>
                <a:gd name="adj2" fmla="val 49997"/>
              </a:avLst>
            </a:prstGeom>
            <a:solidFill>
              <a:srgbClr val="4DD56B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622" name="Up-Down Arrow 26"/>
            <p:cNvSpPr>
              <a:spLocks noChangeArrowheads="1"/>
            </p:cNvSpPr>
            <p:nvPr/>
          </p:nvSpPr>
          <p:spPr bwMode="auto">
            <a:xfrm>
              <a:off x="6372200" y="2276872"/>
              <a:ext cx="288032" cy="792088"/>
            </a:xfrm>
            <a:prstGeom prst="upDownArrow">
              <a:avLst>
                <a:gd name="adj1" fmla="val 50000"/>
                <a:gd name="adj2" fmla="val 49997"/>
              </a:avLst>
            </a:prstGeom>
            <a:solidFill>
              <a:srgbClr val="CCFFCC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5623" name="TextBox 3"/>
            <p:cNvSpPr txBox="1">
              <a:spLocks noChangeArrowheads="1"/>
            </p:cNvSpPr>
            <p:nvPr/>
          </p:nvSpPr>
          <p:spPr bwMode="auto">
            <a:xfrm>
              <a:off x="6732240" y="4581128"/>
              <a:ext cx="24117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>
                  <a:solidFill>
                    <a:srgbClr val="008000"/>
                  </a:solidFill>
                </a:rPr>
                <a:t>Mandatory </a:t>
              </a:r>
              <a:r>
                <a:rPr lang="en-US" sz="1600" i="1">
                  <a:solidFill>
                    <a:srgbClr val="008000"/>
                  </a:solidFill>
                </a:rPr>
                <a:t>(few wks)</a:t>
              </a:r>
              <a:endParaRPr lang="en-US" sz="2000" i="1">
                <a:solidFill>
                  <a:srgbClr val="008000"/>
                </a:solidFill>
              </a:endParaRPr>
            </a:p>
          </p:txBody>
        </p:sp>
        <p:sp>
          <p:nvSpPr>
            <p:cNvPr id="25624" name="TextBox 27"/>
            <p:cNvSpPr txBox="1">
              <a:spLocks noChangeArrowheads="1"/>
            </p:cNvSpPr>
            <p:nvPr/>
          </p:nvSpPr>
          <p:spPr bwMode="auto">
            <a:xfrm>
              <a:off x="6732240" y="3356992"/>
              <a:ext cx="216024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>
                  <a:solidFill>
                    <a:srgbClr val="4DD56B"/>
                  </a:solidFill>
                </a:rPr>
                <a:t>Desired </a:t>
              </a:r>
              <a:r>
                <a:rPr lang="en-US" sz="1600" i="1">
                  <a:solidFill>
                    <a:srgbClr val="4DD56B"/>
                  </a:solidFill>
                </a:rPr>
                <a:t>(1 wk)</a:t>
              </a:r>
            </a:p>
          </p:txBody>
        </p:sp>
        <p:sp>
          <p:nvSpPr>
            <p:cNvPr id="25625" name="TextBox 29"/>
            <p:cNvSpPr txBox="1">
              <a:spLocks noChangeArrowheads="1"/>
            </p:cNvSpPr>
            <p:nvPr/>
          </p:nvSpPr>
          <p:spPr bwMode="auto">
            <a:xfrm>
              <a:off x="6732240" y="2492896"/>
              <a:ext cx="241176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2000">
                  <a:solidFill>
                    <a:srgbClr val="4DD56B"/>
                  </a:solidFill>
                </a:rPr>
                <a:t>Bonus </a:t>
              </a:r>
              <a:r>
                <a:rPr lang="en-US" sz="1600" i="1">
                  <a:solidFill>
                    <a:srgbClr val="4DD56B"/>
                  </a:solidFill>
                </a:rPr>
                <a:t>(only 1</a:t>
              </a:r>
              <a:r>
                <a:rPr lang="en-US" sz="1600" i="1" baseline="30000">
                  <a:solidFill>
                    <a:srgbClr val="4DD56B"/>
                  </a:solidFill>
                </a:rPr>
                <a:t>st</a:t>
              </a:r>
              <a:r>
                <a:rPr lang="en-US" sz="1600" i="1">
                  <a:solidFill>
                    <a:srgbClr val="4DD56B"/>
                  </a:solidFill>
                </a:rPr>
                <a:t> year</a:t>
              </a:r>
              <a:r>
                <a:rPr lang="en-US" sz="1600">
                  <a:solidFill>
                    <a:srgbClr val="4DD56B"/>
                  </a:solidFill>
                </a:rPr>
                <a:t>)</a:t>
              </a:r>
              <a:endParaRPr lang="en-US" sz="2000">
                <a:solidFill>
                  <a:srgbClr val="4DD56B"/>
                </a:solidFill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34925" y="1835150"/>
            <a:ext cx="1800225" cy="3033713"/>
            <a:chOff x="34925" y="1835150"/>
            <a:chExt cx="1800225" cy="3034010"/>
          </a:xfrm>
        </p:grpSpPr>
        <p:cxnSp>
          <p:nvCxnSpPr>
            <p:cNvPr id="20" name="Straight Arrow Connector 19"/>
            <p:cNvCxnSpPr/>
            <p:nvPr/>
          </p:nvCxnSpPr>
          <p:spPr bwMode="auto">
            <a:xfrm>
              <a:off x="1403350" y="2276518"/>
              <a:ext cx="0" cy="201632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614" name="TextBox 21"/>
            <p:cNvSpPr txBox="1">
              <a:spLocks noChangeArrowheads="1"/>
            </p:cNvSpPr>
            <p:nvPr/>
          </p:nvSpPr>
          <p:spPr bwMode="auto">
            <a:xfrm>
              <a:off x="971550" y="1835150"/>
              <a:ext cx="863600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/>
                <a:t>WRL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 bwMode="auto">
            <a:xfrm flipH="1">
              <a:off x="900113" y="2276518"/>
              <a:ext cx="0" cy="259264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arrow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5616" name="TextBox 24"/>
            <p:cNvSpPr txBox="1">
              <a:spLocks noChangeArrowheads="1"/>
            </p:cNvSpPr>
            <p:nvPr/>
          </p:nvSpPr>
          <p:spPr bwMode="auto">
            <a:xfrm rot="-5400000">
              <a:off x="-646112" y="3101975"/>
              <a:ext cx="2008187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>
                  <a:solidFill>
                    <a:srgbClr val="FF0000"/>
                  </a:solidFill>
                </a:rPr>
                <a:t>Junction Module QRL-QXL</a:t>
              </a:r>
            </a:p>
          </p:txBody>
        </p:sp>
        <p:cxnSp>
          <p:nvCxnSpPr>
            <p:cNvPr id="16" name="Straight Connector 15"/>
            <p:cNvCxnSpPr/>
            <p:nvPr/>
          </p:nvCxnSpPr>
          <p:spPr bwMode="auto">
            <a:xfrm>
              <a:off x="684213" y="2420995"/>
              <a:ext cx="215900" cy="16559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9" name="Straight Connector 28"/>
            <p:cNvCxnSpPr/>
            <p:nvPr/>
          </p:nvCxnSpPr>
          <p:spPr bwMode="auto">
            <a:xfrm flipH="1">
              <a:off x="900113" y="2420995"/>
              <a:ext cx="215900" cy="1655924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31" name="Straight Arrow Connector 30"/>
            <p:cNvCxnSpPr/>
            <p:nvPr/>
          </p:nvCxnSpPr>
          <p:spPr bwMode="auto">
            <a:xfrm>
              <a:off x="1403350" y="4294429"/>
              <a:ext cx="0" cy="57473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4285239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452992" y="185773"/>
            <a:ext cx="3671968" cy="1232776"/>
          </a:xfrm>
        </p:spPr>
        <p:txBody>
          <a:bodyPr/>
          <a:lstStyle/>
          <a:p>
            <a:r>
              <a:rPr lang="en-US" sz="3200" dirty="0" smtClean="0"/>
              <a:t>QXL </a:t>
            </a:r>
            <a:r>
              <a:rPr lang="en-US" sz="3200" dirty="0" err="1" smtClean="0"/>
              <a:t>Cryoline</a:t>
            </a:r>
            <a:r>
              <a:rPr lang="en-US" sz="3200" dirty="0"/>
              <a:t> </a:t>
            </a:r>
            <a:r>
              <a:rPr lang="en-US" sz="3200" dirty="0" smtClean="0"/>
              <a:t>integration</a:t>
            </a:r>
            <a:endParaRPr lang="en-US" sz="32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WP9-Cryogenics,  Intro Controls Architecture - 16May'19,  S. Claudet</a:t>
            </a:r>
            <a:endParaRPr lang="en-US" dirty="0"/>
          </a:p>
        </p:txBody>
      </p:sp>
      <p:pic>
        <p:nvPicPr>
          <p:cNvPr id="5" name="Picture 4" descr="HL-LHC IT QXL layout and radiation curv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63" y="75852"/>
            <a:ext cx="5285529" cy="678214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5" y="4636323"/>
            <a:ext cx="4320481" cy="10658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4064" y="1556792"/>
            <a:ext cx="3510896" cy="13681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7873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WP9-Cryogenics,  Intro Controls Architecture - 16May'19,  S. Claudet</a:t>
            </a:r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369C5-3AE5-D749-8D99-F062C76819D3}" type="slidenum">
              <a:rPr lang="en-US"/>
              <a:pPr/>
              <a:t>13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33400" y="0"/>
            <a:ext cx="8610600" cy="914400"/>
          </a:xfrm>
        </p:spPr>
        <p:txBody>
          <a:bodyPr/>
          <a:lstStyle/>
          <a:p>
            <a:r>
              <a:rPr lang="en-GB" dirty="0"/>
              <a:t>HL-LHC refrigeration capacity at Points 1 &amp; 5</a:t>
            </a:r>
          </a:p>
        </p:txBody>
      </p:sp>
      <p:graphicFrame>
        <p:nvGraphicFramePr>
          <p:cNvPr id="57412" name="Group 68"/>
          <p:cNvGraphicFramePr>
            <a:graphicFrameLocks noGrp="1"/>
          </p:cNvGraphicFramePr>
          <p:nvPr>
            <p:ph idx="4294967295"/>
          </p:nvPr>
        </p:nvGraphicFramePr>
        <p:xfrm>
          <a:off x="366713" y="1385888"/>
          <a:ext cx="8548687" cy="3474720"/>
        </p:xfrm>
        <a:graphic>
          <a:graphicData uri="http://schemas.openxmlformats.org/drawingml/2006/table">
            <a:tbl>
              <a:tblPr/>
              <a:tblGrid>
                <a:gridCol w="1395412"/>
                <a:gridCol w="2036763"/>
                <a:gridCol w="1857375"/>
                <a:gridCol w="1049337"/>
                <a:gridCol w="1046163"/>
                <a:gridCol w="1163637"/>
              </a:tblGrid>
              <a:tr h="479425"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Temperature level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Cooling circuit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Specific heat load [W/m] (Static)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Capacity* / Point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Dynamic range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257C4"/>
                    </a:solidFill>
                  </a:tcPr>
                </a:tc>
              </a:tr>
              <a:tr h="277813">
                <a:tc rowSpan="3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40-60 K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IT beam screen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(0)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3.2 kW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 kW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~1.3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Thermal shield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 (6)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3.6 kW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Crab cavity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 kW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20-300 K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Current lead &amp;     SC link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40 g/s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40 g/s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~2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277813"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4.5-20 K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MS beam screen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 (0.1)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0.1 kW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0.1 kW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~20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257C4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</a:tr>
              <a:tr h="277813">
                <a:tc rowSpan="2"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1.9 – 2 K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Cold-mass (1.9 K)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14</a:t>
                      </a: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 (0.35)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2.6 kW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 kW</a:t>
                      </a: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~10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rgbClr val="0257C4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68580" marR="68580" marT="34290" marB="3429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E8EF"/>
                    </a:solidFill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Crab-cavity (2 K)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0.4 kW</a:t>
                      </a:r>
                    </a:p>
                  </a:txBody>
                  <a:tcPr marL="68580" marR="68580" marT="34290" marB="3429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CD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7402" name="TextBox 2"/>
          <p:cNvSpPr txBox="1">
            <a:spLocks noChangeArrowheads="1"/>
          </p:cNvSpPr>
          <p:nvPr/>
        </p:nvSpPr>
        <p:spPr bwMode="auto">
          <a:xfrm>
            <a:off x="381000" y="4905375"/>
            <a:ext cx="5216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800" i="1"/>
              <a:t>*: Including uncertainty and design capacity factor</a:t>
            </a:r>
          </a:p>
        </p:txBody>
      </p:sp>
      <p:sp>
        <p:nvSpPr>
          <p:cNvPr id="57403" name="TextBox 4"/>
          <p:cNvSpPr txBox="1">
            <a:spLocks noChangeArrowheads="1"/>
          </p:cNvSpPr>
          <p:nvPr/>
        </p:nvSpPr>
        <p:spPr bwMode="auto">
          <a:xfrm rot="-1882777">
            <a:off x="6275435" y="5301180"/>
            <a:ext cx="1917533" cy="646331"/>
          </a:xfrm>
          <a:prstGeom prst="rect">
            <a:avLst/>
          </a:prstGeom>
          <a:solidFill>
            <a:srgbClr val="FFFFBB"/>
          </a:solidFill>
          <a:ln>
            <a:noFill/>
          </a:ln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800" dirty="0" smtClean="0">
                <a:solidFill>
                  <a:srgbClr val="800080"/>
                </a:solidFill>
              </a:rPr>
              <a:t>Preliminary global values</a:t>
            </a:r>
            <a:endParaRPr lang="en-GB" sz="1800" dirty="0">
              <a:solidFill>
                <a:srgbClr val="800080"/>
              </a:solidFill>
            </a:endParaRPr>
          </a:p>
        </p:txBody>
      </p:sp>
      <p:sp>
        <p:nvSpPr>
          <p:cNvPr id="57413" name="Text Box 9"/>
          <p:cNvSpPr txBox="1">
            <a:spLocks noChangeArrowheads="1"/>
          </p:cNvSpPr>
          <p:nvPr/>
        </p:nvSpPr>
        <p:spPr bwMode="auto">
          <a:xfrm>
            <a:off x="1524000" y="685800"/>
            <a:ext cx="6096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i="1">
                <a:solidFill>
                  <a:srgbClr val="FF8000"/>
                </a:solidFill>
                <a:latin typeface="Calibri" charset="0"/>
                <a:cs typeface="Arial" charset="0"/>
              </a:rPr>
              <a:t>About 18kW eq. @ 4.5K, including 3kW @ 1.8K</a:t>
            </a:r>
          </a:p>
        </p:txBody>
      </p:sp>
    </p:spTree>
    <p:extLst>
      <p:ext uri="{BB962C8B-B14F-4D97-AF65-F5344CB8AC3E}">
        <p14:creationId xmlns:p14="http://schemas.microsoft.com/office/powerpoint/2010/main" val="4020471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1685032"/>
            <a:ext cx="8572500" cy="433625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7524328" y="3645024"/>
            <a:ext cx="1522472" cy="1512168"/>
          </a:xfrm>
          <a:prstGeom prst="roundRect">
            <a:avLst>
              <a:gd name="adj" fmla="val 13457"/>
            </a:avLst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/>
          <a:lstStyle/>
          <a:p>
            <a:r>
              <a:rPr lang="en-US" dirty="0"/>
              <a:t>HL-LHC: heat loads on triplets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14400" y="990600"/>
            <a:ext cx="7315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i="1">
                <a:solidFill>
                  <a:srgbClr val="800080"/>
                </a:solidFill>
                <a:latin typeface="Arial Narrow" charset="0"/>
              </a:rPr>
              <a:t>Based on data from F. Cerutti at 4th HiLumi annual meeting at KEK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1720" y="1387475"/>
            <a:ext cx="5040560" cy="400110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Highly “luminosity driven”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7524328" y="4653136"/>
            <a:ext cx="1619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solidFill>
                  <a:srgbClr val="800080"/>
                </a:solidFill>
              </a:rPr>
              <a:t>LHC_ARC_Cells</a:t>
            </a:r>
            <a:endParaRPr lang="en-US" sz="1200" dirty="0">
              <a:solidFill>
                <a:srgbClr val="800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24328" y="3789040"/>
            <a:ext cx="16196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800080"/>
                </a:solidFill>
              </a:rPr>
              <a:t>LHC_Triplets</a:t>
            </a:r>
            <a:r>
              <a:rPr lang="en-US" sz="1200" dirty="0">
                <a:solidFill>
                  <a:srgbClr val="800080"/>
                </a:solidFill>
              </a:rPr>
              <a:t>_</a:t>
            </a:r>
            <a:r>
              <a:rPr lang="en-US" sz="1200" dirty="0" smtClean="0">
                <a:solidFill>
                  <a:srgbClr val="800080"/>
                </a:solidFill>
              </a:rPr>
              <a:t>P1/P5</a:t>
            </a:r>
            <a:endParaRPr lang="en-US" sz="1200" dirty="0">
              <a:solidFill>
                <a:srgbClr val="80008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7596336" y="5013176"/>
            <a:ext cx="1227684" cy="0"/>
          </a:xfrm>
          <a:prstGeom prst="line">
            <a:avLst/>
          </a:prstGeom>
          <a:ln>
            <a:solidFill>
              <a:srgbClr val="80008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596336" y="4149080"/>
            <a:ext cx="1227684" cy="0"/>
          </a:xfrm>
          <a:prstGeom prst="line">
            <a:avLst/>
          </a:prstGeom>
          <a:ln>
            <a:solidFill>
              <a:srgbClr val="80008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9350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7544" y="180000"/>
            <a:ext cx="8676456" cy="720000"/>
          </a:xfrm>
        </p:spPr>
        <p:txBody>
          <a:bodyPr/>
          <a:lstStyle/>
          <a:p>
            <a:r>
              <a:rPr lang="en-US" dirty="0" smtClean="0"/>
              <a:t>Introduction to dynamic effects, main parameters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770" y="1334442"/>
            <a:ext cx="6577614" cy="4830862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07504" y="1628800"/>
            <a:ext cx="1797496" cy="3177064"/>
            <a:chOff x="107504" y="1628800"/>
            <a:chExt cx="1797496" cy="3177064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07504" y="4221088"/>
              <a:ext cx="1797496" cy="0"/>
            </a:xfrm>
            <a:prstGeom prst="line">
              <a:avLst/>
            </a:prstGeom>
            <a:ln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107504" y="4221088"/>
              <a:ext cx="179749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8000"/>
                  </a:solidFill>
                </a:rPr>
                <a:t>Injection</a:t>
              </a:r>
            </a:p>
            <a:p>
              <a:pPr algn="ctr"/>
              <a:r>
                <a:rPr lang="en-US" sz="1600" dirty="0" smtClean="0">
                  <a:solidFill>
                    <a:srgbClr val="008000"/>
                  </a:solidFill>
                </a:rPr>
                <a:t>(~Static losses)</a:t>
              </a:r>
              <a:endParaRPr lang="en-US" sz="1600" dirty="0">
                <a:solidFill>
                  <a:srgbClr val="008000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07504" y="2996952"/>
              <a:ext cx="1797496" cy="0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07504" y="2996952"/>
              <a:ext cx="179749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FF"/>
                  </a:solidFill>
                </a:rPr>
                <a:t>Nominal</a:t>
              </a:r>
            </a:p>
            <a:p>
              <a:pPr algn="ctr"/>
              <a:r>
                <a:rPr lang="en-US" sz="1600" dirty="0" smtClean="0">
                  <a:solidFill>
                    <a:srgbClr val="0000FF"/>
                  </a:solidFill>
                </a:rPr>
                <a:t>(mode)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107504" y="1628800"/>
              <a:ext cx="1797496" cy="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107504" y="1628800"/>
              <a:ext cx="179749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chemeClr val="accent3"/>
                  </a:solidFill>
                </a:rPr>
                <a:t>Installed mode</a:t>
              </a:r>
            </a:p>
            <a:p>
              <a:pPr algn="ctr"/>
              <a:r>
                <a:rPr lang="en-US" sz="1600" dirty="0" smtClean="0">
                  <a:solidFill>
                    <a:schemeClr val="accent3"/>
                  </a:solidFill>
                </a:rPr>
                <a:t>(~150% Nom)</a:t>
              </a:r>
              <a:endParaRPr lang="en-US" sz="1600" dirty="0">
                <a:solidFill>
                  <a:schemeClr val="accent3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251520" y="3068960"/>
              <a:ext cx="0" cy="108012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51520" y="3581728"/>
              <a:ext cx="50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x2</a:t>
              </a:r>
              <a:endParaRPr lang="en-US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940152" y="1124744"/>
            <a:ext cx="3106648" cy="1016496"/>
            <a:chOff x="5940152" y="1124744"/>
            <a:chExt cx="3106648" cy="1016496"/>
          </a:xfrm>
        </p:grpSpPr>
        <p:sp>
          <p:nvSpPr>
            <p:cNvPr id="17" name="TextBox 16"/>
            <p:cNvSpPr txBox="1"/>
            <p:nvPr/>
          </p:nvSpPr>
          <p:spPr>
            <a:xfrm>
              <a:off x="6300192" y="1124744"/>
              <a:ext cx="274660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800080"/>
                  </a:solidFill>
                </a:rPr>
                <a:t>Magnet ramping effect covered by margin in total capacity</a:t>
              </a:r>
              <a:endParaRPr lang="en-US" sz="1400" dirty="0">
                <a:solidFill>
                  <a:srgbClr val="800080"/>
                </a:solidFill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H="1">
              <a:off x="5940152" y="1628800"/>
              <a:ext cx="360040" cy="512440"/>
            </a:xfrm>
            <a:prstGeom prst="straightConnector1">
              <a:avLst/>
            </a:prstGeom>
            <a:ln>
              <a:solidFill>
                <a:srgbClr val="800080"/>
              </a:solidFill>
              <a:tailEnd type="triangle" w="med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7452320" y="1647964"/>
            <a:ext cx="1691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FF0000"/>
                </a:solidFill>
              </a:rPr>
              <a:t>He buffering</a:t>
            </a:r>
          </a:p>
          <a:p>
            <a:pPr algn="ctr"/>
            <a:r>
              <a:rPr lang="en-US" sz="1400" i="1" dirty="0" smtClean="0">
                <a:solidFill>
                  <a:srgbClr val="FF0000"/>
                </a:solidFill>
              </a:rPr>
              <a:t>Maximum flow</a:t>
            </a:r>
          </a:p>
          <a:p>
            <a:pPr algn="ctr"/>
            <a:r>
              <a:rPr lang="en-US" sz="1400" i="1" dirty="0" smtClean="0">
                <a:solidFill>
                  <a:srgbClr val="FF0000"/>
                </a:solidFill>
              </a:rPr>
              <a:t>Flow acceleration</a:t>
            </a:r>
            <a:endParaRPr lang="en-US" sz="1400" i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1720" y="764704"/>
            <a:ext cx="51845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800080"/>
                </a:solidFill>
              </a:rPr>
              <a:t>IT-2545/LHC/LHC, 1.8K Units</a:t>
            </a:r>
            <a:endParaRPr lang="en-US" sz="1400" i="1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146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plans </a:t>
            </a:r>
            <a:r>
              <a:rPr lang="en-US" dirty="0" smtClean="0">
                <a:solidFill>
                  <a:schemeClr val="accent1"/>
                </a:solidFill>
              </a:rPr>
              <a:t>Refrigeration</a:t>
            </a:r>
            <a:r>
              <a:rPr lang="en-US" dirty="0" smtClean="0"/>
              <a:t>-Distribution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Picture 4" descr="Master plan Q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80" y="2004223"/>
            <a:ext cx="8640000" cy="3368993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216480" y="1009440"/>
            <a:ext cx="8690833" cy="907392"/>
            <a:chOff x="216480" y="1225464"/>
            <a:chExt cx="8690833" cy="907392"/>
          </a:xfrm>
        </p:grpSpPr>
        <p:pic>
          <p:nvPicPr>
            <p:cNvPr id="7" name="Picture 6" descr="Screen Shot 2018-12-20 at 10.09.3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313" y="1525017"/>
              <a:ext cx="8640000" cy="607839"/>
            </a:xfrm>
            <a:prstGeom prst="rect">
              <a:avLst/>
            </a:prstGeom>
          </p:spPr>
        </p:pic>
        <p:pic>
          <p:nvPicPr>
            <p:cNvPr id="8" name="Picture 7" descr="Screen Shot 2018-12-20 at 10.10.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480" y="1225464"/>
              <a:ext cx="8676000" cy="332709"/>
            </a:xfrm>
            <a:prstGeom prst="rect">
              <a:avLst/>
            </a:prstGeom>
          </p:spPr>
        </p:pic>
      </p:grpSp>
      <p:sp>
        <p:nvSpPr>
          <p:cNvPr id="22" name="TextBox 21"/>
          <p:cNvSpPr txBox="1"/>
          <p:nvPr/>
        </p:nvSpPr>
        <p:spPr>
          <a:xfrm>
            <a:off x="1763688" y="4872062"/>
            <a:ext cx="5256584" cy="1077218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00080"/>
                </a:solidFill>
              </a:rPr>
              <a:t>From WP-Central vision to project engineer ownership</a:t>
            </a:r>
          </a:p>
          <a:p>
            <a:r>
              <a:rPr lang="en-US" sz="1600" i="1" dirty="0" smtClean="0">
                <a:solidFill>
                  <a:srgbClr val="800080"/>
                </a:solidFill>
              </a:rPr>
              <a:t>without change for important milestones</a:t>
            </a:r>
            <a:endParaRPr lang="en-US" sz="1600" i="1" dirty="0">
              <a:solidFill>
                <a:srgbClr val="800080"/>
              </a:solidFill>
            </a:endParaRPr>
          </a:p>
          <a:p>
            <a:endParaRPr lang="en-US" sz="1600" dirty="0" smtClean="0">
              <a:solidFill>
                <a:srgbClr val="800080"/>
              </a:solidFill>
            </a:endParaRPr>
          </a:p>
          <a:p>
            <a:r>
              <a:rPr lang="en-US" sz="1600" dirty="0" smtClean="0">
                <a:solidFill>
                  <a:srgbClr val="800080"/>
                </a:solidFill>
              </a:rPr>
              <a:t>Soon ready to discuss LS3 (ready to install, P1 </a:t>
            </a:r>
            <a:r>
              <a:rPr lang="en-US" sz="1600" dirty="0" err="1" smtClean="0">
                <a:solidFill>
                  <a:srgbClr val="800080"/>
                </a:solidFill>
              </a:rPr>
              <a:t>w.r.t</a:t>
            </a:r>
            <a:r>
              <a:rPr lang="en-US" sz="1600" dirty="0" smtClean="0">
                <a:solidFill>
                  <a:srgbClr val="800080"/>
                </a:solidFill>
              </a:rPr>
              <a:t> P5)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3851920" y="1484784"/>
            <a:ext cx="4320480" cy="2880320"/>
            <a:chOff x="3851920" y="1484784"/>
            <a:chExt cx="4320480" cy="2880320"/>
          </a:xfrm>
        </p:grpSpPr>
        <p:grpSp>
          <p:nvGrpSpPr>
            <p:cNvPr id="21" name="Group 20"/>
            <p:cNvGrpSpPr/>
            <p:nvPr/>
          </p:nvGrpSpPr>
          <p:grpSpPr>
            <a:xfrm>
              <a:off x="3851920" y="1484784"/>
              <a:ext cx="4320480" cy="2808312"/>
              <a:chOff x="3851920" y="1484784"/>
              <a:chExt cx="4320480" cy="2808312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H="1">
                <a:off x="3851920" y="1484784"/>
                <a:ext cx="1080120" cy="1584176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H="1">
                <a:off x="4716016" y="1556792"/>
                <a:ext cx="792088" cy="1800200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>
                <a:off x="6732240" y="1700808"/>
                <a:ext cx="216024" cy="2016224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H="1">
                <a:off x="7308304" y="1724571"/>
                <a:ext cx="216024" cy="2208485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H="1">
                <a:off x="7668344" y="1748334"/>
                <a:ext cx="504056" cy="2544762"/>
              </a:xfrm>
              <a:prstGeom prst="line">
                <a:avLst/>
              </a:prstGeom>
              <a:ln w="9525" cmpd="sng">
                <a:solidFill>
                  <a:srgbClr val="3366FF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/>
            <p:cNvGrpSpPr/>
            <p:nvPr/>
          </p:nvGrpSpPr>
          <p:grpSpPr>
            <a:xfrm>
              <a:off x="7668344" y="3995772"/>
              <a:ext cx="432048" cy="369332"/>
              <a:chOff x="7668344" y="3995772"/>
              <a:chExt cx="432048" cy="369332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7740352" y="4077072"/>
                <a:ext cx="288032" cy="21602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7668344" y="3995772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8000"/>
                    </a:solidFill>
                  </a:rPr>
                  <a:t>-</a:t>
                </a:r>
                <a:endParaRPr lang="en-US" dirty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6372200" y="3491716"/>
              <a:ext cx="432048" cy="369332"/>
              <a:chOff x="6372200" y="3491716"/>
              <a:chExt cx="432048" cy="369332"/>
            </a:xfrm>
          </p:grpSpPr>
          <p:sp>
            <p:nvSpPr>
              <p:cNvPr id="25" name="Oval 24"/>
              <p:cNvSpPr/>
              <p:nvPr/>
            </p:nvSpPr>
            <p:spPr>
              <a:xfrm>
                <a:off x="6444208" y="3573016"/>
                <a:ext cx="288032" cy="21602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372200" y="3491716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FF0000"/>
                    </a:solidFill>
                  </a:rPr>
                  <a:t>+</a:t>
                </a:r>
                <a:endParaRPr lang="en-US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32" name="Right Arrow 31"/>
          <p:cNvSpPr/>
          <p:nvPr/>
        </p:nvSpPr>
        <p:spPr>
          <a:xfrm>
            <a:off x="91711" y="2132856"/>
            <a:ext cx="231817" cy="128633"/>
          </a:xfrm>
          <a:prstGeom prst="rightArrow">
            <a:avLst/>
          </a:prstGeom>
          <a:solidFill>
            <a:schemeClr val="accent6"/>
          </a:solidFill>
          <a:ln>
            <a:solidFill>
              <a:srgbClr val="8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287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Content Placeholder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44" y="2060848"/>
            <a:ext cx="9040737" cy="29523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plans Refrigeration-</a:t>
            </a:r>
            <a:r>
              <a:rPr lang="en-US" dirty="0" smtClean="0">
                <a:solidFill>
                  <a:srgbClr val="64BCD9"/>
                </a:solidFill>
              </a:rPr>
              <a:t>Distributi</a:t>
            </a:r>
            <a:r>
              <a:rPr lang="en-US" dirty="0" smtClean="0"/>
              <a:t>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PSM-20Dec'18,  S. Claudet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6" name="Group 5"/>
          <p:cNvGrpSpPr/>
          <p:nvPr/>
        </p:nvGrpSpPr>
        <p:grpSpPr>
          <a:xfrm>
            <a:off x="107504" y="1009440"/>
            <a:ext cx="8690833" cy="907392"/>
            <a:chOff x="216480" y="1225464"/>
            <a:chExt cx="8690833" cy="907392"/>
          </a:xfrm>
        </p:grpSpPr>
        <p:pic>
          <p:nvPicPr>
            <p:cNvPr id="7" name="Picture 6" descr="Screen Shot 2018-12-20 at 10.09.34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7313" y="1525017"/>
              <a:ext cx="8640000" cy="607839"/>
            </a:xfrm>
            <a:prstGeom prst="rect">
              <a:avLst/>
            </a:prstGeom>
          </p:spPr>
        </p:pic>
        <p:pic>
          <p:nvPicPr>
            <p:cNvPr id="8" name="Picture 7" descr="Screen Shot 2018-12-20 at 10.10.1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6480" y="1225464"/>
              <a:ext cx="8676000" cy="332709"/>
            </a:xfrm>
            <a:prstGeom prst="rect">
              <a:avLst/>
            </a:prstGeom>
          </p:spPr>
        </p:pic>
      </p:grpSp>
      <p:sp>
        <p:nvSpPr>
          <p:cNvPr id="28" name="TextBox 27"/>
          <p:cNvSpPr txBox="1"/>
          <p:nvPr/>
        </p:nvSpPr>
        <p:spPr>
          <a:xfrm>
            <a:off x="7380312" y="3933056"/>
            <a:ext cx="14031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To be operated for QXL tests at cold, and LSS commissioning</a:t>
            </a:r>
            <a:endParaRPr lang="en-US" sz="1200" dirty="0"/>
          </a:p>
        </p:txBody>
      </p:sp>
      <p:grpSp>
        <p:nvGrpSpPr>
          <p:cNvPr id="58" name="Group 57"/>
          <p:cNvGrpSpPr/>
          <p:nvPr/>
        </p:nvGrpSpPr>
        <p:grpSpPr>
          <a:xfrm>
            <a:off x="2411760" y="1484784"/>
            <a:ext cx="5616624" cy="2520280"/>
            <a:chOff x="2411760" y="1484784"/>
            <a:chExt cx="5616624" cy="2520280"/>
          </a:xfrm>
        </p:grpSpPr>
        <p:cxnSp>
          <p:nvCxnSpPr>
            <p:cNvPr id="10" name="Straight Connector 9"/>
            <p:cNvCxnSpPr/>
            <p:nvPr/>
          </p:nvCxnSpPr>
          <p:spPr>
            <a:xfrm flipH="1">
              <a:off x="2411760" y="1484784"/>
              <a:ext cx="2448272" cy="1361241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3275856" y="1556792"/>
              <a:ext cx="2160240" cy="1512168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5796136" y="1700808"/>
              <a:ext cx="1008112" cy="1656184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6300192" y="1724571"/>
              <a:ext cx="1152128" cy="1848445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7092280" y="1748334"/>
              <a:ext cx="936104" cy="2256730"/>
            </a:xfrm>
            <a:prstGeom prst="line">
              <a:avLst/>
            </a:prstGeom>
            <a:ln w="9525" cmpd="sng">
              <a:solidFill>
                <a:srgbClr val="3366FF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2" name="Group 31"/>
            <p:cNvGrpSpPr/>
            <p:nvPr/>
          </p:nvGrpSpPr>
          <p:grpSpPr>
            <a:xfrm>
              <a:off x="6372200" y="3212976"/>
              <a:ext cx="432048" cy="369332"/>
              <a:chOff x="7740352" y="4005064"/>
              <a:chExt cx="432048" cy="369332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7812360" y="4149080"/>
                <a:ext cx="288032" cy="21602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7740352" y="4005064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8000"/>
                    </a:solidFill>
                  </a:rPr>
                  <a:t>-</a:t>
                </a:r>
                <a:endParaRPr lang="en-US" dirty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2699792" y="2564904"/>
              <a:ext cx="432048" cy="369332"/>
              <a:chOff x="7740352" y="4005064"/>
              <a:chExt cx="432048" cy="369332"/>
            </a:xfrm>
          </p:grpSpPr>
          <p:sp>
            <p:nvSpPr>
              <p:cNvPr id="44" name="Oval 43"/>
              <p:cNvSpPr/>
              <p:nvPr/>
            </p:nvSpPr>
            <p:spPr>
              <a:xfrm>
                <a:off x="7812360" y="4149080"/>
                <a:ext cx="288032" cy="21602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7740352" y="4005064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8000"/>
                    </a:solidFill>
                  </a:rPr>
                  <a:t>-</a:t>
                </a:r>
                <a:endParaRPr lang="en-US" dirty="0">
                  <a:solidFill>
                    <a:srgbClr val="008000"/>
                  </a:solidFill>
                </a:endParaRPr>
              </a:p>
            </p:txBody>
          </p:sp>
        </p:grpSp>
        <p:grpSp>
          <p:nvGrpSpPr>
            <p:cNvPr id="46" name="Group 45"/>
            <p:cNvGrpSpPr/>
            <p:nvPr/>
          </p:nvGrpSpPr>
          <p:grpSpPr>
            <a:xfrm>
              <a:off x="7140624" y="3592849"/>
              <a:ext cx="432048" cy="369332"/>
              <a:chOff x="7572672" y="4180438"/>
              <a:chExt cx="432048" cy="369332"/>
            </a:xfrm>
          </p:grpSpPr>
          <p:sp>
            <p:nvSpPr>
              <p:cNvPr id="47" name="Oval 46"/>
              <p:cNvSpPr/>
              <p:nvPr/>
            </p:nvSpPr>
            <p:spPr>
              <a:xfrm>
                <a:off x="7668344" y="4304621"/>
                <a:ext cx="288032" cy="216024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rgbClr val="3366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7572672" y="4180438"/>
                <a:ext cx="43204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8000"/>
                    </a:solidFill>
                  </a:rPr>
                  <a:t>-</a:t>
                </a:r>
                <a:endParaRPr lang="en-US" dirty="0">
                  <a:solidFill>
                    <a:srgbClr val="008000"/>
                  </a:solidFill>
                </a:endParaRPr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2987824" y="2571815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!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660232" y="3275692"/>
              <a:ext cx="2880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!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331640" y="5013176"/>
            <a:ext cx="6408712" cy="1231106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800080"/>
                </a:solidFill>
              </a:rPr>
              <a:t>From WP-Central vision to project engineer ownership</a:t>
            </a:r>
          </a:p>
          <a:p>
            <a:r>
              <a:rPr lang="en-US" sz="1600" i="1" dirty="0" smtClean="0">
                <a:solidFill>
                  <a:srgbClr val="800080"/>
                </a:solidFill>
              </a:rPr>
              <a:t>With moderate anticipation for tendering</a:t>
            </a:r>
            <a:endParaRPr lang="en-US" sz="1600" i="1" dirty="0">
              <a:solidFill>
                <a:srgbClr val="800080"/>
              </a:solidFill>
            </a:endParaRPr>
          </a:p>
          <a:p>
            <a:endParaRPr lang="en-US" sz="1000" dirty="0" smtClean="0">
              <a:solidFill>
                <a:srgbClr val="800080"/>
              </a:solidFill>
            </a:endParaRPr>
          </a:p>
          <a:p>
            <a:r>
              <a:rPr lang="en-US" sz="1600" dirty="0" smtClean="0">
                <a:solidFill>
                  <a:srgbClr val="800080"/>
                </a:solidFill>
              </a:rPr>
              <a:t>Possible to anticipate delivery in 2023 (surface),</a:t>
            </a:r>
          </a:p>
          <a:p>
            <a:r>
              <a:rPr lang="en-US" sz="1600" dirty="0" smtClean="0">
                <a:solidFill>
                  <a:srgbClr val="800080"/>
                </a:solidFill>
              </a:rPr>
              <a:t>it would require to freeze heat loads at the end of 2019 (why not)</a:t>
            </a:r>
          </a:p>
        </p:txBody>
      </p:sp>
      <p:sp>
        <p:nvSpPr>
          <p:cNvPr id="59" name="Right Arrow 58"/>
          <p:cNvSpPr/>
          <p:nvPr/>
        </p:nvSpPr>
        <p:spPr>
          <a:xfrm>
            <a:off x="91711" y="1988840"/>
            <a:ext cx="231817" cy="128633"/>
          </a:xfrm>
          <a:prstGeom prst="rightArrow">
            <a:avLst/>
          </a:prstGeom>
          <a:solidFill>
            <a:schemeClr val="accent6"/>
          </a:solidFill>
          <a:ln>
            <a:solidFill>
              <a:srgbClr val="800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/>
          <p:cNvSpPr txBox="1"/>
          <p:nvPr/>
        </p:nvSpPr>
        <p:spPr>
          <a:xfrm>
            <a:off x="395536" y="1916832"/>
            <a:ext cx="2376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Prepared by E. </a:t>
            </a:r>
            <a:r>
              <a:rPr lang="en-US" sz="1100" dirty="0" err="1" smtClean="0"/>
              <a:t>Monneret</a:t>
            </a:r>
            <a:endParaRPr lang="en-US" sz="1100" dirty="0"/>
          </a:p>
        </p:txBody>
      </p:sp>
      <p:grpSp>
        <p:nvGrpSpPr>
          <p:cNvPr id="75" name="Group 74"/>
          <p:cNvGrpSpPr/>
          <p:nvPr/>
        </p:nvGrpSpPr>
        <p:grpSpPr>
          <a:xfrm>
            <a:off x="1619672" y="3785542"/>
            <a:ext cx="4032448" cy="507554"/>
            <a:chOff x="1619672" y="3785542"/>
            <a:chExt cx="4032448" cy="507554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4860032" y="3789040"/>
              <a:ext cx="792088" cy="0"/>
            </a:xfrm>
            <a:prstGeom prst="line">
              <a:avLst/>
            </a:prstGeom>
            <a:ln w="76200" cmpd="sng">
              <a:solidFill>
                <a:schemeClr val="accent6">
                  <a:lumMod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1619672" y="3785542"/>
              <a:ext cx="792088" cy="0"/>
            </a:xfrm>
            <a:prstGeom prst="line">
              <a:avLst/>
            </a:prstGeom>
            <a:ln w="76200" cmpd="sng">
              <a:solidFill>
                <a:srgbClr val="008000"/>
              </a:solidFill>
              <a:prstDash val="sysDash"/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/>
            <p:nvPr/>
          </p:nvCxnSpPr>
          <p:spPr>
            <a:xfrm>
              <a:off x="5292080" y="3861048"/>
              <a:ext cx="0" cy="43204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ash"/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/>
            <p:nvPr/>
          </p:nvCxnSpPr>
          <p:spPr>
            <a:xfrm>
              <a:off x="2051720" y="3861048"/>
              <a:ext cx="0" cy="432048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prstDash val="sysDash"/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2051720" y="4293096"/>
              <a:ext cx="3240360" cy="0"/>
            </a:xfrm>
            <a:prstGeom prst="line">
              <a:avLst/>
            </a:prstGeom>
            <a:ln w="12700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24150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31163" y="720881"/>
            <a:ext cx="3758102" cy="2602587"/>
            <a:chOff x="40175" y="802949"/>
            <a:chExt cx="3758102" cy="2602587"/>
          </a:xfrm>
          <a:effectLst/>
        </p:grpSpPr>
        <p:grpSp>
          <p:nvGrpSpPr>
            <p:cNvPr id="41" name="Group 40"/>
            <p:cNvGrpSpPr/>
            <p:nvPr/>
          </p:nvGrpSpPr>
          <p:grpSpPr>
            <a:xfrm>
              <a:off x="40175" y="802949"/>
              <a:ext cx="3758102" cy="2602587"/>
              <a:chOff x="40175" y="802949"/>
              <a:chExt cx="3758102" cy="260258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5899" y="1151229"/>
                <a:ext cx="3551428" cy="2254307"/>
              </a:xfrm>
              <a:prstGeom prst="rect">
                <a:avLst/>
              </a:prstGeom>
            </p:spPr>
          </p:pic>
          <p:sp>
            <p:nvSpPr>
              <p:cNvPr id="40" name="Rectangle 39"/>
              <p:cNvSpPr/>
              <p:nvPr/>
            </p:nvSpPr>
            <p:spPr>
              <a:xfrm>
                <a:off x="40175" y="802949"/>
                <a:ext cx="3758102" cy="2602587"/>
              </a:xfrm>
              <a:prstGeom prst="rect">
                <a:avLst/>
              </a:prstGeom>
              <a:noFill/>
              <a:ln w="1905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3" name="TextBox 92"/>
            <p:cNvSpPr txBox="1"/>
            <p:nvPr/>
          </p:nvSpPr>
          <p:spPr>
            <a:xfrm>
              <a:off x="861130" y="802949"/>
              <a:ext cx="2104166" cy="276999"/>
            </a:xfrm>
            <a:prstGeom prst="rect">
              <a:avLst/>
            </a:prstGeom>
            <a:noFill/>
            <a:ln>
              <a:solidFill>
                <a:schemeClr val="tx2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Typical Tunnel cross section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0" name="Footer Placeholder 3"/>
          <p:cNvSpPr txBox="1">
            <a:spLocks/>
          </p:cNvSpPr>
          <p:nvPr/>
        </p:nvSpPr>
        <p:spPr>
          <a:xfrm>
            <a:off x="5523153" y="6393920"/>
            <a:ext cx="2895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Marco Spitoni  HL-LHC / WP9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6495" y="109875"/>
            <a:ext cx="8424977" cy="49424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FF6600"/>
                </a:solidFill>
              </a:rPr>
              <a:t>WG1</a:t>
            </a:r>
            <a:r>
              <a:rPr lang="en-US" sz="2800" dirty="0" smtClean="0"/>
              <a:t>, QXL headers – </a:t>
            </a:r>
            <a:r>
              <a:rPr lang="en-US" sz="2800" dirty="0" smtClean="0">
                <a:solidFill>
                  <a:srgbClr val="FF0000"/>
                </a:solidFill>
              </a:rPr>
              <a:t>WG2</a:t>
            </a:r>
            <a:r>
              <a:rPr lang="en-US" sz="2800" dirty="0" smtClean="0"/>
              <a:t>, Functional Analysis</a:t>
            </a: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" t="10202" r="739" b="725"/>
          <a:stretch/>
        </p:blipFill>
        <p:spPr>
          <a:xfrm>
            <a:off x="4089955" y="1004410"/>
            <a:ext cx="4880389" cy="3119423"/>
          </a:xfrm>
          <a:prstGeom prst="rect">
            <a:avLst/>
          </a:prstGeom>
          <a:ln>
            <a:noFill/>
          </a:ln>
          <a:effectLst/>
        </p:spPr>
      </p:pic>
      <p:sp>
        <p:nvSpPr>
          <p:cNvPr id="3" name="Rectangle 2"/>
          <p:cNvSpPr/>
          <p:nvPr/>
        </p:nvSpPr>
        <p:spPr>
          <a:xfrm>
            <a:off x="4491335" y="1058008"/>
            <a:ext cx="4180671" cy="530623"/>
          </a:xfrm>
          <a:prstGeom prst="rect">
            <a:avLst/>
          </a:prstGeom>
          <a:noFill/>
          <a:ln w="19050">
            <a:solidFill>
              <a:srgbClr val="F17D1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4240363" y="2505163"/>
            <a:ext cx="4431643" cy="852214"/>
          </a:xfrm>
          <a:prstGeom prst="rect">
            <a:avLst/>
          </a:prstGeom>
          <a:noFill/>
          <a:ln w="19050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285443" y="2367657"/>
            <a:ext cx="535984" cy="522583"/>
          </a:xfrm>
          <a:prstGeom prst="ellipse">
            <a:avLst/>
          </a:prstGeom>
          <a:noFill/>
          <a:ln w="19050">
            <a:solidFill>
              <a:srgbClr val="F17D1A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1845113" y="2064757"/>
            <a:ext cx="535984" cy="522583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Elbow Connector 11"/>
          <p:cNvCxnSpPr>
            <a:stCxn id="4" idx="1"/>
            <a:endCxn id="56" idx="4"/>
          </p:cNvCxnSpPr>
          <p:nvPr/>
        </p:nvCxnSpPr>
        <p:spPr>
          <a:xfrm rot="10800000">
            <a:off x="2113105" y="2587340"/>
            <a:ext cx="2127258" cy="343930"/>
          </a:xfrm>
          <a:prstGeom prst="bentConnector2">
            <a:avLst/>
          </a:prstGeom>
          <a:ln w="19050">
            <a:solidFill>
              <a:srgbClr val="C0000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3" idx="1"/>
            <a:endCxn id="6" idx="0"/>
          </p:cNvCxnSpPr>
          <p:nvPr/>
        </p:nvCxnSpPr>
        <p:spPr>
          <a:xfrm rot="10800000" flipV="1">
            <a:off x="1553435" y="1323319"/>
            <a:ext cx="2937900" cy="1044337"/>
          </a:xfrm>
          <a:prstGeom prst="bentConnector2">
            <a:avLst/>
          </a:prstGeom>
          <a:ln w="19050">
            <a:solidFill>
              <a:srgbClr val="F17D1A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6" idx="2"/>
            <a:endCxn id="47" idx="1"/>
          </p:cNvCxnSpPr>
          <p:nvPr/>
        </p:nvCxnSpPr>
        <p:spPr>
          <a:xfrm rot="10800000" flipV="1">
            <a:off x="776509" y="2628948"/>
            <a:ext cx="508934" cy="2118103"/>
          </a:xfrm>
          <a:prstGeom prst="bentConnector3">
            <a:avLst>
              <a:gd name="adj1" fmla="val 144917"/>
            </a:avLst>
          </a:prstGeom>
          <a:ln w="19050">
            <a:solidFill>
              <a:srgbClr val="F17D1A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5584441" y="725094"/>
            <a:ext cx="1891415" cy="276999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Inner Triplet flow scheme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066270" y="725094"/>
            <a:ext cx="4948776" cy="3446155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9" name="Group 48"/>
          <p:cNvGrpSpPr/>
          <p:nvPr/>
        </p:nvGrpSpPr>
        <p:grpSpPr>
          <a:xfrm>
            <a:off x="776509" y="3469612"/>
            <a:ext cx="2532184" cy="2554879"/>
            <a:chOff x="1084385" y="3581400"/>
            <a:chExt cx="2532184" cy="2554879"/>
          </a:xfrm>
          <a:effectLst/>
        </p:grpSpPr>
        <p:grpSp>
          <p:nvGrpSpPr>
            <p:cNvPr id="46" name="Group 45"/>
            <p:cNvGrpSpPr/>
            <p:nvPr/>
          </p:nvGrpSpPr>
          <p:grpSpPr>
            <a:xfrm>
              <a:off x="1231331" y="3782642"/>
              <a:ext cx="2299531" cy="2353637"/>
              <a:chOff x="1041720" y="3727502"/>
              <a:chExt cx="2299531" cy="2353637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41720" y="3727502"/>
                <a:ext cx="2299531" cy="2353637"/>
              </a:xfrm>
              <a:prstGeom prst="rect">
                <a:avLst/>
              </a:prstGeom>
            </p:spPr>
          </p:pic>
          <p:sp>
            <p:nvSpPr>
              <p:cNvPr id="23" name="Rounded Rectangle 22"/>
              <p:cNvSpPr/>
              <p:nvPr/>
            </p:nvSpPr>
            <p:spPr>
              <a:xfrm>
                <a:off x="2466343" y="4939159"/>
                <a:ext cx="241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rgbClr val="00B0F0"/>
                    </a:solidFill>
                  </a:rPr>
                  <a:t>B</a:t>
                </a:r>
                <a:endParaRPr lang="en-GB" sz="1400" b="1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77" name="Rounded Rectangle 76"/>
              <p:cNvSpPr/>
              <p:nvPr/>
            </p:nvSpPr>
            <p:spPr>
              <a:xfrm>
                <a:off x="1392242" y="4997852"/>
                <a:ext cx="241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 smtClean="0">
                    <a:solidFill>
                      <a:srgbClr val="FF0000"/>
                    </a:solidFill>
                  </a:rPr>
                  <a:t>D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8" name="Rounded Rectangle 77"/>
              <p:cNvSpPr/>
              <p:nvPr/>
            </p:nvSpPr>
            <p:spPr>
              <a:xfrm>
                <a:off x="1574835" y="4324881"/>
                <a:ext cx="241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</a:rPr>
                  <a:t>C</a:t>
                </a:r>
                <a:endParaRPr lang="en-GB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2396068" y="4148800"/>
                <a:ext cx="429193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rgbClr val="00B050"/>
                    </a:solidFill>
                  </a:rPr>
                  <a:t>Eh</a:t>
                </a:r>
                <a:endParaRPr lang="en-GB" sz="12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80" name="Rounded Rectangle 79"/>
              <p:cNvSpPr/>
              <p:nvPr/>
            </p:nvSpPr>
            <p:spPr>
              <a:xfrm>
                <a:off x="1700434" y="5421012"/>
                <a:ext cx="425559" cy="209034"/>
              </a:xfrm>
              <a:prstGeom prst="roundRect">
                <a:avLst>
                  <a:gd name="adj" fmla="val 26923"/>
                </a:avLst>
              </a:prstGeom>
              <a:no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err="1" smtClean="0">
                    <a:solidFill>
                      <a:srgbClr val="00B050"/>
                    </a:solidFill>
                  </a:rPr>
                  <a:t>Fh</a:t>
                </a:r>
                <a:endParaRPr lang="en-GB" sz="1200" b="1" dirty="0">
                  <a:solidFill>
                    <a:srgbClr val="00B050"/>
                  </a:solidFill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1377165" y="3581400"/>
              <a:ext cx="1946623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17D1A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000000"/>
                  </a:solidFill>
                </a:rPr>
                <a:t>Typical QXL cross section</a:t>
              </a:r>
              <a:endParaRPr lang="en-GB" sz="1200" dirty="0">
                <a:solidFill>
                  <a:srgbClr val="000000"/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084385" y="3581400"/>
              <a:ext cx="2532184" cy="2554879"/>
            </a:xfrm>
            <a:prstGeom prst="rect">
              <a:avLst/>
            </a:prstGeom>
            <a:noFill/>
            <a:ln w="19050">
              <a:solidFill>
                <a:srgbClr val="F17D1A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8185425" y="1587638"/>
            <a:ext cx="492443" cy="276999"/>
          </a:xfrm>
          <a:prstGeom prst="rect">
            <a:avLst/>
          </a:prstGeom>
          <a:noFill/>
          <a:ln>
            <a:solidFill>
              <a:srgbClr val="F17D1A"/>
            </a:solidFill>
          </a:ln>
          <a:effectLst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17D1A"/>
                </a:solidFill>
              </a:rPr>
              <a:t>QXL</a:t>
            </a:r>
            <a:endParaRPr lang="en-GB" sz="1200" dirty="0">
              <a:solidFill>
                <a:srgbClr val="F17D1A"/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240363" y="3357377"/>
            <a:ext cx="854421" cy="400110"/>
          </a:xfrm>
          <a:prstGeom prst="rect">
            <a:avLst/>
          </a:prstGeom>
          <a:solidFill>
            <a:srgbClr val="FFFFBB"/>
          </a:solidFill>
          <a:ln>
            <a:solidFill>
              <a:srgbClr val="C82510"/>
            </a:solidFill>
            <a:prstDash val="dash"/>
          </a:ln>
          <a:effectLst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82510"/>
                </a:solidFill>
              </a:rPr>
              <a:t>Users</a:t>
            </a:r>
            <a:endParaRPr lang="en-GB" sz="2000" dirty="0">
              <a:solidFill>
                <a:srgbClr val="C8251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779912" y="4509120"/>
            <a:ext cx="4743606" cy="1477328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B050"/>
                </a:solidFill>
              </a:rPr>
              <a:t>Header Eh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Supply of thermal shield and </a:t>
            </a:r>
            <a:r>
              <a:rPr lang="en-US" sz="1200" i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beam screen (IT only)</a:t>
            </a:r>
            <a:endParaRPr lang="en-US" sz="1200" i="1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B050"/>
                </a:solidFill>
              </a:rPr>
              <a:t>Header </a:t>
            </a:r>
            <a:r>
              <a:rPr lang="en-US" sz="1200" dirty="0" err="1" smtClean="0">
                <a:solidFill>
                  <a:srgbClr val="00B050"/>
                </a:solidFill>
              </a:rPr>
              <a:t>Fh</a:t>
            </a:r>
            <a:r>
              <a:rPr lang="en-US" sz="1200" dirty="0" smtClean="0">
                <a:solidFill>
                  <a:srgbClr val="00B05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Return of header Eh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Header C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Supply of supercritical He 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00B0F0"/>
                </a:solidFill>
              </a:rPr>
              <a:t>Header B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Return of superfluid He (very low pressure)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1200" dirty="0" smtClean="0">
                <a:solidFill>
                  <a:srgbClr val="FF0000"/>
                </a:solidFill>
              </a:rPr>
              <a:t>Header D </a:t>
            </a:r>
            <a:r>
              <a:rPr lang="en-US" sz="1200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Return from DFX-DFM, </a:t>
            </a:r>
            <a:r>
              <a:rPr lang="en-US" sz="1200" i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beam screen (D2, CC, SAMs)</a:t>
            </a:r>
            <a:endParaRPr lang="en-GB" sz="1200" i="1" dirty="0">
              <a:solidFill>
                <a:srgbClr val="0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3774730" y="3745264"/>
            <a:ext cx="4932322" cy="2348032"/>
            <a:chOff x="3774730" y="3745264"/>
            <a:chExt cx="4932322" cy="2348032"/>
          </a:xfrm>
        </p:grpSpPr>
        <p:pic>
          <p:nvPicPr>
            <p:cNvPr id="7" name="Picture 6" descr="Preliminary_sizing_of_the_cryogenic_distribution_line_for_HL-LHC_Page_17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4730" y="3745264"/>
              <a:ext cx="3130710" cy="234803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6905440" y="4570676"/>
              <a:ext cx="1801612" cy="141577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u="sng" dirty="0" smtClean="0"/>
                <a:t>Various modes: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Nominal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Reduced capacity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Cool-down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/>
                <a:t>- Quench</a:t>
              </a:r>
            </a:p>
            <a:p>
              <a:r>
                <a:rPr lang="en-US" sz="1400" dirty="0"/>
                <a:t> </a:t>
              </a:r>
              <a:r>
                <a:rPr lang="en-US" sz="1400" dirty="0" smtClean="0">
                  <a:solidFill>
                    <a:schemeClr val="bg1">
                      <a:lumMod val="50000"/>
                    </a:schemeClr>
                  </a:solidFill>
                </a:rPr>
                <a:t>- Other transients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WP9-Cryogenics,  Intro Controls Architecture - 16May'19,  S. Claudet</a:t>
            </a:r>
            <a:endParaRPr lang="en-US" dirty="0"/>
          </a:p>
        </p:txBody>
      </p:sp>
      <p:sp>
        <p:nvSpPr>
          <p:cNvPr id="38" name="Slide Number Placeholder 7"/>
          <p:cNvSpPr txBox="1">
            <a:spLocks/>
          </p:cNvSpPr>
          <p:nvPr/>
        </p:nvSpPr>
        <p:spPr>
          <a:xfrm>
            <a:off x="8686800" y="6381368"/>
            <a:ext cx="457200" cy="360000"/>
          </a:xfrm>
          <a:prstGeom prst="rect">
            <a:avLst/>
          </a:prstGeom>
          <a:noFill/>
        </p:spPr>
        <p:txBody>
          <a:bodyPr anchor="b" anchorCtr="0"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 algn="r"/>
            <a:fld id="{8B8FEE61-2320-D443-B68A-A4780F306160}" type="slidenum">
              <a:rPr lang="en-US" sz="1200" smtClean="0">
                <a:solidFill>
                  <a:schemeClr val="accent1"/>
                </a:solidFill>
              </a:rPr>
              <a:pPr algn="r"/>
              <a:t>18</a:t>
            </a:fld>
            <a:endParaRPr lang="en-US" sz="1200" dirty="0">
              <a:solidFill>
                <a:schemeClr val="accent1"/>
              </a:solidFill>
            </a:endParaRPr>
          </a:p>
        </p:txBody>
      </p:sp>
      <p:pic>
        <p:nvPicPr>
          <p:cNvPr id="39" name="Image 5" descr="CERN-logo_outlin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2000" y="6255368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09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of this mini series of meetings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328592"/>
          </a:xfrm>
        </p:spPr>
        <p:txBody>
          <a:bodyPr>
            <a:noAutofit/>
          </a:bodyPr>
          <a:lstStyle/>
          <a:p>
            <a:r>
              <a:rPr lang="en-US" sz="1000" dirty="0"/>
              <a:t>For the </a:t>
            </a:r>
            <a:r>
              <a:rPr lang="en-US" sz="1000" dirty="0" err="1"/>
              <a:t>HiLumi</a:t>
            </a:r>
            <a:r>
              <a:rPr lang="en-US" sz="1000" dirty="0"/>
              <a:t> cryogenics at P1/P5, we have now completed the series of expected heat loads, flow diagrams and preliminary sizing of the QXL headers (QXL: </a:t>
            </a:r>
            <a:r>
              <a:rPr lang="en-US" sz="1000" dirty="0" err="1"/>
              <a:t>Cryoline</a:t>
            </a:r>
            <a:r>
              <a:rPr lang="en-US" sz="1000" dirty="0"/>
              <a:t> for </a:t>
            </a:r>
            <a:r>
              <a:rPr lang="en-US" sz="1000" dirty="0" err="1"/>
              <a:t>HiLumi</a:t>
            </a:r>
            <a:r>
              <a:rPr lang="en-US" sz="1000" dirty="0"/>
              <a:t>). We would like to complement this work with a similar one for controls.</a:t>
            </a:r>
          </a:p>
          <a:p>
            <a:r>
              <a:rPr lang="en-US" sz="2400" dirty="0"/>
              <a:t>Our goal is to </a:t>
            </a:r>
            <a:r>
              <a:rPr lang="en-US" sz="2400" dirty="0">
                <a:solidFill>
                  <a:srgbClr val="FF0000"/>
                </a:solidFill>
              </a:rPr>
              <a:t>evaluate possible control architectures, interfaces with existing ones</a:t>
            </a:r>
            <a:r>
              <a:rPr lang="en-US" sz="2400" dirty="0" smtClean="0">
                <a:solidFill>
                  <a:srgbClr val="FF0000"/>
                </a:solidFill>
              </a:rPr>
              <a:t>,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and </a:t>
            </a:r>
            <a:r>
              <a:rPr lang="en-US" sz="2400" dirty="0">
                <a:solidFill>
                  <a:srgbClr val="FF0000"/>
                </a:solidFill>
              </a:rPr>
              <a:t>typical needs for racks and cables</a:t>
            </a:r>
          </a:p>
          <a:p>
            <a:endParaRPr lang="en-US" sz="2400" dirty="0">
              <a:solidFill>
                <a:srgbClr val="FF0000"/>
              </a:solidFill>
            </a:endParaRPr>
          </a:p>
          <a:p>
            <a:r>
              <a:rPr lang="en-US" sz="1050" dirty="0"/>
              <a:t>As validated at pilotage last autumn and following similar work recently done for QXL sizing, we would propose to start a </a:t>
            </a:r>
            <a:r>
              <a:rPr lang="en-US" sz="1050" dirty="0">
                <a:solidFill>
                  <a:srgbClr val="0000FF"/>
                </a:solidFill>
              </a:rPr>
              <a:t>small series of meetings on this topic with </a:t>
            </a:r>
            <a:r>
              <a:rPr lang="en-US" sz="1050" dirty="0" err="1">
                <a:solidFill>
                  <a:srgbClr val="0000FF"/>
                </a:solidFill>
              </a:rPr>
              <a:t>specialised</a:t>
            </a:r>
            <a:r>
              <a:rPr lang="en-US" sz="1050" dirty="0">
                <a:solidFill>
                  <a:srgbClr val="0000FF"/>
                </a:solidFill>
              </a:rPr>
              <a:t> and experienced </a:t>
            </a:r>
            <a:r>
              <a:rPr lang="en-US" sz="1050" dirty="0" err="1">
                <a:solidFill>
                  <a:srgbClr val="0000FF"/>
                </a:solidFill>
              </a:rPr>
              <a:t>collegues</a:t>
            </a:r>
            <a:r>
              <a:rPr lang="en-US" sz="1050" dirty="0">
                <a:solidFill>
                  <a:srgbClr val="0000FF"/>
                </a:solidFill>
              </a:rPr>
              <a:t> in the group.</a:t>
            </a:r>
          </a:p>
          <a:p>
            <a:endParaRPr lang="en-US" sz="1050" dirty="0"/>
          </a:p>
          <a:p>
            <a:r>
              <a:rPr lang="en-US" sz="1050" dirty="0"/>
              <a:t>We could consider: introduction and presentation of reference so far for </a:t>
            </a:r>
            <a:r>
              <a:rPr lang="en-US" sz="1050" dirty="0" err="1"/>
              <a:t>HiLumi</a:t>
            </a:r>
            <a:r>
              <a:rPr lang="en-US" sz="1050" dirty="0"/>
              <a:t> cryogenics from our side, and LHC controls architecture from your side.</a:t>
            </a:r>
          </a:p>
          <a:p>
            <a:r>
              <a:rPr lang="en-US" sz="1050" dirty="0"/>
              <a:t>Discussion, studies for possible scheme for instrumentation and controls of </a:t>
            </a:r>
            <a:r>
              <a:rPr lang="en-US" sz="1050" dirty="0" err="1"/>
              <a:t>HiLumi</a:t>
            </a:r>
            <a:r>
              <a:rPr lang="en-US" sz="1050" dirty="0"/>
              <a:t> cryogenics.</a:t>
            </a:r>
          </a:p>
          <a:p>
            <a:r>
              <a:rPr lang="en-US" sz="1050" dirty="0">
                <a:solidFill>
                  <a:srgbClr val="FF0000"/>
                </a:solidFill>
              </a:rPr>
              <a:t>A summary document with schemes and list should be the final deliverable.</a:t>
            </a:r>
          </a:p>
          <a:p>
            <a:endParaRPr lang="en-US" sz="1050" dirty="0"/>
          </a:p>
          <a:p>
            <a:r>
              <a:rPr lang="en-US" sz="1050" dirty="0"/>
              <a:t>For the </a:t>
            </a:r>
            <a:r>
              <a:rPr lang="en-US" sz="1050" dirty="0" err="1"/>
              <a:t>organisation</a:t>
            </a:r>
            <a:r>
              <a:rPr lang="en-US" sz="1050" dirty="0"/>
              <a:t> of these meetings, we will prepare ad-hoc </a:t>
            </a:r>
            <a:r>
              <a:rPr lang="en-US" sz="1050" dirty="0" err="1"/>
              <a:t>indico</a:t>
            </a:r>
            <a:r>
              <a:rPr lang="en-US" sz="1050" dirty="0"/>
              <a:t> sites, call for meeting and prepare executive minutes of meetings</a:t>
            </a:r>
          </a:p>
          <a:p>
            <a:r>
              <a:rPr lang="en-US" sz="1050" dirty="0"/>
              <a:t>Participants:</a:t>
            </a:r>
          </a:p>
          <a:p>
            <a:r>
              <a:rPr lang="en-US" sz="1050" dirty="0"/>
              <a:t> - HL-</a:t>
            </a:r>
            <a:r>
              <a:rPr lang="en-US" sz="1050" dirty="0" err="1"/>
              <a:t>Cryo</a:t>
            </a:r>
            <a:r>
              <a:rPr lang="en-US" sz="1050" dirty="0"/>
              <a:t>: Marco </a:t>
            </a:r>
            <a:r>
              <a:rPr lang="en-US" sz="1050" dirty="0" err="1"/>
              <a:t>Spitoni</a:t>
            </a:r>
            <a:r>
              <a:rPr lang="en-US" sz="1050" dirty="0"/>
              <a:t>, Michele </a:t>
            </a:r>
            <a:r>
              <a:rPr lang="en-US" sz="1050" dirty="0" err="1"/>
              <a:t>Sisti</a:t>
            </a:r>
            <a:r>
              <a:rPr lang="en-US" sz="1050" dirty="0"/>
              <a:t>, Emmanuel </a:t>
            </a:r>
            <a:r>
              <a:rPr lang="en-US" sz="1050" dirty="0" err="1"/>
              <a:t>Monneret</a:t>
            </a:r>
            <a:r>
              <a:rPr lang="en-US" sz="1050" dirty="0"/>
              <a:t>, Krzysztof </a:t>
            </a:r>
            <a:r>
              <a:rPr lang="en-US" sz="1050" dirty="0" err="1"/>
              <a:t>Brodzinski</a:t>
            </a:r>
            <a:r>
              <a:rPr lang="en-US" sz="1050" dirty="0"/>
              <a:t>, Serge Claudet</a:t>
            </a:r>
          </a:p>
          <a:p>
            <a:r>
              <a:rPr lang="en-US" sz="1050" dirty="0"/>
              <a:t> - CRG: </a:t>
            </a:r>
            <a:r>
              <a:rPr lang="en-US" sz="1050" dirty="0" err="1"/>
              <a:t>Nikolaos</a:t>
            </a:r>
            <a:r>
              <a:rPr lang="en-US" sz="1050" dirty="0"/>
              <a:t> </a:t>
            </a:r>
            <a:r>
              <a:rPr lang="en-US" sz="1050" dirty="0" err="1"/>
              <a:t>Trikoupis</a:t>
            </a:r>
            <a:r>
              <a:rPr lang="en-US" sz="1050" dirty="0"/>
              <a:t>, Juan Casas-</a:t>
            </a:r>
            <a:r>
              <a:rPr lang="en-US" sz="1050" dirty="0" err="1"/>
              <a:t>Cubillos</a:t>
            </a:r>
            <a:r>
              <a:rPr lang="en-US" sz="1050" dirty="0"/>
              <a:t>, </a:t>
            </a:r>
            <a:r>
              <a:rPr lang="en-US" sz="1050" dirty="0" err="1"/>
              <a:t>Czeslaw</a:t>
            </a:r>
            <a:r>
              <a:rPr lang="en-US" sz="1050" dirty="0"/>
              <a:t> </a:t>
            </a:r>
            <a:r>
              <a:rPr lang="en-US" sz="1050" dirty="0" err="1"/>
              <a:t>Fluder</a:t>
            </a:r>
            <a:r>
              <a:rPr lang="en-US" sz="1050" dirty="0"/>
              <a:t>, Marco </a:t>
            </a:r>
            <a:r>
              <a:rPr lang="en-US" sz="1050" dirty="0" err="1"/>
              <a:t>Pezzetti</a:t>
            </a:r>
            <a:r>
              <a:rPr lang="en-US" sz="1050" dirty="0"/>
              <a:t>, Benjamin </a:t>
            </a:r>
            <a:r>
              <a:rPr lang="en-US" sz="1050" dirty="0" err="1"/>
              <a:t>Bradu</a:t>
            </a:r>
            <a:endParaRPr lang="en-US" sz="1050" dirty="0"/>
          </a:p>
          <a:p>
            <a:r>
              <a:rPr lang="en-US" sz="1050" dirty="0"/>
              <a:t> - </a:t>
            </a:r>
            <a:r>
              <a:rPr lang="en-US" sz="1050" dirty="0" err="1"/>
              <a:t>Convenors</a:t>
            </a:r>
            <a:r>
              <a:rPr lang="en-US" sz="1050" dirty="0"/>
              <a:t>: Michele </a:t>
            </a:r>
            <a:r>
              <a:rPr lang="en-US" sz="1050" dirty="0" err="1"/>
              <a:t>Sisti</a:t>
            </a:r>
            <a:r>
              <a:rPr lang="en-US" sz="1050" dirty="0"/>
              <a:t>, Serge Claudet</a:t>
            </a:r>
          </a:p>
          <a:p>
            <a:endParaRPr lang="en-US" sz="1050" dirty="0"/>
          </a:p>
          <a:p>
            <a:r>
              <a:rPr lang="en-US" sz="1050" dirty="0"/>
              <a:t>We would propose to use the slot on Thursdays 10h30-12h, tentatively and if nobody objects, we could start May 16th.</a:t>
            </a:r>
          </a:p>
          <a:p>
            <a:endParaRPr lang="en-US" sz="1050" dirty="0"/>
          </a:p>
          <a:p>
            <a:r>
              <a:rPr lang="en-US" sz="1050" dirty="0"/>
              <a:t>Looking forward to meeting you and getting your feedback!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04248" y="1916832"/>
            <a:ext cx="1440160" cy="707886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rgbClr val="800080"/>
                </a:solidFill>
              </a:rPr>
              <a:t>WG3</a:t>
            </a:r>
            <a:endParaRPr lang="en-US" sz="4000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86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 of this mini series of meetings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7704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WP9-Cryogenics,  Intro </a:t>
            </a:r>
            <a:r>
              <a:rPr lang="fr-FR" noProof="0" dirty="0" err="1" smtClean="0"/>
              <a:t>Controls</a:t>
            </a:r>
            <a:r>
              <a:rPr lang="fr-FR" noProof="0" dirty="0" smtClean="0"/>
              <a:t> Architecture - 16May'19,  S. Claudet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9504" y="6356350"/>
            <a:ext cx="36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2000" y="908720"/>
            <a:ext cx="7920000" cy="5328592"/>
          </a:xfrm>
        </p:spPr>
        <p:txBody>
          <a:bodyPr>
            <a:noAutofit/>
          </a:bodyPr>
          <a:lstStyle/>
          <a:p>
            <a:r>
              <a:rPr lang="en-US" sz="1100" dirty="0"/>
              <a:t>For the </a:t>
            </a:r>
            <a:r>
              <a:rPr lang="en-US" sz="1100" dirty="0" err="1"/>
              <a:t>HiLumi</a:t>
            </a:r>
            <a:r>
              <a:rPr lang="en-US" sz="1100" dirty="0"/>
              <a:t> cryogenics at P1/P5, we have now completed the series of expected heat loads, flow diagrams and preliminary sizing of the QXL headers (QXL: </a:t>
            </a:r>
            <a:r>
              <a:rPr lang="en-US" sz="1100" dirty="0" err="1"/>
              <a:t>Cryoline</a:t>
            </a:r>
            <a:r>
              <a:rPr lang="en-US" sz="1100" dirty="0"/>
              <a:t> for </a:t>
            </a:r>
            <a:r>
              <a:rPr lang="en-US" sz="1100" dirty="0" err="1"/>
              <a:t>HiLumi</a:t>
            </a:r>
            <a:r>
              <a:rPr lang="en-US" sz="1100" dirty="0"/>
              <a:t>). We would like to complement this work with a similar one for controls.</a:t>
            </a:r>
          </a:p>
          <a:p>
            <a:r>
              <a:rPr lang="en-US" sz="1100" dirty="0"/>
              <a:t>Our goal is to </a:t>
            </a:r>
            <a:r>
              <a:rPr lang="en-US" sz="1100" dirty="0">
                <a:solidFill>
                  <a:srgbClr val="FF0000"/>
                </a:solidFill>
              </a:rPr>
              <a:t>evaluate possible control architectures, interfaces with existing ones, and typical needs for racks and cables</a:t>
            </a:r>
          </a:p>
          <a:p>
            <a:endParaRPr lang="en-US" sz="1100" dirty="0">
              <a:solidFill>
                <a:srgbClr val="FF0000"/>
              </a:solidFill>
            </a:endParaRPr>
          </a:p>
          <a:p>
            <a:r>
              <a:rPr lang="en-US" sz="1100" dirty="0"/>
              <a:t>As validated at pilotage last autumn and following similar work recently done for QXL sizing, we would propose to start a </a:t>
            </a:r>
            <a:r>
              <a:rPr lang="en-US" sz="1100" dirty="0">
                <a:solidFill>
                  <a:srgbClr val="0000FF"/>
                </a:solidFill>
              </a:rPr>
              <a:t>small series of meetings on this topic with </a:t>
            </a:r>
            <a:r>
              <a:rPr lang="en-US" sz="1100" dirty="0" err="1">
                <a:solidFill>
                  <a:srgbClr val="0000FF"/>
                </a:solidFill>
              </a:rPr>
              <a:t>specialised</a:t>
            </a:r>
            <a:r>
              <a:rPr lang="en-US" sz="1100" dirty="0">
                <a:solidFill>
                  <a:srgbClr val="0000FF"/>
                </a:solidFill>
              </a:rPr>
              <a:t> and experienced </a:t>
            </a:r>
            <a:r>
              <a:rPr lang="en-US" sz="1100" dirty="0" err="1">
                <a:solidFill>
                  <a:srgbClr val="0000FF"/>
                </a:solidFill>
              </a:rPr>
              <a:t>collegues</a:t>
            </a:r>
            <a:r>
              <a:rPr lang="en-US" sz="1100" dirty="0">
                <a:solidFill>
                  <a:srgbClr val="0000FF"/>
                </a:solidFill>
              </a:rPr>
              <a:t> in the group.</a:t>
            </a:r>
          </a:p>
          <a:p>
            <a:endParaRPr lang="en-US" sz="1100" dirty="0"/>
          </a:p>
          <a:p>
            <a:r>
              <a:rPr lang="en-US" sz="1100" dirty="0"/>
              <a:t>We could consider: introduction and presentation of reference so far for </a:t>
            </a:r>
            <a:r>
              <a:rPr lang="en-US" sz="1100" dirty="0" err="1"/>
              <a:t>HiLumi</a:t>
            </a:r>
            <a:r>
              <a:rPr lang="en-US" sz="1100" dirty="0"/>
              <a:t> cryogenics from our side, and LHC controls architecture from your side.</a:t>
            </a:r>
          </a:p>
          <a:p>
            <a:r>
              <a:rPr lang="en-US" sz="1100" dirty="0"/>
              <a:t>Discussion, studies for possible scheme for instrumentation and controls of </a:t>
            </a:r>
            <a:r>
              <a:rPr lang="en-US" sz="1100" dirty="0" err="1"/>
              <a:t>HiLumi</a:t>
            </a:r>
            <a:r>
              <a:rPr lang="en-US" sz="1100" dirty="0"/>
              <a:t> cryogenics.</a:t>
            </a:r>
          </a:p>
          <a:p>
            <a:r>
              <a:rPr lang="en-US" sz="1100" dirty="0">
                <a:solidFill>
                  <a:srgbClr val="FF0000"/>
                </a:solidFill>
              </a:rPr>
              <a:t>A summary document with schemes and list should be the final deliverable.</a:t>
            </a:r>
          </a:p>
          <a:p>
            <a:endParaRPr lang="en-US" sz="1100" dirty="0"/>
          </a:p>
          <a:p>
            <a:r>
              <a:rPr lang="en-US" sz="1100" dirty="0"/>
              <a:t>For the </a:t>
            </a:r>
            <a:r>
              <a:rPr lang="en-US" sz="1100" dirty="0" err="1"/>
              <a:t>organisation</a:t>
            </a:r>
            <a:r>
              <a:rPr lang="en-US" sz="1100" dirty="0"/>
              <a:t> of these meetings, we will prepare ad-hoc </a:t>
            </a:r>
            <a:r>
              <a:rPr lang="en-US" sz="1100" dirty="0" err="1"/>
              <a:t>indico</a:t>
            </a:r>
            <a:r>
              <a:rPr lang="en-US" sz="1100" dirty="0"/>
              <a:t> sites, call for meeting and prepare executive minutes of meetings</a:t>
            </a:r>
          </a:p>
          <a:p>
            <a:r>
              <a:rPr lang="en-US" sz="1100" dirty="0"/>
              <a:t>Participants:</a:t>
            </a:r>
          </a:p>
          <a:p>
            <a:r>
              <a:rPr lang="en-US" sz="1100" dirty="0"/>
              <a:t> - HL-</a:t>
            </a:r>
            <a:r>
              <a:rPr lang="en-US" sz="1100" dirty="0" err="1"/>
              <a:t>Cryo</a:t>
            </a:r>
            <a:r>
              <a:rPr lang="en-US" sz="1100" dirty="0"/>
              <a:t>: Marco </a:t>
            </a:r>
            <a:r>
              <a:rPr lang="en-US" sz="1100" dirty="0" err="1"/>
              <a:t>Spitoni</a:t>
            </a:r>
            <a:r>
              <a:rPr lang="en-US" sz="1100" dirty="0"/>
              <a:t>, Michele </a:t>
            </a:r>
            <a:r>
              <a:rPr lang="en-US" sz="1100" dirty="0" err="1"/>
              <a:t>Sisti</a:t>
            </a:r>
            <a:r>
              <a:rPr lang="en-US" sz="1100" dirty="0"/>
              <a:t>, Emmanuel </a:t>
            </a:r>
            <a:r>
              <a:rPr lang="en-US" sz="1100" dirty="0" err="1"/>
              <a:t>Monneret</a:t>
            </a:r>
            <a:r>
              <a:rPr lang="en-US" sz="1100" dirty="0"/>
              <a:t>, Krzysztof </a:t>
            </a:r>
            <a:r>
              <a:rPr lang="en-US" sz="1100" dirty="0" err="1"/>
              <a:t>Brodzinski</a:t>
            </a:r>
            <a:r>
              <a:rPr lang="en-US" sz="1100" dirty="0"/>
              <a:t>, Serge Claudet</a:t>
            </a:r>
          </a:p>
          <a:p>
            <a:r>
              <a:rPr lang="en-US" sz="1100" dirty="0"/>
              <a:t> - CRG: </a:t>
            </a:r>
            <a:r>
              <a:rPr lang="en-US" sz="1100" dirty="0" err="1"/>
              <a:t>Nikolaos</a:t>
            </a:r>
            <a:r>
              <a:rPr lang="en-US" sz="1100" dirty="0"/>
              <a:t> </a:t>
            </a:r>
            <a:r>
              <a:rPr lang="en-US" sz="1100" dirty="0" err="1"/>
              <a:t>Trikoupis</a:t>
            </a:r>
            <a:r>
              <a:rPr lang="en-US" sz="1100" dirty="0"/>
              <a:t>, Juan Casas-</a:t>
            </a:r>
            <a:r>
              <a:rPr lang="en-US" sz="1100" dirty="0" err="1"/>
              <a:t>Cubillos</a:t>
            </a:r>
            <a:r>
              <a:rPr lang="en-US" sz="1100" dirty="0"/>
              <a:t>, </a:t>
            </a:r>
            <a:r>
              <a:rPr lang="en-US" sz="1100" dirty="0" err="1"/>
              <a:t>Czeslaw</a:t>
            </a:r>
            <a:r>
              <a:rPr lang="en-US" sz="1100" dirty="0"/>
              <a:t> </a:t>
            </a:r>
            <a:r>
              <a:rPr lang="en-US" sz="1100" dirty="0" err="1"/>
              <a:t>Fluder</a:t>
            </a:r>
            <a:r>
              <a:rPr lang="en-US" sz="1100" dirty="0"/>
              <a:t>, Marco </a:t>
            </a:r>
            <a:r>
              <a:rPr lang="en-US" sz="1100" dirty="0" err="1"/>
              <a:t>Pezzetti</a:t>
            </a:r>
            <a:r>
              <a:rPr lang="en-US" sz="1100" dirty="0"/>
              <a:t>, Benjamin </a:t>
            </a:r>
            <a:r>
              <a:rPr lang="en-US" sz="1100" dirty="0" err="1"/>
              <a:t>Bradu</a:t>
            </a:r>
            <a:endParaRPr lang="en-US" sz="1100" dirty="0"/>
          </a:p>
          <a:p>
            <a:r>
              <a:rPr lang="en-US" sz="1100" dirty="0"/>
              <a:t> - </a:t>
            </a:r>
            <a:r>
              <a:rPr lang="en-US" sz="1100" dirty="0" err="1"/>
              <a:t>Convenors</a:t>
            </a:r>
            <a:r>
              <a:rPr lang="en-US" sz="1100" dirty="0"/>
              <a:t>: Michele </a:t>
            </a:r>
            <a:r>
              <a:rPr lang="en-US" sz="1100" dirty="0" err="1"/>
              <a:t>Sisti</a:t>
            </a:r>
            <a:r>
              <a:rPr lang="en-US" sz="1100" dirty="0"/>
              <a:t>, Serge Claudet</a:t>
            </a:r>
          </a:p>
          <a:p>
            <a:endParaRPr lang="en-US" sz="1100" dirty="0"/>
          </a:p>
          <a:p>
            <a:r>
              <a:rPr lang="en-US" sz="1100" dirty="0"/>
              <a:t>We would propose to use the slot on Thursdays 10h30-12h, tentatively and if nobody objects, we could start May 16th.</a:t>
            </a:r>
          </a:p>
          <a:p>
            <a:endParaRPr lang="en-US" sz="1100" dirty="0"/>
          </a:p>
          <a:p>
            <a:r>
              <a:rPr lang="en-US" sz="1100" dirty="0"/>
              <a:t>Looking forward to meeting you and getting your feedback!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8064" y="5229200"/>
            <a:ext cx="2736304" cy="1077218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Wg2: Functional Analysis</a:t>
            </a:r>
          </a:p>
          <a:p>
            <a:pPr algn="ctr"/>
            <a:r>
              <a:rPr lang="en-US" sz="1600" dirty="0" smtClean="0"/>
              <a:t>Circuits, Actuators, Sensors,</a:t>
            </a:r>
          </a:p>
          <a:p>
            <a:pPr algn="ctr"/>
            <a:r>
              <a:rPr lang="en-US" sz="1600" dirty="0" smtClean="0"/>
              <a:t>Control Technics</a:t>
            </a:r>
          </a:p>
          <a:p>
            <a:pPr algn="ctr"/>
            <a:r>
              <a:rPr lang="en-US" sz="1600" dirty="0" smtClean="0">
                <a:solidFill>
                  <a:schemeClr val="accent3"/>
                </a:solidFill>
              </a:rPr>
              <a:t>! Dynamics ! - ! Radiation !</a:t>
            </a:r>
            <a:endParaRPr lang="en-US" sz="1600" dirty="0">
              <a:solidFill>
                <a:schemeClr val="accent3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03648" y="5508520"/>
            <a:ext cx="2736304" cy="584776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Wg1: </a:t>
            </a:r>
            <a:r>
              <a:rPr lang="en-US" sz="1600" dirty="0" err="1" smtClean="0">
                <a:solidFill>
                  <a:srgbClr val="800080"/>
                </a:solidFill>
              </a:rPr>
              <a:t>Cryoline</a:t>
            </a:r>
            <a:r>
              <a:rPr lang="en-US" sz="1600" dirty="0" smtClean="0">
                <a:solidFill>
                  <a:srgbClr val="800080"/>
                </a:solidFill>
              </a:rPr>
              <a:t> QXL sizing</a:t>
            </a:r>
            <a:endParaRPr lang="en-US" sz="1600" dirty="0">
              <a:solidFill>
                <a:schemeClr val="accent3"/>
              </a:solidFill>
            </a:endParaRPr>
          </a:p>
          <a:p>
            <a:pPr algn="ctr"/>
            <a:r>
              <a:rPr lang="en-US" sz="1600" dirty="0" smtClean="0">
                <a:solidFill>
                  <a:srgbClr val="008000"/>
                </a:solidFill>
              </a:rPr>
              <a:t>Done</a:t>
            </a:r>
          </a:p>
        </p:txBody>
      </p:sp>
    </p:spTree>
    <p:extLst>
      <p:ext uri="{BB962C8B-B14F-4D97-AF65-F5344CB8AC3E}">
        <p14:creationId xmlns:p14="http://schemas.microsoft.com/office/powerpoint/2010/main" val="259779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Complements</a:t>
            </a:r>
            <a:br>
              <a:rPr lang="en-US" dirty="0" smtClean="0"/>
            </a:br>
            <a:r>
              <a:rPr lang="en-US" dirty="0" smtClean="0"/>
              <a:t>(if needed)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783638" y="6356350"/>
            <a:ext cx="360362" cy="360363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706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4" name="Picture 3" descr="Heat_Loads_Tab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384"/>
            <a:ext cx="9144000" cy="64670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39752" y="231031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>
                <a:solidFill>
                  <a:schemeClr val="bg2"/>
                </a:solidFill>
              </a:rPr>
              <a:t>1</a:t>
            </a:r>
            <a:r>
              <a:rPr lang="en-US" sz="2400" baseline="30000" dirty="0" smtClean="0">
                <a:solidFill>
                  <a:schemeClr val="bg2"/>
                </a:solidFill>
              </a:rPr>
              <a:t>st</a:t>
            </a:r>
            <a:r>
              <a:rPr lang="en-US" sz="2400" dirty="0" smtClean="0">
                <a:solidFill>
                  <a:schemeClr val="bg2"/>
                </a:solidFill>
              </a:rPr>
              <a:t> Evaluation of Heat Loads</a:t>
            </a:r>
            <a:endParaRPr lang="en-US" sz="2400" dirty="0">
              <a:solidFill>
                <a:schemeClr val="bg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552" y="908720"/>
            <a:ext cx="4680520" cy="4248472"/>
          </a:xfrm>
          <a:prstGeom prst="rect">
            <a:avLst/>
          </a:prstGeom>
          <a:noFill/>
          <a:ln w="28575" cmpd="sng">
            <a:solidFill>
              <a:srgbClr val="80008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9853706">
            <a:off x="-21082" y="2131778"/>
            <a:ext cx="9716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1000 W</a:t>
            </a:r>
            <a:endParaRPr lang="en-US" sz="1600" dirty="0">
              <a:solidFill>
                <a:srgbClr val="80008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9853706">
            <a:off x="-15521" y="3523572"/>
            <a:ext cx="9716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1200 W</a:t>
            </a:r>
            <a:endParaRPr lang="en-US" sz="1600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747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WP9-Cryogenics,  Intro Controls Architecture - 16May'19,  S. Claudet</a:t>
            </a:r>
            <a:endParaRPr lang="en-US" dirty="0"/>
          </a:p>
        </p:txBody>
      </p:sp>
      <p:pic>
        <p:nvPicPr>
          <p:cNvPr id="4" name="Picture 3" descr="Preliminary_sizing_of_the_cryogenic_distribution_line_for_HL-LHC_Page_1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570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4" name="Picture 3" descr="2017_DBZ_Comparison_of_Cooling_Technologies_-_bayonet_vs_conduction_v1_0_Page_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60032" y="4509700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i="1" dirty="0" smtClean="0">
                <a:solidFill>
                  <a:schemeClr val="accent6"/>
                </a:solidFill>
              </a:rPr>
              <a:t>(slope dependent)</a:t>
            </a:r>
            <a:endParaRPr lang="en-US" sz="800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42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4" name="Picture 3" descr="2017_DBZ_Comparison_of_Cooling_Technologies_-_bayonet_vs_conduction_v1_0_Page_0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010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4" name="Picture 3" descr="2017_DBZ_Comparison_of_Cooling_Technologies_-_bayonet_vs_conduction_v1_0_Page_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308304" y="2924944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/>
              <a:t>(pre-load?)</a:t>
            </a:r>
            <a:endParaRPr lang="en-US" sz="1400" i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35496" y="1844824"/>
            <a:ext cx="2232248" cy="2745016"/>
            <a:chOff x="35496" y="1844824"/>
            <a:chExt cx="2232248" cy="2745016"/>
          </a:xfrm>
        </p:grpSpPr>
        <p:sp>
          <p:nvSpPr>
            <p:cNvPr id="6" name="TextBox 5"/>
            <p:cNvSpPr txBox="1"/>
            <p:nvPr/>
          </p:nvSpPr>
          <p:spPr>
            <a:xfrm>
              <a:off x="35496" y="1844824"/>
              <a:ext cx="223224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FF"/>
                  </a:solidFill>
                </a:rPr>
                <a:t>Consideration during LHC design phase: </a:t>
              </a:r>
              <a:r>
                <a:rPr lang="en-US" sz="1400" i="1" dirty="0" smtClean="0"/>
                <a:t>(driven by Cold Compressors dynamic)</a:t>
              </a:r>
              <a:endParaRPr lang="en-US" sz="1400" i="1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23528" y="3861048"/>
              <a:ext cx="1728192" cy="0"/>
            </a:xfrm>
            <a:prstGeom prst="line">
              <a:avLst/>
            </a:prstGeom>
            <a:ln>
              <a:solidFill>
                <a:srgbClr val="0000FF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79512" y="3140968"/>
              <a:ext cx="194421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FF"/>
                  </a:solidFill>
                </a:rPr>
                <a:t>Advanced controls, Feed forward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79512" y="4005064"/>
              <a:ext cx="1944216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FF"/>
                  </a:solidFill>
                </a:rPr>
                <a:t>Classic (PID) tuning</a:t>
              </a:r>
              <a:endParaRPr lang="en-US" sz="1600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9109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/>
          <p:cNvSpPr/>
          <p:nvPr/>
        </p:nvSpPr>
        <p:spPr>
          <a:xfrm>
            <a:off x="282869" y="1296041"/>
            <a:ext cx="8341579" cy="51765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3"/>
          <p:cNvSpPr txBox="1">
            <a:spLocks/>
          </p:cNvSpPr>
          <p:nvPr/>
        </p:nvSpPr>
        <p:spPr>
          <a:xfrm>
            <a:off x="5523153" y="6393920"/>
            <a:ext cx="2895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bg1"/>
                </a:solidFill>
              </a:rPr>
              <a:t>Marco Spitoni  HL-LHC / WP9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2" y="85561"/>
            <a:ext cx="8226855" cy="494245"/>
          </a:xfrm>
        </p:spPr>
        <p:txBody>
          <a:bodyPr>
            <a:noAutofit/>
          </a:bodyPr>
          <a:lstStyle/>
          <a:p>
            <a:r>
              <a:rPr lang="en-US" sz="2800" dirty="0" smtClean="0"/>
              <a:t>WG2, Summary results</a:t>
            </a:r>
            <a:endParaRPr lang="en-GB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650558" y="692696"/>
            <a:ext cx="1358064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Thermal shield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(Eh - </a:t>
            </a:r>
            <a:r>
              <a:rPr lang="en-US" sz="1400" dirty="0" err="1" smtClean="0">
                <a:solidFill>
                  <a:srgbClr val="000000"/>
                </a:solidFill>
              </a:rPr>
              <a:t>Fh</a:t>
            </a:r>
            <a:r>
              <a:rPr lang="en-US" sz="1400" dirty="0" smtClean="0">
                <a:solidFill>
                  <a:srgbClr val="000000"/>
                </a:solidFill>
              </a:rPr>
              <a:t>)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34583" y="697581"/>
            <a:ext cx="941283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Header B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80215" y="697581"/>
            <a:ext cx="950901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Header C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12965" y="692696"/>
            <a:ext cx="950901" cy="30777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Header D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1599" y="3599181"/>
            <a:ext cx="1367682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Baseline HL-LHC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(DN)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78184" y="3641502"/>
            <a:ext cx="902811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50 - 65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33910" y="4535183"/>
            <a:ext cx="1191353" cy="461665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40 - DN 50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(</a:t>
            </a:r>
            <a:r>
              <a:rPr lang="el-GR" sz="1200" dirty="0">
                <a:solidFill>
                  <a:srgbClr val="000000"/>
                </a:solidFill>
              </a:rPr>
              <a:t>Δ</a:t>
            </a:r>
            <a:r>
              <a:rPr lang="en-US" sz="1200" dirty="0">
                <a:solidFill>
                  <a:srgbClr val="000000"/>
                </a:solidFill>
              </a:rPr>
              <a:t>P reasons</a:t>
            </a:r>
            <a:r>
              <a:rPr lang="en-US" sz="1200" dirty="0" smtClean="0">
                <a:solidFill>
                  <a:srgbClr val="000000"/>
                </a:solidFill>
              </a:rPr>
              <a:t>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20530" y="3644997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250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544628" y="4535183"/>
            <a:ext cx="1321196" cy="461665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200 @ LSS_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(encumbrance)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35093" y="3648495"/>
            <a:ext cx="441146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80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83022" y="5201514"/>
            <a:ext cx="1077987" cy="461665"/>
          </a:xfrm>
          <a:prstGeom prst="rect">
            <a:avLst/>
          </a:prstGeom>
          <a:noFill/>
          <a:ln w="28575">
            <a:solidFill>
              <a:srgbClr val="00B050"/>
            </a:solidFill>
            <a:prstDash val="sysDot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50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</a:t>
            </a:r>
            <a:r>
              <a:rPr lang="el-GR" sz="1200" dirty="0" smtClean="0">
                <a:solidFill>
                  <a:srgbClr val="000000"/>
                </a:solidFill>
              </a:rPr>
              <a:t>Δ</a:t>
            </a:r>
            <a:r>
              <a:rPr lang="en-US" sz="1200" dirty="0" smtClean="0">
                <a:solidFill>
                  <a:srgbClr val="000000"/>
                </a:solidFill>
              </a:rPr>
              <a:t>P reasons)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24538" y="2709484"/>
            <a:ext cx="1462259" cy="461665"/>
          </a:xfrm>
          <a:prstGeom prst="rect">
            <a:avLst/>
          </a:prstGeom>
          <a:noFill/>
          <a:ln w="28575">
            <a:solidFill>
              <a:srgbClr val="FF9900"/>
            </a:solidFill>
            <a:prstDash val="sysDot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100/125 ?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(damping reasons)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99553" y="2711682"/>
            <a:ext cx="161134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 w="28575">
            <a:solidFill>
              <a:srgbClr val="FF9900"/>
            </a:solidFill>
            <a:prstDash val="sysDash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300 @ caverns?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(damping reasons)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801819" y="3648495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125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284346" y="4535183"/>
            <a:ext cx="1608134" cy="646331"/>
          </a:xfrm>
          <a:prstGeom prst="rect">
            <a:avLst/>
          </a:prstGeom>
          <a:noFill/>
          <a:ln w="28575">
            <a:solidFill>
              <a:srgbClr val="FF9900"/>
            </a:solidFill>
            <a:prstDash val="sysDash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Could be decreased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(ok for </a:t>
            </a:r>
            <a:r>
              <a:rPr lang="el-GR" sz="1200" dirty="0" smtClean="0">
                <a:solidFill>
                  <a:srgbClr val="000000"/>
                </a:solidFill>
              </a:rPr>
              <a:t>Δ</a:t>
            </a:r>
            <a:r>
              <a:rPr lang="en-US" sz="1200" dirty="0" smtClean="0">
                <a:solidFill>
                  <a:srgbClr val="000000"/>
                </a:solidFill>
              </a:rPr>
              <a:t>P)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(not ok quench)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427814" y="2711682"/>
            <a:ext cx="1321196" cy="461665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200 @ LSS_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(quench buffer)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231417" y="3564558"/>
            <a:ext cx="8354951" cy="0"/>
          </a:xfrm>
          <a:prstGeom prst="line">
            <a:avLst/>
          </a:prstGeom>
          <a:ln w="28575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31417" y="4088908"/>
            <a:ext cx="8354951" cy="0"/>
          </a:xfrm>
          <a:prstGeom prst="line">
            <a:avLst/>
          </a:prstGeom>
          <a:ln w="28575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7434148" y="4361594"/>
            <a:ext cx="1314862" cy="990027"/>
            <a:chOff x="7096284" y="4343350"/>
            <a:chExt cx="1116344" cy="792088"/>
          </a:xfrm>
          <a:effectLst/>
        </p:grpSpPr>
        <p:cxnSp>
          <p:nvCxnSpPr>
            <p:cNvPr id="29" name="Straight Connector 28"/>
            <p:cNvCxnSpPr/>
            <p:nvPr/>
          </p:nvCxnSpPr>
          <p:spPr>
            <a:xfrm>
              <a:off x="7096284" y="4343350"/>
              <a:ext cx="1116344" cy="792088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7096284" y="4343350"/>
              <a:ext cx="1116344" cy="792088"/>
            </a:xfrm>
            <a:prstGeom prst="line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>
            <a:stCxn id="17" idx="0"/>
            <a:endCxn id="22" idx="2"/>
          </p:cNvCxnSpPr>
          <p:nvPr/>
        </p:nvCxnSpPr>
        <p:spPr>
          <a:xfrm flipH="1" flipV="1">
            <a:off x="4205223" y="3173347"/>
            <a:ext cx="1" cy="471650"/>
          </a:xfrm>
          <a:prstGeom prst="straightConnector1">
            <a:avLst/>
          </a:prstGeom>
          <a:ln w="28575">
            <a:solidFill>
              <a:srgbClr val="FF9900"/>
            </a:solidFill>
            <a:prstDash val="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9" idx="0"/>
            <a:endCxn id="21" idx="2"/>
          </p:cNvCxnSpPr>
          <p:nvPr/>
        </p:nvCxnSpPr>
        <p:spPr>
          <a:xfrm flipV="1">
            <a:off x="6255666" y="3171149"/>
            <a:ext cx="2" cy="477346"/>
          </a:xfrm>
          <a:prstGeom prst="straightConnector1">
            <a:avLst/>
          </a:prstGeom>
          <a:ln w="28575">
            <a:solidFill>
              <a:srgbClr val="FF9900"/>
            </a:solidFill>
            <a:prstDash val="sysDot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3" idx="0"/>
            <a:endCxn id="25" idx="2"/>
          </p:cNvCxnSpPr>
          <p:nvPr/>
        </p:nvCxnSpPr>
        <p:spPr>
          <a:xfrm flipV="1">
            <a:off x="8086513" y="3173347"/>
            <a:ext cx="1899" cy="475148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3" idx="2"/>
            <a:endCxn id="24" idx="0"/>
          </p:cNvCxnSpPr>
          <p:nvPr/>
        </p:nvCxnSpPr>
        <p:spPr>
          <a:xfrm>
            <a:off x="8086513" y="4017827"/>
            <a:ext cx="1900" cy="517356"/>
          </a:xfrm>
          <a:prstGeom prst="straightConnector1">
            <a:avLst/>
          </a:prstGeom>
          <a:ln w="28575">
            <a:solidFill>
              <a:srgbClr val="FF9900"/>
            </a:solidFill>
            <a:prstDash val="dash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17" idx="2"/>
            <a:endCxn id="18" idx="0"/>
          </p:cNvCxnSpPr>
          <p:nvPr/>
        </p:nvCxnSpPr>
        <p:spPr>
          <a:xfrm>
            <a:off x="4205224" y="4014329"/>
            <a:ext cx="2" cy="520854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5" idx="2"/>
            <a:endCxn id="16" idx="0"/>
          </p:cNvCxnSpPr>
          <p:nvPr/>
        </p:nvCxnSpPr>
        <p:spPr>
          <a:xfrm flipH="1">
            <a:off x="2329587" y="4010834"/>
            <a:ext cx="3" cy="524349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14" idx="2"/>
            <a:endCxn id="41" idx="0"/>
          </p:cNvCxnSpPr>
          <p:nvPr/>
        </p:nvCxnSpPr>
        <p:spPr>
          <a:xfrm>
            <a:off x="825440" y="4060846"/>
            <a:ext cx="3607" cy="330904"/>
          </a:xfrm>
          <a:prstGeom prst="straightConnector1">
            <a:avLst/>
          </a:prstGeom>
          <a:ln w="12700"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14" idx="0"/>
            <a:endCxn id="40" idx="2"/>
          </p:cNvCxnSpPr>
          <p:nvPr/>
        </p:nvCxnSpPr>
        <p:spPr>
          <a:xfrm flipV="1">
            <a:off x="825440" y="3256909"/>
            <a:ext cx="3607" cy="342272"/>
          </a:xfrm>
          <a:prstGeom prst="straightConnector1">
            <a:avLst/>
          </a:prstGeom>
          <a:ln w="12700">
            <a:solidFill>
              <a:srgbClr val="000000"/>
            </a:solidFill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11492" y="2795244"/>
            <a:ext cx="635110" cy="461665"/>
          </a:xfrm>
          <a:prstGeom prst="rect">
            <a:avLst/>
          </a:prstGeom>
          <a:noFill/>
          <a:ln w="12700">
            <a:solidFill>
              <a:srgbClr val="00000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Higher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28323" y="4391750"/>
            <a:ext cx="601447" cy="461665"/>
          </a:xfrm>
          <a:prstGeom prst="rect">
            <a:avLst/>
          </a:prstGeom>
          <a:noFill/>
          <a:ln w="12700">
            <a:solidFill>
              <a:srgbClr val="000000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Lower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46" name="Straight Connector 45"/>
          <p:cNvCxnSpPr/>
          <p:nvPr/>
        </p:nvCxnSpPr>
        <p:spPr>
          <a:xfrm>
            <a:off x="1549572" y="692696"/>
            <a:ext cx="0" cy="5018806"/>
          </a:xfrm>
          <a:prstGeom prst="line">
            <a:avLst/>
          </a:prstGeom>
          <a:ln w="12700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778359" y="4998471"/>
            <a:ext cx="1112561" cy="36933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solidFill>
                  <a:srgbClr val="000000"/>
                </a:solidFill>
              </a:rPr>
              <a:t>No changes for the time being</a:t>
            </a:r>
            <a:endParaRPr lang="en-GB" sz="900" b="1" dirty="0">
              <a:solidFill>
                <a:srgbClr val="00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629386" y="2226076"/>
            <a:ext cx="1152441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Not yet started</a:t>
            </a:r>
          </a:p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Directly affects</a:t>
            </a:r>
          </a:p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QXL vacuum jacket 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5626633" y="2229245"/>
            <a:ext cx="1258064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Study started</a:t>
            </a:r>
          </a:p>
          <a:p>
            <a:pPr algn="ctr"/>
            <a:r>
              <a:rPr lang="en-US" sz="800" b="1" dirty="0" smtClean="0">
                <a:solidFill>
                  <a:srgbClr val="000000"/>
                </a:solidFill>
              </a:rPr>
              <a:t>Maximum increase</a:t>
            </a:r>
          </a:p>
          <a:p>
            <a:pPr algn="ctr"/>
            <a:r>
              <a:rPr lang="en-US" sz="800" b="1" dirty="0" smtClean="0">
                <a:solidFill>
                  <a:srgbClr val="000000"/>
                </a:solidFill>
                <a:sym typeface="Wingdings" panose="05000000000000000000" pitchFamily="2" charset="2"/>
              </a:rPr>
              <a:t> </a:t>
            </a:r>
            <a:r>
              <a:rPr lang="en-US" sz="800" b="1" dirty="0" smtClean="0">
                <a:solidFill>
                  <a:srgbClr val="000000"/>
                </a:solidFill>
              </a:rPr>
              <a:t>to be investigated</a:t>
            </a:r>
            <a:endParaRPr lang="en-GB" sz="800" b="1" dirty="0">
              <a:solidFill>
                <a:srgbClr val="000000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7173132" y="747506"/>
            <a:ext cx="0" cy="5018806"/>
          </a:xfrm>
          <a:prstGeom prst="line">
            <a:avLst/>
          </a:prstGeom>
          <a:ln w="12700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5271942" y="747506"/>
            <a:ext cx="0" cy="5018806"/>
          </a:xfrm>
          <a:prstGeom prst="line">
            <a:avLst/>
          </a:prstGeom>
          <a:ln w="12700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3237402" y="747506"/>
            <a:ext cx="0" cy="5018806"/>
          </a:xfrm>
          <a:prstGeom prst="line">
            <a:avLst/>
          </a:prstGeom>
          <a:ln w="12700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524716" y="1296041"/>
            <a:ext cx="601447" cy="52322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LHC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(mm)</a:t>
            </a:r>
            <a:endParaRPr lang="en-GB" sz="1400" dirty="0">
              <a:solidFill>
                <a:srgbClr val="000000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269497" y="1296041"/>
            <a:ext cx="8354951" cy="0"/>
          </a:xfrm>
          <a:prstGeom prst="line">
            <a:avLst/>
          </a:prstGeom>
          <a:ln w="28575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269497" y="1820391"/>
            <a:ext cx="8354951" cy="0"/>
          </a:xfrm>
          <a:prstGeom prst="line">
            <a:avLst/>
          </a:prstGeom>
          <a:ln w="28575">
            <a:solidFill>
              <a:srgbClr val="000000"/>
            </a:solidFill>
            <a:prstDash val="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1878181" y="1367123"/>
            <a:ext cx="902811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80 - 80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920527" y="1370618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267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953672" y="1374116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100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801816" y="1374116"/>
            <a:ext cx="569387" cy="369332"/>
          </a:xfrm>
          <a:prstGeom prst="rect">
            <a:avLst/>
          </a:prstGeom>
          <a:noFill/>
          <a:ln w="19050">
            <a:noFill/>
          </a:ln>
          <a:effectLst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150</a:t>
            </a:r>
            <a:endParaRPr lang="en-GB" dirty="0">
              <a:solidFill>
                <a:srgbClr val="000000"/>
              </a:solidFill>
            </a:endParaRPr>
          </a:p>
        </p:txBody>
      </p:sp>
      <p:cxnSp>
        <p:nvCxnSpPr>
          <p:cNvPr id="74" name="Elbow Connector 73"/>
          <p:cNvCxnSpPr>
            <a:stCxn id="19" idx="1"/>
          </p:cNvCxnSpPr>
          <p:nvPr/>
        </p:nvCxnSpPr>
        <p:spPr>
          <a:xfrm rot="10800000" flipV="1">
            <a:off x="5606589" y="3833160"/>
            <a:ext cx="428504" cy="1348353"/>
          </a:xfrm>
          <a:prstGeom prst="bentConnector2">
            <a:avLst/>
          </a:prstGeom>
          <a:ln w="28575">
            <a:solidFill>
              <a:srgbClr val="00B050"/>
            </a:solidFill>
            <a:prstDash val="sysDot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5956277" y="4536806"/>
            <a:ext cx="1148071" cy="461665"/>
          </a:xfrm>
          <a:prstGeom prst="rect">
            <a:avLst/>
          </a:prstGeom>
          <a:noFill/>
          <a:ln w="28575">
            <a:solidFill>
              <a:srgbClr val="00B050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DN 65</a:t>
            </a:r>
          </a:p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(conservative)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76" name="Elbow Connector 75"/>
          <p:cNvCxnSpPr>
            <a:stCxn id="19" idx="3"/>
          </p:cNvCxnSpPr>
          <p:nvPr/>
        </p:nvCxnSpPr>
        <p:spPr>
          <a:xfrm>
            <a:off x="6476239" y="3833161"/>
            <a:ext cx="435878" cy="703645"/>
          </a:xfrm>
          <a:prstGeom prst="bentConnector2">
            <a:avLst/>
          </a:prstGeom>
          <a:ln w="28575">
            <a:solidFill>
              <a:srgbClr val="00B050"/>
            </a:solidFill>
            <a:prstDash val="soli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WP9-Cryogenics,  Intro Controls Architecture - 16May'19,  S. Claudet</a:t>
            </a:r>
            <a:endParaRPr lang="en-US" dirty="0"/>
          </a:p>
        </p:txBody>
      </p:sp>
      <p:sp>
        <p:nvSpPr>
          <p:cNvPr id="62" name="Slide Number Placeholder 7"/>
          <p:cNvSpPr txBox="1">
            <a:spLocks/>
          </p:cNvSpPr>
          <p:nvPr/>
        </p:nvSpPr>
        <p:spPr>
          <a:xfrm>
            <a:off x="8686800" y="6381368"/>
            <a:ext cx="457200" cy="360000"/>
          </a:xfrm>
          <a:prstGeom prst="rect">
            <a:avLst/>
          </a:prstGeom>
          <a:noFill/>
        </p:spPr>
        <p:txBody>
          <a:bodyPr anchor="b" anchorCtr="0"/>
          <a:lstStyle>
            <a:defPPr>
              <a:defRPr lang="fr-FR"/>
            </a:defPPr>
            <a:lvl1pPr marL="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+mn-cs"/>
              </a:defRPr>
            </a:lvl9pPr>
          </a:lstStyle>
          <a:p>
            <a:pPr algn="r"/>
            <a:fld id="{8B8FEE61-2320-D443-B68A-A4780F306160}" type="slidenum">
              <a:rPr lang="en-US" sz="1200" smtClean="0">
                <a:solidFill>
                  <a:schemeClr val="accent1"/>
                </a:solidFill>
              </a:rPr>
              <a:pPr algn="r"/>
              <a:t>26</a:t>
            </a:fld>
            <a:endParaRPr lang="en-US" sz="1200" dirty="0">
              <a:solidFill>
                <a:schemeClr val="accent1"/>
              </a:solidFill>
            </a:endParaRPr>
          </a:p>
        </p:txBody>
      </p:sp>
      <p:pic>
        <p:nvPicPr>
          <p:cNvPr id="63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0769" y="5733256"/>
            <a:ext cx="6377655" cy="646331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800080"/>
                </a:solidFill>
              </a:rPr>
              <a:t>On-going work on damping effects for C (close to a baseline) and B (not much hope with “short” QXL </a:t>
            </a:r>
            <a:r>
              <a:rPr lang="en-US" dirty="0" err="1" smtClean="0">
                <a:solidFill>
                  <a:srgbClr val="800080"/>
                </a:solidFill>
              </a:rPr>
              <a:t>w.r.t</a:t>
            </a:r>
            <a:r>
              <a:rPr lang="en-US" dirty="0" smtClean="0">
                <a:solidFill>
                  <a:srgbClr val="800080"/>
                </a:solidFill>
              </a:rPr>
              <a:t> QRL 180m3)</a:t>
            </a:r>
            <a:endParaRPr lang="en-US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059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heat loads per origin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492896"/>
            <a:ext cx="4584700" cy="2768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208" y="2996952"/>
            <a:ext cx="1917700" cy="11811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2843808" y="2348880"/>
            <a:ext cx="0" cy="2160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4283968" y="2319135"/>
            <a:ext cx="0" cy="21602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987824" y="22768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Magnet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499992" y="22768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Beam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203848" y="3068960"/>
            <a:ext cx="0" cy="504056"/>
          </a:xfrm>
          <a:prstGeom prst="straightConnector1">
            <a:avLst/>
          </a:prstGeom>
          <a:ln>
            <a:solidFill>
              <a:srgbClr val="FF66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75856" y="3140968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?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47664" y="764704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 smtClean="0">
                <a:solidFill>
                  <a:srgbClr val="800080"/>
                </a:solidFill>
              </a:rPr>
              <a:t>Qualitative illustration </a:t>
            </a:r>
            <a:r>
              <a:rPr lang="en-US" sz="1400" i="1" dirty="0" smtClean="0">
                <a:solidFill>
                  <a:srgbClr val="800080"/>
                </a:solidFill>
              </a:rPr>
              <a:t>(with not too bad orders of magnitude)</a:t>
            </a:r>
            <a:endParaRPr lang="en-US" i="1" dirty="0">
              <a:solidFill>
                <a:srgbClr val="80008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7664" y="5301208"/>
            <a:ext cx="5544616" cy="369332"/>
          </a:xfrm>
          <a:prstGeom prst="rect">
            <a:avLst/>
          </a:prstGeom>
          <a:solidFill>
            <a:srgbClr val="FFFFBB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80"/>
                </a:solidFill>
              </a:rPr>
              <a:t>=&gt; This will deserve specific strategy</a:t>
            </a:r>
            <a:endParaRPr lang="en-US" dirty="0">
              <a:solidFill>
                <a:srgbClr val="8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837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3284984"/>
            <a:ext cx="19442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800080"/>
                </a:solidFill>
              </a:rPr>
              <a:t>Next meeting to be defined at the end, depending on needs and outcome of this meeting</a:t>
            </a:r>
            <a:endParaRPr lang="en-US" sz="1400" i="1" dirty="0">
              <a:solidFill>
                <a:srgbClr val="800080"/>
              </a:solidFill>
            </a:endParaRPr>
          </a:p>
        </p:txBody>
      </p:sp>
      <p:pic>
        <p:nvPicPr>
          <p:cNvPr id="7" name="Picture 6" descr="Screen Shot 2019-05-16 at 08.33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40" y="3356992"/>
            <a:ext cx="6035406" cy="2520280"/>
          </a:xfrm>
          <a:prstGeom prst="rect">
            <a:avLst/>
          </a:prstGeom>
        </p:spPr>
      </p:pic>
      <p:pic>
        <p:nvPicPr>
          <p:cNvPr id="8" name="Picture 7" descr="Screen Shot 2019-05-16 at 08.35.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939" y="3448"/>
            <a:ext cx="7297511" cy="328153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6745" y="476672"/>
            <a:ext cx="2879880" cy="720000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0" y="5867980"/>
            <a:ext cx="4031873" cy="369332"/>
          </a:xfrm>
          <a:prstGeom prst="rect">
            <a:avLst/>
          </a:prstGeom>
          <a:solidFill>
            <a:srgbClr val="FFFFBB"/>
          </a:solidFill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https://</a:t>
            </a:r>
            <a:r>
              <a:rPr lang="en-US" dirty="0" err="1">
                <a:solidFill>
                  <a:srgbClr val="0000FF"/>
                </a:solidFill>
              </a:rPr>
              <a:t>indico.cern.ch</a:t>
            </a:r>
            <a:r>
              <a:rPr lang="en-US" dirty="0">
                <a:solidFill>
                  <a:srgbClr val="0000FF"/>
                </a:solidFill>
              </a:rPr>
              <a:t>/category/10932/</a:t>
            </a:r>
          </a:p>
        </p:txBody>
      </p:sp>
    </p:spTree>
    <p:extLst>
      <p:ext uri="{BB962C8B-B14F-4D97-AF65-F5344CB8AC3E}">
        <p14:creationId xmlns:p14="http://schemas.microsoft.com/office/powerpoint/2010/main" val="607158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2"/>
          <p:cNvSpPr txBox="1">
            <a:spLocks/>
          </p:cNvSpPr>
          <p:nvPr/>
        </p:nvSpPr>
        <p:spPr>
          <a:xfrm>
            <a:off x="732986" y="6353096"/>
            <a:ext cx="2133600" cy="2738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smtClean="0">
                <a:solidFill>
                  <a:schemeClr val="bg1"/>
                </a:solidFill>
              </a:rPr>
              <a:t>10/04/2019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346495" y="109875"/>
            <a:ext cx="8424977" cy="494245"/>
          </a:xfrm>
        </p:spPr>
        <p:txBody>
          <a:bodyPr>
            <a:noAutofit/>
          </a:bodyPr>
          <a:lstStyle/>
          <a:p>
            <a:r>
              <a:rPr lang="en-US" sz="2400" dirty="0" smtClean="0"/>
              <a:t>High Luminosity Large Hadron Collider (HL-LHC)</a:t>
            </a:r>
            <a:endParaRPr lang="en-GB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5750319" y="750132"/>
            <a:ext cx="3098925" cy="984885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262626"/>
                </a:solidFill>
              </a:rPr>
              <a:t>Main consequences</a:t>
            </a:r>
          </a:p>
          <a:p>
            <a:pPr algn="ctr"/>
            <a:endParaRPr lang="en-US" sz="1400" dirty="0">
              <a:solidFill>
                <a:srgbClr val="26262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FF0000"/>
                </a:solidFill>
              </a:rPr>
              <a:t>New accelerator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u="sng" dirty="0" smtClean="0">
                <a:solidFill>
                  <a:srgbClr val="FF0000"/>
                </a:solidFill>
              </a:rPr>
              <a:t>Higher beam induced heat loads</a:t>
            </a:r>
            <a:r>
              <a:rPr lang="en-US" sz="1400" dirty="0" smtClean="0">
                <a:solidFill>
                  <a:srgbClr val="262626"/>
                </a:solidFill>
              </a:rPr>
              <a:t> </a:t>
            </a:r>
            <a:endParaRPr lang="en-GB" sz="1400" dirty="0">
              <a:solidFill>
                <a:srgbClr val="262626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291782" y="2104959"/>
            <a:ext cx="5341440" cy="3941853"/>
            <a:chOff x="1790853" y="1338189"/>
            <a:chExt cx="5341440" cy="3941853"/>
          </a:xfrm>
          <a:effectLst/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0853" y="1338189"/>
              <a:ext cx="5341440" cy="3941853"/>
            </a:xfrm>
            <a:prstGeom prst="rect">
              <a:avLst/>
            </a:prstGeom>
            <a:ln>
              <a:solidFill>
                <a:srgbClr val="000000"/>
              </a:solidFill>
            </a:ln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/>
                <p:cNvSpPr txBox="1"/>
                <p:nvPr/>
              </p:nvSpPr>
              <p:spPr>
                <a:xfrm>
                  <a:off x="3039851" y="3076197"/>
                  <a:ext cx="2843444" cy="465833"/>
                </a:xfrm>
                <a:prstGeom prst="rect">
                  <a:avLst/>
                </a:prstGeom>
                <a:noFill/>
                <a:ln>
                  <a:solidFill>
                    <a:srgbClr val="C0000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 smtClean="0">
                      <a:solidFill>
                        <a:srgbClr val="000000"/>
                      </a:solidFill>
                    </a:rPr>
                    <a:t>Peak luminosity </a:t>
                  </a:r>
                  <a:r>
                    <a:rPr lang="en-US" sz="1200" dirty="0" smtClean="0">
                      <a:solidFill>
                        <a:srgbClr val="000000"/>
                      </a:solidFill>
                      <a:sym typeface="Wingdings" panose="05000000000000000000" pitchFamily="2" charset="2"/>
                    </a:rPr>
                    <a:t> </a:t>
                  </a:r>
                  <a14:m>
                    <m:oMath xmlns:m="http://schemas.openxmlformats.org/officeDocument/2006/math" xmlns="">
                      <m:r>
                        <a:rPr lang="en-GB" sz="1200">
                          <a:latin typeface="Cambria Math" panose="02040503050406030204" pitchFamily="18" charset="0"/>
                        </a:rPr>
                        <m:t>5∙</m:t>
                      </m:r>
                      <m:sSup>
                        <m:s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34</m:t>
                          </m:r>
                        </m:sup>
                      </m:sSup>
                      <m:sSup>
                        <m:s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</a:rPr>
                            <m:t>cm</m:t>
                          </m:r>
                        </m:e>
                        <m:sup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  <m:sup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a14:m>
                  <a:endParaRPr lang="en-GB" sz="1200" dirty="0" smtClean="0">
                    <a:solidFill>
                      <a:srgbClr val="000000"/>
                    </a:solidFill>
                  </a:endParaRPr>
                </a:p>
                <a:p>
                  <a:r>
                    <a:rPr lang="en-US" sz="1200" dirty="0" smtClean="0">
                      <a:solidFill>
                        <a:srgbClr val="000000"/>
                      </a:solidFill>
                    </a:rPr>
                    <a:t>Integrated luminosity </a:t>
                  </a:r>
                  <a:r>
                    <a:rPr lang="en-US" sz="1200" dirty="0" smtClean="0">
                      <a:solidFill>
                        <a:srgbClr val="000000"/>
                      </a:solidFill>
                      <a:sym typeface="Wingdings" panose="05000000000000000000" pitchFamily="2" charset="2"/>
                    </a:rPr>
                    <a:t> </a:t>
                  </a:r>
                  <a14:m>
                    <m:oMath xmlns:m="http://schemas.openxmlformats.org/officeDocument/2006/math" xmlns="">
                      <m:r>
                        <a:rPr lang="en-GB" sz="1200" dirty="0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2</m:t>
                      </m:r>
                      <m:r>
                        <a:rPr lang="en-US" sz="1200" b="0" i="0" dirty="0" smtClean="0"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50</m:t>
                      </m:r>
                      <m:r>
                        <a:rPr lang="en-GB" sz="1200"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GB" sz="1200">
                              <a:latin typeface="Cambria Math" panose="02040503050406030204" pitchFamily="18" charset="0"/>
                            </a:rPr>
                            <m:t>fb</m:t>
                          </m:r>
                        </m:e>
                        <m:sup>
                          <m:r>
                            <a:rPr lang="en-GB" sz="120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𝑦𝑒𝑎𝑟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GB" sz="1200" dirty="0">
                    <a:solidFill>
                      <a:srgbClr val="000000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Box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39851" y="3076197"/>
                  <a:ext cx="2843444" cy="465833"/>
                </a:xfrm>
                <a:prstGeom prst="rect">
                  <a:avLst/>
                </a:prstGeom>
                <a:blipFill>
                  <a:blip r:embed="rId3"/>
                  <a:stretch>
                    <a:fillRect b="-7595"/>
                  </a:stretch>
                </a:blipFill>
                <a:ln>
                  <a:solidFill>
                    <a:srgbClr val="C000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extBox 1"/>
          <p:cNvSpPr txBox="1"/>
          <p:nvPr/>
        </p:nvSpPr>
        <p:spPr>
          <a:xfrm>
            <a:off x="407611" y="750132"/>
            <a:ext cx="3876357" cy="984885"/>
          </a:xfrm>
          <a:prstGeom prst="rect">
            <a:avLst/>
          </a:prstGeom>
          <a:noFill/>
          <a:ln w="19050"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262626"/>
                </a:solidFill>
              </a:rPr>
              <a:t>Main objective </a:t>
            </a:r>
            <a:r>
              <a:rPr lang="en-US" sz="1600" b="1" dirty="0" smtClean="0">
                <a:solidFill>
                  <a:srgbClr val="262626"/>
                </a:solidFill>
                <a:sym typeface="Wingdings" panose="05000000000000000000" pitchFamily="2" charset="2"/>
              </a:rPr>
              <a:t> </a:t>
            </a:r>
            <a:r>
              <a:rPr lang="en-US" sz="1600" b="1" dirty="0" smtClean="0">
                <a:solidFill>
                  <a:srgbClr val="262626"/>
                </a:solidFill>
              </a:rPr>
              <a:t>Higher collision rate</a:t>
            </a:r>
          </a:p>
          <a:p>
            <a:pPr algn="ctr"/>
            <a:endParaRPr lang="en-US" sz="1400" dirty="0" smtClean="0">
              <a:solidFill>
                <a:srgbClr val="26262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62626"/>
                </a:solidFill>
              </a:rPr>
              <a:t>By increasing the number of bunches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rgbClr val="262626"/>
                </a:solidFill>
              </a:rPr>
              <a:t>By decreasing the bunch’s size</a:t>
            </a:r>
          </a:p>
        </p:txBody>
      </p:sp>
      <p:cxnSp>
        <p:nvCxnSpPr>
          <p:cNvPr id="5" name="Straight Arrow Connector 4"/>
          <p:cNvCxnSpPr>
            <a:stCxn id="2" idx="3"/>
            <a:endCxn id="27" idx="1"/>
          </p:cNvCxnSpPr>
          <p:nvPr/>
        </p:nvCxnSpPr>
        <p:spPr>
          <a:xfrm>
            <a:off x="4283968" y="1242575"/>
            <a:ext cx="1466351" cy="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976189" y="4215115"/>
            <a:ext cx="2647188" cy="738664"/>
          </a:xfrm>
          <a:prstGeom prst="rect">
            <a:avLst/>
          </a:prstGeom>
          <a:solidFill>
            <a:srgbClr val="FFFFBB"/>
          </a:solidFill>
          <a:ln w="19050">
            <a:solidFill>
              <a:srgbClr val="C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Two new refrigerators at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P1 ad P5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(higher heat load)</a:t>
            </a:r>
            <a:endParaRPr lang="en-GB" sz="1400" dirty="0">
              <a:solidFill>
                <a:srgbClr val="000000"/>
              </a:solidFill>
            </a:endParaRPr>
          </a:p>
        </p:txBody>
      </p:sp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209480"/>
              </p:ext>
            </p:extLst>
          </p:nvPr>
        </p:nvGraphicFramePr>
        <p:xfrm>
          <a:off x="6426753" y="2074828"/>
          <a:ext cx="1746056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46056">
                  <a:extLst>
                    <a:ext uri="{9D8B030D-6E8A-4147-A177-3AD203B41FA5}">
                      <a16:colId xmlns:a16="http://schemas.microsoft.com/office/drawing/2014/main" xmlns="" val="4001030345"/>
                    </a:ext>
                  </a:extLst>
                </a:gridCol>
              </a:tblGrid>
              <a:tr h="22718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Inner Triplet (@ 1.9K)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3080778"/>
                  </a:ext>
                </a:extLst>
              </a:tr>
              <a:tr h="22718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300 W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 panose="05000000000000000000" pitchFamily="2" charset="2"/>
                        </a:rPr>
                        <a:t> 1000 W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2759332775"/>
                  </a:ext>
                </a:extLst>
              </a:tr>
              <a:tr h="22718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15 g/s 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  <a:sym typeface="Wingdings" panose="05000000000000000000" pitchFamily="2" charset="2"/>
                        </a:rPr>
                        <a:t> 50 g/s</a:t>
                      </a:r>
                      <a:endParaRPr lang="en-GB" sz="12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rgbClr val="FF99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41866243"/>
                  </a:ext>
                </a:extLst>
              </a:tr>
            </a:tbl>
          </a:graphicData>
        </a:graphic>
      </p:graphicFrame>
      <p:cxnSp>
        <p:nvCxnSpPr>
          <p:cNvPr id="53" name="Straight Arrow Connector 52"/>
          <p:cNvCxnSpPr>
            <a:stCxn id="27" idx="2"/>
            <a:endCxn id="51" idx="0"/>
          </p:cNvCxnSpPr>
          <p:nvPr/>
        </p:nvCxnSpPr>
        <p:spPr>
          <a:xfrm flipH="1">
            <a:off x="7299781" y="1735017"/>
            <a:ext cx="1" cy="33981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976188" y="3233286"/>
            <a:ext cx="2647188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0000"/>
                </a:solidFill>
              </a:rPr>
              <a:t>No way that the existing </a:t>
            </a:r>
            <a:r>
              <a:rPr lang="en-US" sz="1200" dirty="0" err="1" smtClean="0">
                <a:solidFill>
                  <a:srgbClr val="000000"/>
                </a:solidFill>
              </a:rPr>
              <a:t>cryo</a:t>
            </a:r>
            <a:r>
              <a:rPr lang="en-US" sz="1200" dirty="0" smtClean="0">
                <a:solidFill>
                  <a:srgbClr val="000000"/>
                </a:solidFill>
              </a:rPr>
              <a:t>-plants could deliver the additional capacity being 3.3 km away (both sides)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59" name="Straight Arrow Connector 58"/>
          <p:cNvCxnSpPr>
            <a:stCxn id="51" idx="2"/>
            <a:endCxn id="54" idx="0"/>
          </p:cNvCxnSpPr>
          <p:nvPr/>
        </p:nvCxnSpPr>
        <p:spPr>
          <a:xfrm>
            <a:off x="7299781" y="2897788"/>
            <a:ext cx="1" cy="335498"/>
          </a:xfrm>
          <a:prstGeom prst="straightConnector1">
            <a:avLst/>
          </a:prstGeom>
          <a:ln w="19050">
            <a:solidFill>
              <a:srgbClr val="FF99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4" idx="2"/>
            <a:endCxn id="40" idx="0"/>
          </p:cNvCxnSpPr>
          <p:nvPr/>
        </p:nvCxnSpPr>
        <p:spPr>
          <a:xfrm>
            <a:off x="7299782" y="3879617"/>
            <a:ext cx="1" cy="335498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WP9-Cryogenics,  Intro </a:t>
            </a:r>
            <a:r>
              <a:rPr lang="fr-FR" noProof="0" dirty="0" err="1" smtClean="0"/>
              <a:t>Controls</a:t>
            </a:r>
            <a:r>
              <a:rPr lang="fr-FR" noProof="0" dirty="0" smtClean="0"/>
              <a:t> Architecture - 16May'19,  S. Claudet</a:t>
            </a:r>
            <a:endParaRPr lang="en-GB" noProof="0" dirty="0"/>
          </a:p>
        </p:txBody>
      </p:sp>
      <p:sp>
        <p:nvSpPr>
          <p:cNvPr id="29" name="Slide Number Placeholder 4"/>
          <p:cNvSpPr txBox="1">
            <a:spLocks/>
          </p:cNvSpPr>
          <p:nvPr/>
        </p:nvSpPr>
        <p:spPr>
          <a:xfrm>
            <a:off x="8748504" y="6453376"/>
            <a:ext cx="36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BFDCA1C4-9514-7B4F-976F-D92F7E296653}" type="slidenum">
              <a:rPr lang="fr-FR" sz="1200" smtClean="0">
                <a:solidFill>
                  <a:schemeClr val="accent1"/>
                </a:solidFill>
              </a:rPr>
              <a:pPr algn="r"/>
              <a:t>4</a:t>
            </a:fld>
            <a:endParaRPr lang="fr-FR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62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WP9-Cryogenics,  Intro Controls Architecture - 16May'19,  S. Claudet</a:t>
            </a:r>
            <a:endParaRPr lang="en-US"/>
          </a:p>
        </p:txBody>
      </p:sp>
      <p:sp>
        <p:nvSpPr>
          <p:cNvPr id="5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9618E-DF7F-EB4E-9FA6-F9A9E7C33517}" type="slidenum">
              <a:rPr lang="en-US"/>
              <a:pPr/>
              <a:t>5</a:t>
            </a:fld>
            <a:endParaRPr lang="en-US"/>
          </a:p>
        </p:txBody>
      </p:sp>
      <p:grpSp>
        <p:nvGrpSpPr>
          <p:cNvPr id="63" name="Group 62"/>
          <p:cNvGrpSpPr>
            <a:grpSpLocks/>
          </p:cNvGrpSpPr>
          <p:nvPr/>
        </p:nvGrpSpPr>
        <p:grpSpPr bwMode="auto">
          <a:xfrm>
            <a:off x="4670425" y="4348163"/>
            <a:ext cx="4449763" cy="1747837"/>
            <a:chOff x="4669732" y="4488452"/>
            <a:chExt cx="4451088" cy="1747375"/>
          </a:xfrm>
        </p:grpSpPr>
        <p:pic>
          <p:nvPicPr>
            <p:cNvPr id="74755" name="Picture 2" descr="lay_out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5" t="24638" r="1175" b="1779"/>
            <a:stretch>
              <a:fillRect/>
            </a:stretch>
          </p:blipFill>
          <p:spPr bwMode="auto">
            <a:xfrm>
              <a:off x="4669732" y="4488452"/>
              <a:ext cx="4451088" cy="1747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Rectangle 57"/>
            <p:cNvSpPr/>
            <p:nvPr/>
          </p:nvSpPr>
          <p:spPr>
            <a:xfrm>
              <a:off x="8739707" y="4782061"/>
              <a:ext cx="169913" cy="312655"/>
            </a:xfrm>
            <a:prstGeom prst="rect">
              <a:avLst/>
            </a:prstGeom>
            <a:noFill/>
            <a:ln w="12700"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 eaLnBrk="1" hangingPunct="1"/>
              <a:endParaRPr lang="en-GB" sz="180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endParaRPr>
            </a:p>
          </p:txBody>
        </p:sp>
        <p:pic>
          <p:nvPicPr>
            <p:cNvPr id="74757" name="Picture 6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8813" y="4518415"/>
              <a:ext cx="305014" cy="3048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4758" name="Title 1"/>
          <p:cNvSpPr>
            <a:spLocks noGrp="1"/>
          </p:cNvSpPr>
          <p:nvPr>
            <p:ph type="title" idx="4294967295"/>
          </p:nvPr>
        </p:nvSpPr>
        <p:spPr/>
        <p:txBody>
          <a:bodyPr lIns="0" tIns="0" rIns="0" bIns="0" anchorCtr="1"/>
          <a:lstStyle/>
          <a:p>
            <a:r>
              <a:rPr lang="de-DE" sz="3200"/>
              <a:t>Inner Triplets Cooling </a:t>
            </a:r>
            <a:r>
              <a:rPr lang="de-DE"/>
              <a:t> </a:t>
            </a:r>
            <a:r>
              <a:rPr lang="de-DE" sz="2400">
                <a:cs typeface="Arial" charset="0"/>
              </a:rPr>
              <a:t>(LHC vs HL-LHC)</a:t>
            </a:r>
            <a:br>
              <a:rPr lang="de-DE" sz="2400">
                <a:cs typeface="Arial" charset="0"/>
              </a:rPr>
            </a:br>
            <a:endParaRPr lang="en-GB" sz="160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98" t="83653" r="80916" b="2467"/>
          <a:stretch>
            <a:fillRect/>
          </a:stretch>
        </p:blipFill>
        <p:spPr bwMode="auto">
          <a:xfrm>
            <a:off x="641350" y="4341813"/>
            <a:ext cx="1443038" cy="144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7775575" y="4362450"/>
            <a:ext cx="0" cy="268288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25" y="4333875"/>
            <a:ext cx="1447800" cy="144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 descr="lh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" t="23657" r="1505" b="1221"/>
          <a:stretch>
            <a:fillRect/>
          </a:stretch>
        </p:blipFill>
        <p:spPr bwMode="auto">
          <a:xfrm>
            <a:off x="4700588" y="1701800"/>
            <a:ext cx="44196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873625" y="2135188"/>
            <a:ext cx="2135188" cy="25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846638" y="4795838"/>
            <a:ext cx="143668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 noChangeShapeType="1"/>
          </p:cNvCxnSpPr>
          <p:nvPr/>
        </p:nvCxnSpPr>
        <p:spPr bwMode="auto">
          <a:xfrm flipV="1">
            <a:off x="4846638" y="4889500"/>
            <a:ext cx="1436687" cy="142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Straight Connector 12"/>
          <p:cNvCxnSpPr/>
          <p:nvPr/>
        </p:nvCxnSpPr>
        <p:spPr>
          <a:xfrm>
            <a:off x="7775575" y="4781550"/>
            <a:ext cx="993775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775575" y="4889500"/>
            <a:ext cx="993775" cy="317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Brace 15"/>
          <p:cNvSpPr>
            <a:spLocks/>
          </p:cNvSpPr>
          <p:nvPr/>
        </p:nvSpPr>
        <p:spPr bwMode="auto">
          <a:xfrm rot="-5400000">
            <a:off x="6030913" y="349250"/>
            <a:ext cx="123825" cy="2505075"/>
          </a:xfrm>
          <a:prstGeom prst="rightBrace">
            <a:avLst>
              <a:gd name="adj1" fmla="val 8336"/>
              <a:gd name="adj2" fmla="val 50000"/>
            </a:avLst>
          </a:prstGeom>
          <a:noFill/>
          <a:ln w="12700">
            <a:solidFill>
              <a:srgbClr val="98490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anchor="ctr"/>
          <a:lstStyle/>
          <a:p>
            <a:pPr algn="ctr" defTabSz="457200" eaLnBrk="1" hangingPunct="1"/>
            <a:endParaRPr lang="en-GB" sz="1800"/>
          </a:p>
        </p:txBody>
      </p:sp>
      <p:sp>
        <p:nvSpPr>
          <p:cNvPr id="17" name="Right Brace 16"/>
          <p:cNvSpPr>
            <a:spLocks/>
          </p:cNvSpPr>
          <p:nvPr/>
        </p:nvSpPr>
        <p:spPr bwMode="auto">
          <a:xfrm rot="-5400000">
            <a:off x="6846888" y="2252663"/>
            <a:ext cx="120650" cy="4006850"/>
          </a:xfrm>
          <a:prstGeom prst="rightBrace">
            <a:avLst>
              <a:gd name="adj1" fmla="val 8303"/>
              <a:gd name="adj2" fmla="val 50000"/>
            </a:avLst>
          </a:prstGeom>
          <a:noFill/>
          <a:ln w="12700">
            <a:solidFill>
              <a:srgbClr val="98490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anchor="ctr"/>
          <a:lstStyle/>
          <a:p>
            <a:pPr algn="ctr" defTabSz="457200" eaLnBrk="1" hangingPunct="1"/>
            <a:endParaRPr lang="en-GB" sz="1800"/>
          </a:p>
        </p:txBody>
      </p:sp>
      <p:sp>
        <p:nvSpPr>
          <p:cNvPr id="18" name="TextBox 17"/>
          <p:cNvSpPr txBox="1"/>
          <p:nvPr/>
        </p:nvSpPr>
        <p:spPr>
          <a:xfrm>
            <a:off x="5622925" y="1168400"/>
            <a:ext cx="984250" cy="366713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>
                <a:solidFill>
                  <a:srgbClr val="984903"/>
                </a:solidFill>
              </a:rPr>
              <a:t>cryostat</a:t>
            </a:r>
            <a:endParaRPr lang="en-GB" sz="1800">
              <a:solidFill>
                <a:srgbClr val="984903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15075" y="3830638"/>
            <a:ext cx="984250" cy="3667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>
                <a:solidFill>
                  <a:srgbClr val="984903"/>
                </a:solidFill>
              </a:rPr>
              <a:t>cryostat</a:t>
            </a:r>
            <a:endParaRPr lang="en-GB" sz="1800">
              <a:solidFill>
                <a:srgbClr val="984903"/>
              </a:solidFill>
            </a:endParaRPr>
          </a:p>
        </p:txBody>
      </p:sp>
      <p:sp>
        <p:nvSpPr>
          <p:cNvPr id="74775" name="TextBox 19"/>
          <p:cNvSpPr txBox="1">
            <a:spLocks noChangeArrowheads="1"/>
          </p:cNvSpPr>
          <p:nvPr/>
        </p:nvSpPr>
        <p:spPr bwMode="auto">
          <a:xfrm rot="-5400000">
            <a:off x="-76994" y="2116932"/>
            <a:ext cx="7286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>
                <a:latin typeface="Cambria" charset="0"/>
              </a:rPr>
              <a:t>LHC</a:t>
            </a:r>
            <a:endParaRPr lang="en-GB">
              <a:latin typeface="Cambria" charset="0"/>
            </a:endParaRPr>
          </a:p>
        </p:txBody>
      </p:sp>
      <p:sp>
        <p:nvSpPr>
          <p:cNvPr id="74776" name="TextBox 20"/>
          <p:cNvSpPr txBox="1">
            <a:spLocks noChangeArrowheads="1"/>
          </p:cNvSpPr>
          <p:nvPr/>
        </p:nvSpPr>
        <p:spPr bwMode="auto">
          <a:xfrm rot="-5400000">
            <a:off x="-313531" y="4725194"/>
            <a:ext cx="12017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>
                <a:latin typeface="Cambria" charset="0"/>
              </a:rPr>
              <a:t>HL-LHC</a:t>
            </a:r>
            <a:endParaRPr lang="en-GB">
              <a:latin typeface="Cambria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52400" y="3557588"/>
            <a:ext cx="8758238" cy="1905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695700" y="4035425"/>
            <a:ext cx="95250" cy="631825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cxnSpLocks noChangeShapeType="1"/>
          </p:cNvCxnSpPr>
          <p:nvPr/>
        </p:nvCxnSpPr>
        <p:spPr bwMode="auto">
          <a:xfrm flipH="1">
            <a:off x="3086100" y="4017963"/>
            <a:ext cx="581025" cy="649287"/>
          </a:xfrm>
          <a:prstGeom prst="straightConnector1">
            <a:avLst/>
          </a:prstGeom>
          <a:noFill/>
          <a:ln w="28575">
            <a:solidFill>
              <a:srgbClr val="98490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8" name="Picture 6" descr="http://www.fnal.gov/pub/today/images/images07/lhc-irq-cryostat-assembly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86" t="16231" r="28568" b="13428"/>
          <a:stretch>
            <a:fillRect/>
          </a:stretch>
        </p:blipFill>
        <p:spPr bwMode="auto">
          <a:xfrm>
            <a:off x="2732088" y="1639888"/>
            <a:ext cx="1412875" cy="152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2701925" y="3111500"/>
            <a:ext cx="6477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eaLnBrk="1" hangingPunct="1"/>
            <a:r>
              <a:rPr lang="en-GB" sz="800"/>
              <a:t>Fermilab</a:t>
            </a:r>
            <a:endParaRPr lang="en-GB" sz="800" i="1"/>
          </a:p>
        </p:txBody>
      </p:sp>
      <p:cxnSp>
        <p:nvCxnSpPr>
          <p:cNvPr id="30" name="Straight Arrow Connector 29"/>
          <p:cNvCxnSpPr>
            <a:cxnSpLocks noChangeShapeType="1"/>
            <a:stCxn id="31" idx="2"/>
          </p:cNvCxnSpPr>
          <p:nvPr/>
        </p:nvCxnSpPr>
        <p:spPr bwMode="auto">
          <a:xfrm flipH="1">
            <a:off x="3475038" y="1447800"/>
            <a:ext cx="174625" cy="460375"/>
          </a:xfrm>
          <a:prstGeom prst="straightConnector1">
            <a:avLst/>
          </a:prstGeom>
          <a:noFill/>
          <a:ln w="28575">
            <a:solidFill>
              <a:srgbClr val="98490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2773363" y="1082675"/>
            <a:ext cx="1751012" cy="365125"/>
          </a:xfrm>
          <a:prstGeom prst="rect">
            <a:avLst/>
          </a:prstGeom>
          <a:solidFill>
            <a:srgbClr val="FFF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eaLnBrk="1" hangingPunct="1"/>
            <a:r>
              <a:rPr lang="de-DE" sz="900"/>
              <a:t>Nb-Ti + single cooling channel at 1.8K</a:t>
            </a:r>
          </a:p>
        </p:txBody>
      </p:sp>
      <p:cxnSp>
        <p:nvCxnSpPr>
          <p:cNvPr id="32" name="Straight Connector 31"/>
          <p:cNvCxnSpPr>
            <a:cxnSpLocks noChangeShapeType="1"/>
          </p:cNvCxnSpPr>
          <p:nvPr/>
        </p:nvCxnSpPr>
        <p:spPr bwMode="auto">
          <a:xfrm flipV="1">
            <a:off x="7775575" y="4632325"/>
            <a:ext cx="0" cy="2825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" name="Straight Arrow Connector 32"/>
          <p:cNvCxnSpPr>
            <a:cxnSpLocks noChangeShapeType="1"/>
          </p:cNvCxnSpPr>
          <p:nvPr/>
        </p:nvCxnSpPr>
        <p:spPr bwMode="auto">
          <a:xfrm>
            <a:off x="4862513" y="1700213"/>
            <a:ext cx="9525" cy="430212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 flipV="1">
            <a:off x="7004050" y="1739900"/>
            <a:ext cx="9525" cy="431800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Straight Arrow Connector 34"/>
          <p:cNvCxnSpPr>
            <a:cxnSpLocks noChangeShapeType="1"/>
          </p:cNvCxnSpPr>
          <p:nvPr/>
        </p:nvCxnSpPr>
        <p:spPr bwMode="auto">
          <a:xfrm flipV="1">
            <a:off x="6300788" y="4445000"/>
            <a:ext cx="0" cy="447675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 flipV="1">
            <a:off x="8739188" y="4460875"/>
            <a:ext cx="9525" cy="431800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" name="Straight Connector 36"/>
          <p:cNvCxnSpPr>
            <a:cxnSpLocks noChangeShapeType="1"/>
          </p:cNvCxnSpPr>
          <p:nvPr/>
        </p:nvCxnSpPr>
        <p:spPr bwMode="auto">
          <a:xfrm flipV="1">
            <a:off x="4852988" y="4632325"/>
            <a:ext cx="0" cy="2825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Straight Arrow Connector 37"/>
          <p:cNvCxnSpPr>
            <a:cxnSpLocks noChangeShapeType="1"/>
          </p:cNvCxnSpPr>
          <p:nvPr/>
        </p:nvCxnSpPr>
        <p:spPr bwMode="auto">
          <a:xfrm>
            <a:off x="4851400" y="4373563"/>
            <a:ext cx="0" cy="269875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790575" y="3846513"/>
            <a:ext cx="1152525" cy="238125"/>
          </a:xfrm>
          <a:prstGeom prst="rect">
            <a:avLst/>
          </a:prstGeom>
          <a:solidFill>
            <a:srgbClr val="FFFEC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457200" eaLnBrk="1" hangingPunct="1"/>
            <a:r>
              <a:rPr lang="de-DE" sz="900">
                <a:solidFill>
                  <a:srgbClr val="000000"/>
                </a:solidFill>
              </a:rPr>
              <a:t>Tungsten shielding</a:t>
            </a:r>
            <a:endParaRPr lang="de-DE" sz="900">
              <a:solidFill>
                <a:srgbClr val="FF0000"/>
              </a:solidFill>
            </a:endParaRPr>
          </a:p>
        </p:txBody>
      </p:sp>
      <p:pic>
        <p:nvPicPr>
          <p:cNvPr id="43" name="Picture 2" descr="http://home.web.cern.ch/sites/home.web.cern.ch/files/image/engineering_page/2013/01/beam-screen_0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06" r="9036"/>
          <a:stretch>
            <a:fillRect/>
          </a:stretch>
        </p:blipFill>
        <p:spPr bwMode="auto">
          <a:xfrm>
            <a:off x="641350" y="1665288"/>
            <a:ext cx="1438275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Rectangle 43"/>
          <p:cNvSpPr>
            <a:spLocks noChangeArrowheads="1"/>
          </p:cNvSpPr>
          <p:nvPr/>
        </p:nvSpPr>
        <p:spPr bwMode="auto">
          <a:xfrm>
            <a:off x="554038" y="3054350"/>
            <a:ext cx="5207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eaLnBrk="1" hangingPunct="1"/>
            <a:r>
              <a:rPr lang="en-GB" sz="800"/>
              <a:t>CERN</a:t>
            </a:r>
            <a:endParaRPr lang="en-GB" sz="800" i="1"/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639763" y="700088"/>
            <a:ext cx="1446212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 u="sng">
                <a:latin typeface="Cambria" charset="0"/>
              </a:rPr>
              <a:t>Beam Screen</a:t>
            </a:r>
            <a:endParaRPr lang="en-GB" sz="1800" u="sng">
              <a:latin typeface="Cambria" charset="0"/>
            </a:endParaRPr>
          </a:p>
        </p:txBody>
      </p:sp>
      <p:sp>
        <p:nvSpPr>
          <p:cNvPr id="46" name="TextBox 45"/>
          <p:cNvSpPr txBox="1">
            <a:spLocks noChangeArrowheads="1"/>
          </p:cNvSpPr>
          <p:nvPr/>
        </p:nvSpPr>
        <p:spPr bwMode="auto">
          <a:xfrm>
            <a:off x="2849563" y="696913"/>
            <a:ext cx="11684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 u="sng">
                <a:latin typeface="Cambria" charset="0"/>
              </a:rPr>
              <a:t>Cold Mass</a:t>
            </a:r>
            <a:endParaRPr lang="en-GB" sz="1800" u="sng">
              <a:latin typeface="Cambria" charset="0"/>
            </a:endParaRPr>
          </a:p>
        </p:txBody>
      </p:sp>
      <p:sp>
        <p:nvSpPr>
          <p:cNvPr id="47" name="TextBox 46"/>
          <p:cNvSpPr txBox="1">
            <a:spLocks noChangeArrowheads="1"/>
          </p:cNvSpPr>
          <p:nvPr/>
        </p:nvSpPr>
        <p:spPr bwMode="auto">
          <a:xfrm>
            <a:off x="6211888" y="700088"/>
            <a:ext cx="18764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de-DE" sz="1800" u="sng">
                <a:latin typeface="Cambria" charset="0"/>
              </a:rPr>
              <a:t>Assembly (IT.R5)</a:t>
            </a:r>
            <a:endParaRPr lang="en-GB" sz="1800" u="sng">
              <a:latin typeface="Cambria" charset="0"/>
            </a:endParaRPr>
          </a:p>
        </p:txBody>
      </p:sp>
      <p:cxnSp>
        <p:nvCxnSpPr>
          <p:cNvPr id="50" name="Straight Arrow Connector 49"/>
          <p:cNvCxnSpPr>
            <a:cxnSpLocks noChangeShapeType="1"/>
          </p:cNvCxnSpPr>
          <p:nvPr/>
        </p:nvCxnSpPr>
        <p:spPr bwMode="auto">
          <a:xfrm>
            <a:off x="6378575" y="4381500"/>
            <a:ext cx="0" cy="268288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1" name="Straight Connector 50"/>
          <p:cNvCxnSpPr>
            <a:cxnSpLocks noChangeShapeType="1"/>
          </p:cNvCxnSpPr>
          <p:nvPr/>
        </p:nvCxnSpPr>
        <p:spPr bwMode="auto">
          <a:xfrm flipV="1">
            <a:off x="6378575" y="4800600"/>
            <a:ext cx="13192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" name="Straight Connector 51"/>
          <p:cNvCxnSpPr>
            <a:cxnSpLocks noChangeShapeType="1"/>
          </p:cNvCxnSpPr>
          <p:nvPr/>
        </p:nvCxnSpPr>
        <p:spPr bwMode="auto">
          <a:xfrm flipV="1">
            <a:off x="6378575" y="4903788"/>
            <a:ext cx="1295400" cy="4762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3" name="Straight Connector 52"/>
          <p:cNvCxnSpPr>
            <a:cxnSpLocks noChangeShapeType="1"/>
          </p:cNvCxnSpPr>
          <p:nvPr/>
        </p:nvCxnSpPr>
        <p:spPr bwMode="auto">
          <a:xfrm flipV="1">
            <a:off x="6378575" y="4651375"/>
            <a:ext cx="0" cy="2825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" name="Straight Arrow Connector 53"/>
          <p:cNvCxnSpPr>
            <a:cxnSpLocks noChangeShapeType="1"/>
          </p:cNvCxnSpPr>
          <p:nvPr/>
        </p:nvCxnSpPr>
        <p:spPr bwMode="auto">
          <a:xfrm flipV="1">
            <a:off x="7681913" y="4479925"/>
            <a:ext cx="9525" cy="431800"/>
          </a:xfrm>
          <a:prstGeom prst="straightConnector1">
            <a:avLst/>
          </a:prstGeom>
          <a:noFill/>
          <a:ln w="28575">
            <a:solidFill>
              <a:srgbClr val="FF0000"/>
            </a:solidFill>
            <a:prstDash val="sysDash"/>
            <a:round/>
            <a:headEnd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Rectangle 30"/>
          <p:cNvSpPr>
            <a:spLocks noChangeArrowheads="1"/>
          </p:cNvSpPr>
          <p:nvPr/>
        </p:nvSpPr>
        <p:spPr bwMode="auto">
          <a:xfrm>
            <a:off x="2819400" y="3670300"/>
            <a:ext cx="1751013" cy="365125"/>
          </a:xfrm>
          <a:prstGeom prst="rect">
            <a:avLst/>
          </a:prstGeom>
          <a:solidFill>
            <a:srgbClr val="FFFE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 eaLnBrk="1" hangingPunct="1"/>
            <a:r>
              <a:rPr lang="de-DE" sz="900"/>
              <a:t>Nb-3Sn + double cooling channel at 1.8K</a:t>
            </a:r>
          </a:p>
        </p:txBody>
      </p:sp>
    </p:spTree>
    <p:extLst>
      <p:ext uri="{BB962C8B-B14F-4D97-AF65-F5344CB8AC3E}">
        <p14:creationId xmlns:p14="http://schemas.microsoft.com/office/powerpoint/2010/main" val="628589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742952"/>
            <a:ext cx="8777288" cy="196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90" y="5301210"/>
            <a:ext cx="20764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8490" y="5347245"/>
            <a:ext cx="207645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340" y="5229201"/>
            <a:ext cx="207645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5790" y="5229200"/>
            <a:ext cx="2074862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93BE"/>
                </a:solidFill>
              </a:rPr>
              <a:t>INTERFACES identification and definition</a:t>
            </a: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331791" y="6021289"/>
            <a:ext cx="282886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900" dirty="0" err="1">
                <a:latin typeface="Arial Narrow" charset="0"/>
              </a:rPr>
              <a:t>D.Berkowitz</a:t>
            </a:r>
            <a:r>
              <a:rPr lang="en-GB" sz="900" dirty="0">
                <a:latin typeface="Arial Narrow" charset="0"/>
              </a:rPr>
              <a:t> for HL-LHC WP9 – Nov17 – EDMS 1865871 v.0.9.</a:t>
            </a: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611192" y="549275"/>
            <a:ext cx="81375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000" i="1" dirty="0">
                <a:solidFill>
                  <a:srgbClr val="800080"/>
                </a:solidFill>
              </a:rPr>
              <a:t>A large variety of cold masses, beam-screens and </a:t>
            </a:r>
            <a:r>
              <a:rPr lang="en-US" sz="2000" i="1" dirty="0" err="1">
                <a:solidFill>
                  <a:srgbClr val="800080"/>
                </a:solidFill>
              </a:rPr>
              <a:t>sc</a:t>
            </a:r>
            <a:r>
              <a:rPr lang="en-US" sz="2000" i="1" dirty="0">
                <a:solidFill>
                  <a:srgbClr val="800080"/>
                </a:solidFill>
              </a:rPr>
              <a:t>-links</a:t>
            </a:r>
          </a:p>
        </p:txBody>
      </p:sp>
      <p:pic>
        <p:nvPicPr>
          <p:cNvPr id="13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375" y="3500440"/>
            <a:ext cx="8777288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990" y="5270478"/>
            <a:ext cx="2076450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504823" y="1021333"/>
            <a:ext cx="2619377" cy="2282815"/>
            <a:chOff x="504823" y="1021333"/>
            <a:chExt cx="2619377" cy="2282814"/>
          </a:xfrm>
        </p:grpSpPr>
        <p:grpSp>
          <p:nvGrpSpPr>
            <p:cNvPr id="20" name="Group 19"/>
            <p:cNvGrpSpPr/>
            <p:nvPr/>
          </p:nvGrpSpPr>
          <p:grpSpPr>
            <a:xfrm>
              <a:off x="683568" y="1021333"/>
              <a:ext cx="2376264" cy="1759595"/>
              <a:chOff x="683568" y="1021333"/>
              <a:chExt cx="2376264" cy="1759595"/>
            </a:xfrm>
          </p:grpSpPr>
          <p:sp>
            <p:nvSpPr>
              <p:cNvPr id="17" name="Right Bracket 16"/>
              <p:cNvSpPr/>
              <p:nvPr/>
            </p:nvSpPr>
            <p:spPr>
              <a:xfrm>
                <a:off x="2919040" y="1021333"/>
                <a:ext cx="140792" cy="1758950"/>
              </a:xfrm>
              <a:prstGeom prst="rightBracket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ight Bracket 17"/>
              <p:cNvSpPr/>
              <p:nvPr/>
            </p:nvSpPr>
            <p:spPr>
              <a:xfrm flipH="1">
                <a:off x="683568" y="1021978"/>
                <a:ext cx="140792" cy="1758950"/>
              </a:xfrm>
              <a:prstGeom prst="rightBracket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755576" y="1021978"/>
                <a:ext cx="2235472" cy="1686297"/>
              </a:xfrm>
              <a:prstGeom prst="rect">
                <a:avLst/>
              </a:prstGeom>
              <a:solidFill>
                <a:schemeClr val="bg1">
                  <a:alpha val="33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04823" y="2780927"/>
              <a:ext cx="2619377" cy="523220"/>
            </a:xfrm>
            <a:prstGeom prst="rect">
              <a:avLst/>
            </a:prstGeom>
            <a:solidFill>
              <a:srgbClr val="FBFFC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i="1" dirty="0" smtClean="0">
                  <a:solidFill>
                    <a:srgbClr val="800080"/>
                  </a:solidFill>
                </a:rPr>
                <a:t>Specific study done</a:t>
              </a:r>
            </a:p>
            <a:p>
              <a:pPr algn="ctr"/>
              <a:r>
                <a:rPr lang="en-US" sz="1400" i="1" dirty="0" smtClean="0">
                  <a:solidFill>
                    <a:srgbClr val="800080"/>
                  </a:solidFill>
                </a:rPr>
                <a:t>=&gt; Will be kept with arc/QRL</a:t>
              </a:r>
              <a:endParaRPr lang="en-US" sz="1400" i="1" dirty="0">
                <a:solidFill>
                  <a:srgbClr val="80008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558111" y="2878199"/>
            <a:ext cx="5334373" cy="307777"/>
          </a:xfrm>
          <a:prstGeom prst="rect">
            <a:avLst/>
          </a:prstGeom>
          <a:solidFill>
            <a:srgbClr val="FBFFC4"/>
          </a:solidFill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800080"/>
                </a:solidFill>
              </a:rPr>
              <a:t>Close to validate technical choices in order to </a:t>
            </a:r>
            <a:r>
              <a:rPr lang="en-US" sz="1400" i="1" dirty="0" err="1" smtClean="0">
                <a:solidFill>
                  <a:srgbClr val="800080"/>
                </a:solidFill>
              </a:rPr>
              <a:t>finalise</a:t>
            </a:r>
            <a:r>
              <a:rPr lang="en-US" sz="1400" i="1" dirty="0" smtClean="0">
                <a:solidFill>
                  <a:srgbClr val="800080"/>
                </a:solidFill>
              </a:rPr>
              <a:t> design </a:t>
            </a:r>
            <a:endParaRPr lang="en-US" sz="1400" i="1" dirty="0">
              <a:solidFill>
                <a:srgbClr val="80008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6375" y="3431465"/>
            <a:ext cx="8777288" cy="28206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image014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698" y="3500440"/>
            <a:ext cx="1665583" cy="1127064"/>
          </a:xfrm>
          <a:prstGeom prst="rect">
            <a:avLst/>
          </a:prstGeom>
        </p:spPr>
      </p:pic>
      <p:pic>
        <p:nvPicPr>
          <p:cNvPr id="26" name="Picture 25" descr="image034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0717" y="4666945"/>
            <a:ext cx="1677618" cy="126580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328490" y="5936787"/>
            <a:ext cx="2041377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800080"/>
                </a:solidFill>
              </a:rPr>
              <a:t>D2 cooling heat exchanger collaboration </a:t>
            </a:r>
            <a:r>
              <a:rPr lang="en-US" sz="1200" i="1" dirty="0">
                <a:solidFill>
                  <a:srgbClr val="800080"/>
                </a:solidFill>
              </a:rPr>
              <a:t>with CEA-SBT </a:t>
            </a:r>
          </a:p>
        </p:txBody>
      </p:sp>
      <p:pic>
        <p:nvPicPr>
          <p:cNvPr id="8" name="Picture 7" descr="Screen Shot 2018-11-22 at 18.09.30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013" y="3646980"/>
            <a:ext cx="2927351" cy="1945272"/>
          </a:xfrm>
          <a:prstGeom prst="rect">
            <a:avLst/>
          </a:prstGeom>
        </p:spPr>
      </p:pic>
      <p:grpSp>
        <p:nvGrpSpPr>
          <p:cNvPr id="32" name="Group 31"/>
          <p:cNvGrpSpPr/>
          <p:nvPr/>
        </p:nvGrpSpPr>
        <p:grpSpPr>
          <a:xfrm>
            <a:off x="4175045" y="3368361"/>
            <a:ext cx="1815371" cy="2580549"/>
            <a:chOff x="4175045" y="3368361"/>
            <a:chExt cx="1815371" cy="2580549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500" t="13201" b="9800"/>
            <a:stretch/>
          </p:blipFill>
          <p:spPr>
            <a:xfrm rot="5400000">
              <a:off x="3839784" y="3798278"/>
              <a:ext cx="2517445" cy="1783819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 flipH="1">
              <a:off x="4175045" y="3368361"/>
              <a:ext cx="18111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bg1"/>
                  </a:solidFill>
                </a:rPr>
                <a:t>SC Link = 60 m</a:t>
              </a: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303983" y="5932752"/>
            <a:ext cx="1773383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800080"/>
                </a:solidFill>
              </a:rPr>
              <a:t>Un-shielded cryostats validated</a:t>
            </a:r>
            <a:endParaRPr lang="en-US" sz="1400" i="1" dirty="0">
              <a:solidFill>
                <a:srgbClr val="80008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36497" y="5589240"/>
            <a:ext cx="2834867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800080"/>
                </a:solidFill>
              </a:rPr>
              <a:t>Thermal </a:t>
            </a:r>
            <a:r>
              <a:rPr lang="en-US" sz="1400" i="1" dirty="0" err="1" smtClean="0">
                <a:solidFill>
                  <a:srgbClr val="800080"/>
                </a:solidFill>
              </a:rPr>
              <a:t>behaviour</a:t>
            </a:r>
            <a:r>
              <a:rPr lang="en-US" sz="1400" i="1" dirty="0" smtClean="0">
                <a:solidFill>
                  <a:srgbClr val="800080"/>
                </a:solidFill>
              </a:rPr>
              <a:t> of tungsten beam-screen validated at </a:t>
            </a:r>
            <a:r>
              <a:rPr lang="en-US" sz="1400" i="1" dirty="0" err="1" smtClean="0">
                <a:solidFill>
                  <a:srgbClr val="800080"/>
                </a:solidFill>
              </a:rPr>
              <a:t>Cryolab</a:t>
            </a:r>
            <a:r>
              <a:rPr lang="en-US" sz="1400" i="1" dirty="0" smtClean="0">
                <a:solidFill>
                  <a:srgbClr val="800080"/>
                </a:solidFill>
              </a:rPr>
              <a:t>,</a:t>
            </a:r>
          </a:p>
          <a:p>
            <a:pPr algn="ctr"/>
            <a:r>
              <a:rPr lang="en-US" sz="1400" i="1" dirty="0" smtClean="0">
                <a:solidFill>
                  <a:srgbClr val="800080"/>
                </a:solidFill>
              </a:rPr>
              <a:t>now looking for off-design modes</a:t>
            </a:r>
            <a:endParaRPr lang="en-US" sz="1400" i="1" dirty="0">
              <a:solidFill>
                <a:srgbClr val="800080"/>
              </a:solidFill>
            </a:endParaRPr>
          </a:p>
        </p:txBody>
      </p:sp>
      <p:pic>
        <p:nvPicPr>
          <p:cNvPr id="33" name="Picture 7" descr="Return Module QXL - Junction Box - Return Module QRL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292" y="4038863"/>
            <a:ext cx="2118553" cy="109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73855" y="3731647"/>
            <a:ext cx="2279263" cy="252000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3855" y="5001120"/>
            <a:ext cx="2279263" cy="921611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173855" y="5914345"/>
            <a:ext cx="2248045" cy="52322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rgbClr val="800080"/>
                </a:solidFill>
              </a:rPr>
              <a:t>3D models for </a:t>
            </a:r>
            <a:r>
              <a:rPr lang="en-US" sz="1400" i="1" dirty="0" err="1" smtClean="0">
                <a:solidFill>
                  <a:srgbClr val="800080"/>
                </a:solidFill>
              </a:rPr>
              <a:t>Cryo</a:t>
            </a:r>
            <a:r>
              <a:rPr lang="en-US" sz="1400" i="1" dirty="0" smtClean="0">
                <a:solidFill>
                  <a:srgbClr val="800080"/>
                </a:solidFill>
              </a:rPr>
              <a:t> started this year!</a:t>
            </a:r>
            <a:endParaRPr lang="en-US" sz="1400" i="1" dirty="0">
              <a:solidFill>
                <a:srgbClr val="80008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160660" y="2780284"/>
            <a:ext cx="1143323" cy="584776"/>
          </a:xfrm>
          <a:prstGeom prst="rect">
            <a:avLst/>
          </a:prstGeom>
          <a:solidFill>
            <a:schemeClr val="accent6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Heat extraction</a:t>
            </a:r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2732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ChangeArrowheads="1"/>
          </p:cNvSpPr>
          <p:nvPr/>
        </p:nvSpPr>
        <p:spPr bwMode="auto">
          <a:xfrm>
            <a:off x="39624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4" name="Rectangle 3"/>
          <p:cNvSpPr>
            <a:spLocks noChangeArrowheads="1"/>
          </p:cNvSpPr>
          <p:nvPr/>
        </p:nvSpPr>
        <p:spPr bwMode="auto">
          <a:xfrm>
            <a:off x="2971800" y="10668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2971800" y="16764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6" name="Rectangle 5"/>
          <p:cNvSpPr>
            <a:spLocks noChangeArrowheads="1"/>
          </p:cNvSpPr>
          <p:nvPr/>
        </p:nvSpPr>
        <p:spPr bwMode="auto">
          <a:xfrm>
            <a:off x="29718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7" name="Rectangle 6"/>
          <p:cNvSpPr>
            <a:spLocks noChangeArrowheads="1"/>
          </p:cNvSpPr>
          <p:nvPr/>
        </p:nvSpPr>
        <p:spPr bwMode="auto">
          <a:xfrm>
            <a:off x="3124200" y="41910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8" name="Rectangle 7"/>
          <p:cNvSpPr>
            <a:spLocks noChangeArrowheads="1"/>
          </p:cNvSpPr>
          <p:nvPr/>
        </p:nvSpPr>
        <p:spPr bwMode="auto">
          <a:xfrm>
            <a:off x="4572000" y="2667000"/>
            <a:ext cx="13716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89" name="Rectangle 8"/>
          <p:cNvSpPr>
            <a:spLocks noChangeArrowheads="1"/>
          </p:cNvSpPr>
          <p:nvPr/>
        </p:nvSpPr>
        <p:spPr bwMode="auto">
          <a:xfrm>
            <a:off x="1371600" y="2667000"/>
            <a:ext cx="13716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0" name="Rectangle 9"/>
          <p:cNvSpPr>
            <a:spLocks noChangeArrowheads="1"/>
          </p:cNvSpPr>
          <p:nvPr/>
        </p:nvSpPr>
        <p:spPr bwMode="auto">
          <a:xfrm>
            <a:off x="3962400" y="1676400"/>
            <a:ext cx="381000" cy="3810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1" name="Line 10"/>
          <p:cNvSpPr>
            <a:spLocks noChangeShapeType="1"/>
          </p:cNvSpPr>
          <p:nvPr/>
        </p:nvSpPr>
        <p:spPr bwMode="auto">
          <a:xfrm>
            <a:off x="3657600" y="1447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Line 11"/>
          <p:cNvSpPr>
            <a:spLocks noChangeShapeType="1"/>
          </p:cNvSpPr>
          <p:nvPr/>
        </p:nvSpPr>
        <p:spPr bwMode="auto">
          <a:xfrm>
            <a:off x="36576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Line 12"/>
          <p:cNvSpPr>
            <a:spLocks noChangeShapeType="1"/>
          </p:cNvSpPr>
          <p:nvPr/>
        </p:nvSpPr>
        <p:spPr bwMode="auto">
          <a:xfrm>
            <a:off x="36576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4" name="Line 13"/>
          <p:cNvSpPr>
            <a:spLocks noChangeShapeType="1"/>
          </p:cNvSpPr>
          <p:nvPr/>
        </p:nvSpPr>
        <p:spPr bwMode="auto">
          <a:xfrm>
            <a:off x="2057400" y="1295400"/>
            <a:ext cx="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5" name="Line 14"/>
          <p:cNvSpPr>
            <a:spLocks noChangeShapeType="1"/>
          </p:cNvSpPr>
          <p:nvPr/>
        </p:nvSpPr>
        <p:spPr bwMode="auto">
          <a:xfrm>
            <a:off x="2362200" y="22860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6" name="Line 15"/>
          <p:cNvSpPr>
            <a:spLocks noChangeShapeType="1"/>
          </p:cNvSpPr>
          <p:nvPr/>
        </p:nvSpPr>
        <p:spPr bwMode="auto">
          <a:xfrm rot="-5400000">
            <a:off x="2705100" y="2552700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7" name="Line 16"/>
          <p:cNvSpPr>
            <a:spLocks noChangeShapeType="1"/>
          </p:cNvSpPr>
          <p:nvPr/>
        </p:nvSpPr>
        <p:spPr bwMode="auto">
          <a:xfrm rot="-5400000">
            <a:off x="2857500" y="2743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8" name="Line 17"/>
          <p:cNvSpPr>
            <a:spLocks noChangeShapeType="1"/>
          </p:cNvSpPr>
          <p:nvPr/>
        </p:nvSpPr>
        <p:spPr bwMode="auto">
          <a:xfrm>
            <a:off x="3810000" y="5029200"/>
            <a:ext cx="0" cy="914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099" name="Line 18"/>
          <p:cNvSpPr>
            <a:spLocks noChangeShapeType="1"/>
          </p:cNvSpPr>
          <p:nvPr/>
        </p:nvSpPr>
        <p:spPr bwMode="auto">
          <a:xfrm>
            <a:off x="3505200" y="5029200"/>
            <a:ext cx="0" cy="76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46100" name="Group 19"/>
          <p:cNvGrpSpPr>
            <a:grpSpLocks/>
          </p:cNvGrpSpPr>
          <p:nvPr/>
        </p:nvGrpSpPr>
        <p:grpSpPr bwMode="auto">
          <a:xfrm>
            <a:off x="8686800" y="5757863"/>
            <a:ext cx="152400" cy="76200"/>
            <a:chOff x="4992" y="3072"/>
            <a:chExt cx="96" cy="48"/>
          </a:xfrm>
          <a:solidFill>
            <a:schemeClr val="bg1">
              <a:lumMod val="85000"/>
            </a:schemeClr>
          </a:solidFill>
        </p:grpSpPr>
        <p:sp>
          <p:nvSpPr>
            <p:cNvPr id="46268" name="AutoShape 20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69" name="AutoShape 21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6101" name="Group 22"/>
          <p:cNvGrpSpPr>
            <a:grpSpLocks/>
          </p:cNvGrpSpPr>
          <p:nvPr/>
        </p:nvGrpSpPr>
        <p:grpSpPr bwMode="auto">
          <a:xfrm>
            <a:off x="381000" y="5757863"/>
            <a:ext cx="152400" cy="76200"/>
            <a:chOff x="4992" y="3072"/>
            <a:chExt cx="96" cy="48"/>
          </a:xfrm>
        </p:grpSpPr>
        <p:sp>
          <p:nvSpPr>
            <p:cNvPr id="46266" name="AutoShape 23"/>
            <p:cNvSpPr>
              <a:spLocks noChangeArrowheads="1"/>
            </p:cNvSpPr>
            <p:nvPr/>
          </p:nvSpPr>
          <p:spPr bwMode="auto">
            <a:xfrm rot="5400000">
              <a:off x="4992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267" name="AutoShape 24"/>
            <p:cNvSpPr>
              <a:spLocks noChangeArrowheads="1"/>
            </p:cNvSpPr>
            <p:nvPr/>
          </p:nvSpPr>
          <p:spPr bwMode="auto">
            <a:xfrm rot="16200000" flipH="1">
              <a:off x="5040" y="3072"/>
              <a:ext cx="48" cy="48"/>
            </a:xfrm>
            <a:prstGeom prst="triangle">
              <a:avLst>
                <a:gd name="adj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6102" name="Rectangle 25"/>
          <p:cNvSpPr>
            <a:spLocks noChangeArrowheads="1"/>
          </p:cNvSpPr>
          <p:nvPr/>
        </p:nvSpPr>
        <p:spPr bwMode="auto">
          <a:xfrm>
            <a:off x="52578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3" name="Rectangle 26"/>
          <p:cNvSpPr>
            <a:spLocks noChangeArrowheads="1"/>
          </p:cNvSpPr>
          <p:nvPr/>
        </p:nvSpPr>
        <p:spPr bwMode="auto">
          <a:xfrm>
            <a:off x="6096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4" name="Rectangle 27"/>
          <p:cNvSpPr>
            <a:spLocks noChangeArrowheads="1"/>
          </p:cNvSpPr>
          <p:nvPr/>
        </p:nvSpPr>
        <p:spPr bwMode="auto">
          <a:xfrm>
            <a:off x="4191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5" name="Rectangle 28"/>
          <p:cNvSpPr>
            <a:spLocks noChangeArrowheads="1"/>
          </p:cNvSpPr>
          <p:nvPr/>
        </p:nvSpPr>
        <p:spPr bwMode="auto">
          <a:xfrm>
            <a:off x="4419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6" name="Rectangle 29"/>
          <p:cNvSpPr>
            <a:spLocks noChangeArrowheads="1"/>
          </p:cNvSpPr>
          <p:nvPr/>
        </p:nvSpPr>
        <p:spPr bwMode="auto">
          <a:xfrm>
            <a:off x="4648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7" name="Rectangle 30"/>
          <p:cNvSpPr>
            <a:spLocks noChangeArrowheads="1"/>
          </p:cNvSpPr>
          <p:nvPr/>
        </p:nvSpPr>
        <p:spPr bwMode="auto">
          <a:xfrm>
            <a:off x="4876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8" name="Rectangle 31"/>
          <p:cNvSpPr>
            <a:spLocks noChangeArrowheads="1"/>
          </p:cNvSpPr>
          <p:nvPr/>
        </p:nvSpPr>
        <p:spPr bwMode="auto">
          <a:xfrm>
            <a:off x="5029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09" name="Rectangle 32"/>
          <p:cNvSpPr>
            <a:spLocks noChangeArrowheads="1"/>
          </p:cNvSpPr>
          <p:nvPr/>
        </p:nvSpPr>
        <p:spPr bwMode="auto">
          <a:xfrm>
            <a:off x="5257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0" name="Rectangle 33"/>
          <p:cNvSpPr>
            <a:spLocks noChangeArrowheads="1"/>
          </p:cNvSpPr>
          <p:nvPr/>
        </p:nvSpPr>
        <p:spPr bwMode="auto">
          <a:xfrm>
            <a:off x="5575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1" name="Rectangle 34"/>
          <p:cNvSpPr>
            <a:spLocks noChangeArrowheads="1"/>
          </p:cNvSpPr>
          <p:nvPr/>
        </p:nvSpPr>
        <p:spPr bwMode="auto">
          <a:xfrm>
            <a:off x="61087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2" name="Rectangle 35"/>
          <p:cNvSpPr>
            <a:spLocks noChangeArrowheads="1"/>
          </p:cNvSpPr>
          <p:nvPr/>
        </p:nvSpPr>
        <p:spPr bwMode="auto">
          <a:xfrm>
            <a:off x="6324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3" name="Rectangle 36"/>
          <p:cNvSpPr>
            <a:spLocks noChangeArrowheads="1"/>
          </p:cNvSpPr>
          <p:nvPr/>
        </p:nvSpPr>
        <p:spPr bwMode="auto">
          <a:xfrm>
            <a:off x="66421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4" name="Rectangle 37"/>
          <p:cNvSpPr>
            <a:spLocks noChangeArrowheads="1"/>
          </p:cNvSpPr>
          <p:nvPr/>
        </p:nvSpPr>
        <p:spPr bwMode="auto">
          <a:xfrm>
            <a:off x="68580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5" name="Rectangle 38"/>
          <p:cNvSpPr>
            <a:spLocks noChangeArrowheads="1"/>
          </p:cNvSpPr>
          <p:nvPr/>
        </p:nvSpPr>
        <p:spPr bwMode="auto">
          <a:xfrm>
            <a:off x="71755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6" name="Rectangle 39"/>
          <p:cNvSpPr>
            <a:spLocks noChangeArrowheads="1"/>
          </p:cNvSpPr>
          <p:nvPr/>
        </p:nvSpPr>
        <p:spPr bwMode="auto">
          <a:xfrm>
            <a:off x="73914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7" name="Rectangle 40"/>
          <p:cNvSpPr>
            <a:spLocks noChangeArrowheads="1"/>
          </p:cNvSpPr>
          <p:nvPr/>
        </p:nvSpPr>
        <p:spPr bwMode="auto">
          <a:xfrm>
            <a:off x="77089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8" name="Rectangle 41"/>
          <p:cNvSpPr>
            <a:spLocks noChangeArrowheads="1"/>
          </p:cNvSpPr>
          <p:nvPr/>
        </p:nvSpPr>
        <p:spPr bwMode="auto">
          <a:xfrm>
            <a:off x="79248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19" name="Rectangle 42"/>
          <p:cNvSpPr>
            <a:spLocks noChangeArrowheads="1"/>
          </p:cNvSpPr>
          <p:nvPr/>
        </p:nvSpPr>
        <p:spPr bwMode="auto">
          <a:xfrm>
            <a:off x="8242300" y="5105400"/>
            <a:ext cx="2159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0" name="Rectangle 43"/>
          <p:cNvSpPr>
            <a:spLocks noChangeArrowheads="1"/>
          </p:cNvSpPr>
          <p:nvPr/>
        </p:nvSpPr>
        <p:spPr bwMode="auto">
          <a:xfrm>
            <a:off x="84582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21" name="Line 44"/>
          <p:cNvSpPr>
            <a:spLocks noChangeShapeType="1"/>
          </p:cNvSpPr>
          <p:nvPr/>
        </p:nvSpPr>
        <p:spPr bwMode="auto">
          <a:xfrm>
            <a:off x="4191000" y="5786640"/>
            <a:ext cx="4419600" cy="456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2" name="Line 45"/>
          <p:cNvSpPr>
            <a:spLocks noChangeShapeType="1"/>
          </p:cNvSpPr>
          <p:nvPr/>
        </p:nvSpPr>
        <p:spPr bwMode="auto">
          <a:xfrm>
            <a:off x="2362200" y="5791200"/>
            <a:ext cx="114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3" name="Line 46"/>
          <p:cNvSpPr>
            <a:spLocks noChangeShapeType="1"/>
          </p:cNvSpPr>
          <p:nvPr/>
        </p:nvSpPr>
        <p:spPr bwMode="auto">
          <a:xfrm flipV="1">
            <a:off x="5334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4" name="Line 47"/>
          <p:cNvSpPr>
            <a:spLocks noChangeShapeType="1"/>
          </p:cNvSpPr>
          <p:nvPr/>
        </p:nvSpPr>
        <p:spPr bwMode="auto">
          <a:xfrm flipV="1">
            <a:off x="55626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5" name="Line 48"/>
          <p:cNvSpPr>
            <a:spLocks noChangeShapeType="1"/>
          </p:cNvSpPr>
          <p:nvPr/>
        </p:nvSpPr>
        <p:spPr bwMode="auto">
          <a:xfrm flipV="1">
            <a:off x="5829300" y="4800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6" name="Line 49"/>
          <p:cNvSpPr>
            <a:spLocks noChangeShapeType="1"/>
          </p:cNvSpPr>
          <p:nvPr/>
        </p:nvSpPr>
        <p:spPr bwMode="auto">
          <a:xfrm flipV="1">
            <a:off x="6400800" y="4648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7" name="Line 50"/>
          <p:cNvSpPr>
            <a:spLocks noChangeShapeType="1"/>
          </p:cNvSpPr>
          <p:nvPr/>
        </p:nvSpPr>
        <p:spPr bwMode="auto">
          <a:xfrm flipH="1">
            <a:off x="5829300" y="4800600"/>
            <a:ext cx="5683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8" name="Line 51"/>
          <p:cNvSpPr>
            <a:spLocks noChangeShapeType="1"/>
          </p:cNvSpPr>
          <p:nvPr/>
        </p:nvSpPr>
        <p:spPr bwMode="auto">
          <a:xfrm flipH="1">
            <a:off x="7467600" y="4876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29" name="Line 52"/>
          <p:cNvSpPr>
            <a:spLocks noChangeShapeType="1"/>
          </p:cNvSpPr>
          <p:nvPr/>
        </p:nvSpPr>
        <p:spPr bwMode="auto">
          <a:xfrm flipV="1">
            <a:off x="85344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0" name="Line 53"/>
          <p:cNvSpPr>
            <a:spLocks noChangeShapeType="1"/>
          </p:cNvSpPr>
          <p:nvPr/>
        </p:nvSpPr>
        <p:spPr bwMode="auto">
          <a:xfrm flipV="1">
            <a:off x="80010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1" name="Line 54"/>
          <p:cNvSpPr>
            <a:spLocks noChangeShapeType="1"/>
          </p:cNvSpPr>
          <p:nvPr/>
        </p:nvSpPr>
        <p:spPr bwMode="auto">
          <a:xfrm flipV="1">
            <a:off x="74676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2" name="Line 55"/>
          <p:cNvSpPr>
            <a:spLocks noChangeShapeType="1"/>
          </p:cNvSpPr>
          <p:nvPr/>
        </p:nvSpPr>
        <p:spPr bwMode="auto">
          <a:xfrm flipH="1">
            <a:off x="53340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3" name="Line 56"/>
          <p:cNvSpPr>
            <a:spLocks noChangeShapeType="1"/>
          </p:cNvSpPr>
          <p:nvPr/>
        </p:nvSpPr>
        <p:spPr bwMode="auto">
          <a:xfrm flipV="1">
            <a:off x="4876800" y="5470525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4" name="Line 57"/>
          <p:cNvSpPr>
            <a:spLocks noChangeShapeType="1"/>
          </p:cNvSpPr>
          <p:nvPr/>
        </p:nvSpPr>
        <p:spPr bwMode="auto">
          <a:xfrm flipV="1">
            <a:off x="5334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5" name="Line 58"/>
          <p:cNvSpPr>
            <a:spLocks noChangeShapeType="1"/>
          </p:cNvSpPr>
          <p:nvPr/>
        </p:nvSpPr>
        <p:spPr bwMode="auto">
          <a:xfrm flipV="1">
            <a:off x="5943600" y="5105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6" name="Line 59"/>
          <p:cNvSpPr>
            <a:spLocks noChangeShapeType="1"/>
          </p:cNvSpPr>
          <p:nvPr/>
        </p:nvSpPr>
        <p:spPr bwMode="auto">
          <a:xfrm flipV="1">
            <a:off x="64008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7" name="Line 60"/>
          <p:cNvSpPr>
            <a:spLocks noChangeShapeType="1"/>
          </p:cNvSpPr>
          <p:nvPr/>
        </p:nvSpPr>
        <p:spPr bwMode="auto">
          <a:xfrm flipV="1">
            <a:off x="69342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8" name="Line 61"/>
          <p:cNvSpPr>
            <a:spLocks noChangeShapeType="1"/>
          </p:cNvSpPr>
          <p:nvPr/>
        </p:nvSpPr>
        <p:spPr bwMode="auto">
          <a:xfrm flipV="1">
            <a:off x="7467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39" name="Line 62"/>
          <p:cNvSpPr>
            <a:spLocks noChangeShapeType="1"/>
          </p:cNvSpPr>
          <p:nvPr/>
        </p:nvSpPr>
        <p:spPr bwMode="auto">
          <a:xfrm flipV="1">
            <a:off x="80010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0" name="Line 63"/>
          <p:cNvSpPr>
            <a:spLocks noChangeShapeType="1"/>
          </p:cNvSpPr>
          <p:nvPr/>
        </p:nvSpPr>
        <p:spPr bwMode="auto">
          <a:xfrm flipV="1">
            <a:off x="85344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1" name="Line 64"/>
          <p:cNvSpPr>
            <a:spLocks noChangeShapeType="1"/>
          </p:cNvSpPr>
          <p:nvPr/>
        </p:nvSpPr>
        <p:spPr bwMode="auto">
          <a:xfrm>
            <a:off x="609600" y="5791200"/>
            <a:ext cx="10668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2" name="Line 65"/>
          <p:cNvSpPr>
            <a:spLocks noChangeShapeType="1"/>
          </p:cNvSpPr>
          <p:nvPr/>
        </p:nvSpPr>
        <p:spPr bwMode="auto">
          <a:xfrm>
            <a:off x="1676400" y="5791200"/>
            <a:ext cx="685800" cy="0"/>
          </a:xfrm>
          <a:prstGeom prst="line">
            <a:avLst/>
          </a:prstGeom>
          <a:noFill/>
          <a:ln w="190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3" name="Line 66"/>
          <p:cNvSpPr>
            <a:spLocks noChangeShapeType="1"/>
          </p:cNvSpPr>
          <p:nvPr/>
        </p:nvSpPr>
        <p:spPr bwMode="auto">
          <a:xfrm>
            <a:off x="2057400" y="3048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4" name="Line 67"/>
          <p:cNvSpPr>
            <a:spLocks noChangeShapeType="1"/>
          </p:cNvSpPr>
          <p:nvPr/>
        </p:nvSpPr>
        <p:spPr bwMode="auto">
          <a:xfrm rot="-5400000">
            <a:off x="4457700" y="27527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5" name="Line 68"/>
          <p:cNvSpPr>
            <a:spLocks noChangeShapeType="1"/>
          </p:cNvSpPr>
          <p:nvPr/>
        </p:nvSpPr>
        <p:spPr bwMode="auto">
          <a:xfrm>
            <a:off x="3352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6" name="Line 69"/>
          <p:cNvSpPr>
            <a:spLocks noChangeShapeType="1"/>
          </p:cNvSpPr>
          <p:nvPr/>
        </p:nvSpPr>
        <p:spPr bwMode="auto">
          <a:xfrm>
            <a:off x="2057400" y="1295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7" name="Line 70"/>
          <p:cNvSpPr>
            <a:spLocks noChangeShapeType="1"/>
          </p:cNvSpPr>
          <p:nvPr/>
        </p:nvSpPr>
        <p:spPr bwMode="auto">
          <a:xfrm>
            <a:off x="3352800" y="32004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8" name="Line 71"/>
          <p:cNvSpPr>
            <a:spLocks noChangeShapeType="1"/>
          </p:cNvSpPr>
          <p:nvPr/>
        </p:nvSpPr>
        <p:spPr bwMode="auto">
          <a:xfrm>
            <a:off x="2362200" y="3352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49" name="Line 72"/>
          <p:cNvSpPr>
            <a:spLocks noChangeShapeType="1"/>
          </p:cNvSpPr>
          <p:nvPr/>
        </p:nvSpPr>
        <p:spPr bwMode="auto">
          <a:xfrm flipH="1">
            <a:off x="3810000" y="4038600"/>
            <a:ext cx="289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50" name="Text Box 73"/>
          <p:cNvSpPr txBox="1">
            <a:spLocks noChangeArrowheads="1"/>
          </p:cNvSpPr>
          <p:nvPr/>
        </p:nvSpPr>
        <p:spPr bwMode="auto">
          <a:xfrm>
            <a:off x="29718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QSCG</a:t>
            </a:r>
          </a:p>
        </p:txBody>
      </p:sp>
      <p:sp>
        <p:nvSpPr>
          <p:cNvPr id="46151" name="Text Box 74"/>
          <p:cNvSpPr txBox="1">
            <a:spLocks noChangeArrowheads="1"/>
          </p:cNvSpPr>
          <p:nvPr/>
        </p:nvSpPr>
        <p:spPr bwMode="auto">
          <a:xfrm>
            <a:off x="2971800" y="10509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C0C0C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QSVB</a:t>
            </a:r>
          </a:p>
        </p:txBody>
      </p:sp>
      <p:sp>
        <p:nvSpPr>
          <p:cNvPr id="46152" name="Text Box 75"/>
          <p:cNvSpPr txBox="1">
            <a:spLocks noChangeArrowheads="1"/>
          </p:cNvSpPr>
          <p:nvPr/>
        </p:nvSpPr>
        <p:spPr bwMode="auto">
          <a:xfrm>
            <a:off x="1371600" y="26511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QSDQ</a:t>
            </a:r>
          </a:p>
        </p:txBody>
      </p:sp>
      <p:sp>
        <p:nvSpPr>
          <p:cNvPr id="46153" name="Text Box 76"/>
          <p:cNvSpPr txBox="1">
            <a:spLocks noChangeArrowheads="1"/>
          </p:cNvSpPr>
          <p:nvPr/>
        </p:nvSpPr>
        <p:spPr bwMode="auto">
          <a:xfrm>
            <a:off x="29718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QSRG</a:t>
            </a:r>
          </a:p>
        </p:txBody>
      </p:sp>
      <p:sp>
        <p:nvSpPr>
          <p:cNvPr id="46154" name="Text Box 77"/>
          <p:cNvSpPr txBox="1">
            <a:spLocks noChangeArrowheads="1"/>
          </p:cNvSpPr>
          <p:nvPr/>
        </p:nvSpPr>
        <p:spPr bwMode="auto">
          <a:xfrm>
            <a:off x="4572000" y="2667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QSDN</a:t>
            </a:r>
          </a:p>
        </p:txBody>
      </p:sp>
      <p:sp>
        <p:nvSpPr>
          <p:cNvPr id="46155" name="Text Box 78"/>
          <p:cNvSpPr txBox="1">
            <a:spLocks noChangeArrowheads="1"/>
          </p:cNvSpPr>
          <p:nvPr/>
        </p:nvSpPr>
        <p:spPr bwMode="auto">
          <a:xfrm>
            <a:off x="4343400" y="16764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Arial Narrow" charset="0"/>
              </a:rPr>
              <a:t>QSAG</a:t>
            </a:r>
          </a:p>
        </p:txBody>
      </p:sp>
      <p:sp>
        <p:nvSpPr>
          <p:cNvPr id="46156" name="Text Box 79"/>
          <p:cNvSpPr txBox="1">
            <a:spLocks noChangeArrowheads="1"/>
          </p:cNvSpPr>
          <p:nvPr/>
        </p:nvSpPr>
        <p:spPr bwMode="auto">
          <a:xfrm>
            <a:off x="3124200" y="4191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QURCG</a:t>
            </a:r>
          </a:p>
        </p:txBody>
      </p:sp>
      <p:sp>
        <p:nvSpPr>
          <p:cNvPr id="46157" name="Text Box 80"/>
          <p:cNvSpPr txBox="1">
            <a:spLocks noChangeArrowheads="1"/>
          </p:cNvSpPr>
          <p:nvPr/>
        </p:nvSpPr>
        <p:spPr bwMode="auto">
          <a:xfrm>
            <a:off x="3733800" y="34290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QPLG</a:t>
            </a:r>
          </a:p>
        </p:txBody>
      </p:sp>
      <p:sp>
        <p:nvSpPr>
          <p:cNvPr id="46158" name="Text Box 81"/>
          <p:cNvSpPr txBox="1">
            <a:spLocks noChangeArrowheads="1"/>
          </p:cNvSpPr>
          <p:nvPr/>
        </p:nvSpPr>
        <p:spPr bwMode="auto">
          <a:xfrm>
            <a:off x="3222921" y="5775325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accent2"/>
                </a:solidFill>
                <a:latin typeface="Arial Narrow" charset="0"/>
              </a:rPr>
              <a:t>QXL</a:t>
            </a:r>
          </a:p>
        </p:txBody>
      </p:sp>
      <p:sp>
        <p:nvSpPr>
          <p:cNvPr id="46159" name="Text Box 82"/>
          <p:cNvSpPr txBox="1">
            <a:spLocks noChangeArrowheads="1"/>
          </p:cNvSpPr>
          <p:nvPr/>
        </p:nvSpPr>
        <p:spPr bwMode="auto">
          <a:xfrm>
            <a:off x="60960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DFHM</a:t>
            </a:r>
          </a:p>
        </p:txBody>
      </p:sp>
      <p:sp>
        <p:nvSpPr>
          <p:cNvPr id="46160" name="Text Box 83"/>
          <p:cNvSpPr txBox="1">
            <a:spLocks noChangeArrowheads="1"/>
          </p:cNvSpPr>
          <p:nvPr/>
        </p:nvSpPr>
        <p:spPr bwMode="auto">
          <a:xfrm>
            <a:off x="52578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DFHX</a:t>
            </a:r>
          </a:p>
        </p:txBody>
      </p:sp>
      <p:sp>
        <p:nvSpPr>
          <p:cNvPr id="46161" name="Line 84"/>
          <p:cNvSpPr>
            <a:spLocks noChangeShapeType="1"/>
          </p:cNvSpPr>
          <p:nvPr/>
        </p:nvSpPr>
        <p:spPr bwMode="auto">
          <a:xfrm>
            <a:off x="4114800" y="20574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2" name="Line 85"/>
          <p:cNvSpPr>
            <a:spLocks noChangeShapeType="1"/>
          </p:cNvSpPr>
          <p:nvPr/>
        </p:nvSpPr>
        <p:spPr bwMode="auto">
          <a:xfrm>
            <a:off x="2514600" y="2286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3" name="Line 86"/>
          <p:cNvSpPr>
            <a:spLocks noChangeShapeType="1"/>
          </p:cNvSpPr>
          <p:nvPr/>
        </p:nvSpPr>
        <p:spPr bwMode="auto">
          <a:xfrm>
            <a:off x="2286000" y="4038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4" name="Line 87"/>
          <p:cNvSpPr>
            <a:spLocks noChangeShapeType="1"/>
          </p:cNvSpPr>
          <p:nvPr/>
        </p:nvSpPr>
        <p:spPr bwMode="auto">
          <a:xfrm>
            <a:off x="2362200" y="2286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5" name="Line 88"/>
          <p:cNvSpPr>
            <a:spLocks noChangeShapeType="1"/>
          </p:cNvSpPr>
          <p:nvPr/>
        </p:nvSpPr>
        <p:spPr bwMode="auto">
          <a:xfrm>
            <a:off x="2209800" y="3352800"/>
            <a:ext cx="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6" name="Line 89"/>
          <p:cNvSpPr>
            <a:spLocks noChangeShapeType="1"/>
          </p:cNvSpPr>
          <p:nvPr/>
        </p:nvSpPr>
        <p:spPr bwMode="auto">
          <a:xfrm>
            <a:off x="2209800" y="1295400"/>
            <a:ext cx="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7" name="Line 90"/>
          <p:cNvSpPr>
            <a:spLocks noChangeShapeType="1"/>
          </p:cNvSpPr>
          <p:nvPr/>
        </p:nvSpPr>
        <p:spPr bwMode="auto">
          <a:xfrm rot="-5400000">
            <a:off x="3467100" y="4000500"/>
            <a:ext cx="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8" name="Line 91"/>
          <p:cNvSpPr>
            <a:spLocks noChangeShapeType="1"/>
          </p:cNvSpPr>
          <p:nvPr/>
        </p:nvSpPr>
        <p:spPr bwMode="auto">
          <a:xfrm>
            <a:off x="37338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69" name="Line 92"/>
          <p:cNvSpPr>
            <a:spLocks noChangeShapeType="1"/>
          </p:cNvSpPr>
          <p:nvPr/>
        </p:nvSpPr>
        <p:spPr bwMode="auto">
          <a:xfrm>
            <a:off x="3581400" y="3048000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70" name="Text Box 93"/>
          <p:cNvSpPr txBox="1">
            <a:spLocks noChangeArrowheads="1"/>
          </p:cNvSpPr>
          <p:nvPr/>
        </p:nvSpPr>
        <p:spPr bwMode="auto">
          <a:xfrm>
            <a:off x="2209800" y="1905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QSP</a:t>
            </a:r>
          </a:p>
        </p:txBody>
      </p:sp>
      <p:sp>
        <p:nvSpPr>
          <p:cNvPr id="46171" name="Text Box 94"/>
          <p:cNvSpPr txBox="1">
            <a:spLocks noChangeArrowheads="1"/>
          </p:cNvSpPr>
          <p:nvPr/>
        </p:nvSpPr>
        <p:spPr bwMode="auto">
          <a:xfrm>
            <a:off x="4343400" y="11112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GHe storage tanks</a:t>
            </a:r>
          </a:p>
        </p:txBody>
      </p:sp>
      <p:sp>
        <p:nvSpPr>
          <p:cNvPr id="46172" name="Text Box 95"/>
          <p:cNvSpPr txBox="1">
            <a:spLocks noChangeArrowheads="1"/>
          </p:cNvSpPr>
          <p:nvPr/>
        </p:nvSpPr>
        <p:spPr bwMode="auto">
          <a:xfrm>
            <a:off x="5105400" y="172085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Dryer</a:t>
            </a:r>
          </a:p>
        </p:txBody>
      </p:sp>
      <p:sp>
        <p:nvSpPr>
          <p:cNvPr id="46173" name="Text Box 96"/>
          <p:cNvSpPr txBox="1">
            <a:spLocks noChangeArrowheads="1"/>
          </p:cNvSpPr>
          <p:nvPr/>
        </p:nvSpPr>
        <p:spPr bwMode="auto">
          <a:xfrm>
            <a:off x="5943600" y="2561174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 dirty="0">
                <a:solidFill>
                  <a:srgbClr val="800080"/>
                </a:solidFill>
                <a:latin typeface="Arial Narrow" charset="0"/>
              </a:rPr>
              <a:t>Liquid Nitrogen </a:t>
            </a:r>
            <a:r>
              <a:rPr lang="en-US" sz="1600" dirty="0" smtClean="0">
                <a:solidFill>
                  <a:srgbClr val="800080"/>
                </a:solidFill>
                <a:latin typeface="Arial Narrow" charset="0"/>
              </a:rPr>
              <a:t>tank(s)</a:t>
            </a:r>
            <a:endParaRPr lang="en-US" sz="1600" dirty="0">
              <a:solidFill>
                <a:srgbClr val="800080"/>
              </a:solidFill>
              <a:latin typeface="Arial Narrow" charset="0"/>
            </a:endParaRPr>
          </a:p>
        </p:txBody>
      </p:sp>
      <p:sp>
        <p:nvSpPr>
          <p:cNvPr id="46174" name="Text Box 97"/>
          <p:cNvSpPr txBox="1">
            <a:spLocks noChangeArrowheads="1"/>
          </p:cNvSpPr>
          <p:nvPr/>
        </p:nvSpPr>
        <p:spPr bwMode="auto">
          <a:xfrm>
            <a:off x="4419600" y="22098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cold box</a:t>
            </a:r>
          </a:p>
        </p:txBody>
      </p:sp>
      <p:sp>
        <p:nvSpPr>
          <p:cNvPr id="46175" name="Text Box 98"/>
          <p:cNvSpPr txBox="1">
            <a:spLocks noChangeArrowheads="1"/>
          </p:cNvSpPr>
          <p:nvPr/>
        </p:nvSpPr>
        <p:spPr bwMode="auto">
          <a:xfrm>
            <a:off x="4419600" y="34290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Vertical transfer line</a:t>
            </a:r>
          </a:p>
        </p:txBody>
      </p:sp>
      <p:sp>
        <p:nvSpPr>
          <p:cNvPr id="46176" name="Text Box 99"/>
          <p:cNvSpPr txBox="1">
            <a:spLocks noChangeArrowheads="1"/>
          </p:cNvSpPr>
          <p:nvPr/>
        </p:nvSpPr>
        <p:spPr bwMode="auto">
          <a:xfrm>
            <a:off x="228600" y="2667000"/>
            <a:ext cx="13716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Quench tank</a:t>
            </a:r>
          </a:p>
        </p:txBody>
      </p:sp>
      <p:sp>
        <p:nvSpPr>
          <p:cNvPr id="46177" name="Text Box 100"/>
          <p:cNvSpPr txBox="1">
            <a:spLocks noChangeArrowheads="1"/>
          </p:cNvSpPr>
          <p:nvPr/>
        </p:nvSpPr>
        <p:spPr bwMode="auto">
          <a:xfrm>
            <a:off x="76200" y="13716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Surface piping</a:t>
            </a:r>
          </a:p>
        </p:txBody>
      </p:sp>
      <p:sp>
        <p:nvSpPr>
          <p:cNvPr id="46178" name="Line 101"/>
          <p:cNvSpPr>
            <a:spLocks noChangeShapeType="1"/>
          </p:cNvSpPr>
          <p:nvPr/>
        </p:nvSpPr>
        <p:spPr bwMode="auto">
          <a:xfrm flipV="1">
            <a:off x="4114800" y="2514600"/>
            <a:ext cx="381000" cy="3048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79" name="Text Box 102"/>
          <p:cNvSpPr txBox="1">
            <a:spLocks noChangeArrowheads="1"/>
          </p:cNvSpPr>
          <p:nvPr/>
        </p:nvSpPr>
        <p:spPr bwMode="auto">
          <a:xfrm>
            <a:off x="152400" y="914400"/>
            <a:ext cx="23622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Warm compressor station</a:t>
            </a:r>
          </a:p>
        </p:txBody>
      </p:sp>
      <p:sp>
        <p:nvSpPr>
          <p:cNvPr id="46180" name="Line 103"/>
          <p:cNvSpPr>
            <a:spLocks noChangeShapeType="1"/>
          </p:cNvSpPr>
          <p:nvPr/>
        </p:nvSpPr>
        <p:spPr bwMode="auto">
          <a:xfrm flipH="1" flipV="1">
            <a:off x="2286000" y="1143000"/>
            <a:ext cx="762000" cy="6096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181" name="Text Box 104"/>
          <p:cNvSpPr txBox="1">
            <a:spLocks noChangeArrowheads="1"/>
          </p:cNvSpPr>
          <p:nvPr/>
        </p:nvSpPr>
        <p:spPr bwMode="auto">
          <a:xfrm>
            <a:off x="4953000" y="4648200"/>
            <a:ext cx="13716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DSHX</a:t>
            </a:r>
          </a:p>
        </p:txBody>
      </p:sp>
      <p:sp>
        <p:nvSpPr>
          <p:cNvPr id="46182" name="Text Box 105"/>
          <p:cNvSpPr txBox="1">
            <a:spLocks noChangeArrowheads="1"/>
          </p:cNvSpPr>
          <p:nvPr/>
        </p:nvSpPr>
        <p:spPr bwMode="auto">
          <a:xfrm>
            <a:off x="6324600" y="4602163"/>
            <a:ext cx="13716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>
                <a:solidFill>
                  <a:srgbClr val="804000"/>
                </a:solidFill>
                <a:latin typeface="Arial Narrow" charset="0"/>
              </a:rPr>
              <a:t>DSHM</a:t>
            </a:r>
          </a:p>
        </p:txBody>
      </p:sp>
      <p:sp>
        <p:nvSpPr>
          <p:cNvPr id="46183" name="Text Box 106"/>
          <p:cNvSpPr txBox="1">
            <a:spLocks noChangeArrowheads="1"/>
          </p:cNvSpPr>
          <p:nvPr/>
        </p:nvSpPr>
        <p:spPr bwMode="auto">
          <a:xfrm>
            <a:off x="8610600" y="4830762"/>
            <a:ext cx="457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200" dirty="0">
                <a:solidFill>
                  <a:srgbClr val="804000"/>
                </a:solidFill>
                <a:latin typeface="Arial Narrow" charset="0"/>
              </a:rPr>
              <a:t>DSL</a:t>
            </a:r>
          </a:p>
        </p:txBody>
      </p:sp>
      <p:sp>
        <p:nvSpPr>
          <p:cNvPr id="46184" name="Rectangle 107"/>
          <p:cNvSpPr>
            <a:spLocks noChangeArrowheads="1"/>
          </p:cNvSpPr>
          <p:nvPr/>
        </p:nvSpPr>
        <p:spPr bwMode="auto">
          <a:xfrm>
            <a:off x="5334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5" name="Rectangle 108"/>
          <p:cNvSpPr>
            <a:spLocks noChangeArrowheads="1"/>
          </p:cNvSpPr>
          <p:nvPr/>
        </p:nvSpPr>
        <p:spPr bwMode="auto">
          <a:xfrm>
            <a:off x="5486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6" name="Rectangle 109"/>
          <p:cNvSpPr>
            <a:spLocks noChangeArrowheads="1"/>
          </p:cNvSpPr>
          <p:nvPr/>
        </p:nvSpPr>
        <p:spPr bwMode="auto">
          <a:xfrm>
            <a:off x="5638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7" name="Rectangle 110"/>
          <p:cNvSpPr>
            <a:spLocks noChangeArrowheads="1"/>
          </p:cNvSpPr>
          <p:nvPr/>
        </p:nvSpPr>
        <p:spPr bwMode="auto">
          <a:xfrm>
            <a:off x="5791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8" name="Rectangle 111"/>
          <p:cNvSpPr>
            <a:spLocks noChangeArrowheads="1"/>
          </p:cNvSpPr>
          <p:nvPr/>
        </p:nvSpPr>
        <p:spPr bwMode="auto">
          <a:xfrm>
            <a:off x="6172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89" name="Rectangle 112"/>
          <p:cNvSpPr>
            <a:spLocks noChangeArrowheads="1"/>
          </p:cNvSpPr>
          <p:nvPr/>
        </p:nvSpPr>
        <p:spPr bwMode="auto">
          <a:xfrm>
            <a:off x="6324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90" name="Rectangle 113"/>
          <p:cNvSpPr>
            <a:spLocks noChangeArrowheads="1"/>
          </p:cNvSpPr>
          <p:nvPr/>
        </p:nvSpPr>
        <p:spPr bwMode="auto">
          <a:xfrm>
            <a:off x="6477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91" name="Rectangle 114"/>
          <p:cNvSpPr>
            <a:spLocks noChangeArrowheads="1"/>
          </p:cNvSpPr>
          <p:nvPr/>
        </p:nvSpPr>
        <p:spPr bwMode="auto">
          <a:xfrm>
            <a:off x="6629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192" name="Text Box 115"/>
          <p:cNvSpPr txBox="1">
            <a:spLocks noChangeArrowheads="1"/>
          </p:cNvSpPr>
          <p:nvPr/>
        </p:nvSpPr>
        <p:spPr bwMode="auto">
          <a:xfrm>
            <a:off x="39624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Q1</a:t>
            </a:r>
          </a:p>
        </p:txBody>
      </p:sp>
      <p:sp>
        <p:nvSpPr>
          <p:cNvPr id="46193" name="Text Box 116"/>
          <p:cNvSpPr txBox="1">
            <a:spLocks noChangeArrowheads="1"/>
          </p:cNvSpPr>
          <p:nvPr/>
        </p:nvSpPr>
        <p:spPr bwMode="auto">
          <a:xfrm>
            <a:off x="4419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Q2b</a:t>
            </a:r>
          </a:p>
        </p:txBody>
      </p:sp>
      <p:sp>
        <p:nvSpPr>
          <p:cNvPr id="46194" name="Text Box 117"/>
          <p:cNvSpPr txBox="1">
            <a:spLocks noChangeArrowheads="1"/>
          </p:cNvSpPr>
          <p:nvPr/>
        </p:nvSpPr>
        <p:spPr bwMode="auto">
          <a:xfrm>
            <a:off x="4648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Q3</a:t>
            </a:r>
          </a:p>
        </p:txBody>
      </p:sp>
      <p:sp>
        <p:nvSpPr>
          <p:cNvPr id="46195" name="Text Box 118"/>
          <p:cNvSpPr txBox="1">
            <a:spLocks noChangeArrowheads="1"/>
          </p:cNvSpPr>
          <p:nvPr/>
        </p:nvSpPr>
        <p:spPr bwMode="auto">
          <a:xfrm>
            <a:off x="4800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CP</a:t>
            </a:r>
          </a:p>
        </p:txBody>
      </p:sp>
      <p:sp>
        <p:nvSpPr>
          <p:cNvPr id="46196" name="Text Box 119"/>
          <p:cNvSpPr txBox="1">
            <a:spLocks noChangeArrowheads="1"/>
          </p:cNvSpPr>
          <p:nvPr/>
        </p:nvSpPr>
        <p:spPr bwMode="auto">
          <a:xfrm>
            <a:off x="50292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D1</a:t>
            </a:r>
          </a:p>
        </p:txBody>
      </p:sp>
      <p:sp>
        <p:nvSpPr>
          <p:cNvPr id="46197" name="Text Box 120"/>
          <p:cNvSpPr txBox="1">
            <a:spLocks noChangeArrowheads="1"/>
          </p:cNvSpPr>
          <p:nvPr/>
        </p:nvSpPr>
        <p:spPr bwMode="auto">
          <a:xfrm>
            <a:off x="55626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D2</a:t>
            </a:r>
          </a:p>
        </p:txBody>
      </p:sp>
      <p:sp>
        <p:nvSpPr>
          <p:cNvPr id="46198" name="Text Box 121"/>
          <p:cNvSpPr txBox="1">
            <a:spLocks noChangeArrowheads="1"/>
          </p:cNvSpPr>
          <p:nvPr/>
        </p:nvSpPr>
        <p:spPr bwMode="auto">
          <a:xfrm>
            <a:off x="60960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46199" name="Text Box 122"/>
          <p:cNvSpPr txBox="1">
            <a:spLocks noChangeArrowheads="1"/>
          </p:cNvSpPr>
          <p:nvPr/>
        </p:nvSpPr>
        <p:spPr bwMode="auto">
          <a:xfrm>
            <a:off x="66294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CC</a:t>
            </a:r>
          </a:p>
        </p:txBody>
      </p:sp>
      <p:sp>
        <p:nvSpPr>
          <p:cNvPr id="46200" name="Text Box 123"/>
          <p:cNvSpPr txBox="1">
            <a:spLocks noChangeArrowheads="1"/>
          </p:cNvSpPr>
          <p:nvPr/>
        </p:nvSpPr>
        <p:spPr bwMode="auto">
          <a:xfrm>
            <a:off x="71628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Q4</a:t>
            </a:r>
          </a:p>
        </p:txBody>
      </p:sp>
      <p:sp>
        <p:nvSpPr>
          <p:cNvPr id="46201" name="Text Box 124"/>
          <p:cNvSpPr txBox="1">
            <a:spLocks noChangeArrowheads="1"/>
          </p:cNvSpPr>
          <p:nvPr/>
        </p:nvSpPr>
        <p:spPr bwMode="auto">
          <a:xfrm>
            <a:off x="76962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Q5</a:t>
            </a:r>
          </a:p>
        </p:txBody>
      </p:sp>
      <p:sp>
        <p:nvSpPr>
          <p:cNvPr id="46202" name="Text Box 125"/>
          <p:cNvSpPr txBox="1">
            <a:spLocks noChangeArrowheads="1"/>
          </p:cNvSpPr>
          <p:nvPr/>
        </p:nvSpPr>
        <p:spPr bwMode="auto">
          <a:xfrm>
            <a:off x="8229600" y="5181600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Q6</a:t>
            </a:r>
          </a:p>
        </p:txBody>
      </p:sp>
      <p:sp>
        <p:nvSpPr>
          <p:cNvPr id="46203" name="Rectangle 126"/>
          <p:cNvSpPr>
            <a:spLocks noChangeArrowheads="1"/>
          </p:cNvSpPr>
          <p:nvPr/>
        </p:nvSpPr>
        <p:spPr bwMode="auto">
          <a:xfrm>
            <a:off x="1143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4" name="Rectangle 127"/>
          <p:cNvSpPr>
            <a:spLocks noChangeArrowheads="1"/>
          </p:cNvSpPr>
          <p:nvPr/>
        </p:nvSpPr>
        <p:spPr bwMode="auto">
          <a:xfrm>
            <a:off x="13716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5" name="Rectangle 128"/>
          <p:cNvSpPr>
            <a:spLocks noChangeArrowheads="1"/>
          </p:cNvSpPr>
          <p:nvPr/>
        </p:nvSpPr>
        <p:spPr bwMode="auto">
          <a:xfrm>
            <a:off x="16002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6" name="Rectangle 129"/>
          <p:cNvSpPr>
            <a:spLocks noChangeArrowheads="1"/>
          </p:cNvSpPr>
          <p:nvPr/>
        </p:nvSpPr>
        <p:spPr bwMode="auto">
          <a:xfrm>
            <a:off x="990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7" name="Rectangle 130"/>
          <p:cNvSpPr>
            <a:spLocks noChangeArrowheads="1"/>
          </p:cNvSpPr>
          <p:nvPr/>
        </p:nvSpPr>
        <p:spPr bwMode="auto">
          <a:xfrm>
            <a:off x="7620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8" name="Rectangle 131"/>
          <p:cNvSpPr>
            <a:spLocks noChangeArrowheads="1"/>
          </p:cNvSpPr>
          <p:nvPr/>
        </p:nvSpPr>
        <p:spPr bwMode="auto">
          <a:xfrm>
            <a:off x="609600" y="5105400"/>
            <a:ext cx="1524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09" name="Line 132"/>
          <p:cNvSpPr>
            <a:spLocks noChangeShapeType="1"/>
          </p:cNvSpPr>
          <p:nvPr/>
        </p:nvSpPr>
        <p:spPr bwMode="auto">
          <a:xfrm>
            <a:off x="762000" y="6172200"/>
            <a:ext cx="800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0" name="Line 133"/>
          <p:cNvSpPr>
            <a:spLocks noChangeShapeType="1"/>
          </p:cNvSpPr>
          <p:nvPr/>
        </p:nvSpPr>
        <p:spPr bwMode="auto">
          <a:xfrm>
            <a:off x="2209800" y="5867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1" name="Text Box 134"/>
          <p:cNvSpPr txBox="1">
            <a:spLocks noChangeArrowheads="1"/>
          </p:cNvSpPr>
          <p:nvPr/>
        </p:nvSpPr>
        <p:spPr bwMode="auto">
          <a:xfrm>
            <a:off x="2362200" y="6140450"/>
            <a:ext cx="685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>
                <a:latin typeface="Arial Narrow" charset="0"/>
              </a:rPr>
              <a:t>HRL</a:t>
            </a:r>
          </a:p>
        </p:txBody>
      </p:sp>
      <p:sp>
        <p:nvSpPr>
          <p:cNvPr id="46212" name="Rectangle 135"/>
          <p:cNvSpPr>
            <a:spLocks noChangeArrowheads="1"/>
          </p:cNvSpPr>
          <p:nvPr/>
        </p:nvSpPr>
        <p:spPr bwMode="auto">
          <a:xfrm>
            <a:off x="8610600" y="5638800"/>
            <a:ext cx="304800" cy="304800"/>
          </a:xfrm>
          <a:prstGeom prst="rect">
            <a:avLst/>
          </a:prstGeom>
          <a:noFill/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3" name="Rectangle 136"/>
          <p:cNvSpPr>
            <a:spLocks noChangeArrowheads="1"/>
          </p:cNvSpPr>
          <p:nvPr/>
        </p:nvSpPr>
        <p:spPr bwMode="auto">
          <a:xfrm>
            <a:off x="304800" y="5638800"/>
            <a:ext cx="3048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99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4" name="Text Box 137"/>
          <p:cNvSpPr txBox="1">
            <a:spLocks noChangeArrowheads="1"/>
          </p:cNvSpPr>
          <p:nvPr/>
        </p:nvSpPr>
        <p:spPr bwMode="auto">
          <a:xfrm>
            <a:off x="1600200" y="5775325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QRP</a:t>
            </a:r>
          </a:p>
        </p:txBody>
      </p:sp>
      <p:sp>
        <p:nvSpPr>
          <p:cNvPr id="46215" name="Text Box 138"/>
          <p:cNvSpPr txBox="1">
            <a:spLocks noChangeArrowheads="1"/>
          </p:cNvSpPr>
          <p:nvPr/>
        </p:nvSpPr>
        <p:spPr bwMode="auto">
          <a:xfrm>
            <a:off x="1600200" y="3429000"/>
            <a:ext cx="762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QPP</a:t>
            </a:r>
          </a:p>
        </p:txBody>
      </p:sp>
      <p:sp>
        <p:nvSpPr>
          <p:cNvPr id="46216" name="Line 139"/>
          <p:cNvSpPr>
            <a:spLocks noChangeShapeType="1"/>
          </p:cNvSpPr>
          <p:nvPr/>
        </p:nvSpPr>
        <p:spPr bwMode="auto">
          <a:xfrm flipH="1" flipV="1">
            <a:off x="1828800" y="1600200"/>
            <a:ext cx="457200" cy="381000"/>
          </a:xfrm>
          <a:prstGeom prst="line">
            <a:avLst/>
          </a:prstGeom>
          <a:noFill/>
          <a:ln w="9525">
            <a:solidFill>
              <a:srgbClr val="80008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7" name="Line 140"/>
          <p:cNvSpPr>
            <a:spLocks noChangeShapeType="1"/>
          </p:cNvSpPr>
          <p:nvPr/>
        </p:nvSpPr>
        <p:spPr bwMode="auto">
          <a:xfrm>
            <a:off x="762000" y="40386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18" name="Rectangle 141"/>
          <p:cNvSpPr>
            <a:spLocks noChangeArrowheads="1"/>
          </p:cNvSpPr>
          <p:nvPr/>
        </p:nvSpPr>
        <p:spPr bwMode="auto">
          <a:xfrm>
            <a:off x="8382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19" name="Rectangle 142"/>
          <p:cNvSpPr>
            <a:spLocks noChangeArrowheads="1"/>
          </p:cNvSpPr>
          <p:nvPr/>
        </p:nvSpPr>
        <p:spPr bwMode="auto">
          <a:xfrm>
            <a:off x="914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20" name="Rectangle 143"/>
          <p:cNvSpPr>
            <a:spLocks noChangeArrowheads="1"/>
          </p:cNvSpPr>
          <p:nvPr/>
        </p:nvSpPr>
        <p:spPr bwMode="auto">
          <a:xfrm>
            <a:off x="10668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21" name="Rectangle 144"/>
          <p:cNvSpPr>
            <a:spLocks noChangeArrowheads="1"/>
          </p:cNvSpPr>
          <p:nvPr/>
        </p:nvSpPr>
        <p:spPr bwMode="auto">
          <a:xfrm>
            <a:off x="1219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22" name="Rectangle 145"/>
          <p:cNvSpPr>
            <a:spLocks noChangeArrowheads="1"/>
          </p:cNvSpPr>
          <p:nvPr/>
        </p:nvSpPr>
        <p:spPr bwMode="auto">
          <a:xfrm>
            <a:off x="1371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23" name="Line 146"/>
          <p:cNvSpPr>
            <a:spLocks noChangeShapeType="1"/>
          </p:cNvSpPr>
          <p:nvPr/>
        </p:nvSpPr>
        <p:spPr bwMode="auto">
          <a:xfrm flipV="1">
            <a:off x="381000" y="4038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24" name="Line 147"/>
          <p:cNvSpPr>
            <a:spLocks noChangeShapeType="1"/>
          </p:cNvSpPr>
          <p:nvPr/>
        </p:nvSpPr>
        <p:spPr bwMode="auto">
          <a:xfrm flipV="1">
            <a:off x="685800" y="4876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25" name="Line 148"/>
          <p:cNvSpPr>
            <a:spLocks noChangeShapeType="1"/>
          </p:cNvSpPr>
          <p:nvPr/>
        </p:nvSpPr>
        <p:spPr bwMode="auto">
          <a:xfrm flipV="1">
            <a:off x="9144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26" name="Line 149"/>
          <p:cNvSpPr>
            <a:spLocks noChangeShapeType="1"/>
          </p:cNvSpPr>
          <p:nvPr/>
        </p:nvSpPr>
        <p:spPr bwMode="auto">
          <a:xfrm flipH="1">
            <a:off x="685800" y="48768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27" name="Text Box 150"/>
          <p:cNvSpPr txBox="1">
            <a:spLocks noChangeArrowheads="1"/>
          </p:cNvSpPr>
          <p:nvPr/>
        </p:nvSpPr>
        <p:spPr bwMode="auto">
          <a:xfrm>
            <a:off x="2895600" y="914400"/>
            <a:ext cx="5334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SHE</a:t>
            </a:r>
          </a:p>
        </p:txBody>
      </p:sp>
      <p:sp>
        <p:nvSpPr>
          <p:cNvPr id="46228" name="Text Box 151"/>
          <p:cNvSpPr txBox="1">
            <a:spLocks noChangeArrowheads="1"/>
          </p:cNvSpPr>
          <p:nvPr/>
        </p:nvSpPr>
        <p:spPr bwMode="auto">
          <a:xfrm>
            <a:off x="2895600" y="15240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SHM</a:t>
            </a:r>
          </a:p>
        </p:txBody>
      </p:sp>
      <p:sp>
        <p:nvSpPr>
          <p:cNvPr id="46229" name="Text Box 152"/>
          <p:cNvSpPr txBox="1">
            <a:spLocks noChangeArrowheads="1"/>
          </p:cNvSpPr>
          <p:nvPr/>
        </p:nvSpPr>
        <p:spPr bwMode="auto">
          <a:xfrm>
            <a:off x="28956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SD</a:t>
            </a:r>
          </a:p>
        </p:txBody>
      </p:sp>
      <p:sp>
        <p:nvSpPr>
          <p:cNvPr id="46230" name="Text Box 153"/>
          <p:cNvSpPr txBox="1">
            <a:spLocks noChangeArrowheads="1"/>
          </p:cNvSpPr>
          <p:nvPr/>
        </p:nvSpPr>
        <p:spPr bwMode="auto">
          <a:xfrm>
            <a:off x="2895600" y="4038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US</a:t>
            </a:r>
          </a:p>
        </p:txBody>
      </p:sp>
      <p:sp>
        <p:nvSpPr>
          <p:cNvPr id="46231" name="Text Box 154"/>
          <p:cNvSpPr txBox="1">
            <a:spLocks noChangeArrowheads="1"/>
          </p:cNvSpPr>
          <p:nvPr/>
        </p:nvSpPr>
        <p:spPr bwMode="auto">
          <a:xfrm>
            <a:off x="44958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46232" name="Text Box 155"/>
          <p:cNvSpPr txBox="1">
            <a:spLocks noChangeArrowheads="1"/>
          </p:cNvSpPr>
          <p:nvPr/>
        </p:nvSpPr>
        <p:spPr bwMode="auto">
          <a:xfrm>
            <a:off x="1295400" y="2514600"/>
            <a:ext cx="457200" cy="20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SLN</a:t>
            </a:r>
          </a:p>
        </p:txBody>
      </p:sp>
      <p:sp>
        <p:nvSpPr>
          <p:cNvPr id="46233" name="Rectangle 156"/>
          <p:cNvSpPr>
            <a:spLocks noChangeArrowheads="1"/>
          </p:cNvSpPr>
          <p:nvPr/>
        </p:nvSpPr>
        <p:spPr bwMode="auto">
          <a:xfrm>
            <a:off x="1828800" y="5105400"/>
            <a:ext cx="228600" cy="381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34" name="Text Box 157"/>
          <p:cNvSpPr txBox="1">
            <a:spLocks noChangeArrowheads="1"/>
          </p:cNvSpPr>
          <p:nvPr/>
        </p:nvSpPr>
        <p:spPr bwMode="auto">
          <a:xfrm>
            <a:off x="4191000" y="5165725"/>
            <a:ext cx="304800" cy="16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500">
                <a:latin typeface="Arial Narrow" charset="0"/>
              </a:rPr>
              <a:t>Q2a</a:t>
            </a:r>
          </a:p>
        </p:txBody>
      </p:sp>
      <p:sp>
        <p:nvSpPr>
          <p:cNvPr id="46235" name="Line 158"/>
          <p:cNvSpPr>
            <a:spLocks noChangeShapeType="1"/>
          </p:cNvSpPr>
          <p:nvPr/>
        </p:nvSpPr>
        <p:spPr bwMode="auto">
          <a:xfrm>
            <a:off x="7006501" y="3916436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36" name="Line 159"/>
          <p:cNvSpPr>
            <a:spLocks noChangeShapeType="1"/>
          </p:cNvSpPr>
          <p:nvPr/>
        </p:nvSpPr>
        <p:spPr bwMode="auto">
          <a:xfrm>
            <a:off x="7006501" y="3154436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37" name="Text Box 160"/>
          <p:cNvSpPr txBox="1">
            <a:spLocks noChangeArrowheads="1"/>
          </p:cNvSpPr>
          <p:nvPr/>
        </p:nvSpPr>
        <p:spPr bwMode="auto">
          <a:xfrm>
            <a:off x="7158901" y="2849636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 dirty="0">
                <a:solidFill>
                  <a:srgbClr val="008000"/>
                </a:solidFill>
                <a:latin typeface="Arial Narrow" charset="0"/>
              </a:rPr>
              <a:t>Surface</a:t>
            </a:r>
          </a:p>
        </p:txBody>
      </p:sp>
      <p:sp>
        <p:nvSpPr>
          <p:cNvPr id="46238" name="Text Box 161"/>
          <p:cNvSpPr txBox="1">
            <a:spLocks noChangeArrowheads="1"/>
          </p:cNvSpPr>
          <p:nvPr/>
        </p:nvSpPr>
        <p:spPr bwMode="auto">
          <a:xfrm>
            <a:off x="7235101" y="3383036"/>
            <a:ext cx="11430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Shaft</a:t>
            </a:r>
          </a:p>
        </p:txBody>
      </p:sp>
      <p:sp>
        <p:nvSpPr>
          <p:cNvPr id="46239" name="Text Box 162"/>
          <p:cNvSpPr txBox="1">
            <a:spLocks noChangeArrowheads="1"/>
          </p:cNvSpPr>
          <p:nvPr/>
        </p:nvSpPr>
        <p:spPr bwMode="auto">
          <a:xfrm>
            <a:off x="7006501" y="3884686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>
                <a:solidFill>
                  <a:srgbClr val="008000"/>
                </a:solidFill>
                <a:latin typeface="Arial Narrow" charset="0"/>
              </a:rPr>
              <a:t>Underground</a:t>
            </a:r>
          </a:p>
        </p:txBody>
      </p:sp>
      <p:sp>
        <p:nvSpPr>
          <p:cNvPr id="46240" name="Line 163"/>
          <p:cNvSpPr>
            <a:spLocks noChangeShapeType="1"/>
          </p:cNvSpPr>
          <p:nvPr/>
        </p:nvSpPr>
        <p:spPr bwMode="auto">
          <a:xfrm>
            <a:off x="7014060" y="4724400"/>
            <a:ext cx="1143000" cy="0"/>
          </a:xfrm>
          <a:prstGeom prst="line">
            <a:avLst/>
          </a:prstGeom>
          <a:noFill/>
          <a:ln w="9525">
            <a:solidFill>
              <a:schemeClr val="accent2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1" name="Text Box 164"/>
          <p:cNvSpPr txBox="1">
            <a:spLocks noChangeArrowheads="1"/>
          </p:cNvSpPr>
          <p:nvPr/>
        </p:nvSpPr>
        <p:spPr bwMode="auto">
          <a:xfrm>
            <a:off x="7066973" y="4648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 i="1" dirty="0">
                <a:solidFill>
                  <a:srgbClr val="008000"/>
                </a:solidFill>
                <a:latin typeface="Arial Narrow" charset="0"/>
              </a:rPr>
              <a:t>LHC tunnel</a:t>
            </a:r>
          </a:p>
        </p:txBody>
      </p:sp>
      <p:sp>
        <p:nvSpPr>
          <p:cNvPr id="46242" name="Line 165"/>
          <p:cNvSpPr>
            <a:spLocks noChangeShapeType="1"/>
          </p:cNvSpPr>
          <p:nvPr/>
        </p:nvSpPr>
        <p:spPr bwMode="auto">
          <a:xfrm flipV="1">
            <a:off x="381000" y="64008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3" name="Rectangle 166"/>
          <p:cNvSpPr>
            <a:spLocks noChangeArrowheads="1"/>
          </p:cNvSpPr>
          <p:nvPr/>
        </p:nvSpPr>
        <p:spPr bwMode="auto">
          <a:xfrm>
            <a:off x="609600" y="4048125"/>
            <a:ext cx="1524000" cy="1524000"/>
          </a:xfrm>
          <a:prstGeom prst="rect">
            <a:avLst/>
          </a:prstGeom>
          <a:solidFill>
            <a:schemeClr val="bg1">
              <a:alpha val="5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4" name="Rectangle 172"/>
          <p:cNvSpPr>
            <a:spLocks noChangeArrowheads="1"/>
          </p:cNvSpPr>
          <p:nvPr/>
        </p:nvSpPr>
        <p:spPr bwMode="auto">
          <a:xfrm>
            <a:off x="5791200" y="4953000"/>
            <a:ext cx="228600" cy="15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45" name="Line 173"/>
          <p:cNvSpPr>
            <a:spLocks noChangeShapeType="1"/>
          </p:cNvSpPr>
          <p:nvPr/>
        </p:nvSpPr>
        <p:spPr bwMode="auto">
          <a:xfrm flipV="1">
            <a:off x="5867400" y="51054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6" name="Line 174"/>
          <p:cNvSpPr>
            <a:spLocks noChangeShapeType="1"/>
          </p:cNvSpPr>
          <p:nvPr/>
        </p:nvSpPr>
        <p:spPr bwMode="auto">
          <a:xfrm flipV="1">
            <a:off x="5791200" y="5257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47" name="Rectangle 175"/>
          <p:cNvSpPr>
            <a:spLocks noGrp="1" noChangeArrowheads="1"/>
          </p:cNvSpPr>
          <p:nvPr>
            <p:ph type="title"/>
          </p:nvPr>
        </p:nvSpPr>
        <p:spPr>
          <a:xfrm>
            <a:off x="990600" y="3175"/>
            <a:ext cx="7010400" cy="762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P1/P5 Cryogenic architecture</a:t>
            </a:r>
          </a:p>
        </p:txBody>
      </p:sp>
      <p:sp>
        <p:nvSpPr>
          <p:cNvPr id="46249" name="TextBox 1"/>
          <p:cNvSpPr txBox="1">
            <a:spLocks noChangeArrowheads="1"/>
          </p:cNvSpPr>
          <p:nvPr/>
        </p:nvSpPr>
        <p:spPr bwMode="auto">
          <a:xfrm>
            <a:off x="2057400" y="609600"/>
            <a:ext cx="4953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 i="1">
                <a:solidFill>
                  <a:srgbClr val="FF8000"/>
                </a:solidFill>
              </a:rPr>
              <a:t>18 kW equivalent at 4.5 K, including 3 kW at 1.8 K</a:t>
            </a:r>
          </a:p>
        </p:txBody>
      </p:sp>
      <p:sp>
        <p:nvSpPr>
          <p:cNvPr id="46250" name="Rectangle 178"/>
          <p:cNvSpPr>
            <a:spLocks noChangeArrowheads="1"/>
          </p:cNvSpPr>
          <p:nvPr/>
        </p:nvSpPr>
        <p:spPr bwMode="auto">
          <a:xfrm>
            <a:off x="3124200" y="4648200"/>
            <a:ext cx="1066800" cy="381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51" name="Text Box 179"/>
          <p:cNvSpPr txBox="1">
            <a:spLocks noChangeArrowheads="1"/>
          </p:cNvSpPr>
          <p:nvPr/>
        </p:nvSpPr>
        <p:spPr bwMode="auto">
          <a:xfrm>
            <a:off x="1600200" y="4143375"/>
            <a:ext cx="16002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Cold compressors box</a:t>
            </a:r>
          </a:p>
        </p:txBody>
      </p:sp>
      <p:sp>
        <p:nvSpPr>
          <p:cNvPr id="46252" name="Text Box 180"/>
          <p:cNvSpPr txBox="1">
            <a:spLocks noChangeArrowheads="1"/>
          </p:cNvSpPr>
          <p:nvPr/>
        </p:nvSpPr>
        <p:spPr bwMode="auto">
          <a:xfrm>
            <a:off x="3124200" y="4648200"/>
            <a:ext cx="1371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solidFill>
                  <a:schemeClr val="accent2"/>
                </a:solidFill>
                <a:latin typeface="Arial Narrow" charset="0"/>
              </a:rPr>
              <a:t>QUIG</a:t>
            </a:r>
          </a:p>
        </p:txBody>
      </p:sp>
      <p:sp>
        <p:nvSpPr>
          <p:cNvPr id="46253" name="Text Box 181"/>
          <p:cNvSpPr txBox="1">
            <a:spLocks noChangeArrowheads="1"/>
          </p:cNvSpPr>
          <p:nvPr/>
        </p:nvSpPr>
        <p:spPr bwMode="auto">
          <a:xfrm>
            <a:off x="1828800" y="4752975"/>
            <a:ext cx="1371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800080"/>
                </a:solidFill>
                <a:latin typeface="Arial Narrow" charset="0"/>
              </a:rPr>
              <a:t>Interconnection box</a:t>
            </a:r>
          </a:p>
        </p:txBody>
      </p:sp>
      <p:sp>
        <p:nvSpPr>
          <p:cNvPr id="46254" name="Line 182"/>
          <p:cNvSpPr>
            <a:spLocks noChangeShapeType="1"/>
          </p:cNvSpPr>
          <p:nvPr/>
        </p:nvSpPr>
        <p:spPr bwMode="auto">
          <a:xfrm>
            <a:off x="3657600" y="4572000"/>
            <a:ext cx="0" cy="762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55" name="Text Box 183"/>
          <p:cNvSpPr txBox="1">
            <a:spLocks noChangeArrowheads="1"/>
          </p:cNvSpPr>
          <p:nvPr/>
        </p:nvSpPr>
        <p:spPr bwMode="auto">
          <a:xfrm>
            <a:off x="2819400" y="4572000"/>
            <a:ext cx="3810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UR</a:t>
            </a:r>
          </a:p>
          <a:p>
            <a:pPr algn="ctr">
              <a:lnSpc>
                <a:spcPct val="80000"/>
              </a:lnSpc>
              <a:spcBef>
                <a:spcPct val="40000"/>
              </a:spcBef>
            </a:pPr>
            <a:r>
              <a:rPr lang="en-US" sz="900">
                <a:solidFill>
                  <a:srgbClr val="008000"/>
                </a:solidFill>
                <a:latin typeface="Arial Narrow" charset="0"/>
              </a:rPr>
              <a:t>UL</a:t>
            </a:r>
          </a:p>
        </p:txBody>
      </p:sp>
      <p:sp>
        <p:nvSpPr>
          <p:cNvPr id="46256" name="Rectangle 185"/>
          <p:cNvSpPr>
            <a:spLocks noChangeArrowheads="1"/>
          </p:cNvSpPr>
          <p:nvPr/>
        </p:nvSpPr>
        <p:spPr bwMode="auto">
          <a:xfrm>
            <a:off x="6553200" y="5029200"/>
            <a:ext cx="533400" cy="685800"/>
          </a:xfrm>
          <a:prstGeom prst="rect">
            <a:avLst/>
          </a:prstGeom>
          <a:solidFill>
            <a:schemeClr val="bg1">
              <a:alpha val="70195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57" name="Rectangle 186"/>
          <p:cNvSpPr>
            <a:spLocks noChangeArrowheads="1"/>
          </p:cNvSpPr>
          <p:nvPr/>
        </p:nvSpPr>
        <p:spPr bwMode="auto">
          <a:xfrm>
            <a:off x="8382000" y="4267200"/>
            <a:ext cx="685800" cy="3810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58" name="Text Box 187"/>
          <p:cNvSpPr txBox="1">
            <a:spLocks noChangeArrowheads="1"/>
          </p:cNvSpPr>
          <p:nvPr/>
        </p:nvSpPr>
        <p:spPr bwMode="auto">
          <a:xfrm>
            <a:off x="8382000" y="42672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400">
                <a:solidFill>
                  <a:srgbClr val="804000"/>
                </a:solidFill>
                <a:latin typeface="Arial Narrow" charset="0"/>
              </a:rPr>
              <a:t>DFBL</a:t>
            </a:r>
          </a:p>
        </p:txBody>
      </p:sp>
      <p:sp>
        <p:nvSpPr>
          <p:cNvPr id="46259" name="Rectangle 188"/>
          <p:cNvSpPr>
            <a:spLocks noChangeArrowheads="1"/>
          </p:cNvSpPr>
          <p:nvPr/>
        </p:nvSpPr>
        <p:spPr bwMode="auto">
          <a:xfrm>
            <a:off x="84582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60" name="Rectangle 189"/>
          <p:cNvSpPr>
            <a:spLocks noChangeArrowheads="1"/>
          </p:cNvSpPr>
          <p:nvPr/>
        </p:nvSpPr>
        <p:spPr bwMode="auto">
          <a:xfrm>
            <a:off x="86106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61" name="Rectangle 190"/>
          <p:cNvSpPr>
            <a:spLocks noChangeArrowheads="1"/>
          </p:cNvSpPr>
          <p:nvPr/>
        </p:nvSpPr>
        <p:spPr bwMode="auto">
          <a:xfrm>
            <a:off x="87630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62" name="Rectangle 191"/>
          <p:cNvSpPr>
            <a:spLocks noChangeArrowheads="1"/>
          </p:cNvSpPr>
          <p:nvPr/>
        </p:nvSpPr>
        <p:spPr bwMode="auto">
          <a:xfrm>
            <a:off x="8915400" y="4038600"/>
            <a:ext cx="76200" cy="228600"/>
          </a:xfrm>
          <a:prstGeom prst="rect">
            <a:avLst/>
          </a:pr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263" name="Line 192"/>
          <p:cNvSpPr>
            <a:spLocks noChangeShapeType="1"/>
          </p:cNvSpPr>
          <p:nvPr/>
        </p:nvSpPr>
        <p:spPr bwMode="auto">
          <a:xfrm flipV="1">
            <a:off x="8763000" y="46482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6264" name="Text Box 194"/>
          <p:cNvSpPr txBox="1">
            <a:spLocks noChangeArrowheads="1"/>
          </p:cNvSpPr>
          <p:nvPr/>
        </p:nvSpPr>
        <p:spPr bwMode="auto">
          <a:xfrm>
            <a:off x="7696200" y="4267200"/>
            <a:ext cx="8382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200" i="1">
                <a:solidFill>
                  <a:srgbClr val="804000"/>
                </a:solidFill>
                <a:latin typeface="Arial Narrow" charset="0"/>
              </a:rPr>
              <a:t>(existing)</a:t>
            </a:r>
          </a:p>
        </p:txBody>
      </p:sp>
      <p:sp>
        <p:nvSpPr>
          <p:cNvPr id="191" name="Line 11"/>
          <p:cNvSpPr>
            <a:spLocks noChangeShapeType="1"/>
          </p:cNvSpPr>
          <p:nvPr/>
        </p:nvSpPr>
        <p:spPr bwMode="auto">
          <a:xfrm>
            <a:off x="3882155" y="205107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2" name="Line 44"/>
          <p:cNvSpPr>
            <a:spLocks noChangeShapeType="1"/>
          </p:cNvSpPr>
          <p:nvPr/>
        </p:nvSpPr>
        <p:spPr bwMode="auto">
          <a:xfrm>
            <a:off x="3803659" y="5943600"/>
            <a:ext cx="175380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3" name="Line 59"/>
          <p:cNvSpPr>
            <a:spLocks noChangeShapeType="1"/>
          </p:cNvSpPr>
          <p:nvPr/>
        </p:nvSpPr>
        <p:spPr bwMode="auto">
          <a:xfrm flipV="1">
            <a:off x="5557461" y="57912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" name="Line 56"/>
          <p:cNvSpPr>
            <a:spLocks noChangeShapeType="1"/>
          </p:cNvSpPr>
          <p:nvPr/>
        </p:nvSpPr>
        <p:spPr bwMode="auto">
          <a:xfrm flipV="1">
            <a:off x="4419600" y="5486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5" name="Line 56"/>
          <p:cNvSpPr>
            <a:spLocks noChangeShapeType="1"/>
          </p:cNvSpPr>
          <p:nvPr/>
        </p:nvSpPr>
        <p:spPr bwMode="auto">
          <a:xfrm flipV="1">
            <a:off x="5257800" y="547374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6" name="Line 56"/>
          <p:cNvSpPr>
            <a:spLocks noChangeShapeType="1"/>
          </p:cNvSpPr>
          <p:nvPr/>
        </p:nvSpPr>
        <p:spPr bwMode="auto">
          <a:xfrm flipV="1">
            <a:off x="5756544" y="548184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4" name="Line 72"/>
          <p:cNvSpPr>
            <a:spLocks noChangeShapeType="1"/>
          </p:cNvSpPr>
          <p:nvPr/>
        </p:nvSpPr>
        <p:spPr bwMode="auto">
          <a:xfrm flipH="1">
            <a:off x="8229599" y="4038600"/>
            <a:ext cx="75666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05" name="Picture 4" descr="http://player.slideplayer.fr/37/10691208/data/images/img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417" y="874210"/>
            <a:ext cx="2908125" cy="164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6778703" y="3842718"/>
            <a:ext cx="2345839" cy="2178570"/>
            <a:chOff x="6778703" y="3842718"/>
            <a:chExt cx="2345839" cy="2178570"/>
          </a:xfrm>
        </p:grpSpPr>
        <p:grpSp>
          <p:nvGrpSpPr>
            <p:cNvPr id="198" name="Group 19"/>
            <p:cNvGrpSpPr>
              <a:grpSpLocks/>
            </p:cNvGrpSpPr>
            <p:nvPr/>
          </p:nvGrpSpPr>
          <p:grpSpPr bwMode="auto">
            <a:xfrm>
              <a:off x="6854903" y="5753895"/>
              <a:ext cx="152400" cy="76200"/>
              <a:chOff x="4992" y="3072"/>
              <a:chExt cx="96" cy="48"/>
            </a:xfrm>
          </p:grpSpPr>
          <p:sp>
            <p:nvSpPr>
              <p:cNvPr id="199" name="AutoShape 20"/>
              <p:cNvSpPr>
                <a:spLocks noChangeArrowheads="1"/>
              </p:cNvSpPr>
              <p:nvPr/>
            </p:nvSpPr>
            <p:spPr bwMode="auto">
              <a:xfrm rot="5400000">
                <a:off x="4992" y="3072"/>
                <a:ext cx="48" cy="48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0" name="AutoShape 21"/>
              <p:cNvSpPr>
                <a:spLocks noChangeArrowheads="1"/>
              </p:cNvSpPr>
              <p:nvPr/>
            </p:nvSpPr>
            <p:spPr bwMode="auto">
              <a:xfrm rot="16200000" flipH="1">
                <a:off x="5040" y="3072"/>
                <a:ext cx="48" cy="48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2" name="Rectangle 135"/>
            <p:cNvSpPr>
              <a:spLocks noChangeArrowheads="1"/>
            </p:cNvSpPr>
            <p:nvPr/>
          </p:nvSpPr>
          <p:spPr bwMode="auto">
            <a:xfrm>
              <a:off x="6778703" y="5634832"/>
              <a:ext cx="304800" cy="3048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99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7092280" y="3842718"/>
              <a:ext cx="2032262" cy="2178570"/>
              <a:chOff x="7092280" y="3842718"/>
              <a:chExt cx="2032262" cy="2178570"/>
            </a:xfrm>
          </p:grpSpPr>
          <p:sp>
            <p:nvSpPr>
              <p:cNvPr id="201" name="Rectangle 185"/>
              <p:cNvSpPr>
                <a:spLocks noChangeArrowheads="1"/>
              </p:cNvSpPr>
              <p:nvPr/>
            </p:nvSpPr>
            <p:spPr bwMode="auto">
              <a:xfrm>
                <a:off x="7092280" y="4922838"/>
                <a:ext cx="2032262" cy="1098450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3" name="Rectangle 185"/>
              <p:cNvSpPr>
                <a:spLocks noChangeArrowheads="1"/>
              </p:cNvSpPr>
              <p:nvPr/>
            </p:nvSpPr>
            <p:spPr bwMode="auto">
              <a:xfrm>
                <a:off x="7924800" y="3842718"/>
                <a:ext cx="1199742" cy="1098450"/>
              </a:xfrm>
              <a:prstGeom prst="rect">
                <a:avLst/>
              </a:prstGeom>
              <a:solidFill>
                <a:schemeClr val="bg1">
                  <a:alpha val="70195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6660232" y="5085184"/>
            <a:ext cx="1975859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Very limited impact identified for QXL headers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20860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720000"/>
          </a:xfrm>
        </p:spPr>
        <p:txBody>
          <a:bodyPr/>
          <a:lstStyle/>
          <a:p>
            <a:r>
              <a:rPr lang="en-US" dirty="0" err="1" smtClean="0">
                <a:solidFill>
                  <a:srgbClr val="0093BE"/>
                </a:solidFill>
              </a:rPr>
              <a:t>Cryo</a:t>
            </a:r>
            <a:r>
              <a:rPr lang="en-US" dirty="0" smtClean="0">
                <a:solidFill>
                  <a:srgbClr val="0093BE"/>
                </a:solidFill>
              </a:rPr>
              <a:t>-distribution reference </a:t>
            </a:r>
            <a:endParaRPr lang="en-US" dirty="0">
              <a:solidFill>
                <a:srgbClr val="0093BE"/>
              </a:solidFill>
            </a:endParaRPr>
          </a:p>
        </p:txBody>
      </p:sp>
      <p:pic>
        <p:nvPicPr>
          <p:cNvPr id="5" name="Picture 4" descr="PFD_HL-LHC_IP5_v.0.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43" y="639318"/>
            <a:ext cx="5277269" cy="3731638"/>
          </a:xfrm>
          <a:prstGeom prst="rect">
            <a:avLst/>
          </a:prstGeom>
          <a:ln>
            <a:solidFill>
              <a:srgbClr val="7F7F7F"/>
            </a:solidFill>
          </a:ln>
        </p:spPr>
      </p:pic>
      <p:pic>
        <p:nvPicPr>
          <p:cNvPr id="6" name="Picture 5" descr="PFD_HL-LHC_QXL-QRL_Junction_module_R5_v.1.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043" y="4386732"/>
            <a:ext cx="2123999" cy="150157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Picture 6" descr="PFD_HL-LHC_D2_R5_v.0.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422" y="4389043"/>
            <a:ext cx="2123999" cy="150157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" name="Picture 7" descr="PFD_HL-LHC_IT_L5_v.1.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421" y="4386390"/>
            <a:ext cx="2123999" cy="15019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" name="Picture 8" descr="PFD_HL-LHC_CRAB_CAVITIES_R5_v.1.1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8042" y="4388993"/>
            <a:ext cx="2123999" cy="1501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704680" y="5484454"/>
            <a:ext cx="914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IT-D1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5425" y="4653136"/>
            <a:ext cx="773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D2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94944" y="4672531"/>
            <a:ext cx="825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CC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84051" y="5299788"/>
            <a:ext cx="1445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90"/>
                </a:solidFill>
              </a:rPr>
              <a:t>QRL-QXL</a:t>
            </a:r>
            <a:endParaRPr lang="en-US" dirty="0">
              <a:solidFill>
                <a:srgbClr val="00009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837965" y="3005489"/>
            <a:ext cx="2641483" cy="1579490"/>
            <a:chOff x="5837965" y="2981825"/>
            <a:chExt cx="2641483" cy="1579490"/>
          </a:xfrm>
        </p:grpSpPr>
        <p:pic>
          <p:nvPicPr>
            <p:cNvPr id="15" name="Picture 14" descr="Screen Shot 2018-11-22 at 17.45.59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7965" y="3049316"/>
              <a:ext cx="2569169" cy="1511999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>
            <a:xfrm>
              <a:off x="7737989" y="2981825"/>
              <a:ext cx="741459" cy="3392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 descr="lhcqxl__0009-v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7137" y="645750"/>
            <a:ext cx="3226283" cy="2283636"/>
          </a:xfrm>
          <a:prstGeom prst="rect">
            <a:avLst/>
          </a:prstGeom>
          <a:ln>
            <a:solidFill>
              <a:srgbClr val="7F7F7F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284043" y="5914279"/>
            <a:ext cx="8509377" cy="338554"/>
          </a:xfrm>
          <a:prstGeom prst="rect">
            <a:avLst/>
          </a:prstGeom>
          <a:solidFill>
            <a:srgbClr val="FBFFC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800080"/>
                </a:solidFill>
              </a:rPr>
              <a:t>Reference established, to be </a:t>
            </a:r>
            <a:r>
              <a:rPr lang="en-US" sz="1600" dirty="0" err="1" smtClean="0">
                <a:solidFill>
                  <a:srgbClr val="800080"/>
                </a:solidFill>
              </a:rPr>
              <a:t>optimised</a:t>
            </a:r>
            <a:r>
              <a:rPr lang="en-US" sz="1600" dirty="0" smtClean="0">
                <a:solidFill>
                  <a:srgbClr val="800080"/>
                </a:solidFill>
              </a:rPr>
              <a:t> considering project requirements and CRG expertise</a:t>
            </a:r>
            <a:endParaRPr lang="en-US" sz="1600" dirty="0">
              <a:solidFill>
                <a:srgbClr val="80008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WP9-Cryogenics,  Intro Controls Architecture - 16May'19,  S. Claudet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8713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charset="0"/>
                <a:ea typeface="ＭＳ Ｐゴシック" charset="0"/>
                <a:cs typeface="ＭＳ Ｐゴシック" charset="0"/>
              </a:rPr>
              <a:t>Junction module QRL-QXL</a:t>
            </a:r>
          </a:p>
        </p:txBody>
      </p:sp>
      <p:sp>
        <p:nvSpPr>
          <p:cNvPr id="3072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smtClean="0">
                <a:solidFill>
                  <a:srgbClr val="0175B8"/>
                </a:solidFill>
              </a:rPr>
              <a:t>WP9-Cryogenics,  Intro Controls Architecture - 16May'19,  S. Claudet</a:t>
            </a:r>
            <a:endParaRPr lang="en-US" sz="1200">
              <a:solidFill>
                <a:srgbClr val="0175B8"/>
              </a:solidFill>
            </a:endParaRPr>
          </a:p>
        </p:txBody>
      </p:sp>
      <p:sp>
        <p:nvSpPr>
          <p:cNvPr id="3072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E080241-AFB4-FD48-BCCB-9971A367E30C}" type="slidenum">
              <a:rPr lang="en-US" sz="1200">
                <a:solidFill>
                  <a:schemeClr val="accent1"/>
                </a:solidFill>
              </a:rPr>
              <a:pPr/>
              <a:t>9</a:t>
            </a:fld>
            <a:endParaRPr lang="en-US" sz="1200">
              <a:solidFill>
                <a:schemeClr val="accent1"/>
              </a:solidFill>
            </a:endParaRPr>
          </a:p>
        </p:txBody>
      </p:sp>
      <p:pic>
        <p:nvPicPr>
          <p:cNvPr id="30725" name="Picture 7" descr="Return Module QXL - Junction Box - Return Module QR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9144000" cy="470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6" name="TextBox 1"/>
          <p:cNvSpPr txBox="1">
            <a:spLocks noChangeArrowheads="1"/>
          </p:cNvSpPr>
          <p:nvPr/>
        </p:nvSpPr>
        <p:spPr bwMode="auto">
          <a:xfrm rot="1070206">
            <a:off x="2700338" y="3768725"/>
            <a:ext cx="27352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/>
              <a:t>4.0 m</a:t>
            </a: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2627313" y="3789363"/>
            <a:ext cx="2520950" cy="7921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0" name="Straight Arrow Connector 9"/>
          <p:cNvCxnSpPr/>
          <p:nvPr/>
        </p:nvCxnSpPr>
        <p:spPr bwMode="auto">
          <a:xfrm>
            <a:off x="5292725" y="4652963"/>
            <a:ext cx="2519363" cy="7921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729" name="TextBox 10"/>
          <p:cNvSpPr txBox="1">
            <a:spLocks noChangeArrowheads="1"/>
          </p:cNvSpPr>
          <p:nvPr/>
        </p:nvSpPr>
        <p:spPr bwMode="auto">
          <a:xfrm rot="1070206">
            <a:off x="179388" y="2973388"/>
            <a:ext cx="27368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/>
              <a:t>3.5 m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107950" y="2992438"/>
            <a:ext cx="2519363" cy="79216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731" name="TextBox 12"/>
          <p:cNvSpPr txBox="1">
            <a:spLocks noChangeArrowheads="1"/>
          </p:cNvSpPr>
          <p:nvPr/>
        </p:nvSpPr>
        <p:spPr bwMode="auto">
          <a:xfrm rot="1070206">
            <a:off x="5286375" y="4575175"/>
            <a:ext cx="27368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/>
              <a:t>4.5 m</a:t>
            </a:r>
          </a:p>
        </p:txBody>
      </p:sp>
      <p:sp>
        <p:nvSpPr>
          <p:cNvPr id="30732" name="TextBox 13"/>
          <p:cNvSpPr txBox="1">
            <a:spLocks noChangeArrowheads="1"/>
          </p:cNvSpPr>
          <p:nvPr/>
        </p:nvSpPr>
        <p:spPr bwMode="auto">
          <a:xfrm>
            <a:off x="684213" y="5056188"/>
            <a:ext cx="3600450" cy="460375"/>
          </a:xfrm>
          <a:prstGeom prst="rect">
            <a:avLst/>
          </a:prstGeom>
          <a:solidFill>
            <a:srgbClr val="FCFF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0000FF"/>
                </a:solidFill>
              </a:rPr>
              <a:t>It should fit within 12m</a:t>
            </a:r>
          </a:p>
        </p:txBody>
      </p:sp>
      <p:sp>
        <p:nvSpPr>
          <p:cNvPr id="30733" name="TextBox 14"/>
          <p:cNvSpPr txBox="1">
            <a:spLocks noChangeArrowheads="1"/>
          </p:cNvSpPr>
          <p:nvPr/>
        </p:nvSpPr>
        <p:spPr bwMode="auto">
          <a:xfrm>
            <a:off x="5508625" y="836613"/>
            <a:ext cx="23034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>
                <a:solidFill>
                  <a:srgbClr val="800080"/>
                </a:solidFill>
              </a:rPr>
              <a:t>Work on-going </a:t>
            </a:r>
          </a:p>
        </p:txBody>
      </p:sp>
    </p:spTree>
    <p:extLst>
      <p:ext uri="{BB962C8B-B14F-4D97-AF65-F5344CB8AC3E}">
        <p14:creationId xmlns:p14="http://schemas.microsoft.com/office/powerpoint/2010/main" val="16112246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12254</TotalTime>
  <Words>2235</Words>
  <Application>Microsoft Macintosh PowerPoint</Application>
  <PresentationFormat>On-screen Show (4:3)</PresentationFormat>
  <Paragraphs>429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Thème Office</vt:lpstr>
      <vt:lpstr>HL-LHC WP9 Cryogenics, an introduction for this Controls &amp; Instrumentation Architecture wg</vt:lpstr>
      <vt:lpstr>Goal of this mini series of meetings</vt:lpstr>
      <vt:lpstr>Agenda</vt:lpstr>
      <vt:lpstr>High Luminosity Large Hadron Collider (HL-LHC)</vt:lpstr>
      <vt:lpstr>Inner Triplets Cooling  (LHC vs HL-LHC) </vt:lpstr>
      <vt:lpstr>INTERFACES identification and definition</vt:lpstr>
      <vt:lpstr>P1/P5 Cryogenic architecture</vt:lpstr>
      <vt:lpstr>Cryo-distribution reference </vt:lpstr>
      <vt:lpstr>Junction module QRL-QXL</vt:lpstr>
      <vt:lpstr>Cooling P1/P5 SAM’s</vt:lpstr>
      <vt:lpstr>Possible modes and implications,  as identified so far for HiLumi</vt:lpstr>
      <vt:lpstr>QXL Cryoline integration</vt:lpstr>
      <vt:lpstr>HL-LHC refrigeration capacity at Points 1 &amp; 5</vt:lpstr>
      <vt:lpstr>HL-LHC: heat loads on triplets</vt:lpstr>
      <vt:lpstr>Introduction to dynamic effects, main parameters</vt:lpstr>
      <vt:lpstr>Project plans Refrigeration-Distribution</vt:lpstr>
      <vt:lpstr>Project plans Refrigeration-Distribution</vt:lpstr>
      <vt:lpstr>WG1, QXL headers – WG2, Functional Analysis</vt:lpstr>
      <vt:lpstr>Goal of this mini series of meetings</vt:lpstr>
      <vt:lpstr>Complements (if needed)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WG2, Summary results</vt:lpstr>
      <vt:lpstr>Introduction to heat loads per origin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Serge Claudet</cp:lastModifiedBy>
  <cp:revision>102</cp:revision>
  <cp:lastPrinted>2019-05-08T16:48:07Z</cp:lastPrinted>
  <dcterms:created xsi:type="dcterms:W3CDTF">2016-08-24T12:27:25Z</dcterms:created>
  <dcterms:modified xsi:type="dcterms:W3CDTF">2019-05-16T08:43:46Z</dcterms:modified>
</cp:coreProperties>
</file>