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2"/>
  </p:notesMasterIdLst>
  <p:sldIdLst>
    <p:sldId id="256" r:id="rId2"/>
    <p:sldId id="258" r:id="rId3"/>
    <p:sldId id="260" r:id="rId4"/>
    <p:sldId id="407" r:id="rId5"/>
    <p:sldId id="408" r:id="rId6"/>
    <p:sldId id="263" r:id="rId7"/>
    <p:sldId id="956" r:id="rId8"/>
    <p:sldId id="265" r:id="rId9"/>
    <p:sldId id="409" r:id="rId10"/>
    <p:sldId id="272" r:id="rId11"/>
    <p:sldId id="269" r:id="rId12"/>
    <p:sldId id="267" r:id="rId13"/>
    <p:sldId id="951" r:id="rId14"/>
    <p:sldId id="259" r:id="rId15"/>
    <p:sldId id="271" r:id="rId16"/>
    <p:sldId id="994" r:id="rId17"/>
    <p:sldId id="274" r:id="rId18"/>
    <p:sldId id="952" r:id="rId19"/>
    <p:sldId id="275" r:id="rId20"/>
    <p:sldId id="959" r:id="rId21"/>
    <p:sldId id="277" r:id="rId22"/>
    <p:sldId id="977" r:id="rId23"/>
    <p:sldId id="978" r:id="rId24"/>
    <p:sldId id="286" r:id="rId25"/>
    <p:sldId id="955" r:id="rId26"/>
    <p:sldId id="406" r:id="rId27"/>
    <p:sldId id="410" r:id="rId28"/>
    <p:sldId id="938" r:id="rId29"/>
    <p:sldId id="937" r:id="rId30"/>
    <p:sldId id="278" r:id="rId31"/>
    <p:sldId id="279" r:id="rId32"/>
    <p:sldId id="968" r:id="rId33"/>
    <p:sldId id="971" r:id="rId34"/>
    <p:sldId id="957" r:id="rId35"/>
    <p:sldId id="972" r:id="rId36"/>
    <p:sldId id="936" r:id="rId37"/>
    <p:sldId id="966" r:id="rId38"/>
    <p:sldId id="967" r:id="rId39"/>
    <p:sldId id="257" r:id="rId40"/>
    <p:sldId id="958" r:id="rId41"/>
    <p:sldId id="943" r:id="rId42"/>
    <p:sldId id="975" r:id="rId43"/>
    <p:sldId id="944" r:id="rId44"/>
    <p:sldId id="295" r:id="rId45"/>
    <p:sldId id="292" r:id="rId46"/>
    <p:sldId id="293" r:id="rId47"/>
    <p:sldId id="294" r:id="rId48"/>
    <p:sldId id="973" r:id="rId49"/>
    <p:sldId id="935" r:id="rId50"/>
    <p:sldId id="946" r:id="rId51"/>
    <p:sldId id="947" r:id="rId52"/>
    <p:sldId id="949" r:id="rId53"/>
    <p:sldId id="270" r:id="rId54"/>
    <p:sldId id="283" r:id="rId55"/>
    <p:sldId id="950" r:id="rId56"/>
    <p:sldId id="934" r:id="rId57"/>
    <p:sldId id="988" r:id="rId58"/>
    <p:sldId id="990" r:id="rId59"/>
    <p:sldId id="989" r:id="rId60"/>
    <p:sldId id="991" r:id="rId61"/>
    <p:sldId id="992" r:id="rId62"/>
    <p:sldId id="993" r:id="rId63"/>
    <p:sldId id="942" r:id="rId64"/>
    <p:sldId id="291" r:id="rId65"/>
    <p:sldId id="996" r:id="rId66"/>
    <p:sldId id="997" r:id="rId67"/>
    <p:sldId id="998" r:id="rId68"/>
    <p:sldId id="261" r:id="rId69"/>
    <p:sldId id="999" r:id="rId70"/>
    <p:sldId id="1000" r:id="rId71"/>
    <p:sldId id="264" r:id="rId72"/>
    <p:sldId id="1001" r:id="rId73"/>
    <p:sldId id="266" r:id="rId74"/>
    <p:sldId id="1002" r:id="rId75"/>
    <p:sldId id="268" r:id="rId76"/>
    <p:sldId id="1003" r:id="rId77"/>
    <p:sldId id="262" r:id="rId78"/>
    <p:sldId id="979" r:id="rId79"/>
    <p:sldId id="276" r:id="rId80"/>
    <p:sldId id="980" r:id="rId81"/>
    <p:sldId id="981" r:id="rId82"/>
    <p:sldId id="982" r:id="rId83"/>
    <p:sldId id="983" r:id="rId84"/>
    <p:sldId id="984" r:id="rId85"/>
    <p:sldId id="985" r:id="rId86"/>
    <p:sldId id="986" r:id="rId87"/>
    <p:sldId id="939" r:id="rId88"/>
    <p:sldId id="399" r:id="rId89"/>
    <p:sldId id="400" r:id="rId90"/>
    <p:sldId id="401" r:id="rId91"/>
    <p:sldId id="402" r:id="rId92"/>
    <p:sldId id="403" r:id="rId93"/>
    <p:sldId id="404" r:id="rId94"/>
    <p:sldId id="405" r:id="rId95"/>
    <p:sldId id="965" r:id="rId96"/>
    <p:sldId id="960" r:id="rId97"/>
    <p:sldId id="961" r:id="rId98"/>
    <p:sldId id="290" r:id="rId99"/>
    <p:sldId id="962" r:id="rId100"/>
    <p:sldId id="963" r:id="rId101"/>
    <p:sldId id="964" r:id="rId102"/>
    <p:sldId id="945" r:id="rId103"/>
    <p:sldId id="299" r:id="rId104"/>
    <p:sldId id="297" r:id="rId105"/>
    <p:sldId id="298" r:id="rId106"/>
    <p:sldId id="976" r:id="rId107"/>
    <p:sldId id="940" r:id="rId108"/>
    <p:sldId id="941" r:id="rId109"/>
    <p:sldId id="890" r:id="rId110"/>
    <p:sldId id="929" r:id="rId111"/>
    <p:sldId id="891" r:id="rId112"/>
    <p:sldId id="894" r:id="rId113"/>
    <p:sldId id="902" r:id="rId114"/>
    <p:sldId id="904" r:id="rId115"/>
    <p:sldId id="905" r:id="rId116"/>
    <p:sldId id="906" r:id="rId117"/>
    <p:sldId id="907" r:id="rId118"/>
    <p:sldId id="915" r:id="rId119"/>
    <p:sldId id="927" r:id="rId120"/>
    <p:sldId id="897" r:id="rId121"/>
    <p:sldId id="916" r:id="rId122"/>
    <p:sldId id="1004" r:id="rId123"/>
    <p:sldId id="1005" r:id="rId124"/>
    <p:sldId id="924" r:id="rId125"/>
    <p:sldId id="930" r:id="rId126"/>
    <p:sldId id="793" r:id="rId127"/>
    <p:sldId id="898" r:id="rId128"/>
    <p:sldId id="899" r:id="rId129"/>
    <p:sldId id="900" r:id="rId130"/>
    <p:sldId id="901" r:id="rId131"/>
    <p:sldId id="926" r:id="rId132"/>
    <p:sldId id="918" r:id="rId133"/>
    <p:sldId id="919" r:id="rId134"/>
    <p:sldId id="920" r:id="rId135"/>
    <p:sldId id="921" r:id="rId136"/>
    <p:sldId id="922" r:id="rId137"/>
    <p:sldId id="923" r:id="rId138"/>
    <p:sldId id="928" r:id="rId139"/>
    <p:sldId id="1006" r:id="rId140"/>
    <p:sldId id="284" r:id="rId1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000F"/>
    <a:srgbClr val="EF4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6"/>
    <p:restoredTop sz="94607"/>
  </p:normalViewPr>
  <p:slideViewPr>
    <p:cSldViewPr snapToGrid="0" snapToObjects="1">
      <p:cViewPr varScale="1">
        <p:scale>
          <a:sx n="113" d="100"/>
          <a:sy n="113" d="100"/>
        </p:scale>
        <p:origin x="17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EA9030-2AED-6347-9D3A-9A6DDD07BAF1}" type="datetimeFigureOut">
              <a:rPr lang="en-US" smtClean="0"/>
              <a:t>10/13/19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049D1A-21A6-674F-8CCA-987BC59E9938}" type="slidenum">
              <a:rPr lang="en-US" smtClean="0"/>
              <a:t>‹#›</a:t>
            </a:fld>
            <a:endParaRPr lang="en-US"/>
          </a:p>
        </p:txBody>
      </p:sp>
    </p:spTree>
    <p:extLst>
      <p:ext uri="{BB962C8B-B14F-4D97-AF65-F5344CB8AC3E}">
        <p14:creationId xmlns:p14="http://schemas.microsoft.com/office/powerpoint/2010/main" val="1414757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hardware was hitting strong walls since ~2005 for scaling up the scalar performance. The community requirements were scaling up with the increase of luminosity, and simulation does not escape the rule. The simulation application is very complex and not optimized for modern architectures.</a:t>
            </a:r>
          </a:p>
        </p:txBody>
      </p:sp>
      <p:sp>
        <p:nvSpPr>
          <p:cNvPr id="4" name="Slide Number Placeholder 3"/>
          <p:cNvSpPr>
            <a:spLocks noGrp="1"/>
          </p:cNvSpPr>
          <p:nvPr>
            <p:ph type="sldNum" sz="quarter" idx="5"/>
          </p:nvPr>
        </p:nvSpPr>
        <p:spPr/>
        <p:txBody>
          <a:bodyPr/>
          <a:lstStyle/>
          <a:p>
            <a:fld id="{1D049D1A-21A6-674F-8CCA-987BC59E9938}" type="slidenum">
              <a:rPr lang="en-US" smtClean="0"/>
              <a:t>3</a:t>
            </a:fld>
            <a:endParaRPr lang="en-US"/>
          </a:p>
        </p:txBody>
      </p:sp>
    </p:spTree>
    <p:extLst>
      <p:ext uri="{BB962C8B-B14F-4D97-AF65-F5344CB8AC3E}">
        <p14:creationId xmlns:p14="http://schemas.microsoft.com/office/powerpoint/2010/main" val="3061202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Several unforeseen problems were due to the specific workflow</a:t>
            </a:r>
          </a:p>
        </p:txBody>
      </p:sp>
      <p:sp>
        <p:nvSpPr>
          <p:cNvPr id="4" name="Slide Number Placeholder 3"/>
          <p:cNvSpPr>
            <a:spLocks noGrp="1"/>
          </p:cNvSpPr>
          <p:nvPr>
            <p:ph type="sldNum" sz="quarter" idx="5"/>
          </p:nvPr>
        </p:nvSpPr>
        <p:spPr/>
        <p:txBody>
          <a:bodyPr/>
          <a:lstStyle/>
          <a:p>
            <a:fld id="{1D049D1A-21A6-674F-8CCA-987BC59E9938}" type="slidenum">
              <a:rPr lang="en-US" smtClean="0"/>
              <a:t>12</a:t>
            </a:fld>
            <a:endParaRPr lang="en-US"/>
          </a:p>
        </p:txBody>
      </p:sp>
    </p:spTree>
    <p:extLst>
      <p:ext uri="{BB962C8B-B14F-4D97-AF65-F5344CB8AC3E}">
        <p14:creationId xmlns:p14="http://schemas.microsoft.com/office/powerpoint/2010/main" val="261554870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137</a:t>
            </a:fld>
            <a:endParaRPr lang="en-US"/>
          </a:p>
        </p:txBody>
      </p:sp>
    </p:spTree>
    <p:extLst>
      <p:ext uri="{BB962C8B-B14F-4D97-AF65-F5344CB8AC3E}">
        <p14:creationId xmlns:p14="http://schemas.microsoft.com/office/powerpoint/2010/main" val="121732153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138</a:t>
            </a:fld>
            <a:endParaRPr lang="en-US"/>
          </a:p>
        </p:txBody>
      </p:sp>
    </p:spTree>
    <p:extLst>
      <p:ext uri="{BB962C8B-B14F-4D97-AF65-F5344CB8AC3E}">
        <p14:creationId xmlns:p14="http://schemas.microsoft.com/office/powerpoint/2010/main" val="360451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~2K lines, we ended up with a prototype, but this exercise revealed the real complexity of the problem</a:t>
            </a:r>
          </a:p>
        </p:txBody>
      </p:sp>
      <p:sp>
        <p:nvSpPr>
          <p:cNvPr id="4" name="Slide Number Placeholder 3"/>
          <p:cNvSpPr>
            <a:spLocks noGrp="1"/>
          </p:cNvSpPr>
          <p:nvPr>
            <p:ph type="sldNum" sz="quarter" idx="5"/>
          </p:nvPr>
        </p:nvSpPr>
        <p:spPr/>
        <p:txBody>
          <a:bodyPr/>
          <a:lstStyle/>
          <a:p>
            <a:fld id="{1D049D1A-21A6-674F-8CCA-987BC59E9938}" type="slidenum">
              <a:rPr lang="en-US" smtClean="0"/>
              <a:t>13</a:t>
            </a:fld>
            <a:endParaRPr lang="en-US"/>
          </a:p>
        </p:txBody>
      </p:sp>
    </p:spTree>
    <p:extLst>
      <p:ext uri="{BB962C8B-B14F-4D97-AF65-F5344CB8AC3E}">
        <p14:creationId xmlns:p14="http://schemas.microsoft.com/office/powerpoint/2010/main" val="1445548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a:t>On the path to dealing with the full complexity, we enabled a model based on specialized processing stages handling baskets of track pointers and dispatching them to lower level algorithms via handlers supporting both scalar/vector dispatch, </a:t>
            </a:r>
            <a:r>
              <a:rPr lang="en-US" dirty="0" err="1"/>
              <a:t>basketizing</a:t>
            </a:r>
            <a:r>
              <a:rPr lang="en-US" dirty="0"/>
              <a:t> only required input data into SOA baskets</a:t>
            </a:r>
          </a:p>
        </p:txBody>
      </p:sp>
      <p:sp>
        <p:nvSpPr>
          <p:cNvPr id="4" name="Slide Number Placeholder 3"/>
          <p:cNvSpPr>
            <a:spLocks noGrp="1"/>
          </p:cNvSpPr>
          <p:nvPr>
            <p:ph type="sldNum" sz="quarter" idx="10"/>
          </p:nvPr>
        </p:nvSpPr>
        <p:spPr/>
        <p:txBody>
          <a:bodyPr/>
          <a:lstStyle/>
          <a:p>
            <a:fld id="{AD60EAF4-F1F2-DB4E-8474-12EF2C634444}"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559882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foundation components derived from </a:t>
            </a:r>
            <a:r>
              <a:rPr lang="en-US" dirty="0" err="1"/>
              <a:t>VecGeom</a:t>
            </a:r>
            <a:r>
              <a:rPr lang="en-US" dirty="0"/>
              <a:t> development was </a:t>
            </a:r>
            <a:r>
              <a:rPr lang="en-US" dirty="0" err="1"/>
              <a:t>VecCore</a:t>
            </a:r>
            <a:r>
              <a:rPr lang="en-US" dirty="0"/>
              <a:t>. This is an Abstraction library supporting SIMD operations, but most importantly an abstraction across scalar/vector types.</a:t>
            </a:r>
          </a:p>
        </p:txBody>
      </p:sp>
      <p:sp>
        <p:nvSpPr>
          <p:cNvPr id="4" name="Slide Number Placeholder 3"/>
          <p:cNvSpPr>
            <a:spLocks noGrp="1"/>
          </p:cNvSpPr>
          <p:nvPr>
            <p:ph type="sldNum" sz="quarter" idx="5"/>
          </p:nvPr>
        </p:nvSpPr>
        <p:spPr/>
        <p:txBody>
          <a:bodyPr/>
          <a:lstStyle/>
          <a:p>
            <a:fld id="{1D049D1A-21A6-674F-8CCA-987BC59E9938}" type="slidenum">
              <a:rPr lang="en-US" smtClean="0"/>
              <a:t>16</a:t>
            </a:fld>
            <a:endParaRPr lang="en-US"/>
          </a:p>
        </p:txBody>
      </p:sp>
    </p:spTree>
    <p:extLst>
      <p:ext uri="{BB962C8B-B14F-4D97-AF65-F5344CB8AC3E}">
        <p14:creationId xmlns:p14="http://schemas.microsoft.com/office/powerpoint/2010/main" val="189977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VecGeom</a:t>
            </a:r>
            <a:r>
              <a:rPr lang="en-US" dirty="0"/>
              <a:t> was really the workhorse for the main ideas. The development was performance driven. </a:t>
            </a:r>
          </a:p>
        </p:txBody>
      </p:sp>
      <p:sp>
        <p:nvSpPr>
          <p:cNvPr id="4" name="Slide Number Placeholder 3"/>
          <p:cNvSpPr>
            <a:spLocks noGrp="1"/>
          </p:cNvSpPr>
          <p:nvPr>
            <p:ph type="sldNum" sz="quarter" idx="5"/>
          </p:nvPr>
        </p:nvSpPr>
        <p:spPr/>
        <p:txBody>
          <a:bodyPr/>
          <a:lstStyle/>
          <a:p>
            <a:fld id="{1D049D1A-21A6-674F-8CCA-987BC59E9938}" type="slidenum">
              <a:rPr lang="en-US" smtClean="0"/>
              <a:t>17</a:t>
            </a:fld>
            <a:endParaRPr lang="en-US"/>
          </a:p>
        </p:txBody>
      </p:sp>
    </p:spTree>
    <p:extLst>
      <p:ext uri="{BB962C8B-B14F-4D97-AF65-F5344CB8AC3E}">
        <p14:creationId xmlns:p14="http://schemas.microsoft.com/office/powerpoint/2010/main" val="459565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VecGeom</a:t>
            </a:r>
            <a:r>
              <a:rPr lang="en-US" dirty="0"/>
              <a:t> is not only a geometry library but also a model for programing in a similar manner a scalar, vector or GPU workflow</a:t>
            </a:r>
          </a:p>
        </p:txBody>
      </p:sp>
      <p:sp>
        <p:nvSpPr>
          <p:cNvPr id="4" name="Slide Number Placeholder 3"/>
          <p:cNvSpPr>
            <a:spLocks noGrp="1"/>
          </p:cNvSpPr>
          <p:nvPr>
            <p:ph type="sldNum" sz="quarter" idx="5"/>
          </p:nvPr>
        </p:nvSpPr>
        <p:spPr/>
        <p:txBody>
          <a:bodyPr/>
          <a:lstStyle/>
          <a:p>
            <a:fld id="{1D049D1A-21A6-674F-8CCA-987BC59E9938}" type="slidenum">
              <a:rPr lang="en-US" smtClean="0"/>
              <a:t>18</a:t>
            </a:fld>
            <a:endParaRPr lang="en-US"/>
          </a:p>
        </p:txBody>
      </p:sp>
    </p:spTree>
    <p:extLst>
      <p:ext uri="{BB962C8B-B14F-4D97-AF65-F5344CB8AC3E}">
        <p14:creationId xmlns:p14="http://schemas.microsoft.com/office/powerpoint/2010/main" val="2571913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gradually extracted common vectorization utilities with a scope larger than </a:t>
            </a:r>
            <a:r>
              <a:rPr lang="en-US" dirty="0" err="1"/>
              <a:t>VecCore</a:t>
            </a:r>
            <a:r>
              <a:rPr lang="en-US" dirty="0"/>
              <a:t> in </a:t>
            </a:r>
            <a:r>
              <a:rPr lang="en-US" dirty="0" err="1"/>
              <a:t>VecMath</a:t>
            </a:r>
            <a:r>
              <a:rPr lang="en-US" dirty="0"/>
              <a:t>. The </a:t>
            </a:r>
            <a:r>
              <a:rPr lang="en-US" dirty="0" err="1"/>
              <a:t>basketized</a:t>
            </a:r>
            <a:r>
              <a:rPr lang="en-US" dirty="0"/>
              <a:t> workflow of </a:t>
            </a:r>
            <a:r>
              <a:rPr lang="en-US" dirty="0" err="1"/>
              <a:t>GeantV</a:t>
            </a:r>
            <a:r>
              <a:rPr lang="en-US" dirty="0"/>
              <a:t> was abstracted out based on templates and extracted in the </a:t>
            </a:r>
            <a:r>
              <a:rPr lang="en-US" dirty="0" err="1"/>
              <a:t>VectorFlow</a:t>
            </a:r>
            <a:r>
              <a:rPr lang="en-US" dirty="0"/>
              <a:t> library. </a:t>
            </a:r>
          </a:p>
        </p:txBody>
      </p:sp>
      <p:sp>
        <p:nvSpPr>
          <p:cNvPr id="4" name="Slide Number Placeholder 3"/>
          <p:cNvSpPr>
            <a:spLocks noGrp="1"/>
          </p:cNvSpPr>
          <p:nvPr>
            <p:ph type="sldNum" sz="quarter" idx="5"/>
          </p:nvPr>
        </p:nvSpPr>
        <p:spPr/>
        <p:txBody>
          <a:bodyPr/>
          <a:lstStyle/>
          <a:p>
            <a:fld id="{1D049D1A-21A6-674F-8CCA-987BC59E9938}" type="slidenum">
              <a:rPr lang="en-US" smtClean="0"/>
              <a:t>19</a:t>
            </a:fld>
            <a:endParaRPr lang="en-US"/>
          </a:p>
        </p:txBody>
      </p:sp>
    </p:spTree>
    <p:extLst>
      <p:ext uri="{BB962C8B-B14F-4D97-AF65-F5344CB8AC3E}">
        <p14:creationId xmlns:p14="http://schemas.microsoft.com/office/powerpoint/2010/main" val="3769271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models are not a</a:t>
            </a:r>
            <a:r>
              <a:rPr lang="en-US" baseline="0" dirty="0"/>
              <a:t> port from Geant4, but code derived from theoretical models. Geant4 implementation was checked for consistency and fixed wherever needed. The implementations in </a:t>
            </a:r>
            <a:r>
              <a:rPr lang="en-US" baseline="0" dirty="0" err="1"/>
              <a:t>GeantV</a:t>
            </a:r>
            <a:r>
              <a:rPr lang="en-US" baseline="0" dirty="0"/>
              <a:t>/Geant4 are very different due to framework constraints, but also sampling methods (rejection vs. tables) and vectorization.</a:t>
            </a:r>
            <a:endParaRPr lang="en-US" dirty="0"/>
          </a:p>
        </p:txBody>
      </p:sp>
      <p:sp>
        <p:nvSpPr>
          <p:cNvPr id="4" name="Slide Number Placeholder 3"/>
          <p:cNvSpPr>
            <a:spLocks noGrp="1"/>
          </p:cNvSpPr>
          <p:nvPr>
            <p:ph type="sldNum" sz="quarter" idx="10"/>
          </p:nvPr>
        </p:nvSpPr>
        <p:spPr/>
        <p:txBody>
          <a:bodyPr/>
          <a:lstStyle/>
          <a:p>
            <a:fld id="{AD60EAF4-F1F2-DB4E-8474-12EF2C634444}" type="slidenum">
              <a:rPr lang="en-US" smtClean="0"/>
              <a:t>20</a:t>
            </a:fld>
            <a:endParaRPr lang="en-US"/>
          </a:p>
        </p:txBody>
      </p:sp>
    </p:spTree>
    <p:extLst>
      <p:ext uri="{BB962C8B-B14F-4D97-AF65-F5344CB8AC3E}">
        <p14:creationId xmlns:p14="http://schemas.microsoft.com/office/powerpoint/2010/main" val="4168844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models were re-written in a more compact form with simplified interfaces, but numerically compatible with G4 ones. All models are vectorized, starting from the common services.</a:t>
            </a:r>
          </a:p>
        </p:txBody>
      </p:sp>
      <p:sp>
        <p:nvSpPr>
          <p:cNvPr id="4" name="Slide Number Placeholder 3"/>
          <p:cNvSpPr>
            <a:spLocks noGrp="1"/>
          </p:cNvSpPr>
          <p:nvPr>
            <p:ph type="sldNum" sz="quarter" idx="5"/>
          </p:nvPr>
        </p:nvSpPr>
        <p:spPr/>
        <p:txBody>
          <a:bodyPr/>
          <a:lstStyle/>
          <a:p>
            <a:fld id="{1D049D1A-21A6-674F-8CCA-987BC59E9938}" type="slidenum">
              <a:rPr lang="en-US" smtClean="0"/>
              <a:t>21</a:t>
            </a:fld>
            <a:endParaRPr lang="en-US"/>
          </a:p>
        </p:txBody>
      </p:sp>
    </p:spTree>
    <p:extLst>
      <p:ext uri="{BB962C8B-B14F-4D97-AF65-F5344CB8AC3E}">
        <p14:creationId xmlns:p14="http://schemas.microsoft.com/office/powerpoint/2010/main" val="15918704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integration in field vectorization was one of the important studied carried on during the R&amp;D, due to its importance. All the components were redesigned  and rewritten compared to the G4 implementation.</a:t>
            </a:r>
          </a:p>
          <a:p>
            <a:r>
              <a:rPr lang="en-US" dirty="0"/>
              <a:t>Started from </a:t>
            </a:r>
            <a:r>
              <a:rPr lang="en-US" dirty="0" err="1"/>
              <a:t>GSoC</a:t>
            </a:r>
            <a:r>
              <a:rPr lang="en-US" dirty="0"/>
              <a:t> 2014 G4 project </a:t>
            </a:r>
          </a:p>
          <a:p>
            <a:r>
              <a:rPr lang="en-US" dirty="0"/>
              <a:t>Memory size increase – only field was </a:t>
            </a:r>
            <a:r>
              <a:rPr lang="en-US" dirty="0" err="1"/>
              <a:t>basketised</a:t>
            </a:r>
            <a:r>
              <a:rPr lang="en-US" dirty="0"/>
              <a:t> in this benchmark on MacOS High Sierra with </a:t>
            </a:r>
            <a:r>
              <a:rPr lang="en-US" dirty="0" err="1"/>
              <a:t>Xcode</a:t>
            </a:r>
            <a:r>
              <a:rPr lang="en-US" dirty="0"/>
              <a:t> 10.1.</a:t>
            </a:r>
          </a:p>
        </p:txBody>
      </p:sp>
      <p:sp>
        <p:nvSpPr>
          <p:cNvPr id="4" name="Slide Number Placeholder 3"/>
          <p:cNvSpPr>
            <a:spLocks noGrp="1"/>
          </p:cNvSpPr>
          <p:nvPr>
            <p:ph type="sldNum" sz="quarter" idx="5"/>
          </p:nvPr>
        </p:nvSpPr>
        <p:spPr/>
        <p:txBody>
          <a:bodyPr/>
          <a:lstStyle/>
          <a:p>
            <a:fld id="{9779BE94-2970-8B45-8E04-7D7BDFC22251}" type="slidenum">
              <a:rPr lang="en-US" smtClean="0"/>
              <a:t>22</a:t>
            </a:fld>
            <a:endParaRPr lang="en-US"/>
          </a:p>
        </p:txBody>
      </p:sp>
    </p:spTree>
    <p:extLst>
      <p:ext uri="{BB962C8B-B14F-4D97-AF65-F5344CB8AC3E}">
        <p14:creationId xmlns:p14="http://schemas.microsoft.com/office/powerpoint/2010/main" val="295561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application morphology is very important to understand the complexity and try to optimize</a:t>
            </a:r>
          </a:p>
        </p:txBody>
      </p:sp>
      <p:sp>
        <p:nvSpPr>
          <p:cNvPr id="4" name="Slide Number Placeholder 3"/>
          <p:cNvSpPr>
            <a:spLocks noGrp="1"/>
          </p:cNvSpPr>
          <p:nvPr>
            <p:ph type="sldNum" sz="quarter" idx="5"/>
          </p:nvPr>
        </p:nvSpPr>
        <p:spPr/>
        <p:txBody>
          <a:bodyPr/>
          <a:lstStyle/>
          <a:p>
            <a:fld id="{1D049D1A-21A6-674F-8CCA-987BC59E9938}" type="slidenum">
              <a:rPr lang="en-US" smtClean="0"/>
              <a:t>4</a:t>
            </a:fld>
            <a:endParaRPr lang="en-US"/>
          </a:p>
        </p:txBody>
      </p:sp>
    </p:spTree>
    <p:extLst>
      <p:ext uri="{BB962C8B-B14F-4D97-AF65-F5344CB8AC3E}">
        <p14:creationId xmlns:p14="http://schemas.microsoft.com/office/powerpoint/2010/main" val="479804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components showing efficient </a:t>
            </a:r>
            <a:r>
              <a:rPr lang="en-US" dirty="0" err="1"/>
              <a:t>basketization</a:t>
            </a:r>
            <a:r>
              <a:rPr lang="en-US" dirty="0"/>
              <a:t> was field propagation. Several efficiency studied such as dependency on basket size were done, showing that further refinements and improvements are possible. </a:t>
            </a:r>
          </a:p>
          <a:p>
            <a:r>
              <a:rPr lang="en-US" dirty="0"/>
              <a:t>Started from </a:t>
            </a:r>
            <a:r>
              <a:rPr lang="en-US" dirty="0" err="1"/>
              <a:t>GSoC</a:t>
            </a:r>
            <a:r>
              <a:rPr lang="en-US" dirty="0"/>
              <a:t> 2014 G4 project </a:t>
            </a:r>
          </a:p>
          <a:p>
            <a:r>
              <a:rPr lang="en-US" dirty="0"/>
              <a:t>Memory size increase – only field was </a:t>
            </a:r>
            <a:r>
              <a:rPr lang="en-US" dirty="0" err="1"/>
              <a:t>basketised</a:t>
            </a:r>
            <a:r>
              <a:rPr lang="en-US" dirty="0"/>
              <a:t> in this benchmark on MacOS High Sierra with </a:t>
            </a:r>
            <a:r>
              <a:rPr lang="en-US" dirty="0" err="1"/>
              <a:t>Xcode</a:t>
            </a:r>
            <a:r>
              <a:rPr lang="en-US" dirty="0"/>
              <a:t> 10.1.</a:t>
            </a:r>
          </a:p>
        </p:txBody>
      </p:sp>
      <p:sp>
        <p:nvSpPr>
          <p:cNvPr id="4" name="Slide Number Placeholder 3"/>
          <p:cNvSpPr>
            <a:spLocks noGrp="1"/>
          </p:cNvSpPr>
          <p:nvPr>
            <p:ph type="sldNum" sz="quarter" idx="5"/>
          </p:nvPr>
        </p:nvSpPr>
        <p:spPr/>
        <p:txBody>
          <a:bodyPr/>
          <a:lstStyle/>
          <a:p>
            <a:fld id="{9779BE94-2970-8B45-8E04-7D7BDFC22251}" type="slidenum">
              <a:rPr lang="en-US" smtClean="0"/>
              <a:t>23</a:t>
            </a:fld>
            <a:endParaRPr lang="en-US"/>
          </a:p>
        </p:txBody>
      </p:sp>
    </p:spTree>
    <p:extLst>
      <p:ext uri="{BB962C8B-B14F-4D97-AF65-F5344CB8AC3E}">
        <p14:creationId xmlns:p14="http://schemas.microsoft.com/office/powerpoint/2010/main" val="28226918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the prototype had to demonstrate that it is usable by user code in the same manner as Geant4. We had to compromise having the same interfaces, but the extra complexity of multiple events/.threads.</a:t>
            </a:r>
          </a:p>
        </p:txBody>
      </p:sp>
      <p:sp>
        <p:nvSpPr>
          <p:cNvPr id="4" name="Slide Number Placeholder 3"/>
          <p:cNvSpPr>
            <a:spLocks noGrp="1"/>
          </p:cNvSpPr>
          <p:nvPr>
            <p:ph type="sldNum" sz="quarter" idx="5"/>
          </p:nvPr>
        </p:nvSpPr>
        <p:spPr/>
        <p:txBody>
          <a:bodyPr/>
          <a:lstStyle/>
          <a:p>
            <a:fld id="{1D049D1A-21A6-674F-8CCA-987BC59E9938}" type="slidenum">
              <a:rPr lang="en-US" smtClean="0"/>
              <a:t>24</a:t>
            </a:fld>
            <a:endParaRPr lang="en-US"/>
          </a:p>
        </p:txBody>
      </p:sp>
    </p:spTree>
    <p:extLst>
      <p:ext uri="{BB962C8B-B14F-4D97-AF65-F5344CB8AC3E}">
        <p14:creationId xmlns:p14="http://schemas.microsoft.com/office/powerpoint/2010/main" val="403777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demonstrate how user scoring data can be integrated, we provided a simple example showing the requirements on the data and the integration in </a:t>
            </a:r>
            <a:r>
              <a:rPr lang="en-US" dirty="0" err="1"/>
              <a:t>GeantV</a:t>
            </a:r>
            <a:r>
              <a:rPr lang="en-US" dirty="0"/>
              <a:t> callbacks.</a:t>
            </a:r>
          </a:p>
        </p:txBody>
      </p:sp>
      <p:sp>
        <p:nvSpPr>
          <p:cNvPr id="4" name="Slide Number Placeholder 3"/>
          <p:cNvSpPr>
            <a:spLocks noGrp="1"/>
          </p:cNvSpPr>
          <p:nvPr>
            <p:ph type="sldNum" sz="quarter" idx="5"/>
          </p:nvPr>
        </p:nvSpPr>
        <p:spPr/>
        <p:txBody>
          <a:bodyPr/>
          <a:lstStyle/>
          <a:p>
            <a:fld id="{1D049D1A-21A6-674F-8CCA-987BC59E9938}" type="slidenum">
              <a:rPr lang="en-US" smtClean="0"/>
              <a:t>25</a:t>
            </a:fld>
            <a:endParaRPr lang="en-US"/>
          </a:p>
        </p:txBody>
      </p:sp>
    </p:spTree>
    <p:extLst>
      <p:ext uri="{BB962C8B-B14F-4D97-AF65-F5344CB8AC3E}">
        <p14:creationId xmlns:p14="http://schemas.microsoft.com/office/powerpoint/2010/main" val="520599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understanding the compatibility of </a:t>
            </a:r>
            <a:r>
              <a:rPr lang="en-US" dirty="0" err="1"/>
              <a:t>GeantV</a:t>
            </a:r>
            <a:r>
              <a:rPr lang="en-US" dirty="0"/>
              <a:t> approach with MC truth recording, we developed a model based on a </a:t>
            </a:r>
            <a:r>
              <a:rPr lang="en-US" dirty="0" err="1"/>
              <a:t>Mctruth</a:t>
            </a:r>
            <a:r>
              <a:rPr lang="en-US" dirty="0"/>
              <a:t> manager + user filter allowing to start/stop recording based on stepping information.</a:t>
            </a:r>
          </a:p>
        </p:txBody>
      </p:sp>
      <p:sp>
        <p:nvSpPr>
          <p:cNvPr id="4" name="Slide Number Placeholder 3"/>
          <p:cNvSpPr>
            <a:spLocks noGrp="1"/>
          </p:cNvSpPr>
          <p:nvPr>
            <p:ph type="sldNum" sz="quarter" idx="5"/>
          </p:nvPr>
        </p:nvSpPr>
        <p:spPr/>
        <p:txBody>
          <a:bodyPr/>
          <a:lstStyle/>
          <a:p>
            <a:fld id="{1D049D1A-21A6-674F-8CCA-987BC59E9938}" type="slidenum">
              <a:rPr lang="en-US" smtClean="0"/>
              <a:t>26</a:t>
            </a:fld>
            <a:endParaRPr lang="en-US"/>
          </a:p>
        </p:txBody>
      </p:sp>
    </p:spTree>
    <p:extLst>
      <p:ext uri="{BB962C8B-B14F-4D97-AF65-F5344CB8AC3E}">
        <p14:creationId xmlns:p14="http://schemas.microsoft.com/office/powerpoint/2010/main" val="26814492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There is no plan to migrate the simulation of CMS to </a:t>
            </a:r>
            <a:r>
              <a:rPr lang="en-US" dirty="0" err="1"/>
              <a:t>GeantV</a:t>
            </a:r>
            <a:r>
              <a:rPr lang="en-US" dirty="0"/>
              <a:t>, but there were several targets explored: co-development benefits, CMSSW interfacing capability with </a:t>
            </a:r>
            <a:r>
              <a:rPr lang="en-US" dirty="0" err="1"/>
              <a:t>ExternalWork</a:t>
            </a:r>
            <a:r>
              <a:rPr lang="en-US" dirty="0"/>
              <a:t> mechanism, …. </a:t>
            </a:r>
          </a:p>
        </p:txBody>
      </p:sp>
      <p:sp>
        <p:nvSpPr>
          <p:cNvPr id="4" name="Slide Number Placeholder 3"/>
          <p:cNvSpPr>
            <a:spLocks noGrp="1"/>
          </p:cNvSpPr>
          <p:nvPr>
            <p:ph type="sldNum" sz="quarter" idx="5"/>
          </p:nvPr>
        </p:nvSpPr>
        <p:spPr/>
        <p:txBody>
          <a:bodyPr/>
          <a:lstStyle/>
          <a:p>
            <a:fld id="{1D049D1A-21A6-674F-8CCA-987BC59E9938}" type="slidenum">
              <a:rPr lang="en-US" smtClean="0"/>
              <a:t>28</a:t>
            </a:fld>
            <a:endParaRPr lang="en-US"/>
          </a:p>
        </p:txBody>
      </p:sp>
    </p:spTree>
    <p:extLst>
      <p:ext uri="{BB962C8B-B14F-4D97-AF65-F5344CB8AC3E}">
        <p14:creationId xmlns:p14="http://schemas.microsoft.com/office/powerpoint/2010/main" val="38976356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integration exercise led to improvements on both sides, solving impedance mismatches in terms of parallelism and user interfaces. The templated wrappers </a:t>
            </a:r>
            <a:r>
              <a:rPr lang="en-US" dirty="0" err="1"/>
              <a:t>allowe</a:t>
            </a:r>
            <a:r>
              <a:rPr lang="en-US" dirty="0"/>
              <a:t> running the exact same scoring code with minimal overhead.</a:t>
            </a:r>
          </a:p>
          <a:p>
            <a:endParaRPr lang="en-US" dirty="0"/>
          </a:p>
        </p:txBody>
      </p:sp>
      <p:sp>
        <p:nvSpPr>
          <p:cNvPr id="4" name="Slide Number Placeholder 3"/>
          <p:cNvSpPr>
            <a:spLocks noGrp="1"/>
          </p:cNvSpPr>
          <p:nvPr>
            <p:ph type="sldNum" sz="quarter" idx="5"/>
          </p:nvPr>
        </p:nvSpPr>
        <p:spPr/>
        <p:txBody>
          <a:bodyPr/>
          <a:lstStyle/>
          <a:p>
            <a:fld id="{1D049D1A-21A6-674F-8CCA-987BC59E9938}" type="slidenum">
              <a:rPr lang="en-US" smtClean="0"/>
              <a:t>29</a:t>
            </a:fld>
            <a:endParaRPr lang="en-US"/>
          </a:p>
        </p:txBody>
      </p:sp>
    </p:spTree>
    <p:extLst>
      <p:ext uri="{BB962C8B-B14F-4D97-AF65-F5344CB8AC3E}">
        <p14:creationId xmlns:p14="http://schemas.microsoft.com/office/powerpoint/2010/main" val="31020132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provided a small set of application examples to measure and optimize the performance. We tested on several CPU platforms, and some components were also unit tested on GPU</a:t>
            </a:r>
          </a:p>
        </p:txBody>
      </p:sp>
      <p:sp>
        <p:nvSpPr>
          <p:cNvPr id="4" name="Slide Number Placeholder 3"/>
          <p:cNvSpPr>
            <a:spLocks noGrp="1"/>
          </p:cNvSpPr>
          <p:nvPr>
            <p:ph type="sldNum" sz="quarter" idx="5"/>
          </p:nvPr>
        </p:nvSpPr>
        <p:spPr/>
        <p:txBody>
          <a:bodyPr/>
          <a:lstStyle/>
          <a:p>
            <a:fld id="{1D049D1A-21A6-674F-8CCA-987BC59E9938}" type="slidenum">
              <a:rPr lang="en-US" smtClean="0"/>
              <a:t>31</a:t>
            </a:fld>
            <a:endParaRPr lang="en-US"/>
          </a:p>
        </p:txBody>
      </p:sp>
    </p:spTree>
    <p:extLst>
      <p:ext uri="{BB962C8B-B14F-4D97-AF65-F5344CB8AC3E}">
        <p14:creationId xmlns:p14="http://schemas.microsoft.com/office/powerpoint/2010/main" val="2957217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Results are in most cases agreeing at per mil level, like in the layered calorimeter example.</a:t>
            </a:r>
          </a:p>
        </p:txBody>
      </p:sp>
      <p:sp>
        <p:nvSpPr>
          <p:cNvPr id="4" name="Slide Number Placeholder 3"/>
          <p:cNvSpPr>
            <a:spLocks noGrp="1"/>
          </p:cNvSpPr>
          <p:nvPr>
            <p:ph type="sldNum" sz="quarter" idx="5"/>
          </p:nvPr>
        </p:nvSpPr>
        <p:spPr/>
        <p:txBody>
          <a:bodyPr/>
          <a:lstStyle/>
          <a:p>
            <a:fld id="{1D049D1A-21A6-674F-8CCA-987BC59E9938}" type="slidenum">
              <a:rPr lang="en-US" smtClean="0"/>
              <a:t>32</a:t>
            </a:fld>
            <a:endParaRPr lang="en-US"/>
          </a:p>
        </p:txBody>
      </p:sp>
    </p:spTree>
    <p:extLst>
      <p:ext uri="{BB962C8B-B14F-4D97-AF65-F5344CB8AC3E}">
        <p14:creationId xmlns:p14="http://schemas.microsoft.com/office/powerpoint/2010/main" val="4259410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in case of magnetic field some %-level systematics, mostly understood due to differences in the stepping and boundary crossing in the 2 cases.</a:t>
            </a:r>
          </a:p>
        </p:txBody>
      </p:sp>
      <p:sp>
        <p:nvSpPr>
          <p:cNvPr id="4" name="Slide Number Placeholder 3"/>
          <p:cNvSpPr>
            <a:spLocks noGrp="1"/>
          </p:cNvSpPr>
          <p:nvPr>
            <p:ph type="sldNum" sz="quarter" idx="5"/>
          </p:nvPr>
        </p:nvSpPr>
        <p:spPr/>
        <p:txBody>
          <a:bodyPr/>
          <a:lstStyle/>
          <a:p>
            <a:fld id="{1D049D1A-21A6-674F-8CCA-987BC59E9938}" type="slidenum">
              <a:rPr lang="en-US" smtClean="0"/>
              <a:t>33</a:t>
            </a:fld>
            <a:endParaRPr lang="en-US"/>
          </a:p>
        </p:txBody>
      </p:sp>
    </p:spTree>
    <p:extLst>
      <p:ext uri="{BB962C8B-B14F-4D97-AF65-F5344CB8AC3E}">
        <p14:creationId xmlns:p14="http://schemas.microsoft.com/office/powerpoint/2010/main" val="1945546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plots show the matching level for observables such as number of secondaries and track length.</a:t>
            </a:r>
          </a:p>
        </p:txBody>
      </p:sp>
      <p:sp>
        <p:nvSpPr>
          <p:cNvPr id="4" name="Slide Number Placeholder 3"/>
          <p:cNvSpPr>
            <a:spLocks noGrp="1"/>
          </p:cNvSpPr>
          <p:nvPr>
            <p:ph type="sldNum" sz="quarter" idx="5"/>
          </p:nvPr>
        </p:nvSpPr>
        <p:spPr/>
        <p:txBody>
          <a:bodyPr/>
          <a:lstStyle/>
          <a:p>
            <a:fld id="{1D049D1A-21A6-674F-8CCA-987BC59E9938}" type="slidenum">
              <a:rPr lang="en-US" smtClean="0"/>
              <a:t>34</a:t>
            </a:fld>
            <a:endParaRPr lang="en-US"/>
          </a:p>
        </p:txBody>
      </p:sp>
    </p:spTree>
    <p:extLst>
      <p:ext uri="{BB962C8B-B14F-4D97-AF65-F5344CB8AC3E}">
        <p14:creationId xmlns:p14="http://schemas.microsoft.com/office/powerpoint/2010/main" val="1339050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Getting some profiling insight in a complex application already gives hints on where to optimize.</a:t>
            </a:r>
          </a:p>
          <a:p>
            <a:pPr marL="171450" indent="-171450">
              <a:buFontTx/>
              <a:buChar char="-"/>
            </a:pPr>
            <a:r>
              <a:rPr lang="en-US" dirty="0"/>
              <a:t>FEB: fetching code from memory and decoding into </a:t>
            </a:r>
            <a:r>
              <a:rPr lang="en-US" dirty="0" err="1"/>
              <a:t>muOps</a:t>
            </a:r>
            <a:endParaRPr lang="en-US" dirty="0"/>
          </a:p>
          <a:p>
            <a:pPr marL="171450" indent="-171450">
              <a:buFontTx/>
              <a:buChar char="-"/>
            </a:pPr>
            <a:r>
              <a:rPr lang="en-US" dirty="0"/>
              <a:t>MB: load/store for data</a:t>
            </a:r>
          </a:p>
          <a:p>
            <a:pPr marL="171450" indent="-171450">
              <a:buFontTx/>
              <a:buChar char="-"/>
            </a:pPr>
            <a:r>
              <a:rPr lang="en-US" dirty="0"/>
              <a:t>Retiring: useful instruction executed</a:t>
            </a:r>
          </a:p>
          <a:p>
            <a:pPr marL="171450" indent="-171450">
              <a:buFontTx/>
              <a:buChar char="-"/>
            </a:pPr>
            <a:r>
              <a:rPr lang="en-US" dirty="0"/>
              <a:t>Core bound: CPU pipelines overloaded, unbalanced computation</a:t>
            </a:r>
          </a:p>
          <a:p>
            <a:pPr marL="171450" indent="-171450">
              <a:buFontTx/>
              <a:buChar char="-"/>
            </a:pPr>
            <a:r>
              <a:rPr lang="en-US" dirty="0"/>
              <a:t>Bad speculation: mostly branch prediction</a:t>
            </a:r>
          </a:p>
          <a:p>
            <a:pPr marL="171450" indent="-171450">
              <a:buFontTx/>
              <a:buChar char="-"/>
            </a:pPr>
            <a:endParaRPr lang="en-US" dirty="0"/>
          </a:p>
          <a:p>
            <a:r>
              <a:rPr lang="en-US" dirty="0"/>
              <a:t>Getting rid of most of the red (locality) and shrinking cycles the green (vectorization) by a sizeable factor can bring factors in speedup.</a:t>
            </a:r>
          </a:p>
        </p:txBody>
      </p:sp>
      <p:sp>
        <p:nvSpPr>
          <p:cNvPr id="4" name="Slide Number Placeholder 3"/>
          <p:cNvSpPr>
            <a:spLocks noGrp="1"/>
          </p:cNvSpPr>
          <p:nvPr>
            <p:ph type="sldNum" sz="quarter" idx="5"/>
          </p:nvPr>
        </p:nvSpPr>
        <p:spPr/>
        <p:txBody>
          <a:bodyPr/>
          <a:lstStyle/>
          <a:p>
            <a:fld id="{1D049D1A-21A6-674F-8CCA-987BC59E9938}" type="slidenum">
              <a:rPr lang="en-US" smtClean="0"/>
              <a:t>5</a:t>
            </a:fld>
            <a:endParaRPr lang="en-US"/>
          </a:p>
        </p:txBody>
      </p:sp>
    </p:spTree>
    <p:extLst>
      <p:ext uri="{BB962C8B-B14F-4D97-AF65-F5344CB8AC3E}">
        <p14:creationId xmlns:p14="http://schemas.microsoft.com/office/powerpoint/2010/main" val="12551773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detailed comparisons were done in both field and w/o field for many other observables, showing good matching</a:t>
            </a:r>
          </a:p>
        </p:txBody>
      </p:sp>
      <p:sp>
        <p:nvSpPr>
          <p:cNvPr id="4" name="Slide Number Placeholder 3"/>
          <p:cNvSpPr>
            <a:spLocks noGrp="1"/>
          </p:cNvSpPr>
          <p:nvPr>
            <p:ph type="sldNum" sz="quarter" idx="5"/>
          </p:nvPr>
        </p:nvSpPr>
        <p:spPr/>
        <p:txBody>
          <a:bodyPr/>
          <a:lstStyle/>
          <a:p>
            <a:fld id="{1D049D1A-21A6-674F-8CCA-987BC59E9938}" type="slidenum">
              <a:rPr lang="en-US" smtClean="0"/>
              <a:t>35</a:t>
            </a:fld>
            <a:endParaRPr lang="en-US"/>
          </a:p>
        </p:txBody>
      </p:sp>
    </p:spTree>
    <p:extLst>
      <p:ext uri="{BB962C8B-B14F-4D97-AF65-F5344CB8AC3E}">
        <p14:creationId xmlns:p14="http://schemas.microsoft.com/office/powerpoint/2010/main" val="22304359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make sure that they run the same simulation, the integration test in CMSSW was checking also the hit information, showing also good matching modulo the small field effects described before.</a:t>
            </a:r>
          </a:p>
        </p:txBody>
      </p:sp>
      <p:sp>
        <p:nvSpPr>
          <p:cNvPr id="4" name="Slide Number Placeholder 3"/>
          <p:cNvSpPr>
            <a:spLocks noGrp="1"/>
          </p:cNvSpPr>
          <p:nvPr>
            <p:ph type="sldNum" sz="quarter" idx="5"/>
          </p:nvPr>
        </p:nvSpPr>
        <p:spPr/>
        <p:txBody>
          <a:bodyPr/>
          <a:lstStyle/>
          <a:p>
            <a:fld id="{1D049D1A-21A6-674F-8CCA-987BC59E9938}" type="slidenum">
              <a:rPr lang="en-US" smtClean="0"/>
              <a:t>36</a:t>
            </a:fld>
            <a:endParaRPr lang="en-US"/>
          </a:p>
        </p:txBody>
      </p:sp>
    </p:spTree>
    <p:extLst>
      <p:ext uri="{BB962C8B-B14F-4D97-AF65-F5344CB8AC3E}">
        <p14:creationId xmlns:p14="http://schemas.microsoft.com/office/powerpoint/2010/main" val="11715573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study based on the CMS benchmark was done for </a:t>
            </a:r>
            <a:r>
              <a:rPr lang="en-US" dirty="0" err="1"/>
              <a:t>basketization</a:t>
            </a:r>
            <a:r>
              <a:rPr lang="en-US" dirty="0"/>
              <a:t> efficiency. To measure how efficient is to vectorize globally in the context of changing the workflow and doing gather/scatter, we introduced few complementary modes.</a:t>
            </a:r>
          </a:p>
        </p:txBody>
      </p:sp>
      <p:sp>
        <p:nvSpPr>
          <p:cNvPr id="4" name="Slide Number Placeholder 3"/>
          <p:cNvSpPr>
            <a:spLocks noGrp="1"/>
          </p:cNvSpPr>
          <p:nvPr>
            <p:ph type="sldNum" sz="quarter" idx="5"/>
          </p:nvPr>
        </p:nvSpPr>
        <p:spPr/>
        <p:txBody>
          <a:bodyPr/>
          <a:lstStyle/>
          <a:p>
            <a:fld id="{1D049D1A-21A6-674F-8CCA-987BC59E9938}" type="slidenum">
              <a:rPr lang="en-US" smtClean="0"/>
              <a:t>37</a:t>
            </a:fld>
            <a:endParaRPr lang="en-US"/>
          </a:p>
        </p:txBody>
      </p:sp>
    </p:spTree>
    <p:extLst>
      <p:ext uri="{BB962C8B-B14F-4D97-AF65-F5344CB8AC3E}">
        <p14:creationId xmlns:p14="http://schemas.microsoft.com/office/powerpoint/2010/main" val="40209810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for the </a:t>
            </a:r>
            <a:r>
              <a:rPr lang="en-US" dirty="0" err="1"/>
              <a:t>basketizing</a:t>
            </a:r>
            <a:r>
              <a:rPr lang="en-US" dirty="0"/>
              <a:t> efficiencies and overheads per simulation stage are presented in the table. To note that efficiency is in some cases ~equal to the overhead, but can be also negative in case of geometry. The good cases are field propagation and MSC, while the best combined case shows up to 5-10% of the total time gain. We see clearly how expensive is to gather data even for a subset of ~50-100 volumes, while dispatching vectors to low level algorithms is very difficult. A global conclusion is that overall vectorization is much lower than expected.</a:t>
            </a:r>
          </a:p>
        </p:txBody>
      </p:sp>
      <p:sp>
        <p:nvSpPr>
          <p:cNvPr id="4" name="Slide Number Placeholder 3"/>
          <p:cNvSpPr>
            <a:spLocks noGrp="1"/>
          </p:cNvSpPr>
          <p:nvPr>
            <p:ph type="sldNum" sz="quarter" idx="5"/>
          </p:nvPr>
        </p:nvSpPr>
        <p:spPr/>
        <p:txBody>
          <a:bodyPr/>
          <a:lstStyle/>
          <a:p>
            <a:fld id="{1D049D1A-21A6-674F-8CCA-987BC59E9938}" type="slidenum">
              <a:rPr lang="en-US" smtClean="0"/>
              <a:t>38</a:t>
            </a:fld>
            <a:endParaRPr lang="en-US"/>
          </a:p>
        </p:txBody>
      </p:sp>
    </p:spTree>
    <p:extLst>
      <p:ext uri="{BB962C8B-B14F-4D97-AF65-F5344CB8AC3E}">
        <p14:creationId xmlns:p14="http://schemas.microsoft.com/office/powerpoint/2010/main" val="39533369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4de8dc874_0_0: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Measuring the dependency of the copy overheads with the platform/architecture, we see a very large variation. It seems that the overhead largely increases for small L1 cache size.</a:t>
            </a:r>
            <a:endParaRPr dirty="0"/>
          </a:p>
        </p:txBody>
      </p:sp>
      <p:sp>
        <p:nvSpPr>
          <p:cNvPr id="66" name="Google Shape;66;g64de8dc874_0_0: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27475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analysis of </a:t>
            </a:r>
            <a:r>
              <a:rPr lang="en-US" dirty="0" err="1"/>
              <a:t>basketization</a:t>
            </a:r>
            <a:r>
              <a:rPr lang="en-US" dirty="0"/>
              <a:t> benefits versus costs has the following conclusion: efficient </a:t>
            </a:r>
            <a:r>
              <a:rPr lang="en-US" dirty="0" err="1"/>
              <a:t>basketization</a:t>
            </a:r>
            <a:r>
              <a:rPr lang="en-US" dirty="0"/>
              <a:t> needs a reasonable FLOPS workload. On the other hand, the more complex the algorithm the more difficult to vectorize.</a:t>
            </a:r>
          </a:p>
        </p:txBody>
      </p:sp>
      <p:sp>
        <p:nvSpPr>
          <p:cNvPr id="4" name="Slide Number Placeholder 3"/>
          <p:cNvSpPr>
            <a:spLocks noGrp="1"/>
          </p:cNvSpPr>
          <p:nvPr>
            <p:ph type="sldNum" sz="quarter" idx="5"/>
          </p:nvPr>
        </p:nvSpPr>
        <p:spPr/>
        <p:txBody>
          <a:bodyPr/>
          <a:lstStyle/>
          <a:p>
            <a:fld id="{1D049D1A-21A6-674F-8CCA-987BC59E9938}" type="slidenum">
              <a:rPr lang="en-US" smtClean="0"/>
              <a:t>40</a:t>
            </a:fld>
            <a:endParaRPr lang="en-US"/>
          </a:p>
        </p:txBody>
      </p:sp>
    </p:spTree>
    <p:extLst>
      <p:ext uri="{BB962C8B-B14F-4D97-AF65-F5344CB8AC3E}">
        <p14:creationId xmlns:p14="http://schemas.microsoft.com/office/powerpoint/2010/main" val="41550863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notes"/>
          <p:cNvSpPr txBox="1">
            <a:spLocks noGrp="1"/>
          </p:cNvSpPr>
          <p:nvPr>
            <p:ph type="body" idx="1"/>
          </p:nvPr>
        </p:nvSpPr>
        <p:spPr>
          <a:xfrm>
            <a:off x="777225" y="4777725"/>
            <a:ext cx="6217900" cy="45262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Looking globally at the performance G4/GV we see again globally a large variation across CPUs, so the important question is where the gain is coming from.</a:t>
            </a:r>
            <a:endParaRPr dirty="0"/>
          </a:p>
        </p:txBody>
      </p:sp>
      <p:sp>
        <p:nvSpPr>
          <p:cNvPr id="56" name="Google Shape;56;p1: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366062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few open questions like: why is stage caching not so important in the performance (&lt;10% effect)? There are few possible speculations. Also, the ratio G4/GV varies too much, and we gradually understood that this comes mainly from Geant4 being frontend bound</a:t>
            </a:r>
          </a:p>
        </p:txBody>
      </p:sp>
      <p:sp>
        <p:nvSpPr>
          <p:cNvPr id="4" name="Slide Number Placeholder 3"/>
          <p:cNvSpPr>
            <a:spLocks noGrp="1"/>
          </p:cNvSpPr>
          <p:nvPr>
            <p:ph type="sldNum" sz="quarter" idx="5"/>
          </p:nvPr>
        </p:nvSpPr>
        <p:spPr/>
        <p:txBody>
          <a:bodyPr/>
          <a:lstStyle/>
          <a:p>
            <a:fld id="{1D049D1A-21A6-674F-8CCA-987BC59E9938}" type="slidenum">
              <a:rPr lang="en-US" smtClean="0"/>
              <a:t>42</a:t>
            </a:fld>
            <a:endParaRPr lang="en-US"/>
          </a:p>
        </p:txBody>
      </p:sp>
    </p:spTree>
    <p:extLst>
      <p:ext uri="{BB962C8B-B14F-4D97-AF65-F5344CB8AC3E}">
        <p14:creationId xmlns:p14="http://schemas.microsoft.com/office/powerpoint/2010/main" val="5010297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done a large set of performance profiling tests on the FNAL cluster, looking at global figures, but also performance counters.</a:t>
            </a:r>
          </a:p>
        </p:txBody>
      </p:sp>
      <p:sp>
        <p:nvSpPr>
          <p:cNvPr id="4" name="Slide Number Placeholder 3"/>
          <p:cNvSpPr>
            <a:spLocks noGrp="1"/>
          </p:cNvSpPr>
          <p:nvPr>
            <p:ph type="sldNum" sz="quarter" idx="5"/>
          </p:nvPr>
        </p:nvSpPr>
        <p:spPr/>
        <p:txBody>
          <a:bodyPr/>
          <a:lstStyle/>
          <a:p>
            <a:fld id="{1D049D1A-21A6-674F-8CCA-987BC59E9938}" type="slidenum">
              <a:rPr lang="en-US" smtClean="0"/>
              <a:t>43</a:t>
            </a:fld>
            <a:endParaRPr lang="en-US"/>
          </a:p>
        </p:txBody>
      </p:sp>
    </p:spTree>
    <p:extLst>
      <p:ext uri="{BB962C8B-B14F-4D97-AF65-F5344CB8AC3E}">
        <p14:creationId xmlns:p14="http://schemas.microsoft.com/office/powerpoint/2010/main" val="15108569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started looking at different aspects of performance in order to understand better the source of different gains. Looking at the percent of vectorized instructions, we noticed a large % of vectorization, but with a modest gain, showing that vectorization comes with the price of too many data moves.</a:t>
            </a:r>
          </a:p>
        </p:txBody>
      </p:sp>
      <p:sp>
        <p:nvSpPr>
          <p:cNvPr id="4" name="Slide Number Placeholder 3"/>
          <p:cNvSpPr>
            <a:spLocks noGrp="1"/>
          </p:cNvSpPr>
          <p:nvPr>
            <p:ph type="sldNum" sz="quarter" idx="5"/>
          </p:nvPr>
        </p:nvSpPr>
        <p:spPr/>
        <p:txBody>
          <a:bodyPr/>
          <a:lstStyle/>
          <a:p>
            <a:fld id="{1D049D1A-21A6-674F-8CCA-987BC59E9938}" type="slidenum">
              <a:rPr lang="en-US" smtClean="0"/>
              <a:t>44</a:t>
            </a:fld>
            <a:endParaRPr lang="en-US"/>
          </a:p>
        </p:txBody>
      </p:sp>
    </p:spTree>
    <p:extLst>
      <p:ext uri="{BB962C8B-B14F-4D97-AF65-F5344CB8AC3E}">
        <p14:creationId xmlns:p14="http://schemas.microsoft.com/office/powerpoint/2010/main" val="3643930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Started from the observation that there is large potential for locality, and some ideas on how to do it. The goal was not well defined, but optimistic.</a:t>
            </a:r>
          </a:p>
        </p:txBody>
      </p:sp>
      <p:sp>
        <p:nvSpPr>
          <p:cNvPr id="4" name="Slide Number Placeholder 3"/>
          <p:cNvSpPr>
            <a:spLocks noGrp="1"/>
          </p:cNvSpPr>
          <p:nvPr>
            <p:ph type="sldNum" sz="quarter" idx="5"/>
          </p:nvPr>
        </p:nvSpPr>
        <p:spPr/>
        <p:txBody>
          <a:bodyPr/>
          <a:lstStyle/>
          <a:p>
            <a:fld id="{1D049D1A-21A6-674F-8CCA-987BC59E9938}" type="slidenum">
              <a:rPr lang="en-US" smtClean="0"/>
              <a:t>6</a:t>
            </a:fld>
            <a:endParaRPr lang="en-US"/>
          </a:p>
        </p:txBody>
      </p:sp>
    </p:spTree>
    <p:extLst>
      <p:ext uri="{BB962C8B-B14F-4D97-AF65-F5344CB8AC3E}">
        <p14:creationId xmlns:p14="http://schemas.microsoft.com/office/powerpoint/2010/main" val="7685031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fraction of the total time spent in different components, we noticed that there is no there is no big variation across processors, so the gain is a global effect not driven by a single module.</a:t>
            </a:r>
          </a:p>
        </p:txBody>
      </p:sp>
      <p:sp>
        <p:nvSpPr>
          <p:cNvPr id="4" name="Slide Number Placeholder 3"/>
          <p:cNvSpPr>
            <a:spLocks noGrp="1"/>
          </p:cNvSpPr>
          <p:nvPr>
            <p:ph type="sldNum" sz="quarter" idx="5"/>
          </p:nvPr>
        </p:nvSpPr>
        <p:spPr/>
        <p:txBody>
          <a:bodyPr/>
          <a:lstStyle/>
          <a:p>
            <a:fld id="{1D049D1A-21A6-674F-8CCA-987BC59E9938}" type="slidenum">
              <a:rPr lang="en-US" smtClean="0"/>
              <a:t>45</a:t>
            </a:fld>
            <a:endParaRPr lang="en-US"/>
          </a:p>
        </p:txBody>
      </p:sp>
    </p:spTree>
    <p:extLst>
      <p:ext uri="{BB962C8B-B14F-4D97-AF65-F5344CB8AC3E}">
        <p14:creationId xmlns:p14="http://schemas.microsoft.com/office/powerpoint/2010/main" val="18040765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usage of caches, we see that </a:t>
            </a:r>
            <a:r>
              <a:rPr lang="en-US" dirty="0" err="1"/>
              <a:t>GeantV</a:t>
            </a:r>
            <a:r>
              <a:rPr lang="en-US" dirty="0"/>
              <a:t> shows significantly less ICM, while the DCM are comparable or sometimes higher. A pathology in case of G4 shows up for the usage of the TLB, showing that the cache of address mapping to the physical memory is regularly missed.</a:t>
            </a:r>
          </a:p>
        </p:txBody>
      </p:sp>
      <p:sp>
        <p:nvSpPr>
          <p:cNvPr id="4" name="Slide Number Placeholder 3"/>
          <p:cNvSpPr>
            <a:spLocks noGrp="1"/>
          </p:cNvSpPr>
          <p:nvPr>
            <p:ph type="sldNum" sz="quarter" idx="5"/>
          </p:nvPr>
        </p:nvSpPr>
        <p:spPr/>
        <p:txBody>
          <a:bodyPr/>
          <a:lstStyle/>
          <a:p>
            <a:fld id="{1D049D1A-21A6-674F-8CCA-987BC59E9938}" type="slidenum">
              <a:rPr lang="en-US" smtClean="0"/>
              <a:t>46</a:t>
            </a:fld>
            <a:endParaRPr lang="en-US"/>
          </a:p>
        </p:txBody>
      </p:sp>
    </p:spTree>
    <p:extLst>
      <p:ext uri="{BB962C8B-B14F-4D97-AF65-F5344CB8AC3E}">
        <p14:creationId xmlns:p14="http://schemas.microsoft.com/office/powerpoint/2010/main" val="7222954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CPU utilization, we see a good balance with </a:t>
            </a:r>
            <a:r>
              <a:rPr lang="en-US" dirty="0" err="1"/>
              <a:t>minimall</a:t>
            </a:r>
            <a:r>
              <a:rPr lang="en-US" dirty="0"/>
              <a:t> stall for </a:t>
            </a:r>
            <a:r>
              <a:rPr lang="en-US" dirty="0" err="1"/>
              <a:t>GeantV</a:t>
            </a:r>
            <a:r>
              <a:rPr lang="en-US" dirty="0"/>
              <a:t>, with better floating per memory ops.</a:t>
            </a:r>
          </a:p>
        </p:txBody>
      </p:sp>
      <p:sp>
        <p:nvSpPr>
          <p:cNvPr id="4" name="Slide Number Placeholder 3"/>
          <p:cNvSpPr>
            <a:spLocks noGrp="1"/>
          </p:cNvSpPr>
          <p:nvPr>
            <p:ph type="sldNum" sz="quarter" idx="5"/>
          </p:nvPr>
        </p:nvSpPr>
        <p:spPr/>
        <p:txBody>
          <a:bodyPr/>
          <a:lstStyle/>
          <a:p>
            <a:fld id="{1D049D1A-21A6-674F-8CCA-987BC59E9938}" type="slidenum">
              <a:rPr lang="en-US" smtClean="0"/>
              <a:t>47</a:t>
            </a:fld>
            <a:endParaRPr lang="en-US"/>
          </a:p>
        </p:txBody>
      </p:sp>
    </p:spTree>
    <p:extLst>
      <p:ext uri="{BB962C8B-B14F-4D97-AF65-F5344CB8AC3E}">
        <p14:creationId xmlns:p14="http://schemas.microsoft.com/office/powerpoint/2010/main" val="27211273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microarchitecture analysis shows the bottlenecks in the processor pipeline converting processor instructions into register </a:t>
            </a:r>
            <a:r>
              <a:rPr lang="en-US" dirty="0" err="1"/>
              <a:t>microops</a:t>
            </a:r>
            <a:r>
              <a:rPr lang="en-US" dirty="0"/>
              <a:t> and executing them. The picture compatible with the previous observations, showing that while the Geant4 application is frontend and memory bound, the </a:t>
            </a:r>
            <a:r>
              <a:rPr lang="en-US" dirty="0" err="1"/>
              <a:t>GeantV</a:t>
            </a:r>
            <a:r>
              <a:rPr lang="en-US" dirty="0"/>
              <a:t> one is Core and memory bound. This means that we managed to deal much better with fetching the instructions, but we still violate the data caches, and the CPU pipelines are not well balanced. There is a fair amount of bad speculation also (bad branch prediction) that needs to be understood.</a:t>
            </a:r>
          </a:p>
        </p:txBody>
      </p:sp>
      <p:sp>
        <p:nvSpPr>
          <p:cNvPr id="4" name="Slide Number Placeholder 3"/>
          <p:cNvSpPr>
            <a:spLocks noGrp="1"/>
          </p:cNvSpPr>
          <p:nvPr>
            <p:ph type="sldNum" sz="quarter" idx="5"/>
          </p:nvPr>
        </p:nvSpPr>
        <p:spPr/>
        <p:txBody>
          <a:bodyPr/>
          <a:lstStyle/>
          <a:p>
            <a:fld id="{1D049D1A-21A6-674F-8CCA-987BC59E9938}" type="slidenum">
              <a:rPr lang="en-US" smtClean="0"/>
              <a:t>48</a:t>
            </a:fld>
            <a:endParaRPr lang="en-US"/>
          </a:p>
        </p:txBody>
      </p:sp>
    </p:spTree>
    <p:extLst>
      <p:ext uri="{BB962C8B-B14F-4D97-AF65-F5344CB8AC3E}">
        <p14:creationId xmlns:p14="http://schemas.microsoft.com/office/powerpoint/2010/main" val="24977009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Performance tests were done also for the CMSSW integrated example, showing also a good speedup when the application output is disabled, with better scaling however of G4, so a decrease of ~20% of the gain for 15 threads.</a:t>
            </a:r>
          </a:p>
        </p:txBody>
      </p:sp>
      <p:sp>
        <p:nvSpPr>
          <p:cNvPr id="4" name="Slide Number Placeholder 3"/>
          <p:cNvSpPr>
            <a:spLocks noGrp="1"/>
          </p:cNvSpPr>
          <p:nvPr>
            <p:ph type="sldNum" sz="quarter" idx="5"/>
          </p:nvPr>
        </p:nvSpPr>
        <p:spPr/>
        <p:txBody>
          <a:bodyPr/>
          <a:lstStyle/>
          <a:p>
            <a:fld id="{1D049D1A-21A6-674F-8CCA-987BC59E9938}" type="slidenum">
              <a:rPr lang="en-US" smtClean="0"/>
              <a:t>49</a:t>
            </a:fld>
            <a:endParaRPr lang="en-US"/>
          </a:p>
        </p:txBody>
      </p:sp>
    </p:spTree>
    <p:extLst>
      <p:ext uri="{BB962C8B-B14F-4D97-AF65-F5344CB8AC3E}">
        <p14:creationId xmlns:p14="http://schemas.microsoft.com/office/powerpoint/2010/main" val="36982301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concurrency strong scaling, we notice an acceptable efficiency, but not ideal, due to both Amdahl and loss of basket efficiency due to more frequent flushes with many threads. This brings up a question about the parallelism model: could we keep events bound to threads, with the price of extra memory</a:t>
            </a:r>
          </a:p>
        </p:txBody>
      </p:sp>
      <p:sp>
        <p:nvSpPr>
          <p:cNvPr id="4" name="Slide Number Placeholder 3"/>
          <p:cNvSpPr>
            <a:spLocks noGrp="1"/>
          </p:cNvSpPr>
          <p:nvPr>
            <p:ph type="sldNum" sz="quarter" idx="5"/>
          </p:nvPr>
        </p:nvSpPr>
        <p:spPr/>
        <p:txBody>
          <a:bodyPr/>
          <a:lstStyle/>
          <a:p>
            <a:fld id="{1D049D1A-21A6-674F-8CCA-987BC59E9938}" type="slidenum">
              <a:rPr lang="en-US" smtClean="0"/>
              <a:t>50</a:t>
            </a:fld>
            <a:endParaRPr lang="en-US"/>
          </a:p>
        </p:txBody>
      </p:sp>
    </p:spTree>
    <p:extLst>
      <p:ext uri="{BB962C8B-B14F-4D97-AF65-F5344CB8AC3E}">
        <p14:creationId xmlns:p14="http://schemas.microsoft.com/office/powerpoint/2010/main" val="4848910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though it has a larger memory footprint due to more tracks in flight, GV has good memory efficiency with # threads. There is however a price to pay by losing gradually the memory </a:t>
            </a:r>
            <a:r>
              <a:rPr lang="en-US" dirty="0" err="1"/>
              <a:t>localitydue</a:t>
            </a:r>
            <a:r>
              <a:rPr lang="en-US" dirty="0"/>
              <a:t> to handling of track pointers in the baskets.</a:t>
            </a:r>
          </a:p>
        </p:txBody>
      </p:sp>
      <p:sp>
        <p:nvSpPr>
          <p:cNvPr id="4" name="Slide Number Placeholder 3"/>
          <p:cNvSpPr>
            <a:spLocks noGrp="1"/>
          </p:cNvSpPr>
          <p:nvPr>
            <p:ph type="sldNum" sz="quarter" idx="5"/>
          </p:nvPr>
        </p:nvSpPr>
        <p:spPr/>
        <p:txBody>
          <a:bodyPr/>
          <a:lstStyle/>
          <a:p>
            <a:fld id="{1D049D1A-21A6-674F-8CCA-987BC59E9938}" type="slidenum">
              <a:rPr lang="en-US" smtClean="0"/>
              <a:t>51</a:t>
            </a:fld>
            <a:endParaRPr lang="en-US"/>
          </a:p>
        </p:txBody>
      </p:sp>
    </p:spTree>
    <p:extLst>
      <p:ext uri="{BB962C8B-B14F-4D97-AF65-F5344CB8AC3E}">
        <p14:creationId xmlns:p14="http://schemas.microsoft.com/office/powerpoint/2010/main" val="4157588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studied topology awareness in terms of binding propagators and track allocators to NUMA nodes and observed a 10% effect.</a:t>
            </a:r>
          </a:p>
        </p:txBody>
      </p:sp>
      <p:sp>
        <p:nvSpPr>
          <p:cNvPr id="4" name="Slide Number Placeholder 3"/>
          <p:cNvSpPr>
            <a:spLocks noGrp="1"/>
          </p:cNvSpPr>
          <p:nvPr>
            <p:ph type="sldNum" sz="quarter" idx="5"/>
          </p:nvPr>
        </p:nvSpPr>
        <p:spPr/>
        <p:txBody>
          <a:bodyPr/>
          <a:lstStyle/>
          <a:p>
            <a:fld id="{1D049D1A-21A6-674F-8CCA-987BC59E9938}" type="slidenum">
              <a:rPr lang="en-US" smtClean="0"/>
              <a:t>52</a:t>
            </a:fld>
            <a:endParaRPr lang="en-US"/>
          </a:p>
        </p:txBody>
      </p:sp>
    </p:spTree>
    <p:extLst>
      <p:ext uri="{BB962C8B-B14F-4D97-AF65-F5344CB8AC3E}">
        <p14:creationId xmlns:p14="http://schemas.microsoft.com/office/powerpoint/2010/main" val="25060284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accelerators integration model with the </a:t>
            </a:r>
            <a:r>
              <a:rPr lang="en-US" dirty="0" err="1"/>
              <a:t>basketized</a:t>
            </a:r>
            <a:r>
              <a:rPr lang="en-US" dirty="0"/>
              <a:t> approach of </a:t>
            </a:r>
            <a:r>
              <a:rPr lang="en-US" dirty="0" err="1"/>
              <a:t>GeantV</a:t>
            </a:r>
            <a:r>
              <a:rPr lang="en-US" dirty="0"/>
              <a:t> was not finalized. The tests that were done were model tests measuring speedup for different basket size. It is clear that good efficiency comes with the price of very large baskets (10000) which are unsustainable from the CPU flow.</a:t>
            </a:r>
          </a:p>
        </p:txBody>
      </p:sp>
      <p:sp>
        <p:nvSpPr>
          <p:cNvPr id="4" name="Slide Number Placeholder 3"/>
          <p:cNvSpPr>
            <a:spLocks noGrp="1"/>
          </p:cNvSpPr>
          <p:nvPr>
            <p:ph type="sldNum" sz="quarter" idx="5"/>
          </p:nvPr>
        </p:nvSpPr>
        <p:spPr/>
        <p:txBody>
          <a:bodyPr/>
          <a:lstStyle/>
          <a:p>
            <a:fld id="{1D049D1A-21A6-674F-8CCA-987BC59E9938}" type="slidenum">
              <a:rPr lang="en-US" smtClean="0"/>
              <a:t>53</a:t>
            </a:fld>
            <a:endParaRPr lang="en-US"/>
          </a:p>
        </p:txBody>
      </p:sp>
    </p:spTree>
    <p:extLst>
      <p:ext uri="{BB962C8B-B14F-4D97-AF65-F5344CB8AC3E}">
        <p14:creationId xmlns:p14="http://schemas.microsoft.com/office/powerpoint/2010/main" val="1022831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049D1A-21A6-674F-8CCA-987BC59E9938}" type="slidenum">
              <a:rPr lang="en-US" smtClean="0"/>
              <a:t>57</a:t>
            </a:fld>
            <a:endParaRPr lang="en-US"/>
          </a:p>
        </p:txBody>
      </p:sp>
    </p:spTree>
    <p:extLst>
      <p:ext uri="{BB962C8B-B14F-4D97-AF65-F5344CB8AC3E}">
        <p14:creationId xmlns:p14="http://schemas.microsoft.com/office/powerpoint/2010/main" val="388024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 initial challenge was to figure out a programming model exposing the parallelism of the outer loops over tracks</a:t>
            </a:r>
          </a:p>
        </p:txBody>
      </p:sp>
      <p:sp>
        <p:nvSpPr>
          <p:cNvPr id="4" name="Slide Number Placeholder 3"/>
          <p:cNvSpPr>
            <a:spLocks noGrp="1"/>
          </p:cNvSpPr>
          <p:nvPr>
            <p:ph type="sldNum" sz="quarter" idx="5"/>
          </p:nvPr>
        </p:nvSpPr>
        <p:spPr/>
        <p:txBody>
          <a:bodyPr/>
          <a:lstStyle/>
          <a:p>
            <a:fld id="{1D049D1A-21A6-674F-8CCA-987BC59E9938}" type="slidenum">
              <a:rPr lang="en-US" smtClean="0"/>
              <a:t>7</a:t>
            </a:fld>
            <a:endParaRPr lang="en-US"/>
          </a:p>
        </p:txBody>
      </p:sp>
    </p:spTree>
    <p:extLst>
      <p:ext uri="{BB962C8B-B14F-4D97-AF65-F5344CB8AC3E}">
        <p14:creationId xmlns:p14="http://schemas.microsoft.com/office/powerpoint/2010/main" val="35218932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9e6e11c7e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39e6e11c7e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68791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9e6e11c7e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39e6e11c7e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92417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9e6e11c7e_1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9e6e11c7e_1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149777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9e6e11c7e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39e6e11c7e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85173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4228c8bfb14ae4b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4228c8bfb14ae4b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00658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39e6e11c7e_2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39e6e11c7e_2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98038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9e6e11c7e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39e6e11c7e_2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86945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4228c8bfb14ae4b9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4228c8bfb14ae4b9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26438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d8a5bfa9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3d8a5bfa9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24818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39e6e11c7e_2_4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39e6e11c7e_2_4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g39e6e11c7e_2_424: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pt-BR"/>
              <a:t>74</a:t>
            </a:fld>
            <a:endParaRPr/>
          </a:p>
        </p:txBody>
      </p:sp>
    </p:spTree>
    <p:extLst>
      <p:ext uri="{BB962C8B-B14F-4D97-AF65-F5344CB8AC3E}">
        <p14:creationId xmlns:p14="http://schemas.microsoft.com/office/powerpoint/2010/main" val="395902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step 2: can it be done?</a:t>
            </a:r>
          </a:p>
        </p:txBody>
      </p:sp>
      <p:sp>
        <p:nvSpPr>
          <p:cNvPr id="4" name="Slide Number Placeholder 3"/>
          <p:cNvSpPr>
            <a:spLocks noGrp="1"/>
          </p:cNvSpPr>
          <p:nvPr>
            <p:ph type="sldNum" sz="quarter" idx="5"/>
          </p:nvPr>
        </p:nvSpPr>
        <p:spPr/>
        <p:txBody>
          <a:bodyPr/>
          <a:lstStyle/>
          <a:p>
            <a:fld id="{1D049D1A-21A6-674F-8CCA-987BC59E9938}" type="slidenum">
              <a:rPr lang="en-US" smtClean="0"/>
              <a:t>8</a:t>
            </a:fld>
            <a:endParaRPr lang="en-US"/>
          </a:p>
        </p:txBody>
      </p:sp>
    </p:spTree>
    <p:extLst>
      <p:ext uri="{BB962C8B-B14F-4D97-AF65-F5344CB8AC3E}">
        <p14:creationId xmlns:p14="http://schemas.microsoft.com/office/powerpoint/2010/main" val="9267562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39e6e11c7e_2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39e6e11c7e_2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8734867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39e6e11c7e_2_5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 name="Google Shape;419;g39e6e11c7e_2_5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4132416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82</a:t>
            </a:fld>
            <a:endParaRPr lang="en-US"/>
          </a:p>
        </p:txBody>
      </p:sp>
    </p:spTree>
    <p:extLst>
      <p:ext uri="{BB962C8B-B14F-4D97-AF65-F5344CB8AC3E}">
        <p14:creationId xmlns:p14="http://schemas.microsoft.com/office/powerpoint/2010/main" val="30818138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Since the values behind the green and yellow bars share the same denominator, the relation of their heights indicate the speed difference between the </a:t>
            </a:r>
            <a:r>
              <a:rPr lang="en-US" sz="1200" i="1" kern="1200" dirty="0">
                <a:solidFill>
                  <a:schemeClr val="tx1"/>
                </a:solidFill>
                <a:effectLst/>
                <a:latin typeface="+mn-lt"/>
                <a:ea typeface="+mn-ea"/>
                <a:cs typeface="+mn-cs"/>
              </a:rPr>
              <a:t>scalar </a:t>
            </a:r>
            <a:r>
              <a:rPr lang="en-US" sz="1200" kern="1200" dirty="0">
                <a:solidFill>
                  <a:schemeClr val="tx1"/>
                </a:solidFill>
                <a:effectLst/>
                <a:latin typeface="+mn-lt"/>
                <a:ea typeface="+mn-ea"/>
                <a:cs typeface="+mn-cs"/>
              </a:rPr>
              <a:t>implementations of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algorithms. Similarly, since the blue and the yellow bars values share the same numerator, the relation of their heights shows the difference between the speed achievable vectorizing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or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algorithm.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Taking for example the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model [18, 19] for Compton scattering of photons, one can see that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solution is faster than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since the green bar is higher than the yellow one. This is due to the fact that the computationally simple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DCS makes possible the composition of a very efficient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final state generation with a very low rejection rate and computational complexity that cannot be beaten by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version. On the contrary, the DCS (in total energy transferred to one of the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in case of the high-energy model for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 duction [18, 20–22] (</a:t>
            </a:r>
            <a:r>
              <a:rPr lang="en-US" sz="1200" kern="1200" dirty="0" err="1">
                <a:solidFill>
                  <a:schemeClr val="tx1"/>
                </a:solidFill>
                <a:effectLst/>
                <a:latin typeface="+mn-lt"/>
                <a:ea typeface="+mn-ea"/>
                <a:cs typeface="+mn-cs"/>
              </a:rPr>
              <a:t>RelPair</a:t>
            </a:r>
            <a:r>
              <a:rPr lang="en-US" sz="1200" kern="1200" dirty="0">
                <a:solidFill>
                  <a:schemeClr val="tx1"/>
                </a:solidFill>
                <a:effectLst/>
                <a:latin typeface="+mn-lt"/>
                <a:ea typeface="+mn-ea"/>
                <a:cs typeface="+mn-cs"/>
              </a:rPr>
              <a:t>) is significantly more complex compared to the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DCS for Compton scattering. This results in a computationally more demanding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final state generation compared to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where all such complexities are handled at </a:t>
            </a:r>
            <a:r>
              <a:rPr lang="en-US" sz="1200" kern="1200" dirty="0" err="1">
                <a:solidFill>
                  <a:schemeClr val="tx1"/>
                </a:solidFill>
                <a:effectLst/>
                <a:latin typeface="+mn-lt"/>
                <a:ea typeface="+mn-ea"/>
                <a:cs typeface="+mn-cs"/>
              </a:rPr>
              <a:t>initialisation</a:t>
            </a:r>
            <a:r>
              <a:rPr lang="en-US" sz="1200" kern="1200" dirty="0">
                <a:solidFill>
                  <a:schemeClr val="tx1"/>
                </a:solidFill>
                <a:effectLst/>
                <a:latin typeface="+mn-lt"/>
                <a:ea typeface="+mn-ea"/>
                <a:cs typeface="+mn-cs"/>
              </a:rPr>
              <a:t> time as discussed in Section 4.1. Moreover, further advantage of us- </a:t>
            </a:r>
            <a:r>
              <a:rPr lang="en-US" sz="1200" kern="1200" dirty="0" err="1">
                <a:solidFill>
                  <a:schemeClr val="tx1"/>
                </a:solidFill>
                <a:effectLst/>
                <a:latin typeface="+mn-lt"/>
                <a:ea typeface="+mn-ea"/>
                <a:cs typeface="+mn-cs"/>
              </a:rPr>
              <a:t>ing</a:t>
            </a:r>
            <a:r>
              <a:rPr lang="en-US" sz="1200" kern="1200" dirty="0">
                <a:solidFill>
                  <a:schemeClr val="tx1"/>
                </a:solidFill>
                <a:effectLst/>
                <a:latin typeface="+mn-lt"/>
                <a:ea typeface="+mn-ea"/>
                <a:cs typeface="+mn-cs"/>
              </a:rPr>
              <a:t>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over the composition-</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can be observed in case of the high-energy bremsstrahlung model (</a:t>
            </a:r>
            <a:r>
              <a:rPr lang="en-US" sz="1200" kern="1200" dirty="0" err="1">
                <a:solidFill>
                  <a:schemeClr val="tx1"/>
                </a:solidFill>
                <a:effectLst/>
                <a:latin typeface="+mn-lt"/>
                <a:ea typeface="+mn-ea"/>
                <a:cs typeface="+mn-cs"/>
              </a:rPr>
              <a:t>RelBrem</a:t>
            </a:r>
            <a:r>
              <a:rPr lang="en-US" sz="1200" kern="1200" dirty="0">
                <a:solidFill>
                  <a:schemeClr val="tx1"/>
                </a:solidFill>
                <a:effectLst/>
                <a:latin typeface="+mn-lt"/>
                <a:ea typeface="+mn-ea"/>
                <a:cs typeface="+mn-cs"/>
              </a:rPr>
              <a:t>), where the computationally expensive nature of the DCS comes together with a higher rejection rate due to the inclusion of the LPM suppression effect [18, 21, 22]. This makes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algorithm significantly (∼ 4×) slower compared to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This gain further enhanced up to 8.4 thanks to the efficient vectorization of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algorithm. In general, the combined effects of choosing the appropriate sampling algorithm and its vectorization for a given EM physics model provides a speedup factor of 1.8-3.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83</a:t>
            </a:fld>
            <a:endParaRPr lang="en-US"/>
          </a:p>
        </p:txBody>
      </p:sp>
    </p:spTree>
    <p:extLst>
      <p:ext uri="{BB962C8B-B14F-4D97-AF65-F5344CB8AC3E}">
        <p14:creationId xmlns:p14="http://schemas.microsoft.com/office/powerpoint/2010/main" val="290157081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final state generation algorithm of some EM models follows different computational paths depending on some external conditions. For example, some corrections are computed only above a given primary particle energy but not below; or selecting a target atom for the interaction is necessary only in case of materials with multiple elements. These directly trans- late to particular computing paths with different computational complexities </a:t>
            </a:r>
            <a:r>
              <a:rPr lang="en-US" sz="1200" kern="1200" dirty="0" err="1">
                <a:solidFill>
                  <a:schemeClr val="tx1"/>
                </a:solidFill>
                <a:effectLst/>
                <a:latin typeface="+mn-lt"/>
                <a:ea typeface="+mn-ea"/>
                <a:cs typeface="+mn-cs"/>
              </a:rPr>
              <a:t>favouring</a:t>
            </a:r>
            <a:r>
              <a:rPr lang="en-US" sz="1200" kern="1200" dirty="0">
                <a:solidFill>
                  <a:schemeClr val="tx1"/>
                </a:solidFill>
                <a:effectLst/>
                <a:latin typeface="+mn-lt"/>
                <a:ea typeface="+mn-ea"/>
                <a:cs typeface="+mn-cs"/>
              </a:rPr>
              <a:t> one or the other sampling technique within the same model. This is demonstrated in Fig.2, where the benchmark results are shown for the high energy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production model (</a:t>
            </a:r>
            <a:r>
              <a:rPr lang="en-US" sz="1200" kern="1200" dirty="0" err="1">
                <a:solidFill>
                  <a:schemeClr val="tx1"/>
                </a:solidFill>
                <a:effectLst/>
                <a:latin typeface="+mn-lt"/>
                <a:ea typeface="+mn-ea"/>
                <a:cs typeface="+mn-cs"/>
              </a:rPr>
              <a:t>RelPair</a:t>
            </a:r>
            <a:r>
              <a:rPr lang="en-US" sz="1200" kern="1200" dirty="0">
                <a:solidFill>
                  <a:schemeClr val="tx1"/>
                </a:solidFill>
                <a:effectLst/>
                <a:latin typeface="+mn-lt"/>
                <a:ea typeface="+mn-ea"/>
                <a:cs typeface="+mn-cs"/>
              </a:rPr>
              <a:t>) under different primary energy and target material (</a:t>
            </a:r>
            <a:r>
              <a:rPr lang="en-US" sz="1200" kern="1200" dirty="0" err="1">
                <a:solidFill>
                  <a:schemeClr val="tx1"/>
                </a:solidFill>
                <a:effectLst/>
                <a:latin typeface="+mn-lt"/>
                <a:ea typeface="+mn-ea"/>
                <a:cs typeface="+mn-cs"/>
              </a:rPr>
              <a:t>Pb</a:t>
            </a:r>
            <a:r>
              <a:rPr lang="en-US" sz="1200" kern="1200" dirty="0">
                <a:solidFill>
                  <a:schemeClr val="tx1"/>
                </a:solidFill>
                <a:effectLst/>
                <a:latin typeface="+mn-lt"/>
                <a:ea typeface="+mn-ea"/>
                <a:cs typeface="+mn-cs"/>
              </a:rPr>
              <a:t> or PbWO4) conditions. One can see that the observable speed-up for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depends on these conditions. At the same time,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sampling algorithms do not depend on these conditions, as it was discussed in Section 4.1., showing a constant speedup factor. </a:t>
            </a: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84</a:t>
            </a:fld>
            <a:endParaRPr lang="en-US"/>
          </a:p>
        </p:txBody>
      </p:sp>
    </p:spTree>
    <p:extLst>
      <p:ext uri="{BB962C8B-B14F-4D97-AF65-F5344CB8AC3E}">
        <p14:creationId xmlns:p14="http://schemas.microsoft.com/office/powerpoint/2010/main" val="122327146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final state generations have a constant runtime under any external conditions, the efficiency of a given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algorithm can change significantly with the primary particle energy. This is illustrated in Fig. 3 where the relative speed of applying these two techniques in case of the Bethe-</a:t>
            </a:r>
            <a:r>
              <a:rPr lang="en-US" sz="1200" kern="1200" dirty="0" err="1">
                <a:solidFill>
                  <a:schemeClr val="tx1"/>
                </a:solidFill>
                <a:effectLst/>
                <a:latin typeface="+mn-lt"/>
                <a:ea typeface="+mn-ea"/>
                <a:cs typeface="+mn-cs"/>
              </a:rPr>
              <a:t>Heitler</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production model [18, 23] is shown as a function of the primary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particle energy. It can be seen that the two algorithms perform similarly at lower primary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particle energies while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algorithm becomes ∼35 % faster at higher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energies simply due to the smaller rejection rate. </a:t>
            </a: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85</a:t>
            </a:fld>
            <a:endParaRPr lang="en-US"/>
          </a:p>
        </p:txBody>
      </p:sp>
    </p:spTree>
    <p:extLst>
      <p:ext uri="{BB962C8B-B14F-4D97-AF65-F5344CB8AC3E}">
        <p14:creationId xmlns:p14="http://schemas.microsoft.com/office/powerpoint/2010/main" val="177062131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97</a:t>
            </a:fld>
            <a:endParaRPr lang="en-US"/>
          </a:p>
        </p:txBody>
      </p:sp>
    </p:spTree>
    <p:extLst>
      <p:ext uri="{BB962C8B-B14F-4D97-AF65-F5344CB8AC3E}">
        <p14:creationId xmlns:p14="http://schemas.microsoft.com/office/powerpoint/2010/main" val="11475677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Since the values behind the green and yellow bars share the same denominator, the relation of their heights indicate the speed difference between the </a:t>
            </a:r>
            <a:r>
              <a:rPr lang="en-US" sz="1200" i="1" kern="1200" dirty="0">
                <a:solidFill>
                  <a:schemeClr val="tx1"/>
                </a:solidFill>
                <a:effectLst/>
                <a:latin typeface="+mn-lt"/>
                <a:ea typeface="+mn-ea"/>
                <a:cs typeface="+mn-cs"/>
              </a:rPr>
              <a:t>scalar </a:t>
            </a:r>
            <a:r>
              <a:rPr lang="en-US" sz="1200" kern="1200" dirty="0">
                <a:solidFill>
                  <a:schemeClr val="tx1"/>
                </a:solidFill>
                <a:effectLst/>
                <a:latin typeface="+mn-lt"/>
                <a:ea typeface="+mn-ea"/>
                <a:cs typeface="+mn-cs"/>
              </a:rPr>
              <a:t>implementations of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algorithms. Similarly, since the blue and the yellow bars values share the same numerator, the relation of their heights shows the difference between the speed achievable vectorizing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or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algorithm.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Taking for example the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model [18, 19] for Compton scattering of photons, one can see that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solution is faster than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since the green bar is higher than the yellow one. This is due to the fact that the computationally simple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DCS makes possible the composition of a very efficient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final state generation with a very low rejection rate and computational complexity that cannot be beaten by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version. On the contrary, the DCS (in total energy transferred to one of the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in case of the high-energy model for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 duction [18, 20–22] (</a:t>
            </a:r>
            <a:r>
              <a:rPr lang="en-US" sz="1200" kern="1200" dirty="0" err="1">
                <a:solidFill>
                  <a:schemeClr val="tx1"/>
                </a:solidFill>
                <a:effectLst/>
                <a:latin typeface="+mn-lt"/>
                <a:ea typeface="+mn-ea"/>
                <a:cs typeface="+mn-cs"/>
              </a:rPr>
              <a:t>RelPair</a:t>
            </a:r>
            <a:r>
              <a:rPr lang="en-US" sz="1200" kern="1200" dirty="0">
                <a:solidFill>
                  <a:schemeClr val="tx1"/>
                </a:solidFill>
                <a:effectLst/>
                <a:latin typeface="+mn-lt"/>
                <a:ea typeface="+mn-ea"/>
                <a:cs typeface="+mn-cs"/>
              </a:rPr>
              <a:t>) is significantly more complex compared to the Klein-</a:t>
            </a:r>
            <a:r>
              <a:rPr lang="en-US" sz="1200" kern="1200" dirty="0" err="1">
                <a:solidFill>
                  <a:schemeClr val="tx1"/>
                </a:solidFill>
                <a:effectLst/>
                <a:latin typeface="+mn-lt"/>
                <a:ea typeface="+mn-ea"/>
                <a:cs typeface="+mn-cs"/>
              </a:rPr>
              <a:t>Nishina</a:t>
            </a:r>
            <a:r>
              <a:rPr lang="en-US" sz="1200" kern="1200" dirty="0">
                <a:solidFill>
                  <a:schemeClr val="tx1"/>
                </a:solidFill>
                <a:effectLst/>
                <a:latin typeface="+mn-lt"/>
                <a:ea typeface="+mn-ea"/>
                <a:cs typeface="+mn-cs"/>
              </a:rPr>
              <a:t> DCS for Compton scattering. This results in a computationally more demanding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final state generation compared to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where all such complexities are handled at </a:t>
            </a:r>
            <a:r>
              <a:rPr lang="en-US" sz="1200" kern="1200" dirty="0" err="1">
                <a:solidFill>
                  <a:schemeClr val="tx1"/>
                </a:solidFill>
                <a:effectLst/>
                <a:latin typeface="+mn-lt"/>
                <a:ea typeface="+mn-ea"/>
                <a:cs typeface="+mn-cs"/>
              </a:rPr>
              <a:t>initialisation</a:t>
            </a:r>
            <a:r>
              <a:rPr lang="en-US" sz="1200" kern="1200" dirty="0">
                <a:solidFill>
                  <a:schemeClr val="tx1"/>
                </a:solidFill>
                <a:effectLst/>
                <a:latin typeface="+mn-lt"/>
                <a:ea typeface="+mn-ea"/>
                <a:cs typeface="+mn-cs"/>
              </a:rPr>
              <a:t> time as discussed in Section 4.1. Moreover, further advantage of us- </a:t>
            </a:r>
            <a:r>
              <a:rPr lang="en-US" sz="1200" kern="1200" dirty="0" err="1">
                <a:solidFill>
                  <a:schemeClr val="tx1"/>
                </a:solidFill>
                <a:effectLst/>
                <a:latin typeface="+mn-lt"/>
                <a:ea typeface="+mn-ea"/>
                <a:cs typeface="+mn-cs"/>
              </a:rPr>
              <a:t>ing</a:t>
            </a:r>
            <a:r>
              <a:rPr lang="en-US" sz="1200" kern="1200" dirty="0">
                <a:solidFill>
                  <a:schemeClr val="tx1"/>
                </a:solidFill>
                <a:effectLst/>
                <a:latin typeface="+mn-lt"/>
                <a:ea typeface="+mn-ea"/>
                <a:cs typeface="+mn-cs"/>
              </a:rPr>
              <a:t>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over the composition-</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can be observed in case of the high-energy bremsstrahlung model (</a:t>
            </a:r>
            <a:r>
              <a:rPr lang="en-US" sz="1200" kern="1200" dirty="0" err="1">
                <a:solidFill>
                  <a:schemeClr val="tx1"/>
                </a:solidFill>
                <a:effectLst/>
                <a:latin typeface="+mn-lt"/>
                <a:ea typeface="+mn-ea"/>
                <a:cs typeface="+mn-cs"/>
              </a:rPr>
              <a:t>RelBrem</a:t>
            </a:r>
            <a:r>
              <a:rPr lang="en-US" sz="1200" kern="1200" dirty="0">
                <a:solidFill>
                  <a:schemeClr val="tx1"/>
                </a:solidFill>
                <a:effectLst/>
                <a:latin typeface="+mn-lt"/>
                <a:ea typeface="+mn-ea"/>
                <a:cs typeface="+mn-cs"/>
              </a:rPr>
              <a:t>), where the computationally expensive nature of the DCS comes together with a higher rejection rate due to the inclusion of the LPM suppression effect [18, 21, 22]. This makes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algorithm significantly (∼ 4×) slower compared to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one. This gain further enhanced up to 8.4 thanks to the efficient vectorization of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algorithm. In general, the combined effects of choosing the appropriate sampling algorithm and its vectorization for a given EM physics model provides a speedup factor of 1.8-3.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98</a:t>
            </a:fld>
            <a:endParaRPr lang="en-US"/>
          </a:p>
        </p:txBody>
      </p:sp>
    </p:spTree>
    <p:extLst>
      <p:ext uri="{BB962C8B-B14F-4D97-AF65-F5344CB8AC3E}">
        <p14:creationId xmlns:p14="http://schemas.microsoft.com/office/powerpoint/2010/main" val="119235697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final state generation algorithm of some EM models follows different computational paths depending on some external conditions. For example, some corrections are computed only above a given primary particle energy but not below; or selecting a target atom for the interaction is necessary only in case of materials with multiple elements. These directly trans- late to particular computing paths with different computational complexities </a:t>
            </a:r>
            <a:r>
              <a:rPr lang="en-US" sz="1200" kern="1200" dirty="0" err="1">
                <a:solidFill>
                  <a:schemeClr val="tx1"/>
                </a:solidFill>
                <a:effectLst/>
                <a:latin typeface="+mn-lt"/>
                <a:ea typeface="+mn-ea"/>
                <a:cs typeface="+mn-cs"/>
              </a:rPr>
              <a:t>favouring</a:t>
            </a:r>
            <a:r>
              <a:rPr lang="en-US" sz="1200" kern="1200" dirty="0">
                <a:solidFill>
                  <a:schemeClr val="tx1"/>
                </a:solidFill>
                <a:effectLst/>
                <a:latin typeface="+mn-lt"/>
                <a:ea typeface="+mn-ea"/>
                <a:cs typeface="+mn-cs"/>
              </a:rPr>
              <a:t> one or the other sampling technique within the same model. This is demonstrated in Fig.2, where the benchmark results are shown for the high energy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production model (</a:t>
            </a:r>
            <a:r>
              <a:rPr lang="en-US" sz="1200" kern="1200" dirty="0" err="1">
                <a:solidFill>
                  <a:schemeClr val="tx1"/>
                </a:solidFill>
                <a:effectLst/>
                <a:latin typeface="+mn-lt"/>
                <a:ea typeface="+mn-ea"/>
                <a:cs typeface="+mn-cs"/>
              </a:rPr>
              <a:t>RelPair</a:t>
            </a:r>
            <a:r>
              <a:rPr lang="en-US" sz="1200" kern="1200" dirty="0">
                <a:solidFill>
                  <a:schemeClr val="tx1"/>
                </a:solidFill>
                <a:effectLst/>
                <a:latin typeface="+mn-lt"/>
                <a:ea typeface="+mn-ea"/>
                <a:cs typeface="+mn-cs"/>
              </a:rPr>
              <a:t>) under different primary energy and target material (</a:t>
            </a:r>
            <a:r>
              <a:rPr lang="en-US" sz="1200" kern="1200" dirty="0" err="1">
                <a:solidFill>
                  <a:schemeClr val="tx1"/>
                </a:solidFill>
                <a:effectLst/>
                <a:latin typeface="+mn-lt"/>
                <a:ea typeface="+mn-ea"/>
                <a:cs typeface="+mn-cs"/>
              </a:rPr>
              <a:t>Pb</a:t>
            </a:r>
            <a:r>
              <a:rPr lang="en-US" sz="1200" kern="1200" dirty="0">
                <a:solidFill>
                  <a:schemeClr val="tx1"/>
                </a:solidFill>
                <a:effectLst/>
                <a:latin typeface="+mn-lt"/>
                <a:ea typeface="+mn-ea"/>
                <a:cs typeface="+mn-cs"/>
              </a:rPr>
              <a:t> or PbWO4) conditions. One can see that the observable speed-up for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based sampling depends on these conditions. At the same time, the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sampling algorithms do not depend on these conditions, as it was discussed in Section 4.1., showing a constant speedup factor. </a:t>
            </a: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99</a:t>
            </a:fld>
            <a:endParaRPr lang="en-US"/>
          </a:p>
        </p:txBody>
      </p:sp>
    </p:spTree>
    <p:extLst>
      <p:ext uri="{BB962C8B-B14F-4D97-AF65-F5344CB8AC3E}">
        <p14:creationId xmlns:p14="http://schemas.microsoft.com/office/powerpoint/2010/main" val="269554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the sampling </a:t>
            </a:r>
            <a:r>
              <a:rPr lang="en-US" sz="1200" i="1" kern="1200" dirty="0">
                <a:solidFill>
                  <a:schemeClr val="tx1"/>
                </a:solidFill>
                <a:effectLst/>
                <a:latin typeface="+mn-lt"/>
                <a:ea typeface="+mn-ea"/>
                <a:cs typeface="+mn-cs"/>
              </a:rPr>
              <a:t>table </a:t>
            </a:r>
            <a:r>
              <a:rPr lang="en-US" sz="1200" kern="1200" dirty="0">
                <a:solidFill>
                  <a:schemeClr val="tx1"/>
                </a:solidFill>
                <a:effectLst/>
                <a:latin typeface="+mn-lt"/>
                <a:ea typeface="+mn-ea"/>
                <a:cs typeface="+mn-cs"/>
              </a:rPr>
              <a:t>based final state generations have a constant runtime under any external conditions, the efficiency of a given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algorithm can change significantly with the primary particle energy. This is illustrated in Fig. 3 where the relative speed of applying these two techniques in case of the Bethe-</a:t>
            </a:r>
            <a:r>
              <a:rPr lang="en-US" sz="1200" kern="1200" dirty="0" err="1">
                <a:solidFill>
                  <a:schemeClr val="tx1"/>
                </a:solidFill>
                <a:effectLst/>
                <a:latin typeface="+mn-lt"/>
                <a:ea typeface="+mn-ea"/>
                <a:cs typeface="+mn-cs"/>
              </a:rPr>
              <a:t>Heitler</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a:t>
            </a:r>
            <a:r>
              <a:rPr lang="en-US" sz="1200" i="1" kern="1200" dirty="0">
                <a:solidFill>
                  <a:schemeClr val="tx1"/>
                </a:solidFill>
                <a:effectLst/>
                <a:latin typeface="+mn-lt"/>
                <a:ea typeface="+mn-ea"/>
                <a:cs typeface="+mn-cs"/>
              </a:rPr>
              <a:t>e</a:t>
            </a:r>
            <a:r>
              <a:rPr lang="en-US" sz="1200" kern="1200" dirty="0">
                <a:solidFill>
                  <a:schemeClr val="tx1"/>
                </a:solidFill>
                <a:effectLst/>
                <a:latin typeface="+mn-lt"/>
                <a:ea typeface="+mn-ea"/>
                <a:cs typeface="+mn-cs"/>
              </a:rPr>
              <a:t>+ pair production model [18, 23] is shown as a function of the primary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particle energy. It can be seen that the two algorithms perform similarly at lower primary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particle energies while the </a:t>
            </a:r>
            <a:r>
              <a:rPr lang="en-US" sz="1200" i="1" kern="1200" dirty="0">
                <a:solidFill>
                  <a:schemeClr val="tx1"/>
                </a:solidFill>
                <a:effectLst/>
                <a:latin typeface="+mn-lt"/>
                <a:ea typeface="+mn-ea"/>
                <a:cs typeface="+mn-cs"/>
              </a:rPr>
              <a:t>rejection </a:t>
            </a:r>
            <a:r>
              <a:rPr lang="en-US" sz="1200" kern="1200" dirty="0">
                <a:solidFill>
                  <a:schemeClr val="tx1"/>
                </a:solidFill>
                <a:effectLst/>
                <a:latin typeface="+mn-lt"/>
                <a:ea typeface="+mn-ea"/>
                <a:cs typeface="+mn-cs"/>
              </a:rPr>
              <a:t>algorithm becomes ∼35 % faster at higher </a:t>
            </a:r>
            <a:r>
              <a:rPr lang="el-GR" sz="1200" kern="1200" dirty="0">
                <a:solidFill>
                  <a:schemeClr val="tx1"/>
                </a:solidFill>
                <a:effectLst/>
                <a:latin typeface="+mn-lt"/>
                <a:ea typeface="+mn-ea"/>
                <a:cs typeface="+mn-cs"/>
              </a:rPr>
              <a:t>γ </a:t>
            </a:r>
            <a:r>
              <a:rPr lang="en-US" sz="1200" kern="1200" dirty="0">
                <a:solidFill>
                  <a:schemeClr val="tx1"/>
                </a:solidFill>
                <a:effectLst/>
                <a:latin typeface="+mn-lt"/>
                <a:ea typeface="+mn-ea"/>
                <a:cs typeface="+mn-cs"/>
              </a:rPr>
              <a:t>energies simply due to the smaller rejection rate. </a:t>
            </a:r>
            <a:endParaRPr lang="en-US" dirty="0"/>
          </a:p>
          <a:p>
            <a:endParaRPr lang="en-US" dirty="0"/>
          </a:p>
        </p:txBody>
      </p:sp>
      <p:sp>
        <p:nvSpPr>
          <p:cNvPr id="4" name="Slide Number Placeholder 3"/>
          <p:cNvSpPr>
            <a:spLocks noGrp="1"/>
          </p:cNvSpPr>
          <p:nvPr>
            <p:ph type="sldNum" sz="quarter" idx="5"/>
          </p:nvPr>
        </p:nvSpPr>
        <p:spPr/>
        <p:txBody>
          <a:bodyPr/>
          <a:lstStyle/>
          <a:p>
            <a:fld id="{AC011884-9389-9342-835F-1187C49216FE}" type="slidenum">
              <a:rPr lang="en-US" smtClean="0"/>
              <a:t>100</a:t>
            </a:fld>
            <a:endParaRPr lang="en-US"/>
          </a:p>
        </p:txBody>
      </p:sp>
    </p:spTree>
    <p:extLst>
      <p:ext uri="{BB962C8B-B14F-4D97-AF65-F5344CB8AC3E}">
        <p14:creationId xmlns:p14="http://schemas.microsoft.com/office/powerpoint/2010/main" val="4272460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design choices derived directly from gathering track data for the same work type</a:t>
            </a:r>
          </a:p>
        </p:txBody>
      </p:sp>
      <p:sp>
        <p:nvSpPr>
          <p:cNvPr id="4" name="Slide Number Placeholder 3"/>
          <p:cNvSpPr>
            <a:spLocks noGrp="1"/>
          </p:cNvSpPr>
          <p:nvPr>
            <p:ph type="sldNum" sz="quarter" idx="5"/>
          </p:nvPr>
        </p:nvSpPr>
        <p:spPr/>
        <p:txBody>
          <a:bodyPr/>
          <a:lstStyle/>
          <a:p>
            <a:fld id="{1D049D1A-21A6-674F-8CCA-987BC59E9938}" type="slidenum">
              <a:rPr lang="en-US" smtClean="0"/>
              <a:t>9</a:t>
            </a:fld>
            <a:endParaRPr lang="en-US"/>
          </a:p>
        </p:txBody>
      </p:sp>
    </p:spTree>
    <p:extLst>
      <p:ext uri="{BB962C8B-B14F-4D97-AF65-F5344CB8AC3E}">
        <p14:creationId xmlns:p14="http://schemas.microsoft.com/office/powerpoint/2010/main" val="23184718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2:notes"/>
          <p:cNvSpPr txBox="1">
            <a:spLocks noGrp="1"/>
          </p:cNvSpPr>
          <p:nvPr>
            <p:ph type="body" idx="1"/>
          </p:nvPr>
        </p:nvSpPr>
        <p:spPr>
          <a:xfrm>
            <a:off x="777225" y="4777725"/>
            <a:ext cx="6217900" cy="4526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6" name="Google Shape;66;p2: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12984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09613" indent="-273050">
              <a:spcBef>
                <a:spcPct val="30000"/>
              </a:spcBef>
              <a:defRPr sz="1200">
                <a:solidFill>
                  <a:schemeClr val="tx1"/>
                </a:solidFill>
                <a:latin typeface="Calibri" panose="020F0502020204030204" pitchFamily="34" charset="0"/>
              </a:defRPr>
            </a:lvl2pPr>
            <a:lvl3pPr marL="1092200" indent="-217488">
              <a:spcBef>
                <a:spcPct val="30000"/>
              </a:spcBef>
              <a:defRPr sz="1200">
                <a:solidFill>
                  <a:schemeClr val="tx1"/>
                </a:solidFill>
                <a:latin typeface="Calibri" panose="020F0502020204030204" pitchFamily="34" charset="0"/>
              </a:defRPr>
            </a:lvl3pPr>
            <a:lvl4pPr marL="1528763" indent="-217488">
              <a:spcBef>
                <a:spcPct val="30000"/>
              </a:spcBef>
              <a:defRPr sz="1200">
                <a:solidFill>
                  <a:schemeClr val="tx1"/>
                </a:solidFill>
                <a:latin typeface="Calibri" panose="020F0502020204030204" pitchFamily="34" charset="0"/>
              </a:defRPr>
            </a:lvl4pPr>
            <a:lvl5pPr marL="1966913" indent="-217488">
              <a:spcBef>
                <a:spcPct val="30000"/>
              </a:spcBef>
              <a:defRPr sz="1200">
                <a:solidFill>
                  <a:schemeClr val="tx1"/>
                </a:solidFill>
                <a:latin typeface="Calibri" panose="020F0502020204030204" pitchFamily="34" charset="0"/>
              </a:defRPr>
            </a:lvl5pPr>
            <a:lvl6pPr marL="2424113" indent="-217488" eaLnBrk="0" fontAlgn="base" hangingPunct="0">
              <a:spcBef>
                <a:spcPct val="30000"/>
              </a:spcBef>
              <a:spcAft>
                <a:spcPct val="0"/>
              </a:spcAft>
              <a:defRPr sz="1200">
                <a:solidFill>
                  <a:schemeClr val="tx1"/>
                </a:solidFill>
                <a:latin typeface="Calibri" panose="020F0502020204030204" pitchFamily="34" charset="0"/>
              </a:defRPr>
            </a:lvl6pPr>
            <a:lvl7pPr marL="2881313" indent="-217488" eaLnBrk="0" fontAlgn="base" hangingPunct="0">
              <a:spcBef>
                <a:spcPct val="30000"/>
              </a:spcBef>
              <a:spcAft>
                <a:spcPct val="0"/>
              </a:spcAft>
              <a:defRPr sz="1200">
                <a:solidFill>
                  <a:schemeClr val="tx1"/>
                </a:solidFill>
                <a:latin typeface="Calibri" panose="020F0502020204030204" pitchFamily="34" charset="0"/>
              </a:defRPr>
            </a:lvl7pPr>
            <a:lvl8pPr marL="3338513" indent="-217488" eaLnBrk="0" fontAlgn="base" hangingPunct="0">
              <a:spcBef>
                <a:spcPct val="30000"/>
              </a:spcBef>
              <a:spcAft>
                <a:spcPct val="0"/>
              </a:spcAft>
              <a:defRPr sz="1200">
                <a:solidFill>
                  <a:schemeClr val="tx1"/>
                </a:solidFill>
                <a:latin typeface="Calibri" panose="020F0502020204030204" pitchFamily="34" charset="0"/>
              </a:defRPr>
            </a:lvl8pPr>
            <a:lvl9pPr marL="3795713" indent="-21748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835D43E-89A2-4212-A273-64F3754DCE62}" type="slidenum">
              <a:rPr lang="en-US" altLang="en-US"/>
              <a:pPr>
                <a:spcBef>
                  <a:spcPct val="0"/>
                </a:spcBef>
              </a:pPr>
              <a:t>108</a:t>
            </a:fld>
            <a:endParaRPr lang="en-US" altLang="en-US"/>
          </a:p>
        </p:txBody>
      </p:sp>
    </p:spTree>
    <p:extLst>
      <p:ext uri="{BB962C8B-B14F-4D97-AF65-F5344CB8AC3E}">
        <p14:creationId xmlns:p14="http://schemas.microsoft.com/office/powerpoint/2010/main" val="236710889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109</a:t>
            </a:fld>
            <a:endParaRPr lang="en-US"/>
          </a:p>
        </p:txBody>
      </p:sp>
    </p:spTree>
    <p:extLst>
      <p:ext uri="{BB962C8B-B14F-4D97-AF65-F5344CB8AC3E}">
        <p14:creationId xmlns:p14="http://schemas.microsoft.com/office/powerpoint/2010/main" val="64286624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110</a:t>
            </a:fld>
            <a:endParaRPr lang="en-US"/>
          </a:p>
        </p:txBody>
      </p:sp>
    </p:spTree>
    <p:extLst>
      <p:ext uri="{BB962C8B-B14F-4D97-AF65-F5344CB8AC3E}">
        <p14:creationId xmlns:p14="http://schemas.microsoft.com/office/powerpoint/2010/main" val="180906106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111</a:t>
            </a:fld>
            <a:endParaRPr lang="en-US"/>
          </a:p>
        </p:txBody>
      </p:sp>
    </p:spTree>
    <p:extLst>
      <p:ext uri="{BB962C8B-B14F-4D97-AF65-F5344CB8AC3E}">
        <p14:creationId xmlns:p14="http://schemas.microsoft.com/office/powerpoint/2010/main" val="347019184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112</a:t>
            </a:fld>
            <a:endParaRPr lang="en-US"/>
          </a:p>
        </p:txBody>
      </p:sp>
    </p:spTree>
    <p:extLst>
      <p:ext uri="{BB962C8B-B14F-4D97-AF65-F5344CB8AC3E}">
        <p14:creationId xmlns:p14="http://schemas.microsoft.com/office/powerpoint/2010/main" val="428407377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113</a:t>
            </a:fld>
            <a:endParaRPr lang="en-US"/>
          </a:p>
        </p:txBody>
      </p:sp>
    </p:spTree>
    <p:extLst>
      <p:ext uri="{BB962C8B-B14F-4D97-AF65-F5344CB8AC3E}">
        <p14:creationId xmlns:p14="http://schemas.microsoft.com/office/powerpoint/2010/main" val="293519732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114</a:t>
            </a:fld>
            <a:endParaRPr lang="en-US"/>
          </a:p>
        </p:txBody>
      </p:sp>
    </p:spTree>
    <p:extLst>
      <p:ext uri="{BB962C8B-B14F-4D97-AF65-F5344CB8AC3E}">
        <p14:creationId xmlns:p14="http://schemas.microsoft.com/office/powerpoint/2010/main" val="254276390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115</a:t>
            </a:fld>
            <a:endParaRPr lang="en-US"/>
          </a:p>
        </p:txBody>
      </p:sp>
    </p:spTree>
    <p:extLst>
      <p:ext uri="{BB962C8B-B14F-4D97-AF65-F5344CB8AC3E}">
        <p14:creationId xmlns:p14="http://schemas.microsoft.com/office/powerpoint/2010/main" val="716182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116</a:t>
            </a:fld>
            <a:endParaRPr lang="en-US"/>
          </a:p>
        </p:txBody>
      </p:sp>
    </p:spTree>
    <p:extLst>
      <p:ext uri="{BB962C8B-B14F-4D97-AF65-F5344CB8AC3E}">
        <p14:creationId xmlns:p14="http://schemas.microsoft.com/office/powerpoint/2010/main" val="3766216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code and API had to be redesigned as well, since compiler support for vectorization was very limited</a:t>
            </a:r>
          </a:p>
        </p:txBody>
      </p:sp>
      <p:sp>
        <p:nvSpPr>
          <p:cNvPr id="4" name="Slide Number Placeholder 3"/>
          <p:cNvSpPr>
            <a:spLocks noGrp="1"/>
          </p:cNvSpPr>
          <p:nvPr>
            <p:ph type="sldNum" sz="quarter" idx="5"/>
          </p:nvPr>
        </p:nvSpPr>
        <p:spPr/>
        <p:txBody>
          <a:bodyPr/>
          <a:lstStyle/>
          <a:p>
            <a:fld id="{1D049D1A-21A6-674F-8CCA-987BC59E9938}" type="slidenum">
              <a:rPr lang="en-US" smtClean="0"/>
              <a:t>10</a:t>
            </a:fld>
            <a:endParaRPr lang="en-US"/>
          </a:p>
        </p:txBody>
      </p:sp>
    </p:spTree>
    <p:extLst>
      <p:ext uri="{BB962C8B-B14F-4D97-AF65-F5344CB8AC3E}">
        <p14:creationId xmlns:p14="http://schemas.microsoft.com/office/powerpoint/2010/main" val="315420188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117</a:t>
            </a:fld>
            <a:endParaRPr lang="en-US"/>
          </a:p>
        </p:txBody>
      </p:sp>
    </p:spTree>
    <p:extLst>
      <p:ext uri="{BB962C8B-B14F-4D97-AF65-F5344CB8AC3E}">
        <p14:creationId xmlns:p14="http://schemas.microsoft.com/office/powerpoint/2010/main" val="403764508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118</a:t>
            </a:fld>
            <a:endParaRPr lang="en-US"/>
          </a:p>
        </p:txBody>
      </p:sp>
    </p:spTree>
    <p:extLst>
      <p:ext uri="{BB962C8B-B14F-4D97-AF65-F5344CB8AC3E}">
        <p14:creationId xmlns:p14="http://schemas.microsoft.com/office/powerpoint/2010/main" val="82040406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119</a:t>
            </a:fld>
            <a:endParaRPr lang="en-US"/>
          </a:p>
        </p:txBody>
      </p:sp>
    </p:spTree>
    <p:extLst>
      <p:ext uri="{BB962C8B-B14F-4D97-AF65-F5344CB8AC3E}">
        <p14:creationId xmlns:p14="http://schemas.microsoft.com/office/powerpoint/2010/main" val="352779696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120</a:t>
            </a:fld>
            <a:endParaRPr lang="en-US"/>
          </a:p>
        </p:txBody>
      </p:sp>
    </p:spTree>
    <p:extLst>
      <p:ext uri="{BB962C8B-B14F-4D97-AF65-F5344CB8AC3E}">
        <p14:creationId xmlns:p14="http://schemas.microsoft.com/office/powerpoint/2010/main" val="28823650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121</a:t>
            </a:fld>
            <a:endParaRPr lang="en-US"/>
          </a:p>
        </p:txBody>
      </p:sp>
    </p:spTree>
    <p:extLst>
      <p:ext uri="{BB962C8B-B14F-4D97-AF65-F5344CB8AC3E}">
        <p14:creationId xmlns:p14="http://schemas.microsoft.com/office/powerpoint/2010/main" val="308578888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122</a:t>
            </a:fld>
            <a:endParaRPr lang="en-US"/>
          </a:p>
        </p:txBody>
      </p:sp>
    </p:spTree>
    <p:extLst>
      <p:ext uri="{BB962C8B-B14F-4D97-AF65-F5344CB8AC3E}">
        <p14:creationId xmlns:p14="http://schemas.microsoft.com/office/powerpoint/2010/main" val="349762142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123</a:t>
            </a:fld>
            <a:endParaRPr lang="en-US"/>
          </a:p>
        </p:txBody>
      </p:sp>
    </p:spTree>
    <p:extLst>
      <p:ext uri="{BB962C8B-B14F-4D97-AF65-F5344CB8AC3E}">
        <p14:creationId xmlns:p14="http://schemas.microsoft.com/office/powerpoint/2010/main" val="260358977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124</a:t>
            </a:fld>
            <a:endParaRPr lang="en-US"/>
          </a:p>
        </p:txBody>
      </p:sp>
    </p:spTree>
    <p:extLst>
      <p:ext uri="{BB962C8B-B14F-4D97-AF65-F5344CB8AC3E}">
        <p14:creationId xmlns:p14="http://schemas.microsoft.com/office/powerpoint/2010/main" val="159949041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125</a:t>
            </a:fld>
            <a:endParaRPr lang="en-US"/>
          </a:p>
        </p:txBody>
      </p:sp>
    </p:spTree>
    <p:extLst>
      <p:ext uri="{BB962C8B-B14F-4D97-AF65-F5344CB8AC3E}">
        <p14:creationId xmlns:p14="http://schemas.microsoft.com/office/powerpoint/2010/main" val="156423070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7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684A09-1841-4DC0-A2B4-1102D097A9B2}" type="slidenum">
              <a:rPr lang="en-US" smtClean="0"/>
              <a:pPr fontAlgn="base">
                <a:spcBef>
                  <a:spcPct val="0"/>
                </a:spcBef>
                <a:spcAft>
                  <a:spcPct val="0"/>
                </a:spcAft>
                <a:defRPr/>
              </a:pPr>
              <a:t>126</a:t>
            </a:fld>
            <a:endParaRPr lang="en-US"/>
          </a:p>
        </p:txBody>
      </p:sp>
    </p:spTree>
    <p:extLst>
      <p:ext uri="{BB962C8B-B14F-4D97-AF65-F5344CB8AC3E}">
        <p14:creationId xmlns:p14="http://schemas.microsoft.com/office/powerpoint/2010/main" val="79463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tested different concurrency models to minimize overheads. The concept of event slots was intrinsic to multi-event handling. We tried to find gradually a compromise for the track parallelism, sharing less and less tracks. Functional programming was essential for cutting down the Amdahl</a:t>
            </a:r>
          </a:p>
        </p:txBody>
      </p:sp>
      <p:sp>
        <p:nvSpPr>
          <p:cNvPr id="4" name="Slide Number Placeholder 3"/>
          <p:cNvSpPr>
            <a:spLocks noGrp="1"/>
          </p:cNvSpPr>
          <p:nvPr>
            <p:ph type="sldNum" sz="quarter" idx="5"/>
          </p:nvPr>
        </p:nvSpPr>
        <p:spPr/>
        <p:txBody>
          <a:bodyPr/>
          <a:lstStyle/>
          <a:p>
            <a:fld id="{1D049D1A-21A6-674F-8CCA-987BC59E9938}" type="slidenum">
              <a:rPr lang="en-US" smtClean="0"/>
              <a:t>11</a:t>
            </a:fld>
            <a:endParaRPr lang="en-US"/>
          </a:p>
        </p:txBody>
      </p:sp>
    </p:spTree>
    <p:extLst>
      <p:ext uri="{BB962C8B-B14F-4D97-AF65-F5344CB8AC3E}">
        <p14:creationId xmlns:p14="http://schemas.microsoft.com/office/powerpoint/2010/main" val="60865541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127</a:t>
            </a:fld>
            <a:endParaRPr lang="en-US"/>
          </a:p>
        </p:txBody>
      </p:sp>
    </p:spTree>
    <p:extLst>
      <p:ext uri="{BB962C8B-B14F-4D97-AF65-F5344CB8AC3E}">
        <p14:creationId xmlns:p14="http://schemas.microsoft.com/office/powerpoint/2010/main" val="32271677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128</a:t>
            </a:fld>
            <a:endParaRPr lang="en-US"/>
          </a:p>
        </p:txBody>
      </p:sp>
    </p:spTree>
    <p:extLst>
      <p:ext uri="{BB962C8B-B14F-4D97-AF65-F5344CB8AC3E}">
        <p14:creationId xmlns:p14="http://schemas.microsoft.com/office/powerpoint/2010/main" val="326548750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129</a:t>
            </a:fld>
            <a:endParaRPr lang="en-US"/>
          </a:p>
        </p:txBody>
      </p:sp>
    </p:spTree>
    <p:extLst>
      <p:ext uri="{BB962C8B-B14F-4D97-AF65-F5344CB8AC3E}">
        <p14:creationId xmlns:p14="http://schemas.microsoft.com/office/powerpoint/2010/main" val="243799416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130</a:t>
            </a:fld>
            <a:endParaRPr lang="en-US"/>
          </a:p>
        </p:txBody>
      </p:sp>
    </p:spTree>
    <p:extLst>
      <p:ext uri="{BB962C8B-B14F-4D97-AF65-F5344CB8AC3E}">
        <p14:creationId xmlns:p14="http://schemas.microsoft.com/office/powerpoint/2010/main" val="319445233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131</a:t>
            </a:fld>
            <a:endParaRPr lang="en-US"/>
          </a:p>
        </p:txBody>
      </p:sp>
    </p:spTree>
    <p:extLst>
      <p:ext uri="{BB962C8B-B14F-4D97-AF65-F5344CB8AC3E}">
        <p14:creationId xmlns:p14="http://schemas.microsoft.com/office/powerpoint/2010/main" val="179106698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132</a:t>
            </a:fld>
            <a:endParaRPr lang="en-US"/>
          </a:p>
        </p:txBody>
      </p:sp>
    </p:spTree>
    <p:extLst>
      <p:ext uri="{BB962C8B-B14F-4D97-AF65-F5344CB8AC3E}">
        <p14:creationId xmlns:p14="http://schemas.microsoft.com/office/powerpoint/2010/main" val="395426263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133</a:t>
            </a:fld>
            <a:endParaRPr lang="en-US"/>
          </a:p>
        </p:txBody>
      </p:sp>
    </p:spTree>
    <p:extLst>
      <p:ext uri="{BB962C8B-B14F-4D97-AF65-F5344CB8AC3E}">
        <p14:creationId xmlns:p14="http://schemas.microsoft.com/office/powerpoint/2010/main" val="174810809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134</a:t>
            </a:fld>
            <a:endParaRPr lang="en-US"/>
          </a:p>
        </p:txBody>
      </p:sp>
    </p:spTree>
    <p:extLst>
      <p:ext uri="{BB962C8B-B14F-4D97-AF65-F5344CB8AC3E}">
        <p14:creationId xmlns:p14="http://schemas.microsoft.com/office/powerpoint/2010/main" val="210102712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135</a:t>
            </a:fld>
            <a:endParaRPr lang="en-US"/>
          </a:p>
        </p:txBody>
      </p:sp>
    </p:spTree>
    <p:extLst>
      <p:ext uri="{BB962C8B-B14F-4D97-AF65-F5344CB8AC3E}">
        <p14:creationId xmlns:p14="http://schemas.microsoft.com/office/powerpoint/2010/main" val="63447495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56EE4-9279-42C5-8A1C-EAD5B05EDECE}" type="slidenum">
              <a:rPr lang="en-US" smtClean="0"/>
              <a:pPr>
                <a:defRPr/>
              </a:pPr>
              <a:t>136</a:t>
            </a:fld>
            <a:endParaRPr lang="en-US"/>
          </a:p>
        </p:txBody>
      </p:sp>
    </p:spTree>
    <p:extLst>
      <p:ext uri="{BB962C8B-B14F-4D97-AF65-F5344CB8AC3E}">
        <p14:creationId xmlns:p14="http://schemas.microsoft.com/office/powerpoint/2010/main" val="1782875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BE022-527E-FC45-9DA1-848EC0155D9C}"/>
              </a:ext>
            </a:extLst>
          </p:cNvPr>
          <p:cNvSpPr>
            <a:spLocks noGrp="1"/>
          </p:cNvSpPr>
          <p:nvPr>
            <p:ph type="ctrTitle"/>
          </p:nvPr>
        </p:nvSpPr>
        <p:spPr>
          <a:xfrm>
            <a:off x="1524000" y="1122363"/>
            <a:ext cx="9144000" cy="2387600"/>
          </a:xfrm>
        </p:spPr>
        <p:txBody>
          <a:bodyPr anchor="b"/>
          <a:lstStyle>
            <a:lvl1pPr algn="ctr">
              <a:defRPr sz="6000">
                <a:solidFill>
                  <a:srgbClr val="0070C0"/>
                </a:solidFill>
              </a:defRPr>
            </a:lvl1pPr>
          </a:lstStyle>
          <a:p>
            <a:r>
              <a:rPr lang="en-US" dirty="0"/>
              <a:t>Click to edit Master title style</a:t>
            </a:r>
          </a:p>
        </p:txBody>
      </p:sp>
      <p:sp>
        <p:nvSpPr>
          <p:cNvPr id="3" name="Subtitle 2">
            <a:extLst>
              <a:ext uri="{FF2B5EF4-FFF2-40B4-BE49-F238E27FC236}">
                <a16:creationId xmlns:a16="http://schemas.microsoft.com/office/drawing/2014/main" id="{64F8728F-B168-6843-A7FF-6D099FA216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6B161211-1984-AD4D-95BC-C987E966D6D0}"/>
              </a:ext>
            </a:extLst>
          </p:cNvPr>
          <p:cNvSpPr>
            <a:spLocks noGrp="1"/>
          </p:cNvSpPr>
          <p:nvPr>
            <p:ph type="dt" sz="half" idx="10"/>
          </p:nvPr>
        </p:nvSpPr>
        <p:spPr/>
        <p:txBody>
          <a:bodyPr/>
          <a:lstStyle/>
          <a:p>
            <a:fld id="{1289DA96-7C9E-694A-9819-CAD3EF58E53E}" type="datetime1">
              <a:rPr lang="en-US" smtClean="0"/>
              <a:t>10/14/19</a:t>
            </a:fld>
            <a:endParaRPr lang="en-US"/>
          </a:p>
        </p:txBody>
      </p:sp>
      <p:sp>
        <p:nvSpPr>
          <p:cNvPr id="5" name="Footer Placeholder 4">
            <a:extLst>
              <a:ext uri="{FF2B5EF4-FFF2-40B4-BE49-F238E27FC236}">
                <a16:creationId xmlns:a16="http://schemas.microsoft.com/office/drawing/2014/main" id="{61C0220D-A2FC-5F45-947F-959B5BE18B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BD1A0B-F7C0-1F40-AC23-3D8C53D9C304}"/>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54414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EABB1-0E60-244D-AAF0-67992EB552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B78165-461F-9642-94A2-93804E6571A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7E3BE1-E206-3046-97FE-CDC5E1DCC4A0}"/>
              </a:ext>
            </a:extLst>
          </p:cNvPr>
          <p:cNvSpPr>
            <a:spLocks noGrp="1"/>
          </p:cNvSpPr>
          <p:nvPr>
            <p:ph type="dt" sz="half" idx="10"/>
          </p:nvPr>
        </p:nvSpPr>
        <p:spPr/>
        <p:txBody>
          <a:bodyPr/>
          <a:lstStyle/>
          <a:p>
            <a:fld id="{2F398D34-2731-9645-B26B-49067C0D1089}" type="datetime1">
              <a:rPr lang="en-US" smtClean="0"/>
              <a:t>10/14/19</a:t>
            </a:fld>
            <a:endParaRPr lang="en-US"/>
          </a:p>
        </p:txBody>
      </p:sp>
      <p:sp>
        <p:nvSpPr>
          <p:cNvPr id="5" name="Footer Placeholder 4">
            <a:extLst>
              <a:ext uri="{FF2B5EF4-FFF2-40B4-BE49-F238E27FC236}">
                <a16:creationId xmlns:a16="http://schemas.microsoft.com/office/drawing/2014/main" id="{8397C00B-3D5F-CA43-936C-3DB29B9320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E2F7B0-A826-6D40-AA66-999889CE7BC6}"/>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33646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1940AC-1E3D-4045-9AD9-07DE1F29F2C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08183A-2696-934A-A40A-6EFE1F991C5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F830D5-2B83-5345-979D-D168A17AD8DD}"/>
              </a:ext>
            </a:extLst>
          </p:cNvPr>
          <p:cNvSpPr>
            <a:spLocks noGrp="1"/>
          </p:cNvSpPr>
          <p:nvPr>
            <p:ph type="dt" sz="half" idx="10"/>
          </p:nvPr>
        </p:nvSpPr>
        <p:spPr/>
        <p:txBody>
          <a:bodyPr/>
          <a:lstStyle/>
          <a:p>
            <a:fld id="{EB1AE4A4-05D8-C946-B9D1-C6688261D227}" type="datetime1">
              <a:rPr lang="en-US" smtClean="0"/>
              <a:t>10/14/19</a:t>
            </a:fld>
            <a:endParaRPr lang="en-US"/>
          </a:p>
        </p:txBody>
      </p:sp>
      <p:sp>
        <p:nvSpPr>
          <p:cNvPr id="5" name="Footer Placeholder 4">
            <a:extLst>
              <a:ext uri="{FF2B5EF4-FFF2-40B4-BE49-F238E27FC236}">
                <a16:creationId xmlns:a16="http://schemas.microsoft.com/office/drawing/2014/main" id="{1E3E949C-064E-E14E-ABF6-8BCAF339EB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C1CAA1-308B-154A-B4AA-9F6E3E1CB701}"/>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1548665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2" name="Line"/>
          <p:cNvSpPr>
            <a:spLocks noGrp="1"/>
          </p:cNvSpPr>
          <p:nvPr>
            <p:ph type="body" sz="quarter" idx="13"/>
          </p:nvPr>
        </p:nvSpPr>
        <p:spPr>
          <a:xfrm>
            <a:off x="299825" y="1107281"/>
            <a:ext cx="11378285" cy="1"/>
          </a:xfrm>
          <a:prstGeom prst="line">
            <a:avLst/>
          </a:prstGeom>
          <a:ln w="50800" cap="rnd">
            <a:solidFill>
              <a:srgbClr val="747676"/>
            </a:solidFill>
            <a:custDash>
              <a:ds d="100000" sp="200000"/>
            </a:custDash>
            <a:round/>
          </a:ln>
        </p:spPr>
        <p:txBody>
          <a:bodyPr anchor="ctr">
            <a:noAutofit/>
          </a:bodyPr>
          <a:lstStyle>
            <a:lvl1pPr marL="0" indent="0" defTabSz="321469">
              <a:spcBef>
                <a:spcPts val="0"/>
              </a:spcBef>
              <a:buSzTx/>
              <a:buFontTx/>
              <a:buNone/>
              <a:defRPr sz="1600">
                <a:solidFill>
                  <a:srgbClr val="000000"/>
                </a:solidFill>
                <a:latin typeface="Helvetica"/>
                <a:sym typeface="Helvetica"/>
              </a:defRPr>
            </a:lvl1pPr>
          </a:lstStyle>
          <a:p>
            <a:pPr marL="0" indent="0" defTabSz="642937">
              <a:spcBef>
                <a:spcPts val="0"/>
              </a:spcBef>
              <a:buSzTx/>
              <a:buFontTx/>
              <a:buNone/>
              <a:defRPr sz="1600">
                <a:solidFill>
                  <a:srgbClr val="000000"/>
                </a:solidFill>
                <a:latin typeface="Helvetica"/>
                <a:ea typeface="Helvetica"/>
                <a:cs typeface="Helvetica"/>
                <a:sym typeface="Helvetica"/>
              </a:defRPr>
            </a:pPr>
            <a:endParaRPr/>
          </a:p>
        </p:txBody>
      </p:sp>
      <p:sp>
        <p:nvSpPr>
          <p:cNvPr id="83" name="Title Text"/>
          <p:cNvSpPr txBox="1">
            <a:spLocks noGrp="1"/>
          </p:cNvSpPr>
          <p:nvPr>
            <p:ph type="title"/>
          </p:nvPr>
        </p:nvSpPr>
        <p:spPr>
          <a:prstGeom prst="rect">
            <a:avLst/>
          </a:prstGeom>
        </p:spPr>
        <p:txBody>
          <a:bodyPr/>
          <a:lstStyle/>
          <a:p>
            <a:r>
              <a:t>Title Text</a:t>
            </a:r>
          </a:p>
        </p:txBody>
      </p:sp>
      <p:sp>
        <p:nvSpPr>
          <p:cNvPr id="8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23059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pic>
        <p:nvPicPr>
          <p:cNvPr id="22" name="Google Shape;22;p4" descr="logo_full-350.png"/>
          <p:cNvPicPr preferRelativeResize="0"/>
          <p:nvPr/>
        </p:nvPicPr>
        <p:blipFill rotWithShape="1">
          <a:blip r:embed="rId2">
            <a:alphaModFix amt="75000"/>
          </a:blip>
          <a:srcRect l="14471" t="20320" b="20314"/>
          <a:stretch/>
        </p:blipFill>
        <p:spPr>
          <a:xfrm>
            <a:off x="1" y="0"/>
            <a:ext cx="2198767" cy="1130400"/>
          </a:xfrm>
          <a:prstGeom prst="rect">
            <a:avLst/>
          </a:prstGeom>
          <a:noFill/>
          <a:ln>
            <a:noFill/>
          </a:ln>
        </p:spPr>
      </p:pic>
      <p:sp>
        <p:nvSpPr>
          <p:cNvPr id="23" name="Google Shape;23;p4"/>
          <p:cNvSpPr/>
          <p:nvPr/>
        </p:nvSpPr>
        <p:spPr>
          <a:xfrm rot="10800000" flipH="1">
            <a:off x="0" y="1270500"/>
            <a:ext cx="12192000" cy="5587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4" name="Google Shape;24;p4"/>
          <p:cNvSpPr/>
          <p:nvPr/>
        </p:nvSpPr>
        <p:spPr>
          <a:xfrm>
            <a:off x="0" y="1130400"/>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 name="Google Shape;25;p4"/>
          <p:cNvSpPr txBox="1">
            <a:spLocks noGrp="1"/>
          </p:cNvSpPr>
          <p:nvPr>
            <p:ph type="body" idx="1"/>
          </p:nvPr>
        </p:nvSpPr>
        <p:spPr>
          <a:xfrm>
            <a:off x="458400" y="1367500"/>
            <a:ext cx="11275200" cy="4893300"/>
          </a:xfrm>
          <a:prstGeom prst="rect">
            <a:avLst/>
          </a:prstGeom>
        </p:spPr>
        <p:txBody>
          <a:bodyPr spcFirstLastPara="1" wrap="square" lIns="91425" tIns="91425" rIns="91425" bIns="91425" anchor="t" anchorCtr="0">
            <a:noAutofit/>
          </a:bodyPr>
          <a:lstStyle>
            <a:lvl1pPr marL="457200" lvl="0" indent="-406400">
              <a:spcBef>
                <a:spcPts val="0"/>
              </a:spcBef>
              <a:spcAft>
                <a:spcPts val="0"/>
              </a:spcAft>
              <a:buSzPts val="2800"/>
              <a:buChar char="▶"/>
              <a:defRPr/>
            </a:lvl1pPr>
            <a:lvl2pPr marL="914400" lvl="1" indent="-381000">
              <a:spcBef>
                <a:spcPts val="300"/>
              </a:spcBef>
              <a:spcAft>
                <a:spcPts val="0"/>
              </a:spcAft>
              <a:buSzPts val="2400"/>
              <a:buChar char="●"/>
              <a:defRPr>
                <a:solidFill>
                  <a:schemeClr val="dk2"/>
                </a:solidFill>
              </a:defRPr>
            </a:lvl2pPr>
            <a:lvl3pPr marL="1371600" lvl="2" indent="-355600">
              <a:spcBef>
                <a:spcPts val="300"/>
              </a:spcBef>
              <a:spcAft>
                <a:spcPts val="0"/>
              </a:spcAft>
              <a:buSzPts val="2000"/>
              <a:buChar char="◼"/>
              <a:defRPr sz="2000">
                <a:solidFill>
                  <a:srgbClr val="434343"/>
                </a:solidFill>
              </a:defRPr>
            </a:lvl3pPr>
            <a:lvl4pPr marL="1828800" lvl="3" indent="-342900">
              <a:spcBef>
                <a:spcPts val="300"/>
              </a:spcBef>
              <a:spcAft>
                <a:spcPts val="0"/>
              </a:spcAft>
              <a:buSzPts val="1800"/>
              <a:buChar char="⬩"/>
              <a:defRPr sz="1800">
                <a:solidFill>
                  <a:srgbClr val="666666"/>
                </a:solidFill>
              </a:defRPr>
            </a:lvl4pPr>
            <a:lvl5pPr marL="2286000" lvl="4" indent="-317500">
              <a:spcBef>
                <a:spcPts val="300"/>
              </a:spcBef>
              <a:spcAft>
                <a:spcPts val="0"/>
              </a:spcAft>
              <a:buSzPts val="1400"/>
              <a:buChar char="▹"/>
              <a:defRPr sz="1400"/>
            </a:lvl5pPr>
            <a:lvl6pPr marL="2743200" lvl="5" indent="-304800">
              <a:spcBef>
                <a:spcPts val="300"/>
              </a:spcBef>
              <a:spcAft>
                <a:spcPts val="0"/>
              </a:spcAft>
              <a:buSzPts val="1200"/>
              <a:buChar char="⭘"/>
              <a:defRPr/>
            </a:lvl6pPr>
            <a:lvl7pPr marL="3200400" lvl="6" indent="-292100">
              <a:spcBef>
                <a:spcPts val="300"/>
              </a:spcBef>
              <a:spcAft>
                <a:spcPts val="0"/>
              </a:spcAft>
              <a:buSzPts val="1000"/>
              <a:buChar char="◻"/>
              <a:defRPr/>
            </a:lvl7pPr>
            <a:lvl8pPr marL="3657600" lvl="7" indent="-292100">
              <a:spcBef>
                <a:spcPts val="300"/>
              </a:spcBef>
              <a:spcAft>
                <a:spcPts val="0"/>
              </a:spcAft>
              <a:buSzPts val="1000"/>
              <a:buChar char="◇"/>
              <a:defRPr/>
            </a:lvl8pPr>
            <a:lvl9pPr marL="4114800" lvl="8" indent="-292100">
              <a:spcBef>
                <a:spcPts val="300"/>
              </a:spcBef>
              <a:spcAft>
                <a:spcPts val="300"/>
              </a:spcAft>
              <a:buSzPts val="1000"/>
              <a:buChar char="○"/>
              <a:defRPr/>
            </a:lvl9pPr>
          </a:lstStyle>
          <a:p>
            <a:endParaRPr dirty="0"/>
          </a:p>
        </p:txBody>
      </p:sp>
      <p:sp>
        <p:nvSpPr>
          <p:cNvPr id="26" name="Google Shape;26;p4"/>
          <p:cNvSpPr txBox="1">
            <a:spLocks noGrp="1"/>
          </p:cNvSpPr>
          <p:nvPr>
            <p:ph type="sldNum" idx="12"/>
          </p:nvPr>
        </p:nvSpPr>
        <p:spPr>
          <a:xfrm>
            <a:off x="11364733" y="6484267"/>
            <a:ext cx="731600" cy="3012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pt-BR" smtClean="0"/>
              <a:pPr/>
              <a:t>‹#›</a:t>
            </a:fld>
            <a:endParaRPr lang="pt-BR"/>
          </a:p>
        </p:txBody>
      </p:sp>
      <p:sp>
        <p:nvSpPr>
          <p:cNvPr id="27" name="Google Shape;27;p4"/>
          <p:cNvSpPr txBox="1">
            <a:spLocks noGrp="1"/>
          </p:cNvSpPr>
          <p:nvPr>
            <p:ph type="title"/>
          </p:nvPr>
        </p:nvSpPr>
        <p:spPr>
          <a:xfrm>
            <a:off x="333" y="0"/>
            <a:ext cx="12192000" cy="1130400"/>
          </a:xfrm>
          <a:prstGeom prst="rect">
            <a:avLst/>
          </a:prstGeom>
        </p:spPr>
        <p:txBody>
          <a:bodyPr spcFirstLastPara="1" wrap="square" lIns="91425" tIns="91425" rIns="91425" bIns="91425" anchor="ctr"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Tree>
    <p:extLst>
      <p:ext uri="{BB962C8B-B14F-4D97-AF65-F5344CB8AC3E}">
        <p14:creationId xmlns:p14="http://schemas.microsoft.com/office/powerpoint/2010/main" val="995445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omente Título">
  <p:cSld name="Somente Título">
    <p:spTree>
      <p:nvGrpSpPr>
        <p:cNvPr id="1" name="Shape 45"/>
        <p:cNvGrpSpPr/>
        <p:nvPr/>
      </p:nvGrpSpPr>
      <p:grpSpPr>
        <a:xfrm>
          <a:off x="0" y="0"/>
          <a:ext cx="0" cy="0"/>
          <a:chOff x="0" y="0"/>
          <a:chExt cx="0" cy="0"/>
        </a:xfrm>
      </p:grpSpPr>
      <p:grpSp>
        <p:nvGrpSpPr>
          <p:cNvPr id="46" name="Google Shape;46;p7"/>
          <p:cNvGrpSpPr/>
          <p:nvPr/>
        </p:nvGrpSpPr>
        <p:grpSpPr>
          <a:xfrm>
            <a:off x="0" y="1130372"/>
            <a:ext cx="12192000" cy="5727457"/>
            <a:chOff x="0" y="847800"/>
            <a:chExt cx="9144000" cy="4295700"/>
          </a:xfrm>
        </p:grpSpPr>
        <p:sp>
          <p:nvSpPr>
            <p:cNvPr id="47" name="Google Shape;47;p7"/>
            <p:cNvSpPr/>
            <p:nvPr/>
          </p:nvSpPr>
          <p:spPr>
            <a:xfrm rot="10800000" flipH="1">
              <a:off x="0" y="939900"/>
              <a:ext cx="9144000" cy="420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8" name="Google Shape;48;p7"/>
            <p:cNvSpPr/>
            <p:nvPr/>
          </p:nvSpPr>
          <p:spPr>
            <a:xfrm>
              <a:off x="0" y="8478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49" name="Google Shape;49;p7"/>
          <p:cNvSpPr txBox="1">
            <a:spLocks noGrp="1"/>
          </p:cNvSpPr>
          <p:nvPr>
            <p:ph type="sldNum" idx="12"/>
          </p:nvPr>
        </p:nvSpPr>
        <p:spPr>
          <a:xfrm>
            <a:off x="11364733" y="6484267"/>
            <a:ext cx="731600" cy="3012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pt-BR" smtClean="0"/>
              <a:pPr/>
              <a:t>‹#›</a:t>
            </a:fld>
            <a:endParaRPr lang="pt-BR"/>
          </a:p>
        </p:txBody>
      </p:sp>
      <p:pic>
        <p:nvPicPr>
          <p:cNvPr id="50" name="Google Shape;50;p7" descr="logo_full-350.png"/>
          <p:cNvPicPr preferRelativeResize="0"/>
          <p:nvPr/>
        </p:nvPicPr>
        <p:blipFill rotWithShape="1">
          <a:blip r:embed="rId2">
            <a:alphaModFix amt="75000"/>
          </a:blip>
          <a:srcRect l="14471" t="20320" b="20314"/>
          <a:stretch/>
        </p:blipFill>
        <p:spPr>
          <a:xfrm>
            <a:off x="1" y="0"/>
            <a:ext cx="2198767" cy="1130400"/>
          </a:xfrm>
          <a:prstGeom prst="rect">
            <a:avLst/>
          </a:prstGeom>
          <a:noFill/>
          <a:ln>
            <a:noFill/>
          </a:ln>
        </p:spPr>
      </p:pic>
      <p:sp>
        <p:nvSpPr>
          <p:cNvPr id="51" name="Google Shape;51;p7"/>
          <p:cNvSpPr txBox="1">
            <a:spLocks noGrp="1"/>
          </p:cNvSpPr>
          <p:nvPr>
            <p:ph type="title"/>
          </p:nvPr>
        </p:nvSpPr>
        <p:spPr>
          <a:xfrm>
            <a:off x="-100" y="0"/>
            <a:ext cx="12192000" cy="1130400"/>
          </a:xfrm>
          <a:prstGeom prst="rect">
            <a:avLst/>
          </a:prstGeom>
        </p:spPr>
        <p:txBody>
          <a:bodyPr spcFirstLastPara="1" wrap="square" lIns="91425" tIns="91425" rIns="91425" bIns="91425"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Tree>
    <p:extLst>
      <p:ext uri="{BB962C8B-B14F-4D97-AF65-F5344CB8AC3E}">
        <p14:creationId xmlns:p14="http://schemas.microsoft.com/office/powerpoint/2010/main" val="1070824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userDrawn="1">
  <p:cSld name="One column text">
    <p:spTree>
      <p:nvGrpSpPr>
        <p:cNvPr id="1" name="Shape 52"/>
        <p:cNvGrpSpPr/>
        <p:nvPr/>
      </p:nvGrpSpPr>
      <p:grpSpPr>
        <a:xfrm>
          <a:off x="0" y="0"/>
          <a:ext cx="0" cy="0"/>
          <a:chOff x="0" y="0"/>
          <a:chExt cx="0" cy="0"/>
        </a:xfrm>
      </p:grpSpPr>
      <p:sp>
        <p:nvSpPr>
          <p:cNvPr id="54" name="Google Shape;54;p8"/>
          <p:cNvSpPr txBox="1"/>
          <p:nvPr/>
        </p:nvSpPr>
        <p:spPr>
          <a:xfrm rot="10800000" flipH="1">
            <a:off x="4368800" y="0"/>
            <a:ext cx="7823200"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5" name="Google Shape;55;p8"/>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6" name="Google Shape;56;p8"/>
          <p:cNvSpPr txBox="1">
            <a:spLocks noGrp="1"/>
          </p:cNvSpPr>
          <p:nvPr>
            <p:ph type="title"/>
          </p:nvPr>
        </p:nvSpPr>
        <p:spPr>
          <a:xfrm>
            <a:off x="222900" y="375467"/>
            <a:ext cx="3926000" cy="12711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8" name="Google Shape;58;p8"/>
          <p:cNvSpPr txBox="1">
            <a:spLocks noGrp="1"/>
          </p:cNvSpPr>
          <p:nvPr>
            <p:ph type="sldNum" idx="12"/>
          </p:nvPr>
        </p:nvSpPr>
        <p:spPr>
          <a:xfrm>
            <a:off x="11364733" y="6484267"/>
            <a:ext cx="731600" cy="3012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pt-BR" smtClean="0"/>
              <a:pPr/>
              <a:t>‹#›</a:t>
            </a:fld>
            <a:endParaRPr lang="pt-BR"/>
          </a:p>
        </p:txBody>
      </p:sp>
    </p:spTree>
    <p:extLst>
      <p:ext uri="{BB962C8B-B14F-4D97-AF65-F5344CB8AC3E}">
        <p14:creationId xmlns:p14="http://schemas.microsoft.com/office/powerpoint/2010/main" val="2023883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A23CF-D84B-684C-B656-DEA6707FBB90}"/>
              </a:ext>
            </a:extLst>
          </p:cNvPr>
          <p:cNvSpPr>
            <a:spLocks noGrp="1"/>
          </p:cNvSpPr>
          <p:nvPr>
            <p:ph type="title"/>
          </p:nvPr>
        </p:nvSpPr>
        <p:spPr/>
        <p:txBody>
          <a:bodyPr/>
          <a:lstStyle>
            <a:lvl1pPr>
              <a:defRPr>
                <a:solidFill>
                  <a:srgbClr val="0070C0"/>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8FE2820-39E0-CC4F-B5A0-F0E7999B8DDC}"/>
              </a:ext>
            </a:extLst>
          </p:cNvPr>
          <p:cNvSpPr>
            <a:spLocks noGrp="1"/>
          </p:cNvSpPr>
          <p:nvPr>
            <p:ph idx="1"/>
          </p:nvPr>
        </p:nvSpPr>
        <p:spPr/>
        <p:txBody>
          <a:bodyPr/>
          <a:lstStyle>
            <a:lvl1pPr>
              <a:defRPr>
                <a:solidFill>
                  <a:srgbClr val="0070C0"/>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59B540A-D7C7-E34C-899D-33D88F11BE59}"/>
              </a:ext>
            </a:extLst>
          </p:cNvPr>
          <p:cNvSpPr>
            <a:spLocks noGrp="1"/>
          </p:cNvSpPr>
          <p:nvPr>
            <p:ph type="dt" sz="half" idx="10"/>
          </p:nvPr>
        </p:nvSpPr>
        <p:spPr/>
        <p:txBody>
          <a:bodyPr/>
          <a:lstStyle/>
          <a:p>
            <a:fld id="{765747DF-33CA-0943-B3ED-09F210F7C3E8}" type="datetime1">
              <a:rPr lang="en-US" smtClean="0"/>
              <a:t>10/14/19</a:t>
            </a:fld>
            <a:endParaRPr lang="en-US"/>
          </a:p>
        </p:txBody>
      </p:sp>
      <p:sp>
        <p:nvSpPr>
          <p:cNvPr id="5" name="Footer Placeholder 4">
            <a:extLst>
              <a:ext uri="{FF2B5EF4-FFF2-40B4-BE49-F238E27FC236}">
                <a16:creationId xmlns:a16="http://schemas.microsoft.com/office/drawing/2014/main" id="{7BBD9C69-46B8-3143-B293-FED57C40A7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26ABA-3182-BC4B-B3C9-B4BE99DB2969}"/>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3041265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3B73D-8B55-9C41-A759-D5DADDE1269A}"/>
              </a:ext>
            </a:extLst>
          </p:cNvPr>
          <p:cNvSpPr>
            <a:spLocks noGrp="1"/>
          </p:cNvSpPr>
          <p:nvPr>
            <p:ph type="title"/>
          </p:nvPr>
        </p:nvSpPr>
        <p:spPr>
          <a:xfrm>
            <a:off x="831850" y="1709738"/>
            <a:ext cx="10515600" cy="2852737"/>
          </a:xfrm>
        </p:spPr>
        <p:txBody>
          <a:bodyPr anchor="b"/>
          <a:lstStyle>
            <a:lvl1pPr>
              <a:defRPr sz="6000">
                <a:solidFill>
                  <a:srgbClr val="0070C0"/>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C8BF821E-80D6-7F45-94DD-AFD8875887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61C4AEC-36DF-D241-9E06-C39262BFDB66}"/>
              </a:ext>
            </a:extLst>
          </p:cNvPr>
          <p:cNvSpPr>
            <a:spLocks noGrp="1"/>
          </p:cNvSpPr>
          <p:nvPr>
            <p:ph type="dt" sz="half" idx="10"/>
          </p:nvPr>
        </p:nvSpPr>
        <p:spPr/>
        <p:txBody>
          <a:bodyPr/>
          <a:lstStyle/>
          <a:p>
            <a:fld id="{051312E4-4DE9-F64C-84C9-140E246B9BA6}" type="datetime1">
              <a:rPr lang="en-US" smtClean="0"/>
              <a:t>10/14/19</a:t>
            </a:fld>
            <a:endParaRPr lang="en-US"/>
          </a:p>
        </p:txBody>
      </p:sp>
      <p:sp>
        <p:nvSpPr>
          <p:cNvPr id="5" name="Footer Placeholder 4">
            <a:extLst>
              <a:ext uri="{FF2B5EF4-FFF2-40B4-BE49-F238E27FC236}">
                <a16:creationId xmlns:a16="http://schemas.microsoft.com/office/drawing/2014/main" id="{6E8F9459-9792-B640-991D-EEF5456A77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F8C7EA-EDFE-624B-9275-E5BBAAAEAE15}"/>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606625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CA90D-A1F5-274D-956E-FE053DE7DD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234752-08BD-A84C-BB29-45393938F3B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46F3AA-5C53-1E4F-9F2A-219ED98353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B8A14A7-999E-924B-B412-227ADFA6BD4E}"/>
              </a:ext>
            </a:extLst>
          </p:cNvPr>
          <p:cNvSpPr>
            <a:spLocks noGrp="1"/>
          </p:cNvSpPr>
          <p:nvPr>
            <p:ph type="dt" sz="half" idx="10"/>
          </p:nvPr>
        </p:nvSpPr>
        <p:spPr/>
        <p:txBody>
          <a:bodyPr/>
          <a:lstStyle/>
          <a:p>
            <a:fld id="{CE041EA8-528B-1D41-ACE0-3C37CEA76EE7}" type="datetime1">
              <a:rPr lang="en-US" smtClean="0"/>
              <a:t>10/14/19</a:t>
            </a:fld>
            <a:endParaRPr lang="en-US"/>
          </a:p>
        </p:txBody>
      </p:sp>
      <p:sp>
        <p:nvSpPr>
          <p:cNvPr id="6" name="Footer Placeholder 5">
            <a:extLst>
              <a:ext uri="{FF2B5EF4-FFF2-40B4-BE49-F238E27FC236}">
                <a16:creationId xmlns:a16="http://schemas.microsoft.com/office/drawing/2014/main" id="{D38383D5-1CEE-8743-9DAA-1481E3CA5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DC9FB2-EBB1-BE4B-86D6-502078230EF3}"/>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2762672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2C11-7A14-6541-8CC6-53DC6FED0A51}"/>
              </a:ext>
            </a:extLst>
          </p:cNvPr>
          <p:cNvSpPr>
            <a:spLocks noGrp="1"/>
          </p:cNvSpPr>
          <p:nvPr>
            <p:ph type="title"/>
          </p:nvPr>
        </p:nvSpPr>
        <p:spPr>
          <a:xfrm>
            <a:off x="839788" y="365125"/>
            <a:ext cx="10515600" cy="1325563"/>
          </a:xfrm>
        </p:spPr>
        <p:txBody>
          <a:bodyPr/>
          <a:lstStyle>
            <a:lvl1pPr>
              <a:defRPr>
                <a:solidFill>
                  <a:srgbClr val="0070C0"/>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32C3F145-5FD2-494B-BE59-D83EE8F84A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A02F8517-A6DA-2540-9BB5-B570BB0F3B88}"/>
              </a:ext>
            </a:extLst>
          </p:cNvPr>
          <p:cNvSpPr>
            <a:spLocks noGrp="1"/>
          </p:cNvSpPr>
          <p:nvPr>
            <p:ph sz="half" idx="2"/>
          </p:nvPr>
        </p:nvSpPr>
        <p:spPr>
          <a:xfrm>
            <a:off x="839788" y="2505075"/>
            <a:ext cx="5157787" cy="3684588"/>
          </a:xfrm>
        </p:spPr>
        <p:txBody>
          <a:bodyPr/>
          <a:lstStyle>
            <a:lvl1pPr>
              <a:defRPr>
                <a:solidFill>
                  <a:srgbClr val="0070C0"/>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FA86162B-5076-B441-ABFB-1E5B6E5C35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E31C2A9-74DB-5C45-9B12-EF2C0A9F31C2}"/>
              </a:ext>
            </a:extLst>
          </p:cNvPr>
          <p:cNvSpPr>
            <a:spLocks noGrp="1"/>
          </p:cNvSpPr>
          <p:nvPr>
            <p:ph sz="quarter" idx="4"/>
          </p:nvPr>
        </p:nvSpPr>
        <p:spPr>
          <a:xfrm>
            <a:off x="6172200" y="2505075"/>
            <a:ext cx="5183188" cy="3684588"/>
          </a:xfrm>
        </p:spPr>
        <p:txBody>
          <a:bodyPr/>
          <a:lstStyle>
            <a:lvl1pPr>
              <a:defRPr>
                <a:solidFill>
                  <a:srgbClr val="0070C0"/>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01A11AFE-6068-F54C-8324-3A7C9F98C1B6}"/>
              </a:ext>
            </a:extLst>
          </p:cNvPr>
          <p:cNvSpPr>
            <a:spLocks noGrp="1"/>
          </p:cNvSpPr>
          <p:nvPr>
            <p:ph type="dt" sz="half" idx="10"/>
          </p:nvPr>
        </p:nvSpPr>
        <p:spPr/>
        <p:txBody>
          <a:bodyPr/>
          <a:lstStyle/>
          <a:p>
            <a:fld id="{7C44BD22-7CF3-0749-9264-A642B4B6498F}" type="datetime1">
              <a:rPr lang="en-US" smtClean="0"/>
              <a:t>10/14/19</a:t>
            </a:fld>
            <a:endParaRPr lang="en-US"/>
          </a:p>
        </p:txBody>
      </p:sp>
      <p:sp>
        <p:nvSpPr>
          <p:cNvPr id="8" name="Footer Placeholder 7">
            <a:extLst>
              <a:ext uri="{FF2B5EF4-FFF2-40B4-BE49-F238E27FC236}">
                <a16:creationId xmlns:a16="http://schemas.microsoft.com/office/drawing/2014/main" id="{A1021A0E-6135-5D4B-A24D-8EFB4839D0C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B26B17-EC49-C942-8FBB-E674BE0FB6B6}"/>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214749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8AF89-6261-2447-AEEF-4DB24BBB3557}"/>
              </a:ext>
            </a:extLst>
          </p:cNvPr>
          <p:cNvSpPr>
            <a:spLocks noGrp="1"/>
          </p:cNvSpPr>
          <p:nvPr>
            <p:ph type="title"/>
          </p:nvPr>
        </p:nvSpPr>
        <p:spPr/>
        <p:txBody>
          <a:bodyPr/>
          <a:lstStyle>
            <a:lvl1pPr>
              <a:defRPr>
                <a:solidFill>
                  <a:srgbClr val="0070C0"/>
                </a:solidFill>
              </a:defRPr>
            </a:lvl1pPr>
          </a:lstStyle>
          <a:p>
            <a:r>
              <a:rPr lang="en-US" dirty="0"/>
              <a:t>Click to edit Master title style</a:t>
            </a:r>
          </a:p>
        </p:txBody>
      </p:sp>
      <p:sp>
        <p:nvSpPr>
          <p:cNvPr id="3" name="Date Placeholder 2">
            <a:extLst>
              <a:ext uri="{FF2B5EF4-FFF2-40B4-BE49-F238E27FC236}">
                <a16:creationId xmlns:a16="http://schemas.microsoft.com/office/drawing/2014/main" id="{981C8867-3EEB-8643-B0EC-F0A0CBDD6E02}"/>
              </a:ext>
            </a:extLst>
          </p:cNvPr>
          <p:cNvSpPr>
            <a:spLocks noGrp="1"/>
          </p:cNvSpPr>
          <p:nvPr>
            <p:ph type="dt" sz="half" idx="10"/>
          </p:nvPr>
        </p:nvSpPr>
        <p:spPr/>
        <p:txBody>
          <a:bodyPr/>
          <a:lstStyle/>
          <a:p>
            <a:fld id="{CB56A97E-B83B-5845-BCF0-2EE86579A403}" type="datetime1">
              <a:rPr lang="en-US" smtClean="0"/>
              <a:t>10/14/19</a:t>
            </a:fld>
            <a:endParaRPr lang="en-US"/>
          </a:p>
        </p:txBody>
      </p:sp>
      <p:sp>
        <p:nvSpPr>
          <p:cNvPr id="4" name="Footer Placeholder 3">
            <a:extLst>
              <a:ext uri="{FF2B5EF4-FFF2-40B4-BE49-F238E27FC236}">
                <a16:creationId xmlns:a16="http://schemas.microsoft.com/office/drawing/2014/main" id="{D7C4E047-63E3-1D49-9A21-C537139013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F1BD71-825F-044C-8795-E74029FEA070}"/>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749865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9D4914-4D54-9D43-9799-1B12F5F4464F}"/>
              </a:ext>
            </a:extLst>
          </p:cNvPr>
          <p:cNvSpPr>
            <a:spLocks noGrp="1"/>
          </p:cNvSpPr>
          <p:nvPr>
            <p:ph type="dt" sz="half" idx="10"/>
          </p:nvPr>
        </p:nvSpPr>
        <p:spPr/>
        <p:txBody>
          <a:bodyPr/>
          <a:lstStyle/>
          <a:p>
            <a:fld id="{9E2E7683-F39C-3844-9D74-7939755BE13B}" type="datetime1">
              <a:rPr lang="en-US" smtClean="0"/>
              <a:t>10/14/19</a:t>
            </a:fld>
            <a:endParaRPr lang="en-US"/>
          </a:p>
        </p:txBody>
      </p:sp>
      <p:sp>
        <p:nvSpPr>
          <p:cNvPr id="3" name="Footer Placeholder 2">
            <a:extLst>
              <a:ext uri="{FF2B5EF4-FFF2-40B4-BE49-F238E27FC236}">
                <a16:creationId xmlns:a16="http://schemas.microsoft.com/office/drawing/2014/main" id="{CF1CE256-F6FF-9847-B463-6D24F1CAD1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625B8D-CB8F-6A44-A3FE-667D2BDFD0AE}"/>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1388834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A081-86AF-2D49-A842-70BAA9ACC69B}"/>
              </a:ext>
            </a:extLst>
          </p:cNvPr>
          <p:cNvSpPr>
            <a:spLocks noGrp="1"/>
          </p:cNvSpPr>
          <p:nvPr>
            <p:ph type="title"/>
          </p:nvPr>
        </p:nvSpPr>
        <p:spPr>
          <a:xfrm>
            <a:off x="839788" y="457200"/>
            <a:ext cx="3932237" cy="1600200"/>
          </a:xfrm>
        </p:spPr>
        <p:txBody>
          <a:bodyPr anchor="b"/>
          <a:lstStyle>
            <a:lvl1pPr>
              <a:defRPr sz="3200">
                <a:solidFill>
                  <a:srgbClr val="0070C0"/>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4AACA2FF-AF30-B349-9B7E-3512F782CD55}"/>
              </a:ext>
            </a:extLst>
          </p:cNvPr>
          <p:cNvSpPr>
            <a:spLocks noGrp="1"/>
          </p:cNvSpPr>
          <p:nvPr>
            <p:ph idx="1"/>
          </p:nvPr>
        </p:nvSpPr>
        <p:spPr>
          <a:xfrm>
            <a:off x="5183188" y="987425"/>
            <a:ext cx="6172200" cy="4873625"/>
          </a:xfrm>
        </p:spPr>
        <p:txBody>
          <a:bodyPr/>
          <a:lstStyle>
            <a:lvl1pPr>
              <a:defRPr sz="3200">
                <a:solidFill>
                  <a:srgbClr val="0070C0"/>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D7AB8328-9956-E84B-BD69-42A1A29FB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2ADF771-A7C4-BF4D-8AF5-28339C22449E}"/>
              </a:ext>
            </a:extLst>
          </p:cNvPr>
          <p:cNvSpPr>
            <a:spLocks noGrp="1"/>
          </p:cNvSpPr>
          <p:nvPr>
            <p:ph type="dt" sz="half" idx="10"/>
          </p:nvPr>
        </p:nvSpPr>
        <p:spPr/>
        <p:txBody>
          <a:bodyPr/>
          <a:lstStyle/>
          <a:p>
            <a:fld id="{C3593C15-45C2-7F4E-BDB8-AC4FD6164491}" type="datetime1">
              <a:rPr lang="en-US" smtClean="0"/>
              <a:t>10/14/19</a:t>
            </a:fld>
            <a:endParaRPr lang="en-US"/>
          </a:p>
        </p:txBody>
      </p:sp>
      <p:sp>
        <p:nvSpPr>
          <p:cNvPr id="6" name="Footer Placeholder 5">
            <a:extLst>
              <a:ext uri="{FF2B5EF4-FFF2-40B4-BE49-F238E27FC236}">
                <a16:creationId xmlns:a16="http://schemas.microsoft.com/office/drawing/2014/main" id="{DBF1B137-ACDD-9E48-B11E-E6E5161FB5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DF35B3-13AE-4D47-A36E-9C83C16D78C0}"/>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3777740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521A3-1AC3-1448-A751-2B390F67620F}"/>
              </a:ext>
            </a:extLst>
          </p:cNvPr>
          <p:cNvSpPr>
            <a:spLocks noGrp="1"/>
          </p:cNvSpPr>
          <p:nvPr>
            <p:ph type="title"/>
          </p:nvPr>
        </p:nvSpPr>
        <p:spPr>
          <a:xfrm>
            <a:off x="839788" y="457200"/>
            <a:ext cx="3932237" cy="1600200"/>
          </a:xfrm>
        </p:spPr>
        <p:txBody>
          <a:bodyPr anchor="b"/>
          <a:lstStyle>
            <a:lvl1pPr>
              <a:defRPr sz="3200">
                <a:solidFill>
                  <a:srgbClr val="0070C0"/>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1BE81225-C11F-9D4C-A6DD-C04AAECD74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00FE830-8E31-4740-B04B-6B56FAFE1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319966-AB1B-9845-BFFA-C5C498373FDE}"/>
              </a:ext>
            </a:extLst>
          </p:cNvPr>
          <p:cNvSpPr>
            <a:spLocks noGrp="1"/>
          </p:cNvSpPr>
          <p:nvPr>
            <p:ph type="dt" sz="half" idx="10"/>
          </p:nvPr>
        </p:nvSpPr>
        <p:spPr/>
        <p:txBody>
          <a:bodyPr/>
          <a:lstStyle/>
          <a:p>
            <a:fld id="{5760C16B-CC54-9B43-A6DB-911F9CCCA924}" type="datetime1">
              <a:rPr lang="en-US" smtClean="0"/>
              <a:t>10/14/19</a:t>
            </a:fld>
            <a:endParaRPr lang="en-US"/>
          </a:p>
        </p:txBody>
      </p:sp>
      <p:sp>
        <p:nvSpPr>
          <p:cNvPr id="6" name="Footer Placeholder 5">
            <a:extLst>
              <a:ext uri="{FF2B5EF4-FFF2-40B4-BE49-F238E27FC236}">
                <a16:creationId xmlns:a16="http://schemas.microsoft.com/office/drawing/2014/main" id="{C15235D8-A234-6F4E-9632-7551FA22FE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BBC5B7-0FDC-6A49-85B0-D1DF393DCEEB}"/>
              </a:ext>
            </a:extLst>
          </p:cNvPr>
          <p:cNvSpPr>
            <a:spLocks noGrp="1"/>
          </p:cNvSpPr>
          <p:nvPr>
            <p:ph type="sldNum" sz="quarter" idx="12"/>
          </p:nvPr>
        </p:nvSpPr>
        <p:spPr/>
        <p:txBody>
          <a:bodyPr/>
          <a:lstStyle/>
          <a:p>
            <a:fld id="{40FD0629-489C-2B4C-9462-5B2376EE3AC2}" type="slidenum">
              <a:rPr lang="en-US" smtClean="0"/>
              <a:t>‹#›</a:t>
            </a:fld>
            <a:endParaRPr lang="en-US"/>
          </a:p>
        </p:txBody>
      </p:sp>
    </p:spTree>
    <p:extLst>
      <p:ext uri="{BB962C8B-B14F-4D97-AF65-F5344CB8AC3E}">
        <p14:creationId xmlns:p14="http://schemas.microsoft.com/office/powerpoint/2010/main" val="4277225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37D0C9-3F1B-DE46-86AD-784996FABD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7395CF7-00BD-2F43-9D8A-A51C4B60CB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3DE9554-EBF8-3649-B611-7EA0E469C5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B3EBDB-B51B-7941-9847-12292384E4D0}" type="datetime1">
              <a:rPr lang="en-US" smtClean="0"/>
              <a:t>10/14/19</a:t>
            </a:fld>
            <a:endParaRPr lang="en-US"/>
          </a:p>
        </p:txBody>
      </p:sp>
      <p:sp>
        <p:nvSpPr>
          <p:cNvPr id="5" name="Footer Placeholder 4">
            <a:extLst>
              <a:ext uri="{FF2B5EF4-FFF2-40B4-BE49-F238E27FC236}">
                <a16:creationId xmlns:a16="http://schemas.microsoft.com/office/drawing/2014/main" id="{DA757176-16FA-D84E-8473-943EC73B5F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640D37-72D4-254A-B3DD-52D950246A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FD0629-489C-2B4C-9462-5B2376EE3AC2}" type="slidenum">
              <a:rPr lang="en-US" smtClean="0"/>
              <a:t>‹#›</a:t>
            </a:fld>
            <a:endParaRPr lang="en-US"/>
          </a:p>
        </p:txBody>
      </p:sp>
    </p:spTree>
    <p:extLst>
      <p:ext uri="{BB962C8B-B14F-4D97-AF65-F5344CB8AC3E}">
        <p14:creationId xmlns:p14="http://schemas.microsoft.com/office/powerpoint/2010/main" val="3547682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defTabSz="914400" rtl="0" eaLnBrk="1" latinLnBrk="0" hangingPunct="1">
        <a:lnSpc>
          <a:spcPct val="90000"/>
        </a:lnSpc>
        <a:spcBef>
          <a:spcPct val="0"/>
        </a:spcBef>
        <a:buNone/>
        <a:defRPr sz="4400" kern="1200">
          <a:solidFill>
            <a:srgbClr val="0070C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70C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hyperlink" Target="https://www.epj-conferences.org/articles/epjconf/pdf/2019/19/epjconf_chep2018_02031.pdf" TargetMode="Externa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hyperlink" Target="https://github.com/kpedro88/install-geant"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hyperlink" Target="https://github.com/kpedro88/SimGVCore" TargetMode="Externa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115.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11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11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file:////data/geant/test3/GV/CMSSW_10_2_0/src/SimGVCore/Application/test" TargetMode="External"/><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12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12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5.xml"/><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12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hyperlink" Target="https://github.com/kpedro88/SimGVCore/blob/SensDetTemplateWrapper/CaloGV/interface/VolumeWrapper.h"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hyperlink" Target="https://github.com/kpedro88/SimGVCore/blob/SensDetTemplateWrapper/CaloG4/interface/VolumeWrapper.h" TargetMode="External"/><Relationship Id="rId5" Type="http://schemas.openxmlformats.org/officeDocument/2006/relationships/hyperlink" Target="https://github.com/kpedro88/SimGVCore/blob/SensDetTemplateWrapper/CaloGV/interface/StepWrapper.h" TargetMode="External"/><Relationship Id="rId4" Type="http://schemas.openxmlformats.org/officeDocument/2006/relationships/hyperlink" Target="https://github.com/kpedro88/SimGVCore/blob/SensDetTemplateWrapper/CaloG4/interface/StepWrapper.h" TargetMode="Externa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95.xml"/><Relationship Id="rId1" Type="http://schemas.openxmlformats.org/officeDocument/2006/relationships/slideLayout" Target="../slideLayouts/slideLayout2.xml"/><Relationship Id="rId5" Type="http://schemas.openxmlformats.org/officeDocument/2006/relationships/image" Target="../media/image93.jpeg"/><Relationship Id="rId4" Type="http://schemas.openxmlformats.org/officeDocument/2006/relationships/image" Target="../media/image92.jpeg"/></Relationships>
</file>

<file path=ppt/slides/_rels/slide133.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96.xml"/><Relationship Id="rId1" Type="http://schemas.openxmlformats.org/officeDocument/2006/relationships/slideLayout" Target="../slideLayouts/slideLayout2.xml"/><Relationship Id="rId5" Type="http://schemas.openxmlformats.org/officeDocument/2006/relationships/image" Target="../media/image96.jpeg"/><Relationship Id="rId4" Type="http://schemas.openxmlformats.org/officeDocument/2006/relationships/image" Target="../media/image95.jpeg"/></Relationships>
</file>

<file path=ppt/slides/_rels/slide13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13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00.jpeg"/></Relationships>
</file>

<file path=ppt/slides/_rels/slide136.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openxmlformats.org/officeDocument/2006/relationships/image" Target="../media/image102.jpeg"/></Relationships>
</file>

<file path=ppt/slides/_rels/slide13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100.xml"/><Relationship Id="rId1" Type="http://schemas.openxmlformats.org/officeDocument/2006/relationships/slideLayout" Target="../slideLayouts/slideLayout2.xml"/><Relationship Id="rId4" Type="http://schemas.openxmlformats.org/officeDocument/2006/relationships/image" Target="../media/image104.jpeg"/></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github.com/root-project/veccor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hyperlink" Target="https://gitlab.cern.ch/VecGeom/VecGeo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github.com/agheata/vectorflow"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github.com/root-project/vecmath"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3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4.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v3@2.4"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hyperlink" Target="mailto:v3@2.4" TargetMode="External"/><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hyperlink" Target="https://software.intel.com/en-us/vtune-amplifier-help-front-end-bound" TargetMode="External"/><Relationship Id="rId4" Type="http://schemas.openxmlformats.org/officeDocument/2006/relationships/hyperlink" Target="mailto:v3@2.4"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hyperlink" Target="https://indico.cern.ch/event/587955/contributions/2938041/attachments/1683418/2706263/Vectorization_chep2018.pdf"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hyperlink" Target="https://godbolt.org/g/bjQzbA" TargetMode="External"/><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hyperlink" Target="https://godbolt.org/g/R6fXAw" TargetMode="Externa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4.xml"/><Relationship Id="rId1" Type="http://schemas.openxmlformats.org/officeDocument/2006/relationships/slideLayout" Target="../slideLayouts/slideLayout15.xml"/><Relationship Id="rId4" Type="http://schemas.openxmlformats.org/officeDocument/2006/relationships/hyperlink" Target="https://github.com/skeeto/mandel-sim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7.xml"/><Relationship Id="rId1" Type="http://schemas.openxmlformats.org/officeDocument/2006/relationships/slideLayout" Target="../slideLayouts/slideLayout14.xml"/><Relationship Id="rId4" Type="http://schemas.openxmlformats.org/officeDocument/2006/relationships/hyperlink" Target="https://indico.cern.ch/event/567550/papers/2700128/files/6152-veccore-v2.pdf"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58.xml"/><Relationship Id="rId1" Type="http://schemas.openxmlformats.org/officeDocument/2006/relationships/slideLayout" Target="../slideLayouts/slideLayout14.xml"/><Relationship Id="rId4" Type="http://schemas.openxmlformats.org/officeDocument/2006/relationships/image" Target="../media/image45.gi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62.xml"/><Relationship Id="rId16" Type="http://schemas.openxmlformats.org/officeDocument/2006/relationships/image" Target="../media/image61.png"/><Relationship Id="rId1" Type="http://schemas.openxmlformats.org/officeDocument/2006/relationships/slideLayout" Target="../slideLayouts/slideLayout1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png"/></Relationships>
</file>

<file path=ppt/slides/_rels/slide83.xml.rels><?xml version="1.0" encoding="UTF-8" standalone="yes"?>
<Relationships xmlns="http://schemas.openxmlformats.org/package/2006/relationships"><Relationship Id="rId8" Type="http://schemas.openxmlformats.org/officeDocument/2006/relationships/hyperlink" Target="https://www.epj-conferences.org/articles/epjconf/pdf/2019/19/epjconf_chep2018_02031.pdf" TargetMode="External"/><Relationship Id="rId3" Type="http://schemas.openxmlformats.org/officeDocument/2006/relationships/image" Target="../media/image62.emf"/><Relationship Id="rId7" Type="http://schemas.openxmlformats.org/officeDocument/2006/relationships/image" Target="../media/image66.pn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8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hyperlink" Target="https://www.epj-conferences.org/articles/epjconf/pdf/2019/19/epjconf_chep2018_02031.pdf" TargetMode="External"/><Relationship Id="rId5" Type="http://schemas.openxmlformats.org/officeDocument/2006/relationships/image" Target="../media/image67.png"/><Relationship Id="rId4" Type="http://schemas.openxmlformats.org/officeDocument/2006/relationships/image" Target="../media/image66.png"/></Relationships>
</file>

<file path=ppt/slides/_rels/slide8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hyperlink" Target="https://www.epj-conferences.org/articles/epjconf/pdf/2019/19/epjconf_chep2018_02031.pdf"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66.xml"/><Relationship Id="rId16" Type="http://schemas.openxmlformats.org/officeDocument/2006/relationships/image" Target="../media/image61.png"/><Relationship Id="rId1" Type="http://schemas.openxmlformats.org/officeDocument/2006/relationships/slideLayout" Target="../slideLayouts/slideLayout1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png"/></Relationships>
</file>

<file path=ppt/slides/_rels/slide98.xml.rels><?xml version="1.0" encoding="UTF-8" standalone="yes"?>
<Relationships xmlns="http://schemas.openxmlformats.org/package/2006/relationships"><Relationship Id="rId8" Type="http://schemas.openxmlformats.org/officeDocument/2006/relationships/hyperlink" Target="https://www.epj-conferences.org/articles/epjconf/pdf/2019/19/epjconf_chep2018_02031.pdf" TargetMode="External"/><Relationship Id="rId3" Type="http://schemas.openxmlformats.org/officeDocument/2006/relationships/image" Target="../media/image62.emf"/><Relationship Id="rId7" Type="http://schemas.openxmlformats.org/officeDocument/2006/relationships/image" Target="../media/image66.pn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9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hyperlink" Target="https://www.epj-conferences.org/articles/epjconf/pdf/2019/19/epjconf_chep2018_02031.pdf" TargetMode="External"/><Relationship Id="rId5" Type="http://schemas.openxmlformats.org/officeDocument/2006/relationships/image" Target="../media/image67.png"/><Relationship Id="rId4" Type="http://schemas.openxmlformats.org/officeDocument/2006/relationships/image" Target="../media/image6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1D57E-A08E-3A4C-A69A-33FB3FDF12C9}"/>
              </a:ext>
            </a:extLst>
          </p:cNvPr>
          <p:cNvSpPr>
            <a:spLocks noGrp="1"/>
          </p:cNvSpPr>
          <p:nvPr>
            <p:ph type="ctrTitle"/>
          </p:nvPr>
        </p:nvSpPr>
        <p:spPr/>
        <p:txBody>
          <a:bodyPr>
            <a:normAutofit fontScale="90000"/>
          </a:bodyPr>
          <a:lstStyle/>
          <a:p>
            <a:r>
              <a:rPr lang="en-US" b="1" dirty="0"/>
              <a:t>Design, implementation and performance results of the </a:t>
            </a:r>
            <a:r>
              <a:rPr lang="en-US" b="1" dirty="0" err="1"/>
              <a:t>GeantV</a:t>
            </a:r>
            <a:r>
              <a:rPr lang="en-US" b="1" dirty="0"/>
              <a:t> prototype</a:t>
            </a:r>
            <a:endParaRPr lang="en-US" dirty="0"/>
          </a:p>
        </p:txBody>
      </p:sp>
      <p:sp>
        <p:nvSpPr>
          <p:cNvPr id="3" name="Subtitle 2">
            <a:extLst>
              <a:ext uri="{FF2B5EF4-FFF2-40B4-BE49-F238E27FC236}">
                <a16:creationId xmlns:a16="http://schemas.microsoft.com/office/drawing/2014/main" id="{7217E36A-F970-EE40-97B0-4ADE03259F19}"/>
              </a:ext>
            </a:extLst>
          </p:cNvPr>
          <p:cNvSpPr>
            <a:spLocks noGrp="1"/>
          </p:cNvSpPr>
          <p:nvPr>
            <p:ph type="subTitle" idx="1"/>
          </p:nvPr>
        </p:nvSpPr>
        <p:spPr/>
        <p:txBody>
          <a:bodyPr/>
          <a:lstStyle/>
          <a:p>
            <a:r>
              <a:rPr lang="en-US" dirty="0">
                <a:solidFill>
                  <a:schemeClr val="tx1"/>
                </a:solidFill>
              </a:rPr>
              <a:t>Andrei </a:t>
            </a:r>
            <a:r>
              <a:rPr lang="en-US" dirty="0" err="1">
                <a:solidFill>
                  <a:schemeClr val="tx1"/>
                </a:solidFill>
              </a:rPr>
              <a:t>Gheata</a:t>
            </a:r>
            <a:r>
              <a:rPr lang="en-US" dirty="0">
                <a:solidFill>
                  <a:schemeClr val="tx1"/>
                </a:solidFill>
              </a:rPr>
              <a:t> for the </a:t>
            </a:r>
            <a:r>
              <a:rPr lang="en-US" dirty="0" err="1">
                <a:solidFill>
                  <a:schemeClr val="tx1"/>
                </a:solidFill>
              </a:rPr>
              <a:t>GeantV</a:t>
            </a:r>
            <a:r>
              <a:rPr lang="en-US" dirty="0">
                <a:solidFill>
                  <a:schemeClr val="tx1"/>
                </a:solidFill>
              </a:rPr>
              <a:t> R&amp;D team</a:t>
            </a:r>
          </a:p>
          <a:p>
            <a:endParaRPr lang="en-US" dirty="0">
              <a:solidFill>
                <a:schemeClr val="tx1"/>
              </a:solidFill>
            </a:endParaRPr>
          </a:p>
          <a:p>
            <a:r>
              <a:rPr lang="en-US" dirty="0">
                <a:solidFill>
                  <a:schemeClr val="tx1"/>
                </a:solidFill>
              </a:rPr>
              <a:t>Draft_v2</a:t>
            </a:r>
          </a:p>
        </p:txBody>
      </p:sp>
    </p:spTree>
    <p:extLst>
      <p:ext uri="{BB962C8B-B14F-4D97-AF65-F5344CB8AC3E}">
        <p14:creationId xmlns:p14="http://schemas.microsoft.com/office/powerpoint/2010/main" val="258825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18768-5B50-A74C-9454-8CE5BDA0A523}"/>
              </a:ext>
            </a:extLst>
          </p:cNvPr>
          <p:cNvSpPr>
            <a:spLocks noGrp="1"/>
          </p:cNvSpPr>
          <p:nvPr>
            <p:ph type="title"/>
          </p:nvPr>
        </p:nvSpPr>
        <p:spPr/>
        <p:txBody>
          <a:bodyPr/>
          <a:lstStyle/>
          <a:p>
            <a:r>
              <a:rPr lang="en-US" dirty="0"/>
              <a:t>Code design: vector interfaces</a:t>
            </a:r>
          </a:p>
        </p:txBody>
      </p:sp>
      <p:sp>
        <p:nvSpPr>
          <p:cNvPr id="3" name="Content Placeholder 2">
            <a:extLst>
              <a:ext uri="{FF2B5EF4-FFF2-40B4-BE49-F238E27FC236}">
                <a16:creationId xmlns:a16="http://schemas.microsoft.com/office/drawing/2014/main" id="{72A4FE41-7E1F-5D43-A745-AC6B44994FD7}"/>
              </a:ext>
            </a:extLst>
          </p:cNvPr>
          <p:cNvSpPr>
            <a:spLocks noGrp="1"/>
          </p:cNvSpPr>
          <p:nvPr>
            <p:ph idx="1"/>
          </p:nvPr>
        </p:nvSpPr>
        <p:spPr>
          <a:xfrm>
            <a:off x="838200" y="1825626"/>
            <a:ext cx="10515600" cy="938122"/>
          </a:xfrm>
        </p:spPr>
        <p:txBody>
          <a:bodyPr>
            <a:normAutofit fontScale="62500" lnSpcReduction="20000"/>
          </a:bodyPr>
          <a:lstStyle/>
          <a:p>
            <a:r>
              <a:rPr lang="en-US" dirty="0"/>
              <a:t>Reusing code -&gt; templated kernels for scalar/vector data types, working also on accelerators</a:t>
            </a:r>
          </a:p>
          <a:p>
            <a:r>
              <a:rPr lang="en-US" dirty="0"/>
              <a:t>A foundation enabling scalar/vector flows to coexist</a:t>
            </a:r>
          </a:p>
          <a:p>
            <a:r>
              <a:rPr lang="en-US" dirty="0"/>
              <a:t>Techniques to enforcing short vectorization -&gt; independent on compiler</a:t>
            </a:r>
          </a:p>
        </p:txBody>
      </p:sp>
      <p:sp>
        <p:nvSpPr>
          <p:cNvPr id="4" name="Slide Number Placeholder 3">
            <a:extLst>
              <a:ext uri="{FF2B5EF4-FFF2-40B4-BE49-F238E27FC236}">
                <a16:creationId xmlns:a16="http://schemas.microsoft.com/office/drawing/2014/main" id="{3D4CCE07-45F5-AA45-94C1-C163AF1D35D0}"/>
              </a:ext>
            </a:extLst>
          </p:cNvPr>
          <p:cNvSpPr>
            <a:spLocks noGrp="1"/>
          </p:cNvSpPr>
          <p:nvPr>
            <p:ph type="sldNum" sz="quarter" idx="12"/>
          </p:nvPr>
        </p:nvSpPr>
        <p:spPr/>
        <p:txBody>
          <a:bodyPr/>
          <a:lstStyle/>
          <a:p>
            <a:fld id="{40FD0629-489C-2B4C-9462-5B2376EE3AC2}" type="slidenum">
              <a:rPr lang="en-US" smtClean="0"/>
              <a:t>10</a:t>
            </a:fld>
            <a:endParaRPr lang="en-US"/>
          </a:p>
        </p:txBody>
      </p:sp>
      <p:pic>
        <p:nvPicPr>
          <p:cNvPr id="5" name="Google Shape;225;p22">
            <a:extLst>
              <a:ext uri="{FF2B5EF4-FFF2-40B4-BE49-F238E27FC236}">
                <a16:creationId xmlns:a16="http://schemas.microsoft.com/office/drawing/2014/main" id="{B320F4B6-30B0-194B-A876-3524949B8C82}"/>
              </a:ext>
            </a:extLst>
          </p:cNvPr>
          <p:cNvPicPr preferRelativeResize="0"/>
          <p:nvPr/>
        </p:nvPicPr>
        <p:blipFill>
          <a:blip r:embed="rId3">
            <a:alphaModFix/>
          </a:blip>
          <a:stretch>
            <a:fillRect/>
          </a:stretch>
        </p:blipFill>
        <p:spPr>
          <a:xfrm>
            <a:off x="1987545" y="2763749"/>
            <a:ext cx="8216910" cy="3775164"/>
          </a:xfrm>
          <a:prstGeom prst="rect">
            <a:avLst/>
          </a:prstGeom>
          <a:solidFill>
            <a:schemeClr val="tx1"/>
          </a:solidFill>
          <a:ln>
            <a:noFill/>
          </a:ln>
        </p:spPr>
      </p:pic>
      <p:sp>
        <p:nvSpPr>
          <p:cNvPr id="7" name="Google Shape;221;p22">
            <a:extLst>
              <a:ext uri="{FF2B5EF4-FFF2-40B4-BE49-F238E27FC236}">
                <a16:creationId xmlns:a16="http://schemas.microsoft.com/office/drawing/2014/main" id="{BA8C901C-4147-4940-A1E0-820FBAAD6DBA}"/>
              </a:ext>
            </a:extLst>
          </p:cNvPr>
          <p:cNvSpPr txBox="1"/>
          <p:nvPr/>
        </p:nvSpPr>
        <p:spPr>
          <a:xfrm>
            <a:off x="105234" y="4288621"/>
            <a:ext cx="1978280" cy="157792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dirty="0">
                <a:solidFill>
                  <a:srgbClr val="0070C0"/>
                </a:solidFill>
              </a:rPr>
              <a:t>Transforming naturally vectorizable scalar algorithms to use explicit vectorization</a:t>
            </a:r>
            <a:endParaRPr sz="1600" b="1" dirty="0">
              <a:solidFill>
                <a:srgbClr val="0070C0"/>
              </a:solidFill>
            </a:endParaRPr>
          </a:p>
        </p:txBody>
      </p:sp>
      <p:sp>
        <p:nvSpPr>
          <p:cNvPr id="8" name="Google Shape;222;p22">
            <a:extLst>
              <a:ext uri="{FF2B5EF4-FFF2-40B4-BE49-F238E27FC236}">
                <a16:creationId xmlns:a16="http://schemas.microsoft.com/office/drawing/2014/main" id="{70269514-2D3F-0E44-A879-0DA79CA16096}"/>
              </a:ext>
            </a:extLst>
          </p:cNvPr>
          <p:cNvSpPr txBox="1"/>
          <p:nvPr/>
        </p:nvSpPr>
        <p:spPr>
          <a:xfrm>
            <a:off x="10342400" y="4665982"/>
            <a:ext cx="1849600" cy="82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dirty="0">
                <a:solidFill>
                  <a:srgbClr val="0070C0"/>
                </a:solidFill>
              </a:rPr>
              <a:t>Single kernel for scalar/vector code</a:t>
            </a:r>
            <a:endParaRPr sz="1600" b="1" dirty="0">
              <a:solidFill>
                <a:srgbClr val="0070C0"/>
              </a:solidFill>
            </a:endParaRPr>
          </a:p>
        </p:txBody>
      </p:sp>
      <p:sp>
        <p:nvSpPr>
          <p:cNvPr id="6" name="TextBox 5">
            <a:extLst>
              <a:ext uri="{FF2B5EF4-FFF2-40B4-BE49-F238E27FC236}">
                <a16:creationId xmlns:a16="http://schemas.microsoft.com/office/drawing/2014/main" id="{3190CC74-9EA5-3647-B0CB-3E2838F1A378}"/>
              </a:ext>
            </a:extLst>
          </p:cNvPr>
          <p:cNvSpPr txBox="1"/>
          <p:nvPr/>
        </p:nvSpPr>
        <p:spPr>
          <a:xfrm>
            <a:off x="9697045" y="2117417"/>
            <a:ext cx="2389721" cy="646331"/>
          </a:xfrm>
          <a:prstGeom prst="rect">
            <a:avLst/>
          </a:prstGeom>
          <a:noFill/>
        </p:spPr>
        <p:txBody>
          <a:bodyPr wrap="square" rtlCol="0">
            <a:spAutoFit/>
          </a:bodyPr>
          <a:lstStyle/>
          <a:p>
            <a:r>
              <a:rPr lang="en-US" dirty="0">
                <a:solidFill>
                  <a:srgbClr val="D0000F"/>
                </a:solidFill>
              </a:rPr>
              <a:t>Started with geometry -&gt; </a:t>
            </a:r>
            <a:r>
              <a:rPr lang="en-US" dirty="0" err="1">
                <a:solidFill>
                  <a:srgbClr val="D0000F"/>
                </a:solidFill>
              </a:rPr>
              <a:t>VecGeom</a:t>
            </a:r>
            <a:endParaRPr lang="en-US" dirty="0">
              <a:solidFill>
                <a:srgbClr val="D0000F"/>
              </a:solidFill>
            </a:endParaRPr>
          </a:p>
        </p:txBody>
      </p:sp>
    </p:spTree>
    <p:extLst>
      <p:ext uri="{BB962C8B-B14F-4D97-AF65-F5344CB8AC3E}">
        <p14:creationId xmlns:p14="http://schemas.microsoft.com/office/powerpoint/2010/main" val="51104829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pecs: Haswell core i7 - AVX - Vc backend…">
            <a:extLst>
              <a:ext uri="{FF2B5EF4-FFF2-40B4-BE49-F238E27FC236}">
                <a16:creationId xmlns:a16="http://schemas.microsoft.com/office/drawing/2014/main" id="{680CE8B3-3590-8741-BEC1-9D4312CC8AE0}"/>
              </a:ext>
            </a:extLst>
          </p:cNvPr>
          <p:cNvSpPr txBox="1"/>
          <p:nvPr/>
        </p:nvSpPr>
        <p:spPr>
          <a:xfrm>
            <a:off x="3483189" y="10807877"/>
            <a:ext cx="6115428" cy="1590676"/>
          </a:xfrm>
          <a:prstGeom prst="rect">
            <a:avLst/>
          </a:prstGeom>
          <a:ln w="25400">
            <a:solidFill>
              <a:srgbClr val="747676"/>
            </a:solidFill>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spcBef>
                <a:spcPts val="0"/>
              </a:spcBef>
              <a:defRPr sz="2400" i="0" spc="0">
                <a:latin typeface="DIN Alternate"/>
                <a:ea typeface="DIN Alternate"/>
                <a:cs typeface="DIN Alternate"/>
                <a:sym typeface="DIN Alternate"/>
              </a:defRPr>
            </a:pPr>
            <a:r>
              <a:rPr dirty="0"/>
              <a:t>Specs: Haswell core i7 - AVX - </a:t>
            </a:r>
            <a:r>
              <a:rPr dirty="0" err="1"/>
              <a:t>Vc</a:t>
            </a:r>
            <a:r>
              <a:rPr dirty="0"/>
              <a:t> backend</a:t>
            </a:r>
          </a:p>
          <a:p>
            <a:pPr>
              <a:spcBef>
                <a:spcPts val="0"/>
              </a:spcBef>
              <a:defRPr sz="2400" i="0" spc="0">
                <a:latin typeface="DIN Alternate"/>
                <a:ea typeface="DIN Alternate"/>
                <a:cs typeface="DIN Alternate"/>
                <a:sym typeface="DIN Alternate"/>
              </a:defRPr>
            </a:pPr>
            <a:r>
              <a:rPr dirty="0"/>
              <a:t>Detector: </a:t>
            </a:r>
            <a:r>
              <a:rPr dirty="0" err="1"/>
              <a:t>Pb</a:t>
            </a:r>
            <a:r>
              <a:rPr dirty="0"/>
              <a:t>/PbWO4</a:t>
            </a:r>
          </a:p>
          <a:p>
            <a:pPr>
              <a:spcBef>
                <a:spcPts val="0"/>
              </a:spcBef>
              <a:defRPr sz="2400" i="0" spc="0">
                <a:latin typeface="DIN Alternate"/>
                <a:ea typeface="DIN Alternate"/>
                <a:cs typeface="DIN Alternate"/>
                <a:sym typeface="DIN Alternate"/>
              </a:defRPr>
            </a:pPr>
            <a:r>
              <a:rPr dirty="0"/>
              <a:t>Model for Energy Range [80GeV-100TeV]</a:t>
            </a:r>
          </a:p>
          <a:p>
            <a:pPr>
              <a:spcBef>
                <a:spcPts val="0"/>
              </a:spcBef>
              <a:defRPr sz="2400" i="0" spc="0">
                <a:latin typeface="DIN Alternate"/>
                <a:ea typeface="DIN Alternate"/>
                <a:cs typeface="DIN Alternate"/>
                <a:sym typeface="DIN Alternate"/>
              </a:defRPr>
            </a:pPr>
            <a:r>
              <a:rPr dirty="0"/>
              <a:t>Vectorized, #baskets: 256</a:t>
            </a:r>
          </a:p>
        </p:txBody>
      </p:sp>
      <p:pic>
        <p:nvPicPr>
          <p:cNvPr id="5" name="Picture 4">
            <a:extLst>
              <a:ext uri="{FF2B5EF4-FFF2-40B4-BE49-F238E27FC236}">
                <a16:creationId xmlns:a16="http://schemas.microsoft.com/office/drawing/2014/main" id="{0D96D086-5A96-A648-9EF3-13F7D2A19D5E}"/>
              </a:ext>
            </a:extLst>
          </p:cNvPr>
          <p:cNvPicPr>
            <a:picLocks noChangeAspect="1"/>
          </p:cNvPicPr>
          <p:nvPr/>
        </p:nvPicPr>
        <p:blipFill>
          <a:blip r:embed="rId3"/>
          <a:stretch>
            <a:fillRect/>
          </a:stretch>
        </p:blipFill>
        <p:spPr>
          <a:xfrm>
            <a:off x="4672012" y="1378629"/>
            <a:ext cx="6872287" cy="4213846"/>
          </a:xfrm>
          <a:prstGeom prst="rect">
            <a:avLst/>
          </a:prstGeom>
        </p:spPr>
      </p:pic>
      <p:sp>
        <p:nvSpPr>
          <p:cNvPr id="10" name="Rectangle 9">
            <a:extLst>
              <a:ext uri="{FF2B5EF4-FFF2-40B4-BE49-F238E27FC236}">
                <a16:creationId xmlns:a16="http://schemas.microsoft.com/office/drawing/2014/main" id="{A7987EF9-8BCC-AD42-B3E0-285D7F494819}"/>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6" name="Rectangle 5">
            <a:extLst>
              <a:ext uri="{FF2B5EF4-FFF2-40B4-BE49-F238E27FC236}">
                <a16:creationId xmlns:a16="http://schemas.microsoft.com/office/drawing/2014/main" id="{FF52C2F6-D4FE-D141-B262-08A0ADE4E8A0}"/>
              </a:ext>
            </a:extLst>
          </p:cNvPr>
          <p:cNvSpPr/>
          <p:nvPr/>
        </p:nvSpPr>
        <p:spPr>
          <a:xfrm>
            <a:off x="404301" y="3930872"/>
            <a:ext cx="3492689" cy="1754326"/>
          </a:xfrm>
          <a:prstGeom prst="rect">
            <a:avLst/>
          </a:prstGeom>
        </p:spPr>
        <p:txBody>
          <a:bodyPr wrap="square">
            <a:spAutoFit/>
          </a:bodyPr>
          <a:lstStyle/>
          <a:p>
            <a:r>
              <a:rPr lang="en-US" dirty="0">
                <a:latin typeface="NimbusRomNo9L"/>
              </a:rPr>
              <a:t>Speedup of the </a:t>
            </a:r>
            <a:r>
              <a:rPr lang="en-US" i="1" dirty="0">
                <a:latin typeface="NimbusRomNo9L"/>
              </a:rPr>
              <a:t>rejection </a:t>
            </a:r>
            <a:r>
              <a:rPr lang="en-US" dirty="0">
                <a:latin typeface="NimbusRomNo9L"/>
              </a:rPr>
              <a:t>based final state sampling compared to the sampling </a:t>
            </a:r>
            <a:r>
              <a:rPr lang="en-US" i="1" dirty="0">
                <a:latin typeface="NimbusRomNo9L"/>
              </a:rPr>
              <a:t>table </a:t>
            </a:r>
            <a:r>
              <a:rPr lang="en-US" dirty="0">
                <a:latin typeface="NimbusRomNo9L"/>
              </a:rPr>
              <a:t>based one in case of the Bethe-</a:t>
            </a:r>
            <a:r>
              <a:rPr lang="en-US" dirty="0" err="1">
                <a:latin typeface="NimbusRomNo9L"/>
              </a:rPr>
              <a:t>Heitler</a:t>
            </a:r>
            <a:r>
              <a:rPr lang="en-US" dirty="0">
                <a:latin typeface="NimbusRomNo9L"/>
              </a:rPr>
              <a:t> </a:t>
            </a:r>
            <a:r>
              <a:rPr lang="en-US" i="1" dirty="0">
                <a:latin typeface="NimbusRomNo9L"/>
              </a:rPr>
              <a:t>e</a:t>
            </a:r>
            <a:r>
              <a:rPr lang="en-US" sz="800" dirty="0">
                <a:latin typeface="txsy"/>
              </a:rPr>
              <a:t>−</a:t>
            </a:r>
            <a:r>
              <a:rPr lang="en-US" dirty="0">
                <a:latin typeface="rtxmi"/>
              </a:rPr>
              <a:t>/</a:t>
            </a:r>
            <a:r>
              <a:rPr lang="en-US" i="1" dirty="0">
                <a:latin typeface="NimbusRomNo9L"/>
              </a:rPr>
              <a:t>e</a:t>
            </a:r>
            <a:r>
              <a:rPr lang="en-US" sz="800" dirty="0">
                <a:latin typeface="rtxr"/>
              </a:rPr>
              <a:t>+ </a:t>
            </a:r>
            <a:r>
              <a:rPr lang="en-US" dirty="0">
                <a:latin typeface="NimbusRomNo9L"/>
              </a:rPr>
              <a:t>pair production model, as a function of the primary </a:t>
            </a:r>
            <a:r>
              <a:rPr lang="el-GR" dirty="0">
                <a:latin typeface="rtxmi"/>
              </a:rPr>
              <a:t>γ </a:t>
            </a:r>
            <a:r>
              <a:rPr lang="en-US" dirty="0">
                <a:latin typeface="NimbusRomNo9L"/>
              </a:rPr>
              <a:t>particle energy. </a:t>
            </a:r>
            <a:endParaRPr lang="en-US" dirty="0"/>
          </a:p>
        </p:txBody>
      </p:sp>
      <p:sp>
        <p:nvSpPr>
          <p:cNvPr id="12" name="TextBox 11">
            <a:extLst>
              <a:ext uri="{FF2B5EF4-FFF2-40B4-BE49-F238E27FC236}">
                <a16:creationId xmlns:a16="http://schemas.microsoft.com/office/drawing/2014/main" id="{48D1AE6F-24F3-6C47-B385-305A1BB02AF1}"/>
              </a:ext>
            </a:extLst>
          </p:cNvPr>
          <p:cNvSpPr txBox="1"/>
          <p:nvPr/>
        </p:nvSpPr>
        <p:spPr>
          <a:xfrm>
            <a:off x="10999087" y="903538"/>
            <a:ext cx="545212" cy="461665"/>
          </a:xfrm>
          <a:prstGeom prst="rect">
            <a:avLst/>
          </a:prstGeom>
          <a:noFill/>
        </p:spPr>
        <p:txBody>
          <a:bodyPr wrap="square" rtlCol="0">
            <a:spAutoFit/>
          </a:bodyPr>
          <a:lstStyle/>
          <a:p>
            <a:r>
              <a:rPr lang="en-US" sz="2400" dirty="0">
                <a:solidFill>
                  <a:schemeClr val="accent1"/>
                </a:solidFill>
                <a:hlinkClick r:id="rId4">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17" name="Title 1">
            <a:extLst>
              <a:ext uri="{FF2B5EF4-FFF2-40B4-BE49-F238E27FC236}">
                <a16:creationId xmlns:a16="http://schemas.microsoft.com/office/drawing/2014/main" id="{82774EE2-E7D6-0048-A5C4-A99D9DA2B7C5}"/>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18" name="TextBox 17">
            <a:extLst>
              <a:ext uri="{FF2B5EF4-FFF2-40B4-BE49-F238E27FC236}">
                <a16:creationId xmlns:a16="http://schemas.microsoft.com/office/drawing/2014/main" id="{05E03E3C-8C5F-D343-9133-E8E60430F6B2}"/>
              </a:ext>
            </a:extLst>
          </p:cNvPr>
          <p:cNvSpPr txBox="1"/>
          <p:nvPr/>
        </p:nvSpPr>
        <p:spPr>
          <a:xfrm>
            <a:off x="9288849" y="5531310"/>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6D073157-369D-334B-8205-B0BD9FAFE86C}"/>
              </a:ext>
            </a:extLst>
          </p:cNvPr>
          <p:cNvSpPr>
            <a:spLocks noGrp="1"/>
          </p:cNvSpPr>
          <p:nvPr>
            <p:ph type="sldNum" sz="quarter" idx="12"/>
          </p:nvPr>
        </p:nvSpPr>
        <p:spPr/>
        <p:txBody>
          <a:bodyPr/>
          <a:lstStyle/>
          <a:p>
            <a:fld id="{40FD0629-489C-2B4C-9462-5B2376EE3AC2}" type="slidenum">
              <a:rPr lang="en-US" smtClean="0"/>
              <a:t>100</a:t>
            </a:fld>
            <a:endParaRPr lang="en-US"/>
          </a:p>
        </p:txBody>
      </p:sp>
    </p:spTree>
    <p:extLst>
      <p:ext uri="{BB962C8B-B14F-4D97-AF65-F5344CB8AC3E}">
        <p14:creationId xmlns:p14="http://schemas.microsoft.com/office/powerpoint/2010/main" val="16982693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5D16B5-C228-4F40-B729-2A3FAF768D2F}"/>
              </a:ext>
            </a:extLst>
          </p:cNvPr>
          <p:cNvSpPr>
            <a:spLocks noGrp="1"/>
          </p:cNvSpPr>
          <p:nvPr>
            <p:ph idx="1"/>
          </p:nvPr>
        </p:nvSpPr>
        <p:spPr>
          <a:xfrm>
            <a:off x="838200" y="1499016"/>
            <a:ext cx="10515600" cy="4528045"/>
          </a:xfrm>
        </p:spPr>
        <p:txBody>
          <a:bodyPr>
            <a:normAutofit fontScale="85000" lnSpcReduction="20000"/>
          </a:bodyPr>
          <a:lstStyle/>
          <a:p>
            <a:r>
              <a:rPr lang="en-US" dirty="0"/>
              <a:t>Main message: there is </a:t>
            </a:r>
            <a:r>
              <a:rPr lang="en-US" b="1" dirty="0"/>
              <a:t>no generic solution </a:t>
            </a:r>
            <a:r>
              <a:rPr lang="en-US" dirty="0"/>
              <a:t>to achieve speedup</a:t>
            </a:r>
          </a:p>
          <a:p>
            <a:pPr lvl="1"/>
            <a:r>
              <a:rPr lang="en-US" b="1" dirty="0"/>
              <a:t>Final state EM speedup</a:t>
            </a:r>
            <a:r>
              <a:rPr lang="en-US" dirty="0"/>
              <a:t>: between </a:t>
            </a:r>
            <a:r>
              <a:rPr lang="en-US" b="1" dirty="0"/>
              <a:t>1.5-3</a:t>
            </a:r>
            <a:r>
              <a:rPr lang="en-US" dirty="0"/>
              <a:t> on Haswell, </a:t>
            </a:r>
            <a:r>
              <a:rPr lang="en-US" b="1" dirty="0"/>
              <a:t>2-4</a:t>
            </a:r>
            <a:r>
              <a:rPr lang="en-US" dirty="0"/>
              <a:t> on Skylake with </a:t>
            </a:r>
            <a:r>
              <a:rPr lang="en-US" b="1" dirty="0"/>
              <a:t>AVX2</a:t>
            </a:r>
          </a:p>
          <a:p>
            <a:pPr lvl="1"/>
            <a:r>
              <a:rPr lang="en-US" b="1" dirty="0"/>
              <a:t>We never tested vectorized EM physics with AVX512 (speedup expected to be doubled): lack of person power</a:t>
            </a:r>
          </a:p>
          <a:p>
            <a:r>
              <a:rPr lang="en-US" dirty="0"/>
              <a:t>The </a:t>
            </a:r>
            <a:r>
              <a:rPr lang="en-US" b="1" dirty="0"/>
              <a:t>computational diversity </a:t>
            </a:r>
            <a:r>
              <a:rPr lang="en-US" dirty="0"/>
              <a:t>of the physics models directly implies a variation of the optimal algorithmic solution as a function of the models. </a:t>
            </a:r>
          </a:p>
          <a:p>
            <a:r>
              <a:rPr lang="en-US" dirty="0"/>
              <a:t>In addition, the </a:t>
            </a:r>
            <a:r>
              <a:rPr lang="en-US" b="1" dirty="0"/>
              <a:t>dependence</a:t>
            </a:r>
            <a:r>
              <a:rPr lang="en-US" dirty="0"/>
              <a:t> of the underlying physics on some </a:t>
            </a:r>
            <a:r>
              <a:rPr lang="en-US" b="1" dirty="0"/>
              <a:t>external conditions</a:t>
            </a:r>
            <a:r>
              <a:rPr lang="en-US" dirty="0"/>
              <a:t> such as target material composition or primary particle energy introduces further variations</a:t>
            </a:r>
          </a:p>
          <a:p>
            <a:r>
              <a:rPr lang="en-US" dirty="0"/>
              <a:t>In order to </a:t>
            </a:r>
            <a:r>
              <a:rPr lang="en-US" b="1" dirty="0"/>
              <a:t>maximize the achievable gain </a:t>
            </a:r>
            <a:r>
              <a:rPr lang="en-US" dirty="0"/>
              <a:t>from vectorization it’s necessary to </a:t>
            </a:r>
            <a:r>
              <a:rPr lang="en-US" b="1" dirty="0"/>
              <a:t>profile</a:t>
            </a:r>
            <a:r>
              <a:rPr lang="en-US" dirty="0"/>
              <a:t> all the available final state generation algorithms as a function of:</a:t>
            </a:r>
          </a:p>
          <a:p>
            <a:pPr lvl="1"/>
            <a:r>
              <a:rPr lang="en-US" dirty="0"/>
              <a:t>The complexity of the underlying DCS</a:t>
            </a:r>
          </a:p>
          <a:p>
            <a:pPr lvl="1"/>
            <a:r>
              <a:rPr lang="en-US" dirty="0"/>
              <a:t>Target material composition </a:t>
            </a:r>
          </a:p>
          <a:p>
            <a:pPr lvl="1"/>
            <a:r>
              <a:rPr lang="en-US" dirty="0"/>
              <a:t>Primary particle energy</a:t>
            </a:r>
          </a:p>
          <a:p>
            <a:r>
              <a:rPr lang="en-US" b="1" dirty="0"/>
              <a:t>Due to lack of person power the profiling activity was not completed</a:t>
            </a:r>
          </a:p>
        </p:txBody>
      </p:sp>
      <p:sp>
        <p:nvSpPr>
          <p:cNvPr id="6" name="Title 1">
            <a:extLst>
              <a:ext uri="{FF2B5EF4-FFF2-40B4-BE49-F238E27FC236}">
                <a16:creationId xmlns:a16="http://schemas.microsoft.com/office/drawing/2014/main" id="{77C22E35-B9FF-F74C-97E2-92A81CF937D5}"/>
              </a:ext>
            </a:extLst>
          </p:cNvPr>
          <p:cNvSpPr txBox="1">
            <a:spLocks/>
          </p:cNvSpPr>
          <p:nvPr/>
        </p:nvSpPr>
        <p:spPr>
          <a:xfrm>
            <a:off x="1223963" y="0"/>
            <a:ext cx="10129837" cy="1080478"/>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 – lesson learned</a:t>
            </a:r>
          </a:p>
        </p:txBody>
      </p:sp>
      <p:sp>
        <p:nvSpPr>
          <p:cNvPr id="2" name="Slide Number Placeholder 1">
            <a:extLst>
              <a:ext uri="{FF2B5EF4-FFF2-40B4-BE49-F238E27FC236}">
                <a16:creationId xmlns:a16="http://schemas.microsoft.com/office/drawing/2014/main" id="{02D9ED6F-B96C-DC4B-BDB0-4FE842957FB6}"/>
              </a:ext>
            </a:extLst>
          </p:cNvPr>
          <p:cNvSpPr>
            <a:spLocks noGrp="1"/>
          </p:cNvSpPr>
          <p:nvPr>
            <p:ph type="sldNum" sz="quarter" idx="12"/>
          </p:nvPr>
        </p:nvSpPr>
        <p:spPr/>
        <p:txBody>
          <a:bodyPr/>
          <a:lstStyle/>
          <a:p>
            <a:fld id="{40FD0629-489C-2B4C-9462-5B2376EE3AC2}" type="slidenum">
              <a:rPr lang="en-US" smtClean="0"/>
              <a:t>101</a:t>
            </a:fld>
            <a:endParaRPr lang="en-US"/>
          </a:p>
        </p:txBody>
      </p:sp>
    </p:spTree>
    <p:extLst>
      <p:ext uri="{BB962C8B-B14F-4D97-AF65-F5344CB8AC3E}">
        <p14:creationId xmlns:p14="http://schemas.microsoft.com/office/powerpoint/2010/main" val="1236544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27B11-5FD1-CE43-BE23-F4A964499E06}"/>
              </a:ext>
            </a:extLst>
          </p:cNvPr>
          <p:cNvSpPr>
            <a:spLocks noGrp="1"/>
          </p:cNvSpPr>
          <p:nvPr>
            <p:ph type="title"/>
          </p:nvPr>
        </p:nvSpPr>
        <p:spPr/>
        <p:txBody>
          <a:bodyPr/>
          <a:lstStyle/>
          <a:p>
            <a:r>
              <a:rPr lang="en-US" dirty="0"/>
              <a:t>5. Performance results</a:t>
            </a:r>
          </a:p>
        </p:txBody>
      </p:sp>
      <p:sp>
        <p:nvSpPr>
          <p:cNvPr id="3" name="Text Placeholder 2">
            <a:extLst>
              <a:ext uri="{FF2B5EF4-FFF2-40B4-BE49-F238E27FC236}">
                <a16:creationId xmlns:a16="http://schemas.microsoft.com/office/drawing/2014/main" id="{6C22E425-61AA-0D41-A1D3-EE2987A0EF71}"/>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4B432F34-FF26-8E41-9044-35EF09B4050D}"/>
              </a:ext>
            </a:extLst>
          </p:cNvPr>
          <p:cNvSpPr>
            <a:spLocks noGrp="1"/>
          </p:cNvSpPr>
          <p:nvPr>
            <p:ph type="sldNum" sz="quarter" idx="12"/>
          </p:nvPr>
        </p:nvSpPr>
        <p:spPr/>
        <p:txBody>
          <a:bodyPr/>
          <a:lstStyle/>
          <a:p>
            <a:fld id="{40FD0629-489C-2B4C-9462-5B2376EE3AC2}" type="slidenum">
              <a:rPr lang="en-US" smtClean="0"/>
              <a:t>102</a:t>
            </a:fld>
            <a:endParaRPr lang="en-US"/>
          </a:p>
        </p:txBody>
      </p:sp>
    </p:spTree>
    <p:extLst>
      <p:ext uri="{BB962C8B-B14F-4D97-AF65-F5344CB8AC3E}">
        <p14:creationId xmlns:p14="http://schemas.microsoft.com/office/powerpoint/2010/main" val="336655098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Performance Comparisons: Tested Platforms</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68300" y="1016000"/>
            <a:ext cx="11557000" cy="5588000"/>
          </a:xfrm>
        </p:spPr>
        <p:txBody>
          <a:bodyPr>
            <a:normAutofit/>
          </a:bodyPr>
          <a:lstStyle/>
          <a:p>
            <a:r>
              <a:rPr lang="en-US" dirty="0"/>
              <a:t>Process-Cores-CPU[GHz]-Memory[GB]-Cache[MB]-SIMD </a:t>
            </a:r>
          </a:p>
          <a:p>
            <a:endParaRPr lang="en-US" dirty="0"/>
          </a:p>
          <a:p>
            <a:endParaRPr lang="en-US" dirty="0"/>
          </a:p>
          <a:p>
            <a:endParaRPr lang="en-US" dirty="0"/>
          </a:p>
          <a:p>
            <a:endParaRPr lang="en-US" dirty="0"/>
          </a:p>
          <a:p>
            <a:r>
              <a:rPr lang="en-US" dirty="0"/>
              <a:t>Cache size</a:t>
            </a:r>
          </a:p>
          <a:p>
            <a:endParaRPr lang="en-US" dirty="0"/>
          </a:p>
          <a:p>
            <a:pPr lvl="1"/>
            <a:endParaRPr lang="en-US" dirty="0"/>
          </a:p>
          <a:p>
            <a:pPr lvl="1"/>
            <a:endParaRPr lang="en-US" dirty="0"/>
          </a:p>
          <a:p>
            <a:pPr lvl="1"/>
            <a:endParaRPr lang="en-US" dirty="0"/>
          </a:p>
          <a:p>
            <a:pPr lvl="1"/>
            <a:endParaRPr lang="en-US" dirty="0"/>
          </a:p>
          <a:p>
            <a:pPr lvl="1"/>
            <a:r>
              <a:rPr lang="en-US" dirty="0"/>
              <a:t>* Processor Convention: SIMD-CPU-Cache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77" y="1581150"/>
            <a:ext cx="10784546" cy="18288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922" y="4172894"/>
            <a:ext cx="10753279" cy="1783406"/>
          </a:xfrm>
          <a:prstGeom prst="rect">
            <a:avLst/>
          </a:prstGeom>
        </p:spPr>
      </p:pic>
      <p:sp>
        <p:nvSpPr>
          <p:cNvPr id="4" name="Slide Number Placeholder 3">
            <a:extLst>
              <a:ext uri="{FF2B5EF4-FFF2-40B4-BE49-F238E27FC236}">
                <a16:creationId xmlns:a16="http://schemas.microsoft.com/office/drawing/2014/main" id="{0A959CCE-6910-AF45-905D-53DFD3C66C0A}"/>
              </a:ext>
            </a:extLst>
          </p:cNvPr>
          <p:cNvSpPr>
            <a:spLocks noGrp="1"/>
          </p:cNvSpPr>
          <p:nvPr>
            <p:ph type="sldNum" sz="quarter" idx="12"/>
          </p:nvPr>
        </p:nvSpPr>
        <p:spPr/>
        <p:txBody>
          <a:bodyPr/>
          <a:lstStyle/>
          <a:p>
            <a:fld id="{40FD0629-489C-2B4C-9462-5B2376EE3AC2}" type="slidenum">
              <a:rPr lang="en-US" smtClean="0"/>
              <a:t>103</a:t>
            </a:fld>
            <a:endParaRPr lang="en-US"/>
          </a:p>
        </p:txBody>
      </p:sp>
    </p:spTree>
    <p:extLst>
      <p:ext uri="{BB962C8B-B14F-4D97-AF65-F5344CB8AC3E}">
        <p14:creationId xmlns:p14="http://schemas.microsoft.com/office/powerpoint/2010/main" val="73696089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Locality</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68300" y="990600"/>
            <a:ext cx="11391900" cy="5562600"/>
          </a:xfrm>
        </p:spPr>
        <p:txBody>
          <a:bodyPr>
            <a:normAutofit/>
          </a:bodyPr>
          <a:lstStyle/>
          <a:p>
            <a:r>
              <a:rPr lang="en-US" dirty="0"/>
              <a:t>Single track mode (</a:t>
            </a:r>
            <a:r>
              <a:rPr lang="en-US" dirty="0" err="1"/>
              <a:t>strk</a:t>
            </a:r>
            <a:r>
              <a:rPr lang="en-US" dirty="0"/>
              <a:t>)</a:t>
            </a:r>
          </a:p>
          <a:p>
            <a:pPr lvl="1"/>
            <a:r>
              <a:rPr lang="en-US" dirty="0"/>
              <a:t>Emulate Geant4 style tracking </a:t>
            </a:r>
          </a:p>
          <a:p>
            <a:pPr lvl="1"/>
            <a:r>
              <a:rPr lang="en-US" dirty="0"/>
              <a:t>A </a:t>
            </a:r>
            <a:r>
              <a:rPr lang="en-US" dirty="0" err="1"/>
              <a:t>meaure</a:t>
            </a:r>
            <a:r>
              <a:rPr lang="en-US" dirty="0"/>
              <a:t> of locality:  GeantV (</a:t>
            </a:r>
            <a:r>
              <a:rPr lang="en-US" dirty="0" err="1"/>
              <a:t>strk</a:t>
            </a:r>
            <a:r>
              <a:rPr lang="en-US" dirty="0"/>
              <a:t>)/GeantV(default)</a:t>
            </a:r>
          </a:p>
          <a:p>
            <a:r>
              <a:rPr lang="en-US" dirty="0"/>
              <a:t>CPU Time in [sec] and their ratios</a:t>
            </a:r>
          </a:p>
          <a:p>
            <a:pPr lvl="1"/>
            <a:endParaRPr lang="en-US" dirty="0"/>
          </a:p>
          <a:p>
            <a:endParaRPr lang="en-US" dirty="0"/>
          </a:p>
          <a:p>
            <a:endParaRPr lang="en-US" dirty="0"/>
          </a:p>
          <a:p>
            <a:pPr lvl="1"/>
            <a:endParaRPr lang="en-US" dirty="0"/>
          </a:p>
          <a:p>
            <a:pPr lvl="1"/>
            <a:endParaRPr lang="en-US" dirty="0"/>
          </a:p>
          <a:p>
            <a:pPr lvl="1"/>
            <a:r>
              <a:rPr lang="en-US" dirty="0"/>
              <a:t>The data locality does not explain the performance difference between Geant4 and GeantV (scalar)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100" y="2901950"/>
            <a:ext cx="8102600" cy="1739900"/>
          </a:xfrm>
          <a:prstGeom prst="rect">
            <a:avLst/>
          </a:prstGeom>
        </p:spPr>
      </p:pic>
      <p:sp>
        <p:nvSpPr>
          <p:cNvPr id="5" name="Slide Number Placeholder 4">
            <a:extLst>
              <a:ext uri="{FF2B5EF4-FFF2-40B4-BE49-F238E27FC236}">
                <a16:creationId xmlns:a16="http://schemas.microsoft.com/office/drawing/2014/main" id="{A0A6A86D-2DFF-7E42-ADF8-1DF0A19BC8AC}"/>
              </a:ext>
            </a:extLst>
          </p:cNvPr>
          <p:cNvSpPr>
            <a:spLocks noGrp="1"/>
          </p:cNvSpPr>
          <p:nvPr>
            <p:ph type="sldNum" sz="quarter" idx="12"/>
          </p:nvPr>
        </p:nvSpPr>
        <p:spPr/>
        <p:txBody>
          <a:bodyPr/>
          <a:lstStyle/>
          <a:p>
            <a:fld id="{40FD0629-489C-2B4C-9462-5B2376EE3AC2}" type="slidenum">
              <a:rPr lang="en-US" smtClean="0"/>
              <a:t>104</a:t>
            </a:fld>
            <a:endParaRPr lang="en-US"/>
          </a:p>
        </p:txBody>
      </p:sp>
    </p:spTree>
    <p:extLst>
      <p:ext uri="{BB962C8B-B14F-4D97-AF65-F5344CB8AC3E}">
        <p14:creationId xmlns:p14="http://schemas.microsoft.com/office/powerpoint/2010/main" val="358006197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Hardware Counters: L2 Cache and L3 Cache</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81000" y="800100"/>
            <a:ext cx="11391900" cy="5943600"/>
          </a:xfrm>
        </p:spPr>
        <p:txBody>
          <a:bodyPr>
            <a:normAutofit/>
          </a:bodyPr>
          <a:lstStyle/>
          <a:p>
            <a:r>
              <a:rPr lang="en-US" dirty="0"/>
              <a:t>L2 cache miss (~12 cycles): in [Billion] counters </a:t>
            </a:r>
          </a:p>
          <a:p>
            <a:endParaRPr lang="en-US" dirty="0"/>
          </a:p>
          <a:p>
            <a:endParaRPr lang="en-US" dirty="0"/>
          </a:p>
          <a:p>
            <a:endParaRPr lang="en-US" dirty="0"/>
          </a:p>
          <a:p>
            <a:pPr lvl="1"/>
            <a:endParaRPr lang="en-US" dirty="0"/>
          </a:p>
          <a:p>
            <a:pPr lvl="1"/>
            <a:r>
              <a:rPr lang="en-US" dirty="0"/>
              <a:t>ICM (DCM) = Instruction (data) cache miss</a:t>
            </a:r>
          </a:p>
          <a:p>
            <a:pPr lvl="1"/>
            <a:r>
              <a:rPr lang="en-US" dirty="0"/>
              <a:t>GeantV has less ICM and Geant4 has less DCM (AVX/AVX2)</a:t>
            </a:r>
          </a:p>
          <a:p>
            <a:r>
              <a:rPr lang="en-US" dirty="0"/>
              <a:t>L3 cache miss (~38 cycles): in [1B] counters</a:t>
            </a:r>
          </a:p>
          <a:p>
            <a:endParaRPr lang="en-US" dirty="0"/>
          </a:p>
          <a:p>
            <a:endParaRPr lang="en-US" dirty="0"/>
          </a:p>
          <a:p>
            <a:pPr lvl="1"/>
            <a:endParaRPr lang="en-US" dirty="0"/>
          </a:p>
          <a:p>
            <a:pPr lvl="1"/>
            <a:endParaRPr lang="en-US" dirty="0"/>
          </a:p>
          <a:p>
            <a:pPr lvl="1"/>
            <a:r>
              <a:rPr lang="en-US" dirty="0"/>
              <a:t>TCM (TCA): Total Cache Miss (Access)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00" y="1320800"/>
            <a:ext cx="9906000" cy="17272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450" y="4508500"/>
            <a:ext cx="9982200" cy="1727200"/>
          </a:xfrm>
          <a:prstGeom prst="rect">
            <a:avLst/>
          </a:prstGeom>
        </p:spPr>
      </p:pic>
      <p:sp>
        <p:nvSpPr>
          <p:cNvPr id="5" name="Slide Number Placeholder 4">
            <a:extLst>
              <a:ext uri="{FF2B5EF4-FFF2-40B4-BE49-F238E27FC236}">
                <a16:creationId xmlns:a16="http://schemas.microsoft.com/office/drawing/2014/main" id="{E4151523-F003-8743-9063-8A7821B01D69}"/>
              </a:ext>
            </a:extLst>
          </p:cNvPr>
          <p:cNvSpPr>
            <a:spLocks noGrp="1"/>
          </p:cNvSpPr>
          <p:nvPr>
            <p:ph type="sldNum" sz="quarter" idx="12"/>
          </p:nvPr>
        </p:nvSpPr>
        <p:spPr/>
        <p:txBody>
          <a:bodyPr/>
          <a:lstStyle/>
          <a:p>
            <a:fld id="{40FD0629-489C-2B4C-9462-5B2376EE3AC2}" type="slidenum">
              <a:rPr lang="en-US" smtClean="0"/>
              <a:t>105</a:t>
            </a:fld>
            <a:endParaRPr lang="en-US"/>
          </a:p>
        </p:txBody>
      </p:sp>
    </p:spTree>
    <p:extLst>
      <p:ext uri="{BB962C8B-B14F-4D97-AF65-F5344CB8AC3E}">
        <p14:creationId xmlns:p14="http://schemas.microsoft.com/office/powerpoint/2010/main" val="215736847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p:nvPr/>
        </p:nvSpPr>
        <p:spPr>
          <a:xfrm>
            <a:off x="0" y="36720"/>
            <a:ext cx="11548800" cy="495720"/>
          </a:xfrm>
          <a:prstGeom prst="rect">
            <a:avLst/>
          </a:prstGeom>
          <a:noFill/>
          <a:ln>
            <a:noFill/>
          </a:ln>
        </p:spPr>
        <p:txBody>
          <a:bodyPr spcFirstLastPara="1" wrap="square" lIns="90000" tIns="45000" rIns="90000" bIns="45000" anchor="ctr" anchorCtr="0">
            <a:noAutofit/>
          </a:bodyPr>
          <a:lstStyle/>
          <a:p>
            <a:pPr marL="0" marR="0" lvl="0" indent="0" algn="l" rtl="0">
              <a:lnSpc>
                <a:spcPct val="90000"/>
              </a:lnSpc>
              <a:spcBef>
                <a:spcPts val="0"/>
              </a:spcBef>
              <a:spcAft>
                <a:spcPts val="0"/>
              </a:spcAft>
              <a:buClr>
                <a:srgbClr val="000000"/>
              </a:buClr>
              <a:buSzPts val="4400"/>
              <a:buFont typeface="Arial"/>
              <a:buNone/>
            </a:pPr>
            <a:r>
              <a:rPr lang="en-US" sz="4400" b="0" i="0" u="none" strike="noStrike" cap="none">
                <a:solidFill>
                  <a:srgbClr val="1F497D"/>
                </a:solidFill>
                <a:latin typeface="Calibri"/>
                <a:ea typeface="Calibri"/>
                <a:cs typeface="Calibri"/>
                <a:sym typeface="Calibri"/>
              </a:rPr>
              <a:t>Performance summary table (go to backup)</a:t>
            </a:r>
            <a:endParaRPr sz="1800" b="0" i="0" u="none" strike="noStrike" cap="none">
              <a:solidFill>
                <a:srgbClr val="000000"/>
              </a:solidFill>
              <a:latin typeface="Arial"/>
              <a:ea typeface="Arial"/>
              <a:cs typeface="Arial"/>
              <a:sym typeface="Arial"/>
            </a:endParaRPr>
          </a:p>
        </p:txBody>
      </p:sp>
      <p:graphicFrame>
        <p:nvGraphicFramePr>
          <p:cNvPr id="69" name="Google Shape;69;p15"/>
          <p:cNvGraphicFramePr/>
          <p:nvPr>
            <p:extLst>
              <p:ext uri="{D42A27DB-BD31-4B8C-83A1-F6EECF244321}">
                <p14:modId xmlns:p14="http://schemas.microsoft.com/office/powerpoint/2010/main" val="1535668653"/>
              </p:ext>
            </p:extLst>
          </p:nvPr>
        </p:nvGraphicFramePr>
        <p:xfrm>
          <a:off x="1784160" y="1723320"/>
          <a:ext cx="9181439" cy="4523825"/>
        </p:xfrm>
        <a:graphic>
          <a:graphicData uri="http://schemas.openxmlformats.org/drawingml/2006/table">
            <a:tbl>
              <a:tblPr>
                <a:noFill/>
              </a:tblPr>
              <a:tblGrid>
                <a:gridCol w="1620146">
                  <a:extLst>
                    <a:ext uri="{9D8B030D-6E8A-4147-A177-3AD203B41FA5}">
                      <a16:colId xmlns:a16="http://schemas.microsoft.com/office/drawing/2014/main" val="20000"/>
                    </a:ext>
                  </a:extLst>
                </a:gridCol>
                <a:gridCol w="1361840">
                  <a:extLst>
                    <a:ext uri="{9D8B030D-6E8A-4147-A177-3AD203B41FA5}">
                      <a16:colId xmlns:a16="http://schemas.microsoft.com/office/drawing/2014/main" val="20001"/>
                    </a:ext>
                  </a:extLst>
                </a:gridCol>
                <a:gridCol w="1195864">
                  <a:extLst>
                    <a:ext uri="{9D8B030D-6E8A-4147-A177-3AD203B41FA5}">
                      <a16:colId xmlns:a16="http://schemas.microsoft.com/office/drawing/2014/main" val="20002"/>
                    </a:ext>
                  </a:extLst>
                </a:gridCol>
                <a:gridCol w="1414818">
                  <a:extLst>
                    <a:ext uri="{9D8B030D-6E8A-4147-A177-3AD203B41FA5}">
                      <a16:colId xmlns:a16="http://schemas.microsoft.com/office/drawing/2014/main" val="20003"/>
                    </a:ext>
                  </a:extLst>
                </a:gridCol>
                <a:gridCol w="1138316">
                  <a:extLst>
                    <a:ext uri="{9D8B030D-6E8A-4147-A177-3AD203B41FA5}">
                      <a16:colId xmlns:a16="http://schemas.microsoft.com/office/drawing/2014/main" val="20004"/>
                    </a:ext>
                  </a:extLst>
                </a:gridCol>
                <a:gridCol w="1183015">
                  <a:extLst>
                    <a:ext uri="{9D8B030D-6E8A-4147-A177-3AD203B41FA5}">
                      <a16:colId xmlns:a16="http://schemas.microsoft.com/office/drawing/2014/main" val="20005"/>
                    </a:ext>
                  </a:extLst>
                </a:gridCol>
                <a:gridCol w="1267440">
                  <a:extLst>
                    <a:ext uri="{9D8B030D-6E8A-4147-A177-3AD203B41FA5}">
                      <a16:colId xmlns:a16="http://schemas.microsoft.com/office/drawing/2014/main" val="20006"/>
                    </a:ext>
                  </a:extLst>
                </a:gridCol>
              </a:tblGrid>
              <a:tr h="317525">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dirty="0">
                          <a:solidFill>
                            <a:srgbClr val="FFFFFF"/>
                          </a:solidFill>
                          <a:latin typeface="Arial"/>
                          <a:ea typeface="Arial"/>
                          <a:cs typeface="Arial"/>
                          <a:sym typeface="Arial"/>
                        </a:rPr>
                        <a:t>CPU</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a:solidFill>
                            <a:srgbClr val="FFFFFF"/>
                          </a:solidFill>
                          <a:latin typeface="Arial"/>
                          <a:ea typeface="Arial"/>
                          <a:cs typeface="Arial"/>
                          <a:sym typeface="Arial"/>
                        </a:rPr>
                        <a:t>OS</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a:solidFill>
                            <a:srgbClr val="FFFFFF"/>
                          </a:solidFill>
                          <a:latin typeface="Arial"/>
                          <a:ea typeface="Arial"/>
                          <a:cs typeface="Arial"/>
                          <a:sym typeface="Arial"/>
                        </a:rPr>
                        <a:t>gcc</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a:solidFill>
                            <a:srgbClr val="FFFFFF"/>
                          </a:solidFill>
                          <a:latin typeface="Arial"/>
                          <a:ea typeface="Arial"/>
                          <a:cs typeface="Arial"/>
                          <a:sym typeface="Arial"/>
                        </a:rPr>
                        <a:t>SIMD</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a:solidFill>
                            <a:srgbClr val="FFFFFF"/>
                          </a:solidFill>
                          <a:latin typeface="Arial"/>
                          <a:ea typeface="Arial"/>
                          <a:cs typeface="Arial"/>
                          <a:sym typeface="Arial"/>
                        </a:rPr>
                        <a:t>Cache</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a:solidFill>
                            <a:srgbClr val="FFFFFF"/>
                          </a:solidFill>
                          <a:latin typeface="Arial"/>
                          <a:ea typeface="Arial"/>
                          <a:cs typeface="Arial"/>
                          <a:sym typeface="Arial"/>
                        </a:rPr>
                        <a:t>GV</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400" b="1" u="none" strike="noStrike" cap="none" dirty="0">
                          <a:solidFill>
                            <a:srgbClr val="FFFFFF"/>
                          </a:solidFill>
                          <a:latin typeface="Arial"/>
                          <a:ea typeface="Arial"/>
                          <a:cs typeface="Arial"/>
                          <a:sym typeface="Arial"/>
                        </a:rPr>
                        <a:t>G4  [se</a:t>
                      </a:r>
                      <a:r>
                        <a:rPr lang="en-US" sz="1400" b="1" u="none" strike="noStrike" cap="none" dirty="0">
                          <a:solidFill>
                            <a:srgbClr val="FFFFFF"/>
                          </a:solidFill>
                        </a:rPr>
                        <a:t>c</a:t>
                      </a:r>
                      <a:r>
                        <a:rPr lang="en-US" sz="1400" b="1" u="none" strike="noStrike" cap="none" dirty="0">
                          <a:solidFill>
                            <a:srgbClr val="FFFFFF"/>
                          </a:solidFill>
                          <a:latin typeface="Arial"/>
                          <a:ea typeface="Arial"/>
                          <a:cs typeface="Arial"/>
                          <a:sym typeface="Arial"/>
                        </a:rPr>
                        <a:t>]</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extLst>
                  <a:ext uri="{0D108BD9-81ED-4DB2-BD59-A6C34878D82A}">
                    <a16:rowId xmlns:a16="http://schemas.microsoft.com/office/drawing/2014/main" val="10000"/>
                  </a:ext>
                </a:extLst>
              </a:tr>
              <a:tr h="4914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Intel i7</a:t>
                      </a:r>
                      <a:endParaRPr sz="1600" b="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2.5GHz</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Ubuntu 16.04</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5.4.0</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AVX2</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8 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600" u="none" strike="noStrike" cap="none"/>
                        <a:t>1</a:t>
                      </a:r>
                      <a:r>
                        <a:rPr lang="en-US" sz="1600" b="0" u="none" strike="noStrike" cap="none">
                          <a:solidFill>
                            <a:srgbClr val="000000"/>
                          </a:solidFill>
                          <a:latin typeface="Arial"/>
                          <a:ea typeface="Arial"/>
                          <a:cs typeface="Arial"/>
                          <a:sym typeface="Arial"/>
                        </a:rPr>
                        <a:t> ± 0.</a:t>
                      </a:r>
                      <a:r>
                        <a:rPr lang="en-US" sz="1600"/>
                        <a:t>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1 ± </a:t>
                      </a:r>
                      <a:r>
                        <a:rPr lang="en-US" sz="1600" u="none" strike="noStrike" cap="none">
                          <a:solidFill>
                            <a:schemeClr val="dk1"/>
                          </a:solidFill>
                        </a:rPr>
                        <a:t>0.03</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1"/>
                  </a:ext>
                </a:extLst>
              </a:tr>
              <a:tr h="4914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Intel Core i7-4510U 2GHz</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Ubuntu 16.04</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5.4.0</a:t>
                      </a:r>
                      <a:endParaRPr sz="1600" b="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AVX</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4MB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600" u="none" strike="noStrike" cap="none"/>
                        <a:t>1.39</a:t>
                      </a:r>
                      <a:r>
                        <a:rPr lang="en-US" sz="1600" b="0" u="none" strike="noStrike" cap="none">
                          <a:solidFill>
                            <a:srgbClr val="000000"/>
                          </a:solidFill>
                          <a:latin typeface="Arial"/>
                          <a:ea typeface="Arial"/>
                          <a:cs typeface="Arial"/>
                          <a:sym typeface="Arial"/>
                        </a:rPr>
                        <a:t> ± 0.</a:t>
                      </a:r>
                      <a:r>
                        <a:rPr lang="en-US" sz="1600"/>
                        <a:t>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a:t>0.98</a:t>
                      </a:r>
                      <a:r>
                        <a:rPr lang="en-US" sz="1600" b="0" u="none" strike="noStrike" cap="none">
                          <a:solidFill>
                            <a:srgbClr val="000000"/>
                          </a:solidFill>
                          <a:latin typeface="Arial"/>
                          <a:ea typeface="Arial"/>
                          <a:cs typeface="Arial"/>
                          <a:sym typeface="Arial"/>
                        </a:rPr>
                        <a:t> ± </a:t>
                      </a:r>
                      <a:r>
                        <a:rPr lang="en-US" sz="1600" u="none" strike="noStrike" cap="none">
                          <a:solidFill>
                            <a:schemeClr val="dk1"/>
                          </a:solidFill>
                        </a:rPr>
                        <a:t>0.01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2"/>
                  </a:ext>
                </a:extLst>
              </a:tr>
              <a:tr h="6912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AMD A10-</a:t>
                      </a:r>
                      <a:endParaRPr sz="1600" b="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7700k</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Fedora Workstation 29</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8.2.1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AVX</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4 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600" u="none" strike="noStrike" cap="none"/>
                        <a:t>1.94</a:t>
                      </a:r>
                      <a:r>
                        <a:rPr lang="en-US" sz="1600" b="0" u="none" strike="noStrike" cap="none">
                          <a:solidFill>
                            <a:srgbClr val="000000"/>
                          </a:solidFill>
                          <a:latin typeface="Arial"/>
                          <a:ea typeface="Arial"/>
                          <a:cs typeface="Arial"/>
                          <a:sym typeface="Arial"/>
                        </a:rPr>
                        <a:t> ± 0.</a:t>
                      </a:r>
                      <a:r>
                        <a:rPr lang="en-US" sz="1600"/>
                        <a:t>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a:t>2.48</a:t>
                      </a:r>
                      <a:r>
                        <a:rPr lang="en-US" sz="1600" b="0" u="none" strike="noStrike" cap="none">
                          <a:solidFill>
                            <a:srgbClr val="000000"/>
                          </a:solidFill>
                          <a:latin typeface="Arial"/>
                          <a:ea typeface="Arial"/>
                          <a:cs typeface="Arial"/>
                          <a:sym typeface="Arial"/>
                        </a:rPr>
                        <a:t> ± </a:t>
                      </a:r>
                      <a:r>
                        <a:rPr lang="en-US" sz="1600" u="none" strike="noStrike" cap="none">
                          <a:solidFill>
                            <a:schemeClr val="dk1"/>
                          </a:solidFill>
                        </a:rPr>
                        <a:t>0.02</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6912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Intel R</a:t>
                      </a:r>
                      <a:endParaRPr sz="1600" b="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1.8GHz</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Fedora Workstation 29</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8.3.1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SSE4</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2 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600" u="none" strike="noStrike" cap="none"/>
                        <a:t>2.95</a:t>
                      </a:r>
                      <a:r>
                        <a:rPr lang="en-US" sz="1600" b="0" u="none" strike="noStrike" cap="none">
                          <a:solidFill>
                            <a:srgbClr val="000000"/>
                          </a:solidFill>
                          <a:latin typeface="Arial"/>
                          <a:ea typeface="Arial"/>
                          <a:cs typeface="Arial"/>
                          <a:sym typeface="Arial"/>
                        </a:rPr>
                        <a:t> ± </a:t>
                      </a:r>
                      <a:r>
                        <a:rPr lang="en-US" sz="1600"/>
                        <a:t>0.01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a:t>2.15</a:t>
                      </a:r>
                      <a:r>
                        <a:rPr lang="en-US" sz="1600" b="0" u="none" strike="noStrike" cap="none">
                          <a:solidFill>
                            <a:srgbClr val="000000"/>
                          </a:solidFill>
                          <a:latin typeface="Arial"/>
                          <a:ea typeface="Arial"/>
                          <a:cs typeface="Arial"/>
                          <a:sym typeface="Arial"/>
                        </a:rPr>
                        <a:t> ± </a:t>
                      </a:r>
                      <a:r>
                        <a:rPr lang="en-US" sz="1600" u="none" strike="noStrike" cap="none">
                          <a:solidFill>
                            <a:schemeClr val="dk1"/>
                          </a:solidFill>
                        </a:rPr>
                        <a:t>0.01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4"/>
                  </a:ext>
                </a:extLst>
              </a:tr>
              <a:tr h="6912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Intel Centrino 2</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Fedora Workstation 29</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8.2.1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AVX±  </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4 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600" u="none" strike="noStrike" cap="none"/>
                        <a:t>2,76</a:t>
                      </a:r>
                      <a:r>
                        <a:rPr lang="en-US" sz="1600" b="0" u="none" strike="noStrike" cap="none">
                          <a:solidFill>
                            <a:srgbClr val="000000"/>
                          </a:solidFill>
                          <a:latin typeface="Arial"/>
                          <a:ea typeface="Arial"/>
                          <a:cs typeface="Arial"/>
                          <a:sym typeface="Arial"/>
                        </a:rPr>
                        <a:t> ± </a:t>
                      </a:r>
                      <a:r>
                        <a:rPr lang="en-US" sz="1600"/>
                        <a:t>0.01</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a:t>3.75</a:t>
                      </a:r>
                      <a:r>
                        <a:rPr lang="en-US" sz="1600" b="0" u="none" strike="noStrike" cap="none">
                          <a:solidFill>
                            <a:srgbClr val="000000"/>
                          </a:solidFill>
                          <a:latin typeface="Arial"/>
                          <a:ea typeface="Arial"/>
                          <a:cs typeface="Arial"/>
                          <a:sym typeface="Arial"/>
                        </a:rPr>
                        <a:t> ±  </a:t>
                      </a:r>
                      <a:r>
                        <a:rPr lang="en-US" sz="1600" u="none" strike="noStrike" cap="none">
                          <a:solidFill>
                            <a:schemeClr val="dk1"/>
                          </a:solidFill>
                        </a:rPr>
                        <a:t>0.02</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1400">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11AMD</a:t>
                      </a:r>
                      <a:endParaRPr sz="1600" b="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e-300</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Ubuntu 18.10 </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8.2.0</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SSE2</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b="0" u="none" strike="noStrike" cap="none">
                          <a:solidFill>
                            <a:srgbClr val="000000"/>
                          </a:solidFill>
                          <a:latin typeface="Arial"/>
                          <a:ea typeface="Arial"/>
                          <a:cs typeface="Arial"/>
                          <a:sym typeface="Arial"/>
                        </a:rPr>
                        <a:t>1 MB</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a:t>Not Vc compatible </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600" u="none" strike="noStrike" cap="none" dirty="0"/>
                        <a:t>13.32</a:t>
                      </a:r>
                      <a:r>
                        <a:rPr lang="en-US" sz="1600" b="0" u="none" strike="noStrike" cap="none" dirty="0">
                          <a:solidFill>
                            <a:srgbClr val="000000"/>
                          </a:solidFill>
                          <a:latin typeface="Arial"/>
                          <a:ea typeface="Arial"/>
                          <a:cs typeface="Arial"/>
                          <a:sym typeface="Arial"/>
                        </a:rPr>
                        <a:t> ± </a:t>
                      </a:r>
                      <a:r>
                        <a:rPr lang="en-US" sz="1600" u="none" strike="noStrike" cap="none" dirty="0">
                          <a:solidFill>
                            <a:schemeClr val="dk1"/>
                          </a:solidFill>
                        </a:rPr>
                        <a:t>0.01</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6E6E6"/>
                    </a:solidFill>
                  </a:tcPr>
                </a:tc>
                <a:extLst>
                  <a:ext uri="{0D108BD9-81ED-4DB2-BD59-A6C34878D82A}">
                    <a16:rowId xmlns:a16="http://schemas.microsoft.com/office/drawing/2014/main" val="10006"/>
                  </a:ext>
                </a:extLst>
              </a:tr>
            </a:tbl>
          </a:graphicData>
        </a:graphic>
      </p:graphicFrame>
      <p:sp>
        <p:nvSpPr>
          <p:cNvPr id="70" name="Google Shape;70;p15"/>
          <p:cNvSpPr/>
          <p:nvPr/>
        </p:nvSpPr>
        <p:spPr>
          <a:xfrm>
            <a:off x="0" y="657720"/>
            <a:ext cx="11161440" cy="77148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rgbClr val="000000"/>
                </a:solidFill>
                <a:latin typeface="Calibri"/>
                <a:ea typeface="Calibri"/>
                <a:cs typeface="Calibri"/>
                <a:sym typeface="Calibri"/>
              </a:rPr>
              <a:t>Normalized performance factor with respect to the Intel i7 2.5GHz taking into account the clock speed</a:t>
            </a:r>
            <a:endParaRPr sz="1800" b="0" i="0" u="none" strike="noStrike" cap="none">
              <a:solidFill>
                <a:srgbClr val="000000"/>
              </a:solidFill>
              <a:latin typeface="Arial"/>
              <a:ea typeface="Arial"/>
              <a:cs typeface="Arial"/>
              <a:sym typeface="Arial"/>
            </a:endParaRPr>
          </a:p>
        </p:txBody>
      </p:sp>
      <p:sp>
        <p:nvSpPr>
          <p:cNvPr id="71" name="Google Shape;71;p15"/>
          <p:cNvSpPr/>
          <p:nvPr/>
        </p:nvSpPr>
        <p:spPr>
          <a:xfrm>
            <a:off x="201960" y="6377760"/>
            <a:ext cx="10763640" cy="47988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Geant4 fluctuates more than </a:t>
            </a:r>
            <a:r>
              <a:rPr lang="en-US" sz="1800" b="0" i="0" u="none" strike="noStrike" cap="none" dirty="0" err="1">
                <a:solidFill>
                  <a:srgbClr val="000000"/>
                </a:solidFill>
                <a:latin typeface="Arial"/>
                <a:ea typeface="Arial"/>
                <a:cs typeface="Arial"/>
                <a:sym typeface="Arial"/>
              </a:rPr>
              <a:t>GeantV</a:t>
            </a:r>
            <a:r>
              <a:rPr lang="en-US" sz="1800" b="0" i="0" u="none" strike="noStrike" cap="none" dirty="0">
                <a:solidFill>
                  <a:srgbClr val="000000"/>
                </a:solidFill>
                <a:latin typeface="Arial"/>
                <a:ea typeface="Arial"/>
                <a:cs typeface="Arial"/>
                <a:sym typeface="Arial"/>
              </a:rPr>
              <a:t> over different tested platforms</a:t>
            </a:r>
            <a:endParaRPr sz="1800" b="0" i="0" u="none" strike="noStrike" cap="none" dirty="0">
              <a:solidFill>
                <a:srgbClr val="000000"/>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1B277440-23EB-0842-AAA3-43CC3D60B1FB}"/>
              </a:ext>
            </a:extLst>
          </p:cNvPr>
          <p:cNvSpPr>
            <a:spLocks noGrp="1"/>
          </p:cNvSpPr>
          <p:nvPr>
            <p:ph type="sldNum" sz="quarter" idx="12"/>
          </p:nvPr>
        </p:nvSpPr>
        <p:spPr/>
        <p:txBody>
          <a:bodyPr/>
          <a:lstStyle/>
          <a:p>
            <a:fld id="{40FD0629-489C-2B4C-9462-5B2376EE3AC2}" type="slidenum">
              <a:rPr lang="en-US" smtClean="0"/>
              <a:t>106</a:t>
            </a:fld>
            <a:endParaRPr lang="en-US"/>
          </a:p>
        </p:txBody>
      </p:sp>
    </p:spTree>
    <p:extLst>
      <p:ext uri="{BB962C8B-B14F-4D97-AF65-F5344CB8AC3E}">
        <p14:creationId xmlns:p14="http://schemas.microsoft.com/office/powerpoint/2010/main" val="41412483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1A639-75CF-E14C-818E-41521A103801}"/>
              </a:ext>
            </a:extLst>
          </p:cNvPr>
          <p:cNvSpPr>
            <a:spLocks noGrp="1"/>
          </p:cNvSpPr>
          <p:nvPr>
            <p:ph type="title"/>
          </p:nvPr>
        </p:nvSpPr>
        <p:spPr/>
        <p:txBody>
          <a:bodyPr/>
          <a:lstStyle/>
          <a:p>
            <a:r>
              <a:rPr lang="en-US" dirty="0"/>
              <a:t>Integration with experimental frameworks</a:t>
            </a:r>
          </a:p>
        </p:txBody>
      </p:sp>
      <p:sp>
        <p:nvSpPr>
          <p:cNvPr id="3" name="Text Placeholder 2">
            <a:extLst>
              <a:ext uri="{FF2B5EF4-FFF2-40B4-BE49-F238E27FC236}">
                <a16:creationId xmlns:a16="http://schemas.microsoft.com/office/drawing/2014/main" id="{1BB1CC02-8BA2-1545-9640-60B522934BF3}"/>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1A5FA1F2-B292-154C-BD89-63AF0AE43E4E}"/>
              </a:ext>
            </a:extLst>
          </p:cNvPr>
          <p:cNvSpPr>
            <a:spLocks noGrp="1"/>
          </p:cNvSpPr>
          <p:nvPr>
            <p:ph type="sldNum" sz="quarter" idx="12"/>
          </p:nvPr>
        </p:nvSpPr>
        <p:spPr/>
        <p:txBody>
          <a:bodyPr/>
          <a:lstStyle/>
          <a:p>
            <a:fld id="{40FD0629-489C-2B4C-9462-5B2376EE3AC2}" type="slidenum">
              <a:rPr lang="en-US" smtClean="0"/>
              <a:t>107</a:t>
            </a:fld>
            <a:endParaRPr lang="en-US"/>
          </a:p>
        </p:txBody>
      </p:sp>
    </p:spTree>
    <p:extLst>
      <p:ext uri="{BB962C8B-B14F-4D97-AF65-F5344CB8AC3E}">
        <p14:creationId xmlns:p14="http://schemas.microsoft.com/office/powerpoint/2010/main" val="153504948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0" y="609600"/>
            <a:ext cx="9144000" cy="2819400"/>
          </a:xfrm>
        </p:spPr>
        <p:txBody>
          <a:bodyPr/>
          <a:lstStyle/>
          <a:p>
            <a:pPr eaLnBrk="1" hangingPunct="1"/>
            <a:r>
              <a:rPr lang="en-US" altLang="en-US" sz="5500" dirty="0">
                <a:latin typeface="Times New Roman" panose="02020603050405020304" pitchFamily="18" charset="0"/>
                <a:cs typeface="Times New Roman" panose="02020603050405020304" pitchFamily="18" charset="0"/>
              </a:rPr>
              <a:t>Status of </a:t>
            </a:r>
            <a:r>
              <a:rPr lang="en-US" altLang="en-US" sz="5500" dirty="0" err="1">
                <a:latin typeface="Times New Roman" panose="02020603050405020304" pitchFamily="18" charset="0"/>
                <a:cs typeface="Times New Roman" panose="02020603050405020304" pitchFamily="18" charset="0"/>
              </a:rPr>
              <a:t>GeantV</a:t>
            </a:r>
            <a:r>
              <a:rPr lang="en-US" altLang="en-US" sz="5500" dirty="0">
                <a:latin typeface="Times New Roman" panose="02020603050405020304" pitchFamily="18" charset="0"/>
                <a:cs typeface="Times New Roman" panose="02020603050405020304" pitchFamily="18" charset="0"/>
              </a:rPr>
              <a:t> Integration</a:t>
            </a:r>
            <a:br>
              <a:rPr lang="en-US" altLang="en-US" sz="5500" dirty="0">
                <a:latin typeface="Times New Roman" panose="02020603050405020304" pitchFamily="18" charset="0"/>
                <a:cs typeface="Times New Roman" panose="02020603050405020304" pitchFamily="18" charset="0"/>
              </a:rPr>
            </a:br>
            <a:r>
              <a:rPr lang="en-US" altLang="en-US" sz="5500" dirty="0">
                <a:latin typeface="Times New Roman" panose="02020603050405020304" pitchFamily="18" charset="0"/>
                <a:cs typeface="Times New Roman" panose="02020603050405020304" pitchFamily="18" charset="0"/>
              </a:rPr>
              <a:t>in CMSSW</a:t>
            </a:r>
          </a:p>
        </p:txBody>
      </p:sp>
      <p:pic>
        <p:nvPicPr>
          <p:cNvPr id="3076" name="Picture 3" descr="CMS-Color-Label.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86801" y="4897438"/>
            <a:ext cx="1865313"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9" descr="C:\My Documents\Research\CMS\postdoc\FNAL-Logo-Black-cropp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9888" y="4897438"/>
            <a:ext cx="1865312"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2438400" y="3886200"/>
            <a:ext cx="7315200" cy="1752600"/>
          </a:xfrm>
        </p:spPr>
        <p:txBody>
          <a:bodyPr rtlCol="0">
            <a:normAutofit/>
          </a:bodyPr>
          <a:lstStyle/>
          <a:p>
            <a:pPr>
              <a:defRPr/>
            </a:pPr>
            <a:r>
              <a:rPr lang="en-US" sz="2000" dirty="0">
                <a:latin typeface="Times New Roman" pitchFamily="18" charset="0"/>
                <a:cs typeface="Times New Roman" pitchFamily="18" charset="0"/>
              </a:rPr>
              <a:t>Kevin Pedro, </a:t>
            </a:r>
            <a:r>
              <a:rPr lang="en-US" sz="2000" dirty="0" err="1">
                <a:latin typeface="Times New Roman" pitchFamily="18" charset="0"/>
                <a:cs typeface="Times New Roman" pitchFamily="18" charset="0"/>
              </a:rPr>
              <a:t>Sunanda</a:t>
            </a:r>
            <a:r>
              <a:rPr lang="en-US" sz="2000" dirty="0">
                <a:latin typeface="Times New Roman" pitchFamily="18" charset="0"/>
                <a:cs typeface="Times New Roman" pitchFamily="18" charset="0"/>
              </a:rPr>
              <a:t> Banerjee</a:t>
            </a:r>
          </a:p>
          <a:p>
            <a:pPr>
              <a:defRPr/>
            </a:pPr>
            <a:r>
              <a:rPr lang="en-US" sz="2000" dirty="0">
                <a:latin typeface="Times New Roman" pitchFamily="18" charset="0"/>
                <a:cs typeface="Times New Roman" pitchFamily="18" charset="0"/>
              </a:rPr>
              <a:t>(FNAL)</a:t>
            </a:r>
          </a:p>
          <a:p>
            <a:pPr>
              <a:defRPr/>
            </a:pPr>
            <a:r>
              <a:rPr lang="en-US" sz="2000" dirty="0">
                <a:latin typeface="Times New Roman" pitchFamily="18" charset="0"/>
                <a:cs typeface="Times New Roman" pitchFamily="18" charset="0"/>
              </a:rPr>
              <a:t>October 4, 2019</a:t>
            </a:r>
          </a:p>
        </p:txBody>
      </p:sp>
    </p:spTree>
    <p:extLst>
      <p:ext uri="{BB962C8B-B14F-4D97-AF65-F5344CB8AC3E}">
        <p14:creationId xmlns:p14="http://schemas.microsoft.com/office/powerpoint/2010/main" val="46183690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lstStyle/>
          <a:p>
            <a:pPr marL="230188" indent="-230188">
              <a:spcBef>
                <a:spcPts val="1200"/>
              </a:spcBef>
              <a:buClr>
                <a:schemeClr val="tx1"/>
              </a:buClr>
            </a:pPr>
            <a:r>
              <a:rPr lang="en-US" sz="2000" dirty="0">
                <a:latin typeface="Times New Roman" pitchFamily="18" charset="0"/>
                <a:cs typeface="Times New Roman" pitchFamily="18" charset="0"/>
              </a:rPr>
              <a:t>Integration testing of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w/ CMSSW has several goals:</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Demonstrate benefits of co-development between R&amp;D team &amp; experiments</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Exercise capabilities of CMSSW framework to interface with external processing (</a:t>
            </a:r>
            <a:r>
              <a:rPr lang="en-US" sz="2000" dirty="0" err="1">
                <a:latin typeface="Times New Roman" pitchFamily="18" charset="0"/>
                <a:cs typeface="Times New Roman" pitchFamily="18" charset="0"/>
              </a:rPr>
              <a:t>ExternalWork</a:t>
            </a:r>
            <a:r>
              <a:rPr lang="en-US" sz="2000" dirty="0">
                <a:latin typeface="Times New Roman" pitchFamily="18" charset="0"/>
                <a:cs typeface="Times New Roman" pitchFamily="18" charset="0"/>
              </a:rPr>
              <a:t> mechanism) and handle track-level parallelization in detector simulation</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Measure any potential CPU penalties when running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in CMSSW</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Estimate cost of adapting to new interfaces and eventually migrating to new (and potentially backward-incompatible) tools such as </a:t>
            </a:r>
            <a:r>
              <a:rPr lang="en-US" sz="2000" dirty="0" err="1">
                <a:latin typeface="Times New Roman" pitchFamily="18" charset="0"/>
                <a:cs typeface="Times New Roman" pitchFamily="18" charset="0"/>
              </a:rPr>
              <a:t>GeantV</a:t>
            </a:r>
            <a:endParaRPr lang="en-US" sz="2000" dirty="0">
              <a:latin typeface="Times New Roman" pitchFamily="18" charset="0"/>
              <a:cs typeface="Times New Roman" pitchFamily="18" charset="0"/>
            </a:endParaRPr>
          </a:p>
          <a:p>
            <a:pPr marL="687388" indent="-227013">
              <a:spcBef>
                <a:spcPts val="1200"/>
              </a:spcBef>
              <a:buClr>
                <a:schemeClr val="tx1"/>
              </a:buClr>
              <a:buFont typeface="Wingdings" panose="05000000000000000000" pitchFamily="2" charset="2"/>
              <a:buChar char="§"/>
            </a:pPr>
            <a:r>
              <a:rPr lang="en-US" sz="2000" dirty="0">
                <a:latin typeface="Times New Roman" pitchFamily="18" charset="0"/>
                <a:cs typeface="Times New Roman" pitchFamily="18" charset="0"/>
              </a:rPr>
              <a:t>Thinking forward to HPC/GPU solutions</a:t>
            </a:r>
          </a:p>
          <a:p>
            <a:pPr marL="230188" indent="-230188">
              <a:spcBef>
                <a:spcPts val="1200"/>
              </a:spcBef>
              <a:buClr>
                <a:schemeClr val="tx1"/>
              </a:buClr>
            </a:pPr>
            <a:r>
              <a:rPr lang="en-US" sz="2000" i="1" dirty="0">
                <a:latin typeface="Times New Roman" pitchFamily="18" charset="0"/>
                <a:cs typeface="Times New Roman" pitchFamily="18" charset="0"/>
              </a:rPr>
              <a:t>Not</a:t>
            </a:r>
            <a:r>
              <a:rPr lang="en-US" sz="2000" dirty="0">
                <a:latin typeface="Times New Roman" pitchFamily="18" charset="0"/>
                <a:cs typeface="Times New Roman" pitchFamily="18" charset="0"/>
              </a:rPr>
              <a:t> planning to migrate CMS simulation to </a:t>
            </a:r>
            <a:r>
              <a:rPr lang="en-US" sz="2000" dirty="0" err="1">
                <a:latin typeface="Times New Roman" pitchFamily="18" charset="0"/>
                <a:cs typeface="Times New Roman" pitchFamily="18" charset="0"/>
              </a:rPr>
              <a:t>GeantV</a:t>
            </a:r>
            <a:endParaRPr lang="en-US" sz="2000" dirty="0">
              <a:latin typeface="Times New Roman" pitchFamily="18" charset="0"/>
              <a:cs typeface="Times New Roman" pitchFamily="18" charset="0"/>
            </a:endParaRP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This is an R&amp;D exercise</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Introduction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109</a:t>
            </a:fld>
            <a:endParaRPr lang="en-US" dirty="0">
              <a:solidFill>
                <a:schemeClr val="tx1"/>
              </a:solidFill>
            </a:endParaRPr>
          </a:p>
        </p:txBody>
      </p:sp>
    </p:spTree>
    <p:extLst>
      <p:ext uri="{BB962C8B-B14F-4D97-AF65-F5344CB8AC3E}">
        <p14:creationId xmlns:p14="http://schemas.microsoft.com/office/powerpoint/2010/main" val="14210552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3B118-28DE-7B45-BEB9-E736C1DDDCBD}"/>
              </a:ext>
            </a:extLst>
          </p:cNvPr>
          <p:cNvSpPr>
            <a:spLocks noGrp="1"/>
          </p:cNvSpPr>
          <p:nvPr>
            <p:ph type="title"/>
          </p:nvPr>
        </p:nvSpPr>
        <p:spPr/>
        <p:txBody>
          <a:bodyPr/>
          <a:lstStyle/>
          <a:p>
            <a:r>
              <a:rPr lang="en-US" dirty="0"/>
              <a:t>Concurrency design: track-level parallelism</a:t>
            </a:r>
          </a:p>
        </p:txBody>
      </p:sp>
      <p:sp>
        <p:nvSpPr>
          <p:cNvPr id="3" name="Content Placeholder 2">
            <a:extLst>
              <a:ext uri="{FF2B5EF4-FFF2-40B4-BE49-F238E27FC236}">
                <a16:creationId xmlns:a16="http://schemas.microsoft.com/office/drawing/2014/main" id="{E8641BBB-D557-004B-9B93-03F53CB2678E}"/>
              </a:ext>
            </a:extLst>
          </p:cNvPr>
          <p:cNvSpPr>
            <a:spLocks noGrp="1"/>
          </p:cNvSpPr>
          <p:nvPr>
            <p:ph idx="1"/>
          </p:nvPr>
        </p:nvSpPr>
        <p:spPr/>
        <p:txBody>
          <a:bodyPr>
            <a:normAutofit fontScale="92500" lnSpcReduction="10000"/>
          </a:bodyPr>
          <a:lstStyle/>
          <a:p>
            <a:r>
              <a:rPr lang="en-US" dirty="0"/>
              <a:t>Tested different concurrency models: single kernel thread model (worker) vs. TBB-base attempts</a:t>
            </a:r>
          </a:p>
          <a:p>
            <a:r>
              <a:rPr lang="en-US" dirty="0"/>
              <a:t>Event server + event slots: thought as a necessity…</a:t>
            </a:r>
          </a:p>
          <a:p>
            <a:pPr lvl="1"/>
            <a:r>
              <a:rPr lang="en-US" dirty="0"/>
              <a:t>More data for same work, data indexed by slot number</a:t>
            </a:r>
          </a:p>
          <a:p>
            <a:r>
              <a:rPr lang="en-US" dirty="0"/>
              <a:t>Track parallelism: try to find the optimum</a:t>
            </a:r>
          </a:p>
          <a:p>
            <a:pPr lvl="1"/>
            <a:r>
              <a:rPr lang="en-US" dirty="0"/>
              <a:t>Be able to share state data, but exchange the minimum</a:t>
            </a:r>
          </a:p>
          <a:p>
            <a:r>
              <a:rPr lang="en-US" dirty="0">
                <a:solidFill>
                  <a:srgbClr val="FF0000"/>
                </a:solidFill>
              </a:rPr>
              <a:t>Towards functional programming style</a:t>
            </a:r>
            <a:r>
              <a:rPr lang="en-US" dirty="0"/>
              <a:t>: percolating all state (task data &amp; tracks) through interfaces, making functions fully re-entrant</a:t>
            </a:r>
          </a:p>
          <a:p>
            <a:pPr lvl="1"/>
            <a:r>
              <a:rPr lang="en-US" dirty="0"/>
              <a:t>Helpful for cutting down the Amdahl</a:t>
            </a:r>
          </a:p>
          <a:p>
            <a:r>
              <a:rPr lang="en-US" dirty="0"/>
              <a:t>Support for externally-driven parallelism</a:t>
            </a:r>
          </a:p>
          <a:p>
            <a:pPr lvl="1"/>
            <a:r>
              <a:rPr lang="en-US" dirty="0"/>
              <a:t>What are HEP concurrent frameworks happy with?</a:t>
            </a:r>
          </a:p>
          <a:p>
            <a:pPr marL="0" indent="0">
              <a:buNone/>
            </a:pPr>
            <a:endParaRPr lang="en-US" dirty="0"/>
          </a:p>
        </p:txBody>
      </p:sp>
      <p:sp>
        <p:nvSpPr>
          <p:cNvPr id="4" name="Slide Number Placeholder 3">
            <a:extLst>
              <a:ext uri="{FF2B5EF4-FFF2-40B4-BE49-F238E27FC236}">
                <a16:creationId xmlns:a16="http://schemas.microsoft.com/office/drawing/2014/main" id="{758AECC1-B88D-EE4A-B3FA-0A98F816BA8C}"/>
              </a:ext>
            </a:extLst>
          </p:cNvPr>
          <p:cNvSpPr>
            <a:spLocks noGrp="1"/>
          </p:cNvSpPr>
          <p:nvPr>
            <p:ph type="sldNum" sz="quarter" idx="12"/>
          </p:nvPr>
        </p:nvSpPr>
        <p:spPr/>
        <p:txBody>
          <a:bodyPr/>
          <a:lstStyle/>
          <a:p>
            <a:fld id="{40FD0629-489C-2B4C-9462-5B2376EE3AC2}" type="slidenum">
              <a:rPr lang="en-US" smtClean="0"/>
              <a:t>11</a:t>
            </a:fld>
            <a:endParaRPr lang="en-US"/>
          </a:p>
        </p:txBody>
      </p:sp>
    </p:spTree>
    <p:extLst>
      <p:ext uri="{BB962C8B-B14F-4D97-AF65-F5344CB8AC3E}">
        <p14:creationId xmlns:p14="http://schemas.microsoft.com/office/powerpoint/2010/main" val="22489363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lstStyle/>
          <a:p>
            <a:pPr marL="230188" indent="-230188">
              <a:spcBef>
                <a:spcPts val="900"/>
              </a:spcBef>
              <a:buClr>
                <a:schemeClr val="tx1"/>
              </a:buClr>
            </a:pPr>
            <a:r>
              <a:rPr lang="en-US" sz="2000" dirty="0">
                <a:latin typeface="Times New Roman" pitchFamily="18" charset="0"/>
                <a:cs typeface="Times New Roman" pitchFamily="18" charset="0"/>
              </a:rPr>
              <a:t>Repositories: </a:t>
            </a:r>
            <a:r>
              <a:rPr lang="en-US" sz="2000" dirty="0">
                <a:latin typeface="Times New Roman" pitchFamily="18" charset="0"/>
                <a:cs typeface="Times New Roman" pitchFamily="18" charset="0"/>
                <a:hlinkClick r:id="rId3"/>
              </a:rPr>
              <a:t>install-</a:t>
            </a:r>
            <a:r>
              <a:rPr lang="en-US" sz="2000" dirty="0" err="1">
                <a:latin typeface="Times New Roman" pitchFamily="18" charset="0"/>
                <a:cs typeface="Times New Roman" pitchFamily="18" charset="0"/>
                <a:hlinkClick r:id="rId3"/>
              </a:rPr>
              <a:t>geant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hlinkClick r:id="rId4"/>
              </a:rPr>
              <a:t>SimGVCore</a:t>
            </a:r>
            <a:endParaRPr lang="en-US" sz="2000" dirty="0">
              <a:latin typeface="Times New Roman" pitchFamily="18" charset="0"/>
              <a:cs typeface="Times New Roman" pitchFamily="18" charset="0"/>
            </a:endParaRPr>
          </a:p>
          <a:p>
            <a:pPr>
              <a:spcBef>
                <a:spcPts val="900"/>
              </a:spcBef>
              <a:buClr>
                <a:schemeClr val="tx1"/>
              </a:buClr>
              <a:buFont typeface="Wingdings" panose="05000000000000000000" pitchFamily="2" charset="2"/>
              <a:buChar char="ü"/>
            </a:pPr>
            <a:r>
              <a:rPr lang="en-US" sz="2000" dirty="0">
                <a:solidFill>
                  <a:srgbClr val="0000FF"/>
                </a:solidFill>
                <a:latin typeface="Times New Roman" pitchFamily="18" charset="0"/>
                <a:cs typeface="Times New Roman" pitchFamily="18" charset="0"/>
              </a:rPr>
              <a:t>Generate</a:t>
            </a:r>
            <a:r>
              <a:rPr lang="en-US" sz="2000" dirty="0">
                <a:latin typeface="Times New Roman" pitchFamily="18" charset="0"/>
                <a:cs typeface="Times New Roman" pitchFamily="18" charset="0"/>
              </a:rPr>
              <a:t> events in CMSSW framework, convert </a:t>
            </a:r>
            <a:r>
              <a:rPr lang="en-US" sz="2000" dirty="0" err="1">
                <a:latin typeface="Times New Roman" pitchFamily="18" charset="0"/>
                <a:cs typeface="Times New Roman" pitchFamily="18" charset="0"/>
              </a:rPr>
              <a:t>HepMC</a:t>
            </a:r>
            <a:r>
              <a:rPr lang="en-US" sz="2000" dirty="0">
                <a:latin typeface="Times New Roman" pitchFamily="18" charset="0"/>
                <a:cs typeface="Times New Roman" pitchFamily="18" charset="0"/>
              </a:rPr>
              <a:t> to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format</a:t>
            </a:r>
          </a:p>
          <a:p>
            <a:pPr>
              <a:spcBef>
                <a:spcPts val="900"/>
              </a:spcBef>
              <a:buFont typeface="Wingdings" panose="05000000000000000000" pitchFamily="2" charset="2"/>
              <a:buChar char="ü"/>
            </a:pPr>
            <a:r>
              <a:rPr lang="en-US" sz="2000" dirty="0">
                <a:latin typeface="Times New Roman" pitchFamily="18" charset="0"/>
                <a:cs typeface="Times New Roman" pitchFamily="18" charset="0"/>
              </a:rPr>
              <a:t>Build </a:t>
            </a:r>
            <a:r>
              <a:rPr lang="en-US" sz="2000" dirty="0">
                <a:solidFill>
                  <a:srgbClr val="0000FF"/>
                </a:solidFill>
                <a:latin typeface="Times New Roman" pitchFamily="18" charset="0"/>
                <a:cs typeface="Times New Roman" pitchFamily="18" charset="0"/>
              </a:rPr>
              <a:t>CMSSW geometry</a:t>
            </a:r>
            <a:r>
              <a:rPr lang="en-US" sz="2000" dirty="0">
                <a:latin typeface="Times New Roman" pitchFamily="18" charset="0"/>
                <a:cs typeface="Times New Roman" pitchFamily="18" charset="0"/>
              </a:rPr>
              <a:t> natively and pass to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engine (using </a:t>
            </a:r>
            <a:r>
              <a:rPr lang="en-US" sz="2000" dirty="0" err="1">
                <a:latin typeface="Times New Roman" pitchFamily="18" charset="0"/>
                <a:cs typeface="Times New Roman" pitchFamily="18" charset="0"/>
              </a:rPr>
              <a:t>TGeo</a:t>
            </a:r>
            <a:r>
              <a:rPr lang="en-US" sz="2000" dirty="0">
                <a:latin typeface="Times New Roman" pitchFamily="18" charset="0"/>
                <a:cs typeface="Times New Roman" pitchFamily="18" charset="0"/>
              </a:rPr>
              <a:t>)</a:t>
            </a:r>
          </a:p>
          <a:p>
            <a:pPr marL="230188" indent="-230188">
              <a:spcBef>
                <a:spcPts val="900"/>
              </a:spcBef>
            </a:pPr>
            <a:r>
              <a:rPr lang="en-US" sz="2000" dirty="0">
                <a:latin typeface="Times New Roman" pitchFamily="18" charset="0"/>
                <a:cs typeface="Times New Roman" pitchFamily="18" charset="0"/>
              </a:rPr>
              <a:t>Using </a:t>
            </a:r>
            <a:r>
              <a:rPr lang="en-US" sz="2000" dirty="0">
                <a:solidFill>
                  <a:srgbClr val="FF9900"/>
                </a:solidFill>
                <a:latin typeface="Times New Roman" pitchFamily="18" charset="0"/>
                <a:cs typeface="Times New Roman" pitchFamily="18" charset="0"/>
              </a:rPr>
              <a:t>constant magnetic field</a:t>
            </a:r>
            <a:r>
              <a:rPr lang="en-US" sz="2000" dirty="0">
                <a:latin typeface="Times New Roman" pitchFamily="18" charset="0"/>
                <a:cs typeface="Times New Roman" pitchFamily="18" charset="0"/>
              </a:rPr>
              <a:t>, limited </a:t>
            </a:r>
            <a:r>
              <a:rPr lang="en-US" sz="2000" dirty="0">
                <a:solidFill>
                  <a:srgbClr val="FF9900"/>
                </a:solidFill>
                <a:latin typeface="Times New Roman" pitchFamily="18" charset="0"/>
                <a:cs typeface="Times New Roman" pitchFamily="18" charset="0"/>
              </a:rPr>
              <a:t>EM-only physics list</a:t>
            </a:r>
          </a:p>
          <a:p>
            <a:pPr>
              <a:spcBef>
                <a:spcPts val="900"/>
              </a:spcBef>
              <a:buClr>
                <a:schemeClr val="tx1"/>
              </a:buClr>
              <a:buFont typeface="Wingdings" panose="05000000000000000000" pitchFamily="2" charset="2"/>
              <a:buChar char="ü"/>
            </a:pPr>
            <a:r>
              <a:rPr lang="en-US" sz="2000" dirty="0">
                <a:solidFill>
                  <a:srgbClr val="0000FF"/>
                </a:solidFill>
                <a:latin typeface="Times New Roman" pitchFamily="18" charset="0"/>
                <a:cs typeface="Times New Roman" pitchFamily="18" charset="0"/>
              </a:rPr>
              <a:t>Calorimeter scoring</a:t>
            </a:r>
            <a:r>
              <a:rPr lang="en-US" sz="2000" dirty="0">
                <a:latin typeface="Times New Roman" pitchFamily="18" charset="0"/>
                <a:cs typeface="Times New Roman" pitchFamily="18" charset="0"/>
              </a:rPr>
              <a:t> adapted</a:t>
            </a:r>
          </a:p>
          <a:p>
            <a:pPr>
              <a:spcBef>
                <a:spcPts val="900"/>
              </a:spcBef>
              <a:buFont typeface="Wingdings" panose="05000000000000000000" pitchFamily="2" charset="2"/>
              <a:buChar char="ü"/>
            </a:pPr>
            <a:r>
              <a:rPr lang="en-US" sz="2000" dirty="0">
                <a:latin typeface="Times New Roman" pitchFamily="18" charset="0"/>
                <a:cs typeface="Times New Roman" pitchFamily="18" charset="0"/>
              </a:rPr>
              <a:t>Run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using </a:t>
            </a:r>
            <a:r>
              <a:rPr lang="en-US" sz="2000" dirty="0">
                <a:solidFill>
                  <a:srgbClr val="0000FF"/>
                </a:solidFill>
                <a:latin typeface="Times New Roman" pitchFamily="18" charset="0"/>
                <a:cs typeface="Times New Roman" pitchFamily="18" charset="0"/>
              </a:rPr>
              <a:t>CMSSW </a:t>
            </a:r>
            <a:r>
              <a:rPr lang="en-US" sz="2000" dirty="0" err="1">
                <a:solidFill>
                  <a:srgbClr val="0000FF"/>
                </a:solidFill>
                <a:latin typeface="Times New Roman" pitchFamily="18" charset="0"/>
                <a:cs typeface="Times New Roman" pitchFamily="18" charset="0"/>
              </a:rPr>
              <a:t>ExternalWork</a:t>
            </a:r>
            <a:r>
              <a:rPr lang="en-US" sz="2000" dirty="0">
                <a:latin typeface="Times New Roman" pitchFamily="18" charset="0"/>
                <a:cs typeface="Times New Roman" pitchFamily="18" charset="0"/>
              </a:rPr>
              <a:t> feature:</a:t>
            </a:r>
          </a:p>
          <a:p>
            <a:pPr marL="461963" indent="-227013">
              <a:spcBef>
                <a:spcPts val="900"/>
              </a:spcBef>
              <a:buFont typeface="Courier New" panose="02070309020205020404" pitchFamily="49" charset="0"/>
              <a:buChar char="o"/>
            </a:pPr>
            <a:r>
              <a:rPr lang="en-US" sz="2000" dirty="0">
                <a:latin typeface="Times New Roman" pitchFamily="18" charset="0"/>
                <a:cs typeface="Times New Roman" pitchFamily="18" charset="0"/>
              </a:rPr>
              <a:t>Asynchronous, non-blocking, task-based processing</a:t>
            </a:r>
          </a:p>
          <a:p>
            <a:pPr marL="344488">
              <a:spcBef>
                <a:spcPts val="900"/>
              </a:spcBef>
              <a:buFont typeface="Wingdings" panose="05000000000000000000" pitchFamily="2" charset="2"/>
              <a:buChar char="ü"/>
            </a:pPr>
            <a:r>
              <a:rPr lang="en-US" sz="2000" dirty="0">
                <a:latin typeface="Times New Roman" pitchFamily="18" charset="0"/>
                <a:cs typeface="Times New Roman" pitchFamily="18" charset="0"/>
              </a:rPr>
              <a:t>Output in CMS format, immediately suitable for digitization etc.</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err="1">
                <a:latin typeface="Times New Roman" pitchFamily="18" charset="0"/>
                <a:cs typeface="Times New Roman" pitchFamily="18" charset="0"/>
              </a:rPr>
              <a:t>GeantV</a:t>
            </a:r>
            <a:r>
              <a:rPr lang="en-US" dirty="0">
                <a:latin typeface="Times New Roman" pitchFamily="18" charset="0"/>
                <a:cs typeface="Times New Roman" pitchFamily="18" charset="0"/>
              </a:rPr>
              <a:t> Integration Tests in CMSSW</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110</a:t>
            </a:fld>
            <a:endParaRPr lang="en-US" dirty="0">
              <a:solidFill>
                <a:schemeClr val="tx1"/>
              </a:solidFill>
            </a:endParaRPr>
          </a:p>
        </p:txBody>
      </p:sp>
      <p:grpSp>
        <p:nvGrpSpPr>
          <p:cNvPr id="21" name="Group 20"/>
          <p:cNvGrpSpPr/>
          <p:nvPr/>
        </p:nvGrpSpPr>
        <p:grpSpPr>
          <a:xfrm>
            <a:off x="2286000" y="4267200"/>
            <a:ext cx="7543800" cy="2057400"/>
            <a:chOff x="762000" y="4267200"/>
            <a:chExt cx="7543800" cy="2057400"/>
          </a:xfrm>
        </p:grpSpPr>
        <p:grpSp>
          <p:nvGrpSpPr>
            <p:cNvPr id="7" name="Group 6"/>
            <p:cNvGrpSpPr/>
            <p:nvPr/>
          </p:nvGrpSpPr>
          <p:grpSpPr>
            <a:xfrm>
              <a:off x="762000" y="4267200"/>
              <a:ext cx="7543800" cy="2057400"/>
              <a:chOff x="762000" y="2590800"/>
              <a:chExt cx="7543800" cy="2057400"/>
            </a:xfrm>
          </p:grpSpPr>
          <p:grpSp>
            <p:nvGrpSpPr>
              <p:cNvPr id="9" name="Group 8"/>
              <p:cNvGrpSpPr/>
              <p:nvPr/>
            </p:nvGrpSpPr>
            <p:grpSpPr>
              <a:xfrm>
                <a:off x="762000" y="2590800"/>
                <a:ext cx="7543800" cy="2057400"/>
                <a:chOff x="762000" y="2590800"/>
                <a:chExt cx="7543800" cy="2057400"/>
              </a:xfrm>
            </p:grpSpPr>
            <p:sp>
              <p:nvSpPr>
                <p:cNvPr id="10" name="Rectangle 9"/>
                <p:cNvSpPr/>
                <p:nvPr/>
              </p:nvSpPr>
              <p:spPr>
                <a:xfrm>
                  <a:off x="2209800" y="3733800"/>
                  <a:ext cx="6096000" cy="9144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209800" y="2590800"/>
                  <a:ext cx="6096000" cy="9144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62000" y="2694057"/>
                  <a:ext cx="14478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External processing</a:t>
                  </a:r>
                </a:p>
              </p:txBody>
            </p:sp>
            <p:sp>
              <p:nvSpPr>
                <p:cNvPr id="13" name="TextBox 12"/>
                <p:cNvSpPr txBox="1"/>
                <p:nvPr/>
              </p:nvSpPr>
              <p:spPr>
                <a:xfrm>
                  <a:off x="990600" y="3837057"/>
                  <a:ext cx="12192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CMSSW thread</a:t>
                  </a:r>
                </a:p>
              </p:txBody>
            </p:sp>
            <p:sp>
              <p:nvSpPr>
                <p:cNvPr id="14" name="TextBox 13"/>
                <p:cNvSpPr txBox="1"/>
                <p:nvPr/>
              </p:nvSpPr>
              <p:spPr>
                <a:xfrm>
                  <a:off x="2590800" y="4006334"/>
                  <a:ext cx="1143000" cy="369332"/>
                </a:xfrm>
                <a:prstGeom prst="rect">
                  <a:avLst/>
                </a:prstGeom>
                <a:noFill/>
                <a:ln w="19050">
                  <a:solidFill>
                    <a:srgbClr val="0000FF"/>
                  </a:solidFill>
                  <a:prstDash val="dash"/>
                </a:ln>
              </p:spPr>
              <p:txBody>
                <a:bodyPr wrap="square" rtlCol="0">
                  <a:spAutoFit/>
                </a:bodyPr>
                <a:lstStyle/>
                <a:p>
                  <a:pPr algn="ctr"/>
                  <a:r>
                    <a:rPr lang="en-US" i="1" dirty="0">
                      <a:latin typeface="Arial" panose="020B0604020202020204" pitchFamily="34" charset="0"/>
                      <a:cs typeface="Arial" panose="020B0604020202020204" pitchFamily="34" charset="0"/>
                    </a:rPr>
                    <a:t>acquire</a:t>
                  </a:r>
                  <a:r>
                    <a:rPr lang="en-US" dirty="0">
                      <a:latin typeface="Arial" panose="020B0604020202020204" pitchFamily="34" charset="0"/>
                      <a:cs typeface="Arial" panose="020B0604020202020204" pitchFamily="34" charset="0"/>
                    </a:rPr>
                    <a:t>()</a:t>
                  </a:r>
                </a:p>
              </p:txBody>
            </p:sp>
            <p:sp>
              <p:nvSpPr>
                <p:cNvPr id="15" name="TextBox 14"/>
                <p:cNvSpPr txBox="1"/>
                <p:nvPr/>
              </p:nvSpPr>
              <p:spPr>
                <a:xfrm>
                  <a:off x="4686300" y="2863334"/>
                  <a:ext cx="1143000" cy="369332"/>
                </a:xfrm>
                <a:prstGeom prst="rect">
                  <a:avLst/>
                </a:prstGeom>
                <a:noFill/>
                <a:ln w="19050">
                  <a:solidFill>
                    <a:srgbClr val="FF00FF"/>
                  </a:solidFill>
                  <a:prstDash val="dash"/>
                </a:ln>
              </p:spPr>
              <p:txBody>
                <a:bodyPr wrap="square" rtlCol="0">
                  <a:spAutoFit/>
                </a:bodyPr>
                <a:lstStyle/>
                <a:p>
                  <a:pPr algn="ctr"/>
                  <a:r>
                    <a:rPr lang="en-US" i="1" dirty="0" err="1">
                      <a:latin typeface="Arial" panose="020B0604020202020204" pitchFamily="34" charset="0"/>
                      <a:cs typeface="Arial" panose="020B0604020202020204" pitchFamily="34" charset="0"/>
                    </a:rPr>
                    <a:t>GeantV</a:t>
                  </a:r>
                  <a:endParaRPr lang="en-US" dirty="0">
                    <a:latin typeface="Arial" panose="020B0604020202020204" pitchFamily="34" charset="0"/>
                    <a:cs typeface="Arial" panose="020B0604020202020204" pitchFamily="34" charset="0"/>
                  </a:endParaRPr>
                </a:p>
              </p:txBody>
            </p:sp>
            <p:sp>
              <p:nvSpPr>
                <p:cNvPr id="16" name="TextBox 15"/>
                <p:cNvSpPr txBox="1"/>
                <p:nvPr/>
              </p:nvSpPr>
              <p:spPr>
                <a:xfrm>
                  <a:off x="6781800" y="4006334"/>
                  <a:ext cx="1219200" cy="369332"/>
                </a:xfrm>
                <a:prstGeom prst="rect">
                  <a:avLst/>
                </a:prstGeom>
                <a:noFill/>
                <a:ln w="19050">
                  <a:solidFill>
                    <a:srgbClr val="0000FF"/>
                  </a:solidFill>
                  <a:prstDash val="dash"/>
                </a:ln>
              </p:spPr>
              <p:txBody>
                <a:bodyPr wrap="square" rtlCol="0">
                  <a:spAutoFit/>
                </a:bodyPr>
                <a:lstStyle/>
                <a:p>
                  <a:pPr algn="ctr"/>
                  <a:r>
                    <a:rPr lang="en-US" i="1" dirty="0">
                      <a:latin typeface="Arial" panose="020B0604020202020204" pitchFamily="34" charset="0"/>
                      <a:cs typeface="Arial" panose="020B0604020202020204" pitchFamily="34" charset="0"/>
                    </a:rPr>
                    <a:t>produce</a:t>
                  </a:r>
                  <a:r>
                    <a:rPr lang="en-US" dirty="0">
                      <a:latin typeface="Arial" panose="020B0604020202020204" pitchFamily="34" charset="0"/>
                      <a:cs typeface="Arial" panose="020B0604020202020204" pitchFamily="34" charset="0"/>
                    </a:rPr>
                    <a:t>()</a:t>
                  </a:r>
                </a:p>
              </p:txBody>
            </p:sp>
            <p:cxnSp>
              <p:nvCxnSpPr>
                <p:cNvPr id="17" name="Straight Arrow Connector 16"/>
                <p:cNvCxnSpPr>
                  <a:stCxn id="14" idx="0"/>
                  <a:endCxn id="15" idx="1"/>
                </p:cNvCxnSpPr>
                <p:nvPr/>
              </p:nvCxnSpPr>
              <p:spPr>
                <a:xfrm flipV="1">
                  <a:off x="3162300" y="3048000"/>
                  <a:ext cx="1524000" cy="958334"/>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9671743">
                  <a:off x="3120270" y="3190483"/>
                  <a:ext cx="1333500" cy="369332"/>
                </a:xfrm>
                <a:prstGeom prst="rect">
                  <a:avLst/>
                </a:prstGeom>
                <a:noFill/>
                <a:ln w="19050">
                  <a:noFill/>
                  <a:prstDash val="dash"/>
                </a:ln>
              </p:spPr>
              <p:txBody>
                <a:bodyPr wrap="square" rtlCol="0">
                  <a:spAutoFit/>
                </a:bodyPr>
                <a:lstStyle/>
                <a:p>
                  <a:pPr algn="ctr"/>
                  <a:r>
                    <a:rPr lang="en-US" dirty="0">
                      <a:solidFill>
                        <a:schemeClr val="bg1"/>
                      </a:solidFill>
                      <a:effectLst>
                        <a:glow rad="76200">
                          <a:srgbClr val="0000FF">
                            <a:alpha val="60000"/>
                          </a:srgbClr>
                        </a:glow>
                      </a:effectLst>
                      <a:latin typeface="Arial" panose="020B0604020202020204" pitchFamily="34" charset="0"/>
                      <a:cs typeface="Arial" panose="020B0604020202020204" pitchFamily="34" charset="0"/>
                    </a:rPr>
                    <a:t>Event data</a:t>
                  </a:r>
                </a:p>
              </p:txBody>
            </p:sp>
            <p:sp>
              <p:nvSpPr>
                <p:cNvPr id="19" name="TextBox 18"/>
                <p:cNvSpPr txBox="1"/>
                <p:nvPr/>
              </p:nvSpPr>
              <p:spPr>
                <a:xfrm rot="1913374">
                  <a:off x="6045512" y="3173797"/>
                  <a:ext cx="1333500" cy="369332"/>
                </a:xfrm>
                <a:prstGeom prst="rect">
                  <a:avLst/>
                </a:prstGeom>
                <a:noFill/>
                <a:ln w="19050">
                  <a:noFill/>
                  <a:prstDash val="dash"/>
                </a:ln>
              </p:spPr>
              <p:txBody>
                <a:bodyPr wrap="square" rtlCol="0">
                  <a:spAutoFit/>
                </a:bodyPr>
                <a:lstStyle/>
                <a:p>
                  <a:pPr algn="ctr"/>
                  <a:r>
                    <a:rPr lang="en-US" dirty="0">
                      <a:solidFill>
                        <a:schemeClr val="bg1"/>
                      </a:solidFill>
                      <a:effectLst>
                        <a:glow rad="76200">
                          <a:srgbClr val="FF00FF">
                            <a:alpha val="60000"/>
                          </a:srgbClr>
                        </a:glow>
                      </a:effectLst>
                      <a:latin typeface="Arial" panose="020B0604020202020204" pitchFamily="34" charset="0"/>
                      <a:cs typeface="Arial" panose="020B0604020202020204" pitchFamily="34" charset="0"/>
                    </a:rPr>
                    <a:t>Callback</a:t>
                  </a:r>
                </a:p>
              </p:txBody>
            </p:sp>
          </p:grpSp>
          <p:cxnSp>
            <p:nvCxnSpPr>
              <p:cNvPr id="8" name="Straight Arrow Connector 7"/>
              <p:cNvCxnSpPr>
                <a:stCxn id="15" idx="3"/>
                <a:endCxn id="16" idx="0"/>
              </p:cNvCxnSpPr>
              <p:nvPr/>
            </p:nvCxnSpPr>
            <p:spPr>
              <a:xfrm>
                <a:off x="5829300" y="3048000"/>
                <a:ext cx="1562100" cy="958334"/>
              </a:xfrm>
              <a:prstGeom prst="straightConnector1">
                <a:avLst/>
              </a:prstGeom>
              <a:ln w="19050">
                <a:solidFill>
                  <a:srgbClr val="FF00FF"/>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4533900" y="5683190"/>
              <a:ext cx="1447800" cy="369332"/>
            </a:xfrm>
            <a:prstGeom prst="rect">
              <a:avLst/>
            </a:prstGeom>
            <a:noFill/>
            <a:ln w="19050">
              <a:solidFill>
                <a:schemeClr val="bg1">
                  <a:lumMod val="75000"/>
                </a:schemeClr>
              </a:solidFill>
              <a:prstDash val="dash"/>
            </a:ln>
          </p:spPr>
          <p:txBody>
            <a:bodyPr wrap="square" rtlCol="0">
              <a:spAutoFit/>
            </a:bodyPr>
            <a:lstStyle/>
            <a:p>
              <a:pPr algn="ctr"/>
              <a:r>
                <a:rPr lang="en-US" i="1" dirty="0">
                  <a:latin typeface="Arial" panose="020B0604020202020204" pitchFamily="34" charset="0"/>
                  <a:cs typeface="Arial" panose="020B0604020202020204" pitchFamily="34" charset="0"/>
                </a:rPr>
                <a:t>(other work)</a:t>
              </a:r>
            </a:p>
          </p:txBody>
        </p:sp>
      </p:grpSp>
    </p:spTree>
    <p:extLst>
      <p:ext uri="{BB962C8B-B14F-4D97-AF65-F5344CB8AC3E}">
        <p14:creationId xmlns:p14="http://schemas.microsoft.com/office/powerpoint/2010/main" val="2269001200"/>
      </p:ext>
    </p:extLst>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41830" y="930275"/>
            <a:ext cx="8324850" cy="5181600"/>
          </a:xfrm>
        </p:spPr>
        <p:txBody>
          <a:bodyPr>
            <a:normAutofit fontScale="92500" lnSpcReduction="10000"/>
          </a:bodyPr>
          <a:lstStyle/>
          <a:p>
            <a:pPr marL="230188" indent="-230188">
              <a:spcBef>
                <a:spcPts val="900"/>
              </a:spcBef>
              <a:buClr>
                <a:schemeClr val="tx1"/>
              </a:buClr>
            </a:pPr>
            <a:r>
              <a:rPr lang="en-US" sz="2000" dirty="0">
                <a:solidFill>
                  <a:srgbClr val="FF0000"/>
                </a:solidFill>
                <a:latin typeface="Times New Roman" pitchFamily="18" charset="0"/>
                <a:cs typeface="Times New Roman" pitchFamily="18" charset="0"/>
              </a:rPr>
              <a:t>Sensitive detectors</a:t>
            </a:r>
            <a:r>
              <a:rPr lang="en-US" sz="2000" dirty="0">
                <a:latin typeface="Times New Roman" pitchFamily="18" charset="0"/>
                <a:cs typeface="Times New Roman" pitchFamily="18" charset="0"/>
              </a:rPr>
              <a:t> (SD) and </a:t>
            </a:r>
            <a:r>
              <a:rPr lang="en-US" sz="2000" dirty="0">
                <a:solidFill>
                  <a:srgbClr val="FF0000"/>
                </a:solidFill>
                <a:latin typeface="Times New Roman" pitchFamily="18" charset="0"/>
                <a:cs typeface="Times New Roman" pitchFamily="18" charset="0"/>
              </a:rPr>
              <a:t>scoring</a:t>
            </a:r>
            <a:r>
              <a:rPr lang="en-US" sz="2000" dirty="0">
                <a:latin typeface="Times New Roman" pitchFamily="18" charset="0"/>
                <a:cs typeface="Times New Roman" pitchFamily="18" charset="0"/>
              </a:rPr>
              <a:t> trickiest to adapt</a:t>
            </a:r>
          </a:p>
          <a:p>
            <a:pPr marL="461963" indent="-227013">
              <a:spcBef>
                <a:spcPts val="9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Necessary to test “full chain” (simulation → digitization → reconstruction)</a:t>
            </a:r>
          </a:p>
          <a:p>
            <a:pPr marL="461963" indent="-227013">
              <a:spcBef>
                <a:spcPts val="9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Significantly more complicated than Geant4 MT</a:t>
            </a: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endParaRPr lang="en-US" sz="2000" dirty="0">
              <a:latin typeface="Times New Roman" pitchFamily="18" charset="0"/>
              <a:cs typeface="Times New Roman" pitchFamily="18" charset="0"/>
            </a:endParaRPr>
          </a:p>
          <a:p>
            <a:pPr marL="230188" indent="-230188">
              <a:spcBef>
                <a:spcPts val="900"/>
              </a:spcBef>
              <a:buClr>
                <a:schemeClr val="tx1"/>
              </a:buClr>
            </a:pPr>
            <a:r>
              <a:rPr lang="en-US" sz="2000" dirty="0">
                <a:latin typeface="Times New Roman" pitchFamily="18" charset="0"/>
                <a:cs typeface="Times New Roman" pitchFamily="18" charset="0"/>
              </a:rPr>
              <a:t>Duplicate SD objects per event per thread, then aggregate</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4 streams, 4 threads = 16 SD objects</a:t>
            </a:r>
          </a:p>
          <a:p>
            <a:pPr marL="461963" indent="-230188">
              <a:spcBef>
                <a:spcPts val="900"/>
              </a:spcBef>
              <a:buClr>
                <a:schemeClr val="tx1"/>
              </a:buClr>
              <a:buFont typeface="Courier New" panose="02070309020205020404" pitchFamily="49" charset="0"/>
              <a:buChar char="o"/>
            </a:pP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TaskData</a:t>
            </a:r>
            <a:r>
              <a:rPr lang="en-US" sz="2000" dirty="0">
                <a:latin typeface="Times New Roman" pitchFamily="18" charset="0"/>
                <a:cs typeface="Times New Roman" pitchFamily="18" charset="0"/>
              </a:rPr>
              <a:t> supports this approach</a:t>
            </a:r>
          </a:p>
          <a:p>
            <a:pPr>
              <a:spcBef>
                <a:spcPts val="900"/>
              </a:spcBef>
              <a:buClr>
                <a:schemeClr val="tx1"/>
              </a:buClr>
              <a:buFont typeface="Wingdings" panose="05000000000000000000" pitchFamily="2" charset="2"/>
              <a:buChar char="Ø"/>
            </a:pPr>
            <a:r>
              <a:rPr lang="en-US" sz="2000" dirty="0">
                <a:latin typeface="Times New Roman" pitchFamily="18" charset="0"/>
                <a:cs typeface="Times New Roman" pitchFamily="18" charset="0"/>
              </a:rPr>
              <a:t>Use template wrappers to unify interfaces and operations</a:t>
            </a:r>
          </a:p>
          <a:p>
            <a:pPr marL="461963" indent="-230188">
              <a:spcBef>
                <a:spcPts val="9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Ensure exact same SD code used for Geant4 &amp; </a:t>
            </a:r>
            <a:r>
              <a:rPr lang="en-US" sz="2000" dirty="0" err="1">
                <a:latin typeface="Times New Roman" pitchFamily="18" charset="0"/>
                <a:cs typeface="Times New Roman" pitchFamily="18" charset="0"/>
              </a:rPr>
              <a:t>GeantV</a:t>
            </a:r>
            <a:endParaRPr lang="en-US" sz="2000" dirty="0">
              <a:latin typeface="Times New Roman" pitchFamily="18" charset="0"/>
              <a:cs typeface="Times New Roman" pitchFamily="18" charset="0"/>
            </a:endParaRPr>
          </a:p>
          <a:p>
            <a:pPr marL="461963" indent="-230188">
              <a:spcBef>
                <a:spcPts val="9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Minimize overhead (no branching or virtual table)</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Geant4 vs. </a:t>
            </a:r>
            <a:r>
              <a:rPr lang="en-US" dirty="0" err="1">
                <a:latin typeface="Times New Roman" pitchFamily="18" charset="0"/>
                <a:cs typeface="Times New Roman" pitchFamily="18" charset="0"/>
              </a:rPr>
              <a:t>GeantV</a:t>
            </a:r>
            <a:r>
              <a:rPr lang="en-US" dirty="0">
                <a:latin typeface="Times New Roman" pitchFamily="18" charset="0"/>
                <a:cs typeface="Times New Roman" pitchFamily="18" charset="0"/>
              </a:rPr>
              <a:t> Scoring</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111</a:t>
            </a:fld>
            <a:endParaRPr lang="en-US" dirty="0">
              <a:solidFill>
                <a:schemeClr val="tx1"/>
              </a:solidFill>
            </a:endParaRPr>
          </a:p>
        </p:txBody>
      </p:sp>
      <p:grpSp>
        <p:nvGrpSpPr>
          <p:cNvPr id="90" name="Group 89"/>
          <p:cNvGrpSpPr/>
          <p:nvPr/>
        </p:nvGrpSpPr>
        <p:grpSpPr>
          <a:xfrm>
            <a:off x="1809750" y="2007481"/>
            <a:ext cx="3981450" cy="1952886"/>
            <a:chOff x="285750" y="1802368"/>
            <a:chExt cx="3981450" cy="1952886"/>
          </a:xfrm>
        </p:grpSpPr>
        <p:grpSp>
          <p:nvGrpSpPr>
            <p:cNvPr id="31" name="Group 30"/>
            <p:cNvGrpSpPr/>
            <p:nvPr/>
          </p:nvGrpSpPr>
          <p:grpSpPr>
            <a:xfrm>
              <a:off x="285750" y="1802368"/>
              <a:ext cx="3981450" cy="1195864"/>
              <a:chOff x="76200" y="1802368"/>
              <a:chExt cx="3981450" cy="1195864"/>
            </a:xfrm>
          </p:grpSpPr>
          <p:grpSp>
            <p:nvGrpSpPr>
              <p:cNvPr id="30" name="Group 29"/>
              <p:cNvGrpSpPr/>
              <p:nvPr/>
            </p:nvGrpSpPr>
            <p:grpSpPr>
              <a:xfrm>
                <a:off x="76200" y="1802368"/>
                <a:ext cx="3981450" cy="559832"/>
                <a:chOff x="457200" y="1802368"/>
                <a:chExt cx="3981450" cy="559832"/>
              </a:xfrm>
            </p:grpSpPr>
            <p:sp>
              <p:nvSpPr>
                <p:cNvPr id="6" name="Rectangle 5"/>
                <p:cNvSpPr/>
                <p:nvPr/>
              </p:nvSpPr>
              <p:spPr>
                <a:xfrm>
                  <a:off x="457200" y="1981200"/>
                  <a:ext cx="8382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Event</a:t>
                  </a:r>
                </a:p>
              </p:txBody>
            </p:sp>
            <p:sp>
              <p:nvSpPr>
                <p:cNvPr id="22" name="Rectangle 21"/>
                <p:cNvSpPr/>
                <p:nvPr/>
              </p:nvSpPr>
              <p:spPr>
                <a:xfrm>
                  <a:off x="2209800" y="1981200"/>
                  <a:ext cx="9525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Geant4</a:t>
                  </a:r>
                </a:p>
              </p:txBody>
            </p:sp>
            <p:sp>
              <p:nvSpPr>
                <p:cNvPr id="23" name="Rectangle 22"/>
                <p:cNvSpPr/>
                <p:nvPr/>
              </p:nvSpPr>
              <p:spPr>
                <a:xfrm>
                  <a:off x="3771900" y="19812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26" name="Rectangle 25"/>
                <p:cNvSpPr/>
                <p:nvPr/>
              </p:nvSpPr>
              <p:spPr>
                <a:xfrm>
                  <a:off x="3848100" y="19050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27" name="Rectangle 26"/>
                <p:cNvSpPr/>
                <p:nvPr/>
              </p:nvSpPr>
              <p:spPr>
                <a:xfrm>
                  <a:off x="3924300" y="18288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cxnSp>
              <p:nvCxnSpPr>
                <p:cNvPr id="15" name="Straight Arrow Connector 14"/>
                <p:cNvCxnSpPr>
                  <a:stCxn id="6" idx="3"/>
                  <a:endCxn id="22" idx="1"/>
                </p:cNvCxnSpPr>
                <p:nvPr/>
              </p:nvCxnSpPr>
              <p:spPr>
                <a:xfrm>
                  <a:off x="1295400" y="2171700"/>
                  <a:ext cx="9144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2" idx="3"/>
                  <a:endCxn id="23" idx="1"/>
                </p:cNvCxnSpPr>
                <p:nvPr/>
              </p:nvCxnSpPr>
              <p:spPr>
                <a:xfrm>
                  <a:off x="3162300" y="2171700"/>
                  <a:ext cx="6096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295400" y="1802368"/>
                  <a:ext cx="9906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Particles</a:t>
                  </a:r>
                </a:p>
              </p:txBody>
            </p:sp>
            <p:sp>
              <p:nvSpPr>
                <p:cNvPr id="33" name="TextBox 32"/>
                <p:cNvSpPr txBox="1"/>
                <p:nvPr/>
              </p:nvSpPr>
              <p:spPr>
                <a:xfrm>
                  <a:off x="3162300" y="1812155"/>
                  <a:ext cx="6096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Hits</a:t>
                  </a:r>
                </a:p>
              </p:txBody>
            </p:sp>
          </p:grpSp>
          <p:grpSp>
            <p:nvGrpSpPr>
              <p:cNvPr id="36" name="Group 35"/>
              <p:cNvGrpSpPr/>
              <p:nvPr/>
            </p:nvGrpSpPr>
            <p:grpSpPr>
              <a:xfrm>
                <a:off x="76200" y="2438400"/>
                <a:ext cx="3981450" cy="559832"/>
                <a:chOff x="457200" y="1802368"/>
                <a:chExt cx="3981450" cy="559832"/>
              </a:xfrm>
            </p:grpSpPr>
            <p:sp>
              <p:nvSpPr>
                <p:cNvPr id="37" name="Rectangle 36"/>
                <p:cNvSpPr/>
                <p:nvPr/>
              </p:nvSpPr>
              <p:spPr>
                <a:xfrm>
                  <a:off x="457200" y="1981200"/>
                  <a:ext cx="8382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Event</a:t>
                  </a:r>
                </a:p>
              </p:txBody>
            </p:sp>
            <p:sp>
              <p:nvSpPr>
                <p:cNvPr id="38" name="Rectangle 37"/>
                <p:cNvSpPr/>
                <p:nvPr/>
              </p:nvSpPr>
              <p:spPr>
                <a:xfrm>
                  <a:off x="2209800" y="1981200"/>
                  <a:ext cx="9525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Geant4</a:t>
                  </a:r>
                </a:p>
              </p:txBody>
            </p:sp>
            <p:sp>
              <p:nvSpPr>
                <p:cNvPr id="39" name="Rectangle 38"/>
                <p:cNvSpPr/>
                <p:nvPr/>
              </p:nvSpPr>
              <p:spPr>
                <a:xfrm>
                  <a:off x="3771900" y="19812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40" name="Rectangle 39"/>
                <p:cNvSpPr/>
                <p:nvPr/>
              </p:nvSpPr>
              <p:spPr>
                <a:xfrm>
                  <a:off x="3848100" y="19050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41" name="Rectangle 40"/>
                <p:cNvSpPr/>
                <p:nvPr/>
              </p:nvSpPr>
              <p:spPr>
                <a:xfrm>
                  <a:off x="3924300" y="1828800"/>
                  <a:ext cx="51435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cxnSp>
              <p:nvCxnSpPr>
                <p:cNvPr id="42" name="Straight Arrow Connector 41"/>
                <p:cNvCxnSpPr>
                  <a:stCxn id="37" idx="3"/>
                  <a:endCxn id="38" idx="1"/>
                </p:cNvCxnSpPr>
                <p:nvPr/>
              </p:nvCxnSpPr>
              <p:spPr>
                <a:xfrm>
                  <a:off x="1295400" y="2171700"/>
                  <a:ext cx="9144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8" idx="3"/>
                  <a:endCxn id="39" idx="1"/>
                </p:cNvCxnSpPr>
                <p:nvPr/>
              </p:nvCxnSpPr>
              <p:spPr>
                <a:xfrm>
                  <a:off x="3162300" y="2171700"/>
                  <a:ext cx="6096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295400" y="1802368"/>
                  <a:ext cx="9906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Particles</a:t>
                  </a:r>
                </a:p>
              </p:txBody>
            </p:sp>
            <p:sp>
              <p:nvSpPr>
                <p:cNvPr id="45" name="TextBox 44"/>
                <p:cNvSpPr txBox="1"/>
                <p:nvPr/>
              </p:nvSpPr>
              <p:spPr>
                <a:xfrm>
                  <a:off x="3162300" y="1812155"/>
                  <a:ext cx="6096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Hits</a:t>
                  </a:r>
                </a:p>
              </p:txBody>
            </p:sp>
          </p:grpSp>
        </p:grpSp>
        <p:sp>
          <p:nvSpPr>
            <p:cNvPr id="89" name="TextBox 88"/>
            <p:cNvSpPr txBox="1"/>
            <p:nvPr/>
          </p:nvSpPr>
          <p:spPr>
            <a:xfrm>
              <a:off x="533400" y="3108923"/>
              <a:ext cx="350520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Geant4 shares memory, but each event processed in separate thread</a:t>
              </a:r>
            </a:p>
          </p:txBody>
        </p:sp>
      </p:grpSp>
      <p:grpSp>
        <p:nvGrpSpPr>
          <p:cNvPr id="114" name="Group 113"/>
          <p:cNvGrpSpPr/>
          <p:nvPr/>
        </p:nvGrpSpPr>
        <p:grpSpPr>
          <a:xfrm>
            <a:off x="6400800" y="2013142"/>
            <a:ext cx="4104784" cy="1949259"/>
            <a:chOff x="4876800" y="1682060"/>
            <a:chExt cx="4104784" cy="1949259"/>
          </a:xfrm>
        </p:grpSpPr>
        <p:grpSp>
          <p:nvGrpSpPr>
            <p:cNvPr id="113" name="Group 112"/>
            <p:cNvGrpSpPr/>
            <p:nvPr/>
          </p:nvGrpSpPr>
          <p:grpSpPr>
            <a:xfrm>
              <a:off x="4876800" y="1682060"/>
              <a:ext cx="3981450" cy="1949259"/>
              <a:chOff x="4876800" y="1808028"/>
              <a:chExt cx="3981450" cy="1949259"/>
            </a:xfrm>
          </p:grpSpPr>
          <p:grpSp>
            <p:nvGrpSpPr>
              <p:cNvPr id="88" name="Group 87"/>
              <p:cNvGrpSpPr/>
              <p:nvPr/>
            </p:nvGrpSpPr>
            <p:grpSpPr>
              <a:xfrm>
                <a:off x="4876800" y="1808028"/>
                <a:ext cx="3981450" cy="1213958"/>
                <a:chOff x="4933950" y="1808028"/>
                <a:chExt cx="3981450" cy="1213958"/>
              </a:xfrm>
            </p:grpSpPr>
            <p:grpSp>
              <p:nvGrpSpPr>
                <p:cNvPr id="32" name="Group 31"/>
                <p:cNvGrpSpPr/>
                <p:nvPr/>
              </p:nvGrpSpPr>
              <p:grpSpPr>
                <a:xfrm>
                  <a:off x="4933950" y="1808028"/>
                  <a:ext cx="3981450" cy="1213958"/>
                  <a:chOff x="4933950" y="1808028"/>
                  <a:chExt cx="3981450" cy="1213958"/>
                </a:xfrm>
              </p:grpSpPr>
              <p:grpSp>
                <p:nvGrpSpPr>
                  <p:cNvPr id="56" name="Group 55"/>
                  <p:cNvGrpSpPr/>
                  <p:nvPr/>
                </p:nvGrpSpPr>
                <p:grpSpPr>
                  <a:xfrm>
                    <a:off x="4933950" y="1808028"/>
                    <a:ext cx="3981450" cy="858972"/>
                    <a:chOff x="457200" y="1812155"/>
                    <a:chExt cx="3981450" cy="858972"/>
                  </a:xfrm>
                </p:grpSpPr>
                <p:sp>
                  <p:nvSpPr>
                    <p:cNvPr id="57" name="Rectangle 56"/>
                    <p:cNvSpPr/>
                    <p:nvPr/>
                  </p:nvSpPr>
                  <p:spPr>
                    <a:xfrm>
                      <a:off x="457200" y="1981200"/>
                      <a:ext cx="83820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Event</a:t>
                      </a:r>
                    </a:p>
                  </p:txBody>
                </p:sp>
                <p:sp>
                  <p:nvSpPr>
                    <p:cNvPr id="58" name="Rectangle 57"/>
                    <p:cNvSpPr/>
                    <p:nvPr/>
                  </p:nvSpPr>
                  <p:spPr>
                    <a:xfrm>
                      <a:off x="2209800" y="2290127"/>
                      <a:ext cx="102870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err="1">
                          <a:latin typeface="Times New Roman" panose="02020603050405020304" pitchFamily="18" charset="0"/>
                          <a:cs typeface="Times New Roman" panose="02020603050405020304" pitchFamily="18" charset="0"/>
                        </a:rPr>
                        <a:t>GeantV</a:t>
                      </a:r>
                      <a:endParaRPr lang="en-US" sz="2000" dirty="0">
                        <a:latin typeface="Times New Roman" panose="02020603050405020304" pitchFamily="18" charset="0"/>
                        <a:cs typeface="Times New Roman" panose="02020603050405020304" pitchFamily="18" charset="0"/>
                      </a:endParaRPr>
                    </a:p>
                  </p:txBody>
                </p:sp>
                <p:sp>
                  <p:nvSpPr>
                    <p:cNvPr id="59" name="Rectangle 58"/>
                    <p:cNvSpPr/>
                    <p:nvPr/>
                  </p:nvSpPr>
                  <p:spPr>
                    <a:xfrm>
                      <a:off x="3771900" y="19812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60" name="Rectangle 59"/>
                    <p:cNvSpPr/>
                    <p:nvPr/>
                  </p:nvSpPr>
                  <p:spPr>
                    <a:xfrm>
                      <a:off x="3848100" y="19050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61" name="Rectangle 60"/>
                    <p:cNvSpPr/>
                    <p:nvPr/>
                  </p:nvSpPr>
                  <p:spPr>
                    <a:xfrm>
                      <a:off x="3924300" y="18288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cxnSp>
                  <p:nvCxnSpPr>
                    <p:cNvPr id="62" name="Straight Arrow Connector 61"/>
                    <p:cNvCxnSpPr>
                      <a:stCxn id="57" idx="3"/>
                    </p:cNvCxnSpPr>
                    <p:nvPr/>
                  </p:nvCxnSpPr>
                  <p:spPr>
                    <a:xfrm>
                      <a:off x="1295400" y="2171700"/>
                      <a:ext cx="914400" cy="118427"/>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cxnSp>
                  <p:nvCxnSpPr>
                    <p:cNvPr id="63" name="Straight Arrow Connector 62"/>
                    <p:cNvCxnSpPr>
                      <a:endCxn id="59" idx="1"/>
                    </p:cNvCxnSpPr>
                    <p:nvPr/>
                  </p:nvCxnSpPr>
                  <p:spPr>
                    <a:xfrm flipV="1">
                      <a:off x="3246220" y="2171700"/>
                      <a:ext cx="525680" cy="114300"/>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sp>
                  <p:nvSpPr>
                    <p:cNvPr id="64" name="TextBox 63"/>
                    <p:cNvSpPr txBox="1"/>
                    <p:nvPr/>
                  </p:nvSpPr>
                  <p:spPr>
                    <a:xfrm rot="428484">
                      <a:off x="1295400" y="1860652"/>
                      <a:ext cx="990600"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Times New Roman" panose="02020603050405020304" pitchFamily="18" charset="0"/>
                          <a:cs typeface="Times New Roman" panose="02020603050405020304" pitchFamily="18" charset="0"/>
                        </a:rPr>
                        <a:t>Particles</a:t>
                      </a:r>
                    </a:p>
                  </p:txBody>
                </p:sp>
                <p:sp>
                  <p:nvSpPr>
                    <p:cNvPr id="65" name="TextBox 64"/>
                    <p:cNvSpPr txBox="1"/>
                    <p:nvPr/>
                  </p:nvSpPr>
                  <p:spPr>
                    <a:xfrm>
                      <a:off x="3162300" y="1812155"/>
                      <a:ext cx="609600"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Times New Roman" panose="02020603050405020304" pitchFamily="18" charset="0"/>
                          <a:cs typeface="Times New Roman" panose="02020603050405020304" pitchFamily="18" charset="0"/>
                        </a:rPr>
                        <a:t>Hits</a:t>
                      </a:r>
                    </a:p>
                  </p:txBody>
                </p:sp>
              </p:grpSp>
              <p:grpSp>
                <p:nvGrpSpPr>
                  <p:cNvPr id="66" name="Group 65"/>
                  <p:cNvGrpSpPr/>
                  <p:nvPr/>
                </p:nvGrpSpPr>
                <p:grpSpPr>
                  <a:xfrm>
                    <a:off x="4933950" y="2374334"/>
                    <a:ext cx="3981450" cy="647652"/>
                    <a:chOff x="457200" y="1714548"/>
                    <a:chExt cx="3981450" cy="647652"/>
                  </a:xfrm>
                </p:grpSpPr>
                <p:sp>
                  <p:nvSpPr>
                    <p:cNvPr id="67" name="Rectangle 66"/>
                    <p:cNvSpPr/>
                    <p:nvPr/>
                  </p:nvSpPr>
                  <p:spPr>
                    <a:xfrm>
                      <a:off x="457200" y="1981200"/>
                      <a:ext cx="83820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Event</a:t>
                      </a:r>
                    </a:p>
                  </p:txBody>
                </p:sp>
                <p:sp>
                  <p:nvSpPr>
                    <p:cNvPr id="69" name="Rectangle 68"/>
                    <p:cNvSpPr/>
                    <p:nvPr/>
                  </p:nvSpPr>
                  <p:spPr>
                    <a:xfrm>
                      <a:off x="3771900" y="19812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70" name="Rectangle 69"/>
                    <p:cNvSpPr/>
                    <p:nvPr/>
                  </p:nvSpPr>
                  <p:spPr>
                    <a:xfrm>
                      <a:off x="3848100" y="19050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sp>
                  <p:nvSpPr>
                    <p:cNvPr id="71" name="Rectangle 70"/>
                    <p:cNvSpPr/>
                    <p:nvPr/>
                  </p:nvSpPr>
                  <p:spPr>
                    <a:xfrm>
                      <a:off x="3924300" y="1828800"/>
                      <a:ext cx="514350" cy="381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000" dirty="0">
                          <a:latin typeface="Times New Roman" panose="02020603050405020304" pitchFamily="18" charset="0"/>
                          <a:cs typeface="Times New Roman" panose="02020603050405020304" pitchFamily="18" charset="0"/>
                        </a:rPr>
                        <a:t>SD</a:t>
                      </a:r>
                    </a:p>
                  </p:txBody>
                </p:sp>
                <p:cxnSp>
                  <p:nvCxnSpPr>
                    <p:cNvPr id="72" name="Straight Arrow Connector 71"/>
                    <p:cNvCxnSpPr>
                      <a:stCxn id="67" idx="3"/>
                    </p:cNvCxnSpPr>
                    <p:nvPr/>
                  </p:nvCxnSpPr>
                  <p:spPr>
                    <a:xfrm flipV="1">
                      <a:off x="1295400" y="2007214"/>
                      <a:ext cx="914400" cy="164486"/>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sp>
                  <p:nvSpPr>
                    <p:cNvPr id="74" name="TextBox 73"/>
                    <p:cNvSpPr txBox="1"/>
                    <p:nvPr/>
                  </p:nvSpPr>
                  <p:spPr>
                    <a:xfrm rot="21056081">
                      <a:off x="1261160" y="1714548"/>
                      <a:ext cx="990600"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Times New Roman" panose="02020603050405020304" pitchFamily="18" charset="0"/>
                          <a:cs typeface="Times New Roman" panose="02020603050405020304" pitchFamily="18" charset="0"/>
                        </a:rPr>
                        <a:t>Particles</a:t>
                      </a:r>
                    </a:p>
                  </p:txBody>
                </p:sp>
              </p:grpSp>
            </p:grpSp>
            <p:cxnSp>
              <p:nvCxnSpPr>
                <p:cNvPr id="86" name="Straight Arrow Connector 85"/>
                <p:cNvCxnSpPr>
                  <a:endCxn id="59" idx="1"/>
                </p:cNvCxnSpPr>
                <p:nvPr/>
              </p:nvCxnSpPr>
              <p:spPr>
                <a:xfrm flipV="1">
                  <a:off x="7722970" y="2167573"/>
                  <a:ext cx="525680" cy="499427"/>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cxnSp>
              <p:nvCxnSpPr>
                <p:cNvPr id="111" name="Straight Arrow Connector 110"/>
                <p:cNvCxnSpPr/>
                <p:nvPr/>
              </p:nvCxnSpPr>
              <p:spPr>
                <a:xfrm>
                  <a:off x="7722970" y="2293959"/>
                  <a:ext cx="525680" cy="499427"/>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cxnSp>
              <p:nvCxnSpPr>
                <p:cNvPr id="112" name="Straight Arrow Connector 111"/>
                <p:cNvCxnSpPr/>
                <p:nvPr/>
              </p:nvCxnSpPr>
              <p:spPr>
                <a:xfrm>
                  <a:off x="7715250" y="2666310"/>
                  <a:ext cx="525680" cy="114300"/>
                </a:xfrm>
                <a:prstGeom prst="straightConnector1">
                  <a:avLst/>
                </a:prstGeom>
                <a:ln>
                  <a:tailEnd type="triangle"/>
                </a:ln>
              </p:spPr>
              <p:style>
                <a:lnRef idx="2">
                  <a:schemeClr val="accent2"/>
                </a:lnRef>
                <a:fillRef idx="1">
                  <a:schemeClr val="lt1"/>
                </a:fillRef>
                <a:effectRef idx="0">
                  <a:schemeClr val="accent2"/>
                </a:effectRef>
                <a:fontRef idx="minor">
                  <a:schemeClr val="dk1"/>
                </a:fontRef>
              </p:style>
            </p:cxnSp>
          </p:grpSp>
          <p:sp>
            <p:nvSpPr>
              <p:cNvPr id="115" name="TextBox 114"/>
              <p:cNvSpPr txBox="1"/>
              <p:nvPr/>
            </p:nvSpPr>
            <p:spPr>
              <a:xfrm>
                <a:off x="5179678" y="3110956"/>
                <a:ext cx="350520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Each event processed in multiple threads, mixed in with other events</a:t>
                </a:r>
              </a:p>
            </p:txBody>
          </p:sp>
        </p:grpSp>
        <p:sp>
          <p:nvSpPr>
            <p:cNvPr id="118" name="TextBox 117"/>
            <p:cNvSpPr txBox="1"/>
            <p:nvPr/>
          </p:nvSpPr>
          <p:spPr>
            <a:xfrm>
              <a:off x="8371984" y="1870853"/>
              <a:ext cx="609600" cy="70788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4000" b="1" dirty="0">
                  <a:solidFill>
                    <a:schemeClr val="bg1"/>
                  </a:solidFill>
                  <a:effectLst>
                    <a:glow rad="228600">
                      <a:schemeClr val="accent2">
                        <a:satMod val="175000"/>
                        <a:alpha val="40000"/>
                      </a:schemeClr>
                    </a:glow>
                  </a:effectLst>
                  <a:latin typeface="Times New Roman" panose="02020603050405020304" pitchFamily="18" charset="0"/>
                  <a:cs typeface="Times New Roman" panose="02020603050405020304" pitchFamily="18" charset="0"/>
                </a:rPr>
                <a:t>?</a:t>
              </a:r>
            </a:p>
          </p:txBody>
        </p:sp>
      </p:grpSp>
    </p:spTree>
    <p:extLst>
      <p:ext uri="{BB962C8B-B14F-4D97-AF65-F5344CB8AC3E}">
        <p14:creationId xmlns:p14="http://schemas.microsoft.com/office/powerpoint/2010/main" val="2855709522"/>
      </p:ext>
    </p:ext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err="1">
                <a:latin typeface="Times New Roman" pitchFamily="18" charset="0"/>
                <a:cs typeface="Times New Roman" pitchFamily="18" charset="0"/>
              </a:rPr>
              <a:t>GeantV</a:t>
            </a:r>
            <a:r>
              <a:rPr lang="en-US" dirty="0">
                <a:latin typeface="Times New Roman" pitchFamily="18" charset="0"/>
                <a:cs typeface="Times New Roman" pitchFamily="18" charset="0"/>
              </a:rPr>
              <a:t> Data Aggregation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112</a:t>
            </a:fld>
            <a:endParaRPr lang="en-US" dirty="0">
              <a:solidFill>
                <a:schemeClr val="tx1"/>
              </a:solidFill>
            </a:endParaRPr>
          </a:p>
        </p:txBody>
      </p:sp>
      <p:sp>
        <p:nvSpPr>
          <p:cNvPr id="65" name="Content Placeholder 2"/>
          <p:cNvSpPr>
            <a:spLocks noGrp="1"/>
          </p:cNvSpPr>
          <p:nvPr>
            <p:ph idx="1"/>
          </p:nvPr>
        </p:nvSpPr>
        <p:spPr>
          <a:xfrm>
            <a:off x="1981200" y="4018720"/>
            <a:ext cx="8305800" cy="2091076"/>
          </a:xfrm>
        </p:spPr>
        <p:txBody>
          <a:bodyPr>
            <a:normAutofit fontScale="92500" lnSpcReduction="10000"/>
          </a:bodyPr>
          <a:lstStyle/>
          <a:p>
            <a:pPr marL="227013" indent="-227013">
              <a:spcBef>
                <a:spcPts val="600"/>
              </a:spcBef>
              <a:buClr>
                <a:schemeClr val="tx1"/>
              </a:buClr>
            </a:pPr>
            <a:r>
              <a:rPr lang="en-US" sz="2000" dirty="0">
                <a:latin typeface="Times New Roman" panose="02020603050405020304" pitchFamily="18" charset="0"/>
                <a:cs typeface="Times New Roman" pitchFamily="18" charset="0"/>
              </a:rPr>
              <a:t>Each </a:t>
            </a:r>
            <a:r>
              <a:rPr lang="en-US" sz="2000" dirty="0" err="1">
                <a:latin typeface="Times New Roman" pitchFamily="18" charset="0"/>
                <a:cs typeface="Times New Roman" pitchFamily="18" charset="0"/>
              </a:rPr>
              <a:t>ScoringClass</a:t>
            </a:r>
            <a:r>
              <a:rPr lang="en-US" sz="2000" dirty="0">
                <a:latin typeface="Times New Roman" pitchFamily="18" charset="0"/>
                <a:cs typeface="Times New Roman" pitchFamily="18" charset="0"/>
              </a:rPr>
              <a:t> object has instance of </a:t>
            </a:r>
            <a:r>
              <a:rPr lang="en-US" sz="2000" dirty="0" err="1">
                <a:latin typeface="Times New Roman" pitchFamily="18" charset="0"/>
                <a:cs typeface="Times New Roman" pitchFamily="18" charset="0"/>
              </a:rPr>
              <a:t>CaloSteppingAction</a:t>
            </a:r>
            <a:endParaRPr lang="en-US" sz="2000" dirty="0">
              <a:latin typeface="Times New Roman" pitchFamily="18" charset="0"/>
              <a:cs typeface="Times New Roman" pitchFamily="18" charset="0"/>
            </a:endParaRPr>
          </a:p>
          <a:p>
            <a:pPr marL="461963" indent="-227013">
              <a:spcBef>
                <a:spcPts val="6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Some additional memory overhead from duplicated class members</a:t>
            </a:r>
          </a:p>
          <a:p>
            <a:pPr marL="687388" indent="-227013">
              <a:spcBef>
                <a:spcPts val="600"/>
              </a:spcBef>
              <a:buClr>
                <a:schemeClr val="tx1"/>
              </a:buClr>
              <a:buFont typeface="Wingdings" panose="05000000000000000000" pitchFamily="2" charset="2"/>
              <a:buChar char="§"/>
            </a:pPr>
            <a:r>
              <a:rPr lang="en-US" sz="2000" dirty="0">
                <a:latin typeface="Times New Roman" pitchFamily="18" charset="0"/>
                <a:cs typeface="Times New Roman" pitchFamily="18" charset="0"/>
              </a:rPr>
              <a:t>Attempt to minimize this by storing volume maps in magic static </a:t>
            </a:r>
            <a:r>
              <a:rPr lang="en-US" sz="2000" dirty="0" err="1">
                <a:latin typeface="Times New Roman" pitchFamily="18" charset="0"/>
                <a:cs typeface="Times New Roman" pitchFamily="18" charset="0"/>
              </a:rPr>
              <a:t>struct</a:t>
            </a:r>
            <a:endParaRPr lang="en-US" sz="2000" dirty="0">
              <a:latin typeface="Times New Roman" pitchFamily="18" charset="0"/>
              <a:cs typeface="Times New Roman" pitchFamily="18" charset="0"/>
            </a:endParaRPr>
          </a:p>
          <a:p>
            <a:pPr marL="227013" indent="-227013">
              <a:spcBef>
                <a:spcPts val="600"/>
              </a:spcBef>
              <a:buClr>
                <a:schemeClr val="tx1"/>
              </a:buClr>
            </a:pPr>
            <a:r>
              <a:rPr lang="en-US" sz="2000" dirty="0">
                <a:latin typeface="Times New Roman" pitchFamily="18" charset="0"/>
                <a:cs typeface="Times New Roman" pitchFamily="18" charset="0"/>
              </a:rPr>
              <a:t>Merged </a:t>
            </a:r>
            <a:r>
              <a:rPr lang="en-US" sz="2000" dirty="0" err="1">
                <a:latin typeface="Times New Roman" pitchFamily="18" charset="0"/>
                <a:cs typeface="Times New Roman" pitchFamily="18" charset="0"/>
              </a:rPr>
              <a:t>ScoringClass</a:t>
            </a:r>
            <a:r>
              <a:rPr lang="en-US" sz="2000" dirty="0">
                <a:latin typeface="Times New Roman" pitchFamily="18" charset="0"/>
                <a:cs typeface="Times New Roman" pitchFamily="18" charset="0"/>
              </a:rPr>
              <a:t> output copied to cache attached to Event object</a:t>
            </a:r>
          </a:p>
          <a:p>
            <a:pPr marL="461963" indent="-227013">
              <a:spcBef>
                <a:spcPts val="600"/>
              </a:spcBef>
              <a:buClr>
                <a:schemeClr val="tx1"/>
              </a:buClr>
              <a:buFont typeface="Courier New" panose="02070309020205020404" pitchFamily="49" charset="0"/>
              <a:buChar char="o"/>
            </a:pP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may consider event finished before CMSSW has written output</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copy to cache, then immediately clear </a:t>
            </a:r>
            <a:r>
              <a:rPr lang="en-US" sz="2000" dirty="0" err="1">
                <a:latin typeface="Times New Roman" pitchFamily="18" charset="0"/>
                <a:cs typeface="Times New Roman" pitchFamily="18" charset="0"/>
              </a:rPr>
              <a:t>ScoringClass</a:t>
            </a:r>
            <a:r>
              <a:rPr lang="en-US" sz="2000" dirty="0">
                <a:latin typeface="Times New Roman" pitchFamily="18" charset="0"/>
                <a:cs typeface="Times New Roman" pitchFamily="18" charset="0"/>
              </a:rPr>
              <a:t> objects</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(avoid possible race conditions)</a:t>
            </a:r>
          </a:p>
          <a:p>
            <a:pPr marL="227013" indent="-227013">
              <a:spcBef>
                <a:spcPts val="600"/>
              </a:spcBef>
              <a:buClr>
                <a:schemeClr val="tx1"/>
              </a:buClr>
            </a:pPr>
            <a:endParaRPr lang="en-US" sz="2000" dirty="0">
              <a:latin typeface="Times New Roman" pitchFamily="18" charset="0"/>
              <a:cs typeface="Times New Roman" pitchFamily="18" charset="0"/>
            </a:endParaRPr>
          </a:p>
        </p:txBody>
      </p:sp>
      <p:grpSp>
        <p:nvGrpSpPr>
          <p:cNvPr id="48" name="Group 47"/>
          <p:cNvGrpSpPr/>
          <p:nvPr/>
        </p:nvGrpSpPr>
        <p:grpSpPr>
          <a:xfrm>
            <a:off x="1752600" y="-76200"/>
            <a:ext cx="8658224" cy="3957036"/>
            <a:chOff x="76200" y="-27459"/>
            <a:chExt cx="8658224" cy="3955558"/>
          </a:xfrm>
        </p:grpSpPr>
        <p:grpSp>
          <p:nvGrpSpPr>
            <p:cNvPr id="51" name="Group 50"/>
            <p:cNvGrpSpPr/>
            <p:nvPr/>
          </p:nvGrpSpPr>
          <p:grpSpPr>
            <a:xfrm>
              <a:off x="76200" y="-27459"/>
              <a:ext cx="8658224" cy="3955558"/>
              <a:chOff x="76200" y="-27459"/>
              <a:chExt cx="8658224" cy="3955558"/>
            </a:xfrm>
          </p:grpSpPr>
          <p:grpSp>
            <p:nvGrpSpPr>
              <p:cNvPr id="53" name="Group 52"/>
              <p:cNvGrpSpPr/>
              <p:nvPr/>
            </p:nvGrpSpPr>
            <p:grpSpPr>
              <a:xfrm>
                <a:off x="76200" y="-27459"/>
                <a:ext cx="8658224" cy="3955558"/>
                <a:chOff x="76200" y="-27459"/>
                <a:chExt cx="8658224" cy="3955558"/>
              </a:xfrm>
            </p:grpSpPr>
            <p:grpSp>
              <p:nvGrpSpPr>
                <p:cNvPr id="62" name="Group 61"/>
                <p:cNvGrpSpPr/>
                <p:nvPr/>
              </p:nvGrpSpPr>
              <p:grpSpPr>
                <a:xfrm>
                  <a:off x="76200" y="720754"/>
                  <a:ext cx="8658224" cy="2619157"/>
                  <a:chOff x="76200" y="720754"/>
                  <a:chExt cx="8658224" cy="2619157"/>
                </a:xfrm>
              </p:grpSpPr>
              <p:grpSp>
                <p:nvGrpSpPr>
                  <p:cNvPr id="67" name="Group 66"/>
                  <p:cNvGrpSpPr/>
                  <p:nvPr/>
                </p:nvGrpSpPr>
                <p:grpSpPr>
                  <a:xfrm>
                    <a:off x="76200" y="720754"/>
                    <a:ext cx="6667500" cy="2601581"/>
                    <a:chOff x="1257300" y="720754"/>
                    <a:chExt cx="6667500" cy="2601581"/>
                  </a:xfrm>
                </p:grpSpPr>
                <p:grpSp>
                  <p:nvGrpSpPr>
                    <p:cNvPr id="74" name="Group 73"/>
                    <p:cNvGrpSpPr/>
                    <p:nvPr/>
                  </p:nvGrpSpPr>
                  <p:grpSpPr>
                    <a:xfrm>
                      <a:off x="1257300" y="720754"/>
                      <a:ext cx="6667500" cy="2601581"/>
                      <a:chOff x="1257300" y="720754"/>
                      <a:chExt cx="6667500" cy="2601581"/>
                    </a:xfrm>
                  </p:grpSpPr>
                  <p:grpSp>
                    <p:nvGrpSpPr>
                      <p:cNvPr id="77" name="Group 76"/>
                      <p:cNvGrpSpPr/>
                      <p:nvPr/>
                    </p:nvGrpSpPr>
                    <p:grpSpPr>
                      <a:xfrm>
                        <a:off x="1257300" y="720754"/>
                        <a:ext cx="6667500" cy="2601581"/>
                        <a:chOff x="1257300" y="720754"/>
                        <a:chExt cx="6667500" cy="2601581"/>
                      </a:xfrm>
                    </p:grpSpPr>
                    <p:grpSp>
                      <p:nvGrpSpPr>
                        <p:cNvPr id="82" name="Group 81"/>
                        <p:cNvGrpSpPr/>
                        <p:nvPr/>
                      </p:nvGrpSpPr>
                      <p:grpSpPr>
                        <a:xfrm>
                          <a:off x="2362200" y="720754"/>
                          <a:ext cx="4419600" cy="2251046"/>
                          <a:chOff x="2362200" y="720754"/>
                          <a:chExt cx="4419600" cy="2251046"/>
                        </a:xfrm>
                      </p:grpSpPr>
                      <p:grpSp>
                        <p:nvGrpSpPr>
                          <p:cNvPr id="87" name="Group 86"/>
                          <p:cNvGrpSpPr/>
                          <p:nvPr/>
                        </p:nvGrpSpPr>
                        <p:grpSpPr>
                          <a:xfrm>
                            <a:off x="2362200" y="720754"/>
                            <a:ext cx="4419600" cy="2251046"/>
                            <a:chOff x="2362200" y="720754"/>
                            <a:chExt cx="4419600" cy="2251046"/>
                          </a:xfrm>
                        </p:grpSpPr>
                        <p:grpSp>
                          <p:nvGrpSpPr>
                            <p:cNvPr id="89" name="Group 88"/>
                            <p:cNvGrpSpPr/>
                            <p:nvPr/>
                          </p:nvGrpSpPr>
                          <p:grpSpPr>
                            <a:xfrm>
                              <a:off x="2438400" y="720754"/>
                              <a:ext cx="4191000" cy="1673639"/>
                              <a:chOff x="2438400" y="720754"/>
                              <a:chExt cx="4191000" cy="1673639"/>
                            </a:xfrm>
                          </p:grpSpPr>
                          <p:grpSp>
                            <p:nvGrpSpPr>
                              <p:cNvPr id="94" name="Group 93"/>
                              <p:cNvGrpSpPr/>
                              <p:nvPr/>
                            </p:nvGrpSpPr>
                            <p:grpSpPr>
                              <a:xfrm>
                                <a:off x="3733800" y="720754"/>
                                <a:ext cx="1600200" cy="982299"/>
                                <a:chOff x="3733800" y="720754"/>
                                <a:chExt cx="1600200" cy="982299"/>
                              </a:xfrm>
                            </p:grpSpPr>
                            <p:grpSp>
                              <p:nvGrpSpPr>
                                <p:cNvPr id="97" name="Group 96"/>
                                <p:cNvGrpSpPr/>
                                <p:nvPr/>
                              </p:nvGrpSpPr>
                              <p:grpSpPr>
                                <a:xfrm>
                                  <a:off x="3733800" y="720754"/>
                                  <a:ext cx="1600200" cy="982299"/>
                                  <a:chOff x="3733800" y="720754"/>
                                  <a:chExt cx="1600200" cy="982299"/>
                                </a:xfrm>
                              </p:grpSpPr>
                              <p:sp>
                                <p:nvSpPr>
                                  <p:cNvPr id="99" name="TextBox 98"/>
                                  <p:cNvSpPr txBox="1"/>
                                  <p:nvPr/>
                                </p:nvSpPr>
                                <p:spPr>
                                  <a:xfrm>
                                    <a:off x="3750928" y="720754"/>
                                    <a:ext cx="156210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RunManager</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cxnSp>
                                <p:nvCxnSpPr>
                                  <p:cNvPr id="100" name="Straight Arrow Connector 99"/>
                                  <p:cNvCxnSpPr/>
                                  <p:nvPr/>
                                </p:nvCxnSpPr>
                                <p:spPr>
                                  <a:xfrm flipH="1">
                                    <a:off x="3733800" y="1120864"/>
                                    <a:ext cx="228600" cy="582189"/>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5105400" y="1120863"/>
                                    <a:ext cx="228600" cy="582189"/>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98" name="TextBox 97"/>
                                <p:cNvSpPr txBox="1"/>
                                <p:nvPr/>
                              </p:nvSpPr>
                              <p:spPr>
                                <a:xfrm>
                                  <a:off x="4038600" y="1199556"/>
                                  <a:ext cx="1066800" cy="397750"/>
                                </a:xfrm>
                                <a:prstGeom prst="rect">
                                  <a:avLst/>
                                </a:prstGeom>
                                <a:noFill/>
                              </p:spPr>
                              <p:txBody>
                                <a:bodyPr wrap="square" rtlCol="0">
                                  <a:spAutoFit/>
                                </a:bodyPr>
                                <a:lstStyle/>
                                <a:p>
                                  <a:pPr algn="ctr"/>
                                  <a:r>
                                    <a:rPr lang="en-US" sz="2000" i="1" dirty="0">
                                      <a:solidFill>
                                        <a:schemeClr val="bg1"/>
                                      </a:solidFill>
                                      <a:effectLst>
                                        <a:glow rad="76200">
                                          <a:srgbClr val="4A7EBB">
                                            <a:alpha val="79000"/>
                                          </a:srgbClr>
                                        </a:glow>
                                      </a:effectLst>
                                      <a:latin typeface="Times New Roman" panose="02020603050405020304" pitchFamily="18" charset="0"/>
                                      <a:ea typeface="Tahoma" panose="020B0604030504040204" pitchFamily="34" charset="0"/>
                                      <a:cs typeface="Times New Roman" panose="02020603050405020304" pitchFamily="18" charset="0"/>
                                    </a:rPr>
                                    <a:t>threads</a:t>
                                  </a:r>
                                </a:p>
                              </p:txBody>
                            </p:sp>
                          </p:grpSp>
                          <p:sp>
                            <p:nvSpPr>
                              <p:cNvPr id="95" name="TextBox 94"/>
                              <p:cNvSpPr txBox="1"/>
                              <p:nvPr/>
                            </p:nvSpPr>
                            <p:spPr>
                              <a:xfrm>
                                <a:off x="2438400" y="1648313"/>
                                <a:ext cx="1790700" cy="746079"/>
                              </a:xfrm>
                              <a:prstGeom prst="rect">
                                <a:avLst/>
                              </a:prstGeom>
                              <a:noFill/>
                            </p:spPr>
                            <p:txBody>
                              <a:bodyPr wrap="square" rtlCol="0">
                                <a:spAutoFit/>
                              </a:bodyPr>
                              <a:lstStyle/>
                              <a:p>
                                <a:pPr algn="ctr">
                                  <a:spcBef>
                                    <a:spcPts val="300"/>
                                  </a:spcBef>
                                </a:pPr>
                                <a:r>
                                  <a:rPr lang="en-US" sz="2000" dirty="0" err="1">
                                    <a:latin typeface="Times New Roman" panose="02020603050405020304" pitchFamily="18" charset="0"/>
                                    <a:ea typeface="Tahoma" panose="020B0604030504040204" pitchFamily="34" charset="0"/>
                                    <a:cs typeface="Times New Roman" panose="02020603050405020304" pitchFamily="18" charset="0"/>
                                  </a:rPr>
                                  <a:t>TaskData</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a:p>
                                <a:pPr algn="ctr">
                                  <a:spcBef>
                                    <a:spcPts val="300"/>
                                  </a:spcBef>
                                </a:pPr>
                                <a:r>
                                  <a:rPr lang="en-US" sz="2000" dirty="0" err="1">
                                    <a:latin typeface="Times New Roman" panose="02020603050405020304" pitchFamily="18" charset="0"/>
                                    <a:ea typeface="Tahoma" panose="020B0604030504040204" pitchFamily="34" charset="0"/>
                                    <a:cs typeface="Times New Roman" panose="02020603050405020304" pitchFamily="18" charset="0"/>
                                  </a:rPr>
                                  <a:t>DataPerThread</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96" name="TextBox 95"/>
                              <p:cNvSpPr txBox="1"/>
                              <p:nvPr/>
                            </p:nvSpPr>
                            <p:spPr>
                              <a:xfrm>
                                <a:off x="4876800" y="1648314"/>
                                <a:ext cx="1752600" cy="746079"/>
                              </a:xfrm>
                              <a:prstGeom prst="rect">
                                <a:avLst/>
                              </a:prstGeom>
                              <a:noFill/>
                            </p:spPr>
                            <p:txBody>
                              <a:bodyPr wrap="square" rtlCol="0">
                                <a:spAutoFit/>
                              </a:bodyPr>
                              <a:lstStyle/>
                              <a:p>
                                <a:pPr algn="ctr">
                                  <a:spcBef>
                                    <a:spcPts val="300"/>
                                  </a:spcBef>
                                </a:pPr>
                                <a:r>
                                  <a:rPr lang="en-US" sz="2000" dirty="0" err="1">
                                    <a:latin typeface="Times New Roman" panose="02020603050405020304" pitchFamily="18" charset="0"/>
                                    <a:ea typeface="Tahoma" panose="020B0604030504040204" pitchFamily="34" charset="0"/>
                                    <a:cs typeface="Times New Roman" panose="02020603050405020304" pitchFamily="18" charset="0"/>
                                  </a:rPr>
                                  <a:t>TaskData</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a:p>
                                <a:pPr algn="ctr">
                                  <a:spcBef>
                                    <a:spcPts val="300"/>
                                  </a:spcBef>
                                </a:pPr>
                                <a:r>
                                  <a:rPr lang="en-US" sz="2000" dirty="0" err="1">
                                    <a:latin typeface="Times New Roman" panose="02020603050405020304" pitchFamily="18" charset="0"/>
                                    <a:ea typeface="Tahoma" panose="020B0604030504040204" pitchFamily="34" charset="0"/>
                                    <a:cs typeface="Times New Roman" panose="02020603050405020304" pitchFamily="18" charset="0"/>
                                  </a:rPr>
                                  <a:t>DataPerThread</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grpSp>
                        <p:cxnSp>
                          <p:nvCxnSpPr>
                            <p:cNvPr id="90" name="Straight Arrow Connector 89"/>
                            <p:cNvCxnSpPr/>
                            <p:nvPr/>
                          </p:nvCxnSpPr>
                          <p:spPr>
                            <a:xfrm flipH="1">
                              <a:off x="2362200" y="2384286"/>
                              <a:ext cx="228600" cy="582189"/>
                            </a:xfrm>
                            <a:prstGeom prst="straightConnector1">
                              <a:avLst/>
                            </a:prstGeom>
                            <a:ln w="28575">
                              <a:solidFill>
                                <a:srgbClr val="C0504D"/>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3429000" y="2384285"/>
                              <a:ext cx="228600" cy="582189"/>
                            </a:xfrm>
                            <a:prstGeom prst="straightConnector1">
                              <a:avLst/>
                            </a:prstGeom>
                            <a:ln w="28575">
                              <a:solidFill>
                                <a:srgbClr val="C0504D"/>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5486400" y="2389611"/>
                              <a:ext cx="228600" cy="582189"/>
                            </a:xfrm>
                            <a:prstGeom prst="straightConnector1">
                              <a:avLst/>
                            </a:prstGeom>
                            <a:ln w="28575">
                              <a:solidFill>
                                <a:srgbClr val="C0504D"/>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6553200" y="2389610"/>
                              <a:ext cx="228600" cy="582189"/>
                            </a:xfrm>
                            <a:prstGeom prst="straightConnector1">
                              <a:avLst/>
                            </a:prstGeom>
                            <a:ln w="28575">
                              <a:solidFill>
                                <a:srgbClr val="C0504D"/>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88" name="TextBox 87"/>
                          <p:cNvSpPr txBox="1"/>
                          <p:nvPr/>
                        </p:nvSpPr>
                        <p:spPr>
                          <a:xfrm>
                            <a:off x="4038600" y="2419290"/>
                            <a:ext cx="1066800" cy="397750"/>
                          </a:xfrm>
                          <a:prstGeom prst="rect">
                            <a:avLst/>
                          </a:prstGeom>
                          <a:noFill/>
                        </p:spPr>
                        <p:txBody>
                          <a:bodyPr wrap="square" rtlCol="0">
                            <a:spAutoFit/>
                          </a:bodyPr>
                          <a:lstStyle/>
                          <a:p>
                            <a:pPr algn="ctr"/>
                            <a:r>
                              <a:rPr lang="en-US" sz="2000" i="1" dirty="0">
                                <a:solidFill>
                                  <a:schemeClr val="bg1"/>
                                </a:solidFill>
                                <a:effectLst>
                                  <a:glow rad="76200">
                                    <a:srgbClr val="C0504D">
                                      <a:alpha val="80000"/>
                                    </a:srgbClr>
                                  </a:glow>
                                </a:effectLst>
                                <a:latin typeface="Times New Roman" panose="02020603050405020304" pitchFamily="18" charset="0"/>
                                <a:ea typeface="Tahoma" panose="020B0604030504040204" pitchFamily="34" charset="0"/>
                                <a:cs typeface="Times New Roman" panose="02020603050405020304" pitchFamily="18" charset="0"/>
                              </a:rPr>
                              <a:t>events</a:t>
                            </a:r>
                          </a:p>
                        </p:txBody>
                      </p:sp>
                    </p:grpSp>
                    <p:sp>
                      <p:nvSpPr>
                        <p:cNvPr id="83" name="TextBox 82"/>
                        <p:cNvSpPr txBox="1"/>
                        <p:nvPr/>
                      </p:nvSpPr>
                      <p:spPr>
                        <a:xfrm>
                          <a:off x="1257300" y="2920910"/>
                          <a:ext cx="179070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ScoringClass</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84" name="TextBox 83"/>
                        <p:cNvSpPr txBox="1"/>
                        <p:nvPr/>
                      </p:nvSpPr>
                      <p:spPr>
                        <a:xfrm>
                          <a:off x="2857500" y="2924585"/>
                          <a:ext cx="179070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ScoringClass</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85" name="TextBox 84"/>
                        <p:cNvSpPr txBox="1"/>
                        <p:nvPr/>
                      </p:nvSpPr>
                      <p:spPr>
                        <a:xfrm>
                          <a:off x="4533900" y="2920767"/>
                          <a:ext cx="179070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ScoringClass</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86" name="TextBox 85"/>
                        <p:cNvSpPr txBox="1"/>
                        <p:nvPr/>
                      </p:nvSpPr>
                      <p:spPr>
                        <a:xfrm>
                          <a:off x="6134100" y="2924442"/>
                          <a:ext cx="179070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ScoringClass</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grpSp>
                  <p:sp>
                    <p:nvSpPr>
                      <p:cNvPr id="78" name="TextBox 77"/>
                      <p:cNvSpPr txBox="1"/>
                      <p:nvPr/>
                    </p:nvSpPr>
                    <p:spPr>
                      <a:xfrm>
                        <a:off x="2219325" y="2419290"/>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1</a:t>
                        </a:r>
                      </a:p>
                    </p:txBody>
                  </p:sp>
                  <p:sp>
                    <p:nvSpPr>
                      <p:cNvPr id="79" name="TextBox 78"/>
                      <p:cNvSpPr txBox="1"/>
                      <p:nvPr/>
                    </p:nvSpPr>
                    <p:spPr>
                      <a:xfrm>
                        <a:off x="3514725" y="2391973"/>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2</a:t>
                        </a:r>
                      </a:p>
                    </p:txBody>
                  </p:sp>
                  <p:sp>
                    <p:nvSpPr>
                      <p:cNvPr id="80" name="TextBox 79"/>
                      <p:cNvSpPr txBox="1"/>
                      <p:nvPr/>
                    </p:nvSpPr>
                    <p:spPr>
                      <a:xfrm>
                        <a:off x="5354011" y="2402627"/>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1</a:t>
                        </a:r>
                      </a:p>
                    </p:txBody>
                  </p:sp>
                  <p:sp>
                    <p:nvSpPr>
                      <p:cNvPr id="81" name="TextBox 80"/>
                      <p:cNvSpPr txBox="1"/>
                      <p:nvPr/>
                    </p:nvSpPr>
                    <p:spPr>
                      <a:xfrm>
                        <a:off x="6649411" y="2375310"/>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2</a:t>
                        </a:r>
                      </a:p>
                    </p:txBody>
                  </p:sp>
                </p:grpSp>
                <p:sp>
                  <p:nvSpPr>
                    <p:cNvPr id="75" name="TextBox 74"/>
                    <p:cNvSpPr txBox="1"/>
                    <p:nvPr/>
                  </p:nvSpPr>
                  <p:spPr>
                    <a:xfrm>
                      <a:off x="3582886" y="1108784"/>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A</a:t>
                      </a:r>
                    </a:p>
                  </p:txBody>
                </p:sp>
                <p:sp>
                  <p:nvSpPr>
                    <p:cNvPr id="76" name="TextBox 75"/>
                    <p:cNvSpPr txBox="1"/>
                    <p:nvPr/>
                  </p:nvSpPr>
                  <p:spPr>
                    <a:xfrm>
                      <a:off x="5221360" y="1095348"/>
                      <a:ext cx="285750" cy="397750"/>
                    </a:xfrm>
                    <a:prstGeom prst="rect">
                      <a:avLst/>
                    </a:prstGeom>
                    <a:noFill/>
                  </p:spPr>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B</a:t>
                      </a:r>
                    </a:p>
                  </p:txBody>
                </p:sp>
              </p:grpSp>
              <p:sp>
                <p:nvSpPr>
                  <p:cNvPr id="68" name="TextBox 67"/>
                  <p:cNvSpPr txBox="1"/>
                  <p:nvPr/>
                </p:nvSpPr>
                <p:spPr>
                  <a:xfrm>
                    <a:off x="6810374" y="720754"/>
                    <a:ext cx="1924050" cy="397750"/>
                  </a:xfrm>
                  <a:prstGeom prst="rect">
                    <a:avLst/>
                  </a:prstGeom>
                  <a:noFill/>
                </p:spPr>
                <p:txBody>
                  <a:bodyPr wrap="square" rtlCol="0">
                    <a:spAutoFit/>
                  </a:bodyPr>
                  <a:lstStyle/>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UserApplication</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69" name="TextBox 68"/>
                  <p:cNvSpPr txBox="1"/>
                  <p:nvPr/>
                </p:nvSpPr>
                <p:spPr>
                  <a:xfrm>
                    <a:off x="6824749" y="1677186"/>
                    <a:ext cx="1895300" cy="703710"/>
                  </a:xfrm>
                  <a:prstGeom prst="rect">
                    <a:avLst/>
                  </a:prstGeom>
                  <a:noFill/>
                </p:spPr>
                <p:txBody>
                  <a:bodyPr wrap="square" rtlCol="0">
                    <a:spAutoFit/>
                  </a:bodyPr>
                  <a:lstStyle/>
                  <a:p>
                    <a:pPr algn="ct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TaskDataHandle</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70" name="TextBox 69"/>
                  <p:cNvSpPr txBox="1"/>
                  <p:nvPr/>
                </p:nvSpPr>
                <p:spPr>
                  <a:xfrm>
                    <a:off x="6826671" y="2557011"/>
                    <a:ext cx="1891457" cy="782900"/>
                  </a:xfrm>
                  <a:prstGeom prst="roundRect">
                    <a:avLst/>
                  </a:prstGeom>
                  <a:ln>
                    <a:prstDash val="sysDot"/>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000" dirty="0">
                        <a:latin typeface="Times New Roman" panose="02020603050405020304" pitchFamily="18" charset="0"/>
                        <a:ea typeface="Tahoma" panose="020B0604030504040204" pitchFamily="34" charset="0"/>
                        <a:cs typeface="Times New Roman" panose="02020603050405020304" pitchFamily="18" charset="0"/>
                      </a:rPr>
                      <a:t>Event</a:t>
                    </a:r>
                  </a:p>
                  <a:p>
                    <a:pPr algn="ctr"/>
                    <a:r>
                      <a:rPr lang="en-US" sz="2000" dirty="0" err="1">
                        <a:latin typeface="Times New Roman" panose="02020603050405020304" pitchFamily="18" charset="0"/>
                        <a:ea typeface="Tahoma" panose="020B0604030504040204" pitchFamily="34" charset="0"/>
                        <a:cs typeface="Times New Roman" panose="02020603050405020304" pitchFamily="18" charset="0"/>
                      </a:rPr>
                      <a:t>ScoringCache</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cxnSp>
                <p:nvCxnSpPr>
                  <p:cNvPr id="71" name="Straight Arrow Connector 70"/>
                  <p:cNvCxnSpPr>
                    <a:stCxn id="99" idx="3"/>
                    <a:endCxn id="68" idx="1"/>
                  </p:cNvCxnSpPr>
                  <p:nvPr/>
                </p:nvCxnSpPr>
                <p:spPr>
                  <a:xfrm>
                    <a:off x="4131928" y="919629"/>
                    <a:ext cx="2678446" cy="0"/>
                  </a:xfrm>
                  <a:prstGeom prst="straightConnector1">
                    <a:avLst/>
                  </a:prstGeom>
                  <a:ln w="28575">
                    <a:solidFill>
                      <a:schemeClr val="bg1">
                        <a:lumMod val="50000"/>
                      </a:schemeClr>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5448300" y="2182743"/>
                    <a:ext cx="1409700" cy="1890"/>
                  </a:xfrm>
                  <a:prstGeom prst="straightConnector1">
                    <a:avLst/>
                  </a:prstGeom>
                  <a:ln w="28575">
                    <a:solidFill>
                      <a:schemeClr val="tx1"/>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Rounded Rectangle 72"/>
                  <p:cNvSpPr/>
                  <p:nvPr/>
                </p:nvSpPr>
                <p:spPr>
                  <a:xfrm>
                    <a:off x="1257300" y="2026614"/>
                    <a:ext cx="4191000" cy="322667"/>
                  </a:xfrm>
                  <a:prstGeom prst="roundRect">
                    <a:avLst>
                      <a:gd name="adj" fmla="val 50000"/>
                    </a:avLst>
                  </a:prstGeom>
                  <a:no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Arc 63"/>
                <p:cNvSpPr/>
                <p:nvPr/>
              </p:nvSpPr>
              <p:spPr>
                <a:xfrm rot="8117436">
                  <a:off x="809605" y="-27459"/>
                  <a:ext cx="3914775" cy="3914775"/>
                </a:xfrm>
                <a:prstGeom prst="arc">
                  <a:avLst/>
                </a:prstGeom>
                <a:ln w="28575">
                  <a:solidFill>
                    <a:schemeClr val="accent6"/>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Arc 65"/>
                <p:cNvSpPr/>
                <p:nvPr/>
              </p:nvSpPr>
              <p:spPr>
                <a:xfrm rot="8117436">
                  <a:off x="3871912" y="13324"/>
                  <a:ext cx="3914775" cy="3914775"/>
                </a:xfrm>
                <a:prstGeom prst="arc">
                  <a:avLst/>
                </a:prstGeom>
                <a:ln w="28575">
                  <a:solidFill>
                    <a:schemeClr val="accent6"/>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1" name="Rounded Rectangle 60"/>
              <p:cNvSpPr/>
              <p:nvPr/>
            </p:nvSpPr>
            <p:spPr>
              <a:xfrm>
                <a:off x="6857999" y="685799"/>
                <a:ext cx="1828800" cy="1733491"/>
              </a:xfrm>
              <a:prstGeom prst="round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Box 51"/>
            <p:cNvSpPr txBox="1"/>
            <p:nvPr/>
          </p:nvSpPr>
          <p:spPr>
            <a:xfrm>
              <a:off x="3714750" y="3529467"/>
              <a:ext cx="1066800" cy="397750"/>
            </a:xfrm>
            <a:prstGeom prst="rect">
              <a:avLst/>
            </a:prstGeom>
            <a:noFill/>
          </p:spPr>
          <p:txBody>
            <a:bodyPr wrap="square" rtlCol="0">
              <a:spAutoFit/>
            </a:bodyPr>
            <a:lstStyle/>
            <a:p>
              <a:pPr algn="ctr"/>
              <a:r>
                <a:rPr lang="en-US" sz="2000" i="1" dirty="0">
                  <a:latin typeface="Times New Roman" panose="02020603050405020304" pitchFamily="18" charset="0"/>
                  <a:ea typeface="Tahoma" panose="020B0604030504040204" pitchFamily="34" charset="0"/>
                  <a:cs typeface="Times New Roman" panose="02020603050405020304" pitchFamily="18" charset="0"/>
                </a:rPr>
                <a:t>merge</a:t>
              </a:r>
            </a:p>
          </p:txBody>
        </p:sp>
      </p:grpSp>
    </p:spTree>
    <p:extLst>
      <p:ext uri="{BB962C8B-B14F-4D97-AF65-F5344CB8AC3E}">
        <p14:creationId xmlns:p14="http://schemas.microsoft.com/office/powerpoint/2010/main" val="4015848192"/>
      </p:ext>
    </p:extLst>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lstStyle/>
          <a:p>
            <a:pPr marL="230188" indent="-230188">
              <a:spcBef>
                <a:spcPts val="1200"/>
              </a:spcBef>
              <a:buClr>
                <a:schemeClr val="tx1"/>
              </a:buClr>
            </a:pPr>
            <a:r>
              <a:rPr lang="en-US" sz="2000" dirty="0">
                <a:latin typeface="Times New Roman" pitchFamily="18" charset="0"/>
                <a:cs typeface="Times New Roman" pitchFamily="18" charset="0"/>
              </a:rPr>
              <a:t>Settings:</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Geant4 10.4p2 w/ </a:t>
            </a:r>
            <a:r>
              <a:rPr lang="en-US" sz="2000" dirty="0" err="1">
                <a:latin typeface="Times New Roman" pitchFamily="18" charset="0"/>
                <a:cs typeface="Times New Roman" pitchFamily="18" charset="0"/>
              </a:rPr>
              <a:t>VecGeom</a:t>
            </a:r>
            <a:r>
              <a:rPr lang="en-US" sz="2000" dirty="0">
                <a:latin typeface="Times New Roman" pitchFamily="18" charset="0"/>
                <a:cs typeface="Times New Roman" pitchFamily="18" charset="0"/>
              </a:rPr>
              <a:t> v0.5 (scalar)</a:t>
            </a:r>
          </a:p>
          <a:p>
            <a:pPr marL="461963" indent="-227013">
              <a:spcBef>
                <a:spcPts val="1200"/>
              </a:spcBef>
              <a:buClr>
                <a:schemeClr val="tx1"/>
              </a:buClr>
              <a:buFont typeface="Courier New" panose="02070309020205020404" pitchFamily="49" charset="0"/>
              <a:buChar char="o"/>
            </a:pP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pre-beta-7 w/ </a:t>
            </a:r>
            <a:r>
              <a:rPr lang="en-US" sz="2000" dirty="0" err="1">
                <a:latin typeface="Times New Roman" pitchFamily="18" charset="0"/>
                <a:cs typeface="Times New Roman" pitchFamily="18" charset="0"/>
              </a:rPr>
              <a:t>VecGeom</a:t>
            </a:r>
            <a:r>
              <a:rPr lang="en-US" sz="2000" dirty="0">
                <a:latin typeface="Times New Roman" pitchFamily="18" charset="0"/>
                <a:cs typeface="Times New Roman" pitchFamily="18" charset="0"/>
              </a:rPr>
              <a:t> v1.1</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All CMS-specific G4 optimizations disabled</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Same </a:t>
            </a:r>
            <a:r>
              <a:rPr lang="en-US" sz="2000" dirty="0">
                <a:solidFill>
                  <a:srgbClr val="0000FF"/>
                </a:solidFill>
                <a:latin typeface="Times New Roman" pitchFamily="18" charset="0"/>
                <a:cs typeface="Times New Roman" pitchFamily="18" charset="0"/>
              </a:rPr>
              <a:t>production cuts</a:t>
            </a:r>
            <a:r>
              <a:rPr lang="en-US" sz="2000" dirty="0">
                <a:latin typeface="Times New Roman" pitchFamily="18" charset="0"/>
                <a:cs typeface="Times New Roman" pitchFamily="18" charset="0"/>
              </a:rPr>
              <a:t> (default 1mm)</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Single thread (reproducible </a:t>
            </a:r>
            <a:r>
              <a:rPr lang="en-US" sz="2000" dirty="0" err="1">
                <a:latin typeface="Times New Roman" pitchFamily="18" charset="0"/>
                <a:cs typeface="Times New Roman" pitchFamily="18" charset="0"/>
              </a:rPr>
              <a:t>pRNG</a:t>
            </a:r>
            <a:r>
              <a:rPr lang="en-US" sz="2000" dirty="0">
                <a:latin typeface="Times New Roman" pitchFamily="18" charset="0"/>
                <a:cs typeface="Times New Roman" pitchFamily="18" charset="0"/>
              </a:rPr>
              <a:t> sequences)</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Generate 1000 events w/ single electron, E = 100 GeV, η = 1.0, φ = 1.1</a:t>
            </a:r>
          </a:p>
          <a:p>
            <a:pPr marL="227013" indent="-227013">
              <a:spcBef>
                <a:spcPts val="1200"/>
              </a:spcBef>
            </a:pPr>
            <a:r>
              <a:rPr lang="en-US" sz="2000" dirty="0">
                <a:latin typeface="Times New Roman" pitchFamily="18" charset="0"/>
                <a:cs typeface="Times New Roman" pitchFamily="18" charset="0"/>
              </a:rPr>
              <a:t>Tests: (same generated events used for G4 and GV)</a:t>
            </a:r>
          </a:p>
          <a:p>
            <a:pPr marL="344488" indent="-344488">
              <a:spcBef>
                <a:spcPts val="1200"/>
              </a:spcBef>
              <a:buFont typeface="+mj-lt"/>
              <a:buAutoNum type="arabicPeriod"/>
            </a:pPr>
            <a:r>
              <a:rPr lang="en-US" sz="2000" dirty="0">
                <a:latin typeface="Times New Roman" pitchFamily="18" charset="0"/>
                <a:cs typeface="Times New Roman" pitchFamily="18" charset="0"/>
              </a:rPr>
              <a:t>No field (B = 0)</a:t>
            </a:r>
          </a:p>
          <a:p>
            <a:pPr marL="344488" indent="-344488">
              <a:spcBef>
                <a:spcPts val="1200"/>
              </a:spcBef>
              <a:buFont typeface="+mj-lt"/>
              <a:buAutoNum type="arabicPeriod"/>
            </a:pPr>
            <a:r>
              <a:rPr lang="en-US" sz="2000" dirty="0">
                <a:latin typeface="Times New Roman" pitchFamily="18" charset="0"/>
                <a:cs typeface="Times New Roman" pitchFamily="18" charset="0"/>
              </a:rPr>
              <a:t>Constant field (B = 3.8 T)</a:t>
            </a:r>
          </a:p>
          <a:p>
            <a:pPr marL="0" indent="0">
              <a:spcBef>
                <a:spcPts val="1200"/>
              </a:spcBef>
              <a:buNone/>
            </a:pPr>
            <a:r>
              <a:rPr lang="en-US" sz="2000" dirty="0">
                <a:latin typeface="Times New Roman" pitchFamily="18" charset="0"/>
                <a:cs typeface="Times New Roman" pitchFamily="18" charset="0"/>
              </a:rPr>
              <a:t>(more in backup)</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Physics Validation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113</a:t>
            </a:fld>
            <a:endParaRPr lang="en-US" dirty="0">
              <a:solidFill>
                <a:schemeClr val="tx1"/>
              </a:solidFill>
            </a:endParaRPr>
          </a:p>
        </p:txBody>
      </p:sp>
    </p:spTree>
    <p:extLst>
      <p:ext uri="{BB962C8B-B14F-4D97-AF65-F5344CB8AC3E}">
        <p14:creationId xmlns:p14="http://schemas.microsoft.com/office/powerpoint/2010/main" val="2529224638"/>
      </p:ext>
    </p:ext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_Edep0100B0.jpg" descr="c_Edep0100B0.jpg"/>
          <p:cNvPicPr>
            <a:picLocks noChangeAspect="1"/>
          </p:cNvPicPr>
          <p:nvPr/>
        </p:nvPicPr>
        <p:blipFill>
          <a:blip r:embed="rId3"/>
          <a:stretch>
            <a:fillRect/>
          </a:stretch>
        </p:blipFill>
        <p:spPr>
          <a:xfrm>
            <a:off x="1524001" y="610166"/>
            <a:ext cx="4446985" cy="4232673"/>
          </a:xfrm>
          <a:prstGeom prst="rect">
            <a:avLst/>
          </a:prstGeom>
          <a:ln w="12700">
            <a:miter lim="400000"/>
          </a:ln>
        </p:spPr>
      </p:pic>
      <p:pic>
        <p:nvPicPr>
          <p:cNvPr id="8" name="c_Edep1100B0.jpg" descr="c_Edep1100B0.jpg"/>
          <p:cNvPicPr>
            <a:picLocks noChangeAspect="1"/>
          </p:cNvPicPr>
          <p:nvPr/>
        </p:nvPicPr>
        <p:blipFill>
          <a:blip r:embed="rId4"/>
          <a:stretch>
            <a:fillRect/>
          </a:stretch>
        </p:blipFill>
        <p:spPr>
          <a:xfrm>
            <a:off x="6139637" y="610166"/>
            <a:ext cx="4446985" cy="4232673"/>
          </a:xfrm>
          <a:prstGeom prst="rect">
            <a:avLst/>
          </a:prstGeom>
          <a:ln w="12700">
            <a:miter lim="400000"/>
          </a:ln>
        </p:spPr>
      </p:pic>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The number of entries differs by 0.3% (7.4%) in EB (EE)</a:t>
            </a:r>
          </a:p>
          <a:p>
            <a:pPr marL="227013" indent="-227013">
              <a:spcBef>
                <a:spcPts val="600"/>
              </a:spcBef>
            </a:pPr>
            <a:r>
              <a:rPr lang="en-US" sz="2000" dirty="0">
                <a:latin typeface="Times New Roman" panose="02020603050405020304" pitchFamily="18" charset="0"/>
                <a:cs typeface="Times New Roman" panose="02020603050405020304" pitchFamily="18" charset="0"/>
              </a:rPr>
              <a:t>The means differ by 0.2% for EB and 2.5% for EE</a:t>
            </a:r>
          </a:p>
          <a:p>
            <a:pPr marL="227013" indent="-227013">
              <a:spcBef>
                <a:spcPts val="600"/>
              </a:spcBef>
            </a:pPr>
            <a:endParaRPr lang="en-US"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1. Energy Deposits for 100 GeV e- (B=0)</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114</a:t>
            </a:fld>
            <a:endParaRPr lang="en-US" dirty="0">
              <a:solidFill>
                <a:schemeClr val="tx1"/>
              </a:solidFill>
            </a:endParaRPr>
          </a:p>
        </p:txBody>
      </p:sp>
    </p:spTree>
    <p:extLst>
      <p:ext uri="{BB962C8B-B14F-4D97-AF65-F5344CB8AC3E}">
        <p14:creationId xmlns:p14="http://schemas.microsoft.com/office/powerpoint/2010/main" val="2769509624"/>
      </p:ext>
    </p:extLst>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Means differ by 0.07% for EB and 0.13% for EE</a:t>
            </a:r>
          </a:p>
          <a:p>
            <a:pPr marL="227013" indent="-227013">
              <a:spcBef>
                <a:spcPts val="600"/>
              </a:spcBef>
            </a:pP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and Geant4 applications provide roughly the same distributions</a:t>
            </a:r>
          </a:p>
          <a:p>
            <a:pPr marL="227013" indent="-227013">
              <a:spcBef>
                <a:spcPts val="600"/>
              </a:spcBef>
            </a:pPr>
            <a:endParaRPr lang="en-US"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1. Hit Time for 100 GeV e- (B=0)</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115</a:t>
            </a:fld>
            <a:endParaRPr lang="en-US" dirty="0">
              <a:solidFill>
                <a:schemeClr val="tx1"/>
              </a:solidFill>
            </a:endParaRPr>
          </a:p>
        </p:txBody>
      </p:sp>
      <p:pic>
        <p:nvPicPr>
          <p:cNvPr id="9" name="c_Time0100B0.jpg" descr="c_Time0100B0.jpg"/>
          <p:cNvPicPr>
            <a:picLocks noChangeAspect="1"/>
          </p:cNvPicPr>
          <p:nvPr/>
        </p:nvPicPr>
        <p:blipFill>
          <a:blip r:embed="rId3"/>
          <a:stretch>
            <a:fillRect/>
          </a:stretch>
        </p:blipFill>
        <p:spPr>
          <a:xfrm>
            <a:off x="1828353" y="636894"/>
            <a:ext cx="4446985" cy="4232673"/>
          </a:xfrm>
          <a:prstGeom prst="rect">
            <a:avLst/>
          </a:prstGeom>
          <a:ln w="12700">
            <a:miter lim="400000"/>
          </a:ln>
        </p:spPr>
      </p:pic>
      <p:pic>
        <p:nvPicPr>
          <p:cNvPr id="10" name="c_Time1100B0.jpg" descr="c_Time1100B0.jpg"/>
          <p:cNvPicPr>
            <a:picLocks noChangeAspect="1"/>
          </p:cNvPicPr>
          <p:nvPr/>
        </p:nvPicPr>
        <p:blipFill>
          <a:blip r:embed="rId4"/>
          <a:stretch>
            <a:fillRect/>
          </a:stretch>
        </p:blipFill>
        <p:spPr>
          <a:xfrm>
            <a:off x="6200031" y="636894"/>
            <a:ext cx="4446985" cy="4232673"/>
          </a:xfrm>
          <a:prstGeom prst="rect">
            <a:avLst/>
          </a:prstGeom>
          <a:ln w="12700">
            <a:miter lim="400000"/>
          </a:ln>
        </p:spPr>
      </p:pic>
    </p:spTree>
    <p:extLst>
      <p:ext uri="{BB962C8B-B14F-4D97-AF65-F5344CB8AC3E}">
        <p14:creationId xmlns:p14="http://schemas.microsoft.com/office/powerpoint/2010/main" val="2246916112"/>
      </p:ext>
    </p:ext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The number of entries differ by 0.4% (23.3%) in EB (HB)</a:t>
            </a:r>
          </a:p>
          <a:p>
            <a:pPr marL="227013" indent="-227013">
              <a:spcBef>
                <a:spcPts val="600"/>
              </a:spcBef>
            </a:pPr>
            <a:r>
              <a:rPr lang="en-US" sz="2000" dirty="0">
                <a:latin typeface="Times New Roman" panose="02020603050405020304" pitchFamily="18" charset="0"/>
                <a:cs typeface="Times New Roman" panose="02020603050405020304" pitchFamily="18" charset="0"/>
              </a:rPr>
              <a:t>The means differ by 2.2% for EB and 8.8% for HB</a:t>
            </a:r>
          </a:p>
        </p:txBody>
      </p:sp>
      <p:sp>
        <p:nvSpPr>
          <p:cNvPr id="3075" name="Title 1"/>
          <p:cNvSpPr>
            <a:spLocks noGrp="1"/>
          </p:cNvSpPr>
          <p:nvPr>
            <p:ph type="title"/>
          </p:nvPr>
        </p:nvSpPr>
        <p:spPr>
          <a:xfrm>
            <a:off x="1524000" y="0"/>
            <a:ext cx="9144000" cy="685800"/>
          </a:xfrm>
        </p:spPr>
        <p:txBody>
          <a:bodyPr/>
          <a:lstStyle/>
          <a:p>
            <a:pPr eaLnBrk="1" hangingPunct="1"/>
            <a:r>
              <a:rPr lang="en-US" sz="4000" dirty="0">
                <a:latin typeface="Times New Roman" pitchFamily="18" charset="0"/>
                <a:cs typeface="Times New Roman" pitchFamily="18" charset="0"/>
              </a:rPr>
              <a:t>2. Energy Deposits for 100 GeV e- (B=3.8)</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116</a:t>
            </a:fld>
            <a:endParaRPr lang="en-US" dirty="0">
              <a:solidFill>
                <a:schemeClr val="tx1"/>
              </a:solidFill>
            </a:endParaRPr>
          </a:p>
        </p:txBody>
      </p:sp>
      <p:pic>
        <p:nvPicPr>
          <p:cNvPr id="9" name="c_Edep0100B1.jpg" descr="c_Edep0100B1.jpg"/>
          <p:cNvPicPr>
            <a:picLocks noChangeAspect="1"/>
          </p:cNvPicPr>
          <p:nvPr/>
        </p:nvPicPr>
        <p:blipFill>
          <a:blip r:embed="rId3"/>
          <a:stretch>
            <a:fillRect/>
          </a:stretch>
        </p:blipFill>
        <p:spPr>
          <a:xfrm>
            <a:off x="1711659" y="636894"/>
            <a:ext cx="4446985" cy="4232673"/>
          </a:xfrm>
          <a:prstGeom prst="rect">
            <a:avLst/>
          </a:prstGeom>
          <a:ln w="12700">
            <a:miter lim="400000"/>
          </a:ln>
        </p:spPr>
      </p:pic>
      <p:pic>
        <p:nvPicPr>
          <p:cNvPr id="10" name="c_Edep2100B1.jpg" descr="c_Edep2100B1.jpg"/>
          <p:cNvPicPr>
            <a:picLocks noChangeAspect="1"/>
          </p:cNvPicPr>
          <p:nvPr/>
        </p:nvPicPr>
        <p:blipFill>
          <a:blip r:embed="rId4"/>
          <a:stretch>
            <a:fillRect/>
          </a:stretch>
        </p:blipFill>
        <p:spPr>
          <a:xfrm>
            <a:off x="6323472" y="636894"/>
            <a:ext cx="4446985" cy="4232673"/>
          </a:xfrm>
          <a:prstGeom prst="rect">
            <a:avLst/>
          </a:prstGeom>
          <a:ln w="12700">
            <a:miter lim="400000"/>
          </a:ln>
        </p:spPr>
      </p:pic>
    </p:spTree>
    <p:extLst>
      <p:ext uri="{BB962C8B-B14F-4D97-AF65-F5344CB8AC3E}">
        <p14:creationId xmlns:p14="http://schemas.microsoft.com/office/powerpoint/2010/main" val="3211176993"/>
      </p:ext>
    </p:extLst>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The means differ by 0.03% for EB and 1.15% for HB</a:t>
            </a:r>
          </a:p>
          <a:p>
            <a:pPr marL="227013" indent="-227013">
              <a:spcBef>
                <a:spcPts val="600"/>
              </a:spcBef>
            </a:pPr>
            <a:r>
              <a:rPr lang="en-US" sz="2000" dirty="0">
                <a:latin typeface="Times New Roman" panose="02020603050405020304" pitchFamily="18" charset="0"/>
                <a:cs typeface="Times New Roman" panose="02020603050405020304" pitchFamily="18" charset="0"/>
              </a:rPr>
              <a:t>There is a small difference in the physics results of </a:t>
            </a: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and Geant4 applications in the presence of B-field</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2. Hit Time for 100 GeV e- (B=3.8)</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117</a:t>
            </a:fld>
            <a:endParaRPr lang="en-US" dirty="0">
              <a:solidFill>
                <a:schemeClr val="tx1"/>
              </a:solidFill>
            </a:endParaRPr>
          </a:p>
        </p:txBody>
      </p:sp>
      <p:pic>
        <p:nvPicPr>
          <p:cNvPr id="7" name="c_Time0100B1.jpg" descr="c_Time0100B1.jpg"/>
          <p:cNvPicPr>
            <a:picLocks noChangeAspect="1"/>
          </p:cNvPicPr>
          <p:nvPr/>
        </p:nvPicPr>
        <p:blipFill>
          <a:blip r:embed="rId3"/>
          <a:stretch>
            <a:fillRect/>
          </a:stretch>
        </p:blipFill>
        <p:spPr>
          <a:xfrm>
            <a:off x="1680619" y="636894"/>
            <a:ext cx="4446985" cy="4232673"/>
          </a:xfrm>
          <a:prstGeom prst="rect">
            <a:avLst/>
          </a:prstGeom>
          <a:ln w="12700">
            <a:miter lim="400000"/>
          </a:ln>
        </p:spPr>
      </p:pic>
      <p:pic>
        <p:nvPicPr>
          <p:cNvPr id="8" name="c_Time2100B1.jpg" descr="c_Time2100B1.jpg"/>
          <p:cNvPicPr>
            <a:picLocks noChangeAspect="1"/>
          </p:cNvPicPr>
          <p:nvPr/>
        </p:nvPicPr>
        <p:blipFill>
          <a:blip r:embed="rId4"/>
          <a:stretch>
            <a:fillRect/>
          </a:stretch>
        </p:blipFill>
        <p:spPr>
          <a:xfrm>
            <a:off x="5997370" y="636894"/>
            <a:ext cx="4446985" cy="4232673"/>
          </a:xfrm>
          <a:prstGeom prst="rect">
            <a:avLst/>
          </a:prstGeom>
          <a:ln w="12700">
            <a:miter lim="400000"/>
          </a:ln>
        </p:spPr>
      </p:pic>
    </p:spTree>
    <p:extLst>
      <p:ext uri="{BB962C8B-B14F-4D97-AF65-F5344CB8AC3E}">
        <p14:creationId xmlns:p14="http://schemas.microsoft.com/office/powerpoint/2010/main" val="2057697220"/>
      </p:ext>
    </p:extLst>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normAutofit fontScale="92500" lnSpcReduction="10000"/>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Settings:</a:t>
            </a:r>
          </a:p>
          <a:p>
            <a:pPr marL="461963" indent="-227013">
              <a:spcBef>
                <a:spcPts val="600"/>
              </a:spcBef>
              <a:buFont typeface="Courier New" panose="02070309020205020404" pitchFamily="49" charset="0"/>
              <a:buChar char="o"/>
            </a:pP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pre-beta-7+ (63468c9b)</a:t>
            </a:r>
          </a:p>
          <a:p>
            <a:pPr marL="687388" indent="-227013">
              <a:spcBef>
                <a:spcPts val="600"/>
              </a:spcBef>
              <a:buFont typeface="Wingdings" panose="05000000000000000000" pitchFamily="2" charset="2"/>
              <a:buChar char="§"/>
            </a:pPr>
            <a:r>
              <a:rPr lang="en-US" sz="2000" dirty="0">
                <a:latin typeface="Times New Roman" pitchFamily="18" charset="0"/>
                <a:cs typeface="Times New Roman" pitchFamily="18" charset="0"/>
              </a:rPr>
              <a:t>Enabled: </a:t>
            </a:r>
            <a:r>
              <a:rPr lang="en-US" sz="2000" dirty="0" err="1">
                <a:latin typeface="Times New Roman" pitchFamily="18" charset="0"/>
                <a:cs typeface="Times New Roman" pitchFamily="18" charset="0"/>
              </a:rPr>
              <a:t>vectorized</a:t>
            </a:r>
            <a:r>
              <a:rPr lang="en-US" sz="2000" dirty="0">
                <a:latin typeface="Times New Roman" pitchFamily="18" charset="0"/>
                <a:cs typeface="Times New Roman" pitchFamily="18" charset="0"/>
              </a:rPr>
              <a:t> multiple scattering, field (not physics)</a:t>
            </a:r>
          </a:p>
          <a:p>
            <a:pPr marL="461963"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Generate 500 events, 2 electrons w/ E  = 50 GeV, random directions</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Keep # events / thread constant (copy &amp; concat 500 generated events)</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Use same generated events in G4 and GV</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Keep unused threads busy</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Disable output</a:t>
            </a:r>
          </a:p>
          <a:p>
            <a:pPr marL="227013" indent="-227013">
              <a:spcBef>
                <a:spcPts val="600"/>
              </a:spcBef>
            </a:pPr>
            <a:r>
              <a:rPr lang="en-US" sz="2000" dirty="0">
                <a:latin typeface="Times New Roman" panose="02020603050405020304" pitchFamily="18" charset="0"/>
                <a:cs typeface="Times New Roman" panose="02020603050405020304" pitchFamily="18" charset="0"/>
              </a:rPr>
              <a:t>Machine: </a:t>
            </a:r>
            <a:r>
              <a:rPr lang="en-US" sz="2000" dirty="0" err="1">
                <a:latin typeface="Times New Roman" panose="02020603050405020304" pitchFamily="18" charset="0"/>
                <a:cs typeface="Times New Roman" panose="02020603050405020304" pitchFamily="18" charset="0"/>
              </a:rPr>
              <a:t>FermiCloud</a:t>
            </a:r>
            <a:r>
              <a:rPr lang="en-US" sz="2000" dirty="0">
                <a:latin typeface="Times New Roman" panose="02020603050405020304" pitchFamily="18" charset="0"/>
                <a:cs typeface="Times New Roman" panose="02020603050405020304" pitchFamily="18" charset="0"/>
              </a:rPr>
              <a:t> VM w/</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Intel(R) Xeon(R) CPU E5-2660 v2 @ 2.20GHz, 4096 KB cache</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Intel(</a:t>
            </a:r>
            <a:r>
              <a:rPr lang="pt-BR" sz="2000" dirty="0" err="1">
                <a:latin typeface="Times New Roman" panose="02020603050405020304" pitchFamily="18" charset="0"/>
                <a:cs typeface="Times New Roman" panose="02020603050405020304" pitchFamily="18" charset="0"/>
              </a:rPr>
              <a:t>R</a:t>
            </a:r>
            <a:r>
              <a:rPr lang="pt-BR" sz="2000" dirty="0">
                <a:latin typeface="Times New Roman" panose="02020603050405020304" pitchFamily="18" charset="0"/>
                <a:cs typeface="Times New Roman" panose="02020603050405020304" pitchFamily="18" charset="0"/>
              </a:rPr>
              <a:t>) Xeon(</a:t>
            </a:r>
            <a:r>
              <a:rPr lang="pt-BR" sz="2000" dirty="0" err="1">
                <a:latin typeface="Times New Roman" panose="02020603050405020304" pitchFamily="18" charset="0"/>
                <a:cs typeface="Times New Roman" panose="02020603050405020304" pitchFamily="18" charset="0"/>
              </a:rPr>
              <a:t>R</a:t>
            </a:r>
            <a:r>
              <a:rPr lang="pt-BR" sz="2000" dirty="0">
                <a:latin typeface="Times New Roman" panose="02020603050405020304" pitchFamily="18" charset="0"/>
                <a:cs typeface="Times New Roman" panose="02020603050405020304" pitchFamily="18" charset="0"/>
              </a:rPr>
              <a:t>) CPU E5-2683 v3 @ 2.00GHz, 35840 KB cache, 28 cores</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sse4.2 instructions</a:t>
            </a:r>
          </a:p>
          <a:p>
            <a:pPr marL="227013" indent="-227013">
              <a:spcBef>
                <a:spcPts val="600"/>
              </a:spcBef>
            </a:pPr>
            <a:r>
              <a:rPr lang="pt-BR" sz="2000" dirty="0">
                <a:latin typeface="Times New Roman" panose="02020603050405020304" pitchFamily="18" charset="0"/>
                <a:cs typeface="Times New Roman" panose="02020603050405020304" pitchFamily="18" charset="0"/>
              </a:rPr>
              <a:t>Track wall clock time &amp; memory with CMSSW TimeMemoryInfo tool</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Measures VSIZE, RSS per event</a:t>
            </a:r>
          </a:p>
          <a:p>
            <a:pPr marL="461963" indent="-227013">
              <a:spcBef>
                <a:spcPts val="600"/>
              </a:spcBef>
              <a:buFont typeface="Courier New" panose="02070309020205020404" pitchFamily="49" charset="0"/>
              <a:buChar char="o"/>
            </a:pPr>
            <a:r>
              <a:rPr lang="pt-BR" sz="2000" dirty="0">
                <a:latin typeface="Times New Roman" panose="02020603050405020304" pitchFamily="18" charset="0"/>
                <a:cs typeface="Times New Roman" panose="02020603050405020304" pitchFamily="18" charset="0"/>
              </a:rPr>
              <a:t>Calculate speedup from wall time</a:t>
            </a:r>
            <a:br>
              <a:rPr lang="pt-BR" sz="2000" dirty="0">
                <a:latin typeface="Times New Roman" panose="02020603050405020304" pitchFamily="18" charset="0"/>
                <a:cs typeface="Times New Roman" panose="02020603050405020304" pitchFamily="18" charset="0"/>
              </a:rPr>
            </a:br>
            <a:r>
              <a:rPr lang="pt-BR" sz="2000" dirty="0">
                <a:latin typeface="Times New Roman" panose="02020603050405020304" pitchFamily="18" charset="0"/>
                <a:cs typeface="Times New Roman" panose="02020603050405020304" pitchFamily="18" charset="0"/>
              </a:rPr>
              <a:t>(divided by # threads used, since # events / thread is constant)</a:t>
            </a:r>
          </a:p>
          <a:p>
            <a:pPr marL="227013" indent="-227013">
              <a:spcBef>
                <a:spcPts val="600"/>
              </a:spcBef>
            </a:pPr>
            <a:endParaRPr lang="pt-BR"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Performance Tests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118</a:t>
            </a:fld>
            <a:endParaRPr lang="en-US" dirty="0">
              <a:solidFill>
                <a:schemeClr val="tx1"/>
              </a:solidFill>
            </a:endParaRPr>
          </a:p>
        </p:txBody>
      </p:sp>
    </p:spTree>
    <p:extLst>
      <p:ext uri="{BB962C8B-B14F-4D97-AF65-F5344CB8AC3E}">
        <p14:creationId xmlns:p14="http://schemas.microsoft.com/office/powerpoint/2010/main" val="1807165771"/>
      </p:ext>
    </p:extLst>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normAutofit fontScale="92500" lnSpcReduction="20000"/>
          </a:bodyPr>
          <a:lstStyle/>
          <a:p>
            <a:pPr marL="227013" indent="-227013">
              <a:spcBef>
                <a:spcPts val="1200"/>
              </a:spcBef>
            </a:pPr>
            <a:r>
              <a:rPr lang="en-US" sz="2000" dirty="0">
                <a:latin typeface="Times New Roman" panose="02020603050405020304" pitchFamily="18" charset="0"/>
                <a:cs typeface="Times New Roman" panose="02020603050405020304" pitchFamily="18" charset="0"/>
              </a:rPr>
              <a:t>VM CPU has relatively small cache</a:t>
            </a:r>
          </a:p>
          <a:p>
            <a:pPr marL="461963" indent="-227013">
              <a:spcBef>
                <a:spcPts val="12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Known that major component of </a:t>
            </a: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speedup arises from smaller library → fewer cache misses</a:t>
            </a:r>
          </a:p>
          <a:p>
            <a:pPr>
              <a:spcBef>
                <a:spcPts val="1200"/>
              </a:spcBef>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To characterize CMSSW performance results,</a:t>
            </a:r>
            <a:r>
              <a:rPr lang="pt-BR" sz="2000" dirty="0">
                <a:latin typeface="Times New Roman" panose="02020603050405020304" pitchFamily="18" charset="0"/>
                <a:cs typeface="Times New Roman" panose="02020603050405020304" pitchFamily="18" charset="0"/>
              </a:rPr>
              <a:t> first run built-in GeantV FullCMS standalone test</a:t>
            </a:r>
          </a:p>
          <a:p>
            <a:pPr marL="461963" indent="-227013">
              <a:spcBef>
                <a:spcPts val="12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Single thread, settings as close to previous slide as possible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(see test script: </a:t>
            </a:r>
            <a:r>
              <a:rPr lang="en-US" sz="2000" dirty="0">
                <a:latin typeface="Times New Roman" panose="02020603050405020304" pitchFamily="18" charset="0"/>
                <a:cs typeface="Times New Roman" panose="02020603050405020304" pitchFamily="18" charset="0"/>
                <a:hlinkClick r:id="rId3" action="ppaction://hlinkfile"/>
              </a:rPr>
              <a:t>testStandalone.sh</a:t>
            </a:r>
            <a:r>
              <a:rPr lang="en-US" sz="2000" dirty="0">
                <a:latin typeface="Times New Roman" panose="02020603050405020304" pitchFamily="18" charset="0"/>
                <a:cs typeface="Times New Roman" panose="02020603050405020304" pitchFamily="18" charset="0"/>
              </a:rPr>
              <a:t>)</a:t>
            </a:r>
          </a:p>
          <a:p>
            <a:pPr marL="461963" indent="-227013">
              <a:spcBef>
                <a:spcPts val="12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NB: different physics list used in standalone vs. CMSSW</a:t>
            </a:r>
          </a:p>
          <a:p>
            <a:pPr marL="227013" indent="-227013">
              <a:spcBef>
                <a:spcPts val="1200"/>
              </a:spcBef>
            </a:pPr>
            <a:r>
              <a:rPr lang="en-US" sz="2000" dirty="0">
                <a:latin typeface="Times New Roman" panose="02020603050405020304" pitchFamily="18" charset="0"/>
                <a:cs typeface="Times New Roman" panose="02020603050405020304" pitchFamily="18" charset="0"/>
              </a:rPr>
              <a:t>Results </a:t>
            </a:r>
            <a:r>
              <a:rPr lang="pt-BR" sz="2000" dirty="0">
                <a:latin typeface="Times New Roman" panose="02020603050405020304" pitchFamily="18" charset="0"/>
                <a:cs typeface="Times New Roman" panose="02020603050405020304" pitchFamily="18" charset="0"/>
              </a:rPr>
              <a:t>E5-2660 v2 @ 2.20GHz, 4096 KB cache</a:t>
            </a:r>
            <a:r>
              <a:rPr lang="en-US" sz="2000" dirty="0">
                <a:latin typeface="Times New Roman" panose="02020603050405020304" pitchFamily="18" charset="0"/>
                <a:cs typeface="Times New Roman" panose="02020603050405020304" pitchFamily="18" charset="0"/>
              </a:rPr>
              <a:t>:</a:t>
            </a:r>
          </a:p>
          <a:p>
            <a:pPr marL="461963" indent="-227013">
              <a:spcBef>
                <a:spcPts val="1200"/>
              </a:spcBef>
              <a:buFont typeface="Courier New" panose="02070309020205020404" pitchFamily="49" charset="0"/>
              <a:buChar char="o"/>
            </a:pP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RealTime</a:t>
            </a:r>
            <a:r>
              <a:rPr lang="en-US" sz="2000" dirty="0">
                <a:latin typeface="Times New Roman" panose="02020603050405020304" pitchFamily="18" charset="0"/>
                <a:cs typeface="Times New Roman" panose="02020603050405020304" pitchFamily="18" charset="0"/>
              </a:rPr>
              <a:t>=756.002s </a:t>
            </a:r>
            <a:r>
              <a:rPr lang="en-US" sz="2000" dirty="0" err="1">
                <a:latin typeface="Times New Roman" panose="02020603050405020304" pitchFamily="18" charset="0"/>
                <a:cs typeface="Times New Roman" panose="02020603050405020304" pitchFamily="18" charset="0"/>
              </a:rPr>
              <a:t>CpuTime</a:t>
            </a:r>
            <a:r>
              <a:rPr lang="en-US" sz="2000" dirty="0">
                <a:latin typeface="Times New Roman" panose="02020603050405020304" pitchFamily="18" charset="0"/>
                <a:cs typeface="Times New Roman" panose="02020603050405020304" pitchFamily="18" charset="0"/>
              </a:rPr>
              <a:t>=753.09s</a:t>
            </a:r>
          </a:p>
          <a:p>
            <a:pPr marL="461963" indent="-227013">
              <a:spcBef>
                <a:spcPts val="12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Geant4: User=1617.36s Real=1618.52s</a:t>
            </a:r>
          </a:p>
          <a:p>
            <a:pPr>
              <a:spcBef>
                <a:spcPts val="1200"/>
              </a:spcBef>
              <a:buFont typeface="Times New Roman" panose="02020603050405020304" pitchFamily="18" charset="0"/>
              <a:buChar char="→"/>
            </a:pPr>
            <a:r>
              <a:rPr lang="en-US" sz="2000" b="1" dirty="0">
                <a:latin typeface="Times New Roman" panose="02020603050405020304" pitchFamily="18" charset="0"/>
                <a:cs typeface="Times New Roman" panose="02020603050405020304" pitchFamily="18" charset="0"/>
              </a:rPr>
              <a:t>2.14× speedup (standalone</a:t>
            </a:r>
            <a:r>
              <a:rPr lang="en-US" sz="2000" dirty="0">
                <a:latin typeface="Times New Roman" panose="02020603050405020304" pitchFamily="18" charset="0"/>
                <a:cs typeface="Times New Roman" panose="02020603050405020304" pitchFamily="18" charset="0"/>
              </a:rPr>
              <a:t>)</a:t>
            </a:r>
          </a:p>
          <a:p>
            <a:pPr marL="227013" indent="-227013">
              <a:spcBef>
                <a:spcPts val="1200"/>
              </a:spcBef>
            </a:pPr>
            <a:r>
              <a:rPr lang="en-US" sz="2000" dirty="0">
                <a:latin typeface="Times New Roman" panose="02020603050405020304" pitchFamily="18" charset="0"/>
                <a:cs typeface="Times New Roman" panose="02020603050405020304" pitchFamily="18" charset="0"/>
              </a:rPr>
              <a:t>Results </a:t>
            </a:r>
            <a:r>
              <a:rPr lang="pt-BR" sz="2000" dirty="0">
                <a:latin typeface="Times New Roman" panose="02020603050405020304" pitchFamily="18" charset="0"/>
                <a:cs typeface="Times New Roman" panose="02020603050405020304" pitchFamily="18" charset="0"/>
              </a:rPr>
              <a:t>E5-2683 v3 @ 2.00GHz, 35840 KB cache</a:t>
            </a:r>
            <a:r>
              <a:rPr lang="en-US" sz="2000" dirty="0">
                <a:latin typeface="Times New Roman" panose="02020603050405020304" pitchFamily="18" charset="0"/>
                <a:cs typeface="Times New Roman" panose="02020603050405020304" pitchFamily="18" charset="0"/>
              </a:rPr>
              <a:t>:</a:t>
            </a:r>
          </a:p>
          <a:p>
            <a:pPr marL="461963" indent="-227013">
              <a:spcBef>
                <a:spcPts val="1200"/>
              </a:spcBef>
              <a:buFont typeface="Courier New" panose="02070309020205020404" pitchFamily="49" charset="0"/>
              <a:buChar char="o"/>
            </a:pP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RealTime</a:t>
            </a:r>
            <a:r>
              <a:rPr lang="en-US" sz="2000" dirty="0">
                <a:latin typeface="Times New Roman" panose="02020603050405020304" pitchFamily="18" charset="0"/>
                <a:cs typeface="Times New Roman" panose="02020603050405020304" pitchFamily="18" charset="0"/>
              </a:rPr>
              <a:t>=526.796s </a:t>
            </a:r>
            <a:r>
              <a:rPr lang="en-US" sz="2000" dirty="0" err="1">
                <a:latin typeface="Times New Roman" panose="02020603050405020304" pitchFamily="18" charset="0"/>
                <a:cs typeface="Times New Roman" panose="02020603050405020304" pitchFamily="18" charset="0"/>
              </a:rPr>
              <a:t>CpuTime</a:t>
            </a:r>
            <a:r>
              <a:rPr lang="en-US" sz="2000" dirty="0">
                <a:latin typeface="Times New Roman" panose="02020603050405020304" pitchFamily="18" charset="0"/>
                <a:cs typeface="Times New Roman" panose="02020603050405020304" pitchFamily="18" charset="0"/>
              </a:rPr>
              <a:t>=526.76s</a:t>
            </a:r>
          </a:p>
          <a:p>
            <a:pPr marL="461963" indent="-227013">
              <a:spcBef>
                <a:spcPts val="12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Geant4: User=842.67s Real=842.76s</a:t>
            </a:r>
          </a:p>
          <a:p>
            <a:pPr>
              <a:spcBef>
                <a:spcPts val="1200"/>
              </a:spcBef>
              <a:buFont typeface="Times New Roman" panose="02020603050405020304" pitchFamily="18" charset="0"/>
              <a:buChar char="→"/>
            </a:pPr>
            <a:r>
              <a:rPr lang="en-US" sz="2000" b="1" dirty="0">
                <a:latin typeface="Times New Roman" panose="02020603050405020304" pitchFamily="18" charset="0"/>
                <a:cs typeface="Times New Roman" panose="02020603050405020304" pitchFamily="18" charset="0"/>
              </a:rPr>
              <a:t>1.6× speedup (standalone)</a:t>
            </a:r>
          </a:p>
          <a:p>
            <a:pPr>
              <a:spcBef>
                <a:spcPts val="1200"/>
              </a:spcBef>
              <a:buFont typeface="Times New Roman" panose="02020603050405020304" pitchFamily="18" charset="0"/>
              <a:buChar char="→"/>
            </a:pPr>
            <a:endParaRPr lang="en-US"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Characterization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119</a:t>
            </a:fld>
            <a:endParaRPr lang="en-US" dirty="0">
              <a:solidFill>
                <a:schemeClr val="tx1"/>
              </a:solidFill>
            </a:endParaRPr>
          </a:p>
        </p:txBody>
      </p:sp>
    </p:spTree>
    <p:extLst>
      <p:ext uri="{BB962C8B-B14F-4D97-AF65-F5344CB8AC3E}">
        <p14:creationId xmlns:p14="http://schemas.microsoft.com/office/powerpoint/2010/main" val="118635309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B84AB-7FA3-7A47-A1D3-7C2B1BF9F63A}"/>
              </a:ext>
            </a:extLst>
          </p:cNvPr>
          <p:cNvSpPr>
            <a:spLocks noGrp="1"/>
          </p:cNvSpPr>
          <p:nvPr>
            <p:ph type="title"/>
          </p:nvPr>
        </p:nvSpPr>
        <p:spPr/>
        <p:txBody>
          <a:bodyPr/>
          <a:lstStyle/>
          <a:p>
            <a:r>
              <a:rPr lang="en-US" dirty="0"/>
              <a:t>Prototyping revealed unforeseen problems</a:t>
            </a:r>
          </a:p>
        </p:txBody>
      </p:sp>
      <p:sp>
        <p:nvSpPr>
          <p:cNvPr id="3" name="Content Placeholder 2">
            <a:extLst>
              <a:ext uri="{FF2B5EF4-FFF2-40B4-BE49-F238E27FC236}">
                <a16:creationId xmlns:a16="http://schemas.microsoft.com/office/drawing/2014/main" id="{BC729D09-DDB1-FC43-BD0A-FB94D3C82419}"/>
              </a:ext>
            </a:extLst>
          </p:cNvPr>
          <p:cNvSpPr>
            <a:spLocks noGrp="1"/>
          </p:cNvSpPr>
          <p:nvPr>
            <p:ph idx="1"/>
          </p:nvPr>
        </p:nvSpPr>
        <p:spPr/>
        <p:txBody>
          <a:bodyPr>
            <a:normAutofit fontScale="92500" lnSpcReduction="10000"/>
          </a:bodyPr>
          <a:lstStyle/>
          <a:p>
            <a:r>
              <a:rPr lang="en-US" dirty="0"/>
              <a:t>Track populations executing different kernels are not uniform</a:t>
            </a:r>
          </a:p>
          <a:p>
            <a:pPr lvl="1"/>
            <a:r>
              <a:rPr lang="en-US" dirty="0"/>
              <a:t>Putting one basket per logical volume requires lots of tracks to trigger basket processing on a threshold</a:t>
            </a:r>
          </a:p>
          <a:p>
            <a:r>
              <a:rPr lang="en-US" dirty="0"/>
              <a:t>Exhausting tracks from in-flight event slots implies at some point </a:t>
            </a:r>
            <a:r>
              <a:rPr lang="en-US" b="1" dirty="0"/>
              <a:t>flushing </a:t>
            </a:r>
            <a:r>
              <a:rPr lang="en-US" dirty="0"/>
              <a:t>partial baskets into scalar executors</a:t>
            </a:r>
          </a:p>
          <a:p>
            <a:pPr lvl="1"/>
            <a:r>
              <a:rPr lang="en-US" dirty="0"/>
              <a:t>Inefficient, but necessary to refill the workload and finish event transport</a:t>
            </a:r>
          </a:p>
          <a:p>
            <a:r>
              <a:rPr lang="en-US" dirty="0"/>
              <a:t>Concurrent track gathering in general track SOA creates bottlenecks</a:t>
            </a:r>
          </a:p>
          <a:p>
            <a:pPr lvl="1"/>
            <a:r>
              <a:rPr lang="en-US" dirty="0"/>
              <a:t>Scaling problems, but also useless data copying</a:t>
            </a:r>
          </a:p>
          <a:p>
            <a:r>
              <a:rPr lang="en-US" dirty="0"/>
              <a:t>Boosting both instructions and data </a:t>
            </a:r>
          </a:p>
          <a:p>
            <a:pPr marL="0" indent="0">
              <a:buNone/>
            </a:pPr>
            <a:r>
              <a:rPr lang="en-US" dirty="0"/>
              <a:t>locality in simulation has a </a:t>
            </a:r>
            <a:r>
              <a:rPr lang="en-US" b="1" dirty="0"/>
              <a:t>price:</a:t>
            </a:r>
          </a:p>
          <a:p>
            <a:pPr lvl="1"/>
            <a:r>
              <a:rPr lang="en-US" dirty="0"/>
              <a:t>Copy the state from sparse locations</a:t>
            </a:r>
          </a:p>
        </p:txBody>
      </p:sp>
      <p:sp>
        <p:nvSpPr>
          <p:cNvPr id="4" name="Slide Number Placeholder 3">
            <a:extLst>
              <a:ext uri="{FF2B5EF4-FFF2-40B4-BE49-F238E27FC236}">
                <a16:creationId xmlns:a16="http://schemas.microsoft.com/office/drawing/2014/main" id="{6FBF25E9-128C-444E-BDB6-2601B375879B}"/>
              </a:ext>
            </a:extLst>
          </p:cNvPr>
          <p:cNvSpPr>
            <a:spLocks noGrp="1"/>
          </p:cNvSpPr>
          <p:nvPr>
            <p:ph type="sldNum" sz="quarter" idx="12"/>
          </p:nvPr>
        </p:nvSpPr>
        <p:spPr/>
        <p:txBody>
          <a:bodyPr/>
          <a:lstStyle/>
          <a:p>
            <a:fld id="{40FD0629-489C-2B4C-9462-5B2376EE3AC2}" type="slidenum">
              <a:rPr lang="en-US" smtClean="0"/>
              <a:t>12</a:t>
            </a:fld>
            <a:endParaRPr lang="en-US"/>
          </a:p>
        </p:txBody>
      </p:sp>
      <p:grpSp>
        <p:nvGrpSpPr>
          <p:cNvPr id="136" name="Group 135">
            <a:extLst>
              <a:ext uri="{FF2B5EF4-FFF2-40B4-BE49-F238E27FC236}">
                <a16:creationId xmlns:a16="http://schemas.microsoft.com/office/drawing/2014/main" id="{FD2CE2DE-18A5-CF40-9A9A-49EC234C1848}"/>
              </a:ext>
            </a:extLst>
          </p:cNvPr>
          <p:cNvGrpSpPr/>
          <p:nvPr/>
        </p:nvGrpSpPr>
        <p:grpSpPr>
          <a:xfrm>
            <a:off x="7259531" y="4596469"/>
            <a:ext cx="4725605" cy="1580494"/>
            <a:chOff x="6802331" y="5073437"/>
            <a:chExt cx="4725605" cy="1580494"/>
          </a:xfrm>
        </p:grpSpPr>
        <p:grpSp>
          <p:nvGrpSpPr>
            <p:cNvPr id="15" name="Group 14">
              <a:extLst>
                <a:ext uri="{FF2B5EF4-FFF2-40B4-BE49-F238E27FC236}">
                  <a16:creationId xmlns:a16="http://schemas.microsoft.com/office/drawing/2014/main" id="{C3AE5332-EAAF-C147-8B02-003306255161}"/>
                </a:ext>
              </a:extLst>
            </p:cNvPr>
            <p:cNvGrpSpPr/>
            <p:nvPr/>
          </p:nvGrpSpPr>
          <p:grpSpPr>
            <a:xfrm>
              <a:off x="6827520" y="5081661"/>
              <a:ext cx="733032" cy="662035"/>
              <a:chOff x="6604000" y="4858141"/>
              <a:chExt cx="733032" cy="662035"/>
            </a:xfrm>
          </p:grpSpPr>
          <p:sp>
            <p:nvSpPr>
              <p:cNvPr id="109" name="Rectangle 108">
                <a:extLst>
                  <a:ext uri="{FF2B5EF4-FFF2-40B4-BE49-F238E27FC236}">
                    <a16:creationId xmlns:a16="http://schemas.microsoft.com/office/drawing/2014/main" id="{A0B35AC6-779A-6647-BDAB-878644786C0A}"/>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0" name="Group 109">
                <a:extLst>
                  <a:ext uri="{FF2B5EF4-FFF2-40B4-BE49-F238E27FC236}">
                    <a16:creationId xmlns:a16="http://schemas.microsoft.com/office/drawing/2014/main" id="{047EE1E3-68E6-8D46-8930-B845891540CC}"/>
                  </a:ext>
                </a:extLst>
              </p:cNvPr>
              <p:cNvGrpSpPr/>
              <p:nvPr/>
            </p:nvGrpSpPr>
            <p:grpSpPr>
              <a:xfrm>
                <a:off x="6604000" y="4858141"/>
                <a:ext cx="733032" cy="143874"/>
                <a:chOff x="6604000" y="4858141"/>
                <a:chExt cx="733032" cy="143874"/>
              </a:xfrm>
            </p:grpSpPr>
            <p:sp>
              <p:nvSpPr>
                <p:cNvPr id="129" name="Rectangle 128">
                  <a:extLst>
                    <a:ext uri="{FF2B5EF4-FFF2-40B4-BE49-F238E27FC236}">
                      <a16:creationId xmlns:a16="http://schemas.microsoft.com/office/drawing/2014/main" id="{391DEEC8-B94A-B245-B153-1C1273662462}"/>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CF4B46AF-4F2C-5640-B29C-3BDAB7A3C733}"/>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C58CE4C-09A8-E941-9746-EB014DBE7DFE}"/>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a:extLst>
                    <a:ext uri="{FF2B5EF4-FFF2-40B4-BE49-F238E27FC236}">
                      <a16:creationId xmlns:a16="http://schemas.microsoft.com/office/drawing/2014/main" id="{A37EA0EF-530A-E341-ACAF-E76A38DD96FC}"/>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a:extLst>
                    <a:ext uri="{FF2B5EF4-FFF2-40B4-BE49-F238E27FC236}">
                      <a16:creationId xmlns:a16="http://schemas.microsoft.com/office/drawing/2014/main" id="{7DE5E1E7-CACB-1548-A262-16EF989F46B2}"/>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1" name="Group 110">
                <a:extLst>
                  <a:ext uri="{FF2B5EF4-FFF2-40B4-BE49-F238E27FC236}">
                    <a16:creationId xmlns:a16="http://schemas.microsoft.com/office/drawing/2014/main" id="{4CD0EDAC-65E4-9E44-937C-F6D1798CCED6}"/>
                  </a:ext>
                </a:extLst>
              </p:cNvPr>
              <p:cNvGrpSpPr/>
              <p:nvPr/>
            </p:nvGrpSpPr>
            <p:grpSpPr>
              <a:xfrm>
                <a:off x="6604000" y="5030861"/>
                <a:ext cx="733032" cy="143874"/>
                <a:chOff x="6614160" y="5030861"/>
                <a:chExt cx="733032" cy="143874"/>
              </a:xfrm>
            </p:grpSpPr>
            <p:sp>
              <p:nvSpPr>
                <p:cNvPr id="124" name="Rectangle 123">
                  <a:extLst>
                    <a:ext uri="{FF2B5EF4-FFF2-40B4-BE49-F238E27FC236}">
                      <a16:creationId xmlns:a16="http://schemas.microsoft.com/office/drawing/2014/main" id="{1BD1B26F-8BF0-B447-9BB4-BAD9B101656D}"/>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62C9A8A9-489D-3B46-AF7E-C8F153BE06E6}"/>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2C9F6476-8713-384C-989E-E61068B0B074}"/>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a:extLst>
                    <a:ext uri="{FF2B5EF4-FFF2-40B4-BE49-F238E27FC236}">
                      <a16:creationId xmlns:a16="http://schemas.microsoft.com/office/drawing/2014/main" id="{DFD457B0-70AA-B34E-88A8-BDDD4946CB24}"/>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2B01AB6C-4204-6245-BA76-0AD82EA7C773}"/>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6D15E5C9-F74C-DA4E-B7D9-B49E18DC9653}"/>
                  </a:ext>
                </a:extLst>
              </p:cNvPr>
              <p:cNvGrpSpPr/>
              <p:nvPr/>
            </p:nvGrpSpPr>
            <p:grpSpPr>
              <a:xfrm>
                <a:off x="6604000" y="5203581"/>
                <a:ext cx="733032" cy="143874"/>
                <a:chOff x="6614160" y="5030861"/>
                <a:chExt cx="733032" cy="143874"/>
              </a:xfrm>
            </p:grpSpPr>
            <p:sp>
              <p:nvSpPr>
                <p:cNvPr id="119" name="Rectangle 118">
                  <a:extLst>
                    <a:ext uri="{FF2B5EF4-FFF2-40B4-BE49-F238E27FC236}">
                      <a16:creationId xmlns:a16="http://schemas.microsoft.com/office/drawing/2014/main" id="{AD2F7E99-95E3-D842-85F9-BEA0BAC3727D}"/>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a:extLst>
                    <a:ext uri="{FF2B5EF4-FFF2-40B4-BE49-F238E27FC236}">
                      <a16:creationId xmlns:a16="http://schemas.microsoft.com/office/drawing/2014/main" id="{80A5BEF8-4826-A04D-A994-B12ECC74AB98}"/>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AA86A2C7-15B2-2B48-BC73-05583F4EF892}"/>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4A3DA21A-486E-B040-998B-C5264CA4B991}"/>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a:extLst>
                    <a:ext uri="{FF2B5EF4-FFF2-40B4-BE49-F238E27FC236}">
                      <a16:creationId xmlns:a16="http://schemas.microsoft.com/office/drawing/2014/main" id="{2BD27E37-4790-5047-A7D7-98E6E3A9E52D}"/>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D9CE74CD-A67C-6F49-AFC5-BF5A38691798}"/>
                  </a:ext>
                </a:extLst>
              </p:cNvPr>
              <p:cNvGrpSpPr/>
              <p:nvPr/>
            </p:nvGrpSpPr>
            <p:grpSpPr>
              <a:xfrm>
                <a:off x="6604000" y="5376301"/>
                <a:ext cx="733032" cy="143874"/>
                <a:chOff x="6614160" y="5030861"/>
                <a:chExt cx="733032" cy="143874"/>
              </a:xfrm>
            </p:grpSpPr>
            <p:sp>
              <p:nvSpPr>
                <p:cNvPr id="114" name="Rectangle 113">
                  <a:extLst>
                    <a:ext uri="{FF2B5EF4-FFF2-40B4-BE49-F238E27FC236}">
                      <a16:creationId xmlns:a16="http://schemas.microsoft.com/office/drawing/2014/main" id="{F2F8F2CB-9ED5-FF49-BC27-E36E41B99093}"/>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a:extLst>
                    <a:ext uri="{FF2B5EF4-FFF2-40B4-BE49-F238E27FC236}">
                      <a16:creationId xmlns:a16="http://schemas.microsoft.com/office/drawing/2014/main" id="{8B283FD1-0DD2-F449-A226-DE602A880C16}"/>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10817F27-76D4-6640-ABC4-2A763D13214B}"/>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a:extLst>
                    <a:ext uri="{FF2B5EF4-FFF2-40B4-BE49-F238E27FC236}">
                      <a16:creationId xmlns:a16="http://schemas.microsoft.com/office/drawing/2014/main" id="{7E8DCBDB-7E9F-CE4D-994B-4997B01D1950}"/>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a:extLst>
                    <a:ext uri="{FF2B5EF4-FFF2-40B4-BE49-F238E27FC236}">
                      <a16:creationId xmlns:a16="http://schemas.microsoft.com/office/drawing/2014/main" id="{916691ED-9A3F-9044-B5B8-28E1518E94D0}"/>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6" name="Group 15">
              <a:extLst>
                <a:ext uri="{FF2B5EF4-FFF2-40B4-BE49-F238E27FC236}">
                  <a16:creationId xmlns:a16="http://schemas.microsoft.com/office/drawing/2014/main" id="{82491DB6-19C5-6245-805B-06222D069E55}"/>
                </a:ext>
              </a:extLst>
            </p:cNvPr>
            <p:cNvGrpSpPr/>
            <p:nvPr/>
          </p:nvGrpSpPr>
          <p:grpSpPr>
            <a:xfrm>
              <a:off x="7603082" y="5073437"/>
              <a:ext cx="733032" cy="662035"/>
              <a:chOff x="6604000" y="4858141"/>
              <a:chExt cx="733032" cy="662035"/>
            </a:xfrm>
          </p:grpSpPr>
          <p:sp>
            <p:nvSpPr>
              <p:cNvPr id="84" name="Rectangle 83">
                <a:extLst>
                  <a:ext uri="{FF2B5EF4-FFF2-40B4-BE49-F238E27FC236}">
                    <a16:creationId xmlns:a16="http://schemas.microsoft.com/office/drawing/2014/main" id="{B37E4D59-5EAD-3F40-A801-8C366EA4411B}"/>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62648E6D-AB67-B445-91E5-37CABB6CA730}"/>
                  </a:ext>
                </a:extLst>
              </p:cNvPr>
              <p:cNvGrpSpPr/>
              <p:nvPr/>
            </p:nvGrpSpPr>
            <p:grpSpPr>
              <a:xfrm>
                <a:off x="6604000" y="4858141"/>
                <a:ext cx="733032" cy="143874"/>
                <a:chOff x="6604000" y="4858141"/>
                <a:chExt cx="733032" cy="143874"/>
              </a:xfrm>
            </p:grpSpPr>
            <p:sp>
              <p:nvSpPr>
                <p:cNvPr id="104" name="Rectangle 103">
                  <a:extLst>
                    <a:ext uri="{FF2B5EF4-FFF2-40B4-BE49-F238E27FC236}">
                      <a16:creationId xmlns:a16="http://schemas.microsoft.com/office/drawing/2014/main" id="{2CFE3247-930D-9344-B9D1-E4F811672A4F}"/>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F45DF235-69BC-D745-BEC9-0E60E0467F2D}"/>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7BC5512E-A3E2-C14A-90CF-B0AFEE9674B6}"/>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C7987338-3C07-1A4B-B399-8C9C65CA23DB}"/>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6309DE43-E65D-744A-8C83-A2604B6D0A3C}"/>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6" name="Group 85">
                <a:extLst>
                  <a:ext uri="{FF2B5EF4-FFF2-40B4-BE49-F238E27FC236}">
                    <a16:creationId xmlns:a16="http://schemas.microsoft.com/office/drawing/2014/main" id="{7AE68A2C-F380-AD40-8F9A-4CCF43BF4066}"/>
                  </a:ext>
                </a:extLst>
              </p:cNvPr>
              <p:cNvGrpSpPr/>
              <p:nvPr/>
            </p:nvGrpSpPr>
            <p:grpSpPr>
              <a:xfrm>
                <a:off x="6604000" y="5030861"/>
                <a:ext cx="733032" cy="143874"/>
                <a:chOff x="6614160" y="5030861"/>
                <a:chExt cx="733032" cy="143874"/>
              </a:xfrm>
            </p:grpSpPr>
            <p:sp>
              <p:nvSpPr>
                <p:cNvPr id="99" name="Rectangle 98">
                  <a:extLst>
                    <a:ext uri="{FF2B5EF4-FFF2-40B4-BE49-F238E27FC236}">
                      <a16:creationId xmlns:a16="http://schemas.microsoft.com/office/drawing/2014/main" id="{AFD81F7A-994B-9C48-8C7C-AF170194E489}"/>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C69A882-5C02-A842-9004-60B02B89DF43}"/>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08F064A9-877A-C949-9AB1-5621881AE16E}"/>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C125FDEF-1AF5-6B4F-AEDC-79E1B9F264FD}"/>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C9982921-6EF0-B74C-BA8F-0FB710AFD93E}"/>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7" name="Group 86">
                <a:extLst>
                  <a:ext uri="{FF2B5EF4-FFF2-40B4-BE49-F238E27FC236}">
                    <a16:creationId xmlns:a16="http://schemas.microsoft.com/office/drawing/2014/main" id="{08F6ED1A-EDEC-D044-A410-F14234752FAB}"/>
                  </a:ext>
                </a:extLst>
              </p:cNvPr>
              <p:cNvGrpSpPr/>
              <p:nvPr/>
            </p:nvGrpSpPr>
            <p:grpSpPr>
              <a:xfrm>
                <a:off x="6604000" y="5203581"/>
                <a:ext cx="733032" cy="143874"/>
                <a:chOff x="6614160" y="5030861"/>
                <a:chExt cx="733032" cy="143874"/>
              </a:xfrm>
            </p:grpSpPr>
            <p:sp>
              <p:nvSpPr>
                <p:cNvPr id="94" name="Rectangle 93">
                  <a:extLst>
                    <a:ext uri="{FF2B5EF4-FFF2-40B4-BE49-F238E27FC236}">
                      <a16:creationId xmlns:a16="http://schemas.microsoft.com/office/drawing/2014/main" id="{65E21834-EE58-9443-BA94-4A096F890457}"/>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6F616AD5-57E9-4542-A58D-AEC0329C458C}"/>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F5983070-A12D-C545-8FD9-CF278E30FB0B}"/>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3ECC784D-18B6-1F4E-8789-550A02C99A95}"/>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2BB016B7-EFDE-2842-A579-3D77450F18B3}"/>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87">
                <a:extLst>
                  <a:ext uri="{FF2B5EF4-FFF2-40B4-BE49-F238E27FC236}">
                    <a16:creationId xmlns:a16="http://schemas.microsoft.com/office/drawing/2014/main" id="{0253AA70-AFF5-EE43-830E-F84B7BD7B0C5}"/>
                  </a:ext>
                </a:extLst>
              </p:cNvPr>
              <p:cNvGrpSpPr/>
              <p:nvPr/>
            </p:nvGrpSpPr>
            <p:grpSpPr>
              <a:xfrm>
                <a:off x="6604000" y="5376301"/>
                <a:ext cx="733032" cy="143874"/>
                <a:chOff x="6614160" y="5030861"/>
                <a:chExt cx="733032" cy="143874"/>
              </a:xfrm>
            </p:grpSpPr>
            <p:sp>
              <p:nvSpPr>
                <p:cNvPr id="89" name="Rectangle 88">
                  <a:extLst>
                    <a:ext uri="{FF2B5EF4-FFF2-40B4-BE49-F238E27FC236}">
                      <a16:creationId xmlns:a16="http://schemas.microsoft.com/office/drawing/2014/main" id="{411FD5FE-99B5-3B4F-90E6-9BF2932FCF70}"/>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25472565-56FB-E940-9AE0-94A6D6EF30E2}"/>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B99549B8-9E41-C548-AB67-711F38BD80DD}"/>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A05DAB74-1EA6-B24E-B334-8B2EB6F1AB18}"/>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120581AB-00D1-C14F-B0D8-FCB20AAB38E5}"/>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7" name="Group 16">
              <a:extLst>
                <a:ext uri="{FF2B5EF4-FFF2-40B4-BE49-F238E27FC236}">
                  <a16:creationId xmlns:a16="http://schemas.microsoft.com/office/drawing/2014/main" id="{3CEC7D07-C68B-D342-838F-797B726CE03C}"/>
                </a:ext>
              </a:extLst>
            </p:cNvPr>
            <p:cNvGrpSpPr/>
            <p:nvPr/>
          </p:nvGrpSpPr>
          <p:grpSpPr>
            <a:xfrm>
              <a:off x="8363238" y="5073437"/>
              <a:ext cx="733032" cy="662035"/>
              <a:chOff x="6604000" y="4858141"/>
              <a:chExt cx="733032" cy="662035"/>
            </a:xfrm>
          </p:grpSpPr>
          <p:sp>
            <p:nvSpPr>
              <p:cNvPr id="59" name="Rectangle 58">
                <a:extLst>
                  <a:ext uri="{FF2B5EF4-FFF2-40B4-BE49-F238E27FC236}">
                    <a16:creationId xmlns:a16="http://schemas.microsoft.com/office/drawing/2014/main" id="{6A86FF03-F253-AE44-A6A1-97F0767D481B}"/>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a:extLst>
                  <a:ext uri="{FF2B5EF4-FFF2-40B4-BE49-F238E27FC236}">
                    <a16:creationId xmlns:a16="http://schemas.microsoft.com/office/drawing/2014/main" id="{B16AD777-DDCC-FD4F-A8D3-7D34891F2DE2}"/>
                  </a:ext>
                </a:extLst>
              </p:cNvPr>
              <p:cNvGrpSpPr/>
              <p:nvPr/>
            </p:nvGrpSpPr>
            <p:grpSpPr>
              <a:xfrm>
                <a:off x="6604000" y="4858141"/>
                <a:ext cx="733032" cy="143874"/>
                <a:chOff x="6604000" y="4858141"/>
                <a:chExt cx="733032" cy="143874"/>
              </a:xfrm>
            </p:grpSpPr>
            <p:sp>
              <p:nvSpPr>
                <p:cNvPr id="79" name="Rectangle 78">
                  <a:extLst>
                    <a:ext uri="{FF2B5EF4-FFF2-40B4-BE49-F238E27FC236}">
                      <a16:creationId xmlns:a16="http://schemas.microsoft.com/office/drawing/2014/main" id="{433FA288-B37D-8444-82C7-739419AFE52F}"/>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9B95A25D-B331-2547-BB1E-8CA67821A433}"/>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CC60A3B9-A1F9-AE4A-B7FC-1320D31DC315}"/>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A3D82F8B-713E-3A48-ACB2-13FC35797569}"/>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73708640-1B26-354A-90BE-0F289D5597CA}"/>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60">
                <a:extLst>
                  <a:ext uri="{FF2B5EF4-FFF2-40B4-BE49-F238E27FC236}">
                    <a16:creationId xmlns:a16="http://schemas.microsoft.com/office/drawing/2014/main" id="{2C393A20-E929-DC4A-A0E8-517317899E81}"/>
                  </a:ext>
                </a:extLst>
              </p:cNvPr>
              <p:cNvGrpSpPr/>
              <p:nvPr/>
            </p:nvGrpSpPr>
            <p:grpSpPr>
              <a:xfrm>
                <a:off x="6604000" y="5030861"/>
                <a:ext cx="733032" cy="143874"/>
                <a:chOff x="6614160" y="5030861"/>
                <a:chExt cx="733032" cy="143874"/>
              </a:xfrm>
            </p:grpSpPr>
            <p:sp>
              <p:nvSpPr>
                <p:cNvPr id="74" name="Rectangle 73">
                  <a:extLst>
                    <a:ext uri="{FF2B5EF4-FFF2-40B4-BE49-F238E27FC236}">
                      <a16:creationId xmlns:a16="http://schemas.microsoft.com/office/drawing/2014/main" id="{A02589F8-CE6A-EF41-B95A-0BA9EB39DEE8}"/>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BCADFB1C-885B-9C48-A71F-7F839F13A945}"/>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3AAD926C-3348-874D-9E5F-E0EF6F56248C}"/>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DE18A7D-EDF3-3145-8B92-BA3622CE8EA2}"/>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763E27E0-C366-A547-9345-8272E3BAF364}"/>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a:extLst>
                  <a:ext uri="{FF2B5EF4-FFF2-40B4-BE49-F238E27FC236}">
                    <a16:creationId xmlns:a16="http://schemas.microsoft.com/office/drawing/2014/main" id="{C512CC08-1EDE-3349-B221-CDAB6425B454}"/>
                  </a:ext>
                </a:extLst>
              </p:cNvPr>
              <p:cNvGrpSpPr/>
              <p:nvPr/>
            </p:nvGrpSpPr>
            <p:grpSpPr>
              <a:xfrm>
                <a:off x="6604000" y="5203581"/>
                <a:ext cx="733032" cy="143874"/>
                <a:chOff x="6614160" y="5030861"/>
                <a:chExt cx="733032" cy="143874"/>
              </a:xfrm>
            </p:grpSpPr>
            <p:sp>
              <p:nvSpPr>
                <p:cNvPr id="69" name="Rectangle 68">
                  <a:extLst>
                    <a:ext uri="{FF2B5EF4-FFF2-40B4-BE49-F238E27FC236}">
                      <a16:creationId xmlns:a16="http://schemas.microsoft.com/office/drawing/2014/main" id="{B8A92834-85C9-D746-9BF3-0DF8E52155FD}"/>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DE5A6487-C44E-284A-802B-8E64C2879608}"/>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0338EC49-05FE-A542-9765-0BBBF86C8E31}"/>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0C77B6D8-0F88-1647-AB5A-CDDC5BE58A5D}"/>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060AF8A-F4D9-C644-AA9E-E27EADE50EEF}"/>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9066FC0F-8C62-7649-AB58-DA7B71EC612B}"/>
                  </a:ext>
                </a:extLst>
              </p:cNvPr>
              <p:cNvGrpSpPr/>
              <p:nvPr/>
            </p:nvGrpSpPr>
            <p:grpSpPr>
              <a:xfrm>
                <a:off x="6604000" y="5376301"/>
                <a:ext cx="733032" cy="143874"/>
                <a:chOff x="6614160" y="5030861"/>
                <a:chExt cx="733032" cy="143874"/>
              </a:xfrm>
            </p:grpSpPr>
            <p:sp>
              <p:nvSpPr>
                <p:cNvPr id="64" name="Rectangle 63">
                  <a:extLst>
                    <a:ext uri="{FF2B5EF4-FFF2-40B4-BE49-F238E27FC236}">
                      <a16:creationId xmlns:a16="http://schemas.microsoft.com/office/drawing/2014/main" id="{7C9C8381-978F-FC46-AD9B-A64CA135B959}"/>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8142F158-1321-CA45-9814-4A6C9A4EFB26}"/>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91E81B1A-B91D-7E40-B80A-30517F70E339}"/>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BC6574BC-272F-E944-82FF-4582BAA11CD7}"/>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E9E8EC6F-7042-DE46-A3C1-94466A270AC5}"/>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8" name="Group 17">
              <a:extLst>
                <a:ext uri="{FF2B5EF4-FFF2-40B4-BE49-F238E27FC236}">
                  <a16:creationId xmlns:a16="http://schemas.microsoft.com/office/drawing/2014/main" id="{5D012256-1C8B-3440-8C3D-D37D192909E5}"/>
                </a:ext>
              </a:extLst>
            </p:cNvPr>
            <p:cNvGrpSpPr/>
            <p:nvPr/>
          </p:nvGrpSpPr>
          <p:grpSpPr>
            <a:xfrm>
              <a:off x="9127128" y="5073437"/>
              <a:ext cx="733032" cy="662035"/>
              <a:chOff x="6604000" y="4858141"/>
              <a:chExt cx="733032" cy="662035"/>
            </a:xfrm>
          </p:grpSpPr>
          <p:sp>
            <p:nvSpPr>
              <p:cNvPr id="34" name="Rectangle 33">
                <a:extLst>
                  <a:ext uri="{FF2B5EF4-FFF2-40B4-BE49-F238E27FC236}">
                    <a16:creationId xmlns:a16="http://schemas.microsoft.com/office/drawing/2014/main" id="{2AA3F284-0F10-3F41-B902-FB0A00D64C02}"/>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79EC59D8-3DDC-CF4F-BF5B-2EB55FA79853}"/>
                  </a:ext>
                </a:extLst>
              </p:cNvPr>
              <p:cNvGrpSpPr/>
              <p:nvPr/>
            </p:nvGrpSpPr>
            <p:grpSpPr>
              <a:xfrm>
                <a:off x="6604000" y="4858141"/>
                <a:ext cx="733032" cy="143874"/>
                <a:chOff x="6604000" y="4858141"/>
                <a:chExt cx="733032" cy="143874"/>
              </a:xfrm>
            </p:grpSpPr>
            <p:sp>
              <p:nvSpPr>
                <p:cNvPr id="54" name="Rectangle 53">
                  <a:extLst>
                    <a:ext uri="{FF2B5EF4-FFF2-40B4-BE49-F238E27FC236}">
                      <a16:creationId xmlns:a16="http://schemas.microsoft.com/office/drawing/2014/main" id="{E5B13247-8A70-544B-85D7-2365F3D6274A}"/>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29C78D6-09DB-7342-807B-88C5D0097609}"/>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20E8479-67B4-934D-8750-477A609930D3}"/>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0104EEB-A815-634B-8EAA-C871D8201784}"/>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C730B23D-4249-FE43-90CE-2AB81DAA5C15}"/>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16FAA720-948A-6944-AE7E-9D9419C5CBE5}"/>
                  </a:ext>
                </a:extLst>
              </p:cNvPr>
              <p:cNvGrpSpPr/>
              <p:nvPr/>
            </p:nvGrpSpPr>
            <p:grpSpPr>
              <a:xfrm>
                <a:off x="6604000" y="5030861"/>
                <a:ext cx="733032" cy="143874"/>
                <a:chOff x="6614160" y="5030861"/>
                <a:chExt cx="733032" cy="143874"/>
              </a:xfrm>
            </p:grpSpPr>
            <p:sp>
              <p:nvSpPr>
                <p:cNvPr id="49" name="Rectangle 48">
                  <a:extLst>
                    <a:ext uri="{FF2B5EF4-FFF2-40B4-BE49-F238E27FC236}">
                      <a16:creationId xmlns:a16="http://schemas.microsoft.com/office/drawing/2014/main" id="{D260DC55-5BE2-2045-814F-277ED44A0376}"/>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ECF04062-AD3C-9D41-BD91-D636F43571EE}"/>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03E74E3-AA46-4048-BA29-A662FBE7692C}"/>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8CE264A6-5CE5-8A4D-BC07-BBCC8A942D5D}"/>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D8D242A4-6CDE-1B41-AAA0-8C8B62EB5F61}"/>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412ABFBA-0F87-4F4F-9463-3FFF2808EBFB}"/>
                  </a:ext>
                </a:extLst>
              </p:cNvPr>
              <p:cNvGrpSpPr/>
              <p:nvPr/>
            </p:nvGrpSpPr>
            <p:grpSpPr>
              <a:xfrm>
                <a:off x="6604000" y="5203581"/>
                <a:ext cx="733032" cy="143874"/>
                <a:chOff x="6614160" y="5030861"/>
                <a:chExt cx="733032" cy="143874"/>
              </a:xfrm>
            </p:grpSpPr>
            <p:sp>
              <p:nvSpPr>
                <p:cNvPr id="44" name="Rectangle 43">
                  <a:extLst>
                    <a:ext uri="{FF2B5EF4-FFF2-40B4-BE49-F238E27FC236}">
                      <a16:creationId xmlns:a16="http://schemas.microsoft.com/office/drawing/2014/main" id="{12FE7F92-DD93-EC4E-AE8E-128368C18EF8}"/>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119DAA2-E9CE-E741-A98E-72F75B4B9B15}"/>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817F69D-9435-414F-8247-09A1B61F4310}"/>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F2B42D32-7AB2-E040-85FC-046A5AB7B823}"/>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E84447B6-9E6A-BA44-A225-FA8ABF47CE93}"/>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A8F0501C-9014-0443-923F-62D316E53432}"/>
                  </a:ext>
                </a:extLst>
              </p:cNvPr>
              <p:cNvGrpSpPr/>
              <p:nvPr/>
            </p:nvGrpSpPr>
            <p:grpSpPr>
              <a:xfrm>
                <a:off x="6604000" y="5376301"/>
                <a:ext cx="733032" cy="143874"/>
                <a:chOff x="6614160" y="5030861"/>
                <a:chExt cx="733032" cy="143874"/>
              </a:xfrm>
            </p:grpSpPr>
            <p:sp>
              <p:nvSpPr>
                <p:cNvPr id="39" name="Rectangle 38">
                  <a:extLst>
                    <a:ext uri="{FF2B5EF4-FFF2-40B4-BE49-F238E27FC236}">
                      <a16:creationId xmlns:a16="http://schemas.microsoft.com/office/drawing/2014/main" id="{3259E355-8781-5641-9934-A2D1F6E13836}"/>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427209C-8039-A040-BFAE-84B7CC686916}"/>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B5683C30-295A-4A49-862C-54D07E73328F}"/>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EF0B96B0-E6D3-0B49-A497-A10367157B5B}"/>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D8980FF3-FF92-1049-BF0F-E0A6FCF8AF54}"/>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9" name="TextBox 18">
              <a:extLst>
                <a:ext uri="{FF2B5EF4-FFF2-40B4-BE49-F238E27FC236}">
                  <a16:creationId xmlns:a16="http://schemas.microsoft.com/office/drawing/2014/main" id="{B7C70150-553F-B044-84C4-2B4F16531412}"/>
                </a:ext>
              </a:extLst>
            </p:cNvPr>
            <p:cNvSpPr txBox="1"/>
            <p:nvPr/>
          </p:nvSpPr>
          <p:spPr>
            <a:xfrm>
              <a:off x="9007311" y="5730883"/>
              <a:ext cx="2520625" cy="369332"/>
            </a:xfrm>
            <a:prstGeom prst="rect">
              <a:avLst/>
            </a:prstGeom>
            <a:noFill/>
          </p:spPr>
          <p:txBody>
            <a:bodyPr wrap="square" rtlCol="0">
              <a:spAutoFit/>
            </a:bodyPr>
            <a:lstStyle/>
            <a:p>
              <a:r>
                <a:rPr lang="en-US" dirty="0"/>
                <a:t>Track block (contiguous)</a:t>
              </a:r>
            </a:p>
          </p:txBody>
        </p:sp>
        <p:sp>
          <p:nvSpPr>
            <p:cNvPr id="24" name="Rounded Rectangle 23">
              <a:extLst>
                <a:ext uri="{FF2B5EF4-FFF2-40B4-BE49-F238E27FC236}">
                  <a16:creationId xmlns:a16="http://schemas.microsoft.com/office/drawing/2014/main" id="{FD9700DD-3475-9C4F-95F1-82735DC360D6}"/>
                </a:ext>
              </a:extLst>
            </p:cNvPr>
            <p:cNvSpPr/>
            <p:nvPr/>
          </p:nvSpPr>
          <p:spPr>
            <a:xfrm>
              <a:off x="6827520" y="5964374"/>
              <a:ext cx="1535718" cy="304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2483B208-5B08-3944-9C28-DCEDF01B34B7}"/>
                </a:ext>
              </a:extLst>
            </p:cNvPr>
            <p:cNvSpPr txBox="1"/>
            <p:nvPr/>
          </p:nvSpPr>
          <p:spPr>
            <a:xfrm>
              <a:off x="6802331" y="6284599"/>
              <a:ext cx="1413091" cy="369332"/>
            </a:xfrm>
            <a:prstGeom prst="rect">
              <a:avLst/>
            </a:prstGeom>
            <a:noFill/>
          </p:spPr>
          <p:txBody>
            <a:bodyPr wrap="square" rtlCol="0">
              <a:spAutoFit/>
            </a:bodyPr>
            <a:lstStyle/>
            <a:p>
              <a:r>
                <a:rPr lang="en-US" dirty="0"/>
                <a:t>Basket (SOA)</a:t>
              </a:r>
            </a:p>
          </p:txBody>
        </p:sp>
        <p:cxnSp>
          <p:nvCxnSpPr>
            <p:cNvPr id="26" name="Straight Arrow Connector 25">
              <a:extLst>
                <a:ext uri="{FF2B5EF4-FFF2-40B4-BE49-F238E27FC236}">
                  <a16:creationId xmlns:a16="http://schemas.microsoft.com/office/drawing/2014/main" id="{905D8EC4-E12C-4D4C-BB2C-6CCBCDD260BC}"/>
                </a:ext>
              </a:extLst>
            </p:cNvPr>
            <p:cNvCxnSpPr>
              <a:cxnSpLocks/>
            </p:cNvCxnSpPr>
            <p:nvPr/>
          </p:nvCxnSpPr>
          <p:spPr>
            <a:xfrm flipH="1" flipV="1">
              <a:off x="6888480" y="5537754"/>
              <a:ext cx="91818" cy="580806"/>
            </a:xfrm>
            <a:prstGeom prst="straightConnector1">
              <a:avLst/>
            </a:prstGeom>
            <a:ln>
              <a:solidFill>
                <a:srgbClr val="FF0000"/>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B439045-4DE5-6A47-A737-A5EEF62A09C0}"/>
                </a:ext>
              </a:extLst>
            </p:cNvPr>
            <p:cNvCxnSpPr>
              <a:cxnSpLocks/>
              <a:endCxn id="79" idx="2"/>
            </p:cNvCxnSpPr>
            <p:nvPr/>
          </p:nvCxnSpPr>
          <p:spPr>
            <a:xfrm flipV="1">
              <a:off x="7163178" y="5214570"/>
              <a:ext cx="1261020" cy="903990"/>
            </a:xfrm>
            <a:prstGeom prst="straightConnector1">
              <a:avLst/>
            </a:prstGeom>
            <a:ln>
              <a:solidFill>
                <a:srgbClr val="EF44FF"/>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3AEF748-194C-1A41-9F86-45346F15C45C}"/>
                </a:ext>
              </a:extLst>
            </p:cNvPr>
            <p:cNvCxnSpPr>
              <a:cxnSpLocks/>
            </p:cNvCxnSpPr>
            <p:nvPr/>
          </p:nvCxnSpPr>
          <p:spPr>
            <a:xfrm flipV="1">
              <a:off x="7361257" y="5122813"/>
              <a:ext cx="325260" cy="994348"/>
            </a:xfrm>
            <a:prstGeom prst="straightConnector1">
              <a:avLst/>
            </a:prstGeom>
            <a:ln>
              <a:solidFill>
                <a:srgbClr val="FF0000"/>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7411ECD-9163-B14B-9586-7D472E4E2A9B}"/>
                </a:ext>
              </a:extLst>
            </p:cNvPr>
            <p:cNvCxnSpPr>
              <a:cxnSpLocks/>
              <a:endCxn id="41" idx="1"/>
            </p:cNvCxnSpPr>
            <p:nvPr/>
          </p:nvCxnSpPr>
          <p:spPr>
            <a:xfrm flipV="1">
              <a:off x="7528265" y="5662164"/>
              <a:ext cx="1904419" cy="456096"/>
            </a:xfrm>
            <a:prstGeom prst="straightConnector1">
              <a:avLst/>
            </a:prstGeom>
            <a:ln>
              <a:solidFill>
                <a:schemeClr val="accent2"/>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99CFB08-3966-DD41-8A9F-8C2D1070F623}"/>
                </a:ext>
              </a:extLst>
            </p:cNvPr>
            <p:cNvCxnSpPr>
              <a:cxnSpLocks/>
              <a:endCxn id="132" idx="1"/>
            </p:cNvCxnSpPr>
            <p:nvPr/>
          </p:nvCxnSpPr>
          <p:spPr>
            <a:xfrm flipH="1" flipV="1">
              <a:off x="7285854" y="5149487"/>
              <a:ext cx="425646" cy="967060"/>
            </a:xfrm>
            <a:prstGeom prst="straightConnector1">
              <a:avLst/>
            </a:prstGeom>
            <a:ln>
              <a:solidFill>
                <a:schemeClr val="accent2"/>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2D1D761-0B53-0744-B702-76DAFE1D83DA}"/>
                </a:ext>
              </a:extLst>
            </p:cNvPr>
            <p:cNvCxnSpPr>
              <a:cxnSpLocks/>
              <a:endCxn id="92" idx="1"/>
            </p:cNvCxnSpPr>
            <p:nvPr/>
          </p:nvCxnSpPr>
          <p:spPr>
            <a:xfrm flipV="1">
              <a:off x="7894946" y="5659423"/>
              <a:ext cx="166470" cy="460398"/>
            </a:xfrm>
            <a:prstGeom prst="straightConnector1">
              <a:avLst/>
            </a:prstGeom>
            <a:ln>
              <a:solidFill>
                <a:srgbClr val="00B0F0"/>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788F929-84DC-2F49-B6F6-F80428CBFE43}"/>
                </a:ext>
              </a:extLst>
            </p:cNvPr>
            <p:cNvCxnSpPr>
              <a:cxnSpLocks/>
              <a:endCxn id="83" idx="2"/>
            </p:cNvCxnSpPr>
            <p:nvPr/>
          </p:nvCxnSpPr>
          <p:spPr>
            <a:xfrm flipV="1">
              <a:off x="8078629" y="5217311"/>
              <a:ext cx="956681" cy="902256"/>
            </a:xfrm>
            <a:prstGeom prst="straightConnector1">
              <a:avLst/>
            </a:prstGeom>
            <a:ln>
              <a:solidFill>
                <a:srgbClr val="00B0F0"/>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7CEB100-95AB-3646-937D-178646DA717C}"/>
                </a:ext>
              </a:extLst>
            </p:cNvPr>
            <p:cNvCxnSpPr>
              <a:cxnSpLocks/>
              <a:endCxn id="69" idx="1"/>
            </p:cNvCxnSpPr>
            <p:nvPr/>
          </p:nvCxnSpPr>
          <p:spPr>
            <a:xfrm flipV="1">
              <a:off x="8259116" y="5492185"/>
              <a:ext cx="104122" cy="624362"/>
            </a:xfrm>
            <a:prstGeom prst="straightConnector1">
              <a:avLst/>
            </a:prstGeom>
            <a:ln>
              <a:solidFill>
                <a:schemeClr val="accent2"/>
              </a:solidFill>
              <a:headEnd type="oval" w="lg" len="lg"/>
              <a:tailEnd type="none" w="med" len="med"/>
            </a:ln>
          </p:spPr>
          <p:style>
            <a:lnRef idx="1">
              <a:schemeClr val="accent1"/>
            </a:lnRef>
            <a:fillRef idx="0">
              <a:schemeClr val="accent1"/>
            </a:fillRef>
            <a:effectRef idx="0">
              <a:schemeClr val="accent1"/>
            </a:effectRef>
            <a:fontRef idx="minor">
              <a:schemeClr val="tx1"/>
            </a:fontRef>
          </p:style>
        </p:cxnSp>
      </p:grpSp>
      <p:sp>
        <p:nvSpPr>
          <p:cNvPr id="137" name="TextBox 136">
            <a:extLst>
              <a:ext uri="{FF2B5EF4-FFF2-40B4-BE49-F238E27FC236}">
                <a16:creationId xmlns:a16="http://schemas.microsoft.com/office/drawing/2014/main" id="{489EDE8C-9100-5E44-A475-73BD5FEF313C}"/>
              </a:ext>
            </a:extLst>
          </p:cNvPr>
          <p:cNvSpPr txBox="1"/>
          <p:nvPr/>
        </p:nvSpPr>
        <p:spPr>
          <a:xfrm>
            <a:off x="8937674" y="5871484"/>
            <a:ext cx="2977415" cy="646331"/>
          </a:xfrm>
          <a:prstGeom prst="rect">
            <a:avLst/>
          </a:prstGeom>
          <a:noFill/>
        </p:spPr>
        <p:txBody>
          <a:bodyPr wrap="square" rtlCol="0">
            <a:spAutoFit/>
          </a:bodyPr>
          <a:lstStyle/>
          <a:p>
            <a:r>
              <a:rPr lang="en-US" dirty="0">
                <a:solidFill>
                  <a:srgbClr val="FF0000"/>
                </a:solidFill>
              </a:rPr>
              <a:t>Different</a:t>
            </a:r>
            <a:r>
              <a:rPr lang="en-US" dirty="0"/>
              <a:t> </a:t>
            </a:r>
            <a:r>
              <a:rPr lang="en-US" dirty="0">
                <a:solidFill>
                  <a:srgbClr val="0070C0"/>
                </a:solidFill>
              </a:rPr>
              <a:t>colors</a:t>
            </a:r>
            <a:r>
              <a:rPr lang="en-US" dirty="0"/>
              <a:t> = different threads</a:t>
            </a:r>
          </a:p>
        </p:txBody>
      </p:sp>
      <p:sp>
        <p:nvSpPr>
          <p:cNvPr id="5" name="TextBox 4">
            <a:extLst>
              <a:ext uri="{FF2B5EF4-FFF2-40B4-BE49-F238E27FC236}">
                <a16:creationId xmlns:a16="http://schemas.microsoft.com/office/drawing/2014/main" id="{645F3305-3B02-D946-BCCE-1782DF0E278E}"/>
              </a:ext>
            </a:extLst>
          </p:cNvPr>
          <p:cNvSpPr txBox="1"/>
          <p:nvPr/>
        </p:nvSpPr>
        <p:spPr>
          <a:xfrm rot="2286098">
            <a:off x="9787368" y="1873537"/>
            <a:ext cx="2544262" cy="646331"/>
          </a:xfrm>
          <a:prstGeom prst="rect">
            <a:avLst/>
          </a:prstGeom>
          <a:noFill/>
        </p:spPr>
        <p:txBody>
          <a:bodyPr wrap="square" rtlCol="0">
            <a:spAutoFit/>
          </a:bodyPr>
          <a:lstStyle/>
          <a:p>
            <a:r>
              <a:rPr lang="en-US" dirty="0">
                <a:solidFill>
                  <a:srgbClr val="D0000F"/>
                </a:solidFill>
              </a:rPr>
              <a:t>Just illustrating scheduling issues here</a:t>
            </a:r>
          </a:p>
        </p:txBody>
      </p:sp>
    </p:spTree>
    <p:extLst>
      <p:ext uri="{BB962C8B-B14F-4D97-AF65-F5344CB8AC3E}">
        <p14:creationId xmlns:p14="http://schemas.microsoft.com/office/powerpoint/2010/main" val="421828371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5257801"/>
            <a:ext cx="8305800" cy="762000"/>
          </a:xfrm>
        </p:spPr>
        <p:txBody>
          <a:bodyPr>
            <a:normAutofit fontScale="85000" lnSpcReduction="20000"/>
          </a:bodyPr>
          <a:lstStyle/>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GV 2.6× faster than G4 single thread, still ~2.2× faster in MT</a:t>
            </a:r>
          </a:p>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GV single track mode similar to </a:t>
            </a:r>
            <a:r>
              <a:rPr lang="en-US" sz="2000" dirty="0" err="1">
                <a:latin typeface="Times New Roman" pitchFamily="18" charset="0"/>
                <a:cs typeface="Times New Roman" pitchFamily="18" charset="0"/>
              </a:rPr>
              <a:t>basketized</a:t>
            </a:r>
            <a:endParaRPr lang="en-US" sz="2000" dirty="0">
              <a:latin typeface="Times New Roman" pitchFamily="18" charset="0"/>
              <a:cs typeface="Times New Roman" pitchFamily="18" charset="0"/>
            </a:endParaRPr>
          </a:p>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G4 has better scaling w/ # threads than GV</a:t>
            </a:r>
          </a:p>
        </p:txBody>
      </p:sp>
      <p:sp>
        <p:nvSpPr>
          <p:cNvPr id="3075" name="Title 1"/>
          <p:cNvSpPr>
            <a:spLocks noGrp="1"/>
          </p:cNvSpPr>
          <p:nvPr>
            <p:ph type="title"/>
          </p:nvPr>
        </p:nvSpPr>
        <p:spPr>
          <a:xfrm>
            <a:off x="1524000" y="0"/>
            <a:ext cx="9144000" cy="685800"/>
          </a:xfrm>
        </p:spPr>
        <p:txBody>
          <a:bodyPr>
            <a:normAutofit fontScale="90000"/>
          </a:bodyPr>
          <a:lstStyle/>
          <a:p>
            <a:r>
              <a:rPr lang="en-US" dirty="0">
                <a:latin typeface="Times New Roman" pitchFamily="18" charset="0"/>
                <a:cs typeface="Times New Roman" pitchFamily="18" charset="0"/>
              </a:rPr>
              <a:t>Time Performance </a:t>
            </a:r>
            <a:r>
              <a:rPr lang="pt-BR" dirty="0">
                <a:latin typeface="Times New Roman" panose="02020603050405020304" pitchFamily="18" charset="0"/>
                <a:cs typeface="Times New Roman" panose="02020603050405020304" pitchFamily="18" charset="0"/>
              </a:rPr>
              <a:t>E5-2660 v2 @ 2.20GHz</a:t>
            </a:r>
            <a:endParaRPr lang="en-US" dirty="0">
              <a:latin typeface="Times New Roman" pitchFamily="18" charset="0"/>
              <a:cs typeface="Times New Roman" pitchFamily="18" charset="0"/>
            </a:endParaRP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120</a:t>
            </a:fld>
            <a:endParaRPr lang="en-US"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685800"/>
            <a:ext cx="4572000" cy="2286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685800"/>
            <a:ext cx="4572000" cy="22860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0" y="2971800"/>
            <a:ext cx="4572000" cy="2286000"/>
          </a:xfrm>
          <a:prstGeom prst="rect">
            <a:avLst/>
          </a:prstGeom>
        </p:spPr>
      </p:pic>
      <p:sp>
        <p:nvSpPr>
          <p:cNvPr id="2" name="TextBox 1"/>
          <p:cNvSpPr txBox="1"/>
          <p:nvPr/>
        </p:nvSpPr>
        <p:spPr>
          <a:xfrm>
            <a:off x="1714500" y="1987917"/>
            <a:ext cx="8839200" cy="1631216"/>
          </a:xfrm>
          <a:prstGeom prst="rect">
            <a:avLst/>
          </a:prstGeom>
          <a:noFill/>
        </p:spPr>
        <p:txBody>
          <a:bodyPr wrap="square" rtlCol="0">
            <a:spAutoFit/>
          </a:bodyPr>
          <a:lstStyle/>
          <a:p>
            <a:r>
              <a:rPr lang="en-US" sz="10000" dirty="0">
                <a:solidFill>
                  <a:srgbClr val="FF0000">
                    <a:alpha val="50000"/>
                  </a:srgbClr>
                </a:solidFill>
                <a:latin typeface="Times New Roman" panose="02020603050405020304" pitchFamily="18" charset="0"/>
                <a:cs typeface="Times New Roman" panose="02020603050405020304" pitchFamily="18" charset="0"/>
              </a:rPr>
              <a:t>PRELIMINARY</a:t>
            </a:r>
          </a:p>
        </p:txBody>
      </p:sp>
      <p:sp>
        <p:nvSpPr>
          <p:cNvPr id="3" name="TextBox 2"/>
          <p:cNvSpPr txBox="1"/>
          <p:nvPr/>
        </p:nvSpPr>
        <p:spPr>
          <a:xfrm>
            <a:off x="7010400" y="4221573"/>
            <a:ext cx="335280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speedup = time(threads=1)/time(threads=N)</a:t>
            </a:r>
          </a:p>
        </p:txBody>
      </p:sp>
    </p:spTree>
    <p:extLst>
      <p:ext uri="{BB962C8B-B14F-4D97-AF65-F5344CB8AC3E}">
        <p14:creationId xmlns:p14="http://schemas.microsoft.com/office/powerpoint/2010/main" val="3087058501"/>
      </p:ext>
    </p:extLst>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5105401"/>
            <a:ext cx="8305800" cy="914401"/>
          </a:xfrm>
        </p:spPr>
        <p:txBody>
          <a:bodyPr>
            <a:normAutofit fontScale="77500" lnSpcReduction="20000"/>
          </a:bodyPr>
          <a:lstStyle/>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Memory grows ~linearly w/ # threads (expected)</a:t>
            </a:r>
          </a:p>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GV uses more memory than G4 (expected)</a:t>
            </a:r>
          </a:p>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Single track mode uses similar memory to </a:t>
            </a:r>
            <a:r>
              <a:rPr lang="en-US" sz="2000" dirty="0" err="1">
                <a:latin typeface="Times New Roman" pitchFamily="18" charset="0"/>
                <a:cs typeface="Times New Roman" pitchFamily="18" charset="0"/>
              </a:rPr>
              <a:t>basketized</a:t>
            </a:r>
            <a:endParaRPr lang="en-US" sz="2000" dirty="0">
              <a:latin typeface="Times New Roman" pitchFamily="18" charset="0"/>
              <a:cs typeface="Times New Roman" pitchFamily="18" charset="0"/>
            </a:endParaRPr>
          </a:p>
        </p:txBody>
      </p:sp>
      <p:sp>
        <p:nvSpPr>
          <p:cNvPr id="3075" name="Title 1"/>
          <p:cNvSpPr>
            <a:spLocks noGrp="1"/>
          </p:cNvSpPr>
          <p:nvPr>
            <p:ph type="title"/>
          </p:nvPr>
        </p:nvSpPr>
        <p:spPr>
          <a:xfrm>
            <a:off x="1524000" y="0"/>
            <a:ext cx="10001956" cy="685800"/>
          </a:xfrm>
        </p:spPr>
        <p:txBody>
          <a:bodyPr>
            <a:normAutofit fontScale="90000"/>
          </a:bodyPr>
          <a:lstStyle/>
          <a:p>
            <a:r>
              <a:rPr lang="en-US" dirty="0">
                <a:latin typeface="Times New Roman" pitchFamily="18" charset="0"/>
                <a:cs typeface="Times New Roman" pitchFamily="18" charset="0"/>
              </a:rPr>
              <a:t>Memory Performance </a:t>
            </a:r>
            <a:r>
              <a:rPr lang="pt-BR" dirty="0">
                <a:latin typeface="Times New Roman" panose="02020603050405020304" pitchFamily="18" charset="0"/>
                <a:cs typeface="Times New Roman" panose="02020603050405020304" pitchFamily="18" charset="0"/>
              </a:rPr>
              <a:t>E5-2660 v2 @ 2.20GHz</a:t>
            </a:r>
            <a:endParaRPr lang="en-US" dirty="0">
              <a:latin typeface="Times New Roman" pitchFamily="18" charset="0"/>
              <a:cs typeface="Times New Roman" pitchFamily="18" charset="0"/>
            </a:endParaRP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121</a:t>
            </a:fld>
            <a:endParaRPr lang="en-US"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685800"/>
            <a:ext cx="4572000" cy="2286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685800"/>
            <a:ext cx="4572000" cy="2286000"/>
          </a:xfrm>
          <a:prstGeom prst="rect">
            <a:avLst/>
          </a:prstGeom>
        </p:spPr>
      </p:pic>
      <p:sp>
        <p:nvSpPr>
          <p:cNvPr id="8" name="TextBox 7"/>
          <p:cNvSpPr txBox="1"/>
          <p:nvPr/>
        </p:nvSpPr>
        <p:spPr>
          <a:xfrm>
            <a:off x="1714500" y="1987917"/>
            <a:ext cx="8839200" cy="1631216"/>
          </a:xfrm>
          <a:prstGeom prst="rect">
            <a:avLst/>
          </a:prstGeom>
          <a:noFill/>
        </p:spPr>
        <p:txBody>
          <a:bodyPr wrap="square" rtlCol="0">
            <a:spAutoFit/>
          </a:bodyPr>
          <a:lstStyle/>
          <a:p>
            <a:r>
              <a:rPr lang="en-US" sz="10000" dirty="0">
                <a:solidFill>
                  <a:srgbClr val="FF0000">
                    <a:alpha val="50000"/>
                  </a:srgbClr>
                </a:solidFill>
                <a:latin typeface="Times New Roman" panose="02020603050405020304" pitchFamily="18" charset="0"/>
                <a:cs typeface="Times New Roman" panose="02020603050405020304" pitchFamily="18" charset="0"/>
              </a:rPr>
              <a:t>PRELIMINARY</a:t>
            </a:r>
          </a:p>
        </p:txBody>
      </p:sp>
    </p:spTree>
    <p:extLst>
      <p:ext uri="{BB962C8B-B14F-4D97-AF65-F5344CB8AC3E}">
        <p14:creationId xmlns:p14="http://schemas.microsoft.com/office/powerpoint/2010/main" val="2933476562"/>
      </p:ext>
    </p:extLst>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5257801"/>
            <a:ext cx="8305800" cy="762000"/>
          </a:xfrm>
        </p:spPr>
        <p:txBody>
          <a:bodyPr>
            <a:normAutofit fontScale="85000" lnSpcReduction="20000"/>
          </a:bodyPr>
          <a:lstStyle/>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GV 1.7× faster than G4 single thread, still ~1.3× faster in MT</a:t>
            </a:r>
          </a:p>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GV single track mode similar to </a:t>
            </a:r>
            <a:r>
              <a:rPr lang="en-US" sz="2000" dirty="0" err="1">
                <a:latin typeface="Times New Roman" pitchFamily="18" charset="0"/>
                <a:cs typeface="Times New Roman" pitchFamily="18" charset="0"/>
              </a:rPr>
              <a:t>basketized</a:t>
            </a:r>
            <a:endParaRPr lang="en-US" sz="2000" dirty="0">
              <a:latin typeface="Times New Roman" pitchFamily="18" charset="0"/>
              <a:cs typeface="Times New Roman" pitchFamily="18" charset="0"/>
            </a:endParaRPr>
          </a:p>
          <a:p>
            <a:pPr marL="227013" indent="-227013">
              <a:spcBef>
                <a:spcPts val="300"/>
              </a:spcBef>
              <a:buClr>
                <a:schemeClr val="tx1"/>
              </a:buClr>
              <a:tabLst>
                <a:tab pos="461963" algn="l"/>
                <a:tab pos="687388" algn="l"/>
              </a:tabLst>
            </a:pPr>
            <a:r>
              <a:rPr lang="en-US" sz="2000" dirty="0">
                <a:latin typeface="Times New Roman" pitchFamily="18" charset="0"/>
                <a:cs typeface="Times New Roman" pitchFamily="18" charset="0"/>
              </a:rPr>
              <a:t>G4 has better scaling w/ # threads than GV</a:t>
            </a:r>
          </a:p>
        </p:txBody>
      </p:sp>
      <p:sp>
        <p:nvSpPr>
          <p:cNvPr id="3075" name="Title 1"/>
          <p:cNvSpPr>
            <a:spLocks noGrp="1"/>
          </p:cNvSpPr>
          <p:nvPr>
            <p:ph type="title"/>
          </p:nvPr>
        </p:nvSpPr>
        <p:spPr>
          <a:xfrm>
            <a:off x="1524000" y="0"/>
            <a:ext cx="9144000" cy="685800"/>
          </a:xfrm>
        </p:spPr>
        <p:txBody>
          <a:bodyPr>
            <a:normAutofit fontScale="90000"/>
          </a:bodyPr>
          <a:lstStyle/>
          <a:p>
            <a:r>
              <a:rPr lang="en-US" dirty="0">
                <a:latin typeface="Times New Roman" pitchFamily="18" charset="0"/>
                <a:cs typeface="Times New Roman" pitchFamily="18" charset="0"/>
              </a:rPr>
              <a:t>Time Performance </a:t>
            </a:r>
            <a:r>
              <a:rPr lang="pt-BR" dirty="0">
                <a:latin typeface="Times New Roman" panose="02020603050405020304" pitchFamily="18" charset="0"/>
                <a:cs typeface="Times New Roman" panose="02020603050405020304" pitchFamily="18" charset="0"/>
              </a:rPr>
              <a:t>E5-2683 v3 @ 2.00GHz</a:t>
            </a:r>
            <a:endParaRPr lang="en-US" dirty="0">
              <a:latin typeface="Times New Roman" pitchFamily="18" charset="0"/>
              <a:cs typeface="Times New Roman" pitchFamily="18" charset="0"/>
            </a:endParaRP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122</a:t>
            </a:fld>
            <a:endParaRPr lang="en-US"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685800"/>
            <a:ext cx="4572000" cy="2286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685800"/>
            <a:ext cx="4572000" cy="22860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0" y="2971800"/>
            <a:ext cx="4572000" cy="2286000"/>
          </a:xfrm>
          <a:prstGeom prst="rect">
            <a:avLst/>
          </a:prstGeom>
        </p:spPr>
      </p:pic>
      <p:sp>
        <p:nvSpPr>
          <p:cNvPr id="2" name="TextBox 1"/>
          <p:cNvSpPr txBox="1"/>
          <p:nvPr/>
        </p:nvSpPr>
        <p:spPr>
          <a:xfrm>
            <a:off x="1714500" y="1987917"/>
            <a:ext cx="8839200" cy="1631216"/>
          </a:xfrm>
          <a:prstGeom prst="rect">
            <a:avLst/>
          </a:prstGeom>
          <a:noFill/>
        </p:spPr>
        <p:txBody>
          <a:bodyPr wrap="square" rtlCol="0">
            <a:spAutoFit/>
          </a:bodyPr>
          <a:lstStyle/>
          <a:p>
            <a:r>
              <a:rPr lang="en-US" sz="10000" dirty="0">
                <a:solidFill>
                  <a:srgbClr val="FF0000">
                    <a:alpha val="50000"/>
                  </a:srgbClr>
                </a:solidFill>
                <a:latin typeface="Times New Roman" panose="02020603050405020304" pitchFamily="18" charset="0"/>
                <a:cs typeface="Times New Roman" panose="02020603050405020304" pitchFamily="18" charset="0"/>
              </a:rPr>
              <a:t>PRELIMINARY</a:t>
            </a:r>
          </a:p>
        </p:txBody>
      </p:sp>
      <p:sp>
        <p:nvSpPr>
          <p:cNvPr id="3" name="TextBox 2"/>
          <p:cNvSpPr txBox="1"/>
          <p:nvPr/>
        </p:nvSpPr>
        <p:spPr>
          <a:xfrm>
            <a:off x="7010400" y="4221573"/>
            <a:ext cx="335280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speedup = time(threads=1)/time(threads=N)</a:t>
            </a:r>
          </a:p>
        </p:txBody>
      </p:sp>
    </p:spTree>
    <p:extLst>
      <p:ext uri="{BB962C8B-B14F-4D97-AF65-F5344CB8AC3E}">
        <p14:creationId xmlns:p14="http://schemas.microsoft.com/office/powerpoint/2010/main" val="1612111844"/>
      </p:ext>
    </p:extLst>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5105401"/>
            <a:ext cx="8305800" cy="914401"/>
          </a:xfrm>
        </p:spPr>
        <p:txBody>
          <a:bodyPr>
            <a:normAutofit fontScale="77500" lnSpcReduction="20000"/>
          </a:bodyPr>
          <a:lstStyle/>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Memory grows ~linearly w/ # threads (expected)</a:t>
            </a:r>
          </a:p>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GV uses more memory than G4 (expected)</a:t>
            </a:r>
          </a:p>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Single track mode uses similar memory to </a:t>
            </a:r>
            <a:r>
              <a:rPr lang="en-US" sz="2000" dirty="0" err="1">
                <a:latin typeface="Times New Roman" pitchFamily="18" charset="0"/>
                <a:cs typeface="Times New Roman" pitchFamily="18" charset="0"/>
              </a:rPr>
              <a:t>basketized</a:t>
            </a:r>
            <a:endParaRPr lang="en-US" sz="2000" dirty="0">
              <a:latin typeface="Times New Roman" pitchFamily="18" charset="0"/>
              <a:cs typeface="Times New Roman" pitchFamily="18" charset="0"/>
            </a:endParaRPr>
          </a:p>
        </p:txBody>
      </p:sp>
      <p:sp>
        <p:nvSpPr>
          <p:cNvPr id="3075" name="Title 1"/>
          <p:cNvSpPr>
            <a:spLocks noGrp="1"/>
          </p:cNvSpPr>
          <p:nvPr>
            <p:ph type="title"/>
          </p:nvPr>
        </p:nvSpPr>
        <p:spPr>
          <a:xfrm>
            <a:off x="1524000" y="0"/>
            <a:ext cx="9829800" cy="685800"/>
          </a:xfrm>
        </p:spPr>
        <p:txBody>
          <a:bodyPr>
            <a:normAutofit fontScale="90000"/>
          </a:bodyPr>
          <a:lstStyle/>
          <a:p>
            <a:r>
              <a:rPr lang="en-US" dirty="0">
                <a:latin typeface="Times New Roman" pitchFamily="18" charset="0"/>
                <a:cs typeface="Times New Roman" pitchFamily="18" charset="0"/>
              </a:rPr>
              <a:t>Memory Performance </a:t>
            </a:r>
            <a:r>
              <a:rPr lang="pt-BR" dirty="0">
                <a:latin typeface="Times New Roman" panose="02020603050405020304" pitchFamily="18" charset="0"/>
                <a:cs typeface="Times New Roman" panose="02020603050405020304" pitchFamily="18" charset="0"/>
              </a:rPr>
              <a:t>E5-2683 v3 @ 2.00GHz</a:t>
            </a:r>
            <a:endParaRPr lang="en-US" dirty="0">
              <a:latin typeface="Times New Roman" pitchFamily="18" charset="0"/>
              <a:cs typeface="Times New Roman" pitchFamily="18" charset="0"/>
            </a:endParaRP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123</a:t>
            </a:fld>
            <a:endParaRPr lang="en-US"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685800"/>
            <a:ext cx="4572000" cy="2286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685800"/>
            <a:ext cx="4572000" cy="2286000"/>
          </a:xfrm>
          <a:prstGeom prst="rect">
            <a:avLst/>
          </a:prstGeom>
        </p:spPr>
      </p:pic>
      <p:sp>
        <p:nvSpPr>
          <p:cNvPr id="8" name="TextBox 7"/>
          <p:cNvSpPr txBox="1"/>
          <p:nvPr/>
        </p:nvSpPr>
        <p:spPr>
          <a:xfrm>
            <a:off x="1714500" y="1987917"/>
            <a:ext cx="8839200" cy="1631216"/>
          </a:xfrm>
          <a:prstGeom prst="rect">
            <a:avLst/>
          </a:prstGeom>
          <a:noFill/>
        </p:spPr>
        <p:txBody>
          <a:bodyPr wrap="square" rtlCol="0">
            <a:spAutoFit/>
          </a:bodyPr>
          <a:lstStyle/>
          <a:p>
            <a:r>
              <a:rPr lang="en-US" sz="10000" dirty="0">
                <a:solidFill>
                  <a:srgbClr val="FF0000">
                    <a:alpha val="50000"/>
                  </a:srgbClr>
                </a:solidFill>
                <a:latin typeface="Times New Roman" panose="02020603050405020304" pitchFamily="18" charset="0"/>
                <a:cs typeface="Times New Roman" panose="02020603050405020304" pitchFamily="18" charset="0"/>
              </a:rPr>
              <a:t>PRELIMINARY</a:t>
            </a:r>
          </a:p>
        </p:txBody>
      </p:sp>
    </p:spTree>
    <p:extLst>
      <p:ext uri="{BB962C8B-B14F-4D97-AF65-F5344CB8AC3E}">
        <p14:creationId xmlns:p14="http://schemas.microsoft.com/office/powerpoint/2010/main" val="4134536143"/>
      </p:ext>
    </p:extLst>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lstStyle/>
          <a:p>
            <a:pPr marL="227013" indent="-227013">
              <a:spcBef>
                <a:spcPts val="300"/>
              </a:spcBef>
            </a:pPr>
            <a:r>
              <a:rPr lang="en-US" sz="2000" dirty="0">
                <a:latin typeface="Times New Roman" panose="02020603050405020304" pitchFamily="18" charset="0"/>
                <a:cs typeface="Times New Roman" panose="02020603050405020304" pitchFamily="18" charset="0"/>
              </a:rPr>
              <a:t>To complete the goals of CMS R&amp;D studies for the paper:</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Full magnetic field map</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Test on machines w/ different cache sizes</a:t>
            </a:r>
          </a:p>
          <a:p>
            <a:pPr marL="227013" indent="-225425">
              <a:spcBef>
                <a:spcPts val="300"/>
              </a:spcBef>
            </a:pPr>
            <a:r>
              <a:rPr lang="en-US" sz="2000" dirty="0">
                <a:latin typeface="Times New Roman" panose="02020603050405020304" pitchFamily="18" charset="0"/>
                <a:cs typeface="Times New Roman" panose="02020603050405020304" pitchFamily="18" charset="0"/>
              </a:rPr>
              <a:t>Stretch goals/notes for future similar projects:</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Random number generator</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Adapt scoring classes for other detectors (beyond calorimeters)</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Combine w/ other simulation improvements</a:t>
            </a:r>
          </a:p>
          <a:p>
            <a:pPr marL="687388" indent="-227013">
              <a:spcBef>
                <a:spcPts val="300"/>
              </a:spcBef>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Notably Russian Roulette &amp; HF shower library, which give largest gains</a:t>
            </a:r>
          </a:p>
          <a:p>
            <a:pPr marL="227013" indent="-227013">
              <a:spcBef>
                <a:spcPts val="300"/>
              </a:spcBef>
            </a:pPr>
            <a:r>
              <a:rPr lang="en-US" sz="2000" dirty="0">
                <a:latin typeface="Times New Roman" panose="02020603050405020304" pitchFamily="18" charset="0"/>
                <a:cs typeface="Times New Roman" panose="02020603050405020304" pitchFamily="18" charset="0"/>
              </a:rPr>
              <a:t>If </a:t>
            </a: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project were to continue:</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Better solution for geometry conversion than </a:t>
            </a:r>
            <a:r>
              <a:rPr lang="en-US" sz="2000" dirty="0" err="1">
                <a:latin typeface="Times New Roman" panose="02020603050405020304" pitchFamily="18" charset="0"/>
                <a:cs typeface="Times New Roman" panose="02020603050405020304" pitchFamily="18" charset="0"/>
              </a:rPr>
              <a:t>TGeo</a:t>
            </a:r>
            <a:endParaRPr lang="en-US" sz="2000" dirty="0">
              <a:latin typeface="Times New Roman" panose="02020603050405020304" pitchFamily="18" charset="0"/>
              <a:cs typeface="Times New Roman" panose="02020603050405020304" pitchFamily="18" charset="0"/>
            </a:endParaRP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Sensitive volume/detector functionality</a:t>
            </a:r>
          </a:p>
          <a:p>
            <a:pPr marL="461963" indent="-227013">
              <a:spcBef>
                <a:spcPts val="300"/>
              </a:spcBef>
              <a:buFont typeface="Courier New" panose="02070309020205020404" pitchFamily="49" charset="0"/>
              <a:buChar char="o"/>
            </a:pPr>
            <a:r>
              <a:rPr lang="en-US" sz="2000" dirty="0" err="1">
                <a:latin typeface="Times New Roman" panose="02020603050405020304" pitchFamily="18" charset="0"/>
                <a:cs typeface="Times New Roman" panose="02020603050405020304" pitchFamily="18" charset="0"/>
              </a:rPr>
              <a:t>Vectorized</a:t>
            </a:r>
            <a:r>
              <a:rPr lang="en-US" sz="2000" dirty="0">
                <a:latin typeface="Times New Roman" panose="02020603050405020304" pitchFamily="18" charset="0"/>
                <a:cs typeface="Times New Roman" panose="02020603050405020304" pitchFamily="18" charset="0"/>
              </a:rPr>
              <a:t> hadronic physics</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Improve threading, memory management, and ownership models</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Decouple event loading &amp; task launching in </a:t>
            </a:r>
            <a:r>
              <a:rPr lang="en-US" sz="2000" dirty="0" err="1">
                <a:latin typeface="Times New Roman" panose="02020603050405020304" pitchFamily="18" charset="0"/>
                <a:cs typeface="Times New Roman" panose="02020603050405020304" pitchFamily="18" charset="0"/>
              </a:rPr>
              <a:t>ExternalLoop</a:t>
            </a:r>
            <a:r>
              <a:rPr lang="en-US" sz="2000" dirty="0">
                <a:latin typeface="Times New Roman" panose="02020603050405020304" pitchFamily="18" charset="0"/>
                <a:cs typeface="Times New Roman" panose="02020603050405020304" pitchFamily="18" charset="0"/>
              </a:rPr>
              <a:t> mode</a:t>
            </a:r>
          </a:p>
          <a:p>
            <a:pPr marL="461963" indent="-227013">
              <a:spcBef>
                <a:spcPts val="300"/>
              </a:spcBef>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Event-wise scoring rather than current thread-wise scoring w/ </a:t>
            </a:r>
            <a:r>
              <a:rPr lang="en-US" sz="2000" dirty="0" err="1">
                <a:latin typeface="Times New Roman" panose="02020603050405020304" pitchFamily="18" charset="0"/>
                <a:cs typeface="Times New Roman" panose="02020603050405020304" pitchFamily="18" charset="0"/>
              </a:rPr>
              <a:t>TaskData</a:t>
            </a:r>
            <a:endParaRPr lang="en-US"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What Would Be Next?</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124</a:t>
            </a:fld>
            <a:endParaRPr lang="en-US" dirty="0">
              <a:solidFill>
                <a:schemeClr val="tx1"/>
              </a:solidFill>
            </a:endParaRPr>
          </a:p>
        </p:txBody>
      </p:sp>
    </p:spTree>
    <p:extLst>
      <p:ext uri="{BB962C8B-B14F-4D97-AF65-F5344CB8AC3E}">
        <p14:creationId xmlns:p14="http://schemas.microsoft.com/office/powerpoint/2010/main" val="163665061"/>
      </p:ext>
    </p:extLst>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832337" y="838201"/>
            <a:ext cx="10890739" cy="5518149"/>
          </a:xfrm>
        </p:spPr>
        <p:txBody>
          <a:bodyPr>
            <a:normAutofit fontScale="92500" lnSpcReduction="10000"/>
          </a:bodyPr>
          <a:lstStyle/>
          <a:p>
            <a:pPr>
              <a:spcBef>
                <a:spcPts val="1200"/>
              </a:spcBef>
              <a:buClr>
                <a:schemeClr val="tx1"/>
              </a:buClr>
              <a:buFont typeface="Wingdings" panose="05000000000000000000" pitchFamily="2" charset="2"/>
              <a:buChar char="Ø"/>
              <a:tabLst>
                <a:tab pos="461963" algn="l"/>
                <a:tab pos="687388" algn="l"/>
              </a:tabLst>
            </a:pPr>
            <a:r>
              <a:rPr lang="en-US" sz="2000" dirty="0">
                <a:latin typeface="Times New Roman" pitchFamily="18" charset="0"/>
                <a:cs typeface="Times New Roman" pitchFamily="18" charset="0"/>
              </a:rPr>
              <a:t>CMS studies met ~all goals laid out</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Co-development led to improvements and bug fixes in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to facilitate experiments’ use</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One of the first projects to exercise CMSSW </a:t>
            </a:r>
            <a:r>
              <a:rPr lang="en-US" sz="2000" dirty="0" err="1">
                <a:latin typeface="Times New Roman" pitchFamily="18" charset="0"/>
                <a:cs typeface="Times New Roman" pitchFamily="18" charset="0"/>
              </a:rPr>
              <a:t>ExternalWork</a:t>
            </a:r>
            <a:r>
              <a:rPr lang="en-US" sz="2000" dirty="0">
                <a:latin typeface="Times New Roman" pitchFamily="18" charset="0"/>
                <a:cs typeface="Times New Roman" pitchFamily="18" charset="0"/>
              </a:rPr>
              <a:t> feature</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Physics validation &amp; CPU measurements show very positive results</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Path to adapt interfaces efficiently is laid out:</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“Rosetta stone” mostly contained in </a:t>
            </a:r>
            <a:r>
              <a:rPr lang="en-US" sz="2000" dirty="0" err="1">
                <a:latin typeface="Times New Roman" pitchFamily="18" charset="0"/>
                <a:cs typeface="Times New Roman" pitchFamily="18" charset="0"/>
              </a:rPr>
              <a:t>StepWrapper</a:t>
            </a:r>
            <a:r>
              <a:rPr lang="en-US" sz="2000" dirty="0">
                <a:latin typeface="Times New Roman" pitchFamily="18" charset="0"/>
                <a:cs typeface="Times New Roman" pitchFamily="18" charset="0"/>
              </a:rPr>
              <a:t> and </a:t>
            </a:r>
            <a:r>
              <a:rPr lang="en-US" sz="2000" dirty="0" err="1">
                <a:latin typeface="Times New Roman" pitchFamily="18" charset="0"/>
                <a:cs typeface="Times New Roman" pitchFamily="18" charset="0"/>
              </a:rPr>
              <a:t>VolumeWrapper</a:t>
            </a:r>
            <a:endParaRPr lang="en-US" sz="2000" dirty="0">
              <a:latin typeface="Times New Roman" pitchFamily="18" charset="0"/>
              <a:cs typeface="Times New Roman" pitchFamily="18" charset="0"/>
            </a:endParaRPr>
          </a:p>
          <a:p>
            <a:pPr>
              <a:spcBef>
                <a:spcPts val="1200"/>
              </a:spcBef>
              <a:buClr>
                <a:schemeClr val="tx1"/>
              </a:buClr>
              <a:buFont typeface="Wingdings" panose="05000000000000000000" pitchFamily="2" charset="2"/>
              <a:buChar char="Ø"/>
              <a:tabLst>
                <a:tab pos="461963" algn="l"/>
                <a:tab pos="687388" algn="l"/>
              </a:tabLst>
            </a:pPr>
            <a:endParaRPr lang="en-US" sz="2000" dirty="0">
              <a:solidFill>
                <a:srgbClr val="0000FF"/>
              </a:solidFill>
              <a:latin typeface="Times New Roman" pitchFamily="18" charset="0"/>
              <a:cs typeface="Times New Roman" pitchFamily="18" charset="0"/>
            </a:endParaRPr>
          </a:p>
          <a:p>
            <a:pPr>
              <a:spcBef>
                <a:spcPts val="1200"/>
              </a:spcBef>
              <a:buClr>
                <a:schemeClr val="tx1"/>
              </a:buClr>
              <a:buFont typeface="Wingdings" panose="05000000000000000000" pitchFamily="2" charset="2"/>
              <a:buChar char="Ø"/>
              <a:tabLst>
                <a:tab pos="461963" algn="l"/>
                <a:tab pos="687388" algn="l"/>
              </a:tabLst>
            </a:pPr>
            <a:endParaRPr lang="en-US" sz="2000" dirty="0">
              <a:solidFill>
                <a:srgbClr val="0000FF"/>
              </a:solidFill>
              <a:latin typeface="Times New Roman" pitchFamily="18" charset="0"/>
              <a:cs typeface="Times New Roman" pitchFamily="18" charset="0"/>
            </a:endParaRPr>
          </a:p>
          <a:p>
            <a:pPr>
              <a:spcBef>
                <a:spcPts val="1200"/>
              </a:spcBef>
              <a:buClr>
                <a:schemeClr val="tx1"/>
              </a:buClr>
              <a:buFont typeface="Wingdings" panose="05000000000000000000" pitchFamily="2" charset="2"/>
              <a:buChar char="Ø"/>
              <a:tabLst>
                <a:tab pos="461963" algn="l"/>
                <a:tab pos="687388" algn="l"/>
              </a:tabLst>
            </a:pPr>
            <a:endParaRPr lang="en-US" sz="2000" dirty="0">
              <a:solidFill>
                <a:srgbClr val="0000FF"/>
              </a:solidFill>
              <a:latin typeface="Times New Roman" pitchFamily="18" charset="0"/>
              <a:cs typeface="Times New Roman" pitchFamily="18" charset="0"/>
            </a:endParaRPr>
          </a:p>
          <a:p>
            <a:pPr>
              <a:spcBef>
                <a:spcPts val="1200"/>
              </a:spcBef>
              <a:buClr>
                <a:schemeClr val="tx1"/>
              </a:buClr>
              <a:buFont typeface="Wingdings" panose="05000000000000000000" pitchFamily="2" charset="2"/>
              <a:buChar char="Ø"/>
              <a:tabLst>
                <a:tab pos="461963" algn="l"/>
                <a:tab pos="687388" algn="l"/>
              </a:tabLst>
            </a:pPr>
            <a:endParaRPr lang="en-US" sz="2000" dirty="0">
              <a:solidFill>
                <a:srgbClr val="0000FF"/>
              </a:solidFill>
              <a:latin typeface="Times New Roman" pitchFamily="18" charset="0"/>
              <a:cs typeface="Times New Roman" pitchFamily="18" charset="0"/>
            </a:endParaRPr>
          </a:p>
          <a:p>
            <a:pPr>
              <a:spcBef>
                <a:spcPts val="1200"/>
              </a:spcBef>
              <a:buClr>
                <a:schemeClr val="tx1"/>
              </a:buClr>
              <a:buFont typeface="Wingdings" panose="05000000000000000000" pitchFamily="2" charset="2"/>
              <a:buChar char="Ø"/>
              <a:tabLst>
                <a:tab pos="461963" algn="l"/>
                <a:tab pos="687388" algn="l"/>
              </a:tabLst>
            </a:pPr>
            <a:r>
              <a:rPr lang="en-US" sz="2000" dirty="0">
                <a:solidFill>
                  <a:srgbClr val="0000FF"/>
                </a:solidFill>
                <a:latin typeface="Times New Roman" pitchFamily="18" charset="0"/>
                <a:cs typeface="Times New Roman" pitchFamily="18" charset="0"/>
              </a:rPr>
              <a:t>Demonstrator</a:t>
            </a:r>
            <a:r>
              <a:rPr lang="en-US" sz="2000" dirty="0">
                <a:latin typeface="Times New Roman" pitchFamily="18" charset="0"/>
                <a:cs typeface="Times New Roman" pitchFamily="18" charset="0"/>
              </a:rPr>
              <a:t> to test major elements of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-CMSSW integration is </a:t>
            </a:r>
            <a:r>
              <a:rPr lang="en-US" sz="2000" dirty="0">
                <a:solidFill>
                  <a:srgbClr val="0000FF"/>
                </a:solidFill>
                <a:latin typeface="Times New Roman" pitchFamily="18" charset="0"/>
                <a:cs typeface="Times New Roman" pitchFamily="18" charset="0"/>
              </a:rPr>
              <a:t>ready</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Speedup of </a:t>
            </a:r>
            <a:r>
              <a:rPr lang="en-US" sz="2000" dirty="0">
                <a:solidFill>
                  <a:srgbClr val="C00000"/>
                </a:solidFill>
                <a:latin typeface="Times New Roman" pitchFamily="18" charset="0"/>
                <a:cs typeface="Times New Roman" pitchFamily="18" charset="0"/>
              </a:rPr>
              <a:t>1.7x - 2.6×</a:t>
            </a:r>
            <a:r>
              <a:rPr lang="en-US" sz="2000" dirty="0">
                <a:solidFill>
                  <a:srgbClr val="0000FF"/>
                </a:solidFill>
                <a:latin typeface="Times New Roman" pitchFamily="18" charset="0"/>
                <a:cs typeface="Times New Roman" pitchFamily="18" charset="0"/>
              </a:rPr>
              <a:t> </a:t>
            </a:r>
            <a:r>
              <a:rPr lang="en-US" sz="2000" dirty="0">
                <a:latin typeface="Times New Roman" pitchFamily="18" charset="0"/>
                <a:cs typeface="Times New Roman" pitchFamily="18" charset="0"/>
              </a:rPr>
              <a:t>in CMSSW application</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Will finalize results for paper</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The CMS simulation group thanks the </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 R&amp;D team for providing support to this integration exercise and making it a successful co-development endeavor​</a:t>
            </a:r>
          </a:p>
          <a:p>
            <a:pPr marL="461963" indent="-227013">
              <a:spcBef>
                <a:spcPts val="1200"/>
              </a:spcBef>
              <a:buClr>
                <a:schemeClr val="tx1"/>
              </a:buClr>
              <a:buFont typeface="Courier New" panose="02070309020205020404" pitchFamily="49" charset="0"/>
              <a:buChar char="o"/>
              <a:tabLst>
                <a:tab pos="461963" algn="l"/>
                <a:tab pos="687388" algn="l"/>
              </a:tabLst>
            </a:pPr>
            <a:endParaRPr lang="en-US" sz="2000" dirty="0">
              <a:latin typeface="Times New Roman" pitchFamily="18" charset="0"/>
              <a:cs typeface="Times New Roman" pitchFamily="18" charset="0"/>
            </a:endParaRPr>
          </a:p>
          <a:p>
            <a:pPr marL="227013" indent="-227013">
              <a:spcBef>
                <a:spcPts val="1200"/>
              </a:spcBef>
              <a:buClr>
                <a:schemeClr val="tx1"/>
              </a:buClr>
              <a:tabLst>
                <a:tab pos="461963" algn="l"/>
                <a:tab pos="687388" algn="l"/>
              </a:tabLst>
            </a:pPr>
            <a:endParaRPr lang="en-US" sz="2000" dirty="0">
              <a:latin typeface="Times New Roman" pitchFamily="18" charset="0"/>
              <a:cs typeface="Times New Roman"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Conclusions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125</a:t>
            </a:fld>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24513754"/>
              </p:ext>
            </p:extLst>
          </p:nvPr>
        </p:nvGraphicFramePr>
        <p:xfrm>
          <a:off x="3048000" y="3114284"/>
          <a:ext cx="6096000" cy="1188720"/>
        </p:xfrm>
        <a:graphic>
          <a:graphicData uri="http://schemas.openxmlformats.org/drawingml/2006/table">
            <a:tbl>
              <a:tblPr firstRow="1" bandRow="1">
                <a:effectLst>
                  <a:outerShdw blurRad="50800" dist="38100" dir="2700000" algn="tl" rotWithShape="0">
                    <a:prstClr val="black">
                      <a:alpha val="40000"/>
                    </a:prstClr>
                  </a:outerShdw>
                </a:effectLst>
                <a:tableStyleId>{793D81CF-94F2-401A-BA57-92F5A7B2D0C5}</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ctr"/>
                      <a:r>
                        <a:rPr lang="en-US" sz="2000" dirty="0">
                          <a:solidFill>
                            <a:schemeClr val="tx1"/>
                          </a:solidFill>
                          <a:latin typeface="Times New Roman" panose="02020603050405020304" pitchFamily="18" charset="0"/>
                          <a:cs typeface="Times New Roman" panose="02020603050405020304" pitchFamily="18" charset="0"/>
                        </a:rPr>
                        <a:t>Geant4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tc>
                  <a:txBody>
                    <a:bodyPr/>
                    <a:lstStyle/>
                    <a:p>
                      <a:pPr algn="ctr"/>
                      <a:r>
                        <a:rPr lang="en-US" sz="2000" dirty="0" err="1">
                          <a:solidFill>
                            <a:schemeClr val="tx1"/>
                          </a:solidFill>
                          <a:latin typeface="Times New Roman" panose="02020603050405020304" pitchFamily="18" charset="0"/>
                          <a:cs typeface="Times New Roman" panose="02020603050405020304" pitchFamily="18" charset="0"/>
                        </a:rPr>
                        <a:t>GeantV</a:t>
                      </a:r>
                      <a:endParaRPr lang="en-US" sz="2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extLst>
                  <a:ext uri="{0D108BD9-81ED-4DB2-BD59-A6C34878D82A}">
                    <a16:rowId xmlns:a16="http://schemas.microsoft.com/office/drawing/2014/main" val="10000"/>
                  </a:ext>
                </a:extLst>
              </a:tr>
              <a:tr h="370840">
                <a:tc>
                  <a:txBody>
                    <a:bodyPr/>
                    <a:lstStyle/>
                    <a:p>
                      <a:r>
                        <a:rPr lang="en-US" sz="2000" dirty="0" err="1">
                          <a:latin typeface="Times New Roman" panose="02020603050405020304" pitchFamily="18" charset="0"/>
                          <a:cs typeface="Times New Roman" panose="02020603050405020304" pitchFamily="18" charset="0"/>
                          <a:hlinkClick r:id="rId4"/>
                        </a:rPr>
                        <a:t>StepWrapper</a:t>
                      </a:r>
                      <a:endParaRPr lang="en-US" sz="2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tc>
                  <a:txBody>
                    <a:bodyPr/>
                    <a:lstStyle/>
                    <a:p>
                      <a:r>
                        <a:rPr lang="en-US" sz="2000" dirty="0" err="1">
                          <a:latin typeface="Times New Roman" panose="02020603050405020304" pitchFamily="18" charset="0"/>
                          <a:cs typeface="Times New Roman" panose="02020603050405020304" pitchFamily="18" charset="0"/>
                          <a:hlinkClick r:id="rId5"/>
                        </a:rPr>
                        <a:t>StepWrapper</a:t>
                      </a:r>
                      <a:endParaRPr lang="en-US" sz="2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extLst>
                  <a:ext uri="{0D108BD9-81ED-4DB2-BD59-A6C34878D82A}">
                    <a16:rowId xmlns:a16="http://schemas.microsoft.com/office/drawing/2014/main" val="10001"/>
                  </a:ext>
                </a:extLst>
              </a:tr>
              <a:tr h="370840">
                <a:tc>
                  <a:txBody>
                    <a:bodyPr/>
                    <a:lstStyle/>
                    <a:p>
                      <a:r>
                        <a:rPr lang="en-US" sz="2000" dirty="0" err="1">
                          <a:latin typeface="Times New Roman" panose="02020603050405020304" pitchFamily="18" charset="0"/>
                          <a:cs typeface="Times New Roman" panose="02020603050405020304" pitchFamily="18" charset="0"/>
                          <a:hlinkClick r:id="rId6"/>
                        </a:rPr>
                        <a:t>VolumeWrapper</a:t>
                      </a:r>
                      <a:endParaRPr lang="en-US" sz="2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tc>
                  <a:txBody>
                    <a:bodyPr/>
                    <a:lstStyle/>
                    <a:p>
                      <a:r>
                        <a:rPr lang="en-US" sz="2000" dirty="0" err="1">
                          <a:latin typeface="Times New Roman" panose="02020603050405020304" pitchFamily="18" charset="0"/>
                          <a:cs typeface="Times New Roman" panose="02020603050405020304" pitchFamily="18" charset="0"/>
                          <a:hlinkClick r:id="rId7"/>
                        </a:rPr>
                        <a:t>VolumeWrapper</a:t>
                      </a:r>
                      <a:endParaRPr lang="en-US" sz="2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dpi="0" rotWithShape="1">
                      <a:blip r:embed="rId3">
                        <a:alphaModFix amt="22000"/>
                      </a:blip>
                      <a:srcRect/>
                      <a:tile tx="0" ty="0" sx="100000" sy="100000" flip="none" algn="tl"/>
                    </a:blip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35987715"/>
      </p:ext>
    </p:extLst>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524000" y="2314575"/>
            <a:ext cx="9144000" cy="2228850"/>
          </a:xfrm>
        </p:spPr>
        <p:txBody>
          <a:bodyPr/>
          <a:lstStyle/>
          <a:p>
            <a:pPr eaLnBrk="1" hangingPunct="1"/>
            <a:r>
              <a:rPr lang="en-US" sz="5000" dirty="0">
                <a:latin typeface="Times New Roman" pitchFamily="18" charset="0"/>
                <a:cs typeface="Times New Roman" pitchFamily="18" charset="0"/>
              </a:rPr>
              <a:t>Extras from CMSSW integration exercise</a:t>
            </a:r>
          </a:p>
        </p:txBody>
      </p:sp>
    </p:spTree>
    <p:extLst>
      <p:ext uri="{BB962C8B-B14F-4D97-AF65-F5344CB8AC3E}">
        <p14:creationId xmlns:p14="http://schemas.microsoft.com/office/powerpoint/2010/main" val="44283181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838201"/>
            <a:ext cx="8305800" cy="5029199"/>
          </a:xfrm>
        </p:spPr>
        <p:txBody>
          <a:bodyPr/>
          <a:lstStyle/>
          <a:p>
            <a:pPr>
              <a:spcBef>
                <a:spcPts val="600"/>
              </a:spcBef>
              <a:buClr>
                <a:schemeClr val="tx1"/>
              </a:buClr>
              <a:buFont typeface="Wingdings" panose="05000000000000000000" pitchFamily="2" charset="2"/>
              <a:buChar char="Ø"/>
            </a:pPr>
            <a:r>
              <a:rPr lang="en-US" sz="2000" b="1" dirty="0">
                <a:solidFill>
                  <a:srgbClr val="0000FF"/>
                </a:solidFill>
                <a:latin typeface="Times New Roman" pitchFamily="18" charset="0"/>
                <a:cs typeface="Times New Roman" pitchFamily="18" charset="0"/>
              </a:rPr>
              <a:t>Goal</a:t>
            </a:r>
            <a:r>
              <a:rPr lang="en-US" sz="2000" dirty="0">
                <a:latin typeface="Times New Roman" pitchFamily="18" charset="0"/>
                <a:cs typeface="Times New Roman" pitchFamily="18" charset="0"/>
              </a:rPr>
              <a:t>: use </a:t>
            </a:r>
            <a:r>
              <a:rPr lang="en-US" sz="2000" i="1" dirty="0">
                <a:latin typeface="Times New Roman" pitchFamily="18" charset="0"/>
                <a:cs typeface="Times New Roman" pitchFamily="18" charset="0"/>
              </a:rPr>
              <a:t>exact same</a:t>
            </a:r>
            <a:r>
              <a:rPr lang="en-US" sz="2000" dirty="0">
                <a:latin typeface="Times New Roman" pitchFamily="18" charset="0"/>
                <a:cs typeface="Times New Roman" pitchFamily="18" charset="0"/>
              </a:rPr>
              <a:t> SD code for Geant4 and </a:t>
            </a:r>
            <a:r>
              <a:rPr lang="en-US" sz="2000" dirty="0" err="1">
                <a:latin typeface="Times New Roman" pitchFamily="18" charset="0"/>
                <a:cs typeface="Times New Roman" pitchFamily="18" charset="0"/>
              </a:rPr>
              <a:t>GeantV</a:t>
            </a:r>
            <a:endParaRPr lang="en-US" sz="2000" dirty="0">
              <a:latin typeface="Times New Roman" pitchFamily="18" charset="0"/>
              <a:cs typeface="Times New Roman" pitchFamily="18" charset="0"/>
            </a:endParaRPr>
          </a:p>
          <a:p>
            <a:pPr marL="227013" indent="-227013">
              <a:spcBef>
                <a:spcPts val="600"/>
              </a:spcBef>
              <a:buClr>
                <a:schemeClr val="tx1"/>
              </a:buClr>
            </a:pPr>
            <a:r>
              <a:rPr lang="en-US" sz="2000" dirty="0">
                <a:solidFill>
                  <a:srgbClr val="FF0000"/>
                </a:solidFill>
                <a:latin typeface="Times New Roman" pitchFamily="18" charset="0"/>
                <a:cs typeface="Times New Roman" pitchFamily="18" charset="0"/>
              </a:rPr>
              <a:t>Problem</a:t>
            </a:r>
            <a:r>
              <a:rPr lang="en-US" sz="2000" dirty="0">
                <a:latin typeface="Times New Roman" pitchFamily="18" charset="0"/>
                <a:cs typeface="Times New Roman" pitchFamily="18" charset="0"/>
              </a:rPr>
              <a:t>: totally incompatible APIs</a:t>
            </a:r>
          </a:p>
          <a:p>
            <a:pPr marL="403225"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Example: </a:t>
            </a:r>
            <a:r>
              <a:rPr lang="en-US" sz="1600" dirty="0">
                <a:latin typeface="Courier New" panose="02070309020205020404" pitchFamily="49" charset="0"/>
                <a:cs typeface="Courier New" panose="02070309020205020404" pitchFamily="49" charset="0"/>
              </a:rPr>
              <a:t>G4Step::</a:t>
            </a:r>
            <a:r>
              <a:rPr lang="en-US" sz="1600" dirty="0" err="1">
                <a:latin typeface="Courier New" panose="02070309020205020404" pitchFamily="49" charset="0"/>
                <a:cs typeface="Courier New" panose="02070309020205020404" pitchFamily="49" charset="0"/>
              </a:rPr>
              <a:t>GetTotalEnergyDeposit</a:t>
            </a:r>
            <a:r>
              <a:rPr lang="en-US" sz="1600" dirty="0">
                <a:latin typeface="Courier New" panose="02070309020205020404" pitchFamily="49" charset="0"/>
                <a:cs typeface="Courier New" panose="02070309020205020404" pitchFamily="49" charset="0"/>
              </a:rPr>
              <a:t>()</a:t>
            </a:r>
            <a:r>
              <a:rPr lang="en-US" sz="2000" dirty="0">
                <a:latin typeface="Times New Roman" pitchFamily="18" charset="0"/>
                <a:cs typeface="Times New Roman" pitchFamily="18" charset="0"/>
              </a:rPr>
              <a:t> vs. </a:t>
            </a:r>
            <a:r>
              <a:rPr lang="en-US" sz="1600" dirty="0" err="1">
                <a:latin typeface="Courier New" panose="02070309020205020404" pitchFamily="49" charset="0"/>
                <a:cs typeface="Courier New" panose="02070309020205020404" pitchFamily="49" charset="0"/>
              </a:rPr>
              <a:t>geant</a:t>
            </a:r>
            <a:r>
              <a:rPr lang="en-US" sz="1600" dirty="0">
                <a:latin typeface="Courier New" panose="02070309020205020404" pitchFamily="49" charset="0"/>
                <a:cs typeface="Courier New" panose="02070309020205020404" pitchFamily="49" charset="0"/>
              </a:rPr>
              <a:t>::Track::</a:t>
            </a:r>
            <a:r>
              <a:rPr lang="en-US" sz="1600" dirty="0" err="1">
                <a:latin typeface="Courier New" panose="02070309020205020404" pitchFamily="49" charset="0"/>
                <a:cs typeface="Courier New" panose="02070309020205020404" pitchFamily="49" charset="0"/>
              </a:rPr>
              <a:t>Edep</a:t>
            </a:r>
            <a:r>
              <a:rPr lang="en-US" sz="1600" dirty="0">
                <a:latin typeface="Courier New" panose="02070309020205020404" pitchFamily="49" charset="0"/>
                <a:cs typeface="Courier New" panose="02070309020205020404" pitchFamily="49" charset="0"/>
              </a:rPr>
              <a:t>()</a:t>
            </a:r>
          </a:p>
          <a:p>
            <a:pPr marL="227013" indent="-227013">
              <a:spcBef>
                <a:spcPts val="600"/>
              </a:spcBef>
            </a:pPr>
            <a:r>
              <a:rPr lang="en-US" sz="2000" dirty="0">
                <a:latin typeface="Times New Roman" pitchFamily="18" charset="0"/>
                <a:cs typeface="Times New Roman" pitchFamily="18" charset="0"/>
              </a:rPr>
              <a:t>Solution: template wrapper with unified interface</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e.g. </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&lt;T&gt;::</a:t>
            </a:r>
            <a:r>
              <a:rPr lang="en-US" sz="1600" dirty="0" err="1">
                <a:latin typeface="Courier New" panose="02070309020205020404" pitchFamily="49" charset="0"/>
                <a:cs typeface="Courier New" panose="02070309020205020404" pitchFamily="49" charset="0"/>
              </a:rPr>
              <a:t>getEnergyDeposit</a:t>
            </a:r>
            <a:r>
              <a:rPr lang="en-US" sz="1600" dirty="0">
                <a:latin typeface="Courier New" panose="02070309020205020404" pitchFamily="49" charset="0"/>
                <a:cs typeface="Courier New" panose="02070309020205020404" pitchFamily="49" charset="0"/>
              </a:rPr>
              <a:t>()</a:t>
            </a:r>
          </a:p>
          <a:p>
            <a:pPr marL="461963"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SD code </a:t>
            </a:r>
            <a:r>
              <a:rPr lang="en-US" sz="2000" i="1" dirty="0">
                <a:latin typeface="Times New Roman" pitchFamily="18" charset="0"/>
                <a:cs typeface="Times New Roman" pitchFamily="18" charset="0"/>
              </a:rPr>
              <a:t>only calls</a:t>
            </a:r>
            <a:r>
              <a:rPr lang="en-US" sz="2000" dirty="0">
                <a:latin typeface="Times New Roman" pitchFamily="18" charset="0"/>
                <a:cs typeface="Times New Roman" pitchFamily="18" charset="0"/>
              </a:rPr>
              <a:t> the wrapper</a:t>
            </a:r>
          </a:p>
          <a:p>
            <a:pPr marL="461963"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Wrapper stores pointer to T (minimize overhead)</a:t>
            </a:r>
          </a:p>
          <a:p>
            <a:pPr marL="227013" indent="-227013">
              <a:spcBef>
                <a:spcPts val="600"/>
              </a:spcBef>
            </a:pPr>
            <a:r>
              <a:rPr lang="en-US" sz="2000" dirty="0">
                <a:latin typeface="Times New Roman" pitchFamily="18" charset="0"/>
                <a:cs typeface="Times New Roman" pitchFamily="18" charset="0"/>
              </a:rPr>
              <a:t>Current wrappers:</a:t>
            </a:r>
          </a:p>
          <a:p>
            <a:pPr marL="461963" indent="-227013">
              <a:spcBef>
                <a:spcPts val="600"/>
              </a:spcBef>
              <a:buFont typeface="Courier New" panose="02070309020205020404" pitchFamily="49" charset="0"/>
              <a:buChar char="o"/>
            </a:pPr>
            <a:r>
              <a:rPr lang="en-US" sz="2000" dirty="0" err="1">
                <a:latin typeface="Times New Roman" pitchFamily="18" charset="0"/>
                <a:cs typeface="Times New Roman" pitchFamily="18" charset="0"/>
              </a:rPr>
              <a:t>BeginRun</a:t>
            </a:r>
            <a:endParaRPr lang="en-US" sz="2000" dirty="0">
              <a:latin typeface="Times New Roman" pitchFamily="18" charset="0"/>
              <a:cs typeface="Times New Roman" pitchFamily="18" charset="0"/>
            </a:endParaRPr>
          </a:p>
          <a:p>
            <a:pPr marL="461963" indent="-227013">
              <a:spcBef>
                <a:spcPts val="600"/>
              </a:spcBef>
              <a:buFont typeface="Courier New" panose="02070309020205020404" pitchFamily="49" charset="0"/>
              <a:buChar char="o"/>
            </a:pPr>
            <a:r>
              <a:rPr lang="en-US" sz="2000" dirty="0" err="1">
                <a:latin typeface="Times New Roman" pitchFamily="18" charset="0"/>
                <a:cs typeface="Times New Roman" pitchFamily="18" charset="0"/>
              </a:rPr>
              <a:t>BeginEvent</a:t>
            </a:r>
            <a:endParaRPr lang="en-US" sz="2000" dirty="0">
              <a:latin typeface="Times New Roman" pitchFamily="18" charset="0"/>
              <a:cs typeface="Times New Roman" pitchFamily="18" charset="0"/>
            </a:endParaRPr>
          </a:p>
          <a:p>
            <a:pPr marL="461963"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Step</a:t>
            </a:r>
          </a:p>
          <a:p>
            <a:pPr marL="461963" indent="-227013">
              <a:spcBef>
                <a:spcPts val="600"/>
              </a:spcBef>
              <a:buFont typeface="Courier New" panose="02070309020205020404" pitchFamily="49" charset="0"/>
              <a:buChar char="o"/>
            </a:pPr>
            <a:r>
              <a:rPr lang="en-US" sz="2000" dirty="0">
                <a:latin typeface="Times New Roman" pitchFamily="18" charset="0"/>
                <a:cs typeface="Times New Roman" pitchFamily="18" charset="0"/>
              </a:rPr>
              <a:t>Volume</a:t>
            </a:r>
          </a:p>
          <a:p>
            <a:pPr marL="461963" indent="-227013">
              <a:spcBef>
                <a:spcPts val="600"/>
              </a:spcBef>
              <a:buFont typeface="Courier New" panose="02070309020205020404" pitchFamily="49" charset="0"/>
              <a:buChar char="o"/>
            </a:pPr>
            <a:r>
              <a:rPr lang="en-US" sz="2000" dirty="0" err="1">
                <a:latin typeface="Times New Roman" pitchFamily="18" charset="0"/>
                <a:cs typeface="Times New Roman" pitchFamily="18" charset="0"/>
              </a:rPr>
              <a:t>EndEvent</a:t>
            </a:r>
            <a:endParaRPr lang="en-US" sz="2000" dirty="0">
              <a:latin typeface="Times New Roman" pitchFamily="18" charset="0"/>
              <a:cs typeface="Times New Roman" pitchFamily="18" charset="0"/>
            </a:endParaRPr>
          </a:p>
          <a:p>
            <a:pPr marL="461963" indent="-227013">
              <a:spcBef>
                <a:spcPts val="600"/>
              </a:spcBef>
              <a:buFont typeface="Courier New" panose="02070309020205020404" pitchFamily="49" charset="0"/>
              <a:buChar char="o"/>
            </a:pPr>
            <a:r>
              <a:rPr lang="en-US" sz="2000" dirty="0" err="1">
                <a:latin typeface="Times New Roman" pitchFamily="18" charset="0"/>
                <a:cs typeface="Times New Roman" pitchFamily="18" charset="0"/>
              </a:rPr>
              <a:t>EndRun</a:t>
            </a:r>
            <a:endParaRPr lang="en-US" sz="2000" dirty="0">
              <a:latin typeface="Times New Roman" pitchFamily="18" charset="0"/>
              <a:cs typeface="Times New Roman"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Template Wrappers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127</a:t>
            </a:fld>
            <a:endParaRPr lang="en-US" dirty="0">
              <a:solidFill>
                <a:schemeClr val="tx1"/>
              </a:solidFill>
            </a:endParaRPr>
          </a:p>
        </p:txBody>
      </p:sp>
    </p:spTree>
    <p:extLst>
      <p:ext uri="{BB962C8B-B14F-4D97-AF65-F5344CB8AC3E}">
        <p14:creationId xmlns:p14="http://schemas.microsoft.com/office/powerpoint/2010/main" val="916834491"/>
      </p:ext>
    </p:extLst>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838201"/>
            <a:ext cx="8305800" cy="5029199"/>
          </a:xfrm>
        </p:spPr>
        <p:txBody>
          <a:bodyPr/>
          <a:lstStyle/>
          <a:p>
            <a:pPr marL="227013" indent="-227013">
              <a:spcBef>
                <a:spcPts val="600"/>
              </a:spcBef>
              <a:buClr>
                <a:schemeClr val="tx1"/>
              </a:buClr>
              <a:tabLst>
                <a:tab pos="461963" algn="l"/>
                <a:tab pos="687388" algn="l"/>
              </a:tabLst>
            </a:pPr>
            <a:r>
              <a:rPr lang="en-US" sz="2000" dirty="0">
                <a:latin typeface="Times New Roman" pitchFamily="18" charset="0"/>
                <a:cs typeface="Times New Roman" pitchFamily="18" charset="0"/>
              </a:rPr>
              <a:t>Collect Geant4/</a:t>
            </a:r>
            <a:r>
              <a:rPr lang="en-US" sz="2000" dirty="0" err="1">
                <a:latin typeface="Times New Roman" pitchFamily="18" charset="0"/>
                <a:cs typeface="Times New Roman" pitchFamily="18" charset="0"/>
              </a:rPr>
              <a:t>GeantV</a:t>
            </a:r>
            <a:r>
              <a:rPr lang="en-US" sz="2000" dirty="0">
                <a:latin typeface="Times New Roman" pitchFamily="18" charset="0"/>
                <a:cs typeface="Times New Roman" pitchFamily="18" charset="0"/>
              </a:rPr>
              <a:t>-specific types and wrappers into unified </a:t>
            </a:r>
            <a:r>
              <a:rPr lang="en-US" sz="2000" b="1" dirty="0">
                <a:latin typeface="Times New Roman" pitchFamily="18" charset="0"/>
                <a:cs typeface="Times New Roman" pitchFamily="18" charset="0"/>
              </a:rPr>
              <a:t>Traits</a:t>
            </a:r>
            <a:r>
              <a:rPr lang="en-US" sz="2000" dirty="0">
                <a:latin typeface="Times New Roman" pitchFamily="18" charset="0"/>
                <a:cs typeface="Times New Roman" pitchFamily="18" charset="0"/>
              </a:rPr>
              <a:t> class:</a:t>
            </a:r>
            <a:br>
              <a:rPr lang="en-US" sz="2000" dirty="0">
                <a:latin typeface="Times New Roman" pitchFamily="18" charset="0"/>
                <a:cs typeface="Times New Roman" pitchFamily="18" charset="0"/>
              </a:rPr>
            </a:br>
            <a:r>
              <a:rPr lang="en-US" sz="1600" dirty="0" err="1">
                <a:latin typeface="Courier New" panose="02070309020205020404" pitchFamily="49" charset="0"/>
                <a:cs typeface="Courier New" panose="02070309020205020404" pitchFamily="49" charset="0"/>
              </a:rPr>
              <a:t>struct</a:t>
            </a:r>
            <a:r>
              <a:rPr lang="en-US" sz="1600" dirty="0">
                <a:latin typeface="Courier New" panose="02070309020205020404" pitchFamily="49" charset="0"/>
                <a:cs typeface="Courier New" panose="02070309020205020404" pitchFamily="49" charset="0"/>
              </a:rPr>
              <a:t> G4Traits {</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typedef</a:t>
            </a:r>
            <a:r>
              <a:rPr lang="en-US" sz="1600" dirty="0">
                <a:latin typeface="Courier New" panose="02070309020205020404" pitchFamily="49" charset="0"/>
                <a:cs typeface="Courier New" panose="02070309020205020404" pitchFamily="49" charset="0"/>
              </a:rPr>
              <a:t> G4Step Step;</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typedef</a:t>
            </a:r>
            <a:r>
              <a:rPr lang="en-US" sz="1600" dirty="0">
                <a:latin typeface="Courier New" panose="02070309020205020404" pitchFamily="49" charset="0"/>
                <a:cs typeface="Courier New" panose="02070309020205020404" pitchFamily="49" charset="0"/>
              </a:rPr>
              <a:t> sim::</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&lt;Step&gt; </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a:t>
            </a:r>
            <a:br>
              <a:rPr lang="en-US" sz="1600" dirty="0">
                <a:latin typeface="Courier New" panose="02070309020205020404" pitchFamily="49" charset="0"/>
                <a:cs typeface="Courier New" panose="02070309020205020404" pitchFamily="49" charset="0"/>
              </a:rPr>
            </a:br>
            <a:r>
              <a:rPr lang="en-US" sz="1600" dirty="0" err="1">
                <a:latin typeface="Courier New" panose="02070309020205020404" pitchFamily="49" charset="0"/>
                <a:cs typeface="Courier New" panose="02070309020205020404" pitchFamily="49" charset="0"/>
              </a:rPr>
              <a:t>struct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GVTraits</a:t>
            </a:r>
            <a:r>
              <a:rPr lang="en-US" sz="1600" dirty="0">
                <a:latin typeface="Courier New" panose="02070309020205020404" pitchFamily="49" charset="0"/>
                <a:cs typeface="Courier New" panose="02070309020205020404" pitchFamily="49" charset="0"/>
              </a:rPr>
              <a:t> {</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typedef</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geant</a:t>
            </a:r>
            <a:r>
              <a:rPr lang="en-US" sz="1600" dirty="0">
                <a:latin typeface="Courier New" panose="02070309020205020404" pitchFamily="49" charset="0"/>
                <a:cs typeface="Courier New" panose="02070309020205020404" pitchFamily="49" charset="0"/>
              </a:rPr>
              <a:t>::Track Step;</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typedef</a:t>
            </a:r>
            <a:r>
              <a:rPr lang="en-US" sz="1600" dirty="0">
                <a:latin typeface="Courier New" panose="02070309020205020404" pitchFamily="49" charset="0"/>
                <a:cs typeface="Courier New" panose="02070309020205020404" pitchFamily="49" charset="0"/>
              </a:rPr>
              <a:t> sim::</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&lt;Step&gt; </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a:t>
            </a:r>
          </a:p>
          <a:p>
            <a:pPr marL="227013" indent="-227013">
              <a:spcBef>
                <a:spcPts val="600"/>
              </a:spcBef>
              <a:buClr>
                <a:schemeClr val="tx1"/>
              </a:buClr>
              <a:tabLst>
                <a:tab pos="461963" algn="l"/>
                <a:tab pos="687388" algn="l"/>
              </a:tabLst>
            </a:pPr>
            <a:r>
              <a:rPr lang="en-US" sz="2000" dirty="0">
                <a:latin typeface="Times New Roman" pitchFamily="18" charset="0"/>
                <a:cs typeface="Times New Roman" pitchFamily="18" charset="0"/>
              </a:rPr>
              <a:t>Provides standardized </a:t>
            </a:r>
            <a:r>
              <a:rPr lang="en-US" sz="2000" dirty="0" err="1">
                <a:latin typeface="Times New Roman" pitchFamily="18" charset="0"/>
                <a:cs typeface="Times New Roman" pitchFamily="18" charset="0"/>
              </a:rPr>
              <a:t>typenames</a:t>
            </a:r>
            <a:r>
              <a:rPr lang="en-US" sz="2000" dirty="0">
                <a:latin typeface="Times New Roman" pitchFamily="18" charset="0"/>
                <a:cs typeface="Times New Roman" pitchFamily="18" charset="0"/>
              </a:rPr>
              <a:t> to be used by SD class:</a:t>
            </a:r>
            <a:br>
              <a:rPr lang="en-US" sz="2000" dirty="0">
                <a:latin typeface="Times New Roman" pitchFamily="18" charset="0"/>
                <a:cs typeface="Times New Roman" pitchFamily="18" charset="0"/>
              </a:rPr>
            </a:br>
            <a:r>
              <a:rPr lang="en-US" sz="1600" dirty="0">
                <a:latin typeface="Courier New" panose="02070309020205020404" pitchFamily="49" charset="0"/>
                <a:cs typeface="Courier New" panose="02070309020205020404" pitchFamily="49" charset="0"/>
              </a:rPr>
              <a:t>template &lt;class Traits&gt; class </a:t>
            </a:r>
            <a:r>
              <a:rPr lang="en-US" sz="1600" dirty="0" err="1">
                <a:latin typeface="Courier New" panose="02070309020205020404" pitchFamily="49" charset="0"/>
                <a:cs typeface="Courier New" panose="02070309020205020404" pitchFamily="49" charset="0"/>
              </a:rPr>
              <a:t>CaloSteppingActionT</a:t>
            </a:r>
            <a:r>
              <a:rPr lang="en-US" sz="1600" dirty="0">
                <a:latin typeface="Courier New" panose="02070309020205020404" pitchFamily="49" charset="0"/>
                <a:cs typeface="Courier New" panose="02070309020205020404" pitchFamily="49" charset="0"/>
              </a:rPr>
              <a:t> : …,</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public Observer&lt;</a:t>
            </a:r>
            <a:r>
              <a:rPr lang="en-US" sz="1600" dirty="0" err="1">
                <a:latin typeface="Courier New" panose="02070309020205020404" pitchFamily="49" charset="0"/>
                <a:cs typeface="Courier New" panose="02070309020205020404" pitchFamily="49" charset="0"/>
              </a:rPr>
              <a:t>const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typename</a:t>
            </a:r>
            <a:r>
              <a:rPr lang="en-US" sz="1600" dirty="0">
                <a:latin typeface="Courier New" panose="02070309020205020404" pitchFamily="49" charset="0"/>
                <a:cs typeface="Courier New" panose="02070309020205020404" pitchFamily="49" charset="0"/>
              </a:rPr>
              <a:t> Traits::Step *&gt;</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public:</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void update(</a:t>
            </a:r>
            <a:r>
              <a:rPr lang="en-US" sz="1600" dirty="0" err="1">
                <a:latin typeface="Courier New" panose="02070309020205020404" pitchFamily="49" charset="0"/>
                <a:cs typeface="Courier New" panose="02070309020205020404" pitchFamily="49" charset="0"/>
              </a:rPr>
              <a:t>const</a:t>
            </a:r>
            <a:r>
              <a:rPr lang="en-US" sz="1600" dirty="0">
                <a:latin typeface="Courier New" panose="02070309020205020404" pitchFamily="49" charset="0"/>
                <a:cs typeface="Courier New" panose="02070309020205020404" pitchFamily="49" charset="0"/>
              </a:rPr>
              <a:t> Step * step) override { update(</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(step)); }</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private:</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 subordinate functions with unified interfaces</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void update(</a:t>
            </a:r>
            <a:r>
              <a:rPr lang="en-US" sz="1600" dirty="0" err="1">
                <a:latin typeface="Courier New" panose="02070309020205020404" pitchFamily="49" charset="0"/>
                <a:cs typeface="Courier New" panose="02070309020205020404" pitchFamily="49" charset="0"/>
              </a:rPr>
              <a:t>const</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StepWrapper</a:t>
            </a:r>
            <a:r>
              <a:rPr lang="en-US" sz="1600" dirty="0">
                <a:latin typeface="Courier New" panose="02070309020205020404" pitchFamily="49" charset="0"/>
                <a:cs typeface="Courier New" panose="02070309020205020404" pitchFamily="49" charset="0"/>
              </a:rPr>
              <a:t>&amp; step);</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Traits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128</a:t>
            </a:fld>
            <a:endParaRPr lang="en-US" dirty="0">
              <a:solidFill>
                <a:schemeClr val="tx1"/>
              </a:solidFill>
            </a:endParaRPr>
          </a:p>
        </p:txBody>
      </p:sp>
    </p:spTree>
    <p:extLst>
      <p:ext uri="{BB962C8B-B14F-4D97-AF65-F5344CB8AC3E}">
        <p14:creationId xmlns:p14="http://schemas.microsoft.com/office/powerpoint/2010/main" val="1104207553"/>
      </p:ext>
    </p:extLst>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Organization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129</a:t>
            </a:fld>
            <a:endParaRPr lang="en-US" dirty="0">
              <a:solidFill>
                <a:schemeClr val="tx1"/>
              </a:solidFill>
            </a:endParaRPr>
          </a:p>
        </p:txBody>
      </p:sp>
      <p:grpSp>
        <p:nvGrpSpPr>
          <p:cNvPr id="4" name="Group 3"/>
          <p:cNvGrpSpPr/>
          <p:nvPr/>
        </p:nvGrpSpPr>
        <p:grpSpPr>
          <a:xfrm>
            <a:off x="4419600" y="727123"/>
            <a:ext cx="3352800" cy="1098700"/>
            <a:chOff x="2895600" y="727123"/>
            <a:chExt cx="3352800" cy="1098700"/>
          </a:xfrm>
        </p:grpSpPr>
        <p:sp>
          <p:nvSpPr>
            <p:cNvPr id="13" name="TextBox 12"/>
            <p:cNvSpPr txBox="1"/>
            <p:nvPr/>
          </p:nvSpPr>
          <p:spPr>
            <a:xfrm>
              <a:off x="2895600" y="1117937"/>
              <a:ext cx="3352800" cy="707886"/>
            </a:xfrm>
            <a:prstGeom prst="rect">
              <a:avLst/>
            </a:prstGeom>
            <a:noFill/>
            <a:ln w="28575">
              <a:solidFill>
                <a:srgbClr val="C0504D"/>
              </a:solidFill>
            </a:ln>
          </p:spPr>
          <p:txBody>
            <a:bodyPr wrap="square" rtlCol="0">
              <a:spAutoFit/>
            </a:bodyPr>
            <a:lstStyle/>
            <a:p>
              <a:pPr algn="ctr"/>
              <a:r>
                <a:rPr lang="en-US" sz="2000" b="1" u="sng" dirty="0">
                  <a:latin typeface="Times New Roman" panose="02020603050405020304" pitchFamily="18" charset="0"/>
                  <a:cs typeface="Times New Roman" panose="02020603050405020304" pitchFamily="18" charset="0"/>
                </a:rPr>
                <a:t>CaloG4</a:t>
              </a:r>
            </a:p>
            <a:p>
              <a:pPr algn="ctr"/>
              <a:r>
                <a:rPr lang="en-US" sz="2000" dirty="0" err="1">
                  <a:latin typeface="Times New Roman" panose="02020603050405020304" pitchFamily="18" charset="0"/>
                  <a:cs typeface="Times New Roman" panose="02020603050405020304" pitchFamily="18" charset="0"/>
                </a:rPr>
                <a:t>CaloSteppingAction</a:t>
              </a:r>
              <a:r>
                <a:rPr lang="en-US" sz="2000" dirty="0">
                  <a:latin typeface="Times New Roman" panose="02020603050405020304" pitchFamily="18" charset="0"/>
                  <a:cs typeface="Times New Roman" panose="02020603050405020304" pitchFamily="18" charset="0"/>
                </a:rPr>
                <a:t> (.h, .cc)</a:t>
              </a:r>
            </a:p>
          </p:txBody>
        </p:sp>
        <p:sp>
          <p:nvSpPr>
            <p:cNvPr id="3" name="TextBox 2"/>
            <p:cNvSpPr txBox="1"/>
            <p:nvPr/>
          </p:nvSpPr>
          <p:spPr>
            <a:xfrm>
              <a:off x="3848100" y="727123"/>
              <a:ext cx="1447800" cy="400110"/>
            </a:xfrm>
            <a:prstGeom prst="rect">
              <a:avLst/>
            </a:prstGeom>
            <a:noFill/>
          </p:spPr>
          <p:txBody>
            <a:bodyPr wrap="square" rtlCol="0">
              <a:spAutoFit/>
            </a:bodyPr>
            <a:lstStyle/>
            <a:p>
              <a:pPr algn="ctr"/>
              <a:r>
                <a:rPr lang="en-US" sz="2000" i="1" dirty="0">
                  <a:latin typeface="Times New Roman" panose="02020603050405020304" pitchFamily="18" charset="0"/>
                  <a:ea typeface="Tahoma" panose="020B0604030504040204" pitchFamily="34" charset="0"/>
                  <a:cs typeface="Times New Roman" panose="02020603050405020304" pitchFamily="18" charset="0"/>
                </a:rPr>
                <a:t>Old</a:t>
              </a:r>
            </a:p>
          </p:txBody>
        </p:sp>
      </p:grpSp>
      <p:grpSp>
        <p:nvGrpSpPr>
          <p:cNvPr id="5" name="Group 4"/>
          <p:cNvGrpSpPr/>
          <p:nvPr/>
        </p:nvGrpSpPr>
        <p:grpSpPr>
          <a:xfrm>
            <a:off x="1981200" y="1981200"/>
            <a:ext cx="8229600" cy="2746982"/>
            <a:chOff x="457200" y="3245242"/>
            <a:chExt cx="8229600" cy="2746982"/>
          </a:xfrm>
        </p:grpSpPr>
        <p:grpSp>
          <p:nvGrpSpPr>
            <p:cNvPr id="14" name="Group 13"/>
            <p:cNvGrpSpPr/>
            <p:nvPr/>
          </p:nvGrpSpPr>
          <p:grpSpPr>
            <a:xfrm>
              <a:off x="457200" y="3677379"/>
              <a:ext cx="8229600" cy="2314845"/>
              <a:chOff x="457200" y="4065214"/>
              <a:chExt cx="8229600" cy="2314845"/>
            </a:xfrm>
          </p:grpSpPr>
          <p:sp>
            <p:nvSpPr>
              <p:cNvPr id="10" name="TextBox 9"/>
              <p:cNvSpPr txBox="1"/>
              <p:nvPr/>
            </p:nvSpPr>
            <p:spPr>
              <a:xfrm>
                <a:off x="2895600" y="4065214"/>
                <a:ext cx="3352800" cy="1015663"/>
              </a:xfrm>
              <a:prstGeom prst="rect">
                <a:avLst/>
              </a:prstGeom>
              <a:noFill/>
              <a:ln w="28575">
                <a:solidFill>
                  <a:srgbClr val="4F81BD"/>
                </a:solidFill>
              </a:ln>
            </p:spPr>
            <p:txBody>
              <a:bodyPr wrap="square" rtlCol="0">
                <a:spAutoFit/>
              </a:bodyPr>
              <a:lstStyle/>
              <a:p>
                <a:pPr algn="ctr"/>
                <a:r>
                  <a:rPr lang="en-US" sz="2000" b="1" u="sng" dirty="0" err="1">
                    <a:latin typeface="Times New Roman" panose="02020603050405020304" pitchFamily="18" charset="0"/>
                    <a:cs typeface="Times New Roman" panose="02020603050405020304" pitchFamily="18" charset="0"/>
                  </a:rPr>
                  <a:t>Calo</a:t>
                </a:r>
                <a:endParaRPr lang="en-US" sz="2000" b="1" u="sng" dirty="0">
                  <a:latin typeface="Times New Roman" panose="02020603050405020304" pitchFamily="18" charset="0"/>
                  <a:cs typeface="Times New Roman" panose="02020603050405020304" pitchFamily="18" charset="0"/>
                </a:endParaRPr>
              </a:p>
              <a:p>
                <a:pPr algn="ctr"/>
                <a:r>
                  <a:rPr lang="en-US" sz="2000" dirty="0" err="1">
                    <a:latin typeface="Times New Roman" panose="02020603050405020304" pitchFamily="18" charset="0"/>
                    <a:cs typeface="Times New Roman" panose="02020603050405020304" pitchFamily="18" charset="0"/>
                  </a:rPr>
                  <a:t>CaloSteppingActionT</a:t>
                </a:r>
                <a:r>
                  <a:rPr lang="en-US" sz="2000" dirty="0">
                    <a:latin typeface="Times New Roman" panose="02020603050405020304" pitchFamily="18" charset="0"/>
                    <a:cs typeface="Times New Roman" panose="02020603050405020304" pitchFamily="18" charset="0"/>
                  </a:rPr>
                  <a:t> (.h, .</a:t>
                </a:r>
                <a:r>
                  <a:rPr lang="en-US" sz="2000" dirty="0" err="1">
                    <a:latin typeface="Times New Roman" panose="02020603050405020304" pitchFamily="18" charset="0"/>
                    <a:cs typeface="Times New Roman" panose="02020603050405020304" pitchFamily="18" charset="0"/>
                  </a:rPr>
                  <a:t>icc</a:t>
                </a:r>
                <a:r>
                  <a:rPr lang="en-US" sz="2000" dirty="0">
                    <a:latin typeface="Times New Roman" panose="02020603050405020304" pitchFamily="18" charset="0"/>
                    <a:cs typeface="Times New Roman" panose="02020603050405020304" pitchFamily="18" charset="0"/>
                  </a:rPr>
                  <a:t>)</a:t>
                </a:r>
              </a:p>
              <a:p>
                <a:pPr algn="ctr"/>
                <a:r>
                  <a:rPr lang="en-US" sz="2000" dirty="0">
                    <a:latin typeface="Times New Roman" panose="02020603050405020304" pitchFamily="18" charset="0"/>
                    <a:cs typeface="Times New Roman" panose="02020603050405020304" pitchFamily="18" charset="0"/>
                  </a:rPr>
                  <a:t>Wrappers (.h)</a:t>
                </a:r>
              </a:p>
            </p:txBody>
          </p:sp>
          <p:sp>
            <p:nvSpPr>
              <p:cNvPr id="11" name="TextBox 10"/>
              <p:cNvSpPr txBox="1"/>
              <p:nvPr/>
            </p:nvSpPr>
            <p:spPr>
              <a:xfrm>
                <a:off x="457200" y="5359567"/>
                <a:ext cx="3352800" cy="1015663"/>
              </a:xfrm>
              <a:prstGeom prst="rect">
                <a:avLst/>
              </a:prstGeom>
              <a:noFill/>
              <a:ln w="28575">
                <a:solidFill>
                  <a:srgbClr val="4F81BD"/>
                </a:solidFill>
              </a:ln>
            </p:spPr>
            <p:txBody>
              <a:bodyPr wrap="square" rtlCol="0">
                <a:spAutoFit/>
              </a:bodyPr>
              <a:lstStyle/>
              <a:p>
                <a:pPr algn="ctr"/>
                <a:r>
                  <a:rPr lang="en-US" sz="2000" b="1" u="sng" dirty="0">
                    <a:latin typeface="Times New Roman" panose="02020603050405020304" pitchFamily="18" charset="0"/>
                    <a:cs typeface="Times New Roman" panose="02020603050405020304" pitchFamily="18" charset="0"/>
                  </a:rPr>
                  <a:t>CaloG4</a:t>
                </a:r>
              </a:p>
              <a:p>
                <a:pPr algn="ctr"/>
                <a:r>
                  <a:rPr lang="en-US" sz="2000" dirty="0" err="1">
                    <a:latin typeface="Times New Roman" panose="02020603050405020304" pitchFamily="18" charset="0"/>
                    <a:cs typeface="Times New Roman" panose="02020603050405020304" pitchFamily="18" charset="0"/>
                  </a:rPr>
                  <a:t>CaloSteppingAction</a:t>
                </a:r>
                <a:r>
                  <a:rPr lang="en-US" sz="2000" dirty="0">
                    <a:latin typeface="Times New Roman" panose="02020603050405020304" pitchFamily="18" charset="0"/>
                    <a:cs typeface="Times New Roman" panose="02020603050405020304" pitchFamily="18" charset="0"/>
                  </a:rPr>
                  <a:t> (.h, .cc)</a:t>
                </a:r>
              </a:p>
              <a:p>
                <a:pPr algn="ctr"/>
                <a:r>
                  <a:rPr lang="en-US" sz="2000" dirty="0">
                    <a:latin typeface="Times New Roman" panose="02020603050405020304" pitchFamily="18" charset="0"/>
                    <a:cs typeface="Times New Roman" panose="02020603050405020304" pitchFamily="18" charset="0"/>
                  </a:rPr>
                  <a:t>G4 Wrappers (.h), Traits (.h)</a:t>
                </a:r>
              </a:p>
            </p:txBody>
          </p:sp>
          <p:sp>
            <p:nvSpPr>
              <p:cNvPr id="12" name="TextBox 11"/>
              <p:cNvSpPr txBox="1"/>
              <p:nvPr/>
            </p:nvSpPr>
            <p:spPr>
              <a:xfrm>
                <a:off x="5334000" y="5364396"/>
                <a:ext cx="3352800" cy="1015663"/>
              </a:xfrm>
              <a:prstGeom prst="rect">
                <a:avLst/>
              </a:prstGeom>
              <a:noFill/>
              <a:ln w="28575">
                <a:solidFill>
                  <a:srgbClr val="4F81BD"/>
                </a:solidFill>
              </a:ln>
            </p:spPr>
            <p:txBody>
              <a:bodyPr wrap="square" rtlCol="0">
                <a:spAutoFit/>
              </a:bodyPr>
              <a:lstStyle/>
              <a:p>
                <a:pPr algn="ctr"/>
                <a:r>
                  <a:rPr lang="en-US" sz="2000" b="1" u="sng" dirty="0" err="1">
                    <a:latin typeface="Times New Roman" panose="02020603050405020304" pitchFamily="18" charset="0"/>
                    <a:cs typeface="Times New Roman" panose="02020603050405020304" pitchFamily="18" charset="0"/>
                  </a:rPr>
                  <a:t>CaloGV</a:t>
                </a:r>
                <a:endParaRPr lang="en-US" sz="2000" b="1" u="sng" dirty="0">
                  <a:latin typeface="Times New Roman" panose="02020603050405020304" pitchFamily="18" charset="0"/>
                  <a:cs typeface="Times New Roman" panose="02020603050405020304" pitchFamily="18" charset="0"/>
                </a:endParaRPr>
              </a:p>
              <a:p>
                <a:pPr algn="ctr"/>
                <a:r>
                  <a:rPr lang="en-US" sz="2000" dirty="0" err="1">
                    <a:latin typeface="Times New Roman" panose="02020603050405020304" pitchFamily="18" charset="0"/>
                    <a:cs typeface="Times New Roman" panose="02020603050405020304" pitchFamily="18" charset="0"/>
                  </a:rPr>
                  <a:t>CaloSteppingAction</a:t>
                </a:r>
                <a:r>
                  <a:rPr lang="en-US" sz="2000" dirty="0">
                    <a:latin typeface="Times New Roman" panose="02020603050405020304" pitchFamily="18" charset="0"/>
                    <a:cs typeface="Times New Roman" panose="02020603050405020304" pitchFamily="18" charset="0"/>
                  </a:rPr>
                  <a:t> (.h, .</a:t>
                </a:r>
                <a:r>
                  <a:rPr lang="en-US" sz="2000" dirty="0" err="1">
                    <a:latin typeface="Times New Roman" panose="02020603050405020304" pitchFamily="18" charset="0"/>
                    <a:cs typeface="Times New Roman" panose="02020603050405020304" pitchFamily="18" charset="0"/>
                  </a:rPr>
                  <a:t>icc</a:t>
                </a:r>
                <a:r>
                  <a:rPr lang="en-US" sz="2000" dirty="0">
                    <a:latin typeface="Times New Roman" panose="02020603050405020304" pitchFamily="18" charset="0"/>
                    <a:cs typeface="Times New Roman" panose="02020603050405020304" pitchFamily="18" charset="0"/>
                  </a:rPr>
                  <a:t>)</a:t>
                </a:r>
              </a:p>
              <a:p>
                <a:pPr algn="ctr"/>
                <a:r>
                  <a:rPr lang="en-US" sz="2000" dirty="0">
                    <a:latin typeface="Times New Roman" panose="02020603050405020304" pitchFamily="18" charset="0"/>
                    <a:cs typeface="Times New Roman" panose="02020603050405020304" pitchFamily="18" charset="0"/>
                  </a:rPr>
                  <a:t>GV Wrappers (.h), Traits (.h)</a:t>
                </a:r>
              </a:p>
            </p:txBody>
          </p:sp>
          <p:cxnSp>
            <p:nvCxnSpPr>
              <p:cNvPr id="7" name="Straight Arrow Connector 6"/>
              <p:cNvCxnSpPr>
                <a:stCxn id="10" idx="1"/>
                <a:endCxn id="11" idx="0"/>
              </p:cNvCxnSpPr>
              <p:nvPr/>
            </p:nvCxnSpPr>
            <p:spPr>
              <a:xfrm flipH="1">
                <a:off x="2133600" y="4573046"/>
                <a:ext cx="762000" cy="786521"/>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3"/>
                <a:endCxn id="12" idx="0"/>
              </p:cNvCxnSpPr>
              <p:nvPr/>
            </p:nvCxnSpPr>
            <p:spPr>
              <a:xfrm>
                <a:off x="6248400" y="4573046"/>
                <a:ext cx="762000" cy="79135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3848100" y="3245242"/>
              <a:ext cx="1447800" cy="400110"/>
            </a:xfrm>
            <a:prstGeom prst="rect">
              <a:avLst/>
            </a:prstGeom>
            <a:noFill/>
          </p:spPr>
          <p:txBody>
            <a:bodyPr wrap="square" rtlCol="0">
              <a:spAutoFit/>
            </a:bodyPr>
            <a:lstStyle/>
            <a:p>
              <a:pPr algn="ctr"/>
              <a:r>
                <a:rPr lang="en-US" sz="2000" i="1" dirty="0">
                  <a:latin typeface="Times New Roman" panose="02020603050405020304" pitchFamily="18" charset="0"/>
                  <a:ea typeface="Tahoma" panose="020B0604030504040204" pitchFamily="34" charset="0"/>
                  <a:cs typeface="Times New Roman" panose="02020603050405020304" pitchFamily="18" charset="0"/>
                </a:rPr>
                <a:t>New</a:t>
              </a:r>
            </a:p>
          </p:txBody>
        </p:sp>
      </p:grpSp>
      <p:sp>
        <p:nvSpPr>
          <p:cNvPr id="19" name="Content Placeholder 2"/>
          <p:cNvSpPr>
            <a:spLocks noGrp="1"/>
          </p:cNvSpPr>
          <p:nvPr>
            <p:ph idx="1"/>
          </p:nvPr>
        </p:nvSpPr>
        <p:spPr>
          <a:xfrm>
            <a:off x="1981200" y="4935657"/>
            <a:ext cx="8305800" cy="931742"/>
          </a:xfrm>
        </p:spPr>
        <p:txBody>
          <a:bodyPr>
            <a:normAutofit fontScale="85000" lnSpcReduction="10000"/>
          </a:bodyPr>
          <a:lstStyle/>
          <a:p>
            <a:pPr marL="227013" indent="-227013">
              <a:spcBef>
                <a:spcPts val="600"/>
              </a:spcBef>
              <a:buClr>
                <a:schemeClr val="tx1"/>
              </a:buClr>
              <a:tabLst>
                <a:tab pos="461963" algn="l"/>
                <a:tab pos="687388" algn="l"/>
              </a:tabLst>
            </a:pPr>
            <a:r>
              <a:rPr lang="en-US" sz="2000" dirty="0">
                <a:latin typeface="Times New Roman" pitchFamily="18" charset="0"/>
                <a:cs typeface="Times New Roman" pitchFamily="18" charset="0"/>
              </a:rPr>
              <a:t>SD interface &amp; implementation in </a:t>
            </a:r>
            <a:r>
              <a:rPr lang="en-US" sz="2000" b="1" dirty="0" err="1">
                <a:latin typeface="Times New Roman" pitchFamily="18" charset="0"/>
                <a:cs typeface="Times New Roman" pitchFamily="18" charset="0"/>
              </a:rPr>
              <a:t>Calo</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icc</a:t>
            </a:r>
            <a:r>
              <a:rPr lang="en-US" sz="2000" dirty="0">
                <a:latin typeface="Times New Roman" pitchFamily="18" charset="0"/>
                <a:cs typeface="Times New Roman" pitchFamily="18" charset="0"/>
              </a:rPr>
              <a:t> file), w/ unimplemented wrapper interfaces</a:t>
            </a:r>
          </a:p>
          <a:p>
            <a:pPr marL="227013" indent="-227013">
              <a:spcBef>
                <a:spcPts val="600"/>
              </a:spcBef>
              <a:buClr>
                <a:schemeClr val="tx1"/>
              </a:buClr>
              <a:tabLst>
                <a:tab pos="461963" algn="l"/>
                <a:tab pos="687388" algn="l"/>
              </a:tabLst>
            </a:pPr>
            <a:r>
              <a:rPr lang="en-US" sz="2000" dirty="0">
                <a:latin typeface="Times New Roman" pitchFamily="18" charset="0"/>
                <a:cs typeface="Times New Roman" pitchFamily="18" charset="0"/>
              </a:rPr>
              <a:t>G4/GV wrapper specializations in </a:t>
            </a:r>
            <a:r>
              <a:rPr lang="en-US" sz="2000" b="1" dirty="0">
                <a:latin typeface="Times New Roman" pitchFamily="18" charset="0"/>
                <a:cs typeface="Times New Roman" pitchFamily="18" charset="0"/>
              </a:rPr>
              <a:t>CaloG4/GV</a:t>
            </a:r>
            <a:r>
              <a:rPr lang="en-US" sz="2000" dirty="0">
                <a:latin typeface="Times New Roman" pitchFamily="18" charset="0"/>
                <a:cs typeface="Times New Roman" pitchFamily="18" charset="0"/>
              </a:rPr>
              <a:t>, w/ specific instances of templated SD class → isolate dependencies</a:t>
            </a:r>
            <a:endParaRPr 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9351052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EAB368-B015-F645-9F45-B03ED4C61C6E}"/>
              </a:ext>
            </a:extLst>
          </p:cNvPr>
          <p:cNvSpPr>
            <a:spLocks noGrp="1"/>
          </p:cNvSpPr>
          <p:nvPr>
            <p:ph type="title"/>
          </p:nvPr>
        </p:nvSpPr>
        <p:spPr/>
        <p:txBody>
          <a:bodyPr/>
          <a:lstStyle/>
          <a:p>
            <a:r>
              <a:rPr lang="en-US" dirty="0"/>
              <a:t>About 2000 lines, one year later…</a:t>
            </a:r>
          </a:p>
        </p:txBody>
      </p:sp>
      <p:sp>
        <p:nvSpPr>
          <p:cNvPr id="24" name="Content Placeholder 23">
            <a:extLst>
              <a:ext uri="{FF2B5EF4-FFF2-40B4-BE49-F238E27FC236}">
                <a16:creationId xmlns:a16="http://schemas.microsoft.com/office/drawing/2014/main" id="{0968CDA6-A8B2-A642-8D0F-89B7CB915D61}"/>
              </a:ext>
            </a:extLst>
          </p:cNvPr>
          <p:cNvSpPr>
            <a:spLocks noGrp="1"/>
          </p:cNvSpPr>
          <p:nvPr>
            <p:ph idx="1"/>
          </p:nvPr>
        </p:nvSpPr>
        <p:spPr>
          <a:xfrm>
            <a:off x="838200" y="1825625"/>
            <a:ext cx="4783768" cy="4351338"/>
          </a:xfrm>
        </p:spPr>
        <p:txBody>
          <a:bodyPr>
            <a:normAutofit fontScale="92500" lnSpcReduction="10000"/>
          </a:bodyPr>
          <a:lstStyle/>
          <a:p>
            <a:r>
              <a:rPr lang="en-US" dirty="0"/>
              <a:t>A lot of good signs and hopes</a:t>
            </a:r>
          </a:p>
          <a:p>
            <a:pPr lvl="1"/>
            <a:r>
              <a:rPr lang="en-US" dirty="0"/>
              <a:t>Geometry components showing good vectorization</a:t>
            </a:r>
          </a:p>
          <a:p>
            <a:r>
              <a:rPr lang="en-US" dirty="0"/>
              <a:t>Revealed how </a:t>
            </a:r>
            <a:r>
              <a:rPr lang="en-US" b="1" dirty="0"/>
              <a:t>complex</a:t>
            </a:r>
            <a:r>
              <a:rPr lang="en-US" dirty="0"/>
              <a:t> the problem really was…</a:t>
            </a:r>
          </a:p>
          <a:p>
            <a:pPr lvl="1"/>
            <a:r>
              <a:rPr lang="en-US" dirty="0"/>
              <a:t>…and how reality can be different from blackboard drawings</a:t>
            </a:r>
          </a:p>
          <a:p>
            <a:r>
              <a:rPr lang="en-US" dirty="0"/>
              <a:t>Dealing with extra complexity and seeking solutions since then</a:t>
            </a:r>
          </a:p>
          <a:p>
            <a:pPr lvl="1"/>
            <a:r>
              <a:rPr lang="en-US" dirty="0"/>
              <a:t>Moving gradually from a toy example with geometry only to the full complexity of an LHC experiment simulation</a:t>
            </a:r>
          </a:p>
        </p:txBody>
      </p:sp>
      <p:sp>
        <p:nvSpPr>
          <p:cNvPr id="4" name="Slide Number Placeholder 3">
            <a:extLst>
              <a:ext uri="{FF2B5EF4-FFF2-40B4-BE49-F238E27FC236}">
                <a16:creationId xmlns:a16="http://schemas.microsoft.com/office/drawing/2014/main" id="{BC70D2BA-DB72-1E45-AB2A-FECDCF9E6891}"/>
              </a:ext>
            </a:extLst>
          </p:cNvPr>
          <p:cNvSpPr>
            <a:spLocks noGrp="1"/>
          </p:cNvSpPr>
          <p:nvPr>
            <p:ph type="sldNum" sz="quarter" idx="12"/>
          </p:nvPr>
        </p:nvSpPr>
        <p:spPr/>
        <p:txBody>
          <a:bodyPr/>
          <a:lstStyle/>
          <a:p>
            <a:fld id="{40FD0629-489C-2B4C-9462-5B2376EE3AC2}" type="slidenum">
              <a:rPr lang="en-US" smtClean="0"/>
              <a:t>13</a:t>
            </a:fld>
            <a:endParaRPr lang="en-US"/>
          </a:p>
        </p:txBody>
      </p:sp>
      <p:grpSp>
        <p:nvGrpSpPr>
          <p:cNvPr id="15" name="Group 14">
            <a:extLst>
              <a:ext uri="{FF2B5EF4-FFF2-40B4-BE49-F238E27FC236}">
                <a16:creationId xmlns:a16="http://schemas.microsoft.com/office/drawing/2014/main" id="{B0B89AFE-4EE3-C545-90B4-94A294475F53}"/>
              </a:ext>
            </a:extLst>
          </p:cNvPr>
          <p:cNvGrpSpPr/>
          <p:nvPr/>
        </p:nvGrpSpPr>
        <p:grpSpPr>
          <a:xfrm>
            <a:off x="5621968" y="2132684"/>
            <a:ext cx="6260122" cy="3737219"/>
            <a:chOff x="76200" y="1541075"/>
            <a:chExt cx="8915400" cy="5164525"/>
          </a:xfrm>
        </p:grpSpPr>
        <p:pic>
          <p:nvPicPr>
            <p:cNvPr id="16" name="Picture 15" descr="transport_baskets.gif">
              <a:extLst>
                <a:ext uri="{FF2B5EF4-FFF2-40B4-BE49-F238E27FC236}">
                  <a16:creationId xmlns:a16="http://schemas.microsoft.com/office/drawing/2014/main" id="{4CFC22AC-8611-C645-8C9D-F3EEC597D14B}"/>
                </a:ext>
              </a:extLst>
            </p:cNvPr>
            <p:cNvPicPr>
              <a:picLocks noChangeAspect="1"/>
            </p:cNvPicPr>
            <p:nvPr/>
          </p:nvPicPr>
          <p:blipFill>
            <a:blip r:embed="rId3" cstate="print"/>
            <a:stretch>
              <a:fillRect/>
            </a:stretch>
          </p:blipFill>
          <p:spPr>
            <a:xfrm>
              <a:off x="457200" y="1541075"/>
              <a:ext cx="8001000" cy="5164525"/>
            </a:xfrm>
            <a:prstGeom prst="rect">
              <a:avLst/>
            </a:prstGeom>
          </p:spPr>
        </p:pic>
        <p:sp>
          <p:nvSpPr>
            <p:cNvPr id="17" name="Rectangular Callout 16">
              <a:extLst>
                <a:ext uri="{FF2B5EF4-FFF2-40B4-BE49-F238E27FC236}">
                  <a16:creationId xmlns:a16="http://schemas.microsoft.com/office/drawing/2014/main" id="{89C18F0F-6307-C54F-8F9C-650CB677DDF9}"/>
                </a:ext>
              </a:extLst>
            </p:cNvPr>
            <p:cNvSpPr/>
            <p:nvPr/>
          </p:nvSpPr>
          <p:spPr>
            <a:xfrm>
              <a:off x="124326" y="1905000"/>
              <a:ext cx="1676400" cy="685800"/>
            </a:xfrm>
            <a:prstGeom prst="wedgeRectCallout">
              <a:avLst>
                <a:gd name="adj1" fmla="val 19517"/>
                <a:gd name="adj2" fmla="val 14236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Initial events injection</a:t>
              </a:r>
            </a:p>
          </p:txBody>
        </p:sp>
        <p:sp>
          <p:nvSpPr>
            <p:cNvPr id="18" name="Rectangular Callout 17">
              <a:extLst>
                <a:ext uri="{FF2B5EF4-FFF2-40B4-BE49-F238E27FC236}">
                  <a16:creationId xmlns:a16="http://schemas.microsoft.com/office/drawing/2014/main" id="{5F84D359-DA38-1044-8FD9-24AB53A40498}"/>
                </a:ext>
              </a:extLst>
            </p:cNvPr>
            <p:cNvSpPr/>
            <p:nvPr/>
          </p:nvSpPr>
          <p:spPr>
            <a:xfrm>
              <a:off x="1447800" y="3124200"/>
              <a:ext cx="1676400" cy="1066800"/>
            </a:xfrm>
            <a:prstGeom prst="wedgeRectCallout">
              <a:avLst>
                <a:gd name="adj1" fmla="val -14401"/>
                <a:gd name="adj2" fmla="val 14437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Optimal regime</a:t>
              </a:r>
            </a:p>
            <a:p>
              <a:pPr algn="ctr">
                <a:buFont typeface="Arial" pitchFamily="34" charset="0"/>
                <a:buChar char="•"/>
              </a:pPr>
              <a:r>
                <a:rPr lang="en-US" sz="1200" b="1" dirty="0">
                  <a:solidFill>
                    <a:schemeClr val="tx1"/>
                  </a:solidFill>
                </a:rPr>
                <a:t> Constant basket content</a:t>
              </a:r>
            </a:p>
          </p:txBody>
        </p:sp>
        <p:sp>
          <p:nvSpPr>
            <p:cNvPr id="19" name="Rectangular Callout 18">
              <a:extLst>
                <a:ext uri="{FF2B5EF4-FFF2-40B4-BE49-F238E27FC236}">
                  <a16:creationId xmlns:a16="http://schemas.microsoft.com/office/drawing/2014/main" id="{CFDDA2BA-75EA-B140-83F4-C45A0D930A8D}"/>
                </a:ext>
              </a:extLst>
            </p:cNvPr>
            <p:cNvSpPr/>
            <p:nvPr/>
          </p:nvSpPr>
          <p:spPr>
            <a:xfrm>
              <a:off x="3581400" y="1981200"/>
              <a:ext cx="2895600" cy="1447800"/>
            </a:xfrm>
            <a:prstGeom prst="wedgeRectCallout">
              <a:avLst>
                <a:gd name="adj1" fmla="val -31945"/>
                <a:gd name="adj2" fmla="val 11207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Sparse regime</a:t>
              </a:r>
            </a:p>
            <a:p>
              <a:pPr algn="ctr">
                <a:buFont typeface="Arial" pitchFamily="34" charset="0"/>
                <a:buChar char="•"/>
              </a:pPr>
              <a:r>
                <a:rPr lang="en-US" sz="1200" b="1" dirty="0">
                  <a:solidFill>
                    <a:schemeClr val="tx1"/>
                  </a:solidFill>
                </a:rPr>
                <a:t> More and more frequent garbage collections (</a:t>
              </a:r>
              <a:r>
                <a:rPr lang="en-US" sz="1200" b="1" dirty="0">
                  <a:solidFill>
                    <a:srgbClr val="C00000"/>
                  </a:solidFill>
                </a:rPr>
                <a:t>drink the glass empty…</a:t>
              </a:r>
              <a:r>
                <a:rPr lang="en-US" sz="1200" b="1" dirty="0">
                  <a:solidFill>
                    <a:schemeClr val="tx1"/>
                  </a:solidFill>
                </a:rPr>
                <a:t>)</a:t>
              </a:r>
            </a:p>
            <a:p>
              <a:pPr algn="ctr">
                <a:buFont typeface="Arial" pitchFamily="34" charset="0"/>
                <a:buChar char="•"/>
              </a:pPr>
              <a:r>
                <a:rPr lang="en-US" sz="1200" b="1" dirty="0">
                  <a:solidFill>
                    <a:schemeClr val="tx1"/>
                  </a:solidFill>
                </a:rPr>
                <a:t>Less tracks per basket</a:t>
              </a:r>
            </a:p>
          </p:txBody>
        </p:sp>
        <p:cxnSp>
          <p:nvCxnSpPr>
            <p:cNvPr id="20" name="Straight Connector 19">
              <a:extLst>
                <a:ext uri="{FF2B5EF4-FFF2-40B4-BE49-F238E27FC236}">
                  <a16:creationId xmlns:a16="http://schemas.microsoft.com/office/drawing/2014/main" id="{BF43D7D1-5490-C949-8038-E1AB19853B9C}"/>
                </a:ext>
              </a:extLst>
            </p:cNvPr>
            <p:cNvCxnSpPr/>
            <p:nvPr/>
          </p:nvCxnSpPr>
          <p:spPr>
            <a:xfrm flipV="1">
              <a:off x="1271338" y="6019800"/>
              <a:ext cx="7567862" cy="16042"/>
            </a:xfrm>
            <a:prstGeom prst="line">
              <a:avLst/>
            </a:prstGeom>
            <a:ln w="25400">
              <a:solidFill>
                <a:srgbClr val="00206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63767DA-1190-F14E-8F3A-3462ED894AAC}"/>
                </a:ext>
              </a:extLst>
            </p:cNvPr>
            <p:cNvSpPr txBox="1"/>
            <p:nvPr/>
          </p:nvSpPr>
          <p:spPr>
            <a:xfrm>
              <a:off x="76200" y="5742802"/>
              <a:ext cx="2362202" cy="574184"/>
            </a:xfrm>
            <a:prstGeom prst="rect">
              <a:avLst/>
            </a:prstGeom>
            <a:noFill/>
          </p:spPr>
          <p:txBody>
            <a:bodyPr wrap="square" rtlCol="0">
              <a:spAutoFit/>
            </a:bodyPr>
            <a:lstStyle/>
            <a:p>
              <a:r>
                <a:rPr lang="en-US" sz="1000" b="1" dirty="0"/>
                <a:t>Garbage collection threshold</a:t>
              </a:r>
            </a:p>
          </p:txBody>
        </p:sp>
        <p:cxnSp>
          <p:nvCxnSpPr>
            <p:cNvPr id="22" name="Straight Connector 21">
              <a:extLst>
                <a:ext uri="{FF2B5EF4-FFF2-40B4-BE49-F238E27FC236}">
                  <a16:creationId xmlns:a16="http://schemas.microsoft.com/office/drawing/2014/main" id="{1508BD2E-8CC8-3847-AD25-3E39F8117288}"/>
                </a:ext>
              </a:extLst>
            </p:cNvPr>
            <p:cNvCxnSpPr/>
            <p:nvPr/>
          </p:nvCxnSpPr>
          <p:spPr>
            <a:xfrm>
              <a:off x="7162800" y="2057400"/>
              <a:ext cx="0" cy="4114800"/>
            </a:xfrm>
            <a:prstGeom prst="line">
              <a:avLst/>
            </a:prstGeom>
            <a:ln w="25400">
              <a:solidFill>
                <a:srgbClr val="002060"/>
              </a:solidFill>
            </a:ln>
          </p:spPr>
          <p:style>
            <a:lnRef idx="1">
              <a:schemeClr val="accent1"/>
            </a:lnRef>
            <a:fillRef idx="0">
              <a:schemeClr val="accent1"/>
            </a:fillRef>
            <a:effectRef idx="0">
              <a:schemeClr val="accent1"/>
            </a:effectRef>
            <a:fontRef idx="minor">
              <a:schemeClr val="tx1"/>
            </a:fontRef>
          </p:style>
        </p:cxnSp>
        <p:sp>
          <p:nvSpPr>
            <p:cNvPr id="23" name="Rectangular Callout 22">
              <a:extLst>
                <a:ext uri="{FF2B5EF4-FFF2-40B4-BE49-F238E27FC236}">
                  <a16:creationId xmlns:a16="http://schemas.microsoft.com/office/drawing/2014/main" id="{1618D7DB-7CF8-8648-8BEB-759897DEA8B1}"/>
                </a:ext>
              </a:extLst>
            </p:cNvPr>
            <p:cNvSpPr/>
            <p:nvPr/>
          </p:nvSpPr>
          <p:spPr>
            <a:xfrm>
              <a:off x="6172200" y="2971800"/>
              <a:ext cx="2819400" cy="1447800"/>
            </a:xfrm>
            <a:prstGeom prst="wedgeRectCallout">
              <a:avLst>
                <a:gd name="adj1" fmla="val -5470"/>
                <a:gd name="adj2" fmla="val 12205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Depletion regime</a:t>
              </a:r>
            </a:p>
            <a:p>
              <a:pPr algn="ctr">
                <a:buFont typeface="Arial" pitchFamily="34" charset="0"/>
                <a:buChar char="•"/>
              </a:pPr>
              <a:r>
                <a:rPr lang="en-US" sz="1200" b="1" dirty="0">
                  <a:solidFill>
                    <a:schemeClr val="tx1"/>
                  </a:solidFill>
                </a:rPr>
                <a:t>Continuous garbage collection</a:t>
              </a:r>
            </a:p>
            <a:p>
              <a:pPr algn="ctr">
                <a:buFont typeface="Arial" pitchFamily="34" charset="0"/>
                <a:buChar char="•"/>
              </a:pPr>
              <a:r>
                <a:rPr lang="en-US" sz="1200" b="1" dirty="0">
                  <a:solidFill>
                    <a:schemeClr val="tx1"/>
                  </a:solidFill>
                </a:rPr>
                <a:t>New events needed</a:t>
              </a:r>
            </a:p>
            <a:p>
              <a:pPr algn="ctr">
                <a:buFont typeface="Arial" pitchFamily="34" charset="0"/>
                <a:buChar char="•"/>
              </a:pPr>
              <a:r>
                <a:rPr lang="en-US" sz="1200" b="1" dirty="0">
                  <a:solidFill>
                    <a:schemeClr val="tx1"/>
                  </a:solidFill>
                </a:rPr>
                <a:t>Force flushing some events</a:t>
              </a:r>
            </a:p>
          </p:txBody>
        </p:sp>
      </p:grpSp>
    </p:spTree>
    <p:extLst>
      <p:ext uri="{BB962C8B-B14F-4D97-AF65-F5344CB8AC3E}">
        <p14:creationId xmlns:p14="http://schemas.microsoft.com/office/powerpoint/2010/main" val="237250656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838201"/>
            <a:ext cx="8305800" cy="5029199"/>
          </a:xfrm>
        </p:spPr>
        <p:txBody>
          <a:bodyPr/>
          <a:lstStyle/>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Two approaches to scoring in CMSSW:</a:t>
            </a:r>
          </a:p>
          <a:p>
            <a:pPr marL="344488" indent="-344488">
              <a:spcBef>
                <a:spcPts val="1200"/>
              </a:spcBef>
              <a:buClr>
                <a:schemeClr val="tx1"/>
              </a:buClr>
              <a:buFont typeface="+mj-lt"/>
              <a:buAutoNum type="arabicPeriod"/>
            </a:pPr>
            <a:r>
              <a:rPr lang="en-US" sz="2000" dirty="0">
                <a:latin typeface="Times New Roman" pitchFamily="18" charset="0"/>
                <a:cs typeface="Times New Roman" pitchFamily="18" charset="0"/>
              </a:rPr>
              <a:t>Inherit from </a:t>
            </a:r>
            <a:r>
              <a:rPr lang="en-US" sz="2000" b="1" dirty="0">
                <a:latin typeface="Times New Roman" pitchFamily="18" charset="0"/>
                <a:cs typeface="Times New Roman" pitchFamily="18" charset="0"/>
              </a:rPr>
              <a:t>G4VSensitiveDetector</a:t>
            </a:r>
            <a:r>
              <a:rPr lang="en-US" sz="2000" dirty="0">
                <a:latin typeface="Times New Roman" pitchFamily="18" charset="0"/>
                <a:cs typeface="Times New Roman" pitchFamily="18" charset="0"/>
              </a:rPr>
              <a:t> (Geant4 class)</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automatically initialized for geometry volumes marked as sensitive</a:t>
            </a:r>
          </a:p>
          <a:p>
            <a:pPr marL="344488" indent="-344488">
              <a:spcBef>
                <a:spcPts val="1200"/>
              </a:spcBef>
              <a:buClr>
                <a:schemeClr val="tx1"/>
              </a:buClr>
              <a:buFont typeface="+mj-lt"/>
              <a:buAutoNum type="arabicPeriod"/>
            </a:pPr>
            <a:r>
              <a:rPr lang="en-US" sz="2000" dirty="0">
                <a:latin typeface="Times New Roman" pitchFamily="18" charset="0"/>
                <a:cs typeface="Times New Roman" pitchFamily="18" charset="0"/>
              </a:rPr>
              <a:t>Inherit from </a:t>
            </a:r>
            <a:r>
              <a:rPr lang="en-US" sz="2000" b="1" dirty="0" err="1">
                <a:latin typeface="Times New Roman" pitchFamily="18" charset="0"/>
                <a:cs typeface="Times New Roman" pitchFamily="18" charset="0"/>
              </a:rPr>
              <a:t>SimWatcher</a:t>
            </a:r>
            <a:r>
              <a:rPr lang="en-US" sz="2000" dirty="0">
                <a:latin typeface="Times New Roman" pitchFamily="18" charset="0"/>
                <a:cs typeface="Times New Roman" pitchFamily="18" charset="0"/>
              </a:rPr>
              <a:t> (CMSSW standalone class)</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need to specify names of watched geometry volumes</a:t>
            </a:r>
          </a:p>
          <a:p>
            <a:pPr marL="227013" indent="-227013">
              <a:spcBef>
                <a:spcPts val="1200"/>
              </a:spcBef>
              <a:buClr>
                <a:schemeClr val="tx1"/>
              </a:buClr>
              <a:tabLst>
                <a:tab pos="461963" algn="l"/>
                <a:tab pos="687388" algn="l"/>
              </a:tabLst>
            </a:pPr>
            <a:r>
              <a:rPr lang="en-US" sz="2000" dirty="0" err="1">
                <a:latin typeface="Times New Roman" pitchFamily="18" charset="0"/>
                <a:cs typeface="Times New Roman" pitchFamily="18" charset="0"/>
              </a:rPr>
              <a:t>CaloSteppingAction</a:t>
            </a:r>
            <a:r>
              <a:rPr lang="en-US" sz="2000" dirty="0">
                <a:latin typeface="Times New Roman" pitchFamily="18" charset="0"/>
                <a:cs typeface="Times New Roman" pitchFamily="18" charset="0"/>
              </a:rPr>
              <a:t> is a demonstrator class w/ approach 2</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Simplified version of ECAL and HCAL scoring</a:t>
            </a:r>
          </a:p>
          <a:p>
            <a:pPr marL="461963" indent="-227013">
              <a:spcBef>
                <a:spcPts val="1200"/>
              </a:spcBef>
              <a:buClr>
                <a:schemeClr val="tx1"/>
              </a:buClr>
              <a:buFont typeface="Courier New" panose="02070309020205020404" pitchFamily="49" charset="0"/>
              <a:buChar char="o"/>
            </a:pPr>
            <a:r>
              <a:rPr lang="en-US" sz="2000" dirty="0">
                <a:latin typeface="Times New Roman" pitchFamily="18" charset="0"/>
                <a:cs typeface="Times New Roman" pitchFamily="18" charset="0"/>
              </a:rPr>
              <a:t>Less dependent on Geant4 interfaces</a:t>
            </a:r>
          </a:p>
          <a:p>
            <a:pPr marL="227013" indent="-227013">
              <a:spcBef>
                <a:spcPts val="1200"/>
              </a:spcBef>
              <a:buClr>
                <a:schemeClr val="tx1"/>
              </a:buClr>
              <a:tabLst>
                <a:tab pos="461963" algn="l"/>
                <a:tab pos="687388" algn="l"/>
              </a:tabLst>
            </a:pPr>
            <a:r>
              <a:rPr lang="en-US" sz="2000" dirty="0">
                <a:latin typeface="Times New Roman" pitchFamily="18" charset="0"/>
                <a:cs typeface="Times New Roman" pitchFamily="18" charset="0"/>
              </a:rPr>
              <a:t>“Real” SD code uses approach 1</a:t>
            </a:r>
          </a:p>
          <a:p>
            <a:pPr>
              <a:spcBef>
                <a:spcPts val="1200"/>
              </a:spcBef>
              <a:buClr>
                <a:schemeClr val="tx1"/>
              </a:buClr>
              <a:buFont typeface="Wingdings" panose="05000000000000000000" pitchFamily="2" charset="2"/>
              <a:buChar char="Ø"/>
              <a:tabLst>
                <a:tab pos="461963" algn="l"/>
                <a:tab pos="687388" algn="l"/>
              </a:tabLst>
            </a:pPr>
            <a:r>
              <a:rPr lang="en-US" sz="2000" dirty="0">
                <a:latin typeface="Times New Roman" pitchFamily="18" charset="0"/>
                <a:cs typeface="Times New Roman" pitchFamily="18" charset="0"/>
              </a:rPr>
              <a:t>More work to extract Geant4 dependencies will be necessary</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Some SD class methods directly from Geant4 (via inheritance)</a:t>
            </a:r>
          </a:p>
          <a:p>
            <a:pPr marL="461963" indent="-227013">
              <a:spcBef>
                <a:spcPts val="1200"/>
              </a:spcBef>
              <a:buClr>
                <a:schemeClr val="tx1"/>
              </a:buClr>
              <a:buFont typeface="Courier New" panose="02070309020205020404" pitchFamily="49" charset="0"/>
              <a:buChar char="o"/>
              <a:tabLst>
                <a:tab pos="461963" algn="l"/>
                <a:tab pos="687388" algn="l"/>
              </a:tabLst>
            </a:pPr>
            <a:r>
              <a:rPr lang="en-US" sz="2000" dirty="0">
                <a:latin typeface="Times New Roman" pitchFamily="18" charset="0"/>
                <a:cs typeface="Times New Roman" pitchFamily="18" charset="0"/>
              </a:rPr>
              <a:t>Need to mock up Geant4-esque interfaces w/ dummy classes for </a:t>
            </a:r>
            <a:r>
              <a:rPr lang="en-US" sz="2000" dirty="0" err="1">
                <a:latin typeface="Times New Roman" pitchFamily="18" charset="0"/>
                <a:cs typeface="Times New Roman" pitchFamily="18" charset="0"/>
              </a:rPr>
              <a:t>GeantV</a:t>
            </a:r>
            <a:endParaRPr lang="en-US" sz="2000" dirty="0">
              <a:latin typeface="Times New Roman" pitchFamily="18" charset="0"/>
              <a:cs typeface="Times New Roman" pitchFamily="18" charset="0"/>
            </a:endParaRPr>
          </a:p>
          <a:p>
            <a:pPr marL="227013" indent="-227013">
              <a:spcBef>
                <a:spcPts val="1200"/>
              </a:spcBef>
              <a:buClr>
                <a:schemeClr val="tx1"/>
              </a:buClr>
              <a:tabLst>
                <a:tab pos="461963" algn="l"/>
                <a:tab pos="687388" algn="l"/>
              </a:tabLst>
            </a:pPr>
            <a:endParaRPr lang="en-US" sz="2000" dirty="0">
              <a:latin typeface="Times New Roman" pitchFamily="18" charset="0"/>
              <a:cs typeface="Times New Roman"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Scoring Approaches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130</a:t>
            </a:fld>
            <a:endParaRPr lang="en-US" dirty="0">
              <a:solidFill>
                <a:schemeClr val="tx1"/>
              </a:solidFill>
            </a:endParaRPr>
          </a:p>
        </p:txBody>
      </p:sp>
    </p:spTree>
    <p:extLst>
      <p:ext uri="{BB962C8B-B14F-4D97-AF65-F5344CB8AC3E}">
        <p14:creationId xmlns:p14="http://schemas.microsoft.com/office/powerpoint/2010/main" val="2485927719"/>
      </p:ext>
    </p:extLst>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762000"/>
            <a:ext cx="8229600" cy="5181600"/>
          </a:xfrm>
        </p:spPr>
        <p:txBody>
          <a:bodyPr/>
          <a:lstStyle/>
          <a:p>
            <a:pPr marL="344488" indent="-344488">
              <a:spcBef>
                <a:spcPts val="1800"/>
              </a:spcBef>
              <a:buFont typeface="+mj-lt"/>
              <a:buAutoNum type="arabicPeriod" startAt="3"/>
            </a:pPr>
            <a:r>
              <a:rPr lang="en-US" sz="2000" dirty="0">
                <a:latin typeface="Times New Roman" panose="02020603050405020304" pitchFamily="18" charset="0"/>
                <a:cs typeface="Times New Roman" panose="02020603050405020304" pitchFamily="18" charset="0"/>
              </a:rPr>
              <a:t>Generate </a:t>
            </a:r>
            <a:r>
              <a:rPr lang="en-US" sz="2000" dirty="0">
                <a:solidFill>
                  <a:schemeClr val="accent6"/>
                </a:solidFill>
                <a:latin typeface="Times New Roman" panose="02020603050405020304" pitchFamily="18" charset="0"/>
                <a:cs typeface="Times New Roman" panose="02020603050405020304" pitchFamily="18" charset="0"/>
              </a:rPr>
              <a:t>1000</a:t>
            </a:r>
            <a:r>
              <a:rPr lang="en-US" sz="2000" dirty="0">
                <a:latin typeface="Times New Roman" panose="02020603050405020304" pitchFamily="18" charset="0"/>
                <a:cs typeface="Times New Roman" panose="02020603050405020304" pitchFamily="18" charset="0"/>
              </a:rPr>
              <a:t> events of single electrons at </a:t>
            </a:r>
            <a:r>
              <a:rPr lang="en-US" sz="2000" dirty="0">
                <a:solidFill>
                  <a:schemeClr val="accent6"/>
                </a:solidFill>
                <a:latin typeface="Times New Roman" panose="02020603050405020304" pitchFamily="18" charset="0"/>
                <a:cs typeface="Times New Roman" panose="02020603050405020304" pitchFamily="18" charset="0"/>
              </a:rPr>
              <a:t>2, 10 and 50 GeV</a:t>
            </a:r>
            <a:r>
              <a:rPr lang="en-US" sz="2000" dirty="0">
                <a:latin typeface="Times New Roman" panose="02020603050405020304" pitchFamily="18" charset="0"/>
                <a:cs typeface="Times New Roman" panose="02020603050405020304" pitchFamily="18" charset="0"/>
              </a:rPr>
              <a:t> at a fixed direction and compare </a:t>
            </a:r>
            <a:r>
              <a:rPr lang="en-US" sz="2000" dirty="0" err="1">
                <a:latin typeface="Times New Roman" panose="02020603050405020304" pitchFamily="18" charset="0"/>
                <a:cs typeface="Times New Roman" panose="02020603050405020304" pitchFamily="18" charset="0"/>
              </a:rPr>
              <a:t>GeantV</a:t>
            </a:r>
            <a:r>
              <a:rPr lang="en-US" sz="2000" dirty="0">
                <a:latin typeface="Times New Roman" panose="02020603050405020304" pitchFamily="18" charset="0"/>
                <a:cs typeface="Times New Roman" panose="02020603050405020304" pitchFamily="18" charset="0"/>
              </a:rPr>
              <a:t> against Geant4 with magnetic field </a:t>
            </a:r>
            <a:r>
              <a:rPr lang="en-US" sz="2000" dirty="0">
                <a:solidFill>
                  <a:schemeClr val="accent6"/>
                </a:solidFill>
                <a:latin typeface="Times New Roman" panose="02020603050405020304" pitchFamily="18" charset="0"/>
                <a:cs typeface="Times New Roman" panose="02020603050405020304" pitchFamily="18" charset="0"/>
              </a:rPr>
              <a:t>off</a:t>
            </a:r>
            <a:r>
              <a:rPr lang="en-US" sz="2000" dirty="0">
                <a:latin typeface="Times New Roman" panose="02020603050405020304" pitchFamily="18" charset="0"/>
                <a:cs typeface="Times New Roman" panose="02020603050405020304" pitchFamily="18" charset="0"/>
              </a:rPr>
              <a:t> and on at </a:t>
            </a:r>
            <a:r>
              <a:rPr lang="en-US" sz="2000" dirty="0">
                <a:solidFill>
                  <a:schemeClr val="accent6"/>
                </a:solidFill>
                <a:latin typeface="Times New Roman" panose="02020603050405020304" pitchFamily="18" charset="0"/>
                <a:cs typeface="Times New Roman" panose="02020603050405020304" pitchFamily="18" charset="0"/>
              </a:rPr>
              <a:t>3.8 Tesla</a:t>
            </a:r>
          </a:p>
          <a:p>
            <a:pPr marL="344488" indent="-344488">
              <a:spcBef>
                <a:spcPts val="1800"/>
              </a:spcBef>
              <a:buFont typeface="+mj-lt"/>
              <a:buAutoNum type="arabicPeriod" startAt="3"/>
            </a:pPr>
            <a:r>
              <a:rPr lang="en-US" sz="2000" dirty="0">
                <a:latin typeface="Times New Roman" panose="02020603050405020304" pitchFamily="18" charset="0"/>
                <a:cs typeface="Times New Roman" panose="02020603050405020304" pitchFamily="18" charset="0"/>
              </a:rPr>
              <a:t>Generate 100 events of 50 GeV double electrons at </a:t>
            </a:r>
            <a:r>
              <a:rPr lang="en-US" sz="2000" dirty="0">
                <a:solidFill>
                  <a:schemeClr val="accent6"/>
                </a:solidFill>
                <a:latin typeface="Times New Roman" panose="02020603050405020304" pitchFamily="18" charset="0"/>
                <a:cs typeface="Times New Roman" panose="02020603050405020304" pitchFamily="18" charset="0"/>
              </a:rPr>
              <a:t>50 GeV</a:t>
            </a:r>
            <a:r>
              <a:rPr lang="en-US" sz="2000" dirty="0">
                <a:latin typeface="Times New Roman" panose="02020603050405020304" pitchFamily="18" charset="0"/>
                <a:cs typeface="Times New Roman" panose="02020603050405020304" pitchFamily="18" charset="0"/>
              </a:rPr>
              <a:t> with </a:t>
            </a:r>
            <a:r>
              <a:rPr lang="en-US" sz="2000" dirty="0">
                <a:solidFill>
                  <a:schemeClr val="accent6"/>
                </a:solidFill>
                <a:latin typeface="Times New Roman" panose="02020603050405020304" pitchFamily="18" charset="0"/>
                <a:cs typeface="Times New Roman" panose="02020603050405020304" pitchFamily="18" charset="0"/>
              </a:rPr>
              <a:t>-3 &lt; η &lt; 3</a:t>
            </a:r>
            <a:r>
              <a:rPr lang="en-US" sz="2000" dirty="0">
                <a:latin typeface="Times New Roman" panose="02020603050405020304" pitchFamily="18" charset="0"/>
                <a:cs typeface="Times New Roman" panose="02020603050405020304" pitchFamily="18" charset="0"/>
              </a:rPr>
              <a:t> and </a:t>
            </a:r>
            <a:r>
              <a:rPr lang="en-US" sz="2000" dirty="0">
                <a:solidFill>
                  <a:schemeClr val="accent6"/>
                </a:solidFill>
                <a:latin typeface="Times New Roman" panose="02020603050405020304" pitchFamily="18" charset="0"/>
                <a:cs typeface="Times New Roman" panose="02020603050405020304" pitchFamily="18" charset="0"/>
              </a:rPr>
              <a:t>0 &lt; φ &lt; 2π</a:t>
            </a:r>
            <a:r>
              <a:rPr lang="en-US" sz="2000" dirty="0">
                <a:latin typeface="Times New Roman" panose="02020603050405020304" pitchFamily="18" charset="0"/>
                <a:cs typeface="Times New Roman" panose="02020603050405020304" pitchFamily="18" charset="0"/>
              </a:rPr>
              <a:t>, run in multi-threaded mode (</a:t>
            </a:r>
            <a:r>
              <a:rPr lang="en-US" sz="2000" dirty="0">
                <a:solidFill>
                  <a:schemeClr val="accent6"/>
                </a:solidFill>
                <a:latin typeface="Times New Roman" panose="02020603050405020304" pitchFamily="18" charset="0"/>
                <a:cs typeface="Times New Roman" panose="02020603050405020304" pitchFamily="18" charset="0"/>
              </a:rPr>
              <a:t>4 threads</a:t>
            </a:r>
            <a:r>
              <a:rPr lang="en-US" sz="2000" dirty="0">
                <a:latin typeface="Times New Roman" panose="02020603050405020304" pitchFamily="18" charset="0"/>
                <a:cs typeface="Times New Roman" panose="02020603050405020304" pitchFamily="18" charset="0"/>
              </a:rPr>
              <a:t>), B = </a:t>
            </a:r>
            <a:r>
              <a:rPr lang="en-US" sz="2000" dirty="0">
                <a:solidFill>
                  <a:srgbClr val="F79646"/>
                </a:solidFill>
                <a:latin typeface="Times New Roman" panose="02020603050405020304" pitchFamily="18" charset="0"/>
                <a:cs typeface="Times New Roman" panose="02020603050405020304" pitchFamily="18" charset="0"/>
              </a:rPr>
              <a:t>0 Tesla</a:t>
            </a:r>
          </a:p>
          <a:p>
            <a:pPr marL="344488" indent="-344488">
              <a:spcBef>
                <a:spcPts val="1800"/>
              </a:spcBef>
              <a:buFont typeface="+mj-lt"/>
              <a:buAutoNum type="arabicPeriod" startAt="3"/>
            </a:pPr>
            <a:r>
              <a:rPr lang="en-US" sz="2000" dirty="0">
                <a:latin typeface="Times New Roman" panose="02020603050405020304" pitchFamily="18" charset="0"/>
                <a:cs typeface="Times New Roman" panose="02020603050405020304" pitchFamily="18" charset="0"/>
              </a:rPr>
              <a:t>Repeat multi-threaded test with B = </a:t>
            </a:r>
            <a:r>
              <a:rPr lang="en-US" sz="2000" dirty="0">
                <a:solidFill>
                  <a:srgbClr val="F79646"/>
                </a:solidFill>
                <a:latin typeface="Times New Roman" panose="02020603050405020304" pitchFamily="18" charset="0"/>
                <a:cs typeface="Times New Roman" panose="02020603050405020304" pitchFamily="18" charset="0"/>
              </a:rPr>
              <a:t>3.8 Tesla</a:t>
            </a:r>
          </a:p>
          <a:p>
            <a:pPr marL="344488" indent="-344488">
              <a:spcBef>
                <a:spcPts val="1800"/>
              </a:spcBef>
            </a:pPr>
            <a:endParaRPr lang="en-US" sz="2000" dirty="0">
              <a:latin typeface="Times New Roman" panose="02020603050405020304" pitchFamily="18" charset="0"/>
              <a:cs typeface="Times New Roman" panose="02020603050405020304" pitchFamily="18" charset="0"/>
            </a:endParaRP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More Physics Validation</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131</a:t>
            </a:fld>
            <a:endParaRPr lang="en-US" dirty="0">
              <a:solidFill>
                <a:schemeClr val="tx1"/>
              </a:solidFill>
            </a:endParaRPr>
          </a:p>
        </p:txBody>
      </p:sp>
    </p:spTree>
    <p:extLst>
      <p:ext uri="{BB962C8B-B14F-4D97-AF65-F5344CB8AC3E}">
        <p14:creationId xmlns:p14="http://schemas.microsoft.com/office/powerpoint/2010/main" val="3707121865"/>
      </p:ext>
    </p:extLst>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Number of hits is the same  for all 3 energies. The differences are at the level of 0.1/0.3/0.2% for 2, 10 and 50 GeV</a:t>
            </a:r>
          </a:p>
          <a:p>
            <a:pPr marL="227013" indent="-227013">
              <a:spcBef>
                <a:spcPts val="600"/>
              </a:spcBef>
            </a:pPr>
            <a:r>
              <a:rPr lang="en-US" sz="2000" dirty="0">
                <a:latin typeface="Times New Roman" panose="02020603050405020304" pitchFamily="18" charset="0"/>
                <a:cs typeface="Times New Roman" panose="02020603050405020304" pitchFamily="18" charset="0"/>
              </a:rPr>
              <a:t>The means differ by 0.8/0.6/0.4% at the three energies</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3. Energy Deposit with B = 0</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132</a:t>
            </a:fld>
            <a:endParaRPr lang="en-US" dirty="0">
              <a:solidFill>
                <a:schemeClr val="tx1"/>
              </a:solidFill>
            </a:endParaRPr>
          </a:p>
        </p:txBody>
      </p:sp>
      <p:pic>
        <p:nvPicPr>
          <p:cNvPr id="9" name="c_Edep020.jpg" descr="c_Edep020.jpg"/>
          <p:cNvPicPr>
            <a:picLocks noChangeAspect="1"/>
          </p:cNvPicPr>
          <p:nvPr/>
        </p:nvPicPr>
        <p:blipFill>
          <a:blip r:embed="rId3"/>
          <a:stretch>
            <a:fillRect/>
          </a:stretch>
        </p:blipFill>
        <p:spPr>
          <a:xfrm>
            <a:off x="1513856" y="1070101"/>
            <a:ext cx="3085108" cy="2936428"/>
          </a:xfrm>
          <a:prstGeom prst="rect">
            <a:avLst/>
          </a:prstGeom>
          <a:ln w="12700">
            <a:miter lim="400000"/>
          </a:ln>
        </p:spPr>
      </p:pic>
      <p:pic>
        <p:nvPicPr>
          <p:cNvPr id="10" name="c_Edep0100.jpg" descr="c_Edep0100.jpg"/>
          <p:cNvPicPr>
            <a:picLocks noChangeAspect="1"/>
          </p:cNvPicPr>
          <p:nvPr/>
        </p:nvPicPr>
        <p:blipFill>
          <a:blip r:embed="rId4"/>
          <a:stretch>
            <a:fillRect/>
          </a:stretch>
        </p:blipFill>
        <p:spPr>
          <a:xfrm>
            <a:off x="4450667" y="1070101"/>
            <a:ext cx="3085107" cy="2936428"/>
          </a:xfrm>
          <a:prstGeom prst="rect">
            <a:avLst/>
          </a:prstGeom>
          <a:ln w="12700">
            <a:miter lim="400000"/>
          </a:ln>
        </p:spPr>
      </p:pic>
      <p:pic>
        <p:nvPicPr>
          <p:cNvPr id="11" name="c_Edep0500.jpg" descr="c_Edep0500.jpg"/>
          <p:cNvPicPr>
            <a:picLocks noChangeAspect="1"/>
          </p:cNvPicPr>
          <p:nvPr/>
        </p:nvPicPr>
        <p:blipFill>
          <a:blip r:embed="rId5"/>
          <a:stretch>
            <a:fillRect/>
          </a:stretch>
        </p:blipFill>
        <p:spPr>
          <a:xfrm>
            <a:off x="7381244" y="1070101"/>
            <a:ext cx="3085108" cy="2936428"/>
          </a:xfrm>
          <a:prstGeom prst="rect">
            <a:avLst/>
          </a:prstGeom>
          <a:ln w="12700">
            <a:miter lim="400000"/>
          </a:ln>
        </p:spPr>
      </p:pic>
      <p:sp>
        <p:nvSpPr>
          <p:cNvPr id="12" name="2 GeV Electrons"/>
          <p:cNvSpPr txBox="1"/>
          <p:nvPr/>
        </p:nvSpPr>
        <p:spPr>
          <a:xfrm>
            <a:off x="2201530" y="667426"/>
            <a:ext cx="1915590"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a:t>2 GeV Electrons</a:t>
            </a:r>
          </a:p>
        </p:txBody>
      </p:sp>
      <p:sp>
        <p:nvSpPr>
          <p:cNvPr id="13" name="10 GeV Electrons"/>
          <p:cNvSpPr txBox="1"/>
          <p:nvPr/>
        </p:nvSpPr>
        <p:spPr>
          <a:xfrm>
            <a:off x="4964893" y="667426"/>
            <a:ext cx="2056654"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a:t>10 GeV Electrons</a:t>
            </a:r>
          </a:p>
        </p:txBody>
      </p:sp>
      <p:sp>
        <p:nvSpPr>
          <p:cNvPr id="14" name="50 GeV Electrons"/>
          <p:cNvSpPr txBox="1"/>
          <p:nvPr/>
        </p:nvSpPr>
        <p:spPr>
          <a:xfrm>
            <a:off x="7868315" y="667426"/>
            <a:ext cx="2056654"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a:t>50 GeV Electrons</a:t>
            </a:r>
          </a:p>
        </p:txBody>
      </p:sp>
    </p:spTree>
    <p:extLst>
      <p:ext uri="{BB962C8B-B14F-4D97-AF65-F5344CB8AC3E}">
        <p14:creationId xmlns:p14="http://schemas.microsoft.com/office/powerpoint/2010/main" val="1836099142"/>
      </p:ext>
    </p:extLst>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Number of hits is the same  for all 3 energies. The differences are at the level of 27.7/6.7/1.3% for 2, 10 and 50 GeV</a:t>
            </a:r>
          </a:p>
          <a:p>
            <a:pPr marL="227013" indent="-227013">
              <a:spcBef>
                <a:spcPts val="600"/>
              </a:spcBef>
            </a:pPr>
            <a:r>
              <a:rPr lang="en-US" sz="2000" dirty="0">
                <a:latin typeface="Times New Roman" panose="02020603050405020304" pitchFamily="18" charset="0"/>
                <a:cs typeface="Times New Roman" panose="02020603050405020304" pitchFamily="18" charset="0"/>
              </a:rPr>
              <a:t>The means differ by 0.5/1.6/1.7% at the three energies</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3. Energy Deposit with B = 3.8</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133</a:t>
            </a:fld>
            <a:endParaRPr lang="en-US" dirty="0">
              <a:solidFill>
                <a:schemeClr val="tx1"/>
              </a:solidFill>
            </a:endParaRPr>
          </a:p>
        </p:txBody>
      </p:sp>
      <p:pic>
        <p:nvPicPr>
          <p:cNvPr id="15" name="c_Edep021.jpg" descr="c_Edep021.jpg"/>
          <p:cNvPicPr>
            <a:picLocks noChangeAspect="1"/>
          </p:cNvPicPr>
          <p:nvPr/>
        </p:nvPicPr>
        <p:blipFill>
          <a:blip r:embed="rId3"/>
          <a:stretch>
            <a:fillRect/>
          </a:stretch>
        </p:blipFill>
        <p:spPr>
          <a:xfrm>
            <a:off x="1733927" y="1013564"/>
            <a:ext cx="3098145" cy="2948837"/>
          </a:xfrm>
          <a:prstGeom prst="rect">
            <a:avLst/>
          </a:prstGeom>
          <a:ln w="12700">
            <a:miter lim="400000"/>
          </a:ln>
        </p:spPr>
      </p:pic>
      <p:pic>
        <p:nvPicPr>
          <p:cNvPr id="16" name="c_Edep0101.jpg" descr="c_Edep0101.jpg"/>
          <p:cNvPicPr>
            <a:picLocks noChangeAspect="1"/>
          </p:cNvPicPr>
          <p:nvPr/>
        </p:nvPicPr>
        <p:blipFill>
          <a:blip r:embed="rId4"/>
          <a:stretch>
            <a:fillRect/>
          </a:stretch>
        </p:blipFill>
        <p:spPr>
          <a:xfrm>
            <a:off x="4766902" y="1013564"/>
            <a:ext cx="3098145" cy="2948837"/>
          </a:xfrm>
          <a:prstGeom prst="rect">
            <a:avLst/>
          </a:prstGeom>
          <a:ln w="12700">
            <a:miter lim="400000"/>
          </a:ln>
        </p:spPr>
      </p:pic>
      <p:pic>
        <p:nvPicPr>
          <p:cNvPr id="17" name="c_Edep0501.jpg" descr="c_Edep0501.jpg"/>
          <p:cNvPicPr>
            <a:picLocks noChangeAspect="1"/>
          </p:cNvPicPr>
          <p:nvPr/>
        </p:nvPicPr>
        <p:blipFill>
          <a:blip r:embed="rId5"/>
          <a:stretch>
            <a:fillRect/>
          </a:stretch>
        </p:blipFill>
        <p:spPr>
          <a:xfrm>
            <a:off x="7611086" y="1013564"/>
            <a:ext cx="3098145" cy="2948837"/>
          </a:xfrm>
          <a:prstGeom prst="rect">
            <a:avLst/>
          </a:prstGeom>
          <a:ln w="12700">
            <a:miter lim="400000"/>
          </a:ln>
        </p:spPr>
      </p:pic>
      <p:sp>
        <p:nvSpPr>
          <p:cNvPr id="18" name="2 GeV Electrons"/>
          <p:cNvSpPr txBox="1"/>
          <p:nvPr/>
        </p:nvSpPr>
        <p:spPr>
          <a:xfrm>
            <a:off x="2201530" y="718546"/>
            <a:ext cx="1915590"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dirty="0"/>
              <a:t>2 GeV Electrons</a:t>
            </a:r>
          </a:p>
        </p:txBody>
      </p:sp>
      <p:sp>
        <p:nvSpPr>
          <p:cNvPr id="19" name="10 GeV Electrons"/>
          <p:cNvSpPr txBox="1"/>
          <p:nvPr/>
        </p:nvSpPr>
        <p:spPr>
          <a:xfrm>
            <a:off x="5287647" y="718546"/>
            <a:ext cx="2056654"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a:t>10 GeV Electrons</a:t>
            </a:r>
          </a:p>
        </p:txBody>
      </p:sp>
      <p:sp>
        <p:nvSpPr>
          <p:cNvPr id="20" name="50 GeV Electrons"/>
          <p:cNvSpPr txBox="1"/>
          <p:nvPr/>
        </p:nvSpPr>
        <p:spPr>
          <a:xfrm>
            <a:off x="8131830" y="718546"/>
            <a:ext cx="2056654"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800">
                <a:latin typeface="Helvetica"/>
                <a:ea typeface="Helvetica"/>
                <a:cs typeface="Helvetica"/>
                <a:sym typeface="Helvetica"/>
              </a:defRPr>
            </a:lvl1pPr>
          </a:lstStyle>
          <a:p>
            <a:r>
              <a:rPr sz="1969"/>
              <a:t>50 GeV Electrons</a:t>
            </a:r>
          </a:p>
        </p:txBody>
      </p:sp>
    </p:spTree>
    <p:extLst>
      <p:ext uri="{BB962C8B-B14F-4D97-AF65-F5344CB8AC3E}">
        <p14:creationId xmlns:p14="http://schemas.microsoft.com/office/powerpoint/2010/main" val="2934625452"/>
      </p:ext>
    </p:extLst>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_Edep0502.jpg" descr="c_Edep0502.jpg"/>
          <p:cNvPicPr>
            <a:picLocks noChangeAspect="1"/>
          </p:cNvPicPr>
          <p:nvPr/>
        </p:nvPicPr>
        <p:blipFill>
          <a:blip r:embed="rId3"/>
          <a:stretch>
            <a:fillRect/>
          </a:stretch>
        </p:blipFill>
        <p:spPr>
          <a:xfrm>
            <a:off x="1701763" y="635583"/>
            <a:ext cx="4446985" cy="4232673"/>
          </a:xfrm>
          <a:prstGeom prst="rect">
            <a:avLst/>
          </a:prstGeom>
          <a:ln w="12700">
            <a:miter lim="400000"/>
          </a:ln>
        </p:spPr>
      </p:pic>
      <p:pic>
        <p:nvPicPr>
          <p:cNvPr id="12" name="c_Edep1502.jpg" descr="c_Edep1502.jpg"/>
          <p:cNvPicPr>
            <a:picLocks noChangeAspect="1"/>
          </p:cNvPicPr>
          <p:nvPr/>
        </p:nvPicPr>
        <p:blipFill>
          <a:blip r:embed="rId4"/>
          <a:stretch>
            <a:fillRect/>
          </a:stretch>
        </p:blipFill>
        <p:spPr>
          <a:xfrm>
            <a:off x="6065118" y="635583"/>
            <a:ext cx="4446985" cy="4232673"/>
          </a:xfrm>
          <a:prstGeom prst="rect">
            <a:avLst/>
          </a:prstGeom>
          <a:ln w="12700">
            <a:miter lim="400000"/>
          </a:ln>
        </p:spPr>
      </p:pic>
      <p:sp>
        <p:nvSpPr>
          <p:cNvPr id="3074" name="Content Placeholder 2"/>
          <p:cNvSpPr>
            <a:spLocks noGrp="1"/>
          </p:cNvSpPr>
          <p:nvPr>
            <p:ph idx="1"/>
          </p:nvPr>
        </p:nvSpPr>
        <p:spPr>
          <a:xfrm>
            <a:off x="1981200" y="4800600"/>
            <a:ext cx="8229600" cy="1143000"/>
          </a:xfrm>
        </p:spPr>
        <p:txBody>
          <a:bodyPr>
            <a:normAutofit lnSpcReduction="10000"/>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Events are generated with 50 GeV electrons having random direction within a limited range of η and φ</a:t>
            </a:r>
          </a:p>
          <a:p>
            <a:pPr marL="227013" indent="-227013">
              <a:spcBef>
                <a:spcPts val="600"/>
              </a:spcBef>
            </a:pPr>
            <a:r>
              <a:rPr lang="en-US" sz="2000" dirty="0">
                <a:latin typeface="Times New Roman" panose="02020603050405020304" pitchFamily="18" charset="0"/>
                <a:cs typeface="Times New Roman" panose="02020603050405020304" pitchFamily="18" charset="0"/>
              </a:rPr>
              <a:t>The agreement is pretty good in the B=0 option for both # of hits as well as in the shape of the distributions for EB and EE</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4. Energy Deposit with B = 0, MT</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134</a:t>
            </a:fld>
            <a:endParaRPr lang="en-US" dirty="0">
              <a:solidFill>
                <a:schemeClr val="tx1"/>
              </a:solidFill>
            </a:endParaRPr>
          </a:p>
        </p:txBody>
      </p:sp>
    </p:spTree>
    <p:extLst>
      <p:ext uri="{BB962C8B-B14F-4D97-AF65-F5344CB8AC3E}">
        <p14:creationId xmlns:p14="http://schemas.microsoft.com/office/powerpoint/2010/main" val="958425675"/>
      </p:ext>
    </p:extLst>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Hit time distributions are also in good agreement for the B=0 option in EB as well as  in EE</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4. Hit Times with B = 0, MT</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135</a:t>
            </a:fld>
            <a:endParaRPr lang="en-US" dirty="0">
              <a:solidFill>
                <a:schemeClr val="tx1"/>
              </a:solidFill>
            </a:endParaRPr>
          </a:p>
        </p:txBody>
      </p:sp>
      <p:pic>
        <p:nvPicPr>
          <p:cNvPr id="7" name="c_Time0502.jpg" descr="c_Time0502.jpg"/>
          <p:cNvPicPr>
            <a:picLocks noChangeAspect="1"/>
          </p:cNvPicPr>
          <p:nvPr/>
        </p:nvPicPr>
        <p:blipFill>
          <a:blip r:embed="rId3"/>
          <a:stretch>
            <a:fillRect/>
          </a:stretch>
        </p:blipFill>
        <p:spPr>
          <a:xfrm>
            <a:off x="1875273" y="676369"/>
            <a:ext cx="4446985" cy="4232673"/>
          </a:xfrm>
          <a:prstGeom prst="rect">
            <a:avLst/>
          </a:prstGeom>
          <a:ln w="12700">
            <a:miter lim="400000"/>
          </a:ln>
        </p:spPr>
      </p:pic>
      <p:pic>
        <p:nvPicPr>
          <p:cNvPr id="8" name="c_Time1502.jpg" descr="c_Time1502.jpg"/>
          <p:cNvPicPr>
            <a:picLocks noChangeAspect="1"/>
          </p:cNvPicPr>
          <p:nvPr/>
        </p:nvPicPr>
        <p:blipFill>
          <a:blip r:embed="rId4"/>
          <a:stretch>
            <a:fillRect/>
          </a:stretch>
        </p:blipFill>
        <p:spPr>
          <a:xfrm>
            <a:off x="6159364" y="676369"/>
            <a:ext cx="4446985" cy="4232673"/>
          </a:xfrm>
          <a:prstGeom prst="rect">
            <a:avLst/>
          </a:prstGeom>
          <a:ln w="12700">
            <a:miter lim="400000"/>
          </a:ln>
        </p:spPr>
      </p:pic>
    </p:spTree>
    <p:extLst>
      <p:ext uri="{BB962C8B-B14F-4D97-AF65-F5344CB8AC3E}">
        <p14:creationId xmlns:p14="http://schemas.microsoft.com/office/powerpoint/2010/main" val="1113570784"/>
      </p:ext>
    </p:extLst>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_Edep0503.jpg" descr="c_Edep0503.jpg"/>
          <p:cNvPicPr>
            <a:picLocks noChangeAspect="1"/>
          </p:cNvPicPr>
          <p:nvPr/>
        </p:nvPicPr>
        <p:blipFill>
          <a:blip r:embed="rId3"/>
          <a:stretch>
            <a:fillRect/>
          </a:stretch>
        </p:blipFill>
        <p:spPr>
          <a:xfrm>
            <a:off x="1715663" y="644513"/>
            <a:ext cx="4446985" cy="4232673"/>
          </a:xfrm>
          <a:prstGeom prst="rect">
            <a:avLst/>
          </a:prstGeom>
          <a:ln w="12700">
            <a:miter lim="400000"/>
          </a:ln>
        </p:spPr>
      </p:pic>
      <p:pic>
        <p:nvPicPr>
          <p:cNvPr id="8" name="c_Edep1503.jpg" descr="c_Edep1503.jpg"/>
          <p:cNvPicPr>
            <a:picLocks noChangeAspect="1"/>
          </p:cNvPicPr>
          <p:nvPr/>
        </p:nvPicPr>
        <p:blipFill>
          <a:blip r:embed="rId4"/>
          <a:stretch>
            <a:fillRect/>
          </a:stretch>
        </p:blipFill>
        <p:spPr>
          <a:xfrm>
            <a:off x="6075780" y="635583"/>
            <a:ext cx="4446985" cy="4232673"/>
          </a:xfrm>
          <a:prstGeom prst="rect">
            <a:avLst/>
          </a:prstGeom>
          <a:ln w="12700">
            <a:miter lim="400000"/>
          </a:ln>
        </p:spPr>
      </p:pic>
      <p:sp>
        <p:nvSpPr>
          <p:cNvPr id="3074" name="Content Placeholder 2"/>
          <p:cNvSpPr>
            <a:spLocks noGrp="1"/>
          </p:cNvSpPr>
          <p:nvPr>
            <p:ph idx="1"/>
          </p:nvPr>
        </p:nvSpPr>
        <p:spPr>
          <a:xfrm>
            <a:off x="1981200" y="4800600"/>
            <a:ext cx="8229600" cy="1143000"/>
          </a:xfrm>
        </p:spPr>
        <p:txBody>
          <a:bodyPr>
            <a:normAutofit lnSpcReduction="10000"/>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Same events (50 GeV electrons, random direction within a limited range of η and φ) are simulated in a uniform B-field option of 3.8 Tesla</a:t>
            </a:r>
          </a:p>
          <a:p>
            <a:pPr marL="227013" indent="-227013">
              <a:spcBef>
                <a:spcPts val="600"/>
              </a:spcBef>
            </a:pPr>
            <a:r>
              <a:rPr lang="en-US" sz="2000" dirty="0">
                <a:latin typeface="Times New Roman" panose="02020603050405020304" pitchFamily="18" charset="0"/>
                <a:cs typeface="Times New Roman" panose="02020603050405020304" pitchFamily="18" charset="0"/>
              </a:rPr>
              <a:t>The agreement is still good for both # of hits as well as in the shape of the distributions for EB and EE</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5. Energy Deposit with B = 3.8, MT</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136</a:t>
            </a:fld>
            <a:endParaRPr lang="en-US" dirty="0">
              <a:solidFill>
                <a:schemeClr val="tx1"/>
              </a:solidFill>
            </a:endParaRPr>
          </a:p>
        </p:txBody>
      </p:sp>
    </p:spTree>
    <p:extLst>
      <p:ext uri="{BB962C8B-B14F-4D97-AF65-F5344CB8AC3E}">
        <p14:creationId xmlns:p14="http://schemas.microsoft.com/office/powerpoint/2010/main" val="827640986"/>
      </p:ext>
    </p:extLst>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_Time1503.jpg" descr="c_Time1503.jpg"/>
          <p:cNvPicPr>
            <a:picLocks noChangeAspect="1"/>
          </p:cNvPicPr>
          <p:nvPr/>
        </p:nvPicPr>
        <p:blipFill>
          <a:blip r:embed="rId3"/>
          <a:stretch>
            <a:fillRect/>
          </a:stretch>
        </p:blipFill>
        <p:spPr>
          <a:xfrm>
            <a:off x="6273133" y="609601"/>
            <a:ext cx="4446985" cy="4232673"/>
          </a:xfrm>
          <a:prstGeom prst="rect">
            <a:avLst/>
          </a:prstGeom>
          <a:ln w="12700">
            <a:miter lim="400000"/>
          </a:ln>
        </p:spPr>
      </p:pic>
      <p:pic>
        <p:nvPicPr>
          <p:cNvPr id="9" name="c_Time0503.jpg" descr="c_Time0503.jpg"/>
          <p:cNvPicPr>
            <a:picLocks noChangeAspect="1"/>
          </p:cNvPicPr>
          <p:nvPr/>
        </p:nvPicPr>
        <p:blipFill>
          <a:blip r:embed="rId4"/>
          <a:stretch>
            <a:fillRect/>
          </a:stretch>
        </p:blipFill>
        <p:spPr>
          <a:xfrm>
            <a:off x="1598565" y="609601"/>
            <a:ext cx="4446985" cy="4232673"/>
          </a:xfrm>
          <a:prstGeom prst="rect">
            <a:avLst/>
          </a:prstGeom>
          <a:ln w="12700">
            <a:miter lim="400000"/>
          </a:ln>
        </p:spPr>
      </p:pic>
      <p:sp>
        <p:nvSpPr>
          <p:cNvPr id="3074" name="Content Placeholder 2"/>
          <p:cNvSpPr>
            <a:spLocks noGrp="1"/>
          </p:cNvSpPr>
          <p:nvPr>
            <p:ph idx="1"/>
          </p:nvPr>
        </p:nvSpPr>
        <p:spPr>
          <a:xfrm>
            <a:off x="1981200" y="4800600"/>
            <a:ext cx="8229600" cy="1143000"/>
          </a:xfrm>
        </p:spPr>
        <p:txBody>
          <a:bodyPr/>
          <a:lstStyle/>
          <a:p>
            <a:pPr marL="227013" indent="-227013">
              <a:spcBef>
                <a:spcPts val="600"/>
              </a:spcBef>
            </a:pPr>
            <a:r>
              <a:rPr lang="en-US" sz="2000" dirty="0">
                <a:latin typeface="Times New Roman" panose="02020603050405020304" pitchFamily="18" charset="0"/>
                <a:cs typeface="Times New Roman" panose="02020603050405020304" pitchFamily="18" charset="0"/>
              </a:rPr>
              <a:t>Hit time distributions are also in reasonable agreement for the B = 3.8 Tesla option in EB as well as  in EE</a:t>
            </a:r>
          </a:p>
        </p:txBody>
      </p:sp>
      <p:sp>
        <p:nvSpPr>
          <p:cNvPr id="3075" name="Title 1"/>
          <p:cNvSpPr>
            <a:spLocks noGrp="1"/>
          </p:cNvSpPr>
          <p:nvPr>
            <p:ph type="title"/>
          </p:nvPr>
        </p:nvSpPr>
        <p:spPr>
          <a:xfrm>
            <a:off x="1524000" y="0"/>
            <a:ext cx="9144000" cy="685800"/>
          </a:xfrm>
        </p:spPr>
        <p:txBody>
          <a:bodyPr/>
          <a:lstStyle/>
          <a:p>
            <a:pPr eaLnBrk="1" hangingPunct="1"/>
            <a:r>
              <a:rPr lang="en-US" sz="4200" dirty="0">
                <a:latin typeface="Times New Roman" pitchFamily="18" charset="0"/>
                <a:cs typeface="Times New Roman" pitchFamily="18" charset="0"/>
              </a:rPr>
              <a:t>5. Hit Times with B = 3.8, MT</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137</a:t>
            </a:fld>
            <a:endParaRPr lang="en-US" dirty="0">
              <a:solidFill>
                <a:schemeClr val="tx1"/>
              </a:solidFill>
            </a:endParaRPr>
          </a:p>
        </p:txBody>
      </p:sp>
    </p:spTree>
    <p:extLst>
      <p:ext uri="{BB962C8B-B14F-4D97-AF65-F5344CB8AC3E}">
        <p14:creationId xmlns:p14="http://schemas.microsoft.com/office/powerpoint/2010/main" val="2872504912"/>
      </p:ext>
    </p:extLst>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6705600" y="838200"/>
            <a:ext cx="3733800" cy="5029200"/>
          </a:xfrm>
        </p:spPr>
        <p:txBody>
          <a:bodyPr/>
          <a:lstStyle/>
          <a:p>
            <a:pPr marL="230188" indent="-230188">
              <a:spcBef>
                <a:spcPts val="2000"/>
              </a:spcBef>
            </a:pPr>
            <a:r>
              <a:rPr lang="en-US" sz="2000" dirty="0">
                <a:latin typeface="Times New Roman" pitchFamily="18" charset="0"/>
                <a:cs typeface="Times New Roman" pitchFamily="18" charset="0"/>
              </a:rPr>
              <a:t>HF shower library, Russian Roulette have largest impacts</a:t>
            </a:r>
          </a:p>
          <a:p>
            <a:pPr marL="230188" indent="-230188">
              <a:spcBef>
                <a:spcPts val="2000"/>
              </a:spcBef>
            </a:pPr>
            <a:r>
              <a:rPr lang="en-US" sz="2000" dirty="0" err="1">
                <a:latin typeface="Times New Roman" pitchFamily="18" charset="0"/>
                <a:cs typeface="Times New Roman" pitchFamily="18" charset="0"/>
              </a:rPr>
              <a:t>VecGeom</a:t>
            </a:r>
            <a:r>
              <a:rPr lang="en-US" sz="2000" dirty="0">
                <a:latin typeface="Times New Roman" pitchFamily="18" charset="0"/>
                <a:cs typeface="Times New Roman" pitchFamily="18" charset="0"/>
              </a:rPr>
              <a:t>, mag. field improvements entered production in past ~year</a:t>
            </a:r>
          </a:p>
          <a:p>
            <a:pPr marL="461963" indent="-230188">
              <a:spcBef>
                <a:spcPts val="2000"/>
              </a:spcBef>
              <a:buFont typeface="Courier New" panose="02070309020205020404" pitchFamily="49" charset="0"/>
              <a:buChar char="o"/>
            </a:pPr>
            <a:r>
              <a:rPr lang="en-US" sz="2000" dirty="0">
                <a:latin typeface="Times New Roman" pitchFamily="18" charset="0"/>
                <a:cs typeface="Times New Roman" pitchFamily="18" charset="0"/>
              </a:rPr>
              <a:t>Enabled by validating and using latest Geant4 versions</a:t>
            </a:r>
          </a:p>
          <a:p>
            <a:pPr marL="230188" indent="-230188">
              <a:spcBef>
                <a:spcPts val="2000"/>
              </a:spcBef>
            </a:pPr>
            <a:r>
              <a:rPr lang="en-US" sz="2000" dirty="0">
                <a:latin typeface="Times New Roman" pitchFamily="18" charset="0"/>
                <a:cs typeface="Times New Roman" pitchFamily="18" charset="0"/>
              </a:rPr>
              <a:t>Cumulative effects: overall, simulation is </a:t>
            </a:r>
            <a:r>
              <a:rPr lang="en-US" sz="2000" b="1" dirty="0">
                <a:effectLst>
                  <a:glow rad="228600">
                    <a:schemeClr val="accent5">
                      <a:satMod val="175000"/>
                      <a:alpha val="40000"/>
                    </a:schemeClr>
                  </a:glow>
                </a:effectLst>
                <a:latin typeface="Times New Roman" pitchFamily="18" charset="0"/>
                <a:cs typeface="Times New Roman" pitchFamily="18" charset="0"/>
              </a:rPr>
              <a:t>6.2×</a:t>
            </a:r>
            <a:r>
              <a:rPr lang="en-US" sz="2000" dirty="0">
                <a:latin typeface="Times New Roman" pitchFamily="18" charset="0"/>
                <a:cs typeface="Times New Roman" pitchFamily="18" charset="0"/>
              </a:rPr>
              <a:t> (</a:t>
            </a:r>
            <a:r>
              <a:rPr lang="en-US" sz="2000" b="1" dirty="0">
                <a:effectLst>
                  <a:glow rad="228600">
                    <a:schemeClr val="accent4">
                      <a:satMod val="175000"/>
                      <a:alpha val="40000"/>
                    </a:schemeClr>
                  </a:glow>
                </a:effectLst>
                <a:latin typeface="Times New Roman" pitchFamily="18" charset="0"/>
                <a:cs typeface="Times New Roman" pitchFamily="18" charset="0"/>
              </a:rPr>
              <a:t>4.1×</a:t>
            </a:r>
            <a:r>
              <a:rPr lang="en-US" sz="2000" dirty="0">
                <a:latin typeface="Times New Roman" pitchFamily="18" charset="0"/>
                <a:cs typeface="Times New Roman" pitchFamily="18" charset="0"/>
              </a:rPr>
              <a:t>) faster for </a:t>
            </a:r>
            <a:r>
              <a:rPr lang="en-US" sz="2000" b="1" dirty="0" err="1">
                <a:ln w="6350">
                  <a:solidFill>
                    <a:schemeClr val="accent5">
                      <a:lumMod val="75000"/>
                    </a:schemeClr>
                  </a:solidFill>
                </a:ln>
                <a:solidFill>
                  <a:srgbClr val="80E0FA"/>
                </a:solidFill>
                <a:latin typeface="Times New Roman" pitchFamily="18" charset="0"/>
                <a:cs typeface="Times New Roman" pitchFamily="18" charset="0"/>
              </a:rPr>
              <a:t>MinBias</a:t>
            </a:r>
            <a:r>
              <a:rPr lang="en-US" sz="2000" dirty="0">
                <a:latin typeface="Times New Roman" pitchFamily="18" charset="0"/>
                <a:cs typeface="Times New Roman" pitchFamily="18" charset="0"/>
              </a:rPr>
              <a:t> (</a:t>
            </a:r>
            <a:r>
              <a:rPr lang="en-US" sz="2000" b="1" dirty="0" err="1">
                <a:ln>
                  <a:solidFill>
                    <a:schemeClr val="accent4">
                      <a:lumMod val="75000"/>
                    </a:schemeClr>
                  </a:solidFill>
                </a:ln>
                <a:solidFill>
                  <a:srgbClr val="C5B1E0"/>
                </a:solidFill>
                <a:latin typeface="Times New Roman" pitchFamily="18" charset="0"/>
                <a:cs typeface="Times New Roman" pitchFamily="18" charset="0"/>
              </a:rPr>
              <a:t>ttbar</a:t>
            </a:r>
            <a:r>
              <a:rPr lang="en-US" sz="2000" dirty="0">
                <a:latin typeface="Times New Roman" pitchFamily="18" charset="0"/>
                <a:cs typeface="Times New Roman" pitchFamily="18" charset="0"/>
              </a:rPr>
              <a:t>) vs. default Geant4 settings</a:t>
            </a:r>
          </a:p>
          <a:p>
            <a:pPr>
              <a:spcBef>
                <a:spcPts val="2000"/>
              </a:spcBef>
              <a:buFont typeface="Wingdings" panose="05000000000000000000" pitchFamily="2" charset="2"/>
              <a:buChar char="Ø"/>
            </a:pPr>
            <a:r>
              <a:rPr lang="en-US" sz="2000" dirty="0">
                <a:latin typeface="Times New Roman" pitchFamily="18" charset="0"/>
                <a:cs typeface="Times New Roman" pitchFamily="18" charset="0"/>
              </a:rPr>
              <a:t>CMS full simulation is at least 8× faster than ATLAS</a:t>
            </a:r>
          </a:p>
        </p:txBody>
      </p:sp>
      <p:sp>
        <p:nvSpPr>
          <p:cNvPr id="3075" name="Title 1"/>
          <p:cNvSpPr>
            <a:spLocks noGrp="1"/>
          </p:cNvSpPr>
          <p:nvPr>
            <p:ph type="title"/>
          </p:nvPr>
        </p:nvSpPr>
        <p:spPr>
          <a:xfrm>
            <a:off x="1524000" y="0"/>
            <a:ext cx="9144000" cy="685800"/>
          </a:xfrm>
        </p:spPr>
        <p:txBody>
          <a:bodyPr>
            <a:normAutofit fontScale="90000"/>
          </a:bodyPr>
          <a:lstStyle/>
          <a:p>
            <a:pPr eaLnBrk="1" hangingPunct="1"/>
            <a:r>
              <a:rPr lang="en-US" dirty="0">
                <a:latin typeface="Times New Roman" pitchFamily="18" charset="0"/>
                <a:cs typeface="Times New Roman" pitchFamily="18" charset="0"/>
              </a:rPr>
              <a:t>CMS Simulation Optimizations</a:t>
            </a:r>
          </a:p>
        </p:txBody>
      </p:sp>
      <p:sp>
        <p:nvSpPr>
          <p:cNvPr id="3076"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7EF2E1-0650-4C78-8A8E-A1A645A1E395}" type="slidenum">
              <a:rPr lang="en-US" smtClean="0">
                <a:solidFill>
                  <a:schemeClr val="tx1"/>
                </a:solidFill>
              </a:rPr>
              <a:pPr fontAlgn="base">
                <a:spcBef>
                  <a:spcPct val="0"/>
                </a:spcBef>
                <a:spcAft>
                  <a:spcPct val="0"/>
                </a:spcAft>
                <a:defRPr/>
              </a:pPr>
              <a:t>138</a:t>
            </a:fld>
            <a:endParaRPr lang="en-US" dirty="0">
              <a:solidFill>
                <a:schemeClr val="tx1"/>
              </a:solidFill>
            </a:endParaRPr>
          </a:p>
        </p:txBody>
      </p:sp>
      <p:graphicFrame>
        <p:nvGraphicFramePr>
          <p:cNvPr id="5" name="Table 4"/>
          <p:cNvGraphicFramePr>
            <a:graphicFrameLocks noGrp="1"/>
          </p:cNvGraphicFramePr>
          <p:nvPr/>
        </p:nvGraphicFramePr>
        <p:xfrm>
          <a:off x="1795245" y="762000"/>
          <a:ext cx="4734561" cy="5151120"/>
        </p:xfrm>
        <a:graphic>
          <a:graphicData uri="http://schemas.openxmlformats.org/drawingml/2006/table">
            <a:tbl>
              <a:tblPr firstRow="1" bandRow="1">
                <a:tableStyleId>{5C22544A-7EE6-4342-B048-85BDC9FD1C3A}</a:tableStyleId>
              </a:tblPr>
              <a:tblGrid>
                <a:gridCol w="2343468">
                  <a:extLst>
                    <a:ext uri="{9D8B030D-6E8A-4147-A177-3AD203B41FA5}">
                      <a16:colId xmlns:a16="http://schemas.microsoft.com/office/drawing/2014/main" val="20000"/>
                    </a:ext>
                  </a:extLst>
                </a:gridCol>
                <a:gridCol w="1119505">
                  <a:extLst>
                    <a:ext uri="{9D8B030D-6E8A-4147-A177-3AD203B41FA5}">
                      <a16:colId xmlns:a16="http://schemas.microsoft.com/office/drawing/2014/main" val="20001"/>
                    </a:ext>
                  </a:extLst>
                </a:gridCol>
                <a:gridCol w="1271588">
                  <a:extLst>
                    <a:ext uri="{9D8B030D-6E8A-4147-A177-3AD203B41FA5}">
                      <a16:colId xmlns:a16="http://schemas.microsoft.com/office/drawing/2014/main" val="20002"/>
                    </a:ext>
                  </a:extLst>
                </a:gridCol>
              </a:tblGrid>
              <a:tr h="370840">
                <a:tc>
                  <a:txBody>
                    <a:bodyPr/>
                    <a:lstStyle/>
                    <a:p>
                      <a:endParaRPr lang="en-US" sz="2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2">
                  <a:txBody>
                    <a:bodyPr/>
                    <a:lstStyle/>
                    <a:p>
                      <a:pPr algn="ctr"/>
                      <a:r>
                        <a:rPr lang="en-US" sz="2000" dirty="0">
                          <a:latin typeface="Times New Roman" panose="02020603050405020304" pitchFamily="18" charset="0"/>
                          <a:cs typeface="Times New Roman" panose="02020603050405020304" pitchFamily="18" charset="0"/>
                        </a:rPr>
                        <a:t>Relative CPU usage</a:t>
                      </a:r>
                      <a:endParaRPr lang="en-US" sz="2000" b="0" dirty="0">
                        <a:latin typeface="Times New Roman" panose="02020603050405020304" pitchFamily="18" charset="0"/>
                        <a:cs typeface="Times New Roman" panose="02020603050405020304" pitchFamily="18" charset="0"/>
                      </a:endParaRPr>
                    </a:p>
                  </a:txBody>
                  <a:tcPr>
                    <a:lnB w="12700" cap="flat" cmpd="sng" algn="ctr">
                      <a:solidFill>
                        <a:schemeClr val="bg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2000" b="1" dirty="0">
                          <a:solidFill>
                            <a:schemeClr val="bg1"/>
                          </a:solidFill>
                          <a:latin typeface="Times New Roman" panose="02020603050405020304" pitchFamily="18" charset="0"/>
                          <a:cs typeface="Times New Roman" panose="02020603050405020304" pitchFamily="18" charset="0"/>
                        </a:rPr>
                        <a:t>Configuration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tc>
                  <a:txBody>
                    <a:bodyPr/>
                    <a:lstStyle/>
                    <a:p>
                      <a:pPr algn="ctr"/>
                      <a:r>
                        <a:rPr lang="en-US" sz="2000" b="1" dirty="0" err="1">
                          <a:solidFill>
                            <a:schemeClr val="bg1"/>
                          </a:solidFill>
                          <a:latin typeface="Times New Roman" panose="02020603050405020304" pitchFamily="18" charset="0"/>
                          <a:cs typeface="Times New Roman" panose="02020603050405020304" pitchFamily="18" charset="0"/>
                        </a:rPr>
                        <a:t>MinBias</a:t>
                      </a:r>
                      <a:endParaRPr lang="en-US" sz="2000"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tc>
                  <a:txBody>
                    <a:bodyPr/>
                    <a:lstStyle/>
                    <a:p>
                      <a:pPr algn="ctr"/>
                      <a:r>
                        <a:rPr lang="en-US" sz="2000" b="1" dirty="0" err="1">
                          <a:solidFill>
                            <a:schemeClr val="bg1"/>
                          </a:solidFill>
                          <a:latin typeface="Times New Roman" panose="02020603050405020304" pitchFamily="18" charset="0"/>
                          <a:cs typeface="Times New Roman" panose="02020603050405020304" pitchFamily="18" charset="0"/>
                        </a:rPr>
                        <a:t>ttbar</a:t>
                      </a:r>
                      <a:endParaRPr lang="en-US" sz="2000" b="1" dirty="0">
                        <a:solidFill>
                          <a:schemeClr val="bg1"/>
                        </a:solidFill>
                        <a:latin typeface="Times New Roman" panose="02020603050405020304" pitchFamily="18" charset="0"/>
                        <a:cs typeface="Times New Roman" panose="02020603050405020304" pitchFamily="18" charset="0"/>
                      </a:endParaRPr>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4F81BD"/>
                    </a:solidFill>
                  </a:tcPr>
                </a:tc>
                <a:extLst>
                  <a:ext uri="{0D108BD9-81ED-4DB2-BD59-A6C34878D82A}">
                    <a16:rowId xmlns:a16="http://schemas.microsoft.com/office/drawing/2014/main" val="10001"/>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No optimizations</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1.00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1.00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2"/>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Static library</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a:effectLst/>
                          <a:latin typeface="Times New Roman" panose="02020603050405020304" pitchFamily="18" charset="0"/>
                          <a:cs typeface="Times New Roman" panose="02020603050405020304" pitchFamily="18" charset="0"/>
                        </a:rPr>
                        <a:t>0.95</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0.93</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3"/>
                  </a:ext>
                </a:extLst>
              </a:tr>
              <a:tr h="370840">
                <a:tc>
                  <a:txBody>
                    <a:bodyPr/>
                    <a:lstStyle/>
                    <a:p>
                      <a:pPr algn="l" fontAlgn="b"/>
                      <a:r>
                        <a:rPr lang="en-US" sz="2000" u="none" strike="noStrike">
                          <a:effectLst/>
                          <a:latin typeface="Times New Roman" panose="02020603050405020304" pitchFamily="18" charset="0"/>
                          <a:cs typeface="Times New Roman" panose="02020603050405020304" pitchFamily="18" charset="0"/>
                        </a:rPr>
                        <a:t>Production cuts</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0.93</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0.97</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4"/>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Tracking cut</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0.69</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0.88</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5"/>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Time cut</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0.95</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0.97</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6"/>
                  </a:ext>
                </a:extLst>
              </a:tr>
              <a:tr h="370840">
                <a:tc>
                  <a:txBody>
                    <a:bodyPr/>
                    <a:lstStyle/>
                    <a:p>
                      <a:pPr algn="l" fontAlgn="b"/>
                      <a:r>
                        <a:rPr lang="en-US" sz="2000" u="none" strike="noStrike">
                          <a:effectLst/>
                          <a:latin typeface="Times New Roman" panose="02020603050405020304" pitchFamily="18" charset="0"/>
                          <a:cs typeface="Times New Roman" panose="02020603050405020304" pitchFamily="18" charset="0"/>
                        </a:rPr>
                        <a:t>Shower library</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a:effectLst/>
                          <a:latin typeface="Times New Roman" panose="02020603050405020304" pitchFamily="18" charset="0"/>
                          <a:cs typeface="Times New Roman" panose="02020603050405020304" pitchFamily="18" charset="0"/>
                        </a:rPr>
                        <a:t>0.60</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0.74</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7"/>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Russian roulette</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a:effectLst/>
                          <a:latin typeface="Times New Roman" panose="02020603050405020304" pitchFamily="18" charset="0"/>
                          <a:cs typeface="Times New Roman" panose="02020603050405020304" pitchFamily="18" charset="0"/>
                        </a:rPr>
                        <a:t>0.75</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0.71</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8"/>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FTFP_BERT_EMM</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0.87</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0.83</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tc>
                <a:extLst>
                  <a:ext uri="{0D108BD9-81ED-4DB2-BD59-A6C34878D82A}">
                    <a16:rowId xmlns:a16="http://schemas.microsoft.com/office/drawing/2014/main" val="10009"/>
                  </a:ext>
                </a:extLst>
              </a:tr>
              <a:tr h="370840">
                <a:tc>
                  <a:txBody>
                    <a:bodyPr/>
                    <a:lstStyle/>
                    <a:p>
                      <a:pPr algn="l" fontAlgn="b"/>
                      <a:r>
                        <a:rPr lang="en-US" sz="2000" b="0" i="0" u="none" strike="noStrike" dirty="0" err="1">
                          <a:solidFill>
                            <a:srgbClr val="000000"/>
                          </a:solidFill>
                          <a:effectLst/>
                          <a:latin typeface="Times New Roman" panose="02020603050405020304" pitchFamily="18" charset="0"/>
                          <a:cs typeface="Times New Roman" panose="02020603050405020304" pitchFamily="18" charset="0"/>
                        </a:rPr>
                        <a:t>VecGeom</a:t>
                      </a:r>
                      <a:r>
                        <a:rPr lang="en-US" sz="2000" b="0" i="0" u="none" strike="noStrike" dirty="0">
                          <a:solidFill>
                            <a:srgbClr val="000000"/>
                          </a:solidFill>
                          <a:effectLst/>
                          <a:latin typeface="Times New Roman" panose="02020603050405020304" pitchFamily="18" charset="0"/>
                          <a:cs typeface="Times New Roman" panose="02020603050405020304" pitchFamily="18" charset="0"/>
                        </a:rPr>
                        <a:t> (scalar)</a:t>
                      </a:r>
                    </a:p>
                  </a:txBody>
                  <a:tcPr anchor="b"/>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0.87</a:t>
                      </a:r>
                    </a:p>
                  </a:txBody>
                  <a:tcPr anchor="b"/>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0.93</a:t>
                      </a:r>
                    </a:p>
                  </a:txBody>
                  <a:tcPr anchor="b"/>
                </a:tc>
                <a:extLst>
                  <a:ext uri="{0D108BD9-81ED-4DB2-BD59-A6C34878D82A}">
                    <a16:rowId xmlns:a16="http://schemas.microsoft.com/office/drawing/2014/main" val="10010"/>
                  </a:ext>
                </a:extLst>
              </a:tr>
              <a:tr h="370840">
                <a:tc>
                  <a:txBody>
                    <a:bodyPr/>
                    <a:lstStyle/>
                    <a:p>
                      <a:pPr algn="l" fontAlgn="b"/>
                      <a:r>
                        <a:rPr lang="en-US" sz="2000" b="0" i="0" u="none" strike="noStrike" dirty="0">
                          <a:solidFill>
                            <a:schemeClr val="dk1"/>
                          </a:solidFill>
                          <a:effectLst/>
                          <a:latin typeface="Times New Roman" panose="02020603050405020304" pitchFamily="18" charset="0"/>
                          <a:cs typeface="Times New Roman" panose="02020603050405020304" pitchFamily="18" charset="0"/>
                        </a:rPr>
                        <a:t>Mag. field</a:t>
                      </a:r>
                      <a:r>
                        <a:rPr lang="en-US" sz="2000" b="0" i="0" u="none" strike="noStrike" baseline="0" dirty="0">
                          <a:solidFill>
                            <a:schemeClr val="dk1"/>
                          </a:solidFill>
                          <a:effectLst/>
                          <a:latin typeface="Times New Roman" panose="02020603050405020304" pitchFamily="18" charset="0"/>
                          <a:cs typeface="Times New Roman" panose="02020603050405020304" pitchFamily="18" charset="0"/>
                        </a:rPr>
                        <a:t> </a:t>
                      </a:r>
                      <a:r>
                        <a:rPr lang="en-US" sz="2000" b="0" i="0" u="none" strike="noStrike" baseline="0" dirty="0" err="1">
                          <a:solidFill>
                            <a:schemeClr val="dk1"/>
                          </a:solidFill>
                          <a:effectLst/>
                          <a:latin typeface="Times New Roman" panose="02020603050405020304" pitchFamily="18" charset="0"/>
                          <a:cs typeface="Times New Roman" panose="02020603050405020304" pitchFamily="18" charset="0"/>
                        </a:rPr>
                        <a:t>step,track</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B w="38100" cap="flat" cmpd="sng" algn="ctr">
                      <a:solidFill>
                        <a:schemeClr val="bg1"/>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0.92</a:t>
                      </a:r>
                    </a:p>
                  </a:txBody>
                  <a:tcPr anchor="b">
                    <a:lnB w="38100" cap="flat" cmpd="sng" algn="ctr">
                      <a:solidFill>
                        <a:schemeClr val="bg1"/>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Times New Roman" panose="02020603050405020304" pitchFamily="18" charset="0"/>
                          <a:cs typeface="Times New Roman" panose="02020603050405020304" pitchFamily="18" charset="0"/>
                        </a:rPr>
                        <a:t>0.90</a:t>
                      </a:r>
                    </a:p>
                  </a:txBody>
                  <a:tcPr anchor="b">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All optimizations</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0.16</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tc>
                  <a:txBody>
                    <a:bodyPr/>
                    <a:lstStyle/>
                    <a:p>
                      <a:pPr algn="r" fontAlgn="b"/>
                      <a:r>
                        <a:rPr lang="en-US" sz="2000" u="none" strike="noStrike" dirty="0">
                          <a:effectLst/>
                          <a:latin typeface="Times New Roman" panose="02020603050405020304" pitchFamily="18" charset="0"/>
                          <a:cs typeface="Times New Roman" panose="02020603050405020304" pitchFamily="18" charset="0"/>
                        </a:rPr>
                        <a:t>0.24</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anchor="b">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12"/>
                  </a:ext>
                </a:extLst>
              </a:tr>
            </a:tbl>
          </a:graphicData>
        </a:graphic>
      </p:graphicFrame>
      <p:sp>
        <p:nvSpPr>
          <p:cNvPr id="4" name="Rectangle 3"/>
          <p:cNvSpPr/>
          <p:nvPr/>
        </p:nvSpPr>
        <p:spPr>
          <a:xfrm>
            <a:off x="1770357" y="3505200"/>
            <a:ext cx="4777205" cy="838200"/>
          </a:xfrm>
          <a:prstGeom prst="rect">
            <a:avLst/>
          </a:prstGeom>
          <a:noFill/>
          <a:ln>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7961969"/>
      </p:ext>
    </p:extLst>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1A639-75CF-E14C-818E-41521A103801}"/>
              </a:ext>
            </a:extLst>
          </p:cNvPr>
          <p:cNvSpPr>
            <a:spLocks noGrp="1"/>
          </p:cNvSpPr>
          <p:nvPr>
            <p:ph type="title"/>
          </p:nvPr>
        </p:nvSpPr>
        <p:spPr/>
        <p:txBody>
          <a:bodyPr/>
          <a:lstStyle/>
          <a:p>
            <a:r>
              <a:rPr lang="en-US" dirty="0"/>
              <a:t>Follow-up R&amp;D directions</a:t>
            </a:r>
          </a:p>
        </p:txBody>
      </p:sp>
      <p:sp>
        <p:nvSpPr>
          <p:cNvPr id="3" name="Text Placeholder 2">
            <a:extLst>
              <a:ext uri="{FF2B5EF4-FFF2-40B4-BE49-F238E27FC236}">
                <a16:creationId xmlns:a16="http://schemas.microsoft.com/office/drawing/2014/main" id="{1BB1CC02-8BA2-1545-9640-60B522934BF3}"/>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1A5FA1F2-B292-154C-BD89-63AF0AE43E4E}"/>
              </a:ext>
            </a:extLst>
          </p:cNvPr>
          <p:cNvSpPr>
            <a:spLocks noGrp="1"/>
          </p:cNvSpPr>
          <p:nvPr>
            <p:ph type="sldNum" sz="quarter" idx="12"/>
          </p:nvPr>
        </p:nvSpPr>
        <p:spPr/>
        <p:txBody>
          <a:bodyPr/>
          <a:lstStyle/>
          <a:p>
            <a:fld id="{40FD0629-489C-2B4C-9462-5B2376EE3AC2}" type="slidenum">
              <a:rPr lang="en-US" smtClean="0"/>
              <a:t>139</a:t>
            </a:fld>
            <a:endParaRPr lang="en-US"/>
          </a:p>
        </p:txBody>
      </p:sp>
    </p:spTree>
    <p:extLst>
      <p:ext uri="{BB962C8B-B14F-4D97-AF65-F5344CB8AC3E}">
        <p14:creationId xmlns:p14="http://schemas.microsoft.com/office/powerpoint/2010/main" val="1127445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7422385" y="3651108"/>
            <a:ext cx="1772381" cy="523220"/>
          </a:xfrm>
          <a:prstGeom prst="rect">
            <a:avLst/>
          </a:prstGeom>
          <a:noFill/>
          <a:ln>
            <a:noFill/>
          </a:ln>
        </p:spPr>
        <p:txBody>
          <a:bodyPr wrap="square" rtlCol="0">
            <a:spAutoFit/>
          </a:bodyPr>
          <a:lstStyle/>
          <a:p>
            <a:r>
              <a:rPr lang="en-US" sz="1400" b="1" dirty="0" err="1">
                <a:solidFill>
                  <a:srgbClr val="FF0000"/>
                </a:solidFill>
              </a:rPr>
              <a:t>std</a:t>
            </a:r>
            <a:r>
              <a:rPr lang="en-US" sz="1400" b="1" dirty="0">
                <a:solidFill>
                  <a:srgbClr val="FF0000"/>
                </a:solidFill>
              </a:rPr>
              <a:t>::vector&lt;Track*&gt;</a:t>
            </a:r>
          </a:p>
          <a:p>
            <a:r>
              <a:rPr lang="en-US" sz="1400" b="1" dirty="0">
                <a:solidFill>
                  <a:srgbClr val="0070C0"/>
                </a:solidFill>
              </a:rPr>
              <a:t>Vector basket</a:t>
            </a:r>
          </a:p>
        </p:txBody>
      </p:sp>
      <p:sp>
        <p:nvSpPr>
          <p:cNvPr id="4" name="Rectangle 3"/>
          <p:cNvSpPr/>
          <p:nvPr/>
        </p:nvSpPr>
        <p:spPr>
          <a:xfrm>
            <a:off x="1933374" y="2724544"/>
            <a:ext cx="2660072" cy="656925"/>
          </a:xfrm>
          <a:prstGeom prst="rect">
            <a:avLst/>
          </a:prstGeom>
          <a:solidFill>
            <a:schemeClr val="accent2">
              <a:lumMod val="40000"/>
              <a:lumOff val="6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2060"/>
                </a:solidFill>
              </a:rPr>
              <a:t>Propagation</a:t>
            </a:r>
          </a:p>
          <a:p>
            <a:pPr algn="ctr"/>
            <a:r>
              <a:rPr lang="en-US" sz="2000" dirty="0">
                <a:solidFill>
                  <a:srgbClr val="002060"/>
                </a:solidFill>
              </a:rPr>
              <a:t>Stage</a:t>
            </a:r>
          </a:p>
        </p:txBody>
      </p:sp>
      <p:sp>
        <p:nvSpPr>
          <p:cNvPr id="6" name="Rectangle 5"/>
          <p:cNvSpPr/>
          <p:nvPr/>
        </p:nvSpPr>
        <p:spPr>
          <a:xfrm>
            <a:off x="6685227" y="1967051"/>
            <a:ext cx="2010539" cy="568036"/>
          </a:xfrm>
          <a:prstGeom prst="rect">
            <a:avLst/>
          </a:prstGeom>
          <a:solidFill>
            <a:schemeClr val="accent2">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a:solidFill>
                  <a:srgbClr val="002060"/>
                </a:solidFill>
              </a:rPr>
              <a:t>LinearPropagator</a:t>
            </a:r>
            <a:endParaRPr lang="en-US" sz="2000" dirty="0">
              <a:solidFill>
                <a:srgbClr val="002060"/>
              </a:solidFill>
            </a:endParaRPr>
          </a:p>
          <a:p>
            <a:pPr algn="ctr"/>
            <a:r>
              <a:rPr lang="en-US" sz="2000" dirty="0">
                <a:solidFill>
                  <a:schemeClr val="accent1"/>
                </a:solidFill>
              </a:rPr>
              <a:t>(</a:t>
            </a:r>
            <a:r>
              <a:rPr lang="en-US" sz="2000" dirty="0">
                <a:solidFill>
                  <a:srgbClr val="002060"/>
                </a:solidFill>
              </a:rPr>
              <a:t>scalar)</a:t>
            </a:r>
          </a:p>
        </p:txBody>
      </p:sp>
      <p:sp>
        <p:nvSpPr>
          <p:cNvPr id="11" name="Rectangle 10"/>
          <p:cNvSpPr/>
          <p:nvPr/>
        </p:nvSpPr>
        <p:spPr>
          <a:xfrm>
            <a:off x="6079742" y="3130834"/>
            <a:ext cx="2010539" cy="568036"/>
          </a:xfrm>
          <a:prstGeom prst="rect">
            <a:avLst/>
          </a:prstGeom>
          <a:solidFill>
            <a:schemeClr val="accent2">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a:solidFill>
                  <a:srgbClr val="002060"/>
                </a:solidFill>
              </a:rPr>
              <a:t>FieldPropagator</a:t>
            </a:r>
            <a:endParaRPr lang="en-US" sz="2000" dirty="0">
              <a:solidFill>
                <a:srgbClr val="002060"/>
              </a:solidFill>
            </a:endParaRPr>
          </a:p>
          <a:p>
            <a:pPr algn="ctr"/>
            <a:r>
              <a:rPr lang="en-US" sz="2000" dirty="0">
                <a:solidFill>
                  <a:srgbClr val="002060"/>
                </a:solidFill>
              </a:rPr>
              <a:t>(</a:t>
            </a:r>
            <a:r>
              <a:rPr lang="en-US" sz="2000" dirty="0" err="1">
                <a:solidFill>
                  <a:srgbClr val="002060"/>
                </a:solidFill>
              </a:rPr>
              <a:t>vectorized</a:t>
            </a:r>
            <a:r>
              <a:rPr lang="en-US" sz="2000" dirty="0">
                <a:solidFill>
                  <a:srgbClr val="002060"/>
                </a:solidFill>
              </a:rPr>
              <a:t>)</a:t>
            </a:r>
          </a:p>
        </p:txBody>
      </p:sp>
      <p:cxnSp>
        <p:nvCxnSpPr>
          <p:cNvPr id="17" name="Straight Arrow Connector 16"/>
          <p:cNvCxnSpPr>
            <a:cxnSpLocks/>
            <a:stCxn id="4" idx="3"/>
            <a:endCxn id="11" idx="1"/>
          </p:cNvCxnSpPr>
          <p:nvPr/>
        </p:nvCxnSpPr>
        <p:spPr>
          <a:xfrm>
            <a:off x="4593446" y="3053007"/>
            <a:ext cx="1486296" cy="36184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71498" y="2025733"/>
            <a:ext cx="2707072" cy="615553"/>
          </a:xfrm>
          <a:prstGeom prst="rect">
            <a:avLst/>
          </a:prstGeom>
          <a:noFill/>
          <a:ln>
            <a:noFill/>
          </a:ln>
        </p:spPr>
        <p:txBody>
          <a:bodyPr wrap="square" rtlCol="0">
            <a:spAutoFit/>
          </a:bodyPr>
          <a:lstStyle/>
          <a:p>
            <a:r>
              <a:rPr lang="en-US" sz="1600" i="1" dirty="0">
                <a:solidFill>
                  <a:srgbClr val="C00000"/>
                </a:solidFill>
              </a:rPr>
              <a:t>Select appropriate handler</a:t>
            </a:r>
          </a:p>
          <a:p>
            <a:r>
              <a:rPr lang="en-US" dirty="0">
                <a:solidFill>
                  <a:prstClr val="black"/>
                </a:solidFill>
              </a:rPr>
              <a:t>Select(</a:t>
            </a:r>
            <a:r>
              <a:rPr lang="en-US" dirty="0">
                <a:solidFill>
                  <a:srgbClr val="FF0000"/>
                </a:solidFill>
              </a:rPr>
              <a:t>Track*</a:t>
            </a:r>
            <a:r>
              <a:rPr lang="en-US" dirty="0">
                <a:solidFill>
                  <a:prstClr val="black"/>
                </a:solidFill>
              </a:rPr>
              <a:t>)</a:t>
            </a:r>
          </a:p>
        </p:txBody>
      </p:sp>
      <p:grpSp>
        <p:nvGrpSpPr>
          <p:cNvPr id="66" name="Group 65"/>
          <p:cNvGrpSpPr/>
          <p:nvPr/>
        </p:nvGrpSpPr>
        <p:grpSpPr>
          <a:xfrm>
            <a:off x="9242483" y="1947744"/>
            <a:ext cx="669879" cy="410887"/>
            <a:chOff x="5008613" y="3456033"/>
            <a:chExt cx="669878" cy="410886"/>
          </a:xfrm>
        </p:grpSpPr>
        <p:grpSp>
          <p:nvGrpSpPr>
            <p:cNvPr id="54" name="Group 53"/>
            <p:cNvGrpSpPr/>
            <p:nvPr/>
          </p:nvGrpSpPr>
          <p:grpSpPr>
            <a:xfrm>
              <a:off x="5008613" y="3456033"/>
              <a:ext cx="669878" cy="410886"/>
              <a:chOff x="4393731" y="1254332"/>
              <a:chExt cx="669878" cy="410886"/>
            </a:xfrm>
          </p:grpSpPr>
          <p:sp>
            <p:nvSpPr>
              <p:cNvPr id="59" name="TextBox 58"/>
              <p:cNvSpPr txBox="1"/>
              <p:nvPr/>
            </p:nvSpPr>
            <p:spPr>
              <a:xfrm>
                <a:off x="4393731" y="1254332"/>
                <a:ext cx="669878" cy="276999"/>
              </a:xfrm>
              <a:prstGeom prst="rect">
                <a:avLst/>
              </a:prstGeom>
              <a:noFill/>
            </p:spPr>
            <p:txBody>
              <a:bodyPr wrap="square" rtlCol="0">
                <a:spAutoFit/>
              </a:bodyPr>
              <a:lstStyle/>
              <a:p>
                <a:r>
                  <a:rPr lang="en-US" sz="1200" dirty="0">
                    <a:solidFill>
                      <a:srgbClr val="FF0000"/>
                    </a:solidFill>
                  </a:rPr>
                  <a:t>scalar</a:t>
                </a:r>
              </a:p>
            </p:txBody>
          </p:sp>
          <p:sp>
            <p:nvSpPr>
              <p:cNvPr id="56" name="Oval 55"/>
              <p:cNvSpPr/>
              <p:nvPr/>
            </p:nvSpPr>
            <p:spPr>
              <a:xfrm>
                <a:off x="4578767" y="1510024"/>
                <a:ext cx="155194" cy="15519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64" name="Straight Connector 63"/>
            <p:cNvCxnSpPr/>
            <p:nvPr/>
          </p:nvCxnSpPr>
          <p:spPr>
            <a:xfrm>
              <a:off x="5085471" y="3797234"/>
              <a:ext cx="37039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p:nvGrpSpPr>
        <p:grpSpPr>
          <a:xfrm>
            <a:off x="8968003" y="3081160"/>
            <a:ext cx="669879" cy="410887"/>
            <a:chOff x="4990141" y="3456033"/>
            <a:chExt cx="669878" cy="410886"/>
          </a:xfrm>
        </p:grpSpPr>
        <p:grpSp>
          <p:nvGrpSpPr>
            <p:cNvPr id="68" name="Group 67"/>
            <p:cNvGrpSpPr/>
            <p:nvPr/>
          </p:nvGrpSpPr>
          <p:grpSpPr>
            <a:xfrm>
              <a:off x="4990141" y="3456033"/>
              <a:ext cx="669878" cy="410886"/>
              <a:chOff x="4375259" y="1254332"/>
              <a:chExt cx="669878" cy="410886"/>
            </a:xfrm>
          </p:grpSpPr>
          <p:sp>
            <p:nvSpPr>
              <p:cNvPr id="73" name="TextBox 72"/>
              <p:cNvSpPr txBox="1"/>
              <p:nvPr/>
            </p:nvSpPr>
            <p:spPr>
              <a:xfrm>
                <a:off x="4375259" y="1254332"/>
                <a:ext cx="669878" cy="276999"/>
              </a:xfrm>
              <a:prstGeom prst="rect">
                <a:avLst/>
              </a:prstGeom>
              <a:noFill/>
            </p:spPr>
            <p:txBody>
              <a:bodyPr wrap="square" rtlCol="0">
                <a:spAutoFit/>
              </a:bodyPr>
              <a:lstStyle/>
              <a:p>
                <a:r>
                  <a:rPr lang="en-US" sz="1200" dirty="0">
                    <a:solidFill>
                      <a:srgbClr val="0070C0"/>
                    </a:solidFill>
                  </a:rPr>
                  <a:t>SOA</a:t>
                </a:r>
              </a:p>
            </p:txBody>
          </p:sp>
          <p:sp>
            <p:nvSpPr>
              <p:cNvPr id="74" name="Oval 73"/>
              <p:cNvSpPr/>
              <p:nvPr/>
            </p:nvSpPr>
            <p:spPr>
              <a:xfrm>
                <a:off x="4578767" y="1510024"/>
                <a:ext cx="155194" cy="1551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69" name="Straight Connector 68"/>
            <p:cNvCxnSpPr/>
            <p:nvPr/>
          </p:nvCxnSpPr>
          <p:spPr>
            <a:xfrm>
              <a:off x="5083541" y="3716561"/>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5085470" y="37647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5085471" y="38110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081462" y="3859315"/>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84" name="Straight Arrow Connector 83"/>
          <p:cNvCxnSpPr>
            <a:cxnSpLocks/>
            <a:stCxn id="4" idx="3"/>
            <a:endCxn id="6" idx="1"/>
          </p:cNvCxnSpPr>
          <p:nvPr/>
        </p:nvCxnSpPr>
        <p:spPr>
          <a:xfrm flipV="1">
            <a:off x="4593446" y="2251069"/>
            <a:ext cx="2091781" cy="801938"/>
          </a:xfrm>
          <a:prstGeom prst="straightConnector1">
            <a:avLst/>
          </a:prstGeom>
          <a:ln w="19050">
            <a:prstDash val="solid"/>
            <a:tailEnd type="triangle"/>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2455424" y="3447504"/>
            <a:ext cx="2660072" cy="656925"/>
          </a:xfrm>
          <a:prstGeom prst="rect">
            <a:avLst/>
          </a:prstGeom>
          <a:solidFill>
            <a:schemeClr val="accent6">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2060"/>
                </a:solidFill>
              </a:rPr>
              <a:t>Physics</a:t>
            </a:r>
          </a:p>
          <a:p>
            <a:pPr algn="ctr"/>
            <a:r>
              <a:rPr lang="en-US" sz="2000" dirty="0">
                <a:solidFill>
                  <a:srgbClr val="002060"/>
                </a:solidFill>
              </a:rPr>
              <a:t>Stage</a:t>
            </a:r>
          </a:p>
        </p:txBody>
      </p:sp>
      <p:sp>
        <p:nvSpPr>
          <p:cNvPr id="3" name="Slide Number Placeholder 2"/>
          <p:cNvSpPr>
            <a:spLocks noGrp="1"/>
          </p:cNvSpPr>
          <p:nvPr>
            <p:ph type="sldNum" sz="quarter" idx="12"/>
          </p:nvPr>
        </p:nvSpPr>
        <p:spPr>
          <a:xfrm>
            <a:off x="9423825" y="6492875"/>
            <a:ext cx="2743200" cy="365125"/>
          </a:xfrm>
        </p:spPr>
        <p:txBody>
          <a:bodyPr/>
          <a:lstStyle/>
          <a:p>
            <a:fld id="{7BBDC32D-42F1-134B-A1AD-9507E135B2A8}" type="slidenum">
              <a:rPr lang="en-US" sz="1333">
                <a:solidFill>
                  <a:schemeClr val="tx1"/>
                </a:solidFill>
                <a:latin typeface="Clear Sans" charset="0"/>
                <a:ea typeface="Clear Sans" charset="0"/>
                <a:cs typeface="Clear Sans" charset="0"/>
              </a:rPr>
              <a:pPr/>
              <a:t>14</a:t>
            </a:fld>
            <a:endParaRPr lang="en-US" sz="1333" dirty="0">
              <a:solidFill>
                <a:schemeClr val="tx1"/>
              </a:solidFill>
              <a:latin typeface="Clear Sans" charset="0"/>
              <a:ea typeface="Clear Sans" charset="0"/>
              <a:cs typeface="Clear Sans" charset="0"/>
            </a:endParaRPr>
          </a:p>
        </p:txBody>
      </p:sp>
      <p:sp>
        <p:nvSpPr>
          <p:cNvPr id="115" name="Title 114"/>
          <p:cNvSpPr>
            <a:spLocks noGrp="1"/>
          </p:cNvSpPr>
          <p:nvPr>
            <p:ph type="title" idx="4294967295"/>
          </p:nvPr>
        </p:nvSpPr>
        <p:spPr>
          <a:xfrm>
            <a:off x="810401" y="131880"/>
            <a:ext cx="11094728" cy="1325563"/>
          </a:xfrm>
        </p:spPr>
        <p:txBody>
          <a:bodyPr>
            <a:normAutofit/>
          </a:bodyPr>
          <a:lstStyle/>
          <a:p>
            <a:r>
              <a:rPr lang="en-US" dirty="0">
                <a:solidFill>
                  <a:schemeClr val="tx1"/>
                </a:solidFill>
              </a:rPr>
              <a:t>Going complex: algorithm-oriented design</a:t>
            </a:r>
          </a:p>
        </p:txBody>
      </p:sp>
      <p:sp>
        <p:nvSpPr>
          <p:cNvPr id="86" name="TextBox 85"/>
          <p:cNvSpPr txBox="1"/>
          <p:nvPr/>
        </p:nvSpPr>
        <p:spPr>
          <a:xfrm>
            <a:off x="2603905" y="4991829"/>
            <a:ext cx="1504131" cy="369332"/>
          </a:xfrm>
          <a:prstGeom prst="rect">
            <a:avLst/>
          </a:prstGeom>
          <a:noFill/>
          <a:ln>
            <a:noFill/>
          </a:ln>
        </p:spPr>
        <p:txBody>
          <a:bodyPr wrap="square" rtlCol="0">
            <a:spAutoFit/>
          </a:bodyPr>
          <a:lstStyle/>
          <a:p>
            <a:r>
              <a:rPr lang="en-US" dirty="0" err="1">
                <a:solidFill>
                  <a:prstClr val="black"/>
                </a:solidFill>
              </a:rPr>
              <a:t>GeantTrack</a:t>
            </a:r>
            <a:r>
              <a:rPr lang="en-US" dirty="0">
                <a:solidFill>
                  <a:prstClr val="black"/>
                </a:solidFill>
              </a:rPr>
              <a:t> *</a:t>
            </a:r>
          </a:p>
        </p:txBody>
      </p:sp>
      <p:grpSp>
        <p:nvGrpSpPr>
          <p:cNvPr id="55" name="Group 54"/>
          <p:cNvGrpSpPr/>
          <p:nvPr/>
        </p:nvGrpSpPr>
        <p:grpSpPr>
          <a:xfrm>
            <a:off x="785105" y="1578635"/>
            <a:ext cx="3783427" cy="2079305"/>
            <a:chOff x="1578292" y="1882734"/>
            <a:chExt cx="3783427" cy="1027625"/>
          </a:xfrm>
        </p:grpSpPr>
        <p:cxnSp>
          <p:nvCxnSpPr>
            <p:cNvPr id="44" name="Straight Connector 43"/>
            <p:cNvCxnSpPr/>
            <p:nvPr/>
          </p:nvCxnSpPr>
          <p:spPr>
            <a:xfrm flipV="1">
              <a:off x="1597898" y="1882734"/>
              <a:ext cx="0" cy="1027625"/>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578292" y="1887328"/>
              <a:ext cx="3783427" cy="1153"/>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1122211" y="1593118"/>
            <a:ext cx="2160332" cy="369332"/>
          </a:xfrm>
          <a:prstGeom prst="rect">
            <a:avLst/>
          </a:prstGeom>
          <a:noFill/>
        </p:spPr>
        <p:txBody>
          <a:bodyPr wrap="square" rtlCol="0">
            <a:spAutoFit/>
          </a:bodyPr>
          <a:lstStyle/>
          <a:p>
            <a:r>
              <a:rPr lang="en-US" b="1" dirty="0">
                <a:solidFill>
                  <a:srgbClr val="00B0F0"/>
                </a:solidFill>
              </a:rPr>
              <a:t>Stepping loop</a:t>
            </a:r>
          </a:p>
        </p:txBody>
      </p:sp>
      <p:sp>
        <p:nvSpPr>
          <p:cNvPr id="122" name="Down Arrow 121"/>
          <p:cNvSpPr/>
          <p:nvPr/>
        </p:nvSpPr>
        <p:spPr>
          <a:xfrm>
            <a:off x="5627934" y="4683242"/>
            <a:ext cx="266988" cy="7013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44" name="Group 143"/>
          <p:cNvGrpSpPr/>
          <p:nvPr/>
        </p:nvGrpSpPr>
        <p:grpSpPr>
          <a:xfrm>
            <a:off x="1514756" y="5432315"/>
            <a:ext cx="5660931" cy="490084"/>
            <a:chOff x="1514755" y="5432315"/>
            <a:chExt cx="5660931" cy="490084"/>
          </a:xfrm>
        </p:grpSpPr>
        <p:sp>
          <p:nvSpPr>
            <p:cNvPr id="95" name="Rectangle 94"/>
            <p:cNvSpPr/>
            <p:nvPr/>
          </p:nvSpPr>
          <p:spPr>
            <a:xfrm>
              <a:off x="1514755" y="5439483"/>
              <a:ext cx="5660931" cy="482916"/>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r"/>
              <a:r>
                <a:rPr lang="en-US" b="1" dirty="0">
                  <a:solidFill>
                    <a:srgbClr val="C00000"/>
                  </a:solidFill>
                </a:rPr>
                <a:t>Prioritized particle stack  </a:t>
              </a:r>
            </a:p>
          </p:txBody>
        </p:sp>
        <p:sp>
          <p:nvSpPr>
            <p:cNvPr id="142" name="Rectangle 141"/>
            <p:cNvSpPr/>
            <p:nvPr/>
          </p:nvSpPr>
          <p:spPr>
            <a:xfrm>
              <a:off x="3772128" y="5432315"/>
              <a:ext cx="907215" cy="482916"/>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a:solidFill>
                    <a:srgbClr val="C00000"/>
                  </a:solidFill>
                </a:rPr>
                <a:t>Primaries</a:t>
              </a:r>
            </a:p>
            <a:p>
              <a:pPr algn="ctr"/>
              <a:r>
                <a:rPr lang="en-US" sz="1200" dirty="0">
                  <a:solidFill>
                    <a:srgbClr val="C00000"/>
                  </a:solidFill>
                </a:rPr>
                <a:t>#0</a:t>
              </a:r>
            </a:p>
          </p:txBody>
        </p:sp>
      </p:grpSp>
      <p:sp>
        <p:nvSpPr>
          <p:cNvPr id="149" name="Rectangle 148"/>
          <p:cNvSpPr/>
          <p:nvPr/>
        </p:nvSpPr>
        <p:spPr>
          <a:xfrm>
            <a:off x="7555248" y="5377078"/>
            <a:ext cx="873117" cy="599823"/>
          </a:xfrm>
          <a:prstGeom prst="rect">
            <a:avLst/>
          </a:prstGeom>
          <a:solidFill>
            <a:schemeClr val="bg1"/>
          </a:solidFill>
          <a:ln w="254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002060"/>
                </a:solidFill>
              </a:rPr>
              <a:t>Event server</a:t>
            </a:r>
            <a:endParaRPr lang="en-US" sz="1400" dirty="0">
              <a:solidFill>
                <a:srgbClr val="002060"/>
              </a:solidFill>
            </a:endParaRPr>
          </a:p>
        </p:txBody>
      </p:sp>
      <p:cxnSp>
        <p:nvCxnSpPr>
          <p:cNvPr id="151" name="Straight Arrow Connector 150"/>
          <p:cNvCxnSpPr>
            <a:stCxn id="149" idx="1"/>
            <a:endCxn id="95" idx="3"/>
          </p:cNvCxnSpPr>
          <p:nvPr/>
        </p:nvCxnSpPr>
        <p:spPr>
          <a:xfrm flipH="1">
            <a:off x="7175687" y="5676990"/>
            <a:ext cx="379561" cy="3951"/>
          </a:xfrm>
          <a:prstGeom prst="straightConnector1">
            <a:avLst/>
          </a:prstGeom>
          <a:ln w="508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1438107" y="5959566"/>
            <a:ext cx="2924740" cy="338554"/>
          </a:xfrm>
          <a:prstGeom prst="rect">
            <a:avLst/>
          </a:prstGeom>
          <a:noFill/>
        </p:spPr>
        <p:txBody>
          <a:bodyPr wrap="square" rtlCol="0">
            <a:spAutoFit/>
          </a:bodyPr>
          <a:lstStyle/>
          <a:p>
            <a:r>
              <a:rPr lang="en-US" sz="1600" i="1" dirty="0">
                <a:solidFill>
                  <a:srgbClr val="C00000"/>
                </a:solidFill>
              </a:rPr>
              <a:t>consume showers first</a:t>
            </a:r>
          </a:p>
        </p:txBody>
      </p:sp>
      <p:sp>
        <p:nvSpPr>
          <p:cNvPr id="127" name="Rectangle 126"/>
          <p:cNvSpPr/>
          <p:nvPr/>
        </p:nvSpPr>
        <p:spPr>
          <a:xfrm>
            <a:off x="2816679" y="5432313"/>
            <a:ext cx="955450" cy="482916"/>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err="1">
                <a:solidFill>
                  <a:srgbClr val="C00000"/>
                </a:solidFill>
              </a:rPr>
              <a:t>Secondaries</a:t>
            </a:r>
            <a:endParaRPr lang="en-US" sz="1200" dirty="0">
              <a:solidFill>
                <a:srgbClr val="C00000"/>
              </a:solidFill>
            </a:endParaRPr>
          </a:p>
          <a:p>
            <a:pPr algn="ctr"/>
            <a:r>
              <a:rPr lang="en-US" sz="1200" dirty="0">
                <a:solidFill>
                  <a:srgbClr val="C00000"/>
                </a:solidFill>
              </a:rPr>
              <a:t>#1</a:t>
            </a:r>
          </a:p>
        </p:txBody>
      </p:sp>
      <p:grpSp>
        <p:nvGrpSpPr>
          <p:cNvPr id="75" name="Group 74">
            <a:extLst>
              <a:ext uri="{FF2B5EF4-FFF2-40B4-BE49-F238E27FC236}">
                <a16:creationId xmlns:a16="http://schemas.microsoft.com/office/drawing/2014/main" id="{877E7585-CEF4-1C46-840C-53D3C0B1D8A3}"/>
              </a:ext>
            </a:extLst>
          </p:cNvPr>
          <p:cNvGrpSpPr/>
          <p:nvPr/>
        </p:nvGrpSpPr>
        <p:grpSpPr>
          <a:xfrm>
            <a:off x="7356772" y="3457261"/>
            <a:ext cx="3908093" cy="3471515"/>
            <a:chOff x="4047817" y="203097"/>
            <a:chExt cx="6947720" cy="6171581"/>
          </a:xfrm>
        </p:grpSpPr>
        <p:sp>
          <p:nvSpPr>
            <p:cNvPr id="76" name="Pie 75">
              <a:extLst>
                <a:ext uri="{FF2B5EF4-FFF2-40B4-BE49-F238E27FC236}">
                  <a16:creationId xmlns:a16="http://schemas.microsoft.com/office/drawing/2014/main" id="{95CBFE3D-7115-0F44-B930-94EC9CAB2AC2}"/>
                </a:ext>
              </a:extLst>
            </p:cNvPr>
            <p:cNvSpPr/>
            <p:nvPr/>
          </p:nvSpPr>
          <p:spPr>
            <a:xfrm>
              <a:off x="6327058" y="2094271"/>
              <a:ext cx="2389238" cy="2389238"/>
            </a:xfrm>
            <a:prstGeom prst="pie">
              <a:avLst>
                <a:gd name="adj1" fmla="val 19138061"/>
                <a:gd name="adj2" fmla="val 259825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solidFill>
                  <a:schemeClr val="tx1"/>
                </a:solidFill>
              </a:endParaRPr>
            </a:p>
          </p:txBody>
        </p:sp>
        <p:sp>
          <p:nvSpPr>
            <p:cNvPr id="77" name="Pie 76">
              <a:extLst>
                <a:ext uri="{FF2B5EF4-FFF2-40B4-BE49-F238E27FC236}">
                  <a16:creationId xmlns:a16="http://schemas.microsoft.com/office/drawing/2014/main" id="{A63009D3-0196-2C46-B332-5E98F92AFDFD}"/>
                </a:ext>
              </a:extLst>
            </p:cNvPr>
            <p:cNvSpPr/>
            <p:nvPr/>
          </p:nvSpPr>
          <p:spPr>
            <a:xfrm>
              <a:off x="5244280" y="1265902"/>
              <a:ext cx="4554794" cy="4045972"/>
            </a:xfrm>
            <a:prstGeom prst="pie">
              <a:avLst>
                <a:gd name="adj1" fmla="val 19138061"/>
                <a:gd name="adj2" fmla="val 259825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solidFill>
                  <a:schemeClr val="tx1"/>
                </a:solidFill>
              </a:endParaRPr>
            </a:p>
          </p:txBody>
        </p:sp>
        <p:sp>
          <p:nvSpPr>
            <p:cNvPr id="78" name="Pie 77">
              <a:extLst>
                <a:ext uri="{FF2B5EF4-FFF2-40B4-BE49-F238E27FC236}">
                  <a16:creationId xmlns:a16="http://schemas.microsoft.com/office/drawing/2014/main" id="{40F3DA0A-E5AC-F144-91CB-C051586F9915}"/>
                </a:ext>
              </a:extLst>
            </p:cNvPr>
            <p:cNvSpPr/>
            <p:nvPr/>
          </p:nvSpPr>
          <p:spPr>
            <a:xfrm>
              <a:off x="4047817" y="203097"/>
              <a:ext cx="6947720" cy="6171581"/>
            </a:xfrm>
            <a:prstGeom prst="pie">
              <a:avLst>
                <a:gd name="adj1" fmla="val 19138061"/>
                <a:gd name="adj2" fmla="val 259825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solidFill>
                  <a:schemeClr val="tx1"/>
                </a:solidFill>
              </a:endParaRPr>
            </a:p>
          </p:txBody>
        </p:sp>
      </p:grpSp>
      <p:grpSp>
        <p:nvGrpSpPr>
          <p:cNvPr id="79" name="Group 78">
            <a:extLst>
              <a:ext uri="{FF2B5EF4-FFF2-40B4-BE49-F238E27FC236}">
                <a16:creationId xmlns:a16="http://schemas.microsoft.com/office/drawing/2014/main" id="{AADDF34A-3C14-F848-BEFD-59F0F987CF83}"/>
              </a:ext>
            </a:extLst>
          </p:cNvPr>
          <p:cNvGrpSpPr/>
          <p:nvPr/>
        </p:nvGrpSpPr>
        <p:grpSpPr>
          <a:xfrm>
            <a:off x="9316131" y="5035395"/>
            <a:ext cx="665154" cy="449720"/>
            <a:chOff x="7166790" y="3657600"/>
            <a:chExt cx="1182496" cy="799502"/>
          </a:xfrm>
        </p:grpSpPr>
        <p:sp>
          <p:nvSpPr>
            <p:cNvPr id="80" name="Freeform 79">
              <a:extLst>
                <a:ext uri="{FF2B5EF4-FFF2-40B4-BE49-F238E27FC236}">
                  <a16:creationId xmlns:a16="http://schemas.microsoft.com/office/drawing/2014/main" id="{9181B8D7-8870-CD42-9B33-8AAAB2517451}"/>
                </a:ext>
              </a:extLst>
            </p:cNvPr>
            <p:cNvSpPr/>
            <p:nvPr/>
          </p:nvSpPr>
          <p:spPr>
            <a:xfrm>
              <a:off x="7176364" y="3657600"/>
              <a:ext cx="1148985" cy="277671"/>
            </a:xfrm>
            <a:custGeom>
              <a:avLst/>
              <a:gdLst>
                <a:gd name="connsiteX0" fmla="*/ 0 w 1148985"/>
                <a:gd name="connsiteY0" fmla="*/ 277671 h 277671"/>
                <a:gd name="connsiteX1" fmla="*/ 722903 w 1148985"/>
                <a:gd name="connsiteY1" fmla="*/ 162773 h 277671"/>
                <a:gd name="connsiteX2" fmla="*/ 1148985 w 1148985"/>
                <a:gd name="connsiteY2" fmla="*/ 0 h 277671"/>
              </a:gdLst>
              <a:ahLst/>
              <a:cxnLst>
                <a:cxn ang="0">
                  <a:pos x="connsiteX0" y="connsiteY0"/>
                </a:cxn>
                <a:cxn ang="0">
                  <a:pos x="connsiteX1" y="connsiteY1"/>
                </a:cxn>
                <a:cxn ang="0">
                  <a:pos x="connsiteX2" y="connsiteY2"/>
                </a:cxn>
              </a:cxnLst>
              <a:rect l="l" t="t" r="r" b="b"/>
              <a:pathLst>
                <a:path w="1148985" h="277671">
                  <a:moveTo>
                    <a:pt x="0" y="277671"/>
                  </a:moveTo>
                  <a:cubicBezTo>
                    <a:pt x="265702" y="243361"/>
                    <a:pt x="531405" y="209052"/>
                    <a:pt x="722903" y="162773"/>
                  </a:cubicBezTo>
                  <a:cubicBezTo>
                    <a:pt x="914401" y="116494"/>
                    <a:pt x="1148985" y="0"/>
                    <a:pt x="1148985"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81" name="Freeform 80">
              <a:extLst>
                <a:ext uri="{FF2B5EF4-FFF2-40B4-BE49-F238E27FC236}">
                  <a16:creationId xmlns:a16="http://schemas.microsoft.com/office/drawing/2014/main" id="{1E869DD1-2960-EC40-B212-A05ACB4A784C}"/>
                </a:ext>
              </a:extLst>
            </p:cNvPr>
            <p:cNvSpPr/>
            <p:nvPr/>
          </p:nvSpPr>
          <p:spPr>
            <a:xfrm>
              <a:off x="7166790" y="3829948"/>
              <a:ext cx="1182496" cy="95748"/>
            </a:xfrm>
            <a:custGeom>
              <a:avLst/>
              <a:gdLst>
                <a:gd name="connsiteX0" fmla="*/ 0 w 1182496"/>
                <a:gd name="connsiteY0" fmla="*/ 95748 h 95748"/>
                <a:gd name="connsiteX1" fmla="*/ 679815 w 1182496"/>
                <a:gd name="connsiteY1" fmla="*/ 47874 h 95748"/>
                <a:gd name="connsiteX2" fmla="*/ 1182496 w 1182496"/>
                <a:gd name="connsiteY2" fmla="*/ 0 h 95748"/>
              </a:gdLst>
              <a:ahLst/>
              <a:cxnLst>
                <a:cxn ang="0">
                  <a:pos x="connsiteX0" y="connsiteY0"/>
                </a:cxn>
                <a:cxn ang="0">
                  <a:pos x="connsiteX1" y="connsiteY1"/>
                </a:cxn>
                <a:cxn ang="0">
                  <a:pos x="connsiteX2" y="connsiteY2"/>
                </a:cxn>
              </a:cxnLst>
              <a:rect l="l" t="t" r="r" b="b"/>
              <a:pathLst>
                <a:path w="1182496" h="95748">
                  <a:moveTo>
                    <a:pt x="0" y="95748"/>
                  </a:moveTo>
                  <a:lnTo>
                    <a:pt x="679815" y="47874"/>
                  </a:lnTo>
                  <a:cubicBezTo>
                    <a:pt x="876898" y="31916"/>
                    <a:pt x="1182496" y="0"/>
                    <a:pt x="1182496"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83" name="Freeform 82">
              <a:extLst>
                <a:ext uri="{FF2B5EF4-FFF2-40B4-BE49-F238E27FC236}">
                  <a16:creationId xmlns:a16="http://schemas.microsoft.com/office/drawing/2014/main" id="{9E36DBEB-9465-2E40-A1D8-A1C881C19EBF}"/>
                </a:ext>
              </a:extLst>
            </p:cNvPr>
            <p:cNvSpPr/>
            <p:nvPr/>
          </p:nvSpPr>
          <p:spPr>
            <a:xfrm>
              <a:off x="7176364" y="3935271"/>
              <a:ext cx="1144197" cy="301865"/>
            </a:xfrm>
            <a:custGeom>
              <a:avLst/>
              <a:gdLst>
                <a:gd name="connsiteX0" fmla="*/ 0 w 1144197"/>
                <a:gd name="connsiteY0" fmla="*/ 0 h 301865"/>
                <a:gd name="connsiteX1" fmla="*/ 445232 w 1144197"/>
                <a:gd name="connsiteY1" fmla="*/ 191498 h 301865"/>
                <a:gd name="connsiteX2" fmla="*/ 794715 w 1144197"/>
                <a:gd name="connsiteY2" fmla="*/ 287246 h 301865"/>
                <a:gd name="connsiteX3" fmla="*/ 1043661 w 1144197"/>
                <a:gd name="connsiteY3" fmla="*/ 301609 h 301865"/>
                <a:gd name="connsiteX4" fmla="*/ 1144197 w 1144197"/>
                <a:gd name="connsiteY4" fmla="*/ 296821 h 301865"/>
                <a:gd name="connsiteX5" fmla="*/ 1144197 w 1144197"/>
                <a:gd name="connsiteY5" fmla="*/ 296821 h 301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4197" h="301865">
                  <a:moveTo>
                    <a:pt x="0" y="0"/>
                  </a:moveTo>
                  <a:cubicBezTo>
                    <a:pt x="156389" y="71812"/>
                    <a:pt x="312779" y="143624"/>
                    <a:pt x="445232" y="191498"/>
                  </a:cubicBezTo>
                  <a:cubicBezTo>
                    <a:pt x="577685" y="239372"/>
                    <a:pt x="694977" y="268894"/>
                    <a:pt x="794715" y="287246"/>
                  </a:cubicBezTo>
                  <a:cubicBezTo>
                    <a:pt x="894453" y="305598"/>
                    <a:pt x="985414" y="300013"/>
                    <a:pt x="1043661" y="301609"/>
                  </a:cubicBezTo>
                  <a:cubicBezTo>
                    <a:pt x="1101908" y="303205"/>
                    <a:pt x="1144197" y="296821"/>
                    <a:pt x="1144197" y="296821"/>
                  </a:cubicBezTo>
                  <a:lnTo>
                    <a:pt x="1144197" y="296821"/>
                  </a:ln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87" name="Freeform 86">
              <a:extLst>
                <a:ext uri="{FF2B5EF4-FFF2-40B4-BE49-F238E27FC236}">
                  <a16:creationId xmlns:a16="http://schemas.microsoft.com/office/drawing/2014/main" id="{45437F3D-0787-E443-BF20-EFC0443A0E94}"/>
                </a:ext>
              </a:extLst>
            </p:cNvPr>
            <p:cNvSpPr/>
            <p:nvPr/>
          </p:nvSpPr>
          <p:spPr>
            <a:xfrm>
              <a:off x="7176364" y="3940059"/>
              <a:ext cx="1062811" cy="517043"/>
            </a:xfrm>
            <a:custGeom>
              <a:avLst/>
              <a:gdLst>
                <a:gd name="connsiteX0" fmla="*/ 0 w 1062811"/>
                <a:gd name="connsiteY0" fmla="*/ 0 h 517043"/>
                <a:gd name="connsiteX1" fmla="*/ 574493 w 1062811"/>
                <a:gd name="connsiteY1" fmla="*/ 296821 h 517043"/>
                <a:gd name="connsiteX2" fmla="*/ 1062811 w 1062811"/>
                <a:gd name="connsiteY2" fmla="*/ 517043 h 517043"/>
              </a:gdLst>
              <a:ahLst/>
              <a:cxnLst>
                <a:cxn ang="0">
                  <a:pos x="connsiteX0" y="connsiteY0"/>
                </a:cxn>
                <a:cxn ang="0">
                  <a:pos x="connsiteX1" y="connsiteY1"/>
                </a:cxn>
                <a:cxn ang="0">
                  <a:pos x="connsiteX2" y="connsiteY2"/>
                </a:cxn>
              </a:cxnLst>
              <a:rect l="l" t="t" r="r" b="b"/>
              <a:pathLst>
                <a:path w="1062811" h="517043">
                  <a:moveTo>
                    <a:pt x="0" y="0"/>
                  </a:moveTo>
                  <a:cubicBezTo>
                    <a:pt x="198679" y="105323"/>
                    <a:pt x="397358" y="210647"/>
                    <a:pt x="574493" y="296821"/>
                  </a:cubicBezTo>
                  <a:cubicBezTo>
                    <a:pt x="751628" y="382995"/>
                    <a:pt x="1062811" y="517043"/>
                    <a:pt x="1062811" y="517043"/>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88" name="Group 87">
            <a:extLst>
              <a:ext uri="{FF2B5EF4-FFF2-40B4-BE49-F238E27FC236}">
                <a16:creationId xmlns:a16="http://schemas.microsoft.com/office/drawing/2014/main" id="{8ADB9BC7-F5EC-E445-B068-D0D8056F52F6}"/>
              </a:ext>
            </a:extLst>
          </p:cNvPr>
          <p:cNvGrpSpPr/>
          <p:nvPr/>
        </p:nvGrpSpPr>
        <p:grpSpPr>
          <a:xfrm>
            <a:off x="9919348" y="4558747"/>
            <a:ext cx="673233" cy="1128338"/>
            <a:chOff x="8239175" y="2810224"/>
            <a:chExt cx="1196859" cy="2005935"/>
          </a:xfrm>
        </p:grpSpPr>
        <p:sp>
          <p:nvSpPr>
            <p:cNvPr id="89" name="Freeform 88">
              <a:extLst>
                <a:ext uri="{FF2B5EF4-FFF2-40B4-BE49-F238E27FC236}">
                  <a16:creationId xmlns:a16="http://schemas.microsoft.com/office/drawing/2014/main" id="{CE0D2D36-7B8A-204C-8BCF-315D66FA0CBE}"/>
                </a:ext>
              </a:extLst>
            </p:cNvPr>
            <p:cNvSpPr/>
            <p:nvPr/>
          </p:nvSpPr>
          <p:spPr>
            <a:xfrm>
              <a:off x="8325349" y="2810224"/>
              <a:ext cx="722902" cy="847376"/>
            </a:xfrm>
            <a:custGeom>
              <a:avLst/>
              <a:gdLst>
                <a:gd name="connsiteX0" fmla="*/ 0 w 722902"/>
                <a:gd name="connsiteY0" fmla="*/ 847376 h 847376"/>
                <a:gd name="connsiteX1" fmla="*/ 277671 w 722902"/>
                <a:gd name="connsiteY1" fmla="*/ 651091 h 847376"/>
                <a:gd name="connsiteX2" fmla="*/ 536192 w 722902"/>
                <a:gd name="connsiteY2" fmla="*/ 387782 h 847376"/>
                <a:gd name="connsiteX3" fmla="*/ 722902 w 722902"/>
                <a:gd name="connsiteY3" fmla="*/ 0 h 847376"/>
              </a:gdLst>
              <a:ahLst/>
              <a:cxnLst>
                <a:cxn ang="0">
                  <a:pos x="connsiteX0" y="connsiteY0"/>
                </a:cxn>
                <a:cxn ang="0">
                  <a:pos x="connsiteX1" y="connsiteY1"/>
                </a:cxn>
                <a:cxn ang="0">
                  <a:pos x="connsiteX2" y="connsiteY2"/>
                </a:cxn>
                <a:cxn ang="0">
                  <a:pos x="connsiteX3" y="connsiteY3"/>
                </a:cxn>
              </a:cxnLst>
              <a:rect l="l" t="t" r="r" b="b"/>
              <a:pathLst>
                <a:path w="722902" h="847376">
                  <a:moveTo>
                    <a:pt x="0" y="847376"/>
                  </a:moveTo>
                  <a:cubicBezTo>
                    <a:pt x="94153" y="787533"/>
                    <a:pt x="188306" y="727690"/>
                    <a:pt x="277671" y="651091"/>
                  </a:cubicBezTo>
                  <a:cubicBezTo>
                    <a:pt x="367036" y="574492"/>
                    <a:pt x="461987" y="496297"/>
                    <a:pt x="536192" y="387782"/>
                  </a:cubicBezTo>
                  <a:cubicBezTo>
                    <a:pt x="610397" y="279267"/>
                    <a:pt x="722902" y="0"/>
                    <a:pt x="722902"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0" name="Freeform 89">
              <a:extLst>
                <a:ext uri="{FF2B5EF4-FFF2-40B4-BE49-F238E27FC236}">
                  <a16:creationId xmlns:a16="http://schemas.microsoft.com/office/drawing/2014/main" id="{EF84170F-0750-4C44-90C5-604157869B38}"/>
                </a:ext>
              </a:extLst>
            </p:cNvPr>
            <p:cNvSpPr/>
            <p:nvPr/>
          </p:nvSpPr>
          <p:spPr>
            <a:xfrm>
              <a:off x="8354073" y="3614513"/>
              <a:ext cx="1053236" cy="205860"/>
            </a:xfrm>
            <a:custGeom>
              <a:avLst/>
              <a:gdLst>
                <a:gd name="connsiteX0" fmla="*/ 0 w 1053236"/>
                <a:gd name="connsiteY0" fmla="*/ 205860 h 205860"/>
                <a:gd name="connsiteX1" fmla="*/ 584067 w 1053236"/>
                <a:gd name="connsiteY1" fmla="*/ 110111 h 205860"/>
                <a:gd name="connsiteX2" fmla="*/ 1053236 w 1053236"/>
                <a:gd name="connsiteY2" fmla="*/ 0 h 205860"/>
              </a:gdLst>
              <a:ahLst/>
              <a:cxnLst>
                <a:cxn ang="0">
                  <a:pos x="connsiteX0" y="connsiteY0"/>
                </a:cxn>
                <a:cxn ang="0">
                  <a:pos x="connsiteX1" y="connsiteY1"/>
                </a:cxn>
                <a:cxn ang="0">
                  <a:pos x="connsiteX2" y="connsiteY2"/>
                </a:cxn>
              </a:cxnLst>
              <a:rect l="l" t="t" r="r" b="b"/>
              <a:pathLst>
                <a:path w="1053236" h="205860">
                  <a:moveTo>
                    <a:pt x="0" y="205860"/>
                  </a:moveTo>
                  <a:cubicBezTo>
                    <a:pt x="204264" y="175140"/>
                    <a:pt x="408528" y="144421"/>
                    <a:pt x="584067" y="110111"/>
                  </a:cubicBezTo>
                  <a:cubicBezTo>
                    <a:pt x="759606" y="75801"/>
                    <a:pt x="1053236" y="0"/>
                    <a:pt x="1053236"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1" name="Freeform 90">
              <a:extLst>
                <a:ext uri="{FF2B5EF4-FFF2-40B4-BE49-F238E27FC236}">
                  <a16:creationId xmlns:a16="http://schemas.microsoft.com/office/drawing/2014/main" id="{EEB0A823-1413-FB46-A0B2-E35BBF957659}"/>
                </a:ext>
              </a:extLst>
            </p:cNvPr>
            <p:cNvSpPr/>
            <p:nvPr/>
          </p:nvSpPr>
          <p:spPr>
            <a:xfrm>
              <a:off x="8325349" y="3834735"/>
              <a:ext cx="1110685" cy="397357"/>
            </a:xfrm>
            <a:custGeom>
              <a:avLst/>
              <a:gdLst>
                <a:gd name="connsiteX0" fmla="*/ 0 w 1110685"/>
                <a:gd name="connsiteY0" fmla="*/ 397357 h 397357"/>
                <a:gd name="connsiteX1" fmla="*/ 397357 w 1110685"/>
                <a:gd name="connsiteY1" fmla="*/ 339908 h 397357"/>
                <a:gd name="connsiteX2" fmla="*/ 804289 w 1110685"/>
                <a:gd name="connsiteY2" fmla="*/ 201072 h 397357"/>
                <a:gd name="connsiteX3" fmla="*/ 1110685 w 1110685"/>
                <a:gd name="connsiteY3" fmla="*/ 0 h 397357"/>
              </a:gdLst>
              <a:ahLst/>
              <a:cxnLst>
                <a:cxn ang="0">
                  <a:pos x="connsiteX0" y="connsiteY0"/>
                </a:cxn>
                <a:cxn ang="0">
                  <a:pos x="connsiteX1" y="connsiteY1"/>
                </a:cxn>
                <a:cxn ang="0">
                  <a:pos x="connsiteX2" y="connsiteY2"/>
                </a:cxn>
                <a:cxn ang="0">
                  <a:pos x="connsiteX3" y="connsiteY3"/>
                </a:cxn>
              </a:cxnLst>
              <a:rect l="l" t="t" r="r" b="b"/>
              <a:pathLst>
                <a:path w="1110685" h="397357">
                  <a:moveTo>
                    <a:pt x="0" y="397357"/>
                  </a:moveTo>
                  <a:cubicBezTo>
                    <a:pt x="131654" y="384989"/>
                    <a:pt x="263309" y="372622"/>
                    <a:pt x="397357" y="339908"/>
                  </a:cubicBezTo>
                  <a:cubicBezTo>
                    <a:pt x="531405" y="307194"/>
                    <a:pt x="685401" y="257723"/>
                    <a:pt x="804289" y="201072"/>
                  </a:cubicBezTo>
                  <a:cubicBezTo>
                    <a:pt x="923177" y="144421"/>
                    <a:pt x="1110685" y="0"/>
                    <a:pt x="1110685"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2" name="Freeform 91">
              <a:extLst>
                <a:ext uri="{FF2B5EF4-FFF2-40B4-BE49-F238E27FC236}">
                  <a16:creationId xmlns:a16="http://schemas.microsoft.com/office/drawing/2014/main" id="{91F702A3-5901-1D44-8AD2-E45327062246}"/>
                </a:ext>
              </a:extLst>
            </p:cNvPr>
            <p:cNvSpPr/>
            <p:nvPr/>
          </p:nvSpPr>
          <p:spPr>
            <a:xfrm>
              <a:off x="8239175" y="4452314"/>
              <a:ext cx="971849" cy="363845"/>
            </a:xfrm>
            <a:custGeom>
              <a:avLst/>
              <a:gdLst>
                <a:gd name="connsiteX0" fmla="*/ 0 w 971849"/>
                <a:gd name="connsiteY0" fmla="*/ 0 h 363845"/>
                <a:gd name="connsiteX1" fmla="*/ 483531 w 971849"/>
                <a:gd name="connsiteY1" fmla="*/ 201072 h 363845"/>
                <a:gd name="connsiteX2" fmla="*/ 971849 w 971849"/>
                <a:gd name="connsiteY2" fmla="*/ 363845 h 363845"/>
              </a:gdLst>
              <a:ahLst/>
              <a:cxnLst>
                <a:cxn ang="0">
                  <a:pos x="connsiteX0" y="connsiteY0"/>
                </a:cxn>
                <a:cxn ang="0">
                  <a:pos x="connsiteX1" y="connsiteY1"/>
                </a:cxn>
                <a:cxn ang="0">
                  <a:pos x="connsiteX2" y="connsiteY2"/>
                </a:cxn>
              </a:cxnLst>
              <a:rect l="l" t="t" r="r" b="b"/>
              <a:pathLst>
                <a:path w="971849" h="363845">
                  <a:moveTo>
                    <a:pt x="0" y="0"/>
                  </a:moveTo>
                  <a:cubicBezTo>
                    <a:pt x="160778" y="70215"/>
                    <a:pt x="321556" y="140431"/>
                    <a:pt x="483531" y="201072"/>
                  </a:cubicBezTo>
                  <a:cubicBezTo>
                    <a:pt x="645506" y="261713"/>
                    <a:pt x="971849" y="363845"/>
                    <a:pt x="971849" y="363845"/>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93" name="Group 92">
            <a:extLst>
              <a:ext uri="{FF2B5EF4-FFF2-40B4-BE49-F238E27FC236}">
                <a16:creationId xmlns:a16="http://schemas.microsoft.com/office/drawing/2014/main" id="{32FE914E-16A0-B14C-9C88-DFA60B876C90}"/>
              </a:ext>
            </a:extLst>
          </p:cNvPr>
          <p:cNvGrpSpPr/>
          <p:nvPr/>
        </p:nvGrpSpPr>
        <p:grpSpPr>
          <a:xfrm>
            <a:off x="10371760" y="4200586"/>
            <a:ext cx="842888" cy="1648075"/>
            <a:chOff x="9043464" y="2173495"/>
            <a:chExt cx="1498467" cy="2929910"/>
          </a:xfrm>
        </p:grpSpPr>
        <p:sp>
          <p:nvSpPr>
            <p:cNvPr id="94" name="Freeform 93">
              <a:extLst>
                <a:ext uri="{FF2B5EF4-FFF2-40B4-BE49-F238E27FC236}">
                  <a16:creationId xmlns:a16="http://schemas.microsoft.com/office/drawing/2014/main" id="{C5FF9A4C-996D-FA47-9386-2C6958D4F483}"/>
                </a:ext>
              </a:extLst>
            </p:cNvPr>
            <p:cNvSpPr/>
            <p:nvPr/>
          </p:nvSpPr>
          <p:spPr>
            <a:xfrm>
              <a:off x="9043464" y="2173495"/>
              <a:ext cx="143623" cy="627154"/>
            </a:xfrm>
            <a:custGeom>
              <a:avLst/>
              <a:gdLst>
                <a:gd name="connsiteX0" fmla="*/ 0 w 143623"/>
                <a:gd name="connsiteY0" fmla="*/ 627154 h 627154"/>
                <a:gd name="connsiteX1" fmla="*/ 86174 w 143623"/>
                <a:gd name="connsiteY1" fmla="*/ 296821 h 627154"/>
                <a:gd name="connsiteX2" fmla="*/ 143623 w 143623"/>
                <a:gd name="connsiteY2" fmla="*/ 0 h 627154"/>
              </a:gdLst>
              <a:ahLst/>
              <a:cxnLst>
                <a:cxn ang="0">
                  <a:pos x="connsiteX0" y="connsiteY0"/>
                </a:cxn>
                <a:cxn ang="0">
                  <a:pos x="connsiteX1" y="connsiteY1"/>
                </a:cxn>
                <a:cxn ang="0">
                  <a:pos x="connsiteX2" y="connsiteY2"/>
                </a:cxn>
              </a:cxnLst>
              <a:rect l="l" t="t" r="r" b="b"/>
              <a:pathLst>
                <a:path w="143623" h="627154">
                  <a:moveTo>
                    <a:pt x="0" y="627154"/>
                  </a:moveTo>
                  <a:cubicBezTo>
                    <a:pt x="31118" y="514250"/>
                    <a:pt x="62237" y="401347"/>
                    <a:pt x="86174" y="296821"/>
                  </a:cubicBezTo>
                  <a:cubicBezTo>
                    <a:pt x="110111" y="192295"/>
                    <a:pt x="143623" y="0"/>
                    <a:pt x="143623"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6" name="Freeform 95">
              <a:extLst>
                <a:ext uri="{FF2B5EF4-FFF2-40B4-BE49-F238E27FC236}">
                  <a16:creationId xmlns:a16="http://schemas.microsoft.com/office/drawing/2014/main" id="{978D529C-EC13-A444-B2D0-72B0312712F5}"/>
                </a:ext>
              </a:extLst>
            </p:cNvPr>
            <p:cNvSpPr/>
            <p:nvPr/>
          </p:nvSpPr>
          <p:spPr>
            <a:xfrm>
              <a:off x="9412096" y="3269818"/>
              <a:ext cx="1129835" cy="335120"/>
            </a:xfrm>
            <a:custGeom>
              <a:avLst/>
              <a:gdLst>
                <a:gd name="connsiteX0" fmla="*/ 0 w 1129835"/>
                <a:gd name="connsiteY0" fmla="*/ 335120 h 335120"/>
                <a:gd name="connsiteX1" fmla="*/ 684603 w 1129835"/>
                <a:gd name="connsiteY1" fmla="*/ 138835 h 335120"/>
                <a:gd name="connsiteX2" fmla="*/ 1129835 w 1129835"/>
                <a:gd name="connsiteY2" fmla="*/ 0 h 335120"/>
              </a:gdLst>
              <a:ahLst/>
              <a:cxnLst>
                <a:cxn ang="0">
                  <a:pos x="connsiteX0" y="connsiteY0"/>
                </a:cxn>
                <a:cxn ang="0">
                  <a:pos x="connsiteX1" y="connsiteY1"/>
                </a:cxn>
                <a:cxn ang="0">
                  <a:pos x="connsiteX2" y="connsiteY2"/>
                </a:cxn>
              </a:cxnLst>
              <a:rect l="l" t="t" r="r" b="b"/>
              <a:pathLst>
                <a:path w="1129835" h="335120">
                  <a:moveTo>
                    <a:pt x="0" y="335120"/>
                  </a:moveTo>
                  <a:lnTo>
                    <a:pt x="684603" y="138835"/>
                  </a:lnTo>
                  <a:cubicBezTo>
                    <a:pt x="872909" y="82982"/>
                    <a:pt x="1129835" y="0"/>
                    <a:pt x="1129835"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8" name="Freeform 97">
              <a:extLst>
                <a:ext uri="{FF2B5EF4-FFF2-40B4-BE49-F238E27FC236}">
                  <a16:creationId xmlns:a16="http://schemas.microsoft.com/office/drawing/2014/main" id="{48068005-2EE4-7945-B489-989498D159FC}"/>
                </a:ext>
              </a:extLst>
            </p:cNvPr>
            <p:cNvSpPr/>
            <p:nvPr/>
          </p:nvSpPr>
          <p:spPr>
            <a:xfrm>
              <a:off x="9440821" y="2293181"/>
              <a:ext cx="671625" cy="1536767"/>
            </a:xfrm>
            <a:custGeom>
              <a:avLst/>
              <a:gdLst>
                <a:gd name="connsiteX0" fmla="*/ 0 w 671625"/>
                <a:gd name="connsiteY0" fmla="*/ 1536767 h 1536767"/>
                <a:gd name="connsiteX1" fmla="*/ 306396 w 671625"/>
                <a:gd name="connsiteY1" fmla="*/ 1235158 h 1536767"/>
                <a:gd name="connsiteX2" fmla="*/ 536193 w 671625"/>
                <a:gd name="connsiteY2" fmla="*/ 856951 h 1536767"/>
                <a:gd name="connsiteX3" fmla="*/ 655878 w 671625"/>
                <a:gd name="connsiteY3" fmla="*/ 478744 h 1536767"/>
                <a:gd name="connsiteX4" fmla="*/ 670241 w 671625"/>
                <a:gd name="connsiteY4" fmla="*/ 0 h 1536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625" h="1536767">
                  <a:moveTo>
                    <a:pt x="0" y="1536767"/>
                  </a:moveTo>
                  <a:cubicBezTo>
                    <a:pt x="108515" y="1442614"/>
                    <a:pt x="217031" y="1348461"/>
                    <a:pt x="306396" y="1235158"/>
                  </a:cubicBezTo>
                  <a:cubicBezTo>
                    <a:pt x="395762" y="1121855"/>
                    <a:pt x="477946" y="983020"/>
                    <a:pt x="536193" y="856951"/>
                  </a:cubicBezTo>
                  <a:cubicBezTo>
                    <a:pt x="594440" y="730882"/>
                    <a:pt x="633537" y="621569"/>
                    <a:pt x="655878" y="478744"/>
                  </a:cubicBezTo>
                  <a:cubicBezTo>
                    <a:pt x="678219" y="335919"/>
                    <a:pt x="670241" y="0"/>
                    <a:pt x="670241" y="0"/>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99" name="Freeform 98">
              <a:extLst>
                <a:ext uri="{FF2B5EF4-FFF2-40B4-BE49-F238E27FC236}">
                  <a16:creationId xmlns:a16="http://schemas.microsoft.com/office/drawing/2014/main" id="{C3AB730B-23E2-9948-A164-2E40FF089D1E}"/>
                </a:ext>
              </a:extLst>
            </p:cNvPr>
            <p:cNvSpPr/>
            <p:nvPr/>
          </p:nvSpPr>
          <p:spPr>
            <a:xfrm>
              <a:off x="9211024" y="4811372"/>
              <a:ext cx="1206434" cy="292033"/>
            </a:xfrm>
            <a:custGeom>
              <a:avLst/>
              <a:gdLst>
                <a:gd name="connsiteX0" fmla="*/ 0 w 1206434"/>
                <a:gd name="connsiteY0" fmla="*/ 0 h 292033"/>
                <a:gd name="connsiteX1" fmla="*/ 612792 w 1206434"/>
                <a:gd name="connsiteY1" fmla="*/ 172347 h 292033"/>
                <a:gd name="connsiteX2" fmla="*/ 1206434 w 1206434"/>
                <a:gd name="connsiteY2" fmla="*/ 292033 h 292033"/>
              </a:gdLst>
              <a:ahLst/>
              <a:cxnLst>
                <a:cxn ang="0">
                  <a:pos x="connsiteX0" y="connsiteY0"/>
                </a:cxn>
                <a:cxn ang="0">
                  <a:pos x="connsiteX1" y="connsiteY1"/>
                </a:cxn>
                <a:cxn ang="0">
                  <a:pos x="connsiteX2" y="connsiteY2"/>
                </a:cxn>
              </a:cxnLst>
              <a:rect l="l" t="t" r="r" b="b"/>
              <a:pathLst>
                <a:path w="1206434" h="292033">
                  <a:moveTo>
                    <a:pt x="0" y="0"/>
                  </a:moveTo>
                  <a:cubicBezTo>
                    <a:pt x="205860" y="61837"/>
                    <a:pt x="411720" y="123675"/>
                    <a:pt x="612792" y="172347"/>
                  </a:cubicBezTo>
                  <a:cubicBezTo>
                    <a:pt x="813864" y="221019"/>
                    <a:pt x="1206434" y="292033"/>
                    <a:pt x="1206434" y="292033"/>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100" name="Group 99">
            <a:extLst>
              <a:ext uri="{FF2B5EF4-FFF2-40B4-BE49-F238E27FC236}">
                <a16:creationId xmlns:a16="http://schemas.microsoft.com/office/drawing/2014/main" id="{B0DD3C23-0C4B-D647-A546-D9A86BC794F1}"/>
              </a:ext>
            </a:extLst>
          </p:cNvPr>
          <p:cNvGrpSpPr/>
          <p:nvPr/>
        </p:nvGrpSpPr>
        <p:grpSpPr>
          <a:xfrm>
            <a:off x="9316131" y="4863047"/>
            <a:ext cx="662461" cy="681312"/>
            <a:chOff x="7166790" y="3351204"/>
            <a:chExt cx="1177708" cy="1211221"/>
          </a:xfrm>
        </p:grpSpPr>
        <p:sp>
          <p:nvSpPr>
            <p:cNvPr id="101" name="Freeform 100">
              <a:extLst>
                <a:ext uri="{FF2B5EF4-FFF2-40B4-BE49-F238E27FC236}">
                  <a16:creationId xmlns:a16="http://schemas.microsoft.com/office/drawing/2014/main" id="{3C867332-F07C-584F-9443-6290614E0D40}"/>
                </a:ext>
              </a:extLst>
            </p:cNvPr>
            <p:cNvSpPr/>
            <p:nvPr/>
          </p:nvSpPr>
          <p:spPr>
            <a:xfrm>
              <a:off x="7171577" y="3351204"/>
              <a:ext cx="1034086" cy="564917"/>
            </a:xfrm>
            <a:custGeom>
              <a:avLst/>
              <a:gdLst>
                <a:gd name="connsiteX0" fmla="*/ 0 w 1034086"/>
                <a:gd name="connsiteY0" fmla="*/ 564917 h 564917"/>
                <a:gd name="connsiteX1" fmla="*/ 593642 w 1034086"/>
                <a:gd name="connsiteY1" fmla="*/ 229797 h 564917"/>
                <a:gd name="connsiteX2" fmla="*/ 1034086 w 1034086"/>
                <a:gd name="connsiteY2" fmla="*/ 0 h 564917"/>
              </a:gdLst>
              <a:ahLst/>
              <a:cxnLst>
                <a:cxn ang="0">
                  <a:pos x="connsiteX0" y="connsiteY0"/>
                </a:cxn>
                <a:cxn ang="0">
                  <a:pos x="connsiteX1" y="connsiteY1"/>
                </a:cxn>
                <a:cxn ang="0">
                  <a:pos x="connsiteX2" y="connsiteY2"/>
                </a:cxn>
              </a:cxnLst>
              <a:rect l="l" t="t" r="r" b="b"/>
              <a:pathLst>
                <a:path w="1034086" h="564917">
                  <a:moveTo>
                    <a:pt x="0" y="564917"/>
                  </a:moveTo>
                  <a:lnTo>
                    <a:pt x="593642" y="229797"/>
                  </a:lnTo>
                  <a:cubicBezTo>
                    <a:pt x="765990" y="135644"/>
                    <a:pt x="1034086" y="0"/>
                    <a:pt x="1034086" y="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02" name="Freeform 101">
              <a:extLst>
                <a:ext uri="{FF2B5EF4-FFF2-40B4-BE49-F238E27FC236}">
                  <a16:creationId xmlns:a16="http://schemas.microsoft.com/office/drawing/2014/main" id="{4EDCB5BA-3800-6645-9E04-1CFDEF045AB6}"/>
                </a:ext>
              </a:extLst>
            </p:cNvPr>
            <p:cNvSpPr/>
            <p:nvPr/>
          </p:nvSpPr>
          <p:spPr>
            <a:xfrm>
              <a:off x="7171577" y="3590576"/>
              <a:ext cx="1129835" cy="335120"/>
            </a:xfrm>
            <a:custGeom>
              <a:avLst/>
              <a:gdLst>
                <a:gd name="connsiteX0" fmla="*/ 0 w 1129835"/>
                <a:gd name="connsiteY0" fmla="*/ 335120 h 335120"/>
                <a:gd name="connsiteX1" fmla="*/ 378207 w 1129835"/>
                <a:gd name="connsiteY1" fmla="*/ 181922 h 335120"/>
                <a:gd name="connsiteX2" fmla="*/ 823439 w 1129835"/>
                <a:gd name="connsiteY2" fmla="*/ 57449 h 335120"/>
                <a:gd name="connsiteX3" fmla="*/ 1129835 w 1129835"/>
                <a:gd name="connsiteY3" fmla="*/ 0 h 335120"/>
              </a:gdLst>
              <a:ahLst/>
              <a:cxnLst>
                <a:cxn ang="0">
                  <a:pos x="connsiteX0" y="connsiteY0"/>
                </a:cxn>
                <a:cxn ang="0">
                  <a:pos x="connsiteX1" y="connsiteY1"/>
                </a:cxn>
                <a:cxn ang="0">
                  <a:pos x="connsiteX2" y="connsiteY2"/>
                </a:cxn>
                <a:cxn ang="0">
                  <a:pos x="connsiteX3" y="connsiteY3"/>
                </a:cxn>
              </a:cxnLst>
              <a:rect l="l" t="t" r="r" b="b"/>
              <a:pathLst>
                <a:path w="1129835" h="335120">
                  <a:moveTo>
                    <a:pt x="0" y="335120"/>
                  </a:moveTo>
                  <a:cubicBezTo>
                    <a:pt x="120483" y="281660"/>
                    <a:pt x="240967" y="228200"/>
                    <a:pt x="378207" y="181922"/>
                  </a:cubicBezTo>
                  <a:cubicBezTo>
                    <a:pt x="515447" y="135643"/>
                    <a:pt x="698168" y="87769"/>
                    <a:pt x="823439" y="57449"/>
                  </a:cubicBezTo>
                  <a:cubicBezTo>
                    <a:pt x="948710" y="27129"/>
                    <a:pt x="1129835" y="0"/>
                    <a:pt x="1129835" y="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03" name="Freeform 102">
              <a:extLst>
                <a:ext uri="{FF2B5EF4-FFF2-40B4-BE49-F238E27FC236}">
                  <a16:creationId xmlns:a16="http://schemas.microsoft.com/office/drawing/2014/main" id="{02A778BC-0381-2246-B3AC-C07CC06F94E0}"/>
                </a:ext>
              </a:extLst>
            </p:cNvPr>
            <p:cNvSpPr/>
            <p:nvPr/>
          </p:nvSpPr>
          <p:spPr>
            <a:xfrm>
              <a:off x="7176364" y="3925696"/>
              <a:ext cx="1168134" cy="205860"/>
            </a:xfrm>
            <a:custGeom>
              <a:avLst/>
              <a:gdLst>
                <a:gd name="connsiteX0" fmla="*/ 0 w 1168134"/>
                <a:gd name="connsiteY0" fmla="*/ 0 h 205860"/>
                <a:gd name="connsiteX1" fmla="*/ 416507 w 1168134"/>
                <a:gd name="connsiteY1" fmla="*/ 43087 h 205860"/>
                <a:gd name="connsiteX2" fmla="*/ 818652 w 1168134"/>
                <a:gd name="connsiteY2" fmla="*/ 114899 h 205860"/>
                <a:gd name="connsiteX3" fmla="*/ 1168134 w 1168134"/>
                <a:gd name="connsiteY3" fmla="*/ 205860 h 205860"/>
              </a:gdLst>
              <a:ahLst/>
              <a:cxnLst>
                <a:cxn ang="0">
                  <a:pos x="connsiteX0" y="connsiteY0"/>
                </a:cxn>
                <a:cxn ang="0">
                  <a:pos x="connsiteX1" y="connsiteY1"/>
                </a:cxn>
                <a:cxn ang="0">
                  <a:pos x="connsiteX2" y="connsiteY2"/>
                </a:cxn>
                <a:cxn ang="0">
                  <a:pos x="connsiteX3" y="connsiteY3"/>
                </a:cxn>
              </a:cxnLst>
              <a:rect l="l" t="t" r="r" b="b"/>
              <a:pathLst>
                <a:path w="1168134" h="205860">
                  <a:moveTo>
                    <a:pt x="0" y="0"/>
                  </a:moveTo>
                  <a:cubicBezTo>
                    <a:pt x="140032" y="11968"/>
                    <a:pt x="280065" y="23937"/>
                    <a:pt x="416507" y="43087"/>
                  </a:cubicBezTo>
                  <a:cubicBezTo>
                    <a:pt x="552949" y="62237"/>
                    <a:pt x="693381" y="87770"/>
                    <a:pt x="818652" y="114899"/>
                  </a:cubicBezTo>
                  <a:cubicBezTo>
                    <a:pt x="943923" y="142028"/>
                    <a:pt x="1168134" y="205860"/>
                    <a:pt x="1168134" y="20586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12" name="Freeform 111">
              <a:extLst>
                <a:ext uri="{FF2B5EF4-FFF2-40B4-BE49-F238E27FC236}">
                  <a16:creationId xmlns:a16="http://schemas.microsoft.com/office/drawing/2014/main" id="{7488C3DB-A1A6-EB4B-AA84-43D783A7872C}"/>
                </a:ext>
              </a:extLst>
            </p:cNvPr>
            <p:cNvSpPr/>
            <p:nvPr/>
          </p:nvSpPr>
          <p:spPr>
            <a:xfrm>
              <a:off x="7166790" y="3935271"/>
              <a:ext cx="1010148" cy="627154"/>
            </a:xfrm>
            <a:custGeom>
              <a:avLst/>
              <a:gdLst>
                <a:gd name="connsiteX0" fmla="*/ 0 w 1010148"/>
                <a:gd name="connsiteY0" fmla="*/ 0 h 627154"/>
                <a:gd name="connsiteX1" fmla="*/ 502680 w 1010148"/>
                <a:gd name="connsiteY1" fmla="*/ 301609 h 627154"/>
                <a:gd name="connsiteX2" fmla="*/ 1010148 w 1010148"/>
                <a:gd name="connsiteY2" fmla="*/ 627154 h 627154"/>
              </a:gdLst>
              <a:ahLst/>
              <a:cxnLst>
                <a:cxn ang="0">
                  <a:pos x="connsiteX0" y="connsiteY0"/>
                </a:cxn>
                <a:cxn ang="0">
                  <a:pos x="connsiteX1" y="connsiteY1"/>
                </a:cxn>
                <a:cxn ang="0">
                  <a:pos x="connsiteX2" y="connsiteY2"/>
                </a:cxn>
              </a:cxnLst>
              <a:rect l="l" t="t" r="r" b="b"/>
              <a:pathLst>
                <a:path w="1010148" h="627154">
                  <a:moveTo>
                    <a:pt x="0" y="0"/>
                  </a:moveTo>
                  <a:cubicBezTo>
                    <a:pt x="167161" y="98541"/>
                    <a:pt x="334322" y="197083"/>
                    <a:pt x="502680" y="301609"/>
                  </a:cubicBezTo>
                  <a:cubicBezTo>
                    <a:pt x="671038" y="406135"/>
                    <a:pt x="1010148" y="627154"/>
                    <a:pt x="1010148" y="627154"/>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118" name="Group 117">
            <a:extLst>
              <a:ext uri="{FF2B5EF4-FFF2-40B4-BE49-F238E27FC236}">
                <a16:creationId xmlns:a16="http://schemas.microsoft.com/office/drawing/2014/main" id="{EA25DA11-8DCA-8A4D-8453-5DBE0D626A9B}"/>
              </a:ext>
            </a:extLst>
          </p:cNvPr>
          <p:cNvGrpSpPr/>
          <p:nvPr/>
        </p:nvGrpSpPr>
        <p:grpSpPr>
          <a:xfrm>
            <a:off x="9887033" y="4628762"/>
            <a:ext cx="678619" cy="1260293"/>
            <a:chOff x="8181726" y="2934697"/>
            <a:chExt cx="1206433" cy="2240520"/>
          </a:xfrm>
        </p:grpSpPr>
        <p:sp>
          <p:nvSpPr>
            <p:cNvPr id="119" name="Freeform 118">
              <a:extLst>
                <a:ext uri="{FF2B5EF4-FFF2-40B4-BE49-F238E27FC236}">
                  <a16:creationId xmlns:a16="http://schemas.microsoft.com/office/drawing/2014/main" id="{DD2BAF5E-585F-4042-B961-8EEED096E6C9}"/>
                </a:ext>
              </a:extLst>
            </p:cNvPr>
            <p:cNvSpPr/>
            <p:nvPr/>
          </p:nvSpPr>
          <p:spPr>
            <a:xfrm>
              <a:off x="8205663" y="2934697"/>
              <a:ext cx="938337" cy="411720"/>
            </a:xfrm>
            <a:custGeom>
              <a:avLst/>
              <a:gdLst>
                <a:gd name="connsiteX0" fmla="*/ 0 w 938337"/>
                <a:gd name="connsiteY0" fmla="*/ 411720 h 411720"/>
                <a:gd name="connsiteX1" fmla="*/ 493106 w 938337"/>
                <a:gd name="connsiteY1" fmla="*/ 181923 h 411720"/>
                <a:gd name="connsiteX2" fmla="*/ 938337 w 938337"/>
                <a:gd name="connsiteY2" fmla="*/ 0 h 411720"/>
              </a:gdLst>
              <a:ahLst/>
              <a:cxnLst>
                <a:cxn ang="0">
                  <a:pos x="connsiteX0" y="connsiteY0"/>
                </a:cxn>
                <a:cxn ang="0">
                  <a:pos x="connsiteX1" y="connsiteY1"/>
                </a:cxn>
                <a:cxn ang="0">
                  <a:pos x="connsiteX2" y="connsiteY2"/>
                </a:cxn>
              </a:cxnLst>
              <a:rect l="l" t="t" r="r" b="b"/>
              <a:pathLst>
                <a:path w="938337" h="411720">
                  <a:moveTo>
                    <a:pt x="0" y="411720"/>
                  </a:moveTo>
                  <a:cubicBezTo>
                    <a:pt x="168358" y="331131"/>
                    <a:pt x="336717" y="250543"/>
                    <a:pt x="493106" y="181923"/>
                  </a:cubicBezTo>
                  <a:cubicBezTo>
                    <a:pt x="649495" y="113303"/>
                    <a:pt x="938337" y="0"/>
                    <a:pt x="938337" y="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20" name="Freeform 119">
              <a:extLst>
                <a:ext uri="{FF2B5EF4-FFF2-40B4-BE49-F238E27FC236}">
                  <a16:creationId xmlns:a16="http://schemas.microsoft.com/office/drawing/2014/main" id="{8B011718-C38E-4247-99DD-20930C423958}"/>
                </a:ext>
              </a:extLst>
            </p:cNvPr>
            <p:cNvSpPr/>
            <p:nvPr/>
          </p:nvSpPr>
          <p:spPr>
            <a:xfrm>
              <a:off x="8306199" y="3494827"/>
              <a:ext cx="1081960" cy="86174"/>
            </a:xfrm>
            <a:custGeom>
              <a:avLst/>
              <a:gdLst>
                <a:gd name="connsiteX0" fmla="*/ 0 w 1081960"/>
                <a:gd name="connsiteY0" fmla="*/ 86174 h 86174"/>
                <a:gd name="connsiteX1" fmla="*/ 354270 w 1081960"/>
                <a:gd name="connsiteY1" fmla="*/ 47875 h 86174"/>
                <a:gd name="connsiteX2" fmla="*/ 746840 w 1081960"/>
                <a:gd name="connsiteY2" fmla="*/ 9575 h 86174"/>
                <a:gd name="connsiteX3" fmla="*/ 1081960 w 1081960"/>
                <a:gd name="connsiteY3" fmla="*/ 0 h 86174"/>
              </a:gdLst>
              <a:ahLst/>
              <a:cxnLst>
                <a:cxn ang="0">
                  <a:pos x="connsiteX0" y="connsiteY0"/>
                </a:cxn>
                <a:cxn ang="0">
                  <a:pos x="connsiteX1" y="connsiteY1"/>
                </a:cxn>
                <a:cxn ang="0">
                  <a:pos x="connsiteX2" y="connsiteY2"/>
                </a:cxn>
                <a:cxn ang="0">
                  <a:pos x="connsiteX3" y="connsiteY3"/>
                </a:cxn>
              </a:cxnLst>
              <a:rect l="l" t="t" r="r" b="b"/>
              <a:pathLst>
                <a:path w="1081960" h="86174">
                  <a:moveTo>
                    <a:pt x="0" y="86174"/>
                  </a:moveTo>
                  <a:lnTo>
                    <a:pt x="354270" y="47875"/>
                  </a:lnTo>
                  <a:cubicBezTo>
                    <a:pt x="478743" y="35109"/>
                    <a:pt x="625558" y="17554"/>
                    <a:pt x="746840" y="9575"/>
                  </a:cubicBezTo>
                  <a:cubicBezTo>
                    <a:pt x="868122" y="1596"/>
                    <a:pt x="1081960" y="0"/>
                    <a:pt x="1081960" y="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24" name="Freeform 123">
              <a:extLst>
                <a:ext uri="{FF2B5EF4-FFF2-40B4-BE49-F238E27FC236}">
                  <a16:creationId xmlns:a16="http://schemas.microsoft.com/office/drawing/2014/main" id="{AF7ABFBD-E96A-2743-8857-9D13EC7E5A86}"/>
                </a:ext>
              </a:extLst>
            </p:cNvPr>
            <p:cNvSpPr/>
            <p:nvPr/>
          </p:nvSpPr>
          <p:spPr>
            <a:xfrm>
              <a:off x="8349286" y="4131556"/>
              <a:ext cx="995786" cy="397357"/>
            </a:xfrm>
            <a:custGeom>
              <a:avLst/>
              <a:gdLst>
                <a:gd name="connsiteX0" fmla="*/ 0 w 995786"/>
                <a:gd name="connsiteY0" fmla="*/ 0 h 397357"/>
                <a:gd name="connsiteX1" fmla="*/ 507468 w 995786"/>
                <a:gd name="connsiteY1" fmla="*/ 186710 h 397357"/>
                <a:gd name="connsiteX2" fmla="*/ 995786 w 995786"/>
                <a:gd name="connsiteY2" fmla="*/ 397357 h 397357"/>
              </a:gdLst>
              <a:ahLst/>
              <a:cxnLst>
                <a:cxn ang="0">
                  <a:pos x="connsiteX0" y="connsiteY0"/>
                </a:cxn>
                <a:cxn ang="0">
                  <a:pos x="connsiteX1" y="connsiteY1"/>
                </a:cxn>
                <a:cxn ang="0">
                  <a:pos x="connsiteX2" y="connsiteY2"/>
                </a:cxn>
              </a:cxnLst>
              <a:rect l="l" t="t" r="r" b="b"/>
              <a:pathLst>
                <a:path w="995786" h="397357">
                  <a:moveTo>
                    <a:pt x="0" y="0"/>
                  </a:moveTo>
                  <a:cubicBezTo>
                    <a:pt x="170752" y="60242"/>
                    <a:pt x="341504" y="120484"/>
                    <a:pt x="507468" y="186710"/>
                  </a:cubicBezTo>
                  <a:cubicBezTo>
                    <a:pt x="673432" y="252936"/>
                    <a:pt x="995786" y="397357"/>
                    <a:pt x="995786" y="397357"/>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25" name="Freeform 124">
              <a:extLst>
                <a:ext uri="{FF2B5EF4-FFF2-40B4-BE49-F238E27FC236}">
                  <a16:creationId xmlns:a16="http://schemas.microsoft.com/office/drawing/2014/main" id="{00E81C51-7A46-F349-8551-F43259D4DDF3}"/>
                </a:ext>
              </a:extLst>
            </p:cNvPr>
            <p:cNvSpPr/>
            <p:nvPr/>
          </p:nvSpPr>
          <p:spPr>
            <a:xfrm>
              <a:off x="8181726" y="4562425"/>
              <a:ext cx="789926" cy="612792"/>
            </a:xfrm>
            <a:custGeom>
              <a:avLst/>
              <a:gdLst>
                <a:gd name="connsiteX0" fmla="*/ 0 w 789926"/>
                <a:gd name="connsiteY0" fmla="*/ 0 h 612792"/>
                <a:gd name="connsiteX1" fmla="*/ 382994 w 789926"/>
                <a:gd name="connsiteY1" fmla="*/ 282459 h 612792"/>
                <a:gd name="connsiteX2" fmla="*/ 789926 w 789926"/>
                <a:gd name="connsiteY2" fmla="*/ 612792 h 612792"/>
              </a:gdLst>
              <a:ahLst/>
              <a:cxnLst>
                <a:cxn ang="0">
                  <a:pos x="connsiteX0" y="connsiteY0"/>
                </a:cxn>
                <a:cxn ang="0">
                  <a:pos x="connsiteX1" y="connsiteY1"/>
                </a:cxn>
                <a:cxn ang="0">
                  <a:pos x="connsiteX2" y="connsiteY2"/>
                </a:cxn>
              </a:cxnLst>
              <a:rect l="l" t="t" r="r" b="b"/>
              <a:pathLst>
                <a:path w="789926" h="612792">
                  <a:moveTo>
                    <a:pt x="0" y="0"/>
                  </a:moveTo>
                  <a:cubicBezTo>
                    <a:pt x="125670" y="90163"/>
                    <a:pt x="251340" y="180327"/>
                    <a:pt x="382994" y="282459"/>
                  </a:cubicBezTo>
                  <a:cubicBezTo>
                    <a:pt x="514648" y="384591"/>
                    <a:pt x="789926" y="612792"/>
                    <a:pt x="789926" y="612792"/>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126" name="Group 125">
            <a:extLst>
              <a:ext uri="{FF2B5EF4-FFF2-40B4-BE49-F238E27FC236}">
                <a16:creationId xmlns:a16="http://schemas.microsoft.com/office/drawing/2014/main" id="{9E80AE83-F2C1-6146-BA7B-26860F4A1AFB}"/>
              </a:ext>
            </a:extLst>
          </p:cNvPr>
          <p:cNvGrpSpPr/>
          <p:nvPr/>
        </p:nvGrpSpPr>
        <p:grpSpPr>
          <a:xfrm>
            <a:off x="10334059" y="4421407"/>
            <a:ext cx="920983" cy="1903903"/>
            <a:chOff x="8976440" y="2566065"/>
            <a:chExt cx="1637302" cy="3384716"/>
          </a:xfrm>
        </p:grpSpPr>
        <p:sp>
          <p:nvSpPr>
            <p:cNvPr id="128" name="Freeform 127">
              <a:extLst>
                <a:ext uri="{FF2B5EF4-FFF2-40B4-BE49-F238E27FC236}">
                  <a16:creationId xmlns:a16="http://schemas.microsoft.com/office/drawing/2014/main" id="{82B6030D-8F4A-B740-9465-7F24DA1906C4}"/>
                </a:ext>
              </a:extLst>
            </p:cNvPr>
            <p:cNvSpPr/>
            <p:nvPr/>
          </p:nvSpPr>
          <p:spPr>
            <a:xfrm>
              <a:off x="9144000" y="2566065"/>
              <a:ext cx="1129835" cy="368632"/>
            </a:xfrm>
            <a:custGeom>
              <a:avLst/>
              <a:gdLst>
                <a:gd name="connsiteX0" fmla="*/ 0 w 1129835"/>
                <a:gd name="connsiteY0" fmla="*/ 368632 h 368632"/>
                <a:gd name="connsiteX1" fmla="*/ 560130 w 1129835"/>
                <a:gd name="connsiteY1" fmla="*/ 181922 h 368632"/>
                <a:gd name="connsiteX2" fmla="*/ 1129835 w 1129835"/>
                <a:gd name="connsiteY2" fmla="*/ 0 h 368632"/>
              </a:gdLst>
              <a:ahLst/>
              <a:cxnLst>
                <a:cxn ang="0">
                  <a:pos x="connsiteX0" y="connsiteY0"/>
                </a:cxn>
                <a:cxn ang="0">
                  <a:pos x="connsiteX1" y="connsiteY1"/>
                </a:cxn>
                <a:cxn ang="0">
                  <a:pos x="connsiteX2" y="connsiteY2"/>
                </a:cxn>
              </a:cxnLst>
              <a:rect l="l" t="t" r="r" b="b"/>
              <a:pathLst>
                <a:path w="1129835" h="368632">
                  <a:moveTo>
                    <a:pt x="0" y="368632"/>
                  </a:moveTo>
                  <a:lnTo>
                    <a:pt x="560130" y="181922"/>
                  </a:lnTo>
                  <a:lnTo>
                    <a:pt x="1129835" y="0"/>
                  </a:ln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29" name="Freeform 128">
              <a:extLst>
                <a:ext uri="{FF2B5EF4-FFF2-40B4-BE49-F238E27FC236}">
                  <a16:creationId xmlns:a16="http://schemas.microsoft.com/office/drawing/2014/main" id="{0CF81949-08B2-F144-A617-A7B8008055C1}"/>
                </a:ext>
              </a:extLst>
            </p:cNvPr>
            <p:cNvSpPr/>
            <p:nvPr/>
          </p:nvSpPr>
          <p:spPr>
            <a:xfrm>
              <a:off x="9383372" y="3494827"/>
              <a:ext cx="1230370" cy="95749"/>
            </a:xfrm>
            <a:custGeom>
              <a:avLst/>
              <a:gdLst>
                <a:gd name="connsiteX0" fmla="*/ 0 w 1230370"/>
                <a:gd name="connsiteY0" fmla="*/ 0 h 95749"/>
                <a:gd name="connsiteX1" fmla="*/ 464381 w 1230370"/>
                <a:gd name="connsiteY1" fmla="*/ 23937 h 95749"/>
                <a:gd name="connsiteX2" fmla="*/ 885675 w 1230370"/>
                <a:gd name="connsiteY2" fmla="*/ 62237 h 95749"/>
                <a:gd name="connsiteX3" fmla="*/ 1230370 w 1230370"/>
                <a:gd name="connsiteY3" fmla="*/ 95749 h 95749"/>
              </a:gdLst>
              <a:ahLst/>
              <a:cxnLst>
                <a:cxn ang="0">
                  <a:pos x="connsiteX0" y="connsiteY0"/>
                </a:cxn>
                <a:cxn ang="0">
                  <a:pos x="connsiteX1" y="connsiteY1"/>
                </a:cxn>
                <a:cxn ang="0">
                  <a:pos x="connsiteX2" y="connsiteY2"/>
                </a:cxn>
                <a:cxn ang="0">
                  <a:pos x="connsiteX3" y="connsiteY3"/>
                </a:cxn>
              </a:cxnLst>
              <a:rect l="l" t="t" r="r" b="b"/>
              <a:pathLst>
                <a:path w="1230370" h="95749">
                  <a:moveTo>
                    <a:pt x="0" y="0"/>
                  </a:moveTo>
                  <a:lnTo>
                    <a:pt x="464381" y="23937"/>
                  </a:lnTo>
                  <a:cubicBezTo>
                    <a:pt x="611993" y="34310"/>
                    <a:pt x="885675" y="62237"/>
                    <a:pt x="885675" y="62237"/>
                  </a:cubicBezTo>
                  <a:lnTo>
                    <a:pt x="1230370" y="95749"/>
                  </a:ln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30" name="Freeform 129">
              <a:extLst>
                <a:ext uri="{FF2B5EF4-FFF2-40B4-BE49-F238E27FC236}">
                  <a16:creationId xmlns:a16="http://schemas.microsoft.com/office/drawing/2014/main" id="{F96BF7B5-0D4A-6A42-BF91-77FFD3CE8F42}"/>
                </a:ext>
              </a:extLst>
            </p:cNvPr>
            <p:cNvSpPr/>
            <p:nvPr/>
          </p:nvSpPr>
          <p:spPr>
            <a:xfrm>
              <a:off x="9345072" y="4528913"/>
              <a:ext cx="1029299" cy="617579"/>
            </a:xfrm>
            <a:custGeom>
              <a:avLst/>
              <a:gdLst>
                <a:gd name="connsiteX0" fmla="*/ 0 w 1029299"/>
                <a:gd name="connsiteY0" fmla="*/ 0 h 617579"/>
                <a:gd name="connsiteX1" fmla="*/ 521831 w 1029299"/>
                <a:gd name="connsiteY1" fmla="*/ 292034 h 617579"/>
                <a:gd name="connsiteX2" fmla="*/ 1029299 w 1029299"/>
                <a:gd name="connsiteY2" fmla="*/ 617579 h 617579"/>
              </a:gdLst>
              <a:ahLst/>
              <a:cxnLst>
                <a:cxn ang="0">
                  <a:pos x="connsiteX0" y="connsiteY0"/>
                </a:cxn>
                <a:cxn ang="0">
                  <a:pos x="connsiteX1" y="connsiteY1"/>
                </a:cxn>
                <a:cxn ang="0">
                  <a:pos x="connsiteX2" y="connsiteY2"/>
                </a:cxn>
              </a:cxnLst>
              <a:rect l="l" t="t" r="r" b="b"/>
              <a:pathLst>
                <a:path w="1029299" h="617579">
                  <a:moveTo>
                    <a:pt x="0" y="0"/>
                  </a:moveTo>
                  <a:cubicBezTo>
                    <a:pt x="175140" y="94552"/>
                    <a:pt x="350281" y="189104"/>
                    <a:pt x="521831" y="292034"/>
                  </a:cubicBezTo>
                  <a:cubicBezTo>
                    <a:pt x="693381" y="394964"/>
                    <a:pt x="1029299" y="617579"/>
                    <a:pt x="1029299" y="617579"/>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sp>
          <p:nvSpPr>
            <p:cNvPr id="131" name="Freeform 130">
              <a:extLst>
                <a:ext uri="{FF2B5EF4-FFF2-40B4-BE49-F238E27FC236}">
                  <a16:creationId xmlns:a16="http://schemas.microsoft.com/office/drawing/2014/main" id="{673EF500-80CE-7A45-ACA7-2908B07A3EE8}"/>
                </a:ext>
              </a:extLst>
            </p:cNvPr>
            <p:cNvSpPr/>
            <p:nvPr/>
          </p:nvSpPr>
          <p:spPr>
            <a:xfrm>
              <a:off x="8976440" y="5175217"/>
              <a:ext cx="842588" cy="775564"/>
            </a:xfrm>
            <a:custGeom>
              <a:avLst/>
              <a:gdLst>
                <a:gd name="connsiteX0" fmla="*/ 0 w 842588"/>
                <a:gd name="connsiteY0" fmla="*/ 0 h 775564"/>
                <a:gd name="connsiteX1" fmla="*/ 435656 w 842588"/>
                <a:gd name="connsiteY1" fmla="*/ 402144 h 775564"/>
                <a:gd name="connsiteX2" fmla="*/ 842588 w 842588"/>
                <a:gd name="connsiteY2" fmla="*/ 775564 h 775564"/>
              </a:gdLst>
              <a:ahLst/>
              <a:cxnLst>
                <a:cxn ang="0">
                  <a:pos x="connsiteX0" y="connsiteY0"/>
                </a:cxn>
                <a:cxn ang="0">
                  <a:pos x="connsiteX1" y="connsiteY1"/>
                </a:cxn>
                <a:cxn ang="0">
                  <a:pos x="connsiteX2" y="connsiteY2"/>
                </a:cxn>
              </a:cxnLst>
              <a:rect l="l" t="t" r="r" b="b"/>
              <a:pathLst>
                <a:path w="842588" h="775564">
                  <a:moveTo>
                    <a:pt x="0" y="0"/>
                  </a:moveTo>
                  <a:lnTo>
                    <a:pt x="435656" y="402144"/>
                  </a:lnTo>
                  <a:lnTo>
                    <a:pt x="842588" y="775564"/>
                  </a:ln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88"/>
            </a:p>
          </p:txBody>
        </p:sp>
      </p:grpSp>
      <p:grpSp>
        <p:nvGrpSpPr>
          <p:cNvPr id="132" name="Group 131">
            <a:extLst>
              <a:ext uri="{FF2B5EF4-FFF2-40B4-BE49-F238E27FC236}">
                <a16:creationId xmlns:a16="http://schemas.microsoft.com/office/drawing/2014/main" id="{A3AE1566-92A6-7940-B76C-4693E1A6C73B}"/>
              </a:ext>
            </a:extLst>
          </p:cNvPr>
          <p:cNvGrpSpPr/>
          <p:nvPr/>
        </p:nvGrpSpPr>
        <p:grpSpPr>
          <a:xfrm>
            <a:off x="9298607" y="4855759"/>
            <a:ext cx="690853" cy="646153"/>
            <a:chOff x="9552089" y="3338247"/>
            <a:chExt cx="1228184" cy="1148716"/>
          </a:xfrm>
        </p:grpSpPr>
        <p:cxnSp>
          <p:nvCxnSpPr>
            <p:cNvPr id="133" name="Straight Connector 132">
              <a:extLst>
                <a:ext uri="{FF2B5EF4-FFF2-40B4-BE49-F238E27FC236}">
                  <a16:creationId xmlns:a16="http://schemas.microsoft.com/office/drawing/2014/main" id="{C90D9829-B4A6-7C4F-8E77-49971F262E92}"/>
                </a:ext>
              </a:extLst>
            </p:cNvPr>
            <p:cNvCxnSpPr/>
            <p:nvPr/>
          </p:nvCxnSpPr>
          <p:spPr>
            <a:xfrm>
              <a:off x="9603415" y="3935271"/>
              <a:ext cx="1176858" cy="218747"/>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53F004F0-7F28-864A-9FE5-29FF3936F721}"/>
                </a:ext>
              </a:extLst>
            </p:cNvPr>
            <p:cNvCxnSpPr/>
            <p:nvPr/>
          </p:nvCxnSpPr>
          <p:spPr>
            <a:xfrm flipV="1">
              <a:off x="9561269" y="3338247"/>
              <a:ext cx="1017185" cy="597024"/>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04F6E79E-E08B-D041-86BB-6ED618E423C0}"/>
                </a:ext>
              </a:extLst>
            </p:cNvPr>
            <p:cNvCxnSpPr/>
            <p:nvPr/>
          </p:nvCxnSpPr>
          <p:spPr>
            <a:xfrm>
              <a:off x="9552089" y="3937303"/>
              <a:ext cx="1195509" cy="102254"/>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8ACECC7-F887-744D-AF21-CD5328C8CED1}"/>
                </a:ext>
              </a:extLst>
            </p:cNvPr>
            <p:cNvCxnSpPr/>
            <p:nvPr/>
          </p:nvCxnSpPr>
          <p:spPr>
            <a:xfrm>
              <a:off x="9603415" y="3935271"/>
              <a:ext cx="1063092" cy="551692"/>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73F54F03-34EC-2441-901E-2EF8397B8245}"/>
              </a:ext>
            </a:extLst>
          </p:cNvPr>
          <p:cNvGrpSpPr/>
          <p:nvPr/>
        </p:nvGrpSpPr>
        <p:grpSpPr>
          <a:xfrm>
            <a:off x="9887033" y="4552238"/>
            <a:ext cx="704993" cy="1216282"/>
            <a:chOff x="8181725" y="2798654"/>
            <a:chExt cx="1253321" cy="2162279"/>
          </a:xfrm>
        </p:grpSpPr>
        <p:cxnSp>
          <p:nvCxnSpPr>
            <p:cNvPr id="138" name="Straight Connector 137">
              <a:extLst>
                <a:ext uri="{FF2B5EF4-FFF2-40B4-BE49-F238E27FC236}">
                  <a16:creationId xmlns:a16="http://schemas.microsoft.com/office/drawing/2014/main" id="{003C094F-9008-8B47-B3F0-76BF24F7424F}"/>
                </a:ext>
              </a:extLst>
            </p:cNvPr>
            <p:cNvCxnSpPr/>
            <p:nvPr/>
          </p:nvCxnSpPr>
          <p:spPr>
            <a:xfrm flipV="1">
              <a:off x="8181725" y="2798654"/>
              <a:ext cx="842953" cy="530018"/>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0672CD-B2EE-2040-AEED-946EAF4F901D}"/>
                </a:ext>
              </a:extLst>
            </p:cNvPr>
            <p:cNvCxnSpPr/>
            <p:nvPr/>
          </p:nvCxnSpPr>
          <p:spPr>
            <a:xfrm>
              <a:off x="8344498" y="4036787"/>
              <a:ext cx="1090548" cy="93276"/>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F17F028-8BA3-3748-BAB3-9D6F72A838DC}"/>
                </a:ext>
              </a:extLst>
            </p:cNvPr>
            <p:cNvCxnSpPr/>
            <p:nvPr/>
          </p:nvCxnSpPr>
          <p:spPr>
            <a:xfrm>
              <a:off x="8347822" y="4154330"/>
              <a:ext cx="1041037" cy="207958"/>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D32DDCE-C0C9-8640-B943-6D4DC0419D85}"/>
                </a:ext>
              </a:extLst>
            </p:cNvPr>
            <p:cNvCxnSpPr/>
            <p:nvPr/>
          </p:nvCxnSpPr>
          <p:spPr>
            <a:xfrm>
              <a:off x="8220025" y="4488613"/>
              <a:ext cx="910144" cy="472320"/>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nvGrpSpPr>
          <p:cNvPr id="148" name="Group 147">
            <a:extLst>
              <a:ext uri="{FF2B5EF4-FFF2-40B4-BE49-F238E27FC236}">
                <a16:creationId xmlns:a16="http://schemas.microsoft.com/office/drawing/2014/main" id="{161A2538-9AA9-EF42-B937-38E1CBADE69A}"/>
              </a:ext>
            </a:extLst>
          </p:cNvPr>
          <p:cNvGrpSpPr/>
          <p:nvPr/>
        </p:nvGrpSpPr>
        <p:grpSpPr>
          <a:xfrm>
            <a:off x="10358403" y="4211001"/>
            <a:ext cx="890352" cy="1861582"/>
            <a:chOff x="8997742" y="2192011"/>
            <a:chExt cx="1582845" cy="3309478"/>
          </a:xfrm>
        </p:grpSpPr>
        <p:cxnSp>
          <p:nvCxnSpPr>
            <p:cNvPr id="150" name="Straight Connector 149">
              <a:extLst>
                <a:ext uri="{FF2B5EF4-FFF2-40B4-BE49-F238E27FC236}">
                  <a16:creationId xmlns:a16="http://schemas.microsoft.com/office/drawing/2014/main" id="{267851B0-CEF3-9F4A-B2AE-F24FC648BADB}"/>
                </a:ext>
              </a:extLst>
            </p:cNvPr>
            <p:cNvCxnSpPr/>
            <p:nvPr/>
          </p:nvCxnSpPr>
          <p:spPr>
            <a:xfrm flipV="1">
              <a:off x="8997742" y="2192011"/>
              <a:ext cx="973115" cy="608638"/>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07A64157-517E-C94B-A9AA-B5A822489B6C}"/>
                </a:ext>
              </a:extLst>
            </p:cNvPr>
            <p:cNvCxnSpPr/>
            <p:nvPr/>
          </p:nvCxnSpPr>
          <p:spPr>
            <a:xfrm>
              <a:off x="9422859" y="4129776"/>
              <a:ext cx="1157728" cy="99022"/>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679A380E-9D88-C648-A1F9-4CD091D6FA48}"/>
                </a:ext>
              </a:extLst>
            </p:cNvPr>
            <p:cNvCxnSpPr/>
            <p:nvPr/>
          </p:nvCxnSpPr>
          <p:spPr>
            <a:xfrm>
              <a:off x="9381198" y="4365626"/>
              <a:ext cx="1149847" cy="229694"/>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CD5874EF-E1E9-4348-B0E4-7FE274CA9FEB}"/>
                </a:ext>
              </a:extLst>
            </p:cNvPr>
            <p:cNvCxnSpPr/>
            <p:nvPr/>
          </p:nvCxnSpPr>
          <p:spPr>
            <a:xfrm>
              <a:off x="9123985" y="4960955"/>
              <a:ext cx="1041590" cy="540534"/>
            </a:xfrm>
            <a:prstGeom prst="line">
              <a:avLst/>
            </a:prstGeom>
            <a:ln w="2540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sp>
        <p:nvSpPr>
          <p:cNvPr id="157" name="Rectangle 156">
            <a:extLst>
              <a:ext uri="{FF2B5EF4-FFF2-40B4-BE49-F238E27FC236}">
                <a16:creationId xmlns:a16="http://schemas.microsoft.com/office/drawing/2014/main" id="{B7F8D0FC-CF85-CC48-9E76-BDFCCCB5D8B0}"/>
              </a:ext>
            </a:extLst>
          </p:cNvPr>
          <p:cNvSpPr/>
          <p:nvPr/>
        </p:nvSpPr>
        <p:spPr>
          <a:xfrm>
            <a:off x="2964962" y="4166143"/>
            <a:ext cx="2660072" cy="656925"/>
          </a:xfrm>
          <a:prstGeom prst="rect">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C00000"/>
                </a:solidFill>
              </a:rPr>
              <a:t>other stages…</a:t>
            </a:r>
          </a:p>
        </p:txBody>
      </p:sp>
      <p:grpSp>
        <p:nvGrpSpPr>
          <p:cNvPr id="16" name="Group 15">
            <a:extLst>
              <a:ext uri="{FF2B5EF4-FFF2-40B4-BE49-F238E27FC236}">
                <a16:creationId xmlns:a16="http://schemas.microsoft.com/office/drawing/2014/main" id="{DF8C6660-1FEE-A74C-A9E6-DE386266ACE5}"/>
              </a:ext>
            </a:extLst>
          </p:cNvPr>
          <p:cNvGrpSpPr/>
          <p:nvPr/>
        </p:nvGrpSpPr>
        <p:grpSpPr>
          <a:xfrm>
            <a:off x="716697" y="2003964"/>
            <a:ext cx="3333936" cy="656925"/>
            <a:chOff x="716697" y="2003964"/>
            <a:chExt cx="3333936" cy="656925"/>
          </a:xfrm>
        </p:grpSpPr>
        <p:sp>
          <p:nvSpPr>
            <p:cNvPr id="107" name="Rectangle 106"/>
            <p:cNvSpPr/>
            <p:nvPr/>
          </p:nvSpPr>
          <p:spPr>
            <a:xfrm>
              <a:off x="1390561" y="2003964"/>
              <a:ext cx="2660072" cy="656925"/>
            </a:xfrm>
            <a:prstGeom prst="rect">
              <a:avLst/>
            </a:prstGeom>
            <a:solidFill>
              <a:schemeClr val="accent1">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2060"/>
                  </a:solidFill>
                </a:rPr>
                <a:t>Geometry</a:t>
              </a:r>
            </a:p>
            <a:p>
              <a:pPr algn="ctr"/>
              <a:r>
                <a:rPr lang="en-US" sz="2000" dirty="0">
                  <a:solidFill>
                    <a:srgbClr val="002060"/>
                  </a:solidFill>
                </a:rPr>
                <a:t>Stage</a:t>
              </a:r>
            </a:p>
          </p:txBody>
        </p:sp>
        <p:sp>
          <p:nvSpPr>
            <p:cNvPr id="113" name="Rectangle 112"/>
            <p:cNvSpPr/>
            <p:nvPr/>
          </p:nvSpPr>
          <p:spPr>
            <a:xfrm>
              <a:off x="716697" y="2003964"/>
              <a:ext cx="921004" cy="656925"/>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a:solidFill>
                    <a:srgbClr val="C00000"/>
                  </a:solidFill>
                </a:rPr>
                <a:t>Stage </a:t>
              </a:r>
            </a:p>
            <a:p>
              <a:pPr algn="ctr"/>
              <a:r>
                <a:rPr lang="en-US" sz="1200" dirty="0">
                  <a:solidFill>
                    <a:srgbClr val="C00000"/>
                  </a:solidFill>
                </a:rPr>
                <a:t>Basket</a:t>
              </a:r>
            </a:p>
          </p:txBody>
        </p:sp>
      </p:grpSp>
      <p:sp>
        <p:nvSpPr>
          <p:cNvPr id="123" name="U-Turn Arrow 122"/>
          <p:cNvSpPr/>
          <p:nvPr/>
        </p:nvSpPr>
        <p:spPr>
          <a:xfrm rot="16200000">
            <a:off x="-845686" y="3383629"/>
            <a:ext cx="3467525" cy="1202403"/>
          </a:xfrm>
          <a:prstGeom prst="uturnArrow">
            <a:avLst>
              <a:gd name="adj1" fmla="val 9192"/>
              <a:gd name="adj2" fmla="val 10737"/>
              <a:gd name="adj3" fmla="val 11780"/>
              <a:gd name="adj4" fmla="val 19165"/>
              <a:gd name="adj5" fmla="val 347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59" name="Rectangle 158">
            <a:extLst>
              <a:ext uri="{FF2B5EF4-FFF2-40B4-BE49-F238E27FC236}">
                <a16:creationId xmlns:a16="http://schemas.microsoft.com/office/drawing/2014/main" id="{709D7B1D-EFC3-C44D-AFDA-AE3CD7373357}"/>
              </a:ext>
            </a:extLst>
          </p:cNvPr>
          <p:cNvSpPr/>
          <p:nvPr/>
        </p:nvSpPr>
        <p:spPr>
          <a:xfrm>
            <a:off x="1102605" y="2724544"/>
            <a:ext cx="996930" cy="656925"/>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a:solidFill>
                  <a:srgbClr val="C00000"/>
                </a:solidFill>
              </a:rPr>
              <a:t>Stage </a:t>
            </a:r>
          </a:p>
          <a:p>
            <a:pPr algn="ctr"/>
            <a:r>
              <a:rPr lang="en-US" sz="1200" dirty="0">
                <a:solidFill>
                  <a:srgbClr val="C00000"/>
                </a:solidFill>
              </a:rPr>
              <a:t>Basket</a:t>
            </a:r>
          </a:p>
        </p:txBody>
      </p:sp>
      <p:sp>
        <p:nvSpPr>
          <p:cNvPr id="160" name="Down Arrow 159">
            <a:extLst>
              <a:ext uri="{FF2B5EF4-FFF2-40B4-BE49-F238E27FC236}">
                <a16:creationId xmlns:a16="http://schemas.microsoft.com/office/drawing/2014/main" id="{03E84BC2-FF4E-DC48-90DB-8D56E3E0CF54}"/>
              </a:ext>
            </a:extLst>
          </p:cNvPr>
          <p:cNvSpPr/>
          <p:nvPr/>
        </p:nvSpPr>
        <p:spPr>
          <a:xfrm>
            <a:off x="1804871" y="2361427"/>
            <a:ext cx="264656" cy="4962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1" name="Rectangle 160">
            <a:extLst>
              <a:ext uri="{FF2B5EF4-FFF2-40B4-BE49-F238E27FC236}">
                <a16:creationId xmlns:a16="http://schemas.microsoft.com/office/drawing/2014/main" id="{2C3136F4-4A79-EA4F-889C-4168B8F735D8}"/>
              </a:ext>
            </a:extLst>
          </p:cNvPr>
          <p:cNvSpPr/>
          <p:nvPr/>
        </p:nvSpPr>
        <p:spPr>
          <a:xfrm>
            <a:off x="1623578" y="3445124"/>
            <a:ext cx="921004" cy="656925"/>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a:solidFill>
                  <a:srgbClr val="C00000"/>
                </a:solidFill>
              </a:rPr>
              <a:t>Stage </a:t>
            </a:r>
          </a:p>
          <a:p>
            <a:pPr algn="ctr"/>
            <a:r>
              <a:rPr lang="en-US" sz="1200" dirty="0">
                <a:solidFill>
                  <a:srgbClr val="C00000"/>
                </a:solidFill>
              </a:rPr>
              <a:t>Basket</a:t>
            </a:r>
          </a:p>
        </p:txBody>
      </p:sp>
      <p:sp>
        <p:nvSpPr>
          <p:cNvPr id="162" name="Down Arrow 161">
            <a:extLst>
              <a:ext uri="{FF2B5EF4-FFF2-40B4-BE49-F238E27FC236}">
                <a16:creationId xmlns:a16="http://schemas.microsoft.com/office/drawing/2014/main" id="{009C4D24-B992-FE4F-A1D9-9A129C594A19}"/>
              </a:ext>
            </a:extLst>
          </p:cNvPr>
          <p:cNvSpPr/>
          <p:nvPr/>
        </p:nvSpPr>
        <p:spPr>
          <a:xfrm>
            <a:off x="2213575" y="3070334"/>
            <a:ext cx="264656" cy="4962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3" name="Rectangle 162">
            <a:extLst>
              <a:ext uri="{FF2B5EF4-FFF2-40B4-BE49-F238E27FC236}">
                <a16:creationId xmlns:a16="http://schemas.microsoft.com/office/drawing/2014/main" id="{1DD83F60-ECA8-734D-B205-525FE1104B4C}"/>
              </a:ext>
            </a:extLst>
          </p:cNvPr>
          <p:cNvSpPr/>
          <p:nvPr/>
        </p:nvSpPr>
        <p:spPr>
          <a:xfrm>
            <a:off x="2149168" y="4166142"/>
            <a:ext cx="921004" cy="656925"/>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a:solidFill>
                  <a:srgbClr val="C00000"/>
                </a:solidFill>
              </a:rPr>
              <a:t>Stage </a:t>
            </a:r>
          </a:p>
          <a:p>
            <a:pPr algn="ctr"/>
            <a:r>
              <a:rPr lang="en-US" sz="1200" dirty="0">
                <a:solidFill>
                  <a:srgbClr val="C00000"/>
                </a:solidFill>
              </a:rPr>
              <a:t>Basket</a:t>
            </a:r>
          </a:p>
        </p:txBody>
      </p:sp>
      <p:sp>
        <p:nvSpPr>
          <p:cNvPr id="164" name="Down Arrow 163">
            <a:extLst>
              <a:ext uri="{FF2B5EF4-FFF2-40B4-BE49-F238E27FC236}">
                <a16:creationId xmlns:a16="http://schemas.microsoft.com/office/drawing/2014/main" id="{9814DAA7-140F-364D-BFA1-5F7A293F0281}"/>
              </a:ext>
            </a:extLst>
          </p:cNvPr>
          <p:cNvSpPr/>
          <p:nvPr/>
        </p:nvSpPr>
        <p:spPr>
          <a:xfrm>
            <a:off x="2701406" y="3803207"/>
            <a:ext cx="264656" cy="4962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5" name="Rectangle 164">
            <a:extLst>
              <a:ext uri="{FF2B5EF4-FFF2-40B4-BE49-F238E27FC236}">
                <a16:creationId xmlns:a16="http://schemas.microsoft.com/office/drawing/2014/main" id="{234E1979-9292-8947-9E63-22B2EA20EF2C}"/>
              </a:ext>
            </a:extLst>
          </p:cNvPr>
          <p:cNvSpPr/>
          <p:nvPr/>
        </p:nvSpPr>
        <p:spPr>
          <a:xfrm>
            <a:off x="1522781" y="5431782"/>
            <a:ext cx="955450" cy="482916"/>
          </a:xfrm>
          <a:prstGeom prst="rect">
            <a:avLst/>
          </a:prstGeom>
          <a:solidFill>
            <a:schemeClr val="bg1"/>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dirty="0" err="1">
                <a:solidFill>
                  <a:srgbClr val="C00000"/>
                </a:solidFill>
              </a:rPr>
              <a:t>Secondaries</a:t>
            </a:r>
            <a:endParaRPr lang="en-US" sz="1200" dirty="0">
              <a:solidFill>
                <a:srgbClr val="C00000"/>
              </a:solidFill>
            </a:endParaRPr>
          </a:p>
          <a:p>
            <a:pPr algn="ctr"/>
            <a:r>
              <a:rPr lang="en-US" sz="1200" dirty="0">
                <a:solidFill>
                  <a:srgbClr val="C00000"/>
                </a:solidFill>
              </a:rPr>
              <a:t>#10</a:t>
            </a:r>
          </a:p>
        </p:txBody>
      </p:sp>
      <p:grpSp>
        <p:nvGrpSpPr>
          <p:cNvPr id="24" name="Group 23">
            <a:extLst>
              <a:ext uri="{FF2B5EF4-FFF2-40B4-BE49-F238E27FC236}">
                <a16:creationId xmlns:a16="http://schemas.microsoft.com/office/drawing/2014/main" id="{0544B958-EC46-984D-824E-10D0AFC0870E}"/>
              </a:ext>
            </a:extLst>
          </p:cNvPr>
          <p:cNvGrpSpPr/>
          <p:nvPr/>
        </p:nvGrpSpPr>
        <p:grpSpPr>
          <a:xfrm>
            <a:off x="8076212" y="3113957"/>
            <a:ext cx="669879" cy="366113"/>
            <a:chOff x="7476029" y="4147861"/>
            <a:chExt cx="669879" cy="366113"/>
          </a:xfrm>
        </p:grpSpPr>
        <p:sp>
          <p:nvSpPr>
            <p:cNvPr id="171" name="Oval 170">
              <a:extLst>
                <a:ext uri="{FF2B5EF4-FFF2-40B4-BE49-F238E27FC236}">
                  <a16:creationId xmlns:a16="http://schemas.microsoft.com/office/drawing/2014/main" id="{BE3E4597-19C7-8F4F-BCE1-A4DC6BD98304}"/>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23" name="Group 22">
              <a:extLst>
                <a:ext uri="{FF2B5EF4-FFF2-40B4-BE49-F238E27FC236}">
                  <a16:creationId xmlns:a16="http://schemas.microsoft.com/office/drawing/2014/main" id="{196DD1BC-DA79-5245-AE14-9092404CAD0E}"/>
                </a:ext>
              </a:extLst>
            </p:cNvPr>
            <p:cNvGrpSpPr/>
            <p:nvPr/>
          </p:nvGrpSpPr>
          <p:grpSpPr>
            <a:xfrm>
              <a:off x="7476029" y="4147861"/>
              <a:ext cx="669879" cy="365727"/>
              <a:chOff x="7476029" y="4147861"/>
              <a:chExt cx="669879" cy="365727"/>
            </a:xfrm>
          </p:grpSpPr>
          <p:grpSp>
            <p:nvGrpSpPr>
              <p:cNvPr id="166" name="Group 165">
                <a:extLst>
                  <a:ext uri="{FF2B5EF4-FFF2-40B4-BE49-F238E27FC236}">
                    <a16:creationId xmlns:a16="http://schemas.microsoft.com/office/drawing/2014/main" id="{39B5941C-4C21-CC4C-B51A-146E514662C8}"/>
                  </a:ext>
                </a:extLst>
              </p:cNvPr>
              <p:cNvGrpSpPr/>
              <p:nvPr/>
            </p:nvGrpSpPr>
            <p:grpSpPr>
              <a:xfrm>
                <a:off x="7476029" y="4147861"/>
                <a:ext cx="669879" cy="365346"/>
                <a:chOff x="5008613" y="3456033"/>
                <a:chExt cx="669878" cy="365345"/>
              </a:xfrm>
            </p:grpSpPr>
            <p:grpSp>
              <p:nvGrpSpPr>
                <p:cNvPr id="167" name="Group 166">
                  <a:extLst>
                    <a:ext uri="{FF2B5EF4-FFF2-40B4-BE49-F238E27FC236}">
                      <a16:creationId xmlns:a16="http://schemas.microsoft.com/office/drawing/2014/main" id="{EFC5CE72-753B-654D-94B4-3E659507470F}"/>
                    </a:ext>
                  </a:extLst>
                </p:cNvPr>
                <p:cNvGrpSpPr/>
                <p:nvPr/>
              </p:nvGrpSpPr>
              <p:grpSpPr>
                <a:xfrm>
                  <a:off x="5008613" y="3456033"/>
                  <a:ext cx="669878" cy="365345"/>
                  <a:chOff x="4393731" y="1254332"/>
                  <a:chExt cx="669878" cy="365345"/>
                </a:xfrm>
              </p:grpSpPr>
              <p:sp>
                <p:nvSpPr>
                  <p:cNvPr id="169" name="TextBox 168">
                    <a:extLst>
                      <a:ext uri="{FF2B5EF4-FFF2-40B4-BE49-F238E27FC236}">
                        <a16:creationId xmlns:a16="http://schemas.microsoft.com/office/drawing/2014/main" id="{3091E6CA-FFDD-B34C-8841-87A01407A875}"/>
                      </a:ext>
                    </a:extLst>
                  </p:cNvPr>
                  <p:cNvSpPr txBox="1"/>
                  <p:nvPr/>
                </p:nvSpPr>
                <p:spPr>
                  <a:xfrm>
                    <a:off x="4393731" y="1254332"/>
                    <a:ext cx="669878" cy="276999"/>
                  </a:xfrm>
                  <a:prstGeom prst="rect">
                    <a:avLst/>
                  </a:prstGeom>
                  <a:noFill/>
                </p:spPr>
                <p:txBody>
                  <a:bodyPr wrap="square" rtlCol="0">
                    <a:spAutoFit/>
                  </a:bodyPr>
                  <a:lstStyle/>
                  <a:p>
                    <a:r>
                      <a:rPr lang="en-US" sz="1200" dirty="0">
                        <a:solidFill>
                          <a:srgbClr val="FF0000"/>
                        </a:solidFill>
                      </a:rPr>
                      <a:t>    AOS</a:t>
                    </a:r>
                  </a:p>
                </p:txBody>
              </p:sp>
              <p:sp>
                <p:nvSpPr>
                  <p:cNvPr id="170" name="Oval 169">
                    <a:extLst>
                      <a:ext uri="{FF2B5EF4-FFF2-40B4-BE49-F238E27FC236}">
                        <a16:creationId xmlns:a16="http://schemas.microsoft.com/office/drawing/2014/main" id="{6EB9238B-7707-8C43-AF8B-FC40B4D5F38C}"/>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168" name="Straight Connector 167">
                  <a:extLst>
                    <a:ext uri="{FF2B5EF4-FFF2-40B4-BE49-F238E27FC236}">
                      <a16:creationId xmlns:a16="http://schemas.microsoft.com/office/drawing/2014/main" id="{5A3249B1-9092-D24C-AD82-7A5E344BB40D}"/>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2" name="Oval 171">
                <a:extLst>
                  <a:ext uri="{FF2B5EF4-FFF2-40B4-BE49-F238E27FC236}">
                    <a16:creationId xmlns:a16="http://schemas.microsoft.com/office/drawing/2014/main" id="{9C7BE5E2-FF5A-7343-91AA-ACDD3B3D6428}"/>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sp>
        <p:nvSpPr>
          <p:cNvPr id="173" name="Rectangle 172">
            <a:extLst>
              <a:ext uri="{FF2B5EF4-FFF2-40B4-BE49-F238E27FC236}">
                <a16:creationId xmlns:a16="http://schemas.microsoft.com/office/drawing/2014/main" id="{8E79F2E6-9AF8-444A-9C8C-3E7DA1AB6C08}"/>
              </a:ext>
            </a:extLst>
          </p:cNvPr>
          <p:cNvSpPr/>
          <p:nvPr/>
        </p:nvSpPr>
        <p:spPr>
          <a:xfrm>
            <a:off x="10268465" y="1958466"/>
            <a:ext cx="1462558" cy="568036"/>
          </a:xfrm>
          <a:prstGeom prst="rect">
            <a:avLst/>
          </a:prstGeom>
          <a:solidFill>
            <a:schemeClr val="bg2"/>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2060"/>
                </a:solidFill>
              </a:rPr>
              <a:t>Algorithm1</a:t>
            </a:r>
          </a:p>
          <a:p>
            <a:pPr algn="ctr"/>
            <a:r>
              <a:rPr lang="en-US" sz="2000" dirty="0">
                <a:solidFill>
                  <a:srgbClr val="002060"/>
                </a:solidFill>
              </a:rPr>
              <a:t>(scalar)</a:t>
            </a:r>
          </a:p>
        </p:txBody>
      </p:sp>
      <p:sp>
        <p:nvSpPr>
          <p:cNvPr id="174" name="Rectangle 173">
            <a:extLst>
              <a:ext uri="{FF2B5EF4-FFF2-40B4-BE49-F238E27FC236}">
                <a16:creationId xmlns:a16="http://schemas.microsoft.com/office/drawing/2014/main" id="{952DEE24-F079-3344-8E59-DD7D4B9F0FF9}"/>
              </a:ext>
            </a:extLst>
          </p:cNvPr>
          <p:cNvSpPr/>
          <p:nvPr/>
        </p:nvSpPr>
        <p:spPr>
          <a:xfrm>
            <a:off x="9593117" y="3125077"/>
            <a:ext cx="1458279" cy="568036"/>
          </a:xfrm>
          <a:prstGeom prst="rect">
            <a:avLst/>
          </a:prstGeom>
          <a:solidFill>
            <a:srgbClr val="0070C0"/>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Algorithm2</a:t>
            </a:r>
          </a:p>
          <a:p>
            <a:pPr algn="ctr"/>
            <a:r>
              <a:rPr lang="en-US" sz="2000" dirty="0">
                <a:solidFill>
                  <a:schemeClr val="bg1"/>
                </a:solidFill>
              </a:rPr>
              <a:t>(vector)</a:t>
            </a:r>
          </a:p>
        </p:txBody>
      </p:sp>
      <p:cxnSp>
        <p:nvCxnSpPr>
          <p:cNvPr id="26" name="Curved Connector 25">
            <a:extLst>
              <a:ext uri="{FF2B5EF4-FFF2-40B4-BE49-F238E27FC236}">
                <a16:creationId xmlns:a16="http://schemas.microsoft.com/office/drawing/2014/main" id="{388AF5D0-6273-CA40-BE65-C677158FB1B0}"/>
              </a:ext>
            </a:extLst>
          </p:cNvPr>
          <p:cNvCxnSpPr>
            <a:cxnSpLocks/>
            <a:stCxn id="169" idx="0"/>
            <a:endCxn id="73" idx="0"/>
          </p:cNvCxnSpPr>
          <p:nvPr/>
        </p:nvCxnSpPr>
        <p:spPr>
          <a:xfrm rot="5400000" flipH="1" flipV="1">
            <a:off x="8840649" y="2651664"/>
            <a:ext cx="32797" cy="891791"/>
          </a:xfrm>
          <a:prstGeom prst="curvedConnector3">
            <a:avLst>
              <a:gd name="adj1" fmla="val 797015"/>
            </a:avLst>
          </a:prstGeom>
          <a:ln>
            <a:tailEnd type="triangle"/>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9DFA41E7-E83F-6549-8040-0536FC77A83A}"/>
              </a:ext>
            </a:extLst>
          </p:cNvPr>
          <p:cNvSpPr txBox="1"/>
          <p:nvPr/>
        </p:nvSpPr>
        <p:spPr>
          <a:xfrm>
            <a:off x="9066630" y="3657940"/>
            <a:ext cx="1772381" cy="307777"/>
          </a:xfrm>
          <a:prstGeom prst="rect">
            <a:avLst/>
          </a:prstGeom>
          <a:noFill/>
          <a:ln>
            <a:noFill/>
          </a:ln>
        </p:spPr>
        <p:txBody>
          <a:bodyPr wrap="square" rtlCol="0">
            <a:spAutoFit/>
          </a:bodyPr>
          <a:lstStyle/>
          <a:p>
            <a:r>
              <a:rPr lang="en-US" sz="1400" b="1" dirty="0" err="1">
                <a:solidFill>
                  <a:srgbClr val="0070C0"/>
                </a:solidFill>
              </a:rPr>
              <a:t>FieldTrack_v</a:t>
            </a:r>
            <a:r>
              <a:rPr lang="en-US" sz="1400" b="1" dirty="0">
                <a:solidFill>
                  <a:srgbClr val="0070C0"/>
                </a:solidFill>
              </a:rPr>
              <a:t> &amp;</a:t>
            </a:r>
          </a:p>
        </p:txBody>
      </p:sp>
      <p:sp>
        <p:nvSpPr>
          <p:cNvPr id="176" name="TextBox 175">
            <a:extLst>
              <a:ext uri="{FF2B5EF4-FFF2-40B4-BE49-F238E27FC236}">
                <a16:creationId xmlns:a16="http://schemas.microsoft.com/office/drawing/2014/main" id="{542B51DA-CD98-6946-ADDE-5E887F6D5AEE}"/>
              </a:ext>
            </a:extLst>
          </p:cNvPr>
          <p:cNvSpPr txBox="1"/>
          <p:nvPr/>
        </p:nvSpPr>
        <p:spPr>
          <a:xfrm>
            <a:off x="8688539" y="2358554"/>
            <a:ext cx="853741" cy="307777"/>
          </a:xfrm>
          <a:prstGeom prst="rect">
            <a:avLst/>
          </a:prstGeom>
          <a:noFill/>
          <a:ln>
            <a:noFill/>
          </a:ln>
        </p:spPr>
        <p:txBody>
          <a:bodyPr wrap="square" rtlCol="0">
            <a:spAutoFit/>
          </a:bodyPr>
          <a:lstStyle/>
          <a:p>
            <a:r>
              <a:rPr lang="en-US" sz="1400" b="1" dirty="0">
                <a:solidFill>
                  <a:srgbClr val="FF0000"/>
                </a:solidFill>
              </a:rPr>
              <a:t>Track*</a:t>
            </a:r>
          </a:p>
        </p:txBody>
      </p:sp>
      <p:grpSp>
        <p:nvGrpSpPr>
          <p:cNvPr id="177" name="Group 176">
            <a:extLst>
              <a:ext uri="{FF2B5EF4-FFF2-40B4-BE49-F238E27FC236}">
                <a16:creationId xmlns:a16="http://schemas.microsoft.com/office/drawing/2014/main" id="{0612CFFE-C7A5-D148-850A-4C16A8B839E6}"/>
              </a:ext>
            </a:extLst>
          </p:cNvPr>
          <p:cNvGrpSpPr/>
          <p:nvPr/>
        </p:nvGrpSpPr>
        <p:grpSpPr>
          <a:xfrm>
            <a:off x="11196337" y="3105716"/>
            <a:ext cx="669879" cy="366113"/>
            <a:chOff x="7476029" y="4147861"/>
            <a:chExt cx="669879" cy="366113"/>
          </a:xfrm>
        </p:grpSpPr>
        <p:sp>
          <p:nvSpPr>
            <p:cNvPr id="178" name="Oval 177">
              <a:extLst>
                <a:ext uri="{FF2B5EF4-FFF2-40B4-BE49-F238E27FC236}">
                  <a16:creationId xmlns:a16="http://schemas.microsoft.com/office/drawing/2014/main" id="{303BC293-7298-094F-B6D8-9B1904E348E9}"/>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179" name="Group 178">
              <a:extLst>
                <a:ext uri="{FF2B5EF4-FFF2-40B4-BE49-F238E27FC236}">
                  <a16:creationId xmlns:a16="http://schemas.microsoft.com/office/drawing/2014/main" id="{7E43EFB5-44BA-6D4D-BFD3-9F4D58078788}"/>
                </a:ext>
              </a:extLst>
            </p:cNvPr>
            <p:cNvGrpSpPr/>
            <p:nvPr/>
          </p:nvGrpSpPr>
          <p:grpSpPr>
            <a:xfrm>
              <a:off x="7476029" y="4147861"/>
              <a:ext cx="669879" cy="365727"/>
              <a:chOff x="7476029" y="4147861"/>
              <a:chExt cx="669879" cy="365727"/>
            </a:xfrm>
          </p:grpSpPr>
          <p:grpSp>
            <p:nvGrpSpPr>
              <p:cNvPr id="180" name="Group 179">
                <a:extLst>
                  <a:ext uri="{FF2B5EF4-FFF2-40B4-BE49-F238E27FC236}">
                    <a16:creationId xmlns:a16="http://schemas.microsoft.com/office/drawing/2014/main" id="{E76BBDD6-7626-F24E-8607-833C77B8B32F}"/>
                  </a:ext>
                </a:extLst>
              </p:cNvPr>
              <p:cNvGrpSpPr/>
              <p:nvPr/>
            </p:nvGrpSpPr>
            <p:grpSpPr>
              <a:xfrm>
                <a:off x="7476029" y="4147861"/>
                <a:ext cx="669879" cy="365346"/>
                <a:chOff x="5008613" y="3456033"/>
                <a:chExt cx="669878" cy="365345"/>
              </a:xfrm>
            </p:grpSpPr>
            <p:grpSp>
              <p:nvGrpSpPr>
                <p:cNvPr id="182" name="Group 181">
                  <a:extLst>
                    <a:ext uri="{FF2B5EF4-FFF2-40B4-BE49-F238E27FC236}">
                      <a16:creationId xmlns:a16="http://schemas.microsoft.com/office/drawing/2014/main" id="{6BBD96B0-A7B2-0B44-A304-6D421E2B7DBC}"/>
                    </a:ext>
                  </a:extLst>
                </p:cNvPr>
                <p:cNvGrpSpPr/>
                <p:nvPr/>
              </p:nvGrpSpPr>
              <p:grpSpPr>
                <a:xfrm>
                  <a:off x="5008613" y="3456033"/>
                  <a:ext cx="669878" cy="365345"/>
                  <a:chOff x="4393731" y="1254332"/>
                  <a:chExt cx="669878" cy="365345"/>
                </a:xfrm>
              </p:grpSpPr>
              <p:sp>
                <p:nvSpPr>
                  <p:cNvPr id="184" name="TextBox 183">
                    <a:extLst>
                      <a:ext uri="{FF2B5EF4-FFF2-40B4-BE49-F238E27FC236}">
                        <a16:creationId xmlns:a16="http://schemas.microsoft.com/office/drawing/2014/main" id="{C50F143D-B961-BB44-940E-F99DDC9B8429}"/>
                      </a:ext>
                    </a:extLst>
                  </p:cNvPr>
                  <p:cNvSpPr txBox="1"/>
                  <p:nvPr/>
                </p:nvSpPr>
                <p:spPr>
                  <a:xfrm>
                    <a:off x="4393731" y="1254332"/>
                    <a:ext cx="669878" cy="276999"/>
                  </a:xfrm>
                  <a:prstGeom prst="rect">
                    <a:avLst/>
                  </a:prstGeom>
                  <a:noFill/>
                </p:spPr>
                <p:txBody>
                  <a:bodyPr wrap="square" rtlCol="0">
                    <a:spAutoFit/>
                  </a:bodyPr>
                  <a:lstStyle/>
                  <a:p>
                    <a:r>
                      <a:rPr lang="en-US" sz="1200" dirty="0">
                        <a:solidFill>
                          <a:srgbClr val="FF0000"/>
                        </a:solidFill>
                      </a:rPr>
                      <a:t>    AOS</a:t>
                    </a:r>
                  </a:p>
                </p:txBody>
              </p:sp>
              <p:sp>
                <p:nvSpPr>
                  <p:cNvPr id="185" name="Oval 184">
                    <a:extLst>
                      <a:ext uri="{FF2B5EF4-FFF2-40B4-BE49-F238E27FC236}">
                        <a16:creationId xmlns:a16="http://schemas.microsoft.com/office/drawing/2014/main" id="{A856565E-FFC6-3A49-A282-09E355D21923}"/>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183" name="Straight Connector 182">
                  <a:extLst>
                    <a:ext uri="{FF2B5EF4-FFF2-40B4-BE49-F238E27FC236}">
                      <a16:creationId xmlns:a16="http://schemas.microsoft.com/office/drawing/2014/main" id="{6ACC9BC4-9DA5-7341-89B8-63AD9DDA8940}"/>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81" name="Oval 180">
                <a:extLst>
                  <a:ext uri="{FF2B5EF4-FFF2-40B4-BE49-F238E27FC236}">
                    <a16:creationId xmlns:a16="http://schemas.microsoft.com/office/drawing/2014/main" id="{DBAA3D1E-78C9-E94F-8422-EC853F4C57E0}"/>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cxnSp>
        <p:nvCxnSpPr>
          <p:cNvPr id="186" name="Curved Connector 185">
            <a:extLst>
              <a:ext uri="{FF2B5EF4-FFF2-40B4-BE49-F238E27FC236}">
                <a16:creationId xmlns:a16="http://schemas.microsoft.com/office/drawing/2014/main" id="{5D2AFF5F-7B8B-8044-A693-47A23502ACD2}"/>
              </a:ext>
            </a:extLst>
          </p:cNvPr>
          <p:cNvCxnSpPr>
            <a:cxnSpLocks/>
            <a:stCxn id="174" idx="0"/>
            <a:endCxn id="184" idx="0"/>
          </p:cNvCxnSpPr>
          <p:nvPr/>
        </p:nvCxnSpPr>
        <p:spPr>
          <a:xfrm rot="5400000" flipH="1" flipV="1">
            <a:off x="10917087" y="2510887"/>
            <a:ext cx="19361" cy="1209020"/>
          </a:xfrm>
          <a:prstGeom prst="curvedConnector3">
            <a:avLst>
              <a:gd name="adj1" fmla="val 1280724"/>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28034613-FD35-694E-A745-89A542CB8E6C}"/>
              </a:ext>
            </a:extLst>
          </p:cNvPr>
          <p:cNvSpPr txBox="1"/>
          <p:nvPr/>
        </p:nvSpPr>
        <p:spPr>
          <a:xfrm>
            <a:off x="8579674" y="2803410"/>
            <a:ext cx="637305" cy="276999"/>
          </a:xfrm>
          <a:prstGeom prst="rect">
            <a:avLst/>
          </a:prstGeom>
          <a:noFill/>
        </p:spPr>
        <p:txBody>
          <a:bodyPr wrap="square" rtlCol="0">
            <a:spAutoFit/>
          </a:bodyPr>
          <a:lstStyle/>
          <a:p>
            <a:r>
              <a:rPr lang="en-US" sz="1200" dirty="0"/>
              <a:t>gather</a:t>
            </a:r>
          </a:p>
        </p:txBody>
      </p:sp>
      <p:sp>
        <p:nvSpPr>
          <p:cNvPr id="187" name="TextBox 186">
            <a:extLst>
              <a:ext uri="{FF2B5EF4-FFF2-40B4-BE49-F238E27FC236}">
                <a16:creationId xmlns:a16="http://schemas.microsoft.com/office/drawing/2014/main" id="{B3428A8F-15D9-E34A-A0B8-3F220985E5AA}"/>
              </a:ext>
            </a:extLst>
          </p:cNvPr>
          <p:cNvSpPr txBox="1"/>
          <p:nvPr/>
        </p:nvSpPr>
        <p:spPr>
          <a:xfrm>
            <a:off x="10627560" y="2814926"/>
            <a:ext cx="637305" cy="276999"/>
          </a:xfrm>
          <a:prstGeom prst="rect">
            <a:avLst/>
          </a:prstGeom>
          <a:noFill/>
        </p:spPr>
        <p:txBody>
          <a:bodyPr wrap="square" rtlCol="0">
            <a:spAutoFit/>
          </a:bodyPr>
          <a:lstStyle/>
          <a:p>
            <a:r>
              <a:rPr lang="en-US" sz="1200" dirty="0"/>
              <a:t>scatter</a:t>
            </a:r>
          </a:p>
        </p:txBody>
      </p:sp>
      <p:sp>
        <p:nvSpPr>
          <p:cNvPr id="31" name="TextBox 30">
            <a:extLst>
              <a:ext uri="{FF2B5EF4-FFF2-40B4-BE49-F238E27FC236}">
                <a16:creationId xmlns:a16="http://schemas.microsoft.com/office/drawing/2014/main" id="{0D93D52C-B304-A24C-A2F9-DC31B709D808}"/>
              </a:ext>
            </a:extLst>
          </p:cNvPr>
          <p:cNvSpPr txBox="1"/>
          <p:nvPr/>
        </p:nvSpPr>
        <p:spPr>
          <a:xfrm>
            <a:off x="2513314" y="5488574"/>
            <a:ext cx="312215" cy="369332"/>
          </a:xfrm>
          <a:prstGeom prst="rect">
            <a:avLst/>
          </a:prstGeom>
          <a:noFill/>
        </p:spPr>
        <p:txBody>
          <a:bodyPr wrap="square" rtlCol="0">
            <a:spAutoFit/>
          </a:bodyPr>
          <a:lstStyle/>
          <a:p>
            <a:r>
              <a:rPr lang="en-US" dirty="0">
                <a:solidFill>
                  <a:srgbClr val="C00000"/>
                </a:solidFill>
              </a:rPr>
              <a:t>…</a:t>
            </a:r>
          </a:p>
        </p:txBody>
      </p:sp>
      <p:sp>
        <p:nvSpPr>
          <p:cNvPr id="2" name="TextBox 1">
            <a:extLst>
              <a:ext uri="{FF2B5EF4-FFF2-40B4-BE49-F238E27FC236}">
                <a16:creationId xmlns:a16="http://schemas.microsoft.com/office/drawing/2014/main" id="{9B42945D-A8B9-9546-AB66-EFC0516F746C}"/>
              </a:ext>
            </a:extLst>
          </p:cNvPr>
          <p:cNvSpPr txBox="1"/>
          <p:nvPr/>
        </p:nvSpPr>
        <p:spPr>
          <a:xfrm>
            <a:off x="5803630" y="4089938"/>
            <a:ext cx="4789934" cy="1200329"/>
          </a:xfrm>
          <a:prstGeom prst="rect">
            <a:avLst/>
          </a:prstGeom>
          <a:noFill/>
        </p:spPr>
        <p:txBody>
          <a:bodyPr wrap="square" rtlCol="0">
            <a:spAutoFit/>
          </a:bodyPr>
          <a:lstStyle/>
          <a:p>
            <a:pPr marL="285750" indent="-285750">
              <a:buFontTx/>
              <a:buChar char="-"/>
            </a:pPr>
            <a:r>
              <a:rPr lang="en-US" dirty="0">
                <a:solidFill>
                  <a:srgbClr val="FF0000"/>
                </a:solidFill>
              </a:rPr>
              <a:t>scalar/vector flow in stages</a:t>
            </a:r>
          </a:p>
          <a:p>
            <a:pPr marL="285750" indent="-285750">
              <a:buFontTx/>
              <a:buChar char="-"/>
            </a:pPr>
            <a:r>
              <a:rPr lang="en-US" dirty="0">
                <a:solidFill>
                  <a:srgbClr val="FF0000"/>
                </a:solidFill>
              </a:rPr>
              <a:t>2 types of baskets (copy what is needed)</a:t>
            </a:r>
          </a:p>
          <a:p>
            <a:pPr marL="285750" indent="-285750">
              <a:buFontTx/>
              <a:buChar char="-"/>
            </a:pPr>
            <a:r>
              <a:rPr lang="en-US" dirty="0">
                <a:solidFill>
                  <a:srgbClr val="FF0000"/>
                </a:solidFill>
              </a:rPr>
              <a:t>Stack-like approach</a:t>
            </a:r>
          </a:p>
          <a:p>
            <a:pPr marL="285750" indent="-285750">
              <a:buFontTx/>
              <a:buChar char="-"/>
            </a:pPr>
            <a:r>
              <a:rPr lang="en-US" dirty="0">
                <a:solidFill>
                  <a:srgbClr val="FF0000"/>
                </a:solidFill>
              </a:rPr>
              <a:t>Less work sharing</a:t>
            </a:r>
          </a:p>
        </p:txBody>
      </p:sp>
      <p:sp>
        <p:nvSpPr>
          <p:cNvPr id="5" name="TextBox 4">
            <a:extLst>
              <a:ext uri="{FF2B5EF4-FFF2-40B4-BE49-F238E27FC236}">
                <a16:creationId xmlns:a16="http://schemas.microsoft.com/office/drawing/2014/main" id="{A924B5EB-FEC9-634B-8AF6-D2C60C3396F9}"/>
              </a:ext>
            </a:extLst>
          </p:cNvPr>
          <p:cNvSpPr txBox="1"/>
          <p:nvPr/>
        </p:nvSpPr>
        <p:spPr>
          <a:xfrm>
            <a:off x="1223319" y="4200586"/>
            <a:ext cx="846208" cy="369332"/>
          </a:xfrm>
          <a:prstGeom prst="rect">
            <a:avLst/>
          </a:prstGeom>
          <a:noFill/>
        </p:spPr>
        <p:txBody>
          <a:bodyPr wrap="square" rtlCol="0">
            <a:spAutoFit/>
          </a:bodyPr>
          <a:lstStyle/>
          <a:p>
            <a:r>
              <a:rPr lang="en-US" dirty="0">
                <a:solidFill>
                  <a:srgbClr val="FF0000"/>
                </a:solidFill>
              </a:rPr>
              <a:t>AOS</a:t>
            </a:r>
          </a:p>
        </p:txBody>
      </p:sp>
    </p:spTree>
    <p:extLst>
      <p:ext uri="{BB962C8B-B14F-4D97-AF65-F5344CB8AC3E}">
        <p14:creationId xmlns:p14="http://schemas.microsoft.com/office/powerpoint/2010/main" val="306086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300"/>
                                        <p:tgtEl>
                                          <p:spTgt spid="100"/>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left)">
                                      <p:cBhvr>
                                        <p:cTn id="11" dur="300"/>
                                        <p:tgtEl>
                                          <p:spTgt spid="79"/>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132"/>
                                        </p:tgtEl>
                                        <p:attrNameLst>
                                          <p:attrName>style.visibility</p:attrName>
                                        </p:attrNameLst>
                                      </p:cBhvr>
                                      <p:to>
                                        <p:strVal val="visible"/>
                                      </p:to>
                                    </p:set>
                                    <p:animEffect transition="in" filter="wipe(left)">
                                      <p:cBhvr>
                                        <p:cTn id="15" dur="300"/>
                                        <p:tgtEl>
                                          <p:spTgt spid="132"/>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137"/>
                                        </p:tgtEl>
                                        <p:attrNameLst>
                                          <p:attrName>style.visibility</p:attrName>
                                        </p:attrNameLst>
                                      </p:cBhvr>
                                      <p:to>
                                        <p:strVal val="visible"/>
                                      </p:to>
                                    </p:set>
                                    <p:animEffect transition="in" filter="wipe(left)">
                                      <p:cBhvr>
                                        <p:cTn id="19" dur="300"/>
                                        <p:tgtEl>
                                          <p:spTgt spid="137"/>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wipe(left)">
                                      <p:cBhvr>
                                        <p:cTn id="23" dur="300"/>
                                        <p:tgtEl>
                                          <p:spTgt spid="88"/>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wipe(left)">
                                      <p:cBhvr>
                                        <p:cTn id="27" dur="300"/>
                                        <p:tgtEl>
                                          <p:spTgt spid="118"/>
                                        </p:tgtEl>
                                      </p:cBhvr>
                                    </p:animEffect>
                                  </p:childTnLst>
                                </p:cTn>
                              </p:par>
                            </p:childTnLst>
                          </p:cTn>
                        </p:par>
                        <p:par>
                          <p:cTn id="28" fill="hold">
                            <p:stCondLst>
                              <p:cond delay="1800"/>
                            </p:stCondLst>
                            <p:childTnLst>
                              <p:par>
                                <p:cTn id="29" presetID="22" presetClass="entr" presetSubtype="8"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Effect transition="in" filter="wipe(left)">
                                      <p:cBhvr>
                                        <p:cTn id="31" dur="300"/>
                                        <p:tgtEl>
                                          <p:spTgt spid="148"/>
                                        </p:tgtEl>
                                      </p:cBhvr>
                                    </p:animEffect>
                                  </p:childTnLst>
                                </p:cTn>
                              </p:par>
                            </p:childTnLst>
                          </p:cTn>
                        </p:par>
                        <p:par>
                          <p:cTn id="32" fill="hold">
                            <p:stCondLst>
                              <p:cond delay="2100"/>
                            </p:stCondLst>
                            <p:childTnLst>
                              <p:par>
                                <p:cTn id="33" presetID="22" presetClass="entr" presetSubtype="8" fill="hold" nodeType="afterEffect">
                                  <p:stCondLst>
                                    <p:cond delay="0"/>
                                  </p:stCondLst>
                                  <p:childTnLst>
                                    <p:set>
                                      <p:cBhvr>
                                        <p:cTn id="34" dur="1" fill="hold">
                                          <p:stCondLst>
                                            <p:cond delay="0"/>
                                          </p:stCondLst>
                                        </p:cTn>
                                        <p:tgtEl>
                                          <p:spTgt spid="126"/>
                                        </p:tgtEl>
                                        <p:attrNameLst>
                                          <p:attrName>style.visibility</p:attrName>
                                        </p:attrNameLst>
                                      </p:cBhvr>
                                      <p:to>
                                        <p:strVal val="visible"/>
                                      </p:to>
                                    </p:set>
                                    <p:animEffect transition="in" filter="wipe(left)">
                                      <p:cBhvr>
                                        <p:cTn id="35" dur="300"/>
                                        <p:tgtEl>
                                          <p:spTgt spid="126"/>
                                        </p:tgtEl>
                                      </p:cBhvr>
                                    </p:animEffect>
                                  </p:childTnLst>
                                </p:cTn>
                              </p:par>
                            </p:childTnLst>
                          </p:cTn>
                        </p:par>
                        <p:par>
                          <p:cTn id="36" fill="hold">
                            <p:stCondLst>
                              <p:cond delay="2400"/>
                            </p:stCondLst>
                            <p:childTnLst>
                              <p:par>
                                <p:cTn id="37" presetID="22" presetClass="entr" presetSubtype="8" fill="hold" nodeType="afterEffect">
                                  <p:stCondLst>
                                    <p:cond delay="0"/>
                                  </p:stCondLst>
                                  <p:childTnLst>
                                    <p:set>
                                      <p:cBhvr>
                                        <p:cTn id="38" dur="1" fill="hold">
                                          <p:stCondLst>
                                            <p:cond delay="0"/>
                                          </p:stCondLst>
                                        </p:cTn>
                                        <p:tgtEl>
                                          <p:spTgt spid="93"/>
                                        </p:tgtEl>
                                        <p:attrNameLst>
                                          <p:attrName>style.visibility</p:attrName>
                                        </p:attrNameLst>
                                      </p:cBhvr>
                                      <p:to>
                                        <p:strVal val="visible"/>
                                      </p:to>
                                    </p:set>
                                    <p:animEffect transition="in" filter="wipe(left)">
                                      <p:cBhvr>
                                        <p:cTn id="39" dur="300"/>
                                        <p:tgtEl>
                                          <p:spTgt spid="93"/>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2">
                                            <p:txEl>
                                              <p:pRg st="0" end="0"/>
                                            </p:txEl>
                                          </p:spTgt>
                                        </p:tgtEl>
                                        <p:attrNameLst>
                                          <p:attrName>style.visibility</p:attrName>
                                        </p:attrNameLst>
                                      </p:cBhvr>
                                      <p:to>
                                        <p:strVal val="visible"/>
                                      </p:to>
                                    </p:set>
                                    <p:animEffect transition="in" filter="wipe(left)">
                                      <p:cBhvr>
                                        <p:cTn id="43" dur="500"/>
                                        <p:tgtEl>
                                          <p:spTgt spid="2">
                                            <p:txEl>
                                              <p:pRg st="0" end="0"/>
                                            </p:txEl>
                                          </p:spTgt>
                                        </p:tgtEl>
                                      </p:cBhvr>
                                    </p:animEffect>
                                  </p:childTnLst>
                                </p:cTn>
                              </p:par>
                            </p:childTnLst>
                          </p:cTn>
                        </p:par>
                        <p:par>
                          <p:cTn id="44" fill="hold">
                            <p:stCondLst>
                              <p:cond delay="3200"/>
                            </p:stCondLst>
                            <p:childTnLst>
                              <p:par>
                                <p:cTn id="45" presetID="22" presetClass="entr" presetSubtype="8" fill="hold" grpId="0" nodeType="afterEffect">
                                  <p:stCondLst>
                                    <p:cond delay="0"/>
                                  </p:stCondLst>
                                  <p:childTnLst>
                                    <p:set>
                                      <p:cBhvr>
                                        <p:cTn id="46" dur="1" fill="hold">
                                          <p:stCondLst>
                                            <p:cond delay="0"/>
                                          </p:stCondLst>
                                        </p:cTn>
                                        <p:tgtEl>
                                          <p:spTgt spid="2">
                                            <p:txEl>
                                              <p:pRg st="1" end="1"/>
                                            </p:txEl>
                                          </p:spTgt>
                                        </p:tgtEl>
                                        <p:attrNameLst>
                                          <p:attrName>style.visibility</p:attrName>
                                        </p:attrNameLst>
                                      </p:cBhvr>
                                      <p:to>
                                        <p:strVal val="visible"/>
                                      </p:to>
                                    </p:set>
                                    <p:animEffect transition="in" filter="wipe(left)">
                                      <p:cBhvr>
                                        <p:cTn id="47" dur="500"/>
                                        <p:tgtEl>
                                          <p:spTgt spid="2">
                                            <p:txEl>
                                              <p:pRg st="1" end="1"/>
                                            </p:txEl>
                                          </p:spTgt>
                                        </p:tgtEl>
                                      </p:cBhvr>
                                    </p:animEffect>
                                  </p:childTnLst>
                                </p:cTn>
                              </p:par>
                            </p:childTnLst>
                          </p:cTn>
                        </p:par>
                        <p:par>
                          <p:cTn id="48" fill="hold">
                            <p:stCondLst>
                              <p:cond delay="3700"/>
                            </p:stCondLst>
                            <p:childTnLst>
                              <p:par>
                                <p:cTn id="49" presetID="22" presetClass="entr" presetSubtype="8" fill="hold" grpId="0" nodeType="afterEffect">
                                  <p:stCondLst>
                                    <p:cond delay="0"/>
                                  </p:stCondLst>
                                  <p:childTnLst>
                                    <p:set>
                                      <p:cBhvr>
                                        <p:cTn id="50" dur="1" fill="hold">
                                          <p:stCondLst>
                                            <p:cond delay="0"/>
                                          </p:stCondLst>
                                        </p:cTn>
                                        <p:tgtEl>
                                          <p:spTgt spid="2">
                                            <p:txEl>
                                              <p:pRg st="2" end="2"/>
                                            </p:txEl>
                                          </p:spTgt>
                                        </p:tgtEl>
                                        <p:attrNameLst>
                                          <p:attrName>style.visibility</p:attrName>
                                        </p:attrNameLst>
                                      </p:cBhvr>
                                      <p:to>
                                        <p:strVal val="visible"/>
                                      </p:to>
                                    </p:set>
                                    <p:animEffect transition="in" filter="wipe(left)">
                                      <p:cBhvr>
                                        <p:cTn id="51" dur="500"/>
                                        <p:tgtEl>
                                          <p:spTgt spid="2">
                                            <p:txEl>
                                              <p:pRg st="2" end="2"/>
                                            </p:txEl>
                                          </p:spTgt>
                                        </p:tgtEl>
                                      </p:cBhvr>
                                    </p:animEffect>
                                  </p:childTnLst>
                                </p:cTn>
                              </p:par>
                            </p:childTnLst>
                          </p:cTn>
                        </p:par>
                        <p:par>
                          <p:cTn id="52" fill="hold">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2">
                                            <p:txEl>
                                              <p:pRg st="3" end="3"/>
                                            </p:txEl>
                                          </p:spTgt>
                                        </p:tgtEl>
                                        <p:attrNameLst>
                                          <p:attrName>style.visibility</p:attrName>
                                        </p:attrNameLst>
                                      </p:cBhvr>
                                      <p:to>
                                        <p:strVal val="visible"/>
                                      </p:to>
                                    </p:set>
                                    <p:animEffect transition="in" filter="wipe(left)">
                                      <p:cBhvr>
                                        <p:cTn id="5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868B9-80A5-2D4C-935F-2A8EB7DA2834}"/>
              </a:ext>
            </a:extLst>
          </p:cNvPr>
          <p:cNvSpPr>
            <a:spLocks noGrp="1"/>
          </p:cNvSpPr>
          <p:nvPr>
            <p:ph type="title"/>
          </p:nvPr>
        </p:nvSpPr>
        <p:spPr/>
        <p:txBody>
          <a:bodyPr/>
          <a:lstStyle/>
          <a:p>
            <a:r>
              <a:rPr lang="en-US" dirty="0"/>
              <a:t>Some follow-up directions</a:t>
            </a:r>
          </a:p>
        </p:txBody>
      </p:sp>
      <p:sp>
        <p:nvSpPr>
          <p:cNvPr id="3" name="Content Placeholder 2">
            <a:extLst>
              <a:ext uri="{FF2B5EF4-FFF2-40B4-BE49-F238E27FC236}">
                <a16:creationId xmlns:a16="http://schemas.microsoft.com/office/drawing/2014/main" id="{B4073FE9-C911-DC44-85AD-4864A0D64205}"/>
              </a:ext>
            </a:extLst>
          </p:cNvPr>
          <p:cNvSpPr>
            <a:spLocks noGrp="1"/>
          </p:cNvSpPr>
          <p:nvPr>
            <p:ph idx="1"/>
          </p:nvPr>
        </p:nvSpPr>
        <p:spPr/>
        <p:txBody>
          <a:bodyPr>
            <a:normAutofit fontScale="92500" lnSpcReduction="20000"/>
          </a:bodyPr>
          <a:lstStyle/>
          <a:p>
            <a:r>
              <a:rPr lang="en-US" dirty="0"/>
              <a:t>Reusable components and ideas for improving existing Geant4</a:t>
            </a:r>
          </a:p>
          <a:p>
            <a:pPr lvl="1"/>
            <a:r>
              <a:rPr lang="en-US" dirty="0"/>
              <a:t>Extending </a:t>
            </a:r>
            <a:r>
              <a:rPr lang="en-US" dirty="0" err="1"/>
              <a:t>VecCore</a:t>
            </a:r>
            <a:r>
              <a:rPr lang="en-US" dirty="0"/>
              <a:t>, </a:t>
            </a:r>
            <a:r>
              <a:rPr lang="en-US" dirty="0" err="1"/>
              <a:t>VecMath</a:t>
            </a:r>
            <a:r>
              <a:rPr lang="en-US" dirty="0"/>
              <a:t>, </a:t>
            </a:r>
            <a:r>
              <a:rPr lang="en-US" dirty="0" err="1"/>
              <a:t>VecGeom</a:t>
            </a:r>
            <a:endParaRPr lang="en-US" dirty="0"/>
          </a:p>
          <a:p>
            <a:pPr lvl="1"/>
            <a:r>
              <a:rPr lang="en-US" dirty="0"/>
              <a:t>Investigate </a:t>
            </a:r>
            <a:r>
              <a:rPr lang="en-US" dirty="0" err="1"/>
              <a:t>basketization</a:t>
            </a:r>
            <a:r>
              <a:rPr lang="en-US" dirty="0"/>
              <a:t> of few performance-critical components in Geant4</a:t>
            </a:r>
          </a:p>
          <a:p>
            <a:pPr lvl="2"/>
            <a:r>
              <a:rPr lang="en-US" dirty="0"/>
              <a:t>Started already</a:t>
            </a:r>
          </a:p>
          <a:p>
            <a:r>
              <a:rPr lang="en-US" dirty="0"/>
              <a:t>Follow-up plans</a:t>
            </a:r>
          </a:p>
          <a:p>
            <a:pPr lvl="1"/>
            <a:r>
              <a:rPr lang="en-US" dirty="0"/>
              <a:t>Compact specialized libraries as alternative to general stepping approach</a:t>
            </a:r>
          </a:p>
          <a:p>
            <a:pPr lvl="1"/>
            <a:r>
              <a:rPr lang="en-US" dirty="0"/>
              <a:t>Extraction of </a:t>
            </a:r>
            <a:r>
              <a:rPr lang="en-US" dirty="0" err="1"/>
              <a:t>basketization</a:t>
            </a:r>
            <a:r>
              <a:rPr lang="en-US" dirty="0"/>
              <a:t> generic library, possible </a:t>
            </a:r>
            <a:r>
              <a:rPr lang="en-US" dirty="0" err="1"/>
              <a:t>basketization</a:t>
            </a:r>
            <a:r>
              <a:rPr lang="en-US" dirty="0"/>
              <a:t> of FP-intensive components</a:t>
            </a:r>
          </a:p>
          <a:p>
            <a:pPr lvl="1"/>
            <a:r>
              <a:rPr lang="en-US" dirty="0"/>
              <a:t>Disentangling state from managers and move towards more functional programing style</a:t>
            </a:r>
          </a:p>
          <a:p>
            <a:pPr lvl="2"/>
            <a:r>
              <a:rPr lang="en-US" dirty="0"/>
              <a:t>Increase flexibility of functional-based regrouping, enable parallelism opportunities below event level.</a:t>
            </a:r>
          </a:p>
          <a:p>
            <a:pPr lvl="1"/>
            <a:r>
              <a:rPr lang="en-US" dirty="0"/>
              <a:t>Review the data model and flow in Geant4 to pre-empt extra parallelism and acceleration opportunities</a:t>
            </a:r>
          </a:p>
        </p:txBody>
      </p:sp>
      <p:sp>
        <p:nvSpPr>
          <p:cNvPr id="4" name="Slide Number Placeholder 3">
            <a:extLst>
              <a:ext uri="{FF2B5EF4-FFF2-40B4-BE49-F238E27FC236}">
                <a16:creationId xmlns:a16="http://schemas.microsoft.com/office/drawing/2014/main" id="{CF35959F-0D0A-7349-8BDA-1EC9C4ECB4CE}"/>
              </a:ext>
            </a:extLst>
          </p:cNvPr>
          <p:cNvSpPr>
            <a:spLocks noGrp="1"/>
          </p:cNvSpPr>
          <p:nvPr>
            <p:ph type="sldNum" sz="quarter" idx="12"/>
          </p:nvPr>
        </p:nvSpPr>
        <p:spPr/>
        <p:txBody>
          <a:bodyPr/>
          <a:lstStyle/>
          <a:p>
            <a:fld id="{40FD0629-489C-2B4C-9462-5B2376EE3AC2}" type="slidenum">
              <a:rPr lang="en-US" smtClean="0"/>
              <a:t>140</a:t>
            </a:fld>
            <a:endParaRPr lang="en-US"/>
          </a:p>
        </p:txBody>
      </p:sp>
    </p:spTree>
    <p:extLst>
      <p:ext uri="{BB962C8B-B14F-4D97-AF65-F5344CB8AC3E}">
        <p14:creationId xmlns:p14="http://schemas.microsoft.com/office/powerpoint/2010/main" val="771324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DF3E1-F490-BA4A-9A27-80E959EEAB4A}"/>
              </a:ext>
            </a:extLst>
          </p:cNvPr>
          <p:cNvSpPr>
            <a:spLocks noGrp="1"/>
          </p:cNvSpPr>
          <p:nvPr>
            <p:ph type="title"/>
          </p:nvPr>
        </p:nvSpPr>
        <p:spPr/>
        <p:txBody>
          <a:bodyPr/>
          <a:lstStyle/>
          <a:p>
            <a:r>
              <a:rPr lang="en-US" dirty="0"/>
              <a:t>3. Implementation: the components</a:t>
            </a:r>
          </a:p>
        </p:txBody>
      </p:sp>
      <p:sp>
        <p:nvSpPr>
          <p:cNvPr id="3" name="Text Placeholder 2">
            <a:extLst>
              <a:ext uri="{FF2B5EF4-FFF2-40B4-BE49-F238E27FC236}">
                <a16:creationId xmlns:a16="http://schemas.microsoft.com/office/drawing/2014/main" id="{B1843A99-5A18-2540-8AC8-65B5972D0028}"/>
              </a:ext>
            </a:extLst>
          </p:cNvPr>
          <p:cNvSpPr>
            <a:spLocks noGrp="1"/>
          </p:cNvSpPr>
          <p:nvPr>
            <p:ph type="body" idx="1"/>
          </p:nvPr>
        </p:nvSpPr>
        <p:spPr/>
        <p:txBody>
          <a:bodyPr/>
          <a:lstStyle/>
          <a:p>
            <a:r>
              <a:rPr lang="en-US" dirty="0"/>
              <a:t>How?</a:t>
            </a:r>
          </a:p>
        </p:txBody>
      </p:sp>
      <p:sp>
        <p:nvSpPr>
          <p:cNvPr id="4" name="Slide Number Placeholder 3">
            <a:extLst>
              <a:ext uri="{FF2B5EF4-FFF2-40B4-BE49-F238E27FC236}">
                <a16:creationId xmlns:a16="http://schemas.microsoft.com/office/drawing/2014/main" id="{EA564106-CAF0-4D4C-915D-8FA6A3FEFF96}"/>
              </a:ext>
            </a:extLst>
          </p:cNvPr>
          <p:cNvSpPr>
            <a:spLocks noGrp="1"/>
          </p:cNvSpPr>
          <p:nvPr>
            <p:ph type="sldNum" sz="quarter" idx="12"/>
          </p:nvPr>
        </p:nvSpPr>
        <p:spPr/>
        <p:txBody>
          <a:bodyPr/>
          <a:lstStyle/>
          <a:p>
            <a:fld id="{40FD0629-489C-2B4C-9462-5B2376EE3AC2}" type="slidenum">
              <a:rPr lang="en-US" smtClean="0"/>
              <a:t>15</a:t>
            </a:fld>
            <a:endParaRPr lang="en-US"/>
          </a:p>
        </p:txBody>
      </p:sp>
    </p:spTree>
    <p:extLst>
      <p:ext uri="{BB962C8B-B14F-4D97-AF65-F5344CB8AC3E}">
        <p14:creationId xmlns:p14="http://schemas.microsoft.com/office/powerpoint/2010/main" val="2250006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79BF4-E97A-B149-BA3A-950A81BE9B0D}"/>
              </a:ext>
            </a:extLst>
          </p:cNvPr>
          <p:cNvSpPr>
            <a:spLocks noGrp="1"/>
          </p:cNvSpPr>
          <p:nvPr>
            <p:ph type="title"/>
          </p:nvPr>
        </p:nvSpPr>
        <p:spPr/>
        <p:txBody>
          <a:bodyPr/>
          <a:lstStyle/>
          <a:p>
            <a:r>
              <a:rPr lang="en-US" dirty="0" err="1"/>
              <a:t>VecCore</a:t>
            </a:r>
            <a:r>
              <a:rPr lang="en-US" dirty="0"/>
              <a:t> – SIMD Abstraction Library</a:t>
            </a:r>
          </a:p>
        </p:txBody>
      </p:sp>
      <p:sp>
        <p:nvSpPr>
          <p:cNvPr id="3" name="Content Placeholder 2">
            <a:extLst>
              <a:ext uri="{FF2B5EF4-FFF2-40B4-BE49-F238E27FC236}">
                <a16:creationId xmlns:a16="http://schemas.microsoft.com/office/drawing/2014/main" id="{17C2DD8E-3CBC-1347-8A39-1B4054679D77}"/>
              </a:ext>
            </a:extLst>
          </p:cNvPr>
          <p:cNvSpPr>
            <a:spLocks noGrp="1"/>
          </p:cNvSpPr>
          <p:nvPr>
            <p:ph idx="1"/>
          </p:nvPr>
        </p:nvSpPr>
        <p:spPr>
          <a:xfrm>
            <a:off x="838200" y="1825625"/>
            <a:ext cx="8046534" cy="4351338"/>
          </a:xfrm>
        </p:spPr>
        <p:txBody>
          <a:bodyPr>
            <a:normAutofit fontScale="92500" lnSpcReduction="20000"/>
          </a:bodyPr>
          <a:lstStyle/>
          <a:p>
            <a:pPr lvl="0"/>
            <a:r>
              <a:rPr lang="en-US" dirty="0"/>
              <a:t>Simple API abstracting common SIMD operations in a generic way</a:t>
            </a:r>
          </a:p>
          <a:p>
            <a:pPr lvl="0"/>
            <a:r>
              <a:rPr lang="en-US" dirty="0"/>
              <a:t>Evolution of “backends” from </a:t>
            </a:r>
            <a:r>
              <a:rPr lang="en-US" dirty="0" err="1"/>
              <a:t>VecGeom</a:t>
            </a:r>
            <a:endParaRPr lang="en-US" dirty="0"/>
          </a:p>
          <a:p>
            <a:pPr lvl="1"/>
            <a:r>
              <a:rPr lang="en-US" b="1" dirty="0"/>
              <a:t>Abstraction</a:t>
            </a:r>
            <a:r>
              <a:rPr lang="en-US" dirty="0"/>
              <a:t> across scalar and vector types</a:t>
            </a:r>
          </a:p>
          <a:p>
            <a:pPr lvl="1"/>
            <a:r>
              <a:rPr lang="en-US" dirty="0"/>
              <a:t>Used by </a:t>
            </a:r>
            <a:r>
              <a:rPr lang="en-US" dirty="0" err="1"/>
              <a:t>VecGeom</a:t>
            </a:r>
            <a:r>
              <a:rPr lang="en-US" dirty="0"/>
              <a:t> and ROOT besides </a:t>
            </a:r>
            <a:r>
              <a:rPr lang="en-US" dirty="0" err="1"/>
              <a:t>GeantV</a:t>
            </a:r>
            <a:endParaRPr lang="en-US" dirty="0"/>
          </a:p>
          <a:p>
            <a:pPr lvl="0"/>
            <a:r>
              <a:rPr lang="en-US" dirty="0"/>
              <a:t>Multiple backends support</a:t>
            </a:r>
          </a:p>
          <a:p>
            <a:pPr lvl="1"/>
            <a:r>
              <a:rPr lang="en-US" dirty="0"/>
              <a:t>Relies on </a:t>
            </a:r>
            <a:r>
              <a:rPr lang="en-US" dirty="0" err="1"/>
              <a:t>Vc</a:t>
            </a:r>
            <a:r>
              <a:rPr lang="en-US" dirty="0"/>
              <a:t> + other backends for the implementation</a:t>
            </a:r>
          </a:p>
          <a:p>
            <a:pPr lvl="0"/>
            <a:r>
              <a:rPr lang="en-US" dirty="0"/>
              <a:t>Multiple platform support</a:t>
            </a:r>
          </a:p>
          <a:p>
            <a:pPr lvl="1"/>
            <a:r>
              <a:rPr lang="en-US" dirty="0"/>
              <a:t>x86/CUDA, but also ARM, PPC64 with scalar backend</a:t>
            </a:r>
          </a:p>
          <a:p>
            <a:pPr lvl="0"/>
            <a:r>
              <a:rPr lang="en-US" dirty="0"/>
              <a:t>Multiple OS:</a:t>
            </a:r>
          </a:p>
          <a:p>
            <a:pPr lvl="1"/>
            <a:r>
              <a:rPr lang="en-US" dirty="0"/>
              <a:t>Windows, Mac, and Linux</a:t>
            </a:r>
          </a:p>
          <a:p>
            <a:pPr lvl="0"/>
            <a:r>
              <a:rPr lang="en-US" b="1" dirty="0"/>
              <a:t>Foundation</a:t>
            </a:r>
            <a:r>
              <a:rPr lang="en-US" dirty="0"/>
              <a:t> layer for GPU</a:t>
            </a:r>
          </a:p>
        </p:txBody>
      </p:sp>
      <p:sp>
        <p:nvSpPr>
          <p:cNvPr id="4" name="Slide Number Placeholder 3">
            <a:extLst>
              <a:ext uri="{FF2B5EF4-FFF2-40B4-BE49-F238E27FC236}">
                <a16:creationId xmlns:a16="http://schemas.microsoft.com/office/drawing/2014/main" id="{AFC0BA43-F973-F046-A4AF-6E6D975EA922}"/>
              </a:ext>
            </a:extLst>
          </p:cNvPr>
          <p:cNvSpPr>
            <a:spLocks noGrp="1"/>
          </p:cNvSpPr>
          <p:nvPr>
            <p:ph type="sldNum" sz="quarter" idx="12"/>
          </p:nvPr>
        </p:nvSpPr>
        <p:spPr/>
        <p:txBody>
          <a:bodyPr/>
          <a:lstStyle/>
          <a:p>
            <a:fld id="{40FD0629-489C-2B4C-9462-5B2376EE3AC2}" type="slidenum">
              <a:rPr lang="en-US" smtClean="0"/>
              <a:t>16</a:t>
            </a:fld>
            <a:endParaRPr lang="en-US"/>
          </a:p>
        </p:txBody>
      </p:sp>
      <p:grpSp>
        <p:nvGrpSpPr>
          <p:cNvPr id="5" name="Group 4">
            <a:extLst>
              <a:ext uri="{FF2B5EF4-FFF2-40B4-BE49-F238E27FC236}">
                <a16:creationId xmlns:a16="http://schemas.microsoft.com/office/drawing/2014/main" id="{F0FECD4A-EE2E-4248-8583-28510C4E1D7D}"/>
              </a:ext>
            </a:extLst>
          </p:cNvPr>
          <p:cNvGrpSpPr/>
          <p:nvPr/>
        </p:nvGrpSpPr>
        <p:grpSpPr>
          <a:xfrm>
            <a:off x="9224695" y="832764"/>
            <a:ext cx="2833049" cy="5248569"/>
            <a:chOff x="5953957" y="1207902"/>
            <a:chExt cx="2833049" cy="5248569"/>
          </a:xfrm>
        </p:grpSpPr>
        <p:grpSp>
          <p:nvGrpSpPr>
            <p:cNvPr id="6" name="Google Shape;100;p17">
              <a:extLst>
                <a:ext uri="{FF2B5EF4-FFF2-40B4-BE49-F238E27FC236}">
                  <a16:creationId xmlns:a16="http://schemas.microsoft.com/office/drawing/2014/main" id="{F4971919-8041-D84B-82E3-D08ECDA497C8}"/>
                </a:ext>
              </a:extLst>
            </p:cNvPr>
            <p:cNvGrpSpPr/>
            <p:nvPr/>
          </p:nvGrpSpPr>
          <p:grpSpPr>
            <a:xfrm>
              <a:off x="6106831" y="5177308"/>
              <a:ext cx="897246" cy="204328"/>
              <a:chOff x="875425" y="3664350"/>
              <a:chExt cx="1131600" cy="246000"/>
            </a:xfrm>
          </p:grpSpPr>
          <p:sp>
            <p:nvSpPr>
              <p:cNvPr id="108" name="Google Shape;101;p17">
                <a:extLst>
                  <a:ext uri="{FF2B5EF4-FFF2-40B4-BE49-F238E27FC236}">
                    <a16:creationId xmlns:a16="http://schemas.microsoft.com/office/drawing/2014/main" id="{C011FD57-A350-1B43-87D7-537992992774}"/>
                  </a:ext>
                </a:extLst>
              </p:cNvPr>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2;p17">
                <a:extLst>
                  <a:ext uri="{FF2B5EF4-FFF2-40B4-BE49-F238E27FC236}">
                    <a16:creationId xmlns:a16="http://schemas.microsoft.com/office/drawing/2014/main" id="{45BF5B5E-0910-704A-8CEF-544E158F36A2}"/>
                  </a:ext>
                </a:extLst>
              </p:cNvPr>
              <p:cNvSpPr/>
              <p:nvPr/>
            </p:nvSpPr>
            <p:spPr>
              <a:xfrm>
                <a:off x="11583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3;p17">
                <a:extLst>
                  <a:ext uri="{FF2B5EF4-FFF2-40B4-BE49-F238E27FC236}">
                    <a16:creationId xmlns:a16="http://schemas.microsoft.com/office/drawing/2014/main" id="{31DF4D32-87C1-1E4F-8DB7-62F1C4297EAF}"/>
                  </a:ext>
                </a:extLst>
              </p:cNvPr>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04;p17">
                <a:extLst>
                  <a:ext uri="{FF2B5EF4-FFF2-40B4-BE49-F238E27FC236}">
                    <a16:creationId xmlns:a16="http://schemas.microsoft.com/office/drawing/2014/main" id="{A6B4AB80-21AB-6044-B9F7-4894D440C8F8}"/>
                  </a:ext>
                </a:extLst>
              </p:cNvPr>
              <p:cNvSpPr/>
              <p:nvPr/>
            </p:nvSpPr>
            <p:spPr>
              <a:xfrm>
                <a:off x="17241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 name="Google Shape;105;p17">
              <a:extLst>
                <a:ext uri="{FF2B5EF4-FFF2-40B4-BE49-F238E27FC236}">
                  <a16:creationId xmlns:a16="http://schemas.microsoft.com/office/drawing/2014/main" id="{1D4DD52B-16FE-064E-904E-B5AD547E9A3B}"/>
                </a:ext>
              </a:extLst>
            </p:cNvPr>
            <p:cNvGrpSpPr/>
            <p:nvPr/>
          </p:nvGrpSpPr>
          <p:grpSpPr>
            <a:xfrm>
              <a:off x="6106831" y="6252143"/>
              <a:ext cx="897246" cy="204328"/>
              <a:chOff x="875425" y="3664350"/>
              <a:chExt cx="1131600" cy="246000"/>
            </a:xfrm>
          </p:grpSpPr>
          <p:sp>
            <p:nvSpPr>
              <p:cNvPr id="104" name="Google Shape;106;p17">
                <a:extLst>
                  <a:ext uri="{FF2B5EF4-FFF2-40B4-BE49-F238E27FC236}">
                    <a16:creationId xmlns:a16="http://schemas.microsoft.com/office/drawing/2014/main" id="{7B155AAD-8609-D64C-90F8-3C56FFFE114B}"/>
                  </a:ext>
                </a:extLst>
              </p:cNvPr>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7;p17">
                <a:extLst>
                  <a:ext uri="{FF2B5EF4-FFF2-40B4-BE49-F238E27FC236}">
                    <a16:creationId xmlns:a16="http://schemas.microsoft.com/office/drawing/2014/main" id="{DF70D2E9-681F-154E-A90C-098BDF8F90EC}"/>
                  </a:ext>
                </a:extLst>
              </p:cNvPr>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8;p17">
                <a:extLst>
                  <a:ext uri="{FF2B5EF4-FFF2-40B4-BE49-F238E27FC236}">
                    <a16:creationId xmlns:a16="http://schemas.microsoft.com/office/drawing/2014/main" id="{28B02B73-490D-F94B-B0A1-F63FC9E25A6A}"/>
                  </a:ext>
                </a:extLst>
              </p:cNvPr>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9;p17">
                <a:extLst>
                  <a:ext uri="{FF2B5EF4-FFF2-40B4-BE49-F238E27FC236}">
                    <a16:creationId xmlns:a16="http://schemas.microsoft.com/office/drawing/2014/main" id="{A228CCE2-476C-ED44-B0CD-9E53FA11CF15}"/>
                  </a:ext>
                </a:extLst>
              </p:cNvPr>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 name="Google Shape;110;p17">
              <a:extLst>
                <a:ext uri="{FF2B5EF4-FFF2-40B4-BE49-F238E27FC236}">
                  <a16:creationId xmlns:a16="http://schemas.microsoft.com/office/drawing/2014/main" id="{A75FBC61-DDEE-1746-9B2F-899E05DEC315}"/>
                </a:ext>
              </a:extLst>
            </p:cNvPr>
            <p:cNvCxnSpPr>
              <a:stCxn id="108" idx="2"/>
              <a:endCxn id="104" idx="0"/>
            </p:cNvCxnSpPr>
            <p:nvPr/>
          </p:nvCxnSpPr>
          <p:spPr>
            <a:xfrm>
              <a:off x="6218986" y="5381635"/>
              <a:ext cx="0" cy="870600"/>
            </a:xfrm>
            <a:prstGeom prst="straightConnector1">
              <a:avLst/>
            </a:prstGeom>
            <a:noFill/>
            <a:ln w="19050" cap="flat" cmpd="sng">
              <a:solidFill>
                <a:srgbClr val="434343"/>
              </a:solidFill>
              <a:prstDash val="solid"/>
              <a:round/>
              <a:headEnd type="none" w="med" len="med"/>
              <a:tailEnd type="stealth" w="med" len="med"/>
            </a:ln>
          </p:spPr>
        </p:cxnSp>
        <p:cxnSp>
          <p:nvCxnSpPr>
            <p:cNvPr id="9" name="Google Shape;111;p17">
              <a:extLst>
                <a:ext uri="{FF2B5EF4-FFF2-40B4-BE49-F238E27FC236}">
                  <a16:creationId xmlns:a16="http://schemas.microsoft.com/office/drawing/2014/main" id="{384D2FC8-9B0B-294A-B22B-F4BA3D7FC521}"/>
                </a:ext>
              </a:extLst>
            </p:cNvPr>
            <p:cNvCxnSpPr>
              <a:stCxn id="101" idx="2"/>
              <a:endCxn id="105" idx="0"/>
            </p:cNvCxnSpPr>
            <p:nvPr/>
          </p:nvCxnSpPr>
          <p:spPr>
            <a:xfrm>
              <a:off x="6443298" y="5745135"/>
              <a:ext cx="0" cy="507000"/>
            </a:xfrm>
            <a:prstGeom prst="straightConnector1">
              <a:avLst/>
            </a:prstGeom>
            <a:noFill/>
            <a:ln w="19050" cap="flat" cmpd="sng">
              <a:solidFill>
                <a:srgbClr val="434343"/>
              </a:solidFill>
              <a:prstDash val="solid"/>
              <a:round/>
              <a:headEnd type="none" w="med" len="med"/>
              <a:tailEnd type="stealth" w="med" len="med"/>
            </a:ln>
          </p:spPr>
        </p:cxnSp>
        <p:cxnSp>
          <p:nvCxnSpPr>
            <p:cNvPr id="10" name="Google Shape;113;p17">
              <a:extLst>
                <a:ext uri="{FF2B5EF4-FFF2-40B4-BE49-F238E27FC236}">
                  <a16:creationId xmlns:a16="http://schemas.microsoft.com/office/drawing/2014/main" id="{2F2BED07-2B4D-8944-AED1-84404DFB182A}"/>
                </a:ext>
              </a:extLst>
            </p:cNvPr>
            <p:cNvCxnSpPr>
              <a:stCxn id="110" idx="2"/>
              <a:endCxn id="106" idx="0"/>
            </p:cNvCxnSpPr>
            <p:nvPr/>
          </p:nvCxnSpPr>
          <p:spPr>
            <a:xfrm>
              <a:off x="6667609" y="5381635"/>
              <a:ext cx="0" cy="870600"/>
            </a:xfrm>
            <a:prstGeom prst="straightConnector1">
              <a:avLst/>
            </a:prstGeom>
            <a:noFill/>
            <a:ln w="19050" cap="flat" cmpd="sng">
              <a:solidFill>
                <a:srgbClr val="434343"/>
              </a:solidFill>
              <a:prstDash val="solid"/>
              <a:round/>
              <a:headEnd type="none" w="med" len="med"/>
              <a:tailEnd type="stealth" w="med" len="med"/>
            </a:ln>
          </p:spPr>
        </p:cxnSp>
        <p:cxnSp>
          <p:nvCxnSpPr>
            <p:cNvPr id="11" name="Google Shape;114;p17">
              <a:extLst>
                <a:ext uri="{FF2B5EF4-FFF2-40B4-BE49-F238E27FC236}">
                  <a16:creationId xmlns:a16="http://schemas.microsoft.com/office/drawing/2014/main" id="{E30C3A74-34DA-7A46-887F-814651B9994D}"/>
                </a:ext>
              </a:extLst>
            </p:cNvPr>
            <p:cNvCxnSpPr>
              <a:stCxn id="103" idx="2"/>
              <a:endCxn id="107" idx="0"/>
            </p:cNvCxnSpPr>
            <p:nvPr/>
          </p:nvCxnSpPr>
          <p:spPr>
            <a:xfrm>
              <a:off x="6891921" y="5745135"/>
              <a:ext cx="0" cy="507000"/>
            </a:xfrm>
            <a:prstGeom prst="straightConnector1">
              <a:avLst/>
            </a:prstGeom>
            <a:noFill/>
            <a:ln w="19050" cap="flat" cmpd="sng">
              <a:solidFill>
                <a:srgbClr val="434343"/>
              </a:solidFill>
              <a:prstDash val="solid"/>
              <a:round/>
              <a:headEnd type="none" w="med" len="med"/>
              <a:tailEnd type="stealth" w="med" len="med"/>
            </a:ln>
          </p:spPr>
        </p:cxnSp>
        <p:grpSp>
          <p:nvGrpSpPr>
            <p:cNvPr id="12" name="Google Shape;116;p17">
              <a:extLst>
                <a:ext uri="{FF2B5EF4-FFF2-40B4-BE49-F238E27FC236}">
                  <a16:creationId xmlns:a16="http://schemas.microsoft.com/office/drawing/2014/main" id="{35134F68-D845-5E49-B086-93A0E17BEF4D}"/>
                </a:ext>
              </a:extLst>
            </p:cNvPr>
            <p:cNvGrpSpPr/>
            <p:nvPr/>
          </p:nvGrpSpPr>
          <p:grpSpPr>
            <a:xfrm>
              <a:off x="6106831" y="5540807"/>
              <a:ext cx="897246" cy="204328"/>
              <a:chOff x="875425" y="3664350"/>
              <a:chExt cx="1131600" cy="246000"/>
            </a:xfrm>
          </p:grpSpPr>
          <p:sp>
            <p:nvSpPr>
              <p:cNvPr id="100" name="Google Shape;117;p17">
                <a:extLst>
                  <a:ext uri="{FF2B5EF4-FFF2-40B4-BE49-F238E27FC236}">
                    <a16:creationId xmlns:a16="http://schemas.microsoft.com/office/drawing/2014/main" id="{1905EE61-B6A4-5A4F-9311-2BA1BDD2AB7F}"/>
                  </a:ext>
                </a:extLst>
              </p:cNvPr>
              <p:cNvSpPr/>
              <p:nvPr/>
            </p:nvSpPr>
            <p:spPr>
              <a:xfrm>
                <a:off x="8754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12;p17">
                <a:extLst>
                  <a:ext uri="{FF2B5EF4-FFF2-40B4-BE49-F238E27FC236}">
                    <a16:creationId xmlns:a16="http://schemas.microsoft.com/office/drawing/2014/main" id="{460A2975-3A95-4144-B7EC-BA7080F4E664}"/>
                  </a:ext>
                </a:extLst>
              </p:cNvPr>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18;p17">
                <a:extLst>
                  <a:ext uri="{FF2B5EF4-FFF2-40B4-BE49-F238E27FC236}">
                    <a16:creationId xmlns:a16="http://schemas.microsoft.com/office/drawing/2014/main" id="{14033F28-C670-D447-9F08-DE25DB795913}"/>
                  </a:ext>
                </a:extLst>
              </p:cNvPr>
              <p:cNvSpPr/>
              <p:nvPr/>
            </p:nvSpPr>
            <p:spPr>
              <a:xfrm>
                <a:off x="14412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15;p17">
                <a:extLst>
                  <a:ext uri="{FF2B5EF4-FFF2-40B4-BE49-F238E27FC236}">
                    <a16:creationId xmlns:a16="http://schemas.microsoft.com/office/drawing/2014/main" id="{9573E0F4-D4B6-8D41-90C3-5086E460CCC1}"/>
                  </a:ext>
                </a:extLst>
              </p:cNvPr>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119;p17">
              <a:extLst>
                <a:ext uri="{FF2B5EF4-FFF2-40B4-BE49-F238E27FC236}">
                  <a16:creationId xmlns:a16="http://schemas.microsoft.com/office/drawing/2014/main" id="{24245305-58F8-DE45-974C-F58B5D1E1F47}"/>
                </a:ext>
              </a:extLst>
            </p:cNvPr>
            <p:cNvGrpSpPr/>
            <p:nvPr/>
          </p:nvGrpSpPr>
          <p:grpSpPr>
            <a:xfrm>
              <a:off x="6106831" y="5891777"/>
              <a:ext cx="897246" cy="113086"/>
              <a:chOff x="875425" y="3664350"/>
              <a:chExt cx="1131600" cy="246000"/>
            </a:xfrm>
          </p:grpSpPr>
          <p:sp>
            <p:nvSpPr>
              <p:cNvPr id="96" name="Google Shape;120;p17">
                <a:extLst>
                  <a:ext uri="{FF2B5EF4-FFF2-40B4-BE49-F238E27FC236}">
                    <a16:creationId xmlns:a16="http://schemas.microsoft.com/office/drawing/2014/main" id="{85D71B7B-A494-AA43-A206-02A0B78931EE}"/>
                  </a:ext>
                </a:extLst>
              </p:cNvPr>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21;p17">
                <a:extLst>
                  <a:ext uri="{FF2B5EF4-FFF2-40B4-BE49-F238E27FC236}">
                    <a16:creationId xmlns:a16="http://schemas.microsoft.com/office/drawing/2014/main" id="{ED02113E-3576-AF4D-AFD6-B0357924EB34}"/>
                  </a:ext>
                </a:extLst>
              </p:cNvPr>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22;p17">
                <a:extLst>
                  <a:ext uri="{FF2B5EF4-FFF2-40B4-BE49-F238E27FC236}">
                    <a16:creationId xmlns:a16="http://schemas.microsoft.com/office/drawing/2014/main" id="{4F3D4AD7-C881-114B-A09C-B6E696AD7A41}"/>
                  </a:ext>
                </a:extLst>
              </p:cNvPr>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23;p17">
                <a:extLst>
                  <a:ext uri="{FF2B5EF4-FFF2-40B4-BE49-F238E27FC236}">
                    <a16:creationId xmlns:a16="http://schemas.microsoft.com/office/drawing/2014/main" id="{A57D3F86-AA06-024B-8452-AE5B7746A64E}"/>
                  </a:ext>
                </a:extLst>
              </p:cNvPr>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24;p17">
              <a:extLst>
                <a:ext uri="{FF2B5EF4-FFF2-40B4-BE49-F238E27FC236}">
                  <a16:creationId xmlns:a16="http://schemas.microsoft.com/office/drawing/2014/main" id="{5D51B00D-9E48-424C-8A46-6F83FC0D4F45}"/>
                </a:ext>
              </a:extLst>
            </p:cNvPr>
            <p:cNvGrpSpPr/>
            <p:nvPr/>
          </p:nvGrpSpPr>
          <p:grpSpPr>
            <a:xfrm>
              <a:off x="7464602" y="1493474"/>
              <a:ext cx="897246" cy="204328"/>
              <a:chOff x="875425" y="3664350"/>
              <a:chExt cx="1131600" cy="246000"/>
            </a:xfrm>
          </p:grpSpPr>
          <p:sp>
            <p:nvSpPr>
              <p:cNvPr id="92" name="Google Shape;125;p17">
                <a:extLst>
                  <a:ext uri="{FF2B5EF4-FFF2-40B4-BE49-F238E27FC236}">
                    <a16:creationId xmlns:a16="http://schemas.microsoft.com/office/drawing/2014/main" id="{CB4CE1E0-D9C5-974E-980A-A5D1CDD7AA42}"/>
                  </a:ext>
                </a:extLst>
              </p:cNvPr>
              <p:cNvSpPr/>
              <p:nvPr/>
            </p:nvSpPr>
            <p:spPr>
              <a:xfrm>
                <a:off x="8754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26;p17">
                <a:extLst>
                  <a:ext uri="{FF2B5EF4-FFF2-40B4-BE49-F238E27FC236}">
                    <a16:creationId xmlns:a16="http://schemas.microsoft.com/office/drawing/2014/main" id="{2F52ADBC-7F5C-4D4B-8D0B-5674FD1CC7FF}"/>
                  </a:ext>
                </a:extLst>
              </p:cNvPr>
              <p:cNvSpPr/>
              <p:nvPr/>
            </p:nvSpPr>
            <p:spPr>
              <a:xfrm>
                <a:off x="1158325" y="3664350"/>
                <a:ext cx="282900" cy="246000"/>
              </a:xfrm>
              <a:prstGeom prst="rect">
                <a:avLst/>
              </a:prstGeom>
              <a:solidFill>
                <a:srgbClr val="9FC5E8"/>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27;p17">
                <a:extLst>
                  <a:ext uri="{FF2B5EF4-FFF2-40B4-BE49-F238E27FC236}">
                    <a16:creationId xmlns:a16="http://schemas.microsoft.com/office/drawing/2014/main" id="{29495F63-A238-AB4C-AA83-40F4E463B9B5}"/>
                  </a:ext>
                </a:extLst>
              </p:cNvPr>
              <p:cNvSpPr/>
              <p:nvPr/>
            </p:nvSpPr>
            <p:spPr>
              <a:xfrm>
                <a:off x="14412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28;p17">
                <a:extLst>
                  <a:ext uri="{FF2B5EF4-FFF2-40B4-BE49-F238E27FC236}">
                    <a16:creationId xmlns:a16="http://schemas.microsoft.com/office/drawing/2014/main" id="{B0CF8F45-9DEE-DE48-A228-87E963008B25}"/>
                  </a:ext>
                </a:extLst>
              </p:cNvPr>
              <p:cNvSpPr/>
              <p:nvPr/>
            </p:nvSpPr>
            <p:spPr>
              <a:xfrm>
                <a:off x="17241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29;p17">
              <a:extLst>
                <a:ext uri="{FF2B5EF4-FFF2-40B4-BE49-F238E27FC236}">
                  <a16:creationId xmlns:a16="http://schemas.microsoft.com/office/drawing/2014/main" id="{27719FA6-8070-5D4E-87F7-935242854E46}"/>
                </a:ext>
              </a:extLst>
            </p:cNvPr>
            <p:cNvSpPr/>
            <p:nvPr/>
          </p:nvSpPr>
          <p:spPr>
            <a:xfrm>
              <a:off x="7528589" y="2049440"/>
              <a:ext cx="224400" cy="204300"/>
            </a:xfrm>
            <a:prstGeom prst="rect">
              <a:avLst/>
            </a:prstGeom>
            <a:solidFill>
              <a:srgbClr val="9FC5E8"/>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 name="Google Shape;130;p17">
              <a:extLst>
                <a:ext uri="{FF2B5EF4-FFF2-40B4-BE49-F238E27FC236}">
                  <a16:creationId xmlns:a16="http://schemas.microsoft.com/office/drawing/2014/main" id="{57EDC588-1BD0-8443-BF67-C36FA9A0586E}"/>
                </a:ext>
              </a:extLst>
            </p:cNvPr>
            <p:cNvCxnSpPr>
              <a:stCxn id="15" idx="0"/>
              <a:endCxn id="93" idx="2"/>
            </p:cNvCxnSpPr>
            <p:nvPr/>
          </p:nvCxnSpPr>
          <p:spPr>
            <a:xfrm rot="10800000" flipH="1">
              <a:off x="7640789" y="1697840"/>
              <a:ext cx="160200" cy="351600"/>
            </a:xfrm>
            <a:prstGeom prst="straightConnector1">
              <a:avLst/>
            </a:prstGeom>
            <a:noFill/>
            <a:ln w="19050" cap="flat" cmpd="sng">
              <a:solidFill>
                <a:srgbClr val="434343"/>
              </a:solidFill>
              <a:prstDash val="solid"/>
              <a:round/>
              <a:headEnd type="none" w="med" len="med"/>
              <a:tailEnd type="stealth" w="med" len="med"/>
            </a:ln>
          </p:spPr>
        </p:cxnSp>
        <p:grpSp>
          <p:nvGrpSpPr>
            <p:cNvPr id="17" name="Google Shape;131;p17">
              <a:extLst>
                <a:ext uri="{FF2B5EF4-FFF2-40B4-BE49-F238E27FC236}">
                  <a16:creationId xmlns:a16="http://schemas.microsoft.com/office/drawing/2014/main" id="{FBBE1FBE-6BF6-B742-9C1A-C11D889614B5}"/>
                </a:ext>
              </a:extLst>
            </p:cNvPr>
            <p:cNvGrpSpPr/>
            <p:nvPr/>
          </p:nvGrpSpPr>
          <p:grpSpPr>
            <a:xfrm>
              <a:off x="6048894" y="1493417"/>
              <a:ext cx="897246" cy="204328"/>
              <a:chOff x="875425" y="3664350"/>
              <a:chExt cx="1131600" cy="246000"/>
            </a:xfrm>
          </p:grpSpPr>
          <p:sp>
            <p:nvSpPr>
              <p:cNvPr id="88" name="Google Shape;132;p17">
                <a:extLst>
                  <a:ext uri="{FF2B5EF4-FFF2-40B4-BE49-F238E27FC236}">
                    <a16:creationId xmlns:a16="http://schemas.microsoft.com/office/drawing/2014/main" id="{313A918D-2269-3747-85B8-19218ADB6E45}"/>
                  </a:ext>
                </a:extLst>
              </p:cNvPr>
              <p:cNvSpPr/>
              <p:nvPr/>
            </p:nvSpPr>
            <p:spPr>
              <a:xfrm>
                <a:off x="8754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3;p17">
                <a:extLst>
                  <a:ext uri="{FF2B5EF4-FFF2-40B4-BE49-F238E27FC236}">
                    <a16:creationId xmlns:a16="http://schemas.microsoft.com/office/drawing/2014/main" id="{99D47C30-60E6-8E4A-8F46-EB1DF1E025BA}"/>
                  </a:ext>
                </a:extLst>
              </p:cNvPr>
              <p:cNvSpPr/>
              <p:nvPr/>
            </p:nvSpPr>
            <p:spPr>
              <a:xfrm>
                <a:off x="11583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34;p17">
                <a:extLst>
                  <a:ext uri="{FF2B5EF4-FFF2-40B4-BE49-F238E27FC236}">
                    <a16:creationId xmlns:a16="http://schemas.microsoft.com/office/drawing/2014/main" id="{DCF55CAB-732D-2742-A871-957FE6CC81F5}"/>
                  </a:ext>
                </a:extLst>
              </p:cNvPr>
              <p:cNvSpPr/>
              <p:nvPr/>
            </p:nvSpPr>
            <p:spPr>
              <a:xfrm>
                <a:off x="1441225" y="3664350"/>
                <a:ext cx="282900" cy="246000"/>
              </a:xfrm>
              <a:prstGeom prst="rect">
                <a:avLst/>
              </a:prstGeom>
              <a:solidFill>
                <a:srgbClr val="99999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5;p17">
                <a:extLst>
                  <a:ext uri="{FF2B5EF4-FFF2-40B4-BE49-F238E27FC236}">
                    <a16:creationId xmlns:a16="http://schemas.microsoft.com/office/drawing/2014/main" id="{BB897B3A-91DD-A340-AC6B-478561C6E99E}"/>
                  </a:ext>
                </a:extLst>
              </p:cNvPr>
              <p:cNvSpPr/>
              <p:nvPr/>
            </p:nvSpPr>
            <p:spPr>
              <a:xfrm>
                <a:off x="17241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36;p17">
              <a:extLst>
                <a:ext uri="{FF2B5EF4-FFF2-40B4-BE49-F238E27FC236}">
                  <a16:creationId xmlns:a16="http://schemas.microsoft.com/office/drawing/2014/main" id="{50E1219E-DF7D-7742-B30F-60DFE1363B00}"/>
                </a:ext>
              </a:extLst>
            </p:cNvPr>
            <p:cNvSpPr/>
            <p:nvPr/>
          </p:nvSpPr>
          <p:spPr>
            <a:xfrm>
              <a:off x="6279830" y="2049440"/>
              <a:ext cx="224400" cy="204300"/>
            </a:xfrm>
            <a:prstGeom prst="rect">
              <a:avLst/>
            </a:prstGeom>
            <a:solidFill>
              <a:srgbClr val="99999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 name="Google Shape;137;p17">
              <a:extLst>
                <a:ext uri="{FF2B5EF4-FFF2-40B4-BE49-F238E27FC236}">
                  <a16:creationId xmlns:a16="http://schemas.microsoft.com/office/drawing/2014/main" id="{AEE9C4A0-252B-E346-8BA9-90A09D2C1760}"/>
                </a:ext>
              </a:extLst>
            </p:cNvPr>
            <p:cNvCxnSpPr>
              <a:stCxn id="90" idx="2"/>
              <a:endCxn id="18" idx="0"/>
            </p:cNvCxnSpPr>
            <p:nvPr/>
          </p:nvCxnSpPr>
          <p:spPr>
            <a:xfrm flipH="1">
              <a:off x="6392173" y="1697745"/>
              <a:ext cx="217500" cy="351600"/>
            </a:xfrm>
            <a:prstGeom prst="straightConnector1">
              <a:avLst/>
            </a:prstGeom>
            <a:noFill/>
            <a:ln w="19050" cap="flat" cmpd="sng">
              <a:solidFill>
                <a:srgbClr val="434343"/>
              </a:solidFill>
              <a:prstDash val="solid"/>
              <a:round/>
              <a:headEnd type="none" w="med" len="med"/>
              <a:tailEnd type="stealth" w="med" len="med"/>
            </a:ln>
          </p:spPr>
        </p:cxnSp>
        <p:sp>
          <p:nvSpPr>
            <p:cNvPr id="20" name="Google Shape;138;p17">
              <a:extLst>
                <a:ext uri="{FF2B5EF4-FFF2-40B4-BE49-F238E27FC236}">
                  <a16:creationId xmlns:a16="http://schemas.microsoft.com/office/drawing/2014/main" id="{05F3D25A-BFDE-7041-97A1-0DEBE580A6D8}"/>
                </a:ext>
              </a:extLst>
            </p:cNvPr>
            <p:cNvSpPr/>
            <p:nvPr/>
          </p:nvSpPr>
          <p:spPr>
            <a:xfrm>
              <a:off x="5955306"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9;p17">
              <a:extLst>
                <a:ext uri="{FF2B5EF4-FFF2-40B4-BE49-F238E27FC236}">
                  <a16:creationId xmlns:a16="http://schemas.microsoft.com/office/drawing/2014/main" id="{52C00175-93F8-8644-9537-8C2E13CE41B1}"/>
                </a:ext>
              </a:extLst>
            </p:cNvPr>
            <p:cNvSpPr/>
            <p:nvPr/>
          </p:nvSpPr>
          <p:spPr>
            <a:xfrm>
              <a:off x="6179628"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40;p17">
              <a:extLst>
                <a:ext uri="{FF2B5EF4-FFF2-40B4-BE49-F238E27FC236}">
                  <a16:creationId xmlns:a16="http://schemas.microsoft.com/office/drawing/2014/main" id="{4F4EB6F1-1E86-1245-862E-734EC24E29B1}"/>
                </a:ext>
              </a:extLst>
            </p:cNvPr>
            <p:cNvSpPr/>
            <p:nvPr/>
          </p:nvSpPr>
          <p:spPr>
            <a:xfrm>
              <a:off x="6403951"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1;p17">
              <a:extLst>
                <a:ext uri="{FF2B5EF4-FFF2-40B4-BE49-F238E27FC236}">
                  <a16:creationId xmlns:a16="http://schemas.microsoft.com/office/drawing/2014/main" id="{712EFCDC-7507-0748-9526-55C753D45441}"/>
                </a:ext>
              </a:extLst>
            </p:cNvPr>
            <p:cNvSpPr/>
            <p:nvPr/>
          </p:nvSpPr>
          <p:spPr>
            <a:xfrm>
              <a:off x="6628273"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p17">
              <a:extLst>
                <a:ext uri="{FF2B5EF4-FFF2-40B4-BE49-F238E27FC236}">
                  <a16:creationId xmlns:a16="http://schemas.microsoft.com/office/drawing/2014/main" id="{2B95CB15-E8B0-DB46-B31A-35FC6F0B37D0}"/>
                </a:ext>
              </a:extLst>
            </p:cNvPr>
            <p:cNvSpPr/>
            <p:nvPr/>
          </p:nvSpPr>
          <p:spPr>
            <a:xfrm>
              <a:off x="6852592"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3;p17">
              <a:extLst>
                <a:ext uri="{FF2B5EF4-FFF2-40B4-BE49-F238E27FC236}">
                  <a16:creationId xmlns:a16="http://schemas.microsoft.com/office/drawing/2014/main" id="{11BC25F0-E7DA-A146-AB16-027082FD67D4}"/>
                </a:ext>
              </a:extLst>
            </p:cNvPr>
            <p:cNvSpPr/>
            <p:nvPr/>
          </p:nvSpPr>
          <p:spPr>
            <a:xfrm>
              <a:off x="7076914"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4;p17">
              <a:extLst>
                <a:ext uri="{FF2B5EF4-FFF2-40B4-BE49-F238E27FC236}">
                  <a16:creationId xmlns:a16="http://schemas.microsoft.com/office/drawing/2014/main" id="{C794B4D5-0659-6F4B-AD16-46D6AA60B6B1}"/>
                </a:ext>
              </a:extLst>
            </p:cNvPr>
            <p:cNvSpPr/>
            <p:nvPr/>
          </p:nvSpPr>
          <p:spPr>
            <a:xfrm>
              <a:off x="7301236"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5;p17">
              <a:extLst>
                <a:ext uri="{FF2B5EF4-FFF2-40B4-BE49-F238E27FC236}">
                  <a16:creationId xmlns:a16="http://schemas.microsoft.com/office/drawing/2014/main" id="{BB0C4CF0-5542-7447-A6C0-4CEA40615A28}"/>
                </a:ext>
              </a:extLst>
            </p:cNvPr>
            <p:cNvSpPr/>
            <p:nvPr/>
          </p:nvSpPr>
          <p:spPr>
            <a:xfrm>
              <a:off x="7525559"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6;p17">
              <a:extLst>
                <a:ext uri="{FF2B5EF4-FFF2-40B4-BE49-F238E27FC236}">
                  <a16:creationId xmlns:a16="http://schemas.microsoft.com/office/drawing/2014/main" id="{AD0C936C-4EE1-1248-B659-722DDB9105C4}"/>
                </a:ext>
              </a:extLst>
            </p:cNvPr>
            <p:cNvSpPr/>
            <p:nvPr/>
          </p:nvSpPr>
          <p:spPr>
            <a:xfrm>
              <a:off x="7753373"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7;p17">
              <a:extLst>
                <a:ext uri="{FF2B5EF4-FFF2-40B4-BE49-F238E27FC236}">
                  <a16:creationId xmlns:a16="http://schemas.microsoft.com/office/drawing/2014/main" id="{7A545E47-384D-A34D-AACD-9437996B658D}"/>
                </a:ext>
              </a:extLst>
            </p:cNvPr>
            <p:cNvSpPr/>
            <p:nvPr/>
          </p:nvSpPr>
          <p:spPr>
            <a:xfrm>
              <a:off x="7977695"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8;p17">
              <a:extLst>
                <a:ext uri="{FF2B5EF4-FFF2-40B4-BE49-F238E27FC236}">
                  <a16:creationId xmlns:a16="http://schemas.microsoft.com/office/drawing/2014/main" id="{6C543A0A-F26B-7B46-B2BD-1775248007FC}"/>
                </a:ext>
              </a:extLst>
            </p:cNvPr>
            <p:cNvSpPr/>
            <p:nvPr/>
          </p:nvSpPr>
          <p:spPr>
            <a:xfrm>
              <a:off x="8202018"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9;p17">
              <a:extLst>
                <a:ext uri="{FF2B5EF4-FFF2-40B4-BE49-F238E27FC236}">
                  <a16:creationId xmlns:a16="http://schemas.microsoft.com/office/drawing/2014/main" id="{1ACA111B-5273-FE49-AEEA-2B36AEBAC4BD}"/>
                </a:ext>
              </a:extLst>
            </p:cNvPr>
            <p:cNvSpPr/>
            <p:nvPr/>
          </p:nvSpPr>
          <p:spPr>
            <a:xfrm>
              <a:off x="8426340"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150;p17">
              <a:extLst>
                <a:ext uri="{FF2B5EF4-FFF2-40B4-BE49-F238E27FC236}">
                  <a16:creationId xmlns:a16="http://schemas.microsoft.com/office/drawing/2014/main" id="{910CFCEA-DD8B-714D-B302-76D97E80A0A3}"/>
                </a:ext>
              </a:extLst>
            </p:cNvPr>
            <p:cNvGrpSpPr/>
            <p:nvPr/>
          </p:nvGrpSpPr>
          <p:grpSpPr>
            <a:xfrm>
              <a:off x="6420374" y="3245735"/>
              <a:ext cx="897246" cy="204328"/>
              <a:chOff x="875425" y="3664350"/>
              <a:chExt cx="1131600" cy="246000"/>
            </a:xfrm>
          </p:grpSpPr>
          <p:sp>
            <p:nvSpPr>
              <p:cNvPr id="84" name="Google Shape;151;p17">
                <a:extLst>
                  <a:ext uri="{FF2B5EF4-FFF2-40B4-BE49-F238E27FC236}">
                    <a16:creationId xmlns:a16="http://schemas.microsoft.com/office/drawing/2014/main" id="{FADBBBDE-4D2B-254D-9532-6362475C575A}"/>
                  </a:ext>
                </a:extLst>
              </p:cNvPr>
              <p:cNvSpPr/>
              <p:nvPr/>
            </p:nvSpPr>
            <p:spPr>
              <a:xfrm>
                <a:off x="8754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52;p17">
                <a:extLst>
                  <a:ext uri="{FF2B5EF4-FFF2-40B4-BE49-F238E27FC236}">
                    <a16:creationId xmlns:a16="http://schemas.microsoft.com/office/drawing/2014/main" id="{E7448900-76AC-B044-A88B-6E151DA3F87D}"/>
                  </a:ext>
                </a:extLst>
              </p:cNvPr>
              <p:cNvSpPr/>
              <p:nvPr/>
            </p:nvSpPr>
            <p:spPr>
              <a:xfrm>
                <a:off x="11583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53;p17">
                <a:extLst>
                  <a:ext uri="{FF2B5EF4-FFF2-40B4-BE49-F238E27FC236}">
                    <a16:creationId xmlns:a16="http://schemas.microsoft.com/office/drawing/2014/main" id="{E7F5F87C-3978-3641-A027-F3E2C8CB12DF}"/>
                  </a:ext>
                </a:extLst>
              </p:cNvPr>
              <p:cNvSpPr/>
              <p:nvPr/>
            </p:nvSpPr>
            <p:spPr>
              <a:xfrm>
                <a:off x="14412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54;p17">
                <a:extLst>
                  <a:ext uri="{FF2B5EF4-FFF2-40B4-BE49-F238E27FC236}">
                    <a16:creationId xmlns:a16="http://schemas.microsoft.com/office/drawing/2014/main" id="{A618DBC5-A249-4F4F-A643-AEE41AE21B5B}"/>
                  </a:ext>
                </a:extLst>
              </p:cNvPr>
              <p:cNvSpPr/>
              <p:nvPr/>
            </p:nvSpPr>
            <p:spPr>
              <a:xfrm>
                <a:off x="17241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3" name="Google Shape;155;p17">
              <a:extLst>
                <a:ext uri="{FF2B5EF4-FFF2-40B4-BE49-F238E27FC236}">
                  <a16:creationId xmlns:a16="http://schemas.microsoft.com/office/drawing/2014/main" id="{02B0B7E3-A097-E44B-834A-5DAF43804ABE}"/>
                </a:ext>
              </a:extLst>
            </p:cNvPr>
            <p:cNvCxnSpPr>
              <a:stCxn id="21" idx="2"/>
              <a:endCxn id="84" idx="0"/>
            </p:cNvCxnSpPr>
            <p:nvPr/>
          </p:nvCxnSpPr>
          <p:spPr>
            <a:xfrm>
              <a:off x="6291828" y="2882535"/>
              <a:ext cx="240600" cy="363300"/>
            </a:xfrm>
            <a:prstGeom prst="straightConnector1">
              <a:avLst/>
            </a:prstGeom>
            <a:noFill/>
            <a:ln w="19050" cap="flat" cmpd="sng">
              <a:solidFill>
                <a:srgbClr val="434343"/>
              </a:solidFill>
              <a:prstDash val="solid"/>
              <a:round/>
              <a:headEnd type="none" w="med" len="med"/>
              <a:tailEnd type="stealth" w="med" len="med"/>
            </a:ln>
          </p:spPr>
        </p:cxnSp>
        <p:cxnSp>
          <p:nvCxnSpPr>
            <p:cNvPr id="34" name="Google Shape;156;p17">
              <a:extLst>
                <a:ext uri="{FF2B5EF4-FFF2-40B4-BE49-F238E27FC236}">
                  <a16:creationId xmlns:a16="http://schemas.microsoft.com/office/drawing/2014/main" id="{0AA9DD02-54BB-BA4D-9BF1-2C857B8D4B62}"/>
                </a:ext>
              </a:extLst>
            </p:cNvPr>
            <p:cNvCxnSpPr>
              <a:stCxn id="24" idx="2"/>
              <a:endCxn id="85" idx="0"/>
            </p:cNvCxnSpPr>
            <p:nvPr/>
          </p:nvCxnSpPr>
          <p:spPr>
            <a:xfrm flipH="1">
              <a:off x="6756892" y="2882535"/>
              <a:ext cx="207900" cy="363300"/>
            </a:xfrm>
            <a:prstGeom prst="straightConnector1">
              <a:avLst/>
            </a:prstGeom>
            <a:noFill/>
            <a:ln w="19050" cap="flat" cmpd="sng">
              <a:solidFill>
                <a:srgbClr val="434343"/>
              </a:solidFill>
              <a:prstDash val="solid"/>
              <a:round/>
              <a:headEnd type="none" w="med" len="med"/>
              <a:tailEnd type="stealth" w="med" len="med"/>
            </a:ln>
          </p:spPr>
        </p:cxnSp>
        <p:cxnSp>
          <p:nvCxnSpPr>
            <p:cNvPr id="35" name="Google Shape;157;p17">
              <a:extLst>
                <a:ext uri="{FF2B5EF4-FFF2-40B4-BE49-F238E27FC236}">
                  <a16:creationId xmlns:a16="http://schemas.microsoft.com/office/drawing/2014/main" id="{924FC688-E2FC-4348-BB18-63FC897AEF68}"/>
                </a:ext>
              </a:extLst>
            </p:cNvPr>
            <p:cNvCxnSpPr>
              <a:stCxn id="27" idx="2"/>
              <a:endCxn id="86" idx="0"/>
            </p:cNvCxnSpPr>
            <p:nvPr/>
          </p:nvCxnSpPr>
          <p:spPr>
            <a:xfrm flipH="1">
              <a:off x="6981059" y="2882535"/>
              <a:ext cx="656700" cy="363300"/>
            </a:xfrm>
            <a:prstGeom prst="straightConnector1">
              <a:avLst/>
            </a:prstGeom>
            <a:noFill/>
            <a:ln w="19050" cap="flat" cmpd="sng">
              <a:solidFill>
                <a:srgbClr val="434343"/>
              </a:solidFill>
              <a:prstDash val="solid"/>
              <a:round/>
              <a:headEnd type="none" w="med" len="med"/>
              <a:tailEnd type="stealth" w="med" len="med"/>
            </a:ln>
          </p:spPr>
        </p:cxnSp>
        <p:cxnSp>
          <p:nvCxnSpPr>
            <p:cNvPr id="36" name="Google Shape;158;p17">
              <a:extLst>
                <a:ext uri="{FF2B5EF4-FFF2-40B4-BE49-F238E27FC236}">
                  <a16:creationId xmlns:a16="http://schemas.microsoft.com/office/drawing/2014/main" id="{964DB547-6D4D-3F46-AAB2-2FAC4441C59E}"/>
                </a:ext>
              </a:extLst>
            </p:cNvPr>
            <p:cNvCxnSpPr>
              <a:stCxn id="31" idx="2"/>
              <a:endCxn id="87" idx="0"/>
            </p:cNvCxnSpPr>
            <p:nvPr/>
          </p:nvCxnSpPr>
          <p:spPr>
            <a:xfrm flipH="1">
              <a:off x="7205340" y="2882535"/>
              <a:ext cx="1333200" cy="363300"/>
            </a:xfrm>
            <a:prstGeom prst="straightConnector1">
              <a:avLst/>
            </a:prstGeom>
            <a:noFill/>
            <a:ln w="19050" cap="flat" cmpd="sng">
              <a:solidFill>
                <a:srgbClr val="434343"/>
              </a:solidFill>
              <a:prstDash val="solid"/>
              <a:round/>
              <a:headEnd type="none" w="med" len="med"/>
              <a:tailEnd type="stealth" w="med" len="med"/>
            </a:ln>
          </p:spPr>
        </p:cxnSp>
        <p:sp>
          <p:nvSpPr>
            <p:cNvPr id="37" name="Google Shape;159;p17">
              <a:extLst>
                <a:ext uri="{FF2B5EF4-FFF2-40B4-BE49-F238E27FC236}">
                  <a16:creationId xmlns:a16="http://schemas.microsoft.com/office/drawing/2014/main" id="{4C838048-DAA5-924E-B3DA-95E9A4C251B3}"/>
                </a:ext>
              </a:extLst>
            </p:cNvPr>
            <p:cNvSpPr/>
            <p:nvPr/>
          </p:nvSpPr>
          <p:spPr>
            <a:xfrm>
              <a:off x="5953957"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60;p17">
              <a:extLst>
                <a:ext uri="{FF2B5EF4-FFF2-40B4-BE49-F238E27FC236}">
                  <a16:creationId xmlns:a16="http://schemas.microsoft.com/office/drawing/2014/main" id="{43A28D13-4748-C544-9F83-52D65F0CED21}"/>
                </a:ext>
              </a:extLst>
            </p:cNvPr>
            <p:cNvSpPr/>
            <p:nvPr/>
          </p:nvSpPr>
          <p:spPr>
            <a:xfrm>
              <a:off x="6178279"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1;p17">
              <a:extLst>
                <a:ext uri="{FF2B5EF4-FFF2-40B4-BE49-F238E27FC236}">
                  <a16:creationId xmlns:a16="http://schemas.microsoft.com/office/drawing/2014/main" id="{94C42572-7261-CF4D-9B69-5CBF5E319A07}"/>
                </a:ext>
              </a:extLst>
            </p:cNvPr>
            <p:cNvSpPr/>
            <p:nvPr/>
          </p:nvSpPr>
          <p:spPr>
            <a:xfrm>
              <a:off x="6402602"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62;p17">
              <a:extLst>
                <a:ext uri="{FF2B5EF4-FFF2-40B4-BE49-F238E27FC236}">
                  <a16:creationId xmlns:a16="http://schemas.microsoft.com/office/drawing/2014/main" id="{73E91BA3-A8DE-D646-A217-8C0CD7170D4C}"/>
                </a:ext>
              </a:extLst>
            </p:cNvPr>
            <p:cNvSpPr/>
            <p:nvPr/>
          </p:nvSpPr>
          <p:spPr>
            <a:xfrm>
              <a:off x="6626924"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63;p17">
              <a:extLst>
                <a:ext uri="{FF2B5EF4-FFF2-40B4-BE49-F238E27FC236}">
                  <a16:creationId xmlns:a16="http://schemas.microsoft.com/office/drawing/2014/main" id="{14074064-7619-E840-A3ED-6FC44EAB88C2}"/>
                </a:ext>
              </a:extLst>
            </p:cNvPr>
            <p:cNvSpPr/>
            <p:nvPr/>
          </p:nvSpPr>
          <p:spPr>
            <a:xfrm>
              <a:off x="6851243"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64;p17">
              <a:extLst>
                <a:ext uri="{FF2B5EF4-FFF2-40B4-BE49-F238E27FC236}">
                  <a16:creationId xmlns:a16="http://schemas.microsoft.com/office/drawing/2014/main" id="{80EF2AC6-4B6F-D240-B3DB-AF2348FFEB9E}"/>
                </a:ext>
              </a:extLst>
            </p:cNvPr>
            <p:cNvSpPr/>
            <p:nvPr/>
          </p:nvSpPr>
          <p:spPr>
            <a:xfrm>
              <a:off x="7075565"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65;p17">
              <a:extLst>
                <a:ext uri="{FF2B5EF4-FFF2-40B4-BE49-F238E27FC236}">
                  <a16:creationId xmlns:a16="http://schemas.microsoft.com/office/drawing/2014/main" id="{1FF15B0C-01E9-5C4D-96B5-DACF2C8B5B0D}"/>
                </a:ext>
              </a:extLst>
            </p:cNvPr>
            <p:cNvSpPr/>
            <p:nvPr/>
          </p:nvSpPr>
          <p:spPr>
            <a:xfrm>
              <a:off x="7299887"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66;p17">
              <a:extLst>
                <a:ext uri="{FF2B5EF4-FFF2-40B4-BE49-F238E27FC236}">
                  <a16:creationId xmlns:a16="http://schemas.microsoft.com/office/drawing/2014/main" id="{415AA61C-917F-3E4C-AB27-2E94170CC302}"/>
                </a:ext>
              </a:extLst>
            </p:cNvPr>
            <p:cNvSpPr/>
            <p:nvPr/>
          </p:nvSpPr>
          <p:spPr>
            <a:xfrm>
              <a:off x="7524210"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67;p17">
              <a:extLst>
                <a:ext uri="{FF2B5EF4-FFF2-40B4-BE49-F238E27FC236}">
                  <a16:creationId xmlns:a16="http://schemas.microsoft.com/office/drawing/2014/main" id="{4AE28F56-43C9-1648-8876-2B6F1AE73CC0}"/>
                </a:ext>
              </a:extLst>
            </p:cNvPr>
            <p:cNvSpPr/>
            <p:nvPr/>
          </p:nvSpPr>
          <p:spPr>
            <a:xfrm>
              <a:off x="7752024"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68;p17">
              <a:extLst>
                <a:ext uri="{FF2B5EF4-FFF2-40B4-BE49-F238E27FC236}">
                  <a16:creationId xmlns:a16="http://schemas.microsoft.com/office/drawing/2014/main" id="{E9EE05D5-9580-444D-963C-4A0527781A01}"/>
                </a:ext>
              </a:extLst>
            </p:cNvPr>
            <p:cNvSpPr/>
            <p:nvPr/>
          </p:nvSpPr>
          <p:spPr>
            <a:xfrm>
              <a:off x="7976346"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69;p17">
              <a:extLst>
                <a:ext uri="{FF2B5EF4-FFF2-40B4-BE49-F238E27FC236}">
                  <a16:creationId xmlns:a16="http://schemas.microsoft.com/office/drawing/2014/main" id="{0831A9C7-C128-534F-B789-09900487D260}"/>
                </a:ext>
              </a:extLst>
            </p:cNvPr>
            <p:cNvSpPr/>
            <p:nvPr/>
          </p:nvSpPr>
          <p:spPr>
            <a:xfrm>
              <a:off x="8200669"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0;p17">
              <a:extLst>
                <a:ext uri="{FF2B5EF4-FFF2-40B4-BE49-F238E27FC236}">
                  <a16:creationId xmlns:a16="http://schemas.microsoft.com/office/drawing/2014/main" id="{C4BDEAF1-698A-9747-9E69-EF01DD774FCB}"/>
                </a:ext>
              </a:extLst>
            </p:cNvPr>
            <p:cNvSpPr/>
            <p:nvPr/>
          </p:nvSpPr>
          <p:spPr>
            <a:xfrm>
              <a:off x="8424991"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171;p17">
              <a:extLst>
                <a:ext uri="{FF2B5EF4-FFF2-40B4-BE49-F238E27FC236}">
                  <a16:creationId xmlns:a16="http://schemas.microsoft.com/office/drawing/2014/main" id="{B453E39C-F016-FC45-91A1-4919DDD1E381}"/>
                </a:ext>
              </a:extLst>
            </p:cNvPr>
            <p:cNvGrpSpPr/>
            <p:nvPr/>
          </p:nvGrpSpPr>
          <p:grpSpPr>
            <a:xfrm>
              <a:off x="6323285" y="4508530"/>
              <a:ext cx="897246" cy="204328"/>
              <a:chOff x="875425" y="3664350"/>
              <a:chExt cx="1131600" cy="246000"/>
            </a:xfrm>
          </p:grpSpPr>
          <p:sp>
            <p:nvSpPr>
              <p:cNvPr id="80" name="Google Shape;172;p17">
                <a:extLst>
                  <a:ext uri="{FF2B5EF4-FFF2-40B4-BE49-F238E27FC236}">
                    <a16:creationId xmlns:a16="http://schemas.microsoft.com/office/drawing/2014/main" id="{52EB0038-3144-3B40-BCA6-E138F20711A7}"/>
                  </a:ext>
                </a:extLst>
              </p:cNvPr>
              <p:cNvSpPr/>
              <p:nvPr/>
            </p:nvSpPr>
            <p:spPr>
              <a:xfrm>
                <a:off x="8754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73;p17">
                <a:extLst>
                  <a:ext uri="{FF2B5EF4-FFF2-40B4-BE49-F238E27FC236}">
                    <a16:creationId xmlns:a16="http://schemas.microsoft.com/office/drawing/2014/main" id="{A948E302-5ED0-D143-88C4-06274AC578AD}"/>
                  </a:ext>
                </a:extLst>
              </p:cNvPr>
              <p:cNvSpPr/>
              <p:nvPr/>
            </p:nvSpPr>
            <p:spPr>
              <a:xfrm>
                <a:off x="11583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74;p17">
                <a:extLst>
                  <a:ext uri="{FF2B5EF4-FFF2-40B4-BE49-F238E27FC236}">
                    <a16:creationId xmlns:a16="http://schemas.microsoft.com/office/drawing/2014/main" id="{EEC6F8EA-88B0-724A-98EF-381FD3FB15A7}"/>
                  </a:ext>
                </a:extLst>
              </p:cNvPr>
              <p:cNvSpPr/>
              <p:nvPr/>
            </p:nvSpPr>
            <p:spPr>
              <a:xfrm>
                <a:off x="14412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75;p17">
                <a:extLst>
                  <a:ext uri="{FF2B5EF4-FFF2-40B4-BE49-F238E27FC236}">
                    <a16:creationId xmlns:a16="http://schemas.microsoft.com/office/drawing/2014/main" id="{A8F0C0F3-81B8-8A41-BA26-A528D1373AB0}"/>
                  </a:ext>
                </a:extLst>
              </p:cNvPr>
              <p:cNvSpPr/>
              <p:nvPr/>
            </p:nvSpPr>
            <p:spPr>
              <a:xfrm>
                <a:off x="17241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50" name="Google Shape;176;p17">
              <a:extLst>
                <a:ext uri="{FF2B5EF4-FFF2-40B4-BE49-F238E27FC236}">
                  <a16:creationId xmlns:a16="http://schemas.microsoft.com/office/drawing/2014/main" id="{288E27C9-F3EC-894A-A0A5-26AFB37B68C8}"/>
                </a:ext>
              </a:extLst>
            </p:cNvPr>
            <p:cNvCxnSpPr>
              <a:stCxn id="80" idx="0"/>
              <a:endCxn id="39" idx="2"/>
            </p:cNvCxnSpPr>
            <p:nvPr/>
          </p:nvCxnSpPr>
          <p:spPr>
            <a:xfrm rot="10800000" flipH="1">
              <a:off x="6435440" y="4145230"/>
              <a:ext cx="79500" cy="363300"/>
            </a:xfrm>
            <a:prstGeom prst="straightConnector1">
              <a:avLst/>
            </a:prstGeom>
            <a:noFill/>
            <a:ln w="19050" cap="flat" cmpd="sng">
              <a:solidFill>
                <a:srgbClr val="434343"/>
              </a:solidFill>
              <a:prstDash val="solid"/>
              <a:round/>
              <a:headEnd type="none" w="med" len="med"/>
              <a:tailEnd type="stealth" w="med" len="med"/>
            </a:ln>
          </p:spPr>
        </p:cxnSp>
        <p:cxnSp>
          <p:nvCxnSpPr>
            <p:cNvPr id="51" name="Google Shape;177;p17">
              <a:extLst>
                <a:ext uri="{FF2B5EF4-FFF2-40B4-BE49-F238E27FC236}">
                  <a16:creationId xmlns:a16="http://schemas.microsoft.com/office/drawing/2014/main" id="{01733864-F0E8-664E-9CBD-BEF21DC6BE92}"/>
                </a:ext>
              </a:extLst>
            </p:cNvPr>
            <p:cNvCxnSpPr>
              <a:stCxn id="81" idx="0"/>
              <a:endCxn id="41" idx="2"/>
            </p:cNvCxnSpPr>
            <p:nvPr/>
          </p:nvCxnSpPr>
          <p:spPr>
            <a:xfrm rot="10800000" flipH="1">
              <a:off x="6659752" y="4145230"/>
              <a:ext cx="303600" cy="363300"/>
            </a:xfrm>
            <a:prstGeom prst="straightConnector1">
              <a:avLst/>
            </a:prstGeom>
            <a:noFill/>
            <a:ln w="19050" cap="flat" cmpd="sng">
              <a:solidFill>
                <a:srgbClr val="434343"/>
              </a:solidFill>
              <a:prstDash val="solid"/>
              <a:round/>
              <a:headEnd type="none" w="med" len="med"/>
              <a:tailEnd type="stealth" w="med" len="med"/>
            </a:ln>
          </p:spPr>
        </p:cxnSp>
        <p:cxnSp>
          <p:nvCxnSpPr>
            <p:cNvPr id="52" name="Google Shape;178;p17">
              <a:extLst>
                <a:ext uri="{FF2B5EF4-FFF2-40B4-BE49-F238E27FC236}">
                  <a16:creationId xmlns:a16="http://schemas.microsoft.com/office/drawing/2014/main" id="{B9781725-4868-B043-AC20-F589715D8DCD}"/>
                </a:ext>
              </a:extLst>
            </p:cNvPr>
            <p:cNvCxnSpPr>
              <a:stCxn id="82" idx="0"/>
              <a:endCxn id="43" idx="2"/>
            </p:cNvCxnSpPr>
            <p:nvPr/>
          </p:nvCxnSpPr>
          <p:spPr>
            <a:xfrm rot="10800000" flipH="1">
              <a:off x="6884063" y="4145230"/>
              <a:ext cx="528000" cy="363300"/>
            </a:xfrm>
            <a:prstGeom prst="straightConnector1">
              <a:avLst/>
            </a:prstGeom>
            <a:noFill/>
            <a:ln w="19050" cap="flat" cmpd="sng">
              <a:solidFill>
                <a:srgbClr val="434343"/>
              </a:solidFill>
              <a:prstDash val="solid"/>
              <a:round/>
              <a:headEnd type="none" w="med" len="med"/>
              <a:tailEnd type="stealth" w="med" len="med"/>
            </a:ln>
          </p:spPr>
        </p:cxnSp>
        <p:cxnSp>
          <p:nvCxnSpPr>
            <p:cNvPr id="53" name="Google Shape;179;p17">
              <a:extLst>
                <a:ext uri="{FF2B5EF4-FFF2-40B4-BE49-F238E27FC236}">
                  <a16:creationId xmlns:a16="http://schemas.microsoft.com/office/drawing/2014/main" id="{17EC8C67-F7FA-E740-AC7A-747459DDE73F}"/>
                </a:ext>
              </a:extLst>
            </p:cNvPr>
            <p:cNvCxnSpPr>
              <a:stCxn id="83" idx="0"/>
              <a:endCxn id="46" idx="2"/>
            </p:cNvCxnSpPr>
            <p:nvPr/>
          </p:nvCxnSpPr>
          <p:spPr>
            <a:xfrm rot="10800000" flipH="1">
              <a:off x="7108375" y="4145230"/>
              <a:ext cx="980100" cy="363300"/>
            </a:xfrm>
            <a:prstGeom prst="straightConnector1">
              <a:avLst/>
            </a:prstGeom>
            <a:noFill/>
            <a:ln w="19050" cap="flat" cmpd="sng">
              <a:solidFill>
                <a:srgbClr val="434343"/>
              </a:solidFill>
              <a:prstDash val="solid"/>
              <a:round/>
              <a:headEnd type="none" w="med" len="med"/>
              <a:tailEnd type="stealth" w="med" len="med"/>
            </a:ln>
          </p:spPr>
        </p:cxnSp>
        <p:sp>
          <p:nvSpPr>
            <p:cNvPr id="54" name="Google Shape;180;p17">
              <a:extLst>
                <a:ext uri="{FF2B5EF4-FFF2-40B4-BE49-F238E27FC236}">
                  <a16:creationId xmlns:a16="http://schemas.microsoft.com/office/drawing/2014/main" id="{A9169B70-1297-A84C-BB52-746D550E7C81}"/>
                </a:ext>
              </a:extLst>
            </p:cNvPr>
            <p:cNvSpPr txBox="1"/>
            <p:nvPr/>
          </p:nvSpPr>
          <p:spPr>
            <a:xfrm>
              <a:off x="6048837" y="1207902"/>
              <a:ext cx="8976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Get()</a:t>
              </a:r>
              <a:endParaRPr sz="1000">
                <a:latin typeface="Source Code Pro"/>
                <a:ea typeface="Source Code Pro"/>
                <a:cs typeface="Source Code Pro"/>
                <a:sym typeface="Source Code Pro"/>
              </a:endParaRPr>
            </a:p>
          </p:txBody>
        </p:sp>
        <p:sp>
          <p:nvSpPr>
            <p:cNvPr id="55" name="Google Shape;181;p17">
              <a:extLst>
                <a:ext uri="{FF2B5EF4-FFF2-40B4-BE49-F238E27FC236}">
                  <a16:creationId xmlns:a16="http://schemas.microsoft.com/office/drawing/2014/main" id="{6BBBDAEF-44EF-444C-999C-4D75F8B50151}"/>
                </a:ext>
              </a:extLst>
            </p:cNvPr>
            <p:cNvSpPr txBox="1"/>
            <p:nvPr/>
          </p:nvSpPr>
          <p:spPr>
            <a:xfrm>
              <a:off x="7465927" y="1207930"/>
              <a:ext cx="8976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Set()</a:t>
              </a:r>
              <a:endParaRPr sz="1000">
                <a:latin typeface="Source Code Pro"/>
                <a:ea typeface="Source Code Pro"/>
                <a:cs typeface="Source Code Pro"/>
                <a:sym typeface="Source Code Pro"/>
              </a:endParaRPr>
            </a:p>
          </p:txBody>
        </p:sp>
        <p:sp>
          <p:nvSpPr>
            <p:cNvPr id="56" name="Google Shape;182;p17">
              <a:extLst>
                <a:ext uri="{FF2B5EF4-FFF2-40B4-BE49-F238E27FC236}">
                  <a16:creationId xmlns:a16="http://schemas.microsoft.com/office/drawing/2014/main" id="{C77DE96B-DFF7-D443-82EE-718FAD60E4FB}"/>
                </a:ext>
              </a:extLst>
            </p:cNvPr>
            <p:cNvSpPr txBox="1"/>
            <p:nvPr/>
          </p:nvSpPr>
          <p:spPr>
            <a:xfrm>
              <a:off x="6628262" y="2391732"/>
              <a:ext cx="12918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Gather()</a:t>
              </a:r>
              <a:endParaRPr sz="1000">
                <a:latin typeface="Source Code Pro"/>
                <a:ea typeface="Source Code Pro"/>
                <a:cs typeface="Source Code Pro"/>
                <a:sym typeface="Source Code Pro"/>
              </a:endParaRPr>
            </a:p>
          </p:txBody>
        </p:sp>
        <p:sp>
          <p:nvSpPr>
            <p:cNvPr id="57" name="Google Shape;183;p17">
              <a:extLst>
                <a:ext uri="{FF2B5EF4-FFF2-40B4-BE49-F238E27FC236}">
                  <a16:creationId xmlns:a16="http://schemas.microsoft.com/office/drawing/2014/main" id="{300CFF97-02BA-AE4A-B253-BE9B16E7BA58}"/>
                </a:ext>
              </a:extLst>
            </p:cNvPr>
            <p:cNvSpPr txBox="1"/>
            <p:nvPr/>
          </p:nvSpPr>
          <p:spPr>
            <a:xfrm>
              <a:off x="6659811" y="3631481"/>
              <a:ext cx="12918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Scatter()</a:t>
              </a:r>
              <a:endParaRPr sz="1000">
                <a:latin typeface="Source Code Pro"/>
                <a:ea typeface="Source Code Pro"/>
                <a:cs typeface="Source Code Pro"/>
                <a:sym typeface="Source Code Pro"/>
              </a:endParaRPr>
            </a:p>
          </p:txBody>
        </p:sp>
        <p:sp>
          <p:nvSpPr>
            <p:cNvPr id="58" name="Google Shape;184;p17">
              <a:extLst>
                <a:ext uri="{FF2B5EF4-FFF2-40B4-BE49-F238E27FC236}">
                  <a16:creationId xmlns:a16="http://schemas.microsoft.com/office/drawing/2014/main" id="{E866F044-BA59-BD4E-B101-A75B5AE2E34D}"/>
                </a:ext>
              </a:extLst>
            </p:cNvPr>
            <p:cNvSpPr txBox="1"/>
            <p:nvPr/>
          </p:nvSpPr>
          <p:spPr>
            <a:xfrm>
              <a:off x="6072173" y="4897525"/>
              <a:ext cx="9801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Blend()</a:t>
              </a:r>
              <a:endParaRPr sz="1000">
                <a:latin typeface="Source Code Pro"/>
                <a:ea typeface="Source Code Pro"/>
                <a:cs typeface="Source Code Pro"/>
                <a:sym typeface="Source Code Pro"/>
              </a:endParaRPr>
            </a:p>
          </p:txBody>
        </p:sp>
        <p:sp>
          <p:nvSpPr>
            <p:cNvPr id="59" name="Google Shape;185;p17">
              <a:extLst>
                <a:ext uri="{FF2B5EF4-FFF2-40B4-BE49-F238E27FC236}">
                  <a16:creationId xmlns:a16="http://schemas.microsoft.com/office/drawing/2014/main" id="{6BE3A8F5-5572-5A4B-8910-EE82EBF144B7}"/>
                </a:ext>
              </a:extLst>
            </p:cNvPr>
            <p:cNvSpPr txBox="1"/>
            <p:nvPr/>
          </p:nvSpPr>
          <p:spPr>
            <a:xfrm>
              <a:off x="6944112" y="5838163"/>
              <a:ext cx="656700" cy="20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mask</a:t>
              </a:r>
              <a:endParaRPr sz="1000">
                <a:latin typeface="Source Code Pro"/>
                <a:ea typeface="Source Code Pro"/>
                <a:cs typeface="Source Code Pro"/>
                <a:sym typeface="Source Code Pro"/>
              </a:endParaRPr>
            </a:p>
          </p:txBody>
        </p:sp>
        <p:grpSp>
          <p:nvGrpSpPr>
            <p:cNvPr id="60" name="Google Shape;186;p17">
              <a:extLst>
                <a:ext uri="{FF2B5EF4-FFF2-40B4-BE49-F238E27FC236}">
                  <a16:creationId xmlns:a16="http://schemas.microsoft.com/office/drawing/2014/main" id="{8E0C7073-C0E2-E846-B731-296510843184}"/>
                </a:ext>
              </a:extLst>
            </p:cNvPr>
            <p:cNvGrpSpPr/>
            <p:nvPr/>
          </p:nvGrpSpPr>
          <p:grpSpPr>
            <a:xfrm>
              <a:off x="7518038" y="5173792"/>
              <a:ext cx="897246" cy="204328"/>
              <a:chOff x="875425" y="3664350"/>
              <a:chExt cx="1131600" cy="246000"/>
            </a:xfrm>
          </p:grpSpPr>
          <p:sp>
            <p:nvSpPr>
              <p:cNvPr id="76" name="Google Shape;187;p17">
                <a:extLst>
                  <a:ext uri="{FF2B5EF4-FFF2-40B4-BE49-F238E27FC236}">
                    <a16:creationId xmlns:a16="http://schemas.microsoft.com/office/drawing/2014/main" id="{4278F02B-A9F5-DE43-9C33-D28305328B99}"/>
                  </a:ext>
                </a:extLst>
              </p:cNvPr>
              <p:cNvSpPr/>
              <p:nvPr/>
            </p:nvSpPr>
            <p:spPr>
              <a:xfrm>
                <a:off x="8754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88;p17">
                <a:extLst>
                  <a:ext uri="{FF2B5EF4-FFF2-40B4-BE49-F238E27FC236}">
                    <a16:creationId xmlns:a16="http://schemas.microsoft.com/office/drawing/2014/main" id="{69C481DA-C6CE-7E40-940F-E48000FFFB7B}"/>
                  </a:ext>
                </a:extLst>
              </p:cNvPr>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89;p17">
                <a:extLst>
                  <a:ext uri="{FF2B5EF4-FFF2-40B4-BE49-F238E27FC236}">
                    <a16:creationId xmlns:a16="http://schemas.microsoft.com/office/drawing/2014/main" id="{4B2D49D9-B781-1048-9A05-AF6E0FC2FF10}"/>
                  </a:ext>
                </a:extLst>
              </p:cNvPr>
              <p:cNvSpPr/>
              <p:nvPr/>
            </p:nvSpPr>
            <p:spPr>
              <a:xfrm>
                <a:off x="14412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90;p17">
                <a:extLst>
                  <a:ext uri="{FF2B5EF4-FFF2-40B4-BE49-F238E27FC236}">
                    <a16:creationId xmlns:a16="http://schemas.microsoft.com/office/drawing/2014/main" id="{3D1727E5-0534-3A43-9152-135894EE2792}"/>
                  </a:ext>
                </a:extLst>
              </p:cNvPr>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191;p17">
              <a:extLst>
                <a:ext uri="{FF2B5EF4-FFF2-40B4-BE49-F238E27FC236}">
                  <a16:creationId xmlns:a16="http://schemas.microsoft.com/office/drawing/2014/main" id="{1070F6CA-7991-7A4E-9CFA-4B087A05AEBB}"/>
                </a:ext>
              </a:extLst>
            </p:cNvPr>
            <p:cNvGrpSpPr/>
            <p:nvPr/>
          </p:nvGrpSpPr>
          <p:grpSpPr>
            <a:xfrm>
              <a:off x="7518038" y="6240412"/>
              <a:ext cx="897246" cy="204328"/>
              <a:chOff x="875425" y="3664350"/>
              <a:chExt cx="1131600" cy="246000"/>
            </a:xfrm>
          </p:grpSpPr>
          <p:sp>
            <p:nvSpPr>
              <p:cNvPr id="72" name="Google Shape;192;p17">
                <a:extLst>
                  <a:ext uri="{FF2B5EF4-FFF2-40B4-BE49-F238E27FC236}">
                    <a16:creationId xmlns:a16="http://schemas.microsoft.com/office/drawing/2014/main" id="{E42283CC-1583-9D4B-8BC9-1BFDE6FE494A}"/>
                  </a:ext>
                </a:extLst>
              </p:cNvPr>
              <p:cNvSpPr/>
              <p:nvPr/>
            </p:nvSpPr>
            <p:spPr>
              <a:xfrm>
                <a:off x="8754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93;p17">
                <a:extLst>
                  <a:ext uri="{FF2B5EF4-FFF2-40B4-BE49-F238E27FC236}">
                    <a16:creationId xmlns:a16="http://schemas.microsoft.com/office/drawing/2014/main" id="{5201C32B-9219-1642-A4F7-25CA588F8304}"/>
                  </a:ext>
                </a:extLst>
              </p:cNvPr>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94;p17">
                <a:extLst>
                  <a:ext uri="{FF2B5EF4-FFF2-40B4-BE49-F238E27FC236}">
                    <a16:creationId xmlns:a16="http://schemas.microsoft.com/office/drawing/2014/main" id="{750BD11F-2A31-A341-97F7-4D3C7D27026C}"/>
                  </a:ext>
                </a:extLst>
              </p:cNvPr>
              <p:cNvSpPr/>
              <p:nvPr/>
            </p:nvSpPr>
            <p:spPr>
              <a:xfrm>
                <a:off x="14412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95;p17">
                <a:extLst>
                  <a:ext uri="{FF2B5EF4-FFF2-40B4-BE49-F238E27FC236}">
                    <a16:creationId xmlns:a16="http://schemas.microsoft.com/office/drawing/2014/main" id="{51398C89-5492-C344-A934-4320A3B69B01}"/>
                  </a:ext>
                </a:extLst>
              </p:cNvPr>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2" name="Google Shape;196;p17">
              <a:extLst>
                <a:ext uri="{FF2B5EF4-FFF2-40B4-BE49-F238E27FC236}">
                  <a16:creationId xmlns:a16="http://schemas.microsoft.com/office/drawing/2014/main" id="{0820B0BB-D35C-2E46-B268-E3C616A52D18}"/>
                </a:ext>
              </a:extLst>
            </p:cNvPr>
            <p:cNvCxnSpPr>
              <a:stCxn id="77" idx="2"/>
              <a:endCxn id="73" idx="0"/>
            </p:cNvCxnSpPr>
            <p:nvPr/>
          </p:nvCxnSpPr>
          <p:spPr>
            <a:xfrm>
              <a:off x="7854505" y="5378119"/>
              <a:ext cx="0" cy="862200"/>
            </a:xfrm>
            <a:prstGeom prst="straightConnector1">
              <a:avLst/>
            </a:prstGeom>
            <a:noFill/>
            <a:ln w="19050" cap="flat" cmpd="sng">
              <a:solidFill>
                <a:srgbClr val="434343"/>
              </a:solidFill>
              <a:prstDash val="solid"/>
              <a:round/>
              <a:headEnd type="none" w="med" len="med"/>
              <a:tailEnd type="stealth" w="med" len="med"/>
            </a:ln>
          </p:spPr>
        </p:cxnSp>
        <p:cxnSp>
          <p:nvCxnSpPr>
            <p:cNvPr id="63" name="Google Shape;197;p17">
              <a:extLst>
                <a:ext uri="{FF2B5EF4-FFF2-40B4-BE49-F238E27FC236}">
                  <a16:creationId xmlns:a16="http://schemas.microsoft.com/office/drawing/2014/main" id="{2E8C73E1-6C74-0643-81A8-BDD8D918EA40}"/>
                </a:ext>
              </a:extLst>
            </p:cNvPr>
            <p:cNvCxnSpPr>
              <a:stCxn id="79" idx="2"/>
              <a:endCxn id="75" idx="0"/>
            </p:cNvCxnSpPr>
            <p:nvPr/>
          </p:nvCxnSpPr>
          <p:spPr>
            <a:xfrm>
              <a:off x="8303128" y="5378119"/>
              <a:ext cx="0" cy="862200"/>
            </a:xfrm>
            <a:prstGeom prst="straightConnector1">
              <a:avLst/>
            </a:prstGeom>
            <a:noFill/>
            <a:ln w="19050" cap="flat" cmpd="sng">
              <a:solidFill>
                <a:srgbClr val="434343"/>
              </a:solidFill>
              <a:prstDash val="solid"/>
              <a:round/>
              <a:headEnd type="none" w="med" len="med"/>
              <a:tailEnd type="stealth" w="med" len="med"/>
            </a:ln>
          </p:spPr>
        </p:cxnSp>
        <p:cxnSp>
          <p:nvCxnSpPr>
            <p:cNvPr id="64" name="Google Shape;198;p17">
              <a:extLst>
                <a:ext uri="{FF2B5EF4-FFF2-40B4-BE49-F238E27FC236}">
                  <a16:creationId xmlns:a16="http://schemas.microsoft.com/office/drawing/2014/main" id="{2F8A3E67-CCDB-054F-8744-F534DF76DB3A}"/>
                </a:ext>
              </a:extLst>
            </p:cNvPr>
            <p:cNvCxnSpPr>
              <a:stCxn id="76" idx="2"/>
              <a:endCxn id="68" idx="0"/>
            </p:cNvCxnSpPr>
            <p:nvPr/>
          </p:nvCxnSpPr>
          <p:spPr>
            <a:xfrm>
              <a:off x="7630193" y="5378119"/>
              <a:ext cx="0" cy="512400"/>
            </a:xfrm>
            <a:prstGeom prst="straightConnector1">
              <a:avLst/>
            </a:prstGeom>
            <a:noFill/>
            <a:ln w="19050" cap="flat" cmpd="sng">
              <a:solidFill>
                <a:srgbClr val="434343"/>
              </a:solidFill>
              <a:prstDash val="solid"/>
              <a:round/>
              <a:headEnd type="none" w="med" len="med"/>
              <a:tailEnd type="diamond" w="med" len="med"/>
            </a:ln>
          </p:spPr>
        </p:cxnSp>
        <p:cxnSp>
          <p:nvCxnSpPr>
            <p:cNvPr id="65" name="Google Shape;200;p17">
              <a:extLst>
                <a:ext uri="{FF2B5EF4-FFF2-40B4-BE49-F238E27FC236}">
                  <a16:creationId xmlns:a16="http://schemas.microsoft.com/office/drawing/2014/main" id="{D132F6F1-8935-404B-9DDD-7E3ECE39C60C}"/>
                </a:ext>
              </a:extLst>
            </p:cNvPr>
            <p:cNvCxnSpPr>
              <a:stCxn id="78" idx="2"/>
              <a:endCxn id="70" idx="0"/>
            </p:cNvCxnSpPr>
            <p:nvPr/>
          </p:nvCxnSpPr>
          <p:spPr>
            <a:xfrm>
              <a:off x="8078816" y="5378119"/>
              <a:ext cx="0" cy="512400"/>
            </a:xfrm>
            <a:prstGeom prst="straightConnector1">
              <a:avLst/>
            </a:prstGeom>
            <a:noFill/>
            <a:ln w="19050" cap="flat" cmpd="sng">
              <a:solidFill>
                <a:srgbClr val="434343"/>
              </a:solidFill>
              <a:prstDash val="solid"/>
              <a:round/>
              <a:headEnd type="none" w="med" len="med"/>
              <a:tailEnd type="diamond" w="med" len="med"/>
            </a:ln>
          </p:spPr>
        </p:cxnSp>
        <p:sp>
          <p:nvSpPr>
            <p:cNvPr id="66" name="Google Shape;202;p17">
              <a:extLst>
                <a:ext uri="{FF2B5EF4-FFF2-40B4-BE49-F238E27FC236}">
                  <a16:creationId xmlns:a16="http://schemas.microsoft.com/office/drawing/2014/main" id="{84F44878-05BD-364E-B916-C7B73C505C9E}"/>
                </a:ext>
              </a:extLst>
            </p:cNvPr>
            <p:cNvSpPr txBox="1"/>
            <p:nvPr/>
          </p:nvSpPr>
          <p:spPr>
            <a:xfrm>
              <a:off x="7176306" y="4896476"/>
              <a:ext cx="1610700" cy="295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1000">
                  <a:latin typeface="Source Code Pro"/>
                  <a:ea typeface="Source Code Pro"/>
                  <a:cs typeface="Source Code Pro"/>
                  <a:sym typeface="Source Code Pro"/>
                </a:rPr>
                <a:t>MaskedAssign()</a:t>
              </a:r>
              <a:endParaRPr sz="1000">
                <a:latin typeface="Source Code Pro"/>
                <a:ea typeface="Source Code Pro"/>
                <a:cs typeface="Source Code Pro"/>
                <a:sym typeface="Source Code Pro"/>
              </a:endParaRPr>
            </a:p>
          </p:txBody>
        </p:sp>
        <p:grpSp>
          <p:nvGrpSpPr>
            <p:cNvPr id="67" name="Google Shape;203;p17">
              <a:extLst>
                <a:ext uri="{FF2B5EF4-FFF2-40B4-BE49-F238E27FC236}">
                  <a16:creationId xmlns:a16="http://schemas.microsoft.com/office/drawing/2014/main" id="{AE745E8C-FD4A-964C-9EE4-C5028D801E07}"/>
                </a:ext>
              </a:extLst>
            </p:cNvPr>
            <p:cNvGrpSpPr/>
            <p:nvPr/>
          </p:nvGrpSpPr>
          <p:grpSpPr>
            <a:xfrm>
              <a:off x="7518038" y="5890538"/>
              <a:ext cx="897246" cy="113086"/>
              <a:chOff x="875425" y="3664350"/>
              <a:chExt cx="1131600" cy="246000"/>
            </a:xfrm>
          </p:grpSpPr>
          <p:sp>
            <p:nvSpPr>
              <p:cNvPr id="68" name="Google Shape;199;p17">
                <a:extLst>
                  <a:ext uri="{FF2B5EF4-FFF2-40B4-BE49-F238E27FC236}">
                    <a16:creationId xmlns:a16="http://schemas.microsoft.com/office/drawing/2014/main" id="{5F83A7FE-CAF1-9E42-8DB8-CA6DCC741AFB}"/>
                  </a:ext>
                </a:extLst>
              </p:cNvPr>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4;p17">
                <a:extLst>
                  <a:ext uri="{FF2B5EF4-FFF2-40B4-BE49-F238E27FC236}">
                    <a16:creationId xmlns:a16="http://schemas.microsoft.com/office/drawing/2014/main" id="{989B6834-40B4-FA4A-A9A6-8DE3BE8388A6}"/>
                  </a:ext>
                </a:extLst>
              </p:cNvPr>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1;p17">
                <a:extLst>
                  <a:ext uri="{FF2B5EF4-FFF2-40B4-BE49-F238E27FC236}">
                    <a16:creationId xmlns:a16="http://schemas.microsoft.com/office/drawing/2014/main" id="{FBCC1B2E-0739-CB43-B780-60D46266F931}"/>
                  </a:ext>
                </a:extLst>
              </p:cNvPr>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5;p17">
                <a:extLst>
                  <a:ext uri="{FF2B5EF4-FFF2-40B4-BE49-F238E27FC236}">
                    <a16:creationId xmlns:a16="http://schemas.microsoft.com/office/drawing/2014/main" id="{73FC4EF0-A928-E547-9421-2AE3A1770762}"/>
                  </a:ext>
                </a:extLst>
              </p:cNvPr>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2" name="Rectangle 111">
            <a:hlinkClick r:id="rId3"/>
            <a:extLst>
              <a:ext uri="{FF2B5EF4-FFF2-40B4-BE49-F238E27FC236}">
                <a16:creationId xmlns:a16="http://schemas.microsoft.com/office/drawing/2014/main" id="{06662DA9-38B8-F641-B74B-F596EB519968}"/>
              </a:ext>
            </a:extLst>
          </p:cNvPr>
          <p:cNvSpPr/>
          <p:nvPr/>
        </p:nvSpPr>
        <p:spPr>
          <a:xfrm>
            <a:off x="7939498" y="6064444"/>
            <a:ext cx="3997697" cy="369332"/>
          </a:xfrm>
          <a:prstGeom prst="rect">
            <a:avLst/>
          </a:prstGeom>
        </p:spPr>
        <p:txBody>
          <a:bodyPr wrap="none">
            <a:spAutoFit/>
          </a:bodyPr>
          <a:lstStyle/>
          <a:p>
            <a:r>
              <a:rPr lang="en-US" dirty="0">
                <a:hlinkClick r:id="rId3"/>
              </a:rPr>
              <a:t>https://</a:t>
            </a:r>
            <a:r>
              <a:rPr lang="en-US" dirty="0" err="1">
                <a:hlinkClick r:id="rId3"/>
              </a:rPr>
              <a:t>github.com</a:t>
            </a:r>
            <a:r>
              <a:rPr lang="en-US" dirty="0">
                <a:hlinkClick r:id="rId3"/>
              </a:rPr>
              <a:t>/root-project/</a:t>
            </a:r>
            <a:r>
              <a:rPr lang="en-US" dirty="0" err="1">
                <a:hlinkClick r:id="rId3"/>
              </a:rPr>
              <a:t>veccore</a:t>
            </a:r>
            <a:endParaRPr lang="en-US" dirty="0"/>
          </a:p>
        </p:txBody>
      </p:sp>
    </p:spTree>
    <p:extLst>
      <p:ext uri="{BB962C8B-B14F-4D97-AF65-F5344CB8AC3E}">
        <p14:creationId xmlns:p14="http://schemas.microsoft.com/office/powerpoint/2010/main" val="47560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29AB2-6252-064C-8202-0B53BB1B759D}"/>
              </a:ext>
            </a:extLst>
          </p:cNvPr>
          <p:cNvSpPr>
            <a:spLocks noGrp="1"/>
          </p:cNvSpPr>
          <p:nvPr>
            <p:ph type="title"/>
          </p:nvPr>
        </p:nvSpPr>
        <p:spPr/>
        <p:txBody>
          <a:bodyPr/>
          <a:lstStyle/>
          <a:p>
            <a:r>
              <a:rPr lang="en-US" dirty="0" err="1"/>
              <a:t>VecGeom</a:t>
            </a:r>
            <a:r>
              <a:rPr lang="en-US" dirty="0"/>
              <a:t> – vectorized geometry library</a:t>
            </a:r>
          </a:p>
        </p:txBody>
      </p:sp>
      <p:sp>
        <p:nvSpPr>
          <p:cNvPr id="3" name="Content Placeholder 2">
            <a:extLst>
              <a:ext uri="{FF2B5EF4-FFF2-40B4-BE49-F238E27FC236}">
                <a16:creationId xmlns:a16="http://schemas.microsoft.com/office/drawing/2014/main" id="{2A58F951-111B-114D-A64F-DB0D0D284A7E}"/>
              </a:ext>
            </a:extLst>
          </p:cNvPr>
          <p:cNvSpPr>
            <a:spLocks noGrp="1"/>
          </p:cNvSpPr>
          <p:nvPr>
            <p:ph idx="1"/>
          </p:nvPr>
        </p:nvSpPr>
        <p:spPr>
          <a:xfrm>
            <a:off x="838201" y="1825625"/>
            <a:ext cx="7289250" cy="4351338"/>
          </a:xfrm>
        </p:spPr>
        <p:txBody>
          <a:bodyPr>
            <a:normAutofit fontScale="85000" lnSpcReduction="10000"/>
          </a:bodyPr>
          <a:lstStyle/>
          <a:p>
            <a:r>
              <a:rPr lang="en-US" dirty="0"/>
              <a:t>Workhorse for implementing the main project ideas:</a:t>
            </a:r>
          </a:p>
          <a:p>
            <a:pPr lvl="1"/>
            <a:r>
              <a:rPr lang="en-US" dirty="0"/>
              <a:t>Multi-architecture support, scalar/vector workflows</a:t>
            </a:r>
          </a:p>
          <a:p>
            <a:pPr lvl="1"/>
            <a:r>
              <a:rPr lang="en-US" dirty="0"/>
              <a:t>Multi-level vectorization (optimization structures + shape algorithms)</a:t>
            </a:r>
          </a:p>
          <a:p>
            <a:r>
              <a:rPr lang="en-US" b="1" dirty="0"/>
              <a:t>Performance-driven</a:t>
            </a:r>
            <a:r>
              <a:rPr lang="en-US" dirty="0"/>
              <a:t> development</a:t>
            </a:r>
          </a:p>
          <a:p>
            <a:pPr lvl="1"/>
            <a:r>
              <a:rPr lang="en-US" dirty="0"/>
              <a:t>best algorithms inspired from </a:t>
            </a:r>
            <a:r>
              <a:rPr lang="en-US" dirty="0" err="1"/>
              <a:t>GeantV</a:t>
            </a:r>
            <a:r>
              <a:rPr lang="en-US" dirty="0"/>
              <a:t>/ROOT/</a:t>
            </a:r>
            <a:r>
              <a:rPr lang="en-US" dirty="0" err="1"/>
              <a:t>USolids</a:t>
            </a:r>
            <a:endParaRPr lang="en-US" dirty="0"/>
          </a:p>
          <a:p>
            <a:pPr lvl="1"/>
            <a:r>
              <a:rPr lang="en-US" dirty="0"/>
              <a:t>Production-level quality</a:t>
            </a:r>
          </a:p>
          <a:p>
            <a:pPr lvl="1"/>
            <a:r>
              <a:rPr lang="en-US" dirty="0"/>
              <a:t>Unit-tests showing excellent performance figures</a:t>
            </a:r>
          </a:p>
          <a:p>
            <a:r>
              <a:rPr lang="en-US" dirty="0"/>
              <a:t>Remaining problem: </a:t>
            </a:r>
            <a:r>
              <a:rPr lang="en-US" dirty="0">
                <a:solidFill>
                  <a:srgbClr val="FF0000"/>
                </a:solidFill>
              </a:rPr>
              <a:t>dispatching efficiently to lower level algorithms</a:t>
            </a:r>
          </a:p>
          <a:p>
            <a:pPr lvl="1"/>
            <a:r>
              <a:rPr lang="en-US" dirty="0"/>
              <a:t>Cannot group by boxes/tubes/…, but only by logical volumes</a:t>
            </a:r>
          </a:p>
          <a:p>
            <a:pPr lvl="1"/>
            <a:r>
              <a:rPr lang="en-US" dirty="0"/>
              <a:t>Volume navigation has to talk to several daughters -&gt; work divergence</a:t>
            </a:r>
          </a:p>
        </p:txBody>
      </p:sp>
      <p:sp>
        <p:nvSpPr>
          <p:cNvPr id="4" name="Slide Number Placeholder 3">
            <a:extLst>
              <a:ext uri="{FF2B5EF4-FFF2-40B4-BE49-F238E27FC236}">
                <a16:creationId xmlns:a16="http://schemas.microsoft.com/office/drawing/2014/main" id="{173178B8-5AEA-2A4D-ADA9-7E94FF9C619A}"/>
              </a:ext>
            </a:extLst>
          </p:cNvPr>
          <p:cNvSpPr>
            <a:spLocks noGrp="1"/>
          </p:cNvSpPr>
          <p:nvPr>
            <p:ph type="sldNum" sz="quarter" idx="12"/>
          </p:nvPr>
        </p:nvSpPr>
        <p:spPr/>
        <p:txBody>
          <a:bodyPr/>
          <a:lstStyle/>
          <a:p>
            <a:fld id="{40FD0629-489C-2B4C-9462-5B2376EE3AC2}" type="slidenum">
              <a:rPr lang="en-US" smtClean="0"/>
              <a:t>17</a:t>
            </a:fld>
            <a:endParaRPr lang="en-US"/>
          </a:p>
        </p:txBody>
      </p:sp>
      <p:pic>
        <p:nvPicPr>
          <p:cNvPr id="5" name="pasted-image.jpg">
            <a:extLst>
              <a:ext uri="{FF2B5EF4-FFF2-40B4-BE49-F238E27FC236}">
                <a16:creationId xmlns:a16="http://schemas.microsoft.com/office/drawing/2014/main" id="{EB312529-68A7-C442-816E-183E6EA0C999}"/>
              </a:ext>
            </a:extLst>
          </p:cNvPr>
          <p:cNvPicPr/>
          <p:nvPr/>
        </p:nvPicPr>
        <p:blipFill>
          <a:blip r:embed="rId3">
            <a:extLst/>
          </a:blip>
          <a:stretch>
            <a:fillRect/>
          </a:stretch>
        </p:blipFill>
        <p:spPr>
          <a:xfrm>
            <a:off x="7949925" y="2338476"/>
            <a:ext cx="4064550" cy="3325636"/>
          </a:xfrm>
          <a:prstGeom prst="rect">
            <a:avLst/>
          </a:prstGeom>
          <a:noFill/>
          <a:ln w="12700">
            <a:miter lim="400000"/>
          </a:ln>
        </p:spPr>
      </p:pic>
    </p:spTree>
    <p:extLst>
      <p:ext uri="{BB962C8B-B14F-4D97-AF65-F5344CB8AC3E}">
        <p14:creationId xmlns:p14="http://schemas.microsoft.com/office/powerpoint/2010/main" val="343974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3A466-E7E5-9C43-AD78-D45BD24D59E3}"/>
              </a:ext>
            </a:extLst>
          </p:cNvPr>
          <p:cNvSpPr>
            <a:spLocks noGrp="1"/>
          </p:cNvSpPr>
          <p:nvPr>
            <p:ph type="title"/>
          </p:nvPr>
        </p:nvSpPr>
        <p:spPr/>
        <p:txBody>
          <a:bodyPr/>
          <a:lstStyle/>
          <a:p>
            <a:r>
              <a:rPr lang="en-US" dirty="0" err="1"/>
              <a:t>VecGeom</a:t>
            </a:r>
            <a:r>
              <a:rPr lang="en-US" dirty="0"/>
              <a:t>: a new programming model</a:t>
            </a:r>
          </a:p>
        </p:txBody>
      </p:sp>
      <p:sp>
        <p:nvSpPr>
          <p:cNvPr id="3" name="Slide Number Placeholder 2">
            <a:extLst>
              <a:ext uri="{FF2B5EF4-FFF2-40B4-BE49-F238E27FC236}">
                <a16:creationId xmlns:a16="http://schemas.microsoft.com/office/drawing/2014/main" id="{27894DDD-1F59-C24D-B2E3-E2A6D9483A82}"/>
              </a:ext>
            </a:extLst>
          </p:cNvPr>
          <p:cNvSpPr>
            <a:spLocks noGrp="1"/>
          </p:cNvSpPr>
          <p:nvPr>
            <p:ph type="sldNum" sz="quarter" idx="12"/>
          </p:nvPr>
        </p:nvSpPr>
        <p:spPr/>
        <p:txBody>
          <a:bodyPr/>
          <a:lstStyle/>
          <a:p>
            <a:fld id="{40FD0629-489C-2B4C-9462-5B2376EE3AC2}" type="slidenum">
              <a:rPr lang="en-US" smtClean="0"/>
              <a:t>18</a:t>
            </a:fld>
            <a:endParaRPr lang="en-US"/>
          </a:p>
        </p:txBody>
      </p:sp>
      <p:pic>
        <p:nvPicPr>
          <p:cNvPr id="4" name="Picture 3">
            <a:extLst>
              <a:ext uri="{FF2B5EF4-FFF2-40B4-BE49-F238E27FC236}">
                <a16:creationId xmlns:a16="http://schemas.microsoft.com/office/drawing/2014/main" id="{63D2BE4F-79C7-4045-A149-867D150965D8}"/>
              </a:ext>
            </a:extLst>
          </p:cNvPr>
          <p:cNvPicPr>
            <a:picLocks noChangeAspect="1"/>
          </p:cNvPicPr>
          <p:nvPr/>
        </p:nvPicPr>
        <p:blipFill>
          <a:blip r:embed="rId3"/>
          <a:stretch>
            <a:fillRect/>
          </a:stretch>
        </p:blipFill>
        <p:spPr>
          <a:xfrm>
            <a:off x="1418492" y="1724954"/>
            <a:ext cx="9577754" cy="4631396"/>
          </a:xfrm>
          <a:prstGeom prst="rect">
            <a:avLst/>
          </a:prstGeom>
        </p:spPr>
      </p:pic>
      <p:sp>
        <p:nvSpPr>
          <p:cNvPr id="10" name="Rectangle 9">
            <a:extLst>
              <a:ext uri="{FF2B5EF4-FFF2-40B4-BE49-F238E27FC236}">
                <a16:creationId xmlns:a16="http://schemas.microsoft.com/office/drawing/2014/main" id="{A8B3C0E7-5BF2-E843-8A79-EC6E92E16BAA}"/>
              </a:ext>
            </a:extLst>
          </p:cNvPr>
          <p:cNvSpPr/>
          <p:nvPr/>
        </p:nvSpPr>
        <p:spPr>
          <a:xfrm>
            <a:off x="8610600" y="1319253"/>
            <a:ext cx="3439852" cy="369332"/>
          </a:xfrm>
          <a:prstGeom prst="rect">
            <a:avLst/>
          </a:prstGeom>
        </p:spPr>
        <p:txBody>
          <a:bodyPr wrap="none">
            <a:spAutoFit/>
          </a:bodyPr>
          <a:lstStyle/>
          <a:p>
            <a:r>
              <a:rPr lang="en-US" dirty="0" err="1">
                <a:hlinkClick r:id="rId4"/>
              </a:rPr>
              <a:t>gitlab.cern.ch</a:t>
            </a:r>
            <a:r>
              <a:rPr lang="en-US" dirty="0">
                <a:hlinkClick r:id="rId4"/>
              </a:rPr>
              <a:t>/</a:t>
            </a:r>
            <a:r>
              <a:rPr lang="en-US" dirty="0" err="1">
                <a:hlinkClick r:id="rId4"/>
              </a:rPr>
              <a:t>VecGeom</a:t>
            </a:r>
            <a:r>
              <a:rPr lang="en-US" dirty="0">
                <a:hlinkClick r:id="rId4"/>
              </a:rPr>
              <a:t>/</a:t>
            </a:r>
            <a:r>
              <a:rPr lang="en-US" dirty="0" err="1">
                <a:hlinkClick r:id="rId4"/>
              </a:rPr>
              <a:t>VecGeom</a:t>
            </a:r>
            <a:endParaRPr lang="en-US" dirty="0"/>
          </a:p>
        </p:txBody>
      </p:sp>
      <p:grpSp>
        <p:nvGrpSpPr>
          <p:cNvPr id="12" name="Group 11">
            <a:extLst>
              <a:ext uri="{FF2B5EF4-FFF2-40B4-BE49-F238E27FC236}">
                <a16:creationId xmlns:a16="http://schemas.microsoft.com/office/drawing/2014/main" id="{E0B67604-4F9D-6E4A-83ED-E1DE2CE47989}"/>
              </a:ext>
            </a:extLst>
          </p:cNvPr>
          <p:cNvGrpSpPr/>
          <p:nvPr/>
        </p:nvGrpSpPr>
        <p:grpSpPr>
          <a:xfrm>
            <a:off x="457197" y="2292083"/>
            <a:ext cx="1500557" cy="3117662"/>
            <a:chOff x="457197" y="2292083"/>
            <a:chExt cx="1500557" cy="3117662"/>
          </a:xfrm>
        </p:grpSpPr>
        <p:grpSp>
          <p:nvGrpSpPr>
            <p:cNvPr id="9" name="Group 8">
              <a:extLst>
                <a:ext uri="{FF2B5EF4-FFF2-40B4-BE49-F238E27FC236}">
                  <a16:creationId xmlns:a16="http://schemas.microsoft.com/office/drawing/2014/main" id="{50C887F3-58BB-DD4D-82A8-289F2C044A47}"/>
                </a:ext>
              </a:extLst>
            </p:cNvPr>
            <p:cNvGrpSpPr/>
            <p:nvPr/>
          </p:nvGrpSpPr>
          <p:grpSpPr>
            <a:xfrm>
              <a:off x="457197" y="2292083"/>
              <a:ext cx="1207479" cy="3117662"/>
              <a:chOff x="457197" y="2292083"/>
              <a:chExt cx="1207479" cy="3117662"/>
            </a:xfrm>
          </p:grpSpPr>
          <p:sp>
            <p:nvSpPr>
              <p:cNvPr id="5" name="TextBox 4">
                <a:extLst>
                  <a:ext uri="{FF2B5EF4-FFF2-40B4-BE49-F238E27FC236}">
                    <a16:creationId xmlns:a16="http://schemas.microsoft.com/office/drawing/2014/main" id="{BA70C6FC-506D-E64A-A3B9-10C19EB3A1D2}"/>
                  </a:ext>
                </a:extLst>
              </p:cNvPr>
              <p:cNvSpPr txBox="1"/>
              <p:nvPr/>
            </p:nvSpPr>
            <p:spPr>
              <a:xfrm>
                <a:off x="457199" y="3469521"/>
                <a:ext cx="1207477" cy="369332"/>
              </a:xfrm>
              <a:prstGeom prst="rect">
                <a:avLst/>
              </a:prstGeom>
              <a:noFill/>
            </p:spPr>
            <p:txBody>
              <a:bodyPr wrap="square" rtlCol="0">
                <a:spAutoFit/>
              </a:bodyPr>
              <a:lstStyle/>
              <a:p>
                <a:r>
                  <a:rPr lang="en-US" dirty="0">
                    <a:solidFill>
                      <a:srgbClr val="00B050"/>
                    </a:solidFill>
                  </a:rPr>
                  <a:t>vectorized</a:t>
                </a:r>
              </a:p>
            </p:txBody>
          </p:sp>
          <p:sp>
            <p:nvSpPr>
              <p:cNvPr id="7" name="TextBox 6">
                <a:extLst>
                  <a:ext uri="{FF2B5EF4-FFF2-40B4-BE49-F238E27FC236}">
                    <a16:creationId xmlns:a16="http://schemas.microsoft.com/office/drawing/2014/main" id="{86E7681E-74C8-8E44-BBEF-6C641FBB4457}"/>
                  </a:ext>
                </a:extLst>
              </p:cNvPr>
              <p:cNvSpPr txBox="1"/>
              <p:nvPr/>
            </p:nvSpPr>
            <p:spPr>
              <a:xfrm>
                <a:off x="457197" y="5040413"/>
                <a:ext cx="1207477" cy="369332"/>
              </a:xfrm>
              <a:prstGeom prst="rect">
                <a:avLst/>
              </a:prstGeom>
              <a:noFill/>
            </p:spPr>
            <p:txBody>
              <a:bodyPr wrap="square" rtlCol="0">
                <a:spAutoFit/>
              </a:bodyPr>
              <a:lstStyle/>
              <a:p>
                <a:r>
                  <a:rPr lang="en-US" dirty="0">
                    <a:solidFill>
                      <a:srgbClr val="00B050"/>
                    </a:solidFill>
                  </a:rPr>
                  <a:t>vectorized</a:t>
                </a:r>
              </a:p>
            </p:txBody>
          </p:sp>
          <p:sp>
            <p:nvSpPr>
              <p:cNvPr id="8" name="TextBox 7">
                <a:extLst>
                  <a:ext uri="{FF2B5EF4-FFF2-40B4-BE49-F238E27FC236}">
                    <a16:creationId xmlns:a16="http://schemas.microsoft.com/office/drawing/2014/main" id="{A0F92F50-5B3A-9246-A11A-5CB3BD7E688C}"/>
                  </a:ext>
                </a:extLst>
              </p:cNvPr>
              <p:cNvSpPr txBox="1"/>
              <p:nvPr/>
            </p:nvSpPr>
            <p:spPr>
              <a:xfrm>
                <a:off x="457197" y="2292083"/>
                <a:ext cx="1207477" cy="861774"/>
              </a:xfrm>
              <a:prstGeom prst="rect">
                <a:avLst/>
              </a:prstGeom>
              <a:noFill/>
            </p:spPr>
            <p:txBody>
              <a:bodyPr wrap="square" rtlCol="0">
                <a:spAutoFit/>
              </a:bodyPr>
              <a:lstStyle/>
              <a:p>
                <a:r>
                  <a:rPr lang="en-US" dirty="0">
                    <a:solidFill>
                      <a:srgbClr val="FF0000"/>
                    </a:solidFill>
                  </a:rPr>
                  <a:t>Cacheable</a:t>
                </a:r>
              </a:p>
              <a:p>
                <a:r>
                  <a:rPr lang="en-US" sz="1600" dirty="0"/>
                  <a:t>(Specialized navigation)</a:t>
                </a:r>
              </a:p>
            </p:txBody>
          </p:sp>
        </p:grpSp>
        <p:sp>
          <p:nvSpPr>
            <p:cNvPr id="11" name="TextBox 10">
              <a:extLst>
                <a:ext uri="{FF2B5EF4-FFF2-40B4-BE49-F238E27FC236}">
                  <a16:creationId xmlns:a16="http://schemas.microsoft.com/office/drawing/2014/main" id="{15253420-B219-B642-8C22-559DA6AAA222}"/>
                </a:ext>
              </a:extLst>
            </p:cNvPr>
            <p:cNvSpPr txBox="1"/>
            <p:nvPr/>
          </p:nvSpPr>
          <p:spPr>
            <a:xfrm>
              <a:off x="457197" y="4127489"/>
              <a:ext cx="1500557" cy="646331"/>
            </a:xfrm>
            <a:prstGeom prst="rect">
              <a:avLst/>
            </a:prstGeom>
            <a:noFill/>
          </p:spPr>
          <p:txBody>
            <a:bodyPr wrap="square" rtlCol="0">
              <a:spAutoFit/>
            </a:bodyPr>
            <a:lstStyle/>
            <a:p>
              <a:r>
                <a:rPr lang="en-US" dirty="0">
                  <a:solidFill>
                    <a:srgbClr val="00B050"/>
                  </a:solidFill>
                </a:rPr>
                <a:t>vectorized</a:t>
              </a:r>
            </a:p>
            <a:p>
              <a:r>
                <a:rPr lang="en-US" dirty="0">
                  <a:solidFill>
                    <a:srgbClr val="00B050"/>
                  </a:solidFill>
                </a:rPr>
                <a:t>(scalar mode)</a:t>
              </a:r>
            </a:p>
          </p:txBody>
        </p:sp>
      </p:grpSp>
    </p:spTree>
    <p:extLst>
      <p:ext uri="{BB962C8B-B14F-4D97-AF65-F5344CB8AC3E}">
        <p14:creationId xmlns:p14="http://schemas.microsoft.com/office/powerpoint/2010/main" val="981753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834CD-CB9C-7D45-B2EE-3FD8345C58FC}"/>
              </a:ext>
            </a:extLst>
          </p:cNvPr>
          <p:cNvSpPr>
            <a:spLocks noGrp="1"/>
          </p:cNvSpPr>
          <p:nvPr>
            <p:ph type="title"/>
          </p:nvPr>
        </p:nvSpPr>
        <p:spPr/>
        <p:txBody>
          <a:bodyPr/>
          <a:lstStyle/>
          <a:p>
            <a:r>
              <a:rPr lang="en-US" dirty="0" err="1"/>
              <a:t>VecMath</a:t>
            </a:r>
            <a:r>
              <a:rPr lang="en-US" dirty="0"/>
              <a:t>: vectorization support for math utilities</a:t>
            </a:r>
          </a:p>
        </p:txBody>
      </p:sp>
      <p:sp>
        <p:nvSpPr>
          <p:cNvPr id="3" name="Content Placeholder 2">
            <a:extLst>
              <a:ext uri="{FF2B5EF4-FFF2-40B4-BE49-F238E27FC236}">
                <a16:creationId xmlns:a16="http://schemas.microsoft.com/office/drawing/2014/main" id="{B91BAC53-F14E-0340-914F-A69113305B5E}"/>
              </a:ext>
            </a:extLst>
          </p:cNvPr>
          <p:cNvSpPr>
            <a:spLocks noGrp="1"/>
          </p:cNvSpPr>
          <p:nvPr>
            <p:ph idx="1"/>
          </p:nvPr>
        </p:nvSpPr>
        <p:spPr/>
        <p:txBody>
          <a:bodyPr>
            <a:normAutofit lnSpcReduction="10000"/>
          </a:bodyPr>
          <a:lstStyle/>
          <a:p>
            <a:r>
              <a:rPr lang="en-US" dirty="0"/>
              <a:t>Library needed for common vectorized algorithms, math, vector- aware types (Vector3D, SOA3D, AOS3D, …)</a:t>
            </a:r>
          </a:p>
          <a:p>
            <a:pPr lvl="1"/>
            <a:r>
              <a:rPr lang="en-US" dirty="0"/>
              <a:t>So far only: PRNG implementations, fast math functions (vectorized)</a:t>
            </a:r>
          </a:p>
          <a:p>
            <a:r>
              <a:rPr lang="en-US" dirty="0"/>
              <a:t>Idea: extending the library to provide common vectorization support</a:t>
            </a:r>
          </a:p>
          <a:p>
            <a:pPr lvl="1"/>
            <a:r>
              <a:rPr lang="en-US" dirty="0"/>
              <a:t>Migrate existing common components from </a:t>
            </a:r>
            <a:r>
              <a:rPr lang="en-US" dirty="0" err="1"/>
              <a:t>VecGeom</a:t>
            </a:r>
            <a:r>
              <a:rPr lang="en-US" dirty="0"/>
              <a:t> &amp; </a:t>
            </a:r>
            <a:r>
              <a:rPr lang="en-US" dirty="0" err="1"/>
              <a:t>GeantV</a:t>
            </a:r>
            <a:r>
              <a:rPr lang="en-US" dirty="0"/>
              <a:t>, add extra general-interest utilities</a:t>
            </a:r>
          </a:p>
          <a:p>
            <a:r>
              <a:rPr lang="en-US" dirty="0" err="1"/>
              <a:t>VectorFlow</a:t>
            </a:r>
            <a:r>
              <a:rPr lang="en-US" dirty="0"/>
              <a:t>: A way to express outer loop vectorization in a general way in a </a:t>
            </a:r>
            <a:r>
              <a:rPr lang="en-US" i="1" dirty="0"/>
              <a:t>scalar workflow</a:t>
            </a:r>
          </a:p>
          <a:p>
            <a:pPr lvl="1"/>
            <a:r>
              <a:rPr lang="en-US" dirty="0"/>
              <a:t>Templated abstraction based on the concepts of </a:t>
            </a:r>
            <a:r>
              <a:rPr lang="en-US" i="1" dirty="0"/>
              <a:t>‘work’</a:t>
            </a:r>
            <a:r>
              <a:rPr lang="en-US" dirty="0"/>
              <a:t> and </a:t>
            </a:r>
            <a:r>
              <a:rPr lang="en-US" i="1" dirty="0"/>
              <a:t>‘flow’ </a:t>
            </a:r>
            <a:r>
              <a:rPr lang="en-US" dirty="0"/>
              <a:t>inspired by </a:t>
            </a:r>
            <a:r>
              <a:rPr lang="en-US" dirty="0" err="1"/>
              <a:t>GeantV</a:t>
            </a:r>
            <a:endParaRPr lang="en-US" dirty="0"/>
          </a:p>
          <a:p>
            <a:pPr lvl="1"/>
            <a:r>
              <a:rPr lang="en-US" dirty="0"/>
              <a:t>Extracted as independent </a:t>
            </a:r>
            <a:r>
              <a:rPr lang="en-US" dirty="0">
                <a:hlinkClick r:id="rId3"/>
              </a:rPr>
              <a:t>library</a:t>
            </a:r>
            <a:r>
              <a:rPr lang="en-US" dirty="0"/>
              <a:t>, not part of </a:t>
            </a:r>
            <a:r>
              <a:rPr lang="en-US" dirty="0" err="1"/>
              <a:t>VecMath</a:t>
            </a:r>
            <a:endParaRPr lang="en-US" i="1" dirty="0"/>
          </a:p>
          <a:p>
            <a:pPr lvl="1"/>
            <a:endParaRPr lang="en-US" dirty="0"/>
          </a:p>
        </p:txBody>
      </p:sp>
      <p:sp>
        <p:nvSpPr>
          <p:cNvPr id="4" name="Slide Number Placeholder 3">
            <a:extLst>
              <a:ext uri="{FF2B5EF4-FFF2-40B4-BE49-F238E27FC236}">
                <a16:creationId xmlns:a16="http://schemas.microsoft.com/office/drawing/2014/main" id="{5EA9D7A6-663C-884B-97A3-2B0F7B31A40A}"/>
              </a:ext>
            </a:extLst>
          </p:cNvPr>
          <p:cNvSpPr>
            <a:spLocks noGrp="1"/>
          </p:cNvSpPr>
          <p:nvPr>
            <p:ph type="sldNum" sz="quarter" idx="12"/>
          </p:nvPr>
        </p:nvSpPr>
        <p:spPr/>
        <p:txBody>
          <a:bodyPr/>
          <a:lstStyle/>
          <a:p>
            <a:fld id="{40FD0629-489C-2B4C-9462-5B2376EE3AC2}" type="slidenum">
              <a:rPr lang="en-US" smtClean="0"/>
              <a:t>19</a:t>
            </a:fld>
            <a:endParaRPr lang="en-US"/>
          </a:p>
        </p:txBody>
      </p:sp>
      <p:sp>
        <p:nvSpPr>
          <p:cNvPr id="5" name="Rectangle 4">
            <a:extLst>
              <a:ext uri="{FF2B5EF4-FFF2-40B4-BE49-F238E27FC236}">
                <a16:creationId xmlns:a16="http://schemas.microsoft.com/office/drawing/2014/main" id="{DC5207B8-3CE6-2342-910C-EB80942BFEF0}"/>
              </a:ext>
            </a:extLst>
          </p:cNvPr>
          <p:cNvSpPr/>
          <p:nvPr/>
        </p:nvSpPr>
        <p:spPr>
          <a:xfrm>
            <a:off x="7831298" y="1366600"/>
            <a:ext cx="3360215" cy="369332"/>
          </a:xfrm>
          <a:prstGeom prst="rect">
            <a:avLst/>
          </a:prstGeom>
        </p:spPr>
        <p:txBody>
          <a:bodyPr wrap="none">
            <a:spAutoFit/>
          </a:bodyPr>
          <a:lstStyle/>
          <a:p>
            <a:r>
              <a:rPr lang="en-US" dirty="0">
                <a:hlinkClick r:id="rId4"/>
              </a:rPr>
              <a:t>github.com/root-project/vecmath</a:t>
            </a:r>
            <a:endParaRPr lang="en-US" dirty="0"/>
          </a:p>
        </p:txBody>
      </p:sp>
    </p:spTree>
    <p:extLst>
      <p:ext uri="{BB962C8B-B14F-4D97-AF65-F5344CB8AC3E}">
        <p14:creationId xmlns:p14="http://schemas.microsoft.com/office/powerpoint/2010/main" val="1273435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1D38E-60F3-204A-B5A2-AD66DD7F4F87}"/>
              </a:ext>
            </a:extLst>
          </p:cNvPr>
          <p:cNvSpPr>
            <a:spLocks noGrp="1"/>
          </p:cNvSpPr>
          <p:nvPr>
            <p:ph type="title"/>
          </p:nvPr>
        </p:nvSpPr>
        <p:spPr/>
        <p:txBody>
          <a:bodyPr/>
          <a:lstStyle/>
          <a:p>
            <a:r>
              <a:rPr lang="en-US" dirty="0"/>
              <a:t>1. Introduction, context, motivation</a:t>
            </a:r>
          </a:p>
        </p:txBody>
      </p:sp>
      <p:sp>
        <p:nvSpPr>
          <p:cNvPr id="3" name="Text Placeholder 2">
            <a:extLst>
              <a:ext uri="{FF2B5EF4-FFF2-40B4-BE49-F238E27FC236}">
                <a16:creationId xmlns:a16="http://schemas.microsoft.com/office/drawing/2014/main" id="{B3E2BEBD-8927-4F44-8F1C-83A48D1B003D}"/>
              </a:ext>
            </a:extLst>
          </p:cNvPr>
          <p:cNvSpPr>
            <a:spLocks noGrp="1"/>
          </p:cNvSpPr>
          <p:nvPr>
            <p:ph type="body" idx="1"/>
          </p:nvPr>
        </p:nvSpPr>
        <p:spPr/>
        <p:txBody>
          <a:bodyPr/>
          <a:lstStyle/>
          <a:p>
            <a:r>
              <a:rPr lang="en-US" dirty="0"/>
              <a:t>Why?</a:t>
            </a:r>
          </a:p>
        </p:txBody>
      </p:sp>
      <p:sp>
        <p:nvSpPr>
          <p:cNvPr id="4" name="Slide Number Placeholder 3">
            <a:extLst>
              <a:ext uri="{FF2B5EF4-FFF2-40B4-BE49-F238E27FC236}">
                <a16:creationId xmlns:a16="http://schemas.microsoft.com/office/drawing/2014/main" id="{E990772F-8B5B-F341-B9D7-35A6970C64D3}"/>
              </a:ext>
            </a:extLst>
          </p:cNvPr>
          <p:cNvSpPr>
            <a:spLocks noGrp="1"/>
          </p:cNvSpPr>
          <p:nvPr>
            <p:ph type="sldNum" sz="quarter" idx="12"/>
          </p:nvPr>
        </p:nvSpPr>
        <p:spPr/>
        <p:txBody>
          <a:bodyPr/>
          <a:lstStyle/>
          <a:p>
            <a:fld id="{40FD0629-489C-2B4C-9462-5B2376EE3AC2}" type="slidenum">
              <a:rPr lang="en-US" smtClean="0"/>
              <a:t>2</a:t>
            </a:fld>
            <a:endParaRPr lang="en-US"/>
          </a:p>
        </p:txBody>
      </p:sp>
    </p:spTree>
    <p:extLst>
      <p:ext uri="{BB962C8B-B14F-4D97-AF65-F5344CB8AC3E}">
        <p14:creationId xmlns:p14="http://schemas.microsoft.com/office/powerpoint/2010/main" val="2546396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771232"/>
          </a:xfrm>
        </p:spPr>
        <p:txBody>
          <a:bodyPr/>
          <a:lstStyle/>
          <a:p>
            <a:r>
              <a:rPr lang="en-US" dirty="0" err="1"/>
              <a:t>GeantV</a:t>
            </a:r>
            <a:r>
              <a:rPr lang="en-US" dirty="0"/>
              <a:t> EM physics models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20749587"/>
              </p:ext>
            </p:extLst>
          </p:nvPr>
        </p:nvGraphicFramePr>
        <p:xfrm>
          <a:off x="251013" y="968191"/>
          <a:ext cx="11779622" cy="5308600"/>
        </p:xfrm>
        <a:graphic>
          <a:graphicData uri="http://schemas.openxmlformats.org/drawingml/2006/table">
            <a:tbl>
              <a:tblPr firstRow="1" bandRow="1">
                <a:tableStyleId>{5C22544A-7EE6-4342-B048-85BDC9FD1C3A}</a:tableStyleId>
              </a:tblPr>
              <a:tblGrid>
                <a:gridCol w="986116">
                  <a:extLst>
                    <a:ext uri="{9D8B030D-6E8A-4147-A177-3AD203B41FA5}">
                      <a16:colId xmlns:a16="http://schemas.microsoft.com/office/drawing/2014/main" val="20000"/>
                    </a:ext>
                  </a:extLst>
                </a:gridCol>
                <a:gridCol w="1864659">
                  <a:extLst>
                    <a:ext uri="{9D8B030D-6E8A-4147-A177-3AD203B41FA5}">
                      <a16:colId xmlns:a16="http://schemas.microsoft.com/office/drawing/2014/main" val="20001"/>
                    </a:ext>
                  </a:extLst>
                </a:gridCol>
                <a:gridCol w="4570199">
                  <a:extLst>
                    <a:ext uri="{9D8B030D-6E8A-4147-A177-3AD203B41FA5}">
                      <a16:colId xmlns:a16="http://schemas.microsoft.com/office/drawing/2014/main" val="20002"/>
                    </a:ext>
                  </a:extLst>
                </a:gridCol>
                <a:gridCol w="4358648">
                  <a:extLst>
                    <a:ext uri="{9D8B030D-6E8A-4147-A177-3AD203B41FA5}">
                      <a16:colId xmlns:a16="http://schemas.microsoft.com/office/drawing/2014/main" val="20003"/>
                    </a:ext>
                  </a:extLst>
                </a:gridCol>
              </a:tblGrid>
              <a:tr h="185420">
                <a:tc rowSpan="2">
                  <a:txBody>
                    <a:bodyPr/>
                    <a:lstStyle/>
                    <a:p>
                      <a:pPr algn="ctr"/>
                      <a:r>
                        <a:rPr lang="en-US" sz="1200" dirty="0"/>
                        <a:t>particle</a:t>
                      </a:r>
                    </a:p>
                  </a:txBody>
                  <a:tcPr/>
                </a:tc>
                <a:tc rowSpan="2">
                  <a:txBody>
                    <a:bodyPr/>
                    <a:lstStyle/>
                    <a:p>
                      <a:pPr algn="ctr"/>
                      <a:r>
                        <a:rPr lang="en-US" sz="1200"/>
                        <a:t>processes</a:t>
                      </a:r>
                    </a:p>
                  </a:txBody>
                  <a:tcPr/>
                </a:tc>
                <a:tc gridSpan="2">
                  <a:txBody>
                    <a:bodyPr/>
                    <a:lstStyle/>
                    <a:p>
                      <a:pPr algn="ctr"/>
                      <a:r>
                        <a:rPr lang="en-US" sz="1200" dirty="0"/>
                        <a:t>models(s)</a:t>
                      </a:r>
                    </a:p>
                  </a:txBody>
                  <a:tcPr/>
                </a:tc>
                <a:tc hMerge="1">
                  <a:txBody>
                    <a:bodyPr/>
                    <a:lstStyle/>
                    <a:p>
                      <a:endParaRPr lang="en-US"/>
                    </a:p>
                  </a:txBody>
                  <a:tcPr/>
                </a:tc>
                <a:extLst>
                  <a:ext uri="{0D108BD9-81ED-4DB2-BD59-A6C34878D82A}">
                    <a16:rowId xmlns:a16="http://schemas.microsoft.com/office/drawing/2014/main" val="10000"/>
                  </a:ext>
                </a:extLst>
              </a:tr>
              <a:tr h="185420">
                <a:tc vMerge="1">
                  <a:txBody>
                    <a:bodyPr/>
                    <a:lstStyle/>
                    <a:p>
                      <a:endParaRPr lang="en-US"/>
                    </a:p>
                  </a:txBody>
                  <a:tcPr/>
                </a:tc>
                <a:tc vMerge="1">
                  <a:txBody>
                    <a:bodyPr/>
                    <a:lstStyle/>
                    <a:p>
                      <a:endParaRPr lang="en-US"/>
                    </a:p>
                  </a:txBody>
                  <a:tcPr/>
                </a:tc>
                <a:tc>
                  <a:txBody>
                    <a:bodyPr/>
                    <a:lstStyle/>
                    <a:p>
                      <a:pPr algn="ctr"/>
                      <a:r>
                        <a:rPr lang="en-US" sz="1200"/>
                        <a:t>GeantV</a:t>
                      </a:r>
                      <a:endParaRPr lang="en-US" sz="1200" dirty="0"/>
                    </a:p>
                  </a:txBody>
                  <a:tcPr/>
                </a:tc>
                <a:tc>
                  <a:txBody>
                    <a:bodyPr/>
                    <a:lstStyle/>
                    <a:p>
                      <a:pPr algn="ctr"/>
                      <a:r>
                        <a:rPr lang="en-US" sz="1200" dirty="0"/>
                        <a:t>Geant4 defaults</a:t>
                      </a:r>
                    </a:p>
                  </a:txBody>
                  <a:tcPr/>
                </a:tc>
                <a:extLst>
                  <a:ext uri="{0D108BD9-81ED-4DB2-BD59-A6C34878D82A}">
                    <a16:rowId xmlns:a16="http://schemas.microsoft.com/office/drawing/2014/main" val="10001"/>
                  </a:ext>
                </a:extLst>
              </a:tr>
              <a:tr h="123613">
                <a:tc rowSpan="5">
                  <a:txBody>
                    <a:bodyPr/>
                    <a:lstStyle/>
                    <a:p>
                      <a:pPr algn="ctr"/>
                      <a:r>
                        <a:rPr lang="en-US" sz="1200" dirty="0"/>
                        <a:t>e</a:t>
                      </a:r>
                      <a:r>
                        <a:rPr lang="en-US" sz="1200" baseline="30000" dirty="0"/>
                        <a:t>-</a:t>
                      </a:r>
                      <a:endParaRPr lang="en-US" sz="1200" dirty="0"/>
                    </a:p>
                  </a:txBody>
                  <a:tcPr/>
                </a:tc>
                <a:tc>
                  <a:txBody>
                    <a:bodyPr/>
                    <a:lstStyle/>
                    <a:p>
                      <a:pPr algn="ctr"/>
                      <a:r>
                        <a:rPr lang="en-US" sz="1200" dirty="0" err="1"/>
                        <a:t>ionisation</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M</a:t>
                      </a:r>
                      <a:r>
                        <a:rPr lang="da-DK" sz="1200" kern="1200" dirty="0">
                          <a:solidFill>
                            <a:schemeClr val="dk1"/>
                          </a:solidFill>
                          <a:effectLst/>
                          <a:latin typeface="+mn-lt"/>
                          <a:ea typeface="+mn-ea"/>
                          <a:cs typeface="+mn-cs"/>
                        </a:rPr>
                        <a:t>øller</a:t>
                      </a:r>
                      <a:r>
                        <a:rPr lang="mr-IN" sz="1200" kern="1200" dirty="0">
                          <a:solidFill>
                            <a:schemeClr val="dk1"/>
                          </a:solidFill>
                          <a:effectLst/>
                          <a:latin typeface="+mn-lt"/>
                          <a:ea typeface="+mn-ea"/>
                          <a:cs typeface="+mn-cs"/>
                        </a:rPr>
                        <a:t>[100eV-100TeV]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M</a:t>
                      </a:r>
                      <a:r>
                        <a:rPr lang="da-DK" sz="1200" kern="1200" dirty="0">
                          <a:solidFill>
                            <a:schemeClr val="dk1"/>
                          </a:solidFill>
                          <a:effectLst/>
                          <a:latin typeface="+mn-lt"/>
                          <a:ea typeface="+mn-ea"/>
                          <a:cs typeface="+mn-cs"/>
                        </a:rPr>
                        <a:t>øller</a:t>
                      </a:r>
                      <a:r>
                        <a:rPr lang="mr-IN" sz="1200" kern="1200" dirty="0">
                          <a:solidFill>
                            <a:schemeClr val="dk1"/>
                          </a:solidFill>
                          <a:effectLst/>
                          <a:latin typeface="+mn-lt"/>
                          <a:ea typeface="+mn-ea"/>
                          <a:cs typeface="+mn-cs"/>
                        </a:rPr>
                        <a:t>[100eV-100TeV]</a:t>
                      </a:r>
                    </a:p>
                  </a:txBody>
                  <a:tcPr/>
                </a:tc>
                <a:extLst>
                  <a:ext uri="{0D108BD9-81ED-4DB2-BD59-A6C34878D82A}">
                    <a16:rowId xmlns:a16="http://schemas.microsoft.com/office/drawing/2014/main" val="10002"/>
                  </a:ext>
                </a:extLst>
              </a:tr>
              <a:tr h="182880">
                <a:tc vMerge="1">
                  <a:txBody>
                    <a:bodyPr/>
                    <a:lstStyle/>
                    <a:p>
                      <a:endParaRPr lang="en-US"/>
                    </a:p>
                  </a:txBody>
                  <a:tcPr/>
                </a:tc>
                <a:tc rowSpan="2">
                  <a:txBody>
                    <a:bodyPr/>
                    <a:lstStyle/>
                    <a:p>
                      <a:pPr algn="ctr"/>
                      <a:r>
                        <a:rPr lang="en-US" sz="1200" dirty="0"/>
                        <a:t>bremsstrahlung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Seltzer-Berger [1keV-1GeV]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Seltzer-Berger [1keV-1GeV]</a:t>
                      </a:r>
                    </a:p>
                  </a:txBody>
                  <a:tcPr/>
                </a:tc>
                <a:extLst>
                  <a:ext uri="{0D108BD9-81ED-4DB2-BD59-A6C34878D82A}">
                    <a16:rowId xmlns:a16="http://schemas.microsoft.com/office/drawing/2014/main" val="10003"/>
                  </a:ext>
                </a:extLst>
              </a:tr>
              <a:tr h="182880">
                <a:tc vMerge="1">
                  <a:txBody>
                    <a:bodyPr/>
                    <a:lstStyle/>
                    <a:p>
                      <a:endParaRPr lang="en-US"/>
                    </a:p>
                  </a:txBody>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Tsai (Bethe-</a:t>
                      </a:r>
                      <a:r>
                        <a:rPr lang="en-US" sz="1200" kern="1200" dirty="0" err="1">
                          <a:solidFill>
                            <a:schemeClr val="dk1"/>
                          </a:solidFill>
                          <a:effectLst/>
                          <a:latin typeface="+mn-lt"/>
                          <a:ea typeface="+mn-ea"/>
                          <a:cs typeface="+mn-cs"/>
                        </a:rPr>
                        <a:t>Heitler</a:t>
                      </a:r>
                      <a:r>
                        <a:rPr lang="en-US" sz="1200" kern="1200" dirty="0">
                          <a:solidFill>
                            <a:schemeClr val="dk1"/>
                          </a:solidFill>
                          <a:effectLst/>
                          <a:latin typeface="+mn-lt"/>
                          <a:ea typeface="+mn-ea"/>
                          <a:cs typeface="+mn-cs"/>
                        </a:rPr>
                        <a:t>) w. LPM. [1GeV-100TeV]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Tsai (Bethe-</a:t>
                      </a:r>
                      <a:r>
                        <a:rPr lang="en-US" sz="1200" kern="1200" dirty="0" err="1">
                          <a:solidFill>
                            <a:schemeClr val="dk1"/>
                          </a:solidFill>
                          <a:effectLst/>
                          <a:latin typeface="+mn-lt"/>
                          <a:ea typeface="+mn-ea"/>
                          <a:cs typeface="+mn-cs"/>
                        </a:rPr>
                        <a:t>Heitler</a:t>
                      </a:r>
                      <a:r>
                        <a:rPr lang="en-US" sz="1200" kern="1200" dirty="0">
                          <a:solidFill>
                            <a:schemeClr val="dk1"/>
                          </a:solidFill>
                          <a:effectLst/>
                          <a:latin typeface="+mn-lt"/>
                          <a:ea typeface="+mn-ea"/>
                          <a:cs typeface="+mn-cs"/>
                        </a:rPr>
                        <a:t>) w. LPM. [1GeV-100TeV]</a:t>
                      </a:r>
                    </a:p>
                  </a:txBody>
                  <a:tcPr/>
                </a:tc>
                <a:extLst>
                  <a:ext uri="{0D108BD9-81ED-4DB2-BD59-A6C34878D82A}">
                    <a16:rowId xmlns:a16="http://schemas.microsoft.com/office/drawing/2014/main" val="10004"/>
                  </a:ext>
                </a:extLst>
              </a:tr>
              <a:tr h="167640">
                <a:tc vMerge="1">
                  <a:txBody>
                    <a:bodyPr/>
                    <a:lstStyle/>
                    <a:p>
                      <a:endParaRPr lang="en-US"/>
                    </a:p>
                  </a:txBody>
                  <a:tcPr/>
                </a:tc>
                <a:tc rowSpan="2">
                  <a:txBody>
                    <a:bodyPr/>
                    <a:lstStyle/>
                    <a:p>
                      <a:pPr algn="ctr"/>
                      <a:r>
                        <a:rPr lang="en-US" sz="1200" dirty="0"/>
                        <a:t>Coulomb sc.</a:t>
                      </a:r>
                    </a:p>
                  </a:txBody>
                  <a:tcPr/>
                </a:tc>
                <a:tc rowSpan="2">
                  <a:txBody>
                    <a:bodyPr/>
                    <a:lstStyle/>
                    <a:p>
                      <a:pPr algn="ctr"/>
                      <a:r>
                        <a:rPr lang="en-US" sz="1200" dirty="0"/>
                        <a:t>GS MSC model [100eV-100TeV]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Urban MSC model [100eV-100TeV]</a:t>
                      </a:r>
                    </a:p>
                  </a:txBody>
                  <a:tcPr/>
                </a:tc>
                <a:extLst>
                  <a:ext uri="{0D108BD9-81ED-4DB2-BD59-A6C34878D82A}">
                    <a16:rowId xmlns:a16="http://schemas.microsoft.com/office/drawing/2014/main" val="10005"/>
                  </a:ext>
                </a:extLst>
              </a:tr>
              <a:tr h="16764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rgbClr val="FF0000"/>
                          </a:solidFill>
                          <a:effectLst/>
                          <a:latin typeface="+mn-lt"/>
                          <a:ea typeface="+mn-ea"/>
                          <a:cs typeface="+mn-cs"/>
                        </a:rPr>
                        <a:t>Mixed model [100MeV-100TeV]</a:t>
                      </a:r>
                    </a:p>
                  </a:txBody>
                  <a:tcPr/>
                </a:tc>
                <a:extLst>
                  <a:ext uri="{0D108BD9-81ED-4DB2-BD59-A6C34878D82A}">
                    <a16:rowId xmlns:a16="http://schemas.microsoft.com/office/drawing/2014/main" val="10006"/>
                  </a:ext>
                </a:extLst>
              </a:tr>
              <a:tr h="0">
                <a:tc rowSpan="6">
                  <a:txBody>
                    <a:bodyPr/>
                    <a:lstStyle/>
                    <a:p>
                      <a:pPr algn="ctr"/>
                      <a:r>
                        <a:rPr lang="en-US" sz="1200" dirty="0"/>
                        <a:t>e</a:t>
                      </a:r>
                      <a:r>
                        <a:rPr lang="en-US" sz="1200" baseline="30000" dirty="0"/>
                        <a:t>+</a:t>
                      </a:r>
                      <a:endParaRPr lang="en-US" sz="1200" dirty="0"/>
                    </a:p>
                  </a:txBody>
                  <a:tcPr/>
                </a:tc>
                <a:tc>
                  <a:txBody>
                    <a:bodyPr/>
                    <a:lstStyle/>
                    <a:p>
                      <a:pPr algn="ctr"/>
                      <a:r>
                        <a:rPr lang="en-US" sz="1200" dirty="0" err="1"/>
                        <a:t>ionisation</a:t>
                      </a:r>
                      <a:endParaRPr lang="en-US" sz="1200" dirty="0"/>
                    </a:p>
                  </a:txBody>
                  <a:tcPr/>
                </a:tc>
                <a:tc>
                  <a:txBody>
                    <a:bodyPr/>
                    <a:lstStyle/>
                    <a:p>
                      <a:pPr algn="ctr"/>
                      <a:r>
                        <a:rPr lang="mr-IN" sz="1200" dirty="0" err="1"/>
                        <a:t>Bhabha</a:t>
                      </a:r>
                      <a:r>
                        <a:rPr lang="mr-IN" sz="1200" dirty="0"/>
                        <a:t> [100eV-100TeV]</a:t>
                      </a:r>
                    </a:p>
                  </a:txBody>
                  <a:tcPr/>
                </a:tc>
                <a:tc>
                  <a:txBody>
                    <a:bodyPr/>
                    <a:lstStyle/>
                    <a:p>
                      <a:pPr algn="ctr"/>
                      <a:r>
                        <a:rPr lang="mr-IN" sz="1200" dirty="0" err="1"/>
                        <a:t>Bhabha</a:t>
                      </a:r>
                      <a:r>
                        <a:rPr lang="mr-IN" sz="1200" dirty="0"/>
                        <a:t> [100eV-100TeV]</a:t>
                      </a:r>
                    </a:p>
                  </a:txBody>
                  <a:tcPr/>
                </a:tc>
                <a:extLst>
                  <a:ext uri="{0D108BD9-81ED-4DB2-BD59-A6C34878D82A}">
                    <a16:rowId xmlns:a16="http://schemas.microsoft.com/office/drawing/2014/main" val="10007"/>
                  </a:ext>
                </a:extLst>
              </a:tr>
              <a:tr h="167640">
                <a:tc vMerge="1">
                  <a:txBody>
                    <a:bodyPr/>
                    <a:lstStyle/>
                    <a:p>
                      <a:endParaRPr lang="en-US"/>
                    </a:p>
                  </a:txBody>
                  <a:tcPr/>
                </a:tc>
                <a:tc rowSpan="2">
                  <a:txBody>
                    <a:bodyPr/>
                    <a:lstStyle/>
                    <a:p>
                      <a:pPr algn="ctr"/>
                      <a:r>
                        <a:rPr lang="en-US" sz="1200" dirty="0"/>
                        <a:t>bremsstrahlung</a:t>
                      </a:r>
                    </a:p>
                  </a:txBody>
                  <a:tcPr/>
                </a:tc>
                <a:tc>
                  <a:txBody>
                    <a:bodyPr/>
                    <a:lstStyle/>
                    <a:p>
                      <a:pPr algn="ctr"/>
                      <a:r>
                        <a:rPr lang="en-US" sz="1200" dirty="0"/>
                        <a:t>Seltzer-Berger [1keV-1GeV]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Seltzer-Berger [1keV-1GeV]</a:t>
                      </a:r>
                    </a:p>
                  </a:txBody>
                  <a:tcPr/>
                </a:tc>
                <a:extLst>
                  <a:ext uri="{0D108BD9-81ED-4DB2-BD59-A6C34878D82A}">
                    <a16:rowId xmlns:a16="http://schemas.microsoft.com/office/drawing/2014/main" val="10008"/>
                  </a:ext>
                </a:extLst>
              </a:tr>
              <a:tr h="167640">
                <a:tc vMerge="1">
                  <a:txBody>
                    <a:bodyPr/>
                    <a:lstStyle/>
                    <a:p>
                      <a:endParaRPr lang="en-US"/>
                    </a:p>
                  </a:txBody>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Tsai (Bethe-</a:t>
                      </a:r>
                      <a:r>
                        <a:rPr lang="en-US" sz="1200" kern="1200" dirty="0" err="1">
                          <a:solidFill>
                            <a:schemeClr val="dk1"/>
                          </a:solidFill>
                          <a:effectLst/>
                          <a:latin typeface="+mn-lt"/>
                          <a:ea typeface="+mn-ea"/>
                          <a:cs typeface="+mn-cs"/>
                        </a:rPr>
                        <a:t>Heitler</a:t>
                      </a:r>
                      <a:r>
                        <a:rPr lang="en-US" sz="1200" kern="1200" dirty="0">
                          <a:solidFill>
                            <a:schemeClr val="dk1"/>
                          </a:solidFill>
                          <a:effectLst/>
                          <a:latin typeface="+mn-lt"/>
                          <a:ea typeface="+mn-ea"/>
                          <a:cs typeface="+mn-cs"/>
                        </a:rPr>
                        <a:t>) w. LPM. [1GeV-100TeV]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mn-lt"/>
                          <a:ea typeface="+mn-ea"/>
                          <a:cs typeface="+mn-cs"/>
                        </a:rPr>
                        <a:t>Tsai (Bethe-</a:t>
                      </a:r>
                      <a:r>
                        <a:rPr lang="en-US" sz="1200" kern="1200" dirty="0" err="1">
                          <a:solidFill>
                            <a:schemeClr val="dk1"/>
                          </a:solidFill>
                          <a:effectLst/>
                          <a:latin typeface="+mn-lt"/>
                          <a:ea typeface="+mn-ea"/>
                          <a:cs typeface="+mn-cs"/>
                        </a:rPr>
                        <a:t>Heitler</a:t>
                      </a:r>
                      <a:r>
                        <a:rPr lang="en-US" sz="1200" kern="1200" dirty="0">
                          <a:solidFill>
                            <a:schemeClr val="dk1"/>
                          </a:solidFill>
                          <a:effectLst/>
                          <a:latin typeface="+mn-lt"/>
                          <a:ea typeface="+mn-ea"/>
                          <a:cs typeface="+mn-cs"/>
                        </a:rPr>
                        <a:t>) w. LPM. [1GeV-100TeV]</a:t>
                      </a:r>
                    </a:p>
                  </a:txBody>
                  <a:tcPr/>
                </a:tc>
                <a:extLst>
                  <a:ext uri="{0D108BD9-81ED-4DB2-BD59-A6C34878D82A}">
                    <a16:rowId xmlns:a16="http://schemas.microsoft.com/office/drawing/2014/main" val="10009"/>
                  </a:ext>
                </a:extLst>
              </a:tr>
              <a:tr h="152400">
                <a:tc vMerge="1">
                  <a:txBody>
                    <a:bodyPr/>
                    <a:lstStyle/>
                    <a:p>
                      <a:endParaRPr lang="en-US"/>
                    </a:p>
                  </a:txBody>
                  <a:tcPr/>
                </a:tc>
                <a:tc rowSpan="2">
                  <a:txBody>
                    <a:bodyPr/>
                    <a:lstStyle/>
                    <a:p>
                      <a:pPr algn="ctr"/>
                      <a:r>
                        <a:rPr lang="en-US" sz="1200" dirty="0"/>
                        <a:t>Coulomb sc.</a:t>
                      </a:r>
                    </a:p>
                  </a:txBody>
                  <a:tcPr/>
                </a:tc>
                <a:tc rowSpan="2">
                  <a:txBody>
                    <a:bodyPr/>
                    <a:lstStyle/>
                    <a:p>
                      <a:pPr algn="ctr"/>
                      <a:r>
                        <a:rPr lang="en-US" sz="1200" dirty="0"/>
                        <a:t>GS MSC model [100eV-100TeV]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Urban MSC model [100eV-100TeV]</a:t>
                      </a:r>
                    </a:p>
                  </a:txBody>
                  <a:tcPr/>
                </a:tc>
                <a:extLst>
                  <a:ext uri="{0D108BD9-81ED-4DB2-BD59-A6C34878D82A}">
                    <a16:rowId xmlns:a16="http://schemas.microsoft.com/office/drawing/2014/main" val="10010"/>
                  </a:ext>
                </a:extLst>
              </a:tr>
              <a:tr h="1524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rgbClr val="FF0000"/>
                          </a:solidFill>
                          <a:effectLst/>
                          <a:latin typeface="+mn-lt"/>
                          <a:ea typeface="+mn-ea"/>
                          <a:cs typeface="+mn-cs"/>
                        </a:rPr>
                        <a:t>Mixed model [100MeV-100TeV]</a:t>
                      </a:r>
                    </a:p>
                  </a:txBody>
                  <a:tcPr/>
                </a:tc>
                <a:extLst>
                  <a:ext uri="{0D108BD9-81ED-4DB2-BD59-A6C34878D82A}">
                    <a16:rowId xmlns:a16="http://schemas.microsoft.com/office/drawing/2014/main" val="10011"/>
                  </a:ext>
                </a:extLst>
              </a:tr>
              <a:tr h="0">
                <a:tc vMerge="1">
                  <a:txBody>
                    <a:bodyPr/>
                    <a:lstStyle/>
                    <a:p>
                      <a:endParaRPr lang="en-US"/>
                    </a:p>
                  </a:txBody>
                  <a:tcPr/>
                </a:tc>
                <a:tc>
                  <a:txBody>
                    <a:bodyPr/>
                    <a:lstStyle/>
                    <a:p>
                      <a:pPr algn="ctr"/>
                      <a:r>
                        <a:rPr lang="en-US" sz="1200" dirty="0"/>
                        <a:t>annihilation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t>
                      </a:r>
                      <a:r>
                        <a:rPr lang="de-DE" sz="1200" dirty="0" err="1">
                          <a:solidFill>
                            <a:schemeClr val="tx1"/>
                          </a:solidFill>
                        </a:rPr>
                        <a:t>Heitler</a:t>
                      </a:r>
                      <a:r>
                        <a:rPr lang="de-DE" sz="1200" dirty="0">
                          <a:solidFill>
                            <a:schemeClr val="tx1"/>
                          </a:solidFill>
                        </a:rPr>
                        <a:t> (2𝛾) [0-100TeV]</a:t>
                      </a:r>
                    </a:p>
                  </a:txBody>
                  <a:tcPr/>
                </a:tc>
                <a:tc>
                  <a:txBody>
                    <a:bodyPr/>
                    <a:lstStyle/>
                    <a:p>
                      <a:pPr algn="ctr"/>
                      <a:r>
                        <a:rPr lang="de-DE" sz="1200" dirty="0" err="1">
                          <a:solidFill>
                            <a:schemeClr val="tx1"/>
                          </a:solidFill>
                        </a:rPr>
                        <a:t>Heitler</a:t>
                      </a:r>
                      <a:r>
                        <a:rPr lang="de-DE" sz="1200" dirty="0">
                          <a:solidFill>
                            <a:schemeClr val="tx1"/>
                          </a:solidFill>
                        </a:rPr>
                        <a:t> (2𝛾) [0-100TeV]</a:t>
                      </a:r>
                    </a:p>
                  </a:txBody>
                  <a:tcPr/>
                </a:tc>
                <a:extLst>
                  <a:ext uri="{0D108BD9-81ED-4DB2-BD59-A6C34878D82A}">
                    <a16:rowId xmlns:a16="http://schemas.microsoft.com/office/drawing/2014/main" val="10012"/>
                  </a:ext>
                </a:extLst>
              </a:tr>
              <a:tr h="0">
                <a:tc rowSpan="5">
                  <a:txBody>
                    <a:bodyPr/>
                    <a:lstStyle/>
                    <a:p>
                      <a:pPr algn="ctr"/>
                      <a:r>
                        <a:rPr lang="en-US" sz="1200" dirty="0"/>
                        <a:t>𝛾</a:t>
                      </a:r>
                    </a:p>
                  </a:txBody>
                  <a:tcPr/>
                </a:tc>
                <a:tc>
                  <a:txBody>
                    <a:bodyPr/>
                    <a:lstStyle/>
                    <a:p>
                      <a:pPr algn="ctr"/>
                      <a:r>
                        <a:rPr lang="en-US" sz="1200" dirty="0"/>
                        <a:t>photoelectric</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Sauter-</a:t>
                      </a:r>
                      <a:r>
                        <a:rPr lang="en-US" sz="1200" dirty="0" err="1">
                          <a:solidFill>
                            <a:schemeClr val="tx1"/>
                          </a:solidFill>
                        </a:rPr>
                        <a:t>Gavrila</a:t>
                      </a:r>
                      <a:r>
                        <a:rPr lang="en-US" sz="1200" dirty="0">
                          <a:solidFill>
                            <a:schemeClr val="tx1"/>
                          </a:solidFill>
                        </a:rPr>
                        <a:t> + EPICS2014 [1eV-100TeV]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Sauter-</a:t>
                      </a:r>
                      <a:r>
                        <a:rPr lang="en-US" sz="1200" dirty="0" err="1">
                          <a:solidFill>
                            <a:schemeClr val="tx1"/>
                          </a:solidFill>
                        </a:rPr>
                        <a:t>Gavrila</a:t>
                      </a:r>
                      <a:r>
                        <a:rPr lang="en-US" sz="1200" dirty="0">
                          <a:solidFill>
                            <a:schemeClr val="tx1"/>
                          </a:solidFill>
                        </a:rPr>
                        <a:t> + EPICS2014 [1eV-100TeV]</a:t>
                      </a:r>
                    </a:p>
                  </a:txBody>
                  <a:tcPr/>
                </a:tc>
                <a:extLst>
                  <a:ext uri="{0D108BD9-81ED-4DB2-BD59-A6C34878D82A}">
                    <a16:rowId xmlns:a16="http://schemas.microsoft.com/office/drawing/2014/main" val="10013"/>
                  </a:ext>
                </a:extLst>
              </a:tr>
              <a:tr h="273050">
                <a:tc vMerge="1">
                  <a:txBody>
                    <a:bodyPr/>
                    <a:lstStyle/>
                    <a:p>
                      <a:endParaRPr lang="en-US"/>
                    </a:p>
                  </a:txBody>
                  <a:tcPr/>
                </a:tc>
                <a:tc>
                  <a:txBody>
                    <a:bodyPr/>
                    <a:lstStyle/>
                    <a:p>
                      <a:pPr algn="ctr"/>
                      <a:r>
                        <a:rPr lang="en-US" sz="1200" dirty="0"/>
                        <a:t>incoherent sc.</a:t>
                      </a:r>
                    </a:p>
                  </a:txBody>
                  <a:tcPr/>
                </a:tc>
                <a:tc>
                  <a:txBody>
                    <a:bodyPr/>
                    <a:lstStyle/>
                    <a:p>
                      <a:pPr algn="ctr"/>
                      <a:r>
                        <a:rPr lang="en-US" sz="1200" dirty="0"/>
                        <a:t>Klein-</a:t>
                      </a:r>
                      <a:r>
                        <a:rPr lang="en-US" sz="1200" dirty="0" err="1"/>
                        <a:t>Nishina</a:t>
                      </a:r>
                      <a:r>
                        <a:rPr lang="en-US" sz="1200" baseline="30000" dirty="0"/>
                        <a:t>+</a:t>
                      </a:r>
                      <a:r>
                        <a:rPr lang="en-US" sz="1200" dirty="0"/>
                        <a:t> [100eV-100TeV]</a:t>
                      </a:r>
                    </a:p>
                  </a:txBody>
                  <a:tcPr/>
                </a:tc>
                <a:tc>
                  <a:txBody>
                    <a:bodyPr/>
                    <a:lstStyle/>
                    <a:p>
                      <a:pPr algn="ctr"/>
                      <a:r>
                        <a:rPr lang="en-US" sz="1200" dirty="0"/>
                        <a:t>Klein-</a:t>
                      </a:r>
                      <a:r>
                        <a:rPr lang="en-US" sz="1200" dirty="0" err="1"/>
                        <a:t>Nishina</a:t>
                      </a:r>
                      <a:r>
                        <a:rPr lang="en-US" sz="1200" baseline="30000" dirty="0"/>
                        <a:t>+</a:t>
                      </a:r>
                      <a:r>
                        <a:rPr lang="en-US" sz="1200" dirty="0"/>
                        <a:t> [100eV-100TeV]</a:t>
                      </a:r>
                    </a:p>
                  </a:txBody>
                  <a:tcPr/>
                </a:tc>
                <a:extLst>
                  <a:ext uri="{0D108BD9-81ED-4DB2-BD59-A6C34878D82A}">
                    <a16:rowId xmlns:a16="http://schemas.microsoft.com/office/drawing/2014/main" val="10014"/>
                  </a:ext>
                </a:extLst>
              </a:tr>
              <a:tr h="152400">
                <a:tc vMerge="1">
                  <a:txBody>
                    <a:bodyPr/>
                    <a:lstStyle/>
                    <a:p>
                      <a:endParaRPr lang="en-US"/>
                    </a:p>
                  </a:txBody>
                  <a:tcPr/>
                </a:tc>
                <a:tc rowSpan="2">
                  <a:txBody>
                    <a:bodyPr/>
                    <a:lstStyle/>
                    <a:p>
                      <a:pPr algn="ctr"/>
                      <a:r>
                        <a:rPr lang="en-US" sz="1200" dirty="0" err="1"/>
                        <a:t>e</a:t>
                      </a:r>
                      <a:r>
                        <a:rPr lang="en-US" sz="1200" baseline="30000" dirty="0" err="1"/>
                        <a:t>+</a:t>
                      </a:r>
                      <a:r>
                        <a:rPr lang="en-US" sz="1200" baseline="0" dirty="0" err="1"/>
                        <a:t>e</a:t>
                      </a:r>
                      <a:r>
                        <a:rPr lang="en-US" sz="1200" baseline="30000" dirty="0"/>
                        <a:t>-</a:t>
                      </a:r>
                      <a:r>
                        <a:rPr lang="en-US" sz="1200" baseline="0" dirty="0"/>
                        <a:t> pair production</a:t>
                      </a:r>
                      <a:endParaRPr lang="en-US" sz="1200" dirty="0"/>
                    </a:p>
                  </a:txBody>
                  <a:tcPr/>
                </a:tc>
                <a:tc>
                  <a:txBody>
                    <a:bodyPr/>
                    <a:lstStyle/>
                    <a:p>
                      <a:pPr algn="ctr"/>
                      <a:r>
                        <a:rPr lang="en-US" sz="1200" dirty="0"/>
                        <a:t>Bethe-</a:t>
                      </a:r>
                      <a:r>
                        <a:rPr lang="en-US" sz="1200" dirty="0" err="1"/>
                        <a:t>Heitler</a:t>
                      </a:r>
                      <a:r>
                        <a:rPr lang="en-US" sz="1200" baseline="30000" dirty="0"/>
                        <a:t>+</a:t>
                      </a:r>
                      <a:r>
                        <a:rPr lang="en-US" sz="1200" dirty="0"/>
                        <a:t> [100eV-100TeV]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Bethe-</a:t>
                      </a:r>
                      <a:r>
                        <a:rPr lang="en-US" sz="1200" dirty="0" err="1"/>
                        <a:t>Heitler</a:t>
                      </a:r>
                      <a:r>
                        <a:rPr lang="en-US" sz="1200" baseline="30000" dirty="0"/>
                        <a:t>+</a:t>
                      </a:r>
                      <a:r>
                        <a:rPr lang="en-US" sz="1200" dirty="0"/>
                        <a:t> [100eV-100TeV]</a:t>
                      </a:r>
                    </a:p>
                  </a:txBody>
                  <a:tcPr/>
                </a:tc>
                <a:extLst>
                  <a:ext uri="{0D108BD9-81ED-4DB2-BD59-A6C34878D82A}">
                    <a16:rowId xmlns:a16="http://schemas.microsoft.com/office/drawing/2014/main" val="10015"/>
                  </a:ext>
                </a:extLst>
              </a:tr>
              <a:tr h="152400">
                <a:tc vMerge="1">
                  <a:txBody>
                    <a:bodyPr/>
                    <a:lstStyle/>
                    <a:p>
                      <a:endParaRPr lang="en-US"/>
                    </a:p>
                  </a:txBody>
                  <a:tcPr/>
                </a:tc>
                <a:tc vMerge="1">
                  <a:txBody>
                    <a:bodyPr/>
                    <a:lstStyle/>
                    <a:p>
                      <a:endParaRPr lang="en-US"/>
                    </a:p>
                  </a:txBody>
                  <a:tcPr/>
                </a:tc>
                <a:tc>
                  <a:txBody>
                    <a:bodyPr/>
                    <a:lstStyle/>
                    <a:p>
                      <a:pPr algn="ctr"/>
                      <a:r>
                        <a:rPr lang="en-US" sz="1200" dirty="0">
                          <a:solidFill>
                            <a:schemeClr val="tx1"/>
                          </a:solidFill>
                        </a:rPr>
                        <a:t>Bethe-</a:t>
                      </a:r>
                      <a:r>
                        <a:rPr lang="en-US" sz="1200" dirty="0" err="1">
                          <a:solidFill>
                            <a:schemeClr val="tx1"/>
                          </a:solidFill>
                        </a:rPr>
                        <a:t>Heitler</a:t>
                      </a:r>
                      <a:r>
                        <a:rPr lang="en-US" sz="1200" baseline="30000" dirty="0">
                          <a:solidFill>
                            <a:schemeClr val="tx1"/>
                          </a:solidFill>
                        </a:rPr>
                        <a:t>+</a:t>
                      </a:r>
                      <a:r>
                        <a:rPr lang="en-US" sz="1200" dirty="0">
                          <a:solidFill>
                            <a:schemeClr val="tx1"/>
                          </a:solidFill>
                        </a:rPr>
                        <a:t> w. LPM [80GeV-100TeV]</a:t>
                      </a:r>
                    </a:p>
                  </a:txBody>
                  <a:tcPr/>
                </a:tc>
                <a:tc>
                  <a:txBody>
                    <a:bodyPr/>
                    <a:lstStyle/>
                    <a:p>
                      <a:pPr algn="ctr"/>
                      <a:r>
                        <a:rPr lang="en-US" sz="1200" dirty="0">
                          <a:solidFill>
                            <a:schemeClr val="tx1"/>
                          </a:solidFill>
                        </a:rPr>
                        <a:t>Bethe-</a:t>
                      </a:r>
                      <a:r>
                        <a:rPr lang="en-US" sz="1200" dirty="0" err="1">
                          <a:solidFill>
                            <a:schemeClr val="tx1"/>
                          </a:solidFill>
                        </a:rPr>
                        <a:t>Heitler</a:t>
                      </a:r>
                      <a:r>
                        <a:rPr lang="en-US" sz="1200" baseline="30000" dirty="0">
                          <a:solidFill>
                            <a:schemeClr val="tx1"/>
                          </a:solidFill>
                        </a:rPr>
                        <a:t>+</a:t>
                      </a:r>
                      <a:r>
                        <a:rPr lang="en-US" sz="1200" dirty="0">
                          <a:solidFill>
                            <a:schemeClr val="tx1"/>
                          </a:solidFill>
                        </a:rPr>
                        <a:t> w. LPM [80GeV-100TeV]</a:t>
                      </a:r>
                    </a:p>
                  </a:txBody>
                  <a:tcPr/>
                </a:tc>
                <a:extLst>
                  <a:ext uri="{0D108BD9-81ED-4DB2-BD59-A6C34878D82A}">
                    <a16:rowId xmlns:a16="http://schemas.microsoft.com/office/drawing/2014/main" val="10016"/>
                  </a:ext>
                </a:extLst>
              </a:tr>
              <a:tr h="0">
                <a:tc vMerge="1">
                  <a:txBody>
                    <a:bodyPr/>
                    <a:lstStyle/>
                    <a:p>
                      <a:endParaRPr lang="en-US"/>
                    </a:p>
                  </a:txBody>
                  <a:tcPr/>
                </a:tc>
                <a:tc>
                  <a:txBody>
                    <a:bodyPr/>
                    <a:lstStyle/>
                    <a:p>
                      <a:pPr algn="ctr"/>
                      <a:r>
                        <a:rPr lang="en-US" sz="1200" dirty="0"/>
                        <a:t>coherent </a:t>
                      </a:r>
                      <a:r>
                        <a:rPr lang="en-US" sz="1200" dirty="0" err="1"/>
                        <a:t>sc</a:t>
                      </a:r>
                      <a:endParaRPr lang="en-US" sz="1200" dirty="0"/>
                    </a:p>
                  </a:txBody>
                  <a:tcPr/>
                </a:tc>
                <a:tc>
                  <a:txBody>
                    <a:bodyPr/>
                    <a:lstStyle/>
                    <a:p>
                      <a:pPr algn="ctr"/>
                      <a:r>
                        <a:rPr lang="en-US" sz="1200" dirty="0"/>
                        <a:t>-</a:t>
                      </a:r>
                    </a:p>
                  </a:txBody>
                  <a:tcPr/>
                </a:tc>
                <a:tc>
                  <a:txBody>
                    <a:bodyPr/>
                    <a:lstStyle/>
                    <a:p>
                      <a:pPr algn="ctr"/>
                      <a:r>
                        <a:rPr lang="en-US" sz="1200" dirty="0">
                          <a:solidFill>
                            <a:srgbClr val="FF0000"/>
                          </a:solidFill>
                        </a:rPr>
                        <a:t>Livermore</a:t>
                      </a:r>
                    </a:p>
                  </a:txBody>
                  <a:tcPr/>
                </a:tc>
                <a:extLst>
                  <a:ext uri="{0D108BD9-81ED-4DB2-BD59-A6C34878D82A}">
                    <a16:rowId xmlns:a16="http://schemas.microsoft.com/office/drawing/2014/main" val="10017"/>
                  </a:ext>
                </a:extLst>
              </a:tr>
              <a:tr h="370840">
                <a:tc>
                  <a:txBody>
                    <a:bodyPr/>
                    <a:lstStyle/>
                    <a:p>
                      <a:pPr algn="ctr"/>
                      <a:r>
                        <a:rPr lang="en-US" sz="1200" dirty="0"/>
                        <a:t>+</a:t>
                      </a:r>
                    </a:p>
                  </a:txBody>
                  <a:tcPr/>
                </a:tc>
                <a:tc>
                  <a:txBody>
                    <a:bodyPr/>
                    <a:lstStyle/>
                    <a:p>
                      <a:pPr algn="ctr"/>
                      <a:r>
                        <a:rPr lang="en-US" sz="1200" dirty="0"/>
                        <a:t>energy loss </a:t>
                      </a:r>
                      <a:r>
                        <a:rPr lang="en-US" sz="1200" dirty="0" err="1"/>
                        <a:t>fluct</a:t>
                      </a:r>
                      <a:r>
                        <a:rPr lang="en-US" sz="1200" dirty="0"/>
                        <a:t>.</a:t>
                      </a:r>
                    </a:p>
                  </a:txBody>
                  <a:tcPr/>
                </a:tc>
                <a:tc>
                  <a:txBody>
                    <a:bodyPr/>
                    <a:lstStyle/>
                    <a:p>
                      <a:pPr algn="ctr"/>
                      <a:r>
                        <a:rPr lang="en-US" sz="1200" dirty="0"/>
                        <a:t>-</a:t>
                      </a:r>
                    </a:p>
                  </a:txBody>
                  <a:tcPr/>
                </a:tc>
                <a:tc>
                  <a:txBody>
                    <a:bodyPr/>
                    <a:lstStyle/>
                    <a:p>
                      <a:pPr algn="ctr"/>
                      <a:r>
                        <a:rPr lang="en-US" sz="1200" dirty="0">
                          <a:solidFill>
                            <a:srgbClr val="FF0000"/>
                          </a:solidFill>
                        </a:rPr>
                        <a:t>Urban</a:t>
                      </a:r>
                    </a:p>
                  </a:txBody>
                  <a:tcPr/>
                </a:tc>
                <a:extLst>
                  <a:ext uri="{0D108BD9-81ED-4DB2-BD59-A6C34878D82A}">
                    <a16:rowId xmlns:a16="http://schemas.microsoft.com/office/drawing/2014/main" val="10018"/>
                  </a:ext>
                </a:extLst>
              </a:tr>
            </a:tbl>
          </a:graphicData>
        </a:graphic>
      </p:graphicFrame>
      <p:sp>
        <p:nvSpPr>
          <p:cNvPr id="4" name="Slide Number Placeholder 3"/>
          <p:cNvSpPr>
            <a:spLocks noGrp="1"/>
          </p:cNvSpPr>
          <p:nvPr>
            <p:ph type="sldNum" sz="quarter" idx="12"/>
          </p:nvPr>
        </p:nvSpPr>
        <p:spPr/>
        <p:txBody>
          <a:bodyPr/>
          <a:lstStyle/>
          <a:p>
            <a:fld id="{6113E31D-E2AB-40D1-8B51-AFA5AFEF393A}" type="slidenum">
              <a:rPr lang="en-US" smtClean="0"/>
              <a:t>20</a:t>
            </a:fld>
            <a:endParaRPr lang="en-US" dirty="0"/>
          </a:p>
        </p:txBody>
      </p:sp>
      <p:sp>
        <p:nvSpPr>
          <p:cNvPr id="3" name="TextBox 2">
            <a:extLst>
              <a:ext uri="{FF2B5EF4-FFF2-40B4-BE49-F238E27FC236}">
                <a16:creationId xmlns:a16="http://schemas.microsoft.com/office/drawing/2014/main" id="{5B3BA30D-5C15-3B4D-A6A3-202A1096FAA8}"/>
              </a:ext>
            </a:extLst>
          </p:cNvPr>
          <p:cNvSpPr txBox="1"/>
          <p:nvPr/>
        </p:nvSpPr>
        <p:spPr>
          <a:xfrm>
            <a:off x="937846" y="6356350"/>
            <a:ext cx="5439508" cy="369332"/>
          </a:xfrm>
          <a:prstGeom prst="rect">
            <a:avLst/>
          </a:prstGeom>
          <a:noFill/>
        </p:spPr>
        <p:txBody>
          <a:bodyPr wrap="square" rtlCol="0">
            <a:spAutoFit/>
          </a:bodyPr>
          <a:lstStyle/>
          <a:p>
            <a:r>
              <a:rPr lang="en-US" dirty="0" err="1"/>
              <a:t>GeantV</a:t>
            </a:r>
            <a:r>
              <a:rPr lang="en-US" dirty="0"/>
              <a:t> physics list used also in Geant4 for comparisons</a:t>
            </a:r>
          </a:p>
        </p:txBody>
      </p:sp>
    </p:spTree>
    <p:extLst>
      <p:ext uri="{BB962C8B-B14F-4D97-AF65-F5344CB8AC3E}">
        <p14:creationId xmlns:p14="http://schemas.microsoft.com/office/powerpoint/2010/main" val="4114725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1371E-2D8F-224E-922C-FAEF8DA4DC19}"/>
              </a:ext>
            </a:extLst>
          </p:cNvPr>
          <p:cNvSpPr>
            <a:spLocks noGrp="1"/>
          </p:cNvSpPr>
          <p:nvPr>
            <p:ph type="title"/>
          </p:nvPr>
        </p:nvSpPr>
        <p:spPr/>
        <p:txBody>
          <a:bodyPr/>
          <a:lstStyle/>
          <a:p>
            <a:r>
              <a:rPr lang="en-US" dirty="0"/>
              <a:t>Vectorized EM physics models</a:t>
            </a:r>
          </a:p>
        </p:txBody>
      </p:sp>
      <p:sp>
        <p:nvSpPr>
          <p:cNvPr id="3" name="Content Placeholder 2">
            <a:extLst>
              <a:ext uri="{FF2B5EF4-FFF2-40B4-BE49-F238E27FC236}">
                <a16:creationId xmlns:a16="http://schemas.microsoft.com/office/drawing/2014/main" id="{475D16B5-C228-4F40-B729-2A3FAF768D2F}"/>
              </a:ext>
            </a:extLst>
          </p:cNvPr>
          <p:cNvSpPr>
            <a:spLocks noGrp="1"/>
          </p:cNvSpPr>
          <p:nvPr>
            <p:ph idx="1"/>
          </p:nvPr>
        </p:nvSpPr>
        <p:spPr/>
        <p:txBody>
          <a:bodyPr>
            <a:normAutofit fontScale="85000" lnSpcReduction="20000"/>
          </a:bodyPr>
          <a:lstStyle/>
          <a:p>
            <a:r>
              <a:rPr lang="en-US" dirty="0"/>
              <a:t>Rewritten models describing  nearly complete EM physics (except energy loss fluctuations)</a:t>
            </a:r>
          </a:p>
          <a:p>
            <a:pPr lvl="1"/>
            <a:r>
              <a:rPr lang="en-US" dirty="0"/>
              <a:t>More compact implementations, simplified interfaces</a:t>
            </a:r>
          </a:p>
          <a:p>
            <a:pPr lvl="1"/>
            <a:r>
              <a:rPr lang="en-US" dirty="0"/>
              <a:t>Support for multiple physics list</a:t>
            </a:r>
          </a:p>
          <a:p>
            <a:pPr lvl="1"/>
            <a:r>
              <a:rPr lang="en-US" dirty="0"/>
              <a:t>Several features went back also in Geant4, so the physics Geant4/</a:t>
            </a:r>
            <a:r>
              <a:rPr lang="en-US" dirty="0" err="1"/>
              <a:t>GeantV</a:t>
            </a:r>
            <a:r>
              <a:rPr lang="en-US" dirty="0"/>
              <a:t> can be numerically compatible</a:t>
            </a:r>
          </a:p>
          <a:p>
            <a:r>
              <a:rPr lang="en-US" dirty="0"/>
              <a:t>All the models are multi-particle vectorized</a:t>
            </a:r>
          </a:p>
          <a:p>
            <a:pPr lvl="1"/>
            <a:r>
              <a:rPr lang="en-US" dirty="0"/>
              <a:t>Most important work was done to vectorize the common services: sampling algorithms (alias, table), track rotation/boost</a:t>
            </a:r>
          </a:p>
          <a:p>
            <a:pPr lvl="1"/>
            <a:r>
              <a:rPr lang="en-US" dirty="0"/>
              <a:t>Many challenges: unpredictable recursions, memory access, code complexity</a:t>
            </a:r>
          </a:p>
          <a:p>
            <a:pPr lvl="1"/>
            <a:r>
              <a:rPr lang="en-US" b="1" dirty="0"/>
              <a:t>Final state EM speedup</a:t>
            </a:r>
            <a:r>
              <a:rPr lang="en-US" dirty="0"/>
              <a:t>: between </a:t>
            </a:r>
            <a:r>
              <a:rPr lang="en-US" b="1" dirty="0"/>
              <a:t>1.5-3</a:t>
            </a:r>
            <a:r>
              <a:rPr lang="en-US" dirty="0"/>
              <a:t> on Haswell, </a:t>
            </a:r>
            <a:r>
              <a:rPr lang="en-US" b="1" dirty="0"/>
              <a:t>2-4</a:t>
            </a:r>
            <a:r>
              <a:rPr lang="en-US" dirty="0"/>
              <a:t> on Skylake with </a:t>
            </a:r>
            <a:r>
              <a:rPr lang="en-US" b="1" dirty="0"/>
              <a:t>AVX2</a:t>
            </a:r>
          </a:p>
          <a:p>
            <a:r>
              <a:rPr lang="en-US" dirty="0"/>
              <a:t>Most efficient implementation for a model depends on many factors</a:t>
            </a:r>
          </a:p>
          <a:p>
            <a:pPr lvl="1"/>
            <a:r>
              <a:rPr lang="en-US" dirty="0"/>
              <a:t>Energy, material composition</a:t>
            </a:r>
          </a:p>
          <a:p>
            <a:pPr lvl="1"/>
            <a:r>
              <a:rPr lang="en-US" dirty="0" err="1"/>
              <a:t>Precalculated</a:t>
            </a:r>
            <a:r>
              <a:rPr lang="en-US" dirty="0"/>
              <a:t> tables or accept/reject</a:t>
            </a:r>
          </a:p>
          <a:p>
            <a:pPr lvl="1"/>
            <a:r>
              <a:rPr lang="en-US" dirty="0"/>
              <a:t>The full performance study is not complete</a:t>
            </a:r>
          </a:p>
          <a:p>
            <a:pPr lvl="1"/>
            <a:endParaRPr lang="en-US" dirty="0"/>
          </a:p>
        </p:txBody>
      </p:sp>
      <p:sp>
        <p:nvSpPr>
          <p:cNvPr id="4" name="Slide Number Placeholder 3">
            <a:extLst>
              <a:ext uri="{FF2B5EF4-FFF2-40B4-BE49-F238E27FC236}">
                <a16:creationId xmlns:a16="http://schemas.microsoft.com/office/drawing/2014/main" id="{581422FE-44E4-4142-B305-A2DE2AA5E152}"/>
              </a:ext>
            </a:extLst>
          </p:cNvPr>
          <p:cNvSpPr>
            <a:spLocks noGrp="1"/>
          </p:cNvSpPr>
          <p:nvPr>
            <p:ph type="sldNum" sz="quarter" idx="12"/>
          </p:nvPr>
        </p:nvSpPr>
        <p:spPr/>
        <p:txBody>
          <a:bodyPr/>
          <a:lstStyle/>
          <a:p>
            <a:fld id="{40FD0629-489C-2B4C-9462-5B2376EE3AC2}" type="slidenum">
              <a:rPr lang="en-US" smtClean="0"/>
              <a:t>21</a:t>
            </a:fld>
            <a:endParaRPr lang="en-US"/>
          </a:p>
        </p:txBody>
      </p:sp>
    </p:spTree>
    <p:extLst>
      <p:ext uri="{BB962C8B-B14F-4D97-AF65-F5344CB8AC3E}">
        <p14:creationId xmlns:p14="http://schemas.microsoft.com/office/powerpoint/2010/main" val="1939102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32C8C-9A44-4045-89F5-07A17E03F476}"/>
              </a:ext>
            </a:extLst>
          </p:cNvPr>
          <p:cNvSpPr>
            <a:spLocks noGrp="1"/>
          </p:cNvSpPr>
          <p:nvPr>
            <p:ph type="title"/>
          </p:nvPr>
        </p:nvSpPr>
        <p:spPr>
          <a:xfrm>
            <a:off x="838200" y="365125"/>
            <a:ext cx="7428470" cy="1325563"/>
          </a:xfrm>
        </p:spPr>
        <p:txBody>
          <a:bodyPr/>
          <a:lstStyle/>
          <a:p>
            <a:r>
              <a:rPr lang="en-US" dirty="0"/>
              <a:t>Integration of motion in Field</a:t>
            </a:r>
          </a:p>
        </p:txBody>
      </p:sp>
      <p:sp>
        <p:nvSpPr>
          <p:cNvPr id="3" name="Content Placeholder 2">
            <a:extLst>
              <a:ext uri="{FF2B5EF4-FFF2-40B4-BE49-F238E27FC236}">
                <a16:creationId xmlns:a16="http://schemas.microsoft.com/office/drawing/2014/main" id="{99C8D737-48EE-F946-99DE-4AA625BCEA24}"/>
              </a:ext>
            </a:extLst>
          </p:cNvPr>
          <p:cNvSpPr>
            <a:spLocks noGrp="1"/>
          </p:cNvSpPr>
          <p:nvPr>
            <p:ph idx="1"/>
          </p:nvPr>
        </p:nvSpPr>
        <p:spPr>
          <a:xfrm>
            <a:off x="838200" y="1825625"/>
            <a:ext cx="8183880" cy="4351338"/>
          </a:xfrm>
        </p:spPr>
        <p:txBody>
          <a:bodyPr>
            <a:normAutofit/>
          </a:bodyPr>
          <a:lstStyle/>
          <a:p>
            <a:r>
              <a:rPr lang="en-US" dirty="0"/>
              <a:t>Integration takes about 18% CPU time in ‘scalar’ GeantV</a:t>
            </a:r>
          </a:p>
          <a:p>
            <a:r>
              <a:rPr lang="en-US" dirty="0"/>
              <a:t>Vectorized over tracks</a:t>
            </a:r>
          </a:p>
          <a:p>
            <a:pPr lvl="1"/>
            <a:r>
              <a:rPr lang="en-US" dirty="0"/>
              <a:t>Driver, RK stepper, equation, field interpolation</a:t>
            </a:r>
          </a:p>
          <a:p>
            <a:r>
              <a:rPr lang="en-US" dirty="0"/>
              <a:t>Lower level classes ‘simply’ vectorizable</a:t>
            </a:r>
          </a:p>
          <a:p>
            <a:pPr lvl="1"/>
            <a:r>
              <a:rPr lang="en-US" dirty="0"/>
              <a:t>Implementation templated on Field/Equation types</a:t>
            </a:r>
          </a:p>
          <a:p>
            <a:r>
              <a:rPr lang="en-US" dirty="0"/>
              <a:t>Top level ‘Driver’ fully rewritten</a:t>
            </a:r>
          </a:p>
          <a:p>
            <a:pPr lvl="1"/>
            <a:r>
              <a:rPr lang="en-US" dirty="0"/>
              <a:t>checks good step and end of integration, reloads vector lanes with new work</a:t>
            </a:r>
          </a:p>
        </p:txBody>
      </p:sp>
      <p:pic>
        <p:nvPicPr>
          <p:cNvPr id="7" name="Picture 6">
            <a:extLst>
              <a:ext uri="{FF2B5EF4-FFF2-40B4-BE49-F238E27FC236}">
                <a16:creationId xmlns:a16="http://schemas.microsoft.com/office/drawing/2014/main" id="{72F0CA0D-BB46-2D4F-B592-E01999FA301C}"/>
              </a:ext>
            </a:extLst>
          </p:cNvPr>
          <p:cNvPicPr>
            <a:picLocks noChangeAspect="1"/>
          </p:cNvPicPr>
          <p:nvPr/>
        </p:nvPicPr>
        <p:blipFill>
          <a:blip r:embed="rId3"/>
          <a:stretch>
            <a:fillRect/>
          </a:stretch>
        </p:blipFill>
        <p:spPr>
          <a:xfrm>
            <a:off x="8869840" y="1646238"/>
            <a:ext cx="2698643" cy="3547068"/>
          </a:xfrm>
          <a:prstGeom prst="rect">
            <a:avLst/>
          </a:prstGeom>
        </p:spPr>
      </p:pic>
      <p:sp>
        <p:nvSpPr>
          <p:cNvPr id="8" name="TextBox 7">
            <a:extLst>
              <a:ext uri="{FF2B5EF4-FFF2-40B4-BE49-F238E27FC236}">
                <a16:creationId xmlns:a16="http://schemas.microsoft.com/office/drawing/2014/main" id="{8DD1BB83-9C4A-3C46-9FFE-6A8380E385BB}"/>
              </a:ext>
            </a:extLst>
          </p:cNvPr>
          <p:cNvSpPr txBox="1"/>
          <p:nvPr/>
        </p:nvSpPr>
        <p:spPr>
          <a:xfrm>
            <a:off x="10688702" y="4643928"/>
            <a:ext cx="1061509" cy="261610"/>
          </a:xfrm>
          <a:prstGeom prst="rect">
            <a:avLst/>
          </a:prstGeom>
          <a:noFill/>
        </p:spPr>
        <p:txBody>
          <a:bodyPr wrap="none" rtlCol="0">
            <a:spAutoFit/>
          </a:bodyPr>
          <a:lstStyle/>
          <a:p>
            <a:r>
              <a:rPr lang="en-US" sz="1100" dirty="0"/>
              <a:t>No more tracks</a:t>
            </a:r>
          </a:p>
        </p:txBody>
      </p:sp>
      <p:sp>
        <p:nvSpPr>
          <p:cNvPr id="4" name="Slide Number Placeholder 3">
            <a:extLst>
              <a:ext uri="{FF2B5EF4-FFF2-40B4-BE49-F238E27FC236}">
                <a16:creationId xmlns:a16="http://schemas.microsoft.com/office/drawing/2014/main" id="{6DBB8CD6-932B-A84F-B052-5EC31F283046}"/>
              </a:ext>
            </a:extLst>
          </p:cNvPr>
          <p:cNvSpPr>
            <a:spLocks noGrp="1"/>
          </p:cNvSpPr>
          <p:nvPr>
            <p:ph type="sldNum" sz="quarter" idx="12"/>
          </p:nvPr>
        </p:nvSpPr>
        <p:spPr/>
        <p:txBody>
          <a:bodyPr/>
          <a:lstStyle/>
          <a:p>
            <a:fld id="{40FD0629-489C-2B4C-9462-5B2376EE3AC2}" type="slidenum">
              <a:rPr lang="en-US" smtClean="0"/>
              <a:t>22</a:t>
            </a:fld>
            <a:endParaRPr lang="en-US"/>
          </a:p>
        </p:txBody>
      </p:sp>
    </p:spTree>
    <p:extLst>
      <p:ext uri="{BB962C8B-B14F-4D97-AF65-F5344CB8AC3E}">
        <p14:creationId xmlns:p14="http://schemas.microsoft.com/office/powerpoint/2010/main" val="3417481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32C8C-9A44-4045-89F5-07A17E03F476}"/>
              </a:ext>
            </a:extLst>
          </p:cNvPr>
          <p:cNvSpPr>
            <a:spLocks noGrp="1"/>
          </p:cNvSpPr>
          <p:nvPr>
            <p:ph type="title"/>
          </p:nvPr>
        </p:nvSpPr>
        <p:spPr>
          <a:xfrm>
            <a:off x="838200" y="365125"/>
            <a:ext cx="7428470" cy="1325563"/>
          </a:xfrm>
        </p:spPr>
        <p:txBody>
          <a:bodyPr/>
          <a:lstStyle/>
          <a:p>
            <a:r>
              <a:rPr lang="en-US" dirty="0"/>
              <a:t>Field Propagation - optimization</a:t>
            </a:r>
          </a:p>
        </p:txBody>
      </p:sp>
      <p:sp>
        <p:nvSpPr>
          <p:cNvPr id="3" name="Content Placeholder 2">
            <a:extLst>
              <a:ext uri="{FF2B5EF4-FFF2-40B4-BE49-F238E27FC236}">
                <a16:creationId xmlns:a16="http://schemas.microsoft.com/office/drawing/2014/main" id="{99C8D737-48EE-F946-99DE-4AA625BCEA24}"/>
              </a:ext>
            </a:extLst>
          </p:cNvPr>
          <p:cNvSpPr>
            <a:spLocks noGrp="1"/>
          </p:cNvSpPr>
          <p:nvPr>
            <p:ph idx="1"/>
          </p:nvPr>
        </p:nvSpPr>
        <p:spPr>
          <a:xfrm>
            <a:off x="704849" y="1690687"/>
            <a:ext cx="6874133" cy="4681537"/>
          </a:xfrm>
        </p:spPr>
        <p:txBody>
          <a:bodyPr>
            <a:normAutofit/>
          </a:bodyPr>
          <a:lstStyle/>
          <a:p>
            <a:r>
              <a:rPr lang="en-US" dirty="0"/>
              <a:t>Efficiency and memory use depend strongly on basket size b</a:t>
            </a:r>
          </a:p>
          <a:p>
            <a:pPr lvl="1"/>
            <a:r>
              <a:rPr lang="en-US" dirty="0"/>
              <a:t>Lanes doing useful work increases from 82% (b=16) to 99.3% (b=1024)</a:t>
            </a:r>
          </a:p>
          <a:p>
            <a:pPr lvl="1"/>
            <a:r>
              <a:rPr lang="en-US" dirty="0"/>
              <a:t>Memory size increases – by 160MB for b=1024 (16 event window) (why?)</a:t>
            </a:r>
          </a:p>
          <a:p>
            <a:r>
              <a:rPr lang="en-US" dirty="0"/>
              <a:t>Further refinements possible</a:t>
            </a:r>
          </a:p>
          <a:p>
            <a:pPr lvl="1"/>
            <a:r>
              <a:rPr lang="en-US" dirty="0"/>
              <a:t>‘Reordering’ tracks - so long integration moves to basket front (tested – 97.5% util. @ </a:t>
            </a:r>
            <a:r>
              <a:rPr lang="en-US" dirty="0" err="1"/>
              <a:t>bsz</a:t>
            </a:r>
            <a:r>
              <a:rPr lang="en-US" dirty="0"/>
              <a:t>=64)</a:t>
            </a:r>
          </a:p>
          <a:p>
            <a:pPr lvl="1"/>
            <a:r>
              <a:rPr lang="en-US" dirty="0"/>
              <a:t>Using ‘single’ track code if only 1 track is left.</a:t>
            </a:r>
          </a:p>
          <a:p>
            <a:pPr lvl="1"/>
            <a:r>
              <a:rPr lang="en-US" dirty="0"/>
              <a:t>Improved load / store.</a:t>
            </a:r>
          </a:p>
          <a:p>
            <a:endParaRPr lang="en-US" dirty="0"/>
          </a:p>
        </p:txBody>
      </p:sp>
      <p:pic>
        <p:nvPicPr>
          <p:cNvPr id="5" name="Picture 4">
            <a:extLst>
              <a:ext uri="{FF2B5EF4-FFF2-40B4-BE49-F238E27FC236}">
                <a16:creationId xmlns:a16="http://schemas.microsoft.com/office/drawing/2014/main" id="{F0C89362-536C-034D-918A-030E91CCB944}"/>
              </a:ext>
            </a:extLst>
          </p:cNvPr>
          <p:cNvPicPr>
            <a:picLocks noChangeAspect="1"/>
          </p:cNvPicPr>
          <p:nvPr/>
        </p:nvPicPr>
        <p:blipFill>
          <a:blip r:embed="rId3"/>
          <a:stretch>
            <a:fillRect/>
          </a:stretch>
        </p:blipFill>
        <p:spPr>
          <a:xfrm>
            <a:off x="7712333" y="1127901"/>
            <a:ext cx="4437326" cy="2662395"/>
          </a:xfrm>
          <a:prstGeom prst="rect">
            <a:avLst/>
          </a:prstGeom>
        </p:spPr>
      </p:pic>
      <p:sp>
        <p:nvSpPr>
          <p:cNvPr id="6" name="TextBox 5">
            <a:extLst>
              <a:ext uri="{FF2B5EF4-FFF2-40B4-BE49-F238E27FC236}">
                <a16:creationId xmlns:a16="http://schemas.microsoft.com/office/drawing/2014/main" id="{462FF89E-1929-984D-B0D2-5DDB320CFCAA}"/>
              </a:ext>
            </a:extLst>
          </p:cNvPr>
          <p:cNvSpPr txBox="1"/>
          <p:nvPr/>
        </p:nvSpPr>
        <p:spPr>
          <a:xfrm>
            <a:off x="8229104" y="1233629"/>
            <a:ext cx="3124696" cy="584775"/>
          </a:xfrm>
          <a:prstGeom prst="rect">
            <a:avLst/>
          </a:prstGeom>
          <a:noFill/>
        </p:spPr>
        <p:txBody>
          <a:bodyPr wrap="square" rtlCol="0">
            <a:spAutoFit/>
          </a:bodyPr>
          <a:lstStyle/>
          <a:p>
            <a:r>
              <a:rPr lang="en-US" sz="1600" dirty="0"/>
              <a:t>Memory size vs basket size</a:t>
            </a:r>
          </a:p>
          <a:p>
            <a:r>
              <a:rPr lang="en-US" sz="1600" dirty="0"/>
              <a:t>for different event window sizes.</a:t>
            </a:r>
          </a:p>
        </p:txBody>
      </p:sp>
      <p:pic>
        <p:nvPicPr>
          <p:cNvPr id="10" name="Picture 9">
            <a:extLst>
              <a:ext uri="{FF2B5EF4-FFF2-40B4-BE49-F238E27FC236}">
                <a16:creationId xmlns:a16="http://schemas.microsoft.com/office/drawing/2014/main" id="{0F4A8989-FF00-7044-98B3-C47D3084B20E}"/>
              </a:ext>
            </a:extLst>
          </p:cNvPr>
          <p:cNvPicPr>
            <a:picLocks noChangeAspect="1"/>
          </p:cNvPicPr>
          <p:nvPr/>
        </p:nvPicPr>
        <p:blipFill>
          <a:blip r:embed="rId4"/>
          <a:stretch>
            <a:fillRect/>
          </a:stretch>
        </p:blipFill>
        <p:spPr>
          <a:xfrm>
            <a:off x="8388209" y="3750067"/>
            <a:ext cx="3091768" cy="3091768"/>
          </a:xfrm>
          <a:prstGeom prst="rect">
            <a:avLst/>
          </a:prstGeom>
        </p:spPr>
      </p:pic>
      <p:cxnSp>
        <p:nvCxnSpPr>
          <p:cNvPr id="7" name="Straight Arrow Connector 6">
            <a:extLst>
              <a:ext uri="{FF2B5EF4-FFF2-40B4-BE49-F238E27FC236}">
                <a16:creationId xmlns:a16="http://schemas.microsoft.com/office/drawing/2014/main" id="{7957DE2A-5503-DA42-A563-45107E6BC6BF}"/>
              </a:ext>
            </a:extLst>
          </p:cNvPr>
          <p:cNvCxnSpPr>
            <a:cxnSpLocks/>
          </p:cNvCxnSpPr>
          <p:nvPr/>
        </p:nvCxnSpPr>
        <p:spPr>
          <a:xfrm>
            <a:off x="7353300" y="5057775"/>
            <a:ext cx="2105025" cy="1181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A50A0EA-0CE3-8544-8AE2-9BE628820560}"/>
              </a:ext>
            </a:extLst>
          </p:cNvPr>
          <p:cNvSpPr>
            <a:spLocks noGrp="1"/>
          </p:cNvSpPr>
          <p:nvPr>
            <p:ph type="sldNum" sz="quarter" idx="12"/>
          </p:nvPr>
        </p:nvSpPr>
        <p:spPr>
          <a:xfrm>
            <a:off x="9071618" y="6372224"/>
            <a:ext cx="2743200" cy="365125"/>
          </a:xfrm>
        </p:spPr>
        <p:txBody>
          <a:bodyPr/>
          <a:lstStyle/>
          <a:p>
            <a:fld id="{40FD0629-489C-2B4C-9462-5B2376EE3AC2}" type="slidenum">
              <a:rPr lang="en-US" smtClean="0"/>
              <a:t>23</a:t>
            </a:fld>
            <a:endParaRPr lang="en-US" dirty="0"/>
          </a:p>
        </p:txBody>
      </p:sp>
      <p:sp>
        <p:nvSpPr>
          <p:cNvPr id="9" name="TextBox 8">
            <a:extLst>
              <a:ext uri="{FF2B5EF4-FFF2-40B4-BE49-F238E27FC236}">
                <a16:creationId xmlns:a16="http://schemas.microsoft.com/office/drawing/2014/main" id="{7AECD589-475D-E849-AFC7-A7E78FCF8A76}"/>
              </a:ext>
            </a:extLst>
          </p:cNvPr>
          <p:cNvSpPr txBox="1"/>
          <p:nvPr/>
        </p:nvSpPr>
        <p:spPr>
          <a:xfrm>
            <a:off x="9458325" y="4260684"/>
            <a:ext cx="2837946" cy="584775"/>
          </a:xfrm>
          <a:prstGeom prst="rect">
            <a:avLst/>
          </a:prstGeom>
          <a:noFill/>
        </p:spPr>
        <p:txBody>
          <a:bodyPr wrap="square" rtlCol="0">
            <a:spAutoFit/>
          </a:bodyPr>
          <a:lstStyle/>
          <a:p>
            <a:r>
              <a:rPr lang="en-US" sz="1600" dirty="0"/>
              <a:t>Unused lanes (fraction) vs basket size</a:t>
            </a:r>
          </a:p>
        </p:txBody>
      </p:sp>
    </p:spTree>
    <p:extLst>
      <p:ext uri="{BB962C8B-B14F-4D97-AF65-F5344CB8AC3E}">
        <p14:creationId xmlns:p14="http://schemas.microsoft.com/office/powerpoint/2010/main" val="3198928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0E2F-1317-E242-AE26-6D5B65AA7CF8}"/>
              </a:ext>
            </a:extLst>
          </p:cNvPr>
          <p:cNvSpPr>
            <a:spLocks noGrp="1"/>
          </p:cNvSpPr>
          <p:nvPr>
            <p:ph type="title"/>
          </p:nvPr>
        </p:nvSpPr>
        <p:spPr/>
        <p:txBody>
          <a:bodyPr/>
          <a:lstStyle/>
          <a:p>
            <a:r>
              <a:rPr lang="en-US" dirty="0"/>
              <a:t>User interfaces: a compromise</a:t>
            </a:r>
          </a:p>
        </p:txBody>
      </p:sp>
      <p:sp>
        <p:nvSpPr>
          <p:cNvPr id="3" name="Content Placeholder 2">
            <a:extLst>
              <a:ext uri="{FF2B5EF4-FFF2-40B4-BE49-F238E27FC236}">
                <a16:creationId xmlns:a16="http://schemas.microsoft.com/office/drawing/2014/main" id="{BC6EB0AD-AE38-BB4F-8516-40099CE2794B}"/>
              </a:ext>
            </a:extLst>
          </p:cNvPr>
          <p:cNvSpPr>
            <a:spLocks noGrp="1"/>
          </p:cNvSpPr>
          <p:nvPr>
            <p:ph idx="1"/>
          </p:nvPr>
        </p:nvSpPr>
        <p:spPr/>
        <p:txBody>
          <a:bodyPr>
            <a:normAutofit fontScale="92500" lnSpcReduction="20000"/>
          </a:bodyPr>
          <a:lstStyle/>
          <a:p>
            <a:r>
              <a:rPr lang="en-US" dirty="0"/>
              <a:t>Same callbacks as in Geant4, but dealing with the extra complexity of multiple events and multiple threads</a:t>
            </a:r>
          </a:p>
          <a:p>
            <a:pPr lvl="1"/>
            <a:r>
              <a:rPr lang="en-US" dirty="0"/>
              <a:t>Data structures: templated approach (users provide their own types)</a:t>
            </a:r>
          </a:p>
          <a:p>
            <a:pPr lvl="1"/>
            <a:r>
              <a:rPr lang="en-US" dirty="0"/>
              <a:t>Data indexed only by event slot, not thread id</a:t>
            </a:r>
          </a:p>
          <a:p>
            <a:r>
              <a:rPr lang="en-US" dirty="0"/>
              <a:t>Approach changed from: </a:t>
            </a:r>
          </a:p>
          <a:p>
            <a:pPr lvl="1"/>
            <a:r>
              <a:rPr lang="en-US" dirty="0"/>
              <a:t>“</a:t>
            </a:r>
            <a:r>
              <a:rPr lang="en-US" i="1" dirty="0"/>
              <a:t>give me your hit model, I give you factories and tools to handle and store them efficiently concurrently”</a:t>
            </a:r>
          </a:p>
          <a:p>
            <a:pPr lvl="2"/>
            <a:r>
              <a:rPr lang="en-US" dirty="0">
                <a:solidFill>
                  <a:srgbClr val="FF0000"/>
                </a:solidFill>
              </a:rPr>
              <a:t>Nice concurrent merging service ending up in ROOT (</a:t>
            </a:r>
            <a:r>
              <a:rPr lang="en-US" dirty="0" err="1">
                <a:solidFill>
                  <a:srgbClr val="FF0000"/>
                </a:solidFill>
              </a:rPr>
              <a:t>TBufferMerger</a:t>
            </a:r>
            <a:r>
              <a:rPr lang="en-US" dirty="0">
                <a:solidFill>
                  <a:srgbClr val="FF0000"/>
                </a:solidFill>
              </a:rPr>
              <a:t>)</a:t>
            </a:r>
          </a:p>
          <a:p>
            <a:r>
              <a:rPr lang="en-US" dirty="0"/>
              <a:t>To:</a:t>
            </a:r>
          </a:p>
          <a:p>
            <a:pPr lvl="1"/>
            <a:r>
              <a:rPr lang="en-US" i="1" dirty="0"/>
              <a:t>“Here are the hooks allowing to allocate your own data and providing per-thread handles”</a:t>
            </a:r>
          </a:p>
          <a:p>
            <a:pPr lvl="1"/>
            <a:r>
              <a:rPr lang="en-US" i="1" dirty="0"/>
              <a:t>“Here is the workflow allowing to score concurrently and merge hit information”</a:t>
            </a:r>
          </a:p>
          <a:p>
            <a:r>
              <a:rPr lang="en-US" dirty="0"/>
              <a:t>Storing the hits or passing them to digitization is the user business</a:t>
            </a:r>
          </a:p>
        </p:txBody>
      </p:sp>
      <p:sp>
        <p:nvSpPr>
          <p:cNvPr id="4" name="Slide Number Placeholder 3">
            <a:extLst>
              <a:ext uri="{FF2B5EF4-FFF2-40B4-BE49-F238E27FC236}">
                <a16:creationId xmlns:a16="http://schemas.microsoft.com/office/drawing/2014/main" id="{F36BB92C-685B-B046-9447-73671045628A}"/>
              </a:ext>
            </a:extLst>
          </p:cNvPr>
          <p:cNvSpPr>
            <a:spLocks noGrp="1"/>
          </p:cNvSpPr>
          <p:nvPr>
            <p:ph type="sldNum" sz="quarter" idx="12"/>
          </p:nvPr>
        </p:nvSpPr>
        <p:spPr/>
        <p:txBody>
          <a:bodyPr/>
          <a:lstStyle/>
          <a:p>
            <a:fld id="{40FD0629-489C-2B4C-9462-5B2376EE3AC2}" type="slidenum">
              <a:rPr lang="en-US" smtClean="0"/>
              <a:t>24</a:t>
            </a:fld>
            <a:endParaRPr lang="en-US"/>
          </a:p>
        </p:txBody>
      </p:sp>
    </p:spTree>
    <p:extLst>
      <p:ext uri="{BB962C8B-B14F-4D97-AF65-F5344CB8AC3E}">
        <p14:creationId xmlns:p14="http://schemas.microsoft.com/office/powerpoint/2010/main" val="1046941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User data integration in </a:t>
            </a:r>
            <a:r>
              <a:rPr lang="en-US" dirty="0" err="1"/>
              <a:t>GeantV</a:t>
            </a:r>
            <a:r>
              <a:rPr lang="en-US" dirty="0"/>
              <a:t> callbacks</a:t>
            </a:r>
          </a:p>
        </p:txBody>
      </p:sp>
      <p:sp>
        <p:nvSpPr>
          <p:cNvPr id="4" name="Slide Number Placeholder 3"/>
          <p:cNvSpPr>
            <a:spLocks noGrp="1"/>
          </p:cNvSpPr>
          <p:nvPr>
            <p:ph type="sldNum" sz="quarter" idx="12"/>
          </p:nvPr>
        </p:nvSpPr>
        <p:spPr/>
        <p:txBody>
          <a:bodyPr/>
          <a:lstStyle/>
          <a:p>
            <a:fld id="{6113E31D-E2AB-40D1-8B51-AFA5AFEF393A}" type="slidenum">
              <a:rPr lang="en-US" smtClean="0"/>
              <a:t>25</a:t>
            </a:fld>
            <a:endParaRPr lang="en-US" dirty="0"/>
          </a:p>
        </p:txBody>
      </p:sp>
      <p:cxnSp>
        <p:nvCxnSpPr>
          <p:cNvPr id="7" name="Straight Connector 6"/>
          <p:cNvCxnSpPr/>
          <p:nvPr/>
        </p:nvCxnSpPr>
        <p:spPr>
          <a:xfrm>
            <a:off x="3366648" y="2724536"/>
            <a:ext cx="66778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66647" y="2724538"/>
            <a:ext cx="1122219" cy="415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TaskData</a:t>
            </a:r>
            <a:r>
              <a:rPr lang="en-US" sz="1067" dirty="0"/>
              <a:t> *td</a:t>
            </a:r>
          </a:p>
        </p:txBody>
      </p:sp>
      <p:cxnSp>
        <p:nvCxnSpPr>
          <p:cNvPr id="17" name="Straight Connector 16"/>
          <p:cNvCxnSpPr/>
          <p:nvPr/>
        </p:nvCxnSpPr>
        <p:spPr>
          <a:xfrm>
            <a:off x="3366647" y="3792928"/>
            <a:ext cx="66778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366645" y="3792930"/>
            <a:ext cx="1122219" cy="415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TaskData</a:t>
            </a:r>
            <a:r>
              <a:rPr lang="en-US" sz="1067" dirty="0"/>
              <a:t> *td</a:t>
            </a:r>
          </a:p>
        </p:txBody>
      </p:sp>
      <p:cxnSp>
        <p:nvCxnSpPr>
          <p:cNvPr id="20" name="Straight Connector 19"/>
          <p:cNvCxnSpPr/>
          <p:nvPr/>
        </p:nvCxnSpPr>
        <p:spPr>
          <a:xfrm>
            <a:off x="595745" y="2350463"/>
            <a:ext cx="944879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6200000">
            <a:off x="2096885" y="3830873"/>
            <a:ext cx="1312027" cy="45136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67">
                <a:solidFill>
                  <a:schemeClr val="tx1"/>
                </a:solidFill>
              </a:rPr>
              <a:t>TDManager</a:t>
            </a:r>
            <a:endParaRPr lang="en-US" sz="1467" dirty="0">
              <a:solidFill>
                <a:schemeClr val="tx1"/>
              </a:solidFill>
            </a:endParaRPr>
          </a:p>
        </p:txBody>
      </p:sp>
      <p:cxnSp>
        <p:nvCxnSpPr>
          <p:cNvPr id="31" name="Straight Connector 30"/>
          <p:cNvCxnSpPr/>
          <p:nvPr/>
        </p:nvCxnSpPr>
        <p:spPr>
          <a:xfrm>
            <a:off x="3366647" y="4861319"/>
            <a:ext cx="66778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366645" y="4861321"/>
            <a:ext cx="1122219" cy="415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TaskData</a:t>
            </a:r>
            <a:r>
              <a:rPr lang="en-US" sz="1067" dirty="0"/>
              <a:t> *td</a:t>
            </a:r>
          </a:p>
        </p:txBody>
      </p:sp>
      <p:grpSp>
        <p:nvGrpSpPr>
          <p:cNvPr id="47" name="Group 46"/>
          <p:cNvGrpSpPr/>
          <p:nvPr/>
        </p:nvGrpSpPr>
        <p:grpSpPr>
          <a:xfrm>
            <a:off x="0" y="2162735"/>
            <a:ext cx="3394365" cy="991247"/>
            <a:chOff x="0" y="2791395"/>
            <a:chExt cx="3394365" cy="991247"/>
          </a:xfrm>
        </p:grpSpPr>
        <p:sp>
          <p:nvSpPr>
            <p:cNvPr id="22" name="TextBox 21"/>
            <p:cNvSpPr txBox="1"/>
            <p:nvPr/>
          </p:nvSpPr>
          <p:spPr>
            <a:xfrm>
              <a:off x="0" y="3238775"/>
              <a:ext cx="3394365" cy="543867"/>
            </a:xfrm>
            <a:prstGeom prst="rect">
              <a:avLst/>
            </a:prstGeom>
            <a:noFill/>
          </p:spPr>
          <p:txBody>
            <a:bodyPr wrap="square" rtlCol="0">
              <a:spAutoFit/>
            </a:bodyPr>
            <a:lstStyle/>
            <a:p>
              <a:r>
                <a:rPr lang="en-US" sz="1467" b="1" dirty="0">
                  <a:solidFill>
                    <a:srgbClr val="C00000"/>
                  </a:solidFill>
                </a:rPr>
                <a:t>Data registration -&gt; get a </a:t>
              </a:r>
            </a:p>
            <a:p>
              <a:r>
                <a:rPr lang="en-US" sz="1467" b="1" dirty="0">
                  <a:solidFill>
                    <a:srgbClr val="C00000"/>
                  </a:solidFill>
                </a:rPr>
                <a:t>handler</a:t>
              </a:r>
            </a:p>
          </p:txBody>
        </p:sp>
        <p:sp>
          <p:nvSpPr>
            <p:cNvPr id="5" name="Rounded Rectangle 4"/>
            <p:cNvSpPr/>
            <p:nvPr/>
          </p:nvSpPr>
          <p:spPr>
            <a:xfrm>
              <a:off x="286789" y="2791395"/>
              <a:ext cx="1620982"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dirty="0" err="1"/>
                <a:t>UserApp</a:t>
              </a:r>
              <a:r>
                <a:rPr lang="en-US" sz="1333" dirty="0"/>
                <a:t>::</a:t>
              </a:r>
            </a:p>
            <a:p>
              <a:pPr algn="ctr"/>
              <a:r>
                <a:rPr lang="en-US" sz="1333" dirty="0"/>
                <a:t>Initialize()</a:t>
              </a:r>
            </a:p>
          </p:txBody>
        </p:sp>
      </p:grpSp>
      <p:grpSp>
        <p:nvGrpSpPr>
          <p:cNvPr id="49" name="Group 48"/>
          <p:cNvGrpSpPr/>
          <p:nvPr/>
        </p:nvGrpSpPr>
        <p:grpSpPr>
          <a:xfrm>
            <a:off x="5209449" y="2435461"/>
            <a:ext cx="2978579" cy="2519363"/>
            <a:chOff x="5209449" y="3064123"/>
            <a:chExt cx="2978579" cy="2519362"/>
          </a:xfrm>
        </p:grpSpPr>
        <p:sp>
          <p:nvSpPr>
            <p:cNvPr id="36" name="Rounded Rectangle 35"/>
            <p:cNvSpPr/>
            <p:nvPr/>
          </p:nvSpPr>
          <p:spPr>
            <a:xfrm>
              <a:off x="5496094" y="3064123"/>
              <a:ext cx="1735979"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SteppingActions</a:t>
              </a:r>
              <a:r>
                <a:rPr lang="en-US" sz="1067" dirty="0"/>
                <a:t>(td)</a:t>
              </a:r>
            </a:p>
          </p:txBody>
        </p:sp>
        <p:sp>
          <p:nvSpPr>
            <p:cNvPr id="37" name="TextBox 36"/>
            <p:cNvSpPr txBox="1"/>
            <p:nvPr/>
          </p:nvSpPr>
          <p:spPr>
            <a:xfrm>
              <a:off x="5209449" y="3440755"/>
              <a:ext cx="2978579" cy="502573"/>
            </a:xfrm>
            <a:prstGeom prst="rect">
              <a:avLst/>
            </a:prstGeom>
            <a:noFill/>
          </p:spPr>
          <p:txBody>
            <a:bodyPr wrap="square" rtlCol="0">
              <a:spAutoFit/>
            </a:bodyPr>
            <a:lstStyle/>
            <a:p>
              <a:r>
                <a:rPr lang="en-US" sz="1333" b="1" dirty="0">
                  <a:solidFill>
                    <a:srgbClr val="C00000"/>
                  </a:solidFill>
                </a:rPr>
                <a:t>Retrieve user data using handler, </a:t>
              </a:r>
            </a:p>
            <a:p>
              <a:r>
                <a:rPr lang="en-US" sz="1333" b="1" dirty="0">
                  <a:solidFill>
                    <a:srgbClr val="C00000"/>
                  </a:solidFill>
                </a:rPr>
                <a:t>score inclusive or per event info</a:t>
              </a:r>
            </a:p>
          </p:txBody>
        </p:sp>
        <p:sp>
          <p:nvSpPr>
            <p:cNvPr id="38" name="Rounded Rectangle 37"/>
            <p:cNvSpPr/>
            <p:nvPr/>
          </p:nvSpPr>
          <p:spPr>
            <a:xfrm>
              <a:off x="5496093" y="4144755"/>
              <a:ext cx="1735979"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SteppingActions</a:t>
              </a:r>
              <a:r>
                <a:rPr lang="en-US" sz="1067" dirty="0"/>
                <a:t>(td)</a:t>
              </a:r>
            </a:p>
          </p:txBody>
        </p:sp>
        <p:sp>
          <p:nvSpPr>
            <p:cNvPr id="39" name="Rounded Rectangle 38"/>
            <p:cNvSpPr/>
            <p:nvPr/>
          </p:nvSpPr>
          <p:spPr>
            <a:xfrm>
              <a:off x="5496093" y="5195821"/>
              <a:ext cx="1735979"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SteppingActions</a:t>
              </a:r>
              <a:r>
                <a:rPr lang="en-US" sz="1067" dirty="0"/>
                <a:t>(td)</a:t>
              </a:r>
            </a:p>
          </p:txBody>
        </p:sp>
      </p:grpSp>
      <p:grpSp>
        <p:nvGrpSpPr>
          <p:cNvPr id="48" name="Group 47"/>
          <p:cNvGrpSpPr/>
          <p:nvPr/>
        </p:nvGrpSpPr>
        <p:grpSpPr>
          <a:xfrm>
            <a:off x="2565858" y="2059727"/>
            <a:ext cx="3249156" cy="3535480"/>
            <a:chOff x="2565857" y="2688388"/>
            <a:chExt cx="3249156" cy="3535481"/>
          </a:xfrm>
        </p:grpSpPr>
        <p:sp>
          <p:nvSpPr>
            <p:cNvPr id="10" name="Rectangle 9"/>
            <p:cNvSpPr/>
            <p:nvPr/>
          </p:nvSpPr>
          <p:spPr>
            <a:xfrm>
              <a:off x="3366647" y="3783083"/>
              <a:ext cx="1122218" cy="30400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UserData</a:t>
              </a:r>
              <a:r>
                <a:rPr lang="en-US" sz="1067" dirty="0"/>
                <a:t>&lt;T&gt;</a:t>
              </a:r>
            </a:p>
          </p:txBody>
        </p:sp>
        <p:sp>
          <p:nvSpPr>
            <p:cNvPr id="19" name="Rectangle 18"/>
            <p:cNvSpPr/>
            <p:nvPr/>
          </p:nvSpPr>
          <p:spPr>
            <a:xfrm>
              <a:off x="3366646" y="4851475"/>
              <a:ext cx="1122218" cy="30400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UserData</a:t>
              </a:r>
              <a:r>
                <a:rPr lang="en-US" sz="1067" dirty="0"/>
                <a:t>&lt;T&gt;</a:t>
              </a:r>
            </a:p>
          </p:txBody>
        </p:sp>
        <p:sp>
          <p:nvSpPr>
            <p:cNvPr id="30" name="Rounded Rectangle 29"/>
            <p:cNvSpPr/>
            <p:nvPr/>
          </p:nvSpPr>
          <p:spPr>
            <a:xfrm>
              <a:off x="3113112" y="3064186"/>
              <a:ext cx="1708270"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AttachUserData</a:t>
              </a:r>
              <a:r>
                <a:rPr lang="en-US" sz="1067" dirty="0"/>
                <a:t>(td)</a:t>
              </a:r>
            </a:p>
          </p:txBody>
        </p:sp>
        <p:sp>
          <p:nvSpPr>
            <p:cNvPr id="33" name="Rectangle 32"/>
            <p:cNvSpPr/>
            <p:nvPr/>
          </p:nvSpPr>
          <p:spPr>
            <a:xfrm>
              <a:off x="3366646" y="5919866"/>
              <a:ext cx="1122218" cy="30400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UserData</a:t>
              </a:r>
              <a:r>
                <a:rPr lang="en-US" sz="1067" dirty="0"/>
                <a:t>&lt;T&gt;</a:t>
              </a:r>
            </a:p>
          </p:txBody>
        </p:sp>
        <p:sp>
          <p:nvSpPr>
            <p:cNvPr id="34" name="Rounded Rectangle 33"/>
            <p:cNvSpPr/>
            <p:nvPr/>
          </p:nvSpPr>
          <p:spPr>
            <a:xfrm>
              <a:off x="3113112" y="4144755"/>
              <a:ext cx="1708270"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AttachUserData</a:t>
              </a:r>
              <a:r>
                <a:rPr lang="en-US" sz="1067" dirty="0"/>
                <a:t>(td)</a:t>
              </a:r>
            </a:p>
          </p:txBody>
        </p:sp>
        <p:sp>
          <p:nvSpPr>
            <p:cNvPr id="35" name="Rounded Rectangle 34"/>
            <p:cNvSpPr/>
            <p:nvPr/>
          </p:nvSpPr>
          <p:spPr>
            <a:xfrm>
              <a:off x="3113112" y="5195821"/>
              <a:ext cx="1708270"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67" dirty="0" err="1"/>
                <a:t>UserApp</a:t>
              </a:r>
              <a:r>
                <a:rPr lang="en-US" sz="1067" dirty="0"/>
                <a:t>::</a:t>
              </a:r>
            </a:p>
            <a:p>
              <a:pPr algn="ctr"/>
              <a:r>
                <a:rPr lang="en-US" sz="1067" dirty="0" err="1"/>
                <a:t>AttachUserData</a:t>
              </a:r>
              <a:r>
                <a:rPr lang="en-US" sz="1067" dirty="0"/>
                <a:t>(td)</a:t>
              </a:r>
            </a:p>
          </p:txBody>
        </p:sp>
        <p:sp>
          <p:nvSpPr>
            <p:cNvPr id="40" name="TextBox 39"/>
            <p:cNvSpPr txBox="1"/>
            <p:nvPr/>
          </p:nvSpPr>
          <p:spPr>
            <a:xfrm>
              <a:off x="2565857" y="2688388"/>
              <a:ext cx="3249156" cy="297454"/>
            </a:xfrm>
            <a:prstGeom prst="rect">
              <a:avLst/>
            </a:prstGeom>
            <a:noFill/>
          </p:spPr>
          <p:txBody>
            <a:bodyPr wrap="square" rtlCol="0">
              <a:spAutoFit/>
            </a:bodyPr>
            <a:lstStyle/>
            <a:p>
              <a:r>
                <a:rPr lang="en-US" sz="1333" b="1" dirty="0">
                  <a:solidFill>
                    <a:srgbClr val="C00000"/>
                  </a:solidFill>
                </a:rPr>
                <a:t>Create/attach user data to task data</a:t>
              </a:r>
            </a:p>
          </p:txBody>
        </p:sp>
      </p:grpSp>
      <p:grpSp>
        <p:nvGrpSpPr>
          <p:cNvPr id="50" name="Group 49"/>
          <p:cNvGrpSpPr/>
          <p:nvPr/>
        </p:nvGrpSpPr>
        <p:grpSpPr>
          <a:xfrm>
            <a:off x="7683032" y="3503851"/>
            <a:ext cx="3004019" cy="910884"/>
            <a:chOff x="7683032" y="4132514"/>
            <a:chExt cx="3004018" cy="910884"/>
          </a:xfrm>
        </p:grpSpPr>
        <p:sp>
          <p:nvSpPr>
            <p:cNvPr id="41" name="Rounded Rectangle 40"/>
            <p:cNvSpPr/>
            <p:nvPr/>
          </p:nvSpPr>
          <p:spPr>
            <a:xfrm>
              <a:off x="7906783" y="4132514"/>
              <a:ext cx="1735979"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UserApp</a:t>
              </a:r>
              <a:r>
                <a:rPr lang="en-US" sz="1200" dirty="0"/>
                <a:t>::</a:t>
              </a:r>
            </a:p>
            <a:p>
              <a:pPr algn="ctr"/>
              <a:r>
                <a:rPr lang="en-US" sz="1200" dirty="0" err="1"/>
                <a:t>FinishEvent</a:t>
              </a:r>
              <a:r>
                <a:rPr lang="en-US" sz="1200" dirty="0"/>
                <a:t>(event)</a:t>
              </a:r>
            </a:p>
          </p:txBody>
        </p:sp>
        <p:sp>
          <p:nvSpPr>
            <p:cNvPr id="42" name="TextBox 41"/>
            <p:cNvSpPr txBox="1"/>
            <p:nvPr/>
          </p:nvSpPr>
          <p:spPr>
            <a:xfrm>
              <a:off x="7683032" y="4520178"/>
              <a:ext cx="3004018" cy="523220"/>
            </a:xfrm>
            <a:prstGeom prst="rect">
              <a:avLst/>
            </a:prstGeom>
            <a:noFill/>
          </p:spPr>
          <p:txBody>
            <a:bodyPr wrap="square" rtlCol="0">
              <a:spAutoFit/>
            </a:bodyPr>
            <a:lstStyle/>
            <a:p>
              <a:r>
                <a:rPr lang="en-US" sz="1400" b="1" dirty="0">
                  <a:solidFill>
                    <a:srgbClr val="C00000"/>
                  </a:solidFill>
                </a:rPr>
                <a:t>Merge event user data providing handler to a service (on demand)</a:t>
              </a:r>
              <a:endParaRPr lang="en-US" sz="1400" b="1" dirty="0">
                <a:solidFill>
                  <a:srgbClr val="0070C0"/>
                </a:solidFill>
              </a:endParaRPr>
            </a:p>
          </p:txBody>
        </p:sp>
      </p:grpSp>
      <p:sp>
        <p:nvSpPr>
          <p:cNvPr id="44" name="TextBox 43"/>
          <p:cNvSpPr txBox="1"/>
          <p:nvPr/>
        </p:nvSpPr>
        <p:spPr>
          <a:xfrm>
            <a:off x="595745" y="4080924"/>
            <a:ext cx="1312027" cy="369332"/>
          </a:xfrm>
          <a:prstGeom prst="rect">
            <a:avLst/>
          </a:prstGeom>
          <a:noFill/>
        </p:spPr>
        <p:txBody>
          <a:bodyPr wrap="square" rtlCol="0">
            <a:spAutoFit/>
          </a:bodyPr>
          <a:lstStyle/>
          <a:p>
            <a:r>
              <a:rPr lang="en-US">
                <a:solidFill>
                  <a:schemeClr val="accent1">
                    <a:lumMod val="75000"/>
                  </a:schemeClr>
                </a:solidFill>
              </a:rPr>
              <a:t>workers</a:t>
            </a:r>
          </a:p>
        </p:txBody>
      </p:sp>
      <p:sp>
        <p:nvSpPr>
          <p:cNvPr id="45" name="TextBox 44"/>
          <p:cNvSpPr txBox="1"/>
          <p:nvPr/>
        </p:nvSpPr>
        <p:spPr>
          <a:xfrm>
            <a:off x="577732" y="1779337"/>
            <a:ext cx="1312027" cy="369332"/>
          </a:xfrm>
          <a:prstGeom prst="rect">
            <a:avLst/>
          </a:prstGeom>
          <a:noFill/>
        </p:spPr>
        <p:txBody>
          <a:bodyPr wrap="square" rtlCol="0">
            <a:spAutoFit/>
          </a:bodyPr>
          <a:lstStyle/>
          <a:p>
            <a:r>
              <a:rPr lang="en-US" dirty="0">
                <a:solidFill>
                  <a:schemeClr val="accent1">
                    <a:lumMod val="75000"/>
                  </a:schemeClr>
                </a:solidFill>
              </a:rPr>
              <a:t>master</a:t>
            </a:r>
          </a:p>
        </p:txBody>
      </p:sp>
      <p:grpSp>
        <p:nvGrpSpPr>
          <p:cNvPr id="51" name="Group 50"/>
          <p:cNvGrpSpPr/>
          <p:nvPr/>
        </p:nvGrpSpPr>
        <p:grpSpPr>
          <a:xfrm>
            <a:off x="9033290" y="2177091"/>
            <a:ext cx="3158711" cy="841131"/>
            <a:chOff x="9033290" y="2805750"/>
            <a:chExt cx="3158710" cy="841130"/>
          </a:xfrm>
        </p:grpSpPr>
        <p:sp>
          <p:nvSpPr>
            <p:cNvPr id="43" name="Rounded Rectangle 42"/>
            <p:cNvSpPr/>
            <p:nvPr/>
          </p:nvSpPr>
          <p:spPr>
            <a:xfrm>
              <a:off x="9900458" y="2805750"/>
              <a:ext cx="1735979" cy="38766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UserApp</a:t>
              </a:r>
              <a:r>
                <a:rPr lang="en-US" sz="1200" dirty="0"/>
                <a:t>::</a:t>
              </a:r>
            </a:p>
            <a:p>
              <a:pPr algn="ctr"/>
              <a:r>
                <a:rPr lang="en-US" sz="1200" dirty="0" err="1"/>
                <a:t>FinishRun</a:t>
              </a:r>
              <a:r>
                <a:rPr lang="en-US" sz="1200" dirty="0"/>
                <a:t>()</a:t>
              </a:r>
            </a:p>
          </p:txBody>
        </p:sp>
        <p:sp>
          <p:nvSpPr>
            <p:cNvPr id="46" name="TextBox 45"/>
            <p:cNvSpPr txBox="1"/>
            <p:nvPr/>
          </p:nvSpPr>
          <p:spPr>
            <a:xfrm>
              <a:off x="9033290" y="3339103"/>
              <a:ext cx="3158710" cy="307777"/>
            </a:xfrm>
            <a:prstGeom prst="rect">
              <a:avLst/>
            </a:prstGeom>
            <a:noFill/>
          </p:spPr>
          <p:txBody>
            <a:bodyPr wrap="square" rtlCol="0">
              <a:spAutoFit/>
            </a:bodyPr>
            <a:lstStyle/>
            <a:p>
              <a:r>
                <a:rPr lang="en-US" sz="1400" b="1" dirty="0">
                  <a:solidFill>
                    <a:srgbClr val="C00000"/>
                  </a:solidFill>
                </a:rPr>
                <a:t>Merge </a:t>
              </a:r>
              <a:r>
                <a:rPr lang="en-US" sz="1400" b="1">
                  <a:solidFill>
                    <a:srgbClr val="C00000"/>
                  </a:solidFill>
                </a:rPr>
                <a:t>run user data (on demand)</a:t>
              </a:r>
              <a:endParaRPr lang="en-US" sz="1400" b="1" dirty="0">
                <a:solidFill>
                  <a:srgbClr val="C00000"/>
                </a:solidFill>
              </a:endParaRPr>
            </a:p>
          </p:txBody>
        </p:sp>
      </p:grpSp>
      <p:sp>
        <p:nvSpPr>
          <p:cNvPr id="53" name="Rounded Rectangle 52"/>
          <p:cNvSpPr/>
          <p:nvPr/>
        </p:nvSpPr>
        <p:spPr>
          <a:xfrm>
            <a:off x="359721" y="5719171"/>
            <a:ext cx="1754505" cy="48029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ScoringData</a:t>
            </a:r>
            <a:endParaRPr lang="en-US" sz="1400" dirty="0"/>
          </a:p>
        </p:txBody>
      </p:sp>
      <p:sp>
        <p:nvSpPr>
          <p:cNvPr id="54" name="Rounded Rectangle 53"/>
          <p:cNvSpPr/>
          <p:nvPr/>
        </p:nvSpPr>
        <p:spPr>
          <a:xfrm>
            <a:off x="3625597" y="5719171"/>
            <a:ext cx="2498067" cy="48029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dirty="0"/>
              <a:t>vector&lt;</a:t>
            </a:r>
            <a:r>
              <a:rPr lang="en-US" sz="1333" dirty="0" err="1"/>
              <a:t>DataPerEvent</a:t>
            </a:r>
            <a:r>
              <a:rPr lang="en-US" sz="1333" dirty="0"/>
              <a:t>&gt;</a:t>
            </a:r>
          </a:p>
        </p:txBody>
      </p:sp>
      <p:cxnSp>
        <p:nvCxnSpPr>
          <p:cNvPr id="56" name="Straight Arrow Connector 55"/>
          <p:cNvCxnSpPr>
            <a:stCxn id="54" idx="1"/>
            <a:endCxn id="53" idx="3"/>
          </p:cNvCxnSpPr>
          <p:nvPr/>
        </p:nvCxnSpPr>
        <p:spPr>
          <a:xfrm flipH="1">
            <a:off x="2114224" y="5959319"/>
            <a:ext cx="1511373" cy="0"/>
          </a:xfrm>
          <a:prstGeom prst="straightConnector1">
            <a:avLst/>
          </a:prstGeom>
          <a:ln>
            <a:tailEnd type="diamond" w="lg" len="lg"/>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308782" y="5596290"/>
            <a:ext cx="1339597" cy="318100"/>
          </a:xfrm>
          <a:prstGeom prst="rect">
            <a:avLst/>
          </a:prstGeom>
          <a:noFill/>
        </p:spPr>
        <p:txBody>
          <a:bodyPr wrap="square" rtlCol="0">
            <a:spAutoFit/>
          </a:bodyPr>
          <a:lstStyle/>
          <a:p>
            <a:r>
              <a:rPr lang="en-US" sz="1467" dirty="0"/>
              <a:t>[0..nslots]</a:t>
            </a:r>
          </a:p>
        </p:txBody>
      </p:sp>
      <p:sp>
        <p:nvSpPr>
          <p:cNvPr id="58" name="TextBox 57"/>
          <p:cNvSpPr txBox="1"/>
          <p:nvPr/>
        </p:nvSpPr>
        <p:spPr>
          <a:xfrm>
            <a:off x="646746" y="5313029"/>
            <a:ext cx="1339597" cy="307777"/>
          </a:xfrm>
          <a:prstGeom prst="rect">
            <a:avLst/>
          </a:prstGeom>
          <a:noFill/>
        </p:spPr>
        <p:txBody>
          <a:bodyPr wrap="square" rtlCol="0">
            <a:spAutoFit/>
          </a:bodyPr>
          <a:lstStyle/>
          <a:p>
            <a:r>
              <a:rPr lang="en-US" sz="1400" dirty="0"/>
              <a:t>data per run</a:t>
            </a:r>
          </a:p>
        </p:txBody>
      </p:sp>
      <p:sp>
        <p:nvSpPr>
          <p:cNvPr id="59" name="TextBox 58"/>
          <p:cNvSpPr txBox="1"/>
          <p:nvPr/>
        </p:nvSpPr>
        <p:spPr>
          <a:xfrm>
            <a:off x="4650343" y="5314607"/>
            <a:ext cx="1679021" cy="318100"/>
          </a:xfrm>
          <a:prstGeom prst="rect">
            <a:avLst/>
          </a:prstGeom>
          <a:noFill/>
        </p:spPr>
        <p:txBody>
          <a:bodyPr wrap="square" rtlCol="0">
            <a:spAutoFit/>
          </a:bodyPr>
          <a:lstStyle/>
          <a:p>
            <a:r>
              <a:rPr lang="en-US" sz="1467" dirty="0"/>
              <a:t>data </a:t>
            </a:r>
            <a:r>
              <a:rPr lang="en-US" sz="1467"/>
              <a:t>per event</a:t>
            </a:r>
            <a:endParaRPr lang="en-US" sz="1467" dirty="0"/>
          </a:p>
        </p:txBody>
      </p:sp>
      <p:sp>
        <p:nvSpPr>
          <p:cNvPr id="60" name="TextBox 59"/>
          <p:cNvSpPr txBox="1"/>
          <p:nvPr/>
        </p:nvSpPr>
        <p:spPr>
          <a:xfrm>
            <a:off x="6392562" y="5589987"/>
            <a:ext cx="4029254" cy="769634"/>
          </a:xfrm>
          <a:prstGeom prst="rect">
            <a:avLst/>
          </a:prstGeom>
          <a:noFill/>
        </p:spPr>
        <p:txBody>
          <a:bodyPr wrap="square" rtlCol="0">
            <a:spAutoFit/>
          </a:bodyPr>
          <a:lstStyle/>
          <a:p>
            <a:r>
              <a:rPr lang="en-US" sz="1467" b="1" dirty="0">
                <a:solidFill>
                  <a:srgbClr val="FF0000"/>
                </a:solidFill>
              </a:rPr>
              <a:t>Requirements for user hit types:</a:t>
            </a:r>
          </a:p>
          <a:p>
            <a:r>
              <a:rPr lang="en-US" sz="1467" i="1" dirty="0">
                <a:solidFill>
                  <a:srgbClr val="0070C0"/>
                </a:solidFill>
              </a:rPr>
              <a:t>Data::Merge(</a:t>
            </a:r>
            <a:r>
              <a:rPr lang="en-US" sz="1467" i="1" dirty="0" err="1">
                <a:solidFill>
                  <a:srgbClr val="0070C0"/>
                </a:solidFill>
              </a:rPr>
              <a:t>int</a:t>
            </a:r>
            <a:r>
              <a:rPr lang="en-US" sz="1467" i="1" dirty="0">
                <a:solidFill>
                  <a:srgbClr val="0070C0"/>
                </a:solidFill>
              </a:rPr>
              <a:t> </a:t>
            </a:r>
            <a:r>
              <a:rPr lang="en-US" sz="1467" i="1" dirty="0" err="1">
                <a:solidFill>
                  <a:srgbClr val="0070C0"/>
                </a:solidFill>
              </a:rPr>
              <a:t>event_slot</a:t>
            </a:r>
            <a:r>
              <a:rPr lang="en-US" sz="1467" i="1" dirty="0">
                <a:solidFill>
                  <a:srgbClr val="0070C0"/>
                </a:solidFill>
              </a:rPr>
              <a:t>, </a:t>
            </a:r>
            <a:r>
              <a:rPr lang="en-US" sz="1467" i="1" dirty="0" err="1">
                <a:solidFill>
                  <a:srgbClr val="0070C0"/>
                </a:solidFill>
              </a:rPr>
              <a:t>const</a:t>
            </a:r>
            <a:r>
              <a:rPr lang="en-US" sz="1467" i="1" dirty="0">
                <a:solidFill>
                  <a:srgbClr val="0070C0"/>
                </a:solidFill>
              </a:rPr>
              <a:t> Data &amp;other )</a:t>
            </a:r>
          </a:p>
          <a:p>
            <a:r>
              <a:rPr lang="en-US" sz="1467" i="1" dirty="0">
                <a:solidFill>
                  <a:srgbClr val="0070C0"/>
                </a:solidFill>
              </a:rPr>
              <a:t>Data::Clear(</a:t>
            </a:r>
            <a:r>
              <a:rPr lang="en-US" sz="1467" i="1" dirty="0" err="1">
                <a:solidFill>
                  <a:srgbClr val="0070C0"/>
                </a:solidFill>
              </a:rPr>
              <a:t>int</a:t>
            </a:r>
            <a:r>
              <a:rPr lang="en-US" sz="1467" i="1" dirty="0">
                <a:solidFill>
                  <a:srgbClr val="0070C0"/>
                </a:solidFill>
              </a:rPr>
              <a:t> </a:t>
            </a:r>
            <a:r>
              <a:rPr lang="en-US" sz="1467" i="1" dirty="0" err="1">
                <a:solidFill>
                  <a:srgbClr val="0070C0"/>
                </a:solidFill>
              </a:rPr>
              <a:t>event_slot</a:t>
            </a:r>
            <a:r>
              <a:rPr lang="en-US" sz="1467" i="1" dirty="0">
                <a:solidFill>
                  <a:srgbClr val="0070C0"/>
                </a:solidFill>
              </a:rPr>
              <a:t>)</a:t>
            </a:r>
          </a:p>
        </p:txBody>
      </p:sp>
      <p:sp>
        <p:nvSpPr>
          <p:cNvPr id="6" name="Rectangle 5">
            <a:extLst>
              <a:ext uri="{FF2B5EF4-FFF2-40B4-BE49-F238E27FC236}">
                <a16:creationId xmlns:a16="http://schemas.microsoft.com/office/drawing/2014/main" id="{7FBAF95E-347C-3147-8341-9F1AC2DE66E6}"/>
              </a:ext>
            </a:extLst>
          </p:cNvPr>
          <p:cNvSpPr/>
          <p:nvPr/>
        </p:nvSpPr>
        <p:spPr>
          <a:xfrm>
            <a:off x="5945364" y="5028816"/>
            <a:ext cx="6096000" cy="646331"/>
          </a:xfrm>
          <a:prstGeom prst="rect">
            <a:avLst/>
          </a:prstGeom>
        </p:spPr>
        <p:txBody>
          <a:bodyPr>
            <a:spAutoFit/>
          </a:bodyPr>
          <a:lstStyle/>
          <a:p>
            <a:pPr lvl="1"/>
            <a:r>
              <a:rPr lang="en-US" i="1" dirty="0"/>
              <a:t>Example data models making use of event slots coming with the library</a:t>
            </a:r>
          </a:p>
        </p:txBody>
      </p:sp>
    </p:spTree>
    <p:extLst>
      <p:ext uri="{BB962C8B-B14F-4D97-AF65-F5344CB8AC3E}">
        <p14:creationId xmlns:p14="http://schemas.microsoft.com/office/powerpoint/2010/main" val="2230309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 truth: keeping track of kinematics </a:t>
            </a:r>
          </a:p>
        </p:txBody>
      </p:sp>
      <p:sp>
        <p:nvSpPr>
          <p:cNvPr id="3" name="Content Placeholder 2"/>
          <p:cNvSpPr>
            <a:spLocks noGrp="1"/>
          </p:cNvSpPr>
          <p:nvPr>
            <p:ph idx="1"/>
          </p:nvPr>
        </p:nvSpPr>
        <p:spPr>
          <a:xfrm>
            <a:off x="436350" y="2046114"/>
            <a:ext cx="11196855" cy="858493"/>
          </a:xfrm>
        </p:spPr>
        <p:txBody>
          <a:bodyPr>
            <a:normAutofit fontScale="70000" lnSpcReduction="20000"/>
          </a:bodyPr>
          <a:lstStyle/>
          <a:p>
            <a:r>
              <a:rPr lang="en-US" dirty="0"/>
              <a:t>Problem: we need to store the particle history necessary to understand the given event (process)</a:t>
            </a:r>
          </a:p>
          <a:p>
            <a:pPr lvl="1"/>
            <a:r>
              <a:rPr lang="en-US" dirty="0"/>
              <a:t>there is no single solution that would cover all use cases</a:t>
            </a:r>
          </a:p>
          <a:p>
            <a:pPr lvl="1"/>
            <a:r>
              <a:rPr lang="en-US" dirty="0"/>
              <a:t>functionality is provided as a </a:t>
            </a:r>
            <a:r>
              <a:rPr lang="en-US" dirty="0">
                <a:solidFill>
                  <a:srgbClr val="FF0000"/>
                </a:solidFill>
              </a:rPr>
              <a:t>user-hook</a:t>
            </a:r>
            <a:r>
              <a:rPr lang="en-US" dirty="0"/>
              <a:t> allowing concrete </a:t>
            </a:r>
            <a:r>
              <a:rPr lang="en-US" dirty="0">
                <a:solidFill>
                  <a:srgbClr val="FF0000"/>
                </a:solidFill>
              </a:rPr>
              <a:t>user implementations</a:t>
            </a:r>
          </a:p>
        </p:txBody>
      </p:sp>
      <p:sp>
        <p:nvSpPr>
          <p:cNvPr id="6" name="Slide Number Placeholder 5"/>
          <p:cNvSpPr>
            <a:spLocks noGrp="1"/>
          </p:cNvSpPr>
          <p:nvPr>
            <p:ph type="sldNum"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fld id="{4A822907-8A9D-4F6B-98F6-913902AD56B5}" type="slidenum">
              <a:rPr kumimoji="0" lang="en-US" sz="1067"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1219170" rtl="0" eaLnBrk="1" fontAlgn="auto" latinLnBrk="0" hangingPunct="1">
                <a:lnSpc>
                  <a:spcPct val="100000"/>
                </a:lnSpc>
                <a:spcBef>
                  <a:spcPts val="0"/>
                </a:spcBef>
                <a:spcAft>
                  <a:spcPts val="0"/>
                </a:spcAft>
                <a:buClrTx/>
                <a:buSzTx/>
                <a:buFontTx/>
                <a:buNone/>
                <a:tabLst/>
                <a:defRPr/>
              </a:pPr>
              <a:t>26</a:t>
            </a:fld>
            <a:endParaRPr kumimoji="0" lang="en-US" sz="1067"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11" name="Picture 10">
            <a:extLst>
              <a:ext uri="{FF2B5EF4-FFF2-40B4-BE49-F238E27FC236}">
                <a16:creationId xmlns:a16="http://schemas.microsoft.com/office/drawing/2014/main" id="{05646610-CE25-DF4B-9C54-C76B89632B19}"/>
              </a:ext>
            </a:extLst>
          </p:cNvPr>
          <p:cNvPicPr>
            <a:picLocks noChangeAspect="1"/>
          </p:cNvPicPr>
          <p:nvPr/>
        </p:nvPicPr>
        <p:blipFill>
          <a:blip r:embed="rId3"/>
          <a:stretch>
            <a:fillRect/>
          </a:stretch>
        </p:blipFill>
        <p:spPr>
          <a:xfrm>
            <a:off x="5933654" y="3093396"/>
            <a:ext cx="6024665" cy="2822771"/>
          </a:xfrm>
          <a:prstGeom prst="rect">
            <a:avLst/>
          </a:prstGeom>
        </p:spPr>
      </p:pic>
      <p:sp>
        <p:nvSpPr>
          <p:cNvPr id="7" name="Content Placeholder 2">
            <a:extLst>
              <a:ext uri="{FF2B5EF4-FFF2-40B4-BE49-F238E27FC236}">
                <a16:creationId xmlns:a16="http://schemas.microsoft.com/office/drawing/2014/main" id="{B1D60466-A32A-2445-BD4F-390F69B32133}"/>
              </a:ext>
            </a:extLst>
          </p:cNvPr>
          <p:cNvSpPr txBox="1">
            <a:spLocks/>
          </p:cNvSpPr>
          <p:nvPr/>
        </p:nvSpPr>
        <p:spPr>
          <a:xfrm>
            <a:off x="436349" y="2904608"/>
            <a:ext cx="5497305" cy="345174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70C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interface (</a:t>
            </a:r>
            <a:r>
              <a:rPr lang="en-US" dirty="0" err="1"/>
              <a:t>MCTruthMgr</a:t>
            </a:r>
            <a:r>
              <a:rPr lang="en-US" dirty="0"/>
              <a:t>) implemented in the prototype</a:t>
            </a:r>
          </a:p>
          <a:p>
            <a:pPr lvl="1"/>
            <a:r>
              <a:rPr lang="en-US" dirty="0">
                <a:solidFill>
                  <a:srgbClr val="FF0000"/>
                </a:solidFill>
              </a:rPr>
              <a:t>receives (concurrent) notifications </a:t>
            </a:r>
            <a:r>
              <a:rPr lang="en-US" dirty="0"/>
              <a:t>from transport threads about: adding/ending particles, events finishing</a:t>
            </a:r>
          </a:p>
          <a:p>
            <a:pPr lvl="1"/>
            <a:r>
              <a:rPr lang="en-US" dirty="0">
                <a:solidFill>
                  <a:srgbClr val="FF0000"/>
                </a:solidFill>
              </a:rPr>
              <a:t>delegates processing </a:t>
            </a:r>
            <a:r>
              <a:rPr lang="en-US" dirty="0"/>
              <a:t>of particles history to </a:t>
            </a:r>
            <a:r>
              <a:rPr lang="en-US" dirty="0">
                <a:solidFill>
                  <a:srgbClr val="FF0000"/>
                </a:solidFill>
              </a:rPr>
              <a:t>concrete MC truth </a:t>
            </a:r>
            <a:r>
              <a:rPr lang="en-US" dirty="0"/>
              <a:t>implementation</a:t>
            </a:r>
          </a:p>
          <a:p>
            <a:r>
              <a:rPr lang="en-US" dirty="0"/>
              <a:t>Light coupling to transport</a:t>
            </a:r>
          </a:p>
          <a:p>
            <a:pPr lvl="1"/>
            <a:r>
              <a:rPr lang="en-US" dirty="0"/>
              <a:t>minimal ‘disturbance’ to transport threads</a:t>
            </a:r>
          </a:p>
          <a:p>
            <a:pPr lvl="1"/>
            <a:r>
              <a:rPr lang="en-US" dirty="0"/>
              <a:t>maximal flexibility of implementing custom particle history handlers</a:t>
            </a:r>
          </a:p>
          <a:p>
            <a:r>
              <a:rPr lang="en-US" dirty="0"/>
              <a:t>concrete </a:t>
            </a:r>
            <a:r>
              <a:rPr lang="en-US" u="sng" dirty="0"/>
              <a:t>example</a:t>
            </a:r>
            <a:r>
              <a:rPr lang="en-US" dirty="0"/>
              <a:t> implementation provided based on HepMC3</a:t>
            </a:r>
          </a:p>
          <a:p>
            <a:pPr lvl="1"/>
            <a:r>
              <a:rPr lang="en-US" dirty="0"/>
              <a:t>See backup slides for more details</a:t>
            </a:r>
          </a:p>
        </p:txBody>
      </p:sp>
    </p:spTree>
    <p:extLst>
      <p:ext uri="{BB962C8B-B14F-4D97-AF65-F5344CB8AC3E}">
        <p14:creationId xmlns:p14="http://schemas.microsoft.com/office/powerpoint/2010/main" val="2521116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3E18C-9C59-1048-ABD3-B4025B50B047}"/>
              </a:ext>
            </a:extLst>
          </p:cNvPr>
          <p:cNvSpPr>
            <a:spLocks noGrp="1"/>
          </p:cNvSpPr>
          <p:nvPr>
            <p:ph type="title"/>
          </p:nvPr>
        </p:nvSpPr>
        <p:spPr/>
        <p:txBody>
          <a:bodyPr/>
          <a:lstStyle/>
          <a:p>
            <a:r>
              <a:rPr lang="en-US" dirty="0"/>
              <a:t>4. Integration with experiment frameworks</a:t>
            </a:r>
          </a:p>
        </p:txBody>
      </p:sp>
      <p:sp>
        <p:nvSpPr>
          <p:cNvPr id="3" name="Text Placeholder 2">
            <a:extLst>
              <a:ext uri="{FF2B5EF4-FFF2-40B4-BE49-F238E27FC236}">
                <a16:creationId xmlns:a16="http://schemas.microsoft.com/office/drawing/2014/main" id="{2C088D7E-A6B0-1144-9958-7718AE438FAD}"/>
              </a:ext>
            </a:extLst>
          </p:cNvPr>
          <p:cNvSpPr>
            <a:spLocks noGrp="1"/>
          </p:cNvSpPr>
          <p:nvPr>
            <p:ph type="body" idx="1"/>
          </p:nvPr>
        </p:nvSpPr>
        <p:spPr/>
        <p:txBody>
          <a:bodyPr/>
          <a:lstStyle/>
          <a:p>
            <a:r>
              <a:rPr lang="en-US" dirty="0"/>
              <a:t>Easy to use?</a:t>
            </a:r>
          </a:p>
        </p:txBody>
      </p:sp>
      <p:sp>
        <p:nvSpPr>
          <p:cNvPr id="4" name="Slide Number Placeholder 3">
            <a:extLst>
              <a:ext uri="{FF2B5EF4-FFF2-40B4-BE49-F238E27FC236}">
                <a16:creationId xmlns:a16="http://schemas.microsoft.com/office/drawing/2014/main" id="{9C7ADECC-CDDA-5940-8CF4-9958FB6F3C83}"/>
              </a:ext>
            </a:extLst>
          </p:cNvPr>
          <p:cNvSpPr>
            <a:spLocks noGrp="1"/>
          </p:cNvSpPr>
          <p:nvPr>
            <p:ph type="sldNum" sz="quarter" idx="12"/>
          </p:nvPr>
        </p:nvSpPr>
        <p:spPr/>
        <p:txBody>
          <a:bodyPr/>
          <a:lstStyle/>
          <a:p>
            <a:fld id="{40FD0629-489C-2B4C-9462-5B2376EE3AC2}" type="slidenum">
              <a:rPr lang="en-US" smtClean="0"/>
              <a:t>27</a:t>
            </a:fld>
            <a:endParaRPr lang="en-US"/>
          </a:p>
        </p:txBody>
      </p:sp>
    </p:spTree>
    <p:extLst>
      <p:ext uri="{BB962C8B-B14F-4D97-AF65-F5344CB8AC3E}">
        <p14:creationId xmlns:p14="http://schemas.microsoft.com/office/powerpoint/2010/main" val="3609441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73377-7722-FC48-97D5-90F641D2C30A}"/>
              </a:ext>
            </a:extLst>
          </p:cNvPr>
          <p:cNvSpPr>
            <a:spLocks noGrp="1"/>
          </p:cNvSpPr>
          <p:nvPr>
            <p:ph type="title"/>
          </p:nvPr>
        </p:nvSpPr>
        <p:spPr/>
        <p:txBody>
          <a:bodyPr/>
          <a:lstStyle/>
          <a:p>
            <a:r>
              <a:rPr lang="en-US" dirty="0" err="1"/>
              <a:t>GeantV</a:t>
            </a:r>
            <a:r>
              <a:rPr lang="en-US" dirty="0"/>
              <a:t> Integration in CMSSW</a:t>
            </a:r>
          </a:p>
        </p:txBody>
      </p:sp>
      <p:sp>
        <p:nvSpPr>
          <p:cNvPr id="3" name="Content Placeholder 2">
            <a:extLst>
              <a:ext uri="{FF2B5EF4-FFF2-40B4-BE49-F238E27FC236}">
                <a16:creationId xmlns:a16="http://schemas.microsoft.com/office/drawing/2014/main" id="{46154CFC-9137-854C-8E12-28F8BAAF2565}"/>
              </a:ext>
            </a:extLst>
          </p:cNvPr>
          <p:cNvSpPr>
            <a:spLocks noGrp="1"/>
          </p:cNvSpPr>
          <p:nvPr>
            <p:ph idx="1"/>
          </p:nvPr>
        </p:nvSpPr>
        <p:spPr/>
        <p:txBody>
          <a:bodyPr>
            <a:normAutofit lnSpcReduction="10000"/>
          </a:bodyPr>
          <a:lstStyle/>
          <a:p>
            <a:r>
              <a:rPr lang="en-US" dirty="0"/>
              <a:t>Integration testing of </a:t>
            </a:r>
            <a:r>
              <a:rPr lang="en-US" dirty="0" err="1"/>
              <a:t>GeantV</a:t>
            </a:r>
            <a:r>
              <a:rPr lang="en-US" dirty="0"/>
              <a:t> w/ CMSSW has several goals:</a:t>
            </a:r>
          </a:p>
          <a:p>
            <a:pPr lvl="1"/>
            <a:r>
              <a:rPr lang="en-US" dirty="0"/>
              <a:t>Demonstrate benefits of co-development between R&amp;D team &amp; experiments</a:t>
            </a:r>
          </a:p>
          <a:p>
            <a:pPr lvl="1"/>
            <a:r>
              <a:rPr lang="en-US" dirty="0"/>
              <a:t>Exercise capabilities of CMSSW framework to interface with external processing (</a:t>
            </a:r>
            <a:r>
              <a:rPr lang="en-US" dirty="0" err="1"/>
              <a:t>ExternalWork</a:t>
            </a:r>
            <a:r>
              <a:rPr lang="en-US" dirty="0"/>
              <a:t> mechanism) and handle track-level parallelization in detector simulation</a:t>
            </a:r>
          </a:p>
          <a:p>
            <a:pPr lvl="1"/>
            <a:r>
              <a:rPr lang="en-US" dirty="0"/>
              <a:t>Measure any potential CPU penalties or gains when running </a:t>
            </a:r>
            <a:r>
              <a:rPr lang="en-US" dirty="0" err="1"/>
              <a:t>GeantV</a:t>
            </a:r>
            <a:r>
              <a:rPr lang="en-US" dirty="0"/>
              <a:t> in CMSSW</a:t>
            </a:r>
          </a:p>
          <a:p>
            <a:pPr lvl="1"/>
            <a:r>
              <a:rPr lang="en-US" dirty="0"/>
              <a:t>Estimate cost of adapting to new interfaces and eventually migrating to new (and potentially backward-incompatible) tools such as </a:t>
            </a:r>
            <a:r>
              <a:rPr lang="en-US" dirty="0" err="1"/>
              <a:t>GeantV</a:t>
            </a:r>
            <a:endParaRPr lang="en-US" dirty="0"/>
          </a:p>
          <a:p>
            <a:pPr lvl="2"/>
            <a:r>
              <a:rPr lang="en-US" dirty="0"/>
              <a:t>Thinking forward to HPC/GPU solutions</a:t>
            </a:r>
          </a:p>
          <a:p>
            <a:r>
              <a:rPr lang="en-US" i="1" dirty="0"/>
              <a:t>Not</a:t>
            </a:r>
            <a:r>
              <a:rPr lang="en-US" dirty="0"/>
              <a:t> planning to migrate CMS simulation to </a:t>
            </a:r>
            <a:r>
              <a:rPr lang="en-US" dirty="0" err="1"/>
              <a:t>GeantV</a:t>
            </a:r>
            <a:endParaRPr lang="en-US" dirty="0"/>
          </a:p>
          <a:p>
            <a:pPr lvl="1"/>
            <a:r>
              <a:rPr lang="en-US" dirty="0"/>
              <a:t>This is an R&amp;D exercise</a:t>
            </a:r>
          </a:p>
          <a:p>
            <a:endParaRPr lang="en-US" dirty="0"/>
          </a:p>
        </p:txBody>
      </p:sp>
      <p:sp>
        <p:nvSpPr>
          <p:cNvPr id="4" name="Slide Number Placeholder 3">
            <a:extLst>
              <a:ext uri="{FF2B5EF4-FFF2-40B4-BE49-F238E27FC236}">
                <a16:creationId xmlns:a16="http://schemas.microsoft.com/office/drawing/2014/main" id="{F63CF4E3-7B58-2C4C-88A1-54FDB5487D51}"/>
              </a:ext>
            </a:extLst>
          </p:cNvPr>
          <p:cNvSpPr>
            <a:spLocks noGrp="1"/>
          </p:cNvSpPr>
          <p:nvPr>
            <p:ph type="sldNum" sz="quarter" idx="12"/>
          </p:nvPr>
        </p:nvSpPr>
        <p:spPr/>
        <p:txBody>
          <a:bodyPr/>
          <a:lstStyle/>
          <a:p>
            <a:fld id="{40FD0629-489C-2B4C-9462-5B2376EE3AC2}" type="slidenum">
              <a:rPr lang="en-US" smtClean="0"/>
              <a:t>28</a:t>
            </a:fld>
            <a:endParaRPr lang="en-US"/>
          </a:p>
        </p:txBody>
      </p:sp>
      <p:pic>
        <p:nvPicPr>
          <p:cNvPr id="5" name="Google Shape;133;p25" descr="C:\My Documents\Research\CMS\postdoc\FNAL-Logo-Black-cropped.png">
            <a:extLst>
              <a:ext uri="{FF2B5EF4-FFF2-40B4-BE49-F238E27FC236}">
                <a16:creationId xmlns:a16="http://schemas.microsoft.com/office/drawing/2014/main" id="{A24BF698-85FE-2846-84D1-EA874C332BAE}"/>
              </a:ext>
            </a:extLst>
          </p:cNvPr>
          <p:cNvPicPr preferRelativeResize="0"/>
          <p:nvPr/>
        </p:nvPicPr>
        <p:blipFill rotWithShape="1">
          <a:blip r:embed="rId3">
            <a:alphaModFix/>
          </a:blip>
          <a:srcRect/>
          <a:stretch/>
        </p:blipFill>
        <p:spPr>
          <a:xfrm>
            <a:off x="10952681" y="5319253"/>
            <a:ext cx="631601" cy="631601"/>
          </a:xfrm>
          <a:prstGeom prst="rect">
            <a:avLst/>
          </a:prstGeom>
          <a:noFill/>
          <a:ln>
            <a:noFill/>
          </a:ln>
        </p:spPr>
      </p:pic>
      <p:pic>
        <p:nvPicPr>
          <p:cNvPr id="6" name="Google Shape;134;p25" descr="CMS-Color-Label.gif">
            <a:extLst>
              <a:ext uri="{FF2B5EF4-FFF2-40B4-BE49-F238E27FC236}">
                <a16:creationId xmlns:a16="http://schemas.microsoft.com/office/drawing/2014/main" id="{1EAC9D76-AD2C-EF40-85E9-03002DF09835}"/>
              </a:ext>
            </a:extLst>
          </p:cNvPr>
          <p:cNvPicPr preferRelativeResize="0"/>
          <p:nvPr/>
        </p:nvPicPr>
        <p:blipFill rotWithShape="1">
          <a:blip r:embed="rId4">
            <a:alphaModFix/>
          </a:blip>
          <a:srcRect/>
          <a:stretch/>
        </p:blipFill>
        <p:spPr>
          <a:xfrm>
            <a:off x="10206904" y="5319249"/>
            <a:ext cx="631600" cy="631600"/>
          </a:xfrm>
          <a:prstGeom prst="rect">
            <a:avLst/>
          </a:prstGeom>
          <a:noFill/>
          <a:ln>
            <a:noFill/>
          </a:ln>
        </p:spPr>
      </p:pic>
    </p:spTree>
    <p:extLst>
      <p:ext uri="{BB962C8B-B14F-4D97-AF65-F5344CB8AC3E}">
        <p14:creationId xmlns:p14="http://schemas.microsoft.com/office/powerpoint/2010/main" val="6991032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7A2E9-52CB-7F44-91E7-438D7AAB195D}"/>
              </a:ext>
            </a:extLst>
          </p:cNvPr>
          <p:cNvSpPr>
            <a:spLocks noGrp="1"/>
          </p:cNvSpPr>
          <p:nvPr>
            <p:ph type="title"/>
          </p:nvPr>
        </p:nvSpPr>
        <p:spPr/>
        <p:txBody>
          <a:bodyPr/>
          <a:lstStyle/>
          <a:p>
            <a:r>
              <a:rPr lang="en-US" dirty="0"/>
              <a:t>Overview of the integration exercise</a:t>
            </a:r>
          </a:p>
        </p:txBody>
      </p:sp>
      <p:sp>
        <p:nvSpPr>
          <p:cNvPr id="3" name="Content Placeholder 2">
            <a:extLst>
              <a:ext uri="{FF2B5EF4-FFF2-40B4-BE49-F238E27FC236}">
                <a16:creationId xmlns:a16="http://schemas.microsoft.com/office/drawing/2014/main" id="{55783D1E-674A-574E-9B37-49A711CAA622}"/>
              </a:ext>
            </a:extLst>
          </p:cNvPr>
          <p:cNvSpPr>
            <a:spLocks noGrp="1"/>
          </p:cNvSpPr>
          <p:nvPr>
            <p:ph idx="1"/>
          </p:nvPr>
        </p:nvSpPr>
        <p:spPr/>
        <p:txBody>
          <a:bodyPr>
            <a:normAutofit/>
          </a:bodyPr>
          <a:lstStyle/>
          <a:p>
            <a:r>
              <a:rPr lang="en-US" dirty="0"/>
              <a:t>Exercise and debug features of </a:t>
            </a:r>
            <a:r>
              <a:rPr lang="en-US" dirty="0" err="1"/>
              <a:t>GeantV</a:t>
            </a:r>
            <a:r>
              <a:rPr lang="en-US" dirty="0"/>
              <a:t> and CMSSW</a:t>
            </a:r>
          </a:p>
          <a:p>
            <a:pPr lvl="1"/>
            <a:r>
              <a:rPr lang="en-US" dirty="0"/>
              <a:t>Run </a:t>
            </a:r>
            <a:r>
              <a:rPr lang="en-US" dirty="0" err="1"/>
              <a:t>GeantV</a:t>
            </a:r>
            <a:r>
              <a:rPr lang="en-US" dirty="0"/>
              <a:t> using CMSSW </a:t>
            </a:r>
            <a:r>
              <a:rPr lang="en-US" dirty="0" err="1"/>
              <a:t>ExternalWork</a:t>
            </a:r>
            <a:r>
              <a:rPr lang="en-US" dirty="0"/>
              <a:t> feature:</a:t>
            </a:r>
          </a:p>
          <a:p>
            <a:pPr lvl="2"/>
            <a:r>
              <a:rPr lang="en-US" dirty="0"/>
              <a:t>Asynchronous, non-blocking, task-based processing</a:t>
            </a:r>
          </a:p>
          <a:p>
            <a:pPr lvl="1"/>
            <a:r>
              <a:rPr lang="en-US" dirty="0"/>
              <a:t>Resolved impedance mismatch between original GV scheduler and CMSSW</a:t>
            </a:r>
          </a:p>
          <a:p>
            <a:r>
              <a:rPr lang="en-US" dirty="0"/>
              <a:t>Template wrappers for </a:t>
            </a:r>
            <a:r>
              <a:rPr lang="en-US" dirty="0">
                <a:solidFill>
                  <a:srgbClr val="FF0000"/>
                </a:solidFill>
              </a:rPr>
              <a:t>Sensitive detectors </a:t>
            </a:r>
            <a:r>
              <a:rPr lang="en-US" dirty="0"/>
              <a:t>(SD) and </a:t>
            </a:r>
            <a:r>
              <a:rPr lang="en-US" dirty="0">
                <a:solidFill>
                  <a:srgbClr val="FF0000"/>
                </a:solidFill>
              </a:rPr>
              <a:t>scoring</a:t>
            </a:r>
          </a:p>
          <a:p>
            <a:pPr lvl="1"/>
            <a:r>
              <a:rPr lang="en-US" dirty="0"/>
              <a:t>Ensure exact same SD code used for Geant4 &amp; </a:t>
            </a:r>
            <a:r>
              <a:rPr lang="en-US" dirty="0" err="1"/>
              <a:t>GeantV</a:t>
            </a:r>
            <a:endParaRPr lang="en-US" dirty="0"/>
          </a:p>
          <a:p>
            <a:pPr lvl="1"/>
            <a:r>
              <a:rPr lang="en-US" dirty="0"/>
              <a:t>Minimize overhead (no branching or virtual table)</a:t>
            </a:r>
          </a:p>
          <a:p>
            <a:pPr lvl="1"/>
            <a:r>
              <a:rPr lang="en-US" dirty="0"/>
              <a:t>Handle that each event processed in multiple threads, mixed in with other events (i.e. merge at end of each event processing)</a:t>
            </a:r>
          </a:p>
          <a:p>
            <a:r>
              <a:rPr lang="en-US" dirty="0"/>
              <a:t>Performance results and conclusions discussed in separate sections</a:t>
            </a:r>
          </a:p>
          <a:p>
            <a:endParaRPr lang="en-US" dirty="0"/>
          </a:p>
          <a:p>
            <a:endParaRPr lang="en-US" dirty="0"/>
          </a:p>
        </p:txBody>
      </p:sp>
      <p:sp>
        <p:nvSpPr>
          <p:cNvPr id="4" name="Slide Number Placeholder 3">
            <a:extLst>
              <a:ext uri="{FF2B5EF4-FFF2-40B4-BE49-F238E27FC236}">
                <a16:creationId xmlns:a16="http://schemas.microsoft.com/office/drawing/2014/main" id="{A9E7D373-7E90-0C4C-AE5A-FD0F883D7536}"/>
              </a:ext>
            </a:extLst>
          </p:cNvPr>
          <p:cNvSpPr>
            <a:spLocks noGrp="1"/>
          </p:cNvSpPr>
          <p:nvPr>
            <p:ph type="sldNum" sz="quarter" idx="12"/>
          </p:nvPr>
        </p:nvSpPr>
        <p:spPr/>
        <p:txBody>
          <a:bodyPr/>
          <a:lstStyle/>
          <a:p>
            <a:fld id="{40FD0629-489C-2B4C-9462-5B2376EE3AC2}" type="slidenum">
              <a:rPr lang="en-US" smtClean="0"/>
              <a:t>29</a:t>
            </a:fld>
            <a:endParaRPr lang="en-US"/>
          </a:p>
        </p:txBody>
      </p:sp>
    </p:spTree>
    <p:extLst>
      <p:ext uri="{BB962C8B-B14F-4D97-AF65-F5344CB8AC3E}">
        <p14:creationId xmlns:p14="http://schemas.microsoft.com/office/powerpoint/2010/main" val="3703742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4D3F5-60E5-C54B-91EB-3D2AC59590CC}"/>
              </a:ext>
            </a:extLst>
          </p:cNvPr>
          <p:cNvSpPr>
            <a:spLocks noGrp="1"/>
          </p:cNvSpPr>
          <p:nvPr>
            <p:ph type="title"/>
          </p:nvPr>
        </p:nvSpPr>
        <p:spPr/>
        <p:txBody>
          <a:bodyPr/>
          <a:lstStyle/>
          <a:p>
            <a:r>
              <a:rPr lang="en-US" dirty="0"/>
              <a:t>Context</a:t>
            </a:r>
          </a:p>
        </p:txBody>
      </p:sp>
      <p:sp>
        <p:nvSpPr>
          <p:cNvPr id="3" name="Content Placeholder 2">
            <a:extLst>
              <a:ext uri="{FF2B5EF4-FFF2-40B4-BE49-F238E27FC236}">
                <a16:creationId xmlns:a16="http://schemas.microsoft.com/office/drawing/2014/main" id="{3ACBB9CE-AEBC-0D4E-BC4C-9582C3F86BE8}"/>
              </a:ext>
            </a:extLst>
          </p:cNvPr>
          <p:cNvSpPr>
            <a:spLocks noGrp="1"/>
          </p:cNvSpPr>
          <p:nvPr>
            <p:ph idx="1"/>
          </p:nvPr>
        </p:nvSpPr>
        <p:spPr>
          <a:xfrm>
            <a:off x="838200" y="1825625"/>
            <a:ext cx="6360268" cy="4351338"/>
          </a:xfrm>
        </p:spPr>
        <p:txBody>
          <a:bodyPr>
            <a:normAutofit fontScale="92500" lnSpcReduction="20000"/>
          </a:bodyPr>
          <a:lstStyle/>
          <a:p>
            <a:r>
              <a:rPr lang="en-US" dirty="0"/>
              <a:t>Hardware: hitting walls</a:t>
            </a:r>
          </a:p>
          <a:p>
            <a:pPr lvl="1"/>
            <a:r>
              <a:rPr lang="en-US" dirty="0"/>
              <a:t>power, ILP, memory access – limiting scaling up scalar code performance</a:t>
            </a:r>
          </a:p>
          <a:p>
            <a:pPr lvl="2"/>
            <a:r>
              <a:rPr lang="en-US" dirty="0"/>
              <a:t>-&gt; multi/many cores with SIMD pipelines, accelerators</a:t>
            </a:r>
          </a:p>
          <a:p>
            <a:r>
              <a:rPr lang="en-US" dirty="0"/>
              <a:t>LHC requirements++: Run3-&gt;HL</a:t>
            </a:r>
          </a:p>
          <a:p>
            <a:pPr lvl="1"/>
            <a:r>
              <a:rPr lang="en-US" dirty="0"/>
              <a:t>Simulation still a bottleneck in many workflows</a:t>
            </a:r>
          </a:p>
          <a:p>
            <a:pPr lvl="1"/>
            <a:r>
              <a:rPr lang="en-US" dirty="0"/>
              <a:t>demand for simulated samples ~luminosity</a:t>
            </a:r>
          </a:p>
          <a:p>
            <a:r>
              <a:rPr lang="en-US" dirty="0"/>
              <a:t>Application requirements: simulation is hard to optimize</a:t>
            </a:r>
          </a:p>
          <a:p>
            <a:pPr lvl="1"/>
            <a:r>
              <a:rPr lang="en-US" dirty="0"/>
              <a:t>Very complex stepping per track</a:t>
            </a:r>
          </a:p>
          <a:p>
            <a:pPr lvl="1"/>
            <a:r>
              <a:rPr lang="en-US" dirty="0"/>
              <a:t>Large code, sequential OO design from early C++ adoption era (deep stacks, virtual calls)</a:t>
            </a:r>
          </a:p>
          <a:p>
            <a:pPr lvl="1"/>
            <a:r>
              <a:rPr lang="en-US" dirty="0">
                <a:solidFill>
                  <a:srgbClr val="FF0000"/>
                </a:solidFill>
              </a:rPr>
              <a:t>Small number of instruction per cycle</a:t>
            </a:r>
          </a:p>
        </p:txBody>
      </p:sp>
      <p:pic>
        <p:nvPicPr>
          <p:cNvPr id="6" name="Picture 5">
            <a:extLst>
              <a:ext uri="{FF2B5EF4-FFF2-40B4-BE49-F238E27FC236}">
                <a16:creationId xmlns:a16="http://schemas.microsoft.com/office/drawing/2014/main" id="{54562291-D4EA-3940-821B-A876DF7D9625}"/>
              </a:ext>
            </a:extLst>
          </p:cNvPr>
          <p:cNvPicPr>
            <a:picLocks noChangeAspect="1"/>
          </p:cNvPicPr>
          <p:nvPr/>
        </p:nvPicPr>
        <p:blipFill>
          <a:blip r:embed="rId3"/>
          <a:stretch>
            <a:fillRect/>
          </a:stretch>
        </p:blipFill>
        <p:spPr>
          <a:xfrm>
            <a:off x="7925881" y="3286124"/>
            <a:ext cx="4064000" cy="3048000"/>
          </a:xfrm>
          <a:prstGeom prst="rect">
            <a:avLst/>
          </a:prstGeom>
        </p:spPr>
      </p:pic>
      <p:sp>
        <p:nvSpPr>
          <p:cNvPr id="7" name="Slide Number Placeholder 6">
            <a:extLst>
              <a:ext uri="{FF2B5EF4-FFF2-40B4-BE49-F238E27FC236}">
                <a16:creationId xmlns:a16="http://schemas.microsoft.com/office/drawing/2014/main" id="{4C6C20CB-07FF-DC45-98AB-7DF39DEADF0B}"/>
              </a:ext>
            </a:extLst>
          </p:cNvPr>
          <p:cNvSpPr>
            <a:spLocks noGrp="1"/>
          </p:cNvSpPr>
          <p:nvPr>
            <p:ph type="sldNum" sz="quarter" idx="12"/>
          </p:nvPr>
        </p:nvSpPr>
        <p:spPr/>
        <p:txBody>
          <a:bodyPr/>
          <a:lstStyle/>
          <a:p>
            <a:fld id="{40FD0629-489C-2B4C-9462-5B2376EE3AC2}" type="slidenum">
              <a:rPr lang="en-US" smtClean="0"/>
              <a:t>3</a:t>
            </a:fld>
            <a:endParaRPr lang="en-US"/>
          </a:p>
        </p:txBody>
      </p:sp>
      <p:pic>
        <p:nvPicPr>
          <p:cNvPr id="8" name="Picture 7">
            <a:extLst>
              <a:ext uri="{FF2B5EF4-FFF2-40B4-BE49-F238E27FC236}">
                <a16:creationId xmlns:a16="http://schemas.microsoft.com/office/drawing/2014/main" id="{08416689-9707-ED44-ACF7-023E629CE290}"/>
              </a:ext>
            </a:extLst>
          </p:cNvPr>
          <p:cNvPicPr>
            <a:picLocks noChangeAspect="1"/>
          </p:cNvPicPr>
          <p:nvPr/>
        </p:nvPicPr>
        <p:blipFill>
          <a:blip r:embed="rId4"/>
          <a:stretch>
            <a:fillRect/>
          </a:stretch>
        </p:blipFill>
        <p:spPr>
          <a:xfrm>
            <a:off x="7003280" y="515548"/>
            <a:ext cx="2851355" cy="2844800"/>
          </a:xfrm>
          <a:prstGeom prst="rect">
            <a:avLst/>
          </a:prstGeom>
        </p:spPr>
      </p:pic>
      <p:pic>
        <p:nvPicPr>
          <p:cNvPr id="4" name="3 Imagen">
            <a:extLst>
              <a:ext uri="{FF2B5EF4-FFF2-40B4-BE49-F238E27FC236}">
                <a16:creationId xmlns:a16="http://schemas.microsoft.com/office/drawing/2014/main" id="{844B94DE-096D-2541-AAC5-C688C8218C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2395" y="614875"/>
            <a:ext cx="1930274" cy="2585187"/>
          </a:xfrm>
          <a:prstGeom prst="rect">
            <a:avLst/>
          </a:prstGeom>
          <a:effectLst>
            <a:outerShdw blurRad="50800" dist="38100" dir="18900000" algn="bl" rotWithShape="0">
              <a:prstClr val="black">
                <a:alpha val="40000"/>
              </a:prstClr>
            </a:outerShdw>
          </a:effectLst>
        </p:spPr>
      </p:pic>
      <p:sp>
        <p:nvSpPr>
          <p:cNvPr id="5" name="Rectangle 4">
            <a:extLst>
              <a:ext uri="{FF2B5EF4-FFF2-40B4-BE49-F238E27FC236}">
                <a16:creationId xmlns:a16="http://schemas.microsoft.com/office/drawing/2014/main" id="{C7FC6FB4-4358-FC48-862B-CD6504345E8B}"/>
              </a:ext>
            </a:extLst>
          </p:cNvPr>
          <p:cNvSpPr/>
          <p:nvPr/>
        </p:nvSpPr>
        <p:spPr>
          <a:xfrm>
            <a:off x="7421206" y="5165479"/>
            <a:ext cx="2656167" cy="523220"/>
          </a:xfrm>
          <a:prstGeom prst="rect">
            <a:avLst/>
          </a:prstGeom>
        </p:spPr>
        <p:txBody>
          <a:bodyPr wrap="square">
            <a:spAutoFit/>
          </a:bodyPr>
          <a:lstStyle/>
          <a:p>
            <a:r>
              <a:rPr lang="en-US" sz="1400" dirty="0">
                <a:latin typeface="Arial" panose="020B0604020202020204" pitchFamily="34" charset="0"/>
              </a:rPr>
              <a:t>CMS estimated CPU needs for HL-LHC (source: CWP)</a:t>
            </a:r>
            <a:endParaRPr lang="en-US" sz="1400" dirty="0">
              <a:latin typeface="-webkit-standard"/>
            </a:endParaRPr>
          </a:p>
        </p:txBody>
      </p:sp>
    </p:spTree>
    <p:extLst>
      <p:ext uri="{BB962C8B-B14F-4D97-AF65-F5344CB8AC3E}">
        <p14:creationId xmlns:p14="http://schemas.microsoft.com/office/powerpoint/2010/main" val="28415087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27B11-5FD1-CE43-BE23-F4A964499E06}"/>
              </a:ext>
            </a:extLst>
          </p:cNvPr>
          <p:cNvSpPr>
            <a:spLocks noGrp="1"/>
          </p:cNvSpPr>
          <p:nvPr>
            <p:ph type="title"/>
          </p:nvPr>
        </p:nvSpPr>
        <p:spPr/>
        <p:txBody>
          <a:bodyPr/>
          <a:lstStyle/>
          <a:p>
            <a:r>
              <a:rPr lang="en-US" dirty="0"/>
              <a:t>5. Performance results</a:t>
            </a:r>
          </a:p>
        </p:txBody>
      </p:sp>
      <p:sp>
        <p:nvSpPr>
          <p:cNvPr id="3" name="Text Placeholder 2">
            <a:extLst>
              <a:ext uri="{FF2B5EF4-FFF2-40B4-BE49-F238E27FC236}">
                <a16:creationId xmlns:a16="http://schemas.microsoft.com/office/drawing/2014/main" id="{6C22E425-61AA-0D41-A1D3-EE2987A0EF71}"/>
              </a:ext>
            </a:extLst>
          </p:cNvPr>
          <p:cNvSpPr>
            <a:spLocks noGrp="1"/>
          </p:cNvSpPr>
          <p:nvPr>
            <p:ph type="body" idx="1"/>
          </p:nvPr>
        </p:nvSpPr>
        <p:spPr/>
        <p:txBody>
          <a:bodyPr/>
          <a:lstStyle/>
          <a:p>
            <a:r>
              <a:rPr lang="en-US" dirty="0"/>
              <a:t>Is it efficient?</a:t>
            </a:r>
          </a:p>
          <a:p>
            <a:endParaRPr lang="en-US" dirty="0"/>
          </a:p>
        </p:txBody>
      </p:sp>
      <p:sp>
        <p:nvSpPr>
          <p:cNvPr id="4" name="Slide Number Placeholder 3">
            <a:extLst>
              <a:ext uri="{FF2B5EF4-FFF2-40B4-BE49-F238E27FC236}">
                <a16:creationId xmlns:a16="http://schemas.microsoft.com/office/drawing/2014/main" id="{4B432F34-FF26-8E41-9044-35EF09B4050D}"/>
              </a:ext>
            </a:extLst>
          </p:cNvPr>
          <p:cNvSpPr>
            <a:spLocks noGrp="1"/>
          </p:cNvSpPr>
          <p:nvPr>
            <p:ph type="sldNum" sz="quarter" idx="12"/>
          </p:nvPr>
        </p:nvSpPr>
        <p:spPr/>
        <p:txBody>
          <a:bodyPr/>
          <a:lstStyle/>
          <a:p>
            <a:fld id="{40FD0629-489C-2B4C-9462-5B2376EE3AC2}" type="slidenum">
              <a:rPr lang="en-US" smtClean="0"/>
              <a:t>30</a:t>
            </a:fld>
            <a:endParaRPr lang="en-US"/>
          </a:p>
        </p:txBody>
      </p:sp>
    </p:spTree>
    <p:extLst>
      <p:ext uri="{BB962C8B-B14F-4D97-AF65-F5344CB8AC3E}">
        <p14:creationId xmlns:p14="http://schemas.microsoft.com/office/powerpoint/2010/main" val="766943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10256-AE86-DC43-B586-9066AEE5315F}"/>
              </a:ext>
            </a:extLst>
          </p:cNvPr>
          <p:cNvSpPr>
            <a:spLocks noGrp="1"/>
          </p:cNvSpPr>
          <p:nvPr>
            <p:ph type="title"/>
          </p:nvPr>
        </p:nvSpPr>
        <p:spPr/>
        <p:txBody>
          <a:bodyPr/>
          <a:lstStyle/>
          <a:p>
            <a:r>
              <a:rPr lang="en-US" dirty="0"/>
              <a:t>Benchmarks</a:t>
            </a:r>
          </a:p>
        </p:txBody>
      </p:sp>
      <p:sp>
        <p:nvSpPr>
          <p:cNvPr id="3" name="Content Placeholder 2">
            <a:extLst>
              <a:ext uri="{FF2B5EF4-FFF2-40B4-BE49-F238E27FC236}">
                <a16:creationId xmlns:a16="http://schemas.microsoft.com/office/drawing/2014/main" id="{EA792EBE-60BD-7642-B307-8F4230BF74D2}"/>
              </a:ext>
            </a:extLst>
          </p:cNvPr>
          <p:cNvSpPr>
            <a:spLocks noGrp="1"/>
          </p:cNvSpPr>
          <p:nvPr>
            <p:ph idx="1"/>
          </p:nvPr>
        </p:nvSpPr>
        <p:spPr/>
        <p:txBody>
          <a:bodyPr>
            <a:normAutofit/>
          </a:bodyPr>
          <a:lstStyle/>
          <a:p>
            <a:r>
              <a:rPr lang="en-US" dirty="0"/>
              <a:t>Set of application examples to demonstrate functionality and/or measure performance</a:t>
            </a:r>
          </a:p>
          <a:p>
            <a:pPr lvl="1"/>
            <a:r>
              <a:rPr lang="en-US" dirty="0"/>
              <a:t>Simple setups: simplified layered calorimeter</a:t>
            </a:r>
          </a:p>
          <a:p>
            <a:pPr lvl="1"/>
            <a:r>
              <a:rPr lang="en-US" dirty="0"/>
              <a:t>Complex setup with general non-experiment specific stepping actions: CMS</a:t>
            </a:r>
          </a:p>
          <a:p>
            <a:pPr lvl="2"/>
            <a:r>
              <a:rPr lang="en-US" dirty="0"/>
              <a:t>Full geometry and production cuts</a:t>
            </a:r>
          </a:p>
          <a:p>
            <a:pPr lvl="2"/>
            <a:r>
              <a:rPr lang="en-US" dirty="0"/>
              <a:t>Shooting electrons to fire EM physics</a:t>
            </a:r>
          </a:p>
          <a:p>
            <a:pPr lvl="2"/>
            <a:r>
              <a:rPr lang="en-US" dirty="0"/>
              <a:t>Allowing to tune internal </a:t>
            </a:r>
            <a:r>
              <a:rPr lang="en-US" dirty="0" err="1"/>
              <a:t>GeantV</a:t>
            </a:r>
            <a:r>
              <a:rPr lang="en-US" dirty="0"/>
              <a:t> parameters</a:t>
            </a:r>
          </a:p>
          <a:p>
            <a:pPr lvl="2"/>
            <a:r>
              <a:rPr lang="en-US" dirty="0" err="1"/>
              <a:t>GeantV</a:t>
            </a:r>
            <a:r>
              <a:rPr lang="en-US" dirty="0"/>
              <a:t> and Geant4 applications mapped 1 to 1 (geometry, physics lists, gun, cuts)</a:t>
            </a:r>
          </a:p>
          <a:p>
            <a:r>
              <a:rPr lang="en-US" dirty="0"/>
              <a:t>Set of CPU platforms</a:t>
            </a:r>
          </a:p>
          <a:p>
            <a:pPr lvl="1"/>
            <a:r>
              <a:rPr lang="en-US" dirty="0"/>
              <a:t>Different architectures, CPU, cache configurations</a:t>
            </a:r>
          </a:p>
          <a:p>
            <a:pPr lvl="1"/>
            <a:r>
              <a:rPr lang="en-US" dirty="0"/>
              <a:t>Performance results given mostly for the CMS benchmark</a:t>
            </a:r>
          </a:p>
          <a:p>
            <a:endParaRPr lang="en-US" dirty="0"/>
          </a:p>
        </p:txBody>
      </p:sp>
      <p:sp>
        <p:nvSpPr>
          <p:cNvPr id="4" name="Slide Number Placeholder 3">
            <a:extLst>
              <a:ext uri="{FF2B5EF4-FFF2-40B4-BE49-F238E27FC236}">
                <a16:creationId xmlns:a16="http://schemas.microsoft.com/office/drawing/2014/main" id="{5D413096-4EED-F345-89C5-988433A0C1B2}"/>
              </a:ext>
            </a:extLst>
          </p:cNvPr>
          <p:cNvSpPr>
            <a:spLocks noGrp="1"/>
          </p:cNvSpPr>
          <p:nvPr>
            <p:ph type="sldNum" sz="quarter" idx="12"/>
          </p:nvPr>
        </p:nvSpPr>
        <p:spPr/>
        <p:txBody>
          <a:bodyPr/>
          <a:lstStyle/>
          <a:p>
            <a:fld id="{40FD0629-489C-2B4C-9462-5B2376EE3AC2}" type="slidenum">
              <a:rPr lang="en-US" smtClean="0"/>
              <a:t>31</a:t>
            </a:fld>
            <a:endParaRPr lang="en-US"/>
          </a:p>
        </p:txBody>
      </p:sp>
    </p:spTree>
    <p:extLst>
      <p:ext uri="{BB962C8B-B14F-4D97-AF65-F5344CB8AC3E}">
        <p14:creationId xmlns:p14="http://schemas.microsoft.com/office/powerpoint/2010/main" val="4270067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249C4-9B4D-7B40-A084-3420A6E47735}"/>
              </a:ext>
            </a:extLst>
          </p:cNvPr>
          <p:cNvSpPr>
            <a:spLocks noGrp="1"/>
          </p:cNvSpPr>
          <p:nvPr>
            <p:ph type="title"/>
          </p:nvPr>
        </p:nvSpPr>
        <p:spPr/>
        <p:txBody>
          <a:bodyPr/>
          <a:lstStyle/>
          <a:p>
            <a:r>
              <a:rPr lang="en-US" dirty="0"/>
              <a:t>Checking physics performance (1)</a:t>
            </a:r>
          </a:p>
        </p:txBody>
      </p:sp>
      <p:sp>
        <p:nvSpPr>
          <p:cNvPr id="11" name="Content Placeholder 10">
            <a:extLst>
              <a:ext uri="{FF2B5EF4-FFF2-40B4-BE49-F238E27FC236}">
                <a16:creationId xmlns:a16="http://schemas.microsoft.com/office/drawing/2014/main" id="{42BB9EFE-3161-764C-9CC3-A34874E6AE76}"/>
              </a:ext>
            </a:extLst>
          </p:cNvPr>
          <p:cNvSpPr>
            <a:spLocks noGrp="1"/>
          </p:cNvSpPr>
          <p:nvPr>
            <p:ph idx="1"/>
          </p:nvPr>
        </p:nvSpPr>
        <p:spPr>
          <a:xfrm>
            <a:off x="838200" y="5310553"/>
            <a:ext cx="10515600" cy="866409"/>
          </a:xfrm>
        </p:spPr>
        <p:txBody>
          <a:bodyPr/>
          <a:lstStyle/>
          <a:p>
            <a:r>
              <a:rPr lang="en-US" dirty="0"/>
              <a:t>Per-mil agreement for all observables in most cases</a:t>
            </a:r>
          </a:p>
        </p:txBody>
      </p:sp>
      <p:sp>
        <p:nvSpPr>
          <p:cNvPr id="4" name="Slide Number Placeholder 3">
            <a:extLst>
              <a:ext uri="{FF2B5EF4-FFF2-40B4-BE49-F238E27FC236}">
                <a16:creationId xmlns:a16="http://schemas.microsoft.com/office/drawing/2014/main" id="{EA00DFF7-6F17-1941-960A-4DD145FF4AC9}"/>
              </a:ext>
            </a:extLst>
          </p:cNvPr>
          <p:cNvSpPr>
            <a:spLocks noGrp="1"/>
          </p:cNvSpPr>
          <p:nvPr>
            <p:ph type="sldNum" sz="quarter" idx="12"/>
          </p:nvPr>
        </p:nvSpPr>
        <p:spPr/>
        <p:txBody>
          <a:bodyPr/>
          <a:lstStyle/>
          <a:p>
            <a:fld id="{40FD0629-489C-2B4C-9462-5B2376EE3AC2}" type="slidenum">
              <a:rPr lang="en-US" smtClean="0"/>
              <a:t>32</a:t>
            </a:fld>
            <a:endParaRPr lang="en-US"/>
          </a:p>
        </p:txBody>
      </p:sp>
      <p:pic>
        <p:nvPicPr>
          <p:cNvPr id="6" name="Picture 5">
            <a:extLst>
              <a:ext uri="{FF2B5EF4-FFF2-40B4-BE49-F238E27FC236}">
                <a16:creationId xmlns:a16="http://schemas.microsoft.com/office/drawing/2014/main" id="{DC500DBC-C350-FF43-B9FA-F71349C16F5D}"/>
              </a:ext>
            </a:extLst>
          </p:cNvPr>
          <p:cNvPicPr>
            <a:picLocks noChangeAspect="1"/>
          </p:cNvPicPr>
          <p:nvPr/>
        </p:nvPicPr>
        <p:blipFill>
          <a:blip r:embed="rId3"/>
          <a:stretch>
            <a:fillRect/>
          </a:stretch>
        </p:blipFill>
        <p:spPr>
          <a:xfrm>
            <a:off x="678889" y="1523592"/>
            <a:ext cx="5417111" cy="3786962"/>
          </a:xfrm>
          <a:prstGeom prst="rect">
            <a:avLst/>
          </a:prstGeom>
        </p:spPr>
      </p:pic>
      <p:pic>
        <p:nvPicPr>
          <p:cNvPr id="10" name="Picture 9">
            <a:extLst>
              <a:ext uri="{FF2B5EF4-FFF2-40B4-BE49-F238E27FC236}">
                <a16:creationId xmlns:a16="http://schemas.microsoft.com/office/drawing/2014/main" id="{A6B4ADC1-5F41-A048-9521-6CA8DB7D14AB}"/>
              </a:ext>
            </a:extLst>
          </p:cNvPr>
          <p:cNvPicPr>
            <a:picLocks noChangeAspect="1"/>
          </p:cNvPicPr>
          <p:nvPr/>
        </p:nvPicPr>
        <p:blipFill>
          <a:blip r:embed="rId4"/>
          <a:stretch>
            <a:fillRect/>
          </a:stretch>
        </p:blipFill>
        <p:spPr>
          <a:xfrm>
            <a:off x="5980652" y="1523592"/>
            <a:ext cx="5417111" cy="3786962"/>
          </a:xfrm>
          <a:prstGeom prst="rect">
            <a:avLst/>
          </a:prstGeom>
        </p:spPr>
      </p:pic>
    </p:spTree>
    <p:extLst>
      <p:ext uri="{BB962C8B-B14F-4D97-AF65-F5344CB8AC3E}">
        <p14:creationId xmlns:p14="http://schemas.microsoft.com/office/powerpoint/2010/main" val="1742443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249C4-9B4D-7B40-A084-3420A6E47735}"/>
              </a:ext>
            </a:extLst>
          </p:cNvPr>
          <p:cNvSpPr>
            <a:spLocks noGrp="1"/>
          </p:cNvSpPr>
          <p:nvPr>
            <p:ph type="title"/>
          </p:nvPr>
        </p:nvSpPr>
        <p:spPr/>
        <p:txBody>
          <a:bodyPr/>
          <a:lstStyle/>
          <a:p>
            <a:r>
              <a:rPr lang="en-US" dirty="0"/>
              <a:t>Checking physics performance (2)</a:t>
            </a:r>
          </a:p>
        </p:txBody>
      </p:sp>
      <p:sp>
        <p:nvSpPr>
          <p:cNvPr id="9" name="Content Placeholder 8">
            <a:extLst>
              <a:ext uri="{FF2B5EF4-FFF2-40B4-BE49-F238E27FC236}">
                <a16:creationId xmlns:a16="http://schemas.microsoft.com/office/drawing/2014/main" id="{217294AC-A37E-8540-8A8E-10BD66B6589C}"/>
              </a:ext>
            </a:extLst>
          </p:cNvPr>
          <p:cNvSpPr>
            <a:spLocks noGrp="1"/>
          </p:cNvSpPr>
          <p:nvPr>
            <p:ph idx="1"/>
          </p:nvPr>
        </p:nvSpPr>
        <p:spPr>
          <a:xfrm>
            <a:off x="820691" y="5302372"/>
            <a:ext cx="10515600" cy="1053978"/>
          </a:xfrm>
        </p:spPr>
        <p:txBody>
          <a:bodyPr>
            <a:normAutofit fontScale="92500" lnSpcReduction="10000"/>
          </a:bodyPr>
          <a:lstStyle/>
          <a:p>
            <a:r>
              <a:rPr lang="en-US" dirty="0"/>
              <a:t>Some ~1% systematics visible in magnetic field</a:t>
            </a:r>
          </a:p>
          <a:p>
            <a:pPr lvl="1"/>
            <a:r>
              <a:rPr lang="en-US" dirty="0"/>
              <a:t>Known issue due to difference in tracking/boundary crossing between </a:t>
            </a:r>
            <a:r>
              <a:rPr lang="en-US" dirty="0" err="1"/>
              <a:t>GeantV</a:t>
            </a:r>
            <a:r>
              <a:rPr lang="en-US" dirty="0"/>
              <a:t> and Geant4</a:t>
            </a:r>
          </a:p>
        </p:txBody>
      </p:sp>
      <p:sp>
        <p:nvSpPr>
          <p:cNvPr id="4" name="Slide Number Placeholder 3">
            <a:extLst>
              <a:ext uri="{FF2B5EF4-FFF2-40B4-BE49-F238E27FC236}">
                <a16:creationId xmlns:a16="http://schemas.microsoft.com/office/drawing/2014/main" id="{EA00DFF7-6F17-1941-960A-4DD145FF4AC9}"/>
              </a:ext>
            </a:extLst>
          </p:cNvPr>
          <p:cNvSpPr>
            <a:spLocks noGrp="1"/>
          </p:cNvSpPr>
          <p:nvPr>
            <p:ph type="sldNum" sz="quarter" idx="12"/>
          </p:nvPr>
        </p:nvSpPr>
        <p:spPr/>
        <p:txBody>
          <a:bodyPr/>
          <a:lstStyle/>
          <a:p>
            <a:fld id="{40FD0629-489C-2B4C-9462-5B2376EE3AC2}" type="slidenum">
              <a:rPr lang="en-US" smtClean="0"/>
              <a:t>33</a:t>
            </a:fld>
            <a:endParaRPr lang="en-US"/>
          </a:p>
        </p:txBody>
      </p:sp>
      <p:pic>
        <p:nvPicPr>
          <p:cNvPr id="5" name="Picture 4">
            <a:extLst>
              <a:ext uri="{FF2B5EF4-FFF2-40B4-BE49-F238E27FC236}">
                <a16:creationId xmlns:a16="http://schemas.microsoft.com/office/drawing/2014/main" id="{3382A49F-F0C7-0841-BF18-6C8CAE55F9C4}"/>
              </a:ext>
            </a:extLst>
          </p:cNvPr>
          <p:cNvPicPr>
            <a:picLocks noChangeAspect="1"/>
          </p:cNvPicPr>
          <p:nvPr/>
        </p:nvPicPr>
        <p:blipFill>
          <a:blip r:embed="rId3"/>
          <a:stretch>
            <a:fillRect/>
          </a:stretch>
        </p:blipFill>
        <p:spPr>
          <a:xfrm>
            <a:off x="1230923" y="1690687"/>
            <a:ext cx="5043930" cy="3526081"/>
          </a:xfrm>
          <a:prstGeom prst="rect">
            <a:avLst/>
          </a:prstGeom>
        </p:spPr>
      </p:pic>
      <p:pic>
        <p:nvPicPr>
          <p:cNvPr id="8" name="Picture 7">
            <a:extLst>
              <a:ext uri="{FF2B5EF4-FFF2-40B4-BE49-F238E27FC236}">
                <a16:creationId xmlns:a16="http://schemas.microsoft.com/office/drawing/2014/main" id="{D2411B6D-9746-0E4D-AC9E-EDFEDC501B51}"/>
              </a:ext>
            </a:extLst>
          </p:cNvPr>
          <p:cNvPicPr>
            <a:picLocks noChangeAspect="1"/>
          </p:cNvPicPr>
          <p:nvPr/>
        </p:nvPicPr>
        <p:blipFill>
          <a:blip r:embed="rId4"/>
          <a:stretch>
            <a:fillRect/>
          </a:stretch>
        </p:blipFill>
        <p:spPr>
          <a:xfrm>
            <a:off x="6292361" y="1690687"/>
            <a:ext cx="5043930" cy="3526081"/>
          </a:xfrm>
          <a:prstGeom prst="rect">
            <a:avLst/>
          </a:prstGeom>
        </p:spPr>
      </p:pic>
    </p:spTree>
    <p:extLst>
      <p:ext uri="{BB962C8B-B14F-4D97-AF65-F5344CB8AC3E}">
        <p14:creationId xmlns:p14="http://schemas.microsoft.com/office/powerpoint/2010/main" val="11156292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EB7AD5-6D34-CA42-A210-AFC7620F05BF}"/>
              </a:ext>
            </a:extLst>
          </p:cNvPr>
          <p:cNvSpPr>
            <a:spLocks noGrp="1"/>
          </p:cNvSpPr>
          <p:nvPr>
            <p:ph idx="1"/>
          </p:nvPr>
        </p:nvSpPr>
        <p:spPr>
          <a:xfrm>
            <a:off x="241300" y="1089024"/>
            <a:ext cx="11836400" cy="5591175"/>
          </a:xfrm>
        </p:spPr>
        <p:txBody>
          <a:bodyPr vert="horz" lIns="91440" tIns="45720" rIns="91440" bIns="45720" rtlCol="0" anchor="t">
            <a:normAutofit fontScale="92500" lnSpcReduction="10000"/>
          </a:bodyPr>
          <a:lstStyle/>
          <a:p>
            <a:r>
              <a:rPr lang="en-US" dirty="0"/>
              <a:t>Configuration details:  GeantV vs. Geant4 10.04.p03 </a:t>
            </a:r>
          </a:p>
          <a:p>
            <a:pPr lvl="1"/>
            <a:r>
              <a:rPr lang="en-US" dirty="0" err="1"/>
              <a:t>FullCMS</a:t>
            </a:r>
            <a:r>
              <a:rPr lang="en-US" dirty="0"/>
              <a:t> geometry (</a:t>
            </a:r>
            <a:r>
              <a:rPr lang="en-US" dirty="0" err="1"/>
              <a:t>cms.gdml</a:t>
            </a:r>
            <a:r>
              <a:rPr lang="en-US" dirty="0"/>
              <a:t>) </a:t>
            </a:r>
          </a:p>
          <a:p>
            <a:pPr lvl="1"/>
            <a:r>
              <a:rPr lang="en-US" dirty="0"/>
              <a:t>No field/Map-based magnetic </a:t>
            </a:r>
          </a:p>
          <a:p>
            <a:pPr marL="457200" lvl="1" indent="0">
              <a:buNone/>
            </a:pPr>
            <a:r>
              <a:rPr lang="en-US" dirty="0"/>
              <a:t>field </a:t>
            </a:r>
          </a:p>
          <a:p>
            <a:pPr lvl="1"/>
            <a:r>
              <a:rPr lang="en-US" dirty="0"/>
              <a:t>GeantV-defined physics lists</a:t>
            </a:r>
          </a:p>
          <a:p>
            <a:pPr lvl="1"/>
            <a:r>
              <a:rPr lang="en-US" dirty="0"/>
              <a:t>Input: 10 jobs x 1000 </a:t>
            </a:r>
            <a:r>
              <a:rPr lang="en-US" i="1" dirty="0">
                <a:ea typeface="+mn-lt"/>
                <a:cs typeface="+mn-lt"/>
              </a:rPr>
              <a:t>e</a:t>
            </a:r>
            <a:r>
              <a:rPr lang="en-US" sz="2000" i="1" dirty="0">
                <a:ea typeface="+mn-lt"/>
                <a:cs typeface="+mn-lt"/>
              </a:rPr>
              <a:t>+</a:t>
            </a:r>
            <a:r>
              <a:rPr lang="en-US" i="1" dirty="0"/>
              <a:t> </a:t>
            </a:r>
            <a:r>
              <a:rPr lang="en-US" dirty="0"/>
              <a:t>each</a:t>
            </a:r>
            <a:endParaRPr lang="en-US" sz="2800" i="1" dirty="0">
              <a:cs typeface="Calibri"/>
            </a:endParaRPr>
          </a:p>
          <a:p>
            <a:r>
              <a:rPr lang="en-US" dirty="0"/>
              <a:t>Jobs run on single-thread,</a:t>
            </a:r>
            <a:endParaRPr lang="en-US" dirty="0">
              <a:cs typeface="Calibri"/>
            </a:endParaRPr>
          </a:p>
          <a:p>
            <a:pPr marL="0" indent="0">
              <a:buNone/>
            </a:pPr>
            <a:r>
              <a:rPr lang="en-US" dirty="0"/>
              <a:t>   scalar mode</a:t>
            </a:r>
            <a:endParaRPr lang="en-US" dirty="0">
              <a:cs typeface="Calibri"/>
            </a:endParaRPr>
          </a:p>
          <a:p>
            <a:r>
              <a:rPr lang="en-US" dirty="0"/>
              <a:t>Observables:</a:t>
            </a:r>
            <a:endParaRPr lang="en-US" dirty="0">
              <a:cs typeface="Calibri"/>
            </a:endParaRPr>
          </a:p>
          <a:p>
            <a:pPr lvl="1"/>
            <a:r>
              <a:rPr lang="en-US" dirty="0"/>
              <a:t>number of secondaries </a:t>
            </a:r>
            <a:endParaRPr lang="en-US" dirty="0">
              <a:cs typeface="Calibri"/>
            </a:endParaRPr>
          </a:p>
          <a:p>
            <a:pPr lvl="1"/>
            <a:r>
              <a:rPr lang="en-US" dirty="0"/>
              <a:t>track length</a:t>
            </a:r>
          </a:p>
          <a:p>
            <a:r>
              <a:rPr lang="en-US" dirty="0"/>
              <a:t>Good matching within percent</a:t>
            </a:r>
          </a:p>
          <a:p>
            <a:pPr marL="0" indent="0">
              <a:buNone/>
            </a:pPr>
            <a:r>
              <a:rPr lang="en-US" dirty="0"/>
              <a:t>level</a:t>
            </a:r>
          </a:p>
          <a:p>
            <a:pPr lvl="1"/>
            <a:r>
              <a:rPr lang="en-US" dirty="0"/>
              <a:t>statistics to be improved</a:t>
            </a:r>
          </a:p>
          <a:p>
            <a:pPr lvl="1"/>
            <a:endParaRPr lang="en-US" dirty="0"/>
          </a:p>
        </p:txBody>
      </p:sp>
      <p:sp>
        <p:nvSpPr>
          <p:cNvPr id="2" name="Title 1">
            <a:extLst>
              <a:ext uri="{FF2B5EF4-FFF2-40B4-BE49-F238E27FC236}">
                <a16:creationId xmlns:a16="http://schemas.microsoft.com/office/drawing/2014/main" id="{DB0681A2-AC5E-B64E-9360-96683AFDBC71}"/>
              </a:ext>
            </a:extLst>
          </p:cNvPr>
          <p:cNvSpPr>
            <a:spLocks noGrp="1"/>
          </p:cNvSpPr>
          <p:nvPr>
            <p:ph type="title"/>
          </p:nvPr>
        </p:nvSpPr>
        <p:spPr>
          <a:xfrm>
            <a:off x="571500" y="225425"/>
            <a:ext cx="10515600" cy="574675"/>
          </a:xfrm>
        </p:spPr>
        <p:txBody>
          <a:bodyPr>
            <a:normAutofit fontScale="90000"/>
          </a:bodyPr>
          <a:lstStyle/>
          <a:p>
            <a:r>
              <a:rPr lang="en-US" dirty="0"/>
              <a:t>CMS example comparisons</a:t>
            </a:r>
          </a:p>
        </p:txBody>
      </p:sp>
      <p:pic>
        <p:nvPicPr>
          <p:cNvPr id="20" name="Picture 19">
            <a:extLst>
              <a:ext uri="{FF2B5EF4-FFF2-40B4-BE49-F238E27FC236}">
                <a16:creationId xmlns:a16="http://schemas.microsoft.com/office/drawing/2014/main" id="{42EECA27-DEFA-5949-9CB1-4590DD21BB00}"/>
              </a:ext>
            </a:extLst>
          </p:cNvPr>
          <p:cNvPicPr>
            <a:picLocks noChangeAspect="1"/>
          </p:cNvPicPr>
          <p:nvPr/>
        </p:nvPicPr>
        <p:blipFill>
          <a:blip r:embed="rId3"/>
          <a:stretch>
            <a:fillRect/>
          </a:stretch>
        </p:blipFill>
        <p:spPr>
          <a:xfrm>
            <a:off x="5002316" y="1544853"/>
            <a:ext cx="7075384" cy="4522573"/>
          </a:xfrm>
          <a:prstGeom prst="rect">
            <a:avLst/>
          </a:prstGeom>
        </p:spPr>
      </p:pic>
      <p:sp>
        <p:nvSpPr>
          <p:cNvPr id="14" name="TextBox 13">
            <a:extLst>
              <a:ext uri="{FF2B5EF4-FFF2-40B4-BE49-F238E27FC236}">
                <a16:creationId xmlns:a16="http://schemas.microsoft.com/office/drawing/2014/main" id="{36D48C6E-D2A0-304C-AA6A-31CFBA018ADB}"/>
              </a:ext>
            </a:extLst>
          </p:cNvPr>
          <p:cNvSpPr txBox="1"/>
          <p:nvPr/>
        </p:nvSpPr>
        <p:spPr>
          <a:xfrm>
            <a:off x="5976119" y="2693116"/>
            <a:ext cx="366727" cy="436829"/>
          </a:xfrm>
          <a:prstGeom prst="rect">
            <a:avLst/>
          </a:prstGeom>
          <a:noFill/>
        </p:spPr>
        <p:txBody>
          <a:bodyPr wrap="none" rtlCol="0" anchor="t">
            <a:spAutoFit/>
          </a:bodyPr>
          <a:lstStyle/>
          <a:p>
            <a:r>
              <a:rPr lang="en-US" i="1" dirty="0">
                <a:solidFill>
                  <a:srgbClr val="7030A0"/>
                </a:solidFill>
              </a:rPr>
              <a:t>e</a:t>
            </a:r>
            <a:r>
              <a:rPr lang="en-US" i="1" baseline="30000" dirty="0">
                <a:solidFill>
                  <a:srgbClr val="7030A0"/>
                </a:solidFill>
              </a:rPr>
              <a:t>-</a:t>
            </a:r>
            <a:endParaRPr lang="en-US" i="1" baseline="30000" dirty="0">
              <a:solidFill>
                <a:srgbClr val="7030A0"/>
              </a:solidFill>
              <a:cs typeface="Calibri"/>
            </a:endParaRPr>
          </a:p>
        </p:txBody>
      </p:sp>
      <p:sp>
        <p:nvSpPr>
          <p:cNvPr id="15" name="TextBox 14">
            <a:extLst>
              <a:ext uri="{FF2B5EF4-FFF2-40B4-BE49-F238E27FC236}">
                <a16:creationId xmlns:a16="http://schemas.microsoft.com/office/drawing/2014/main" id="{85CBCCC8-B241-854B-AC72-85BAB4FB3F88}"/>
              </a:ext>
            </a:extLst>
          </p:cNvPr>
          <p:cNvSpPr txBox="1"/>
          <p:nvPr/>
        </p:nvSpPr>
        <p:spPr>
          <a:xfrm>
            <a:off x="6639047" y="3458065"/>
            <a:ext cx="399410" cy="436829"/>
          </a:xfrm>
          <a:prstGeom prst="rect">
            <a:avLst/>
          </a:prstGeom>
          <a:noFill/>
        </p:spPr>
        <p:txBody>
          <a:bodyPr wrap="none" rtlCol="0" anchor="t">
            <a:spAutoFit/>
          </a:bodyPr>
          <a:lstStyle/>
          <a:p>
            <a:r>
              <a:rPr lang="en-US" i="1" dirty="0">
                <a:solidFill>
                  <a:srgbClr val="FF0000"/>
                </a:solidFill>
              </a:rPr>
              <a:t>e</a:t>
            </a:r>
            <a:r>
              <a:rPr lang="en-US" i="1" baseline="30000" dirty="0">
                <a:solidFill>
                  <a:srgbClr val="FF0000"/>
                </a:solidFill>
              </a:rPr>
              <a:t>+</a:t>
            </a:r>
            <a:endParaRPr lang="en-US" i="1" baseline="30000" dirty="0">
              <a:solidFill>
                <a:srgbClr val="FF0000"/>
              </a:solidFill>
              <a:cs typeface="Calibri"/>
            </a:endParaRPr>
          </a:p>
        </p:txBody>
      </p:sp>
      <p:sp>
        <p:nvSpPr>
          <p:cNvPr id="16" name="TextBox 15">
            <a:extLst>
              <a:ext uri="{FF2B5EF4-FFF2-40B4-BE49-F238E27FC236}">
                <a16:creationId xmlns:a16="http://schemas.microsoft.com/office/drawing/2014/main" id="{4D971BB6-30C4-114B-B8C1-FC824EAF2CE5}"/>
              </a:ext>
            </a:extLst>
          </p:cNvPr>
          <p:cNvSpPr txBox="1"/>
          <p:nvPr/>
        </p:nvSpPr>
        <p:spPr>
          <a:xfrm>
            <a:off x="6342846" y="3009535"/>
            <a:ext cx="328884" cy="436829"/>
          </a:xfrm>
          <a:prstGeom prst="rect">
            <a:avLst/>
          </a:prstGeom>
          <a:noFill/>
        </p:spPr>
        <p:txBody>
          <a:bodyPr wrap="none" rtlCol="0" anchor="t">
            <a:spAutoFit/>
          </a:bodyPr>
          <a:lstStyle/>
          <a:p>
            <a:r>
              <a:rPr lang="en-US" dirty="0">
                <a:solidFill>
                  <a:schemeClr val="accent6"/>
                </a:solidFill>
              </a:rPr>
              <a:t>𝛾</a:t>
            </a:r>
            <a:endParaRPr lang="en-US" dirty="0">
              <a:solidFill>
                <a:schemeClr val="accent6"/>
              </a:solidFill>
              <a:cs typeface="Calibri"/>
            </a:endParaRPr>
          </a:p>
        </p:txBody>
      </p:sp>
      <p:sp>
        <p:nvSpPr>
          <p:cNvPr id="17" name="TextBox 16">
            <a:extLst>
              <a:ext uri="{FF2B5EF4-FFF2-40B4-BE49-F238E27FC236}">
                <a16:creationId xmlns:a16="http://schemas.microsoft.com/office/drawing/2014/main" id="{77B83BDC-AE56-C340-A915-79B47A9FAC9E}"/>
              </a:ext>
            </a:extLst>
          </p:cNvPr>
          <p:cNvSpPr txBox="1"/>
          <p:nvPr/>
        </p:nvSpPr>
        <p:spPr>
          <a:xfrm>
            <a:off x="9671379" y="2583909"/>
            <a:ext cx="764142" cy="327621"/>
          </a:xfrm>
          <a:prstGeom prst="rect">
            <a:avLst/>
          </a:prstGeom>
          <a:noFill/>
        </p:spPr>
        <p:txBody>
          <a:bodyPr wrap="none" rtlCol="0">
            <a:spAutoFit/>
          </a:bodyPr>
          <a:lstStyle/>
          <a:p>
            <a:r>
              <a:rPr lang="en-US" sz="1200" dirty="0">
                <a:solidFill>
                  <a:srgbClr val="FF0000"/>
                </a:solidFill>
              </a:rPr>
              <a:t>Neutrals</a:t>
            </a:r>
          </a:p>
        </p:txBody>
      </p:sp>
      <p:sp>
        <p:nvSpPr>
          <p:cNvPr id="18" name="TextBox 17">
            <a:extLst>
              <a:ext uri="{FF2B5EF4-FFF2-40B4-BE49-F238E27FC236}">
                <a16:creationId xmlns:a16="http://schemas.microsoft.com/office/drawing/2014/main" id="{CB5272EC-E664-DC46-89D8-2773BDB8E78F}"/>
              </a:ext>
            </a:extLst>
          </p:cNvPr>
          <p:cNvSpPr txBox="1"/>
          <p:nvPr/>
        </p:nvSpPr>
        <p:spPr>
          <a:xfrm>
            <a:off x="10060468" y="3926132"/>
            <a:ext cx="750106" cy="327621"/>
          </a:xfrm>
          <a:prstGeom prst="rect">
            <a:avLst/>
          </a:prstGeom>
          <a:noFill/>
        </p:spPr>
        <p:txBody>
          <a:bodyPr wrap="none" rtlCol="0">
            <a:spAutoFit/>
          </a:bodyPr>
          <a:lstStyle/>
          <a:p>
            <a:r>
              <a:rPr lang="en-US" sz="1200" dirty="0">
                <a:solidFill>
                  <a:srgbClr val="00B050"/>
                </a:solidFill>
              </a:rPr>
              <a:t>Charged</a:t>
            </a:r>
          </a:p>
        </p:txBody>
      </p:sp>
      <p:sp>
        <p:nvSpPr>
          <p:cNvPr id="4" name="Slide Number Placeholder 3">
            <a:extLst>
              <a:ext uri="{FF2B5EF4-FFF2-40B4-BE49-F238E27FC236}">
                <a16:creationId xmlns:a16="http://schemas.microsoft.com/office/drawing/2014/main" id="{288EA95E-C004-E94D-A3AC-BD0DCFC8DCEC}"/>
              </a:ext>
            </a:extLst>
          </p:cNvPr>
          <p:cNvSpPr>
            <a:spLocks noGrp="1"/>
          </p:cNvSpPr>
          <p:nvPr>
            <p:ph type="sldNum" sz="quarter" idx="12"/>
          </p:nvPr>
        </p:nvSpPr>
        <p:spPr/>
        <p:txBody>
          <a:bodyPr/>
          <a:lstStyle/>
          <a:p>
            <a:fld id="{40FD0629-489C-2B4C-9462-5B2376EE3AC2}" type="slidenum">
              <a:rPr lang="en-US" smtClean="0"/>
              <a:t>34</a:t>
            </a:fld>
            <a:endParaRPr lang="en-US"/>
          </a:p>
        </p:txBody>
      </p:sp>
      <p:sp>
        <p:nvSpPr>
          <p:cNvPr id="12" name="TextBox 11">
            <a:extLst>
              <a:ext uri="{FF2B5EF4-FFF2-40B4-BE49-F238E27FC236}">
                <a16:creationId xmlns:a16="http://schemas.microsoft.com/office/drawing/2014/main" id="{4AE99616-1062-4FFB-A617-5058677CC81D}"/>
              </a:ext>
            </a:extLst>
          </p:cNvPr>
          <p:cNvSpPr txBox="1"/>
          <p:nvPr/>
        </p:nvSpPr>
        <p:spPr>
          <a:xfrm rot="21540000">
            <a:off x="8332862" y="1252466"/>
            <a:ext cx="1824599" cy="584775"/>
          </a:xfrm>
          <a:prstGeom prst="rect">
            <a:avLst/>
          </a:prstGeom>
          <a:noFill/>
        </p:spPr>
        <p:txBody>
          <a:bodyPr wrap="square" rtlCol="0" anchor="t">
            <a:spAutoFit/>
          </a:bodyPr>
          <a:lstStyle/>
          <a:p>
            <a:r>
              <a:rPr lang="en-US" sz="1600" dirty="0">
                <a:solidFill>
                  <a:schemeClr val="accent1">
                    <a:lumMod val="75000"/>
                  </a:schemeClr>
                </a:solidFill>
              </a:rPr>
              <a:t>Geant4: blue</a:t>
            </a:r>
            <a:br>
              <a:rPr lang="en-US" sz="1600" dirty="0"/>
            </a:br>
            <a:r>
              <a:rPr lang="en-US" sz="1600" dirty="0" err="1">
                <a:cs typeface="Calibri"/>
              </a:rPr>
              <a:t>GeantV</a:t>
            </a:r>
            <a:r>
              <a:rPr lang="en-US" sz="1600" dirty="0">
                <a:cs typeface="Calibri"/>
              </a:rPr>
              <a:t>: non-blue</a:t>
            </a:r>
          </a:p>
        </p:txBody>
      </p:sp>
    </p:spTree>
    <p:extLst>
      <p:ext uri="{BB962C8B-B14F-4D97-AF65-F5344CB8AC3E}">
        <p14:creationId xmlns:p14="http://schemas.microsoft.com/office/powerpoint/2010/main" val="289761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9F202-1760-9042-A317-0B99B988AC34}"/>
              </a:ext>
            </a:extLst>
          </p:cNvPr>
          <p:cNvSpPr>
            <a:spLocks noGrp="1"/>
          </p:cNvSpPr>
          <p:nvPr>
            <p:ph type="title"/>
          </p:nvPr>
        </p:nvSpPr>
        <p:spPr/>
        <p:txBody>
          <a:bodyPr/>
          <a:lstStyle/>
          <a:p>
            <a:r>
              <a:rPr lang="en-US" dirty="0"/>
              <a:t>CMS example: stepping observables</a:t>
            </a:r>
          </a:p>
        </p:txBody>
      </p:sp>
      <p:sp>
        <p:nvSpPr>
          <p:cNvPr id="4" name="Slide Number Placeholder 3">
            <a:extLst>
              <a:ext uri="{FF2B5EF4-FFF2-40B4-BE49-F238E27FC236}">
                <a16:creationId xmlns:a16="http://schemas.microsoft.com/office/drawing/2014/main" id="{A73B8586-4DD4-524C-80F9-EA97DC0EE74F}"/>
              </a:ext>
            </a:extLst>
          </p:cNvPr>
          <p:cNvSpPr>
            <a:spLocks noGrp="1"/>
          </p:cNvSpPr>
          <p:nvPr>
            <p:ph type="sldNum" sz="quarter" idx="12"/>
          </p:nvPr>
        </p:nvSpPr>
        <p:spPr/>
        <p:txBody>
          <a:bodyPr/>
          <a:lstStyle/>
          <a:p>
            <a:fld id="{40FD0629-489C-2B4C-9462-5B2376EE3AC2}" type="slidenum">
              <a:rPr lang="en-US" smtClean="0"/>
              <a:t>35</a:t>
            </a:fld>
            <a:endParaRPr lang="en-US"/>
          </a:p>
        </p:txBody>
      </p:sp>
      <p:pic>
        <p:nvPicPr>
          <p:cNvPr id="8" name="Picture 7">
            <a:extLst>
              <a:ext uri="{FF2B5EF4-FFF2-40B4-BE49-F238E27FC236}">
                <a16:creationId xmlns:a16="http://schemas.microsoft.com/office/drawing/2014/main" id="{9EC7857B-1754-4C48-93F3-41A51CC82481}"/>
              </a:ext>
            </a:extLst>
          </p:cNvPr>
          <p:cNvPicPr>
            <a:picLocks noChangeAspect="1"/>
          </p:cNvPicPr>
          <p:nvPr/>
        </p:nvPicPr>
        <p:blipFill>
          <a:blip r:embed="rId3"/>
          <a:stretch>
            <a:fillRect/>
          </a:stretch>
        </p:blipFill>
        <p:spPr>
          <a:xfrm>
            <a:off x="3261081" y="1289904"/>
            <a:ext cx="8349851" cy="2661709"/>
          </a:xfrm>
          <a:prstGeom prst="rect">
            <a:avLst/>
          </a:prstGeom>
        </p:spPr>
      </p:pic>
      <p:pic>
        <p:nvPicPr>
          <p:cNvPr id="10" name="Picture 9">
            <a:extLst>
              <a:ext uri="{FF2B5EF4-FFF2-40B4-BE49-F238E27FC236}">
                <a16:creationId xmlns:a16="http://schemas.microsoft.com/office/drawing/2014/main" id="{D7FA057C-037E-004B-9159-BB6DF7AFAB94}"/>
              </a:ext>
            </a:extLst>
          </p:cNvPr>
          <p:cNvPicPr>
            <a:picLocks noChangeAspect="1"/>
          </p:cNvPicPr>
          <p:nvPr/>
        </p:nvPicPr>
        <p:blipFill>
          <a:blip r:embed="rId4"/>
          <a:stretch>
            <a:fillRect/>
          </a:stretch>
        </p:blipFill>
        <p:spPr>
          <a:xfrm>
            <a:off x="3261080" y="4208585"/>
            <a:ext cx="8349852" cy="2579314"/>
          </a:xfrm>
          <a:prstGeom prst="rect">
            <a:avLst/>
          </a:prstGeom>
        </p:spPr>
      </p:pic>
      <p:sp>
        <p:nvSpPr>
          <p:cNvPr id="11" name="TextBox 10">
            <a:extLst>
              <a:ext uri="{FF2B5EF4-FFF2-40B4-BE49-F238E27FC236}">
                <a16:creationId xmlns:a16="http://schemas.microsoft.com/office/drawing/2014/main" id="{413BB8FA-8993-EE46-8649-CCB5E7C600C3}"/>
              </a:ext>
            </a:extLst>
          </p:cNvPr>
          <p:cNvSpPr txBox="1"/>
          <p:nvPr/>
        </p:nvSpPr>
        <p:spPr>
          <a:xfrm>
            <a:off x="1248508" y="2391509"/>
            <a:ext cx="1084385" cy="461665"/>
          </a:xfrm>
          <a:prstGeom prst="rect">
            <a:avLst/>
          </a:prstGeom>
          <a:noFill/>
        </p:spPr>
        <p:txBody>
          <a:bodyPr wrap="square" rtlCol="0">
            <a:spAutoFit/>
          </a:bodyPr>
          <a:lstStyle/>
          <a:p>
            <a:r>
              <a:rPr lang="en-US" sz="2400" dirty="0">
                <a:solidFill>
                  <a:srgbClr val="0070C0"/>
                </a:solidFill>
              </a:rPr>
              <a:t>B = 0</a:t>
            </a:r>
          </a:p>
        </p:txBody>
      </p:sp>
      <p:sp>
        <p:nvSpPr>
          <p:cNvPr id="12" name="TextBox 11">
            <a:extLst>
              <a:ext uri="{FF2B5EF4-FFF2-40B4-BE49-F238E27FC236}">
                <a16:creationId xmlns:a16="http://schemas.microsoft.com/office/drawing/2014/main" id="{2E1F7A45-B38B-484C-A823-2904FBEBE55A}"/>
              </a:ext>
            </a:extLst>
          </p:cNvPr>
          <p:cNvSpPr txBox="1"/>
          <p:nvPr/>
        </p:nvSpPr>
        <p:spPr>
          <a:xfrm>
            <a:off x="1248507" y="5267409"/>
            <a:ext cx="1424355" cy="461665"/>
          </a:xfrm>
          <a:prstGeom prst="rect">
            <a:avLst/>
          </a:prstGeom>
          <a:noFill/>
        </p:spPr>
        <p:txBody>
          <a:bodyPr wrap="square" rtlCol="0">
            <a:spAutoFit/>
          </a:bodyPr>
          <a:lstStyle/>
          <a:p>
            <a:r>
              <a:rPr lang="en-US" sz="2400" dirty="0">
                <a:solidFill>
                  <a:srgbClr val="0070C0"/>
                </a:solidFill>
              </a:rPr>
              <a:t>B = 3.8 T</a:t>
            </a:r>
          </a:p>
        </p:txBody>
      </p:sp>
      <p:sp>
        <p:nvSpPr>
          <p:cNvPr id="9" name="TextBox 8">
            <a:extLst>
              <a:ext uri="{FF2B5EF4-FFF2-40B4-BE49-F238E27FC236}">
                <a16:creationId xmlns:a16="http://schemas.microsoft.com/office/drawing/2014/main" id="{4230E71E-CD78-624E-AB9E-3FCE69473591}"/>
              </a:ext>
            </a:extLst>
          </p:cNvPr>
          <p:cNvSpPr txBox="1"/>
          <p:nvPr/>
        </p:nvSpPr>
        <p:spPr>
          <a:xfrm>
            <a:off x="338724" y="3413960"/>
            <a:ext cx="2922356" cy="646331"/>
          </a:xfrm>
          <a:prstGeom prst="rect">
            <a:avLst/>
          </a:prstGeom>
          <a:noFill/>
        </p:spPr>
        <p:txBody>
          <a:bodyPr wrap="square" rtlCol="0">
            <a:spAutoFit/>
          </a:bodyPr>
          <a:lstStyle/>
          <a:p>
            <a:r>
              <a:rPr lang="en-US" dirty="0"/>
              <a:t>Good matching for all observables</a:t>
            </a:r>
          </a:p>
        </p:txBody>
      </p:sp>
    </p:spTree>
    <p:extLst>
      <p:ext uri="{BB962C8B-B14F-4D97-AF65-F5344CB8AC3E}">
        <p14:creationId xmlns:p14="http://schemas.microsoft.com/office/powerpoint/2010/main" val="32231760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9C76F-04B7-714C-81BD-8E39140B57F6}"/>
              </a:ext>
            </a:extLst>
          </p:cNvPr>
          <p:cNvSpPr>
            <a:spLocks noGrp="1"/>
          </p:cNvSpPr>
          <p:nvPr>
            <p:ph type="title"/>
          </p:nvPr>
        </p:nvSpPr>
        <p:spPr/>
        <p:txBody>
          <a:bodyPr/>
          <a:lstStyle/>
          <a:p>
            <a:r>
              <a:rPr lang="en-US" dirty="0"/>
              <a:t>Physics validation in CMSSW </a:t>
            </a:r>
            <a:br>
              <a:rPr lang="en-US" dirty="0"/>
            </a:br>
            <a:r>
              <a:rPr lang="en-US" dirty="0"/>
              <a:t>simulation test</a:t>
            </a:r>
          </a:p>
        </p:txBody>
      </p:sp>
      <p:sp>
        <p:nvSpPr>
          <p:cNvPr id="3" name="Content Placeholder 2">
            <a:extLst>
              <a:ext uri="{FF2B5EF4-FFF2-40B4-BE49-F238E27FC236}">
                <a16:creationId xmlns:a16="http://schemas.microsoft.com/office/drawing/2014/main" id="{7F3D42FC-C2F9-5C42-89A4-825D7B40D1DA}"/>
              </a:ext>
            </a:extLst>
          </p:cNvPr>
          <p:cNvSpPr>
            <a:spLocks noGrp="1"/>
          </p:cNvSpPr>
          <p:nvPr>
            <p:ph idx="1"/>
          </p:nvPr>
        </p:nvSpPr>
        <p:spPr/>
        <p:txBody>
          <a:bodyPr/>
          <a:lstStyle/>
          <a:p>
            <a:r>
              <a:rPr lang="en-US" dirty="0"/>
              <a:t>Geant4 10.4p2 w/ </a:t>
            </a:r>
            <a:r>
              <a:rPr lang="en-US" dirty="0" err="1"/>
              <a:t>VecGeom</a:t>
            </a:r>
            <a:r>
              <a:rPr lang="en-US" dirty="0"/>
              <a:t> v0.5 (scalar) vs </a:t>
            </a:r>
            <a:br>
              <a:rPr lang="en-US" dirty="0"/>
            </a:br>
            <a:r>
              <a:rPr lang="en-US" dirty="0" err="1"/>
              <a:t>GeantV</a:t>
            </a:r>
            <a:r>
              <a:rPr lang="en-US" dirty="0"/>
              <a:t> pre-beta-7 w/ </a:t>
            </a:r>
            <a:r>
              <a:rPr lang="en-US" dirty="0" err="1"/>
              <a:t>VecGeom</a:t>
            </a:r>
            <a:r>
              <a:rPr lang="en-US" dirty="0"/>
              <a:t> v1.1</a:t>
            </a:r>
          </a:p>
          <a:p>
            <a:pPr lvl="1"/>
            <a:r>
              <a:rPr lang="en-US" dirty="0"/>
              <a:t>All CMS-specific G4 optimizations disabled</a:t>
            </a:r>
          </a:p>
          <a:p>
            <a:pPr lvl="1"/>
            <a:r>
              <a:rPr lang="en-US" dirty="0"/>
              <a:t>Same production cuts (default 1mm)</a:t>
            </a:r>
          </a:p>
          <a:p>
            <a:pPr lvl="1"/>
            <a:r>
              <a:rPr lang="en-US" dirty="0"/>
              <a:t>Single thread (reproducible </a:t>
            </a:r>
            <a:r>
              <a:rPr lang="en-US" dirty="0" err="1"/>
              <a:t>pRNG</a:t>
            </a:r>
            <a:r>
              <a:rPr lang="en-US" dirty="0"/>
              <a:t> sequences)</a:t>
            </a:r>
          </a:p>
          <a:p>
            <a:r>
              <a:rPr lang="en-US" dirty="0"/>
              <a:t>Roughly the same distributions</a:t>
            </a:r>
            <a:br>
              <a:rPr lang="en-US" dirty="0"/>
            </a:br>
            <a:r>
              <a:rPr lang="en-US" dirty="0"/>
              <a:t>with no magnetic field</a:t>
            </a:r>
          </a:p>
          <a:p>
            <a:r>
              <a:rPr lang="en-US" dirty="0"/>
              <a:t>Small difference in the physics results</a:t>
            </a:r>
            <a:br>
              <a:rPr lang="en-US" dirty="0"/>
            </a:br>
            <a:r>
              <a:rPr lang="en-US" dirty="0"/>
              <a:t>in the presence of constant B-field</a:t>
            </a:r>
          </a:p>
        </p:txBody>
      </p:sp>
      <p:sp>
        <p:nvSpPr>
          <p:cNvPr id="4" name="Slide Number Placeholder 3">
            <a:extLst>
              <a:ext uri="{FF2B5EF4-FFF2-40B4-BE49-F238E27FC236}">
                <a16:creationId xmlns:a16="http://schemas.microsoft.com/office/drawing/2014/main" id="{9B53C88E-E78E-6642-8643-F076BF2342CC}"/>
              </a:ext>
            </a:extLst>
          </p:cNvPr>
          <p:cNvSpPr>
            <a:spLocks noGrp="1"/>
          </p:cNvSpPr>
          <p:nvPr>
            <p:ph type="sldNum" sz="quarter" idx="12"/>
          </p:nvPr>
        </p:nvSpPr>
        <p:spPr/>
        <p:txBody>
          <a:bodyPr/>
          <a:lstStyle/>
          <a:p>
            <a:fld id="{40FD0629-489C-2B4C-9462-5B2376EE3AC2}" type="slidenum">
              <a:rPr lang="en-US" smtClean="0"/>
              <a:t>36</a:t>
            </a:fld>
            <a:endParaRPr lang="en-US"/>
          </a:p>
        </p:txBody>
      </p:sp>
      <p:sp>
        <p:nvSpPr>
          <p:cNvPr id="5" name="Google Shape;148;p27">
            <a:extLst>
              <a:ext uri="{FF2B5EF4-FFF2-40B4-BE49-F238E27FC236}">
                <a16:creationId xmlns:a16="http://schemas.microsoft.com/office/drawing/2014/main" id="{1CD73699-2658-9E48-9303-AA38B06CF48F}"/>
              </a:ext>
            </a:extLst>
          </p:cNvPr>
          <p:cNvSpPr txBox="1">
            <a:spLocks/>
          </p:cNvSpPr>
          <p:nvPr/>
        </p:nvSpPr>
        <p:spPr>
          <a:xfrm>
            <a:off x="7626033" y="5777236"/>
            <a:ext cx="4118700" cy="312600"/>
          </a:xfrm>
          <a:prstGeom prst="rect">
            <a:avLst/>
          </a:prstGeom>
          <a:noFill/>
          <a:ln>
            <a:noFill/>
          </a:ln>
        </p:spPr>
        <p:txBody>
          <a:bodyPr spcFirstLastPara="1" vert="horz" wrap="square" lIns="91425" tIns="45700" rIns="91425" bIns="45700" numCol="1" rtlCol="0" anchor="ctr" anchorCtr="0" compatLnSpc="1">
            <a:prstTxWarp prst="textNoShape">
              <a:avLst/>
            </a:prstTxWarp>
            <a:noAutofit/>
          </a:bodyPr>
          <a:lstStyle>
            <a:lvl1pPr algn="l" defTabSz="914400" rtl="0" eaLnBrk="1" latinLnBrk="0" hangingPunct="1">
              <a:lnSpc>
                <a:spcPct val="90000"/>
              </a:lnSpc>
              <a:spcBef>
                <a:spcPct val="0"/>
              </a:spcBef>
              <a:buNone/>
              <a:defRPr sz="4400" kern="1200">
                <a:solidFill>
                  <a:srgbClr val="0070C0"/>
                </a:solidFill>
                <a:latin typeface="+mj-lt"/>
                <a:ea typeface="+mj-ea"/>
                <a:cs typeface="+mj-cs"/>
              </a:defRPr>
            </a:lvl1pPr>
          </a:lstStyle>
          <a:p>
            <a:pPr>
              <a:spcBef>
                <a:spcPts val="0"/>
              </a:spcBef>
            </a:pPr>
            <a:r>
              <a:rPr lang="en-US" sz="2300" dirty="0">
                <a:latin typeface="+mn-lt"/>
                <a:ea typeface="Times New Roman"/>
                <a:cs typeface="Times New Roman"/>
                <a:sym typeface="Times New Roman"/>
              </a:rPr>
              <a:t>Hit Time for 100 GeV e- (B=3.8)</a:t>
            </a:r>
            <a:endParaRPr lang="en-US" sz="2500" dirty="0">
              <a:latin typeface="+mn-lt"/>
            </a:endParaRPr>
          </a:p>
        </p:txBody>
      </p:sp>
      <p:pic>
        <p:nvPicPr>
          <p:cNvPr id="6" name="Google Shape;149;p27" descr="c_Time0100B1.jpg">
            <a:extLst>
              <a:ext uri="{FF2B5EF4-FFF2-40B4-BE49-F238E27FC236}">
                <a16:creationId xmlns:a16="http://schemas.microsoft.com/office/drawing/2014/main" id="{FF3AD818-94AE-2047-8B3A-2A89046B92B2}"/>
              </a:ext>
            </a:extLst>
          </p:cNvPr>
          <p:cNvPicPr preferRelativeResize="0"/>
          <p:nvPr/>
        </p:nvPicPr>
        <p:blipFill rotWithShape="1">
          <a:blip r:embed="rId3">
            <a:alphaModFix/>
          </a:blip>
          <a:srcRect/>
          <a:stretch/>
        </p:blipFill>
        <p:spPr>
          <a:xfrm>
            <a:off x="7986151" y="403337"/>
            <a:ext cx="3367649" cy="2657578"/>
          </a:xfrm>
          <a:prstGeom prst="rect">
            <a:avLst/>
          </a:prstGeom>
          <a:noFill/>
          <a:ln>
            <a:noFill/>
          </a:ln>
        </p:spPr>
      </p:pic>
      <p:pic>
        <p:nvPicPr>
          <p:cNvPr id="7" name="Google Shape;150;p27" descr="c_Time2100B1.jpg">
            <a:extLst>
              <a:ext uri="{FF2B5EF4-FFF2-40B4-BE49-F238E27FC236}">
                <a16:creationId xmlns:a16="http://schemas.microsoft.com/office/drawing/2014/main" id="{C83B585A-15FE-AE49-8A86-F00E2F9FF5BA}"/>
              </a:ext>
            </a:extLst>
          </p:cNvPr>
          <p:cNvPicPr preferRelativeResize="0"/>
          <p:nvPr/>
        </p:nvPicPr>
        <p:blipFill rotWithShape="1">
          <a:blip r:embed="rId4">
            <a:alphaModFix/>
          </a:blip>
          <a:srcRect/>
          <a:stretch/>
        </p:blipFill>
        <p:spPr>
          <a:xfrm>
            <a:off x="7986151" y="3119658"/>
            <a:ext cx="3367649" cy="2657578"/>
          </a:xfrm>
          <a:prstGeom prst="rect">
            <a:avLst/>
          </a:prstGeom>
          <a:noFill/>
          <a:ln>
            <a:noFill/>
          </a:ln>
        </p:spPr>
      </p:pic>
    </p:spTree>
    <p:extLst>
      <p:ext uri="{BB962C8B-B14F-4D97-AF65-F5344CB8AC3E}">
        <p14:creationId xmlns:p14="http://schemas.microsoft.com/office/powerpoint/2010/main" val="2825031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727A9-760B-F54A-AE37-6FDBD7759066}"/>
              </a:ext>
            </a:extLst>
          </p:cNvPr>
          <p:cNvSpPr>
            <a:spLocks noGrp="1"/>
          </p:cNvSpPr>
          <p:nvPr>
            <p:ph type="title"/>
          </p:nvPr>
        </p:nvSpPr>
        <p:spPr>
          <a:xfrm>
            <a:off x="838200" y="365125"/>
            <a:ext cx="7818988" cy="1325563"/>
          </a:xfrm>
        </p:spPr>
        <p:txBody>
          <a:bodyPr/>
          <a:lstStyle/>
          <a:p>
            <a:r>
              <a:rPr lang="en-US" dirty="0" err="1"/>
              <a:t>Basketizing</a:t>
            </a:r>
            <a:r>
              <a:rPr lang="en-US" dirty="0"/>
              <a:t>: efficiency, vectorization, overhead per stage</a:t>
            </a:r>
          </a:p>
        </p:txBody>
      </p:sp>
      <p:sp>
        <p:nvSpPr>
          <p:cNvPr id="3" name="Content Placeholder 2">
            <a:extLst>
              <a:ext uri="{FF2B5EF4-FFF2-40B4-BE49-F238E27FC236}">
                <a16:creationId xmlns:a16="http://schemas.microsoft.com/office/drawing/2014/main" id="{BD598536-7784-A448-991D-7593E138CC71}"/>
              </a:ext>
            </a:extLst>
          </p:cNvPr>
          <p:cNvSpPr>
            <a:spLocks noGrp="1"/>
          </p:cNvSpPr>
          <p:nvPr>
            <p:ph idx="1"/>
          </p:nvPr>
        </p:nvSpPr>
        <p:spPr>
          <a:xfrm>
            <a:off x="838200" y="1825625"/>
            <a:ext cx="8838362" cy="4351338"/>
          </a:xfrm>
        </p:spPr>
        <p:txBody>
          <a:bodyPr>
            <a:normAutofit lnSpcReduction="10000"/>
          </a:bodyPr>
          <a:lstStyle/>
          <a:p>
            <a:r>
              <a:rPr lang="en-US" dirty="0"/>
              <a:t>Several execution modes to measure stage performance</a:t>
            </a:r>
          </a:p>
          <a:p>
            <a:pPr lvl="1"/>
            <a:r>
              <a:rPr lang="en-US" dirty="0"/>
              <a:t>Scalar mode (no baskets): </a:t>
            </a:r>
            <a:r>
              <a:rPr lang="en-US" dirty="0" err="1"/>
              <a:t>T</a:t>
            </a:r>
            <a:r>
              <a:rPr lang="en-US" baseline="-25000" dirty="0" err="1"/>
              <a:t>scalar</a:t>
            </a:r>
            <a:endParaRPr lang="en-US" baseline="-25000" dirty="0"/>
          </a:p>
          <a:p>
            <a:pPr lvl="1"/>
            <a:r>
              <a:rPr lang="en-US" dirty="0"/>
              <a:t>Vector mode (fill baskets and call vector algorithm): </a:t>
            </a:r>
            <a:r>
              <a:rPr lang="en-US" dirty="0" err="1"/>
              <a:t>T</a:t>
            </a:r>
            <a:r>
              <a:rPr lang="en-US" baseline="-25000" dirty="0" err="1"/>
              <a:t>vector</a:t>
            </a:r>
            <a:endParaRPr lang="en-US" dirty="0"/>
          </a:p>
          <a:p>
            <a:pPr lvl="1"/>
            <a:r>
              <a:rPr lang="en-US" dirty="0"/>
              <a:t>Basket “emulation” mode</a:t>
            </a:r>
            <a:r>
              <a:rPr lang="en-US" baseline="30000" dirty="0"/>
              <a:t>*</a:t>
            </a:r>
            <a:r>
              <a:rPr lang="en-US" dirty="0"/>
              <a:t> (fill baskets and call scalar algorithm in loop): T</a:t>
            </a:r>
            <a:r>
              <a:rPr lang="en-US" baseline="-25000" dirty="0"/>
              <a:t>BE</a:t>
            </a:r>
            <a:endParaRPr lang="en-US" dirty="0"/>
          </a:p>
          <a:p>
            <a:pPr lvl="1"/>
            <a:r>
              <a:rPr lang="en-US" dirty="0"/>
              <a:t>Scalar dispatch mode</a:t>
            </a:r>
            <a:r>
              <a:rPr lang="en-US" baseline="30000" dirty="0"/>
              <a:t>+</a:t>
            </a:r>
            <a:r>
              <a:rPr lang="en-US" dirty="0">
                <a:sym typeface="Wingdings" pitchFamily="2" charset="2"/>
              </a:rPr>
              <a:t> (execute full stepping loop with single particle): T</a:t>
            </a:r>
            <a:r>
              <a:rPr lang="en-US" baseline="-25000" dirty="0">
                <a:sym typeface="Wingdings" pitchFamily="2" charset="2"/>
              </a:rPr>
              <a:t>SD</a:t>
            </a:r>
            <a:r>
              <a:rPr lang="en-US" dirty="0"/>
              <a:t> -&gt; measure impact of improved </a:t>
            </a:r>
            <a:r>
              <a:rPr lang="en-US" dirty="0" err="1"/>
              <a:t>GeantV</a:t>
            </a:r>
            <a:r>
              <a:rPr lang="en-US" dirty="0"/>
              <a:t> code</a:t>
            </a:r>
          </a:p>
          <a:p>
            <a:r>
              <a:rPr lang="en-US" dirty="0"/>
              <a:t>Measure efficiency &amp; overhead for </a:t>
            </a:r>
            <a:r>
              <a:rPr lang="en-US" dirty="0" err="1"/>
              <a:t>basketization</a:t>
            </a:r>
            <a:r>
              <a:rPr lang="en-US" dirty="0"/>
              <a:t> relative to total run time</a:t>
            </a:r>
          </a:p>
          <a:p>
            <a:pPr lvl="1"/>
            <a:r>
              <a:rPr lang="en-US" dirty="0">
                <a:solidFill>
                  <a:srgbClr val="FF0000"/>
                </a:solidFill>
              </a:rPr>
              <a:t>Overhead:</a:t>
            </a:r>
            <a:r>
              <a:rPr lang="en-US" dirty="0"/>
              <a:t> 			B</a:t>
            </a:r>
            <a:r>
              <a:rPr lang="en-US" baseline="-25000" dirty="0"/>
              <a:t>o </a:t>
            </a:r>
            <a:r>
              <a:rPr lang="en-US" dirty="0"/>
              <a:t>= (T</a:t>
            </a:r>
            <a:r>
              <a:rPr lang="en-US" baseline="-25000" dirty="0"/>
              <a:t>BE </a:t>
            </a:r>
            <a:r>
              <a:rPr lang="en-US" dirty="0"/>
              <a:t>– </a:t>
            </a:r>
            <a:r>
              <a:rPr lang="en-US" dirty="0" err="1"/>
              <a:t>T</a:t>
            </a:r>
            <a:r>
              <a:rPr lang="en-US" baseline="-25000" dirty="0" err="1"/>
              <a:t>scalar</a:t>
            </a:r>
            <a:r>
              <a:rPr lang="en-US" dirty="0"/>
              <a:t>) / </a:t>
            </a:r>
            <a:r>
              <a:rPr lang="en-US" dirty="0" err="1"/>
              <a:t>T</a:t>
            </a:r>
            <a:r>
              <a:rPr lang="en-US" baseline="-25000" dirty="0" err="1"/>
              <a:t>scalar</a:t>
            </a:r>
            <a:endParaRPr lang="en-US" dirty="0"/>
          </a:p>
          <a:p>
            <a:pPr lvl="1"/>
            <a:r>
              <a:rPr lang="en-US" dirty="0">
                <a:solidFill>
                  <a:srgbClr val="0070C0"/>
                </a:solidFill>
              </a:rPr>
              <a:t>Observed efficiency: </a:t>
            </a:r>
            <a:r>
              <a:rPr lang="en-US" dirty="0"/>
              <a:t>		B</a:t>
            </a:r>
            <a:r>
              <a:rPr lang="en-US" baseline="-25000" dirty="0"/>
              <a:t>e</a:t>
            </a:r>
            <a:r>
              <a:rPr lang="en-US" dirty="0"/>
              <a:t> = (</a:t>
            </a:r>
            <a:r>
              <a:rPr lang="en-US" dirty="0" err="1"/>
              <a:t>T</a:t>
            </a:r>
            <a:r>
              <a:rPr lang="en-US" baseline="-25000" dirty="0" err="1"/>
              <a:t>scalar</a:t>
            </a:r>
            <a:r>
              <a:rPr lang="en-US" baseline="-25000" dirty="0"/>
              <a:t> </a:t>
            </a:r>
            <a:r>
              <a:rPr lang="en-US" dirty="0"/>
              <a:t>– </a:t>
            </a:r>
            <a:r>
              <a:rPr lang="en-US" dirty="0" err="1"/>
              <a:t>T</a:t>
            </a:r>
            <a:r>
              <a:rPr lang="en-US" baseline="-25000" dirty="0" err="1"/>
              <a:t>vector</a:t>
            </a:r>
            <a:r>
              <a:rPr lang="en-US" dirty="0"/>
              <a:t>) / </a:t>
            </a:r>
            <a:r>
              <a:rPr lang="en-US" dirty="0" err="1"/>
              <a:t>T</a:t>
            </a:r>
            <a:r>
              <a:rPr lang="en-US" baseline="-25000" dirty="0" err="1"/>
              <a:t>scalar</a:t>
            </a:r>
            <a:endParaRPr lang="en-US" baseline="-25000" dirty="0"/>
          </a:p>
          <a:p>
            <a:pPr lvl="1"/>
            <a:r>
              <a:rPr lang="en-US" dirty="0">
                <a:solidFill>
                  <a:srgbClr val="00B050"/>
                </a:solidFill>
              </a:rPr>
              <a:t>Vectorization efficiency:	</a:t>
            </a:r>
            <a:r>
              <a:rPr lang="en-US" dirty="0"/>
              <a:t>	</a:t>
            </a:r>
            <a:r>
              <a:rPr lang="en-US" dirty="0" err="1"/>
              <a:t>B</a:t>
            </a:r>
            <a:r>
              <a:rPr lang="en-US" baseline="-25000" dirty="0" err="1"/>
              <a:t>v</a:t>
            </a:r>
            <a:r>
              <a:rPr lang="en-US" dirty="0"/>
              <a:t> = B</a:t>
            </a:r>
            <a:r>
              <a:rPr lang="en-US" baseline="-25000" dirty="0"/>
              <a:t>e </a:t>
            </a:r>
            <a:r>
              <a:rPr lang="en-US" dirty="0"/>
              <a:t>+ B</a:t>
            </a:r>
            <a:r>
              <a:rPr lang="en-US" baseline="-25000" dirty="0"/>
              <a:t>o</a:t>
            </a:r>
            <a:endParaRPr lang="en-US" dirty="0"/>
          </a:p>
          <a:p>
            <a:endParaRPr lang="en-US" dirty="0"/>
          </a:p>
        </p:txBody>
      </p:sp>
      <p:sp>
        <p:nvSpPr>
          <p:cNvPr id="4" name="Slide Number Placeholder 3">
            <a:extLst>
              <a:ext uri="{FF2B5EF4-FFF2-40B4-BE49-F238E27FC236}">
                <a16:creationId xmlns:a16="http://schemas.microsoft.com/office/drawing/2014/main" id="{F04AE46A-5223-D64D-B8D9-35F2816A58CB}"/>
              </a:ext>
            </a:extLst>
          </p:cNvPr>
          <p:cNvSpPr>
            <a:spLocks noGrp="1"/>
          </p:cNvSpPr>
          <p:nvPr>
            <p:ph type="sldNum" sz="quarter" idx="12"/>
          </p:nvPr>
        </p:nvSpPr>
        <p:spPr/>
        <p:txBody>
          <a:bodyPr/>
          <a:lstStyle/>
          <a:p>
            <a:fld id="{40FD0629-489C-2B4C-9462-5B2376EE3AC2}" type="slidenum">
              <a:rPr lang="en-US" smtClean="0"/>
              <a:t>37</a:t>
            </a:fld>
            <a:endParaRPr lang="en-US"/>
          </a:p>
        </p:txBody>
      </p:sp>
      <p:grpSp>
        <p:nvGrpSpPr>
          <p:cNvPr id="5" name="Group 4">
            <a:extLst>
              <a:ext uri="{FF2B5EF4-FFF2-40B4-BE49-F238E27FC236}">
                <a16:creationId xmlns:a16="http://schemas.microsoft.com/office/drawing/2014/main" id="{5B1CFB82-2F57-0847-ACDA-0988EF56A230}"/>
              </a:ext>
            </a:extLst>
          </p:cNvPr>
          <p:cNvGrpSpPr/>
          <p:nvPr/>
        </p:nvGrpSpPr>
        <p:grpSpPr>
          <a:xfrm>
            <a:off x="8198751" y="351632"/>
            <a:ext cx="3790004" cy="889703"/>
            <a:chOff x="8076212" y="2803410"/>
            <a:chExt cx="3790004" cy="889703"/>
          </a:xfrm>
        </p:grpSpPr>
        <p:grpSp>
          <p:nvGrpSpPr>
            <p:cNvPr id="6" name="Group 5">
              <a:extLst>
                <a:ext uri="{FF2B5EF4-FFF2-40B4-BE49-F238E27FC236}">
                  <a16:creationId xmlns:a16="http://schemas.microsoft.com/office/drawing/2014/main" id="{136DE2B0-F653-1A48-A073-8725D41584F2}"/>
                </a:ext>
              </a:extLst>
            </p:cNvPr>
            <p:cNvGrpSpPr/>
            <p:nvPr/>
          </p:nvGrpSpPr>
          <p:grpSpPr>
            <a:xfrm>
              <a:off x="8968003" y="3081160"/>
              <a:ext cx="669879" cy="410887"/>
              <a:chOff x="4990141" y="3456033"/>
              <a:chExt cx="669878" cy="410886"/>
            </a:xfrm>
          </p:grpSpPr>
          <p:grpSp>
            <p:nvGrpSpPr>
              <p:cNvPr id="30" name="Group 29">
                <a:extLst>
                  <a:ext uri="{FF2B5EF4-FFF2-40B4-BE49-F238E27FC236}">
                    <a16:creationId xmlns:a16="http://schemas.microsoft.com/office/drawing/2014/main" id="{6707C605-5886-684D-A61F-72ADB4E7D7AE}"/>
                  </a:ext>
                </a:extLst>
              </p:cNvPr>
              <p:cNvGrpSpPr/>
              <p:nvPr/>
            </p:nvGrpSpPr>
            <p:grpSpPr>
              <a:xfrm>
                <a:off x="4990141" y="3456033"/>
                <a:ext cx="669878" cy="410886"/>
                <a:chOff x="4375259" y="1254332"/>
                <a:chExt cx="669878" cy="410886"/>
              </a:xfrm>
            </p:grpSpPr>
            <p:sp>
              <p:nvSpPr>
                <p:cNvPr id="35" name="TextBox 34">
                  <a:extLst>
                    <a:ext uri="{FF2B5EF4-FFF2-40B4-BE49-F238E27FC236}">
                      <a16:creationId xmlns:a16="http://schemas.microsoft.com/office/drawing/2014/main" id="{03CC908E-DC87-A740-8CE4-0647C6E8D591}"/>
                    </a:ext>
                  </a:extLst>
                </p:cNvPr>
                <p:cNvSpPr txBox="1"/>
                <p:nvPr/>
              </p:nvSpPr>
              <p:spPr>
                <a:xfrm>
                  <a:off x="4375259" y="1254332"/>
                  <a:ext cx="669878" cy="276999"/>
                </a:xfrm>
                <a:prstGeom prst="rect">
                  <a:avLst/>
                </a:prstGeom>
                <a:noFill/>
              </p:spPr>
              <p:txBody>
                <a:bodyPr wrap="square" rtlCol="0">
                  <a:spAutoFit/>
                </a:bodyPr>
                <a:lstStyle/>
                <a:p>
                  <a:r>
                    <a:rPr lang="en-US" sz="1200" dirty="0">
                      <a:solidFill>
                        <a:srgbClr val="0070C0"/>
                      </a:solidFill>
                    </a:rPr>
                    <a:t>SOA</a:t>
                  </a:r>
                </a:p>
              </p:txBody>
            </p:sp>
            <p:sp>
              <p:nvSpPr>
                <p:cNvPr id="36" name="Oval 35">
                  <a:extLst>
                    <a:ext uri="{FF2B5EF4-FFF2-40B4-BE49-F238E27FC236}">
                      <a16:creationId xmlns:a16="http://schemas.microsoft.com/office/drawing/2014/main" id="{D4159EAE-BCC2-0441-A975-2741494C6726}"/>
                    </a:ext>
                  </a:extLst>
                </p:cNvPr>
                <p:cNvSpPr/>
                <p:nvPr/>
              </p:nvSpPr>
              <p:spPr>
                <a:xfrm>
                  <a:off x="4578767" y="1510024"/>
                  <a:ext cx="155194" cy="1551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31" name="Straight Connector 30">
                <a:extLst>
                  <a:ext uri="{FF2B5EF4-FFF2-40B4-BE49-F238E27FC236}">
                    <a16:creationId xmlns:a16="http://schemas.microsoft.com/office/drawing/2014/main" id="{1145D589-5FBB-E04B-81E3-387EDC6A0E95}"/>
                  </a:ext>
                </a:extLst>
              </p:cNvPr>
              <p:cNvCxnSpPr/>
              <p:nvPr/>
            </p:nvCxnSpPr>
            <p:spPr>
              <a:xfrm>
                <a:off x="5083541" y="3716561"/>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5F4B683-0B70-D24C-B2BC-5F9D5825ED04}"/>
                  </a:ext>
                </a:extLst>
              </p:cNvPr>
              <p:cNvCxnSpPr/>
              <p:nvPr/>
            </p:nvCxnSpPr>
            <p:spPr>
              <a:xfrm>
                <a:off x="5085470" y="37647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578CB13-5DA9-2842-8CE7-B0C9EDB37554}"/>
                  </a:ext>
                </a:extLst>
              </p:cNvPr>
              <p:cNvCxnSpPr/>
              <p:nvPr/>
            </p:nvCxnSpPr>
            <p:spPr>
              <a:xfrm>
                <a:off x="5085471" y="38110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458147-C5DC-D345-94EF-45AAABBE471A}"/>
                  </a:ext>
                </a:extLst>
              </p:cNvPr>
              <p:cNvCxnSpPr/>
              <p:nvPr/>
            </p:nvCxnSpPr>
            <p:spPr>
              <a:xfrm>
                <a:off x="5081462" y="3859315"/>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D9FF1F54-670B-EF40-AF47-4DDDE924DECB}"/>
                </a:ext>
              </a:extLst>
            </p:cNvPr>
            <p:cNvGrpSpPr/>
            <p:nvPr/>
          </p:nvGrpSpPr>
          <p:grpSpPr>
            <a:xfrm>
              <a:off x="8076212" y="3113957"/>
              <a:ext cx="669879" cy="366113"/>
              <a:chOff x="7476029" y="4147861"/>
              <a:chExt cx="669879" cy="366113"/>
            </a:xfrm>
          </p:grpSpPr>
          <p:sp>
            <p:nvSpPr>
              <p:cNvPr id="22" name="Oval 21">
                <a:extLst>
                  <a:ext uri="{FF2B5EF4-FFF2-40B4-BE49-F238E27FC236}">
                    <a16:creationId xmlns:a16="http://schemas.microsoft.com/office/drawing/2014/main" id="{53D31E35-494F-9847-841C-7E75EACD1794}"/>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23" name="Group 22">
                <a:extLst>
                  <a:ext uri="{FF2B5EF4-FFF2-40B4-BE49-F238E27FC236}">
                    <a16:creationId xmlns:a16="http://schemas.microsoft.com/office/drawing/2014/main" id="{9A86EA67-6FD2-DB42-AED2-5687BB5E1051}"/>
                  </a:ext>
                </a:extLst>
              </p:cNvPr>
              <p:cNvGrpSpPr/>
              <p:nvPr/>
            </p:nvGrpSpPr>
            <p:grpSpPr>
              <a:xfrm>
                <a:off x="7476029" y="4147861"/>
                <a:ext cx="669879" cy="365727"/>
                <a:chOff x="7476029" y="4147861"/>
                <a:chExt cx="669879" cy="365727"/>
              </a:xfrm>
            </p:grpSpPr>
            <p:grpSp>
              <p:nvGrpSpPr>
                <p:cNvPr id="24" name="Group 23">
                  <a:extLst>
                    <a:ext uri="{FF2B5EF4-FFF2-40B4-BE49-F238E27FC236}">
                      <a16:creationId xmlns:a16="http://schemas.microsoft.com/office/drawing/2014/main" id="{EBFC894D-178D-3041-8444-8D2811AD5C31}"/>
                    </a:ext>
                  </a:extLst>
                </p:cNvPr>
                <p:cNvGrpSpPr/>
                <p:nvPr/>
              </p:nvGrpSpPr>
              <p:grpSpPr>
                <a:xfrm>
                  <a:off x="7476029" y="4147861"/>
                  <a:ext cx="669879" cy="365346"/>
                  <a:chOff x="5008613" y="3456033"/>
                  <a:chExt cx="669878" cy="365345"/>
                </a:xfrm>
              </p:grpSpPr>
              <p:grpSp>
                <p:nvGrpSpPr>
                  <p:cNvPr id="26" name="Group 25">
                    <a:extLst>
                      <a:ext uri="{FF2B5EF4-FFF2-40B4-BE49-F238E27FC236}">
                        <a16:creationId xmlns:a16="http://schemas.microsoft.com/office/drawing/2014/main" id="{8B2F2252-7DE3-5D41-9DF6-322B77663257}"/>
                      </a:ext>
                    </a:extLst>
                  </p:cNvPr>
                  <p:cNvGrpSpPr/>
                  <p:nvPr/>
                </p:nvGrpSpPr>
                <p:grpSpPr>
                  <a:xfrm>
                    <a:off x="5008613" y="3456033"/>
                    <a:ext cx="669878" cy="365345"/>
                    <a:chOff x="4393731" y="1254332"/>
                    <a:chExt cx="669878" cy="365345"/>
                  </a:xfrm>
                </p:grpSpPr>
                <p:sp>
                  <p:nvSpPr>
                    <p:cNvPr id="28" name="TextBox 27">
                      <a:extLst>
                        <a:ext uri="{FF2B5EF4-FFF2-40B4-BE49-F238E27FC236}">
                          <a16:creationId xmlns:a16="http://schemas.microsoft.com/office/drawing/2014/main" id="{7BE0AE4B-DA91-0F4A-8CB4-9C11DEB00205}"/>
                        </a:ext>
                      </a:extLst>
                    </p:cNvPr>
                    <p:cNvSpPr txBox="1"/>
                    <p:nvPr/>
                  </p:nvSpPr>
                  <p:spPr>
                    <a:xfrm>
                      <a:off x="4393731" y="1254332"/>
                      <a:ext cx="669878" cy="277000"/>
                    </a:xfrm>
                    <a:prstGeom prst="rect">
                      <a:avLst/>
                    </a:prstGeom>
                    <a:noFill/>
                  </p:spPr>
                  <p:txBody>
                    <a:bodyPr wrap="square" rtlCol="0">
                      <a:spAutoFit/>
                    </a:bodyPr>
                    <a:lstStyle/>
                    <a:p>
                      <a:r>
                        <a:rPr lang="en-US" sz="1200" dirty="0">
                          <a:solidFill>
                            <a:srgbClr val="FF0000"/>
                          </a:solidFill>
                        </a:rPr>
                        <a:t>    AOS</a:t>
                      </a:r>
                    </a:p>
                  </p:txBody>
                </p:sp>
                <p:sp>
                  <p:nvSpPr>
                    <p:cNvPr id="29" name="Oval 28">
                      <a:extLst>
                        <a:ext uri="{FF2B5EF4-FFF2-40B4-BE49-F238E27FC236}">
                          <a16:creationId xmlns:a16="http://schemas.microsoft.com/office/drawing/2014/main" id="{1FA14DF0-E51F-8D46-8EA0-A796DD2FD099}"/>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27" name="Straight Connector 26">
                    <a:extLst>
                      <a:ext uri="{FF2B5EF4-FFF2-40B4-BE49-F238E27FC236}">
                        <a16:creationId xmlns:a16="http://schemas.microsoft.com/office/drawing/2014/main" id="{A6136C55-E6B8-0F4E-8A92-95D16869E683}"/>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 name="Oval 24">
                  <a:extLst>
                    <a:ext uri="{FF2B5EF4-FFF2-40B4-BE49-F238E27FC236}">
                      <a16:creationId xmlns:a16="http://schemas.microsoft.com/office/drawing/2014/main" id="{84340790-4C47-5548-8F01-9023B2E41D24}"/>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sp>
          <p:nvSpPr>
            <p:cNvPr id="8" name="Rectangle 7">
              <a:extLst>
                <a:ext uri="{FF2B5EF4-FFF2-40B4-BE49-F238E27FC236}">
                  <a16:creationId xmlns:a16="http://schemas.microsoft.com/office/drawing/2014/main" id="{21095E85-4862-2143-8721-CCC6E62B428B}"/>
                </a:ext>
              </a:extLst>
            </p:cNvPr>
            <p:cNvSpPr/>
            <p:nvPr/>
          </p:nvSpPr>
          <p:spPr>
            <a:xfrm>
              <a:off x="9593117" y="3125077"/>
              <a:ext cx="1458279" cy="568036"/>
            </a:xfrm>
            <a:prstGeom prst="rect">
              <a:avLst/>
            </a:prstGeom>
            <a:solidFill>
              <a:srgbClr val="0070C0"/>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Stage</a:t>
              </a:r>
            </a:p>
          </p:txBody>
        </p:sp>
        <p:cxnSp>
          <p:nvCxnSpPr>
            <p:cNvPr id="9" name="Curved Connector 8">
              <a:extLst>
                <a:ext uri="{FF2B5EF4-FFF2-40B4-BE49-F238E27FC236}">
                  <a16:creationId xmlns:a16="http://schemas.microsoft.com/office/drawing/2014/main" id="{3738C2C3-0B06-DD4A-BA50-530A83342A6D}"/>
                </a:ext>
              </a:extLst>
            </p:cNvPr>
            <p:cNvCxnSpPr>
              <a:cxnSpLocks/>
            </p:cNvCxnSpPr>
            <p:nvPr/>
          </p:nvCxnSpPr>
          <p:spPr>
            <a:xfrm rot="5400000" flipH="1" flipV="1">
              <a:off x="8840649" y="2651664"/>
              <a:ext cx="32797" cy="891791"/>
            </a:xfrm>
            <a:prstGeom prst="curvedConnector3">
              <a:avLst>
                <a:gd name="adj1" fmla="val 797015"/>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7759284-27D2-E04A-94D0-0235EF8B2E53}"/>
                </a:ext>
              </a:extLst>
            </p:cNvPr>
            <p:cNvGrpSpPr/>
            <p:nvPr/>
          </p:nvGrpSpPr>
          <p:grpSpPr>
            <a:xfrm>
              <a:off x="11196337" y="3105716"/>
              <a:ext cx="669879" cy="366113"/>
              <a:chOff x="7476029" y="4147861"/>
              <a:chExt cx="669879" cy="366113"/>
            </a:xfrm>
          </p:grpSpPr>
          <p:sp>
            <p:nvSpPr>
              <p:cNvPr id="14" name="Oval 13">
                <a:extLst>
                  <a:ext uri="{FF2B5EF4-FFF2-40B4-BE49-F238E27FC236}">
                    <a16:creationId xmlns:a16="http://schemas.microsoft.com/office/drawing/2014/main" id="{A779F924-CC2F-814A-A9C2-4D4C003E74A5}"/>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15" name="Group 14">
                <a:extLst>
                  <a:ext uri="{FF2B5EF4-FFF2-40B4-BE49-F238E27FC236}">
                    <a16:creationId xmlns:a16="http://schemas.microsoft.com/office/drawing/2014/main" id="{718529A5-58AE-9F47-A086-677694834B71}"/>
                  </a:ext>
                </a:extLst>
              </p:cNvPr>
              <p:cNvGrpSpPr/>
              <p:nvPr/>
            </p:nvGrpSpPr>
            <p:grpSpPr>
              <a:xfrm>
                <a:off x="7476029" y="4147861"/>
                <a:ext cx="669879" cy="365727"/>
                <a:chOff x="7476029" y="4147861"/>
                <a:chExt cx="669879" cy="365727"/>
              </a:xfrm>
            </p:grpSpPr>
            <p:grpSp>
              <p:nvGrpSpPr>
                <p:cNvPr id="16" name="Group 15">
                  <a:extLst>
                    <a:ext uri="{FF2B5EF4-FFF2-40B4-BE49-F238E27FC236}">
                      <a16:creationId xmlns:a16="http://schemas.microsoft.com/office/drawing/2014/main" id="{A0B80F7D-3DD7-9843-9629-87F6D3681FEC}"/>
                    </a:ext>
                  </a:extLst>
                </p:cNvPr>
                <p:cNvGrpSpPr/>
                <p:nvPr/>
              </p:nvGrpSpPr>
              <p:grpSpPr>
                <a:xfrm>
                  <a:off x="7476029" y="4147861"/>
                  <a:ext cx="669879" cy="365346"/>
                  <a:chOff x="5008613" y="3456033"/>
                  <a:chExt cx="669878" cy="365345"/>
                </a:xfrm>
              </p:grpSpPr>
              <p:grpSp>
                <p:nvGrpSpPr>
                  <p:cNvPr id="18" name="Group 17">
                    <a:extLst>
                      <a:ext uri="{FF2B5EF4-FFF2-40B4-BE49-F238E27FC236}">
                        <a16:creationId xmlns:a16="http://schemas.microsoft.com/office/drawing/2014/main" id="{CB6E6133-FB08-5644-8E41-58CC007AEE6D}"/>
                      </a:ext>
                    </a:extLst>
                  </p:cNvPr>
                  <p:cNvGrpSpPr/>
                  <p:nvPr/>
                </p:nvGrpSpPr>
                <p:grpSpPr>
                  <a:xfrm>
                    <a:off x="5008613" y="3456033"/>
                    <a:ext cx="669878" cy="365345"/>
                    <a:chOff x="4393731" y="1254332"/>
                    <a:chExt cx="669878" cy="365345"/>
                  </a:xfrm>
                </p:grpSpPr>
                <p:sp>
                  <p:nvSpPr>
                    <p:cNvPr id="20" name="TextBox 19">
                      <a:extLst>
                        <a:ext uri="{FF2B5EF4-FFF2-40B4-BE49-F238E27FC236}">
                          <a16:creationId xmlns:a16="http://schemas.microsoft.com/office/drawing/2014/main" id="{73468ED2-E2FB-F845-AFB7-AFD55636EEC4}"/>
                        </a:ext>
                      </a:extLst>
                    </p:cNvPr>
                    <p:cNvSpPr txBox="1"/>
                    <p:nvPr/>
                  </p:nvSpPr>
                  <p:spPr>
                    <a:xfrm>
                      <a:off x="4393731" y="1254332"/>
                      <a:ext cx="669878" cy="277000"/>
                    </a:xfrm>
                    <a:prstGeom prst="rect">
                      <a:avLst/>
                    </a:prstGeom>
                    <a:noFill/>
                  </p:spPr>
                  <p:txBody>
                    <a:bodyPr wrap="square" rtlCol="0">
                      <a:spAutoFit/>
                    </a:bodyPr>
                    <a:lstStyle/>
                    <a:p>
                      <a:r>
                        <a:rPr lang="en-US" sz="1200" dirty="0">
                          <a:solidFill>
                            <a:srgbClr val="FF0000"/>
                          </a:solidFill>
                        </a:rPr>
                        <a:t>    AOS</a:t>
                      </a:r>
                    </a:p>
                  </p:txBody>
                </p:sp>
                <p:sp>
                  <p:nvSpPr>
                    <p:cNvPr id="21" name="Oval 20">
                      <a:extLst>
                        <a:ext uri="{FF2B5EF4-FFF2-40B4-BE49-F238E27FC236}">
                          <a16:creationId xmlns:a16="http://schemas.microsoft.com/office/drawing/2014/main" id="{3E8EF15D-1F43-954C-B930-6362C4E74C58}"/>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19" name="Straight Connector 18">
                    <a:extLst>
                      <a:ext uri="{FF2B5EF4-FFF2-40B4-BE49-F238E27FC236}">
                        <a16:creationId xmlns:a16="http://schemas.microsoft.com/office/drawing/2014/main" id="{5096186F-2A89-BD4B-8A1E-648B8F0FB503}"/>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 name="Oval 16">
                  <a:extLst>
                    <a:ext uri="{FF2B5EF4-FFF2-40B4-BE49-F238E27FC236}">
                      <a16:creationId xmlns:a16="http://schemas.microsoft.com/office/drawing/2014/main" id="{475C54BB-C8AB-8846-BF03-7C5F18D958F2}"/>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cxnSp>
          <p:nvCxnSpPr>
            <p:cNvPr id="11" name="Curved Connector 10">
              <a:extLst>
                <a:ext uri="{FF2B5EF4-FFF2-40B4-BE49-F238E27FC236}">
                  <a16:creationId xmlns:a16="http://schemas.microsoft.com/office/drawing/2014/main" id="{D9295A51-CB96-6747-B7F2-0FCBB0131369}"/>
                </a:ext>
              </a:extLst>
            </p:cNvPr>
            <p:cNvCxnSpPr>
              <a:cxnSpLocks/>
            </p:cNvCxnSpPr>
            <p:nvPr/>
          </p:nvCxnSpPr>
          <p:spPr>
            <a:xfrm rot="5400000" flipH="1" flipV="1">
              <a:off x="10917087" y="2510887"/>
              <a:ext cx="19361" cy="1209020"/>
            </a:xfrm>
            <a:prstGeom prst="curvedConnector3">
              <a:avLst>
                <a:gd name="adj1" fmla="val 1280724"/>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97B5EC8-EC72-DE4F-9E6B-FDAC8F148BAF}"/>
                </a:ext>
              </a:extLst>
            </p:cNvPr>
            <p:cNvSpPr txBox="1"/>
            <p:nvPr/>
          </p:nvSpPr>
          <p:spPr>
            <a:xfrm>
              <a:off x="8579674" y="2803410"/>
              <a:ext cx="637304" cy="276999"/>
            </a:xfrm>
            <a:prstGeom prst="rect">
              <a:avLst/>
            </a:prstGeom>
            <a:noFill/>
          </p:spPr>
          <p:txBody>
            <a:bodyPr wrap="square" rtlCol="0">
              <a:spAutoFit/>
            </a:bodyPr>
            <a:lstStyle/>
            <a:p>
              <a:r>
                <a:rPr lang="en-US" sz="1200" dirty="0"/>
                <a:t>gather</a:t>
              </a:r>
            </a:p>
          </p:txBody>
        </p:sp>
        <p:sp>
          <p:nvSpPr>
            <p:cNvPr id="13" name="TextBox 12">
              <a:extLst>
                <a:ext uri="{FF2B5EF4-FFF2-40B4-BE49-F238E27FC236}">
                  <a16:creationId xmlns:a16="http://schemas.microsoft.com/office/drawing/2014/main" id="{A4A356EF-C077-7E41-A88D-D8920EBBE7E6}"/>
                </a:ext>
              </a:extLst>
            </p:cNvPr>
            <p:cNvSpPr txBox="1"/>
            <p:nvPr/>
          </p:nvSpPr>
          <p:spPr>
            <a:xfrm>
              <a:off x="10627559" y="2814926"/>
              <a:ext cx="637304" cy="276999"/>
            </a:xfrm>
            <a:prstGeom prst="rect">
              <a:avLst/>
            </a:prstGeom>
            <a:noFill/>
          </p:spPr>
          <p:txBody>
            <a:bodyPr wrap="square" rtlCol="0">
              <a:spAutoFit/>
            </a:bodyPr>
            <a:lstStyle/>
            <a:p>
              <a:r>
                <a:rPr lang="en-US" sz="1200" dirty="0"/>
                <a:t>scatter</a:t>
              </a:r>
            </a:p>
          </p:txBody>
        </p:sp>
      </p:grpSp>
      <p:sp>
        <p:nvSpPr>
          <p:cNvPr id="37" name="TextBox 36">
            <a:extLst>
              <a:ext uri="{FF2B5EF4-FFF2-40B4-BE49-F238E27FC236}">
                <a16:creationId xmlns:a16="http://schemas.microsoft.com/office/drawing/2014/main" id="{8F813EAF-B8F2-9B48-A7A3-0BD7EF72A768}"/>
              </a:ext>
            </a:extLst>
          </p:cNvPr>
          <p:cNvSpPr txBox="1"/>
          <p:nvPr/>
        </p:nvSpPr>
        <p:spPr>
          <a:xfrm>
            <a:off x="127342" y="6136086"/>
            <a:ext cx="11189449" cy="646331"/>
          </a:xfrm>
          <a:prstGeom prst="rect">
            <a:avLst/>
          </a:prstGeom>
          <a:noFill/>
        </p:spPr>
        <p:txBody>
          <a:bodyPr wrap="square" rtlCol="0">
            <a:spAutoFit/>
          </a:bodyPr>
          <a:lstStyle/>
          <a:p>
            <a:r>
              <a:rPr lang="en-US" i="1" dirty="0"/>
              <a:t>* BE mode hard to measure for some stages (e.g. physics) missing emulation of scalar scatter of internal SOA basket</a:t>
            </a:r>
          </a:p>
          <a:p>
            <a:r>
              <a:rPr lang="en-US" i="1" dirty="0"/>
              <a:t>+ emulating Geant4 stepping but with </a:t>
            </a:r>
            <a:r>
              <a:rPr lang="en-US" i="1" dirty="0" err="1"/>
              <a:t>GeantV</a:t>
            </a:r>
            <a:r>
              <a:rPr lang="en-US" i="1" dirty="0"/>
              <a:t> data model</a:t>
            </a:r>
          </a:p>
        </p:txBody>
      </p:sp>
      <p:grpSp>
        <p:nvGrpSpPr>
          <p:cNvPr id="40" name="Group 39">
            <a:extLst>
              <a:ext uri="{FF2B5EF4-FFF2-40B4-BE49-F238E27FC236}">
                <a16:creationId xmlns:a16="http://schemas.microsoft.com/office/drawing/2014/main" id="{016A56E1-BCC7-014B-938F-3C387759F922}"/>
              </a:ext>
            </a:extLst>
          </p:cNvPr>
          <p:cNvGrpSpPr/>
          <p:nvPr/>
        </p:nvGrpSpPr>
        <p:grpSpPr>
          <a:xfrm>
            <a:off x="9461130" y="2282434"/>
            <a:ext cx="2412704" cy="296618"/>
            <a:chOff x="9179778" y="2083143"/>
            <a:chExt cx="2412704" cy="296618"/>
          </a:xfrm>
        </p:grpSpPr>
        <p:sp>
          <p:nvSpPr>
            <p:cNvPr id="38" name="Rectangle 37">
              <a:extLst>
                <a:ext uri="{FF2B5EF4-FFF2-40B4-BE49-F238E27FC236}">
                  <a16:creationId xmlns:a16="http://schemas.microsoft.com/office/drawing/2014/main" id="{71B3DE73-BBCA-AE48-82EB-9C931B193626}"/>
                </a:ext>
              </a:extLst>
            </p:cNvPr>
            <p:cNvSpPr/>
            <p:nvPr/>
          </p:nvSpPr>
          <p:spPr>
            <a:xfrm>
              <a:off x="9179778" y="2096637"/>
              <a:ext cx="2412704" cy="2696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scalar</a:t>
              </a:r>
            </a:p>
          </p:txBody>
        </p:sp>
        <p:sp>
          <p:nvSpPr>
            <p:cNvPr id="39" name="Rectangle 38">
              <a:extLst>
                <a:ext uri="{FF2B5EF4-FFF2-40B4-BE49-F238E27FC236}">
                  <a16:creationId xmlns:a16="http://schemas.microsoft.com/office/drawing/2014/main" id="{2C8BCEC7-9D81-F44D-9942-31EFE2A7EB22}"/>
                </a:ext>
              </a:extLst>
            </p:cNvPr>
            <p:cNvSpPr/>
            <p:nvPr/>
          </p:nvSpPr>
          <p:spPr>
            <a:xfrm>
              <a:off x="10726615" y="2083143"/>
              <a:ext cx="865867" cy="2966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scalar</a:t>
              </a:r>
            </a:p>
          </p:txBody>
        </p:sp>
      </p:grpSp>
      <p:grpSp>
        <p:nvGrpSpPr>
          <p:cNvPr id="49" name="Group 48">
            <a:extLst>
              <a:ext uri="{FF2B5EF4-FFF2-40B4-BE49-F238E27FC236}">
                <a16:creationId xmlns:a16="http://schemas.microsoft.com/office/drawing/2014/main" id="{FE4A925A-B118-F340-8640-722FDE77CA8A}"/>
              </a:ext>
            </a:extLst>
          </p:cNvPr>
          <p:cNvGrpSpPr/>
          <p:nvPr/>
        </p:nvGrpSpPr>
        <p:grpSpPr>
          <a:xfrm>
            <a:off x="9461130" y="2668526"/>
            <a:ext cx="2137013" cy="296618"/>
            <a:chOff x="9179778" y="2469235"/>
            <a:chExt cx="2137013" cy="296618"/>
          </a:xfrm>
        </p:grpSpPr>
        <p:grpSp>
          <p:nvGrpSpPr>
            <p:cNvPr id="41" name="Group 40">
              <a:extLst>
                <a:ext uri="{FF2B5EF4-FFF2-40B4-BE49-F238E27FC236}">
                  <a16:creationId xmlns:a16="http://schemas.microsoft.com/office/drawing/2014/main" id="{4A225375-436A-A04D-83D1-52F9505CEDC3}"/>
                </a:ext>
              </a:extLst>
            </p:cNvPr>
            <p:cNvGrpSpPr/>
            <p:nvPr/>
          </p:nvGrpSpPr>
          <p:grpSpPr>
            <a:xfrm>
              <a:off x="9179778" y="2469235"/>
              <a:ext cx="1992072" cy="296618"/>
              <a:chOff x="9179778" y="2083143"/>
              <a:chExt cx="1992072" cy="296618"/>
            </a:xfrm>
          </p:grpSpPr>
          <p:sp>
            <p:nvSpPr>
              <p:cNvPr id="42" name="Rectangle 41">
                <a:extLst>
                  <a:ext uri="{FF2B5EF4-FFF2-40B4-BE49-F238E27FC236}">
                    <a16:creationId xmlns:a16="http://schemas.microsoft.com/office/drawing/2014/main" id="{6F5C9CF7-CB35-F640-AF4F-79079E6DB663}"/>
                  </a:ext>
                </a:extLst>
              </p:cNvPr>
              <p:cNvSpPr/>
              <p:nvPr/>
            </p:nvSpPr>
            <p:spPr>
              <a:xfrm>
                <a:off x="9179778" y="2096637"/>
                <a:ext cx="1992072" cy="283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scalar</a:t>
                </a:r>
              </a:p>
            </p:txBody>
          </p:sp>
          <p:sp>
            <p:nvSpPr>
              <p:cNvPr id="43" name="Rectangle 42">
                <a:extLst>
                  <a:ext uri="{FF2B5EF4-FFF2-40B4-BE49-F238E27FC236}">
                    <a16:creationId xmlns:a16="http://schemas.microsoft.com/office/drawing/2014/main" id="{4C954C3B-4F3F-EB46-B80B-483D8E58D7A1}"/>
                  </a:ext>
                </a:extLst>
              </p:cNvPr>
              <p:cNvSpPr/>
              <p:nvPr/>
            </p:nvSpPr>
            <p:spPr>
              <a:xfrm>
                <a:off x="10726615" y="2083143"/>
                <a:ext cx="445235" cy="2966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solidFill>
                      <a:srgbClr val="0070C0"/>
                    </a:solidFill>
                  </a:rPr>
                  <a:t>vect</a:t>
                </a:r>
                <a:endParaRPr lang="en-US" dirty="0">
                  <a:solidFill>
                    <a:srgbClr val="0070C0"/>
                  </a:solidFill>
                </a:endParaRPr>
              </a:p>
            </p:txBody>
          </p:sp>
        </p:grpSp>
        <p:sp>
          <p:nvSpPr>
            <p:cNvPr id="44" name="Rectangle 43">
              <a:extLst>
                <a:ext uri="{FF2B5EF4-FFF2-40B4-BE49-F238E27FC236}">
                  <a16:creationId xmlns:a16="http://schemas.microsoft.com/office/drawing/2014/main" id="{937551F5-8A66-CC4A-88AF-FA3807BEE420}"/>
                </a:ext>
              </a:extLst>
            </p:cNvPr>
            <p:cNvSpPr/>
            <p:nvPr/>
          </p:nvSpPr>
          <p:spPr>
            <a:xfrm>
              <a:off x="11171850" y="2469235"/>
              <a:ext cx="144941" cy="29661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51B16020-812E-5E48-9D6D-F498864C1A85}"/>
              </a:ext>
            </a:extLst>
          </p:cNvPr>
          <p:cNvGrpSpPr/>
          <p:nvPr/>
        </p:nvGrpSpPr>
        <p:grpSpPr>
          <a:xfrm>
            <a:off x="9461130" y="3068111"/>
            <a:ext cx="2557645" cy="296618"/>
            <a:chOff x="9179778" y="2868820"/>
            <a:chExt cx="2557645" cy="296618"/>
          </a:xfrm>
        </p:grpSpPr>
        <p:grpSp>
          <p:nvGrpSpPr>
            <p:cNvPr id="45" name="Group 44">
              <a:extLst>
                <a:ext uri="{FF2B5EF4-FFF2-40B4-BE49-F238E27FC236}">
                  <a16:creationId xmlns:a16="http://schemas.microsoft.com/office/drawing/2014/main" id="{32FD9ED4-0FE1-5242-BF04-6402D5D0BDAC}"/>
                </a:ext>
              </a:extLst>
            </p:cNvPr>
            <p:cNvGrpSpPr/>
            <p:nvPr/>
          </p:nvGrpSpPr>
          <p:grpSpPr>
            <a:xfrm>
              <a:off x="9179778" y="2868820"/>
              <a:ext cx="2412704" cy="296618"/>
              <a:chOff x="9179778" y="2083143"/>
              <a:chExt cx="2412704" cy="296618"/>
            </a:xfrm>
          </p:grpSpPr>
          <p:sp>
            <p:nvSpPr>
              <p:cNvPr id="46" name="Rectangle 45">
                <a:extLst>
                  <a:ext uri="{FF2B5EF4-FFF2-40B4-BE49-F238E27FC236}">
                    <a16:creationId xmlns:a16="http://schemas.microsoft.com/office/drawing/2014/main" id="{C09AF8E0-15F1-DF43-A9C2-B9EADD0682D9}"/>
                  </a:ext>
                </a:extLst>
              </p:cNvPr>
              <p:cNvSpPr/>
              <p:nvPr/>
            </p:nvSpPr>
            <p:spPr>
              <a:xfrm>
                <a:off x="9179778" y="2096637"/>
                <a:ext cx="2412704" cy="2696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scalar</a:t>
                </a:r>
              </a:p>
            </p:txBody>
          </p:sp>
          <p:sp>
            <p:nvSpPr>
              <p:cNvPr id="47" name="Rectangle 46">
                <a:extLst>
                  <a:ext uri="{FF2B5EF4-FFF2-40B4-BE49-F238E27FC236}">
                    <a16:creationId xmlns:a16="http://schemas.microsoft.com/office/drawing/2014/main" id="{CBC3C496-5B28-2E47-81F5-304568017486}"/>
                  </a:ext>
                </a:extLst>
              </p:cNvPr>
              <p:cNvSpPr/>
              <p:nvPr/>
            </p:nvSpPr>
            <p:spPr>
              <a:xfrm>
                <a:off x="10726615" y="2083143"/>
                <a:ext cx="865867" cy="2966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rgbClr val="0070C0"/>
                    </a:solidFill>
                  </a:rPr>
                  <a:t>Scalar_b</a:t>
                </a:r>
                <a:endParaRPr lang="en-US" dirty="0">
                  <a:solidFill>
                    <a:srgbClr val="0070C0"/>
                  </a:solidFill>
                </a:endParaRPr>
              </a:p>
            </p:txBody>
          </p:sp>
        </p:grpSp>
        <p:sp>
          <p:nvSpPr>
            <p:cNvPr id="48" name="Rectangle 47">
              <a:extLst>
                <a:ext uri="{FF2B5EF4-FFF2-40B4-BE49-F238E27FC236}">
                  <a16:creationId xmlns:a16="http://schemas.microsoft.com/office/drawing/2014/main" id="{000C803B-ABFC-A146-8B2C-1EC8F83D4C90}"/>
                </a:ext>
              </a:extLst>
            </p:cNvPr>
            <p:cNvSpPr/>
            <p:nvPr/>
          </p:nvSpPr>
          <p:spPr>
            <a:xfrm>
              <a:off x="11592482" y="2868820"/>
              <a:ext cx="144941" cy="29661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4963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8DB75-A494-E84F-A7C6-52A8431FA752}"/>
              </a:ext>
            </a:extLst>
          </p:cNvPr>
          <p:cNvSpPr>
            <a:spLocks noGrp="1"/>
          </p:cNvSpPr>
          <p:nvPr>
            <p:ph type="title"/>
          </p:nvPr>
        </p:nvSpPr>
        <p:spPr/>
        <p:txBody>
          <a:bodyPr/>
          <a:lstStyle/>
          <a:p>
            <a:r>
              <a:rPr lang="en-US" dirty="0"/>
              <a:t>Results: </a:t>
            </a:r>
            <a:r>
              <a:rPr lang="en-US" dirty="0" err="1"/>
              <a:t>basketizing</a:t>
            </a:r>
            <a:r>
              <a:rPr lang="en-US" dirty="0"/>
              <a:t> efficiency</a:t>
            </a:r>
          </a:p>
        </p:txBody>
      </p:sp>
      <p:sp>
        <p:nvSpPr>
          <p:cNvPr id="5" name="Text Placeholder 4">
            <a:extLst>
              <a:ext uri="{FF2B5EF4-FFF2-40B4-BE49-F238E27FC236}">
                <a16:creationId xmlns:a16="http://schemas.microsoft.com/office/drawing/2014/main" id="{35514F06-30BF-6943-ACB8-630B361D1361}"/>
              </a:ext>
            </a:extLst>
          </p:cNvPr>
          <p:cNvSpPr>
            <a:spLocks noGrp="1"/>
          </p:cNvSpPr>
          <p:nvPr>
            <p:ph type="body" idx="1"/>
          </p:nvPr>
        </p:nvSpPr>
        <p:spPr/>
        <p:txBody>
          <a:bodyPr>
            <a:normAutofit lnSpcReduction="10000"/>
          </a:bodyPr>
          <a:lstStyle/>
          <a:p>
            <a:r>
              <a:rPr lang="en-US" dirty="0"/>
              <a:t>CMS application benchmark</a:t>
            </a:r>
          </a:p>
        </p:txBody>
      </p:sp>
      <p:sp>
        <p:nvSpPr>
          <p:cNvPr id="6" name="Content Placeholder 5">
            <a:extLst>
              <a:ext uri="{FF2B5EF4-FFF2-40B4-BE49-F238E27FC236}">
                <a16:creationId xmlns:a16="http://schemas.microsoft.com/office/drawing/2014/main" id="{50312C00-3F5D-5340-B88F-93CDF7D41308}"/>
              </a:ext>
            </a:extLst>
          </p:cNvPr>
          <p:cNvSpPr>
            <a:spLocks noGrp="1"/>
          </p:cNvSpPr>
          <p:nvPr>
            <p:ph sz="half" idx="2"/>
          </p:nvPr>
        </p:nvSpPr>
        <p:spPr/>
        <p:txBody>
          <a:bodyPr>
            <a:normAutofit fontScale="85000" lnSpcReduction="20000"/>
          </a:bodyPr>
          <a:lstStyle/>
          <a:p>
            <a:pPr lvl="1"/>
            <a:r>
              <a:rPr lang="en-US" dirty="0"/>
              <a:t>100 GeV isotropic e</a:t>
            </a:r>
            <a:r>
              <a:rPr lang="en-US" baseline="30000" dirty="0"/>
              <a:t>-</a:t>
            </a:r>
            <a:endParaRPr lang="en-US" dirty="0"/>
          </a:p>
          <a:p>
            <a:pPr lvl="1"/>
            <a:r>
              <a:rPr lang="en-US" dirty="0"/>
              <a:t>100 primaries, 16 event slots</a:t>
            </a:r>
          </a:p>
          <a:p>
            <a:pPr lvl="1"/>
            <a:r>
              <a:rPr lang="en-US" dirty="0"/>
              <a:t>Field type: CMS map</a:t>
            </a:r>
          </a:p>
          <a:p>
            <a:pPr lvl="1"/>
            <a:r>
              <a:rPr lang="en-US" dirty="0"/>
              <a:t>1 thread, performance mode</a:t>
            </a:r>
          </a:p>
          <a:p>
            <a:r>
              <a:rPr lang="en-US" dirty="0"/>
              <a:t>Bad vectorization efficiency overall</a:t>
            </a:r>
          </a:p>
          <a:p>
            <a:pPr lvl="1"/>
            <a:r>
              <a:rPr lang="en-US" dirty="0"/>
              <a:t>Up to 10-12% depending on platform</a:t>
            </a:r>
          </a:p>
          <a:p>
            <a:pPr lvl="1"/>
            <a:r>
              <a:rPr lang="en-US" dirty="0"/>
              <a:t>Large overhead, sometimes bigger than vectorization</a:t>
            </a:r>
          </a:p>
          <a:p>
            <a:pPr lvl="2"/>
            <a:r>
              <a:rPr lang="en-US" dirty="0">
                <a:solidFill>
                  <a:srgbClr val="FF0000"/>
                </a:solidFill>
              </a:rPr>
              <a:t>Dispatching to many small </a:t>
            </a:r>
            <a:r>
              <a:rPr lang="en-US" dirty="0" err="1">
                <a:solidFill>
                  <a:srgbClr val="FF0000"/>
                </a:solidFill>
              </a:rPr>
              <a:t>basketizers</a:t>
            </a:r>
            <a:r>
              <a:rPr lang="en-US" dirty="0">
                <a:solidFill>
                  <a:srgbClr val="FF0000"/>
                </a:solidFill>
              </a:rPr>
              <a:t> (geometry) not effective</a:t>
            </a:r>
          </a:p>
          <a:p>
            <a:r>
              <a:rPr lang="en-US" dirty="0"/>
              <a:t>Good use cases: field and MSC</a:t>
            </a:r>
          </a:p>
          <a:p>
            <a:pPr lvl="1"/>
            <a:r>
              <a:rPr lang="en-US" dirty="0"/>
              <a:t>larger % FLOP</a:t>
            </a:r>
          </a:p>
        </p:txBody>
      </p:sp>
      <p:sp>
        <p:nvSpPr>
          <p:cNvPr id="7" name="Text Placeholder 6">
            <a:extLst>
              <a:ext uri="{FF2B5EF4-FFF2-40B4-BE49-F238E27FC236}">
                <a16:creationId xmlns:a16="http://schemas.microsoft.com/office/drawing/2014/main" id="{8D3938EA-4CE1-9941-BAC8-B6EAB6F1F791}"/>
              </a:ext>
            </a:extLst>
          </p:cNvPr>
          <p:cNvSpPr>
            <a:spLocks noGrp="1"/>
          </p:cNvSpPr>
          <p:nvPr>
            <p:ph type="body" sz="quarter" idx="3"/>
          </p:nvPr>
        </p:nvSpPr>
        <p:spPr>
          <a:xfrm>
            <a:off x="6172200" y="1417834"/>
            <a:ext cx="5183188" cy="1087241"/>
          </a:xfrm>
        </p:spPr>
        <p:txBody>
          <a:bodyPr>
            <a:normAutofit lnSpcReduction="10000"/>
          </a:bodyPr>
          <a:lstStyle/>
          <a:p>
            <a:r>
              <a:rPr lang="en-US" dirty="0"/>
              <a:t>Fractions of total scalar execution time</a:t>
            </a:r>
          </a:p>
          <a:p>
            <a:r>
              <a:rPr lang="en-US" sz="1600" dirty="0" err="1">
                <a:solidFill>
                  <a:srgbClr val="C00000"/>
                </a:solidFill>
              </a:rPr>
              <a:t>Xeon®CPU</a:t>
            </a:r>
            <a:r>
              <a:rPr lang="en-US" sz="1600" dirty="0">
                <a:solidFill>
                  <a:srgbClr val="C00000"/>
                </a:solidFill>
              </a:rPr>
              <a:t> E5-2630 </a:t>
            </a:r>
            <a:r>
              <a:rPr lang="en-US" sz="1600" dirty="0">
                <a:solidFill>
                  <a:srgbClr val="C00000"/>
                </a:solidFill>
                <a:hlinkClick r:id="rId3">
                  <a:extLst>
                    <a:ext uri="{A12FA001-AC4F-418D-AE19-62706E023703}">
                      <ahyp:hlinkClr xmlns:ahyp="http://schemas.microsoft.com/office/drawing/2018/hyperlinkcolor" val="tx"/>
                    </a:ext>
                  </a:extLst>
                </a:hlinkClick>
              </a:rPr>
              <a:t>v3@2.4</a:t>
            </a:r>
            <a:r>
              <a:rPr lang="en-US" sz="1600" dirty="0">
                <a:solidFill>
                  <a:srgbClr val="C00000"/>
                </a:solidFill>
              </a:rPr>
              <a:t> GHz ,16 core</a:t>
            </a:r>
          </a:p>
          <a:p>
            <a:r>
              <a:rPr lang="en-US" sz="1600" dirty="0">
                <a:solidFill>
                  <a:srgbClr val="C00000"/>
                </a:solidFill>
              </a:rPr>
              <a:t>2x32KB L1/core, 256KB L2, 20MB L3</a:t>
            </a:r>
          </a:p>
        </p:txBody>
      </p:sp>
      <p:graphicFrame>
        <p:nvGraphicFramePr>
          <p:cNvPr id="9" name="Content Placeholder 8">
            <a:extLst>
              <a:ext uri="{FF2B5EF4-FFF2-40B4-BE49-F238E27FC236}">
                <a16:creationId xmlns:a16="http://schemas.microsoft.com/office/drawing/2014/main" id="{E52ECD84-2E51-5E45-B0D5-16DEE2C917A4}"/>
              </a:ext>
            </a:extLst>
          </p:cNvPr>
          <p:cNvGraphicFramePr>
            <a:graphicFrameLocks noGrp="1"/>
          </p:cNvGraphicFramePr>
          <p:nvPr>
            <p:ph sz="quarter" idx="4"/>
            <p:extLst>
              <p:ext uri="{D42A27DB-BD31-4B8C-83A1-F6EECF244321}">
                <p14:modId xmlns:p14="http://schemas.microsoft.com/office/powerpoint/2010/main" val="2306976580"/>
              </p:ext>
            </p:extLst>
          </p:nvPr>
        </p:nvGraphicFramePr>
        <p:xfrm>
          <a:off x="6172200" y="2505075"/>
          <a:ext cx="5183190" cy="2225040"/>
        </p:xfrm>
        <a:graphic>
          <a:graphicData uri="http://schemas.openxmlformats.org/drawingml/2006/table">
            <a:tbl>
              <a:tblPr firstRow="1" bandRow="1">
                <a:tableStyleId>{5C22544A-7EE6-4342-B048-85BDC9FD1C3A}</a:tableStyleId>
              </a:tblPr>
              <a:tblGrid>
                <a:gridCol w="1036638">
                  <a:extLst>
                    <a:ext uri="{9D8B030D-6E8A-4147-A177-3AD203B41FA5}">
                      <a16:colId xmlns:a16="http://schemas.microsoft.com/office/drawing/2014/main" val="2343694767"/>
                    </a:ext>
                  </a:extLst>
                </a:gridCol>
                <a:gridCol w="1036638">
                  <a:extLst>
                    <a:ext uri="{9D8B030D-6E8A-4147-A177-3AD203B41FA5}">
                      <a16:colId xmlns:a16="http://schemas.microsoft.com/office/drawing/2014/main" val="3947444034"/>
                    </a:ext>
                  </a:extLst>
                </a:gridCol>
                <a:gridCol w="1036638">
                  <a:extLst>
                    <a:ext uri="{9D8B030D-6E8A-4147-A177-3AD203B41FA5}">
                      <a16:colId xmlns:a16="http://schemas.microsoft.com/office/drawing/2014/main" val="956679408"/>
                    </a:ext>
                  </a:extLst>
                </a:gridCol>
                <a:gridCol w="1036638">
                  <a:extLst>
                    <a:ext uri="{9D8B030D-6E8A-4147-A177-3AD203B41FA5}">
                      <a16:colId xmlns:a16="http://schemas.microsoft.com/office/drawing/2014/main" val="1669207011"/>
                    </a:ext>
                  </a:extLst>
                </a:gridCol>
                <a:gridCol w="1036638">
                  <a:extLst>
                    <a:ext uri="{9D8B030D-6E8A-4147-A177-3AD203B41FA5}">
                      <a16:colId xmlns:a16="http://schemas.microsoft.com/office/drawing/2014/main" val="4240268420"/>
                    </a:ext>
                  </a:extLst>
                </a:gridCol>
              </a:tblGrid>
              <a:tr h="370840">
                <a:tc>
                  <a:txBody>
                    <a:bodyPr/>
                    <a:lstStyle/>
                    <a:p>
                      <a:pPr algn="ctr"/>
                      <a:r>
                        <a:rPr lang="en-US" dirty="0"/>
                        <a:t>Stage</a:t>
                      </a:r>
                    </a:p>
                  </a:txBody>
                  <a:tcPr/>
                </a:tc>
                <a:tc>
                  <a:txBody>
                    <a:bodyPr/>
                    <a:lstStyle/>
                    <a:p>
                      <a:pPr algn="ctr"/>
                      <a:r>
                        <a:rPr lang="en-US" dirty="0"/>
                        <a:t>% total</a:t>
                      </a:r>
                    </a:p>
                  </a:txBody>
                  <a:tcPr/>
                </a:tc>
                <a:tc>
                  <a:txBody>
                    <a:bodyPr/>
                    <a:lstStyle/>
                    <a:p>
                      <a:pPr algn="ctr"/>
                      <a:r>
                        <a:rPr lang="en-US" dirty="0"/>
                        <a:t>B</a:t>
                      </a:r>
                      <a:r>
                        <a:rPr lang="en-US" baseline="-25000" dirty="0"/>
                        <a:t>e</a:t>
                      </a:r>
                      <a:endParaRPr lang="en-US" dirty="0"/>
                    </a:p>
                  </a:txBody>
                  <a:tcPr/>
                </a:tc>
                <a:tc>
                  <a:txBody>
                    <a:bodyPr/>
                    <a:lstStyle/>
                    <a:p>
                      <a:pPr algn="ctr"/>
                      <a:r>
                        <a:rPr lang="en-US" dirty="0"/>
                        <a:t>B</a:t>
                      </a:r>
                      <a:r>
                        <a:rPr lang="en-US" baseline="-25000" dirty="0"/>
                        <a:t>o</a:t>
                      </a:r>
                      <a:endParaRPr lang="en-US" dirty="0"/>
                    </a:p>
                  </a:txBody>
                  <a:tcPr/>
                </a:tc>
                <a:tc>
                  <a:txBody>
                    <a:bodyPr/>
                    <a:lstStyle/>
                    <a:p>
                      <a:pPr algn="ctr"/>
                      <a:r>
                        <a:rPr lang="en-US" dirty="0" err="1"/>
                        <a:t>B</a:t>
                      </a:r>
                      <a:r>
                        <a:rPr lang="en-US" baseline="-25000" dirty="0" err="1"/>
                        <a:t>v</a:t>
                      </a:r>
                      <a:endParaRPr lang="en-US" dirty="0"/>
                    </a:p>
                  </a:txBody>
                  <a:tcPr/>
                </a:tc>
                <a:extLst>
                  <a:ext uri="{0D108BD9-81ED-4DB2-BD59-A6C34878D82A}">
                    <a16:rowId xmlns:a16="http://schemas.microsoft.com/office/drawing/2014/main" val="2557373574"/>
                  </a:ext>
                </a:extLst>
              </a:tr>
              <a:tr h="370840">
                <a:tc>
                  <a:txBody>
                    <a:bodyPr/>
                    <a:lstStyle/>
                    <a:p>
                      <a:pPr algn="ctr"/>
                      <a:r>
                        <a:rPr lang="en-US" dirty="0">
                          <a:solidFill>
                            <a:srgbClr val="0070C0"/>
                          </a:solidFill>
                        </a:rPr>
                        <a:t>F</a:t>
                      </a:r>
                      <a:r>
                        <a:rPr lang="en-US" dirty="0"/>
                        <a:t>ield</a:t>
                      </a:r>
                    </a:p>
                  </a:txBody>
                  <a:tcPr/>
                </a:tc>
                <a:tc>
                  <a:txBody>
                    <a:bodyPr/>
                    <a:lstStyle/>
                    <a:p>
                      <a:pPr algn="ctr"/>
                      <a:r>
                        <a:rPr lang="en-US" dirty="0"/>
                        <a:t>14.4%</a:t>
                      </a:r>
                    </a:p>
                  </a:txBody>
                  <a:tcPr/>
                </a:tc>
                <a:tc>
                  <a:txBody>
                    <a:bodyPr/>
                    <a:lstStyle/>
                    <a:p>
                      <a:pPr algn="ctr"/>
                      <a:r>
                        <a:rPr lang="en-US" dirty="0">
                          <a:solidFill>
                            <a:srgbClr val="0070C0"/>
                          </a:solidFill>
                        </a:rPr>
                        <a:t>5.0%</a:t>
                      </a:r>
                    </a:p>
                  </a:txBody>
                  <a:tcPr/>
                </a:tc>
                <a:tc>
                  <a:txBody>
                    <a:bodyPr/>
                    <a:lstStyle/>
                    <a:p>
                      <a:pPr algn="ctr"/>
                      <a:r>
                        <a:rPr lang="en-US" dirty="0">
                          <a:solidFill>
                            <a:srgbClr val="FF0000"/>
                          </a:solidFill>
                        </a:rPr>
                        <a:t>2.0%</a:t>
                      </a:r>
                    </a:p>
                  </a:txBody>
                  <a:tcPr/>
                </a:tc>
                <a:tc>
                  <a:txBody>
                    <a:bodyPr/>
                    <a:lstStyle/>
                    <a:p>
                      <a:pPr algn="ctr"/>
                      <a:r>
                        <a:rPr lang="en-US" dirty="0">
                          <a:solidFill>
                            <a:srgbClr val="00B050"/>
                          </a:solidFill>
                        </a:rPr>
                        <a:t>7.0%</a:t>
                      </a:r>
                    </a:p>
                  </a:txBody>
                  <a:tcPr/>
                </a:tc>
                <a:extLst>
                  <a:ext uri="{0D108BD9-81ED-4DB2-BD59-A6C34878D82A}">
                    <a16:rowId xmlns:a16="http://schemas.microsoft.com/office/drawing/2014/main" val="3477339287"/>
                  </a:ext>
                </a:extLst>
              </a:tr>
              <a:tr h="370840">
                <a:tc>
                  <a:txBody>
                    <a:bodyPr/>
                    <a:lstStyle/>
                    <a:p>
                      <a:pPr algn="ctr"/>
                      <a:r>
                        <a:rPr lang="en-US" dirty="0">
                          <a:solidFill>
                            <a:srgbClr val="0070C0"/>
                          </a:solidFill>
                        </a:rPr>
                        <a:t>P</a:t>
                      </a:r>
                      <a:r>
                        <a:rPr lang="en-US" dirty="0"/>
                        <a:t>hys</a:t>
                      </a:r>
                      <a:r>
                        <a:rPr lang="en-US" baseline="30000" dirty="0"/>
                        <a:t>+</a:t>
                      </a:r>
                      <a:endParaRPr lang="en-US" dirty="0"/>
                    </a:p>
                  </a:txBody>
                  <a:tcPr/>
                </a:tc>
                <a:tc>
                  <a:txBody>
                    <a:bodyPr/>
                    <a:lstStyle/>
                    <a:p>
                      <a:pPr algn="ctr"/>
                      <a:r>
                        <a:rPr lang="en-US" dirty="0"/>
                        <a:t>9.4%</a:t>
                      </a:r>
                    </a:p>
                  </a:txBody>
                  <a:tcPr/>
                </a:tc>
                <a:tc>
                  <a:txBody>
                    <a:bodyPr/>
                    <a:lstStyle/>
                    <a:p>
                      <a:pPr algn="ctr"/>
                      <a:r>
                        <a:rPr lang="en-US" dirty="0">
                          <a:solidFill>
                            <a:srgbClr val="0070C0"/>
                          </a:solidFill>
                        </a:rPr>
                        <a:t>0.3%</a:t>
                      </a:r>
                    </a:p>
                  </a:txBody>
                  <a:tcPr/>
                </a:tc>
                <a:tc>
                  <a:txBody>
                    <a:bodyPr/>
                    <a:lstStyle/>
                    <a:p>
                      <a:pPr algn="ctr"/>
                      <a:r>
                        <a:rPr lang="en-US" dirty="0">
                          <a:solidFill>
                            <a:srgbClr val="FF0000"/>
                          </a:solidFill>
                        </a:rPr>
                        <a:t>1.4%</a:t>
                      </a:r>
                    </a:p>
                  </a:txBody>
                  <a:tcPr/>
                </a:tc>
                <a:tc>
                  <a:txBody>
                    <a:bodyPr/>
                    <a:lstStyle/>
                    <a:p>
                      <a:pPr algn="ctr"/>
                      <a:r>
                        <a:rPr lang="en-US" dirty="0">
                          <a:solidFill>
                            <a:srgbClr val="00B050"/>
                          </a:solidFill>
                        </a:rPr>
                        <a:t>1.7%</a:t>
                      </a:r>
                    </a:p>
                  </a:txBody>
                  <a:tcPr/>
                </a:tc>
                <a:extLst>
                  <a:ext uri="{0D108BD9-81ED-4DB2-BD59-A6C34878D82A}">
                    <a16:rowId xmlns:a16="http://schemas.microsoft.com/office/drawing/2014/main" val="4279686238"/>
                  </a:ext>
                </a:extLst>
              </a:tr>
              <a:tr h="370840">
                <a:tc>
                  <a:txBody>
                    <a:bodyPr/>
                    <a:lstStyle/>
                    <a:p>
                      <a:pPr algn="ctr"/>
                      <a:r>
                        <a:rPr lang="en-US" dirty="0" err="1">
                          <a:solidFill>
                            <a:srgbClr val="0070C0"/>
                          </a:solidFill>
                        </a:rPr>
                        <a:t>G</a:t>
                      </a:r>
                      <a:r>
                        <a:rPr lang="en-US" dirty="0" err="1"/>
                        <a:t>eom</a:t>
                      </a:r>
                      <a:r>
                        <a:rPr lang="en-US" baseline="30000" dirty="0"/>
                        <a:t>*</a:t>
                      </a:r>
                      <a:endParaRPr lang="en-US" dirty="0"/>
                    </a:p>
                  </a:txBody>
                  <a:tcPr/>
                </a:tc>
                <a:tc>
                  <a:txBody>
                    <a:bodyPr/>
                    <a:lstStyle/>
                    <a:p>
                      <a:pPr algn="ctr"/>
                      <a:r>
                        <a:rPr lang="en-US" dirty="0"/>
                        <a:t>12.3%</a:t>
                      </a:r>
                    </a:p>
                  </a:txBody>
                  <a:tcPr/>
                </a:tc>
                <a:tc>
                  <a:txBody>
                    <a:bodyPr/>
                    <a:lstStyle/>
                    <a:p>
                      <a:pPr algn="ctr"/>
                      <a:r>
                        <a:rPr lang="en-US" b="1" dirty="0">
                          <a:solidFill>
                            <a:srgbClr val="0070C0"/>
                          </a:solidFill>
                        </a:rPr>
                        <a:t>-3.3%</a:t>
                      </a:r>
                    </a:p>
                  </a:txBody>
                  <a:tcPr/>
                </a:tc>
                <a:tc>
                  <a:txBody>
                    <a:bodyPr/>
                    <a:lstStyle/>
                    <a:p>
                      <a:pPr algn="ctr"/>
                      <a:r>
                        <a:rPr lang="en-US" dirty="0">
                          <a:solidFill>
                            <a:srgbClr val="FF0000"/>
                          </a:solidFill>
                        </a:rPr>
                        <a:t>3.7%</a:t>
                      </a:r>
                    </a:p>
                  </a:txBody>
                  <a:tcPr/>
                </a:tc>
                <a:tc>
                  <a:txBody>
                    <a:bodyPr/>
                    <a:lstStyle/>
                    <a:p>
                      <a:pPr algn="ctr"/>
                      <a:r>
                        <a:rPr lang="en-US" dirty="0">
                          <a:solidFill>
                            <a:srgbClr val="00B050"/>
                          </a:solidFill>
                        </a:rPr>
                        <a:t>0.4%</a:t>
                      </a:r>
                    </a:p>
                  </a:txBody>
                  <a:tcPr/>
                </a:tc>
                <a:extLst>
                  <a:ext uri="{0D108BD9-81ED-4DB2-BD59-A6C34878D82A}">
                    <a16:rowId xmlns:a16="http://schemas.microsoft.com/office/drawing/2014/main" val="2197475028"/>
                  </a:ext>
                </a:extLst>
              </a:tr>
              <a:tr h="370840">
                <a:tc>
                  <a:txBody>
                    <a:bodyPr/>
                    <a:lstStyle/>
                    <a:p>
                      <a:pPr algn="ctr"/>
                      <a:r>
                        <a:rPr lang="en-US" dirty="0" err="1">
                          <a:solidFill>
                            <a:srgbClr val="0070C0"/>
                          </a:solidFill>
                        </a:rPr>
                        <a:t>M</a:t>
                      </a:r>
                      <a:r>
                        <a:rPr lang="en-US" dirty="0" err="1"/>
                        <a:t>SC</a:t>
                      </a:r>
                      <a:r>
                        <a:rPr lang="en-US" baseline="30000" dirty="0" err="1"/>
                        <a:t>x</a:t>
                      </a:r>
                      <a:endParaRPr lang="en-US" dirty="0"/>
                    </a:p>
                  </a:txBody>
                  <a:tcPr/>
                </a:tc>
                <a:tc>
                  <a:txBody>
                    <a:bodyPr/>
                    <a:lstStyle/>
                    <a:p>
                      <a:pPr algn="ctr"/>
                      <a:r>
                        <a:rPr lang="en-US" dirty="0"/>
                        <a:t>8.6%</a:t>
                      </a:r>
                    </a:p>
                  </a:txBody>
                  <a:tcPr/>
                </a:tc>
                <a:tc>
                  <a:txBody>
                    <a:bodyPr/>
                    <a:lstStyle/>
                    <a:p>
                      <a:pPr algn="ctr"/>
                      <a:r>
                        <a:rPr lang="en-US" dirty="0">
                          <a:solidFill>
                            <a:srgbClr val="0070C0"/>
                          </a:solidFill>
                        </a:rPr>
                        <a:t>1.8%</a:t>
                      </a:r>
                    </a:p>
                  </a:txBody>
                  <a:tcPr/>
                </a:tc>
                <a:tc>
                  <a:txBody>
                    <a:bodyPr/>
                    <a:lstStyle/>
                    <a:p>
                      <a:pPr algn="ctr"/>
                      <a:r>
                        <a:rPr lang="en-US" dirty="0">
                          <a:solidFill>
                            <a:srgbClr val="FF0000"/>
                          </a:solidFill>
                        </a:rPr>
                        <a:t>0.2%</a:t>
                      </a:r>
                    </a:p>
                  </a:txBody>
                  <a:tcPr/>
                </a:tc>
                <a:tc>
                  <a:txBody>
                    <a:bodyPr/>
                    <a:lstStyle/>
                    <a:p>
                      <a:pPr algn="ctr"/>
                      <a:r>
                        <a:rPr lang="en-US" dirty="0">
                          <a:solidFill>
                            <a:srgbClr val="00B050"/>
                          </a:solidFill>
                        </a:rPr>
                        <a:t>2.0%</a:t>
                      </a:r>
                    </a:p>
                  </a:txBody>
                  <a:tcPr/>
                </a:tc>
                <a:extLst>
                  <a:ext uri="{0D108BD9-81ED-4DB2-BD59-A6C34878D82A}">
                    <a16:rowId xmlns:a16="http://schemas.microsoft.com/office/drawing/2014/main" val="3544923371"/>
                  </a:ext>
                </a:extLst>
              </a:tr>
              <a:tr h="370840">
                <a:tc>
                  <a:txBody>
                    <a:bodyPr/>
                    <a:lstStyle/>
                    <a:p>
                      <a:pPr algn="ctr"/>
                      <a:r>
                        <a:rPr lang="en-US" dirty="0" err="1">
                          <a:solidFill>
                            <a:srgbClr val="0070C0"/>
                          </a:solidFill>
                        </a:rPr>
                        <a:t>FPM</a:t>
                      </a:r>
                      <a:r>
                        <a:rPr lang="en-US" baseline="30000" dirty="0" err="1">
                          <a:solidFill>
                            <a:schemeClr val="tx1"/>
                          </a:solidFill>
                        </a:rPr>
                        <a:t>o</a:t>
                      </a:r>
                      <a:endParaRPr lang="en-US" dirty="0">
                        <a:solidFill>
                          <a:schemeClr val="tx1"/>
                        </a:solidFill>
                      </a:endParaRPr>
                    </a:p>
                  </a:txBody>
                  <a:tcPr/>
                </a:tc>
                <a:tc>
                  <a:txBody>
                    <a:bodyPr/>
                    <a:lstStyle/>
                    <a:p>
                      <a:pPr algn="ctr"/>
                      <a:r>
                        <a:rPr lang="en-US" dirty="0"/>
                        <a:t>32.4%</a:t>
                      </a:r>
                    </a:p>
                  </a:txBody>
                  <a:tcPr/>
                </a:tc>
                <a:tc>
                  <a:txBody>
                    <a:bodyPr/>
                    <a:lstStyle/>
                    <a:p>
                      <a:pPr algn="ctr"/>
                      <a:r>
                        <a:rPr lang="en-US" dirty="0">
                          <a:solidFill>
                            <a:srgbClr val="0070C0"/>
                          </a:solidFill>
                        </a:rPr>
                        <a:t>5.8%</a:t>
                      </a:r>
                    </a:p>
                  </a:txBody>
                  <a:tcPr/>
                </a:tc>
                <a:tc>
                  <a:txBody>
                    <a:bodyPr/>
                    <a:lstStyle/>
                    <a:p>
                      <a:pPr algn="ctr"/>
                      <a:r>
                        <a:rPr lang="en-US" dirty="0">
                          <a:solidFill>
                            <a:srgbClr val="FF0000"/>
                          </a:solidFill>
                        </a:rPr>
                        <a:t>1.5%</a:t>
                      </a:r>
                    </a:p>
                  </a:txBody>
                  <a:tcPr/>
                </a:tc>
                <a:tc>
                  <a:txBody>
                    <a:bodyPr/>
                    <a:lstStyle/>
                    <a:p>
                      <a:pPr algn="ctr"/>
                      <a:r>
                        <a:rPr lang="en-US" dirty="0">
                          <a:solidFill>
                            <a:srgbClr val="00B050"/>
                          </a:solidFill>
                        </a:rPr>
                        <a:t>7.3%</a:t>
                      </a:r>
                    </a:p>
                  </a:txBody>
                  <a:tcPr/>
                </a:tc>
                <a:extLst>
                  <a:ext uri="{0D108BD9-81ED-4DB2-BD59-A6C34878D82A}">
                    <a16:rowId xmlns:a16="http://schemas.microsoft.com/office/drawing/2014/main" val="1330011764"/>
                  </a:ext>
                </a:extLst>
              </a:tr>
            </a:tbl>
          </a:graphicData>
        </a:graphic>
      </p:graphicFrame>
      <p:sp>
        <p:nvSpPr>
          <p:cNvPr id="4" name="Slide Number Placeholder 3">
            <a:extLst>
              <a:ext uri="{FF2B5EF4-FFF2-40B4-BE49-F238E27FC236}">
                <a16:creationId xmlns:a16="http://schemas.microsoft.com/office/drawing/2014/main" id="{F49A6B03-1966-2B48-B1EA-6E994F5FA06B}"/>
              </a:ext>
            </a:extLst>
          </p:cNvPr>
          <p:cNvSpPr>
            <a:spLocks noGrp="1"/>
          </p:cNvSpPr>
          <p:nvPr>
            <p:ph type="sldNum" sz="quarter" idx="12"/>
          </p:nvPr>
        </p:nvSpPr>
        <p:spPr/>
        <p:txBody>
          <a:bodyPr/>
          <a:lstStyle/>
          <a:p>
            <a:fld id="{40FD0629-489C-2B4C-9462-5B2376EE3AC2}" type="slidenum">
              <a:rPr lang="en-US" smtClean="0"/>
              <a:t>38</a:t>
            </a:fld>
            <a:endParaRPr lang="en-US"/>
          </a:p>
        </p:txBody>
      </p:sp>
      <p:sp>
        <p:nvSpPr>
          <p:cNvPr id="10" name="TextBox 9">
            <a:extLst>
              <a:ext uri="{FF2B5EF4-FFF2-40B4-BE49-F238E27FC236}">
                <a16:creationId xmlns:a16="http://schemas.microsoft.com/office/drawing/2014/main" id="{1AD5BBA7-28F6-1D4C-B38A-935E719CAFE3}"/>
              </a:ext>
            </a:extLst>
          </p:cNvPr>
          <p:cNvSpPr txBox="1"/>
          <p:nvPr/>
        </p:nvSpPr>
        <p:spPr>
          <a:xfrm>
            <a:off x="7174523" y="4730115"/>
            <a:ext cx="4525108" cy="954107"/>
          </a:xfrm>
          <a:prstGeom prst="rect">
            <a:avLst/>
          </a:prstGeom>
          <a:noFill/>
        </p:spPr>
        <p:txBody>
          <a:bodyPr wrap="square" rtlCol="0">
            <a:spAutoFit/>
          </a:bodyPr>
          <a:lstStyle/>
          <a:p>
            <a:r>
              <a:rPr lang="en-US" sz="1400" i="1" dirty="0"/>
              <a:t>+ Only post step sampling of physics models</a:t>
            </a:r>
          </a:p>
          <a:p>
            <a:r>
              <a:rPr lang="en-US" sz="1400" i="1" dirty="0"/>
              <a:t>* Only querying distance to boundary and safety</a:t>
            </a:r>
          </a:p>
          <a:p>
            <a:r>
              <a:rPr lang="en-US" sz="1400" i="1" dirty="0"/>
              <a:t>x Only MSC position/direction correction calculation</a:t>
            </a:r>
          </a:p>
          <a:p>
            <a:r>
              <a:rPr lang="en-US" sz="1400" i="1" dirty="0"/>
              <a:t>o Best configuration for vectorization (Field /Physics/MSC)</a:t>
            </a:r>
          </a:p>
        </p:txBody>
      </p:sp>
      <p:sp>
        <p:nvSpPr>
          <p:cNvPr id="11" name="TextBox 10">
            <a:extLst>
              <a:ext uri="{FF2B5EF4-FFF2-40B4-BE49-F238E27FC236}">
                <a16:creationId xmlns:a16="http://schemas.microsoft.com/office/drawing/2014/main" id="{F0A49479-C0FC-3A46-8B16-A45CD8259E5D}"/>
              </a:ext>
            </a:extLst>
          </p:cNvPr>
          <p:cNvSpPr txBox="1"/>
          <p:nvPr/>
        </p:nvSpPr>
        <p:spPr>
          <a:xfrm>
            <a:off x="6134100" y="5718612"/>
            <a:ext cx="4953000" cy="369332"/>
          </a:xfrm>
          <a:prstGeom prst="rect">
            <a:avLst/>
          </a:prstGeom>
          <a:noFill/>
        </p:spPr>
        <p:txBody>
          <a:bodyPr wrap="square" rtlCol="0">
            <a:spAutoFit/>
          </a:bodyPr>
          <a:lstStyle/>
          <a:p>
            <a:r>
              <a:rPr lang="en-US" dirty="0"/>
              <a:t>Measurement errors &lt; 0.5%</a:t>
            </a:r>
          </a:p>
        </p:txBody>
      </p:sp>
    </p:spTree>
    <p:extLst>
      <p:ext uri="{BB962C8B-B14F-4D97-AF65-F5344CB8AC3E}">
        <p14:creationId xmlns:p14="http://schemas.microsoft.com/office/powerpoint/2010/main" val="39473337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p:nvPr/>
        </p:nvSpPr>
        <p:spPr>
          <a:xfrm>
            <a:off x="445038" y="645213"/>
            <a:ext cx="11256900" cy="1218756"/>
          </a:xfrm>
          <a:prstGeom prst="rect">
            <a:avLst/>
          </a:prstGeom>
          <a:noFill/>
          <a:ln>
            <a:noFill/>
          </a:ln>
        </p:spPr>
        <p:txBody>
          <a:bodyPr spcFirstLastPara="1" wrap="square" lIns="90000" tIns="45000" rIns="90000" bIns="45000" anchor="ctr" anchorCtr="0">
            <a:noAutofit/>
          </a:bodyPr>
          <a:lstStyle/>
          <a:p>
            <a:pPr marL="0" marR="0" lvl="0" indent="0" algn="l" rtl="0">
              <a:lnSpc>
                <a:spcPct val="90000"/>
              </a:lnSpc>
              <a:spcBef>
                <a:spcPts val="0"/>
              </a:spcBef>
              <a:spcAft>
                <a:spcPts val="0"/>
              </a:spcAft>
              <a:buClr>
                <a:srgbClr val="000000"/>
              </a:buClr>
              <a:buSzPts val="4400"/>
              <a:buFont typeface="Arial"/>
              <a:buNone/>
            </a:pPr>
            <a:r>
              <a:rPr lang="en-US" sz="4400" b="0" i="0" u="none" strike="noStrike" cap="none" dirty="0" err="1">
                <a:solidFill>
                  <a:srgbClr val="1F497D"/>
                </a:solidFill>
                <a:latin typeface="Calibri"/>
                <a:ea typeface="Calibri"/>
                <a:cs typeface="Calibri"/>
                <a:sym typeface="Calibri"/>
              </a:rPr>
              <a:t>Basketizing</a:t>
            </a:r>
            <a:r>
              <a:rPr lang="en-US" sz="4400" b="0" i="0" u="none" strike="noStrike" cap="none" dirty="0">
                <a:solidFill>
                  <a:srgbClr val="1F497D"/>
                </a:solidFill>
                <a:latin typeface="Calibri"/>
                <a:ea typeface="Calibri"/>
                <a:cs typeface="Calibri"/>
                <a:sym typeface="Calibri"/>
              </a:rPr>
              <a:t> overheads dependence on architecture</a:t>
            </a:r>
            <a:endParaRPr sz="1800" b="0" i="0" u="none" strike="noStrike" cap="none" dirty="0">
              <a:solidFill>
                <a:srgbClr val="000000"/>
              </a:solidFill>
              <a:latin typeface="Arial"/>
              <a:ea typeface="Arial"/>
              <a:cs typeface="Arial"/>
              <a:sym typeface="Arial"/>
            </a:endParaRPr>
          </a:p>
        </p:txBody>
      </p:sp>
      <p:graphicFrame>
        <p:nvGraphicFramePr>
          <p:cNvPr id="69" name="Google Shape;69;p15"/>
          <p:cNvGraphicFramePr/>
          <p:nvPr>
            <p:extLst>
              <p:ext uri="{D42A27DB-BD31-4B8C-83A1-F6EECF244321}">
                <p14:modId xmlns:p14="http://schemas.microsoft.com/office/powerpoint/2010/main" val="2268642928"/>
              </p:ext>
            </p:extLst>
          </p:nvPr>
        </p:nvGraphicFramePr>
        <p:xfrm>
          <a:off x="327378" y="2005009"/>
          <a:ext cx="11503379" cy="4201474"/>
        </p:xfrm>
        <a:graphic>
          <a:graphicData uri="http://schemas.openxmlformats.org/drawingml/2006/table">
            <a:tbl>
              <a:tblPr>
                <a:noFill/>
              </a:tblPr>
              <a:tblGrid>
                <a:gridCol w="1094701">
                  <a:extLst>
                    <a:ext uri="{9D8B030D-6E8A-4147-A177-3AD203B41FA5}">
                      <a16:colId xmlns:a16="http://schemas.microsoft.com/office/drawing/2014/main" val="20000"/>
                    </a:ext>
                  </a:extLst>
                </a:gridCol>
                <a:gridCol w="1295206">
                  <a:extLst>
                    <a:ext uri="{9D8B030D-6E8A-4147-A177-3AD203B41FA5}">
                      <a16:colId xmlns:a16="http://schemas.microsoft.com/office/drawing/2014/main" val="20001"/>
                    </a:ext>
                  </a:extLst>
                </a:gridCol>
                <a:gridCol w="595999">
                  <a:extLst>
                    <a:ext uri="{9D8B030D-6E8A-4147-A177-3AD203B41FA5}">
                      <a16:colId xmlns:a16="http://schemas.microsoft.com/office/drawing/2014/main" val="20002"/>
                    </a:ext>
                  </a:extLst>
                </a:gridCol>
                <a:gridCol w="747758">
                  <a:extLst>
                    <a:ext uri="{9D8B030D-6E8A-4147-A177-3AD203B41FA5}">
                      <a16:colId xmlns:a16="http://schemas.microsoft.com/office/drawing/2014/main" val="20003"/>
                    </a:ext>
                  </a:extLst>
                </a:gridCol>
                <a:gridCol w="881216">
                  <a:extLst>
                    <a:ext uri="{9D8B030D-6E8A-4147-A177-3AD203B41FA5}">
                      <a16:colId xmlns:a16="http://schemas.microsoft.com/office/drawing/2014/main" val="20004"/>
                    </a:ext>
                  </a:extLst>
                </a:gridCol>
                <a:gridCol w="791107">
                  <a:extLst>
                    <a:ext uri="{9D8B030D-6E8A-4147-A177-3AD203B41FA5}">
                      <a16:colId xmlns:a16="http://schemas.microsoft.com/office/drawing/2014/main" val="20005"/>
                    </a:ext>
                  </a:extLst>
                </a:gridCol>
                <a:gridCol w="817701">
                  <a:extLst>
                    <a:ext uri="{9D8B030D-6E8A-4147-A177-3AD203B41FA5}">
                      <a16:colId xmlns:a16="http://schemas.microsoft.com/office/drawing/2014/main" val="20006"/>
                    </a:ext>
                  </a:extLst>
                </a:gridCol>
                <a:gridCol w="959549">
                  <a:extLst>
                    <a:ext uri="{9D8B030D-6E8A-4147-A177-3AD203B41FA5}">
                      <a16:colId xmlns:a16="http://schemas.microsoft.com/office/drawing/2014/main" val="20007"/>
                    </a:ext>
                  </a:extLst>
                </a:gridCol>
                <a:gridCol w="1053828">
                  <a:extLst>
                    <a:ext uri="{9D8B030D-6E8A-4147-A177-3AD203B41FA5}">
                      <a16:colId xmlns:a16="http://schemas.microsoft.com/office/drawing/2014/main" val="20008"/>
                    </a:ext>
                  </a:extLst>
                </a:gridCol>
                <a:gridCol w="937666">
                  <a:extLst>
                    <a:ext uri="{9D8B030D-6E8A-4147-A177-3AD203B41FA5}">
                      <a16:colId xmlns:a16="http://schemas.microsoft.com/office/drawing/2014/main" val="20009"/>
                    </a:ext>
                  </a:extLst>
                </a:gridCol>
                <a:gridCol w="937666">
                  <a:extLst>
                    <a:ext uri="{9D8B030D-6E8A-4147-A177-3AD203B41FA5}">
                      <a16:colId xmlns:a16="http://schemas.microsoft.com/office/drawing/2014/main" val="390772311"/>
                    </a:ext>
                  </a:extLst>
                </a:gridCol>
                <a:gridCol w="1390982">
                  <a:extLst>
                    <a:ext uri="{9D8B030D-6E8A-4147-A177-3AD203B41FA5}">
                      <a16:colId xmlns:a16="http://schemas.microsoft.com/office/drawing/2014/main" val="20010"/>
                    </a:ext>
                  </a:extLst>
                </a:gridCol>
              </a:tblGrid>
              <a:tr h="525093">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CPU</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OS</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err="1">
                          <a:solidFill>
                            <a:srgbClr val="FFFFFF"/>
                          </a:solidFill>
                          <a:latin typeface="Arial"/>
                          <a:ea typeface="Arial"/>
                          <a:cs typeface="Arial"/>
                          <a:sym typeface="Arial"/>
                        </a:rPr>
                        <a:t>gcc</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SIMD</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rPr>
                        <a:t>Cache </a:t>
                      </a:r>
                      <a:endParaRPr sz="1600" b="1" u="none" strike="noStrike" cap="none" dirty="0">
                        <a:solidFill>
                          <a:srgbClr val="FFFFFF"/>
                        </a:solidFill>
                      </a:endParaRP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rPr>
                        <a:t>L1</a:t>
                      </a:r>
                      <a:endParaRPr sz="1600" b="1" u="none" strike="noStrike" cap="none" dirty="0">
                        <a:solidFill>
                          <a:srgbClr val="FFFFFF"/>
                        </a:solidFil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rPr>
                        <a:t>Cache L2</a:t>
                      </a:r>
                      <a:endParaRPr sz="1600" b="1" u="none" strike="noStrike" cap="none" dirty="0">
                        <a:solidFill>
                          <a:srgbClr val="FFFFFF"/>
                        </a:solidFil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b="1" u="none" strike="noStrike" cap="none">
                          <a:solidFill>
                            <a:srgbClr val="FFFFFF"/>
                          </a:solidFill>
                        </a:rPr>
                        <a:t>C</a:t>
                      </a:r>
                      <a:r>
                        <a:rPr lang="en-US" sz="1600" b="1" u="none" strike="noStrike" cap="none">
                          <a:solidFill>
                            <a:srgbClr val="FFFFFF"/>
                          </a:solidFill>
                          <a:latin typeface="Arial"/>
                          <a:ea typeface="Arial"/>
                          <a:cs typeface="Arial"/>
                          <a:sym typeface="Arial"/>
                        </a:rPr>
                        <a:t>ache</a:t>
                      </a:r>
                      <a:endParaRPr sz="1600" b="1"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rgbClr val="FFFFFF"/>
                          </a:solidFill>
                        </a:rPr>
                        <a:t>L3</a:t>
                      </a:r>
                      <a:endParaRPr sz="1600" b="1" u="none" strike="noStrike" cap="none">
                        <a:solidFill>
                          <a:srgbClr val="FFFFFF"/>
                        </a:solidFil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B</a:t>
                      </a:r>
                      <a:r>
                        <a:rPr lang="en-US" sz="1600" b="1" u="none" strike="noStrike" cap="none" baseline="-25000" dirty="0">
                          <a:solidFill>
                            <a:srgbClr val="FFFFFF"/>
                          </a:solidFill>
                          <a:latin typeface="Arial"/>
                          <a:ea typeface="Arial"/>
                          <a:cs typeface="Arial"/>
                          <a:sym typeface="Arial"/>
                        </a:rPr>
                        <a:t>o</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baseline="-25000" dirty="0">
                          <a:solidFill>
                            <a:srgbClr val="FFFFFF"/>
                          </a:solidFill>
                          <a:latin typeface="Arial"/>
                          <a:ea typeface="Arial"/>
                          <a:cs typeface="Arial"/>
                          <a:sym typeface="Arial"/>
                        </a:rPr>
                        <a:t>(field)</a:t>
                      </a:r>
                      <a:endParaRPr sz="1600" b="0" u="none" strike="noStrike" cap="none" dirty="0">
                        <a:solidFill>
                          <a:srgbClr val="000000"/>
                        </a:solidFill>
                        <a:latin typeface="Arial"/>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B</a:t>
                      </a:r>
                      <a:r>
                        <a:rPr lang="en-US" sz="1600" b="1" u="none" strike="noStrike" cap="none" baseline="-25000" dirty="0">
                          <a:solidFill>
                            <a:srgbClr val="FFFFFF"/>
                          </a:solidFill>
                          <a:latin typeface="Arial"/>
                          <a:ea typeface="Arial"/>
                          <a:cs typeface="Arial"/>
                          <a:sym typeface="Arial"/>
                        </a:rPr>
                        <a:t>o</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baseline="-25000" dirty="0">
                          <a:solidFill>
                            <a:srgbClr val="FFFFFF"/>
                          </a:solidFill>
                          <a:latin typeface="Arial"/>
                          <a:ea typeface="Arial"/>
                          <a:cs typeface="Arial"/>
                          <a:sym typeface="Arial"/>
                        </a:rPr>
                        <a:t>(physics)</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B</a:t>
                      </a:r>
                      <a:r>
                        <a:rPr lang="en-US" sz="1600" b="1" u="none" strike="noStrike" cap="none" baseline="-25000" dirty="0">
                          <a:solidFill>
                            <a:srgbClr val="FFFFFF"/>
                          </a:solidFill>
                          <a:latin typeface="Arial"/>
                          <a:ea typeface="Arial"/>
                          <a:cs typeface="Arial"/>
                          <a:sym typeface="Arial"/>
                        </a:rPr>
                        <a:t>o</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baseline="-25000" dirty="0">
                          <a:solidFill>
                            <a:srgbClr val="FFFFFF"/>
                          </a:solidFill>
                          <a:latin typeface="Arial"/>
                          <a:ea typeface="Arial"/>
                          <a:cs typeface="Arial"/>
                          <a:sym typeface="Arial"/>
                        </a:rPr>
                        <a:t>(geometry)</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B</a:t>
                      </a:r>
                      <a:r>
                        <a:rPr lang="en-US" sz="1600" b="1" u="none" strike="noStrike" cap="none" baseline="-25000" dirty="0">
                          <a:solidFill>
                            <a:srgbClr val="FFFFFF"/>
                          </a:solidFill>
                          <a:latin typeface="Arial"/>
                          <a:ea typeface="Arial"/>
                          <a:cs typeface="Arial"/>
                          <a:sym typeface="Arial"/>
                        </a:rPr>
                        <a:t>o</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baseline="-25000" dirty="0">
                          <a:solidFill>
                            <a:srgbClr val="FFFFFF"/>
                          </a:solidFill>
                          <a:latin typeface="Arial"/>
                          <a:ea typeface="Arial"/>
                          <a:cs typeface="Arial"/>
                          <a:sym typeface="Arial"/>
                        </a:rPr>
                        <a:t>(MSC)</a:t>
                      </a:r>
                      <a:endParaRPr lang="en-US" sz="1600" b="0" u="none" strike="noStrike" cap="none" dirty="0">
                        <a:solidFill>
                          <a:srgbClr val="000000"/>
                        </a:solidFill>
                        <a:latin typeface="Arial"/>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latin typeface="Arial"/>
                          <a:ea typeface="Arial"/>
                          <a:cs typeface="Arial"/>
                          <a:sym typeface="Arial"/>
                        </a:rPr>
                        <a:t>B</a:t>
                      </a:r>
                      <a:r>
                        <a:rPr lang="en-US" sz="1600" b="1" u="none" strike="noStrike" cap="none" baseline="-25000" dirty="0">
                          <a:solidFill>
                            <a:srgbClr val="FFFFFF"/>
                          </a:solidFill>
                          <a:latin typeface="Arial"/>
                          <a:ea typeface="Arial"/>
                          <a:cs typeface="Arial"/>
                          <a:sym typeface="Arial"/>
                        </a:rPr>
                        <a:t>o</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baseline="-25000" dirty="0">
                          <a:solidFill>
                            <a:srgbClr val="FFFFFF"/>
                          </a:solidFill>
                          <a:latin typeface="Arial"/>
                          <a:ea typeface="Arial"/>
                          <a:cs typeface="Arial"/>
                          <a:sym typeface="Arial"/>
                        </a:rPr>
                        <a:t>(FPM)</a:t>
                      </a:r>
                      <a:endParaRPr sz="1600" b="0" u="none" strike="noStrike" cap="none" dirty="0">
                        <a:solidFill>
                          <a:srgbClr val="000000"/>
                        </a:solidFill>
                        <a:latin typeface="Arial"/>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000000"/>
                    </a:solidFill>
                  </a:tcPr>
                </a:tc>
                <a:extLst>
                  <a:ext uri="{0D108BD9-81ED-4DB2-BD59-A6C34878D82A}">
                    <a16:rowId xmlns:a16="http://schemas.microsoft.com/office/drawing/2014/main" val="10000"/>
                  </a:ext>
                </a:extLst>
              </a:tr>
              <a:tr h="474976">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Intel i7</a:t>
                      </a:r>
                      <a:endParaRPr sz="1200" b="0" u="none" strike="noStrike" cap="none" dirty="0">
                        <a:solidFill>
                          <a:srgbClr val="000000"/>
                        </a:solidFill>
                        <a:latin typeface="+mn-lt"/>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2.5GHz</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Ubuntu 16.04</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5.4.0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AVX2</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a:latin typeface="+mn-lt"/>
                        </a:rPr>
                        <a:t>4x32 KB I</a:t>
                      </a:r>
                      <a:endParaRPr sz="1200">
                        <a:latin typeface="+mn-lt"/>
                      </a:endParaRPr>
                    </a:p>
                    <a:p>
                      <a:pPr marL="0" marR="0" lvl="0" indent="0" algn="ctr" rtl="0">
                        <a:lnSpc>
                          <a:spcPct val="100000"/>
                        </a:lnSpc>
                        <a:spcBef>
                          <a:spcPts val="0"/>
                        </a:spcBef>
                        <a:spcAft>
                          <a:spcPts val="0"/>
                        </a:spcAft>
                        <a:buClr>
                          <a:srgbClr val="000000"/>
                        </a:buClr>
                        <a:buSzPts val="1200"/>
                        <a:buFont typeface="Arial"/>
                        <a:buNone/>
                      </a:pPr>
                      <a:r>
                        <a:rPr lang="en-US" sz="1200">
                          <a:latin typeface="+mn-lt"/>
                        </a:rPr>
                        <a:t>4x32 KB D</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200">
                          <a:solidFill>
                            <a:schemeClr val="dk1"/>
                          </a:solidFill>
                          <a:latin typeface="+mn-lt"/>
                        </a:rPr>
                        <a:t>4x256 KB</a:t>
                      </a:r>
                      <a:endParaRPr sz="1200">
                        <a:solidFill>
                          <a:schemeClr val="dk1"/>
                        </a:solidFill>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8 MB</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2%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2%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6%</a:t>
                      </a:r>
                      <a:r>
                        <a:rPr lang="en-US" sz="1200" b="0" u="none" strike="noStrike" cap="none" dirty="0">
                          <a:solidFill>
                            <a:srgbClr val="000000"/>
                          </a:solidFill>
                          <a:latin typeface="+mn-lt"/>
                          <a:ea typeface="Arial"/>
                          <a:cs typeface="Arial"/>
                          <a:sym typeface="Arial"/>
                        </a:rPr>
                        <a:t> ± </a:t>
                      </a:r>
                      <a:r>
                        <a:rPr lang="en-US" sz="1200" u="none" strike="noStrike" cap="none" dirty="0">
                          <a:latin typeface="+mn-lt"/>
                        </a:rPr>
                        <a:t>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0% ± </a:t>
                      </a:r>
                      <a:r>
                        <a:rPr lang="en-US" sz="1200" u="none" strike="noStrike" cap="none" dirty="0">
                          <a:latin typeface="+mn-lt"/>
                        </a:rPr>
                        <a:t>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3%</a:t>
                      </a:r>
                      <a:r>
                        <a:rPr lang="en-US" sz="1200" b="0" u="none" strike="noStrike" cap="none" dirty="0">
                          <a:solidFill>
                            <a:srgbClr val="000000"/>
                          </a:solidFill>
                          <a:latin typeface="+mn-lt"/>
                          <a:ea typeface="Arial"/>
                          <a:cs typeface="Arial"/>
                          <a:sym typeface="Arial"/>
                        </a:rPr>
                        <a:t>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r h="474976">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Intel Core i7-4510U 2GHz</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Ubuntu 16.04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5.4.0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200">
                          <a:latin typeface="+mn-lt"/>
                        </a:rPr>
                        <a:t>2x32 KB I</a:t>
                      </a:r>
                      <a:endParaRPr sz="1200">
                        <a:latin typeface="+mn-lt"/>
                      </a:endParaRPr>
                    </a:p>
                    <a:p>
                      <a:pPr marL="0" marR="0" lvl="0" indent="0" algn="ctr" rtl="0">
                        <a:lnSpc>
                          <a:spcPct val="100000"/>
                        </a:lnSpc>
                        <a:spcBef>
                          <a:spcPts val="0"/>
                        </a:spcBef>
                        <a:spcAft>
                          <a:spcPts val="0"/>
                        </a:spcAft>
                        <a:buClr>
                          <a:srgbClr val="000000"/>
                        </a:buClr>
                        <a:buSzPts val="1200"/>
                        <a:buFont typeface="Arial"/>
                        <a:buNone/>
                      </a:pPr>
                      <a:r>
                        <a:rPr lang="en-US" sz="1200">
                          <a:latin typeface="+mn-lt"/>
                        </a:rPr>
                        <a:t>2x32 KB D</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a:latin typeface="+mn-lt"/>
                        </a:rPr>
                        <a:t>2x256 KB  </a:t>
                      </a:r>
                      <a:endParaRPr sz="1200" u="none" strike="noStrike" cap="none">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4 MB </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 ± 7%</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-3% ± 7%</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12%</a:t>
                      </a:r>
                      <a:r>
                        <a:rPr lang="en-US" sz="1200" b="0" u="none" strike="noStrike" cap="none" dirty="0">
                          <a:solidFill>
                            <a:srgbClr val="000000"/>
                          </a:solidFill>
                          <a:latin typeface="+mn-lt"/>
                          <a:ea typeface="Arial"/>
                          <a:cs typeface="Arial"/>
                          <a:sym typeface="Arial"/>
                        </a:rPr>
                        <a:t> ± </a:t>
                      </a:r>
                      <a:r>
                        <a:rPr lang="en-US" sz="1200" dirty="0">
                          <a:latin typeface="+mn-lt"/>
                        </a:rPr>
                        <a:t>9%</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-4% ± 8</a:t>
                      </a:r>
                      <a:r>
                        <a:rPr lang="en-US" sz="1200" u="none" strike="noStrike" cap="none" dirty="0">
                          <a:latin typeface="+mn-lt"/>
                        </a:rPr>
                        <a:t>%</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2%</a:t>
                      </a:r>
                      <a:r>
                        <a:rPr lang="en-US" sz="1200" b="0" u="none" strike="noStrike" cap="none" dirty="0">
                          <a:solidFill>
                            <a:srgbClr val="000000"/>
                          </a:solidFill>
                          <a:latin typeface="+mn-lt"/>
                          <a:ea typeface="Arial"/>
                          <a:cs typeface="Arial"/>
                          <a:sym typeface="Arial"/>
                        </a:rPr>
                        <a:t> ± </a:t>
                      </a:r>
                      <a:r>
                        <a:rPr lang="en-US" sz="1200" dirty="0">
                          <a:latin typeface="+mn-lt"/>
                        </a:rPr>
                        <a:t>8%</a:t>
                      </a:r>
                      <a:r>
                        <a:rPr lang="en-US" sz="1200" b="0" u="none" strike="noStrike" cap="none" dirty="0">
                          <a:solidFill>
                            <a:srgbClr val="000000"/>
                          </a:solidFill>
                          <a:latin typeface="+mn-lt"/>
                          <a:ea typeface="Arial"/>
                          <a:cs typeface="Arial"/>
                          <a:sym typeface="Arial"/>
                        </a:rPr>
                        <a:t> </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10002"/>
                  </a:ext>
                </a:extLst>
              </a:tr>
              <a:tr h="668098">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AMD A10-</a:t>
                      </a:r>
                      <a:endParaRPr sz="1200" b="0" u="none" strike="noStrike" cap="none">
                        <a:solidFill>
                          <a:srgbClr val="000000"/>
                        </a:solidFill>
                        <a:latin typeface="+mn-lt"/>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7700k</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Fedora Workstation 29</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8.2.1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a:latin typeface="+mn-lt"/>
                        </a:rPr>
                        <a:t>2x96 KB I</a:t>
                      </a:r>
                      <a:endParaRPr sz="1200">
                        <a:latin typeface="+mn-lt"/>
                      </a:endParaRPr>
                    </a:p>
                    <a:p>
                      <a:pPr marL="0" marR="0" lvl="0" indent="0" algn="ctr" rtl="0">
                        <a:lnSpc>
                          <a:spcPct val="100000"/>
                        </a:lnSpc>
                        <a:spcBef>
                          <a:spcPts val="0"/>
                        </a:spcBef>
                        <a:spcAft>
                          <a:spcPts val="0"/>
                        </a:spcAft>
                        <a:buClr>
                          <a:srgbClr val="000000"/>
                        </a:buClr>
                        <a:buSzPts val="1200"/>
                        <a:buFont typeface="Arial"/>
                        <a:buNone/>
                      </a:pPr>
                      <a:r>
                        <a:rPr lang="en-US" sz="1200">
                          <a:latin typeface="+mn-lt"/>
                        </a:rPr>
                        <a:t>4x16 KB D</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200">
                          <a:latin typeface="+mn-lt"/>
                        </a:rPr>
                        <a:t>2 x 2 MB</a:t>
                      </a:r>
                      <a:endParaRPr sz="120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15% ± </a:t>
                      </a:r>
                      <a:r>
                        <a:rPr lang="en-US" sz="1200" dirty="0">
                          <a:latin typeface="+mn-lt"/>
                        </a:rPr>
                        <a:t>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4%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latin typeface="+mn-lt"/>
                        </a:rPr>
                        <a:t>15%</a:t>
                      </a:r>
                      <a:r>
                        <a:rPr lang="en-US" sz="1200" b="0" u="none" strike="noStrike" cap="none" dirty="0">
                          <a:solidFill>
                            <a:srgbClr val="000000"/>
                          </a:solidFill>
                          <a:latin typeface="+mn-lt"/>
                          <a:ea typeface="Arial"/>
                          <a:cs typeface="Arial"/>
                          <a:sym typeface="Arial"/>
                        </a:rPr>
                        <a:t>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 ± </a:t>
                      </a:r>
                      <a:r>
                        <a:rPr lang="en-US" sz="1200" u="none" strike="noStrike" cap="none" dirty="0">
                          <a:latin typeface="+mn-lt"/>
                        </a:rPr>
                        <a:t>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solidFill>
                            <a:srgbClr val="FF0000"/>
                          </a:solidFill>
                          <a:latin typeface="+mn-lt"/>
                        </a:rPr>
                        <a:t>13% </a:t>
                      </a:r>
                      <a:r>
                        <a:rPr lang="en-US" sz="1200" b="0" u="none" strike="noStrike" cap="none" dirty="0">
                          <a:solidFill>
                            <a:srgbClr val="FF0000"/>
                          </a:solidFill>
                          <a:latin typeface="+mn-lt"/>
                          <a:ea typeface="Arial"/>
                          <a:cs typeface="Arial"/>
                          <a:sym typeface="Arial"/>
                        </a:rPr>
                        <a:t>±  1%</a:t>
                      </a:r>
                      <a:endParaRPr sz="1200" b="0" u="none" strike="noStrike" cap="none" dirty="0">
                        <a:solidFill>
                          <a:srgbClr val="FF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extLst>
                  <a:ext uri="{0D108BD9-81ED-4DB2-BD59-A6C34878D82A}">
                    <a16:rowId xmlns:a16="http://schemas.microsoft.com/office/drawing/2014/main" val="10003"/>
                  </a:ext>
                </a:extLst>
              </a:tr>
              <a:tr h="668098">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Intel Celeron 1000M</a:t>
                      </a:r>
                      <a:endParaRPr sz="1200" b="0" u="none" strike="noStrike" cap="none" dirty="0">
                        <a:solidFill>
                          <a:srgbClr val="000000"/>
                        </a:solidFill>
                        <a:latin typeface="+mn-lt"/>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1.8GHz</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Fedora Workstation 29</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8.3.1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SSE4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a:latin typeface="+mn-lt"/>
                        </a:rPr>
                        <a:t>2x32 KB I</a:t>
                      </a:r>
                      <a:endParaRPr sz="1200">
                        <a:latin typeface="+mn-lt"/>
                      </a:endParaRPr>
                    </a:p>
                    <a:p>
                      <a:pPr marL="0" marR="0" lvl="0" indent="0" algn="ctr" rtl="0">
                        <a:lnSpc>
                          <a:spcPct val="100000"/>
                        </a:lnSpc>
                        <a:spcBef>
                          <a:spcPts val="0"/>
                        </a:spcBef>
                        <a:spcAft>
                          <a:spcPts val="0"/>
                        </a:spcAft>
                        <a:buClr>
                          <a:srgbClr val="000000"/>
                        </a:buClr>
                        <a:buSzPts val="1200"/>
                        <a:buFont typeface="Arial"/>
                        <a:buNone/>
                      </a:pPr>
                      <a:r>
                        <a:rPr lang="en-US" sz="1200">
                          <a:latin typeface="+mn-lt"/>
                        </a:rPr>
                        <a:t>2x32 KB D</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200">
                          <a:latin typeface="+mn-lt"/>
                        </a:rPr>
                        <a:t>2x256 KB</a:t>
                      </a:r>
                      <a:endParaRPr sz="120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2 MB</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9%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5%</a:t>
                      </a:r>
                      <a:r>
                        <a:rPr lang="en-US" sz="1200" b="0" u="none" strike="noStrike" cap="none" dirty="0">
                          <a:solidFill>
                            <a:srgbClr val="000000"/>
                          </a:solidFill>
                          <a:latin typeface="+mn-lt"/>
                          <a:ea typeface="Arial"/>
                          <a:cs typeface="Arial"/>
                          <a:sym typeface="Arial"/>
                        </a:rPr>
                        <a:t>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9%</a:t>
                      </a:r>
                      <a:r>
                        <a:rPr lang="en-US" sz="1200" b="0" u="none" strike="noStrike" cap="none" dirty="0">
                          <a:solidFill>
                            <a:srgbClr val="000000"/>
                          </a:solidFill>
                          <a:latin typeface="+mn-lt"/>
                          <a:ea typeface="Arial"/>
                          <a:cs typeface="Arial"/>
                          <a:sym typeface="Arial"/>
                        </a:rPr>
                        <a:t> ± 1%</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 ± </a:t>
                      </a:r>
                      <a:r>
                        <a:rPr lang="en-US" sz="1200" u="none" strike="noStrike" cap="none" dirty="0">
                          <a:latin typeface="+mn-lt"/>
                        </a:rPr>
                        <a:t>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solidFill>
                            <a:srgbClr val="FF0000"/>
                          </a:solidFill>
                          <a:latin typeface="+mn-lt"/>
                        </a:rPr>
                        <a:t>9%</a:t>
                      </a:r>
                      <a:r>
                        <a:rPr lang="en-US" sz="1200" b="0" u="none" strike="noStrike" cap="none" dirty="0">
                          <a:solidFill>
                            <a:srgbClr val="FF0000"/>
                          </a:solidFill>
                          <a:latin typeface="+mn-lt"/>
                          <a:ea typeface="Arial"/>
                          <a:cs typeface="Arial"/>
                          <a:sym typeface="Arial"/>
                        </a:rPr>
                        <a:t> ±  1%</a:t>
                      </a:r>
                      <a:endParaRPr sz="1200" b="0" u="none" strike="noStrike" cap="none" dirty="0">
                        <a:solidFill>
                          <a:srgbClr val="FF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10004"/>
                  </a:ext>
                </a:extLst>
              </a:tr>
              <a:tr h="668098">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Intel Centrino2</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Fedora Workstation 29</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8.2.1</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u="none" strike="noStrike" cap="none" dirty="0">
                          <a:solidFill>
                            <a:schemeClr val="dk1"/>
                          </a:solidFill>
                          <a:latin typeface="+mn-lt"/>
                        </a:rPr>
                        <a:t>4 MB</a:t>
                      </a:r>
                      <a:endParaRPr sz="1200" u="none" strike="noStrike" cap="none" dirty="0">
                        <a:solidFill>
                          <a:schemeClr val="dk1"/>
                        </a:solidFill>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lvl="0" indent="0" algn="ctr" rtl="0">
                        <a:spcBef>
                          <a:spcPts val="0"/>
                        </a:spcBef>
                        <a:spcAft>
                          <a:spcPts val="0"/>
                        </a:spcAft>
                        <a:buNone/>
                      </a:pPr>
                      <a:r>
                        <a:rPr lang="en-US" sz="1200" dirty="0">
                          <a:latin typeface="+mn-lt"/>
                        </a:rPr>
                        <a:t>6%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lvl="0" indent="0" algn="ctr" rtl="0">
                        <a:spcBef>
                          <a:spcPts val="0"/>
                        </a:spcBef>
                        <a:spcAft>
                          <a:spcPts val="0"/>
                        </a:spcAft>
                        <a:buNone/>
                      </a:pPr>
                      <a:r>
                        <a:rPr lang="en-US" sz="1200" dirty="0">
                          <a:latin typeface="+mn-lt"/>
                        </a:rPr>
                        <a:t>3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lvl="0" indent="0" algn="ctr" rtl="0">
                        <a:spcBef>
                          <a:spcPts val="0"/>
                        </a:spcBef>
                        <a:spcAft>
                          <a:spcPts val="0"/>
                        </a:spcAft>
                        <a:buNone/>
                      </a:pPr>
                      <a:r>
                        <a:rPr lang="en-US" sz="1200" dirty="0">
                          <a:latin typeface="+mn-lt"/>
                        </a:rPr>
                        <a:t>13%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lvl="0" indent="0" algn="ctr" rtl="0">
                        <a:spcBef>
                          <a:spcPts val="0"/>
                        </a:spcBef>
                        <a:spcAft>
                          <a:spcPts val="0"/>
                        </a:spcAft>
                        <a:buNone/>
                      </a:pPr>
                      <a:r>
                        <a:rPr lang="en-US" sz="1200" dirty="0">
                          <a:latin typeface="+mn-lt"/>
                        </a:rPr>
                        <a:t>-1%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lvl="0" indent="0" algn="ctr" rtl="0">
                        <a:spcBef>
                          <a:spcPts val="0"/>
                        </a:spcBef>
                        <a:spcAft>
                          <a:spcPts val="0"/>
                        </a:spcAft>
                        <a:buNone/>
                      </a:pPr>
                      <a:r>
                        <a:rPr lang="en-US" sz="1200" dirty="0">
                          <a:solidFill>
                            <a:srgbClr val="FF0000"/>
                          </a:solidFill>
                          <a:latin typeface="+mn-lt"/>
                        </a:rPr>
                        <a:t>7% ± 1%</a:t>
                      </a:r>
                      <a:endParaRPr sz="1200" dirty="0">
                        <a:solidFill>
                          <a:srgbClr val="FF0000"/>
                        </a:solidFill>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extLst>
                  <a:ext uri="{0D108BD9-81ED-4DB2-BD59-A6C34878D82A}">
                    <a16:rowId xmlns:a16="http://schemas.microsoft.com/office/drawing/2014/main" val="1343780453"/>
                  </a:ext>
                </a:extLst>
              </a:tr>
              <a:tr h="668098">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11AMD</a:t>
                      </a:r>
                      <a:endParaRPr sz="1200" b="0" u="none" strike="noStrike" cap="none" dirty="0">
                        <a:solidFill>
                          <a:srgbClr val="000000"/>
                        </a:solidFill>
                        <a:latin typeface="+mn-lt"/>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e-300</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Ubuntu 18.10 </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8.2.0</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SSE2</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2x32 KB I</a:t>
                      </a:r>
                      <a:endParaRPr sz="1200" dirty="0">
                        <a:latin typeface="+mn-lt"/>
                      </a:endParaRPr>
                    </a:p>
                    <a:p>
                      <a:pPr marL="0" marR="0" lvl="0" indent="0" algn="ctr" rtl="0">
                        <a:lnSpc>
                          <a:spcPct val="100000"/>
                        </a:lnSpc>
                        <a:spcBef>
                          <a:spcPts val="0"/>
                        </a:spcBef>
                        <a:spcAft>
                          <a:spcPts val="0"/>
                        </a:spcAft>
                        <a:buClr>
                          <a:srgbClr val="000000"/>
                        </a:buClr>
                        <a:buSzPts val="1200"/>
                        <a:buFont typeface="Arial"/>
                        <a:buNone/>
                      </a:pPr>
                      <a:r>
                        <a:rPr lang="en-US" sz="1200" dirty="0">
                          <a:latin typeface="+mn-lt"/>
                        </a:rPr>
                        <a:t>2x32 KB D</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dirty="0">
                          <a:solidFill>
                            <a:schemeClr val="dk1"/>
                          </a:solidFill>
                          <a:latin typeface="+mn-lt"/>
                        </a:rPr>
                        <a:t>2x512 KB</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latin typeface="+mn-lt"/>
                        </a:rPr>
                        <a:t>-</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dirty="0">
                          <a:latin typeface="+mn-lt"/>
                        </a:rPr>
                        <a:t>1%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dirty="0">
                          <a:latin typeface="+mn-lt"/>
                        </a:rPr>
                        <a:t>3%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dirty="0">
                          <a:latin typeface="+mn-lt"/>
                        </a:rPr>
                        <a:t>-3% </a:t>
                      </a:r>
                      <a:r>
                        <a:rPr lang="en-US" sz="1200" dirty="0">
                          <a:solidFill>
                            <a:schemeClr val="dk1"/>
                          </a:solidFill>
                          <a:latin typeface="+mn-lt"/>
                        </a:rPr>
                        <a:t>± 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dirty="0">
                          <a:latin typeface="+mn-lt"/>
                        </a:rPr>
                        <a:t>-2% </a:t>
                      </a:r>
                      <a:r>
                        <a:rPr lang="en-US" sz="1200" b="0" u="none" strike="noStrike" cap="none" dirty="0">
                          <a:solidFill>
                            <a:srgbClr val="000000"/>
                          </a:solidFill>
                          <a:latin typeface="+mn-lt"/>
                          <a:ea typeface="Arial"/>
                          <a:cs typeface="Arial"/>
                          <a:sym typeface="Arial"/>
                        </a:rPr>
                        <a:t>± </a:t>
                      </a:r>
                      <a:r>
                        <a:rPr lang="en-US" sz="1200" u="none" strike="noStrike" cap="none" dirty="0">
                          <a:latin typeface="+mn-lt"/>
                        </a:rPr>
                        <a:t>1%</a:t>
                      </a:r>
                      <a:endParaRPr sz="1200" dirty="0">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dirty="0">
                          <a:solidFill>
                            <a:srgbClr val="FF0000"/>
                          </a:solidFill>
                          <a:latin typeface="+mn-lt"/>
                        </a:rPr>
                        <a:t>In process</a:t>
                      </a:r>
                      <a:endParaRPr sz="1200" dirty="0">
                        <a:solidFill>
                          <a:srgbClr val="FF0000"/>
                        </a:solidFill>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2119438917"/>
                  </a:ext>
                </a:extLst>
              </a:tr>
            </a:tbl>
          </a:graphicData>
        </a:graphic>
      </p:graphicFrame>
      <p:sp>
        <p:nvSpPr>
          <p:cNvPr id="71" name="Google Shape;71;p15"/>
          <p:cNvSpPr/>
          <p:nvPr/>
        </p:nvSpPr>
        <p:spPr>
          <a:xfrm>
            <a:off x="4294549" y="1357525"/>
            <a:ext cx="7897451" cy="920797"/>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b="0" i="0" u="none" strike="noStrike" cap="none" dirty="0">
                <a:solidFill>
                  <a:srgbClr val="000000"/>
                </a:solidFill>
                <a:latin typeface="Calibri"/>
                <a:ea typeface="Calibri"/>
                <a:cs typeface="Calibri"/>
                <a:sym typeface="Calibri"/>
              </a:rPr>
              <a:t>Geant4 (10.4.p03) vs. </a:t>
            </a:r>
            <a:r>
              <a:rPr lang="en-US" b="0" i="0" u="none" strike="noStrike" cap="none" dirty="0" err="1">
                <a:solidFill>
                  <a:srgbClr val="000000"/>
                </a:solidFill>
                <a:latin typeface="Calibri"/>
                <a:ea typeface="Calibri"/>
                <a:cs typeface="Calibri"/>
                <a:sym typeface="Calibri"/>
              </a:rPr>
              <a:t>GeantV</a:t>
            </a:r>
            <a:r>
              <a:rPr lang="en-US" b="0" i="0" u="none" strike="noStrike" cap="none" dirty="0">
                <a:solidFill>
                  <a:srgbClr val="000000"/>
                </a:solidFill>
                <a:latin typeface="Calibri"/>
                <a:ea typeface="Calibri"/>
                <a:cs typeface="Calibri"/>
                <a:sym typeface="Calibri"/>
              </a:rPr>
              <a:t> (beta)</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b="0" i="0" u="none" strike="noStrike" cap="none" dirty="0">
                <a:solidFill>
                  <a:srgbClr val="000000"/>
                </a:solidFill>
                <a:latin typeface="Calibri"/>
                <a:ea typeface="Calibri"/>
                <a:cs typeface="Calibri"/>
                <a:sym typeface="Calibri"/>
              </a:rPr>
              <a:t>10 GeV electron x 1000 events (1-thread, 10 measurements), 16 event slots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BF190AEB-6CC4-A04A-A69C-E50AFB24153C}"/>
              </a:ext>
            </a:extLst>
          </p:cNvPr>
          <p:cNvSpPr txBox="1"/>
          <p:nvPr/>
        </p:nvSpPr>
        <p:spPr>
          <a:xfrm>
            <a:off x="966281" y="6280495"/>
            <a:ext cx="6656536" cy="369332"/>
          </a:xfrm>
          <a:prstGeom prst="rect">
            <a:avLst/>
          </a:prstGeom>
          <a:noFill/>
        </p:spPr>
        <p:txBody>
          <a:bodyPr wrap="square" rtlCol="0">
            <a:spAutoFit/>
          </a:bodyPr>
          <a:lstStyle/>
          <a:p>
            <a:r>
              <a:rPr lang="en-US" dirty="0"/>
              <a:t>Overhead seems to largely increase for smaller (data) cache size</a:t>
            </a:r>
          </a:p>
        </p:txBody>
      </p:sp>
      <p:sp>
        <p:nvSpPr>
          <p:cNvPr id="2" name="Slide Number Placeholder 1">
            <a:extLst>
              <a:ext uri="{FF2B5EF4-FFF2-40B4-BE49-F238E27FC236}">
                <a16:creationId xmlns:a16="http://schemas.microsoft.com/office/drawing/2014/main" id="{E6F87640-BD25-4042-A0B6-39BE1B222AD3}"/>
              </a:ext>
            </a:extLst>
          </p:cNvPr>
          <p:cNvSpPr>
            <a:spLocks noGrp="1"/>
          </p:cNvSpPr>
          <p:nvPr>
            <p:ph type="sldNum" sz="quarter" idx="12"/>
          </p:nvPr>
        </p:nvSpPr>
        <p:spPr/>
        <p:txBody>
          <a:bodyPr/>
          <a:lstStyle/>
          <a:p>
            <a:fld id="{40FD0629-489C-2B4C-9462-5B2376EE3AC2}" type="slidenum">
              <a:rPr lang="en-US" smtClean="0"/>
              <a:t>39</a:t>
            </a:fld>
            <a:endParaRPr lang="en-US" dirty="0"/>
          </a:p>
        </p:txBody>
      </p:sp>
    </p:spTree>
    <p:extLst>
      <p:ext uri="{BB962C8B-B14F-4D97-AF65-F5344CB8AC3E}">
        <p14:creationId xmlns:p14="http://schemas.microsoft.com/office/powerpoint/2010/main" val="2778403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356536">
            <a:off x="6299039" y="3041756"/>
            <a:ext cx="1501340" cy="1844504"/>
          </a:xfrm>
          <a:prstGeom prst="rect">
            <a:avLst/>
          </a:prstGeom>
        </p:spPr>
      </p:pic>
      <p:sp>
        <p:nvSpPr>
          <p:cNvPr id="46" name="Rectangle 45"/>
          <p:cNvSpPr/>
          <p:nvPr/>
        </p:nvSpPr>
        <p:spPr>
          <a:xfrm rot="2902970">
            <a:off x="5667548" y="2907809"/>
            <a:ext cx="451160" cy="2021264"/>
          </a:xfrm>
          <a:prstGeom prst="rect">
            <a:avLst/>
          </a:prstGeom>
          <a:solidFill>
            <a:srgbClr val="FFFF00">
              <a:alpha val="5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23" name="Straight Connector 22"/>
          <p:cNvCxnSpPr>
            <a:stCxn id="22" idx="1"/>
          </p:cNvCxnSpPr>
          <p:nvPr/>
        </p:nvCxnSpPr>
        <p:spPr>
          <a:xfrm>
            <a:off x="6105674" y="3195499"/>
            <a:ext cx="179649" cy="34763"/>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1" idx="7"/>
          </p:cNvCxnSpPr>
          <p:nvPr/>
        </p:nvCxnSpPr>
        <p:spPr>
          <a:xfrm flipV="1">
            <a:off x="4312790" y="2370181"/>
            <a:ext cx="1170317" cy="1065844"/>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8" name="Title 7"/>
          <p:cNvSpPr>
            <a:spLocks noGrp="1"/>
          </p:cNvSpPr>
          <p:nvPr>
            <p:ph type="title"/>
          </p:nvPr>
        </p:nvSpPr>
        <p:spPr/>
        <p:txBody>
          <a:bodyPr/>
          <a:lstStyle/>
          <a:p>
            <a:r>
              <a:rPr lang="en-US" dirty="0"/>
              <a:t>Application morphology: stepping</a:t>
            </a:r>
          </a:p>
        </p:txBody>
      </p:sp>
      <p:sp>
        <p:nvSpPr>
          <p:cNvPr id="7" name="Slide Number Placeholder 6"/>
          <p:cNvSpPr>
            <a:spLocks noGrp="1"/>
          </p:cNvSpPr>
          <p:nvPr>
            <p:ph type="sldNum" sz="quarter" idx="12"/>
          </p:nvPr>
        </p:nvSpPr>
        <p:spPr/>
        <p:txBody>
          <a:bodyPr/>
          <a:lstStyle/>
          <a:p>
            <a:fld id="{4A822907-8A9D-4F6B-98F6-913902AD56B5}" type="slidenum">
              <a:rPr lang="en-US" smtClean="0"/>
              <a:t>4</a:t>
            </a:fld>
            <a:endParaRPr lang="en-US"/>
          </a:p>
        </p:txBody>
      </p:sp>
      <p:sp>
        <p:nvSpPr>
          <p:cNvPr id="10" name="Arc 9"/>
          <p:cNvSpPr/>
          <p:nvPr/>
        </p:nvSpPr>
        <p:spPr>
          <a:xfrm rot="18964101">
            <a:off x="3849257" y="3011183"/>
            <a:ext cx="3159117" cy="3251200"/>
          </a:xfrm>
          <a:prstGeom prst="arc">
            <a:avLst/>
          </a:prstGeom>
          <a:ln>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grpSp>
        <p:nvGrpSpPr>
          <p:cNvPr id="60" name="Group 59"/>
          <p:cNvGrpSpPr/>
          <p:nvPr/>
        </p:nvGrpSpPr>
        <p:grpSpPr>
          <a:xfrm>
            <a:off x="4228866" y="2765148"/>
            <a:ext cx="842489" cy="754800"/>
            <a:chOff x="3379699" y="2073861"/>
            <a:chExt cx="631867" cy="566100"/>
          </a:xfrm>
        </p:grpSpPr>
        <p:sp>
          <p:nvSpPr>
            <p:cNvPr id="11" name="Oval 10"/>
            <p:cNvSpPr/>
            <p:nvPr/>
          </p:nvSpPr>
          <p:spPr>
            <a:xfrm>
              <a:off x="3379699" y="2566219"/>
              <a:ext cx="73742" cy="73742"/>
            </a:xfrm>
            <a:prstGeom prst="ellipse">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13" name="Straight Arrow Connector 12"/>
            <p:cNvCxnSpPr>
              <a:stCxn id="11" idx="7"/>
            </p:cNvCxnSpPr>
            <p:nvPr/>
          </p:nvCxnSpPr>
          <p:spPr>
            <a:xfrm flipV="1">
              <a:off x="3442642" y="2073861"/>
              <a:ext cx="568924" cy="503157"/>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sp>
        <p:nvSpPr>
          <p:cNvPr id="14" name="Rectangle 13"/>
          <p:cNvSpPr/>
          <p:nvPr/>
        </p:nvSpPr>
        <p:spPr>
          <a:xfrm rot="19218957">
            <a:off x="5884069" y="1737583"/>
            <a:ext cx="327587" cy="2021264"/>
          </a:xfrm>
          <a:prstGeom prst="rect">
            <a:avLst/>
          </a:prstGeom>
          <a:solidFill>
            <a:srgbClr val="FFFF00">
              <a:alpha val="50000"/>
            </a:srgb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8" name="Oval 17"/>
          <p:cNvSpPr/>
          <p:nvPr/>
        </p:nvSpPr>
        <p:spPr>
          <a:xfrm>
            <a:off x="5395625" y="2995559"/>
            <a:ext cx="98323" cy="98323"/>
          </a:xfrm>
          <a:prstGeom prst="ellipse">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19" name="Straight Connector 18"/>
          <p:cNvCxnSpPr>
            <a:stCxn id="18" idx="6"/>
          </p:cNvCxnSpPr>
          <p:nvPr/>
        </p:nvCxnSpPr>
        <p:spPr>
          <a:xfrm>
            <a:off x="5493948" y="3044720"/>
            <a:ext cx="590872"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6091275" y="3181100"/>
            <a:ext cx="98323" cy="98323"/>
          </a:xfrm>
          <a:prstGeom prst="ellipse">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6" name="Oval 25"/>
          <p:cNvSpPr/>
          <p:nvPr/>
        </p:nvSpPr>
        <p:spPr>
          <a:xfrm>
            <a:off x="6228092" y="3277415"/>
            <a:ext cx="98323" cy="98323"/>
          </a:xfrm>
          <a:prstGeom prst="ellipse">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7" name="TextBox 46"/>
          <p:cNvSpPr txBox="1"/>
          <p:nvPr/>
        </p:nvSpPr>
        <p:spPr>
          <a:xfrm>
            <a:off x="1887306" y="3061744"/>
            <a:ext cx="2690307" cy="584775"/>
          </a:xfrm>
          <a:prstGeom prst="rect">
            <a:avLst/>
          </a:prstGeom>
          <a:noFill/>
        </p:spPr>
        <p:txBody>
          <a:bodyPr wrap="square" rtlCol="0">
            <a:spAutoFit/>
          </a:bodyPr>
          <a:lstStyle/>
          <a:p>
            <a:pPr marL="342900" indent="-342900">
              <a:buAutoNum type="arabicPeriod"/>
            </a:pPr>
            <a:r>
              <a:rPr lang="en-US" sz="1600" dirty="0">
                <a:solidFill>
                  <a:srgbClr val="3176CB"/>
                </a:solidFill>
              </a:rPr>
              <a:t>Sample interaction length (</a:t>
            </a:r>
            <a:r>
              <a:rPr lang="en-US" sz="1600" dirty="0">
                <a:solidFill>
                  <a:srgbClr val="FF0000"/>
                </a:solidFill>
              </a:rPr>
              <a:t>memory lookup</a:t>
            </a:r>
            <a:r>
              <a:rPr lang="en-US" sz="1600" dirty="0">
                <a:solidFill>
                  <a:srgbClr val="3176CB"/>
                </a:solidFill>
              </a:rPr>
              <a:t>)</a:t>
            </a:r>
          </a:p>
        </p:txBody>
      </p:sp>
      <p:cxnSp>
        <p:nvCxnSpPr>
          <p:cNvPr id="49" name="Straight Connector 48"/>
          <p:cNvCxnSpPr>
            <a:stCxn id="11" idx="3"/>
          </p:cNvCxnSpPr>
          <p:nvPr/>
        </p:nvCxnSpPr>
        <p:spPr>
          <a:xfrm>
            <a:off x="4243264" y="3505549"/>
            <a:ext cx="828091" cy="842483"/>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5424439" y="1547236"/>
            <a:ext cx="3198390" cy="1569660"/>
          </a:xfrm>
          <a:prstGeom prst="rect">
            <a:avLst/>
          </a:prstGeom>
          <a:noFill/>
        </p:spPr>
        <p:txBody>
          <a:bodyPr wrap="square" rtlCol="0">
            <a:spAutoFit/>
          </a:bodyPr>
          <a:lstStyle/>
          <a:p>
            <a:r>
              <a:rPr lang="en-US" sz="1600" dirty="0">
                <a:solidFill>
                  <a:srgbClr val="3176CB"/>
                </a:solidFill>
              </a:rPr>
              <a:t>2. Transportation (</a:t>
            </a:r>
            <a:r>
              <a:rPr lang="en-US" sz="1600" dirty="0">
                <a:solidFill>
                  <a:srgbClr val="FF0000"/>
                </a:solidFill>
              </a:rPr>
              <a:t>multi-branching intensive computation</a:t>
            </a:r>
            <a:r>
              <a:rPr lang="en-US" sz="1600" dirty="0">
                <a:solidFill>
                  <a:srgbClr val="3176CB"/>
                </a:solidFill>
              </a:rPr>
              <a:t>) </a:t>
            </a:r>
          </a:p>
          <a:p>
            <a:pPr marL="285750" indent="-285750">
              <a:buFontTx/>
              <a:buChar char="-"/>
            </a:pPr>
            <a:r>
              <a:rPr lang="en-US" sz="1600" dirty="0">
                <a:solidFill>
                  <a:srgbClr val="3176CB"/>
                </a:solidFill>
              </a:rPr>
              <a:t>query geometry</a:t>
            </a:r>
          </a:p>
          <a:p>
            <a:pPr marL="285750" indent="-285750">
              <a:buFontTx/>
              <a:buChar char="-"/>
            </a:pPr>
            <a:r>
              <a:rPr lang="en-US" sz="1600" dirty="0">
                <a:solidFill>
                  <a:srgbClr val="3176CB"/>
                </a:solidFill>
              </a:rPr>
              <a:t>propagate in field to reach selected step</a:t>
            </a:r>
          </a:p>
          <a:p>
            <a:pPr marL="285750" indent="-285750">
              <a:buFontTx/>
              <a:buChar char="-"/>
            </a:pPr>
            <a:r>
              <a:rPr lang="en-US" sz="1600" dirty="0">
                <a:solidFill>
                  <a:srgbClr val="3176CB"/>
                </a:solidFill>
              </a:rPr>
              <a:t>Cross boundary</a:t>
            </a:r>
          </a:p>
        </p:txBody>
      </p:sp>
      <p:sp>
        <p:nvSpPr>
          <p:cNvPr id="56" name="TextBox 55"/>
          <p:cNvSpPr txBox="1"/>
          <p:nvPr/>
        </p:nvSpPr>
        <p:spPr>
          <a:xfrm>
            <a:off x="7899317" y="3166995"/>
            <a:ext cx="3525669" cy="338554"/>
          </a:xfrm>
          <a:prstGeom prst="rect">
            <a:avLst/>
          </a:prstGeom>
          <a:noFill/>
        </p:spPr>
        <p:txBody>
          <a:bodyPr wrap="square" rtlCol="0">
            <a:spAutoFit/>
          </a:bodyPr>
          <a:lstStyle/>
          <a:p>
            <a:r>
              <a:rPr lang="en-US" sz="1600" dirty="0">
                <a:solidFill>
                  <a:srgbClr val="3176CB"/>
                </a:solidFill>
              </a:rPr>
              <a:t>4. Continuous processes (</a:t>
            </a:r>
            <a:r>
              <a:rPr lang="en-US" sz="1600" dirty="0" err="1">
                <a:solidFill>
                  <a:srgbClr val="3176CB"/>
                </a:solidFill>
              </a:rPr>
              <a:t>ioni</a:t>
            </a:r>
            <a:r>
              <a:rPr lang="en-US" sz="1600" dirty="0">
                <a:solidFill>
                  <a:srgbClr val="3176CB"/>
                </a:solidFill>
              </a:rPr>
              <a:t>)</a:t>
            </a:r>
          </a:p>
        </p:txBody>
      </p:sp>
      <p:sp>
        <p:nvSpPr>
          <p:cNvPr id="57" name="TextBox 56"/>
          <p:cNvSpPr txBox="1"/>
          <p:nvPr/>
        </p:nvSpPr>
        <p:spPr>
          <a:xfrm>
            <a:off x="7693346" y="2613215"/>
            <a:ext cx="3525669" cy="338554"/>
          </a:xfrm>
          <a:prstGeom prst="rect">
            <a:avLst/>
          </a:prstGeom>
          <a:noFill/>
        </p:spPr>
        <p:txBody>
          <a:bodyPr wrap="square" rtlCol="0">
            <a:spAutoFit/>
          </a:bodyPr>
          <a:lstStyle/>
          <a:p>
            <a:r>
              <a:rPr lang="en-US" sz="1600" dirty="0">
                <a:solidFill>
                  <a:srgbClr val="3176CB"/>
                </a:solidFill>
              </a:rPr>
              <a:t>3. MSC step correction (</a:t>
            </a:r>
            <a:r>
              <a:rPr lang="en-US" sz="1600" dirty="0">
                <a:solidFill>
                  <a:srgbClr val="FF0000"/>
                </a:solidFill>
              </a:rPr>
              <a:t>intensive FP</a:t>
            </a:r>
            <a:r>
              <a:rPr lang="en-US" sz="1600" dirty="0">
                <a:solidFill>
                  <a:srgbClr val="3176CB"/>
                </a:solidFill>
              </a:rPr>
              <a:t>)</a:t>
            </a:r>
          </a:p>
        </p:txBody>
      </p:sp>
      <p:sp>
        <p:nvSpPr>
          <p:cNvPr id="63" name="TextBox 62"/>
          <p:cNvSpPr txBox="1"/>
          <p:nvPr/>
        </p:nvSpPr>
        <p:spPr>
          <a:xfrm>
            <a:off x="848445" y="5160381"/>
            <a:ext cx="9784386" cy="954300"/>
          </a:xfrm>
          <a:prstGeom prst="rect">
            <a:avLst/>
          </a:prstGeom>
          <a:noFill/>
        </p:spPr>
        <p:txBody>
          <a:bodyPr wrap="square" rtlCol="0">
            <a:spAutoFit/>
          </a:bodyPr>
          <a:lstStyle/>
          <a:p>
            <a:pPr marL="342900" indent="-342900">
              <a:buFont typeface="Arial" panose="020B0604020202020204" pitchFamily="34" charset="0"/>
              <a:buChar char="•"/>
            </a:pPr>
            <a:r>
              <a:rPr lang="en-US" sz="1867" dirty="0"/>
              <a:t>The stages can make a pipeline, but each stage is large and complex (10</a:t>
            </a:r>
            <a:r>
              <a:rPr lang="en-US" sz="1867" baseline="30000" dirty="0"/>
              <a:t>2</a:t>
            </a:r>
            <a:r>
              <a:rPr lang="en-US" sz="1867" dirty="0"/>
              <a:t>-10</a:t>
            </a:r>
            <a:r>
              <a:rPr lang="en-US" sz="1867" baseline="30000" dirty="0"/>
              <a:t>4+</a:t>
            </a:r>
            <a:r>
              <a:rPr lang="en-US" sz="1867" dirty="0"/>
              <a:t> LOC, deep stacks, </a:t>
            </a:r>
            <a:r>
              <a:rPr lang="en-US" sz="1867" dirty="0">
                <a:solidFill>
                  <a:srgbClr val="FF0000"/>
                </a:solidFill>
              </a:rPr>
              <a:t>stochastic decision tree</a:t>
            </a:r>
            <a:r>
              <a:rPr lang="en-US" sz="1867" dirty="0"/>
              <a:t>)</a:t>
            </a:r>
          </a:p>
          <a:p>
            <a:pPr marL="342900" indent="-342900">
              <a:buFont typeface="Arial" panose="020B0604020202020204" pitchFamily="34" charset="0"/>
              <a:buChar char="•"/>
            </a:pPr>
            <a:r>
              <a:rPr lang="en-US" sz="1867" dirty="0"/>
              <a:t>Track state gets changed after every stage -&gt; </a:t>
            </a:r>
            <a:r>
              <a:rPr lang="en-US" sz="1867" dirty="0">
                <a:solidFill>
                  <a:srgbClr val="FF0000"/>
                </a:solidFill>
              </a:rPr>
              <a:t>strong data binding between functional parts</a:t>
            </a:r>
          </a:p>
        </p:txBody>
      </p:sp>
      <p:sp>
        <p:nvSpPr>
          <p:cNvPr id="30" name="TextBox 29">
            <a:extLst>
              <a:ext uri="{FF2B5EF4-FFF2-40B4-BE49-F238E27FC236}">
                <a16:creationId xmlns:a16="http://schemas.microsoft.com/office/drawing/2014/main" id="{21B915C2-7FB0-A44A-8DB6-ED3446AEC348}"/>
              </a:ext>
            </a:extLst>
          </p:cNvPr>
          <p:cNvSpPr txBox="1"/>
          <p:nvPr/>
        </p:nvSpPr>
        <p:spPr>
          <a:xfrm>
            <a:off x="7844170" y="4812579"/>
            <a:ext cx="3482978" cy="338554"/>
          </a:xfrm>
          <a:prstGeom prst="rect">
            <a:avLst/>
          </a:prstGeom>
          <a:noFill/>
        </p:spPr>
        <p:txBody>
          <a:bodyPr wrap="square" rtlCol="0">
            <a:spAutoFit/>
          </a:bodyPr>
          <a:lstStyle/>
          <a:p>
            <a:r>
              <a:rPr lang="en-US" sz="1600" dirty="0">
                <a:solidFill>
                  <a:srgbClr val="3176CB"/>
                </a:solidFill>
              </a:rPr>
              <a:t>6. Stepping actions (</a:t>
            </a:r>
            <a:r>
              <a:rPr lang="en-US" sz="1600" dirty="0">
                <a:solidFill>
                  <a:srgbClr val="FF0000"/>
                </a:solidFill>
              </a:rPr>
              <a:t>user callbacks</a:t>
            </a:r>
            <a:r>
              <a:rPr lang="en-US" sz="1600" dirty="0">
                <a:solidFill>
                  <a:srgbClr val="3176CB"/>
                </a:solidFill>
              </a:rPr>
              <a:t>)</a:t>
            </a:r>
          </a:p>
        </p:txBody>
      </p:sp>
      <p:sp>
        <p:nvSpPr>
          <p:cNvPr id="59" name="TextBox 58"/>
          <p:cNvSpPr txBox="1"/>
          <p:nvPr/>
        </p:nvSpPr>
        <p:spPr>
          <a:xfrm>
            <a:off x="8117531" y="3722736"/>
            <a:ext cx="3209617" cy="1077218"/>
          </a:xfrm>
          <a:prstGeom prst="rect">
            <a:avLst/>
          </a:prstGeom>
          <a:noFill/>
        </p:spPr>
        <p:txBody>
          <a:bodyPr wrap="square" rtlCol="0">
            <a:spAutoFit/>
          </a:bodyPr>
          <a:lstStyle/>
          <a:p>
            <a:r>
              <a:rPr lang="en-US" sz="1600" dirty="0">
                <a:solidFill>
                  <a:srgbClr val="3176CB"/>
                </a:solidFill>
              </a:rPr>
              <a:t>5. Sample discrete process + at rest (</a:t>
            </a:r>
            <a:r>
              <a:rPr lang="en-US" sz="1600" dirty="0">
                <a:solidFill>
                  <a:srgbClr val="FF0000"/>
                </a:solidFill>
              </a:rPr>
              <a:t>stochastic branching, memory lookup, computation</a:t>
            </a:r>
            <a:r>
              <a:rPr lang="en-US" sz="1600" dirty="0">
                <a:solidFill>
                  <a:srgbClr val="3176CB"/>
                </a:solidFill>
              </a:rPr>
              <a:t>)</a:t>
            </a:r>
          </a:p>
          <a:p>
            <a:r>
              <a:rPr lang="en-US" sz="1600" dirty="0">
                <a:solidFill>
                  <a:srgbClr val="3176CB"/>
                </a:solidFill>
              </a:rPr>
              <a:t>– generate new tracks</a:t>
            </a:r>
          </a:p>
        </p:txBody>
      </p:sp>
      <p:sp>
        <p:nvSpPr>
          <p:cNvPr id="2" name="TextBox 1">
            <a:extLst>
              <a:ext uri="{FF2B5EF4-FFF2-40B4-BE49-F238E27FC236}">
                <a16:creationId xmlns:a16="http://schemas.microsoft.com/office/drawing/2014/main" id="{84FFE4F4-F7E8-4443-8AA7-E6FCFB5CF39C}"/>
              </a:ext>
            </a:extLst>
          </p:cNvPr>
          <p:cNvSpPr txBox="1"/>
          <p:nvPr/>
        </p:nvSpPr>
        <p:spPr>
          <a:xfrm>
            <a:off x="1494688" y="1865864"/>
            <a:ext cx="3307902" cy="369332"/>
          </a:xfrm>
          <a:prstGeom prst="rect">
            <a:avLst/>
          </a:prstGeom>
          <a:noFill/>
        </p:spPr>
        <p:txBody>
          <a:bodyPr wrap="square" rtlCol="0">
            <a:spAutoFit/>
          </a:bodyPr>
          <a:lstStyle/>
          <a:p>
            <a:r>
              <a:rPr lang="en-US" dirty="0">
                <a:solidFill>
                  <a:srgbClr val="C00000"/>
                </a:solidFill>
              </a:rPr>
              <a:t>Charged particle in field</a:t>
            </a:r>
          </a:p>
        </p:txBody>
      </p:sp>
    </p:spTree>
    <p:extLst>
      <p:ext uri="{BB962C8B-B14F-4D97-AF65-F5344CB8AC3E}">
        <p14:creationId xmlns:p14="http://schemas.microsoft.com/office/powerpoint/2010/main" val="125251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54"/>
                                        </p:tgtEl>
                                        <p:attrNameLst>
                                          <p:attrName>style.visibility</p:attrName>
                                        </p:attrNameLst>
                                      </p:cBhvr>
                                      <p:to>
                                        <p:strVal val="visible"/>
                                      </p:to>
                                    </p:set>
                                  </p:childTnLst>
                                </p:cTn>
                              </p:par>
                            </p:childTnLst>
                          </p:cTn>
                        </p:par>
                        <p:par>
                          <p:cTn id="14" fill="hold">
                            <p:stCondLst>
                              <p:cond delay="500"/>
                            </p:stCondLst>
                            <p:childTnLst>
                              <p:par>
                                <p:cTn id="15" presetID="22" presetClass="entr" presetSubtype="8" fill="hold" nodeType="afterEffect">
                                  <p:stCondLst>
                                    <p:cond delay="50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par>
                          <p:cTn id="22" fill="hold">
                            <p:stCondLst>
                              <p:cond delay="2500"/>
                            </p:stCondLst>
                            <p:childTnLst>
                              <p:par>
                                <p:cTn id="23" presetID="1"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3000"/>
                            </p:stCondLst>
                            <p:childTnLst>
                              <p:par>
                                <p:cTn id="30" presetID="1"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childTnLst>
                          </p:cTn>
                        </p:par>
                        <p:par>
                          <p:cTn id="32" fill="hold">
                            <p:stCondLst>
                              <p:cond delay="3000"/>
                            </p:stCondLst>
                            <p:childTnLst>
                              <p:par>
                                <p:cTn id="33" presetID="1"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par>
                          <p:cTn id="35" fill="hold">
                            <p:stCondLst>
                              <p:cond delay="3000"/>
                            </p:stCondLst>
                            <p:childTnLst>
                              <p:par>
                                <p:cTn id="36" presetID="1"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childTnLst>
                                </p:cTn>
                              </p:par>
                            </p:childTnLst>
                          </p:cTn>
                        </p:par>
                        <p:par>
                          <p:cTn id="38" fill="hold">
                            <p:stCondLst>
                              <p:cond delay="3000"/>
                            </p:stCondLst>
                            <p:childTnLst>
                              <p:par>
                                <p:cTn id="39" presetID="1" presetClass="entr" presetSubtype="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childTnLst>
                          </p:cTn>
                        </p:par>
                        <p:par>
                          <p:cTn id="41" fill="hold">
                            <p:stCondLst>
                              <p:cond delay="3000"/>
                            </p:stCondLst>
                            <p:childTnLst>
                              <p:par>
                                <p:cTn id="42" presetID="1" presetClass="entr" presetSubtype="0" fill="hold" grpId="0" nodeType="afterEffect">
                                  <p:stCondLst>
                                    <p:cond delay="1000"/>
                                  </p:stCondLst>
                                  <p:childTnLst>
                                    <p:set>
                                      <p:cBhvr>
                                        <p:cTn id="43" dur="1" fill="hold">
                                          <p:stCondLst>
                                            <p:cond delay="0"/>
                                          </p:stCondLst>
                                        </p:cTn>
                                        <p:tgtEl>
                                          <p:spTgt spid="56"/>
                                        </p:tgtEl>
                                        <p:attrNameLst>
                                          <p:attrName>style.visibility</p:attrName>
                                        </p:attrNameLst>
                                      </p:cBhvr>
                                      <p:to>
                                        <p:strVal val="visible"/>
                                      </p:to>
                                    </p:set>
                                  </p:childTnLst>
                                </p:cTn>
                              </p:par>
                            </p:childTnLst>
                          </p:cTn>
                        </p:par>
                        <p:par>
                          <p:cTn id="44" fill="hold">
                            <p:stCondLst>
                              <p:cond delay="4000"/>
                            </p:stCondLst>
                            <p:childTnLst>
                              <p:par>
                                <p:cTn id="45" presetID="1" presetClass="entr" presetSubtype="0" fill="hold" grpId="0" nodeType="afterEffect">
                                  <p:stCondLst>
                                    <p:cond delay="1000"/>
                                  </p:stCondLst>
                                  <p:childTnLst>
                                    <p:set>
                                      <p:cBhvr>
                                        <p:cTn id="46" dur="1" fill="hold">
                                          <p:stCondLst>
                                            <p:cond delay="0"/>
                                          </p:stCondLst>
                                        </p:cTn>
                                        <p:tgtEl>
                                          <p:spTgt spid="59"/>
                                        </p:tgtEl>
                                        <p:attrNameLst>
                                          <p:attrName>style.visibility</p:attrName>
                                        </p:attrNameLst>
                                      </p:cBhvr>
                                      <p:to>
                                        <p:strVal val="visible"/>
                                      </p:to>
                                    </p:set>
                                  </p:childTnLst>
                                </p:cTn>
                              </p:par>
                            </p:childTnLst>
                          </p:cTn>
                        </p:par>
                        <p:par>
                          <p:cTn id="47" fill="hold">
                            <p:stCondLst>
                              <p:cond delay="5000"/>
                            </p:stCondLst>
                            <p:childTnLst>
                              <p:par>
                                <p:cTn id="48" presetID="22" presetClass="entr" presetSubtype="1"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up)">
                                      <p:cBhvr>
                                        <p:cTn id="50" dur="500"/>
                                        <p:tgtEl>
                                          <p:spTgt spid="45"/>
                                        </p:tgtEl>
                                      </p:cBhvr>
                                    </p:animEffect>
                                  </p:childTnLst>
                                </p:cTn>
                              </p:par>
                            </p:childTnLst>
                          </p:cTn>
                        </p:par>
                        <p:par>
                          <p:cTn id="51" fill="hold">
                            <p:stCondLst>
                              <p:cond delay="5500"/>
                            </p:stCondLst>
                            <p:childTnLst>
                              <p:par>
                                <p:cTn id="52" presetID="1" presetClass="entr" presetSubtype="0" fill="hold" grpId="0" nodeType="afterEffect">
                                  <p:stCondLst>
                                    <p:cond delay="500"/>
                                  </p:stCondLst>
                                  <p:childTnLst>
                                    <p:set>
                                      <p:cBhvr>
                                        <p:cTn id="53" dur="1" fill="hold">
                                          <p:stCondLst>
                                            <p:cond delay="0"/>
                                          </p:stCondLst>
                                        </p:cTn>
                                        <p:tgtEl>
                                          <p:spTgt spid="30"/>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2" grpId="0" animBg="1"/>
      <p:bldP spid="26" grpId="0" animBg="1"/>
      <p:bldP spid="47" grpId="0"/>
      <p:bldP spid="54" grpId="0"/>
      <p:bldP spid="56" grpId="0"/>
      <p:bldP spid="57" grpId="0"/>
      <p:bldP spid="63" grpId="0"/>
      <p:bldP spid="30" grpId="0"/>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68163-2CF4-E040-8476-61CC027E76E7}"/>
              </a:ext>
            </a:extLst>
          </p:cNvPr>
          <p:cNvSpPr>
            <a:spLocks noGrp="1"/>
          </p:cNvSpPr>
          <p:nvPr>
            <p:ph type="title"/>
          </p:nvPr>
        </p:nvSpPr>
        <p:spPr/>
        <p:txBody>
          <a:bodyPr/>
          <a:lstStyle/>
          <a:p>
            <a:r>
              <a:rPr lang="en-US" dirty="0"/>
              <a:t>“</a:t>
            </a:r>
            <a:r>
              <a:rPr lang="en-US" dirty="0" err="1"/>
              <a:t>Basketizing</a:t>
            </a:r>
            <a:r>
              <a:rPr lang="en-US" dirty="0"/>
              <a:t>”: benefits vs. costs</a:t>
            </a:r>
          </a:p>
        </p:txBody>
      </p:sp>
      <p:sp>
        <p:nvSpPr>
          <p:cNvPr id="3" name="Content Placeholder 2">
            <a:extLst>
              <a:ext uri="{FF2B5EF4-FFF2-40B4-BE49-F238E27FC236}">
                <a16:creationId xmlns:a16="http://schemas.microsoft.com/office/drawing/2014/main" id="{EBCC3508-AD99-2E42-A3C5-3AE3893815AE}"/>
              </a:ext>
            </a:extLst>
          </p:cNvPr>
          <p:cNvSpPr>
            <a:spLocks noGrp="1"/>
          </p:cNvSpPr>
          <p:nvPr>
            <p:ph idx="1"/>
          </p:nvPr>
        </p:nvSpPr>
        <p:spPr>
          <a:xfrm>
            <a:off x="838200" y="1825625"/>
            <a:ext cx="10743194" cy="4351338"/>
          </a:xfrm>
        </p:spPr>
        <p:txBody>
          <a:bodyPr>
            <a:normAutofit fontScale="92500" lnSpcReduction="20000"/>
          </a:bodyPr>
          <a:lstStyle/>
          <a:p>
            <a:r>
              <a:rPr lang="en-US" dirty="0"/>
              <a:t>Costs (coming from initial scalar approach):</a:t>
            </a:r>
          </a:p>
          <a:p>
            <a:pPr lvl="1"/>
            <a:r>
              <a:rPr lang="en-US" dirty="0"/>
              <a:t>Workflow redesign, interface redesign, data structure re-engineering</a:t>
            </a:r>
          </a:p>
          <a:p>
            <a:pPr lvl="1"/>
            <a:r>
              <a:rPr lang="en-US" dirty="0"/>
              <a:t>Copy overheads: data regrouping, gather/scatter</a:t>
            </a:r>
          </a:p>
          <a:p>
            <a:pPr lvl="1"/>
            <a:r>
              <a:rPr lang="en-US" dirty="0"/>
              <a:t>Filling baskets concurrently -&gt; additional overheads due to contention</a:t>
            </a:r>
          </a:p>
          <a:p>
            <a:pPr lvl="1"/>
            <a:r>
              <a:rPr lang="en-US" dirty="0"/>
              <a:t>Algorithm vectorization effort</a:t>
            </a:r>
          </a:p>
          <a:p>
            <a:r>
              <a:rPr lang="en-US" dirty="0"/>
              <a:t>Benefits:</a:t>
            </a:r>
          </a:p>
          <a:p>
            <a:pPr lvl="1"/>
            <a:r>
              <a:rPr lang="en-US" dirty="0"/>
              <a:t>Improved instruction locality</a:t>
            </a:r>
          </a:p>
          <a:p>
            <a:pPr lvl="1"/>
            <a:r>
              <a:rPr lang="en-US" dirty="0"/>
              <a:t>Data locality would improve if re-</a:t>
            </a:r>
            <a:r>
              <a:rPr lang="en-US" dirty="0" err="1"/>
              <a:t>basketizing</a:t>
            </a:r>
            <a:r>
              <a:rPr lang="en-US" dirty="0"/>
              <a:t> could be done only with collocated tracks</a:t>
            </a:r>
          </a:p>
          <a:p>
            <a:pPr lvl="1"/>
            <a:r>
              <a:rPr lang="en-US" dirty="0"/>
              <a:t>SIMD instructions: making use of important % of the silicon for more algorithms</a:t>
            </a:r>
          </a:p>
          <a:p>
            <a:pPr lvl="1"/>
            <a:r>
              <a:rPr lang="en-US" dirty="0"/>
              <a:t>Code more compact/efficient and accelerator-ready</a:t>
            </a:r>
          </a:p>
          <a:p>
            <a:r>
              <a:rPr lang="en-US" dirty="0"/>
              <a:t>Efficient </a:t>
            </a:r>
            <a:r>
              <a:rPr lang="en-US" dirty="0" err="1"/>
              <a:t>basketization</a:t>
            </a:r>
            <a:r>
              <a:rPr lang="en-US" dirty="0"/>
              <a:t> needs reasonable FLOPS workload</a:t>
            </a:r>
          </a:p>
          <a:p>
            <a:pPr lvl="1"/>
            <a:r>
              <a:rPr lang="en-US" dirty="0">
                <a:solidFill>
                  <a:srgbClr val="FF0000"/>
                </a:solidFill>
              </a:rPr>
              <a:t>Algorithm vectorization can be inefficient for the same reasons as loop vectorization… </a:t>
            </a:r>
          </a:p>
          <a:p>
            <a:pPr lvl="2"/>
            <a:r>
              <a:rPr lang="en-US" dirty="0"/>
              <a:t>Branching, early returns, </a:t>
            </a:r>
            <a:r>
              <a:rPr lang="en-US" u="sng" dirty="0"/>
              <a:t>complexity</a:t>
            </a:r>
          </a:p>
          <a:p>
            <a:pPr lvl="1"/>
            <a:endParaRPr lang="en-US" dirty="0"/>
          </a:p>
        </p:txBody>
      </p:sp>
      <p:grpSp>
        <p:nvGrpSpPr>
          <p:cNvPr id="35" name="Group 34">
            <a:extLst>
              <a:ext uri="{FF2B5EF4-FFF2-40B4-BE49-F238E27FC236}">
                <a16:creationId xmlns:a16="http://schemas.microsoft.com/office/drawing/2014/main" id="{0F777EF9-0B6F-664B-A550-52A65667AF3C}"/>
              </a:ext>
            </a:extLst>
          </p:cNvPr>
          <p:cNvGrpSpPr/>
          <p:nvPr/>
        </p:nvGrpSpPr>
        <p:grpSpPr>
          <a:xfrm>
            <a:off x="8126328" y="445827"/>
            <a:ext cx="3790004" cy="889703"/>
            <a:chOff x="8076212" y="2803410"/>
            <a:chExt cx="3790004" cy="889703"/>
          </a:xfrm>
        </p:grpSpPr>
        <p:grpSp>
          <p:nvGrpSpPr>
            <p:cNvPr id="4" name="Group 3">
              <a:extLst>
                <a:ext uri="{FF2B5EF4-FFF2-40B4-BE49-F238E27FC236}">
                  <a16:creationId xmlns:a16="http://schemas.microsoft.com/office/drawing/2014/main" id="{22B81E10-A4BE-9D41-A845-E0B082401F49}"/>
                </a:ext>
              </a:extLst>
            </p:cNvPr>
            <p:cNvGrpSpPr/>
            <p:nvPr/>
          </p:nvGrpSpPr>
          <p:grpSpPr>
            <a:xfrm>
              <a:off x="8968003" y="3081160"/>
              <a:ext cx="669879" cy="410887"/>
              <a:chOff x="4990141" y="3456033"/>
              <a:chExt cx="669878" cy="410886"/>
            </a:xfrm>
          </p:grpSpPr>
          <p:grpSp>
            <p:nvGrpSpPr>
              <p:cNvPr id="5" name="Group 4">
                <a:extLst>
                  <a:ext uri="{FF2B5EF4-FFF2-40B4-BE49-F238E27FC236}">
                    <a16:creationId xmlns:a16="http://schemas.microsoft.com/office/drawing/2014/main" id="{DEAF307A-C12E-914D-B1B2-6438064D1C67}"/>
                  </a:ext>
                </a:extLst>
              </p:cNvPr>
              <p:cNvGrpSpPr/>
              <p:nvPr/>
            </p:nvGrpSpPr>
            <p:grpSpPr>
              <a:xfrm>
                <a:off x="4990141" y="3456033"/>
                <a:ext cx="669878" cy="410886"/>
                <a:chOff x="4375259" y="1254332"/>
                <a:chExt cx="669878" cy="410886"/>
              </a:xfrm>
            </p:grpSpPr>
            <p:sp>
              <p:nvSpPr>
                <p:cNvPr id="10" name="TextBox 9">
                  <a:extLst>
                    <a:ext uri="{FF2B5EF4-FFF2-40B4-BE49-F238E27FC236}">
                      <a16:creationId xmlns:a16="http://schemas.microsoft.com/office/drawing/2014/main" id="{18CDAC23-2232-9B4C-829A-CEC3CEA4CA08}"/>
                    </a:ext>
                  </a:extLst>
                </p:cNvPr>
                <p:cNvSpPr txBox="1"/>
                <p:nvPr/>
              </p:nvSpPr>
              <p:spPr>
                <a:xfrm>
                  <a:off x="4375259" y="1254332"/>
                  <a:ext cx="669878" cy="276999"/>
                </a:xfrm>
                <a:prstGeom prst="rect">
                  <a:avLst/>
                </a:prstGeom>
                <a:noFill/>
              </p:spPr>
              <p:txBody>
                <a:bodyPr wrap="square" rtlCol="0">
                  <a:spAutoFit/>
                </a:bodyPr>
                <a:lstStyle/>
                <a:p>
                  <a:r>
                    <a:rPr lang="en-US" sz="1200" dirty="0">
                      <a:solidFill>
                        <a:srgbClr val="0070C0"/>
                      </a:solidFill>
                    </a:rPr>
                    <a:t>SOA</a:t>
                  </a:r>
                </a:p>
              </p:txBody>
            </p:sp>
            <p:sp>
              <p:nvSpPr>
                <p:cNvPr id="11" name="Oval 10">
                  <a:extLst>
                    <a:ext uri="{FF2B5EF4-FFF2-40B4-BE49-F238E27FC236}">
                      <a16:creationId xmlns:a16="http://schemas.microsoft.com/office/drawing/2014/main" id="{A635EE3B-E38D-8C43-9F53-CFF4B601B177}"/>
                    </a:ext>
                  </a:extLst>
                </p:cNvPr>
                <p:cNvSpPr/>
                <p:nvPr/>
              </p:nvSpPr>
              <p:spPr>
                <a:xfrm>
                  <a:off x="4578767" y="1510024"/>
                  <a:ext cx="155194" cy="1551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6" name="Straight Connector 5">
                <a:extLst>
                  <a:ext uri="{FF2B5EF4-FFF2-40B4-BE49-F238E27FC236}">
                    <a16:creationId xmlns:a16="http://schemas.microsoft.com/office/drawing/2014/main" id="{716C0BF6-3260-FE4B-B13D-ED7AC4201EAC}"/>
                  </a:ext>
                </a:extLst>
              </p:cNvPr>
              <p:cNvCxnSpPr/>
              <p:nvPr/>
            </p:nvCxnSpPr>
            <p:spPr>
              <a:xfrm>
                <a:off x="5083541" y="3716561"/>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C862515-66DC-4449-A84B-4C62DCD7CDEC}"/>
                  </a:ext>
                </a:extLst>
              </p:cNvPr>
              <p:cNvCxnSpPr/>
              <p:nvPr/>
            </p:nvCxnSpPr>
            <p:spPr>
              <a:xfrm>
                <a:off x="5085470" y="37647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7B3D5CC-5179-E44B-A277-CE9C3C72AE68}"/>
                  </a:ext>
                </a:extLst>
              </p:cNvPr>
              <p:cNvCxnSpPr/>
              <p:nvPr/>
            </p:nvCxnSpPr>
            <p:spPr>
              <a:xfrm>
                <a:off x="5085471" y="3811088"/>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6F5A1F2-1182-2D47-A106-597DFC022791}"/>
                  </a:ext>
                </a:extLst>
              </p:cNvPr>
              <p:cNvCxnSpPr/>
              <p:nvPr/>
            </p:nvCxnSpPr>
            <p:spPr>
              <a:xfrm>
                <a:off x="5081462" y="3859315"/>
                <a:ext cx="370390"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8973D96A-DDD8-AC48-9CB7-A12E52D3F4C7}"/>
                </a:ext>
              </a:extLst>
            </p:cNvPr>
            <p:cNvGrpSpPr/>
            <p:nvPr/>
          </p:nvGrpSpPr>
          <p:grpSpPr>
            <a:xfrm>
              <a:off x="8076212" y="3113957"/>
              <a:ext cx="669879" cy="366113"/>
              <a:chOff x="7476029" y="4147861"/>
              <a:chExt cx="669879" cy="366113"/>
            </a:xfrm>
          </p:grpSpPr>
          <p:sp>
            <p:nvSpPr>
              <p:cNvPr id="13" name="Oval 12">
                <a:extLst>
                  <a:ext uri="{FF2B5EF4-FFF2-40B4-BE49-F238E27FC236}">
                    <a16:creationId xmlns:a16="http://schemas.microsoft.com/office/drawing/2014/main" id="{55BCDBF5-F948-8D47-A7FD-ED82CF0158E1}"/>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14" name="Group 13">
                <a:extLst>
                  <a:ext uri="{FF2B5EF4-FFF2-40B4-BE49-F238E27FC236}">
                    <a16:creationId xmlns:a16="http://schemas.microsoft.com/office/drawing/2014/main" id="{12873BA3-F984-014B-9BEE-848D6C1602AE}"/>
                  </a:ext>
                </a:extLst>
              </p:cNvPr>
              <p:cNvGrpSpPr/>
              <p:nvPr/>
            </p:nvGrpSpPr>
            <p:grpSpPr>
              <a:xfrm>
                <a:off x="7476029" y="4147861"/>
                <a:ext cx="669879" cy="365727"/>
                <a:chOff x="7476029" y="4147861"/>
                <a:chExt cx="669879" cy="365727"/>
              </a:xfrm>
            </p:grpSpPr>
            <p:grpSp>
              <p:nvGrpSpPr>
                <p:cNvPr id="15" name="Group 14">
                  <a:extLst>
                    <a:ext uri="{FF2B5EF4-FFF2-40B4-BE49-F238E27FC236}">
                      <a16:creationId xmlns:a16="http://schemas.microsoft.com/office/drawing/2014/main" id="{C9DCCF5C-513A-804E-B448-810BEB1EC186}"/>
                    </a:ext>
                  </a:extLst>
                </p:cNvPr>
                <p:cNvGrpSpPr/>
                <p:nvPr/>
              </p:nvGrpSpPr>
              <p:grpSpPr>
                <a:xfrm>
                  <a:off x="7476029" y="4147861"/>
                  <a:ext cx="669879" cy="365346"/>
                  <a:chOff x="5008613" y="3456033"/>
                  <a:chExt cx="669878" cy="365345"/>
                </a:xfrm>
              </p:grpSpPr>
              <p:grpSp>
                <p:nvGrpSpPr>
                  <p:cNvPr id="17" name="Group 16">
                    <a:extLst>
                      <a:ext uri="{FF2B5EF4-FFF2-40B4-BE49-F238E27FC236}">
                        <a16:creationId xmlns:a16="http://schemas.microsoft.com/office/drawing/2014/main" id="{6F79F908-BF5F-F244-83F6-2E129A64B2B9}"/>
                      </a:ext>
                    </a:extLst>
                  </p:cNvPr>
                  <p:cNvGrpSpPr/>
                  <p:nvPr/>
                </p:nvGrpSpPr>
                <p:grpSpPr>
                  <a:xfrm>
                    <a:off x="5008613" y="3456033"/>
                    <a:ext cx="669878" cy="365345"/>
                    <a:chOff x="4393731" y="1254332"/>
                    <a:chExt cx="669878" cy="365345"/>
                  </a:xfrm>
                </p:grpSpPr>
                <p:sp>
                  <p:nvSpPr>
                    <p:cNvPr id="19" name="TextBox 18">
                      <a:extLst>
                        <a:ext uri="{FF2B5EF4-FFF2-40B4-BE49-F238E27FC236}">
                          <a16:creationId xmlns:a16="http://schemas.microsoft.com/office/drawing/2014/main" id="{26767A8D-0A24-384B-803E-61B83D35123A}"/>
                        </a:ext>
                      </a:extLst>
                    </p:cNvPr>
                    <p:cNvSpPr txBox="1"/>
                    <p:nvPr/>
                  </p:nvSpPr>
                  <p:spPr>
                    <a:xfrm>
                      <a:off x="4393731" y="1254332"/>
                      <a:ext cx="669878" cy="276999"/>
                    </a:xfrm>
                    <a:prstGeom prst="rect">
                      <a:avLst/>
                    </a:prstGeom>
                    <a:noFill/>
                  </p:spPr>
                  <p:txBody>
                    <a:bodyPr wrap="square" rtlCol="0">
                      <a:spAutoFit/>
                    </a:bodyPr>
                    <a:lstStyle/>
                    <a:p>
                      <a:r>
                        <a:rPr lang="en-US" sz="1200" dirty="0">
                          <a:solidFill>
                            <a:srgbClr val="FF0000"/>
                          </a:solidFill>
                        </a:rPr>
                        <a:t>    AOS</a:t>
                      </a:r>
                    </a:p>
                  </p:txBody>
                </p:sp>
                <p:sp>
                  <p:nvSpPr>
                    <p:cNvPr id="20" name="Oval 19">
                      <a:extLst>
                        <a:ext uri="{FF2B5EF4-FFF2-40B4-BE49-F238E27FC236}">
                          <a16:creationId xmlns:a16="http://schemas.microsoft.com/office/drawing/2014/main" id="{BAD973C7-E707-2840-9728-506E0E78168A}"/>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18" name="Straight Connector 17">
                    <a:extLst>
                      <a:ext uri="{FF2B5EF4-FFF2-40B4-BE49-F238E27FC236}">
                        <a16:creationId xmlns:a16="http://schemas.microsoft.com/office/drawing/2014/main" id="{6AB67735-D8EE-5B49-A721-20795B6E3F0A}"/>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6" name="Oval 15">
                  <a:extLst>
                    <a:ext uri="{FF2B5EF4-FFF2-40B4-BE49-F238E27FC236}">
                      <a16:creationId xmlns:a16="http://schemas.microsoft.com/office/drawing/2014/main" id="{FD84442B-B769-E24A-8D45-CB74FC7BDE44}"/>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sp>
          <p:nvSpPr>
            <p:cNvPr id="21" name="Rectangle 20">
              <a:extLst>
                <a:ext uri="{FF2B5EF4-FFF2-40B4-BE49-F238E27FC236}">
                  <a16:creationId xmlns:a16="http://schemas.microsoft.com/office/drawing/2014/main" id="{885AC59C-C505-094F-B04A-FDB9A2570CF4}"/>
                </a:ext>
              </a:extLst>
            </p:cNvPr>
            <p:cNvSpPr/>
            <p:nvPr/>
          </p:nvSpPr>
          <p:spPr>
            <a:xfrm>
              <a:off x="9593117" y="3125077"/>
              <a:ext cx="1458279" cy="568036"/>
            </a:xfrm>
            <a:prstGeom prst="rect">
              <a:avLst/>
            </a:prstGeom>
            <a:solidFill>
              <a:srgbClr val="0070C0"/>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Algorithm</a:t>
              </a:r>
            </a:p>
            <a:p>
              <a:pPr algn="ctr"/>
              <a:r>
                <a:rPr lang="en-US" sz="2000" dirty="0">
                  <a:solidFill>
                    <a:schemeClr val="bg1"/>
                  </a:solidFill>
                </a:rPr>
                <a:t>(vector)</a:t>
              </a:r>
            </a:p>
          </p:txBody>
        </p:sp>
        <p:cxnSp>
          <p:nvCxnSpPr>
            <p:cNvPr id="22" name="Curved Connector 21">
              <a:extLst>
                <a:ext uri="{FF2B5EF4-FFF2-40B4-BE49-F238E27FC236}">
                  <a16:creationId xmlns:a16="http://schemas.microsoft.com/office/drawing/2014/main" id="{531D43C4-94D7-754E-AF48-017FEFF1EB97}"/>
                </a:ext>
              </a:extLst>
            </p:cNvPr>
            <p:cNvCxnSpPr>
              <a:cxnSpLocks/>
            </p:cNvCxnSpPr>
            <p:nvPr/>
          </p:nvCxnSpPr>
          <p:spPr>
            <a:xfrm rot="5400000" flipH="1" flipV="1">
              <a:off x="8840649" y="2651664"/>
              <a:ext cx="32797" cy="891791"/>
            </a:xfrm>
            <a:prstGeom prst="curvedConnector3">
              <a:avLst>
                <a:gd name="adj1" fmla="val 797015"/>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1D3A33CC-BA34-1146-8396-67C51C8ACF91}"/>
                </a:ext>
              </a:extLst>
            </p:cNvPr>
            <p:cNvGrpSpPr/>
            <p:nvPr/>
          </p:nvGrpSpPr>
          <p:grpSpPr>
            <a:xfrm>
              <a:off x="11196337" y="3105716"/>
              <a:ext cx="669879" cy="366113"/>
              <a:chOff x="7476029" y="4147861"/>
              <a:chExt cx="669879" cy="366113"/>
            </a:xfrm>
          </p:grpSpPr>
          <p:sp>
            <p:nvSpPr>
              <p:cNvPr id="24" name="Oval 23">
                <a:extLst>
                  <a:ext uri="{FF2B5EF4-FFF2-40B4-BE49-F238E27FC236}">
                    <a16:creationId xmlns:a16="http://schemas.microsoft.com/office/drawing/2014/main" id="{F7710A9C-4B7E-DA44-859F-B33028F78028}"/>
                  </a:ext>
                </a:extLst>
              </p:cNvPr>
              <p:cNvSpPr/>
              <p:nvPr/>
            </p:nvSpPr>
            <p:spPr>
              <a:xfrm>
                <a:off x="7813465" y="4404321"/>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nvGrpSpPr>
              <p:cNvPr id="25" name="Group 24">
                <a:extLst>
                  <a:ext uri="{FF2B5EF4-FFF2-40B4-BE49-F238E27FC236}">
                    <a16:creationId xmlns:a16="http://schemas.microsoft.com/office/drawing/2014/main" id="{32CAAEDC-FBA8-BA45-ACFC-008A267FC9FD}"/>
                  </a:ext>
                </a:extLst>
              </p:cNvPr>
              <p:cNvGrpSpPr/>
              <p:nvPr/>
            </p:nvGrpSpPr>
            <p:grpSpPr>
              <a:xfrm>
                <a:off x="7476029" y="4147861"/>
                <a:ext cx="669879" cy="365727"/>
                <a:chOff x="7476029" y="4147861"/>
                <a:chExt cx="669879" cy="365727"/>
              </a:xfrm>
            </p:grpSpPr>
            <p:grpSp>
              <p:nvGrpSpPr>
                <p:cNvPr id="26" name="Group 25">
                  <a:extLst>
                    <a:ext uri="{FF2B5EF4-FFF2-40B4-BE49-F238E27FC236}">
                      <a16:creationId xmlns:a16="http://schemas.microsoft.com/office/drawing/2014/main" id="{1D7AB224-AA61-9642-B5B7-A034060D5E30}"/>
                    </a:ext>
                  </a:extLst>
                </p:cNvPr>
                <p:cNvGrpSpPr/>
                <p:nvPr/>
              </p:nvGrpSpPr>
              <p:grpSpPr>
                <a:xfrm>
                  <a:off x="7476029" y="4147861"/>
                  <a:ext cx="669879" cy="365346"/>
                  <a:chOff x="5008613" y="3456033"/>
                  <a:chExt cx="669878" cy="365345"/>
                </a:xfrm>
              </p:grpSpPr>
              <p:grpSp>
                <p:nvGrpSpPr>
                  <p:cNvPr id="28" name="Group 27">
                    <a:extLst>
                      <a:ext uri="{FF2B5EF4-FFF2-40B4-BE49-F238E27FC236}">
                        <a16:creationId xmlns:a16="http://schemas.microsoft.com/office/drawing/2014/main" id="{D7256350-E62F-C442-9160-CB76CB4B42A3}"/>
                      </a:ext>
                    </a:extLst>
                  </p:cNvPr>
                  <p:cNvGrpSpPr/>
                  <p:nvPr/>
                </p:nvGrpSpPr>
                <p:grpSpPr>
                  <a:xfrm>
                    <a:off x="5008613" y="3456033"/>
                    <a:ext cx="669878" cy="365345"/>
                    <a:chOff x="4393731" y="1254332"/>
                    <a:chExt cx="669878" cy="365345"/>
                  </a:xfrm>
                </p:grpSpPr>
                <p:sp>
                  <p:nvSpPr>
                    <p:cNvPr id="30" name="TextBox 29">
                      <a:extLst>
                        <a:ext uri="{FF2B5EF4-FFF2-40B4-BE49-F238E27FC236}">
                          <a16:creationId xmlns:a16="http://schemas.microsoft.com/office/drawing/2014/main" id="{35D3A006-76F7-0F43-A48A-3C12CD26CD73}"/>
                        </a:ext>
                      </a:extLst>
                    </p:cNvPr>
                    <p:cNvSpPr txBox="1"/>
                    <p:nvPr/>
                  </p:nvSpPr>
                  <p:spPr>
                    <a:xfrm>
                      <a:off x="4393731" y="1254332"/>
                      <a:ext cx="669878" cy="276999"/>
                    </a:xfrm>
                    <a:prstGeom prst="rect">
                      <a:avLst/>
                    </a:prstGeom>
                    <a:noFill/>
                  </p:spPr>
                  <p:txBody>
                    <a:bodyPr wrap="square" rtlCol="0">
                      <a:spAutoFit/>
                    </a:bodyPr>
                    <a:lstStyle/>
                    <a:p>
                      <a:r>
                        <a:rPr lang="en-US" sz="1200" dirty="0">
                          <a:solidFill>
                            <a:srgbClr val="FF0000"/>
                          </a:solidFill>
                        </a:rPr>
                        <a:t>    AOS</a:t>
                      </a:r>
                    </a:p>
                  </p:txBody>
                </p:sp>
                <p:sp>
                  <p:nvSpPr>
                    <p:cNvPr id="31" name="Oval 30">
                      <a:extLst>
                        <a:ext uri="{FF2B5EF4-FFF2-40B4-BE49-F238E27FC236}">
                          <a16:creationId xmlns:a16="http://schemas.microsoft.com/office/drawing/2014/main" id="{DB1A0919-DF14-E441-BB93-794BB3046E45}"/>
                        </a:ext>
                      </a:extLst>
                    </p:cNvPr>
                    <p:cNvSpPr/>
                    <p:nvPr/>
                  </p:nvSpPr>
                  <p:spPr>
                    <a:xfrm>
                      <a:off x="4578767" y="1510024"/>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cxnSp>
                <p:nvCxnSpPr>
                  <p:cNvPr id="29" name="Straight Connector 28">
                    <a:extLst>
                      <a:ext uri="{FF2B5EF4-FFF2-40B4-BE49-F238E27FC236}">
                        <a16:creationId xmlns:a16="http://schemas.microsoft.com/office/drawing/2014/main" id="{656608A4-0B1A-2B4C-A753-8AA83B9536DD}"/>
                      </a:ext>
                    </a:extLst>
                  </p:cNvPr>
                  <p:cNvCxnSpPr>
                    <a:cxnSpLocks/>
                  </p:cNvCxnSpPr>
                  <p:nvPr/>
                </p:nvCxnSpPr>
                <p:spPr>
                  <a:xfrm>
                    <a:off x="5147256" y="3772520"/>
                    <a:ext cx="5312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CA99250E-2C4D-FB40-9D25-2F16013B60EB}"/>
                    </a:ext>
                  </a:extLst>
                </p:cNvPr>
                <p:cNvSpPr/>
                <p:nvPr/>
              </p:nvSpPr>
              <p:spPr>
                <a:xfrm>
                  <a:off x="7965865" y="4403935"/>
                  <a:ext cx="109653" cy="10965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grpSp>
        </p:grpSp>
        <p:cxnSp>
          <p:nvCxnSpPr>
            <p:cNvPr id="32" name="Curved Connector 31">
              <a:extLst>
                <a:ext uri="{FF2B5EF4-FFF2-40B4-BE49-F238E27FC236}">
                  <a16:creationId xmlns:a16="http://schemas.microsoft.com/office/drawing/2014/main" id="{56601C27-9A22-CB46-BC58-6AB066C1E78E}"/>
                </a:ext>
              </a:extLst>
            </p:cNvPr>
            <p:cNvCxnSpPr>
              <a:cxnSpLocks/>
            </p:cNvCxnSpPr>
            <p:nvPr/>
          </p:nvCxnSpPr>
          <p:spPr>
            <a:xfrm rot="5400000" flipH="1" flipV="1">
              <a:off x="10917087" y="2510887"/>
              <a:ext cx="19361" cy="1209020"/>
            </a:xfrm>
            <a:prstGeom prst="curvedConnector3">
              <a:avLst>
                <a:gd name="adj1" fmla="val 1280724"/>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C489BAD-9528-F54D-B4C9-4CAAC0DC729D}"/>
                </a:ext>
              </a:extLst>
            </p:cNvPr>
            <p:cNvSpPr txBox="1"/>
            <p:nvPr/>
          </p:nvSpPr>
          <p:spPr>
            <a:xfrm>
              <a:off x="8579674" y="2803410"/>
              <a:ext cx="637305" cy="276999"/>
            </a:xfrm>
            <a:prstGeom prst="rect">
              <a:avLst/>
            </a:prstGeom>
            <a:noFill/>
          </p:spPr>
          <p:txBody>
            <a:bodyPr wrap="square" rtlCol="0">
              <a:spAutoFit/>
            </a:bodyPr>
            <a:lstStyle/>
            <a:p>
              <a:r>
                <a:rPr lang="en-US" sz="1200" dirty="0"/>
                <a:t>gather</a:t>
              </a:r>
            </a:p>
          </p:txBody>
        </p:sp>
        <p:sp>
          <p:nvSpPr>
            <p:cNvPr id="34" name="TextBox 33">
              <a:extLst>
                <a:ext uri="{FF2B5EF4-FFF2-40B4-BE49-F238E27FC236}">
                  <a16:creationId xmlns:a16="http://schemas.microsoft.com/office/drawing/2014/main" id="{2BE095BB-73D1-A844-98F1-AC3D48C27EFF}"/>
                </a:ext>
              </a:extLst>
            </p:cNvPr>
            <p:cNvSpPr txBox="1"/>
            <p:nvPr/>
          </p:nvSpPr>
          <p:spPr>
            <a:xfrm>
              <a:off x="10627560" y="2814926"/>
              <a:ext cx="637305" cy="276999"/>
            </a:xfrm>
            <a:prstGeom prst="rect">
              <a:avLst/>
            </a:prstGeom>
            <a:noFill/>
          </p:spPr>
          <p:txBody>
            <a:bodyPr wrap="square" rtlCol="0">
              <a:spAutoFit/>
            </a:bodyPr>
            <a:lstStyle/>
            <a:p>
              <a:r>
                <a:rPr lang="en-US" sz="1200" dirty="0"/>
                <a:t>scatter</a:t>
              </a:r>
            </a:p>
          </p:txBody>
        </p:sp>
      </p:grpSp>
      <p:sp>
        <p:nvSpPr>
          <p:cNvPr id="36" name="Slide Number Placeholder 35">
            <a:extLst>
              <a:ext uri="{FF2B5EF4-FFF2-40B4-BE49-F238E27FC236}">
                <a16:creationId xmlns:a16="http://schemas.microsoft.com/office/drawing/2014/main" id="{F493A33D-4B07-7542-ACA1-254887066C38}"/>
              </a:ext>
            </a:extLst>
          </p:cNvPr>
          <p:cNvSpPr>
            <a:spLocks noGrp="1"/>
          </p:cNvSpPr>
          <p:nvPr>
            <p:ph type="sldNum" sz="quarter" idx="12"/>
          </p:nvPr>
        </p:nvSpPr>
        <p:spPr/>
        <p:txBody>
          <a:bodyPr/>
          <a:lstStyle/>
          <a:p>
            <a:fld id="{1353AA71-9D7A-7143-AE9D-5CAA78C9A233}" type="slidenum">
              <a:rPr lang="en-US" smtClean="0"/>
              <a:t>40</a:t>
            </a:fld>
            <a:endParaRPr lang="en-US"/>
          </a:p>
        </p:txBody>
      </p:sp>
    </p:spTree>
    <p:extLst>
      <p:ext uri="{BB962C8B-B14F-4D97-AF65-F5344CB8AC3E}">
        <p14:creationId xmlns:p14="http://schemas.microsoft.com/office/powerpoint/2010/main" val="13973612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
          <p:cNvSpPr/>
          <p:nvPr/>
        </p:nvSpPr>
        <p:spPr>
          <a:xfrm>
            <a:off x="450257" y="55470"/>
            <a:ext cx="11256840" cy="543600"/>
          </a:xfrm>
          <a:prstGeom prst="rect">
            <a:avLst/>
          </a:prstGeom>
          <a:noFill/>
          <a:ln>
            <a:noFill/>
          </a:ln>
        </p:spPr>
        <p:txBody>
          <a:bodyPr spcFirstLastPara="1" wrap="square" lIns="90000" tIns="45000" rIns="90000" bIns="45000" anchor="ctr" anchorCtr="0">
            <a:noAutofit/>
          </a:bodyPr>
          <a:lstStyle/>
          <a:p>
            <a:pPr marL="0" marR="0" lvl="0" indent="0" algn="l" rtl="0">
              <a:lnSpc>
                <a:spcPct val="90000"/>
              </a:lnSpc>
              <a:spcBef>
                <a:spcPts val="0"/>
              </a:spcBef>
              <a:spcAft>
                <a:spcPts val="0"/>
              </a:spcAft>
              <a:buNone/>
            </a:pPr>
            <a:r>
              <a:rPr lang="en-US" sz="4400" b="0" i="0" u="none" strike="noStrike" cap="none" dirty="0">
                <a:solidFill>
                  <a:srgbClr val="1F497D"/>
                </a:solidFill>
                <a:latin typeface="Calibri"/>
                <a:ea typeface="Calibri"/>
                <a:cs typeface="Calibri"/>
                <a:sym typeface="Calibri"/>
              </a:rPr>
              <a:t>Performance summary table: Geant4 vs. </a:t>
            </a:r>
            <a:r>
              <a:rPr lang="en-US" sz="4400" b="0" i="0" u="none" strike="noStrike" cap="none" dirty="0" err="1">
                <a:solidFill>
                  <a:srgbClr val="1F497D"/>
                </a:solidFill>
                <a:latin typeface="Calibri"/>
                <a:ea typeface="Calibri"/>
                <a:cs typeface="Calibri"/>
                <a:sym typeface="Calibri"/>
              </a:rPr>
              <a:t>GeantV</a:t>
            </a:r>
            <a:endParaRPr sz="1800" b="0" i="0" u="none" strike="noStrike" cap="none" dirty="0">
              <a:solidFill>
                <a:srgbClr val="000000"/>
              </a:solidFill>
              <a:latin typeface="Arial"/>
              <a:ea typeface="Arial"/>
              <a:cs typeface="Arial"/>
              <a:sym typeface="Arial"/>
            </a:endParaRPr>
          </a:p>
        </p:txBody>
      </p:sp>
      <p:graphicFrame>
        <p:nvGraphicFramePr>
          <p:cNvPr id="59" name="Google Shape;59;p1"/>
          <p:cNvGraphicFramePr/>
          <p:nvPr>
            <p:extLst>
              <p:ext uri="{D42A27DB-BD31-4B8C-83A1-F6EECF244321}">
                <p14:modId xmlns:p14="http://schemas.microsoft.com/office/powerpoint/2010/main" val="55864699"/>
              </p:ext>
            </p:extLst>
          </p:nvPr>
        </p:nvGraphicFramePr>
        <p:xfrm>
          <a:off x="281879" y="1815120"/>
          <a:ext cx="11593597" cy="4131980"/>
        </p:xfrm>
        <a:graphic>
          <a:graphicData uri="http://schemas.openxmlformats.org/drawingml/2006/table">
            <a:tbl>
              <a:tblPr>
                <a:noFill/>
              </a:tblPr>
              <a:tblGrid>
                <a:gridCol w="1345373">
                  <a:extLst>
                    <a:ext uri="{9D8B030D-6E8A-4147-A177-3AD203B41FA5}">
                      <a16:colId xmlns:a16="http://schemas.microsoft.com/office/drawing/2014/main" val="20000"/>
                    </a:ext>
                  </a:extLst>
                </a:gridCol>
                <a:gridCol w="1237380">
                  <a:extLst>
                    <a:ext uri="{9D8B030D-6E8A-4147-A177-3AD203B41FA5}">
                      <a16:colId xmlns:a16="http://schemas.microsoft.com/office/drawing/2014/main" val="20001"/>
                    </a:ext>
                  </a:extLst>
                </a:gridCol>
                <a:gridCol w="838915">
                  <a:extLst>
                    <a:ext uri="{9D8B030D-6E8A-4147-A177-3AD203B41FA5}">
                      <a16:colId xmlns:a16="http://schemas.microsoft.com/office/drawing/2014/main" val="20002"/>
                    </a:ext>
                  </a:extLst>
                </a:gridCol>
                <a:gridCol w="924251">
                  <a:extLst>
                    <a:ext uri="{9D8B030D-6E8A-4147-A177-3AD203B41FA5}">
                      <a16:colId xmlns:a16="http://schemas.microsoft.com/office/drawing/2014/main" val="20003"/>
                    </a:ext>
                  </a:extLst>
                </a:gridCol>
                <a:gridCol w="924251">
                  <a:extLst>
                    <a:ext uri="{9D8B030D-6E8A-4147-A177-3AD203B41FA5}">
                      <a16:colId xmlns:a16="http://schemas.microsoft.com/office/drawing/2014/main" val="667434834"/>
                    </a:ext>
                  </a:extLst>
                </a:gridCol>
                <a:gridCol w="924251">
                  <a:extLst>
                    <a:ext uri="{9D8B030D-6E8A-4147-A177-3AD203B41FA5}">
                      <a16:colId xmlns:a16="http://schemas.microsoft.com/office/drawing/2014/main" val="104280614"/>
                    </a:ext>
                  </a:extLst>
                </a:gridCol>
                <a:gridCol w="860591">
                  <a:extLst>
                    <a:ext uri="{9D8B030D-6E8A-4147-A177-3AD203B41FA5}">
                      <a16:colId xmlns:a16="http://schemas.microsoft.com/office/drawing/2014/main" val="20004"/>
                    </a:ext>
                  </a:extLst>
                </a:gridCol>
                <a:gridCol w="1313849">
                  <a:extLst>
                    <a:ext uri="{9D8B030D-6E8A-4147-A177-3AD203B41FA5}">
                      <a16:colId xmlns:a16="http://schemas.microsoft.com/office/drawing/2014/main" val="20005"/>
                    </a:ext>
                  </a:extLst>
                </a:gridCol>
                <a:gridCol w="1166494">
                  <a:extLst>
                    <a:ext uri="{9D8B030D-6E8A-4147-A177-3AD203B41FA5}">
                      <a16:colId xmlns:a16="http://schemas.microsoft.com/office/drawing/2014/main" val="20006"/>
                    </a:ext>
                  </a:extLst>
                </a:gridCol>
                <a:gridCol w="1033885">
                  <a:extLst>
                    <a:ext uri="{9D8B030D-6E8A-4147-A177-3AD203B41FA5}">
                      <a16:colId xmlns:a16="http://schemas.microsoft.com/office/drawing/2014/main" val="20007"/>
                    </a:ext>
                  </a:extLst>
                </a:gridCol>
                <a:gridCol w="1024357">
                  <a:extLst>
                    <a:ext uri="{9D8B030D-6E8A-4147-A177-3AD203B41FA5}">
                      <a16:colId xmlns:a16="http://schemas.microsoft.com/office/drawing/2014/main" val="20008"/>
                    </a:ext>
                  </a:extLst>
                </a:gridCol>
              </a:tblGrid>
              <a:tr h="543250">
                <a:tc>
                  <a:txBody>
                    <a:bodyPr/>
                    <a:lstStyle/>
                    <a:p>
                      <a:pPr marL="0" marR="0" lvl="0" indent="0" algn="ctr" rtl="0">
                        <a:lnSpc>
                          <a:spcPct val="100000"/>
                        </a:lnSpc>
                        <a:spcBef>
                          <a:spcPts val="0"/>
                        </a:spcBef>
                        <a:spcAft>
                          <a:spcPts val="0"/>
                        </a:spcAft>
                        <a:buNone/>
                      </a:pPr>
                      <a:r>
                        <a:rPr lang="en-US" sz="1400" b="1" u="none" strike="noStrike" cap="none" dirty="0">
                          <a:solidFill>
                            <a:srgbClr val="FFFFFF"/>
                          </a:solidFill>
                          <a:latin typeface="Arial"/>
                          <a:ea typeface="Arial"/>
                          <a:cs typeface="Arial"/>
                          <a:sym typeface="Arial"/>
                        </a:rPr>
                        <a:t>CPU</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a:solidFill>
                            <a:srgbClr val="FFFFFF"/>
                          </a:solidFill>
                          <a:latin typeface="Arial"/>
                          <a:ea typeface="Arial"/>
                          <a:cs typeface="Arial"/>
                          <a:sym typeface="Arial"/>
                        </a:rPr>
                        <a:t>OS</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a:solidFill>
                            <a:srgbClr val="FFFFFF"/>
                          </a:solidFill>
                          <a:latin typeface="Arial"/>
                          <a:ea typeface="Arial"/>
                          <a:cs typeface="Arial"/>
                          <a:sym typeface="Arial"/>
                        </a:rPr>
                        <a:t>gcc</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dirty="0">
                          <a:solidFill>
                            <a:srgbClr val="FFFFFF"/>
                          </a:solidFill>
                          <a:latin typeface="Arial"/>
                          <a:ea typeface="Arial"/>
                          <a:cs typeface="Arial"/>
                          <a:sym typeface="Arial"/>
                        </a:rPr>
                        <a:t>SIMD</a:t>
                      </a:r>
                      <a:endParaRPr sz="1600" b="0" u="none" strike="noStrike" cap="none" dirty="0">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rgbClr val="FFFFFF"/>
                          </a:solidFill>
                        </a:rPr>
                        <a:t>Cache </a:t>
                      </a:r>
                      <a:endParaRPr sz="1600" b="1" u="none" strike="noStrike" cap="none">
                        <a:solidFill>
                          <a:srgbClr val="FFFFFF"/>
                        </a:solidFill>
                      </a:endParaRP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rgbClr val="FFFFFF"/>
                          </a:solidFill>
                        </a:rPr>
                        <a:t>L1</a:t>
                      </a:r>
                      <a:endParaRPr sz="1600" b="1" u="none" strike="noStrike" cap="none">
                        <a:solidFill>
                          <a:srgbClr val="FFFFFF"/>
                        </a:solidFil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rPr>
                        <a:t>Cache</a:t>
                      </a:r>
                    </a:p>
                    <a:p>
                      <a:pPr marL="0" marR="0" lvl="0" indent="0" algn="ctr" rtl="0">
                        <a:lnSpc>
                          <a:spcPct val="100000"/>
                        </a:lnSpc>
                        <a:spcBef>
                          <a:spcPts val="0"/>
                        </a:spcBef>
                        <a:spcAft>
                          <a:spcPts val="0"/>
                        </a:spcAft>
                        <a:buClr>
                          <a:srgbClr val="000000"/>
                        </a:buClr>
                        <a:buSzPts val="1600"/>
                        <a:buFont typeface="Arial"/>
                        <a:buNone/>
                      </a:pPr>
                      <a:r>
                        <a:rPr lang="en-US" sz="1600" b="1" u="none" strike="noStrike" cap="none" dirty="0">
                          <a:solidFill>
                            <a:srgbClr val="FFFFFF"/>
                          </a:solidFill>
                        </a:rPr>
                        <a:t> L2</a:t>
                      </a:r>
                      <a:endParaRPr sz="1600" b="1" u="none" strike="noStrike" cap="none" dirty="0">
                        <a:solidFill>
                          <a:srgbClr val="FFFFFF"/>
                        </a:solidFil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dirty="0">
                          <a:solidFill>
                            <a:srgbClr val="FFFFFF"/>
                          </a:solidFill>
                          <a:latin typeface="Arial"/>
                          <a:ea typeface="Arial"/>
                          <a:cs typeface="Arial"/>
                          <a:sym typeface="Arial"/>
                        </a:rPr>
                        <a:t> Cache L3</a:t>
                      </a:r>
                      <a:endParaRPr sz="1600" b="0" u="none" strike="noStrike" cap="none" dirty="0">
                        <a:solidFill>
                          <a:srgbClr val="000000"/>
                        </a:solidFill>
                        <a:latin typeface="Arial"/>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a:solidFill>
                            <a:srgbClr val="FFFFFF"/>
                          </a:solidFill>
                          <a:latin typeface="Arial"/>
                          <a:ea typeface="Arial"/>
                          <a:cs typeface="Arial"/>
                          <a:sym typeface="Arial"/>
                        </a:rPr>
                        <a:t>GV [sec]</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a:solidFill>
                            <a:srgbClr val="FFFFFF"/>
                          </a:solidFill>
                          <a:latin typeface="Arial"/>
                          <a:ea typeface="Arial"/>
                          <a:cs typeface="Arial"/>
                          <a:sym typeface="Arial"/>
                        </a:rPr>
                        <a:t>G4/GV</a:t>
                      </a:r>
                      <a:endParaRPr sz="16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600" b="1" u="none" strike="noStrike" cap="none">
                          <a:solidFill>
                            <a:srgbClr val="FFFFFF"/>
                          </a:solidFill>
                          <a:latin typeface="Arial"/>
                          <a:ea typeface="Arial"/>
                          <a:cs typeface="Arial"/>
                          <a:sym typeface="Arial"/>
                        </a:rPr>
                        <a:t>strk/GV0</a:t>
                      </a:r>
                      <a:endParaRPr sz="1800" b="0" u="none" strike="noStrike" cap="none">
                        <a:solidFill>
                          <a:srgbClr val="000000"/>
                        </a:solidFill>
                        <a:latin typeface="Arial"/>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tc>
                  <a:txBody>
                    <a:bodyPr/>
                    <a:lstStyle/>
                    <a:p>
                      <a:pPr marL="0" marR="0" lvl="0" indent="0" algn="ctr" rtl="0">
                        <a:lnSpc>
                          <a:spcPct val="100000"/>
                        </a:lnSpc>
                        <a:spcBef>
                          <a:spcPts val="0"/>
                        </a:spcBef>
                        <a:spcAft>
                          <a:spcPts val="0"/>
                        </a:spcAft>
                        <a:buNone/>
                      </a:pPr>
                      <a:r>
                        <a:rPr lang="en-US" sz="1400" b="1" u="none" strike="noStrike" cap="none">
                          <a:solidFill>
                            <a:srgbClr val="FFFFFF"/>
                          </a:solidFill>
                          <a:latin typeface="Arial"/>
                          <a:ea typeface="Arial"/>
                          <a:cs typeface="Arial"/>
                          <a:sym typeface="Arial"/>
                        </a:rPr>
                        <a:t>Vector Gain</a:t>
                      </a:r>
                      <a:endParaRPr sz="1600" b="0" u="none" strike="noStrike" cap="none">
                        <a:solidFill>
                          <a:srgbClr val="000000"/>
                        </a:solidFill>
                        <a:latin typeface="Arial"/>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000000"/>
                    </a:solidFill>
                  </a:tcPr>
                </a:tc>
                <a:extLst>
                  <a:ext uri="{0D108BD9-81ED-4DB2-BD59-A6C34878D82A}">
                    <a16:rowId xmlns:a16="http://schemas.microsoft.com/office/drawing/2014/main" val="10000"/>
                  </a:ext>
                </a:extLst>
              </a:tr>
              <a:tr h="491400">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Intel i7</a:t>
                      </a:r>
                      <a:endParaRPr sz="1200" b="0" u="none" strike="noStrike" cap="none">
                        <a:solidFill>
                          <a:srgbClr val="000000"/>
                        </a:solidFill>
                        <a:latin typeface="+mn-lt"/>
                        <a:ea typeface="Arial"/>
                        <a:cs typeface="Arial"/>
                        <a:sym typeface="Arial"/>
                      </a:endParaRPr>
                    </a:p>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2.5GHz</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Ubuntu 16.04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5.4.0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AVX2</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126KB</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chemeClr val="dk1"/>
                        </a:buClr>
                        <a:buSzPts val="1100"/>
                        <a:buFont typeface="Arial"/>
                        <a:buNone/>
                      </a:pPr>
                      <a:r>
                        <a:rPr lang="en-US" sz="1200" u="none" strike="noStrike" cap="none">
                          <a:solidFill>
                            <a:schemeClr val="dk1"/>
                          </a:solidFill>
                          <a:latin typeface="+mn-lt"/>
                        </a:rPr>
                        <a:t>1MB</a:t>
                      </a:r>
                      <a:endParaRPr sz="1200" u="none" strike="noStrike" cap="none">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8 MB</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dirty="0">
                          <a:latin typeface="+mn-lt"/>
                        </a:rPr>
                        <a:t>941</a:t>
                      </a:r>
                      <a:r>
                        <a:rPr lang="en-US" sz="1200" b="0" u="none" strike="noStrike" cap="none" dirty="0">
                          <a:solidFill>
                            <a:srgbClr val="000000"/>
                          </a:solidFill>
                          <a:latin typeface="+mn-lt"/>
                          <a:ea typeface="Arial"/>
                          <a:cs typeface="Arial"/>
                          <a:sym typeface="Arial"/>
                        </a:rPr>
                        <a:t> ± 5</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1.</a:t>
                      </a:r>
                      <a:r>
                        <a:rPr lang="en-US" sz="1200">
                          <a:latin typeface="+mn-lt"/>
                        </a:rPr>
                        <a:t>41</a:t>
                      </a:r>
                      <a:r>
                        <a:rPr lang="en-US" sz="1200" b="0" u="none" strike="noStrike" cap="none">
                          <a:solidFill>
                            <a:srgbClr val="000000"/>
                          </a:solidFill>
                          <a:latin typeface="+mn-lt"/>
                          <a:ea typeface="Arial"/>
                          <a:cs typeface="Arial"/>
                          <a:sym typeface="Arial"/>
                        </a:rPr>
                        <a:t> ± 0.</a:t>
                      </a:r>
                      <a:r>
                        <a:rPr lang="en-US" sz="1200">
                          <a:latin typeface="+mn-lt"/>
                        </a:rPr>
                        <a:t>04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1.0</a:t>
                      </a:r>
                      <a:r>
                        <a:rPr lang="en-US" sz="1200">
                          <a:latin typeface="+mn-lt"/>
                        </a:rPr>
                        <a:t>2</a:t>
                      </a:r>
                      <a:r>
                        <a:rPr lang="en-US" sz="1200" b="0" u="none" strike="noStrike" cap="none">
                          <a:solidFill>
                            <a:srgbClr val="000000"/>
                          </a:solidFill>
                          <a:latin typeface="+mn-lt"/>
                          <a:ea typeface="Arial"/>
                          <a:cs typeface="Arial"/>
                          <a:sym typeface="Arial"/>
                        </a:rPr>
                        <a:t> ± 0.0</a:t>
                      </a:r>
                      <a:r>
                        <a:rPr lang="en-US" sz="1200">
                          <a:latin typeface="+mn-lt"/>
                        </a:rPr>
                        <a:t>2</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None/>
                      </a:pPr>
                      <a:r>
                        <a:rPr lang="en-US" sz="1200" dirty="0">
                          <a:solidFill>
                            <a:srgbClr val="0070C0"/>
                          </a:solidFill>
                          <a:latin typeface="+mn-lt"/>
                        </a:rPr>
                        <a:t>1.09</a:t>
                      </a:r>
                      <a:r>
                        <a:rPr lang="en-US" sz="1200" b="0" u="none" strike="noStrike" cap="none" dirty="0">
                          <a:solidFill>
                            <a:srgbClr val="0070C0"/>
                          </a:solidFill>
                          <a:latin typeface="+mn-lt"/>
                          <a:ea typeface="Arial"/>
                          <a:cs typeface="Arial"/>
                          <a:sym typeface="Arial"/>
                        </a:rPr>
                        <a:t> ± 0.</a:t>
                      </a:r>
                      <a:r>
                        <a:rPr lang="en-US" sz="1200" dirty="0">
                          <a:solidFill>
                            <a:srgbClr val="0070C0"/>
                          </a:solidFill>
                          <a:latin typeface="+mn-lt"/>
                        </a:rPr>
                        <a:t>01</a:t>
                      </a:r>
                      <a:endParaRPr sz="1200" b="0" u="none" strike="noStrike" cap="none" dirty="0">
                        <a:solidFill>
                          <a:srgbClr val="0070C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r h="491400">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Intel Core i7-4510U 2GHz</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Ubuntu 16.04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5.4.0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128KB</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512KB</a:t>
                      </a:r>
                      <a:endParaRPr sz="1200" u="none" strike="noStrike" cap="none">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4 MB </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dirty="0">
                          <a:latin typeface="+mn-lt"/>
                        </a:rPr>
                        <a:t>1,303</a:t>
                      </a:r>
                      <a:r>
                        <a:rPr lang="en-US" sz="1200" b="0" u="none" strike="noStrike" cap="none" dirty="0">
                          <a:solidFill>
                            <a:srgbClr val="000000"/>
                          </a:solidFill>
                          <a:latin typeface="+mn-lt"/>
                          <a:ea typeface="Arial"/>
                          <a:cs typeface="Arial"/>
                          <a:sym typeface="Arial"/>
                        </a:rPr>
                        <a:t> ± 3</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a:latin typeface="+mn-lt"/>
                        </a:rPr>
                        <a:t>1</a:t>
                      </a:r>
                      <a:r>
                        <a:rPr lang="en-US" sz="1200" b="0" u="none" strike="noStrike" cap="none">
                          <a:solidFill>
                            <a:srgbClr val="000000"/>
                          </a:solidFill>
                          <a:latin typeface="+mn-lt"/>
                          <a:ea typeface="Arial"/>
                          <a:cs typeface="Arial"/>
                          <a:sym typeface="Arial"/>
                        </a:rPr>
                        <a:t>.</a:t>
                      </a:r>
                      <a:r>
                        <a:rPr lang="en-US" sz="1200">
                          <a:latin typeface="+mn-lt"/>
                        </a:rPr>
                        <a:t>09</a:t>
                      </a:r>
                      <a:r>
                        <a:rPr lang="en-US" sz="1200" b="0" u="none" strike="noStrike" cap="none">
                          <a:solidFill>
                            <a:srgbClr val="000000"/>
                          </a:solidFill>
                          <a:latin typeface="+mn-lt"/>
                          <a:ea typeface="Arial"/>
                          <a:cs typeface="Arial"/>
                          <a:sym typeface="Arial"/>
                        </a:rPr>
                        <a:t> ± 0.0</a:t>
                      </a:r>
                      <a:r>
                        <a:rPr lang="en-US" sz="1200">
                          <a:latin typeface="+mn-lt"/>
                        </a:rPr>
                        <a:t>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a:solidFill>
                            <a:srgbClr val="000000"/>
                          </a:solidFill>
                          <a:latin typeface="+mn-lt"/>
                          <a:ea typeface="Arial"/>
                          <a:cs typeface="Arial"/>
                          <a:sym typeface="Arial"/>
                        </a:rPr>
                        <a:t>0.95 ± 0.07</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dirty="0">
                          <a:solidFill>
                            <a:srgbClr val="0070C0"/>
                          </a:solidFill>
                          <a:latin typeface="+mn-lt"/>
                        </a:rPr>
                        <a:t>1</a:t>
                      </a:r>
                      <a:r>
                        <a:rPr lang="en-US" sz="1200" b="0" u="none" strike="noStrike" cap="none" dirty="0">
                          <a:solidFill>
                            <a:srgbClr val="0070C0"/>
                          </a:solidFill>
                          <a:latin typeface="+mn-lt"/>
                          <a:ea typeface="Arial"/>
                          <a:cs typeface="Arial"/>
                          <a:sym typeface="Arial"/>
                        </a:rPr>
                        <a:t>.09 ± 0.0</a:t>
                      </a:r>
                      <a:r>
                        <a:rPr lang="en-US" sz="1200" dirty="0">
                          <a:solidFill>
                            <a:srgbClr val="0070C0"/>
                          </a:solidFill>
                          <a:latin typeface="+mn-lt"/>
                        </a:rPr>
                        <a:t>8</a:t>
                      </a:r>
                      <a:endParaRPr sz="1200" b="0" u="none" strike="noStrike" cap="none" dirty="0">
                        <a:solidFill>
                          <a:srgbClr val="0070C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10002"/>
                  </a:ext>
                </a:extLst>
              </a:tr>
              <a:tr h="691200">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AMD A10-</a:t>
                      </a:r>
                      <a:endParaRPr sz="1200" b="0" u="none" strike="noStrike" cap="none" dirty="0">
                        <a:solidFill>
                          <a:srgbClr val="000000"/>
                        </a:solidFill>
                        <a:latin typeface="+mn-lt"/>
                        <a:ea typeface="Arial"/>
                        <a:cs typeface="Arial"/>
                        <a:sym typeface="Arial"/>
                      </a:endParaRPr>
                    </a:p>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7700k</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Fedora Workstation 29</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8.2.1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effectLst/>
                          <a:latin typeface="+mn-lt"/>
                          <a:ea typeface="Arial"/>
                          <a:cs typeface="Arial"/>
                          <a:sym typeface="Arial"/>
                        </a:rPr>
                        <a:t>2x96 KB I</a:t>
                      </a: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effectLst/>
                          <a:latin typeface="+mn-lt"/>
                          <a:ea typeface="Arial"/>
                          <a:cs typeface="Arial"/>
                          <a:sym typeface="Arial"/>
                        </a:rPr>
                        <a:t>4x16 KB D </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latin typeface="+mn-lt"/>
                        </a:rPr>
                        <a:t>2x2M</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 1,828 ± 5</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1.</a:t>
                      </a:r>
                      <a:r>
                        <a:rPr lang="en-US" sz="1200">
                          <a:latin typeface="+mn-lt"/>
                        </a:rPr>
                        <a:t>80</a:t>
                      </a:r>
                      <a:r>
                        <a:rPr lang="en-US" sz="1200" b="0" u="none" strike="noStrike" cap="none">
                          <a:solidFill>
                            <a:srgbClr val="000000"/>
                          </a:solidFill>
                          <a:latin typeface="+mn-lt"/>
                          <a:ea typeface="Arial"/>
                          <a:cs typeface="Arial"/>
                          <a:sym typeface="Arial"/>
                        </a:rPr>
                        <a:t> ± 0.04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FF0000"/>
                          </a:solidFill>
                          <a:latin typeface="+mn-lt"/>
                          <a:ea typeface="Arial"/>
                          <a:cs typeface="Arial"/>
                          <a:sym typeface="Arial"/>
                        </a:rPr>
                        <a:t>1.</a:t>
                      </a:r>
                      <a:r>
                        <a:rPr lang="en-US" sz="1200" dirty="0">
                          <a:solidFill>
                            <a:srgbClr val="FF0000"/>
                          </a:solidFill>
                          <a:latin typeface="+mn-lt"/>
                        </a:rPr>
                        <a:t>25</a:t>
                      </a:r>
                      <a:r>
                        <a:rPr lang="en-US" sz="1200" b="0" u="none" strike="noStrike" cap="none" dirty="0">
                          <a:solidFill>
                            <a:srgbClr val="FF0000"/>
                          </a:solidFill>
                          <a:latin typeface="+mn-lt"/>
                          <a:ea typeface="Arial"/>
                          <a:cs typeface="Arial"/>
                          <a:sym typeface="Arial"/>
                        </a:rPr>
                        <a:t> ± 0.0</a:t>
                      </a:r>
                      <a:r>
                        <a:rPr lang="en-US" sz="1200" dirty="0">
                          <a:solidFill>
                            <a:srgbClr val="FF0000"/>
                          </a:solidFill>
                          <a:latin typeface="+mn-lt"/>
                        </a:rPr>
                        <a:t>3</a:t>
                      </a:r>
                      <a:endParaRPr sz="1200" b="0" u="none" strike="noStrike" cap="none" dirty="0">
                        <a:solidFill>
                          <a:srgbClr val="FF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dirty="0">
                          <a:latin typeface="+mn-lt"/>
                        </a:rPr>
                        <a:t>1</a:t>
                      </a:r>
                      <a:r>
                        <a:rPr lang="en-US" sz="1200" b="0" u="none" strike="noStrike" cap="none" dirty="0">
                          <a:solidFill>
                            <a:srgbClr val="000000"/>
                          </a:solidFill>
                          <a:latin typeface="+mn-lt"/>
                          <a:ea typeface="Arial"/>
                          <a:cs typeface="Arial"/>
                          <a:sym typeface="Arial"/>
                        </a:rPr>
                        <a:t>.</a:t>
                      </a:r>
                      <a:r>
                        <a:rPr lang="en-US" sz="1200" dirty="0">
                          <a:latin typeface="+mn-lt"/>
                        </a:rPr>
                        <a:t>01</a:t>
                      </a:r>
                      <a:r>
                        <a:rPr lang="en-US" sz="1200" b="0" u="none" strike="noStrike" cap="none" dirty="0">
                          <a:solidFill>
                            <a:srgbClr val="000000"/>
                          </a:solidFill>
                          <a:latin typeface="+mn-lt"/>
                          <a:ea typeface="Arial"/>
                          <a:cs typeface="Arial"/>
                          <a:sym typeface="Arial"/>
                        </a:rPr>
                        <a:t> ± 0.01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691200">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Intel Celeron 1000M</a:t>
                      </a:r>
                    </a:p>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000000"/>
                          </a:solidFill>
                          <a:latin typeface="+mn-lt"/>
                          <a:ea typeface="Arial"/>
                          <a:cs typeface="Arial"/>
                          <a:sym typeface="Arial"/>
                        </a:rPr>
                        <a:t>1.8GHz</a:t>
                      </a: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Fedora Workstation 29</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8.3.1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SSE4</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latin typeface="+mn-lt"/>
                        </a:rPr>
                        <a:t>64KB</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512KB</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2 MB</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dirty="0">
                          <a:latin typeface="+mn-lt"/>
                        </a:rPr>
                        <a:t>2,769</a:t>
                      </a:r>
                      <a:r>
                        <a:rPr lang="en-US" sz="1200" b="0" u="none" strike="noStrike" cap="none" dirty="0">
                          <a:solidFill>
                            <a:srgbClr val="000000"/>
                          </a:solidFill>
                          <a:latin typeface="+mn-lt"/>
                          <a:ea typeface="Arial"/>
                          <a:cs typeface="Arial"/>
                          <a:sym typeface="Arial"/>
                        </a:rPr>
                        <a:t> ± 10</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1.</a:t>
                      </a:r>
                      <a:r>
                        <a:rPr lang="en-US" sz="1200">
                          <a:latin typeface="+mn-lt"/>
                        </a:rPr>
                        <a:t>0</a:t>
                      </a:r>
                      <a:r>
                        <a:rPr lang="en-US" sz="1200" b="0" u="none" strike="noStrike" cap="none">
                          <a:solidFill>
                            <a:srgbClr val="000000"/>
                          </a:solidFill>
                          <a:latin typeface="+mn-lt"/>
                          <a:ea typeface="Arial"/>
                          <a:cs typeface="Arial"/>
                          <a:sym typeface="Arial"/>
                        </a:rPr>
                        <a:t>3 ±  0.01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FF0000"/>
                          </a:solidFill>
                          <a:latin typeface="+mn-lt"/>
                          <a:ea typeface="Arial"/>
                          <a:cs typeface="Arial"/>
                          <a:sym typeface="Arial"/>
                        </a:rPr>
                        <a:t>1.</a:t>
                      </a:r>
                      <a:r>
                        <a:rPr lang="en-US" sz="1200" dirty="0">
                          <a:solidFill>
                            <a:srgbClr val="FF0000"/>
                          </a:solidFill>
                          <a:latin typeface="+mn-lt"/>
                        </a:rPr>
                        <a:t>11</a:t>
                      </a:r>
                      <a:r>
                        <a:rPr lang="en-US" sz="1200" b="0" u="none" strike="noStrike" cap="none" dirty="0">
                          <a:solidFill>
                            <a:srgbClr val="FF0000"/>
                          </a:solidFill>
                          <a:latin typeface="+mn-lt"/>
                          <a:ea typeface="Arial"/>
                          <a:cs typeface="Arial"/>
                          <a:sym typeface="Arial"/>
                        </a:rPr>
                        <a:t> ±  0.01</a:t>
                      </a:r>
                      <a:endParaRPr sz="1200" b="0" u="none" strike="noStrike" cap="none" dirty="0">
                        <a:solidFill>
                          <a:srgbClr val="FF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dirty="0">
                          <a:latin typeface="+mn-lt"/>
                        </a:rPr>
                        <a:t>0.84</a:t>
                      </a:r>
                      <a:r>
                        <a:rPr lang="en-US" sz="1200" b="0" u="none" strike="noStrike" cap="none" dirty="0">
                          <a:solidFill>
                            <a:srgbClr val="000000"/>
                          </a:solidFill>
                          <a:latin typeface="+mn-lt"/>
                          <a:ea typeface="Arial"/>
                          <a:cs typeface="Arial"/>
                          <a:sym typeface="Arial"/>
                        </a:rPr>
                        <a:t> ± 0.01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10004"/>
                  </a:ext>
                </a:extLst>
              </a:tr>
              <a:tr h="691200">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Intel Centrino2</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Fedora Workstation 29</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8.2.1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AVX</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latin typeface="+mn-lt"/>
                        </a:rPr>
                        <a:t>-</a:t>
                      </a:r>
                      <a:endParaRPr sz="1200" b="0" u="none" strike="noStrike" cap="none">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u="none" strike="noStrike" cap="none" dirty="0">
                          <a:solidFill>
                            <a:schemeClr val="dk1"/>
                          </a:solidFill>
                          <a:latin typeface="+mn-lt"/>
                        </a:rPr>
                        <a:t>2x2 MB</a:t>
                      </a:r>
                      <a:endParaRPr sz="1200" u="none" strike="noStrike" cap="none" dirty="0">
                        <a:solidFill>
                          <a:schemeClr val="dk1"/>
                        </a:solidFill>
                        <a:latin typeface="+mn-lt"/>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en-US" sz="1200" dirty="0">
                          <a:latin typeface="+mn-lt"/>
                        </a:rPr>
                        <a:t>2,592</a:t>
                      </a:r>
                      <a:r>
                        <a:rPr lang="en-US" sz="1200" b="0" u="none" strike="noStrike" cap="none" dirty="0">
                          <a:solidFill>
                            <a:srgbClr val="000000"/>
                          </a:solidFill>
                          <a:latin typeface="+mn-lt"/>
                          <a:ea typeface="Arial"/>
                          <a:cs typeface="Arial"/>
                          <a:sym typeface="Arial"/>
                        </a:rPr>
                        <a:t> ± 2</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1.</a:t>
                      </a:r>
                      <a:r>
                        <a:rPr lang="en-US" sz="1200">
                          <a:latin typeface="+mn-lt"/>
                        </a:rPr>
                        <a:t>92</a:t>
                      </a:r>
                      <a:r>
                        <a:rPr lang="en-US" sz="1200" b="0" u="none" strike="noStrike" cap="none">
                          <a:solidFill>
                            <a:srgbClr val="000000"/>
                          </a:solidFill>
                          <a:latin typeface="+mn-lt"/>
                          <a:ea typeface="Arial"/>
                          <a:cs typeface="Arial"/>
                          <a:sym typeface="Arial"/>
                        </a:rPr>
                        <a:t> ±  0.01</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a:solidFill>
                            <a:srgbClr val="FF0000"/>
                          </a:solidFill>
                          <a:latin typeface="+mn-lt"/>
                          <a:ea typeface="Arial"/>
                          <a:cs typeface="Arial"/>
                          <a:sym typeface="Arial"/>
                        </a:rPr>
                        <a:t>1.</a:t>
                      </a:r>
                      <a:r>
                        <a:rPr lang="en-US" sz="1200" dirty="0">
                          <a:solidFill>
                            <a:srgbClr val="FF0000"/>
                          </a:solidFill>
                          <a:latin typeface="+mn-lt"/>
                        </a:rPr>
                        <a:t>24</a:t>
                      </a:r>
                      <a:r>
                        <a:rPr lang="en-US" sz="1200" b="0" u="none" strike="noStrike" cap="none" dirty="0">
                          <a:solidFill>
                            <a:srgbClr val="FF0000"/>
                          </a:solidFill>
                          <a:latin typeface="+mn-lt"/>
                          <a:ea typeface="Arial"/>
                          <a:cs typeface="Arial"/>
                          <a:sym typeface="Arial"/>
                        </a:rPr>
                        <a:t> ± 0.01</a:t>
                      </a:r>
                      <a:endParaRPr sz="1200" b="0" u="none" strike="noStrike" cap="none" dirty="0">
                        <a:solidFill>
                          <a:srgbClr val="FF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None/>
                      </a:pPr>
                      <a:r>
                        <a:rPr lang="en-US" sz="1200" dirty="0">
                          <a:latin typeface="+mn-lt"/>
                        </a:rPr>
                        <a:t>1.01</a:t>
                      </a:r>
                      <a:r>
                        <a:rPr lang="en-US" sz="1200" b="0" u="none" strike="noStrike" cap="none" dirty="0">
                          <a:solidFill>
                            <a:srgbClr val="000000"/>
                          </a:solidFill>
                          <a:latin typeface="+mn-lt"/>
                          <a:ea typeface="Arial"/>
                          <a:cs typeface="Arial"/>
                          <a:sym typeface="Arial"/>
                        </a:rPr>
                        <a:t> ± 0.01</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6450">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11AMD</a:t>
                      </a:r>
                      <a:endParaRPr sz="1200" b="0" u="none" strike="noStrike" cap="none">
                        <a:solidFill>
                          <a:srgbClr val="000000"/>
                        </a:solidFill>
                        <a:latin typeface="+mn-lt"/>
                        <a:ea typeface="Arial"/>
                        <a:cs typeface="Arial"/>
                        <a:sym typeface="Arial"/>
                      </a:endParaRPr>
                    </a:p>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e-300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Ubuntu 18.10 </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a:solidFill>
                            <a:srgbClr val="000000"/>
                          </a:solidFill>
                          <a:latin typeface="+mn-lt"/>
                          <a:ea typeface="Arial"/>
                          <a:cs typeface="Arial"/>
                          <a:sym typeface="Arial"/>
                        </a:rPr>
                        <a:t>8.2.0</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SSE2</a:t>
                      </a:r>
                      <a:endParaRPr sz="1200" b="0" u="none" strike="noStrike" cap="none" dirty="0">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latin typeface="+mn-lt"/>
                        </a:rPr>
                        <a:t>64KB</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u="none" strike="noStrike" cap="none" dirty="0">
                          <a:solidFill>
                            <a:schemeClr val="dk1"/>
                          </a:solidFill>
                          <a:latin typeface="+mn-lt"/>
                        </a:rPr>
                        <a:t>1 MB</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a:latin typeface="+mn-lt"/>
                        </a:rPr>
                        <a:t>Not Vc compatible </a:t>
                      </a:r>
                      <a:endParaRPr sz="1200" b="0" u="none" strike="noStrike" cap="none">
                        <a:solidFill>
                          <a:srgbClr val="00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lvl="0" indent="0" algn="ctr" rtl="0">
                        <a:spcBef>
                          <a:spcPts val="0"/>
                        </a:spcBef>
                        <a:spcAft>
                          <a:spcPts val="0"/>
                        </a:spcAft>
                        <a:buNone/>
                      </a:pPr>
                      <a:r>
                        <a:rPr lang="en-US" sz="1200">
                          <a:solidFill>
                            <a:schemeClr val="dk1"/>
                          </a:solidFill>
                          <a:latin typeface="+mn-lt"/>
                        </a:rPr>
                        <a:t>Not Vc compatible </a:t>
                      </a:r>
                      <a:endParaRPr sz="1200">
                        <a:latin typeface="+mn-lt"/>
                      </a:endParaRPr>
                    </a:p>
                  </a:txBody>
                  <a:tcPr marL="90000" marR="90000" marT="45725" marB="457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a:solidFill>
                            <a:srgbClr val="FF0000"/>
                          </a:solidFill>
                          <a:latin typeface="+mn-lt"/>
                        </a:rPr>
                        <a:t>in process</a:t>
                      </a:r>
                      <a:endParaRPr sz="1200" b="0" u="none" strike="noStrike" cap="none" dirty="0">
                        <a:solidFill>
                          <a:srgbClr val="FF0000"/>
                        </a:solidFill>
                        <a:latin typeface="+mn-lt"/>
                        <a:ea typeface="Arial"/>
                        <a:cs typeface="Arial"/>
                        <a:sym typeface="Arial"/>
                      </a:endParaRPr>
                    </a:p>
                  </a:txBody>
                  <a:tcPr marL="90000" marR="90000" marT="45725" marB="457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tc>
                  <a:txBody>
                    <a:bodyPr/>
                    <a:lstStyle/>
                    <a:p>
                      <a:pPr marL="0" marR="0" lvl="0" indent="0" algn="ctr" rtl="0">
                        <a:lnSpc>
                          <a:spcPct val="100000"/>
                        </a:lnSpc>
                        <a:spcBef>
                          <a:spcPts val="0"/>
                        </a:spcBef>
                        <a:spcAft>
                          <a:spcPts val="0"/>
                        </a:spcAft>
                        <a:buNone/>
                      </a:pPr>
                      <a:r>
                        <a:rPr lang="en-US" sz="1200" b="0" u="none" strike="noStrike" cap="none" dirty="0">
                          <a:solidFill>
                            <a:srgbClr val="000000"/>
                          </a:solidFill>
                          <a:latin typeface="+mn-lt"/>
                          <a:ea typeface="Arial"/>
                          <a:cs typeface="Arial"/>
                          <a:sym typeface="Arial"/>
                        </a:rPr>
                        <a:t>Not </a:t>
                      </a:r>
                      <a:r>
                        <a:rPr lang="en-US" sz="1200" b="0" u="none" strike="noStrike" cap="none" dirty="0" err="1">
                          <a:solidFill>
                            <a:srgbClr val="000000"/>
                          </a:solidFill>
                          <a:latin typeface="+mn-lt"/>
                          <a:ea typeface="Arial"/>
                          <a:cs typeface="Arial"/>
                          <a:sym typeface="Arial"/>
                        </a:rPr>
                        <a:t>Vc</a:t>
                      </a:r>
                      <a:r>
                        <a:rPr lang="en-US" sz="1200" b="0" u="none" strike="noStrike" cap="none" dirty="0">
                          <a:solidFill>
                            <a:srgbClr val="000000"/>
                          </a:solidFill>
                          <a:latin typeface="+mn-lt"/>
                          <a:ea typeface="Arial"/>
                          <a:cs typeface="Arial"/>
                          <a:sym typeface="Arial"/>
                        </a:rPr>
                        <a:t> compatible</a:t>
                      </a:r>
                      <a:endParaRPr sz="1200" b="0" u="none" strike="noStrike" cap="none" dirty="0">
                        <a:solidFill>
                          <a:srgbClr val="000000"/>
                        </a:solidFill>
                        <a:latin typeface="+mn-lt"/>
                        <a:ea typeface="Arial"/>
                        <a:cs typeface="Arial"/>
                        <a:sym typeface="Arial"/>
                      </a:endParaRPr>
                    </a:p>
                  </a:txBody>
                  <a:tcPr marL="90000" marR="90000" marT="45725" marB="457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1">
                        <a:lumMod val="20000"/>
                        <a:lumOff val="80000"/>
                      </a:schemeClr>
                    </a:solidFill>
                  </a:tcPr>
                </a:tc>
                <a:extLst>
                  <a:ext uri="{0D108BD9-81ED-4DB2-BD59-A6C34878D82A}">
                    <a16:rowId xmlns:a16="http://schemas.microsoft.com/office/drawing/2014/main" val="10006"/>
                  </a:ext>
                </a:extLst>
              </a:tr>
            </a:tbl>
          </a:graphicData>
        </a:graphic>
      </p:graphicFrame>
      <p:sp>
        <p:nvSpPr>
          <p:cNvPr id="60" name="Google Shape;60;p1"/>
          <p:cNvSpPr/>
          <p:nvPr/>
        </p:nvSpPr>
        <p:spPr>
          <a:xfrm>
            <a:off x="69480" y="1294200"/>
            <a:ext cx="8970480" cy="5029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2800" b="0" i="0" u="none" strike="noStrike" cap="none" dirty="0">
                <a:solidFill>
                  <a:srgbClr val="0070C0"/>
                </a:solidFill>
                <a:latin typeface="Calibri"/>
                <a:ea typeface="Calibri"/>
                <a:cs typeface="Calibri"/>
                <a:sym typeface="Calibri"/>
              </a:rPr>
              <a:t>Summary of speed-ups for different architectures</a:t>
            </a:r>
            <a:endParaRPr sz="1800" b="0" i="0" u="none" strike="noStrike" cap="none" dirty="0">
              <a:solidFill>
                <a:srgbClr val="0070C0"/>
              </a:solidFill>
              <a:latin typeface="Arial"/>
              <a:ea typeface="Arial"/>
              <a:cs typeface="Arial"/>
              <a:sym typeface="Arial"/>
            </a:endParaRPr>
          </a:p>
        </p:txBody>
      </p:sp>
      <p:sp>
        <p:nvSpPr>
          <p:cNvPr id="61" name="Google Shape;61;p1"/>
          <p:cNvSpPr/>
          <p:nvPr/>
        </p:nvSpPr>
        <p:spPr>
          <a:xfrm>
            <a:off x="399109" y="507391"/>
            <a:ext cx="11326680" cy="5515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2400" b="0" i="0" u="none" strike="noStrike" cap="none" dirty="0">
                <a:solidFill>
                  <a:srgbClr val="000000"/>
                </a:solidFill>
                <a:latin typeface="Calibri"/>
                <a:ea typeface="Calibri"/>
                <a:cs typeface="Calibri"/>
                <a:sym typeface="Calibri"/>
              </a:rPr>
              <a:t>Geant4 (10.4.p03) vs. </a:t>
            </a:r>
            <a:r>
              <a:rPr lang="en-US" sz="2400" b="0" i="0" u="none" strike="noStrike" cap="none" dirty="0" err="1">
                <a:solidFill>
                  <a:srgbClr val="000000"/>
                </a:solidFill>
                <a:latin typeface="Calibri"/>
                <a:ea typeface="Calibri"/>
                <a:cs typeface="Calibri"/>
                <a:sym typeface="Calibri"/>
              </a:rPr>
              <a:t>GeantV</a:t>
            </a:r>
            <a:r>
              <a:rPr lang="en-US" sz="2400" b="0" i="0" u="none" strike="noStrike" cap="none" dirty="0">
                <a:solidFill>
                  <a:srgbClr val="000000"/>
                </a:solidFill>
                <a:latin typeface="Calibri"/>
                <a:ea typeface="Calibri"/>
                <a:cs typeface="Calibri"/>
                <a:sym typeface="Calibri"/>
              </a:rPr>
              <a:t> (beta)</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dirty="0">
                <a:solidFill>
                  <a:srgbClr val="000000"/>
                </a:solidFill>
                <a:latin typeface="Calibri"/>
                <a:ea typeface="Calibri"/>
                <a:cs typeface="Calibri"/>
                <a:sym typeface="Calibri"/>
              </a:rPr>
              <a:t>10 GeV electron x 1000 events (1-thread, 10 measurements)</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dirty="0">
              <a:solidFill>
                <a:srgbClr val="000000"/>
              </a:solidFill>
              <a:latin typeface="Arial"/>
              <a:ea typeface="Arial"/>
              <a:cs typeface="Arial"/>
              <a:sym typeface="Arial"/>
            </a:endParaRPr>
          </a:p>
        </p:txBody>
      </p:sp>
      <p:sp>
        <p:nvSpPr>
          <p:cNvPr id="62" name="Google Shape;62;p1"/>
          <p:cNvSpPr/>
          <p:nvPr/>
        </p:nvSpPr>
        <p:spPr>
          <a:xfrm>
            <a:off x="399109" y="6084761"/>
            <a:ext cx="11092980" cy="51516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sz="2400" b="0" i="0" u="none" strike="noStrike" cap="none" dirty="0">
                <a:solidFill>
                  <a:srgbClr val="000000"/>
                </a:solidFill>
                <a:latin typeface="Calibri"/>
                <a:ea typeface="Calibri"/>
                <a:cs typeface="Calibri"/>
                <a:sym typeface="Calibri"/>
              </a:rPr>
              <a:t>CPU performance of G4/GV varies significantly over different platforms</a:t>
            </a:r>
            <a:endParaRPr sz="1800" b="0" i="0" u="none" strike="noStrike" cap="none" dirty="0">
              <a:solidFill>
                <a:srgbClr val="000000"/>
              </a:solidFill>
              <a:latin typeface="Arial"/>
              <a:ea typeface="Arial"/>
              <a:cs typeface="Arial"/>
              <a:sym typeface="Arial"/>
            </a:endParaRPr>
          </a:p>
        </p:txBody>
      </p:sp>
      <p:sp>
        <p:nvSpPr>
          <p:cNvPr id="63" name="Google Shape;63;p1"/>
          <p:cNvSpPr/>
          <p:nvPr/>
        </p:nvSpPr>
        <p:spPr>
          <a:xfrm>
            <a:off x="8190000" y="927720"/>
            <a:ext cx="3685476" cy="7956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None/>
            </a:pPr>
            <a:r>
              <a:rPr lang="en-US" b="0" i="0" u="none" strike="noStrike" cap="none" dirty="0" err="1">
                <a:solidFill>
                  <a:srgbClr val="000000"/>
                </a:solidFill>
                <a:latin typeface="Calibri"/>
                <a:ea typeface="Calibri"/>
                <a:cs typeface="Calibri"/>
                <a:sym typeface="Calibri"/>
              </a:rPr>
              <a:t>strk</a:t>
            </a:r>
            <a:r>
              <a:rPr lang="en-US" b="0" i="0" u="none" strike="noStrike" cap="none" dirty="0">
                <a:solidFill>
                  <a:srgbClr val="000000"/>
                </a:solidFill>
                <a:latin typeface="Calibri"/>
                <a:ea typeface="Calibri"/>
                <a:cs typeface="Calibri"/>
                <a:sym typeface="Calibri"/>
              </a:rPr>
              <a:t> (single track mode): emulation of Geant4 style tracking</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dirty="0">
                <a:solidFill>
                  <a:srgbClr val="000000"/>
                </a:solidFill>
                <a:latin typeface="Arial"/>
                <a:ea typeface="Arial"/>
                <a:cs typeface="Arial"/>
                <a:sym typeface="Arial"/>
              </a:rPr>
              <a:t>, </a:t>
            </a:r>
            <a:endParaRPr sz="1800" b="0" i="0" u="none" strike="noStrike" cap="none" dirty="0">
              <a:solidFill>
                <a:srgbClr val="000000"/>
              </a:solidFill>
              <a:latin typeface="Arial"/>
              <a:ea typeface="Arial"/>
              <a:cs typeface="Arial"/>
              <a:sym typeface="Arial"/>
            </a:endParaRPr>
          </a:p>
        </p:txBody>
      </p:sp>
      <p:sp>
        <p:nvSpPr>
          <p:cNvPr id="3" name="Slide Number Placeholder 2">
            <a:extLst>
              <a:ext uri="{FF2B5EF4-FFF2-40B4-BE49-F238E27FC236}">
                <a16:creationId xmlns:a16="http://schemas.microsoft.com/office/drawing/2014/main" id="{679E21E0-4498-A94F-9788-0A53B2254443}"/>
              </a:ext>
            </a:extLst>
          </p:cNvPr>
          <p:cNvSpPr>
            <a:spLocks noGrp="1"/>
          </p:cNvSpPr>
          <p:nvPr>
            <p:ph type="sldNum" sz="quarter" idx="12"/>
          </p:nvPr>
        </p:nvSpPr>
        <p:spPr/>
        <p:txBody>
          <a:bodyPr/>
          <a:lstStyle/>
          <a:p>
            <a:fld id="{40FD0629-489C-2B4C-9462-5B2376EE3AC2}" type="slidenum">
              <a:rPr lang="en-US" smtClean="0"/>
              <a:t>41</a:t>
            </a:fld>
            <a:endParaRPr lang="en-US"/>
          </a:p>
        </p:txBody>
      </p:sp>
    </p:spTree>
    <p:extLst>
      <p:ext uri="{BB962C8B-B14F-4D97-AF65-F5344CB8AC3E}">
        <p14:creationId xmlns:p14="http://schemas.microsoft.com/office/powerpoint/2010/main" val="19962788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FB3569-760D-944C-8B84-962773A170F3}"/>
              </a:ext>
            </a:extLst>
          </p:cNvPr>
          <p:cNvSpPr>
            <a:spLocks noGrp="1"/>
          </p:cNvSpPr>
          <p:nvPr>
            <p:ph type="title"/>
          </p:nvPr>
        </p:nvSpPr>
        <p:spPr/>
        <p:txBody>
          <a:bodyPr/>
          <a:lstStyle/>
          <a:p>
            <a:r>
              <a:rPr lang="en-US" dirty="0"/>
              <a:t>Some observations and open questions</a:t>
            </a:r>
          </a:p>
        </p:txBody>
      </p:sp>
      <p:sp>
        <p:nvSpPr>
          <p:cNvPr id="4" name="Content Placeholder 3">
            <a:extLst>
              <a:ext uri="{FF2B5EF4-FFF2-40B4-BE49-F238E27FC236}">
                <a16:creationId xmlns:a16="http://schemas.microsoft.com/office/drawing/2014/main" id="{F771F6D8-7FE9-3747-9CF4-A172EEF1A827}"/>
              </a:ext>
            </a:extLst>
          </p:cNvPr>
          <p:cNvSpPr>
            <a:spLocks noGrp="1"/>
          </p:cNvSpPr>
          <p:nvPr>
            <p:ph idx="1"/>
          </p:nvPr>
        </p:nvSpPr>
        <p:spPr/>
        <p:txBody>
          <a:bodyPr/>
          <a:lstStyle/>
          <a:p>
            <a:r>
              <a:rPr lang="en-US" dirty="0"/>
              <a:t>Vectorization efficiency largely impacted by the </a:t>
            </a:r>
            <a:r>
              <a:rPr lang="en-US" dirty="0" err="1"/>
              <a:t>basketizing</a:t>
            </a:r>
            <a:r>
              <a:rPr lang="en-US" dirty="0"/>
              <a:t> overheads</a:t>
            </a:r>
          </a:p>
          <a:p>
            <a:pPr lvl="1"/>
            <a:r>
              <a:rPr lang="en-US" dirty="0"/>
              <a:t>Removing the overheads would give about same efficiency everywhere</a:t>
            </a:r>
          </a:p>
          <a:p>
            <a:r>
              <a:rPr lang="en-US" dirty="0"/>
              <a:t>Single track mode emulating Geant4-like stepping shows loss of performance only on systems with poor caching. Possible reason:</a:t>
            </a:r>
          </a:p>
          <a:p>
            <a:pPr lvl="1"/>
            <a:r>
              <a:rPr lang="en-US" dirty="0"/>
              <a:t>More compact code fitting cache on modern CPUs</a:t>
            </a:r>
          </a:p>
          <a:p>
            <a:r>
              <a:rPr lang="en-US" dirty="0"/>
              <a:t>Wildly varying performance ratio GV/G4 depending on architecture, cache configuration</a:t>
            </a:r>
          </a:p>
          <a:p>
            <a:pPr lvl="1"/>
            <a:r>
              <a:rPr lang="en-US" dirty="0"/>
              <a:t>Coming from Geant4 being frontend-bound?</a:t>
            </a:r>
          </a:p>
          <a:p>
            <a:pPr lvl="1"/>
            <a:r>
              <a:rPr lang="en-US" dirty="0"/>
              <a:t>Cache size/architecture, but also memory latency/throughput?</a:t>
            </a:r>
          </a:p>
          <a:p>
            <a:pPr lvl="1"/>
            <a:endParaRPr lang="en-US" dirty="0"/>
          </a:p>
          <a:p>
            <a:pPr lvl="1"/>
            <a:endParaRPr lang="en-US" dirty="0"/>
          </a:p>
        </p:txBody>
      </p:sp>
      <p:sp>
        <p:nvSpPr>
          <p:cNvPr id="2" name="Slide Number Placeholder 1">
            <a:extLst>
              <a:ext uri="{FF2B5EF4-FFF2-40B4-BE49-F238E27FC236}">
                <a16:creationId xmlns:a16="http://schemas.microsoft.com/office/drawing/2014/main" id="{24671816-796D-8B46-B599-B581244D635D}"/>
              </a:ext>
            </a:extLst>
          </p:cNvPr>
          <p:cNvSpPr>
            <a:spLocks noGrp="1"/>
          </p:cNvSpPr>
          <p:nvPr>
            <p:ph type="sldNum" sz="quarter" idx="12"/>
          </p:nvPr>
        </p:nvSpPr>
        <p:spPr/>
        <p:txBody>
          <a:bodyPr/>
          <a:lstStyle/>
          <a:p>
            <a:fld id="{40FD0629-489C-2B4C-9462-5B2376EE3AC2}" type="slidenum">
              <a:rPr lang="en-US" smtClean="0"/>
              <a:t>42</a:t>
            </a:fld>
            <a:endParaRPr lang="en-US"/>
          </a:p>
        </p:txBody>
      </p:sp>
    </p:spTree>
    <p:extLst>
      <p:ext uri="{BB962C8B-B14F-4D97-AF65-F5344CB8AC3E}">
        <p14:creationId xmlns:p14="http://schemas.microsoft.com/office/powerpoint/2010/main" val="948306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CPU Benchmark on the Fermilab Wilson Cluster</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68300" y="990600"/>
            <a:ext cx="11391900" cy="5562600"/>
          </a:xfrm>
        </p:spPr>
        <p:txBody>
          <a:bodyPr>
            <a:normAutofit fontScale="92500" lnSpcReduction="10000"/>
          </a:bodyPr>
          <a:lstStyle/>
          <a:p>
            <a:r>
              <a:rPr lang="en-US" dirty="0"/>
              <a:t>Benchmark</a:t>
            </a:r>
          </a:p>
          <a:p>
            <a:pPr lvl="1"/>
            <a:r>
              <a:rPr lang="en-US" dirty="0"/>
              <a:t>GeantV (pre-beta-7) vs. Geant4 (10.5)</a:t>
            </a:r>
          </a:p>
          <a:p>
            <a:pPr lvl="1"/>
            <a:r>
              <a:rPr lang="en-US" dirty="0"/>
              <a:t>The standalone Geant4/GeantV application using a CMS </a:t>
            </a:r>
            <a:r>
              <a:rPr lang="en-US" dirty="0" err="1"/>
              <a:t>gdml</a:t>
            </a:r>
            <a:r>
              <a:rPr lang="en-US" dirty="0"/>
              <a:t> with a CMS field map</a:t>
            </a:r>
          </a:p>
          <a:p>
            <a:pPr lvl="1"/>
            <a:r>
              <a:rPr lang="en-US" dirty="0"/>
              <a:t> 10 × 10 GeV e−/event, 1000 events</a:t>
            </a:r>
          </a:p>
          <a:p>
            <a:pPr lvl="1"/>
            <a:r>
              <a:rPr lang="en-US" dirty="0"/>
              <a:t>measurements on quiet batch nodes (error &lt; 1%) </a:t>
            </a:r>
          </a:p>
          <a:p>
            <a:r>
              <a:rPr lang="en-US" dirty="0"/>
              <a:t>CPU Time in [sec] and performance comparisons between </a:t>
            </a:r>
            <a:r>
              <a:rPr lang="en-US" dirty="0" err="1"/>
              <a:t>GeantV</a:t>
            </a:r>
            <a:r>
              <a:rPr lang="en-US" dirty="0"/>
              <a:t> and Geant4</a:t>
            </a:r>
          </a:p>
          <a:p>
            <a:pPr lvl="1"/>
            <a:r>
              <a:rPr lang="en-US" dirty="0"/>
              <a:t>CPU performance widely varies on different processors</a:t>
            </a:r>
          </a:p>
          <a:p>
            <a:pPr lvl="1"/>
            <a:r>
              <a:rPr lang="en-US" dirty="0"/>
              <a:t>marginal gain by SIMD vectorization (maximum ∼ 10%)</a:t>
            </a:r>
            <a:br>
              <a:rPr lang="en-US" dirty="0"/>
            </a:br>
            <a:endParaRPr lang="en-US" dirty="0"/>
          </a:p>
          <a:p>
            <a:pPr lvl="1"/>
            <a:endParaRPr lang="en-US" dirty="0"/>
          </a:p>
          <a:p>
            <a:endParaRPr lang="en-US" dirty="0"/>
          </a:p>
          <a:p>
            <a:endParaRPr lang="en-US" dirty="0"/>
          </a:p>
          <a:p>
            <a:pPr lvl="1"/>
            <a:endParaRPr lang="en-US" dirty="0"/>
          </a:p>
          <a:p>
            <a:pPr lvl="1"/>
            <a:r>
              <a:rPr lang="en-US" dirty="0"/>
              <a:t>Processor:  SIMD-CPU[GHz]-Cache[MB] </a:t>
            </a:r>
          </a:p>
          <a:p>
            <a:r>
              <a:rPr lang="en-US" dirty="0"/>
              <a:t>What is the source of gain (~1.4-2.1) in Geant4/GeantV?</a:t>
            </a:r>
          </a:p>
        </p:txBody>
      </p:sp>
      <p:sp>
        <p:nvSpPr>
          <p:cNvPr id="4" name="Slide Number Placeholder 3">
            <a:extLst>
              <a:ext uri="{FF2B5EF4-FFF2-40B4-BE49-F238E27FC236}">
                <a16:creationId xmlns:a16="http://schemas.microsoft.com/office/drawing/2014/main" id="{35D6469A-F23D-974D-BB8B-8B66B90C9EA0}"/>
              </a:ext>
            </a:extLst>
          </p:cNvPr>
          <p:cNvSpPr>
            <a:spLocks noGrp="1"/>
          </p:cNvSpPr>
          <p:nvPr>
            <p:ph type="sldNum" sz="quarter" idx="12"/>
          </p:nvPr>
        </p:nvSpPr>
        <p:spPr/>
        <p:txBody>
          <a:bodyPr/>
          <a:lstStyle/>
          <a:p>
            <a:fld id="{40FD0629-489C-2B4C-9462-5B2376EE3AC2}" type="slidenum">
              <a:rPr lang="en-US" smtClean="0"/>
              <a:t>43</a:t>
            </a:fld>
            <a:endParaRPr lang="en-US"/>
          </a:p>
        </p:txBody>
      </p:sp>
      <p:graphicFrame>
        <p:nvGraphicFramePr>
          <p:cNvPr id="5" name="Table 4">
            <a:extLst>
              <a:ext uri="{FF2B5EF4-FFF2-40B4-BE49-F238E27FC236}">
                <a16:creationId xmlns:a16="http://schemas.microsoft.com/office/drawing/2014/main" id="{88306681-FF77-4A4E-89A8-9D931DD259BF}"/>
              </a:ext>
            </a:extLst>
          </p:cNvPr>
          <p:cNvGraphicFramePr>
            <a:graphicFrameLocks noGrp="1"/>
          </p:cNvGraphicFramePr>
          <p:nvPr>
            <p:extLst>
              <p:ext uri="{D42A27DB-BD31-4B8C-83A1-F6EECF244321}">
                <p14:modId xmlns:p14="http://schemas.microsoft.com/office/powerpoint/2010/main" val="1828621755"/>
              </p:ext>
            </p:extLst>
          </p:nvPr>
        </p:nvGraphicFramePr>
        <p:xfrm>
          <a:off x="2000249" y="3771900"/>
          <a:ext cx="8128002" cy="185420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4106991176"/>
                    </a:ext>
                  </a:extLst>
                </a:gridCol>
                <a:gridCol w="1354667">
                  <a:extLst>
                    <a:ext uri="{9D8B030D-6E8A-4147-A177-3AD203B41FA5}">
                      <a16:colId xmlns:a16="http://schemas.microsoft.com/office/drawing/2014/main" val="2662280140"/>
                    </a:ext>
                  </a:extLst>
                </a:gridCol>
                <a:gridCol w="1354667">
                  <a:extLst>
                    <a:ext uri="{9D8B030D-6E8A-4147-A177-3AD203B41FA5}">
                      <a16:colId xmlns:a16="http://schemas.microsoft.com/office/drawing/2014/main" val="3451489612"/>
                    </a:ext>
                  </a:extLst>
                </a:gridCol>
                <a:gridCol w="1354667">
                  <a:extLst>
                    <a:ext uri="{9D8B030D-6E8A-4147-A177-3AD203B41FA5}">
                      <a16:colId xmlns:a16="http://schemas.microsoft.com/office/drawing/2014/main" val="2181510925"/>
                    </a:ext>
                  </a:extLst>
                </a:gridCol>
                <a:gridCol w="1354667">
                  <a:extLst>
                    <a:ext uri="{9D8B030D-6E8A-4147-A177-3AD203B41FA5}">
                      <a16:colId xmlns:a16="http://schemas.microsoft.com/office/drawing/2014/main" val="3617135429"/>
                    </a:ext>
                  </a:extLst>
                </a:gridCol>
                <a:gridCol w="1354667">
                  <a:extLst>
                    <a:ext uri="{9D8B030D-6E8A-4147-A177-3AD203B41FA5}">
                      <a16:colId xmlns:a16="http://schemas.microsoft.com/office/drawing/2014/main" val="2323300385"/>
                    </a:ext>
                  </a:extLst>
                </a:gridCol>
              </a:tblGrid>
              <a:tr h="370840">
                <a:tc>
                  <a:txBody>
                    <a:bodyPr/>
                    <a:lstStyle/>
                    <a:p>
                      <a:pPr algn="ctr"/>
                      <a:r>
                        <a:rPr lang="en-US" dirty="0"/>
                        <a:t>Processor</a:t>
                      </a:r>
                    </a:p>
                  </a:txBody>
                  <a:tcPr/>
                </a:tc>
                <a:tc>
                  <a:txBody>
                    <a:bodyPr/>
                    <a:lstStyle/>
                    <a:p>
                      <a:pPr algn="ctr"/>
                      <a:r>
                        <a:rPr lang="en-US" dirty="0" err="1"/>
                        <a:t>GeantV</a:t>
                      </a:r>
                      <a:endParaRPr lang="en-US" dirty="0"/>
                    </a:p>
                  </a:txBody>
                  <a:tcPr/>
                </a:tc>
                <a:tc>
                  <a:txBody>
                    <a:bodyPr/>
                    <a:lstStyle/>
                    <a:p>
                      <a:pPr algn="ctr"/>
                      <a:r>
                        <a:rPr lang="en-US" dirty="0" err="1"/>
                        <a:t>GeantV-vec</a:t>
                      </a:r>
                      <a:endParaRPr lang="en-US" dirty="0"/>
                    </a:p>
                  </a:txBody>
                  <a:tcPr/>
                </a:tc>
                <a:tc>
                  <a:txBody>
                    <a:bodyPr/>
                    <a:lstStyle/>
                    <a:p>
                      <a:pPr algn="ctr"/>
                      <a:r>
                        <a:rPr lang="en-US" dirty="0"/>
                        <a:t>Geant4</a:t>
                      </a:r>
                    </a:p>
                  </a:txBody>
                  <a:tcPr/>
                </a:tc>
                <a:tc>
                  <a:txBody>
                    <a:bodyPr/>
                    <a:lstStyle/>
                    <a:p>
                      <a:pPr algn="ctr"/>
                      <a:r>
                        <a:rPr lang="en-US" dirty="0"/>
                        <a:t>G4/GV</a:t>
                      </a:r>
                    </a:p>
                  </a:txBody>
                  <a:tcPr/>
                </a:tc>
                <a:tc>
                  <a:txBody>
                    <a:bodyPr/>
                    <a:lstStyle/>
                    <a:p>
                      <a:pPr algn="ctr"/>
                      <a:r>
                        <a:rPr lang="en-US" dirty="0"/>
                        <a:t>G4/GV-</a:t>
                      </a:r>
                      <a:r>
                        <a:rPr lang="en-US" dirty="0" err="1"/>
                        <a:t>vec</a:t>
                      </a:r>
                      <a:endParaRPr lang="en-US" dirty="0"/>
                    </a:p>
                  </a:txBody>
                  <a:tcPr/>
                </a:tc>
                <a:extLst>
                  <a:ext uri="{0D108BD9-81ED-4DB2-BD59-A6C34878D82A}">
                    <a16:rowId xmlns:a16="http://schemas.microsoft.com/office/drawing/2014/main" val="3002234101"/>
                  </a:ext>
                </a:extLst>
              </a:tr>
              <a:tr h="370840">
                <a:tc>
                  <a:txBody>
                    <a:bodyPr/>
                    <a:lstStyle/>
                    <a:p>
                      <a:pPr algn="ctr"/>
                      <a:r>
                        <a:rPr lang="en-US" dirty="0"/>
                        <a:t>SSE4-2.3-15</a:t>
                      </a:r>
                    </a:p>
                  </a:txBody>
                  <a:tcPr/>
                </a:tc>
                <a:tc>
                  <a:txBody>
                    <a:bodyPr/>
                    <a:lstStyle/>
                    <a:p>
                      <a:pPr algn="ctr"/>
                      <a:r>
                        <a:rPr lang="en-US" dirty="0"/>
                        <a:t>4457</a:t>
                      </a:r>
                    </a:p>
                  </a:txBody>
                  <a:tcPr/>
                </a:tc>
                <a:tc>
                  <a:txBody>
                    <a:bodyPr/>
                    <a:lstStyle/>
                    <a:p>
                      <a:pPr algn="ctr"/>
                      <a:r>
                        <a:rPr lang="en-US" dirty="0"/>
                        <a:t>4333</a:t>
                      </a:r>
                    </a:p>
                  </a:txBody>
                  <a:tcPr/>
                </a:tc>
                <a:tc>
                  <a:txBody>
                    <a:bodyPr/>
                    <a:lstStyle/>
                    <a:p>
                      <a:pPr algn="ctr"/>
                      <a:r>
                        <a:rPr lang="en-US" dirty="0"/>
                        <a:t>6627</a:t>
                      </a:r>
                    </a:p>
                  </a:txBody>
                  <a:tcPr/>
                </a:tc>
                <a:tc>
                  <a:txBody>
                    <a:bodyPr/>
                    <a:lstStyle/>
                    <a:p>
                      <a:pPr algn="ctr"/>
                      <a:r>
                        <a:rPr lang="en-US" dirty="0"/>
                        <a:t>1.49</a:t>
                      </a:r>
                    </a:p>
                  </a:txBody>
                  <a:tcPr/>
                </a:tc>
                <a:tc>
                  <a:txBody>
                    <a:bodyPr/>
                    <a:lstStyle/>
                    <a:p>
                      <a:pPr algn="ctr"/>
                      <a:r>
                        <a:rPr lang="en-US" dirty="0"/>
                        <a:t>1.53</a:t>
                      </a:r>
                    </a:p>
                  </a:txBody>
                  <a:tcPr/>
                </a:tc>
                <a:extLst>
                  <a:ext uri="{0D108BD9-81ED-4DB2-BD59-A6C34878D82A}">
                    <a16:rowId xmlns:a16="http://schemas.microsoft.com/office/drawing/2014/main" val="68398528"/>
                  </a:ext>
                </a:extLst>
              </a:tr>
              <a:tr h="370840">
                <a:tc>
                  <a:txBody>
                    <a:bodyPr/>
                    <a:lstStyle/>
                    <a:p>
                      <a:pPr algn="ctr"/>
                      <a:r>
                        <a:rPr lang="en-US" dirty="0"/>
                        <a:t>AVX-2.0-15</a:t>
                      </a:r>
                    </a:p>
                  </a:txBody>
                  <a:tcPr/>
                </a:tc>
                <a:tc>
                  <a:txBody>
                    <a:bodyPr/>
                    <a:lstStyle/>
                    <a:p>
                      <a:pPr algn="ctr"/>
                      <a:r>
                        <a:rPr lang="en-US" dirty="0"/>
                        <a:t>2621</a:t>
                      </a:r>
                    </a:p>
                  </a:txBody>
                  <a:tcPr/>
                </a:tc>
                <a:tc>
                  <a:txBody>
                    <a:bodyPr/>
                    <a:lstStyle/>
                    <a:p>
                      <a:pPr algn="ctr"/>
                      <a:r>
                        <a:rPr lang="en-US" dirty="0"/>
                        <a:t>2331</a:t>
                      </a:r>
                    </a:p>
                  </a:txBody>
                  <a:tcPr/>
                </a:tc>
                <a:tc>
                  <a:txBody>
                    <a:bodyPr/>
                    <a:lstStyle/>
                    <a:p>
                      <a:pPr algn="ctr"/>
                      <a:r>
                        <a:rPr lang="en-US" dirty="0"/>
                        <a:t>4938</a:t>
                      </a:r>
                    </a:p>
                  </a:txBody>
                  <a:tcPr/>
                </a:tc>
                <a:tc>
                  <a:txBody>
                    <a:bodyPr/>
                    <a:lstStyle/>
                    <a:p>
                      <a:pPr algn="ctr"/>
                      <a:r>
                        <a:rPr lang="en-US" dirty="0"/>
                        <a:t>1.88</a:t>
                      </a:r>
                    </a:p>
                  </a:txBody>
                  <a:tcPr/>
                </a:tc>
                <a:tc>
                  <a:txBody>
                    <a:bodyPr/>
                    <a:lstStyle/>
                    <a:p>
                      <a:pPr algn="ctr"/>
                      <a:r>
                        <a:rPr lang="en-US" dirty="0">
                          <a:solidFill>
                            <a:srgbClr val="C00000"/>
                          </a:solidFill>
                        </a:rPr>
                        <a:t>2.12</a:t>
                      </a:r>
                    </a:p>
                  </a:txBody>
                  <a:tcPr/>
                </a:tc>
                <a:extLst>
                  <a:ext uri="{0D108BD9-81ED-4DB2-BD59-A6C34878D82A}">
                    <a16:rowId xmlns:a16="http://schemas.microsoft.com/office/drawing/2014/main" val="3467761276"/>
                  </a:ext>
                </a:extLst>
              </a:tr>
              <a:tr h="370840">
                <a:tc>
                  <a:txBody>
                    <a:bodyPr/>
                    <a:lstStyle/>
                    <a:p>
                      <a:pPr algn="ctr"/>
                      <a:r>
                        <a:rPr lang="en-US" dirty="0"/>
                        <a:t>AVX2-2.4-35</a:t>
                      </a:r>
                    </a:p>
                  </a:txBody>
                  <a:tcPr/>
                </a:tc>
                <a:tc>
                  <a:txBody>
                    <a:bodyPr/>
                    <a:lstStyle/>
                    <a:p>
                      <a:pPr algn="ctr"/>
                      <a:r>
                        <a:rPr lang="en-US" dirty="0"/>
                        <a:t>1628</a:t>
                      </a:r>
                    </a:p>
                  </a:txBody>
                  <a:tcPr/>
                </a:tc>
                <a:tc>
                  <a:txBody>
                    <a:bodyPr/>
                    <a:lstStyle/>
                    <a:p>
                      <a:pPr algn="ctr"/>
                      <a:r>
                        <a:rPr lang="en-US" dirty="0"/>
                        <a:t>1530</a:t>
                      </a:r>
                    </a:p>
                  </a:txBody>
                  <a:tcPr/>
                </a:tc>
                <a:tc>
                  <a:txBody>
                    <a:bodyPr/>
                    <a:lstStyle/>
                    <a:p>
                      <a:pPr algn="ctr"/>
                      <a:r>
                        <a:rPr lang="en-US" dirty="0"/>
                        <a:t>2182</a:t>
                      </a:r>
                    </a:p>
                  </a:txBody>
                  <a:tcPr/>
                </a:tc>
                <a:tc>
                  <a:txBody>
                    <a:bodyPr/>
                    <a:lstStyle/>
                    <a:p>
                      <a:pPr algn="ctr"/>
                      <a:r>
                        <a:rPr lang="en-US" dirty="0"/>
                        <a:t>1.34</a:t>
                      </a:r>
                    </a:p>
                  </a:txBody>
                  <a:tcPr/>
                </a:tc>
                <a:tc>
                  <a:txBody>
                    <a:bodyPr/>
                    <a:lstStyle/>
                    <a:p>
                      <a:pPr algn="ctr"/>
                      <a:r>
                        <a:rPr lang="en-US" dirty="0">
                          <a:solidFill>
                            <a:srgbClr val="C00000"/>
                          </a:solidFill>
                        </a:rPr>
                        <a:t>1.43</a:t>
                      </a:r>
                    </a:p>
                  </a:txBody>
                  <a:tcPr/>
                </a:tc>
                <a:extLst>
                  <a:ext uri="{0D108BD9-81ED-4DB2-BD59-A6C34878D82A}">
                    <a16:rowId xmlns:a16="http://schemas.microsoft.com/office/drawing/2014/main" val="1413190204"/>
                  </a:ext>
                </a:extLst>
              </a:tr>
              <a:tr h="370840">
                <a:tc>
                  <a:txBody>
                    <a:bodyPr/>
                    <a:lstStyle/>
                    <a:p>
                      <a:pPr algn="ctr"/>
                      <a:r>
                        <a:rPr lang="en-US" dirty="0"/>
                        <a:t>AVX2-2.5-28</a:t>
                      </a:r>
                    </a:p>
                  </a:txBody>
                  <a:tcPr/>
                </a:tc>
                <a:tc>
                  <a:txBody>
                    <a:bodyPr/>
                    <a:lstStyle/>
                    <a:p>
                      <a:pPr algn="ctr"/>
                      <a:r>
                        <a:rPr lang="en-US" dirty="0"/>
                        <a:t>1186</a:t>
                      </a:r>
                    </a:p>
                  </a:txBody>
                  <a:tcPr/>
                </a:tc>
                <a:tc>
                  <a:txBody>
                    <a:bodyPr/>
                    <a:lstStyle/>
                    <a:p>
                      <a:pPr algn="ctr"/>
                      <a:r>
                        <a:rPr lang="en-US" dirty="0"/>
                        <a:t>1275</a:t>
                      </a:r>
                    </a:p>
                  </a:txBody>
                  <a:tcPr/>
                </a:tc>
                <a:tc>
                  <a:txBody>
                    <a:bodyPr/>
                    <a:lstStyle/>
                    <a:p>
                      <a:pPr algn="ctr"/>
                      <a:r>
                        <a:rPr lang="en-US" dirty="0"/>
                        <a:t>1875</a:t>
                      </a:r>
                    </a:p>
                  </a:txBody>
                  <a:tcPr/>
                </a:tc>
                <a:tc>
                  <a:txBody>
                    <a:bodyPr/>
                    <a:lstStyle/>
                    <a:p>
                      <a:pPr algn="ctr"/>
                      <a:r>
                        <a:rPr lang="en-US" dirty="0"/>
                        <a:t>1.58</a:t>
                      </a:r>
                    </a:p>
                  </a:txBody>
                  <a:tcPr/>
                </a:tc>
                <a:tc>
                  <a:txBody>
                    <a:bodyPr/>
                    <a:lstStyle/>
                    <a:p>
                      <a:pPr algn="ctr"/>
                      <a:r>
                        <a:rPr lang="en-US" dirty="0">
                          <a:solidFill>
                            <a:schemeClr val="tx1"/>
                          </a:solidFill>
                        </a:rPr>
                        <a:t>1.47</a:t>
                      </a:r>
                    </a:p>
                  </a:txBody>
                  <a:tcPr/>
                </a:tc>
                <a:extLst>
                  <a:ext uri="{0D108BD9-81ED-4DB2-BD59-A6C34878D82A}">
                    <a16:rowId xmlns:a16="http://schemas.microsoft.com/office/drawing/2014/main" val="1792010421"/>
                  </a:ext>
                </a:extLst>
              </a:tr>
            </a:tbl>
          </a:graphicData>
        </a:graphic>
      </p:graphicFrame>
    </p:spTree>
    <p:extLst>
      <p:ext uri="{BB962C8B-B14F-4D97-AF65-F5344CB8AC3E}">
        <p14:creationId xmlns:p14="http://schemas.microsoft.com/office/powerpoint/2010/main" val="39681921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Vector Instruction and Gain (AVX)</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81000" y="800100"/>
            <a:ext cx="11391900" cy="5765800"/>
          </a:xfrm>
        </p:spPr>
        <p:txBody>
          <a:bodyPr>
            <a:normAutofit/>
          </a:bodyPr>
          <a:lstStyle/>
          <a:p>
            <a:r>
              <a:rPr lang="en-US" dirty="0"/>
              <a:t>% of vectorization = (PAPI_DP_VEC)/(PAPI_DP_OPS)</a:t>
            </a:r>
          </a:p>
          <a:p>
            <a:pPr lvl="1"/>
            <a:r>
              <a:rPr lang="en-US" dirty="0"/>
              <a:t>PAPI DP VEC = Double precision vector/SIMD instructions </a:t>
            </a:r>
          </a:p>
          <a:p>
            <a:pPr lvl="1"/>
            <a:r>
              <a:rPr lang="en-US" dirty="0"/>
              <a:t>PAPI DP OPS = Floating point (double precision) operations </a:t>
            </a:r>
          </a:p>
          <a:p>
            <a:r>
              <a:rPr lang="en-US" dirty="0"/>
              <a:t>PAPI (performance API) hardware counters in [1 Billion]</a:t>
            </a:r>
          </a:p>
          <a:p>
            <a:endParaRPr lang="en-US" dirty="0"/>
          </a:p>
          <a:p>
            <a:endParaRPr lang="en-US" dirty="0"/>
          </a:p>
          <a:p>
            <a:endParaRPr lang="en-US" dirty="0"/>
          </a:p>
          <a:p>
            <a:endParaRPr lang="en-US" dirty="0"/>
          </a:p>
          <a:p>
            <a:endParaRPr lang="en-US" dirty="0"/>
          </a:p>
          <a:p>
            <a:endParaRPr lang="en-US" dirty="0"/>
          </a:p>
          <a:p>
            <a:r>
              <a:rPr lang="en-US" dirty="0"/>
              <a:t>% of vectorization is high, but gain is small</a:t>
            </a:r>
          </a:p>
          <a:p>
            <a:pPr lvl="1"/>
            <a:r>
              <a:rPr lang="en-US" dirty="0"/>
              <a:t>Vectorization comes with the price of too many data moves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350" y="2654300"/>
            <a:ext cx="10058400" cy="2975180"/>
          </a:xfrm>
          <a:prstGeom prst="rect">
            <a:avLst/>
          </a:prstGeom>
        </p:spPr>
      </p:pic>
      <p:sp>
        <p:nvSpPr>
          <p:cNvPr id="4" name="Slide Number Placeholder 3">
            <a:extLst>
              <a:ext uri="{FF2B5EF4-FFF2-40B4-BE49-F238E27FC236}">
                <a16:creationId xmlns:a16="http://schemas.microsoft.com/office/drawing/2014/main" id="{42F2C3A4-430C-7B44-A619-783A2DB08DCF}"/>
              </a:ext>
            </a:extLst>
          </p:cNvPr>
          <p:cNvSpPr>
            <a:spLocks noGrp="1"/>
          </p:cNvSpPr>
          <p:nvPr>
            <p:ph type="sldNum" sz="quarter" idx="12"/>
          </p:nvPr>
        </p:nvSpPr>
        <p:spPr/>
        <p:txBody>
          <a:bodyPr/>
          <a:lstStyle/>
          <a:p>
            <a:fld id="{40FD0629-489C-2B4C-9462-5B2376EE3AC2}" type="slidenum">
              <a:rPr lang="en-US" smtClean="0"/>
              <a:t>44</a:t>
            </a:fld>
            <a:endParaRPr lang="en-US"/>
          </a:p>
        </p:txBody>
      </p:sp>
    </p:spTree>
    <p:extLst>
      <p:ext uri="{BB962C8B-B14F-4D97-AF65-F5344CB8AC3E}">
        <p14:creationId xmlns:p14="http://schemas.microsoft.com/office/powerpoint/2010/main" val="7324404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Performance Comparison: Geant4 vs. GeantV libraries</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84982" y="1092200"/>
            <a:ext cx="11391900" cy="5588000"/>
          </a:xfrm>
        </p:spPr>
        <p:txBody>
          <a:bodyPr>
            <a:normAutofit lnSpcReduction="10000"/>
          </a:bodyPr>
          <a:lstStyle/>
          <a:p>
            <a:r>
              <a:rPr lang="en-US" dirty="0"/>
              <a:t> Exclusive time (%) of big libraries </a:t>
            </a:r>
          </a:p>
          <a:p>
            <a:endParaRPr lang="en-US" dirty="0"/>
          </a:p>
          <a:p>
            <a:endParaRPr lang="en-US" dirty="0"/>
          </a:p>
          <a:p>
            <a:endParaRPr lang="en-US" dirty="0"/>
          </a:p>
          <a:p>
            <a:endParaRPr lang="en-US" dirty="0"/>
          </a:p>
          <a:p>
            <a:endParaRPr lang="en-US" dirty="0"/>
          </a:p>
          <a:p>
            <a:endParaRPr lang="en-US" dirty="0"/>
          </a:p>
          <a:p>
            <a:endParaRPr lang="en-US" dirty="0"/>
          </a:p>
          <a:p>
            <a:r>
              <a:rPr lang="en-US" dirty="0"/>
              <a:t>There are not much variations in the percent of time over different processors (CPUs/Cache Size)</a:t>
            </a:r>
          </a:p>
          <a:p>
            <a:r>
              <a:rPr lang="en-US" dirty="0"/>
              <a:t>The performance difference between Geant4 and GeantV is a global effect (i.e., not driven by a single module or a set of functions) </a:t>
            </a:r>
          </a:p>
          <a:p>
            <a:endParaRPr lang="en-US" dirty="0"/>
          </a:p>
          <a:p>
            <a:endParaRPr lang="en-US" dirty="0"/>
          </a:p>
          <a:p>
            <a:endParaRPr lang="en-US" dirty="0"/>
          </a:p>
          <a:p>
            <a:endParaRPr lang="en-US"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7347" y="1625600"/>
            <a:ext cx="5389535"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585" y="1625600"/>
            <a:ext cx="5882744" cy="2971800"/>
          </a:xfrm>
          <a:prstGeom prst="rect">
            <a:avLst/>
          </a:prstGeom>
        </p:spPr>
      </p:pic>
      <p:sp>
        <p:nvSpPr>
          <p:cNvPr id="4" name="Slide Number Placeholder 3">
            <a:extLst>
              <a:ext uri="{FF2B5EF4-FFF2-40B4-BE49-F238E27FC236}">
                <a16:creationId xmlns:a16="http://schemas.microsoft.com/office/drawing/2014/main" id="{0A0911AC-888C-DC4E-AD54-E32159F11B09}"/>
              </a:ext>
            </a:extLst>
          </p:cNvPr>
          <p:cNvSpPr>
            <a:spLocks noGrp="1"/>
          </p:cNvSpPr>
          <p:nvPr>
            <p:ph type="sldNum" sz="quarter" idx="12"/>
          </p:nvPr>
        </p:nvSpPr>
        <p:spPr/>
        <p:txBody>
          <a:bodyPr/>
          <a:lstStyle/>
          <a:p>
            <a:fld id="{40FD0629-489C-2B4C-9462-5B2376EE3AC2}" type="slidenum">
              <a:rPr lang="en-US" smtClean="0"/>
              <a:t>45</a:t>
            </a:fld>
            <a:endParaRPr lang="en-US"/>
          </a:p>
        </p:txBody>
      </p:sp>
    </p:spTree>
    <p:extLst>
      <p:ext uri="{BB962C8B-B14F-4D97-AF65-F5344CB8AC3E}">
        <p14:creationId xmlns:p14="http://schemas.microsoft.com/office/powerpoint/2010/main" val="12383522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Performance Comparison: L1 Cache and TLB Misses</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81000" y="800100"/>
            <a:ext cx="11391900" cy="5765800"/>
          </a:xfrm>
        </p:spPr>
        <p:txBody>
          <a:bodyPr>
            <a:normAutofit/>
          </a:bodyPr>
          <a:lstStyle/>
          <a:p>
            <a:r>
              <a:rPr lang="en-US" dirty="0"/>
              <a:t>L1 cache miss: in [Billion] counters </a:t>
            </a:r>
          </a:p>
          <a:p>
            <a:endParaRPr lang="en-US" dirty="0"/>
          </a:p>
          <a:p>
            <a:endParaRPr lang="en-US" dirty="0"/>
          </a:p>
          <a:p>
            <a:endParaRPr lang="en-US" dirty="0"/>
          </a:p>
          <a:p>
            <a:pPr lvl="1"/>
            <a:r>
              <a:rPr lang="en-US" dirty="0"/>
              <a:t>ICM (DCM) = Instruction (data) cache miss</a:t>
            </a:r>
          </a:p>
          <a:p>
            <a:pPr lvl="1"/>
            <a:r>
              <a:rPr lang="en-US" dirty="0" err="1"/>
              <a:t>GeantV</a:t>
            </a:r>
            <a:r>
              <a:rPr lang="en-US" dirty="0"/>
              <a:t> shows significantly less ICM, quite similar DCM</a:t>
            </a:r>
          </a:p>
          <a:p>
            <a:r>
              <a:rPr lang="en-US" dirty="0"/>
              <a:t>TLB (translation lookaside buffer) miss: in [1M] counters</a:t>
            </a:r>
          </a:p>
          <a:p>
            <a:pPr lvl="1"/>
            <a:r>
              <a:rPr lang="en-US" dirty="0"/>
              <a:t>cache for page tables which map addresses between virtual and physical memory</a:t>
            </a:r>
          </a:p>
          <a:p>
            <a:pPr lvl="1"/>
            <a:r>
              <a:rPr lang="en-US" dirty="0"/>
              <a:t>GeantV show much less TLB misses (code page tables more compact fitting TLB)</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700" y="1270000"/>
            <a:ext cx="8648700" cy="15079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700" y="4953108"/>
            <a:ext cx="8458200" cy="1612792"/>
          </a:xfrm>
          <a:prstGeom prst="rect">
            <a:avLst/>
          </a:prstGeom>
        </p:spPr>
      </p:pic>
      <p:sp>
        <p:nvSpPr>
          <p:cNvPr id="4" name="Slide Number Placeholder 3">
            <a:extLst>
              <a:ext uri="{FF2B5EF4-FFF2-40B4-BE49-F238E27FC236}">
                <a16:creationId xmlns:a16="http://schemas.microsoft.com/office/drawing/2014/main" id="{4E291FFC-7B2F-744C-9D06-EA34954CB515}"/>
              </a:ext>
            </a:extLst>
          </p:cNvPr>
          <p:cNvSpPr>
            <a:spLocks noGrp="1"/>
          </p:cNvSpPr>
          <p:nvPr>
            <p:ph type="sldNum" sz="quarter" idx="12"/>
          </p:nvPr>
        </p:nvSpPr>
        <p:spPr/>
        <p:txBody>
          <a:bodyPr/>
          <a:lstStyle/>
          <a:p>
            <a:fld id="{40FD0629-489C-2B4C-9462-5B2376EE3AC2}" type="slidenum">
              <a:rPr lang="en-US" smtClean="0"/>
              <a:t>46</a:t>
            </a:fld>
            <a:endParaRPr lang="en-US"/>
          </a:p>
        </p:txBody>
      </p:sp>
    </p:spTree>
    <p:extLst>
      <p:ext uri="{BB962C8B-B14F-4D97-AF65-F5344CB8AC3E}">
        <p14:creationId xmlns:p14="http://schemas.microsoft.com/office/powerpoint/2010/main" val="41087953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7D24-3B74-674C-B8D4-7F343496D877}"/>
              </a:ext>
            </a:extLst>
          </p:cNvPr>
          <p:cNvSpPr>
            <a:spLocks noGrp="1"/>
          </p:cNvSpPr>
          <p:nvPr>
            <p:ph type="title"/>
          </p:nvPr>
        </p:nvSpPr>
        <p:spPr>
          <a:xfrm>
            <a:off x="241300" y="200025"/>
            <a:ext cx="11366500" cy="549275"/>
          </a:xfrm>
        </p:spPr>
        <p:txBody>
          <a:bodyPr>
            <a:normAutofit fontScale="90000"/>
          </a:bodyPr>
          <a:lstStyle/>
          <a:p>
            <a:r>
              <a:rPr lang="en-US" dirty="0"/>
              <a:t>Performance Comparison: IPC and FMO</a:t>
            </a:r>
          </a:p>
        </p:txBody>
      </p:sp>
      <p:sp>
        <p:nvSpPr>
          <p:cNvPr id="3" name="Content Placeholder 2">
            <a:extLst>
              <a:ext uri="{FF2B5EF4-FFF2-40B4-BE49-F238E27FC236}">
                <a16:creationId xmlns:a16="http://schemas.microsoft.com/office/drawing/2014/main" id="{CA514A54-50EB-3F4C-9531-13C2937A8C88}"/>
              </a:ext>
            </a:extLst>
          </p:cNvPr>
          <p:cNvSpPr>
            <a:spLocks noGrp="1"/>
          </p:cNvSpPr>
          <p:nvPr>
            <p:ph idx="1"/>
          </p:nvPr>
        </p:nvSpPr>
        <p:spPr>
          <a:xfrm>
            <a:off x="381000" y="800100"/>
            <a:ext cx="11391900" cy="5765800"/>
          </a:xfrm>
        </p:spPr>
        <p:txBody>
          <a:bodyPr>
            <a:normAutofit/>
          </a:bodyPr>
          <a:lstStyle/>
          <a:p>
            <a:r>
              <a:rPr lang="en-US" dirty="0"/>
              <a:t>IPC = Instruction(INS)/Cycle(CYC) : Good Balance with Minimal Stall </a:t>
            </a:r>
          </a:p>
          <a:p>
            <a:endParaRPr lang="en-US" dirty="0"/>
          </a:p>
          <a:p>
            <a:endParaRPr lang="en-US" dirty="0"/>
          </a:p>
          <a:p>
            <a:endParaRPr lang="en-US" dirty="0"/>
          </a:p>
          <a:p>
            <a:pPr lvl="1"/>
            <a:r>
              <a:rPr lang="en-US" dirty="0"/>
              <a:t>IPC variation across CPUs relatively smaller in </a:t>
            </a:r>
            <a:r>
              <a:rPr lang="en-US" dirty="0" err="1"/>
              <a:t>GeantV</a:t>
            </a:r>
            <a:r>
              <a:rPr lang="en-US" dirty="0"/>
              <a:t> compared to Geant4</a:t>
            </a:r>
          </a:p>
          <a:p>
            <a:pPr lvl="2"/>
            <a:r>
              <a:rPr lang="en-US" dirty="0"/>
              <a:t>For Geant4, INS is nearly constant, but CYC widely varies </a:t>
            </a:r>
          </a:p>
          <a:p>
            <a:r>
              <a:rPr lang="en-US" dirty="0"/>
              <a:t>FMO = </a:t>
            </a:r>
            <a:r>
              <a:rPr lang="mr-IN" dirty="0"/>
              <a:t>FL/(LD+SR) </a:t>
            </a:r>
            <a:r>
              <a:rPr lang="en-US" dirty="0"/>
              <a:t>: CPU Utilization</a:t>
            </a:r>
          </a:p>
          <a:p>
            <a:pPr lvl="1"/>
            <a:r>
              <a:rPr lang="en-US" dirty="0"/>
              <a:t>FL (Floating point instruction), LD (load), SR (store) in [1B] counters</a:t>
            </a:r>
          </a:p>
          <a:p>
            <a:pPr lvl="1"/>
            <a:r>
              <a:rPr lang="en-US" dirty="0"/>
              <a:t>GeantV shows the better FMO in all tested platforms (less LD+SR)</a:t>
            </a:r>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900" y="1308100"/>
            <a:ext cx="8382000" cy="141433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350" y="4864100"/>
            <a:ext cx="10058400" cy="1595059"/>
          </a:xfrm>
          <a:prstGeom prst="rect">
            <a:avLst/>
          </a:prstGeom>
        </p:spPr>
      </p:pic>
      <p:sp>
        <p:nvSpPr>
          <p:cNvPr id="5" name="Slide Number Placeholder 4">
            <a:extLst>
              <a:ext uri="{FF2B5EF4-FFF2-40B4-BE49-F238E27FC236}">
                <a16:creationId xmlns:a16="http://schemas.microsoft.com/office/drawing/2014/main" id="{1DE0BFC6-C120-1B43-878D-7F3B7FAA2325}"/>
              </a:ext>
            </a:extLst>
          </p:cNvPr>
          <p:cNvSpPr>
            <a:spLocks noGrp="1"/>
          </p:cNvSpPr>
          <p:nvPr>
            <p:ph type="sldNum" sz="quarter" idx="12"/>
          </p:nvPr>
        </p:nvSpPr>
        <p:spPr/>
        <p:txBody>
          <a:bodyPr/>
          <a:lstStyle/>
          <a:p>
            <a:fld id="{40FD0629-489C-2B4C-9462-5B2376EE3AC2}" type="slidenum">
              <a:rPr lang="en-US" smtClean="0"/>
              <a:t>47</a:t>
            </a:fld>
            <a:endParaRPr lang="en-US"/>
          </a:p>
        </p:txBody>
      </p:sp>
    </p:spTree>
    <p:extLst>
      <p:ext uri="{BB962C8B-B14F-4D97-AF65-F5344CB8AC3E}">
        <p14:creationId xmlns:p14="http://schemas.microsoft.com/office/powerpoint/2010/main" val="42446888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A2AA0-4A71-9B40-9E80-E936DF175594}"/>
              </a:ext>
            </a:extLst>
          </p:cNvPr>
          <p:cNvSpPr>
            <a:spLocks noGrp="1"/>
          </p:cNvSpPr>
          <p:nvPr>
            <p:ph type="title"/>
          </p:nvPr>
        </p:nvSpPr>
        <p:spPr/>
        <p:txBody>
          <a:bodyPr/>
          <a:lstStyle/>
          <a:p>
            <a:r>
              <a:rPr lang="en-US" dirty="0"/>
              <a:t>Application profiles from </a:t>
            </a:r>
            <a:r>
              <a:rPr lang="en-US" dirty="0" err="1"/>
              <a:t>VTune</a:t>
            </a:r>
            <a:r>
              <a:rPr lang="en-US" dirty="0"/>
              <a:t> microarchitecture analysis – CMS benchmark</a:t>
            </a:r>
          </a:p>
        </p:txBody>
      </p:sp>
      <p:sp>
        <p:nvSpPr>
          <p:cNvPr id="4" name="Slide Number Placeholder 3">
            <a:extLst>
              <a:ext uri="{FF2B5EF4-FFF2-40B4-BE49-F238E27FC236}">
                <a16:creationId xmlns:a16="http://schemas.microsoft.com/office/drawing/2014/main" id="{71F16D45-C5EF-9647-9942-3AE34A6C0145}"/>
              </a:ext>
            </a:extLst>
          </p:cNvPr>
          <p:cNvSpPr>
            <a:spLocks noGrp="1"/>
          </p:cNvSpPr>
          <p:nvPr>
            <p:ph type="sldNum" sz="quarter" idx="12"/>
          </p:nvPr>
        </p:nvSpPr>
        <p:spPr/>
        <p:txBody>
          <a:bodyPr/>
          <a:lstStyle/>
          <a:p>
            <a:fld id="{40FD0629-489C-2B4C-9462-5B2376EE3AC2}" type="slidenum">
              <a:rPr lang="en-US" smtClean="0"/>
              <a:t>48</a:t>
            </a:fld>
            <a:endParaRPr lang="en-US"/>
          </a:p>
        </p:txBody>
      </p:sp>
      <p:pic>
        <p:nvPicPr>
          <p:cNvPr id="5" name="Picture 4">
            <a:extLst>
              <a:ext uri="{FF2B5EF4-FFF2-40B4-BE49-F238E27FC236}">
                <a16:creationId xmlns:a16="http://schemas.microsoft.com/office/drawing/2014/main" id="{FEC4F7F2-3407-A24E-A51C-75EC9E660C60}"/>
              </a:ext>
            </a:extLst>
          </p:cNvPr>
          <p:cNvPicPr>
            <a:picLocks noChangeAspect="1"/>
          </p:cNvPicPr>
          <p:nvPr/>
        </p:nvPicPr>
        <p:blipFill>
          <a:blip r:embed="rId3"/>
          <a:stretch>
            <a:fillRect/>
          </a:stretch>
        </p:blipFill>
        <p:spPr>
          <a:xfrm>
            <a:off x="596900" y="2524693"/>
            <a:ext cx="5499100" cy="3505200"/>
          </a:xfrm>
          <a:prstGeom prst="rect">
            <a:avLst/>
          </a:prstGeom>
        </p:spPr>
      </p:pic>
      <p:pic>
        <p:nvPicPr>
          <p:cNvPr id="6" name="Picture 5">
            <a:extLst>
              <a:ext uri="{FF2B5EF4-FFF2-40B4-BE49-F238E27FC236}">
                <a16:creationId xmlns:a16="http://schemas.microsoft.com/office/drawing/2014/main" id="{374C0AE5-F376-FD4C-BEA9-A185A22AB463}"/>
              </a:ext>
            </a:extLst>
          </p:cNvPr>
          <p:cNvPicPr>
            <a:picLocks noChangeAspect="1"/>
          </p:cNvPicPr>
          <p:nvPr/>
        </p:nvPicPr>
        <p:blipFill>
          <a:blip r:embed="rId4"/>
          <a:stretch>
            <a:fillRect/>
          </a:stretch>
        </p:blipFill>
        <p:spPr>
          <a:xfrm>
            <a:off x="6304349" y="2524693"/>
            <a:ext cx="5613400" cy="3517900"/>
          </a:xfrm>
          <a:prstGeom prst="rect">
            <a:avLst/>
          </a:prstGeom>
        </p:spPr>
      </p:pic>
      <p:sp>
        <p:nvSpPr>
          <p:cNvPr id="7" name="TextBox 6">
            <a:extLst>
              <a:ext uri="{FF2B5EF4-FFF2-40B4-BE49-F238E27FC236}">
                <a16:creationId xmlns:a16="http://schemas.microsoft.com/office/drawing/2014/main" id="{64908D7A-7EBA-7047-A796-0D7D89BBE5FA}"/>
              </a:ext>
            </a:extLst>
          </p:cNvPr>
          <p:cNvSpPr txBox="1"/>
          <p:nvPr/>
        </p:nvSpPr>
        <p:spPr>
          <a:xfrm>
            <a:off x="2730988" y="1781908"/>
            <a:ext cx="1230923" cy="461665"/>
          </a:xfrm>
          <a:prstGeom prst="rect">
            <a:avLst/>
          </a:prstGeom>
          <a:noFill/>
        </p:spPr>
        <p:txBody>
          <a:bodyPr wrap="square" rtlCol="0">
            <a:spAutoFit/>
          </a:bodyPr>
          <a:lstStyle/>
          <a:p>
            <a:r>
              <a:rPr lang="en-US" sz="2400" dirty="0">
                <a:solidFill>
                  <a:srgbClr val="0070C0"/>
                </a:solidFill>
              </a:rPr>
              <a:t>Geant4</a:t>
            </a:r>
          </a:p>
        </p:txBody>
      </p:sp>
      <p:sp>
        <p:nvSpPr>
          <p:cNvPr id="8" name="TextBox 7">
            <a:extLst>
              <a:ext uri="{FF2B5EF4-FFF2-40B4-BE49-F238E27FC236}">
                <a16:creationId xmlns:a16="http://schemas.microsoft.com/office/drawing/2014/main" id="{09E9BB7C-27BC-AE41-A9EC-1AE5965C0721}"/>
              </a:ext>
            </a:extLst>
          </p:cNvPr>
          <p:cNvSpPr txBox="1"/>
          <p:nvPr/>
        </p:nvSpPr>
        <p:spPr>
          <a:xfrm>
            <a:off x="8495587" y="1781908"/>
            <a:ext cx="1230923" cy="461665"/>
          </a:xfrm>
          <a:prstGeom prst="rect">
            <a:avLst/>
          </a:prstGeom>
          <a:noFill/>
        </p:spPr>
        <p:txBody>
          <a:bodyPr wrap="square" rtlCol="0">
            <a:spAutoFit/>
          </a:bodyPr>
          <a:lstStyle/>
          <a:p>
            <a:r>
              <a:rPr lang="en-US" sz="2400" dirty="0" err="1">
                <a:solidFill>
                  <a:srgbClr val="0070C0"/>
                </a:solidFill>
              </a:rPr>
              <a:t>GeantV</a:t>
            </a:r>
            <a:endParaRPr lang="en-US" sz="2400" dirty="0">
              <a:solidFill>
                <a:srgbClr val="0070C0"/>
              </a:solidFill>
            </a:endParaRPr>
          </a:p>
        </p:txBody>
      </p:sp>
      <p:sp>
        <p:nvSpPr>
          <p:cNvPr id="9" name="TextBox 8">
            <a:extLst>
              <a:ext uri="{FF2B5EF4-FFF2-40B4-BE49-F238E27FC236}">
                <a16:creationId xmlns:a16="http://schemas.microsoft.com/office/drawing/2014/main" id="{A6AB8974-19C3-534F-ABFA-B3ED969C8300}"/>
              </a:ext>
            </a:extLst>
          </p:cNvPr>
          <p:cNvSpPr txBox="1"/>
          <p:nvPr/>
        </p:nvSpPr>
        <p:spPr>
          <a:xfrm>
            <a:off x="984738" y="5943600"/>
            <a:ext cx="4220308" cy="369332"/>
          </a:xfrm>
          <a:prstGeom prst="rect">
            <a:avLst/>
          </a:prstGeom>
          <a:noFill/>
        </p:spPr>
        <p:txBody>
          <a:bodyPr wrap="square" rtlCol="0">
            <a:spAutoFit/>
          </a:bodyPr>
          <a:lstStyle/>
          <a:p>
            <a:r>
              <a:rPr lang="en-US" dirty="0"/>
              <a:t>Frontend &amp; memory bound</a:t>
            </a:r>
          </a:p>
        </p:txBody>
      </p:sp>
      <p:sp>
        <p:nvSpPr>
          <p:cNvPr id="10" name="TextBox 9">
            <a:extLst>
              <a:ext uri="{FF2B5EF4-FFF2-40B4-BE49-F238E27FC236}">
                <a16:creationId xmlns:a16="http://schemas.microsoft.com/office/drawing/2014/main" id="{AA38B9B2-92DE-9A4C-B882-9629378AC408}"/>
              </a:ext>
            </a:extLst>
          </p:cNvPr>
          <p:cNvSpPr txBox="1"/>
          <p:nvPr/>
        </p:nvSpPr>
        <p:spPr>
          <a:xfrm>
            <a:off x="6693876" y="5943600"/>
            <a:ext cx="4220308" cy="369332"/>
          </a:xfrm>
          <a:prstGeom prst="rect">
            <a:avLst/>
          </a:prstGeom>
          <a:noFill/>
        </p:spPr>
        <p:txBody>
          <a:bodyPr wrap="square" rtlCol="0">
            <a:spAutoFit/>
          </a:bodyPr>
          <a:lstStyle/>
          <a:p>
            <a:r>
              <a:rPr lang="en-US" dirty="0"/>
              <a:t>Core &amp; memory bound</a:t>
            </a:r>
          </a:p>
        </p:txBody>
      </p:sp>
      <p:sp>
        <p:nvSpPr>
          <p:cNvPr id="11" name="Oval 10">
            <a:extLst>
              <a:ext uri="{FF2B5EF4-FFF2-40B4-BE49-F238E27FC236}">
                <a16:creationId xmlns:a16="http://schemas.microsoft.com/office/drawing/2014/main" id="{4B075B47-D87B-B543-92C7-413EFF01436E}"/>
              </a:ext>
            </a:extLst>
          </p:cNvPr>
          <p:cNvSpPr/>
          <p:nvPr/>
        </p:nvSpPr>
        <p:spPr>
          <a:xfrm>
            <a:off x="5953898" y="2585958"/>
            <a:ext cx="2656702" cy="1367685"/>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9A635CE7-5626-9B4D-B9CE-5045FA81186C}"/>
              </a:ext>
            </a:extLst>
          </p:cNvPr>
          <p:cNvCxnSpPr/>
          <p:nvPr/>
        </p:nvCxnSpPr>
        <p:spPr>
          <a:xfrm flipH="1" flipV="1">
            <a:off x="6304349" y="2241654"/>
            <a:ext cx="986137" cy="315676"/>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1282470-1CDE-FC4A-A3CA-7670B661BA38}"/>
              </a:ext>
            </a:extLst>
          </p:cNvPr>
          <p:cNvSpPr txBox="1"/>
          <p:nvPr/>
        </p:nvSpPr>
        <p:spPr>
          <a:xfrm>
            <a:off x="5362832" y="1781908"/>
            <a:ext cx="2384854" cy="369332"/>
          </a:xfrm>
          <a:prstGeom prst="rect">
            <a:avLst/>
          </a:prstGeom>
          <a:noFill/>
        </p:spPr>
        <p:txBody>
          <a:bodyPr wrap="square" rtlCol="0">
            <a:spAutoFit/>
          </a:bodyPr>
          <a:lstStyle/>
          <a:p>
            <a:r>
              <a:rPr lang="en-US" dirty="0">
                <a:solidFill>
                  <a:srgbClr val="FF0000"/>
                </a:solidFill>
              </a:rPr>
              <a:t>Can this be improved?</a:t>
            </a:r>
          </a:p>
        </p:txBody>
      </p:sp>
      <p:sp>
        <p:nvSpPr>
          <p:cNvPr id="15" name="Oval 14">
            <a:extLst>
              <a:ext uri="{FF2B5EF4-FFF2-40B4-BE49-F238E27FC236}">
                <a16:creationId xmlns:a16="http://schemas.microsoft.com/office/drawing/2014/main" id="{440FA3E6-F361-094F-AD8C-4187DD9E028D}"/>
              </a:ext>
            </a:extLst>
          </p:cNvPr>
          <p:cNvSpPr/>
          <p:nvPr/>
        </p:nvSpPr>
        <p:spPr>
          <a:xfrm>
            <a:off x="6145124" y="5229446"/>
            <a:ext cx="2274249" cy="594303"/>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B04ED662-1AB2-2845-8DB0-F8DB8625D45F}"/>
              </a:ext>
            </a:extLst>
          </p:cNvPr>
          <p:cNvCxnSpPr>
            <a:cxnSpLocks/>
            <a:stCxn id="15" idx="2"/>
          </p:cNvCxnSpPr>
          <p:nvPr/>
        </p:nvCxnSpPr>
        <p:spPr>
          <a:xfrm flipH="1">
            <a:off x="5598885" y="5526598"/>
            <a:ext cx="546239" cy="601668"/>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F5A31FF-DB9D-4D44-9DD9-6B4DD63EF0E2}"/>
              </a:ext>
            </a:extLst>
          </p:cNvPr>
          <p:cNvSpPr txBox="1"/>
          <p:nvPr/>
        </p:nvSpPr>
        <p:spPr>
          <a:xfrm>
            <a:off x="4679577" y="6171684"/>
            <a:ext cx="2384854" cy="369332"/>
          </a:xfrm>
          <a:prstGeom prst="rect">
            <a:avLst/>
          </a:prstGeom>
          <a:noFill/>
        </p:spPr>
        <p:txBody>
          <a:bodyPr wrap="square" rtlCol="0">
            <a:spAutoFit/>
          </a:bodyPr>
          <a:lstStyle/>
          <a:p>
            <a:r>
              <a:rPr lang="en-US" dirty="0">
                <a:solidFill>
                  <a:srgbClr val="FF0000"/>
                </a:solidFill>
              </a:rPr>
              <a:t>Large, not understood</a:t>
            </a:r>
          </a:p>
        </p:txBody>
      </p:sp>
      <p:sp>
        <p:nvSpPr>
          <p:cNvPr id="17" name="Rectangle 16">
            <a:extLst>
              <a:ext uri="{FF2B5EF4-FFF2-40B4-BE49-F238E27FC236}">
                <a16:creationId xmlns:a16="http://schemas.microsoft.com/office/drawing/2014/main" id="{128BA2EF-14C0-E74B-B7FA-86CF5A69E4D0}"/>
              </a:ext>
            </a:extLst>
          </p:cNvPr>
          <p:cNvSpPr/>
          <p:nvPr/>
        </p:nvSpPr>
        <p:spPr>
          <a:xfrm>
            <a:off x="4356954" y="6464611"/>
            <a:ext cx="3193888" cy="369332"/>
          </a:xfrm>
          <a:prstGeom prst="rect">
            <a:avLst/>
          </a:prstGeom>
        </p:spPr>
        <p:txBody>
          <a:bodyPr wrap="none">
            <a:spAutoFit/>
          </a:bodyPr>
          <a:lstStyle/>
          <a:p>
            <a:r>
              <a:rPr lang="en-US" dirty="0" err="1"/>
              <a:t>Xeon®CPU</a:t>
            </a:r>
            <a:r>
              <a:rPr lang="en-US" dirty="0"/>
              <a:t> E5-2630 </a:t>
            </a:r>
            <a:r>
              <a:rPr lang="en-US" dirty="0">
                <a:hlinkClick r:id="rId5"/>
              </a:rPr>
              <a:t>v3@2.4</a:t>
            </a:r>
            <a:r>
              <a:rPr lang="en-US" dirty="0"/>
              <a:t> GHz</a:t>
            </a:r>
          </a:p>
        </p:txBody>
      </p:sp>
    </p:spTree>
    <p:extLst>
      <p:ext uri="{BB962C8B-B14F-4D97-AF65-F5344CB8AC3E}">
        <p14:creationId xmlns:p14="http://schemas.microsoft.com/office/powerpoint/2010/main" val="30774308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C3718-189A-064C-9DF9-DE4258B7C0F8}"/>
              </a:ext>
            </a:extLst>
          </p:cNvPr>
          <p:cNvSpPr>
            <a:spLocks noGrp="1"/>
          </p:cNvSpPr>
          <p:nvPr>
            <p:ph type="title"/>
          </p:nvPr>
        </p:nvSpPr>
        <p:spPr/>
        <p:txBody>
          <a:bodyPr/>
          <a:lstStyle/>
          <a:p>
            <a:r>
              <a:rPr lang="en-US" dirty="0"/>
              <a:t>Performance tests for CMSSW integration exercise</a:t>
            </a:r>
          </a:p>
        </p:txBody>
      </p:sp>
      <p:sp>
        <p:nvSpPr>
          <p:cNvPr id="3" name="Content Placeholder 2">
            <a:extLst>
              <a:ext uri="{FF2B5EF4-FFF2-40B4-BE49-F238E27FC236}">
                <a16:creationId xmlns:a16="http://schemas.microsoft.com/office/drawing/2014/main" id="{6727D76B-59A8-174E-A133-78E39DC42206}"/>
              </a:ext>
            </a:extLst>
          </p:cNvPr>
          <p:cNvSpPr>
            <a:spLocks noGrp="1"/>
          </p:cNvSpPr>
          <p:nvPr>
            <p:ph idx="1"/>
          </p:nvPr>
        </p:nvSpPr>
        <p:spPr/>
        <p:txBody>
          <a:bodyPr>
            <a:normAutofit fontScale="77500" lnSpcReduction="20000"/>
          </a:bodyPr>
          <a:lstStyle/>
          <a:p>
            <a:r>
              <a:rPr lang="en-US" dirty="0"/>
              <a:t>Settings:</a:t>
            </a:r>
          </a:p>
          <a:p>
            <a:pPr lvl="1"/>
            <a:r>
              <a:rPr lang="en-US" dirty="0" err="1"/>
              <a:t>GeantV</a:t>
            </a:r>
            <a:r>
              <a:rPr lang="en-US" dirty="0"/>
              <a:t> pre-beta-7+ (63468c9b)</a:t>
            </a:r>
          </a:p>
          <a:p>
            <a:pPr lvl="2"/>
            <a:r>
              <a:rPr lang="en-US" dirty="0"/>
              <a:t>Enabled: vectorized multiple scattering, field (not physics)</a:t>
            </a:r>
          </a:p>
          <a:p>
            <a:pPr lvl="1"/>
            <a:r>
              <a:rPr lang="en-US" dirty="0"/>
              <a:t>Disable output</a:t>
            </a:r>
          </a:p>
          <a:p>
            <a:r>
              <a:rPr lang="en-US" dirty="0"/>
              <a:t>Machines: </a:t>
            </a:r>
          </a:p>
          <a:p>
            <a:pPr lvl="1"/>
            <a:r>
              <a:rPr lang="en-US" dirty="0" err="1"/>
              <a:t>FermiCloud</a:t>
            </a:r>
            <a:r>
              <a:rPr lang="en-US" dirty="0"/>
              <a:t> VM w/                     </a:t>
            </a:r>
          </a:p>
          <a:p>
            <a:pPr lvl="2"/>
            <a:r>
              <a:rPr lang="en-US" dirty="0"/>
              <a:t>Intel(R) Xeon(R) CPU E5-2660 v2 @ 2.20GHz, </a:t>
            </a:r>
            <a:r>
              <a:rPr lang="en-US" b="1" dirty="0"/>
              <a:t>4096 KB cache</a:t>
            </a:r>
            <a:r>
              <a:rPr lang="en-US" dirty="0"/>
              <a:t>, sse4.2 (Sandy Bridge EP)</a:t>
            </a:r>
          </a:p>
          <a:p>
            <a:pPr lvl="1"/>
            <a:r>
              <a:rPr lang="en-US" dirty="0">
                <a:cs typeface="Times New Roman" panose="02020603050405020304" pitchFamily="18" charset="0"/>
              </a:rPr>
              <a:t>CERN </a:t>
            </a:r>
            <a:r>
              <a:rPr lang="en-US" dirty="0" err="1">
                <a:cs typeface="Times New Roman" panose="02020603050405020304" pitchFamily="18" charset="0"/>
              </a:rPr>
              <a:t>OpenLab</a:t>
            </a:r>
            <a:r>
              <a:rPr lang="en-US" dirty="0">
                <a:cs typeface="Times New Roman" panose="02020603050405020304" pitchFamily="18" charset="0"/>
              </a:rPr>
              <a:t> w/</a:t>
            </a:r>
          </a:p>
          <a:p>
            <a:pPr lvl="2"/>
            <a:r>
              <a:rPr lang="en-US" dirty="0"/>
              <a:t>Intel(R) Xeon(R) CPU E5-2683 v3 @ 2.00GHz, </a:t>
            </a:r>
            <a:r>
              <a:rPr lang="en-US" b="1" dirty="0"/>
              <a:t>35840 KB cache</a:t>
            </a:r>
            <a:r>
              <a:rPr lang="en-US" dirty="0"/>
              <a:t>, 28 cores, sse4.2 (Haswell)</a:t>
            </a:r>
          </a:p>
          <a:p>
            <a:pPr lvl="2"/>
            <a:endParaRPr lang="en-US" dirty="0"/>
          </a:p>
          <a:p>
            <a:r>
              <a:rPr lang="en-US" dirty="0"/>
              <a:t>Standalone GV/G4 test: </a:t>
            </a:r>
            <a:r>
              <a:rPr lang="en-US" b="1" dirty="0"/>
              <a:t>2.1x</a:t>
            </a:r>
            <a:r>
              <a:rPr lang="en-US" dirty="0"/>
              <a:t> (Sandy Bridge), </a:t>
            </a:r>
            <a:r>
              <a:rPr lang="en-US" b="1" dirty="0"/>
              <a:t>1.6x</a:t>
            </a:r>
            <a:r>
              <a:rPr lang="en-US" dirty="0"/>
              <a:t> (Haswell) speedup</a:t>
            </a:r>
          </a:p>
          <a:p>
            <a:r>
              <a:rPr lang="en-US" dirty="0"/>
              <a:t>CMSSW GV/G4 test: 	   </a:t>
            </a:r>
            <a:r>
              <a:rPr lang="en-US" b="1" dirty="0"/>
              <a:t>2.6×</a:t>
            </a:r>
            <a:r>
              <a:rPr lang="en-US" dirty="0"/>
              <a:t> (Sandy Bridge), </a:t>
            </a:r>
            <a:r>
              <a:rPr lang="en-US" b="1" dirty="0"/>
              <a:t>1.7x</a:t>
            </a:r>
            <a:r>
              <a:rPr lang="en-US" dirty="0"/>
              <a:t> (Haswell) speedup with single thread</a:t>
            </a:r>
          </a:p>
          <a:p>
            <a:pPr lvl="1"/>
            <a:r>
              <a:rPr lang="en-US" dirty="0"/>
              <a:t>Cache size impact clearly visible</a:t>
            </a:r>
          </a:p>
          <a:p>
            <a:pPr lvl="1"/>
            <a:r>
              <a:rPr lang="en-US" dirty="0"/>
              <a:t>G4 has better scaling w/ # threads than GV (~20%@16 threads effect, see backup)</a:t>
            </a:r>
          </a:p>
        </p:txBody>
      </p:sp>
      <p:sp>
        <p:nvSpPr>
          <p:cNvPr id="4" name="Slide Number Placeholder 3">
            <a:extLst>
              <a:ext uri="{FF2B5EF4-FFF2-40B4-BE49-F238E27FC236}">
                <a16:creationId xmlns:a16="http://schemas.microsoft.com/office/drawing/2014/main" id="{54685986-F452-8344-B5BB-0F86A606458C}"/>
              </a:ext>
            </a:extLst>
          </p:cNvPr>
          <p:cNvSpPr>
            <a:spLocks noGrp="1"/>
          </p:cNvSpPr>
          <p:nvPr>
            <p:ph type="sldNum" sz="quarter" idx="12"/>
          </p:nvPr>
        </p:nvSpPr>
        <p:spPr/>
        <p:txBody>
          <a:bodyPr/>
          <a:lstStyle/>
          <a:p>
            <a:fld id="{40FD0629-489C-2B4C-9462-5B2376EE3AC2}" type="slidenum">
              <a:rPr lang="en-US" smtClean="0"/>
              <a:t>49</a:t>
            </a:fld>
            <a:endParaRPr lang="en-US"/>
          </a:p>
        </p:txBody>
      </p:sp>
    </p:spTree>
    <p:extLst>
      <p:ext uri="{BB962C8B-B14F-4D97-AF65-F5344CB8AC3E}">
        <p14:creationId xmlns:p14="http://schemas.microsoft.com/office/powerpoint/2010/main" val="1013720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42BFB-69C8-CA42-A891-604CDE6426CD}"/>
              </a:ext>
            </a:extLst>
          </p:cNvPr>
          <p:cNvSpPr>
            <a:spLocks noGrp="1"/>
          </p:cNvSpPr>
          <p:nvPr>
            <p:ph type="title"/>
          </p:nvPr>
        </p:nvSpPr>
        <p:spPr/>
        <p:txBody>
          <a:bodyPr/>
          <a:lstStyle/>
          <a:p>
            <a:r>
              <a:rPr lang="en-US" dirty="0"/>
              <a:t>Motivations: </a:t>
            </a:r>
            <a:r>
              <a:rPr lang="en-US" dirty="0">
                <a:solidFill>
                  <a:srgbClr val="C00000"/>
                </a:solidFill>
              </a:rPr>
              <a:t>locality</a:t>
            </a:r>
            <a:r>
              <a:rPr lang="en-US" dirty="0"/>
              <a:t> &amp; </a:t>
            </a:r>
            <a:r>
              <a:rPr lang="en-US" dirty="0">
                <a:solidFill>
                  <a:srgbClr val="00B050"/>
                </a:solidFill>
              </a:rPr>
              <a:t>vectorization</a:t>
            </a:r>
          </a:p>
        </p:txBody>
      </p:sp>
      <p:pic>
        <p:nvPicPr>
          <p:cNvPr id="6" name="Picture 5">
            <a:extLst>
              <a:ext uri="{FF2B5EF4-FFF2-40B4-BE49-F238E27FC236}">
                <a16:creationId xmlns:a16="http://schemas.microsoft.com/office/drawing/2014/main" id="{2260C662-C407-5B46-AEC0-03F63589B040}"/>
              </a:ext>
            </a:extLst>
          </p:cNvPr>
          <p:cNvPicPr>
            <a:picLocks noChangeAspect="1"/>
          </p:cNvPicPr>
          <p:nvPr/>
        </p:nvPicPr>
        <p:blipFill>
          <a:blip r:embed="rId3"/>
          <a:stretch>
            <a:fillRect/>
          </a:stretch>
        </p:blipFill>
        <p:spPr>
          <a:xfrm>
            <a:off x="6276438" y="2156751"/>
            <a:ext cx="5499100" cy="3505200"/>
          </a:xfrm>
          <a:prstGeom prst="rect">
            <a:avLst/>
          </a:prstGeom>
        </p:spPr>
      </p:pic>
      <p:sp>
        <p:nvSpPr>
          <p:cNvPr id="7" name="Slide Number Placeholder 6">
            <a:extLst>
              <a:ext uri="{FF2B5EF4-FFF2-40B4-BE49-F238E27FC236}">
                <a16:creationId xmlns:a16="http://schemas.microsoft.com/office/drawing/2014/main" id="{194BE66F-FB2D-DD46-B8BC-97FCFF7009B2}"/>
              </a:ext>
            </a:extLst>
          </p:cNvPr>
          <p:cNvSpPr>
            <a:spLocks noGrp="1"/>
          </p:cNvSpPr>
          <p:nvPr>
            <p:ph type="sldNum" sz="quarter" idx="12"/>
          </p:nvPr>
        </p:nvSpPr>
        <p:spPr/>
        <p:txBody>
          <a:bodyPr/>
          <a:lstStyle/>
          <a:p>
            <a:fld id="{40FD0629-489C-2B4C-9462-5B2376EE3AC2}" type="slidenum">
              <a:rPr lang="en-US" smtClean="0"/>
              <a:t>5</a:t>
            </a:fld>
            <a:endParaRPr lang="en-US" dirty="0"/>
          </a:p>
        </p:txBody>
      </p:sp>
      <p:grpSp>
        <p:nvGrpSpPr>
          <p:cNvPr id="17" name="Group 16">
            <a:extLst>
              <a:ext uri="{FF2B5EF4-FFF2-40B4-BE49-F238E27FC236}">
                <a16:creationId xmlns:a16="http://schemas.microsoft.com/office/drawing/2014/main" id="{3F889143-0803-FE43-81B6-1F897BEA8519}"/>
              </a:ext>
            </a:extLst>
          </p:cNvPr>
          <p:cNvGrpSpPr/>
          <p:nvPr/>
        </p:nvGrpSpPr>
        <p:grpSpPr>
          <a:xfrm>
            <a:off x="6005384" y="1245244"/>
            <a:ext cx="5517543" cy="2929946"/>
            <a:chOff x="6005384" y="1245244"/>
            <a:chExt cx="5517543" cy="2929946"/>
          </a:xfrm>
        </p:grpSpPr>
        <p:sp>
          <p:nvSpPr>
            <p:cNvPr id="8" name="Oval 7">
              <a:extLst>
                <a:ext uri="{FF2B5EF4-FFF2-40B4-BE49-F238E27FC236}">
                  <a16:creationId xmlns:a16="http://schemas.microsoft.com/office/drawing/2014/main" id="{9D587FEC-D3DB-D045-A91C-894D4F82A408}"/>
                </a:ext>
              </a:extLst>
            </p:cNvPr>
            <p:cNvSpPr/>
            <p:nvPr/>
          </p:nvSpPr>
          <p:spPr>
            <a:xfrm>
              <a:off x="6005384" y="2122577"/>
              <a:ext cx="2749550" cy="2052613"/>
            </a:xfrm>
            <a:prstGeom prst="ellipse">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81FABD4A-BCAA-4E48-909C-DC6FFE85E24E}"/>
                </a:ext>
              </a:extLst>
            </p:cNvPr>
            <p:cNvCxnSpPr>
              <a:stCxn id="8" idx="0"/>
            </p:cNvCxnSpPr>
            <p:nvPr/>
          </p:nvCxnSpPr>
          <p:spPr>
            <a:xfrm flipV="1">
              <a:off x="7380159" y="1507524"/>
              <a:ext cx="1374775" cy="615053"/>
            </a:xfrm>
            <a:prstGeom prst="line">
              <a:avLst/>
            </a:prstGeom>
            <a:ln w="2857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3150D84-DA93-8E4C-BA80-76EA1BF3004D}"/>
                </a:ext>
              </a:extLst>
            </p:cNvPr>
            <p:cNvSpPr txBox="1"/>
            <p:nvPr/>
          </p:nvSpPr>
          <p:spPr>
            <a:xfrm>
              <a:off x="8924061" y="1245244"/>
              <a:ext cx="2598866" cy="369332"/>
            </a:xfrm>
            <a:prstGeom prst="rect">
              <a:avLst/>
            </a:prstGeom>
            <a:noFill/>
          </p:spPr>
          <p:txBody>
            <a:bodyPr wrap="square" rtlCol="0">
              <a:spAutoFit/>
            </a:bodyPr>
            <a:lstStyle/>
            <a:p>
              <a:r>
                <a:rPr lang="en-US" dirty="0">
                  <a:solidFill>
                    <a:srgbClr val="C00000"/>
                  </a:solidFill>
                </a:rPr>
                <a:t>Get rid of those…</a:t>
              </a:r>
            </a:p>
          </p:txBody>
        </p:sp>
      </p:grpSp>
      <p:grpSp>
        <p:nvGrpSpPr>
          <p:cNvPr id="18" name="Group 17">
            <a:extLst>
              <a:ext uri="{FF2B5EF4-FFF2-40B4-BE49-F238E27FC236}">
                <a16:creationId xmlns:a16="http://schemas.microsoft.com/office/drawing/2014/main" id="{6D8BBF89-B426-104F-9364-5D644C8C4AAC}"/>
              </a:ext>
            </a:extLst>
          </p:cNvPr>
          <p:cNvGrpSpPr/>
          <p:nvPr/>
        </p:nvGrpSpPr>
        <p:grpSpPr>
          <a:xfrm>
            <a:off x="6054809" y="3692578"/>
            <a:ext cx="5226824" cy="2719207"/>
            <a:chOff x="6054809" y="3692578"/>
            <a:chExt cx="5226824" cy="2719207"/>
          </a:xfrm>
        </p:grpSpPr>
        <p:sp>
          <p:nvSpPr>
            <p:cNvPr id="12" name="Oval 11">
              <a:extLst>
                <a:ext uri="{FF2B5EF4-FFF2-40B4-BE49-F238E27FC236}">
                  <a16:creationId xmlns:a16="http://schemas.microsoft.com/office/drawing/2014/main" id="{4E7AB50A-F088-8945-8D72-8AD618F24D27}"/>
                </a:ext>
              </a:extLst>
            </p:cNvPr>
            <p:cNvSpPr/>
            <p:nvPr/>
          </p:nvSpPr>
          <p:spPr>
            <a:xfrm>
              <a:off x="6054809" y="3692578"/>
              <a:ext cx="2222328" cy="1272845"/>
            </a:xfrm>
            <a:prstGeom prst="ellipse">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13BB2A71-BF48-B04B-90DF-E1F8344085ED}"/>
                </a:ext>
              </a:extLst>
            </p:cNvPr>
            <p:cNvCxnSpPr>
              <a:cxnSpLocks/>
              <a:stCxn id="12" idx="5"/>
            </p:cNvCxnSpPr>
            <p:nvPr/>
          </p:nvCxnSpPr>
          <p:spPr>
            <a:xfrm>
              <a:off x="7951685" y="4779019"/>
              <a:ext cx="803249" cy="1152221"/>
            </a:xfrm>
            <a:prstGeom prst="line">
              <a:avLst/>
            </a:prstGeom>
            <a:ln w="2857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0674A71-635C-4B49-B44E-A51D892D1069}"/>
                </a:ext>
              </a:extLst>
            </p:cNvPr>
            <p:cNvSpPr txBox="1"/>
            <p:nvPr/>
          </p:nvSpPr>
          <p:spPr>
            <a:xfrm>
              <a:off x="8081319" y="6042453"/>
              <a:ext cx="3200314" cy="369332"/>
            </a:xfrm>
            <a:prstGeom prst="rect">
              <a:avLst/>
            </a:prstGeom>
            <a:noFill/>
          </p:spPr>
          <p:txBody>
            <a:bodyPr wrap="square" rtlCol="0">
              <a:spAutoFit/>
            </a:bodyPr>
            <a:lstStyle/>
            <a:p>
              <a:r>
                <a:rPr lang="en-US" dirty="0">
                  <a:solidFill>
                    <a:srgbClr val="00B050"/>
                  </a:solidFill>
                </a:rPr>
                <a:t>Shrink some cycles used here…</a:t>
              </a:r>
            </a:p>
          </p:txBody>
        </p:sp>
      </p:grpSp>
      <p:sp>
        <p:nvSpPr>
          <p:cNvPr id="19" name="TextBox 18">
            <a:extLst>
              <a:ext uri="{FF2B5EF4-FFF2-40B4-BE49-F238E27FC236}">
                <a16:creationId xmlns:a16="http://schemas.microsoft.com/office/drawing/2014/main" id="{AADFC2C1-1A57-7F46-9CF0-B22277E140E6}"/>
              </a:ext>
            </a:extLst>
          </p:cNvPr>
          <p:cNvSpPr txBox="1"/>
          <p:nvPr/>
        </p:nvSpPr>
        <p:spPr>
          <a:xfrm>
            <a:off x="1051467" y="5888332"/>
            <a:ext cx="6635578" cy="646331"/>
          </a:xfrm>
          <a:prstGeom prst="rect">
            <a:avLst/>
          </a:prstGeom>
          <a:noFill/>
        </p:spPr>
        <p:txBody>
          <a:bodyPr wrap="square" rtlCol="0">
            <a:spAutoFit/>
          </a:bodyPr>
          <a:lstStyle/>
          <a:p>
            <a:r>
              <a:rPr lang="en-US" dirty="0">
                <a:solidFill>
                  <a:srgbClr val="0070C0"/>
                </a:solidFill>
              </a:rPr>
              <a:t>The </a:t>
            </a:r>
            <a:r>
              <a:rPr lang="en-US" b="1" dirty="0">
                <a:solidFill>
                  <a:srgbClr val="0070C0"/>
                </a:solidFill>
              </a:rPr>
              <a:t>profiling</a:t>
            </a:r>
            <a:r>
              <a:rPr lang="en-US" dirty="0">
                <a:solidFill>
                  <a:srgbClr val="0070C0"/>
                </a:solidFill>
              </a:rPr>
              <a:t> numbers are not absolute (application dependent)</a:t>
            </a:r>
          </a:p>
          <a:p>
            <a:r>
              <a:rPr lang="en-US" dirty="0">
                <a:solidFill>
                  <a:srgbClr val="0070C0"/>
                </a:solidFill>
              </a:rPr>
              <a:t>- Useful to get </a:t>
            </a:r>
            <a:r>
              <a:rPr lang="en-US" b="1" dirty="0">
                <a:solidFill>
                  <a:srgbClr val="0070C0"/>
                </a:solidFill>
              </a:rPr>
              <a:t>insight</a:t>
            </a:r>
            <a:r>
              <a:rPr lang="en-US" dirty="0">
                <a:solidFill>
                  <a:srgbClr val="0070C0"/>
                </a:solidFill>
              </a:rPr>
              <a:t> on what happens in a complex setup</a:t>
            </a:r>
          </a:p>
        </p:txBody>
      </p:sp>
      <p:sp>
        <p:nvSpPr>
          <p:cNvPr id="9" name="TextBox 8">
            <a:extLst>
              <a:ext uri="{FF2B5EF4-FFF2-40B4-BE49-F238E27FC236}">
                <a16:creationId xmlns:a16="http://schemas.microsoft.com/office/drawing/2014/main" id="{ED27FBC7-A050-5943-8B6A-6884C7159087}"/>
              </a:ext>
            </a:extLst>
          </p:cNvPr>
          <p:cNvSpPr txBox="1"/>
          <p:nvPr/>
        </p:nvSpPr>
        <p:spPr>
          <a:xfrm>
            <a:off x="3827671" y="1983887"/>
            <a:ext cx="3278403" cy="646331"/>
          </a:xfrm>
          <a:prstGeom prst="rect">
            <a:avLst/>
          </a:prstGeom>
          <a:noFill/>
        </p:spPr>
        <p:txBody>
          <a:bodyPr wrap="square" rtlCol="0">
            <a:spAutoFit/>
          </a:bodyPr>
          <a:lstStyle/>
          <a:p>
            <a:r>
              <a:rPr lang="en-US" dirty="0">
                <a:solidFill>
                  <a:srgbClr val="0070C0"/>
                </a:solidFill>
              </a:rPr>
              <a:t>Geant4, CMS benchmark (described later)</a:t>
            </a:r>
          </a:p>
        </p:txBody>
      </p:sp>
      <p:sp>
        <p:nvSpPr>
          <p:cNvPr id="14" name="Rectangle 13">
            <a:extLst>
              <a:ext uri="{FF2B5EF4-FFF2-40B4-BE49-F238E27FC236}">
                <a16:creationId xmlns:a16="http://schemas.microsoft.com/office/drawing/2014/main" id="{365F1EFA-C4B9-CD42-B4FA-2BF79D6B893C}"/>
              </a:ext>
            </a:extLst>
          </p:cNvPr>
          <p:cNvSpPr/>
          <p:nvPr/>
        </p:nvSpPr>
        <p:spPr>
          <a:xfrm>
            <a:off x="9509197" y="5225373"/>
            <a:ext cx="2643224" cy="523220"/>
          </a:xfrm>
          <a:prstGeom prst="rect">
            <a:avLst/>
          </a:prstGeom>
        </p:spPr>
        <p:txBody>
          <a:bodyPr wrap="none">
            <a:spAutoFit/>
          </a:bodyPr>
          <a:lstStyle/>
          <a:p>
            <a:r>
              <a:rPr lang="en-US" sz="1400" b="1" dirty="0" err="1"/>
              <a:t>Vtune</a:t>
            </a:r>
            <a:r>
              <a:rPr lang="en-US" sz="1400" b="1" dirty="0"/>
              <a:t> Microarchitecture analysis</a:t>
            </a:r>
          </a:p>
          <a:p>
            <a:r>
              <a:rPr lang="en-US" sz="1400" dirty="0" err="1"/>
              <a:t>Xeon®CPU</a:t>
            </a:r>
            <a:r>
              <a:rPr lang="en-US" sz="1400" dirty="0"/>
              <a:t> E5-2630 </a:t>
            </a:r>
            <a:r>
              <a:rPr lang="en-US" sz="1400" dirty="0">
                <a:hlinkClick r:id="rId4"/>
              </a:rPr>
              <a:t>v3@2.4</a:t>
            </a:r>
            <a:r>
              <a:rPr lang="en-US" sz="1400" dirty="0"/>
              <a:t> GHz</a:t>
            </a:r>
          </a:p>
        </p:txBody>
      </p:sp>
      <p:sp>
        <p:nvSpPr>
          <p:cNvPr id="15" name="TextBox 14">
            <a:extLst>
              <a:ext uri="{FF2B5EF4-FFF2-40B4-BE49-F238E27FC236}">
                <a16:creationId xmlns:a16="http://schemas.microsoft.com/office/drawing/2014/main" id="{AEFB2369-E93C-FF43-803E-43B57E51860E}"/>
              </a:ext>
            </a:extLst>
          </p:cNvPr>
          <p:cNvSpPr txBox="1"/>
          <p:nvPr/>
        </p:nvSpPr>
        <p:spPr>
          <a:xfrm>
            <a:off x="6276438" y="5261009"/>
            <a:ext cx="2879124" cy="307777"/>
          </a:xfrm>
          <a:prstGeom prst="rect">
            <a:avLst/>
          </a:prstGeom>
          <a:noFill/>
        </p:spPr>
        <p:txBody>
          <a:bodyPr wrap="square" rtlCol="0">
            <a:spAutoFit/>
          </a:bodyPr>
          <a:lstStyle/>
          <a:p>
            <a:r>
              <a:rPr lang="en-US" sz="1400" dirty="0"/>
              <a:t>~6% bad speculation</a:t>
            </a:r>
          </a:p>
        </p:txBody>
      </p:sp>
      <p:sp>
        <p:nvSpPr>
          <p:cNvPr id="20" name="TextBox 19">
            <a:extLst>
              <a:ext uri="{FF2B5EF4-FFF2-40B4-BE49-F238E27FC236}">
                <a16:creationId xmlns:a16="http://schemas.microsoft.com/office/drawing/2014/main" id="{1413C879-828F-E64A-B5B0-962F14E19639}"/>
              </a:ext>
            </a:extLst>
          </p:cNvPr>
          <p:cNvSpPr txBox="1"/>
          <p:nvPr/>
        </p:nvSpPr>
        <p:spPr>
          <a:xfrm>
            <a:off x="4957715" y="2789991"/>
            <a:ext cx="1881243" cy="307777"/>
          </a:xfrm>
          <a:prstGeom prst="rect">
            <a:avLst/>
          </a:prstGeom>
          <a:noFill/>
        </p:spPr>
        <p:txBody>
          <a:bodyPr wrap="square" rtlCol="0">
            <a:spAutoFit/>
          </a:bodyPr>
          <a:lstStyle/>
          <a:p>
            <a:r>
              <a:rPr lang="en-US" sz="1400" dirty="0">
                <a:hlinkClick r:id="rId5"/>
              </a:rPr>
              <a:t>Front-end bound</a:t>
            </a:r>
            <a:endParaRPr lang="en-US" sz="1400" dirty="0"/>
          </a:p>
        </p:txBody>
      </p:sp>
      <p:sp>
        <p:nvSpPr>
          <p:cNvPr id="22" name="TextBox 21">
            <a:extLst>
              <a:ext uri="{FF2B5EF4-FFF2-40B4-BE49-F238E27FC236}">
                <a16:creationId xmlns:a16="http://schemas.microsoft.com/office/drawing/2014/main" id="{18B1581C-18F1-4B4F-8FC9-F31CBA5B806B}"/>
              </a:ext>
            </a:extLst>
          </p:cNvPr>
          <p:cNvSpPr txBox="1"/>
          <p:nvPr/>
        </p:nvSpPr>
        <p:spPr>
          <a:xfrm>
            <a:off x="273166" y="5489524"/>
            <a:ext cx="3635973" cy="400110"/>
          </a:xfrm>
          <a:prstGeom prst="rect">
            <a:avLst/>
          </a:prstGeom>
          <a:noFill/>
        </p:spPr>
        <p:txBody>
          <a:bodyPr wrap="square" rtlCol="0">
            <a:spAutoFit/>
          </a:bodyPr>
          <a:lstStyle/>
          <a:p>
            <a:r>
              <a:rPr lang="en-US" sz="2000" b="1" dirty="0">
                <a:solidFill>
                  <a:srgbClr val="D0000F"/>
                </a:solidFill>
              </a:rPr>
              <a:t>How the application works…</a:t>
            </a:r>
          </a:p>
        </p:txBody>
      </p:sp>
      <p:sp>
        <p:nvSpPr>
          <p:cNvPr id="23" name="TextBox 22">
            <a:extLst>
              <a:ext uri="{FF2B5EF4-FFF2-40B4-BE49-F238E27FC236}">
                <a16:creationId xmlns:a16="http://schemas.microsoft.com/office/drawing/2014/main" id="{78BD3212-A2E3-AF42-821C-08EAADFD6941}"/>
              </a:ext>
            </a:extLst>
          </p:cNvPr>
          <p:cNvSpPr txBox="1"/>
          <p:nvPr/>
        </p:nvSpPr>
        <p:spPr>
          <a:xfrm>
            <a:off x="5288088" y="5489524"/>
            <a:ext cx="3635973" cy="400110"/>
          </a:xfrm>
          <a:prstGeom prst="rect">
            <a:avLst/>
          </a:prstGeom>
          <a:noFill/>
        </p:spPr>
        <p:txBody>
          <a:bodyPr wrap="square" rtlCol="0">
            <a:spAutoFit/>
          </a:bodyPr>
          <a:lstStyle/>
          <a:p>
            <a:r>
              <a:rPr lang="en-US" sz="2000" b="1" dirty="0">
                <a:solidFill>
                  <a:srgbClr val="D0000F"/>
                </a:solidFill>
              </a:rPr>
              <a:t>How the hardware behaves…</a:t>
            </a:r>
          </a:p>
        </p:txBody>
      </p:sp>
      <p:pic>
        <p:nvPicPr>
          <p:cNvPr id="26" name="Picture 25">
            <a:extLst>
              <a:ext uri="{FF2B5EF4-FFF2-40B4-BE49-F238E27FC236}">
                <a16:creationId xmlns:a16="http://schemas.microsoft.com/office/drawing/2014/main" id="{E778043E-0A46-C94A-BB1F-FAC18DBA13ED}"/>
              </a:ext>
            </a:extLst>
          </p:cNvPr>
          <p:cNvPicPr>
            <a:picLocks noChangeAspect="1"/>
          </p:cNvPicPr>
          <p:nvPr/>
        </p:nvPicPr>
        <p:blipFill>
          <a:blip r:embed="rId6"/>
          <a:stretch>
            <a:fillRect/>
          </a:stretch>
        </p:blipFill>
        <p:spPr>
          <a:xfrm>
            <a:off x="600270" y="1737824"/>
            <a:ext cx="4366212" cy="3638510"/>
          </a:xfrm>
          <a:prstGeom prst="rect">
            <a:avLst/>
          </a:prstGeom>
        </p:spPr>
      </p:pic>
    </p:spTree>
    <p:extLst>
      <p:ext uri="{BB962C8B-B14F-4D97-AF65-F5344CB8AC3E}">
        <p14:creationId xmlns:p14="http://schemas.microsoft.com/office/powerpoint/2010/main" val="395190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952F6C-2540-2D4C-8EC4-7C80EC9D59EF}"/>
              </a:ext>
            </a:extLst>
          </p:cNvPr>
          <p:cNvSpPr>
            <a:spLocks noGrp="1"/>
          </p:cNvSpPr>
          <p:nvPr>
            <p:ph type="title"/>
          </p:nvPr>
        </p:nvSpPr>
        <p:spPr/>
        <p:txBody>
          <a:bodyPr/>
          <a:lstStyle/>
          <a:p>
            <a:r>
              <a:rPr lang="en-US" dirty="0"/>
              <a:t>Concurrency: Strong scaling</a:t>
            </a:r>
          </a:p>
        </p:txBody>
      </p:sp>
      <p:sp>
        <p:nvSpPr>
          <p:cNvPr id="10" name="Content Placeholder 9">
            <a:extLst>
              <a:ext uri="{FF2B5EF4-FFF2-40B4-BE49-F238E27FC236}">
                <a16:creationId xmlns:a16="http://schemas.microsoft.com/office/drawing/2014/main" id="{93B4BB88-DF4C-5542-B90F-14606E68BC37}"/>
              </a:ext>
            </a:extLst>
          </p:cNvPr>
          <p:cNvSpPr>
            <a:spLocks noGrp="1"/>
          </p:cNvSpPr>
          <p:nvPr>
            <p:ph idx="1"/>
          </p:nvPr>
        </p:nvSpPr>
        <p:spPr>
          <a:xfrm>
            <a:off x="838200" y="1825625"/>
            <a:ext cx="3840686" cy="4351338"/>
          </a:xfrm>
        </p:spPr>
        <p:txBody>
          <a:bodyPr>
            <a:normAutofit fontScale="92500" lnSpcReduction="10000"/>
          </a:bodyPr>
          <a:lstStyle/>
          <a:p>
            <a:r>
              <a:rPr lang="en-US" dirty="0"/>
              <a:t>Acceptable efficiency, but far from perfect (~80% for 16 threads)</a:t>
            </a:r>
          </a:p>
          <a:p>
            <a:pPr lvl="1"/>
            <a:r>
              <a:rPr lang="en-US" dirty="0"/>
              <a:t>Price to pay for concurrent services, track stealing</a:t>
            </a:r>
          </a:p>
          <a:p>
            <a:pPr lvl="1"/>
            <a:r>
              <a:rPr lang="en-US" dirty="0"/>
              <a:t>Hard to improve w/o fully binding events to threads</a:t>
            </a:r>
          </a:p>
          <a:p>
            <a:r>
              <a:rPr lang="en-US" dirty="0"/>
              <a:t>Do we need to exchange tracks between threads?</a:t>
            </a:r>
          </a:p>
          <a:p>
            <a:pPr lvl="1"/>
            <a:r>
              <a:rPr lang="en-US" dirty="0"/>
              <a:t>Buffer of events bound to threads, using more memory…</a:t>
            </a:r>
          </a:p>
        </p:txBody>
      </p:sp>
      <p:sp>
        <p:nvSpPr>
          <p:cNvPr id="4" name="Slide Number Placeholder 3">
            <a:extLst>
              <a:ext uri="{FF2B5EF4-FFF2-40B4-BE49-F238E27FC236}">
                <a16:creationId xmlns:a16="http://schemas.microsoft.com/office/drawing/2014/main" id="{3B4BD634-1120-7545-B3E8-150F79E31067}"/>
              </a:ext>
            </a:extLst>
          </p:cNvPr>
          <p:cNvSpPr>
            <a:spLocks noGrp="1"/>
          </p:cNvSpPr>
          <p:nvPr>
            <p:ph type="sldNum" sz="quarter" idx="12"/>
          </p:nvPr>
        </p:nvSpPr>
        <p:spPr/>
        <p:txBody>
          <a:bodyPr/>
          <a:lstStyle/>
          <a:p>
            <a:fld id="{40FD0629-489C-2B4C-9462-5B2376EE3AC2}" type="slidenum">
              <a:rPr lang="en-US" smtClean="0"/>
              <a:t>50</a:t>
            </a:fld>
            <a:endParaRPr lang="en-US"/>
          </a:p>
        </p:txBody>
      </p:sp>
      <p:pic>
        <p:nvPicPr>
          <p:cNvPr id="9" name="Picture 8">
            <a:extLst>
              <a:ext uri="{FF2B5EF4-FFF2-40B4-BE49-F238E27FC236}">
                <a16:creationId xmlns:a16="http://schemas.microsoft.com/office/drawing/2014/main" id="{2275B8BA-BA71-4240-A54F-220161872D4D}"/>
              </a:ext>
            </a:extLst>
          </p:cNvPr>
          <p:cNvPicPr>
            <a:picLocks noChangeAspect="1"/>
          </p:cNvPicPr>
          <p:nvPr/>
        </p:nvPicPr>
        <p:blipFill>
          <a:blip r:embed="rId3"/>
          <a:stretch>
            <a:fillRect/>
          </a:stretch>
        </p:blipFill>
        <p:spPr>
          <a:xfrm>
            <a:off x="4678886" y="2011839"/>
            <a:ext cx="6437423" cy="3978910"/>
          </a:xfrm>
          <a:prstGeom prst="rect">
            <a:avLst/>
          </a:prstGeom>
        </p:spPr>
      </p:pic>
      <p:sp>
        <p:nvSpPr>
          <p:cNvPr id="11" name="TextBox 10">
            <a:extLst>
              <a:ext uri="{FF2B5EF4-FFF2-40B4-BE49-F238E27FC236}">
                <a16:creationId xmlns:a16="http://schemas.microsoft.com/office/drawing/2014/main" id="{4C88433C-6CA7-8643-9848-D894532DBC9F}"/>
              </a:ext>
            </a:extLst>
          </p:cNvPr>
          <p:cNvSpPr txBox="1"/>
          <p:nvPr/>
        </p:nvSpPr>
        <p:spPr>
          <a:xfrm>
            <a:off x="6482080" y="1290320"/>
            <a:ext cx="4871720" cy="646331"/>
          </a:xfrm>
          <a:prstGeom prst="rect">
            <a:avLst/>
          </a:prstGeom>
          <a:noFill/>
        </p:spPr>
        <p:txBody>
          <a:bodyPr wrap="square" rtlCol="0">
            <a:spAutoFit/>
          </a:bodyPr>
          <a:lstStyle/>
          <a:p>
            <a:r>
              <a:rPr lang="en-US" dirty="0">
                <a:solidFill>
                  <a:srgbClr val="FF0000"/>
                </a:solidFill>
              </a:rPr>
              <a:t>Not just Amdahl, but also basket efficiency loss due to more flushes (scalar mode)</a:t>
            </a:r>
          </a:p>
        </p:txBody>
      </p:sp>
    </p:spTree>
    <p:extLst>
      <p:ext uri="{BB962C8B-B14F-4D97-AF65-F5344CB8AC3E}">
        <p14:creationId xmlns:p14="http://schemas.microsoft.com/office/powerpoint/2010/main" val="19001735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043C7-890C-8C48-8BA0-773EA2E261CD}"/>
              </a:ext>
            </a:extLst>
          </p:cNvPr>
          <p:cNvSpPr>
            <a:spLocks noGrp="1"/>
          </p:cNvSpPr>
          <p:nvPr>
            <p:ph type="title"/>
          </p:nvPr>
        </p:nvSpPr>
        <p:spPr/>
        <p:txBody>
          <a:bodyPr/>
          <a:lstStyle/>
          <a:p>
            <a:r>
              <a:rPr lang="en-US" dirty="0"/>
              <a:t>Memory efficiency</a:t>
            </a:r>
          </a:p>
        </p:txBody>
      </p:sp>
      <p:sp>
        <p:nvSpPr>
          <p:cNvPr id="3" name="Content Placeholder 2">
            <a:extLst>
              <a:ext uri="{FF2B5EF4-FFF2-40B4-BE49-F238E27FC236}">
                <a16:creationId xmlns:a16="http://schemas.microsoft.com/office/drawing/2014/main" id="{321FD3A5-148C-E540-8424-9084C6AAC8E5}"/>
              </a:ext>
            </a:extLst>
          </p:cNvPr>
          <p:cNvSpPr>
            <a:spLocks noGrp="1"/>
          </p:cNvSpPr>
          <p:nvPr>
            <p:ph idx="1"/>
          </p:nvPr>
        </p:nvSpPr>
        <p:spPr>
          <a:xfrm>
            <a:off x="838200" y="1825625"/>
            <a:ext cx="4627880" cy="4351338"/>
          </a:xfrm>
        </p:spPr>
        <p:txBody>
          <a:bodyPr>
            <a:normAutofit fontScale="92500" lnSpcReduction="10000"/>
          </a:bodyPr>
          <a:lstStyle/>
          <a:p>
            <a:r>
              <a:rPr lang="en-US" dirty="0"/>
              <a:t>Larger memory footprint than Geant4 (~3x)</a:t>
            </a:r>
          </a:p>
          <a:p>
            <a:pPr lvl="1"/>
            <a:r>
              <a:rPr lang="en-US" dirty="0"/>
              <a:t>Expected to improve for large #</a:t>
            </a:r>
            <a:r>
              <a:rPr lang="en-US" dirty="0" err="1"/>
              <a:t>nthreads</a:t>
            </a:r>
            <a:r>
              <a:rPr lang="en-US" dirty="0"/>
              <a:t> (no study yet)</a:t>
            </a:r>
          </a:p>
          <a:p>
            <a:pPr lvl="1"/>
            <a:r>
              <a:rPr lang="en-US" dirty="0"/>
              <a:t>Depending on number of buffered events</a:t>
            </a:r>
          </a:p>
          <a:p>
            <a:r>
              <a:rPr lang="en-US" dirty="0"/>
              <a:t>Memory efficiency</a:t>
            </a:r>
          </a:p>
          <a:p>
            <a:pPr lvl="1"/>
            <a:r>
              <a:rPr lang="en-US" dirty="0"/>
              <a:t>Scaling with number of tracks in flight (see also backup)</a:t>
            </a:r>
          </a:p>
          <a:p>
            <a:pPr lvl="1"/>
            <a:r>
              <a:rPr lang="en-US" dirty="0">
                <a:solidFill>
                  <a:srgbClr val="FF0000"/>
                </a:solidFill>
              </a:rPr>
              <a:t>Price to pay:  </a:t>
            </a:r>
            <a:r>
              <a:rPr lang="en-US" dirty="0"/>
              <a:t>decrease of memory access coherency -&gt; data cache misses increasing with </a:t>
            </a:r>
            <a:r>
              <a:rPr lang="en-US" dirty="0">
                <a:solidFill>
                  <a:srgbClr val="0070C0"/>
                </a:solidFill>
              </a:rPr>
              <a:t>#</a:t>
            </a:r>
            <a:r>
              <a:rPr lang="en-US" dirty="0" err="1">
                <a:solidFill>
                  <a:srgbClr val="0070C0"/>
                </a:solidFill>
              </a:rPr>
              <a:t>nthreads</a:t>
            </a:r>
            <a:endParaRPr lang="en-US" dirty="0">
              <a:solidFill>
                <a:srgbClr val="0070C0"/>
              </a:solidFill>
            </a:endParaRPr>
          </a:p>
        </p:txBody>
      </p:sp>
      <p:sp>
        <p:nvSpPr>
          <p:cNvPr id="4" name="Slide Number Placeholder 3">
            <a:extLst>
              <a:ext uri="{FF2B5EF4-FFF2-40B4-BE49-F238E27FC236}">
                <a16:creationId xmlns:a16="http://schemas.microsoft.com/office/drawing/2014/main" id="{59B2052D-D2CA-ED4E-93AE-36E8E007FC41}"/>
              </a:ext>
            </a:extLst>
          </p:cNvPr>
          <p:cNvSpPr>
            <a:spLocks noGrp="1"/>
          </p:cNvSpPr>
          <p:nvPr>
            <p:ph type="sldNum" sz="quarter" idx="12"/>
          </p:nvPr>
        </p:nvSpPr>
        <p:spPr/>
        <p:txBody>
          <a:bodyPr/>
          <a:lstStyle/>
          <a:p>
            <a:fld id="{40FD0629-489C-2B4C-9462-5B2376EE3AC2}" type="slidenum">
              <a:rPr lang="en-US" smtClean="0"/>
              <a:t>51</a:t>
            </a:fld>
            <a:endParaRPr lang="en-US"/>
          </a:p>
        </p:txBody>
      </p:sp>
      <p:pic>
        <p:nvPicPr>
          <p:cNvPr id="6" name="Picture 5">
            <a:extLst>
              <a:ext uri="{FF2B5EF4-FFF2-40B4-BE49-F238E27FC236}">
                <a16:creationId xmlns:a16="http://schemas.microsoft.com/office/drawing/2014/main" id="{064CDE7D-2AD2-D142-9C93-9F478E0DA68D}"/>
              </a:ext>
            </a:extLst>
          </p:cNvPr>
          <p:cNvPicPr>
            <a:picLocks noChangeAspect="1"/>
          </p:cNvPicPr>
          <p:nvPr/>
        </p:nvPicPr>
        <p:blipFill>
          <a:blip r:embed="rId3"/>
          <a:stretch>
            <a:fillRect/>
          </a:stretch>
        </p:blipFill>
        <p:spPr>
          <a:xfrm>
            <a:off x="5384800" y="1027906"/>
            <a:ext cx="5785363" cy="3835717"/>
          </a:xfrm>
          <a:prstGeom prst="rect">
            <a:avLst/>
          </a:prstGeom>
        </p:spPr>
      </p:pic>
      <p:grpSp>
        <p:nvGrpSpPr>
          <p:cNvPr id="5" name="Group 4">
            <a:extLst>
              <a:ext uri="{FF2B5EF4-FFF2-40B4-BE49-F238E27FC236}">
                <a16:creationId xmlns:a16="http://schemas.microsoft.com/office/drawing/2014/main" id="{8ACB00C0-7029-9E47-841B-2D3D2FEB1D31}"/>
              </a:ext>
            </a:extLst>
          </p:cNvPr>
          <p:cNvGrpSpPr/>
          <p:nvPr/>
        </p:nvGrpSpPr>
        <p:grpSpPr>
          <a:xfrm>
            <a:off x="6025541" y="4684098"/>
            <a:ext cx="5339930" cy="1923651"/>
            <a:chOff x="6025541" y="4684098"/>
            <a:chExt cx="5339930" cy="1923651"/>
          </a:xfrm>
        </p:grpSpPr>
        <p:grpSp>
          <p:nvGrpSpPr>
            <p:cNvPr id="32" name="Group 31">
              <a:extLst>
                <a:ext uri="{FF2B5EF4-FFF2-40B4-BE49-F238E27FC236}">
                  <a16:creationId xmlns:a16="http://schemas.microsoft.com/office/drawing/2014/main" id="{EECF2744-D916-6642-9B62-03D7AA4A263E}"/>
                </a:ext>
              </a:extLst>
            </p:cNvPr>
            <p:cNvGrpSpPr/>
            <p:nvPr/>
          </p:nvGrpSpPr>
          <p:grpSpPr>
            <a:xfrm>
              <a:off x="6827520" y="5081661"/>
              <a:ext cx="733032" cy="662035"/>
              <a:chOff x="6604000" y="4858141"/>
              <a:chExt cx="733032" cy="662035"/>
            </a:xfrm>
          </p:grpSpPr>
          <p:sp>
            <p:nvSpPr>
              <p:cNvPr id="7" name="Rectangle 6">
                <a:extLst>
                  <a:ext uri="{FF2B5EF4-FFF2-40B4-BE49-F238E27FC236}">
                    <a16:creationId xmlns:a16="http://schemas.microsoft.com/office/drawing/2014/main" id="{04E15583-FC19-AC42-85D2-68DFEB9DBE5A}"/>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2BA483BA-504E-8044-AF2E-3BB931CD11FB}"/>
                  </a:ext>
                </a:extLst>
              </p:cNvPr>
              <p:cNvGrpSpPr/>
              <p:nvPr/>
            </p:nvGrpSpPr>
            <p:grpSpPr>
              <a:xfrm>
                <a:off x="6604000" y="4858141"/>
                <a:ext cx="733032" cy="143874"/>
                <a:chOff x="6604000" y="4858141"/>
                <a:chExt cx="733032" cy="143874"/>
              </a:xfrm>
            </p:grpSpPr>
            <p:sp>
              <p:nvSpPr>
                <p:cNvPr id="8" name="Rectangle 7">
                  <a:extLst>
                    <a:ext uri="{FF2B5EF4-FFF2-40B4-BE49-F238E27FC236}">
                      <a16:creationId xmlns:a16="http://schemas.microsoft.com/office/drawing/2014/main" id="{40AF7D13-278D-F842-B1BC-11226217B9F2}"/>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71C3B0-1945-7740-86B2-B1235ADE6648}"/>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0ED5A75-AFD6-8349-9C14-68B230D9F093}"/>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ACA6D91-7561-4F4C-A72E-5B7EAFFF1B63}"/>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C9C16F5-34A3-8A40-9DD3-3A4E977C45A1}"/>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B4CB34C-E303-3441-99DC-94153AC813AE}"/>
                  </a:ext>
                </a:extLst>
              </p:cNvPr>
              <p:cNvGrpSpPr/>
              <p:nvPr/>
            </p:nvGrpSpPr>
            <p:grpSpPr>
              <a:xfrm>
                <a:off x="6604000" y="5030861"/>
                <a:ext cx="733032" cy="143874"/>
                <a:chOff x="6614160" y="5030861"/>
                <a:chExt cx="733032" cy="143874"/>
              </a:xfrm>
            </p:grpSpPr>
            <p:sp>
              <p:nvSpPr>
                <p:cNvPr id="13" name="Rectangle 12">
                  <a:extLst>
                    <a:ext uri="{FF2B5EF4-FFF2-40B4-BE49-F238E27FC236}">
                      <a16:creationId xmlns:a16="http://schemas.microsoft.com/office/drawing/2014/main" id="{93F96C0F-7457-E748-8449-49EA35C6AE3A}"/>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9B7AE72-195E-8847-A472-210D57CF07FC}"/>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A805F54-7FC3-6C4E-9000-8E1872F62300}"/>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55AEEB3-5EAC-EE42-9319-C26101B3785D}"/>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BE36932-0EE7-CB46-B76A-EF5C1983B083}"/>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144B3543-2755-364C-94D3-1A43E5EE06E9}"/>
                  </a:ext>
                </a:extLst>
              </p:cNvPr>
              <p:cNvGrpSpPr/>
              <p:nvPr/>
            </p:nvGrpSpPr>
            <p:grpSpPr>
              <a:xfrm>
                <a:off x="6604000" y="5203581"/>
                <a:ext cx="733032" cy="143874"/>
                <a:chOff x="6614160" y="5030861"/>
                <a:chExt cx="733032" cy="143874"/>
              </a:xfrm>
            </p:grpSpPr>
            <p:sp>
              <p:nvSpPr>
                <p:cNvPr id="21" name="Rectangle 20">
                  <a:extLst>
                    <a:ext uri="{FF2B5EF4-FFF2-40B4-BE49-F238E27FC236}">
                      <a16:creationId xmlns:a16="http://schemas.microsoft.com/office/drawing/2014/main" id="{4368B35D-F051-154D-AFFF-0107CFFFC5D8}"/>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E55E107-C821-4B49-A73B-3DAAA2B6E12F}"/>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195D490-88B2-3740-B64C-7FA982CF8DE1}"/>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57C5D2B-01B5-EC46-A29C-96F691FB75B4}"/>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1C2450D-794F-424F-AACD-549479B1371A}"/>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D3218BB8-E087-4747-9E26-18745A735818}"/>
                  </a:ext>
                </a:extLst>
              </p:cNvPr>
              <p:cNvGrpSpPr/>
              <p:nvPr/>
            </p:nvGrpSpPr>
            <p:grpSpPr>
              <a:xfrm>
                <a:off x="6604000" y="5376301"/>
                <a:ext cx="733032" cy="143874"/>
                <a:chOff x="6614160" y="5030861"/>
                <a:chExt cx="733032" cy="143874"/>
              </a:xfrm>
            </p:grpSpPr>
            <p:sp>
              <p:nvSpPr>
                <p:cNvPr id="27" name="Rectangle 26">
                  <a:extLst>
                    <a:ext uri="{FF2B5EF4-FFF2-40B4-BE49-F238E27FC236}">
                      <a16:creationId xmlns:a16="http://schemas.microsoft.com/office/drawing/2014/main" id="{04C65252-DC6A-0B4D-A7AA-C9718CE56D5E}"/>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79CF7C0-8288-5844-85F8-D44441A912A7}"/>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681DC69-CF29-8241-810D-CE181A83CF94}"/>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F7B3509-1522-E24C-BDED-5264BA589621}"/>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C9F1D122-93FD-7A41-8EFC-DF22335773BC}"/>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3" name="Group 32">
              <a:extLst>
                <a:ext uri="{FF2B5EF4-FFF2-40B4-BE49-F238E27FC236}">
                  <a16:creationId xmlns:a16="http://schemas.microsoft.com/office/drawing/2014/main" id="{059CD1DF-8919-604A-BFE7-C433EE21FA8A}"/>
                </a:ext>
              </a:extLst>
            </p:cNvPr>
            <p:cNvGrpSpPr/>
            <p:nvPr/>
          </p:nvGrpSpPr>
          <p:grpSpPr>
            <a:xfrm>
              <a:off x="7603082" y="5073437"/>
              <a:ext cx="733032" cy="662035"/>
              <a:chOff x="6604000" y="4858141"/>
              <a:chExt cx="733032" cy="662035"/>
            </a:xfrm>
          </p:grpSpPr>
          <p:sp>
            <p:nvSpPr>
              <p:cNvPr id="34" name="Rectangle 33">
                <a:extLst>
                  <a:ext uri="{FF2B5EF4-FFF2-40B4-BE49-F238E27FC236}">
                    <a16:creationId xmlns:a16="http://schemas.microsoft.com/office/drawing/2014/main" id="{7A48607B-AF81-844E-BFB8-D29F9E781398}"/>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A96FFA1A-B50E-924A-88CA-E2D93D103E80}"/>
                  </a:ext>
                </a:extLst>
              </p:cNvPr>
              <p:cNvGrpSpPr/>
              <p:nvPr/>
            </p:nvGrpSpPr>
            <p:grpSpPr>
              <a:xfrm>
                <a:off x="6604000" y="4858141"/>
                <a:ext cx="733032" cy="143874"/>
                <a:chOff x="6604000" y="4858141"/>
                <a:chExt cx="733032" cy="143874"/>
              </a:xfrm>
            </p:grpSpPr>
            <p:sp>
              <p:nvSpPr>
                <p:cNvPr id="54" name="Rectangle 53">
                  <a:extLst>
                    <a:ext uri="{FF2B5EF4-FFF2-40B4-BE49-F238E27FC236}">
                      <a16:creationId xmlns:a16="http://schemas.microsoft.com/office/drawing/2014/main" id="{A7DDDFB9-87B6-BB48-A17B-A63916978F6C}"/>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F58F7548-9D93-D741-9602-4C3703543338}"/>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9AE4559F-A414-7F46-AB2E-C17D07622557}"/>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14393A47-C9FF-3C4A-AB6A-7A73DC4B5EFB}"/>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5E4DA693-D8D9-5D4B-8B73-8345744B09DA}"/>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AF5B879C-424C-4A42-8E16-0A0AB9177708}"/>
                  </a:ext>
                </a:extLst>
              </p:cNvPr>
              <p:cNvGrpSpPr/>
              <p:nvPr/>
            </p:nvGrpSpPr>
            <p:grpSpPr>
              <a:xfrm>
                <a:off x="6604000" y="5030861"/>
                <a:ext cx="733032" cy="143874"/>
                <a:chOff x="6614160" y="5030861"/>
                <a:chExt cx="733032" cy="143874"/>
              </a:xfrm>
            </p:grpSpPr>
            <p:sp>
              <p:nvSpPr>
                <p:cNvPr id="49" name="Rectangle 48">
                  <a:extLst>
                    <a:ext uri="{FF2B5EF4-FFF2-40B4-BE49-F238E27FC236}">
                      <a16:creationId xmlns:a16="http://schemas.microsoft.com/office/drawing/2014/main" id="{05C01B16-1220-6E47-9342-79398F43C6C4}"/>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CE61A573-6DE1-D741-822B-B7873A9D177E}"/>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6EE01BE-93BB-DC43-894D-F3A75C093AE4}"/>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CCC76B52-F948-8E4E-A5F6-BD93B0BF5D02}"/>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FF83F00F-973F-8A42-919F-E02885C03CD7}"/>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C4197E5D-13F1-F444-9D2A-A88754DF8D2C}"/>
                  </a:ext>
                </a:extLst>
              </p:cNvPr>
              <p:cNvGrpSpPr/>
              <p:nvPr/>
            </p:nvGrpSpPr>
            <p:grpSpPr>
              <a:xfrm>
                <a:off x="6604000" y="5203581"/>
                <a:ext cx="733032" cy="143874"/>
                <a:chOff x="6614160" y="5030861"/>
                <a:chExt cx="733032" cy="143874"/>
              </a:xfrm>
            </p:grpSpPr>
            <p:sp>
              <p:nvSpPr>
                <p:cNvPr id="44" name="Rectangle 43">
                  <a:extLst>
                    <a:ext uri="{FF2B5EF4-FFF2-40B4-BE49-F238E27FC236}">
                      <a16:creationId xmlns:a16="http://schemas.microsoft.com/office/drawing/2014/main" id="{104EE4BF-8ECD-B14D-9B90-8E467F1648E2}"/>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6107051-2D26-6649-892A-E769A48A0415}"/>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8F1EBCA7-8DCE-D848-90DA-ED475809F327}"/>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8B067018-5E5C-1A4A-A72C-2BE53049AFCA}"/>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9C46FD45-B375-2442-96EC-360CDAF0469E}"/>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1E589B59-5A2E-7C43-A38A-5A4066C2756A}"/>
                  </a:ext>
                </a:extLst>
              </p:cNvPr>
              <p:cNvGrpSpPr/>
              <p:nvPr/>
            </p:nvGrpSpPr>
            <p:grpSpPr>
              <a:xfrm>
                <a:off x="6604000" y="5376301"/>
                <a:ext cx="733032" cy="143874"/>
                <a:chOff x="6614160" y="5030861"/>
                <a:chExt cx="733032" cy="143874"/>
              </a:xfrm>
            </p:grpSpPr>
            <p:sp>
              <p:nvSpPr>
                <p:cNvPr id="39" name="Rectangle 38">
                  <a:extLst>
                    <a:ext uri="{FF2B5EF4-FFF2-40B4-BE49-F238E27FC236}">
                      <a16:creationId xmlns:a16="http://schemas.microsoft.com/office/drawing/2014/main" id="{087CA838-17D1-094F-B63D-D8501FEDDAF2}"/>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6C79A28-4FCE-E24B-82C2-2FCFC3B18C95}"/>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013E50F-9181-494A-A053-5EEA4401C76E}"/>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D5589F67-096B-134B-BB80-3C3DEDB29FB2}"/>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B705D91-445D-F24F-9CCC-FC28FDB747B4}"/>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9" name="Group 58">
              <a:extLst>
                <a:ext uri="{FF2B5EF4-FFF2-40B4-BE49-F238E27FC236}">
                  <a16:creationId xmlns:a16="http://schemas.microsoft.com/office/drawing/2014/main" id="{FA188671-C965-B34A-854B-DE7743B8F9DA}"/>
                </a:ext>
              </a:extLst>
            </p:cNvPr>
            <p:cNvGrpSpPr/>
            <p:nvPr/>
          </p:nvGrpSpPr>
          <p:grpSpPr>
            <a:xfrm>
              <a:off x="8363238" y="5073437"/>
              <a:ext cx="733032" cy="662035"/>
              <a:chOff x="6604000" y="4858141"/>
              <a:chExt cx="733032" cy="662035"/>
            </a:xfrm>
          </p:grpSpPr>
          <p:sp>
            <p:nvSpPr>
              <p:cNvPr id="60" name="Rectangle 59">
                <a:extLst>
                  <a:ext uri="{FF2B5EF4-FFF2-40B4-BE49-F238E27FC236}">
                    <a16:creationId xmlns:a16="http://schemas.microsoft.com/office/drawing/2014/main" id="{9DC3743F-289F-7F4C-A67B-19535EB9F1BF}"/>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3D955269-E7F4-0D4D-996D-2B573E2EC466}"/>
                  </a:ext>
                </a:extLst>
              </p:cNvPr>
              <p:cNvGrpSpPr/>
              <p:nvPr/>
            </p:nvGrpSpPr>
            <p:grpSpPr>
              <a:xfrm>
                <a:off x="6604000" y="4858141"/>
                <a:ext cx="733032" cy="143874"/>
                <a:chOff x="6604000" y="4858141"/>
                <a:chExt cx="733032" cy="143874"/>
              </a:xfrm>
            </p:grpSpPr>
            <p:sp>
              <p:nvSpPr>
                <p:cNvPr id="80" name="Rectangle 79">
                  <a:extLst>
                    <a:ext uri="{FF2B5EF4-FFF2-40B4-BE49-F238E27FC236}">
                      <a16:creationId xmlns:a16="http://schemas.microsoft.com/office/drawing/2014/main" id="{03FC66C7-15F5-984D-9FBA-5A0A7373116D}"/>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E8694EF-A56E-EA4E-B5FE-79EE8D4FEF8F}"/>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35358853-7617-554B-874F-2677E1A262E1}"/>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8A6B7553-B746-4545-B1BF-DB4BF2BDEDA8}"/>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89EF0F22-E35A-6648-AA89-4575AF51AA58}"/>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a:extLst>
                  <a:ext uri="{FF2B5EF4-FFF2-40B4-BE49-F238E27FC236}">
                    <a16:creationId xmlns:a16="http://schemas.microsoft.com/office/drawing/2014/main" id="{CA0EB3B5-A97F-D745-A0E1-674D56816D56}"/>
                  </a:ext>
                </a:extLst>
              </p:cNvPr>
              <p:cNvGrpSpPr/>
              <p:nvPr/>
            </p:nvGrpSpPr>
            <p:grpSpPr>
              <a:xfrm>
                <a:off x="6604000" y="5030861"/>
                <a:ext cx="733032" cy="143874"/>
                <a:chOff x="6614160" y="5030861"/>
                <a:chExt cx="733032" cy="143874"/>
              </a:xfrm>
            </p:grpSpPr>
            <p:sp>
              <p:nvSpPr>
                <p:cNvPr id="75" name="Rectangle 74">
                  <a:extLst>
                    <a:ext uri="{FF2B5EF4-FFF2-40B4-BE49-F238E27FC236}">
                      <a16:creationId xmlns:a16="http://schemas.microsoft.com/office/drawing/2014/main" id="{2046653E-5449-C441-9177-D5FC79252939}"/>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C186E585-C0FA-AB44-ADF2-155A102C2C7F}"/>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ADB78618-2D70-5346-A403-E3149D7FF2F0}"/>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FB8F83FD-7035-334D-A021-EB160D9969EC}"/>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03BE37FF-378B-9C42-B748-B33C770D1792}"/>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E2693FFD-3B37-9E45-A078-2459A921A42F}"/>
                  </a:ext>
                </a:extLst>
              </p:cNvPr>
              <p:cNvGrpSpPr/>
              <p:nvPr/>
            </p:nvGrpSpPr>
            <p:grpSpPr>
              <a:xfrm>
                <a:off x="6604000" y="5203581"/>
                <a:ext cx="733032" cy="143874"/>
                <a:chOff x="6614160" y="5030861"/>
                <a:chExt cx="733032" cy="143874"/>
              </a:xfrm>
            </p:grpSpPr>
            <p:sp>
              <p:nvSpPr>
                <p:cNvPr id="70" name="Rectangle 69">
                  <a:extLst>
                    <a:ext uri="{FF2B5EF4-FFF2-40B4-BE49-F238E27FC236}">
                      <a16:creationId xmlns:a16="http://schemas.microsoft.com/office/drawing/2014/main" id="{A9D45803-26B0-6C48-B9F2-6E09B025C64F}"/>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95C9BE51-DEEE-3C43-A051-19AF34E62780}"/>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B10F8551-17D3-7742-A1DC-986113BB945A}"/>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43CB749-900C-484C-BD7C-A2FF9766D2BB}"/>
                    </a:ext>
                  </a:extLst>
                </p:cNvPr>
                <p:cNvSpPr/>
                <p:nvPr/>
              </p:nvSpPr>
              <p:spPr>
                <a:xfrm>
                  <a:off x="7072494" y="5030861"/>
                  <a:ext cx="121920" cy="13565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C3336C7B-21B5-7247-BDCD-3BF73F8A4443}"/>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63">
                <a:extLst>
                  <a:ext uri="{FF2B5EF4-FFF2-40B4-BE49-F238E27FC236}">
                    <a16:creationId xmlns:a16="http://schemas.microsoft.com/office/drawing/2014/main" id="{E2757D03-2AD4-0C46-92A2-4CE7EB48796B}"/>
                  </a:ext>
                </a:extLst>
              </p:cNvPr>
              <p:cNvGrpSpPr/>
              <p:nvPr/>
            </p:nvGrpSpPr>
            <p:grpSpPr>
              <a:xfrm>
                <a:off x="6604000" y="5376301"/>
                <a:ext cx="733032" cy="143874"/>
                <a:chOff x="6614160" y="5030861"/>
                <a:chExt cx="733032" cy="143874"/>
              </a:xfrm>
            </p:grpSpPr>
            <p:sp>
              <p:nvSpPr>
                <p:cNvPr id="65" name="Rectangle 64">
                  <a:extLst>
                    <a:ext uri="{FF2B5EF4-FFF2-40B4-BE49-F238E27FC236}">
                      <a16:creationId xmlns:a16="http://schemas.microsoft.com/office/drawing/2014/main" id="{1F2E031F-FC57-BC49-B6E5-A9660CBDC409}"/>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15E84AA0-8399-394E-A013-F6B97D49EB17}"/>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F3B0FF92-1C91-5544-A365-33F4719EEF04}"/>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9FC254CB-FBDE-3C44-BB3E-9FDD88E3CED7}"/>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0B2B9E91-37B7-2542-B062-959844056315}"/>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5" name="Group 84">
              <a:extLst>
                <a:ext uri="{FF2B5EF4-FFF2-40B4-BE49-F238E27FC236}">
                  <a16:creationId xmlns:a16="http://schemas.microsoft.com/office/drawing/2014/main" id="{288A50F3-7940-7C4D-8364-D471FA9FF51C}"/>
                </a:ext>
              </a:extLst>
            </p:cNvPr>
            <p:cNvGrpSpPr/>
            <p:nvPr/>
          </p:nvGrpSpPr>
          <p:grpSpPr>
            <a:xfrm>
              <a:off x="9127128" y="5073437"/>
              <a:ext cx="733032" cy="662035"/>
              <a:chOff x="6604000" y="4858141"/>
              <a:chExt cx="733032" cy="662035"/>
            </a:xfrm>
          </p:grpSpPr>
          <p:sp>
            <p:nvSpPr>
              <p:cNvPr id="86" name="Rectangle 85">
                <a:extLst>
                  <a:ext uri="{FF2B5EF4-FFF2-40B4-BE49-F238E27FC236}">
                    <a16:creationId xmlns:a16="http://schemas.microsoft.com/office/drawing/2014/main" id="{FBCB4CAE-7D31-9443-A39D-2E6B9EDD2380}"/>
                  </a:ext>
                </a:extLst>
              </p:cNvPr>
              <p:cNvSpPr/>
              <p:nvPr/>
            </p:nvSpPr>
            <p:spPr>
              <a:xfrm>
                <a:off x="6604000" y="4863624"/>
                <a:ext cx="733032" cy="656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a:extLst>
                  <a:ext uri="{FF2B5EF4-FFF2-40B4-BE49-F238E27FC236}">
                    <a16:creationId xmlns:a16="http://schemas.microsoft.com/office/drawing/2014/main" id="{F488FE6F-7C9D-7245-A20A-FA072770DCC0}"/>
                  </a:ext>
                </a:extLst>
              </p:cNvPr>
              <p:cNvGrpSpPr/>
              <p:nvPr/>
            </p:nvGrpSpPr>
            <p:grpSpPr>
              <a:xfrm>
                <a:off x="6604000" y="4858141"/>
                <a:ext cx="733032" cy="143874"/>
                <a:chOff x="6604000" y="4858141"/>
                <a:chExt cx="733032" cy="143874"/>
              </a:xfrm>
            </p:grpSpPr>
            <p:sp>
              <p:nvSpPr>
                <p:cNvPr id="106" name="Rectangle 105">
                  <a:extLst>
                    <a:ext uri="{FF2B5EF4-FFF2-40B4-BE49-F238E27FC236}">
                      <a16:creationId xmlns:a16="http://schemas.microsoft.com/office/drawing/2014/main" id="{66EC8B7B-4882-8D40-B15C-2A07046595DC}"/>
                    </a:ext>
                  </a:extLst>
                </p:cNvPr>
                <p:cNvSpPr/>
                <p:nvPr/>
              </p:nvSpPr>
              <p:spPr>
                <a:xfrm>
                  <a:off x="6604000" y="486362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21F3BBA9-A3F2-CE43-8870-2BE922C9E7C4}"/>
                    </a:ext>
                  </a:extLst>
                </p:cNvPr>
                <p:cNvSpPr/>
                <p:nvPr/>
              </p:nvSpPr>
              <p:spPr>
                <a:xfrm>
                  <a:off x="6756778"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4B674B6F-61F0-9F48-BAC8-92781F07C425}"/>
                    </a:ext>
                  </a:extLst>
                </p:cNvPr>
                <p:cNvSpPr/>
                <p:nvPr/>
              </p:nvSpPr>
              <p:spPr>
                <a:xfrm>
                  <a:off x="6909556" y="486088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E398EEA6-0710-F14D-8C10-7BB951E3A3B5}"/>
                    </a:ext>
                  </a:extLst>
                </p:cNvPr>
                <p:cNvSpPr/>
                <p:nvPr/>
              </p:nvSpPr>
              <p:spPr>
                <a:xfrm>
                  <a:off x="7062334" y="485814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EFED1131-B9FB-0B48-A07E-9737EB05A9C1}"/>
                    </a:ext>
                  </a:extLst>
                </p:cNvPr>
                <p:cNvSpPr/>
                <p:nvPr/>
              </p:nvSpPr>
              <p:spPr>
                <a:xfrm>
                  <a:off x="7215112" y="486636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87">
                <a:extLst>
                  <a:ext uri="{FF2B5EF4-FFF2-40B4-BE49-F238E27FC236}">
                    <a16:creationId xmlns:a16="http://schemas.microsoft.com/office/drawing/2014/main" id="{7109AA04-9C69-9845-BEDE-098E58CB3012}"/>
                  </a:ext>
                </a:extLst>
              </p:cNvPr>
              <p:cNvGrpSpPr/>
              <p:nvPr/>
            </p:nvGrpSpPr>
            <p:grpSpPr>
              <a:xfrm>
                <a:off x="6604000" y="5030861"/>
                <a:ext cx="733032" cy="143874"/>
                <a:chOff x="6614160" y="5030861"/>
                <a:chExt cx="733032" cy="143874"/>
              </a:xfrm>
            </p:grpSpPr>
            <p:sp>
              <p:nvSpPr>
                <p:cNvPr id="101" name="Rectangle 100">
                  <a:extLst>
                    <a:ext uri="{FF2B5EF4-FFF2-40B4-BE49-F238E27FC236}">
                      <a16:creationId xmlns:a16="http://schemas.microsoft.com/office/drawing/2014/main" id="{2C12AB41-78E1-0248-A64B-930130EE053A}"/>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EB84C81C-6860-AB49-B74B-17B06DDDFB79}"/>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88549E2F-B968-8D4C-A914-60F9522F5DF8}"/>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8891ED04-0921-9C41-84B8-6B73B977A0D3}"/>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8612053D-6EF0-D74A-90B1-A9C0C7E3598A}"/>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5D631626-05F8-464E-97F5-7536D1ACF4A2}"/>
                  </a:ext>
                </a:extLst>
              </p:cNvPr>
              <p:cNvGrpSpPr/>
              <p:nvPr/>
            </p:nvGrpSpPr>
            <p:grpSpPr>
              <a:xfrm>
                <a:off x="6604000" y="5203581"/>
                <a:ext cx="733032" cy="143874"/>
                <a:chOff x="6614160" y="5030861"/>
                <a:chExt cx="733032" cy="143874"/>
              </a:xfrm>
            </p:grpSpPr>
            <p:sp>
              <p:nvSpPr>
                <p:cNvPr id="96" name="Rectangle 95">
                  <a:extLst>
                    <a:ext uri="{FF2B5EF4-FFF2-40B4-BE49-F238E27FC236}">
                      <a16:creationId xmlns:a16="http://schemas.microsoft.com/office/drawing/2014/main" id="{DAF849F0-38ED-5644-B10E-BFC5E5F807B3}"/>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328195AD-A803-1D4A-8448-A45829021E36}"/>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5F1824B-31EB-8844-98AD-765FCF7621CF}"/>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0E6B0D4B-21A8-F247-93C6-39B5F323E8DC}"/>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18FFBD3B-1CC0-B142-A377-02D8DBAA5299}"/>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a:extLst>
                  <a:ext uri="{FF2B5EF4-FFF2-40B4-BE49-F238E27FC236}">
                    <a16:creationId xmlns:a16="http://schemas.microsoft.com/office/drawing/2014/main" id="{2AB23C23-4D68-8642-AB19-A7D70F96A6BA}"/>
                  </a:ext>
                </a:extLst>
              </p:cNvPr>
              <p:cNvGrpSpPr/>
              <p:nvPr/>
            </p:nvGrpSpPr>
            <p:grpSpPr>
              <a:xfrm>
                <a:off x="6604000" y="5376301"/>
                <a:ext cx="733032" cy="143874"/>
                <a:chOff x="6614160" y="5030861"/>
                <a:chExt cx="733032" cy="143874"/>
              </a:xfrm>
            </p:grpSpPr>
            <p:sp>
              <p:nvSpPr>
                <p:cNvPr id="91" name="Rectangle 90">
                  <a:extLst>
                    <a:ext uri="{FF2B5EF4-FFF2-40B4-BE49-F238E27FC236}">
                      <a16:creationId xmlns:a16="http://schemas.microsoft.com/office/drawing/2014/main" id="{127AEF12-0954-344D-ABCE-C000928BF1CB}"/>
                    </a:ext>
                  </a:extLst>
                </p:cNvPr>
                <p:cNvSpPr/>
                <p:nvPr/>
              </p:nvSpPr>
              <p:spPr>
                <a:xfrm>
                  <a:off x="6614160" y="5036343"/>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949E1E1-4988-9F4C-860F-C013D10D61C0}"/>
                    </a:ext>
                  </a:extLst>
                </p:cNvPr>
                <p:cNvSpPr/>
                <p:nvPr/>
              </p:nvSpPr>
              <p:spPr>
                <a:xfrm>
                  <a:off x="6766938"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5134B46C-DFC4-8846-BB54-9E48C923DAAA}"/>
                    </a:ext>
                  </a:extLst>
                </p:cNvPr>
                <p:cNvSpPr/>
                <p:nvPr/>
              </p:nvSpPr>
              <p:spPr>
                <a:xfrm>
                  <a:off x="6919716" y="5033602"/>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5361739D-4283-F841-AA87-A64C9B7C814A}"/>
                    </a:ext>
                  </a:extLst>
                </p:cNvPr>
                <p:cNvSpPr/>
                <p:nvPr/>
              </p:nvSpPr>
              <p:spPr>
                <a:xfrm>
                  <a:off x="7072494" y="5030861"/>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27A4319A-1336-DC4F-BD43-3F33D5E1D209}"/>
                    </a:ext>
                  </a:extLst>
                </p:cNvPr>
                <p:cNvSpPr/>
                <p:nvPr/>
              </p:nvSpPr>
              <p:spPr>
                <a:xfrm>
                  <a:off x="7225272" y="5039084"/>
                  <a:ext cx="121920" cy="13565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11" name="TextBox 110">
              <a:extLst>
                <a:ext uri="{FF2B5EF4-FFF2-40B4-BE49-F238E27FC236}">
                  <a16:creationId xmlns:a16="http://schemas.microsoft.com/office/drawing/2014/main" id="{420E9D59-B051-AC40-A927-CCA86AF39A05}"/>
                </a:ext>
              </a:extLst>
            </p:cNvPr>
            <p:cNvSpPr txBox="1"/>
            <p:nvPr/>
          </p:nvSpPr>
          <p:spPr>
            <a:xfrm>
              <a:off x="6411194" y="4754880"/>
              <a:ext cx="2520625" cy="369332"/>
            </a:xfrm>
            <a:prstGeom prst="rect">
              <a:avLst/>
            </a:prstGeom>
            <a:noFill/>
          </p:spPr>
          <p:txBody>
            <a:bodyPr wrap="square" rtlCol="0">
              <a:spAutoFit/>
            </a:bodyPr>
            <a:lstStyle/>
            <a:p>
              <a:r>
                <a:rPr lang="en-US" dirty="0"/>
                <a:t>Track block (contiguous)</a:t>
              </a:r>
            </a:p>
          </p:txBody>
        </p:sp>
        <p:cxnSp>
          <p:nvCxnSpPr>
            <p:cNvPr id="113" name="Straight Arrow Connector 112">
              <a:extLst>
                <a:ext uri="{FF2B5EF4-FFF2-40B4-BE49-F238E27FC236}">
                  <a16:creationId xmlns:a16="http://schemas.microsoft.com/office/drawing/2014/main" id="{60D0E65C-70DC-6E4A-8067-1DD395344DB5}"/>
                </a:ext>
              </a:extLst>
            </p:cNvPr>
            <p:cNvCxnSpPr>
              <a:cxnSpLocks/>
              <a:stCxn id="73" idx="0"/>
              <a:endCxn id="115" idx="1"/>
            </p:cNvCxnSpPr>
            <p:nvPr/>
          </p:nvCxnSpPr>
          <p:spPr>
            <a:xfrm flipV="1">
              <a:off x="8882532" y="4868764"/>
              <a:ext cx="672073" cy="55011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0FD8A397-2F03-0849-BCB0-AFB7D9362CCC}"/>
                </a:ext>
              </a:extLst>
            </p:cNvPr>
            <p:cNvSpPr txBox="1"/>
            <p:nvPr/>
          </p:nvSpPr>
          <p:spPr>
            <a:xfrm>
              <a:off x="9554605" y="4684098"/>
              <a:ext cx="1810866" cy="369332"/>
            </a:xfrm>
            <a:prstGeom prst="rect">
              <a:avLst/>
            </a:prstGeom>
            <a:noFill/>
          </p:spPr>
          <p:txBody>
            <a:bodyPr wrap="square" rtlCol="0">
              <a:spAutoFit/>
            </a:bodyPr>
            <a:lstStyle/>
            <a:p>
              <a:r>
                <a:rPr lang="en-US" dirty="0">
                  <a:solidFill>
                    <a:srgbClr val="FF0000"/>
                  </a:solidFill>
                </a:rPr>
                <a:t>Dead track (hole)</a:t>
              </a:r>
            </a:p>
          </p:txBody>
        </p:sp>
        <p:sp>
          <p:nvSpPr>
            <p:cNvPr id="120" name="TextBox 119">
              <a:extLst>
                <a:ext uri="{FF2B5EF4-FFF2-40B4-BE49-F238E27FC236}">
                  <a16:creationId xmlns:a16="http://schemas.microsoft.com/office/drawing/2014/main" id="{7288EDA5-E0B6-3F4D-A9E7-7C4611C89136}"/>
                </a:ext>
              </a:extLst>
            </p:cNvPr>
            <p:cNvSpPr txBox="1"/>
            <p:nvPr/>
          </p:nvSpPr>
          <p:spPr>
            <a:xfrm>
              <a:off x="9537546" y="5779708"/>
              <a:ext cx="1810866" cy="369332"/>
            </a:xfrm>
            <a:prstGeom prst="rect">
              <a:avLst/>
            </a:prstGeom>
            <a:noFill/>
          </p:spPr>
          <p:txBody>
            <a:bodyPr wrap="square" rtlCol="0">
              <a:spAutoFit/>
            </a:bodyPr>
            <a:lstStyle/>
            <a:p>
              <a:r>
                <a:rPr lang="en-US" dirty="0">
                  <a:solidFill>
                    <a:srgbClr val="0070C0"/>
                  </a:solidFill>
                </a:rPr>
                <a:t>New track</a:t>
              </a:r>
            </a:p>
          </p:txBody>
        </p:sp>
        <p:cxnSp>
          <p:nvCxnSpPr>
            <p:cNvPr id="122" name="Straight Arrow Connector 121">
              <a:extLst>
                <a:ext uri="{FF2B5EF4-FFF2-40B4-BE49-F238E27FC236}">
                  <a16:creationId xmlns:a16="http://schemas.microsoft.com/office/drawing/2014/main" id="{1D97FF76-577C-7448-AD61-386F94568CAC}"/>
                </a:ext>
              </a:extLst>
            </p:cNvPr>
            <p:cNvCxnSpPr>
              <a:stCxn id="120" idx="1"/>
              <a:endCxn id="73" idx="2"/>
            </p:cNvCxnSpPr>
            <p:nvPr/>
          </p:nvCxnSpPr>
          <p:spPr>
            <a:xfrm flipH="1" flipV="1">
              <a:off x="8882532" y="5554528"/>
              <a:ext cx="655014" cy="409846"/>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3" name="Rounded Rectangle 122">
              <a:extLst>
                <a:ext uri="{FF2B5EF4-FFF2-40B4-BE49-F238E27FC236}">
                  <a16:creationId xmlns:a16="http://schemas.microsoft.com/office/drawing/2014/main" id="{1385C6D5-C0E7-B346-9C4F-4E52365AAE1E}"/>
                </a:ext>
              </a:extLst>
            </p:cNvPr>
            <p:cNvSpPr/>
            <p:nvPr/>
          </p:nvSpPr>
          <p:spPr>
            <a:xfrm>
              <a:off x="6827520" y="5964374"/>
              <a:ext cx="1535718" cy="304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a:extLst>
                <a:ext uri="{FF2B5EF4-FFF2-40B4-BE49-F238E27FC236}">
                  <a16:creationId xmlns:a16="http://schemas.microsoft.com/office/drawing/2014/main" id="{9D2ED575-A2BE-FE47-B43E-2A89272CA4F8}"/>
                </a:ext>
              </a:extLst>
            </p:cNvPr>
            <p:cNvSpPr txBox="1"/>
            <p:nvPr/>
          </p:nvSpPr>
          <p:spPr>
            <a:xfrm>
              <a:off x="6025541" y="6238417"/>
              <a:ext cx="2917951" cy="369332"/>
            </a:xfrm>
            <a:prstGeom prst="rect">
              <a:avLst/>
            </a:prstGeom>
            <a:noFill/>
          </p:spPr>
          <p:txBody>
            <a:bodyPr wrap="square" rtlCol="0">
              <a:spAutoFit/>
            </a:bodyPr>
            <a:lstStyle/>
            <a:p>
              <a:r>
                <a:rPr lang="en-US" dirty="0"/>
                <a:t>Basket (pointers to tracks)</a:t>
              </a:r>
            </a:p>
          </p:txBody>
        </p:sp>
        <p:cxnSp>
          <p:nvCxnSpPr>
            <p:cNvPr id="127" name="Straight Arrow Connector 126">
              <a:extLst>
                <a:ext uri="{FF2B5EF4-FFF2-40B4-BE49-F238E27FC236}">
                  <a16:creationId xmlns:a16="http://schemas.microsoft.com/office/drawing/2014/main" id="{07AEEB89-2704-EF49-AA34-467E46F76E66}"/>
                </a:ext>
              </a:extLst>
            </p:cNvPr>
            <p:cNvCxnSpPr>
              <a:cxnSpLocks/>
            </p:cNvCxnSpPr>
            <p:nvPr/>
          </p:nvCxnSpPr>
          <p:spPr>
            <a:xfrm flipH="1" flipV="1">
              <a:off x="6888480" y="5537754"/>
              <a:ext cx="91818" cy="580806"/>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D4F35F02-E78E-9E46-A614-F34875359B22}"/>
                </a:ext>
              </a:extLst>
            </p:cNvPr>
            <p:cNvCxnSpPr>
              <a:cxnSpLocks/>
              <a:endCxn id="80" idx="2"/>
            </p:cNvCxnSpPr>
            <p:nvPr/>
          </p:nvCxnSpPr>
          <p:spPr>
            <a:xfrm flipV="1">
              <a:off x="7163178" y="5214570"/>
              <a:ext cx="1261020" cy="903990"/>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B8885EA3-7B22-7246-BD8C-310A5E843DCA}"/>
                </a:ext>
              </a:extLst>
            </p:cNvPr>
            <p:cNvCxnSpPr>
              <a:cxnSpLocks/>
              <a:endCxn id="111" idx="2"/>
            </p:cNvCxnSpPr>
            <p:nvPr/>
          </p:nvCxnSpPr>
          <p:spPr>
            <a:xfrm flipV="1">
              <a:off x="7346247" y="5124212"/>
              <a:ext cx="325260" cy="994348"/>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4DAE2F44-63AE-0A4B-B081-8EFAA43D43FF}"/>
                </a:ext>
              </a:extLst>
            </p:cNvPr>
            <p:cNvCxnSpPr>
              <a:cxnSpLocks/>
              <a:endCxn id="93" idx="1"/>
            </p:cNvCxnSpPr>
            <p:nvPr/>
          </p:nvCxnSpPr>
          <p:spPr>
            <a:xfrm flipV="1">
              <a:off x="7528265" y="5662164"/>
              <a:ext cx="1904419" cy="456096"/>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467F9DAA-13B8-C241-AE2D-A868D2C63406}"/>
                </a:ext>
              </a:extLst>
            </p:cNvPr>
            <p:cNvCxnSpPr>
              <a:cxnSpLocks/>
              <a:endCxn id="11" idx="1"/>
            </p:cNvCxnSpPr>
            <p:nvPr/>
          </p:nvCxnSpPr>
          <p:spPr>
            <a:xfrm flipH="1" flipV="1">
              <a:off x="7285854" y="5149487"/>
              <a:ext cx="425646" cy="967060"/>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002A0A80-5838-3744-81C3-8C6E1E8FB669}"/>
                </a:ext>
              </a:extLst>
            </p:cNvPr>
            <p:cNvCxnSpPr>
              <a:cxnSpLocks/>
              <a:endCxn id="42" idx="1"/>
            </p:cNvCxnSpPr>
            <p:nvPr/>
          </p:nvCxnSpPr>
          <p:spPr>
            <a:xfrm flipV="1">
              <a:off x="7894946" y="5659423"/>
              <a:ext cx="166470" cy="460398"/>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D0CE4A92-CB5A-F247-9F38-F9212218FD70}"/>
                </a:ext>
              </a:extLst>
            </p:cNvPr>
            <p:cNvCxnSpPr>
              <a:cxnSpLocks/>
              <a:endCxn id="107" idx="1"/>
            </p:cNvCxnSpPr>
            <p:nvPr/>
          </p:nvCxnSpPr>
          <p:spPr>
            <a:xfrm flipV="1">
              <a:off x="8078629" y="5144004"/>
              <a:ext cx="1201277" cy="975562"/>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1E7E0FF3-BB60-234B-AEE0-B1DAB681BFBA}"/>
                </a:ext>
              </a:extLst>
            </p:cNvPr>
            <p:cNvCxnSpPr>
              <a:cxnSpLocks/>
              <a:endCxn id="70" idx="1"/>
            </p:cNvCxnSpPr>
            <p:nvPr/>
          </p:nvCxnSpPr>
          <p:spPr>
            <a:xfrm flipV="1">
              <a:off x="8259116" y="5492185"/>
              <a:ext cx="104122" cy="624362"/>
            </a:xfrm>
            <a:prstGeom prst="straightConnector1">
              <a:avLst/>
            </a:prstGeom>
            <a:ln>
              <a:solidFill>
                <a:srgbClr val="EF44FF"/>
              </a:solidFill>
              <a:headEnd type="oval" w="lg" len="lg"/>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571622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Topology awareness</a:t>
            </a:r>
          </a:p>
        </p:txBody>
      </p:sp>
      <p:sp>
        <p:nvSpPr>
          <p:cNvPr id="5" name="Slide Number Placeholder 4"/>
          <p:cNvSpPr>
            <a:spLocks noGrp="1"/>
          </p:cNvSpPr>
          <p:nvPr>
            <p:ph type="sldNum" sz="quarter" idx="12"/>
          </p:nvPr>
        </p:nvSpPr>
        <p:spPr/>
        <p:txBody>
          <a:bodyPr/>
          <a:lstStyle/>
          <a:p>
            <a:fld id="{4FAB73BC-B049-4115-A692-8D63A059BFB8}" type="slidenum">
              <a:rPr lang="en-US" smtClean="0"/>
              <a:t>52</a:t>
            </a:fld>
            <a:endParaRPr lang="en-US" dirty="0"/>
          </a:p>
        </p:txBody>
      </p:sp>
      <p:sp>
        <p:nvSpPr>
          <p:cNvPr id="12" name="Text Placeholder 11"/>
          <p:cNvSpPr>
            <a:spLocks noGrp="1"/>
          </p:cNvSpPr>
          <p:nvPr>
            <p:ph sz="half" idx="4294967295"/>
          </p:nvPr>
        </p:nvSpPr>
        <p:spPr>
          <a:xfrm>
            <a:off x="0" y="4514851"/>
            <a:ext cx="5429956" cy="2278262"/>
          </a:xfrm>
        </p:spPr>
        <p:txBody>
          <a:bodyPr>
            <a:normAutofit fontScale="62500" lnSpcReduction="20000"/>
          </a:bodyPr>
          <a:lstStyle/>
          <a:p>
            <a:r>
              <a:rPr lang="en-US" dirty="0"/>
              <a:t>Thread binding to cores by policy</a:t>
            </a:r>
          </a:p>
          <a:p>
            <a:pPr lvl="1"/>
            <a:r>
              <a:rPr lang="en-US" dirty="0"/>
              <a:t>Compact/scatter over NUMA domains</a:t>
            </a:r>
          </a:p>
          <a:p>
            <a:pPr lvl="1"/>
            <a:r>
              <a:rPr lang="en-US" dirty="0"/>
              <a:t>Multiple propagators/schedulers</a:t>
            </a:r>
          </a:p>
          <a:p>
            <a:r>
              <a:rPr lang="en-US" dirty="0"/>
              <a:t>Track block allocator NUMA aware</a:t>
            </a:r>
          </a:p>
          <a:p>
            <a:pPr lvl="1"/>
            <a:r>
              <a:rPr lang="en-US" dirty="0"/>
              <a:t>Blocks owned by threads</a:t>
            </a:r>
          </a:p>
          <a:p>
            <a:r>
              <a:rPr lang="en-US" dirty="0"/>
              <a:t>Measurable NUMA effect (~10%)</a:t>
            </a:r>
          </a:p>
          <a:p>
            <a:pPr lvl="1"/>
            <a:r>
              <a:rPr lang="en-US" dirty="0"/>
              <a:t>Scatter 8 threads over 2 NUMA domains (SYS) versus compact (4 threads per domain)</a:t>
            </a:r>
          </a:p>
          <a:p>
            <a:pPr lvl="1"/>
            <a:r>
              <a:rPr lang="en-US" dirty="0"/>
              <a:t>pointing to data cache misses</a:t>
            </a:r>
          </a:p>
        </p:txBody>
      </p:sp>
      <p:sp>
        <p:nvSpPr>
          <p:cNvPr id="56" name="TextBox 55"/>
          <p:cNvSpPr txBox="1"/>
          <p:nvPr/>
        </p:nvSpPr>
        <p:spPr>
          <a:xfrm>
            <a:off x="10161431" y="3490175"/>
            <a:ext cx="1287887" cy="369332"/>
          </a:xfrm>
          <a:prstGeom prst="rect">
            <a:avLst/>
          </a:prstGeom>
          <a:noFill/>
        </p:spPr>
        <p:txBody>
          <a:bodyPr wrap="square" rtlCol="0">
            <a:spAutoFit/>
          </a:bodyPr>
          <a:lstStyle/>
          <a:p>
            <a:r>
              <a:rPr lang="en-US" dirty="0">
                <a:solidFill>
                  <a:srgbClr val="FF0000"/>
                </a:solidFill>
              </a:rPr>
              <a:t>~9% gain</a:t>
            </a:r>
          </a:p>
        </p:txBody>
      </p:sp>
      <p:grpSp>
        <p:nvGrpSpPr>
          <p:cNvPr id="4" name="Group 3"/>
          <p:cNvGrpSpPr/>
          <p:nvPr/>
        </p:nvGrpSpPr>
        <p:grpSpPr>
          <a:xfrm>
            <a:off x="767003" y="1792614"/>
            <a:ext cx="3834631" cy="2594873"/>
            <a:chOff x="575252" y="1344460"/>
            <a:chExt cx="2875973" cy="1946155"/>
          </a:xfrm>
        </p:grpSpPr>
        <p:grpSp>
          <p:nvGrpSpPr>
            <p:cNvPr id="58" name="Group 57"/>
            <p:cNvGrpSpPr/>
            <p:nvPr/>
          </p:nvGrpSpPr>
          <p:grpSpPr>
            <a:xfrm>
              <a:off x="575252" y="1344460"/>
              <a:ext cx="2875973" cy="1946155"/>
              <a:chOff x="4274128" y="2909455"/>
              <a:chExt cx="4398817" cy="3888877"/>
            </a:xfrm>
          </p:grpSpPr>
          <p:sp>
            <p:nvSpPr>
              <p:cNvPr id="121" name="Rectangle 120"/>
              <p:cNvSpPr/>
              <p:nvPr/>
            </p:nvSpPr>
            <p:spPr>
              <a:xfrm>
                <a:off x="4274128" y="5164674"/>
                <a:ext cx="4398817" cy="1633658"/>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000">
                    <a:solidFill>
                      <a:schemeClr val="tx1"/>
                    </a:solidFill>
                  </a:rPr>
                  <a:t>node</a:t>
                </a:r>
                <a:endParaRPr lang="en-US" sz="1000" dirty="0">
                  <a:solidFill>
                    <a:schemeClr val="tx1"/>
                  </a:solidFill>
                </a:endParaRPr>
              </a:p>
            </p:txBody>
          </p:sp>
          <p:sp>
            <p:nvSpPr>
              <p:cNvPr id="100" name="Rectangle 99"/>
              <p:cNvSpPr/>
              <p:nvPr/>
            </p:nvSpPr>
            <p:spPr>
              <a:xfrm>
                <a:off x="5680365" y="2909455"/>
                <a:ext cx="1205344"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t>GeantV</a:t>
                </a:r>
                <a:r>
                  <a:rPr lang="en-US" sz="1000" dirty="0"/>
                  <a:t> </a:t>
                </a:r>
              </a:p>
              <a:p>
                <a:pPr algn="ctr"/>
                <a:r>
                  <a:rPr lang="en-US" sz="1000" dirty="0"/>
                  <a:t>run manager</a:t>
                </a:r>
              </a:p>
            </p:txBody>
          </p:sp>
          <p:grpSp>
            <p:nvGrpSpPr>
              <p:cNvPr id="101" name="Group 100"/>
              <p:cNvGrpSpPr/>
              <p:nvPr/>
            </p:nvGrpSpPr>
            <p:grpSpPr>
              <a:xfrm>
                <a:off x="4752109" y="4812539"/>
                <a:ext cx="1122217" cy="1333875"/>
                <a:chOff x="1371600" y="3704172"/>
                <a:chExt cx="1122217" cy="1333875"/>
              </a:xfrm>
            </p:grpSpPr>
            <p:sp>
              <p:nvSpPr>
                <p:cNvPr id="102" name="Rectangle 101"/>
                <p:cNvSpPr/>
                <p:nvPr/>
              </p:nvSpPr>
              <p:spPr>
                <a:xfrm>
                  <a:off x="1371600" y="3704172"/>
                  <a:ext cx="1122217" cy="327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Scheduler</a:t>
                  </a:r>
                  <a:endParaRPr lang="en-US" sz="1000" dirty="0"/>
                </a:p>
              </p:txBody>
            </p:sp>
            <p:grpSp>
              <p:nvGrpSpPr>
                <p:cNvPr id="103" name="Group 102"/>
                <p:cNvGrpSpPr/>
                <p:nvPr/>
              </p:nvGrpSpPr>
              <p:grpSpPr>
                <a:xfrm>
                  <a:off x="1704110" y="4031673"/>
                  <a:ext cx="457200" cy="665018"/>
                  <a:chOff x="1676400" y="4031673"/>
                  <a:chExt cx="457200" cy="665018"/>
                </a:xfrm>
              </p:grpSpPr>
              <p:cxnSp>
                <p:nvCxnSpPr>
                  <p:cNvPr id="105" name="Straight Connector 104"/>
                  <p:cNvCxnSpPr/>
                  <p:nvPr/>
                </p:nvCxnSpPr>
                <p:spPr>
                  <a:xfrm>
                    <a:off x="16764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8288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19812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21336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104" name="Rectangle 103"/>
                <p:cNvSpPr/>
                <p:nvPr/>
              </p:nvSpPr>
              <p:spPr>
                <a:xfrm>
                  <a:off x="1371600" y="4710546"/>
                  <a:ext cx="1122217" cy="32750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Basketizer</a:t>
                  </a:r>
                  <a:endParaRPr lang="en-US" sz="1000" dirty="0"/>
                </a:p>
              </p:txBody>
            </p:sp>
          </p:grpSp>
          <p:grpSp>
            <p:nvGrpSpPr>
              <p:cNvPr id="109" name="Group 108"/>
              <p:cNvGrpSpPr/>
              <p:nvPr/>
            </p:nvGrpSpPr>
            <p:grpSpPr>
              <a:xfrm>
                <a:off x="6082141" y="4812539"/>
                <a:ext cx="1122217" cy="1333875"/>
                <a:chOff x="1371600" y="3704172"/>
                <a:chExt cx="1122217" cy="1333875"/>
              </a:xfrm>
            </p:grpSpPr>
            <p:sp>
              <p:nvSpPr>
                <p:cNvPr id="110" name="Rectangle 109"/>
                <p:cNvSpPr/>
                <p:nvPr/>
              </p:nvSpPr>
              <p:spPr>
                <a:xfrm>
                  <a:off x="1371600" y="3704172"/>
                  <a:ext cx="1122217" cy="327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Scheduler</a:t>
                  </a:r>
                  <a:endParaRPr lang="en-US" sz="1000" dirty="0"/>
                </a:p>
              </p:txBody>
            </p:sp>
            <p:grpSp>
              <p:nvGrpSpPr>
                <p:cNvPr id="111" name="Group 110"/>
                <p:cNvGrpSpPr/>
                <p:nvPr/>
              </p:nvGrpSpPr>
              <p:grpSpPr>
                <a:xfrm>
                  <a:off x="1704110" y="4031673"/>
                  <a:ext cx="457200" cy="665018"/>
                  <a:chOff x="1676400" y="4031673"/>
                  <a:chExt cx="457200" cy="665018"/>
                </a:xfrm>
              </p:grpSpPr>
              <p:cxnSp>
                <p:nvCxnSpPr>
                  <p:cNvPr id="113" name="Straight Connector 112"/>
                  <p:cNvCxnSpPr/>
                  <p:nvPr/>
                </p:nvCxnSpPr>
                <p:spPr>
                  <a:xfrm>
                    <a:off x="16764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8288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9812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2133600" y="4031673"/>
                    <a:ext cx="0" cy="665018"/>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112" name="Rectangle 111"/>
                <p:cNvSpPr/>
                <p:nvPr/>
              </p:nvSpPr>
              <p:spPr>
                <a:xfrm>
                  <a:off x="1371600" y="4710546"/>
                  <a:ext cx="1122217" cy="32750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Basketizer</a:t>
                  </a:r>
                  <a:endParaRPr lang="en-US" sz="1000" dirty="0"/>
                </a:p>
              </p:txBody>
            </p:sp>
          </p:grpSp>
          <p:sp>
            <p:nvSpPr>
              <p:cNvPr id="117" name="Rectangle 116"/>
              <p:cNvSpPr/>
              <p:nvPr/>
            </p:nvSpPr>
            <p:spPr>
              <a:xfrm>
                <a:off x="4752108" y="4128659"/>
                <a:ext cx="1122217" cy="6096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Propagator</a:t>
                </a:r>
              </a:p>
            </p:txBody>
          </p:sp>
          <p:sp>
            <p:nvSpPr>
              <p:cNvPr id="118" name="Rectangle 117"/>
              <p:cNvSpPr/>
              <p:nvPr/>
            </p:nvSpPr>
            <p:spPr>
              <a:xfrm>
                <a:off x="6082140" y="4128659"/>
                <a:ext cx="1122217" cy="6096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Propagator</a:t>
                </a:r>
              </a:p>
            </p:txBody>
          </p:sp>
          <p:sp>
            <p:nvSpPr>
              <p:cNvPr id="119" name="TextBox 118"/>
              <p:cNvSpPr txBox="1"/>
              <p:nvPr/>
            </p:nvSpPr>
            <p:spPr>
              <a:xfrm>
                <a:off x="7495310" y="4128660"/>
                <a:ext cx="526473" cy="369006"/>
              </a:xfrm>
              <a:prstGeom prst="rect">
                <a:avLst/>
              </a:prstGeom>
              <a:noFill/>
            </p:spPr>
            <p:txBody>
              <a:bodyPr wrap="square" rtlCol="0">
                <a:spAutoFit/>
              </a:bodyPr>
              <a:lstStyle/>
              <a:p>
                <a:r>
                  <a:rPr lang="en-US" sz="1000" b="1" dirty="0">
                    <a:solidFill>
                      <a:srgbClr val="0070C0"/>
                    </a:solidFill>
                  </a:rPr>
                  <a:t>(</a:t>
                </a:r>
                <a:r>
                  <a:rPr lang="is-IS" sz="1000" b="1" dirty="0">
                    <a:solidFill>
                      <a:srgbClr val="0070C0"/>
                    </a:solidFill>
                  </a:rPr>
                  <a:t>…)</a:t>
                </a:r>
                <a:endParaRPr lang="en-US" sz="1000" b="1" dirty="0">
                  <a:solidFill>
                    <a:srgbClr val="0070C0"/>
                  </a:solidFill>
                </a:endParaRPr>
              </a:p>
            </p:txBody>
          </p:sp>
          <p:sp>
            <p:nvSpPr>
              <p:cNvPr id="120" name="Rectangle 119"/>
              <p:cNvSpPr/>
              <p:nvPr/>
            </p:nvSpPr>
            <p:spPr>
              <a:xfrm>
                <a:off x="4752097" y="3621048"/>
                <a:ext cx="3449794" cy="43333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NUMA discovery service</a:t>
                </a:r>
              </a:p>
              <a:p>
                <a:pPr algn="ctr"/>
                <a:r>
                  <a:rPr lang="en-US" sz="1000" dirty="0"/>
                  <a:t>(</a:t>
                </a:r>
                <a:r>
                  <a:rPr lang="en-US" sz="1000" dirty="0" err="1"/>
                  <a:t>libhwloc</a:t>
                </a:r>
                <a:r>
                  <a:rPr lang="en-US" sz="1000" dirty="0"/>
                  <a:t>)</a:t>
                </a:r>
              </a:p>
            </p:txBody>
          </p:sp>
          <p:sp>
            <p:nvSpPr>
              <p:cNvPr id="122" name="Rectangle 121"/>
              <p:cNvSpPr/>
              <p:nvPr/>
            </p:nvSpPr>
            <p:spPr>
              <a:xfrm>
                <a:off x="4752097" y="5475351"/>
                <a:ext cx="1122224" cy="92749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000">
                    <a:solidFill>
                      <a:schemeClr val="tx1"/>
                    </a:solidFill>
                  </a:rPr>
                  <a:t>socket</a:t>
                </a:r>
                <a:endParaRPr lang="en-US" sz="1000" dirty="0">
                  <a:solidFill>
                    <a:schemeClr val="tx1"/>
                  </a:solidFill>
                </a:endParaRPr>
              </a:p>
            </p:txBody>
          </p:sp>
          <p:sp>
            <p:nvSpPr>
              <p:cNvPr id="123" name="Rectangle 122"/>
              <p:cNvSpPr/>
              <p:nvPr/>
            </p:nvSpPr>
            <p:spPr>
              <a:xfrm>
                <a:off x="6073953" y="5475351"/>
                <a:ext cx="1122224" cy="92749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000">
                    <a:solidFill>
                      <a:schemeClr val="tx1"/>
                    </a:solidFill>
                  </a:rPr>
                  <a:t>socket</a:t>
                </a:r>
                <a:endParaRPr lang="en-US" sz="1000" dirty="0">
                  <a:solidFill>
                    <a:schemeClr val="tx1"/>
                  </a:solidFill>
                </a:endParaRPr>
              </a:p>
            </p:txBody>
          </p:sp>
          <p:sp>
            <p:nvSpPr>
              <p:cNvPr id="124" name="Rectangle 123"/>
              <p:cNvSpPr/>
              <p:nvPr/>
            </p:nvSpPr>
            <p:spPr>
              <a:xfrm>
                <a:off x="7347301" y="5447341"/>
                <a:ext cx="1122224" cy="92749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000">
                    <a:solidFill>
                      <a:schemeClr val="tx1"/>
                    </a:solidFill>
                  </a:rPr>
                  <a:t>socket</a:t>
                </a:r>
                <a:endParaRPr lang="en-US" sz="1000" dirty="0">
                  <a:solidFill>
                    <a:schemeClr val="tx1"/>
                  </a:solidFill>
                </a:endParaRPr>
              </a:p>
            </p:txBody>
          </p:sp>
        </p:grpSp>
        <p:sp>
          <p:nvSpPr>
            <p:cNvPr id="35" name="Rectangle 34"/>
            <p:cNvSpPr/>
            <p:nvPr/>
          </p:nvSpPr>
          <p:spPr>
            <a:xfrm>
              <a:off x="2653713" y="2683256"/>
              <a:ext cx="241632" cy="168317"/>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lIns="48000" tIns="48000" rIns="48000" bIns="48000" rtlCol="0" anchor="b" anchorCtr="0"/>
            <a:lstStyle/>
            <a:p>
              <a:pPr algn="ctr"/>
              <a:r>
                <a:rPr lang="en-US" sz="667">
                  <a:solidFill>
                    <a:schemeClr val="tx1"/>
                  </a:solidFill>
                </a:rPr>
                <a:t>CPU</a:t>
              </a:r>
              <a:endParaRPr lang="en-US" sz="667" dirty="0">
                <a:solidFill>
                  <a:schemeClr val="tx1"/>
                </a:solidFill>
              </a:endParaRPr>
            </a:p>
          </p:txBody>
        </p:sp>
        <p:sp>
          <p:nvSpPr>
            <p:cNvPr id="37" name="Rectangle 36"/>
            <p:cNvSpPr/>
            <p:nvPr/>
          </p:nvSpPr>
          <p:spPr>
            <a:xfrm>
              <a:off x="2984938" y="2690029"/>
              <a:ext cx="241632" cy="168317"/>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lIns="48000" tIns="48000" rIns="48000" bIns="48000" rtlCol="0" anchor="b" anchorCtr="0"/>
            <a:lstStyle/>
            <a:p>
              <a:pPr algn="ctr"/>
              <a:r>
                <a:rPr lang="en-US" sz="667">
                  <a:solidFill>
                    <a:schemeClr val="tx1"/>
                  </a:solidFill>
                </a:rPr>
                <a:t>CPU</a:t>
              </a:r>
              <a:endParaRPr lang="en-US" sz="667" dirty="0">
                <a:solidFill>
                  <a:schemeClr val="tx1"/>
                </a:solidFill>
              </a:endParaRPr>
            </a:p>
          </p:txBody>
        </p:sp>
        <p:sp>
          <p:nvSpPr>
            <p:cNvPr id="38" name="Rectangle 37"/>
            <p:cNvSpPr/>
            <p:nvPr/>
          </p:nvSpPr>
          <p:spPr>
            <a:xfrm>
              <a:off x="2588265" y="3064969"/>
              <a:ext cx="733717" cy="184278"/>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z="1000" dirty="0">
                  <a:solidFill>
                    <a:schemeClr val="tx1"/>
                  </a:solidFill>
                </a:rPr>
                <a:t>memory</a:t>
              </a:r>
            </a:p>
          </p:txBody>
        </p:sp>
      </p:grpSp>
      <p:grpSp>
        <p:nvGrpSpPr>
          <p:cNvPr id="3" name="Group 2">
            <a:extLst>
              <a:ext uri="{FF2B5EF4-FFF2-40B4-BE49-F238E27FC236}">
                <a16:creationId xmlns:a16="http://schemas.microsoft.com/office/drawing/2014/main" id="{271A0FC9-4EA6-1944-B04F-891D70DBE994}"/>
              </a:ext>
            </a:extLst>
          </p:cNvPr>
          <p:cNvGrpSpPr/>
          <p:nvPr/>
        </p:nvGrpSpPr>
        <p:grpSpPr>
          <a:xfrm>
            <a:off x="5312061" y="1763695"/>
            <a:ext cx="6597081" cy="4240212"/>
            <a:chOff x="5312061" y="1763695"/>
            <a:chExt cx="6597081" cy="4240212"/>
          </a:xfrm>
        </p:grpSpPr>
        <p:pic>
          <p:nvPicPr>
            <p:cNvPr id="57" name="Picture 56"/>
            <p:cNvPicPr>
              <a:picLocks noChangeAspect="1"/>
            </p:cNvPicPr>
            <p:nvPr/>
          </p:nvPicPr>
          <p:blipFill>
            <a:blip r:embed="rId3"/>
            <a:stretch>
              <a:fillRect/>
            </a:stretch>
          </p:blipFill>
          <p:spPr>
            <a:xfrm>
              <a:off x="5312061" y="1763695"/>
              <a:ext cx="6597081" cy="4240212"/>
            </a:xfrm>
            <a:prstGeom prst="rect">
              <a:avLst/>
            </a:prstGeom>
          </p:spPr>
        </p:pic>
        <p:sp>
          <p:nvSpPr>
            <p:cNvPr id="2" name="Rectangle 1">
              <a:extLst>
                <a:ext uri="{FF2B5EF4-FFF2-40B4-BE49-F238E27FC236}">
                  <a16:creationId xmlns:a16="http://schemas.microsoft.com/office/drawing/2014/main" id="{9E2EFB67-8C8A-A14A-BAEB-D8B19BEEE395}"/>
                </a:ext>
              </a:extLst>
            </p:cNvPr>
            <p:cNvSpPr/>
            <p:nvPr/>
          </p:nvSpPr>
          <p:spPr>
            <a:xfrm>
              <a:off x="5900074" y="1788469"/>
              <a:ext cx="5421051" cy="381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CMS example, 8 threads on XEON®E5-2630, 2x8 cores</a:t>
              </a:r>
            </a:p>
          </p:txBody>
        </p:sp>
      </p:grpSp>
    </p:spTree>
    <p:extLst>
      <p:ext uri="{BB962C8B-B14F-4D97-AF65-F5344CB8AC3E}">
        <p14:creationId xmlns:p14="http://schemas.microsoft.com/office/powerpoint/2010/main" val="39816568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4823CF-46CB-5A47-8163-DACB891967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1658" y="1186180"/>
            <a:ext cx="5209262" cy="4546600"/>
          </a:xfrm>
          <a:prstGeom prst="rect">
            <a:avLst/>
          </a:prstGeom>
        </p:spPr>
      </p:pic>
      <p:sp>
        <p:nvSpPr>
          <p:cNvPr id="2" name="Title 1">
            <a:extLst>
              <a:ext uri="{FF2B5EF4-FFF2-40B4-BE49-F238E27FC236}">
                <a16:creationId xmlns:a16="http://schemas.microsoft.com/office/drawing/2014/main" id="{9D1E77A6-04B6-5542-9B4E-4DFA7EA1E7FF}"/>
              </a:ext>
            </a:extLst>
          </p:cNvPr>
          <p:cNvSpPr>
            <a:spLocks noGrp="1"/>
          </p:cNvSpPr>
          <p:nvPr>
            <p:ph type="title"/>
          </p:nvPr>
        </p:nvSpPr>
        <p:spPr/>
        <p:txBody>
          <a:bodyPr/>
          <a:lstStyle/>
          <a:p>
            <a:r>
              <a:rPr lang="en-US" dirty="0"/>
              <a:t>Accelerators: integration with the “basket” model</a:t>
            </a:r>
          </a:p>
        </p:txBody>
      </p:sp>
      <p:sp>
        <p:nvSpPr>
          <p:cNvPr id="3" name="Content Placeholder 2">
            <a:extLst>
              <a:ext uri="{FF2B5EF4-FFF2-40B4-BE49-F238E27FC236}">
                <a16:creationId xmlns:a16="http://schemas.microsoft.com/office/drawing/2014/main" id="{81E7B7D5-7389-6147-871F-068124538A7D}"/>
              </a:ext>
            </a:extLst>
          </p:cNvPr>
          <p:cNvSpPr>
            <a:spLocks noGrp="1"/>
          </p:cNvSpPr>
          <p:nvPr>
            <p:ph idx="1"/>
          </p:nvPr>
        </p:nvSpPr>
        <p:spPr>
          <a:xfrm>
            <a:off x="838200" y="1825625"/>
            <a:ext cx="6720840" cy="4351338"/>
          </a:xfrm>
        </p:spPr>
        <p:txBody>
          <a:bodyPr>
            <a:normAutofit fontScale="70000" lnSpcReduction="20000"/>
          </a:bodyPr>
          <a:lstStyle/>
          <a:p>
            <a:r>
              <a:rPr lang="en-US" dirty="0"/>
              <a:t>Portability: CUDA as a backend</a:t>
            </a:r>
          </a:p>
          <a:p>
            <a:pPr lvl="1"/>
            <a:r>
              <a:rPr lang="en-US" dirty="0"/>
              <a:t>Model not finalized (asynchronous exchange host/device)</a:t>
            </a:r>
          </a:p>
          <a:p>
            <a:endParaRPr lang="en-US" dirty="0"/>
          </a:p>
          <a:p>
            <a:r>
              <a:rPr lang="en-US" dirty="0"/>
              <a:t>GPU baskets and performance</a:t>
            </a:r>
          </a:p>
          <a:p>
            <a:pPr lvl="1"/>
            <a:r>
              <a:rPr lang="en-US" dirty="0">
                <a:solidFill>
                  <a:srgbClr val="002060"/>
                </a:solidFill>
              </a:rPr>
              <a:t>CPU Intel Xeon E5 (1 core @2.6GHz)</a:t>
            </a:r>
            <a:endParaRPr lang="en-US" dirty="0"/>
          </a:p>
          <a:p>
            <a:pPr lvl="1"/>
            <a:r>
              <a:rPr lang="en-US" dirty="0"/>
              <a:t>NVidia K20 GPU (2096 cores @0.7GHz)</a:t>
            </a:r>
          </a:p>
          <a:p>
            <a:pPr lvl="1"/>
            <a:r>
              <a:rPr lang="en-US" dirty="0"/>
              <a:t>EM models (sampling final states)</a:t>
            </a:r>
          </a:p>
          <a:p>
            <a:pPr lvl="1"/>
            <a:r>
              <a:rPr lang="en-US" b="1" dirty="0"/>
              <a:t>Performance (including transfer host-&gt;device) vs. number of tracks</a:t>
            </a:r>
          </a:p>
          <a:p>
            <a:pPr lvl="1"/>
            <a:r>
              <a:rPr lang="en-US" dirty="0"/>
              <a:t>Potential of </a:t>
            </a:r>
            <a:r>
              <a:rPr lang="en-US" i="1" dirty="0"/>
              <a:t>x30</a:t>
            </a:r>
            <a:r>
              <a:rPr lang="en-US" dirty="0"/>
              <a:t> on GPU, but requires</a:t>
            </a:r>
          </a:p>
          <a:p>
            <a:pPr marL="457200" lvl="1" indent="0">
              <a:buNone/>
            </a:pPr>
            <a:r>
              <a:rPr lang="en-US" dirty="0"/>
              <a:t>   </a:t>
            </a:r>
            <a:r>
              <a:rPr lang="en-US" i="1" dirty="0"/>
              <a:t>10</a:t>
            </a:r>
            <a:r>
              <a:rPr lang="en-US" i="1" baseline="30000" dirty="0"/>
              <a:t>4</a:t>
            </a:r>
            <a:r>
              <a:rPr lang="en-US" dirty="0"/>
              <a:t> tracks per process</a:t>
            </a:r>
          </a:p>
          <a:p>
            <a:pPr marL="0" indent="0">
              <a:buNone/>
            </a:pPr>
            <a:endParaRPr lang="en-US" dirty="0"/>
          </a:p>
          <a:p>
            <a:r>
              <a:rPr lang="en-US" dirty="0"/>
              <a:t>Lessons:</a:t>
            </a:r>
          </a:p>
          <a:p>
            <a:pPr lvl="1"/>
            <a:r>
              <a:rPr lang="en-US" dirty="0"/>
              <a:t>Portability is feasible, but does not come for free</a:t>
            </a:r>
          </a:p>
          <a:p>
            <a:pPr lvl="1"/>
            <a:r>
              <a:rPr lang="en-US" dirty="0"/>
              <a:t>efficiency comes with very large baskets, which are difficult to maintain</a:t>
            </a:r>
          </a:p>
        </p:txBody>
      </p:sp>
      <p:sp>
        <p:nvSpPr>
          <p:cNvPr id="4" name="Slide Number Placeholder 3">
            <a:extLst>
              <a:ext uri="{FF2B5EF4-FFF2-40B4-BE49-F238E27FC236}">
                <a16:creationId xmlns:a16="http://schemas.microsoft.com/office/drawing/2014/main" id="{04736812-616D-5845-9B43-280431512C00}"/>
              </a:ext>
            </a:extLst>
          </p:cNvPr>
          <p:cNvSpPr>
            <a:spLocks noGrp="1"/>
          </p:cNvSpPr>
          <p:nvPr>
            <p:ph type="sldNum" sz="quarter" idx="12"/>
          </p:nvPr>
        </p:nvSpPr>
        <p:spPr/>
        <p:txBody>
          <a:bodyPr/>
          <a:lstStyle/>
          <a:p>
            <a:fld id="{40FD0629-489C-2B4C-9462-5B2376EE3AC2}" type="slidenum">
              <a:rPr lang="en-US" smtClean="0"/>
              <a:t>53</a:t>
            </a:fld>
            <a:endParaRPr lang="en-US"/>
          </a:p>
        </p:txBody>
      </p:sp>
      <p:sp>
        <p:nvSpPr>
          <p:cNvPr id="6" name="TextBox 5">
            <a:extLst>
              <a:ext uri="{FF2B5EF4-FFF2-40B4-BE49-F238E27FC236}">
                <a16:creationId xmlns:a16="http://schemas.microsoft.com/office/drawing/2014/main" id="{C0CC6F6E-F471-0246-A248-BB4E9B841295}"/>
              </a:ext>
            </a:extLst>
          </p:cNvPr>
          <p:cNvSpPr txBox="1"/>
          <p:nvPr/>
        </p:nvSpPr>
        <p:spPr>
          <a:xfrm>
            <a:off x="8331200" y="5937956"/>
            <a:ext cx="3022600" cy="369332"/>
          </a:xfrm>
          <a:prstGeom prst="rect">
            <a:avLst/>
          </a:prstGeom>
          <a:noFill/>
        </p:spPr>
        <p:txBody>
          <a:bodyPr wrap="square" rtlCol="0">
            <a:spAutoFit/>
          </a:bodyPr>
          <a:lstStyle/>
          <a:p>
            <a:r>
              <a:rPr lang="en-US" dirty="0">
                <a:solidFill>
                  <a:srgbClr val="0070C0"/>
                </a:solidFill>
              </a:rPr>
              <a:t>Host-device transfer included</a:t>
            </a:r>
          </a:p>
        </p:txBody>
      </p:sp>
    </p:spTree>
    <p:extLst>
      <p:ext uri="{BB962C8B-B14F-4D97-AF65-F5344CB8AC3E}">
        <p14:creationId xmlns:p14="http://schemas.microsoft.com/office/powerpoint/2010/main" val="10436860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652F5-11F3-A543-A9E1-AB7DEC80D025}"/>
              </a:ext>
            </a:extLst>
          </p:cNvPr>
          <p:cNvSpPr>
            <a:spLocks noGrp="1"/>
          </p:cNvSpPr>
          <p:nvPr>
            <p:ph type="title"/>
          </p:nvPr>
        </p:nvSpPr>
        <p:spPr/>
        <p:txBody>
          <a:bodyPr/>
          <a:lstStyle/>
          <a:p>
            <a:r>
              <a:rPr lang="en-US" dirty="0"/>
              <a:t>6. Lessons learnt</a:t>
            </a:r>
          </a:p>
        </p:txBody>
      </p:sp>
      <p:sp>
        <p:nvSpPr>
          <p:cNvPr id="3" name="Content Placeholder 2">
            <a:extLst>
              <a:ext uri="{FF2B5EF4-FFF2-40B4-BE49-F238E27FC236}">
                <a16:creationId xmlns:a16="http://schemas.microsoft.com/office/drawing/2014/main" id="{D1DA26A2-CED0-9D4C-BD12-99214827A8BD}"/>
              </a:ext>
            </a:extLst>
          </p:cNvPr>
          <p:cNvSpPr>
            <a:spLocks noGrp="1"/>
          </p:cNvSpPr>
          <p:nvPr>
            <p:ph type="body" idx="1"/>
          </p:nvPr>
        </p:nvSpPr>
        <p:spPr/>
        <p:txBody>
          <a:bodyPr>
            <a:normAutofit/>
          </a:bodyPr>
          <a:lstStyle/>
          <a:p>
            <a:r>
              <a:rPr lang="en-US" dirty="0"/>
              <a:t>How could it be done better?</a:t>
            </a:r>
          </a:p>
        </p:txBody>
      </p:sp>
      <p:sp>
        <p:nvSpPr>
          <p:cNvPr id="5" name="Slide Number Placeholder 4">
            <a:extLst>
              <a:ext uri="{FF2B5EF4-FFF2-40B4-BE49-F238E27FC236}">
                <a16:creationId xmlns:a16="http://schemas.microsoft.com/office/drawing/2014/main" id="{94369F45-BE1F-364E-A256-9021678B4C5E}"/>
              </a:ext>
            </a:extLst>
          </p:cNvPr>
          <p:cNvSpPr>
            <a:spLocks noGrp="1"/>
          </p:cNvSpPr>
          <p:nvPr>
            <p:ph type="sldNum" sz="quarter" idx="12"/>
          </p:nvPr>
        </p:nvSpPr>
        <p:spPr/>
        <p:txBody>
          <a:bodyPr/>
          <a:lstStyle/>
          <a:p>
            <a:fld id="{40FD0629-489C-2B4C-9462-5B2376EE3AC2}" type="slidenum">
              <a:rPr lang="en-US" smtClean="0"/>
              <a:t>54</a:t>
            </a:fld>
            <a:endParaRPr lang="en-US"/>
          </a:p>
        </p:txBody>
      </p:sp>
    </p:spTree>
    <p:extLst>
      <p:ext uri="{BB962C8B-B14F-4D97-AF65-F5344CB8AC3E}">
        <p14:creationId xmlns:p14="http://schemas.microsoft.com/office/powerpoint/2010/main" val="9318036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DEFC8-19F4-E243-82BE-C97B09B708B4}"/>
              </a:ext>
            </a:extLst>
          </p:cNvPr>
          <p:cNvSpPr>
            <a:spLocks noGrp="1"/>
          </p:cNvSpPr>
          <p:nvPr>
            <p:ph type="title"/>
          </p:nvPr>
        </p:nvSpPr>
        <p:spPr/>
        <p:txBody>
          <a:bodyPr/>
          <a:lstStyle/>
          <a:p>
            <a:r>
              <a:rPr lang="en-US" dirty="0"/>
              <a:t>Concurrency “lessons”</a:t>
            </a:r>
          </a:p>
        </p:txBody>
      </p:sp>
      <p:sp>
        <p:nvSpPr>
          <p:cNvPr id="3" name="Content Placeholder 2">
            <a:extLst>
              <a:ext uri="{FF2B5EF4-FFF2-40B4-BE49-F238E27FC236}">
                <a16:creationId xmlns:a16="http://schemas.microsoft.com/office/drawing/2014/main" id="{1D361109-06A2-6E4F-BCB3-E04224FDD35E}"/>
              </a:ext>
            </a:extLst>
          </p:cNvPr>
          <p:cNvSpPr>
            <a:spLocks noGrp="1"/>
          </p:cNvSpPr>
          <p:nvPr>
            <p:ph idx="1"/>
          </p:nvPr>
        </p:nvSpPr>
        <p:spPr/>
        <p:txBody>
          <a:bodyPr>
            <a:normAutofit/>
          </a:bodyPr>
          <a:lstStyle/>
          <a:p>
            <a:r>
              <a:rPr lang="en-US" dirty="0"/>
              <a:t>The more thread-local, then the data flow is better</a:t>
            </a:r>
          </a:p>
          <a:p>
            <a:pPr lvl="1"/>
            <a:r>
              <a:rPr lang="en-US" dirty="0"/>
              <a:t>Keep tracks in the same thread, with minimum stealing</a:t>
            </a:r>
          </a:p>
          <a:p>
            <a:pPr lvl="1"/>
            <a:r>
              <a:rPr lang="en-US" dirty="0"/>
              <a:t>Avoid high contention on common data containers</a:t>
            </a:r>
          </a:p>
          <a:p>
            <a:pPr lvl="2"/>
            <a:r>
              <a:rPr lang="en-US" dirty="0"/>
              <a:t>Concurrent </a:t>
            </a:r>
            <a:r>
              <a:rPr lang="en-US" dirty="0" err="1"/>
              <a:t>basketizing</a:t>
            </a:r>
            <a:r>
              <a:rPr lang="en-US" dirty="0"/>
              <a:t> has high price, baskets w/ high populations must be thread local</a:t>
            </a:r>
          </a:p>
          <a:p>
            <a:r>
              <a:rPr lang="en-US" dirty="0"/>
              <a:t>A multi-threaded, multi-</a:t>
            </a:r>
            <a:r>
              <a:rPr lang="en-US" dirty="0" err="1"/>
              <a:t>basketized</a:t>
            </a:r>
            <a:r>
              <a:rPr lang="en-US" dirty="0"/>
              <a:t> flow becomes inefficient on event tails</a:t>
            </a:r>
          </a:p>
          <a:p>
            <a:pPr lvl="1"/>
            <a:r>
              <a:rPr lang="en-US" dirty="0"/>
              <a:t>Partial baskets have to be flushed in scalar mode to sustain the data flow</a:t>
            </a:r>
          </a:p>
          <a:p>
            <a:r>
              <a:rPr lang="en-US" dirty="0"/>
              <a:t>Track-level parallelism is the path to instruction-level parallelism</a:t>
            </a:r>
          </a:p>
          <a:p>
            <a:pPr lvl="1"/>
            <a:r>
              <a:rPr lang="en-US" dirty="0"/>
              <a:t>cuts event tails, but has large price</a:t>
            </a:r>
          </a:p>
          <a:p>
            <a:pPr lvl="1"/>
            <a:r>
              <a:rPr lang="en-US" dirty="0"/>
              <a:t>Multiple events in flight, but owned by a thread - is it a good compromise?</a:t>
            </a:r>
          </a:p>
          <a:p>
            <a:pPr lvl="2"/>
            <a:endParaRPr lang="en-US" dirty="0"/>
          </a:p>
        </p:txBody>
      </p:sp>
      <p:sp>
        <p:nvSpPr>
          <p:cNvPr id="4" name="Slide Number Placeholder 3">
            <a:extLst>
              <a:ext uri="{FF2B5EF4-FFF2-40B4-BE49-F238E27FC236}">
                <a16:creationId xmlns:a16="http://schemas.microsoft.com/office/drawing/2014/main" id="{1A8ED943-F10C-B648-9254-049CA94610F9}"/>
              </a:ext>
            </a:extLst>
          </p:cNvPr>
          <p:cNvSpPr>
            <a:spLocks noGrp="1"/>
          </p:cNvSpPr>
          <p:nvPr>
            <p:ph type="sldNum" sz="quarter" idx="12"/>
          </p:nvPr>
        </p:nvSpPr>
        <p:spPr/>
        <p:txBody>
          <a:bodyPr/>
          <a:lstStyle/>
          <a:p>
            <a:fld id="{40FD0629-489C-2B4C-9462-5B2376EE3AC2}" type="slidenum">
              <a:rPr lang="en-US" smtClean="0"/>
              <a:t>55</a:t>
            </a:fld>
            <a:endParaRPr lang="en-US"/>
          </a:p>
        </p:txBody>
      </p:sp>
    </p:spTree>
    <p:extLst>
      <p:ext uri="{BB962C8B-B14F-4D97-AF65-F5344CB8AC3E}">
        <p14:creationId xmlns:p14="http://schemas.microsoft.com/office/powerpoint/2010/main" val="29327265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5910D-C1BA-7943-82C6-ED90657A181F}"/>
              </a:ext>
            </a:extLst>
          </p:cNvPr>
          <p:cNvSpPr>
            <a:spLocks noGrp="1"/>
          </p:cNvSpPr>
          <p:nvPr>
            <p:ph type="title"/>
          </p:nvPr>
        </p:nvSpPr>
        <p:spPr/>
        <p:txBody>
          <a:bodyPr/>
          <a:lstStyle/>
          <a:p>
            <a:r>
              <a:rPr lang="en-US" dirty="0"/>
              <a:t>Conclusions from CMSSW integration</a:t>
            </a:r>
          </a:p>
        </p:txBody>
      </p:sp>
      <p:sp>
        <p:nvSpPr>
          <p:cNvPr id="3" name="Content Placeholder 2">
            <a:extLst>
              <a:ext uri="{FF2B5EF4-FFF2-40B4-BE49-F238E27FC236}">
                <a16:creationId xmlns:a16="http://schemas.microsoft.com/office/drawing/2014/main" id="{C99EC50B-29A0-B44F-B198-1BE6D45282DC}"/>
              </a:ext>
            </a:extLst>
          </p:cNvPr>
          <p:cNvSpPr>
            <a:spLocks noGrp="1"/>
          </p:cNvSpPr>
          <p:nvPr>
            <p:ph idx="1"/>
          </p:nvPr>
        </p:nvSpPr>
        <p:spPr/>
        <p:txBody>
          <a:bodyPr>
            <a:normAutofit fontScale="92500" lnSpcReduction="10000"/>
          </a:bodyPr>
          <a:lstStyle/>
          <a:p>
            <a:r>
              <a:rPr lang="en-US" dirty="0"/>
              <a:t>CMS studies met ~all goals laid out</a:t>
            </a:r>
          </a:p>
          <a:p>
            <a:pPr lvl="1"/>
            <a:r>
              <a:rPr lang="en-US" dirty="0"/>
              <a:t>Co-development led to improvements and bug fixes in </a:t>
            </a:r>
            <a:r>
              <a:rPr lang="en-US" dirty="0" err="1"/>
              <a:t>GeantV</a:t>
            </a:r>
            <a:r>
              <a:rPr lang="en-US" dirty="0"/>
              <a:t> to facilitate experiments’ use</a:t>
            </a:r>
          </a:p>
          <a:p>
            <a:pPr lvl="1"/>
            <a:r>
              <a:rPr lang="en-US" dirty="0"/>
              <a:t>One of the first projects to exercise CMSSW </a:t>
            </a:r>
            <a:r>
              <a:rPr lang="en-US" dirty="0" err="1"/>
              <a:t>ExternalWork</a:t>
            </a:r>
            <a:r>
              <a:rPr lang="en-US" dirty="0"/>
              <a:t> feature</a:t>
            </a:r>
          </a:p>
          <a:p>
            <a:pPr lvl="1"/>
            <a:r>
              <a:rPr lang="en-US" dirty="0"/>
              <a:t>Physics validation &amp; CPU measurements show very positive results</a:t>
            </a:r>
          </a:p>
          <a:p>
            <a:pPr lvl="1"/>
            <a:r>
              <a:rPr lang="en-US" dirty="0"/>
              <a:t>Path to adapt interfaces efficiently is laid out</a:t>
            </a:r>
          </a:p>
          <a:p>
            <a:r>
              <a:rPr lang="en-US" dirty="0"/>
              <a:t>Demonstrator to test major elements of </a:t>
            </a:r>
            <a:r>
              <a:rPr lang="en-US" dirty="0" err="1"/>
              <a:t>GeantV</a:t>
            </a:r>
            <a:r>
              <a:rPr lang="en-US" dirty="0"/>
              <a:t>-CMSSW integration is ready</a:t>
            </a:r>
          </a:p>
          <a:p>
            <a:pPr lvl="1"/>
            <a:r>
              <a:rPr lang="en-US" dirty="0"/>
              <a:t>1.7x to 2.6× speedup in CMSSW application depending on CPU/cache</a:t>
            </a:r>
          </a:p>
          <a:p>
            <a:pPr lvl="1"/>
            <a:r>
              <a:rPr lang="en-US" dirty="0"/>
              <a:t>More efficient use of CPU caches in GV seems to translate in improved performance within CMSSW </a:t>
            </a:r>
          </a:p>
          <a:p>
            <a:pPr lvl="1"/>
            <a:r>
              <a:rPr lang="en-US" dirty="0"/>
              <a:t>The CMS simulation group thanks the </a:t>
            </a:r>
            <a:r>
              <a:rPr lang="en-US" dirty="0" err="1"/>
              <a:t>GeantV</a:t>
            </a:r>
            <a:r>
              <a:rPr lang="en-US" dirty="0"/>
              <a:t> R&amp;D team for providing support to this integration exercise and making it a successful co-development endeavor. ​</a:t>
            </a:r>
          </a:p>
          <a:p>
            <a:pPr lvl="1"/>
            <a:endParaRPr lang="en-US" dirty="0"/>
          </a:p>
          <a:p>
            <a:endParaRPr lang="en-US" dirty="0"/>
          </a:p>
        </p:txBody>
      </p:sp>
      <p:sp>
        <p:nvSpPr>
          <p:cNvPr id="4" name="Slide Number Placeholder 3">
            <a:extLst>
              <a:ext uri="{FF2B5EF4-FFF2-40B4-BE49-F238E27FC236}">
                <a16:creationId xmlns:a16="http://schemas.microsoft.com/office/drawing/2014/main" id="{4ADF824F-5FF9-9A4F-A81F-1DD2C5D4304D}"/>
              </a:ext>
            </a:extLst>
          </p:cNvPr>
          <p:cNvSpPr>
            <a:spLocks noGrp="1"/>
          </p:cNvSpPr>
          <p:nvPr>
            <p:ph type="sldNum" sz="quarter" idx="12"/>
          </p:nvPr>
        </p:nvSpPr>
        <p:spPr/>
        <p:txBody>
          <a:bodyPr/>
          <a:lstStyle/>
          <a:p>
            <a:fld id="{40FD0629-489C-2B4C-9462-5B2376EE3AC2}" type="slidenum">
              <a:rPr lang="en-US" smtClean="0"/>
              <a:t>56</a:t>
            </a:fld>
            <a:endParaRPr lang="en-US"/>
          </a:p>
        </p:txBody>
      </p:sp>
    </p:spTree>
    <p:extLst>
      <p:ext uri="{BB962C8B-B14F-4D97-AF65-F5344CB8AC3E}">
        <p14:creationId xmlns:p14="http://schemas.microsoft.com/office/powerpoint/2010/main" val="25951812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4F511-5143-C844-A4F9-29D40EB89032}"/>
              </a:ext>
            </a:extLst>
          </p:cNvPr>
          <p:cNvSpPr>
            <a:spLocks noGrp="1"/>
          </p:cNvSpPr>
          <p:nvPr>
            <p:ph type="title"/>
          </p:nvPr>
        </p:nvSpPr>
        <p:spPr/>
        <p:txBody>
          <a:bodyPr/>
          <a:lstStyle/>
          <a:p>
            <a:r>
              <a:rPr lang="en-US" dirty="0"/>
              <a:t>Main lessons from physics vectorization</a:t>
            </a:r>
          </a:p>
        </p:txBody>
      </p:sp>
      <p:sp>
        <p:nvSpPr>
          <p:cNvPr id="3" name="Content Placeholder 2">
            <a:extLst>
              <a:ext uri="{FF2B5EF4-FFF2-40B4-BE49-F238E27FC236}">
                <a16:creationId xmlns:a16="http://schemas.microsoft.com/office/drawing/2014/main" id="{0FEEC226-4990-8B4F-8EF9-C67D860C51D9}"/>
              </a:ext>
            </a:extLst>
          </p:cNvPr>
          <p:cNvSpPr>
            <a:spLocks noGrp="1"/>
          </p:cNvSpPr>
          <p:nvPr>
            <p:ph idx="1"/>
          </p:nvPr>
        </p:nvSpPr>
        <p:spPr>
          <a:xfrm>
            <a:off x="838200" y="1825625"/>
            <a:ext cx="10515600" cy="4351338"/>
          </a:xfrm>
        </p:spPr>
        <p:txBody>
          <a:bodyPr>
            <a:normAutofit/>
          </a:bodyPr>
          <a:lstStyle/>
          <a:p>
            <a:r>
              <a:rPr lang="en-US" dirty="0"/>
              <a:t>There is </a:t>
            </a:r>
            <a:r>
              <a:rPr lang="en-US" b="1" dirty="0"/>
              <a:t>no generic solution </a:t>
            </a:r>
            <a:r>
              <a:rPr lang="en-US" dirty="0"/>
              <a:t>to achieve speedup</a:t>
            </a:r>
          </a:p>
          <a:p>
            <a:pPr lvl="1"/>
            <a:r>
              <a:rPr lang="en-US" dirty="0"/>
              <a:t>The best approach is often a compromise</a:t>
            </a:r>
          </a:p>
          <a:p>
            <a:pPr lvl="2"/>
            <a:r>
              <a:rPr lang="en-US" dirty="0"/>
              <a:t>E.g. choosing sampling method to be used, </a:t>
            </a:r>
            <a:r>
              <a:rPr lang="en-US" b="1" dirty="0"/>
              <a:t>depending</a:t>
            </a:r>
            <a:r>
              <a:rPr lang="en-US" dirty="0"/>
              <a:t> on scalar/vector, but also on energy or material composition</a:t>
            </a:r>
          </a:p>
          <a:p>
            <a:r>
              <a:rPr lang="en-US" dirty="0"/>
              <a:t>Complex code can be also vectorized, but it has to have a sufficient hotspot to be worth it</a:t>
            </a:r>
          </a:p>
          <a:p>
            <a:pPr lvl="1"/>
            <a:r>
              <a:rPr lang="en-US" dirty="0"/>
              <a:t>There are “important” and ”less important” models depending on the simulation, ranging from &lt; 1% to 4-5% of the total time</a:t>
            </a:r>
          </a:p>
          <a:p>
            <a:r>
              <a:rPr lang="en-US" dirty="0"/>
              <a:t>Compactness and more efficient data access actually brings much more benefits than vectorization for “small” hotspots</a:t>
            </a:r>
          </a:p>
          <a:p>
            <a:endParaRPr lang="en-US" dirty="0"/>
          </a:p>
        </p:txBody>
      </p:sp>
      <p:sp>
        <p:nvSpPr>
          <p:cNvPr id="4" name="Slide Number Placeholder 3">
            <a:extLst>
              <a:ext uri="{FF2B5EF4-FFF2-40B4-BE49-F238E27FC236}">
                <a16:creationId xmlns:a16="http://schemas.microsoft.com/office/drawing/2014/main" id="{B2EE3CFC-EC72-AC40-A65A-CA3212C29C14}"/>
              </a:ext>
            </a:extLst>
          </p:cNvPr>
          <p:cNvSpPr>
            <a:spLocks noGrp="1"/>
          </p:cNvSpPr>
          <p:nvPr>
            <p:ph type="sldNum" sz="quarter" idx="12"/>
          </p:nvPr>
        </p:nvSpPr>
        <p:spPr/>
        <p:txBody>
          <a:bodyPr/>
          <a:lstStyle/>
          <a:p>
            <a:fld id="{40FD0629-489C-2B4C-9462-5B2376EE3AC2}" type="slidenum">
              <a:rPr lang="en-US" smtClean="0"/>
              <a:t>57</a:t>
            </a:fld>
            <a:endParaRPr lang="en-US"/>
          </a:p>
        </p:txBody>
      </p:sp>
    </p:spTree>
    <p:extLst>
      <p:ext uri="{BB962C8B-B14F-4D97-AF65-F5344CB8AC3E}">
        <p14:creationId xmlns:p14="http://schemas.microsoft.com/office/powerpoint/2010/main" val="667534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4A90E89-3E89-844F-BEA5-45129ABC1AB7}"/>
              </a:ext>
            </a:extLst>
          </p:cNvPr>
          <p:cNvSpPr>
            <a:spLocks noGrp="1"/>
          </p:cNvSpPr>
          <p:nvPr>
            <p:ph type="title"/>
          </p:nvPr>
        </p:nvSpPr>
        <p:spPr/>
        <p:txBody>
          <a:bodyPr/>
          <a:lstStyle/>
          <a:p>
            <a:r>
              <a:rPr lang="en-US" dirty="0"/>
              <a:t>More open questions…</a:t>
            </a:r>
          </a:p>
        </p:txBody>
      </p:sp>
      <p:sp>
        <p:nvSpPr>
          <p:cNvPr id="6" name="Content Placeholder 5">
            <a:extLst>
              <a:ext uri="{FF2B5EF4-FFF2-40B4-BE49-F238E27FC236}">
                <a16:creationId xmlns:a16="http://schemas.microsoft.com/office/drawing/2014/main" id="{81047888-7A61-F847-8537-A0C9CE8CD35B}"/>
              </a:ext>
            </a:extLst>
          </p:cNvPr>
          <p:cNvSpPr>
            <a:spLocks noGrp="1"/>
          </p:cNvSpPr>
          <p:nvPr>
            <p:ph idx="1"/>
          </p:nvPr>
        </p:nvSpPr>
        <p:spPr/>
        <p:txBody>
          <a:bodyPr>
            <a:normAutofit/>
          </a:bodyPr>
          <a:lstStyle/>
          <a:p>
            <a:r>
              <a:rPr lang="en-US" dirty="0"/>
              <a:t>Benchmarked/concluded from CMS only, what about other setups?</a:t>
            </a:r>
          </a:p>
          <a:p>
            <a:pPr lvl="1"/>
            <a:r>
              <a:rPr lang="en-US" dirty="0"/>
              <a:t>ATLAS, </a:t>
            </a:r>
            <a:r>
              <a:rPr lang="en-US" dirty="0" err="1"/>
              <a:t>LHCb</a:t>
            </a:r>
            <a:r>
              <a:rPr lang="en-US" dirty="0"/>
              <a:t>, ALICE, upgrades, …</a:t>
            </a:r>
          </a:p>
          <a:p>
            <a:r>
              <a:rPr lang="en-US" dirty="0"/>
              <a:t>Still not fully understanding all sources of performance increase of </a:t>
            </a:r>
            <a:r>
              <a:rPr lang="en-US" dirty="0" err="1"/>
              <a:t>GeantV</a:t>
            </a:r>
            <a:endParaRPr lang="en-US" dirty="0"/>
          </a:p>
          <a:p>
            <a:pPr lvl="1"/>
            <a:r>
              <a:rPr lang="en-US" dirty="0"/>
              <a:t>Would need extra time/resources/expertise</a:t>
            </a:r>
          </a:p>
          <a:p>
            <a:r>
              <a:rPr lang="en-US" dirty="0"/>
              <a:t>Sharing tracks opens up fine grain parallelism, but extra communication hinders on performance: what is the best trade-off?</a:t>
            </a:r>
          </a:p>
          <a:p>
            <a:r>
              <a:rPr lang="en-US" dirty="0"/>
              <a:t>How to improve both instruction and data locality, is it even possible?</a:t>
            </a:r>
          </a:p>
          <a:p>
            <a:pPr lvl="1"/>
            <a:r>
              <a:rPr lang="en-US" dirty="0"/>
              <a:t>Can data load/store be substantially reduced?</a:t>
            </a:r>
          </a:p>
          <a:p>
            <a:pPr lvl="1"/>
            <a:r>
              <a:rPr lang="en-US" dirty="0"/>
              <a:t>Needs rethinking the data model and access patterns</a:t>
            </a:r>
          </a:p>
          <a:p>
            <a:endParaRPr lang="en-US" dirty="0"/>
          </a:p>
        </p:txBody>
      </p:sp>
      <p:sp>
        <p:nvSpPr>
          <p:cNvPr id="4" name="Slide Number Placeholder 3">
            <a:extLst>
              <a:ext uri="{FF2B5EF4-FFF2-40B4-BE49-F238E27FC236}">
                <a16:creationId xmlns:a16="http://schemas.microsoft.com/office/drawing/2014/main" id="{8E5BBF00-5C0C-654D-B534-D99C0E1794E0}"/>
              </a:ext>
            </a:extLst>
          </p:cNvPr>
          <p:cNvSpPr>
            <a:spLocks noGrp="1"/>
          </p:cNvSpPr>
          <p:nvPr>
            <p:ph type="sldNum" sz="quarter" idx="12"/>
          </p:nvPr>
        </p:nvSpPr>
        <p:spPr/>
        <p:txBody>
          <a:bodyPr/>
          <a:lstStyle/>
          <a:p>
            <a:fld id="{40FD0629-489C-2B4C-9462-5B2376EE3AC2}" type="slidenum">
              <a:rPr lang="en-US" smtClean="0"/>
              <a:t>58</a:t>
            </a:fld>
            <a:endParaRPr lang="en-US"/>
          </a:p>
        </p:txBody>
      </p:sp>
    </p:spTree>
    <p:extLst>
      <p:ext uri="{BB962C8B-B14F-4D97-AF65-F5344CB8AC3E}">
        <p14:creationId xmlns:p14="http://schemas.microsoft.com/office/powerpoint/2010/main" val="13067802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CE93DF-4ED3-DF49-B420-A40FECD77FEA}"/>
              </a:ext>
            </a:extLst>
          </p:cNvPr>
          <p:cNvSpPr>
            <a:spLocks noGrp="1"/>
          </p:cNvSpPr>
          <p:nvPr>
            <p:ph type="title"/>
          </p:nvPr>
        </p:nvSpPr>
        <p:spPr/>
        <p:txBody>
          <a:bodyPr/>
          <a:lstStyle/>
          <a:p>
            <a:r>
              <a:rPr lang="en-US" dirty="0"/>
              <a:t>Main lessons (1)</a:t>
            </a:r>
          </a:p>
        </p:txBody>
      </p:sp>
      <p:sp>
        <p:nvSpPr>
          <p:cNvPr id="6" name="Content Placeholder 5">
            <a:extLst>
              <a:ext uri="{FF2B5EF4-FFF2-40B4-BE49-F238E27FC236}">
                <a16:creationId xmlns:a16="http://schemas.microsoft.com/office/drawing/2014/main" id="{ED7893F2-C9EE-4C48-AF6F-92681E67CE30}"/>
              </a:ext>
            </a:extLst>
          </p:cNvPr>
          <p:cNvSpPr>
            <a:spLocks noGrp="1"/>
          </p:cNvSpPr>
          <p:nvPr>
            <p:ph idx="1"/>
          </p:nvPr>
        </p:nvSpPr>
        <p:spPr/>
        <p:txBody>
          <a:bodyPr>
            <a:normAutofit fontScale="92500"/>
          </a:bodyPr>
          <a:lstStyle/>
          <a:p>
            <a:r>
              <a:rPr lang="en-US" dirty="0"/>
              <a:t>Main factors in the speedup seem to include</a:t>
            </a:r>
          </a:p>
          <a:p>
            <a:pPr lvl="1"/>
            <a:r>
              <a:rPr lang="en-US" dirty="0"/>
              <a:t>Better cache use (single track mode shows performance decrease for small caches)</a:t>
            </a:r>
          </a:p>
          <a:p>
            <a:pPr lvl="1"/>
            <a:r>
              <a:rPr lang="en-US" dirty="0"/>
              <a:t>Tighter code (e.g., less classes, indirections and branching)</a:t>
            </a:r>
          </a:p>
          <a:p>
            <a:r>
              <a:rPr lang="en-US" dirty="0"/>
              <a:t>Vectorization’s impact (much) smaller than hoped for</a:t>
            </a:r>
          </a:p>
          <a:p>
            <a:pPr lvl="1"/>
            <a:r>
              <a:rPr lang="en-US" dirty="0"/>
              <a:t>Small fraction of the code has been vectorized or is run in vector mode effectively</a:t>
            </a:r>
          </a:p>
          <a:p>
            <a:pPr lvl="1"/>
            <a:r>
              <a:rPr lang="en-US" dirty="0"/>
              <a:t>Overhead of </a:t>
            </a:r>
            <a:r>
              <a:rPr lang="en-US" dirty="0" err="1"/>
              <a:t>basketization</a:t>
            </a:r>
            <a:r>
              <a:rPr lang="en-US" dirty="0"/>
              <a:t> cost similar to vector gain for “small” modules</a:t>
            </a:r>
          </a:p>
          <a:p>
            <a:pPr lvl="1"/>
            <a:r>
              <a:rPr lang="en-US" dirty="0" err="1"/>
              <a:t>Basketization</a:t>
            </a:r>
            <a:r>
              <a:rPr lang="en-US" dirty="0"/>
              <a:t> can bring benefits for FP hotspots (e.g. magnetic field, multiple scattering)</a:t>
            </a:r>
          </a:p>
          <a:p>
            <a:r>
              <a:rPr lang="en-US" dirty="0" err="1"/>
              <a:t>Basketization</a:t>
            </a:r>
            <a:r>
              <a:rPr lang="en-US" dirty="0"/>
              <a:t> cost in </a:t>
            </a:r>
          </a:p>
          <a:p>
            <a:pPr lvl="1"/>
            <a:r>
              <a:rPr lang="en-US" dirty="0"/>
              <a:t>Either extra memory copy (using collection of tracks)</a:t>
            </a:r>
          </a:p>
          <a:p>
            <a:pPr lvl="1"/>
            <a:r>
              <a:rPr lang="en-US" dirty="0"/>
              <a:t>Or lower memory access coherency (using collection of pointers)</a:t>
            </a:r>
          </a:p>
          <a:p>
            <a:pPr marL="0" indent="0">
              <a:buNone/>
            </a:pPr>
            <a:endParaRPr lang="en-US" dirty="0"/>
          </a:p>
        </p:txBody>
      </p:sp>
      <p:sp>
        <p:nvSpPr>
          <p:cNvPr id="4" name="Slide Number Placeholder 3">
            <a:extLst>
              <a:ext uri="{FF2B5EF4-FFF2-40B4-BE49-F238E27FC236}">
                <a16:creationId xmlns:a16="http://schemas.microsoft.com/office/drawing/2014/main" id="{39217174-9C27-6C48-AB20-E1F2912A3372}"/>
              </a:ext>
            </a:extLst>
          </p:cNvPr>
          <p:cNvSpPr>
            <a:spLocks noGrp="1"/>
          </p:cNvSpPr>
          <p:nvPr>
            <p:ph type="sldNum" sz="quarter" idx="12"/>
          </p:nvPr>
        </p:nvSpPr>
        <p:spPr/>
        <p:txBody>
          <a:bodyPr/>
          <a:lstStyle/>
          <a:p>
            <a:fld id="{40FD0629-489C-2B4C-9462-5B2376EE3AC2}" type="slidenum">
              <a:rPr lang="en-US" smtClean="0"/>
              <a:t>59</a:t>
            </a:fld>
            <a:endParaRPr lang="en-US"/>
          </a:p>
        </p:txBody>
      </p:sp>
    </p:spTree>
    <p:extLst>
      <p:ext uri="{BB962C8B-B14F-4D97-AF65-F5344CB8AC3E}">
        <p14:creationId xmlns:p14="http://schemas.microsoft.com/office/powerpoint/2010/main" val="3081484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E172F-5BE3-1D40-89EC-66B4FB5134EF}"/>
              </a:ext>
            </a:extLst>
          </p:cNvPr>
          <p:cNvSpPr>
            <a:spLocks noGrp="1"/>
          </p:cNvSpPr>
          <p:nvPr>
            <p:ph type="title"/>
          </p:nvPr>
        </p:nvSpPr>
        <p:spPr/>
        <p:txBody>
          <a:bodyPr/>
          <a:lstStyle/>
          <a:p>
            <a:r>
              <a:rPr lang="en-US" dirty="0" err="1"/>
              <a:t>GeantV</a:t>
            </a:r>
            <a:endParaRPr lang="en-US" dirty="0"/>
          </a:p>
        </p:txBody>
      </p:sp>
      <p:sp>
        <p:nvSpPr>
          <p:cNvPr id="3" name="Content Placeholder 2">
            <a:extLst>
              <a:ext uri="{FF2B5EF4-FFF2-40B4-BE49-F238E27FC236}">
                <a16:creationId xmlns:a16="http://schemas.microsoft.com/office/drawing/2014/main" id="{7C9E73C1-1D7D-7E4B-AC54-18F812BCEC84}"/>
              </a:ext>
            </a:extLst>
          </p:cNvPr>
          <p:cNvSpPr>
            <a:spLocks noGrp="1"/>
          </p:cNvSpPr>
          <p:nvPr>
            <p:ph idx="1"/>
          </p:nvPr>
        </p:nvSpPr>
        <p:spPr>
          <a:xfrm>
            <a:off x="838200" y="1825624"/>
            <a:ext cx="5798343" cy="4468171"/>
          </a:xfrm>
        </p:spPr>
        <p:txBody>
          <a:bodyPr>
            <a:normAutofit fontScale="77500" lnSpcReduction="20000"/>
          </a:bodyPr>
          <a:lstStyle/>
          <a:p>
            <a:r>
              <a:rPr lang="en-US" dirty="0"/>
              <a:t>Initial observations</a:t>
            </a:r>
          </a:p>
          <a:p>
            <a:pPr lvl="1"/>
            <a:r>
              <a:rPr lang="en-US" dirty="0"/>
              <a:t>There is large potential for </a:t>
            </a:r>
            <a:r>
              <a:rPr lang="en-US" b="1" dirty="0"/>
              <a:t>locality</a:t>
            </a:r>
            <a:r>
              <a:rPr lang="en-US" dirty="0"/>
              <a:t> in simulation</a:t>
            </a:r>
          </a:p>
          <a:p>
            <a:pPr lvl="1"/>
            <a:r>
              <a:rPr lang="en-US" dirty="0"/>
              <a:t>Locality opens up parallelism</a:t>
            </a:r>
          </a:p>
          <a:p>
            <a:r>
              <a:rPr lang="en-US" dirty="0"/>
              <a:t>Initial ideas</a:t>
            </a:r>
          </a:p>
          <a:p>
            <a:pPr lvl="1"/>
            <a:r>
              <a:rPr lang="en-US" dirty="0"/>
              <a:t>Grouping tracks doing same work...</a:t>
            </a:r>
          </a:p>
          <a:p>
            <a:pPr lvl="1"/>
            <a:r>
              <a:rPr lang="en-US" dirty="0"/>
              <a:t>… and make the work </a:t>
            </a:r>
            <a:r>
              <a:rPr lang="en-US" b="1" dirty="0"/>
              <a:t>vectorizable</a:t>
            </a:r>
            <a:r>
              <a:rPr lang="en-US" dirty="0"/>
              <a:t> on tracks</a:t>
            </a:r>
          </a:p>
          <a:p>
            <a:pPr lvl="1"/>
            <a:r>
              <a:rPr lang="en-US" dirty="0"/>
              <a:t>Gather tracks from more events to increase populations</a:t>
            </a:r>
          </a:p>
          <a:p>
            <a:r>
              <a:rPr lang="en-US" dirty="0"/>
              <a:t>Initial goals</a:t>
            </a:r>
          </a:p>
          <a:p>
            <a:pPr lvl="1"/>
            <a:r>
              <a:rPr lang="en-US" dirty="0"/>
              <a:t>Primary:</a:t>
            </a:r>
            <a:r>
              <a:rPr lang="en-US" b="1" dirty="0"/>
              <a:t> Large</a:t>
            </a:r>
            <a:r>
              <a:rPr lang="en-US" dirty="0"/>
              <a:t> CPU speedup per single core for </a:t>
            </a:r>
            <a:r>
              <a:rPr lang="en-US" b="1" dirty="0"/>
              <a:t>full sim</a:t>
            </a:r>
          </a:p>
          <a:p>
            <a:pPr lvl="2"/>
            <a:r>
              <a:rPr lang="en-US" dirty="0"/>
              <a:t>increased locality and vectorization, usage of larger % of the hardware</a:t>
            </a:r>
          </a:p>
          <a:p>
            <a:pPr lvl="1"/>
            <a:r>
              <a:rPr lang="en-US" dirty="0"/>
              <a:t>Secondary: new opportunities for accelerators       -&gt; GPU model?</a:t>
            </a:r>
          </a:p>
          <a:p>
            <a:pPr lvl="1"/>
            <a:r>
              <a:rPr lang="en-US" dirty="0">
                <a:solidFill>
                  <a:srgbClr val="FF0000"/>
                </a:solidFill>
              </a:rPr>
              <a:t>“Prototype with 2000 lines” (2013) </a:t>
            </a:r>
          </a:p>
        </p:txBody>
      </p:sp>
      <p:pic>
        <p:nvPicPr>
          <p:cNvPr id="4" name="Picture 3">
            <a:extLst>
              <a:ext uri="{FF2B5EF4-FFF2-40B4-BE49-F238E27FC236}">
                <a16:creationId xmlns:a16="http://schemas.microsoft.com/office/drawing/2014/main" id="{805B3378-5144-C74B-A153-A8E4C666FFFA}"/>
              </a:ext>
            </a:extLst>
          </p:cNvPr>
          <p:cNvPicPr>
            <a:picLocks noChangeAspect="1"/>
          </p:cNvPicPr>
          <p:nvPr/>
        </p:nvPicPr>
        <p:blipFill>
          <a:blip r:embed="rId3" cstate="print"/>
          <a:stretch>
            <a:fillRect/>
          </a:stretch>
        </p:blipFill>
        <p:spPr>
          <a:xfrm>
            <a:off x="6673175" y="633234"/>
            <a:ext cx="5340484" cy="2745507"/>
          </a:xfrm>
          <a:prstGeom prst="rect">
            <a:avLst/>
          </a:prstGeom>
        </p:spPr>
      </p:pic>
      <p:sp>
        <p:nvSpPr>
          <p:cNvPr id="5" name="Rounded Rectangular Callout 4">
            <a:extLst>
              <a:ext uri="{FF2B5EF4-FFF2-40B4-BE49-F238E27FC236}">
                <a16:creationId xmlns:a16="http://schemas.microsoft.com/office/drawing/2014/main" id="{155F093A-7CCA-8E4A-A193-A95A5ED61D61}"/>
              </a:ext>
            </a:extLst>
          </p:cNvPr>
          <p:cNvSpPr/>
          <p:nvPr/>
        </p:nvSpPr>
        <p:spPr>
          <a:xfrm>
            <a:off x="8441987" y="750946"/>
            <a:ext cx="1305128" cy="1207851"/>
          </a:xfrm>
          <a:prstGeom prst="wedgeRoundRectCallout">
            <a:avLst>
              <a:gd name="adj1" fmla="val -123667"/>
              <a:gd name="adj2" fmla="val 67992"/>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50 per cent of the time </a:t>
            </a:r>
            <a:r>
              <a:rPr lang="fr-FR" sz="1400" dirty="0" err="1">
                <a:solidFill>
                  <a:schemeClr val="tx1"/>
                </a:solidFill>
              </a:rPr>
              <a:t>spent</a:t>
            </a:r>
            <a:r>
              <a:rPr lang="fr-FR" sz="1400" dirty="0">
                <a:solidFill>
                  <a:schemeClr val="tx1"/>
                </a:solidFill>
              </a:rPr>
              <a:t> in 50/7100 volumes</a:t>
            </a:r>
          </a:p>
          <a:p>
            <a:pPr algn="ctr"/>
            <a:endParaRPr lang="en-US" sz="1400" dirty="0">
              <a:solidFill>
                <a:schemeClr val="tx1"/>
              </a:solidFill>
            </a:endParaRPr>
          </a:p>
        </p:txBody>
      </p:sp>
      <p:pic>
        <p:nvPicPr>
          <p:cNvPr id="6" name="Picture 5">
            <a:extLst>
              <a:ext uri="{FF2B5EF4-FFF2-40B4-BE49-F238E27FC236}">
                <a16:creationId xmlns:a16="http://schemas.microsoft.com/office/drawing/2014/main" id="{29C9F492-48B9-2F42-BDF5-4E34F63DF68E}"/>
              </a:ext>
            </a:extLst>
          </p:cNvPr>
          <p:cNvPicPr/>
          <p:nvPr/>
        </p:nvPicPr>
        <p:blipFill>
          <a:blip r:embed="rId4" cstate="print">
            <a:extLst>
              <a:ext uri="{28A0092B-C50C-407E-A947-70E740481C1C}">
                <a14:useLocalDpi xmlns:a14="http://schemas.microsoft.com/office/drawing/2010/main"/>
              </a:ext>
            </a:extLst>
          </a:blip>
          <a:srcRect/>
          <a:stretch>
            <a:fillRect/>
          </a:stretch>
        </p:blipFill>
        <p:spPr bwMode="auto">
          <a:xfrm>
            <a:off x="7062281" y="3378741"/>
            <a:ext cx="4525640" cy="2915055"/>
          </a:xfrm>
          <a:prstGeom prst="rect">
            <a:avLst/>
          </a:prstGeom>
          <a:noFill/>
          <a:ln>
            <a:noFill/>
          </a:ln>
        </p:spPr>
      </p:pic>
      <p:sp>
        <p:nvSpPr>
          <p:cNvPr id="7" name="Slide Number Placeholder 6">
            <a:extLst>
              <a:ext uri="{FF2B5EF4-FFF2-40B4-BE49-F238E27FC236}">
                <a16:creationId xmlns:a16="http://schemas.microsoft.com/office/drawing/2014/main" id="{07911514-6D51-FF4A-B810-16FA5BA741CD}"/>
              </a:ext>
            </a:extLst>
          </p:cNvPr>
          <p:cNvSpPr>
            <a:spLocks noGrp="1"/>
          </p:cNvSpPr>
          <p:nvPr>
            <p:ph type="sldNum" sz="quarter" idx="12"/>
          </p:nvPr>
        </p:nvSpPr>
        <p:spPr/>
        <p:txBody>
          <a:bodyPr/>
          <a:lstStyle/>
          <a:p>
            <a:fld id="{40FD0629-489C-2B4C-9462-5B2376EE3AC2}" type="slidenum">
              <a:rPr lang="en-US" smtClean="0"/>
              <a:t>6</a:t>
            </a:fld>
            <a:endParaRPr lang="en-US"/>
          </a:p>
        </p:txBody>
      </p:sp>
      <p:sp>
        <p:nvSpPr>
          <p:cNvPr id="8" name="TextBox 7">
            <a:extLst>
              <a:ext uri="{FF2B5EF4-FFF2-40B4-BE49-F238E27FC236}">
                <a16:creationId xmlns:a16="http://schemas.microsoft.com/office/drawing/2014/main" id="{E5BD0F1D-B320-D84A-9E74-0258ED40F8EF}"/>
              </a:ext>
            </a:extLst>
          </p:cNvPr>
          <p:cNvSpPr txBox="1"/>
          <p:nvPr/>
        </p:nvSpPr>
        <p:spPr>
          <a:xfrm>
            <a:off x="9704212" y="1797720"/>
            <a:ext cx="2309447" cy="646331"/>
          </a:xfrm>
          <a:prstGeom prst="rect">
            <a:avLst/>
          </a:prstGeom>
          <a:noFill/>
        </p:spPr>
        <p:txBody>
          <a:bodyPr wrap="square" rtlCol="0">
            <a:spAutoFit/>
          </a:bodyPr>
          <a:lstStyle/>
          <a:p>
            <a:r>
              <a:rPr lang="en-US" dirty="0">
                <a:solidFill>
                  <a:srgbClr val="FF0000"/>
                </a:solidFill>
              </a:rPr>
              <a:t>Extracted from early talks of Rene…</a:t>
            </a:r>
          </a:p>
        </p:txBody>
      </p:sp>
      <p:sp>
        <p:nvSpPr>
          <p:cNvPr id="9" name="TextBox 8">
            <a:extLst>
              <a:ext uri="{FF2B5EF4-FFF2-40B4-BE49-F238E27FC236}">
                <a16:creationId xmlns:a16="http://schemas.microsoft.com/office/drawing/2014/main" id="{B4C7FB55-8586-8D4E-89A5-47EC05D1E83E}"/>
              </a:ext>
            </a:extLst>
          </p:cNvPr>
          <p:cNvSpPr txBox="1"/>
          <p:nvPr/>
        </p:nvSpPr>
        <p:spPr>
          <a:xfrm>
            <a:off x="10317820" y="3441295"/>
            <a:ext cx="2309447" cy="369332"/>
          </a:xfrm>
          <a:prstGeom prst="rect">
            <a:avLst/>
          </a:prstGeom>
          <a:noFill/>
        </p:spPr>
        <p:txBody>
          <a:bodyPr wrap="square" rtlCol="0">
            <a:spAutoFit/>
          </a:bodyPr>
          <a:lstStyle/>
          <a:p>
            <a:r>
              <a:rPr lang="en-US" dirty="0">
                <a:solidFill>
                  <a:srgbClr val="FF0000"/>
                </a:solidFill>
              </a:rPr>
              <a:t>…and Federico</a:t>
            </a:r>
          </a:p>
        </p:txBody>
      </p:sp>
    </p:spTree>
    <p:extLst>
      <p:ext uri="{BB962C8B-B14F-4D97-AF65-F5344CB8AC3E}">
        <p14:creationId xmlns:p14="http://schemas.microsoft.com/office/powerpoint/2010/main" val="15975529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CE93DF-4ED3-DF49-B420-A40FECD77FEA}"/>
              </a:ext>
            </a:extLst>
          </p:cNvPr>
          <p:cNvSpPr>
            <a:spLocks noGrp="1"/>
          </p:cNvSpPr>
          <p:nvPr>
            <p:ph type="title"/>
          </p:nvPr>
        </p:nvSpPr>
        <p:spPr/>
        <p:txBody>
          <a:bodyPr/>
          <a:lstStyle/>
          <a:p>
            <a:r>
              <a:rPr lang="en-US" dirty="0"/>
              <a:t>Main lessons (2)</a:t>
            </a:r>
          </a:p>
        </p:txBody>
      </p:sp>
      <p:sp>
        <p:nvSpPr>
          <p:cNvPr id="6" name="Content Placeholder 5">
            <a:extLst>
              <a:ext uri="{FF2B5EF4-FFF2-40B4-BE49-F238E27FC236}">
                <a16:creationId xmlns:a16="http://schemas.microsoft.com/office/drawing/2014/main" id="{ED7893F2-C9EE-4C48-AF6F-92681E67CE30}"/>
              </a:ext>
            </a:extLst>
          </p:cNvPr>
          <p:cNvSpPr>
            <a:spLocks noGrp="1"/>
          </p:cNvSpPr>
          <p:nvPr>
            <p:ph idx="1"/>
          </p:nvPr>
        </p:nvSpPr>
        <p:spPr/>
        <p:txBody>
          <a:bodyPr>
            <a:normAutofit fontScale="92500" lnSpcReduction="20000"/>
          </a:bodyPr>
          <a:lstStyle/>
          <a:p>
            <a:r>
              <a:rPr lang="en-US" dirty="0"/>
              <a:t>Geometry navigation not (yet?) vectorized and introduces a bottleneck (Amdahl)</a:t>
            </a:r>
          </a:p>
          <a:p>
            <a:pPr lvl="1"/>
            <a:r>
              <a:rPr lang="en-US" dirty="0"/>
              <a:t>Mainly due to the end-of-event track collection/gathering from the ‘rarely’ used volumes​ </a:t>
            </a:r>
          </a:p>
          <a:p>
            <a:pPr lvl="1"/>
            <a:r>
              <a:rPr lang="en-US" dirty="0"/>
              <a:t>Should decrease for larger track multiplicities</a:t>
            </a:r>
          </a:p>
          <a:p>
            <a:pPr lvl="1"/>
            <a:r>
              <a:rPr lang="en-US" dirty="0"/>
              <a:t>But no guarantee that these volumes internally vectorize </a:t>
            </a:r>
          </a:p>
          <a:p>
            <a:r>
              <a:rPr lang="en-US" dirty="0"/>
              <a:t>Code/Algorithm needs to be designed from the ground up for vectorization for best results</a:t>
            </a:r>
          </a:p>
          <a:p>
            <a:pPr lvl="1"/>
            <a:r>
              <a:rPr lang="en-US" dirty="0"/>
              <a:t>Compact code, compact data fitting caches and being reused</a:t>
            </a:r>
          </a:p>
          <a:p>
            <a:r>
              <a:rPr lang="en-US" dirty="0"/>
              <a:t>Actual upper limit on potential vectorization gains are still to be fully understood</a:t>
            </a:r>
          </a:p>
          <a:p>
            <a:pPr lvl="1"/>
            <a:r>
              <a:rPr lang="en-US" dirty="0"/>
              <a:t>including whether different approaches and </a:t>
            </a:r>
            <a:r>
              <a:rPr lang="en-US" b="1" dirty="0"/>
              <a:t>trade-offs</a:t>
            </a:r>
            <a:r>
              <a:rPr lang="en-US" dirty="0"/>
              <a:t> in the physics code implementation could bring extra computing performance</a:t>
            </a:r>
          </a:p>
          <a:p>
            <a:pPr lvl="1"/>
            <a:r>
              <a:rPr lang="en-US" dirty="0"/>
              <a:t>Including AVX512 that was not tested due to not working backends</a:t>
            </a:r>
          </a:p>
          <a:p>
            <a:endParaRPr lang="en-US" dirty="0"/>
          </a:p>
        </p:txBody>
      </p:sp>
      <p:sp>
        <p:nvSpPr>
          <p:cNvPr id="4" name="Slide Number Placeholder 3">
            <a:extLst>
              <a:ext uri="{FF2B5EF4-FFF2-40B4-BE49-F238E27FC236}">
                <a16:creationId xmlns:a16="http://schemas.microsoft.com/office/drawing/2014/main" id="{39217174-9C27-6C48-AB20-E1F2912A3372}"/>
              </a:ext>
            </a:extLst>
          </p:cNvPr>
          <p:cNvSpPr>
            <a:spLocks noGrp="1"/>
          </p:cNvSpPr>
          <p:nvPr>
            <p:ph type="sldNum" sz="quarter" idx="12"/>
          </p:nvPr>
        </p:nvSpPr>
        <p:spPr/>
        <p:txBody>
          <a:bodyPr/>
          <a:lstStyle/>
          <a:p>
            <a:fld id="{40FD0629-489C-2B4C-9462-5B2376EE3AC2}" type="slidenum">
              <a:rPr lang="en-US" smtClean="0"/>
              <a:t>60</a:t>
            </a:fld>
            <a:endParaRPr lang="en-US"/>
          </a:p>
        </p:txBody>
      </p:sp>
    </p:spTree>
    <p:extLst>
      <p:ext uri="{BB962C8B-B14F-4D97-AF65-F5344CB8AC3E}">
        <p14:creationId xmlns:p14="http://schemas.microsoft.com/office/powerpoint/2010/main" val="27846997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57FB8-8F1E-E240-A829-EE9347C3AF57}"/>
              </a:ext>
            </a:extLst>
          </p:cNvPr>
          <p:cNvSpPr>
            <a:spLocks noGrp="1"/>
          </p:cNvSpPr>
          <p:nvPr>
            <p:ph type="title"/>
          </p:nvPr>
        </p:nvSpPr>
        <p:spPr/>
        <p:txBody>
          <a:bodyPr/>
          <a:lstStyle/>
          <a:p>
            <a:r>
              <a:rPr lang="en-US" dirty="0"/>
              <a:t>Conclusions (1)</a:t>
            </a:r>
          </a:p>
        </p:txBody>
      </p:sp>
      <p:sp>
        <p:nvSpPr>
          <p:cNvPr id="3" name="Content Placeholder 2">
            <a:extLst>
              <a:ext uri="{FF2B5EF4-FFF2-40B4-BE49-F238E27FC236}">
                <a16:creationId xmlns:a16="http://schemas.microsoft.com/office/drawing/2014/main" id="{7DFBBCE0-74A6-BF4B-A420-4184EA478060}"/>
              </a:ext>
            </a:extLst>
          </p:cNvPr>
          <p:cNvSpPr>
            <a:spLocks noGrp="1"/>
          </p:cNvSpPr>
          <p:nvPr>
            <p:ph idx="1"/>
          </p:nvPr>
        </p:nvSpPr>
        <p:spPr/>
        <p:txBody>
          <a:bodyPr>
            <a:normAutofit fontScale="92500"/>
          </a:bodyPr>
          <a:lstStyle/>
          <a:p>
            <a:r>
              <a:rPr lang="en-US" dirty="0"/>
              <a:t>Innovative and disruptive R&amp;D allowing to investigate novel technologies and approaches to simulation</a:t>
            </a:r>
          </a:p>
          <a:p>
            <a:pPr lvl="1"/>
            <a:r>
              <a:rPr lang="en-US" dirty="0"/>
              <a:t>Allowed to improve performance-critical code in the simulation chain</a:t>
            </a:r>
          </a:p>
          <a:p>
            <a:pPr lvl="1"/>
            <a:r>
              <a:rPr lang="en-US" dirty="0"/>
              <a:t>Still more room for improvement</a:t>
            </a:r>
          </a:p>
          <a:p>
            <a:r>
              <a:rPr lang="en-US" dirty="0"/>
              <a:t>Showed the significant impact of good CPU cache behavior (and the challenge of measuring this effect)</a:t>
            </a:r>
          </a:p>
          <a:p>
            <a:pPr lvl="1"/>
            <a:r>
              <a:rPr lang="en-US" dirty="0"/>
              <a:t>Further research warranted to see if this can be exploited even further</a:t>
            </a:r>
          </a:p>
          <a:p>
            <a:r>
              <a:rPr lang="en-US" dirty="0" err="1"/>
              <a:t>Basketization</a:t>
            </a:r>
            <a:r>
              <a:rPr lang="en-US" dirty="0"/>
              <a:t> gains overshadowed by associated costs mainly due to data copy/management overheads.</a:t>
            </a:r>
          </a:p>
          <a:p>
            <a:pPr lvl="1"/>
            <a:r>
              <a:rPr lang="en-US" dirty="0"/>
              <a:t>Nonetheless might still benefit other workflows (e.g. pipelines)</a:t>
            </a:r>
          </a:p>
          <a:p>
            <a:pPr lvl="1"/>
            <a:r>
              <a:rPr lang="en-US" dirty="0"/>
              <a:t>Balance might be different under different conditions (e.g. larger multiplicities)</a:t>
            </a:r>
          </a:p>
          <a:p>
            <a:endParaRPr lang="en-US" dirty="0"/>
          </a:p>
        </p:txBody>
      </p:sp>
      <p:sp>
        <p:nvSpPr>
          <p:cNvPr id="4" name="Slide Number Placeholder 3">
            <a:extLst>
              <a:ext uri="{FF2B5EF4-FFF2-40B4-BE49-F238E27FC236}">
                <a16:creationId xmlns:a16="http://schemas.microsoft.com/office/drawing/2014/main" id="{530CD523-34FD-484C-8F1F-C61D0F83C3EC}"/>
              </a:ext>
            </a:extLst>
          </p:cNvPr>
          <p:cNvSpPr>
            <a:spLocks noGrp="1"/>
          </p:cNvSpPr>
          <p:nvPr>
            <p:ph type="sldNum" sz="quarter" idx="12"/>
          </p:nvPr>
        </p:nvSpPr>
        <p:spPr/>
        <p:txBody>
          <a:bodyPr/>
          <a:lstStyle/>
          <a:p>
            <a:fld id="{40FD0629-489C-2B4C-9462-5B2376EE3AC2}" type="slidenum">
              <a:rPr lang="en-US" smtClean="0"/>
              <a:t>61</a:t>
            </a:fld>
            <a:endParaRPr lang="en-US"/>
          </a:p>
        </p:txBody>
      </p:sp>
    </p:spTree>
    <p:extLst>
      <p:ext uri="{BB962C8B-B14F-4D97-AF65-F5344CB8AC3E}">
        <p14:creationId xmlns:p14="http://schemas.microsoft.com/office/powerpoint/2010/main" val="38391693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BD0B-5F08-CA40-A76C-BEF5D86FAF0B}"/>
              </a:ext>
            </a:extLst>
          </p:cNvPr>
          <p:cNvSpPr>
            <a:spLocks noGrp="1"/>
          </p:cNvSpPr>
          <p:nvPr>
            <p:ph type="title"/>
          </p:nvPr>
        </p:nvSpPr>
        <p:spPr/>
        <p:txBody>
          <a:bodyPr/>
          <a:lstStyle/>
          <a:p>
            <a:r>
              <a:rPr lang="en-US" dirty="0"/>
              <a:t>Conclusions (2)</a:t>
            </a:r>
          </a:p>
        </p:txBody>
      </p:sp>
      <p:sp>
        <p:nvSpPr>
          <p:cNvPr id="3" name="Content Placeholder 2">
            <a:extLst>
              <a:ext uri="{FF2B5EF4-FFF2-40B4-BE49-F238E27FC236}">
                <a16:creationId xmlns:a16="http://schemas.microsoft.com/office/drawing/2014/main" id="{E6607BE6-7527-5741-8F4C-2F27FAAA2D70}"/>
              </a:ext>
            </a:extLst>
          </p:cNvPr>
          <p:cNvSpPr>
            <a:spLocks noGrp="1"/>
          </p:cNvSpPr>
          <p:nvPr>
            <p:ph idx="1"/>
          </p:nvPr>
        </p:nvSpPr>
        <p:spPr/>
        <p:txBody>
          <a:bodyPr/>
          <a:lstStyle/>
          <a:p>
            <a:r>
              <a:rPr lang="en-US" dirty="0"/>
              <a:t>Amdahl's law applies to vectorization too :(</a:t>
            </a:r>
          </a:p>
          <a:p>
            <a:r>
              <a:rPr lang="en-US" dirty="0"/>
              <a:t>Lessons learned will be useful for GPU architecture investigations</a:t>
            </a:r>
          </a:p>
          <a:p>
            <a:r>
              <a:rPr lang="en-US" dirty="0" err="1">
                <a:solidFill>
                  <a:srgbClr val="D0000F"/>
                </a:solidFill>
              </a:rPr>
              <a:t>GeantV</a:t>
            </a:r>
            <a:r>
              <a:rPr lang="en-US" dirty="0">
                <a:solidFill>
                  <a:srgbClr val="D0000F"/>
                </a:solidFill>
              </a:rPr>
              <a:t> allowed to venture into interesting and ambitious R&amp;D paths and set new expectations for the future, both in terms of potential gains and the cost of achieving them</a:t>
            </a:r>
          </a:p>
        </p:txBody>
      </p:sp>
      <p:sp>
        <p:nvSpPr>
          <p:cNvPr id="4" name="Slide Number Placeholder 3">
            <a:extLst>
              <a:ext uri="{FF2B5EF4-FFF2-40B4-BE49-F238E27FC236}">
                <a16:creationId xmlns:a16="http://schemas.microsoft.com/office/drawing/2014/main" id="{016E3411-12DF-9E40-B55A-0076B8306ADE}"/>
              </a:ext>
            </a:extLst>
          </p:cNvPr>
          <p:cNvSpPr>
            <a:spLocks noGrp="1"/>
          </p:cNvSpPr>
          <p:nvPr>
            <p:ph type="sldNum" sz="quarter" idx="12"/>
          </p:nvPr>
        </p:nvSpPr>
        <p:spPr/>
        <p:txBody>
          <a:bodyPr/>
          <a:lstStyle/>
          <a:p>
            <a:fld id="{40FD0629-489C-2B4C-9462-5B2376EE3AC2}" type="slidenum">
              <a:rPr lang="en-US" smtClean="0"/>
              <a:t>62</a:t>
            </a:fld>
            <a:endParaRPr lang="en-US"/>
          </a:p>
        </p:txBody>
      </p:sp>
    </p:spTree>
    <p:extLst>
      <p:ext uri="{BB962C8B-B14F-4D97-AF65-F5344CB8AC3E}">
        <p14:creationId xmlns:p14="http://schemas.microsoft.com/office/powerpoint/2010/main" val="1767597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C13FE-2BF0-B846-968C-57E0B0E458BE}"/>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876D960C-C7D3-9943-837A-08BB012E7276}"/>
              </a:ext>
            </a:extLst>
          </p:cNvPr>
          <p:cNvSpPr>
            <a:spLocks noGrp="1"/>
          </p:cNvSpPr>
          <p:nvPr>
            <p:ph type="subTitle" idx="1"/>
          </p:nvPr>
        </p:nvSpPr>
        <p:spPr/>
        <p:txBody>
          <a:bodyPr/>
          <a:lstStyle/>
          <a:p>
            <a:r>
              <a:rPr lang="en-US" dirty="0"/>
              <a:t>Thanks to all the </a:t>
            </a:r>
            <a:r>
              <a:rPr lang="en-US" dirty="0" err="1"/>
              <a:t>GeantV</a:t>
            </a:r>
            <a:r>
              <a:rPr lang="en-US" dirty="0"/>
              <a:t> collaborators contributing to different parts of this R&amp;D</a:t>
            </a:r>
          </a:p>
        </p:txBody>
      </p:sp>
    </p:spTree>
    <p:extLst>
      <p:ext uri="{BB962C8B-B14F-4D97-AF65-F5344CB8AC3E}">
        <p14:creationId xmlns:p14="http://schemas.microsoft.com/office/powerpoint/2010/main" val="39612398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3D2D-EDDA-1C4D-90B7-4634E07A1A8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C89902D5-EA20-5745-A0C9-71256DDC5B29}"/>
              </a:ext>
            </a:extLst>
          </p:cNvPr>
          <p:cNvSpPr>
            <a:spLocks noGrp="1"/>
          </p:cNvSpPr>
          <p:nvPr>
            <p:ph type="body" idx="1"/>
          </p:nvPr>
        </p:nvSpPr>
        <p:spPr/>
        <p:txBody>
          <a:bodyPr/>
          <a:lstStyle/>
          <a:p>
            <a:r>
              <a:rPr lang="en-US" dirty="0"/>
              <a:t>More detailed info about the different topics</a:t>
            </a:r>
          </a:p>
        </p:txBody>
      </p:sp>
      <p:sp>
        <p:nvSpPr>
          <p:cNvPr id="4" name="Slide Number Placeholder 3">
            <a:extLst>
              <a:ext uri="{FF2B5EF4-FFF2-40B4-BE49-F238E27FC236}">
                <a16:creationId xmlns:a16="http://schemas.microsoft.com/office/drawing/2014/main" id="{9DF6496E-6ABC-BC4C-8BA5-977409F543FD}"/>
              </a:ext>
            </a:extLst>
          </p:cNvPr>
          <p:cNvSpPr>
            <a:spLocks noGrp="1"/>
          </p:cNvSpPr>
          <p:nvPr>
            <p:ph type="sldNum" sz="quarter" idx="12"/>
          </p:nvPr>
        </p:nvSpPr>
        <p:spPr/>
        <p:txBody>
          <a:bodyPr/>
          <a:lstStyle/>
          <a:p>
            <a:fld id="{40FD0629-489C-2B4C-9462-5B2376EE3AC2}" type="slidenum">
              <a:rPr lang="en-US" smtClean="0"/>
              <a:t>64</a:t>
            </a:fld>
            <a:endParaRPr lang="en-US"/>
          </a:p>
        </p:txBody>
      </p:sp>
    </p:spTree>
    <p:extLst>
      <p:ext uri="{BB962C8B-B14F-4D97-AF65-F5344CB8AC3E}">
        <p14:creationId xmlns:p14="http://schemas.microsoft.com/office/powerpoint/2010/main" val="10661096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Shape 210"/>
        <p:cNvGrpSpPr/>
        <p:nvPr/>
      </p:nvGrpSpPr>
      <p:grpSpPr>
        <a:xfrm>
          <a:off x="0" y="0"/>
          <a:ext cx="0" cy="0"/>
          <a:chOff x="0" y="0"/>
          <a:chExt cx="0" cy="0"/>
        </a:xfrm>
      </p:grpSpPr>
      <p:sp>
        <p:nvSpPr>
          <p:cNvPr id="211" name="Google Shape;211;p18"/>
          <p:cNvSpPr txBox="1">
            <a:spLocks noGrp="1"/>
          </p:cNvSpPr>
          <p:nvPr>
            <p:ph type="title"/>
          </p:nvPr>
        </p:nvSpPr>
        <p:spPr>
          <a:xfrm>
            <a:off x="1524250" y="0"/>
            <a:ext cx="9144000" cy="1130400"/>
          </a:xfrm>
          <a:prstGeom prst="rect">
            <a:avLst/>
          </a:prstGeom>
        </p:spPr>
        <p:txBody>
          <a:bodyPr spcFirstLastPara="1" vert="horz" wrap="square" lIns="91425" tIns="91425" rIns="91425" bIns="91425" rtlCol="0" anchor="ctr" anchorCtr="0">
            <a:noAutofit/>
          </a:bodyPr>
          <a:lstStyle/>
          <a:p>
            <a:pPr algn="r"/>
            <a:r>
              <a:rPr lang="pt-BR"/>
              <a:t>Why use SIMD Vectorization?</a:t>
            </a:r>
            <a:endParaRPr/>
          </a:p>
        </p:txBody>
      </p:sp>
      <p:sp>
        <p:nvSpPr>
          <p:cNvPr id="212" name="Google Shape;212;p18"/>
          <p:cNvSpPr txBox="1">
            <a:spLocks noGrp="1"/>
          </p:cNvSpPr>
          <p:nvPr>
            <p:ph type="body" idx="1"/>
          </p:nvPr>
        </p:nvSpPr>
        <p:spPr>
          <a:xfrm>
            <a:off x="1867800" y="1367500"/>
            <a:ext cx="8456400" cy="1466100"/>
          </a:xfrm>
          <a:prstGeom prst="rect">
            <a:avLst/>
          </a:prstGeom>
        </p:spPr>
        <p:txBody>
          <a:bodyPr spcFirstLastPara="1" vert="horz" wrap="square" lIns="91425" tIns="91425" rIns="91425" bIns="91425" rtlCol="0" anchor="t" anchorCtr="0">
            <a:noAutofit/>
          </a:bodyPr>
          <a:lstStyle/>
          <a:p>
            <a:pPr marL="0" indent="0" algn="ctr">
              <a:buNone/>
            </a:pPr>
            <a:r>
              <a:rPr lang="pt-BR" sz="2000"/>
              <a:t>SIMD vectorization is already essential for high performance on modern Intel</a:t>
            </a:r>
            <a:r>
              <a:rPr lang="pt-BR" sz="2000" baseline="30000"/>
              <a:t>®</a:t>
            </a:r>
            <a:r>
              <a:rPr lang="pt-BR" sz="2000"/>
              <a:t> processors, and its relative importance is expected</a:t>
            </a:r>
            <a:endParaRPr sz="2000"/>
          </a:p>
          <a:p>
            <a:pPr marL="0" indent="0" algn="ctr">
              <a:spcBef>
                <a:spcPts val="300"/>
              </a:spcBef>
              <a:spcAft>
                <a:spcPts val="300"/>
              </a:spcAft>
              <a:buNone/>
            </a:pPr>
            <a:r>
              <a:rPr lang="pt-BR" sz="2000"/>
              <a:t>to increase, especially on hardware geared towards HPC, such as Xeon Phi™ and Skylake Xeon™ processors.</a:t>
            </a:r>
            <a:endParaRPr sz="2000"/>
          </a:p>
        </p:txBody>
      </p:sp>
      <p:pic>
        <p:nvPicPr>
          <p:cNvPr id="213" name="Google Shape;213;p18"/>
          <p:cNvPicPr preferRelativeResize="0"/>
          <p:nvPr/>
        </p:nvPicPr>
        <p:blipFill rotWithShape="1">
          <a:blip r:embed="rId3">
            <a:alphaModFix/>
          </a:blip>
          <a:srcRect t="4187"/>
          <a:stretch/>
        </p:blipFill>
        <p:spPr>
          <a:xfrm>
            <a:off x="1676400" y="3045425"/>
            <a:ext cx="8869174" cy="3113900"/>
          </a:xfrm>
          <a:prstGeom prst="rect">
            <a:avLst/>
          </a:prstGeom>
          <a:noFill/>
          <a:ln>
            <a:noFill/>
          </a:ln>
        </p:spPr>
      </p:pic>
      <p:sp>
        <p:nvSpPr>
          <p:cNvPr id="214" name="Google Shape;214;p18"/>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65</a:t>
            </a:fld>
            <a:endParaRPr/>
          </a:p>
        </p:txBody>
      </p:sp>
      <p:sp>
        <p:nvSpPr>
          <p:cNvPr id="215" name="Google Shape;215;p18"/>
          <p:cNvSpPr txBox="1"/>
          <p:nvPr/>
        </p:nvSpPr>
        <p:spPr>
          <a:xfrm>
            <a:off x="1938600" y="6230550"/>
            <a:ext cx="8314800" cy="496500"/>
          </a:xfrm>
          <a:prstGeom prst="rect">
            <a:avLst/>
          </a:prstGeom>
          <a:noFill/>
          <a:ln>
            <a:noFill/>
          </a:ln>
        </p:spPr>
        <p:txBody>
          <a:bodyPr spcFirstLastPara="1" wrap="square" lIns="91425" tIns="91425" rIns="91425" bIns="91425" anchor="ctr" anchorCtr="0">
            <a:noAutofit/>
          </a:bodyPr>
          <a:lstStyle/>
          <a:p>
            <a:pPr algn="ctr"/>
            <a:r>
              <a:rPr lang="pt-BR" sz="1100" i="1">
                <a:solidFill>
                  <a:schemeClr val="dk2"/>
                </a:solidFill>
                <a:latin typeface="Open Sans"/>
                <a:ea typeface="Open Sans"/>
                <a:cs typeface="Open Sans"/>
                <a:sym typeface="Open Sans"/>
              </a:rPr>
              <a:t>Vectorization of ROOT Mathematical Libraries — CHEP 2018, Sofia, Bulgaria</a:t>
            </a:r>
            <a:endParaRPr sz="1100" i="1">
              <a:solidFill>
                <a:schemeClr val="dk2"/>
              </a:solidFill>
              <a:latin typeface="Open Sans"/>
              <a:ea typeface="Open Sans"/>
              <a:cs typeface="Open Sans"/>
              <a:sym typeface="Open Sans"/>
            </a:endParaRPr>
          </a:p>
          <a:p>
            <a:pPr algn="ctr"/>
            <a:r>
              <a:rPr lang="pt-BR" sz="1100" i="1">
                <a:solidFill>
                  <a:schemeClr val="dk2"/>
                </a:solidFill>
                <a:latin typeface="Open Sans"/>
                <a:ea typeface="Open Sans"/>
                <a:cs typeface="Open Sans"/>
                <a:sym typeface="Open Sans"/>
              </a:rPr>
              <a:t>Reference: </a:t>
            </a:r>
            <a:r>
              <a:rPr lang="pt-BR" sz="1100" i="1">
                <a:solidFill>
                  <a:schemeClr val="dk1"/>
                </a:solidFill>
                <a:uFill>
                  <a:noFill/>
                </a:uFill>
                <a:latin typeface="Open Sans"/>
                <a:ea typeface="Open Sans"/>
                <a:cs typeface="Open Sans"/>
                <a:sym typeface="Open Sans"/>
                <a:hlinkClick r:id="rId4"/>
              </a:rPr>
              <a:t>https://indico.cern.ch/event/587955/contributions/2938041/attachments/1683418/2706263/Vectorization_chep2018.pdf</a:t>
            </a:r>
            <a:endParaRPr sz="1100" i="1">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30078396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Shape 219"/>
        <p:cNvGrpSpPr/>
        <p:nvPr/>
      </p:nvGrpSpPr>
      <p:grpSpPr>
        <a:xfrm>
          <a:off x="0" y="0"/>
          <a:ext cx="0" cy="0"/>
          <a:chOff x="0" y="0"/>
          <a:chExt cx="0" cy="0"/>
        </a:xfrm>
      </p:grpSpPr>
      <p:sp>
        <p:nvSpPr>
          <p:cNvPr id="220" name="Google Shape;220;p19"/>
          <p:cNvSpPr txBox="1">
            <a:spLocks noGrp="1"/>
          </p:cNvSpPr>
          <p:nvPr>
            <p:ph type="title"/>
          </p:nvPr>
        </p:nvSpPr>
        <p:spPr>
          <a:xfrm>
            <a:off x="1524250" y="0"/>
            <a:ext cx="9144000" cy="1130400"/>
          </a:xfrm>
          <a:prstGeom prst="rect">
            <a:avLst/>
          </a:prstGeom>
        </p:spPr>
        <p:txBody>
          <a:bodyPr spcFirstLastPara="1" vert="horz" wrap="square" lIns="91425" tIns="91425" rIns="91425" bIns="91425" rtlCol="0" anchor="ctr" anchorCtr="0">
            <a:noAutofit/>
          </a:bodyPr>
          <a:lstStyle/>
          <a:p>
            <a:pPr algn="r"/>
            <a:r>
              <a:rPr lang="pt-BR"/>
              <a:t>SIMD Programming Models</a:t>
            </a:r>
            <a:endParaRPr/>
          </a:p>
        </p:txBody>
      </p:sp>
      <p:sp>
        <p:nvSpPr>
          <p:cNvPr id="221" name="Google Shape;221;p19"/>
          <p:cNvSpPr txBox="1">
            <a:spLocks noGrp="1"/>
          </p:cNvSpPr>
          <p:nvPr>
            <p:ph type="body" idx="1"/>
          </p:nvPr>
        </p:nvSpPr>
        <p:spPr>
          <a:xfrm>
            <a:off x="1944000" y="1537500"/>
            <a:ext cx="4232100" cy="4893300"/>
          </a:xfrm>
          <a:prstGeom prst="rect">
            <a:avLst/>
          </a:prstGeom>
        </p:spPr>
        <p:txBody>
          <a:bodyPr spcFirstLastPara="1" vert="horz" wrap="square" lIns="91425" tIns="91425" rIns="91425" bIns="91425" rtlCol="0" anchor="ctr" anchorCtr="0">
            <a:noAutofit/>
          </a:bodyPr>
          <a:lstStyle/>
          <a:p>
            <a:pPr>
              <a:lnSpc>
                <a:spcPct val="170000"/>
              </a:lnSpc>
            </a:pPr>
            <a:r>
              <a:rPr lang="pt-BR"/>
              <a:t>Auto-vectorization</a:t>
            </a:r>
            <a:endParaRPr/>
          </a:p>
          <a:p>
            <a:pPr>
              <a:lnSpc>
                <a:spcPct val="170000"/>
              </a:lnSpc>
            </a:pPr>
            <a:r>
              <a:rPr lang="pt-BR"/>
              <a:t>OpenMP 4.1</a:t>
            </a:r>
            <a:endParaRPr/>
          </a:p>
          <a:p>
            <a:pPr>
              <a:lnSpc>
                <a:spcPct val="170000"/>
              </a:lnSpc>
            </a:pPr>
            <a:r>
              <a:rPr lang="pt-BR"/>
              <a:t>Compiler Pragmas</a:t>
            </a:r>
            <a:endParaRPr/>
          </a:p>
          <a:p>
            <a:pPr>
              <a:lnSpc>
                <a:spcPct val="170000"/>
              </a:lnSpc>
            </a:pPr>
            <a:r>
              <a:rPr lang="pt-BR"/>
              <a:t>SIMD Library</a:t>
            </a:r>
            <a:endParaRPr/>
          </a:p>
          <a:p>
            <a:pPr>
              <a:lnSpc>
                <a:spcPct val="170000"/>
              </a:lnSpc>
            </a:pPr>
            <a:r>
              <a:rPr lang="pt-BR"/>
              <a:t>Compiler Intrinsics</a:t>
            </a:r>
            <a:endParaRPr/>
          </a:p>
          <a:p>
            <a:pPr>
              <a:lnSpc>
                <a:spcPct val="170000"/>
              </a:lnSpc>
            </a:pPr>
            <a:r>
              <a:rPr lang="pt-BR"/>
              <a:t>Assembly</a:t>
            </a:r>
            <a:endParaRPr/>
          </a:p>
        </p:txBody>
      </p:sp>
      <p:grpSp>
        <p:nvGrpSpPr>
          <p:cNvPr id="222" name="Google Shape;222;p19"/>
          <p:cNvGrpSpPr/>
          <p:nvPr/>
        </p:nvGrpSpPr>
        <p:grpSpPr>
          <a:xfrm>
            <a:off x="6196625" y="1576515"/>
            <a:ext cx="3745824" cy="4578158"/>
            <a:chOff x="4801300" y="1733830"/>
            <a:chExt cx="3099308" cy="3975476"/>
          </a:xfrm>
        </p:grpSpPr>
        <p:sp>
          <p:nvSpPr>
            <p:cNvPr id="223" name="Google Shape;223;p19"/>
            <p:cNvSpPr txBox="1"/>
            <p:nvPr/>
          </p:nvSpPr>
          <p:spPr>
            <a:xfrm>
              <a:off x="4801300" y="1733830"/>
              <a:ext cx="3099300" cy="731100"/>
            </a:xfrm>
            <a:prstGeom prst="rect">
              <a:avLst/>
            </a:prstGeom>
            <a:solidFill>
              <a:srgbClr val="ECF5FF"/>
            </a:solidFill>
            <a:ln w="1905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457200"/>
              <a:r>
                <a:rPr lang="pt-BR" sz="1100">
                  <a:solidFill>
                    <a:srgbClr val="6AA84F"/>
                  </a:solidFill>
                  <a:latin typeface="Source Code Pro"/>
                  <a:ea typeface="Source Code Pro"/>
                  <a:cs typeface="Source Code Pro"/>
                  <a:sym typeface="Source Code Pro"/>
                </a:rPr>
                <a:t>float</a:t>
              </a:r>
              <a:r>
                <a:rPr lang="pt-BR" sz="1100">
                  <a:solidFill>
                    <a:srgbClr val="434343"/>
                  </a:solidFill>
                  <a:latin typeface="Source Code Pro"/>
                  <a:ea typeface="Source Code Pro"/>
                  <a:cs typeface="Source Code Pro"/>
                  <a:sym typeface="Source Code Pro"/>
                </a:rPr>
                <a:t> a[N], b[N], c[N];</a:t>
              </a:r>
              <a:endParaRPr sz="1100">
                <a:solidFill>
                  <a:srgbClr val="434343"/>
                </a:solidFill>
                <a:latin typeface="Source Code Pro"/>
                <a:ea typeface="Source Code Pro"/>
                <a:cs typeface="Source Code Pro"/>
                <a:sym typeface="Source Code Pro"/>
              </a:endParaRPr>
            </a:p>
            <a:p>
              <a:pPr marL="457200"/>
              <a:endParaRPr sz="1100">
                <a:solidFill>
                  <a:srgbClr val="434343"/>
                </a:solidFill>
                <a:latin typeface="Source Code Pro"/>
                <a:ea typeface="Source Code Pro"/>
                <a:cs typeface="Source Code Pro"/>
                <a:sym typeface="Source Code Pro"/>
              </a:endParaRPr>
            </a:p>
            <a:p>
              <a:pPr marL="457200"/>
              <a:r>
                <a:rPr lang="pt-BR" sz="1100">
                  <a:solidFill>
                    <a:srgbClr val="E69138"/>
                  </a:solidFill>
                  <a:latin typeface="Source Code Pro"/>
                  <a:ea typeface="Source Code Pro"/>
                  <a:cs typeface="Source Code Pro"/>
                  <a:sym typeface="Source Code Pro"/>
                </a:rPr>
                <a:t>for</a:t>
              </a: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int</a:t>
              </a:r>
              <a:r>
                <a:rPr lang="pt-BR" sz="1100">
                  <a:solidFill>
                    <a:srgbClr val="434343"/>
                  </a:solidFill>
                  <a:latin typeface="Source Code Pro"/>
                  <a:ea typeface="Source Code Pro"/>
                  <a:cs typeface="Source Code Pro"/>
                  <a:sym typeface="Source Code Pro"/>
                </a:rPr>
                <a:t> i = </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i &lt; N; i++)</a:t>
              </a:r>
              <a:endParaRPr sz="1100">
                <a:solidFill>
                  <a:srgbClr val="434343"/>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  a[i] = b[i] * c[i];</a:t>
              </a:r>
              <a:endParaRPr sz="1100">
                <a:solidFill>
                  <a:srgbClr val="434343"/>
                </a:solidFill>
                <a:latin typeface="Source Code Pro"/>
                <a:ea typeface="Source Code Pro"/>
                <a:cs typeface="Source Code Pro"/>
                <a:sym typeface="Source Code Pro"/>
              </a:endParaRPr>
            </a:p>
          </p:txBody>
        </p:sp>
        <p:sp>
          <p:nvSpPr>
            <p:cNvPr id="224" name="Google Shape;224;p19"/>
            <p:cNvSpPr txBox="1"/>
            <p:nvPr/>
          </p:nvSpPr>
          <p:spPr>
            <a:xfrm>
              <a:off x="4801300" y="2464922"/>
              <a:ext cx="3099300" cy="1209000"/>
            </a:xfrm>
            <a:prstGeom prst="rect">
              <a:avLst/>
            </a:prstGeom>
            <a:solidFill>
              <a:srgbClr val="ECF5FF"/>
            </a:solidFill>
            <a:ln w="1905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457200"/>
              <a:r>
                <a:rPr lang="pt-BR" sz="1100">
                  <a:solidFill>
                    <a:srgbClr val="6AA84F"/>
                  </a:solidFill>
                  <a:latin typeface="Source Code Pro"/>
                  <a:ea typeface="Source Code Pro"/>
                  <a:cs typeface="Source Code Pro"/>
                  <a:sym typeface="Source Code Pro"/>
                </a:rPr>
                <a:t>float</a:t>
              </a:r>
              <a:r>
                <a:rPr lang="pt-BR" sz="1100">
                  <a:solidFill>
                    <a:srgbClr val="434343"/>
                  </a:solidFill>
                  <a:latin typeface="Source Code Pro"/>
                  <a:ea typeface="Source Code Pro"/>
                  <a:cs typeface="Source Code Pro"/>
                  <a:sym typeface="Source Code Pro"/>
                </a:rPr>
                <a:t> a[N], b[N], c[N];</a:t>
              </a:r>
              <a:endParaRPr sz="1100">
                <a:solidFill>
                  <a:srgbClr val="434343"/>
                </a:solidFill>
                <a:latin typeface="Source Code Pro"/>
                <a:ea typeface="Source Code Pro"/>
                <a:cs typeface="Source Code Pro"/>
                <a:sym typeface="Source Code Pro"/>
              </a:endParaRPr>
            </a:p>
            <a:p>
              <a:pPr marL="457200"/>
              <a:endParaRPr sz="1100">
                <a:solidFill>
                  <a:srgbClr val="434343"/>
                </a:solidFill>
                <a:latin typeface="Source Code Pro"/>
                <a:ea typeface="Source Code Pro"/>
                <a:cs typeface="Source Code Pro"/>
                <a:sym typeface="Source Code Pro"/>
              </a:endParaRPr>
            </a:p>
            <a:p>
              <a:pPr marL="457200"/>
              <a:r>
                <a:rPr lang="pt-BR" sz="1100">
                  <a:solidFill>
                    <a:srgbClr val="0B5394"/>
                  </a:solidFill>
                  <a:latin typeface="Source Code Pro"/>
                  <a:ea typeface="Source Code Pro"/>
                  <a:cs typeface="Source Code Pro"/>
                  <a:sym typeface="Source Code Pro"/>
                </a:rPr>
                <a:t>#pragma omp simd</a:t>
              </a:r>
              <a:endParaRPr sz="1100">
                <a:solidFill>
                  <a:srgbClr val="0B5394"/>
                </a:solidFill>
                <a:latin typeface="Source Code Pro"/>
                <a:ea typeface="Source Code Pro"/>
                <a:cs typeface="Source Code Pro"/>
                <a:sym typeface="Source Code Pro"/>
              </a:endParaRPr>
            </a:p>
            <a:p>
              <a:pPr marL="457200"/>
              <a:r>
                <a:rPr lang="pt-BR" sz="1100">
                  <a:solidFill>
                    <a:srgbClr val="0B5394"/>
                  </a:solidFill>
                  <a:latin typeface="Source Code Pro"/>
                  <a:ea typeface="Source Code Pro"/>
                  <a:cs typeface="Source Code Pro"/>
                  <a:sym typeface="Source Code Pro"/>
                </a:rPr>
                <a:t>#pragma ivdep</a:t>
              </a:r>
              <a:endParaRPr sz="1100">
                <a:solidFill>
                  <a:srgbClr val="0B5394"/>
                </a:solidFill>
                <a:latin typeface="Source Code Pro"/>
                <a:ea typeface="Source Code Pro"/>
                <a:cs typeface="Source Code Pro"/>
                <a:sym typeface="Source Code Pro"/>
              </a:endParaRPr>
            </a:p>
            <a:p>
              <a:pPr marL="457200"/>
              <a:r>
                <a:rPr lang="pt-BR" sz="1100">
                  <a:solidFill>
                    <a:srgbClr val="E69138"/>
                  </a:solidFill>
                  <a:latin typeface="Source Code Pro"/>
                  <a:ea typeface="Source Code Pro"/>
                  <a:cs typeface="Source Code Pro"/>
                  <a:sym typeface="Source Code Pro"/>
                </a:rPr>
                <a:t>for</a:t>
              </a: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int</a:t>
              </a:r>
              <a:r>
                <a:rPr lang="pt-BR" sz="1100">
                  <a:solidFill>
                    <a:srgbClr val="434343"/>
                  </a:solidFill>
                  <a:latin typeface="Source Code Pro"/>
                  <a:ea typeface="Source Code Pro"/>
                  <a:cs typeface="Source Code Pro"/>
                  <a:sym typeface="Source Code Pro"/>
                </a:rPr>
                <a:t> i = </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i &lt; N; i++)</a:t>
              </a:r>
              <a:endParaRPr sz="1100">
                <a:solidFill>
                  <a:srgbClr val="434343"/>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  a[i] = b[i] * c[i];</a:t>
              </a:r>
              <a:endParaRPr sz="1100">
                <a:solidFill>
                  <a:srgbClr val="434343"/>
                </a:solidFill>
                <a:latin typeface="Source Code Pro"/>
                <a:ea typeface="Source Code Pro"/>
                <a:cs typeface="Source Code Pro"/>
                <a:sym typeface="Source Code Pro"/>
              </a:endParaRPr>
            </a:p>
          </p:txBody>
        </p:sp>
        <p:sp>
          <p:nvSpPr>
            <p:cNvPr id="225" name="Google Shape;225;p19"/>
            <p:cNvSpPr txBox="1"/>
            <p:nvPr/>
          </p:nvSpPr>
          <p:spPr>
            <a:xfrm>
              <a:off x="4801300" y="4468004"/>
              <a:ext cx="3099300" cy="794100"/>
            </a:xfrm>
            <a:prstGeom prst="rect">
              <a:avLst/>
            </a:prstGeom>
            <a:solidFill>
              <a:srgbClr val="ECF5FF"/>
            </a:solidFill>
            <a:ln w="1905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457200"/>
              <a:r>
                <a:rPr lang="pt-BR" sz="1100">
                  <a:solidFill>
                    <a:srgbClr val="0B5394"/>
                  </a:solidFill>
                  <a:latin typeface="Source Code Pro"/>
                  <a:ea typeface="Source Code Pro"/>
                  <a:cs typeface="Source Code Pro"/>
                  <a:sym typeface="Source Code Pro"/>
                </a:rPr>
                <a:t>#include</a:t>
              </a:r>
              <a:r>
                <a:rPr lang="pt-BR" sz="1100">
                  <a:solidFill>
                    <a:srgbClr val="434343"/>
                  </a:solidFill>
                  <a:latin typeface="Source Code Pro"/>
                  <a:ea typeface="Source Code Pro"/>
                  <a:cs typeface="Source Code Pro"/>
                  <a:sym typeface="Source Code Pro"/>
                </a:rPr>
                <a:t> </a:t>
              </a:r>
              <a:r>
                <a:rPr lang="pt-BR" sz="1100">
                  <a:solidFill>
                    <a:srgbClr val="A64D79"/>
                  </a:solidFill>
                  <a:latin typeface="Source Code Pro"/>
                  <a:ea typeface="Source Code Pro"/>
                  <a:cs typeface="Source Code Pro"/>
                  <a:sym typeface="Source Code Pro"/>
                </a:rPr>
                <a:t>&lt;x86intrin.h&gt;</a:t>
              </a:r>
              <a:endParaRPr sz="1100">
                <a:solidFill>
                  <a:srgbClr val="A64D79"/>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__m256 a, b, c;</a:t>
              </a:r>
              <a:endParaRPr sz="1100">
                <a:solidFill>
                  <a:srgbClr val="434343"/>
                </a:solidFill>
                <a:latin typeface="Source Code Pro"/>
                <a:ea typeface="Source Code Pro"/>
                <a:cs typeface="Source Code Pro"/>
                <a:sym typeface="Source Code Pro"/>
              </a:endParaRPr>
            </a:p>
            <a:p>
              <a:pPr marL="457200"/>
              <a:endParaRPr sz="1100">
                <a:solidFill>
                  <a:srgbClr val="434343"/>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a = _mm256_mul_ps(b, c);</a:t>
              </a:r>
              <a:endParaRPr sz="1100">
                <a:solidFill>
                  <a:srgbClr val="434343"/>
                </a:solidFill>
                <a:latin typeface="Source Code Pro"/>
                <a:ea typeface="Source Code Pro"/>
                <a:cs typeface="Source Code Pro"/>
                <a:sym typeface="Source Code Pro"/>
              </a:endParaRPr>
            </a:p>
          </p:txBody>
        </p:sp>
        <p:sp>
          <p:nvSpPr>
            <p:cNvPr id="226" name="Google Shape;226;p19"/>
            <p:cNvSpPr txBox="1"/>
            <p:nvPr/>
          </p:nvSpPr>
          <p:spPr>
            <a:xfrm>
              <a:off x="4801300" y="3673913"/>
              <a:ext cx="3099300" cy="794100"/>
            </a:xfrm>
            <a:prstGeom prst="rect">
              <a:avLst/>
            </a:prstGeom>
            <a:solidFill>
              <a:srgbClr val="ECF5FF"/>
            </a:solidFill>
            <a:ln w="1905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457200"/>
              <a:r>
                <a:rPr lang="pt-BR" sz="1100">
                  <a:solidFill>
                    <a:srgbClr val="0B5394"/>
                  </a:solidFill>
                  <a:latin typeface="Source Code Pro"/>
                  <a:ea typeface="Source Code Pro"/>
                  <a:cs typeface="Source Code Pro"/>
                  <a:sym typeface="Source Code Pro"/>
                </a:rPr>
                <a:t>#include</a:t>
              </a:r>
              <a:r>
                <a:rPr lang="pt-BR" sz="1100">
                  <a:solidFill>
                    <a:srgbClr val="434343"/>
                  </a:solidFill>
                  <a:latin typeface="Source Code Pro"/>
                  <a:ea typeface="Source Code Pro"/>
                  <a:cs typeface="Source Code Pro"/>
                  <a:sym typeface="Source Code Pro"/>
                </a:rPr>
                <a:t> </a:t>
              </a:r>
              <a:r>
                <a:rPr lang="pt-BR" sz="1100">
                  <a:solidFill>
                    <a:srgbClr val="A64D79"/>
                  </a:solidFill>
                  <a:latin typeface="Source Code Pro"/>
                  <a:ea typeface="Source Code Pro"/>
                  <a:cs typeface="Source Code Pro"/>
                  <a:sym typeface="Source Code Pro"/>
                </a:rPr>
                <a:t>&lt;Vc/Vc&gt;</a:t>
              </a:r>
              <a:endParaRPr sz="1100">
                <a:solidFill>
                  <a:srgbClr val="A64D79"/>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Vc::SimdArray&lt;</a:t>
              </a:r>
              <a:r>
                <a:rPr lang="pt-BR" sz="1100">
                  <a:solidFill>
                    <a:srgbClr val="6AA84F"/>
                  </a:solidFill>
                  <a:latin typeface="Source Code Pro"/>
                  <a:ea typeface="Source Code Pro"/>
                  <a:cs typeface="Source Code Pro"/>
                  <a:sym typeface="Source Code Pro"/>
                </a:rPr>
                <a:t>float</a:t>
              </a:r>
              <a:r>
                <a:rPr lang="pt-BR" sz="1100">
                  <a:solidFill>
                    <a:srgbClr val="434343"/>
                  </a:solidFill>
                  <a:latin typeface="Source Code Pro"/>
                  <a:ea typeface="Source Code Pro"/>
                  <a:cs typeface="Source Code Pro"/>
                  <a:sym typeface="Source Code Pro"/>
                </a:rPr>
                <a:t>, N&gt; a, b, c;</a:t>
              </a:r>
              <a:endParaRPr sz="1100">
                <a:solidFill>
                  <a:srgbClr val="434343"/>
                </a:solidFill>
                <a:latin typeface="Source Code Pro"/>
                <a:ea typeface="Source Code Pro"/>
                <a:cs typeface="Source Code Pro"/>
                <a:sym typeface="Source Code Pro"/>
              </a:endParaRPr>
            </a:p>
            <a:p>
              <a:pPr marL="457200"/>
              <a:endParaRPr sz="1100">
                <a:solidFill>
                  <a:srgbClr val="434343"/>
                </a:solidFill>
                <a:latin typeface="Source Code Pro"/>
                <a:ea typeface="Source Code Pro"/>
                <a:cs typeface="Source Code Pro"/>
                <a:sym typeface="Source Code Pro"/>
              </a:endParaRPr>
            </a:p>
            <a:p>
              <a:pPr marL="457200"/>
              <a:r>
                <a:rPr lang="pt-BR" sz="1100">
                  <a:solidFill>
                    <a:srgbClr val="434343"/>
                  </a:solidFill>
                  <a:latin typeface="Source Code Pro"/>
                  <a:ea typeface="Source Code Pro"/>
                  <a:cs typeface="Source Code Pro"/>
                  <a:sym typeface="Source Code Pro"/>
                </a:rPr>
                <a:t>a = b * c;</a:t>
              </a:r>
              <a:endParaRPr sz="1100">
                <a:solidFill>
                  <a:srgbClr val="434343"/>
                </a:solidFill>
                <a:latin typeface="Source Code Pro"/>
                <a:ea typeface="Source Code Pro"/>
                <a:cs typeface="Source Code Pro"/>
                <a:sym typeface="Source Code Pro"/>
              </a:endParaRPr>
            </a:p>
          </p:txBody>
        </p:sp>
        <p:sp>
          <p:nvSpPr>
            <p:cNvPr id="227" name="Google Shape;227;p19"/>
            <p:cNvSpPr txBox="1"/>
            <p:nvPr/>
          </p:nvSpPr>
          <p:spPr>
            <a:xfrm>
              <a:off x="4801309" y="5257506"/>
              <a:ext cx="3099300" cy="451800"/>
            </a:xfrm>
            <a:prstGeom prst="rect">
              <a:avLst/>
            </a:prstGeom>
            <a:solidFill>
              <a:srgbClr val="ECF5FF"/>
            </a:solidFill>
            <a:ln w="19050"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457200"/>
              <a:r>
                <a:rPr lang="pt-BR" sz="1100">
                  <a:solidFill>
                    <a:srgbClr val="E69138"/>
                  </a:solidFill>
                  <a:latin typeface="Source Code Pro"/>
                  <a:ea typeface="Source Code Pro"/>
                  <a:cs typeface="Source Code Pro"/>
                  <a:sym typeface="Source Code Pro"/>
                </a:rPr>
                <a:t>asm</a:t>
              </a: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volatile</a:t>
              </a:r>
              <a:r>
                <a:rPr lang="pt-BR" sz="1100">
                  <a:solidFill>
                    <a:srgbClr val="434343"/>
                  </a:solidFill>
                  <a:latin typeface="Source Code Pro"/>
                  <a:ea typeface="Source Code Pro"/>
                  <a:cs typeface="Source Code Pro"/>
                  <a:sym typeface="Source Code Pro"/>
                </a:rPr>
                <a:t>(</a:t>
              </a:r>
              <a:r>
                <a:rPr lang="pt-BR" sz="1100">
                  <a:solidFill>
                    <a:srgbClr val="A64D79"/>
                  </a:solidFill>
                  <a:latin typeface="Source Code Pro"/>
                  <a:ea typeface="Source Code Pro"/>
                  <a:cs typeface="Source Code Pro"/>
                  <a:sym typeface="Source Code Pro"/>
                </a:rPr>
                <a:t>“vmulps %ymm1, %ymm0”</a:t>
              </a:r>
              <a:r>
                <a:rPr lang="pt-BR" sz="1100">
                  <a:solidFill>
                    <a:srgbClr val="434343"/>
                  </a:solidFill>
                  <a:latin typeface="Source Code Pro"/>
                  <a:ea typeface="Source Code Pro"/>
                  <a:cs typeface="Source Code Pro"/>
                  <a:sym typeface="Source Code Pro"/>
                </a:rPr>
                <a:t>);</a:t>
              </a:r>
              <a:endParaRPr sz="1100">
                <a:solidFill>
                  <a:srgbClr val="434343"/>
                </a:solidFill>
                <a:latin typeface="Source Code Pro"/>
                <a:ea typeface="Source Code Pro"/>
                <a:cs typeface="Source Code Pro"/>
                <a:sym typeface="Source Code Pro"/>
              </a:endParaRPr>
            </a:p>
          </p:txBody>
        </p:sp>
      </p:grpSp>
      <p:sp>
        <p:nvSpPr>
          <p:cNvPr id="228" name="Google Shape;228;p19"/>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66</a:t>
            </a:fld>
            <a:endParaRPr/>
          </a:p>
        </p:txBody>
      </p:sp>
    </p:spTree>
    <p:extLst>
      <p:ext uri="{BB962C8B-B14F-4D97-AF65-F5344CB8AC3E}">
        <p14:creationId xmlns:p14="http://schemas.microsoft.com/office/powerpoint/2010/main" val="40572463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Shape 232"/>
        <p:cNvGrpSpPr/>
        <p:nvPr/>
      </p:nvGrpSpPr>
      <p:grpSpPr>
        <a:xfrm>
          <a:off x="0" y="0"/>
          <a:ext cx="0" cy="0"/>
          <a:chOff x="0" y="0"/>
          <a:chExt cx="0" cy="0"/>
        </a:xfrm>
      </p:grpSpPr>
      <p:sp>
        <p:nvSpPr>
          <p:cNvPr id="233" name="Google Shape;233;p20"/>
          <p:cNvSpPr txBox="1">
            <a:spLocks noGrp="1"/>
          </p:cNvSpPr>
          <p:nvPr>
            <p:ph type="body" idx="1"/>
          </p:nvPr>
        </p:nvSpPr>
        <p:spPr>
          <a:xfrm>
            <a:off x="1867800" y="1367500"/>
            <a:ext cx="8456400" cy="4893300"/>
          </a:xfrm>
          <a:prstGeom prst="rect">
            <a:avLst/>
          </a:prstGeom>
        </p:spPr>
        <p:txBody>
          <a:bodyPr spcFirstLastPara="1" vert="horz" wrap="square" lIns="91425" tIns="91425" rIns="91425" bIns="91425" rtlCol="0" anchor="ctr" anchorCtr="0">
            <a:noAutofit/>
          </a:bodyPr>
          <a:lstStyle/>
          <a:p>
            <a:pPr indent="-374650">
              <a:lnSpc>
                <a:spcPct val="150000"/>
              </a:lnSpc>
              <a:buSzPts val="2300"/>
            </a:pPr>
            <a:r>
              <a:rPr lang="pt-BR" sz="2300"/>
              <a:t>Unreliable performance with auto-vectorization</a:t>
            </a:r>
            <a:endParaRPr sz="2300"/>
          </a:p>
          <a:p>
            <a:pPr lvl="1" indent="-349250">
              <a:lnSpc>
                <a:spcPct val="150000"/>
              </a:lnSpc>
              <a:spcBef>
                <a:spcPts val="0"/>
              </a:spcBef>
              <a:buSzPts val="1900"/>
              <a:buFont typeface="Source Code Pro"/>
              <a:buChar char="●"/>
            </a:pPr>
            <a:r>
              <a:rPr lang="pt-BR" sz="1900">
                <a:solidFill>
                  <a:srgbClr val="326197"/>
                </a:solidFill>
                <a:uFill>
                  <a:noFill/>
                </a:uFill>
                <a:latin typeface="Source Code Pro"/>
                <a:ea typeface="Source Code Pro"/>
                <a:cs typeface="Source Code Pro"/>
                <a:sym typeface="Source Code Pro"/>
                <a:hlinkClick r:id="rId3"/>
              </a:rPr>
              <a:t>https://godbolt.org/g/bjQzbA</a:t>
            </a:r>
            <a:r>
              <a:rPr lang="pt-BR" sz="1900">
                <a:solidFill>
                  <a:srgbClr val="434343"/>
                </a:solidFill>
                <a:latin typeface="Source Code Pro"/>
                <a:ea typeface="Source Code Pro"/>
                <a:cs typeface="Source Code Pro"/>
                <a:sym typeface="Source Code Pro"/>
              </a:rPr>
              <a:t> (change int to bool)</a:t>
            </a:r>
            <a:endParaRPr sz="1900">
              <a:solidFill>
                <a:srgbClr val="434343"/>
              </a:solidFill>
              <a:latin typeface="Source Code Pro"/>
              <a:ea typeface="Source Code Pro"/>
              <a:cs typeface="Source Code Pro"/>
              <a:sym typeface="Source Code Pro"/>
            </a:endParaRPr>
          </a:p>
          <a:p>
            <a:pPr lvl="1" indent="-349250">
              <a:lnSpc>
                <a:spcPct val="150000"/>
              </a:lnSpc>
              <a:spcBef>
                <a:spcPts val="0"/>
              </a:spcBef>
              <a:buClr>
                <a:srgbClr val="326197"/>
              </a:buClr>
              <a:buSzPts val="1900"/>
              <a:buFont typeface="Source Code Pro"/>
              <a:buChar char="●"/>
            </a:pPr>
            <a:r>
              <a:rPr lang="pt-BR" sz="1900">
                <a:solidFill>
                  <a:srgbClr val="326197"/>
                </a:solidFill>
                <a:uFill>
                  <a:noFill/>
                </a:uFill>
                <a:latin typeface="Source Code Pro"/>
                <a:ea typeface="Source Code Pro"/>
                <a:cs typeface="Source Code Pro"/>
                <a:sym typeface="Source Code Pro"/>
                <a:hlinkClick r:id="rId4"/>
              </a:rPr>
              <a:t>https://godbolt.org/g/R6fXAw</a:t>
            </a:r>
            <a:r>
              <a:rPr lang="pt-BR" sz="1900">
                <a:solidFill>
                  <a:srgbClr val="434343"/>
                </a:solidFill>
                <a:latin typeface="Source Code Pro"/>
                <a:ea typeface="Source Code Pro"/>
                <a:cs typeface="Source Code Pro"/>
                <a:sym typeface="Source Code Pro"/>
              </a:rPr>
              <a:t> (change -O1 to -O3)</a:t>
            </a:r>
            <a:endParaRPr sz="1900">
              <a:solidFill>
                <a:srgbClr val="434343"/>
              </a:solidFill>
              <a:latin typeface="Source Code Pro"/>
              <a:ea typeface="Source Code Pro"/>
              <a:cs typeface="Source Code Pro"/>
              <a:sym typeface="Source Code Pro"/>
            </a:endParaRPr>
          </a:p>
          <a:p>
            <a:pPr indent="-374650">
              <a:lnSpc>
                <a:spcPct val="150000"/>
              </a:lnSpc>
              <a:buSzPts val="2300"/>
            </a:pPr>
            <a:r>
              <a:rPr lang="pt-BR" sz="2300"/>
              <a:t>Compiler intrinsics are not an ideal interface</a:t>
            </a:r>
            <a:endParaRPr sz="2300"/>
          </a:p>
          <a:p>
            <a:pPr lvl="1" indent="-349250">
              <a:lnSpc>
                <a:spcPct val="150000"/>
              </a:lnSpc>
              <a:spcBef>
                <a:spcPts val="0"/>
              </a:spcBef>
              <a:buSzPts val="1900"/>
            </a:pPr>
            <a:r>
              <a:rPr lang="pt-BR" sz="1900"/>
              <a:t>Limited to C name mangling, so portability is an issue</a:t>
            </a:r>
            <a:endParaRPr sz="1900"/>
          </a:p>
          <a:p>
            <a:pPr indent="-374650">
              <a:lnSpc>
                <a:spcPct val="150000"/>
              </a:lnSpc>
              <a:buSzPts val="2300"/>
            </a:pPr>
            <a:r>
              <a:rPr lang="pt-BR" sz="2300"/>
              <a:t>Libraries do not work well across all architectures</a:t>
            </a:r>
            <a:endParaRPr sz="2300"/>
          </a:p>
          <a:p>
            <a:pPr lvl="1" indent="-349250">
              <a:lnSpc>
                <a:spcPct val="150000"/>
              </a:lnSpc>
              <a:spcBef>
                <a:spcPts val="0"/>
              </a:spcBef>
              <a:buSzPts val="1900"/>
            </a:pPr>
            <a:r>
              <a:rPr lang="pt-BR" sz="1900"/>
              <a:t>UME::SIMD is best on KNL, but Vc is better for Skylake</a:t>
            </a:r>
            <a:endParaRPr sz="1900"/>
          </a:p>
          <a:p>
            <a:pPr lvl="1" indent="-349250">
              <a:lnSpc>
                <a:spcPct val="150000"/>
              </a:lnSpc>
              <a:spcBef>
                <a:spcPts val="0"/>
              </a:spcBef>
              <a:buSzPts val="1900"/>
            </a:pPr>
            <a:r>
              <a:rPr lang="pt-BR" sz="1900"/>
              <a:t>ARM support only in UME::SIMD, but poor performance</a:t>
            </a:r>
            <a:endParaRPr sz="1900"/>
          </a:p>
          <a:p>
            <a:pPr indent="-374650">
              <a:lnSpc>
                <a:spcPct val="150000"/>
              </a:lnSpc>
              <a:buSzPts val="2300"/>
            </a:pPr>
            <a:r>
              <a:rPr lang="pt-BR" sz="2300"/>
              <a:t>Portable solution for when no library is available</a:t>
            </a:r>
            <a:endParaRPr sz="2300"/>
          </a:p>
          <a:p>
            <a:pPr lvl="1" indent="-349250">
              <a:lnSpc>
                <a:spcPct val="150000"/>
              </a:lnSpc>
              <a:spcBef>
                <a:spcPts val="0"/>
              </a:spcBef>
              <a:buSzPts val="1900"/>
            </a:pPr>
            <a:r>
              <a:rPr lang="pt-BR" sz="2300"/>
              <a:t>For example, on PowerPC</a:t>
            </a:r>
            <a:endParaRPr sz="2300"/>
          </a:p>
        </p:txBody>
      </p:sp>
      <p:sp>
        <p:nvSpPr>
          <p:cNvPr id="234" name="Google Shape;234;p20"/>
          <p:cNvSpPr txBox="1">
            <a:spLocks noGrp="1"/>
          </p:cNvSpPr>
          <p:nvPr>
            <p:ph type="title"/>
          </p:nvPr>
        </p:nvSpPr>
        <p:spPr>
          <a:xfrm>
            <a:off x="1524250" y="0"/>
            <a:ext cx="9144000" cy="1130400"/>
          </a:xfrm>
          <a:prstGeom prst="rect">
            <a:avLst/>
          </a:prstGeom>
        </p:spPr>
        <p:txBody>
          <a:bodyPr spcFirstLastPara="1" vert="horz" wrap="square" lIns="91425" tIns="91425" rIns="91425" bIns="91425" rtlCol="0" anchor="ctr" anchorCtr="0">
            <a:noAutofit/>
          </a:bodyPr>
          <a:lstStyle/>
          <a:p>
            <a:pPr algn="r"/>
            <a:r>
              <a:rPr lang="pt-BR"/>
              <a:t>Why did we need VecCore?</a:t>
            </a:r>
            <a:endParaRPr/>
          </a:p>
        </p:txBody>
      </p:sp>
      <p:sp>
        <p:nvSpPr>
          <p:cNvPr id="235" name="Google Shape;235;p20"/>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67</a:t>
            </a:fld>
            <a:endParaRPr/>
          </a:p>
        </p:txBody>
      </p:sp>
    </p:spTree>
    <p:extLst>
      <p:ext uri="{BB962C8B-B14F-4D97-AF65-F5344CB8AC3E}">
        <p14:creationId xmlns:p14="http://schemas.microsoft.com/office/powerpoint/2010/main" val="91488180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Shape 239"/>
        <p:cNvGrpSpPr/>
        <p:nvPr/>
      </p:nvGrpSpPr>
      <p:grpSpPr>
        <a:xfrm>
          <a:off x="0" y="0"/>
          <a:ext cx="0" cy="0"/>
          <a:chOff x="0" y="0"/>
          <a:chExt cx="0" cy="0"/>
        </a:xfrm>
      </p:grpSpPr>
      <p:sp>
        <p:nvSpPr>
          <p:cNvPr id="240" name="Google Shape;240;p21"/>
          <p:cNvSpPr txBox="1">
            <a:spLocks noGrp="1"/>
          </p:cNvSpPr>
          <p:nvPr>
            <p:ph type="title"/>
          </p:nvPr>
        </p:nvSpPr>
        <p:spPr>
          <a:xfrm>
            <a:off x="1523925" y="0"/>
            <a:ext cx="9144000" cy="1130400"/>
          </a:xfrm>
          <a:prstGeom prst="rect">
            <a:avLst/>
          </a:prstGeom>
        </p:spPr>
        <p:txBody>
          <a:bodyPr spcFirstLastPara="1" vert="horz" wrap="square" lIns="91425" tIns="91425" rIns="91425" bIns="91425" rtlCol="0" anchor="ctr" anchorCtr="0">
            <a:noAutofit/>
          </a:bodyPr>
          <a:lstStyle/>
          <a:p>
            <a:pPr algn="r"/>
            <a:r>
              <a:rPr lang="pt-BR"/>
              <a:t>VecCore API</a:t>
            </a:r>
            <a:endParaRPr/>
          </a:p>
        </p:txBody>
      </p:sp>
      <p:sp>
        <p:nvSpPr>
          <p:cNvPr id="241" name="Google Shape;241;p21"/>
          <p:cNvSpPr txBox="1"/>
          <p:nvPr/>
        </p:nvSpPr>
        <p:spPr>
          <a:xfrm>
            <a:off x="1920750" y="1284100"/>
            <a:ext cx="5228100" cy="5324700"/>
          </a:xfrm>
          <a:prstGeom prst="rect">
            <a:avLst/>
          </a:prstGeom>
          <a:solidFill>
            <a:srgbClr val="ECF5FF"/>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a:lnSpc>
                <a:spcPct val="107000"/>
              </a:lnSpc>
            </a:pPr>
            <a:r>
              <a:rPr lang="pt-BR" sz="900">
                <a:solidFill>
                  <a:srgbClr val="38761D"/>
                </a:solidFill>
                <a:latin typeface="Source Code Pro"/>
                <a:ea typeface="Source Code Pro"/>
                <a:cs typeface="Source Code Pro"/>
                <a:sym typeface="Source Code Pro"/>
              </a:rPr>
              <a:t>namespace</a:t>
            </a:r>
            <a:r>
              <a:rPr lang="pt-BR" sz="900">
                <a:solidFill>
                  <a:srgbClr val="434343"/>
                </a:solidFill>
                <a:latin typeface="Source Code Pro"/>
                <a:ea typeface="Source Code Pro"/>
                <a:cs typeface="Source Code Pro"/>
                <a:sym typeface="Source Code Pro"/>
              </a:rPr>
              <a:t> vecCore {</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38761D"/>
                </a:solidFill>
                <a:latin typeface="Source Code Pro"/>
                <a:ea typeface="Source Code Pro"/>
                <a:cs typeface="Source Code Pro"/>
                <a:sym typeface="Source Code Pro"/>
              </a:rPr>
              <a:t>struct</a:t>
            </a:r>
            <a:r>
              <a:rPr lang="pt-BR" sz="900">
                <a:solidFill>
                  <a:srgbClr val="434343"/>
                </a:solidFill>
                <a:latin typeface="Source Code Pro"/>
                <a:ea typeface="Source Code Pro"/>
                <a:cs typeface="Source Code Pro"/>
                <a:sym typeface="Source Code Pro"/>
              </a:rPr>
              <a:t> TypeTraits;</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B45F06"/>
                </a:solidFill>
                <a:latin typeface="Source Code Pro"/>
                <a:ea typeface="Source Code Pro"/>
                <a:cs typeface="Source Code Pro"/>
                <a:sym typeface="Source Code Pro"/>
              </a:rPr>
              <a:t>using</a:t>
            </a:r>
            <a:r>
              <a:rPr lang="pt-BR" sz="900">
                <a:solidFill>
                  <a:srgbClr val="434343"/>
                </a:solidFill>
                <a:latin typeface="Source Code Pro"/>
                <a:ea typeface="Source Code Pro"/>
                <a:cs typeface="Source Code Pro"/>
                <a:sym typeface="Source Code Pro"/>
              </a:rPr>
              <a:t> Mask   = </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TypeTraits&lt;T&gt;::MaskType;</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B45F06"/>
                </a:solidFill>
                <a:latin typeface="Source Code Pro"/>
                <a:ea typeface="Source Code Pro"/>
                <a:cs typeface="Source Code Pro"/>
                <a:sym typeface="Source Code Pro"/>
              </a:rPr>
              <a:t>using</a:t>
            </a:r>
            <a:r>
              <a:rPr lang="pt-BR" sz="900">
                <a:solidFill>
                  <a:srgbClr val="434343"/>
                </a:solidFill>
                <a:latin typeface="Source Code Pro"/>
                <a:ea typeface="Source Code Pro"/>
                <a:cs typeface="Source Code Pro"/>
                <a:sym typeface="Source Code Pro"/>
              </a:rPr>
              <a:t> Index  = </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TypeTraits&lt;T&gt;::IndexType;</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B45F06"/>
                </a:solidFill>
                <a:latin typeface="Source Code Pro"/>
                <a:ea typeface="Source Code Pro"/>
                <a:cs typeface="Source Code Pro"/>
                <a:sym typeface="Source Code Pro"/>
              </a:rPr>
              <a:t>using</a:t>
            </a:r>
            <a:r>
              <a:rPr lang="pt-BR" sz="900">
                <a:solidFill>
                  <a:srgbClr val="434343"/>
                </a:solidFill>
                <a:latin typeface="Source Code Pro"/>
                <a:ea typeface="Source Code Pro"/>
                <a:cs typeface="Source Code Pro"/>
                <a:sym typeface="Source Code Pro"/>
              </a:rPr>
              <a:t> Scalar = </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TypeTraits&lt;T&gt;::ScalarType;</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Vector Size</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&lt;typename T&gt; </a:t>
            </a:r>
            <a:r>
              <a:rPr lang="pt-BR" sz="900">
                <a:solidFill>
                  <a:srgbClr val="38761D"/>
                </a:solidFill>
                <a:latin typeface="Source Code Pro"/>
                <a:ea typeface="Source Code Pro"/>
                <a:cs typeface="Source Code Pro"/>
                <a:sym typeface="Source Code Pro"/>
              </a:rPr>
              <a:t>constexpr size_t</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VectorSize</a:t>
            </a:r>
            <a:r>
              <a:rPr lang="pt-BR" sz="900">
                <a:solidFill>
                  <a:srgbClr val="434343"/>
                </a:solidFill>
                <a:latin typeface="Source Code Pro"/>
                <a:ea typeface="Source Code Pro"/>
                <a:cs typeface="Source Code Pro"/>
                <a:sym typeface="Source Code Pro"/>
              </a:rPr>
              <a:t>();</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Get/Set</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Scalar&lt;T&gt; </a:t>
            </a:r>
            <a:r>
              <a:rPr lang="pt-BR" sz="900" b="1">
                <a:solidFill>
                  <a:srgbClr val="434343"/>
                </a:solidFill>
                <a:latin typeface="Source Code Pro"/>
                <a:ea typeface="Source Code Pro"/>
                <a:cs typeface="Source Code Pro"/>
                <a:sym typeface="Source Code Pro"/>
              </a:rPr>
              <a:t>Get</a:t>
            </a:r>
            <a:r>
              <a:rPr lang="pt-BR" sz="900">
                <a:solidFill>
                  <a:srgbClr val="434343"/>
                </a:solidFill>
                <a:latin typeface="Source Code Pro"/>
                <a:ea typeface="Source Code Pro"/>
                <a:cs typeface="Source Code Pro"/>
                <a:sym typeface="Source Code Pro"/>
              </a:rPr>
              <a:t>(</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T &amp;v, </a:t>
            </a:r>
            <a:r>
              <a:rPr lang="pt-BR" sz="900">
                <a:solidFill>
                  <a:srgbClr val="38761D"/>
                </a:solidFill>
                <a:latin typeface="Source Code Pro"/>
                <a:ea typeface="Source Code Pro"/>
                <a:cs typeface="Source Code Pro"/>
                <a:sym typeface="Source Code Pro"/>
              </a:rPr>
              <a:t>size_t</a:t>
            </a:r>
            <a:r>
              <a:rPr lang="pt-BR" sz="900">
                <a:solidFill>
                  <a:srgbClr val="434343"/>
                </a:solidFill>
                <a:latin typeface="Source Code Pro"/>
                <a:ea typeface="Source Code Pro"/>
                <a:cs typeface="Source Code Pro"/>
                <a:sym typeface="Source Code Pro"/>
              </a:rPr>
              <a:t> i);</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38761D"/>
                </a:solidFill>
                <a:latin typeface="Source Code Pro"/>
                <a:ea typeface="Source Code Pro"/>
                <a:cs typeface="Source Code Pro"/>
                <a:sym typeface="Source Code Pro"/>
              </a:rPr>
              <a:t>void</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Set</a:t>
            </a:r>
            <a:r>
              <a:rPr lang="pt-BR" sz="900">
                <a:solidFill>
                  <a:srgbClr val="434343"/>
                </a:solidFill>
                <a:latin typeface="Source Code Pro"/>
                <a:ea typeface="Source Code Pro"/>
                <a:cs typeface="Source Code Pro"/>
                <a:sym typeface="Source Code Pro"/>
              </a:rPr>
              <a:t>(T &amp;v, </a:t>
            </a:r>
            <a:r>
              <a:rPr lang="pt-BR" sz="900">
                <a:solidFill>
                  <a:srgbClr val="38761D"/>
                </a:solidFill>
                <a:latin typeface="Source Code Pro"/>
                <a:ea typeface="Source Code Pro"/>
                <a:cs typeface="Source Code Pro"/>
                <a:sym typeface="Source Code Pro"/>
              </a:rPr>
              <a:t>size_t</a:t>
            </a:r>
            <a:r>
              <a:rPr lang="pt-BR" sz="900">
                <a:solidFill>
                  <a:srgbClr val="434343"/>
                </a:solidFill>
                <a:latin typeface="Source Code Pro"/>
                <a:ea typeface="Source Code Pro"/>
                <a:cs typeface="Source Code Pro"/>
                <a:sym typeface="Source Code Pro"/>
              </a:rPr>
              <a:t> i, Scalar&lt;T&gt;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val);</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Load/Store</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38761D"/>
                </a:solidFill>
                <a:latin typeface="Source Code Pro"/>
                <a:ea typeface="Source Code Pro"/>
                <a:cs typeface="Source Code Pro"/>
                <a:sym typeface="Source Code Pro"/>
              </a:rPr>
              <a:t>void</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Load</a:t>
            </a:r>
            <a:r>
              <a:rPr lang="pt-BR" sz="900">
                <a:solidFill>
                  <a:srgbClr val="434343"/>
                </a:solidFill>
                <a:latin typeface="Source Code Pro"/>
                <a:ea typeface="Source Code Pro"/>
                <a:cs typeface="Source Code Pro"/>
                <a:sym typeface="Source Code Pro"/>
              </a:rPr>
              <a:t>(T &amp;v, Scalar&lt;T&gt;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*ptr);</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 </a:t>
            </a:r>
            <a:r>
              <a:rPr lang="pt-BR" sz="900">
                <a:solidFill>
                  <a:srgbClr val="38761D"/>
                </a:solidFill>
                <a:latin typeface="Source Code Pro"/>
                <a:ea typeface="Source Code Pro"/>
                <a:cs typeface="Source Code Pro"/>
                <a:sym typeface="Source Code Pro"/>
              </a:rPr>
              <a:t>void</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Store</a:t>
            </a:r>
            <a:r>
              <a:rPr lang="pt-BR" sz="900">
                <a:solidFill>
                  <a:srgbClr val="434343"/>
                </a:solidFill>
                <a:latin typeface="Source Code Pro"/>
                <a:ea typeface="Source Code Pro"/>
                <a:cs typeface="Source Code Pro"/>
                <a:sym typeface="Source Code Pro"/>
              </a:rPr>
              <a:t>(T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&amp;v, Scalar&lt;T&gt; *ptr);</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Gather/Scatter</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 </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S = Scalar&lt;T&gt;&gt;</a:t>
            </a: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434343"/>
                </a:solidFill>
                <a:latin typeface="Source Code Pro"/>
                <a:ea typeface="Source Code Pro"/>
                <a:cs typeface="Source Code Pro"/>
                <a:sym typeface="Source Code Pro"/>
              </a:rPr>
              <a:t> T </a:t>
            </a:r>
            <a:r>
              <a:rPr lang="pt-BR" sz="900" b="1">
                <a:solidFill>
                  <a:srgbClr val="434343"/>
                </a:solidFill>
                <a:latin typeface="Source Code Pro"/>
                <a:ea typeface="Source Code Pro"/>
                <a:cs typeface="Source Code Pro"/>
                <a:sym typeface="Source Code Pro"/>
              </a:rPr>
              <a:t>Gather</a:t>
            </a:r>
            <a:r>
              <a:rPr lang="pt-BR" sz="900">
                <a:solidFill>
                  <a:srgbClr val="434343"/>
                </a:solidFill>
                <a:latin typeface="Source Code Pro"/>
                <a:ea typeface="Source Code Pro"/>
                <a:cs typeface="Source Code Pro"/>
                <a:sym typeface="Source Code Pro"/>
              </a:rPr>
              <a:t>(S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*ptr, Index&lt;T&gt;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&amp;idx);</a:t>
            </a:r>
            <a:br>
              <a:rPr lang="pt-BR" sz="900">
                <a:solidFill>
                  <a:srgbClr val="434343"/>
                </a:solidFill>
                <a:latin typeface="Source Code Pro"/>
                <a:ea typeface="Source Code Pro"/>
                <a:cs typeface="Source Code Pro"/>
                <a:sym typeface="Source Code Pro"/>
              </a:rPr>
            </a:b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38761D"/>
                </a:solidFill>
                <a:latin typeface="Source Code Pro"/>
                <a:ea typeface="Source Code Pro"/>
                <a:cs typeface="Source Code Pro"/>
                <a:sym typeface="Source Code Pro"/>
              </a:rPr>
              <a:t> 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 </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S = Scalar&lt;T&gt;&gt;</a:t>
            </a: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38761D"/>
                </a:solidFill>
                <a:latin typeface="Source Code Pro"/>
                <a:ea typeface="Source Code Pro"/>
                <a:cs typeface="Source Code Pro"/>
                <a:sym typeface="Source Code Pro"/>
              </a:rPr>
              <a:t> void</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Scatter</a:t>
            </a:r>
            <a:r>
              <a:rPr lang="pt-BR" sz="900">
                <a:solidFill>
                  <a:srgbClr val="434343"/>
                </a:solidFill>
                <a:latin typeface="Source Code Pro"/>
                <a:ea typeface="Source Code Pro"/>
                <a:cs typeface="Source Code Pro"/>
                <a:sym typeface="Source Code Pro"/>
              </a:rPr>
              <a:t>(T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&amp;v, S *ptr, Index&lt;T&gt;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&amp;idx);</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Masking/Blending</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M&gt; </a:t>
            </a:r>
            <a:r>
              <a:rPr lang="pt-BR" sz="900">
                <a:solidFill>
                  <a:srgbClr val="38761D"/>
                </a:solidFill>
                <a:latin typeface="Source Code Pro"/>
                <a:ea typeface="Source Code Pro"/>
                <a:cs typeface="Source Code Pro"/>
                <a:sym typeface="Source Code Pro"/>
              </a:rPr>
              <a:t>bool</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MaskFull</a:t>
            </a:r>
            <a:r>
              <a:rPr lang="pt-BR" sz="900">
                <a:solidFill>
                  <a:srgbClr val="434343"/>
                </a:solidFill>
                <a:latin typeface="Source Code Pro"/>
                <a:ea typeface="Source Code Pro"/>
                <a:cs typeface="Source Code Pro"/>
                <a:sym typeface="Source Code Pro"/>
              </a:rPr>
              <a:t>(M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&amp;mask);</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M&gt; </a:t>
            </a:r>
            <a:r>
              <a:rPr lang="pt-BR" sz="900">
                <a:solidFill>
                  <a:srgbClr val="38761D"/>
                </a:solidFill>
                <a:latin typeface="Source Code Pro"/>
                <a:ea typeface="Source Code Pro"/>
                <a:cs typeface="Source Code Pro"/>
                <a:sym typeface="Source Code Pro"/>
              </a:rPr>
              <a:t>bool</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MaskEmpty</a:t>
            </a:r>
            <a:r>
              <a:rPr lang="pt-BR" sz="900">
                <a:solidFill>
                  <a:srgbClr val="434343"/>
                </a:solidFill>
                <a:latin typeface="Source Code Pro"/>
                <a:ea typeface="Source Code Pro"/>
                <a:cs typeface="Source Code Pro"/>
                <a:sym typeface="Source Code Pro"/>
              </a:rPr>
              <a:t>(M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&amp;mask);</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a:t>
            </a: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434343"/>
                </a:solidFill>
                <a:latin typeface="Source Code Pro"/>
                <a:ea typeface="Source Code Pro"/>
                <a:cs typeface="Source Code Pro"/>
                <a:sym typeface="Source Code Pro"/>
              </a:rPr>
              <a:t> </a:t>
            </a:r>
            <a:r>
              <a:rPr lang="pt-BR" sz="900">
                <a:solidFill>
                  <a:srgbClr val="38761D"/>
                </a:solidFill>
                <a:latin typeface="Source Code Pro"/>
                <a:ea typeface="Source Code Pro"/>
                <a:cs typeface="Source Code Pro"/>
                <a:sym typeface="Source Code Pro"/>
              </a:rPr>
              <a:t>void</a:t>
            </a:r>
            <a:r>
              <a:rPr lang="pt-BR" sz="900">
                <a:solidFill>
                  <a:srgbClr val="434343"/>
                </a:solidFill>
                <a:latin typeface="Source Code Pro"/>
                <a:ea typeface="Source Code Pro"/>
                <a:cs typeface="Source Code Pro"/>
                <a:sym typeface="Source Code Pro"/>
              </a:rPr>
              <a:t> </a:t>
            </a:r>
            <a:r>
              <a:rPr lang="pt-BR" sz="900" b="1">
                <a:solidFill>
                  <a:srgbClr val="434343"/>
                </a:solidFill>
                <a:latin typeface="Source Code Pro"/>
                <a:ea typeface="Source Code Pro"/>
                <a:cs typeface="Source Code Pro"/>
                <a:sym typeface="Source Code Pro"/>
              </a:rPr>
              <a:t>MaskedAssign</a:t>
            </a:r>
            <a:r>
              <a:rPr lang="pt-BR" sz="900">
                <a:solidFill>
                  <a:srgbClr val="434343"/>
                </a:solidFill>
                <a:latin typeface="Source Code Pro"/>
                <a:ea typeface="Source Code Pro"/>
                <a:cs typeface="Source Code Pro"/>
                <a:sym typeface="Source Code Pro"/>
              </a:rPr>
              <a:t>(T &amp;dst,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Mask&lt;T&gt; &amp;mask,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T &amp;src);</a:t>
            </a: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38761D"/>
                </a:solidFill>
                <a:latin typeface="Source Code Pro"/>
                <a:ea typeface="Source Code Pro"/>
                <a:cs typeface="Source Code Pro"/>
                <a:sym typeface="Source Code Pro"/>
              </a:rPr>
              <a:t> template</a:t>
            </a:r>
            <a:r>
              <a:rPr lang="pt-BR" sz="900">
                <a:solidFill>
                  <a:srgbClr val="434343"/>
                </a:solidFill>
                <a:latin typeface="Source Code Pro"/>
                <a:ea typeface="Source Code Pro"/>
                <a:cs typeface="Source Code Pro"/>
                <a:sym typeface="Source Code Pro"/>
              </a:rPr>
              <a:t> &lt;</a:t>
            </a:r>
            <a:r>
              <a:rPr lang="pt-BR" sz="900">
                <a:solidFill>
                  <a:srgbClr val="38761D"/>
                </a:solidFill>
                <a:latin typeface="Source Code Pro"/>
                <a:ea typeface="Source Code Pro"/>
                <a:cs typeface="Source Code Pro"/>
                <a:sym typeface="Source Code Pro"/>
              </a:rPr>
              <a:t>typename</a:t>
            </a:r>
            <a:r>
              <a:rPr lang="pt-BR" sz="900">
                <a:solidFill>
                  <a:srgbClr val="434343"/>
                </a:solidFill>
                <a:latin typeface="Source Code Pro"/>
                <a:ea typeface="Source Code Pro"/>
                <a:cs typeface="Source Code Pro"/>
                <a:sym typeface="Source Code Pro"/>
              </a:rPr>
              <a:t> T&gt;</a:t>
            </a:r>
            <a:endParaRPr sz="900">
              <a:solidFill>
                <a:srgbClr val="434343"/>
              </a:solidFill>
              <a:latin typeface="Source Code Pro"/>
              <a:ea typeface="Source Code Pro"/>
              <a:cs typeface="Source Code Pro"/>
              <a:sym typeface="Source Code Pro"/>
            </a:endParaRPr>
          </a:p>
          <a:p>
            <a:pPr>
              <a:lnSpc>
                <a:spcPct val="107000"/>
              </a:lnSpc>
            </a:pPr>
            <a:r>
              <a:rPr lang="pt-BR" sz="900">
                <a:solidFill>
                  <a:srgbClr val="434343"/>
                </a:solidFill>
                <a:latin typeface="Source Code Pro"/>
                <a:ea typeface="Source Code Pro"/>
                <a:cs typeface="Source Code Pro"/>
                <a:sym typeface="Source Code Pro"/>
              </a:rPr>
              <a:t> T </a:t>
            </a:r>
            <a:r>
              <a:rPr lang="pt-BR" sz="900" b="1">
                <a:solidFill>
                  <a:srgbClr val="434343"/>
                </a:solidFill>
                <a:latin typeface="Source Code Pro"/>
                <a:ea typeface="Source Code Pro"/>
                <a:cs typeface="Source Code Pro"/>
                <a:sym typeface="Source Code Pro"/>
              </a:rPr>
              <a:t>Blend</a:t>
            </a:r>
            <a:r>
              <a:rPr lang="pt-BR" sz="900">
                <a:solidFill>
                  <a:srgbClr val="434343"/>
                </a:solidFill>
                <a:latin typeface="Source Code Pro"/>
                <a:ea typeface="Source Code Pro"/>
                <a:cs typeface="Source Code Pro"/>
                <a:sym typeface="Source Code Pro"/>
              </a:rPr>
              <a:t>(</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Mask&lt;T&gt; &amp;mask,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T &amp;src1, </a:t>
            </a:r>
            <a:r>
              <a:rPr lang="pt-BR" sz="900">
                <a:solidFill>
                  <a:srgbClr val="38761D"/>
                </a:solidFill>
                <a:latin typeface="Source Code Pro"/>
                <a:ea typeface="Source Code Pro"/>
                <a:cs typeface="Source Code Pro"/>
                <a:sym typeface="Source Code Pro"/>
              </a:rPr>
              <a:t>const</a:t>
            </a:r>
            <a:r>
              <a:rPr lang="pt-BR" sz="900">
                <a:solidFill>
                  <a:srgbClr val="434343"/>
                </a:solidFill>
                <a:latin typeface="Source Code Pro"/>
                <a:ea typeface="Source Code Pro"/>
                <a:cs typeface="Source Code Pro"/>
                <a:sym typeface="Source Code Pro"/>
              </a:rPr>
              <a:t> T &amp;src2);</a:t>
            </a:r>
            <a:br>
              <a:rPr lang="pt-BR" sz="900">
                <a:solidFill>
                  <a:srgbClr val="434343"/>
                </a:solidFill>
                <a:latin typeface="Source Code Pro"/>
                <a:ea typeface="Source Code Pro"/>
                <a:cs typeface="Source Code Pro"/>
                <a:sym typeface="Source Code Pro"/>
              </a:rPr>
            </a:br>
            <a:br>
              <a:rPr lang="pt-BR" sz="900">
                <a:solidFill>
                  <a:srgbClr val="434343"/>
                </a:solidFill>
                <a:latin typeface="Source Code Pro"/>
                <a:ea typeface="Source Code Pro"/>
                <a:cs typeface="Source Code Pro"/>
                <a:sym typeface="Source Code Pro"/>
              </a:rPr>
            </a:br>
            <a:r>
              <a:rPr lang="pt-BR" sz="900">
                <a:solidFill>
                  <a:srgbClr val="434343"/>
                </a:solidFill>
                <a:latin typeface="Source Code Pro"/>
                <a:ea typeface="Source Code Pro"/>
                <a:cs typeface="Source Code Pro"/>
                <a:sym typeface="Source Code Pro"/>
              </a:rPr>
              <a:t>} </a:t>
            </a:r>
            <a:r>
              <a:rPr lang="pt-BR" sz="900">
                <a:solidFill>
                  <a:srgbClr val="3D85C6"/>
                </a:solidFill>
                <a:latin typeface="Source Code Pro"/>
                <a:ea typeface="Source Code Pro"/>
                <a:cs typeface="Source Code Pro"/>
                <a:sym typeface="Source Code Pro"/>
              </a:rPr>
              <a:t>// namespace vecCore </a:t>
            </a:r>
            <a:endParaRPr sz="900">
              <a:solidFill>
                <a:srgbClr val="3D85C6"/>
              </a:solidFill>
              <a:latin typeface="Source Code Pro"/>
              <a:ea typeface="Source Code Pro"/>
              <a:cs typeface="Source Code Pro"/>
              <a:sym typeface="Source Code Pro"/>
            </a:endParaRPr>
          </a:p>
        </p:txBody>
      </p:sp>
      <p:grpSp>
        <p:nvGrpSpPr>
          <p:cNvPr id="242" name="Google Shape;242;p21"/>
          <p:cNvGrpSpPr/>
          <p:nvPr/>
        </p:nvGrpSpPr>
        <p:grpSpPr>
          <a:xfrm>
            <a:off x="7630831" y="5177308"/>
            <a:ext cx="897246" cy="204328"/>
            <a:chOff x="875425" y="3664350"/>
            <a:chExt cx="1131600" cy="246000"/>
          </a:xfrm>
        </p:grpSpPr>
        <p:sp>
          <p:nvSpPr>
            <p:cNvPr id="243" name="Google Shape;243;p21"/>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4" name="Google Shape;244;p21"/>
            <p:cNvSpPr/>
            <p:nvPr/>
          </p:nvSpPr>
          <p:spPr>
            <a:xfrm>
              <a:off x="11583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5" name="Google Shape;245;p21"/>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6" name="Google Shape;246;p21"/>
            <p:cNvSpPr/>
            <p:nvPr/>
          </p:nvSpPr>
          <p:spPr>
            <a:xfrm>
              <a:off x="17241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grpSp>
        <p:nvGrpSpPr>
          <p:cNvPr id="247" name="Google Shape;247;p21"/>
          <p:cNvGrpSpPr/>
          <p:nvPr/>
        </p:nvGrpSpPr>
        <p:grpSpPr>
          <a:xfrm>
            <a:off x="7630831" y="6252143"/>
            <a:ext cx="897246" cy="204328"/>
            <a:chOff x="875425" y="3664350"/>
            <a:chExt cx="1131600" cy="246000"/>
          </a:xfrm>
        </p:grpSpPr>
        <p:sp>
          <p:nvSpPr>
            <p:cNvPr id="248" name="Google Shape;248;p21"/>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49" name="Google Shape;249;p21"/>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50" name="Google Shape;250;p21"/>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51" name="Google Shape;251;p21"/>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cxnSp>
        <p:nvCxnSpPr>
          <p:cNvPr id="252" name="Google Shape;252;p21"/>
          <p:cNvCxnSpPr>
            <a:stCxn id="243" idx="2"/>
            <a:endCxn id="248" idx="0"/>
          </p:cNvCxnSpPr>
          <p:nvPr/>
        </p:nvCxnSpPr>
        <p:spPr>
          <a:xfrm>
            <a:off x="7742986" y="5381635"/>
            <a:ext cx="0" cy="870600"/>
          </a:xfrm>
          <a:prstGeom prst="straightConnector1">
            <a:avLst/>
          </a:prstGeom>
          <a:noFill/>
          <a:ln w="19050" cap="flat" cmpd="sng">
            <a:solidFill>
              <a:srgbClr val="434343"/>
            </a:solidFill>
            <a:prstDash val="solid"/>
            <a:round/>
            <a:headEnd type="none" w="med" len="med"/>
            <a:tailEnd type="stealth" w="med" len="med"/>
          </a:ln>
        </p:spPr>
      </p:cxnSp>
      <p:cxnSp>
        <p:nvCxnSpPr>
          <p:cNvPr id="253" name="Google Shape;253;p21"/>
          <p:cNvCxnSpPr>
            <a:stCxn id="254" idx="2"/>
            <a:endCxn id="249" idx="0"/>
          </p:cNvCxnSpPr>
          <p:nvPr/>
        </p:nvCxnSpPr>
        <p:spPr>
          <a:xfrm>
            <a:off x="7967298" y="5745135"/>
            <a:ext cx="0" cy="507000"/>
          </a:xfrm>
          <a:prstGeom prst="straightConnector1">
            <a:avLst/>
          </a:prstGeom>
          <a:noFill/>
          <a:ln w="19050" cap="flat" cmpd="sng">
            <a:solidFill>
              <a:srgbClr val="434343"/>
            </a:solidFill>
            <a:prstDash val="solid"/>
            <a:round/>
            <a:headEnd type="none" w="med" len="med"/>
            <a:tailEnd type="stealth" w="med" len="med"/>
          </a:ln>
        </p:spPr>
      </p:cxnSp>
      <p:cxnSp>
        <p:nvCxnSpPr>
          <p:cNvPr id="255" name="Google Shape;255;p21"/>
          <p:cNvCxnSpPr>
            <a:stCxn id="245" idx="2"/>
            <a:endCxn id="250" idx="0"/>
          </p:cNvCxnSpPr>
          <p:nvPr/>
        </p:nvCxnSpPr>
        <p:spPr>
          <a:xfrm>
            <a:off x="8191609" y="5381635"/>
            <a:ext cx="0" cy="870600"/>
          </a:xfrm>
          <a:prstGeom prst="straightConnector1">
            <a:avLst/>
          </a:prstGeom>
          <a:noFill/>
          <a:ln w="19050" cap="flat" cmpd="sng">
            <a:solidFill>
              <a:srgbClr val="434343"/>
            </a:solidFill>
            <a:prstDash val="solid"/>
            <a:round/>
            <a:headEnd type="none" w="med" len="med"/>
            <a:tailEnd type="stealth" w="med" len="med"/>
          </a:ln>
        </p:spPr>
      </p:cxnSp>
      <p:cxnSp>
        <p:nvCxnSpPr>
          <p:cNvPr id="256" name="Google Shape;256;p21"/>
          <p:cNvCxnSpPr>
            <a:stCxn id="257" idx="2"/>
            <a:endCxn id="251" idx="0"/>
          </p:cNvCxnSpPr>
          <p:nvPr/>
        </p:nvCxnSpPr>
        <p:spPr>
          <a:xfrm>
            <a:off x="8415921" y="5745135"/>
            <a:ext cx="0" cy="507000"/>
          </a:xfrm>
          <a:prstGeom prst="straightConnector1">
            <a:avLst/>
          </a:prstGeom>
          <a:noFill/>
          <a:ln w="19050" cap="flat" cmpd="sng">
            <a:solidFill>
              <a:srgbClr val="434343"/>
            </a:solidFill>
            <a:prstDash val="solid"/>
            <a:round/>
            <a:headEnd type="none" w="med" len="med"/>
            <a:tailEnd type="stealth" w="med" len="med"/>
          </a:ln>
        </p:spPr>
      </p:cxnSp>
      <p:grpSp>
        <p:nvGrpSpPr>
          <p:cNvPr id="258" name="Google Shape;258;p21"/>
          <p:cNvGrpSpPr/>
          <p:nvPr/>
        </p:nvGrpSpPr>
        <p:grpSpPr>
          <a:xfrm>
            <a:off x="7630831" y="5540807"/>
            <a:ext cx="897246" cy="204328"/>
            <a:chOff x="875425" y="3664350"/>
            <a:chExt cx="1131600" cy="246000"/>
          </a:xfrm>
        </p:grpSpPr>
        <p:sp>
          <p:nvSpPr>
            <p:cNvPr id="259" name="Google Shape;259;p21"/>
            <p:cNvSpPr/>
            <p:nvPr/>
          </p:nvSpPr>
          <p:spPr>
            <a:xfrm>
              <a:off x="8754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54" name="Google Shape;254;p21"/>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0" name="Google Shape;260;p21"/>
            <p:cNvSpPr/>
            <p:nvPr/>
          </p:nvSpPr>
          <p:spPr>
            <a:xfrm>
              <a:off x="14412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57" name="Google Shape;257;p21"/>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grpSp>
        <p:nvGrpSpPr>
          <p:cNvPr id="261" name="Google Shape;261;p21"/>
          <p:cNvGrpSpPr/>
          <p:nvPr/>
        </p:nvGrpSpPr>
        <p:grpSpPr>
          <a:xfrm>
            <a:off x="7630831" y="5891777"/>
            <a:ext cx="897246" cy="113086"/>
            <a:chOff x="875425" y="3664350"/>
            <a:chExt cx="1131600" cy="246000"/>
          </a:xfrm>
        </p:grpSpPr>
        <p:sp>
          <p:nvSpPr>
            <p:cNvPr id="262" name="Google Shape;262;p21"/>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3" name="Google Shape;263;p21"/>
            <p:cNvSpPr/>
            <p:nvPr/>
          </p:nvSpPr>
          <p:spPr>
            <a:xfrm>
              <a:off x="11583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4" name="Google Shape;264;p21"/>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5" name="Google Shape;265;p21"/>
            <p:cNvSpPr/>
            <p:nvPr/>
          </p:nvSpPr>
          <p:spPr>
            <a:xfrm>
              <a:off x="1724125" y="3664350"/>
              <a:ext cx="282900" cy="246000"/>
            </a:xfrm>
            <a:prstGeom prst="rect">
              <a:avLst/>
            </a:prstGeom>
            <a:solidFill>
              <a:srgbClr val="93C47D"/>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grpSp>
        <p:nvGrpSpPr>
          <p:cNvPr id="266" name="Google Shape;266;p21"/>
          <p:cNvGrpSpPr/>
          <p:nvPr/>
        </p:nvGrpSpPr>
        <p:grpSpPr>
          <a:xfrm>
            <a:off x="8988602" y="1493474"/>
            <a:ext cx="897246" cy="204328"/>
            <a:chOff x="875425" y="3664350"/>
            <a:chExt cx="1131600" cy="246000"/>
          </a:xfrm>
        </p:grpSpPr>
        <p:sp>
          <p:nvSpPr>
            <p:cNvPr id="267" name="Google Shape;267;p21"/>
            <p:cNvSpPr/>
            <p:nvPr/>
          </p:nvSpPr>
          <p:spPr>
            <a:xfrm>
              <a:off x="8754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8" name="Google Shape;268;p21"/>
            <p:cNvSpPr/>
            <p:nvPr/>
          </p:nvSpPr>
          <p:spPr>
            <a:xfrm>
              <a:off x="1158325" y="3664350"/>
              <a:ext cx="282900" cy="246000"/>
            </a:xfrm>
            <a:prstGeom prst="rect">
              <a:avLst/>
            </a:prstGeom>
            <a:solidFill>
              <a:srgbClr val="9FC5E8"/>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69" name="Google Shape;269;p21"/>
            <p:cNvSpPr/>
            <p:nvPr/>
          </p:nvSpPr>
          <p:spPr>
            <a:xfrm>
              <a:off x="14412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70" name="Google Shape;270;p21"/>
            <p:cNvSpPr/>
            <p:nvPr/>
          </p:nvSpPr>
          <p:spPr>
            <a:xfrm>
              <a:off x="1724125" y="3664350"/>
              <a:ext cx="282900" cy="2460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sp>
        <p:nvSpPr>
          <p:cNvPr id="271" name="Google Shape;271;p21"/>
          <p:cNvSpPr/>
          <p:nvPr/>
        </p:nvSpPr>
        <p:spPr>
          <a:xfrm>
            <a:off x="9052589" y="2049440"/>
            <a:ext cx="224400" cy="204300"/>
          </a:xfrm>
          <a:prstGeom prst="rect">
            <a:avLst/>
          </a:prstGeom>
          <a:solidFill>
            <a:srgbClr val="9FC5E8"/>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cxnSp>
        <p:nvCxnSpPr>
          <p:cNvPr id="272" name="Google Shape;272;p21"/>
          <p:cNvCxnSpPr>
            <a:stCxn id="271" idx="0"/>
            <a:endCxn id="268" idx="2"/>
          </p:cNvCxnSpPr>
          <p:nvPr/>
        </p:nvCxnSpPr>
        <p:spPr>
          <a:xfrm rot="10800000" flipH="1">
            <a:off x="9164789" y="1697840"/>
            <a:ext cx="160200" cy="351600"/>
          </a:xfrm>
          <a:prstGeom prst="straightConnector1">
            <a:avLst/>
          </a:prstGeom>
          <a:noFill/>
          <a:ln w="19050" cap="flat" cmpd="sng">
            <a:solidFill>
              <a:srgbClr val="434343"/>
            </a:solidFill>
            <a:prstDash val="solid"/>
            <a:round/>
            <a:headEnd type="none" w="med" len="med"/>
            <a:tailEnd type="stealth" w="med" len="med"/>
          </a:ln>
        </p:spPr>
      </p:cxnSp>
      <p:grpSp>
        <p:nvGrpSpPr>
          <p:cNvPr id="273" name="Google Shape;273;p21"/>
          <p:cNvGrpSpPr/>
          <p:nvPr/>
        </p:nvGrpSpPr>
        <p:grpSpPr>
          <a:xfrm>
            <a:off x="7572894" y="1493417"/>
            <a:ext cx="897246" cy="204328"/>
            <a:chOff x="875425" y="3664350"/>
            <a:chExt cx="1131600" cy="246000"/>
          </a:xfrm>
        </p:grpSpPr>
        <p:sp>
          <p:nvSpPr>
            <p:cNvPr id="274" name="Google Shape;274;p21"/>
            <p:cNvSpPr/>
            <p:nvPr/>
          </p:nvSpPr>
          <p:spPr>
            <a:xfrm>
              <a:off x="8754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75" name="Google Shape;275;p21"/>
            <p:cNvSpPr/>
            <p:nvPr/>
          </p:nvSpPr>
          <p:spPr>
            <a:xfrm>
              <a:off x="11583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76" name="Google Shape;276;p21"/>
            <p:cNvSpPr/>
            <p:nvPr/>
          </p:nvSpPr>
          <p:spPr>
            <a:xfrm>
              <a:off x="1441225" y="3664350"/>
              <a:ext cx="282900" cy="246000"/>
            </a:xfrm>
            <a:prstGeom prst="rect">
              <a:avLst/>
            </a:prstGeom>
            <a:solidFill>
              <a:srgbClr val="99999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77" name="Google Shape;277;p21"/>
            <p:cNvSpPr/>
            <p:nvPr/>
          </p:nvSpPr>
          <p:spPr>
            <a:xfrm>
              <a:off x="17241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sp>
        <p:nvSpPr>
          <p:cNvPr id="278" name="Google Shape;278;p21"/>
          <p:cNvSpPr/>
          <p:nvPr/>
        </p:nvSpPr>
        <p:spPr>
          <a:xfrm>
            <a:off x="7803830" y="2049440"/>
            <a:ext cx="224400" cy="204300"/>
          </a:xfrm>
          <a:prstGeom prst="rect">
            <a:avLst/>
          </a:prstGeom>
          <a:solidFill>
            <a:srgbClr val="99999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cxnSp>
        <p:nvCxnSpPr>
          <p:cNvPr id="279" name="Google Shape;279;p21"/>
          <p:cNvCxnSpPr>
            <a:stCxn id="276" idx="2"/>
            <a:endCxn id="278" idx="0"/>
          </p:cNvCxnSpPr>
          <p:nvPr/>
        </p:nvCxnSpPr>
        <p:spPr>
          <a:xfrm flipH="1">
            <a:off x="7916173" y="1697745"/>
            <a:ext cx="217500" cy="351600"/>
          </a:xfrm>
          <a:prstGeom prst="straightConnector1">
            <a:avLst/>
          </a:prstGeom>
          <a:noFill/>
          <a:ln w="19050" cap="flat" cmpd="sng">
            <a:solidFill>
              <a:srgbClr val="434343"/>
            </a:solidFill>
            <a:prstDash val="solid"/>
            <a:round/>
            <a:headEnd type="none" w="med" len="med"/>
            <a:tailEnd type="stealth" w="med" len="med"/>
          </a:ln>
        </p:spPr>
      </p:cxnSp>
      <p:sp>
        <p:nvSpPr>
          <p:cNvPr id="280" name="Google Shape;280;p21"/>
          <p:cNvSpPr/>
          <p:nvPr/>
        </p:nvSpPr>
        <p:spPr>
          <a:xfrm>
            <a:off x="7479306"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1" name="Google Shape;281;p21"/>
          <p:cNvSpPr/>
          <p:nvPr/>
        </p:nvSpPr>
        <p:spPr>
          <a:xfrm>
            <a:off x="7703628"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2" name="Google Shape;282;p21"/>
          <p:cNvSpPr/>
          <p:nvPr/>
        </p:nvSpPr>
        <p:spPr>
          <a:xfrm>
            <a:off x="7927951"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3" name="Google Shape;283;p21"/>
          <p:cNvSpPr/>
          <p:nvPr/>
        </p:nvSpPr>
        <p:spPr>
          <a:xfrm>
            <a:off x="8152273"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4" name="Google Shape;284;p21"/>
          <p:cNvSpPr/>
          <p:nvPr/>
        </p:nvSpPr>
        <p:spPr>
          <a:xfrm>
            <a:off x="8376592"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5" name="Google Shape;285;p21"/>
          <p:cNvSpPr/>
          <p:nvPr/>
        </p:nvSpPr>
        <p:spPr>
          <a:xfrm>
            <a:off x="8600914"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6" name="Google Shape;286;p21"/>
          <p:cNvSpPr/>
          <p:nvPr/>
        </p:nvSpPr>
        <p:spPr>
          <a:xfrm>
            <a:off x="8825236"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7" name="Google Shape;287;p21"/>
          <p:cNvSpPr/>
          <p:nvPr/>
        </p:nvSpPr>
        <p:spPr>
          <a:xfrm>
            <a:off x="9049559"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8" name="Google Shape;288;p21"/>
          <p:cNvSpPr/>
          <p:nvPr/>
        </p:nvSpPr>
        <p:spPr>
          <a:xfrm>
            <a:off x="9277373"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89" name="Google Shape;289;p21"/>
          <p:cNvSpPr/>
          <p:nvPr/>
        </p:nvSpPr>
        <p:spPr>
          <a:xfrm>
            <a:off x="9501695"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90" name="Google Shape;290;p21"/>
          <p:cNvSpPr/>
          <p:nvPr/>
        </p:nvSpPr>
        <p:spPr>
          <a:xfrm>
            <a:off x="9726018" y="2678235"/>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91" name="Google Shape;291;p21"/>
          <p:cNvSpPr/>
          <p:nvPr/>
        </p:nvSpPr>
        <p:spPr>
          <a:xfrm>
            <a:off x="9950340" y="2678235"/>
            <a:ext cx="224400" cy="2043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292" name="Google Shape;292;p21"/>
          <p:cNvGrpSpPr/>
          <p:nvPr/>
        </p:nvGrpSpPr>
        <p:grpSpPr>
          <a:xfrm>
            <a:off x="7944374" y="3245735"/>
            <a:ext cx="897246" cy="204328"/>
            <a:chOff x="875425" y="3664350"/>
            <a:chExt cx="1131600" cy="246000"/>
          </a:xfrm>
        </p:grpSpPr>
        <p:sp>
          <p:nvSpPr>
            <p:cNvPr id="293" name="Google Shape;293;p21"/>
            <p:cNvSpPr/>
            <p:nvPr/>
          </p:nvSpPr>
          <p:spPr>
            <a:xfrm>
              <a:off x="8754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94" name="Google Shape;294;p21"/>
            <p:cNvSpPr/>
            <p:nvPr/>
          </p:nvSpPr>
          <p:spPr>
            <a:xfrm>
              <a:off x="11583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95" name="Google Shape;295;p21"/>
            <p:cNvSpPr/>
            <p:nvPr/>
          </p:nvSpPr>
          <p:spPr>
            <a:xfrm>
              <a:off x="14412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296" name="Google Shape;296;p21"/>
            <p:cNvSpPr/>
            <p:nvPr/>
          </p:nvSpPr>
          <p:spPr>
            <a:xfrm>
              <a:off x="1724125" y="3664350"/>
              <a:ext cx="282900" cy="246000"/>
            </a:xfrm>
            <a:prstGeom prst="rect">
              <a:avLst/>
            </a:prstGeom>
            <a:solidFill>
              <a:srgbClr val="F6B26B"/>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cxnSp>
        <p:nvCxnSpPr>
          <p:cNvPr id="297" name="Google Shape;297;p21"/>
          <p:cNvCxnSpPr>
            <a:stCxn id="281" idx="2"/>
            <a:endCxn id="293" idx="0"/>
          </p:cNvCxnSpPr>
          <p:nvPr/>
        </p:nvCxnSpPr>
        <p:spPr>
          <a:xfrm>
            <a:off x="7815828" y="2882535"/>
            <a:ext cx="240600" cy="363300"/>
          </a:xfrm>
          <a:prstGeom prst="straightConnector1">
            <a:avLst/>
          </a:prstGeom>
          <a:noFill/>
          <a:ln w="19050" cap="flat" cmpd="sng">
            <a:solidFill>
              <a:srgbClr val="434343"/>
            </a:solidFill>
            <a:prstDash val="solid"/>
            <a:round/>
            <a:headEnd type="none" w="med" len="med"/>
            <a:tailEnd type="stealth" w="med" len="med"/>
          </a:ln>
        </p:spPr>
      </p:cxnSp>
      <p:cxnSp>
        <p:nvCxnSpPr>
          <p:cNvPr id="298" name="Google Shape;298;p21"/>
          <p:cNvCxnSpPr>
            <a:stCxn id="284" idx="2"/>
            <a:endCxn id="294" idx="0"/>
          </p:cNvCxnSpPr>
          <p:nvPr/>
        </p:nvCxnSpPr>
        <p:spPr>
          <a:xfrm flipH="1">
            <a:off x="8280892" y="2882535"/>
            <a:ext cx="207900" cy="363300"/>
          </a:xfrm>
          <a:prstGeom prst="straightConnector1">
            <a:avLst/>
          </a:prstGeom>
          <a:noFill/>
          <a:ln w="19050" cap="flat" cmpd="sng">
            <a:solidFill>
              <a:srgbClr val="434343"/>
            </a:solidFill>
            <a:prstDash val="solid"/>
            <a:round/>
            <a:headEnd type="none" w="med" len="med"/>
            <a:tailEnd type="stealth" w="med" len="med"/>
          </a:ln>
        </p:spPr>
      </p:cxnSp>
      <p:cxnSp>
        <p:nvCxnSpPr>
          <p:cNvPr id="299" name="Google Shape;299;p21"/>
          <p:cNvCxnSpPr>
            <a:stCxn id="287" idx="2"/>
            <a:endCxn id="295" idx="0"/>
          </p:cNvCxnSpPr>
          <p:nvPr/>
        </p:nvCxnSpPr>
        <p:spPr>
          <a:xfrm flipH="1">
            <a:off x="8505059" y="2882535"/>
            <a:ext cx="656700" cy="363300"/>
          </a:xfrm>
          <a:prstGeom prst="straightConnector1">
            <a:avLst/>
          </a:prstGeom>
          <a:noFill/>
          <a:ln w="19050" cap="flat" cmpd="sng">
            <a:solidFill>
              <a:srgbClr val="434343"/>
            </a:solidFill>
            <a:prstDash val="solid"/>
            <a:round/>
            <a:headEnd type="none" w="med" len="med"/>
            <a:tailEnd type="stealth" w="med" len="med"/>
          </a:ln>
        </p:spPr>
      </p:cxnSp>
      <p:cxnSp>
        <p:nvCxnSpPr>
          <p:cNvPr id="300" name="Google Shape;300;p21"/>
          <p:cNvCxnSpPr>
            <a:stCxn id="291" idx="2"/>
            <a:endCxn id="296" idx="0"/>
          </p:cNvCxnSpPr>
          <p:nvPr/>
        </p:nvCxnSpPr>
        <p:spPr>
          <a:xfrm flipH="1">
            <a:off x="8729340" y="2882535"/>
            <a:ext cx="1333200" cy="363300"/>
          </a:xfrm>
          <a:prstGeom prst="straightConnector1">
            <a:avLst/>
          </a:prstGeom>
          <a:noFill/>
          <a:ln w="19050" cap="flat" cmpd="sng">
            <a:solidFill>
              <a:srgbClr val="434343"/>
            </a:solidFill>
            <a:prstDash val="solid"/>
            <a:round/>
            <a:headEnd type="none" w="med" len="med"/>
            <a:tailEnd type="stealth" w="med" len="med"/>
          </a:ln>
        </p:spPr>
      </p:cxnSp>
      <p:sp>
        <p:nvSpPr>
          <p:cNvPr id="301" name="Google Shape;301;p21"/>
          <p:cNvSpPr/>
          <p:nvPr/>
        </p:nvSpPr>
        <p:spPr>
          <a:xfrm>
            <a:off x="7477957"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2" name="Google Shape;302;p21"/>
          <p:cNvSpPr/>
          <p:nvPr/>
        </p:nvSpPr>
        <p:spPr>
          <a:xfrm>
            <a:off x="7702279"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3" name="Google Shape;303;p21"/>
          <p:cNvSpPr/>
          <p:nvPr/>
        </p:nvSpPr>
        <p:spPr>
          <a:xfrm>
            <a:off x="7926602"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4" name="Google Shape;304;p21"/>
          <p:cNvSpPr/>
          <p:nvPr/>
        </p:nvSpPr>
        <p:spPr>
          <a:xfrm>
            <a:off x="8150924"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5" name="Google Shape;305;p21"/>
          <p:cNvSpPr/>
          <p:nvPr/>
        </p:nvSpPr>
        <p:spPr>
          <a:xfrm>
            <a:off x="8375243"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6" name="Google Shape;306;p21"/>
          <p:cNvSpPr/>
          <p:nvPr/>
        </p:nvSpPr>
        <p:spPr>
          <a:xfrm>
            <a:off x="8599565"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7" name="Google Shape;307;p21"/>
          <p:cNvSpPr/>
          <p:nvPr/>
        </p:nvSpPr>
        <p:spPr>
          <a:xfrm>
            <a:off x="8823887"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8" name="Google Shape;308;p21"/>
          <p:cNvSpPr/>
          <p:nvPr/>
        </p:nvSpPr>
        <p:spPr>
          <a:xfrm>
            <a:off x="9048210"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09" name="Google Shape;309;p21"/>
          <p:cNvSpPr/>
          <p:nvPr/>
        </p:nvSpPr>
        <p:spPr>
          <a:xfrm>
            <a:off x="9276024"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0" name="Google Shape;310;p21"/>
          <p:cNvSpPr/>
          <p:nvPr/>
        </p:nvSpPr>
        <p:spPr>
          <a:xfrm>
            <a:off x="9500346" y="3941030"/>
            <a:ext cx="224400" cy="2043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1" name="Google Shape;311;p21"/>
          <p:cNvSpPr/>
          <p:nvPr/>
        </p:nvSpPr>
        <p:spPr>
          <a:xfrm>
            <a:off x="9724669"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2" name="Google Shape;312;p21"/>
          <p:cNvSpPr/>
          <p:nvPr/>
        </p:nvSpPr>
        <p:spPr>
          <a:xfrm>
            <a:off x="9948991" y="3941030"/>
            <a:ext cx="224400" cy="204300"/>
          </a:xfrm>
          <a:prstGeom prst="rect">
            <a:avLst/>
          </a:prstGeom>
          <a:solidFill>
            <a:srgbClr val="CCCCC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nvGrpSpPr>
          <p:cNvPr id="313" name="Google Shape;313;p21"/>
          <p:cNvGrpSpPr/>
          <p:nvPr/>
        </p:nvGrpSpPr>
        <p:grpSpPr>
          <a:xfrm>
            <a:off x="7847285" y="4508530"/>
            <a:ext cx="897246" cy="204328"/>
            <a:chOff x="875425" y="3664350"/>
            <a:chExt cx="1131600" cy="246000"/>
          </a:xfrm>
        </p:grpSpPr>
        <p:sp>
          <p:nvSpPr>
            <p:cNvPr id="314" name="Google Shape;314;p21"/>
            <p:cNvSpPr/>
            <p:nvPr/>
          </p:nvSpPr>
          <p:spPr>
            <a:xfrm>
              <a:off x="8754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5" name="Google Shape;315;p21"/>
            <p:cNvSpPr/>
            <p:nvPr/>
          </p:nvSpPr>
          <p:spPr>
            <a:xfrm>
              <a:off x="11583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6" name="Google Shape;316;p21"/>
            <p:cNvSpPr/>
            <p:nvPr/>
          </p:nvSpPr>
          <p:spPr>
            <a:xfrm>
              <a:off x="14412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17" name="Google Shape;317;p21"/>
            <p:cNvSpPr/>
            <p:nvPr/>
          </p:nvSpPr>
          <p:spPr>
            <a:xfrm>
              <a:off x="1724125" y="3664350"/>
              <a:ext cx="282900" cy="246000"/>
            </a:xfrm>
            <a:prstGeom prst="rect">
              <a:avLst/>
            </a:prstGeom>
            <a:solidFill>
              <a:srgbClr val="B4A7D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cxnSp>
        <p:nvCxnSpPr>
          <p:cNvPr id="318" name="Google Shape;318;p21"/>
          <p:cNvCxnSpPr>
            <a:stCxn id="314" idx="0"/>
            <a:endCxn id="303" idx="2"/>
          </p:cNvCxnSpPr>
          <p:nvPr/>
        </p:nvCxnSpPr>
        <p:spPr>
          <a:xfrm rot="10800000" flipH="1">
            <a:off x="7959440" y="4145230"/>
            <a:ext cx="79500" cy="363300"/>
          </a:xfrm>
          <a:prstGeom prst="straightConnector1">
            <a:avLst/>
          </a:prstGeom>
          <a:noFill/>
          <a:ln w="19050" cap="flat" cmpd="sng">
            <a:solidFill>
              <a:srgbClr val="434343"/>
            </a:solidFill>
            <a:prstDash val="solid"/>
            <a:round/>
            <a:headEnd type="none" w="med" len="med"/>
            <a:tailEnd type="stealth" w="med" len="med"/>
          </a:ln>
        </p:spPr>
      </p:cxnSp>
      <p:cxnSp>
        <p:nvCxnSpPr>
          <p:cNvPr id="319" name="Google Shape;319;p21"/>
          <p:cNvCxnSpPr>
            <a:stCxn id="315" idx="0"/>
            <a:endCxn id="305" idx="2"/>
          </p:cNvCxnSpPr>
          <p:nvPr/>
        </p:nvCxnSpPr>
        <p:spPr>
          <a:xfrm rot="10800000" flipH="1">
            <a:off x="8183752" y="4145230"/>
            <a:ext cx="303600" cy="363300"/>
          </a:xfrm>
          <a:prstGeom prst="straightConnector1">
            <a:avLst/>
          </a:prstGeom>
          <a:noFill/>
          <a:ln w="19050" cap="flat" cmpd="sng">
            <a:solidFill>
              <a:srgbClr val="434343"/>
            </a:solidFill>
            <a:prstDash val="solid"/>
            <a:round/>
            <a:headEnd type="none" w="med" len="med"/>
            <a:tailEnd type="stealth" w="med" len="med"/>
          </a:ln>
        </p:spPr>
      </p:cxnSp>
      <p:cxnSp>
        <p:nvCxnSpPr>
          <p:cNvPr id="320" name="Google Shape;320;p21"/>
          <p:cNvCxnSpPr>
            <a:stCxn id="316" idx="0"/>
            <a:endCxn id="307" idx="2"/>
          </p:cNvCxnSpPr>
          <p:nvPr/>
        </p:nvCxnSpPr>
        <p:spPr>
          <a:xfrm rot="10800000" flipH="1">
            <a:off x="8408063" y="4145230"/>
            <a:ext cx="528000" cy="363300"/>
          </a:xfrm>
          <a:prstGeom prst="straightConnector1">
            <a:avLst/>
          </a:prstGeom>
          <a:noFill/>
          <a:ln w="19050" cap="flat" cmpd="sng">
            <a:solidFill>
              <a:srgbClr val="434343"/>
            </a:solidFill>
            <a:prstDash val="solid"/>
            <a:round/>
            <a:headEnd type="none" w="med" len="med"/>
            <a:tailEnd type="stealth" w="med" len="med"/>
          </a:ln>
        </p:spPr>
      </p:cxnSp>
      <p:cxnSp>
        <p:nvCxnSpPr>
          <p:cNvPr id="321" name="Google Shape;321;p21"/>
          <p:cNvCxnSpPr>
            <a:stCxn id="317" idx="0"/>
            <a:endCxn id="310" idx="2"/>
          </p:cNvCxnSpPr>
          <p:nvPr/>
        </p:nvCxnSpPr>
        <p:spPr>
          <a:xfrm rot="10800000" flipH="1">
            <a:off x="8632375" y="4145230"/>
            <a:ext cx="980100" cy="363300"/>
          </a:xfrm>
          <a:prstGeom prst="straightConnector1">
            <a:avLst/>
          </a:prstGeom>
          <a:noFill/>
          <a:ln w="19050" cap="flat" cmpd="sng">
            <a:solidFill>
              <a:srgbClr val="434343"/>
            </a:solidFill>
            <a:prstDash val="solid"/>
            <a:round/>
            <a:headEnd type="none" w="med" len="med"/>
            <a:tailEnd type="stealth" w="med" len="med"/>
          </a:ln>
        </p:spPr>
      </p:cxnSp>
      <p:sp>
        <p:nvSpPr>
          <p:cNvPr id="322" name="Google Shape;322;p21"/>
          <p:cNvSpPr txBox="1"/>
          <p:nvPr/>
        </p:nvSpPr>
        <p:spPr>
          <a:xfrm>
            <a:off x="7572837" y="1207902"/>
            <a:ext cx="8976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Get()</a:t>
            </a:r>
            <a:endParaRPr sz="1000">
              <a:latin typeface="Source Code Pro"/>
              <a:ea typeface="Source Code Pro"/>
              <a:cs typeface="Source Code Pro"/>
              <a:sym typeface="Source Code Pro"/>
            </a:endParaRPr>
          </a:p>
        </p:txBody>
      </p:sp>
      <p:sp>
        <p:nvSpPr>
          <p:cNvPr id="323" name="Google Shape;323;p21"/>
          <p:cNvSpPr txBox="1"/>
          <p:nvPr/>
        </p:nvSpPr>
        <p:spPr>
          <a:xfrm>
            <a:off x="8989927" y="1207930"/>
            <a:ext cx="8976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Set()</a:t>
            </a:r>
            <a:endParaRPr sz="1000">
              <a:latin typeface="Source Code Pro"/>
              <a:ea typeface="Source Code Pro"/>
              <a:cs typeface="Source Code Pro"/>
              <a:sym typeface="Source Code Pro"/>
            </a:endParaRPr>
          </a:p>
        </p:txBody>
      </p:sp>
      <p:sp>
        <p:nvSpPr>
          <p:cNvPr id="324" name="Google Shape;324;p21"/>
          <p:cNvSpPr txBox="1"/>
          <p:nvPr/>
        </p:nvSpPr>
        <p:spPr>
          <a:xfrm>
            <a:off x="8152262" y="2391732"/>
            <a:ext cx="12918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Gather()</a:t>
            </a:r>
            <a:endParaRPr sz="1000">
              <a:latin typeface="Source Code Pro"/>
              <a:ea typeface="Source Code Pro"/>
              <a:cs typeface="Source Code Pro"/>
              <a:sym typeface="Source Code Pro"/>
            </a:endParaRPr>
          </a:p>
        </p:txBody>
      </p:sp>
      <p:sp>
        <p:nvSpPr>
          <p:cNvPr id="325" name="Google Shape;325;p21"/>
          <p:cNvSpPr txBox="1"/>
          <p:nvPr/>
        </p:nvSpPr>
        <p:spPr>
          <a:xfrm>
            <a:off x="8183811" y="3631481"/>
            <a:ext cx="12918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Scatter()</a:t>
            </a:r>
            <a:endParaRPr sz="1000">
              <a:latin typeface="Source Code Pro"/>
              <a:ea typeface="Source Code Pro"/>
              <a:cs typeface="Source Code Pro"/>
              <a:sym typeface="Source Code Pro"/>
            </a:endParaRPr>
          </a:p>
        </p:txBody>
      </p:sp>
      <p:sp>
        <p:nvSpPr>
          <p:cNvPr id="326" name="Google Shape;326;p21"/>
          <p:cNvSpPr txBox="1"/>
          <p:nvPr/>
        </p:nvSpPr>
        <p:spPr>
          <a:xfrm>
            <a:off x="7596173" y="4897525"/>
            <a:ext cx="9801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Blend()</a:t>
            </a:r>
            <a:endParaRPr sz="1000">
              <a:latin typeface="Source Code Pro"/>
              <a:ea typeface="Source Code Pro"/>
              <a:cs typeface="Source Code Pro"/>
              <a:sym typeface="Source Code Pro"/>
            </a:endParaRPr>
          </a:p>
        </p:txBody>
      </p:sp>
      <p:sp>
        <p:nvSpPr>
          <p:cNvPr id="327" name="Google Shape;327;p21"/>
          <p:cNvSpPr txBox="1"/>
          <p:nvPr/>
        </p:nvSpPr>
        <p:spPr>
          <a:xfrm>
            <a:off x="8468112" y="5838163"/>
            <a:ext cx="656700" cy="208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mask</a:t>
            </a:r>
            <a:endParaRPr sz="1000">
              <a:latin typeface="Source Code Pro"/>
              <a:ea typeface="Source Code Pro"/>
              <a:cs typeface="Source Code Pro"/>
              <a:sym typeface="Source Code Pro"/>
            </a:endParaRPr>
          </a:p>
        </p:txBody>
      </p:sp>
      <p:grpSp>
        <p:nvGrpSpPr>
          <p:cNvPr id="328" name="Google Shape;328;p21"/>
          <p:cNvGrpSpPr/>
          <p:nvPr/>
        </p:nvGrpSpPr>
        <p:grpSpPr>
          <a:xfrm>
            <a:off x="9042038" y="5173792"/>
            <a:ext cx="897246" cy="204328"/>
            <a:chOff x="875425" y="3664350"/>
            <a:chExt cx="1131600" cy="246000"/>
          </a:xfrm>
        </p:grpSpPr>
        <p:sp>
          <p:nvSpPr>
            <p:cNvPr id="329" name="Google Shape;329;p21"/>
            <p:cNvSpPr/>
            <p:nvPr/>
          </p:nvSpPr>
          <p:spPr>
            <a:xfrm>
              <a:off x="8754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0" name="Google Shape;330;p21"/>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1" name="Google Shape;331;p21"/>
            <p:cNvSpPr/>
            <p:nvPr/>
          </p:nvSpPr>
          <p:spPr>
            <a:xfrm>
              <a:off x="14412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2" name="Google Shape;332;p21"/>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grpSp>
        <p:nvGrpSpPr>
          <p:cNvPr id="333" name="Google Shape;333;p21"/>
          <p:cNvGrpSpPr/>
          <p:nvPr/>
        </p:nvGrpSpPr>
        <p:grpSpPr>
          <a:xfrm>
            <a:off x="9042038" y="6240412"/>
            <a:ext cx="897246" cy="204328"/>
            <a:chOff x="875425" y="3664350"/>
            <a:chExt cx="1131600" cy="246000"/>
          </a:xfrm>
        </p:grpSpPr>
        <p:sp>
          <p:nvSpPr>
            <p:cNvPr id="334" name="Google Shape;334;p21"/>
            <p:cNvSpPr/>
            <p:nvPr/>
          </p:nvSpPr>
          <p:spPr>
            <a:xfrm>
              <a:off x="8754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5" name="Google Shape;335;p21"/>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6" name="Google Shape;336;p21"/>
            <p:cNvSpPr/>
            <p:nvPr/>
          </p:nvSpPr>
          <p:spPr>
            <a:xfrm>
              <a:off x="1441225" y="3664350"/>
              <a:ext cx="282900" cy="246000"/>
            </a:xfrm>
            <a:prstGeom prst="rect">
              <a:avLst/>
            </a:prstGeom>
            <a:solidFill>
              <a:srgbClr val="D9D9D9"/>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37" name="Google Shape;337;p21"/>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cxnSp>
        <p:nvCxnSpPr>
          <p:cNvPr id="338" name="Google Shape;338;p21"/>
          <p:cNvCxnSpPr>
            <a:stCxn id="330" idx="2"/>
            <a:endCxn id="335" idx="0"/>
          </p:cNvCxnSpPr>
          <p:nvPr/>
        </p:nvCxnSpPr>
        <p:spPr>
          <a:xfrm>
            <a:off x="9378505" y="5378119"/>
            <a:ext cx="0" cy="862200"/>
          </a:xfrm>
          <a:prstGeom prst="straightConnector1">
            <a:avLst/>
          </a:prstGeom>
          <a:noFill/>
          <a:ln w="19050" cap="flat" cmpd="sng">
            <a:solidFill>
              <a:srgbClr val="434343"/>
            </a:solidFill>
            <a:prstDash val="solid"/>
            <a:round/>
            <a:headEnd type="none" w="med" len="med"/>
            <a:tailEnd type="stealth" w="med" len="med"/>
          </a:ln>
        </p:spPr>
      </p:cxnSp>
      <p:cxnSp>
        <p:nvCxnSpPr>
          <p:cNvPr id="339" name="Google Shape;339;p21"/>
          <p:cNvCxnSpPr>
            <a:stCxn id="332" idx="2"/>
            <a:endCxn id="337" idx="0"/>
          </p:cNvCxnSpPr>
          <p:nvPr/>
        </p:nvCxnSpPr>
        <p:spPr>
          <a:xfrm>
            <a:off x="9827128" y="5378119"/>
            <a:ext cx="0" cy="862200"/>
          </a:xfrm>
          <a:prstGeom prst="straightConnector1">
            <a:avLst/>
          </a:prstGeom>
          <a:noFill/>
          <a:ln w="19050" cap="flat" cmpd="sng">
            <a:solidFill>
              <a:srgbClr val="434343"/>
            </a:solidFill>
            <a:prstDash val="solid"/>
            <a:round/>
            <a:headEnd type="none" w="med" len="med"/>
            <a:tailEnd type="stealth" w="med" len="med"/>
          </a:ln>
        </p:spPr>
      </p:cxnSp>
      <p:cxnSp>
        <p:nvCxnSpPr>
          <p:cNvPr id="340" name="Google Shape;340;p21"/>
          <p:cNvCxnSpPr>
            <a:stCxn id="329" idx="2"/>
            <a:endCxn id="341" idx="0"/>
          </p:cNvCxnSpPr>
          <p:nvPr/>
        </p:nvCxnSpPr>
        <p:spPr>
          <a:xfrm>
            <a:off x="9154193" y="5378119"/>
            <a:ext cx="0" cy="512400"/>
          </a:xfrm>
          <a:prstGeom prst="straightConnector1">
            <a:avLst/>
          </a:prstGeom>
          <a:noFill/>
          <a:ln w="19050" cap="flat" cmpd="sng">
            <a:solidFill>
              <a:srgbClr val="434343"/>
            </a:solidFill>
            <a:prstDash val="solid"/>
            <a:round/>
            <a:headEnd type="none" w="med" len="med"/>
            <a:tailEnd type="diamond" w="med" len="med"/>
          </a:ln>
        </p:spPr>
      </p:cxnSp>
      <p:cxnSp>
        <p:nvCxnSpPr>
          <p:cNvPr id="342" name="Google Shape;342;p21"/>
          <p:cNvCxnSpPr>
            <a:stCxn id="331" idx="2"/>
            <a:endCxn id="343" idx="0"/>
          </p:cNvCxnSpPr>
          <p:nvPr/>
        </p:nvCxnSpPr>
        <p:spPr>
          <a:xfrm>
            <a:off x="9602816" y="5378119"/>
            <a:ext cx="0" cy="512400"/>
          </a:xfrm>
          <a:prstGeom prst="straightConnector1">
            <a:avLst/>
          </a:prstGeom>
          <a:noFill/>
          <a:ln w="19050" cap="flat" cmpd="sng">
            <a:solidFill>
              <a:srgbClr val="434343"/>
            </a:solidFill>
            <a:prstDash val="solid"/>
            <a:round/>
            <a:headEnd type="none" w="med" len="med"/>
            <a:tailEnd type="diamond" w="med" len="med"/>
          </a:ln>
        </p:spPr>
      </p:cxnSp>
      <p:sp>
        <p:nvSpPr>
          <p:cNvPr id="344" name="Google Shape;344;p21"/>
          <p:cNvSpPr txBox="1"/>
          <p:nvPr/>
        </p:nvSpPr>
        <p:spPr>
          <a:xfrm>
            <a:off x="8700306" y="4896476"/>
            <a:ext cx="1610700" cy="295800"/>
          </a:xfrm>
          <a:prstGeom prst="rect">
            <a:avLst/>
          </a:prstGeom>
          <a:noFill/>
          <a:ln>
            <a:noFill/>
          </a:ln>
        </p:spPr>
        <p:txBody>
          <a:bodyPr spcFirstLastPara="1" wrap="square" lIns="91425" tIns="91425" rIns="91425" bIns="91425" anchor="ctr" anchorCtr="0">
            <a:noAutofit/>
          </a:bodyPr>
          <a:lstStyle/>
          <a:p>
            <a:pPr algn="ctr"/>
            <a:r>
              <a:rPr lang="pt-BR" sz="1000">
                <a:latin typeface="Source Code Pro"/>
                <a:ea typeface="Source Code Pro"/>
                <a:cs typeface="Source Code Pro"/>
                <a:sym typeface="Source Code Pro"/>
              </a:rPr>
              <a:t>MaskedAssign()</a:t>
            </a:r>
            <a:endParaRPr sz="1000">
              <a:latin typeface="Source Code Pro"/>
              <a:ea typeface="Source Code Pro"/>
              <a:cs typeface="Source Code Pro"/>
              <a:sym typeface="Source Code Pro"/>
            </a:endParaRPr>
          </a:p>
        </p:txBody>
      </p:sp>
      <p:grpSp>
        <p:nvGrpSpPr>
          <p:cNvPr id="345" name="Google Shape;345;p21"/>
          <p:cNvGrpSpPr/>
          <p:nvPr/>
        </p:nvGrpSpPr>
        <p:grpSpPr>
          <a:xfrm>
            <a:off x="9042038" y="5890538"/>
            <a:ext cx="897246" cy="113086"/>
            <a:chOff x="875425" y="3664350"/>
            <a:chExt cx="1131600" cy="246000"/>
          </a:xfrm>
        </p:grpSpPr>
        <p:sp>
          <p:nvSpPr>
            <p:cNvPr id="341" name="Google Shape;341;p21"/>
            <p:cNvSpPr/>
            <p:nvPr/>
          </p:nvSpPr>
          <p:spPr>
            <a:xfrm>
              <a:off x="8754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46" name="Google Shape;346;p21"/>
            <p:cNvSpPr/>
            <p:nvPr/>
          </p:nvSpPr>
          <p:spPr>
            <a:xfrm>
              <a:off x="11583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43" name="Google Shape;343;p21"/>
            <p:cNvSpPr/>
            <p:nvPr/>
          </p:nvSpPr>
          <p:spPr>
            <a:xfrm>
              <a:off x="1441225" y="3664350"/>
              <a:ext cx="282900" cy="246000"/>
            </a:xfrm>
            <a:prstGeom prst="rect">
              <a:avLst/>
            </a:prstGeom>
            <a:solidFill>
              <a:srgbClr val="E06666"/>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47" name="Google Shape;347;p21"/>
            <p:cNvSpPr/>
            <p:nvPr/>
          </p:nvSpPr>
          <p:spPr>
            <a:xfrm>
              <a:off x="1724125" y="3664350"/>
              <a:ext cx="282900" cy="246000"/>
            </a:xfrm>
            <a:prstGeom prst="rect">
              <a:avLst/>
            </a:prstGeom>
            <a:solidFill>
              <a:srgbClr val="6FA8DC"/>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sp>
        <p:nvSpPr>
          <p:cNvPr id="348" name="Google Shape;348;p21"/>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68</a:t>
            </a:fld>
            <a:endParaRPr/>
          </a:p>
        </p:txBody>
      </p:sp>
    </p:spTree>
    <p:extLst>
      <p:ext uri="{BB962C8B-B14F-4D97-AF65-F5344CB8AC3E}">
        <p14:creationId xmlns:p14="http://schemas.microsoft.com/office/powerpoint/2010/main" val="373461645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2"/>
          <p:cNvSpPr txBox="1">
            <a:spLocks noGrp="1"/>
          </p:cNvSpPr>
          <p:nvPr>
            <p:ph type="body" idx="4294967295"/>
          </p:nvPr>
        </p:nvSpPr>
        <p:spPr>
          <a:xfrm>
            <a:off x="1750075" y="1868800"/>
            <a:ext cx="2808000" cy="4777500"/>
          </a:xfrm>
          <a:prstGeom prst="rect">
            <a:avLst/>
          </a:prstGeom>
        </p:spPr>
        <p:txBody>
          <a:bodyPr spcFirstLastPara="1" vert="horz" wrap="square" lIns="91425" tIns="91425" rIns="91425" bIns="91425" rtlCol="0" anchor="ctr" anchorCtr="0">
            <a:noAutofit/>
          </a:bodyPr>
          <a:lstStyle/>
          <a:p>
            <a:pPr marL="0" indent="0" algn="ctr">
              <a:buNone/>
            </a:pPr>
            <a:r>
              <a:rPr lang="pt-BR" sz="2400" dirty="0" err="1"/>
              <a:t>Iterate</a:t>
            </a:r>
            <a:endParaRPr sz="2400" dirty="0"/>
          </a:p>
          <a:p>
            <a:pPr marL="0" indent="0" algn="ctr">
              <a:spcBef>
                <a:spcPts val="300"/>
              </a:spcBef>
              <a:buNone/>
            </a:pPr>
            <a:endParaRPr sz="2400" dirty="0"/>
          </a:p>
          <a:p>
            <a:pPr marL="0" indent="0" algn="ctr">
              <a:spcBef>
                <a:spcPts val="300"/>
              </a:spcBef>
              <a:buNone/>
            </a:pPr>
            <a:r>
              <a:rPr lang="pt-BR" sz="2400" i="1" dirty="0" err="1"/>
              <a:t>f</a:t>
            </a:r>
            <a:r>
              <a:rPr lang="pt-BR" sz="2400" i="1" dirty="0"/>
              <a:t>(</a:t>
            </a:r>
            <a:r>
              <a:rPr lang="pt-BR" sz="2400" i="1" dirty="0" err="1"/>
              <a:t>z</a:t>
            </a:r>
            <a:r>
              <a:rPr lang="pt-BR" sz="2400" i="1" dirty="0"/>
              <a:t>) = z² + </a:t>
            </a:r>
            <a:r>
              <a:rPr lang="pt-BR" sz="2400" i="1" dirty="0" err="1"/>
              <a:t>c</a:t>
            </a:r>
            <a:endParaRPr sz="2400" i="1" dirty="0"/>
          </a:p>
          <a:p>
            <a:pPr marL="0" indent="0" algn="ctr">
              <a:spcBef>
                <a:spcPts val="300"/>
              </a:spcBef>
              <a:buNone/>
            </a:pPr>
            <a:endParaRPr sz="2400" dirty="0"/>
          </a:p>
          <a:p>
            <a:pPr marL="0" indent="0" algn="ctr">
              <a:spcBef>
                <a:spcPts val="300"/>
              </a:spcBef>
              <a:buNone/>
            </a:pPr>
            <a:r>
              <a:rPr lang="pt-BR" sz="2400" dirty="0"/>
              <a:t>N times </a:t>
            </a:r>
            <a:r>
              <a:rPr lang="pt-BR" sz="2400" dirty="0" err="1"/>
              <a:t>and</a:t>
            </a:r>
            <a:r>
              <a:rPr lang="pt-BR" sz="2400" dirty="0"/>
              <a:t> </a:t>
            </a:r>
            <a:r>
              <a:rPr lang="pt-BR" sz="2400" dirty="0" err="1"/>
              <a:t>check</a:t>
            </a:r>
            <a:r>
              <a:rPr lang="pt-BR" sz="2400" dirty="0"/>
              <a:t> </a:t>
            </a:r>
            <a:r>
              <a:rPr lang="pt-BR" sz="2400" dirty="0" err="1"/>
              <a:t>if</a:t>
            </a:r>
            <a:r>
              <a:rPr lang="pt-BR" sz="2400" dirty="0"/>
              <a:t> </a:t>
            </a:r>
            <a:r>
              <a:rPr lang="pt-BR" sz="2400" i="1" dirty="0" err="1"/>
              <a:t>z</a:t>
            </a:r>
            <a:r>
              <a:rPr lang="pt-BR" sz="2400" dirty="0"/>
              <a:t> diverges</a:t>
            </a:r>
            <a:endParaRPr sz="2400" dirty="0"/>
          </a:p>
          <a:p>
            <a:pPr marL="0" indent="0" algn="ctr">
              <a:spcBef>
                <a:spcPts val="300"/>
              </a:spcBef>
              <a:buNone/>
            </a:pPr>
            <a:endParaRPr sz="2400" dirty="0"/>
          </a:p>
          <a:p>
            <a:pPr marL="0" indent="0" algn="ctr">
              <a:spcBef>
                <a:spcPts val="300"/>
              </a:spcBef>
              <a:spcAft>
                <a:spcPts val="300"/>
              </a:spcAft>
              <a:buNone/>
            </a:pPr>
            <a:r>
              <a:rPr lang="pt-BR" sz="2400" dirty="0" err="1"/>
              <a:t>Example</a:t>
            </a:r>
            <a:r>
              <a:rPr lang="pt-BR" sz="2400" dirty="0"/>
              <a:t> </a:t>
            </a:r>
            <a:r>
              <a:rPr lang="pt-BR" sz="2400" dirty="0" err="1"/>
              <a:t>included</a:t>
            </a:r>
            <a:r>
              <a:rPr lang="pt-BR" sz="2400" dirty="0"/>
              <a:t> in </a:t>
            </a:r>
            <a:r>
              <a:rPr lang="pt-BR" sz="2400" dirty="0" err="1"/>
              <a:t>VecCore</a:t>
            </a:r>
            <a:endParaRPr sz="2400" dirty="0"/>
          </a:p>
        </p:txBody>
      </p:sp>
      <p:sp>
        <p:nvSpPr>
          <p:cNvPr id="354" name="Google Shape;354;p22"/>
          <p:cNvSpPr txBox="1">
            <a:spLocks noGrp="1"/>
          </p:cNvSpPr>
          <p:nvPr>
            <p:ph type="title"/>
          </p:nvPr>
        </p:nvSpPr>
        <p:spPr>
          <a:xfrm>
            <a:off x="1691175" y="375467"/>
            <a:ext cx="2944500" cy="1271100"/>
          </a:xfrm>
          <a:prstGeom prst="rect">
            <a:avLst/>
          </a:prstGeom>
        </p:spPr>
        <p:txBody>
          <a:bodyPr spcFirstLastPara="1" vert="horz" wrap="square" lIns="91425" tIns="91425" rIns="91425" bIns="91425" rtlCol="0" anchor="ctr" anchorCtr="0">
            <a:noAutofit/>
          </a:bodyPr>
          <a:lstStyle/>
          <a:p>
            <a:pPr algn="r"/>
            <a:r>
              <a:rPr lang="pt-BR"/>
              <a:t>VecCore Example: Mandelbrot Set</a:t>
            </a:r>
            <a:endParaRPr/>
          </a:p>
        </p:txBody>
      </p:sp>
      <p:pic>
        <p:nvPicPr>
          <p:cNvPr id="355" name="Google Shape;355;p22"/>
          <p:cNvPicPr preferRelativeResize="0"/>
          <p:nvPr/>
        </p:nvPicPr>
        <p:blipFill>
          <a:blip r:embed="rId3">
            <a:alphaModFix/>
          </a:blip>
          <a:stretch>
            <a:fillRect/>
          </a:stretch>
        </p:blipFill>
        <p:spPr>
          <a:xfrm>
            <a:off x="5146500" y="1214050"/>
            <a:ext cx="5250252" cy="4429900"/>
          </a:xfrm>
          <a:prstGeom prst="rect">
            <a:avLst/>
          </a:prstGeom>
          <a:noFill/>
          <a:ln w="76200" cap="flat" cmpd="sng">
            <a:solidFill>
              <a:srgbClr val="CCCCCC"/>
            </a:solidFill>
            <a:prstDash val="solid"/>
            <a:round/>
            <a:headEnd type="none" w="sm" len="sm"/>
            <a:tailEnd type="none" w="sm" len="sm"/>
          </a:ln>
        </p:spPr>
      </p:pic>
      <p:sp>
        <p:nvSpPr>
          <p:cNvPr id="356" name="Google Shape;356;p22"/>
          <p:cNvSpPr txBox="1"/>
          <p:nvPr/>
        </p:nvSpPr>
        <p:spPr>
          <a:xfrm>
            <a:off x="5236425" y="5923675"/>
            <a:ext cx="5160300" cy="672600"/>
          </a:xfrm>
          <a:prstGeom prst="rect">
            <a:avLst/>
          </a:prstGeom>
          <a:noFill/>
          <a:ln>
            <a:noFill/>
          </a:ln>
        </p:spPr>
        <p:txBody>
          <a:bodyPr spcFirstLastPara="1" wrap="square" lIns="91425" tIns="91425" rIns="91425" bIns="91425" anchor="ctr" anchorCtr="0">
            <a:noAutofit/>
          </a:bodyPr>
          <a:lstStyle/>
          <a:p>
            <a:r>
              <a:rPr lang="pt-BR" i="1">
                <a:solidFill>
                  <a:schemeClr val="lt2"/>
                </a:solidFill>
                <a:latin typeface="Source Code Pro"/>
                <a:ea typeface="Source Code Pro"/>
                <a:cs typeface="Source Code Pro"/>
                <a:sym typeface="Source Code Pro"/>
              </a:rPr>
              <a:t>Example SIMD implementations using intrinsics:</a:t>
            </a:r>
            <a:endParaRPr i="1">
              <a:solidFill>
                <a:schemeClr val="lt2"/>
              </a:solidFill>
              <a:latin typeface="Source Code Pro"/>
              <a:ea typeface="Source Code Pro"/>
              <a:cs typeface="Source Code Pro"/>
              <a:sym typeface="Source Code Pro"/>
            </a:endParaRPr>
          </a:p>
          <a:p>
            <a:r>
              <a:rPr lang="pt-BR" i="1">
                <a:solidFill>
                  <a:srgbClr val="326197"/>
                </a:solidFill>
                <a:uFill>
                  <a:noFill/>
                </a:uFill>
                <a:latin typeface="Source Code Pro"/>
                <a:ea typeface="Source Code Pro"/>
                <a:cs typeface="Source Code Pro"/>
                <a:sym typeface="Source Code Pro"/>
                <a:hlinkClick r:id="rId4"/>
              </a:rPr>
              <a:t>https://github.com/skeeto/mandel-simd</a:t>
            </a:r>
            <a:endParaRPr i="1">
              <a:solidFill>
                <a:srgbClr val="326197"/>
              </a:solidFill>
              <a:latin typeface="Source Code Pro"/>
              <a:ea typeface="Source Code Pro"/>
              <a:cs typeface="Source Code Pro"/>
              <a:sym typeface="Source Code Pro"/>
            </a:endParaRPr>
          </a:p>
          <a:p>
            <a:r>
              <a:rPr lang="pt-BR" i="1">
                <a:solidFill>
                  <a:schemeClr val="lt2"/>
                </a:solidFill>
                <a:latin typeface="Source Code Pro"/>
                <a:ea typeface="Source Code Pro"/>
                <a:cs typeface="Source Code Pro"/>
                <a:sym typeface="Source Code Pro"/>
              </a:rPr>
              <a:t>Shows speedup of 5.8x with AVX</a:t>
            </a:r>
            <a:endParaRPr i="1">
              <a:solidFill>
                <a:schemeClr val="lt2"/>
              </a:solidFill>
              <a:latin typeface="Source Code Pro"/>
              <a:ea typeface="Source Code Pro"/>
              <a:cs typeface="Source Code Pro"/>
              <a:sym typeface="Source Code Pro"/>
            </a:endParaRPr>
          </a:p>
        </p:txBody>
      </p:sp>
      <p:sp>
        <p:nvSpPr>
          <p:cNvPr id="357" name="Google Shape;357;p22"/>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69</a:t>
            </a:fld>
            <a:endParaRPr/>
          </a:p>
        </p:txBody>
      </p:sp>
    </p:spTree>
    <p:extLst>
      <p:ext uri="{BB962C8B-B14F-4D97-AF65-F5344CB8AC3E}">
        <p14:creationId xmlns:p14="http://schemas.microsoft.com/office/powerpoint/2010/main" val="3232851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2CCFE-6210-FF44-96D4-744202FC4B92}"/>
              </a:ext>
            </a:extLst>
          </p:cNvPr>
          <p:cNvSpPr>
            <a:spLocks noGrp="1"/>
          </p:cNvSpPr>
          <p:nvPr>
            <p:ph type="title"/>
          </p:nvPr>
        </p:nvSpPr>
        <p:spPr/>
        <p:txBody>
          <a:bodyPr/>
          <a:lstStyle/>
          <a:p>
            <a:r>
              <a:rPr lang="en-US" dirty="0"/>
              <a:t>Initial challenge : vectorizing the outer loop?</a:t>
            </a:r>
          </a:p>
        </p:txBody>
      </p:sp>
      <p:sp>
        <p:nvSpPr>
          <p:cNvPr id="4" name="Rectangle 3">
            <a:extLst>
              <a:ext uri="{FF2B5EF4-FFF2-40B4-BE49-F238E27FC236}">
                <a16:creationId xmlns:a16="http://schemas.microsoft.com/office/drawing/2014/main" id="{F60A7559-CE1F-064D-9CA9-EB674C0DED64}"/>
              </a:ext>
            </a:extLst>
          </p:cNvPr>
          <p:cNvSpPr/>
          <p:nvPr/>
        </p:nvSpPr>
        <p:spPr>
          <a:xfrm>
            <a:off x="4717019" y="2075935"/>
            <a:ext cx="3073400" cy="1011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dirty="0">
              <a:solidFill>
                <a:schemeClr val="bg1"/>
              </a:solidFill>
            </a:endParaRPr>
          </a:p>
          <a:p>
            <a:pPr algn="ctr"/>
            <a:r>
              <a:rPr lang="en-US" b="1" dirty="0">
                <a:solidFill>
                  <a:schemeClr val="bg1"/>
                </a:solidFill>
              </a:rPr>
              <a:t>loop ( </a:t>
            </a:r>
            <a:r>
              <a:rPr lang="en-US" b="1" dirty="0" err="1">
                <a:solidFill>
                  <a:srgbClr val="FFFF00"/>
                </a:solidFill>
              </a:rPr>
              <a:t>m.feature</a:t>
            </a:r>
            <a:r>
              <a:rPr lang="en-US" b="1" dirty="0">
                <a:solidFill>
                  <a:srgbClr val="FFFF00"/>
                </a:solidFill>
              </a:rPr>
              <a:t>[</a:t>
            </a:r>
            <a:r>
              <a:rPr lang="en-US" b="1" dirty="0" err="1">
                <a:solidFill>
                  <a:srgbClr val="FFFF00"/>
                </a:solidFill>
              </a:rPr>
              <a:t>i</a:t>
            </a:r>
            <a:r>
              <a:rPr lang="en-US" b="1" dirty="0">
                <a:solidFill>
                  <a:srgbClr val="FFFF00"/>
                </a:solidFill>
              </a:rPr>
              <a:t>] </a:t>
            </a:r>
            <a:r>
              <a:rPr lang="en-US" b="1" dirty="0">
                <a:solidFill>
                  <a:schemeClr val="bg1"/>
                </a:solidFill>
              </a:rPr>
              <a:t>)</a:t>
            </a:r>
          </a:p>
          <a:p>
            <a:pPr algn="ctr"/>
            <a:r>
              <a:rPr lang="en-US" b="1" dirty="0">
                <a:solidFill>
                  <a:schemeClr val="bg1"/>
                </a:solidFill>
              </a:rPr>
              <a:t>{ FLOPS(Data, </a:t>
            </a:r>
            <a:r>
              <a:rPr lang="en-US" b="1" dirty="0" err="1">
                <a:solidFill>
                  <a:schemeClr val="bg1"/>
                </a:solidFill>
              </a:rPr>
              <a:t>m.feature</a:t>
            </a:r>
            <a:r>
              <a:rPr lang="en-US" b="1" dirty="0">
                <a:solidFill>
                  <a:schemeClr val="bg1"/>
                </a:solidFill>
              </a:rPr>
              <a:t>[</a:t>
            </a:r>
            <a:r>
              <a:rPr lang="en-US" b="1" dirty="0" err="1">
                <a:solidFill>
                  <a:schemeClr val="bg1"/>
                </a:solidFill>
              </a:rPr>
              <a:t>i</a:t>
            </a:r>
            <a:r>
              <a:rPr lang="en-US" b="1" dirty="0">
                <a:solidFill>
                  <a:schemeClr val="bg1"/>
                </a:solidFill>
              </a:rPr>
              <a:t>]) }</a:t>
            </a:r>
          </a:p>
          <a:p>
            <a:pPr algn="ctr"/>
            <a:endParaRPr lang="en-US" b="1" dirty="0">
              <a:solidFill>
                <a:schemeClr val="bg1"/>
              </a:solidFill>
            </a:endParaRPr>
          </a:p>
        </p:txBody>
      </p:sp>
      <p:sp>
        <p:nvSpPr>
          <p:cNvPr id="5" name="TextBox 4">
            <a:extLst>
              <a:ext uri="{FF2B5EF4-FFF2-40B4-BE49-F238E27FC236}">
                <a16:creationId xmlns:a16="http://schemas.microsoft.com/office/drawing/2014/main" id="{E1076DDD-D7A2-654A-B08F-0470A30D512B}"/>
              </a:ext>
            </a:extLst>
          </p:cNvPr>
          <p:cNvSpPr txBox="1"/>
          <p:nvPr/>
        </p:nvSpPr>
        <p:spPr>
          <a:xfrm>
            <a:off x="4782922" y="1594030"/>
            <a:ext cx="4101586" cy="369332"/>
          </a:xfrm>
          <a:prstGeom prst="rect">
            <a:avLst/>
          </a:prstGeom>
          <a:noFill/>
        </p:spPr>
        <p:txBody>
          <a:bodyPr wrap="square" rtlCol="0">
            <a:spAutoFit/>
          </a:bodyPr>
          <a:lstStyle/>
          <a:p>
            <a:r>
              <a:rPr lang="en-US" dirty="0">
                <a:solidFill>
                  <a:srgbClr val="FF0000"/>
                </a:solidFill>
              </a:rPr>
              <a:t>Algorithm(Data &amp;, </a:t>
            </a:r>
            <a:r>
              <a:rPr lang="en-US" dirty="0" err="1">
                <a:solidFill>
                  <a:srgbClr val="FF0000"/>
                </a:solidFill>
              </a:rPr>
              <a:t>ModelState</a:t>
            </a:r>
            <a:r>
              <a:rPr lang="en-US" dirty="0">
                <a:solidFill>
                  <a:srgbClr val="FF0000"/>
                </a:solidFill>
              </a:rPr>
              <a:t>&amp; m)</a:t>
            </a:r>
          </a:p>
        </p:txBody>
      </p:sp>
      <p:sp>
        <p:nvSpPr>
          <p:cNvPr id="6" name="Oval 5">
            <a:extLst>
              <a:ext uri="{FF2B5EF4-FFF2-40B4-BE49-F238E27FC236}">
                <a16:creationId xmlns:a16="http://schemas.microsoft.com/office/drawing/2014/main" id="{51624B46-163A-8B44-A946-CDE4F99A940F}"/>
              </a:ext>
            </a:extLst>
          </p:cNvPr>
          <p:cNvSpPr/>
          <p:nvPr/>
        </p:nvSpPr>
        <p:spPr>
          <a:xfrm>
            <a:off x="2820773" y="2075935"/>
            <a:ext cx="1013254" cy="101325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sz="1600" b="1" dirty="0">
                <a:solidFill>
                  <a:srgbClr val="FFFF00"/>
                </a:solidFill>
              </a:rPr>
              <a:t>Data</a:t>
            </a:r>
          </a:p>
        </p:txBody>
      </p:sp>
      <p:cxnSp>
        <p:nvCxnSpPr>
          <p:cNvPr id="9" name="Straight Arrow Connector 8">
            <a:extLst>
              <a:ext uri="{FF2B5EF4-FFF2-40B4-BE49-F238E27FC236}">
                <a16:creationId xmlns:a16="http://schemas.microsoft.com/office/drawing/2014/main" id="{C6E70FD1-F26D-9E46-BDDC-F2C3C1067030}"/>
              </a:ext>
            </a:extLst>
          </p:cNvPr>
          <p:cNvCxnSpPr>
            <a:cxnSpLocks/>
            <a:stCxn id="6" idx="6"/>
            <a:endCxn id="4" idx="1"/>
          </p:cNvCxnSpPr>
          <p:nvPr/>
        </p:nvCxnSpPr>
        <p:spPr>
          <a:xfrm flipV="1">
            <a:off x="3834027" y="2581464"/>
            <a:ext cx="882992" cy="1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D732686-C892-CF4C-BFC7-64E7D9E907AC}"/>
              </a:ext>
            </a:extLst>
          </p:cNvPr>
          <p:cNvSpPr txBox="1"/>
          <p:nvPr/>
        </p:nvSpPr>
        <p:spPr>
          <a:xfrm>
            <a:off x="271849" y="1458097"/>
            <a:ext cx="3278914" cy="646331"/>
          </a:xfrm>
          <a:prstGeom prst="rect">
            <a:avLst/>
          </a:prstGeom>
          <a:noFill/>
        </p:spPr>
        <p:txBody>
          <a:bodyPr wrap="square" rtlCol="0">
            <a:spAutoFit/>
          </a:bodyPr>
          <a:lstStyle/>
          <a:p>
            <a:r>
              <a:rPr lang="en-US" dirty="0">
                <a:solidFill>
                  <a:srgbClr val="C00000"/>
                </a:solidFill>
              </a:rPr>
              <a:t>Model feature parallelism</a:t>
            </a:r>
          </a:p>
          <a:p>
            <a:r>
              <a:rPr lang="en-US" dirty="0"/>
              <a:t>(e.g. surfaces of a polyhedron)</a:t>
            </a:r>
          </a:p>
        </p:txBody>
      </p:sp>
      <p:sp>
        <p:nvSpPr>
          <p:cNvPr id="19" name="TextBox 18">
            <a:extLst>
              <a:ext uri="{FF2B5EF4-FFF2-40B4-BE49-F238E27FC236}">
                <a16:creationId xmlns:a16="http://schemas.microsoft.com/office/drawing/2014/main" id="{4F7A60B1-3932-C244-8673-951DBD1487CC}"/>
              </a:ext>
            </a:extLst>
          </p:cNvPr>
          <p:cNvSpPr txBox="1"/>
          <p:nvPr/>
        </p:nvSpPr>
        <p:spPr>
          <a:xfrm>
            <a:off x="271849" y="3474436"/>
            <a:ext cx="2656702" cy="646331"/>
          </a:xfrm>
          <a:prstGeom prst="rect">
            <a:avLst/>
          </a:prstGeom>
          <a:noFill/>
        </p:spPr>
        <p:txBody>
          <a:bodyPr wrap="square" rtlCol="0">
            <a:spAutoFit/>
          </a:bodyPr>
          <a:lstStyle/>
          <a:p>
            <a:r>
              <a:rPr lang="en-US" dirty="0">
                <a:solidFill>
                  <a:srgbClr val="C00000"/>
                </a:solidFill>
              </a:rPr>
              <a:t>Data feature parallelism</a:t>
            </a:r>
          </a:p>
          <a:p>
            <a:r>
              <a:rPr lang="en-US" dirty="0"/>
              <a:t>(e.g. multiple tracks)</a:t>
            </a:r>
          </a:p>
        </p:txBody>
      </p:sp>
      <p:sp>
        <p:nvSpPr>
          <p:cNvPr id="20" name="Oval 19">
            <a:extLst>
              <a:ext uri="{FF2B5EF4-FFF2-40B4-BE49-F238E27FC236}">
                <a16:creationId xmlns:a16="http://schemas.microsoft.com/office/drawing/2014/main" id="{57A08262-163C-D043-99F8-03B6355D98B7}"/>
              </a:ext>
            </a:extLst>
          </p:cNvPr>
          <p:cNvSpPr/>
          <p:nvPr/>
        </p:nvSpPr>
        <p:spPr>
          <a:xfrm>
            <a:off x="2385109" y="4049913"/>
            <a:ext cx="1013254" cy="101325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sz="1600" b="1" dirty="0">
                <a:solidFill>
                  <a:srgbClr val="FFFF00"/>
                </a:solidFill>
              </a:rPr>
              <a:t>Data</a:t>
            </a:r>
          </a:p>
        </p:txBody>
      </p:sp>
      <p:sp>
        <p:nvSpPr>
          <p:cNvPr id="21" name="Oval 20">
            <a:extLst>
              <a:ext uri="{FF2B5EF4-FFF2-40B4-BE49-F238E27FC236}">
                <a16:creationId xmlns:a16="http://schemas.microsoft.com/office/drawing/2014/main" id="{C211698F-0210-A244-8E04-AE582D9E30DC}"/>
              </a:ext>
            </a:extLst>
          </p:cNvPr>
          <p:cNvSpPr/>
          <p:nvPr/>
        </p:nvSpPr>
        <p:spPr>
          <a:xfrm>
            <a:off x="2537509" y="4202313"/>
            <a:ext cx="1013254" cy="101325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sz="1600" b="1" dirty="0">
                <a:solidFill>
                  <a:srgbClr val="FFFF00"/>
                </a:solidFill>
              </a:rPr>
              <a:t>Data</a:t>
            </a:r>
          </a:p>
        </p:txBody>
      </p:sp>
      <p:sp>
        <p:nvSpPr>
          <p:cNvPr id="22" name="Oval 21">
            <a:extLst>
              <a:ext uri="{FF2B5EF4-FFF2-40B4-BE49-F238E27FC236}">
                <a16:creationId xmlns:a16="http://schemas.microsoft.com/office/drawing/2014/main" id="{D05E7796-F091-C241-A69F-625C20402EB0}"/>
              </a:ext>
            </a:extLst>
          </p:cNvPr>
          <p:cNvSpPr/>
          <p:nvPr/>
        </p:nvSpPr>
        <p:spPr>
          <a:xfrm>
            <a:off x="2689909" y="4354713"/>
            <a:ext cx="1013254" cy="101325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sz="1600" b="1" dirty="0">
                <a:solidFill>
                  <a:srgbClr val="FFFF00"/>
                </a:solidFill>
              </a:rPr>
              <a:t>Data</a:t>
            </a:r>
          </a:p>
        </p:txBody>
      </p:sp>
      <p:sp>
        <p:nvSpPr>
          <p:cNvPr id="23" name="Oval 22">
            <a:extLst>
              <a:ext uri="{FF2B5EF4-FFF2-40B4-BE49-F238E27FC236}">
                <a16:creationId xmlns:a16="http://schemas.microsoft.com/office/drawing/2014/main" id="{1AFF4740-F324-DA4F-A533-4CCEC916F3C5}"/>
              </a:ext>
            </a:extLst>
          </p:cNvPr>
          <p:cNvSpPr/>
          <p:nvPr/>
        </p:nvSpPr>
        <p:spPr>
          <a:xfrm>
            <a:off x="2842309" y="4507113"/>
            <a:ext cx="1013254" cy="1013254"/>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sz="1600" b="1" dirty="0">
                <a:solidFill>
                  <a:srgbClr val="FFFF00"/>
                </a:solidFill>
              </a:rPr>
              <a:t>Data</a:t>
            </a:r>
          </a:p>
        </p:txBody>
      </p:sp>
      <p:cxnSp>
        <p:nvCxnSpPr>
          <p:cNvPr id="24" name="Straight Arrow Connector 23">
            <a:extLst>
              <a:ext uri="{FF2B5EF4-FFF2-40B4-BE49-F238E27FC236}">
                <a16:creationId xmlns:a16="http://schemas.microsoft.com/office/drawing/2014/main" id="{1714DD58-A845-F946-B257-8614626DFFA1}"/>
              </a:ext>
            </a:extLst>
          </p:cNvPr>
          <p:cNvCxnSpPr>
            <a:cxnSpLocks/>
            <a:stCxn id="23" idx="6"/>
            <a:endCxn id="27" idx="1"/>
          </p:cNvCxnSpPr>
          <p:nvPr/>
        </p:nvCxnSpPr>
        <p:spPr>
          <a:xfrm flipV="1">
            <a:off x="3855563" y="5011543"/>
            <a:ext cx="861456" cy="21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5E5C50AD-6359-BF49-A9DC-32143FF39662}"/>
              </a:ext>
            </a:extLst>
          </p:cNvPr>
          <p:cNvSpPr/>
          <p:nvPr/>
        </p:nvSpPr>
        <p:spPr>
          <a:xfrm>
            <a:off x="4717019" y="4506014"/>
            <a:ext cx="3073400" cy="1011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dirty="0">
              <a:solidFill>
                <a:schemeClr val="bg1"/>
              </a:solidFill>
            </a:endParaRPr>
          </a:p>
          <a:p>
            <a:pPr algn="ctr"/>
            <a:r>
              <a:rPr lang="en-US" b="1" dirty="0">
                <a:solidFill>
                  <a:schemeClr val="bg1"/>
                </a:solidFill>
              </a:rPr>
              <a:t>loop ( </a:t>
            </a:r>
            <a:r>
              <a:rPr lang="en-US" b="1" dirty="0">
                <a:solidFill>
                  <a:srgbClr val="FFFF00"/>
                </a:solidFill>
              </a:rPr>
              <a:t>Data[</a:t>
            </a:r>
            <a:r>
              <a:rPr lang="en-US" b="1" dirty="0" err="1">
                <a:solidFill>
                  <a:srgbClr val="FFFF00"/>
                </a:solidFill>
              </a:rPr>
              <a:t>i</a:t>
            </a:r>
            <a:r>
              <a:rPr lang="en-US" b="1" dirty="0">
                <a:solidFill>
                  <a:srgbClr val="FFFF00"/>
                </a:solidFill>
              </a:rPr>
              <a:t>].feature </a:t>
            </a:r>
            <a:r>
              <a:rPr lang="en-US" b="1" dirty="0">
                <a:solidFill>
                  <a:schemeClr val="bg1"/>
                </a:solidFill>
              </a:rPr>
              <a:t>)</a:t>
            </a:r>
          </a:p>
          <a:p>
            <a:pPr algn="ctr"/>
            <a:r>
              <a:rPr lang="en-US" b="1" dirty="0">
                <a:solidFill>
                  <a:schemeClr val="bg1"/>
                </a:solidFill>
              </a:rPr>
              <a:t>{ FLOPS(Data[</a:t>
            </a:r>
            <a:r>
              <a:rPr lang="en-US" b="1" dirty="0" err="1">
                <a:solidFill>
                  <a:schemeClr val="bg1"/>
                </a:solidFill>
              </a:rPr>
              <a:t>i</a:t>
            </a:r>
            <a:r>
              <a:rPr lang="en-US" b="1" dirty="0">
                <a:solidFill>
                  <a:schemeClr val="bg1"/>
                </a:solidFill>
              </a:rPr>
              <a:t>].feature) }</a:t>
            </a:r>
          </a:p>
          <a:p>
            <a:pPr algn="ctr"/>
            <a:endParaRPr lang="en-US" b="1" dirty="0">
              <a:solidFill>
                <a:schemeClr val="bg1"/>
              </a:solidFill>
            </a:endParaRPr>
          </a:p>
          <a:p>
            <a:pPr algn="ctr"/>
            <a:endParaRPr lang="en-US" b="1" dirty="0">
              <a:solidFill>
                <a:schemeClr val="bg1"/>
              </a:solidFill>
            </a:endParaRPr>
          </a:p>
        </p:txBody>
      </p:sp>
      <p:sp>
        <p:nvSpPr>
          <p:cNvPr id="29" name="TextBox 28">
            <a:extLst>
              <a:ext uri="{FF2B5EF4-FFF2-40B4-BE49-F238E27FC236}">
                <a16:creationId xmlns:a16="http://schemas.microsoft.com/office/drawing/2014/main" id="{AB4C356B-4168-0B40-9330-DFC0D7CC8DA3}"/>
              </a:ext>
            </a:extLst>
          </p:cNvPr>
          <p:cNvSpPr txBox="1"/>
          <p:nvPr/>
        </p:nvSpPr>
        <p:spPr>
          <a:xfrm>
            <a:off x="4782922" y="4017647"/>
            <a:ext cx="3073400" cy="369332"/>
          </a:xfrm>
          <a:prstGeom prst="rect">
            <a:avLst/>
          </a:prstGeom>
          <a:noFill/>
        </p:spPr>
        <p:txBody>
          <a:bodyPr wrap="square" rtlCol="0">
            <a:spAutoFit/>
          </a:bodyPr>
          <a:lstStyle/>
          <a:p>
            <a:r>
              <a:rPr lang="en-US" dirty="0">
                <a:solidFill>
                  <a:srgbClr val="FF0000"/>
                </a:solidFill>
              </a:rPr>
              <a:t>Algorithm(vector&lt;Data*&gt; &amp;)</a:t>
            </a:r>
          </a:p>
        </p:txBody>
      </p:sp>
      <p:sp>
        <p:nvSpPr>
          <p:cNvPr id="30" name="TextBox 29">
            <a:extLst>
              <a:ext uri="{FF2B5EF4-FFF2-40B4-BE49-F238E27FC236}">
                <a16:creationId xmlns:a16="http://schemas.microsoft.com/office/drawing/2014/main" id="{05FA0D41-B15D-EE4A-BD13-60C0135C8A21}"/>
              </a:ext>
            </a:extLst>
          </p:cNvPr>
          <p:cNvSpPr txBox="1"/>
          <p:nvPr/>
        </p:nvSpPr>
        <p:spPr>
          <a:xfrm>
            <a:off x="8748584" y="2248930"/>
            <a:ext cx="2842054" cy="646331"/>
          </a:xfrm>
          <a:prstGeom prst="rect">
            <a:avLst/>
          </a:prstGeom>
          <a:noFill/>
        </p:spPr>
        <p:txBody>
          <a:bodyPr wrap="square" rtlCol="0">
            <a:spAutoFit/>
          </a:bodyPr>
          <a:lstStyle/>
          <a:p>
            <a:r>
              <a:rPr lang="en-US" b="1" dirty="0"/>
              <a:t>Very few algorithms with natural inner loops</a:t>
            </a:r>
          </a:p>
        </p:txBody>
      </p:sp>
      <p:sp>
        <p:nvSpPr>
          <p:cNvPr id="31" name="TextBox 30">
            <a:extLst>
              <a:ext uri="{FF2B5EF4-FFF2-40B4-BE49-F238E27FC236}">
                <a16:creationId xmlns:a16="http://schemas.microsoft.com/office/drawing/2014/main" id="{0854B6B9-AD57-E54C-8F4A-8DF3CC5B61AA}"/>
              </a:ext>
            </a:extLst>
          </p:cNvPr>
          <p:cNvSpPr txBox="1"/>
          <p:nvPr/>
        </p:nvSpPr>
        <p:spPr>
          <a:xfrm>
            <a:off x="8748584" y="4616466"/>
            <a:ext cx="2842054" cy="646331"/>
          </a:xfrm>
          <a:prstGeom prst="rect">
            <a:avLst/>
          </a:prstGeom>
          <a:noFill/>
        </p:spPr>
        <p:txBody>
          <a:bodyPr wrap="square" rtlCol="0">
            <a:spAutoFit/>
          </a:bodyPr>
          <a:lstStyle/>
          <a:p>
            <a:r>
              <a:rPr lang="en-US" b="1" dirty="0"/>
              <a:t>Needs track-parallel environment</a:t>
            </a:r>
          </a:p>
        </p:txBody>
      </p:sp>
      <p:sp>
        <p:nvSpPr>
          <p:cNvPr id="33" name="TextBox 32">
            <a:extLst>
              <a:ext uri="{FF2B5EF4-FFF2-40B4-BE49-F238E27FC236}">
                <a16:creationId xmlns:a16="http://schemas.microsoft.com/office/drawing/2014/main" id="{91051ABF-69EC-354F-93EE-195F1F01C11B}"/>
              </a:ext>
            </a:extLst>
          </p:cNvPr>
          <p:cNvSpPr txBox="1"/>
          <p:nvPr/>
        </p:nvSpPr>
        <p:spPr>
          <a:xfrm>
            <a:off x="1606378" y="5622324"/>
            <a:ext cx="9131644" cy="646331"/>
          </a:xfrm>
          <a:prstGeom prst="rect">
            <a:avLst/>
          </a:prstGeom>
          <a:noFill/>
        </p:spPr>
        <p:txBody>
          <a:bodyPr wrap="square" rtlCol="0">
            <a:spAutoFit/>
          </a:bodyPr>
          <a:lstStyle/>
          <a:p>
            <a:r>
              <a:rPr lang="en-US" dirty="0"/>
              <a:t>Modifying the workflow involves more copy overhead, since </a:t>
            </a:r>
            <a:r>
              <a:rPr lang="en-US" dirty="0" err="1">
                <a:solidFill>
                  <a:srgbClr val="FF0000"/>
                </a:solidFill>
              </a:rPr>
              <a:t>m.feature</a:t>
            </a:r>
            <a:r>
              <a:rPr lang="en-US" dirty="0"/>
              <a:t> may be </a:t>
            </a:r>
            <a:r>
              <a:rPr lang="en-US" dirty="0" err="1"/>
              <a:t>const</a:t>
            </a:r>
            <a:r>
              <a:rPr lang="en-US" dirty="0"/>
              <a:t> data vector while </a:t>
            </a:r>
            <a:r>
              <a:rPr lang="en-US" dirty="0">
                <a:solidFill>
                  <a:srgbClr val="FF0000"/>
                </a:solidFill>
              </a:rPr>
              <a:t>data[</a:t>
            </a:r>
            <a:r>
              <a:rPr lang="en-US" dirty="0" err="1">
                <a:solidFill>
                  <a:srgbClr val="FF0000"/>
                </a:solidFill>
              </a:rPr>
              <a:t>i</a:t>
            </a:r>
            <a:r>
              <a:rPr lang="en-US" dirty="0">
                <a:solidFill>
                  <a:srgbClr val="FF0000"/>
                </a:solidFill>
              </a:rPr>
              <a:t>].feature </a:t>
            </a:r>
            <a:r>
              <a:rPr lang="en-US" dirty="0"/>
              <a:t>needs to be gathered -&gt; </a:t>
            </a:r>
            <a:r>
              <a:rPr lang="en-US" dirty="0">
                <a:solidFill>
                  <a:srgbClr val="FF0000"/>
                </a:solidFill>
              </a:rPr>
              <a:t>vector FLOPS need to worth it</a:t>
            </a:r>
          </a:p>
        </p:txBody>
      </p:sp>
      <p:sp>
        <p:nvSpPr>
          <p:cNvPr id="34" name="Slide Number Placeholder 33">
            <a:extLst>
              <a:ext uri="{FF2B5EF4-FFF2-40B4-BE49-F238E27FC236}">
                <a16:creationId xmlns:a16="http://schemas.microsoft.com/office/drawing/2014/main" id="{0C403F5F-C786-1042-9E33-ED645C747351}"/>
              </a:ext>
            </a:extLst>
          </p:cNvPr>
          <p:cNvSpPr>
            <a:spLocks noGrp="1"/>
          </p:cNvSpPr>
          <p:nvPr>
            <p:ph type="sldNum" sz="quarter" idx="12"/>
          </p:nvPr>
        </p:nvSpPr>
        <p:spPr/>
        <p:txBody>
          <a:bodyPr/>
          <a:lstStyle/>
          <a:p>
            <a:fld id="{1353AA71-9D7A-7143-AE9D-5CAA78C9A233}" type="slidenum">
              <a:rPr lang="en-US" smtClean="0"/>
              <a:t>7</a:t>
            </a:fld>
            <a:endParaRPr lang="en-US"/>
          </a:p>
        </p:txBody>
      </p:sp>
      <p:sp>
        <p:nvSpPr>
          <p:cNvPr id="25" name="Rectangle 24">
            <a:extLst>
              <a:ext uri="{FF2B5EF4-FFF2-40B4-BE49-F238E27FC236}">
                <a16:creationId xmlns:a16="http://schemas.microsoft.com/office/drawing/2014/main" id="{EF7A6BB3-7019-D940-B4DF-2F4A3F445BB2}"/>
              </a:ext>
            </a:extLst>
          </p:cNvPr>
          <p:cNvSpPr/>
          <p:nvPr/>
        </p:nvSpPr>
        <p:spPr>
          <a:xfrm>
            <a:off x="4869419" y="2228335"/>
            <a:ext cx="3073400" cy="1011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dirty="0">
              <a:solidFill>
                <a:schemeClr val="bg1"/>
              </a:solidFill>
            </a:endParaRPr>
          </a:p>
          <a:p>
            <a:pPr algn="ctr"/>
            <a:r>
              <a:rPr lang="en-US" b="1" dirty="0">
                <a:solidFill>
                  <a:schemeClr val="bg1"/>
                </a:solidFill>
              </a:rPr>
              <a:t>loop ( </a:t>
            </a:r>
            <a:r>
              <a:rPr lang="en-US" b="1" dirty="0" err="1">
                <a:solidFill>
                  <a:srgbClr val="FFFF00"/>
                </a:solidFill>
              </a:rPr>
              <a:t>m.feature</a:t>
            </a:r>
            <a:r>
              <a:rPr lang="en-US" b="1" dirty="0">
                <a:solidFill>
                  <a:srgbClr val="FFFF00"/>
                </a:solidFill>
              </a:rPr>
              <a:t>[</a:t>
            </a:r>
            <a:r>
              <a:rPr lang="en-US" b="1" dirty="0" err="1">
                <a:solidFill>
                  <a:srgbClr val="FFFF00"/>
                </a:solidFill>
              </a:rPr>
              <a:t>i</a:t>
            </a:r>
            <a:r>
              <a:rPr lang="en-US" b="1" dirty="0">
                <a:solidFill>
                  <a:srgbClr val="FFFF00"/>
                </a:solidFill>
              </a:rPr>
              <a:t>] </a:t>
            </a:r>
            <a:r>
              <a:rPr lang="en-US" b="1" dirty="0">
                <a:solidFill>
                  <a:schemeClr val="bg1"/>
                </a:solidFill>
              </a:rPr>
              <a:t>)</a:t>
            </a:r>
          </a:p>
          <a:p>
            <a:pPr algn="ctr"/>
            <a:r>
              <a:rPr lang="en-US" b="1" dirty="0">
                <a:solidFill>
                  <a:schemeClr val="bg1"/>
                </a:solidFill>
              </a:rPr>
              <a:t>{ FLOPS(Data, </a:t>
            </a:r>
            <a:r>
              <a:rPr lang="en-US" b="1" dirty="0" err="1">
                <a:solidFill>
                  <a:schemeClr val="bg1"/>
                </a:solidFill>
              </a:rPr>
              <a:t>m.feature</a:t>
            </a:r>
            <a:r>
              <a:rPr lang="en-US" b="1" dirty="0">
                <a:solidFill>
                  <a:schemeClr val="bg1"/>
                </a:solidFill>
              </a:rPr>
              <a:t>[</a:t>
            </a:r>
            <a:r>
              <a:rPr lang="en-US" b="1" dirty="0" err="1">
                <a:solidFill>
                  <a:schemeClr val="bg1"/>
                </a:solidFill>
              </a:rPr>
              <a:t>i</a:t>
            </a:r>
            <a:r>
              <a:rPr lang="en-US" b="1" dirty="0">
                <a:solidFill>
                  <a:schemeClr val="bg1"/>
                </a:solidFill>
              </a:rPr>
              <a:t>]) }</a:t>
            </a:r>
          </a:p>
          <a:p>
            <a:pPr algn="ctr"/>
            <a:endParaRPr lang="en-US" b="1" dirty="0">
              <a:solidFill>
                <a:schemeClr val="bg1"/>
              </a:solidFill>
            </a:endParaRPr>
          </a:p>
        </p:txBody>
      </p:sp>
      <p:sp>
        <p:nvSpPr>
          <p:cNvPr id="26" name="Rectangle 25">
            <a:extLst>
              <a:ext uri="{FF2B5EF4-FFF2-40B4-BE49-F238E27FC236}">
                <a16:creationId xmlns:a16="http://schemas.microsoft.com/office/drawing/2014/main" id="{367B7350-0E11-CA48-AAA9-533FB0041141}"/>
              </a:ext>
            </a:extLst>
          </p:cNvPr>
          <p:cNvSpPr/>
          <p:nvPr/>
        </p:nvSpPr>
        <p:spPr>
          <a:xfrm>
            <a:off x="5021819" y="2380735"/>
            <a:ext cx="3073400" cy="1011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dirty="0">
              <a:solidFill>
                <a:schemeClr val="bg1"/>
              </a:solidFill>
            </a:endParaRPr>
          </a:p>
          <a:p>
            <a:pPr algn="ctr"/>
            <a:r>
              <a:rPr lang="en-US" b="1" dirty="0">
                <a:solidFill>
                  <a:schemeClr val="bg1"/>
                </a:solidFill>
              </a:rPr>
              <a:t>loop ( </a:t>
            </a:r>
            <a:r>
              <a:rPr lang="en-US" b="1" dirty="0" err="1">
                <a:solidFill>
                  <a:srgbClr val="FFFF00"/>
                </a:solidFill>
              </a:rPr>
              <a:t>m.feature</a:t>
            </a:r>
            <a:r>
              <a:rPr lang="en-US" b="1" dirty="0">
                <a:solidFill>
                  <a:srgbClr val="FFFF00"/>
                </a:solidFill>
              </a:rPr>
              <a:t>[</a:t>
            </a:r>
            <a:r>
              <a:rPr lang="en-US" b="1" dirty="0" err="1">
                <a:solidFill>
                  <a:srgbClr val="FFFF00"/>
                </a:solidFill>
              </a:rPr>
              <a:t>i</a:t>
            </a:r>
            <a:r>
              <a:rPr lang="en-US" b="1" dirty="0">
                <a:solidFill>
                  <a:srgbClr val="FFFF00"/>
                </a:solidFill>
              </a:rPr>
              <a:t>] </a:t>
            </a:r>
            <a:r>
              <a:rPr lang="en-US" b="1" dirty="0">
                <a:solidFill>
                  <a:schemeClr val="bg1"/>
                </a:solidFill>
              </a:rPr>
              <a:t>)</a:t>
            </a:r>
          </a:p>
          <a:p>
            <a:pPr algn="ctr"/>
            <a:r>
              <a:rPr lang="en-US" b="1" dirty="0">
                <a:solidFill>
                  <a:schemeClr val="bg1"/>
                </a:solidFill>
              </a:rPr>
              <a:t>{ FLOPS(Data, </a:t>
            </a:r>
            <a:r>
              <a:rPr lang="en-US" b="1" dirty="0" err="1">
                <a:solidFill>
                  <a:schemeClr val="bg1"/>
                </a:solidFill>
              </a:rPr>
              <a:t>m.feature</a:t>
            </a:r>
            <a:r>
              <a:rPr lang="en-US" b="1" dirty="0">
                <a:solidFill>
                  <a:schemeClr val="bg1"/>
                </a:solidFill>
              </a:rPr>
              <a:t>[</a:t>
            </a:r>
            <a:r>
              <a:rPr lang="en-US" b="1" dirty="0" err="1">
                <a:solidFill>
                  <a:schemeClr val="bg1"/>
                </a:solidFill>
              </a:rPr>
              <a:t>i</a:t>
            </a:r>
            <a:r>
              <a:rPr lang="en-US" b="1" dirty="0">
                <a:solidFill>
                  <a:schemeClr val="bg1"/>
                </a:solidFill>
              </a:rPr>
              <a:t>]) }</a:t>
            </a:r>
          </a:p>
          <a:p>
            <a:pPr algn="ctr"/>
            <a:endParaRPr lang="en-US" b="1" dirty="0">
              <a:solidFill>
                <a:schemeClr val="bg1"/>
              </a:solidFill>
            </a:endParaRPr>
          </a:p>
        </p:txBody>
      </p:sp>
      <p:sp>
        <p:nvSpPr>
          <p:cNvPr id="28" name="Rectangle 27">
            <a:extLst>
              <a:ext uri="{FF2B5EF4-FFF2-40B4-BE49-F238E27FC236}">
                <a16:creationId xmlns:a16="http://schemas.microsoft.com/office/drawing/2014/main" id="{E03D4591-37CA-EE47-BF54-D9A1305D9794}"/>
              </a:ext>
            </a:extLst>
          </p:cNvPr>
          <p:cNvSpPr/>
          <p:nvPr/>
        </p:nvSpPr>
        <p:spPr>
          <a:xfrm>
            <a:off x="5174219" y="2533135"/>
            <a:ext cx="3073400" cy="1011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b="1" dirty="0">
              <a:solidFill>
                <a:schemeClr val="bg1"/>
              </a:solidFill>
            </a:endParaRPr>
          </a:p>
          <a:p>
            <a:pPr algn="ctr"/>
            <a:r>
              <a:rPr lang="en-US" b="1" dirty="0">
                <a:solidFill>
                  <a:schemeClr val="bg1"/>
                </a:solidFill>
              </a:rPr>
              <a:t>loop ( </a:t>
            </a:r>
            <a:r>
              <a:rPr lang="en-US" b="1" dirty="0" err="1">
                <a:solidFill>
                  <a:srgbClr val="FFFF00"/>
                </a:solidFill>
              </a:rPr>
              <a:t>m.feature</a:t>
            </a:r>
            <a:r>
              <a:rPr lang="en-US" b="1" dirty="0">
                <a:solidFill>
                  <a:srgbClr val="FFFF00"/>
                </a:solidFill>
              </a:rPr>
              <a:t>[</a:t>
            </a:r>
            <a:r>
              <a:rPr lang="en-US" b="1" dirty="0" err="1">
                <a:solidFill>
                  <a:srgbClr val="FFFF00"/>
                </a:solidFill>
              </a:rPr>
              <a:t>i</a:t>
            </a:r>
            <a:r>
              <a:rPr lang="en-US" b="1" dirty="0">
                <a:solidFill>
                  <a:srgbClr val="FFFF00"/>
                </a:solidFill>
              </a:rPr>
              <a:t>] </a:t>
            </a:r>
            <a:r>
              <a:rPr lang="en-US" b="1" dirty="0">
                <a:solidFill>
                  <a:schemeClr val="bg1"/>
                </a:solidFill>
              </a:rPr>
              <a:t>)</a:t>
            </a:r>
          </a:p>
          <a:p>
            <a:pPr algn="ctr"/>
            <a:r>
              <a:rPr lang="en-US" b="1" dirty="0">
                <a:solidFill>
                  <a:schemeClr val="bg1"/>
                </a:solidFill>
              </a:rPr>
              <a:t>{ FLOPS(Data, </a:t>
            </a:r>
            <a:r>
              <a:rPr lang="en-US" b="1" dirty="0" err="1">
                <a:solidFill>
                  <a:schemeClr val="bg1"/>
                </a:solidFill>
              </a:rPr>
              <a:t>m.feature</a:t>
            </a:r>
            <a:r>
              <a:rPr lang="en-US" b="1" dirty="0">
                <a:solidFill>
                  <a:schemeClr val="bg1"/>
                </a:solidFill>
              </a:rPr>
              <a:t>[</a:t>
            </a:r>
            <a:r>
              <a:rPr lang="en-US" b="1" dirty="0" err="1">
                <a:solidFill>
                  <a:schemeClr val="bg1"/>
                </a:solidFill>
              </a:rPr>
              <a:t>i</a:t>
            </a:r>
            <a:r>
              <a:rPr lang="en-US" b="1" dirty="0">
                <a:solidFill>
                  <a:schemeClr val="bg1"/>
                </a:solidFill>
              </a:rPr>
              <a:t>]) }</a:t>
            </a:r>
          </a:p>
          <a:p>
            <a:pPr algn="ctr"/>
            <a:endParaRPr lang="en-US" b="1" dirty="0">
              <a:solidFill>
                <a:schemeClr val="bg1"/>
              </a:solidFill>
            </a:endParaRPr>
          </a:p>
        </p:txBody>
      </p:sp>
      <p:sp>
        <p:nvSpPr>
          <p:cNvPr id="3" name="TextBox 2">
            <a:extLst>
              <a:ext uri="{FF2B5EF4-FFF2-40B4-BE49-F238E27FC236}">
                <a16:creationId xmlns:a16="http://schemas.microsoft.com/office/drawing/2014/main" id="{84972CE7-D67B-4C42-AE01-6961927FF8F3}"/>
              </a:ext>
            </a:extLst>
          </p:cNvPr>
          <p:cNvSpPr txBox="1"/>
          <p:nvPr/>
        </p:nvSpPr>
        <p:spPr>
          <a:xfrm>
            <a:off x="8247619" y="4017647"/>
            <a:ext cx="4028303" cy="461665"/>
          </a:xfrm>
          <a:prstGeom prst="rect">
            <a:avLst/>
          </a:prstGeom>
          <a:noFill/>
        </p:spPr>
        <p:txBody>
          <a:bodyPr wrap="square" rtlCol="0">
            <a:spAutoFit/>
          </a:bodyPr>
          <a:lstStyle/>
          <a:p>
            <a:r>
              <a:rPr lang="en-US" sz="2400" b="1" dirty="0">
                <a:solidFill>
                  <a:srgbClr val="FF0000"/>
                </a:solidFill>
              </a:rPr>
              <a:t>A new programming model?</a:t>
            </a:r>
          </a:p>
        </p:txBody>
      </p:sp>
    </p:spTree>
    <p:extLst>
      <p:ext uri="{BB962C8B-B14F-4D97-AF65-F5344CB8AC3E}">
        <p14:creationId xmlns:p14="http://schemas.microsoft.com/office/powerpoint/2010/main" val="21160925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23"/>
          <p:cNvSpPr txBox="1">
            <a:spLocks noGrp="1"/>
          </p:cNvSpPr>
          <p:nvPr>
            <p:ph type="body" idx="4294967295"/>
          </p:nvPr>
        </p:nvSpPr>
        <p:spPr>
          <a:xfrm>
            <a:off x="1750075" y="1868800"/>
            <a:ext cx="2808000" cy="4777500"/>
          </a:xfrm>
          <a:prstGeom prst="rect">
            <a:avLst/>
          </a:prstGeom>
        </p:spPr>
        <p:txBody>
          <a:bodyPr spcFirstLastPara="1" vert="horz" wrap="square" lIns="91425" tIns="91425" rIns="91425" bIns="91425" rtlCol="0" anchor="ctr" anchorCtr="0">
            <a:noAutofit/>
          </a:bodyPr>
          <a:lstStyle/>
          <a:p>
            <a:pPr marL="0" indent="0" algn="ctr">
              <a:buNone/>
            </a:pPr>
            <a:r>
              <a:rPr lang="pt-BR" sz="2400"/>
              <a:t>Iterate</a:t>
            </a:r>
            <a:endParaRPr sz="2400"/>
          </a:p>
          <a:p>
            <a:pPr marL="0" indent="0" algn="ctr">
              <a:spcBef>
                <a:spcPts val="300"/>
              </a:spcBef>
              <a:buNone/>
            </a:pPr>
            <a:endParaRPr sz="2400"/>
          </a:p>
          <a:p>
            <a:pPr marL="0" indent="0" algn="ctr">
              <a:spcBef>
                <a:spcPts val="300"/>
              </a:spcBef>
              <a:buNone/>
            </a:pPr>
            <a:r>
              <a:rPr lang="pt-BR" sz="2400" i="1"/>
              <a:t>f(z) = z² + c</a:t>
            </a:r>
            <a:endParaRPr sz="2400" i="1"/>
          </a:p>
          <a:p>
            <a:pPr marL="0" indent="0" algn="ctr">
              <a:spcBef>
                <a:spcPts val="300"/>
              </a:spcBef>
              <a:buNone/>
            </a:pPr>
            <a:endParaRPr sz="2400"/>
          </a:p>
          <a:p>
            <a:pPr marL="0" indent="0" algn="ctr">
              <a:spcBef>
                <a:spcPts val="300"/>
              </a:spcBef>
              <a:buNone/>
            </a:pPr>
            <a:r>
              <a:rPr lang="pt-BR" sz="2400"/>
              <a:t>N times and check if </a:t>
            </a:r>
            <a:r>
              <a:rPr lang="pt-BR" sz="2400" i="1"/>
              <a:t>z</a:t>
            </a:r>
            <a:r>
              <a:rPr lang="pt-BR" sz="2400"/>
              <a:t> diverges</a:t>
            </a:r>
            <a:endParaRPr sz="2400"/>
          </a:p>
          <a:p>
            <a:pPr marL="0" indent="0" algn="ctr">
              <a:spcBef>
                <a:spcPts val="300"/>
              </a:spcBef>
              <a:buNone/>
            </a:pPr>
            <a:endParaRPr sz="2400"/>
          </a:p>
          <a:p>
            <a:pPr marL="0" indent="0" algn="ctr">
              <a:spcBef>
                <a:spcPts val="300"/>
              </a:spcBef>
              <a:spcAft>
                <a:spcPts val="300"/>
              </a:spcAft>
              <a:buNone/>
            </a:pPr>
            <a:r>
              <a:rPr lang="pt-BR" sz="2400"/>
              <a:t>Example included in VecCore</a:t>
            </a:r>
            <a:endParaRPr sz="2400"/>
          </a:p>
        </p:txBody>
      </p:sp>
      <p:sp>
        <p:nvSpPr>
          <p:cNvPr id="363" name="Google Shape;363;p23"/>
          <p:cNvSpPr txBox="1">
            <a:spLocks noGrp="1"/>
          </p:cNvSpPr>
          <p:nvPr>
            <p:ph type="title"/>
          </p:nvPr>
        </p:nvSpPr>
        <p:spPr>
          <a:xfrm>
            <a:off x="1691175" y="375467"/>
            <a:ext cx="2944500" cy="1271100"/>
          </a:xfrm>
          <a:prstGeom prst="rect">
            <a:avLst/>
          </a:prstGeom>
        </p:spPr>
        <p:txBody>
          <a:bodyPr spcFirstLastPara="1" vert="horz" wrap="square" lIns="91425" tIns="91425" rIns="91425" bIns="91425" rtlCol="0" anchor="ctr" anchorCtr="0">
            <a:noAutofit/>
          </a:bodyPr>
          <a:lstStyle/>
          <a:p>
            <a:pPr algn="r"/>
            <a:r>
              <a:rPr lang="pt-BR"/>
              <a:t>VecCore Example: Mandelbrot Set</a:t>
            </a:r>
            <a:endParaRPr/>
          </a:p>
        </p:txBody>
      </p:sp>
      <p:sp>
        <p:nvSpPr>
          <p:cNvPr id="364" name="Google Shape;364;p23"/>
          <p:cNvSpPr txBox="1"/>
          <p:nvPr/>
        </p:nvSpPr>
        <p:spPr>
          <a:xfrm>
            <a:off x="5131325" y="769350"/>
            <a:ext cx="5287500" cy="5771100"/>
          </a:xfrm>
          <a:prstGeom prst="rect">
            <a:avLst/>
          </a:prstGeom>
          <a:solidFill>
            <a:srgbClr val="C9DAF8"/>
          </a:solidFill>
          <a:ln w="9525" cap="flat" cmpd="sng">
            <a:solidFill>
              <a:srgbClr val="22529E"/>
            </a:solidFill>
            <a:prstDash val="solid"/>
            <a:round/>
            <a:headEnd type="none" w="sm" len="sm"/>
            <a:tailEnd type="none" w="sm" len="sm"/>
          </a:ln>
        </p:spPr>
        <p:txBody>
          <a:bodyPr spcFirstLastPara="1" wrap="square" lIns="91425" tIns="91425" rIns="91425" bIns="91425" anchor="ctr" anchorCtr="0">
            <a:noAutofit/>
          </a:bodyPr>
          <a:lstStyle/>
          <a:p>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template</a:t>
            </a:r>
            <a:r>
              <a:rPr lang="pt-BR" sz="1200">
                <a:latin typeface="Source Code Pro"/>
                <a:ea typeface="Source Code Pro"/>
                <a:cs typeface="Source Code Pro"/>
                <a:sym typeface="Source Code Pro"/>
              </a:rPr>
              <a:t>&lt;</a:t>
            </a:r>
            <a:r>
              <a:rPr lang="pt-BR" sz="1200">
                <a:solidFill>
                  <a:srgbClr val="38761D"/>
                </a:solidFill>
                <a:latin typeface="Source Code Pro"/>
                <a:ea typeface="Source Code Pro"/>
                <a:cs typeface="Source Code Pro"/>
                <a:sym typeface="Source Code Pro"/>
              </a:rPr>
              <a:t>typename</a:t>
            </a:r>
            <a:r>
              <a:rPr lang="pt-BR" sz="1200">
                <a:latin typeface="Source Code Pro"/>
                <a:ea typeface="Source Code Pro"/>
                <a:cs typeface="Source Code Pro"/>
                <a:sym typeface="Source Code Pro"/>
              </a:rPr>
              <a:t> T&gt;</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void</a:t>
            </a:r>
            <a:r>
              <a:rPr lang="pt-BR" sz="1200">
                <a:latin typeface="Source Code Pro"/>
                <a:ea typeface="Source Code Pro"/>
                <a:cs typeface="Source Code Pro"/>
                <a:sym typeface="Source Code Pro"/>
              </a:rPr>
              <a:t> mandelbrot(T xmin, T xmax,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nx,</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T ymin, T ymax,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ny,</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max_iter,</a:t>
            </a:r>
            <a:endParaRPr sz="1200">
              <a:latin typeface="Source Code Pro"/>
              <a:ea typeface="Source Code Pro"/>
              <a:cs typeface="Source Code Pro"/>
              <a:sym typeface="Source Code Pro"/>
            </a:endParaRPr>
          </a:p>
          <a:p>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unsigned char</a:t>
            </a:r>
            <a:r>
              <a:rPr lang="pt-BR" sz="1200">
                <a:latin typeface="Source Code Pro"/>
                <a:ea typeface="Source Code Pro"/>
                <a:cs typeface="Source Code Pro"/>
                <a:sym typeface="Source Code Pro"/>
              </a:rPr>
              <a:t> *image)</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T dx = (xmax - xmin) / T(nx);</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T dy = (ymax - ymin) / T(ny);</a:t>
            </a:r>
            <a:br>
              <a:rPr lang="pt-BR" sz="1200">
                <a:latin typeface="Source Code Pro"/>
                <a:ea typeface="Source Code Pro"/>
                <a:cs typeface="Source Code Pro"/>
                <a:sym typeface="Source Code Pro"/>
              </a:rPr>
            </a:b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B45F06"/>
                </a:solidFill>
                <a:latin typeface="Source Code Pro"/>
                <a:ea typeface="Source Code Pro"/>
                <a:cs typeface="Source Code Pro"/>
                <a:sym typeface="Source Code Pro"/>
              </a:rPr>
              <a:t>for</a:t>
            </a:r>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i = </a:t>
            </a:r>
            <a:r>
              <a:rPr lang="pt-BR" sz="1200">
                <a:solidFill>
                  <a:srgbClr val="A64D79"/>
                </a:solidFill>
                <a:latin typeface="Source Code Pro"/>
                <a:ea typeface="Source Code Pro"/>
                <a:cs typeface="Source Code Pro"/>
                <a:sym typeface="Source Code Pro"/>
              </a:rPr>
              <a:t>0</a:t>
            </a:r>
            <a:r>
              <a:rPr lang="pt-BR" sz="1200">
                <a:latin typeface="Source Code Pro"/>
                <a:ea typeface="Source Code Pro"/>
                <a:cs typeface="Source Code Pro"/>
                <a:sym typeface="Source Code Pro"/>
              </a:rPr>
              <a:t>; i &lt; nx; ++i)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B45F06"/>
                </a:solidFill>
                <a:latin typeface="Source Code Pro"/>
                <a:ea typeface="Source Code Pro"/>
                <a:cs typeface="Source Code Pro"/>
                <a:sym typeface="Source Code Pro"/>
              </a:rPr>
              <a:t>for</a:t>
            </a:r>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j = </a:t>
            </a:r>
            <a:r>
              <a:rPr lang="pt-BR" sz="1200">
                <a:solidFill>
                  <a:srgbClr val="A64D79"/>
                </a:solidFill>
                <a:latin typeface="Source Code Pro"/>
                <a:ea typeface="Source Code Pro"/>
                <a:cs typeface="Source Code Pro"/>
                <a:sym typeface="Source Code Pro"/>
              </a:rPr>
              <a:t>0</a:t>
            </a:r>
            <a:r>
              <a:rPr lang="pt-BR" sz="1200">
                <a:latin typeface="Source Code Pro"/>
                <a:ea typeface="Source Code Pro"/>
                <a:cs typeface="Source Code Pro"/>
                <a:sym typeface="Source Code Pro"/>
              </a:rPr>
              <a:t>; j &lt; ny; ++j)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38761D"/>
                </a:solidFill>
                <a:latin typeface="Source Code Pro"/>
                <a:ea typeface="Source Code Pro"/>
                <a:cs typeface="Source Code Pro"/>
                <a:sym typeface="Source Code Pro"/>
              </a:rPr>
              <a:t>size_t</a:t>
            </a:r>
            <a:r>
              <a:rPr lang="pt-BR" sz="1200">
                <a:latin typeface="Source Code Pro"/>
                <a:ea typeface="Source Code Pro"/>
                <a:cs typeface="Source Code Pro"/>
                <a:sym typeface="Source Code Pro"/>
              </a:rPr>
              <a:t> k = </a:t>
            </a:r>
            <a:r>
              <a:rPr lang="pt-BR" sz="1200">
                <a:solidFill>
                  <a:srgbClr val="A64D79"/>
                </a:solidFill>
                <a:latin typeface="Source Code Pro"/>
                <a:ea typeface="Source Code Pro"/>
                <a:cs typeface="Source Code Pro"/>
                <a:sym typeface="Source Code Pro"/>
              </a:rPr>
              <a:t>0</a:t>
            </a:r>
            <a:r>
              <a:rPr lang="pt-BR" sz="1200">
                <a:latin typeface="Source Code Pro"/>
                <a:ea typeface="Source Code Pro"/>
                <a:cs typeface="Source Code Pro"/>
                <a:sym typeface="Source Code Pro"/>
              </a:rPr>
              <a:t>;</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T x = xmin + T(i) * dx, cr = x, zr = x;</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T y = ymin + T(j) * dy, ci = y, zi = y;</a:t>
            </a:r>
            <a:br>
              <a:rPr lang="pt-BR" sz="1200">
                <a:latin typeface="Source Code Pro"/>
                <a:ea typeface="Source Code Pro"/>
                <a:cs typeface="Source Code Pro"/>
                <a:sym typeface="Source Code Pro"/>
              </a:rPr>
            </a:b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r>
              <a:rPr lang="pt-BR" sz="1200">
                <a:solidFill>
                  <a:srgbClr val="B45F06"/>
                </a:solidFill>
                <a:latin typeface="Source Code Pro"/>
                <a:ea typeface="Source Code Pro"/>
                <a:cs typeface="Source Code Pro"/>
                <a:sym typeface="Source Code Pro"/>
              </a:rPr>
              <a:t>do</a:t>
            </a:r>
            <a:r>
              <a:rPr lang="pt-BR" sz="1200">
                <a:latin typeface="Source Code Pro"/>
                <a:ea typeface="Source Code Pro"/>
                <a:cs typeface="Source Code Pro"/>
                <a:sym typeface="Source Code Pro"/>
              </a:rPr>
              <a:t>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x  = zr*zr - zi*zi + cr;</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y  = </a:t>
            </a:r>
            <a:r>
              <a:rPr lang="pt-BR" sz="1200">
                <a:solidFill>
                  <a:srgbClr val="A64D79"/>
                </a:solidFill>
                <a:latin typeface="Source Code Pro"/>
                <a:ea typeface="Source Code Pro"/>
                <a:cs typeface="Source Code Pro"/>
                <a:sym typeface="Source Code Pro"/>
              </a:rPr>
              <a:t>2.0</a:t>
            </a:r>
            <a:r>
              <a:rPr lang="pt-BR" sz="1200">
                <a:latin typeface="Source Code Pro"/>
                <a:ea typeface="Source Code Pro"/>
                <a:cs typeface="Source Code Pro"/>
                <a:sym typeface="Source Code Pro"/>
              </a:rPr>
              <a:t> * zr*zi + ci;</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zr = x;</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zi = y;</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 </a:t>
            </a:r>
            <a:r>
              <a:rPr lang="pt-BR" sz="1200">
                <a:solidFill>
                  <a:srgbClr val="B45F06"/>
                </a:solidFill>
                <a:latin typeface="Source Code Pro"/>
                <a:ea typeface="Source Code Pro"/>
                <a:cs typeface="Source Code Pro"/>
                <a:sym typeface="Source Code Pro"/>
              </a:rPr>
              <a:t>while</a:t>
            </a:r>
            <a:r>
              <a:rPr lang="pt-BR" sz="1200">
                <a:latin typeface="Source Code Pro"/>
                <a:ea typeface="Source Code Pro"/>
                <a:cs typeface="Source Code Pro"/>
                <a:sym typeface="Source Code Pro"/>
              </a:rPr>
              <a:t> (++k &lt; max_iter &amp;&amp; </a:t>
            </a:r>
            <a:endParaRPr sz="1200">
              <a:latin typeface="Source Code Pro"/>
              <a:ea typeface="Source Code Pro"/>
              <a:cs typeface="Source Code Pro"/>
              <a:sym typeface="Source Code Pro"/>
            </a:endParaRPr>
          </a:p>
          <a:p>
            <a:r>
              <a:rPr lang="pt-BR" sz="1200">
                <a:latin typeface="Source Code Pro"/>
                <a:ea typeface="Source Code Pro"/>
                <a:cs typeface="Source Code Pro"/>
                <a:sym typeface="Source Code Pro"/>
              </a:rPr>
              <a:t>                            (zr*zr+zi*zi &lt; </a:t>
            </a:r>
            <a:r>
              <a:rPr lang="pt-BR" sz="1200">
                <a:solidFill>
                  <a:srgbClr val="A64D79"/>
                </a:solidFill>
                <a:latin typeface="Source Code Pro"/>
                <a:ea typeface="Source Code Pro"/>
                <a:cs typeface="Source Code Pro"/>
                <a:sym typeface="Source Code Pro"/>
              </a:rPr>
              <a:t>4.0</a:t>
            </a:r>
            <a:r>
              <a:rPr lang="pt-BR" sz="1200">
                <a:latin typeface="Source Code Pro"/>
                <a:ea typeface="Source Code Pro"/>
                <a:cs typeface="Source Code Pro"/>
                <a:sym typeface="Source Code Pro"/>
              </a:rPr>
              <a:t>));</a:t>
            </a:r>
            <a:br>
              <a:rPr lang="pt-BR" sz="1200">
                <a:latin typeface="Source Code Pro"/>
                <a:ea typeface="Source Code Pro"/>
                <a:cs typeface="Source Code Pro"/>
                <a:sym typeface="Source Code Pro"/>
              </a:rPr>
            </a:b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image[ny*i+j] = k;</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br>
              <a:rPr lang="pt-BR" sz="1200">
                <a:latin typeface="Source Code Pro"/>
                <a:ea typeface="Source Code Pro"/>
                <a:cs typeface="Source Code Pro"/>
                <a:sym typeface="Source Code Pro"/>
              </a:rPr>
            </a:br>
            <a:r>
              <a:rPr lang="pt-BR" sz="1200">
                <a:latin typeface="Source Code Pro"/>
                <a:ea typeface="Source Code Pro"/>
                <a:cs typeface="Source Code Pro"/>
                <a:sym typeface="Source Code Pro"/>
              </a:rPr>
              <a:t>   }</a:t>
            </a:r>
            <a:endParaRPr sz="1200">
              <a:latin typeface="Source Code Pro"/>
              <a:ea typeface="Source Code Pro"/>
              <a:cs typeface="Source Code Pro"/>
              <a:sym typeface="Source Code Pro"/>
            </a:endParaRPr>
          </a:p>
        </p:txBody>
      </p:sp>
      <p:sp>
        <p:nvSpPr>
          <p:cNvPr id="365" name="Google Shape;365;p23"/>
          <p:cNvSpPr txBox="1"/>
          <p:nvPr/>
        </p:nvSpPr>
        <p:spPr>
          <a:xfrm>
            <a:off x="5131325" y="255763"/>
            <a:ext cx="5287500" cy="513600"/>
          </a:xfrm>
          <a:prstGeom prst="rect">
            <a:avLst/>
          </a:prstGeom>
          <a:noFill/>
          <a:ln>
            <a:noFill/>
          </a:ln>
        </p:spPr>
        <p:txBody>
          <a:bodyPr spcFirstLastPara="1" wrap="square" lIns="91425" tIns="91425" rIns="91425" bIns="91425" anchor="ctr" anchorCtr="0">
            <a:noAutofit/>
          </a:bodyPr>
          <a:lstStyle/>
          <a:p>
            <a:pPr algn="ctr"/>
            <a:r>
              <a:rPr lang="pt-BR">
                <a:solidFill>
                  <a:srgbClr val="0071C5"/>
                </a:solidFill>
                <a:latin typeface="Roboto Medium"/>
                <a:ea typeface="Roboto Medium"/>
                <a:cs typeface="Roboto Medium"/>
                <a:sym typeface="Roboto Medium"/>
              </a:rPr>
              <a:t>Scalar Implementation</a:t>
            </a:r>
            <a:endParaRPr>
              <a:solidFill>
                <a:srgbClr val="0071C5"/>
              </a:solidFill>
              <a:latin typeface="Roboto Medium"/>
              <a:ea typeface="Roboto Medium"/>
              <a:cs typeface="Roboto Medium"/>
              <a:sym typeface="Roboto Medium"/>
            </a:endParaRPr>
          </a:p>
        </p:txBody>
      </p:sp>
      <p:sp>
        <p:nvSpPr>
          <p:cNvPr id="366" name="Google Shape;366;p23"/>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70</a:t>
            </a:fld>
            <a:endParaRPr/>
          </a:p>
        </p:txBody>
      </p:sp>
    </p:spTree>
    <p:extLst>
      <p:ext uri="{BB962C8B-B14F-4D97-AF65-F5344CB8AC3E}">
        <p14:creationId xmlns:p14="http://schemas.microsoft.com/office/powerpoint/2010/main" val="30237335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4"/>
          <p:cNvSpPr txBox="1">
            <a:spLocks noGrp="1"/>
          </p:cNvSpPr>
          <p:nvPr>
            <p:ph type="body" idx="4294967295"/>
          </p:nvPr>
        </p:nvSpPr>
        <p:spPr>
          <a:xfrm>
            <a:off x="1750075" y="1868800"/>
            <a:ext cx="2808000" cy="4777500"/>
          </a:xfrm>
          <a:prstGeom prst="rect">
            <a:avLst/>
          </a:prstGeom>
        </p:spPr>
        <p:txBody>
          <a:bodyPr spcFirstLastPara="1" vert="horz" wrap="square" lIns="91425" tIns="91425" rIns="91425" bIns="91425" rtlCol="0" anchor="ctr" anchorCtr="0">
            <a:noAutofit/>
          </a:bodyPr>
          <a:lstStyle/>
          <a:p>
            <a:pPr marL="0" indent="0" algn="ctr">
              <a:buNone/>
            </a:pPr>
            <a:r>
              <a:rPr lang="pt-BR" sz="2400"/>
              <a:t>Iterate</a:t>
            </a:r>
            <a:endParaRPr sz="2400"/>
          </a:p>
          <a:p>
            <a:pPr marL="0" indent="0" algn="ctr">
              <a:spcBef>
                <a:spcPts val="300"/>
              </a:spcBef>
              <a:buNone/>
            </a:pPr>
            <a:endParaRPr sz="2400"/>
          </a:p>
          <a:p>
            <a:pPr marL="0" indent="0" algn="ctr">
              <a:spcBef>
                <a:spcPts val="300"/>
              </a:spcBef>
              <a:buNone/>
            </a:pPr>
            <a:r>
              <a:rPr lang="pt-BR" sz="2400" i="1"/>
              <a:t>f(z) = z² + c</a:t>
            </a:r>
            <a:endParaRPr sz="2400" i="1"/>
          </a:p>
          <a:p>
            <a:pPr marL="0" indent="0" algn="ctr">
              <a:spcBef>
                <a:spcPts val="300"/>
              </a:spcBef>
              <a:buNone/>
            </a:pPr>
            <a:endParaRPr sz="2400"/>
          </a:p>
          <a:p>
            <a:pPr marL="0" indent="0" algn="ctr">
              <a:spcBef>
                <a:spcPts val="300"/>
              </a:spcBef>
              <a:buNone/>
            </a:pPr>
            <a:r>
              <a:rPr lang="pt-BR" sz="2400"/>
              <a:t>N times and check if </a:t>
            </a:r>
            <a:r>
              <a:rPr lang="pt-BR" sz="2400" i="1"/>
              <a:t>z</a:t>
            </a:r>
            <a:r>
              <a:rPr lang="pt-BR" sz="2400"/>
              <a:t> diverges</a:t>
            </a:r>
            <a:endParaRPr sz="2400"/>
          </a:p>
          <a:p>
            <a:pPr marL="0" indent="0" algn="ctr">
              <a:spcBef>
                <a:spcPts val="300"/>
              </a:spcBef>
              <a:buNone/>
            </a:pPr>
            <a:endParaRPr sz="2400"/>
          </a:p>
          <a:p>
            <a:pPr marL="0" indent="0" algn="ctr">
              <a:spcBef>
                <a:spcPts val="300"/>
              </a:spcBef>
              <a:spcAft>
                <a:spcPts val="300"/>
              </a:spcAft>
              <a:buNone/>
            </a:pPr>
            <a:r>
              <a:rPr lang="pt-BR" sz="2400"/>
              <a:t>Example included in VecCore</a:t>
            </a:r>
            <a:endParaRPr sz="2400"/>
          </a:p>
        </p:txBody>
      </p:sp>
      <p:sp>
        <p:nvSpPr>
          <p:cNvPr id="372" name="Google Shape;372;p24"/>
          <p:cNvSpPr txBox="1">
            <a:spLocks noGrp="1"/>
          </p:cNvSpPr>
          <p:nvPr>
            <p:ph type="title"/>
          </p:nvPr>
        </p:nvSpPr>
        <p:spPr>
          <a:xfrm>
            <a:off x="1691175" y="375467"/>
            <a:ext cx="2944500" cy="1271100"/>
          </a:xfrm>
          <a:prstGeom prst="rect">
            <a:avLst/>
          </a:prstGeom>
        </p:spPr>
        <p:txBody>
          <a:bodyPr spcFirstLastPara="1" vert="horz" wrap="square" lIns="91425" tIns="91425" rIns="91425" bIns="91425" rtlCol="0" anchor="ctr" anchorCtr="0">
            <a:noAutofit/>
          </a:bodyPr>
          <a:lstStyle/>
          <a:p>
            <a:pPr algn="r"/>
            <a:r>
              <a:rPr lang="pt-BR"/>
              <a:t>VecCore Example: Mandelbrot Set</a:t>
            </a:r>
            <a:endParaRPr/>
          </a:p>
        </p:txBody>
      </p:sp>
      <p:sp>
        <p:nvSpPr>
          <p:cNvPr id="373" name="Google Shape;373;p24"/>
          <p:cNvSpPr txBox="1"/>
          <p:nvPr/>
        </p:nvSpPr>
        <p:spPr>
          <a:xfrm>
            <a:off x="5131325" y="765775"/>
            <a:ext cx="5287500" cy="5755500"/>
          </a:xfrm>
          <a:prstGeom prst="rect">
            <a:avLst/>
          </a:prstGeom>
          <a:solidFill>
            <a:srgbClr val="C9DAF8"/>
          </a:solidFill>
          <a:ln w="9525" cap="flat" cmpd="sng">
            <a:solidFill>
              <a:srgbClr val="22529E"/>
            </a:solidFill>
            <a:prstDash val="solid"/>
            <a:round/>
            <a:headEnd type="none" w="sm" len="sm"/>
            <a:tailEnd type="none" w="sm" len="sm"/>
          </a:ln>
        </p:spPr>
        <p:txBody>
          <a:bodyPr spcFirstLastPara="1" wrap="square" lIns="91425" tIns="91425" rIns="91425" bIns="91425" anchor="ctr" anchorCtr="0">
            <a:noAutofit/>
          </a:bodyPr>
          <a:lstStyle/>
          <a:p>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template</a:t>
            </a:r>
            <a:r>
              <a:rPr lang="pt-BR" sz="1000">
                <a:latin typeface="Source Code Pro"/>
                <a:ea typeface="Source Code Pro"/>
                <a:cs typeface="Source Code Pro"/>
                <a:sym typeface="Source Code Pro"/>
              </a:rPr>
              <a:t>&lt;</a:t>
            </a:r>
            <a:r>
              <a:rPr lang="pt-BR" sz="1000">
                <a:solidFill>
                  <a:srgbClr val="38761D"/>
                </a:solidFill>
                <a:latin typeface="Source Code Pro"/>
                <a:ea typeface="Source Code Pro"/>
                <a:cs typeface="Source Code Pro"/>
                <a:sym typeface="Source Code Pro"/>
              </a:rPr>
              <a:t>typename</a:t>
            </a:r>
            <a:r>
              <a:rPr lang="pt-BR" sz="1000">
                <a:latin typeface="Source Code Pro"/>
                <a:ea typeface="Source Code Pro"/>
                <a:cs typeface="Source Code Pro"/>
                <a:sym typeface="Source Code Pro"/>
              </a:rPr>
              <a:t> T&gt;</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void</a:t>
            </a:r>
            <a:r>
              <a:rPr lang="pt-BR" sz="1000">
                <a:latin typeface="Source Code Pro"/>
                <a:ea typeface="Source Code Pro"/>
                <a:cs typeface="Source Code Pro"/>
                <a:sym typeface="Source Code Pro"/>
              </a:rPr>
              <a:t> mandelbrot_v(Scalar&lt;T&gt; xmin, Scalar&lt;T&gt; xmax, </a:t>
            </a:r>
            <a:r>
              <a:rPr lang="pt-BR" sz="1000">
                <a:solidFill>
                  <a:srgbClr val="38761D"/>
                </a:solidFill>
                <a:latin typeface="Source Code Pro"/>
                <a:ea typeface="Source Code Pro"/>
                <a:cs typeface="Source Code Pro"/>
                <a:sym typeface="Source Code Pro"/>
              </a:rPr>
              <a:t>size_t</a:t>
            </a:r>
            <a:r>
              <a:rPr lang="pt-BR" sz="1000">
                <a:latin typeface="Source Code Pro"/>
                <a:ea typeface="Source Code Pro"/>
                <a:cs typeface="Source Code Pro"/>
                <a:sym typeface="Source Code Pro"/>
              </a:rPr>
              <a:t> nx,</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Scalar&lt;T&gt; ymin, Scalar&lt;T&gt; ymax, </a:t>
            </a:r>
            <a:r>
              <a:rPr lang="pt-BR" sz="1000">
                <a:solidFill>
                  <a:srgbClr val="38761D"/>
                </a:solidFill>
                <a:latin typeface="Source Code Pro"/>
                <a:ea typeface="Source Code Pro"/>
                <a:cs typeface="Source Code Pro"/>
                <a:sym typeface="Source Code Pro"/>
              </a:rPr>
              <a:t>size_t</a:t>
            </a:r>
            <a:r>
              <a:rPr lang="pt-BR" sz="1000">
                <a:latin typeface="Source Code Pro"/>
                <a:ea typeface="Source Code Pro"/>
                <a:cs typeface="Source Code Pro"/>
                <a:sym typeface="Source Code Pro"/>
              </a:rPr>
              <a:t> ny,</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Scalar&lt;Index&lt;T&gt;&gt; max_iter, </a:t>
            </a:r>
            <a:endParaRPr sz="1000">
              <a:latin typeface="Source Code Pro"/>
              <a:ea typeface="Source Code Pro"/>
              <a:cs typeface="Source Code Pro"/>
              <a:sym typeface="Source Code Pro"/>
            </a:endParaRPr>
          </a:p>
          <a:p>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unsigned char</a:t>
            </a:r>
            <a:r>
              <a:rPr lang="pt-BR" sz="1000">
                <a:latin typeface="Source Code Pro"/>
                <a:ea typeface="Source Code Pro"/>
                <a:cs typeface="Source Code Pro"/>
                <a:sym typeface="Source Code Pro"/>
              </a:rPr>
              <a:t> *image)</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T iota;</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B45F06"/>
                </a:solidFill>
                <a:latin typeface="Source Code Pro"/>
                <a:ea typeface="Source Code Pro"/>
                <a:cs typeface="Source Code Pro"/>
                <a:sym typeface="Source Code Pro"/>
              </a:rPr>
              <a:t>for</a:t>
            </a:r>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size_t</a:t>
            </a:r>
            <a:r>
              <a:rPr lang="pt-BR" sz="1000">
                <a:latin typeface="Source Code Pro"/>
                <a:ea typeface="Source Code Pro"/>
                <a:cs typeface="Source Code Pro"/>
                <a:sym typeface="Source Code Pro"/>
              </a:rPr>
              <a:t> i = </a:t>
            </a:r>
            <a:r>
              <a:rPr lang="pt-BR" sz="1000">
                <a:solidFill>
                  <a:srgbClr val="A64D79"/>
                </a:solidFill>
                <a:latin typeface="Source Code Pro"/>
                <a:ea typeface="Source Code Pro"/>
                <a:cs typeface="Source Code Pro"/>
                <a:sym typeface="Source Code Pro"/>
              </a:rPr>
              <a:t>0</a:t>
            </a:r>
            <a:r>
              <a:rPr lang="pt-BR" sz="1000">
                <a:latin typeface="Source Code Pro"/>
                <a:ea typeface="Source Code Pro"/>
                <a:cs typeface="Source Code Pro"/>
                <a:sym typeface="Source Code Pro"/>
              </a:rPr>
              <a:t>; i &lt; VectorSize&lt;T&gt;(); ++i)</a:t>
            </a:r>
            <a:endParaRPr sz="1000">
              <a:latin typeface="Source Code Pro"/>
              <a:ea typeface="Source Code Pro"/>
              <a:cs typeface="Source Code Pro"/>
              <a:sym typeface="Source Code Pro"/>
            </a:endParaRPr>
          </a:p>
          <a:p>
            <a:r>
              <a:rPr lang="pt-BR" sz="1000">
                <a:latin typeface="Source Code Pro"/>
                <a:ea typeface="Source Code Pro"/>
                <a:cs typeface="Source Code Pro"/>
                <a:sym typeface="Source Code Pro"/>
              </a:rPr>
              <a:t>           Set&lt;T&gt;(iota, i, i);</a:t>
            </a:r>
            <a:br>
              <a:rPr lang="pt-BR" sz="1000">
                <a:latin typeface="Source Code Pro"/>
                <a:ea typeface="Source Code Pro"/>
                <a:cs typeface="Source Code Pro"/>
                <a:sym typeface="Source Code Pro"/>
              </a:rPr>
            </a:b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T dx = T(xmax - xmin) / T(nx);</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T dy = T(ymax - ymin) / T(ny), </a:t>
            </a:r>
            <a:r>
              <a:rPr lang="pt-BR" sz="1000" b="1">
                <a:latin typeface="Source Code Pro"/>
                <a:ea typeface="Source Code Pro"/>
                <a:cs typeface="Source Code Pro"/>
                <a:sym typeface="Source Code Pro"/>
              </a:rPr>
              <a:t>dyv = iota * dy</a:t>
            </a:r>
            <a:r>
              <a:rPr lang="pt-BR" sz="1000">
                <a:latin typeface="Source Code Pro"/>
                <a:ea typeface="Source Code Pro"/>
                <a:cs typeface="Source Code Pro"/>
                <a:sym typeface="Source Code Pro"/>
              </a:rPr>
              <a:t>;</a:t>
            </a:r>
            <a:br>
              <a:rPr lang="pt-BR" sz="1000">
                <a:latin typeface="Source Code Pro"/>
                <a:ea typeface="Source Code Pro"/>
                <a:cs typeface="Source Code Pro"/>
                <a:sym typeface="Source Code Pro"/>
              </a:rPr>
            </a:b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B45F06"/>
                </a:solidFill>
                <a:latin typeface="Source Code Pro"/>
                <a:ea typeface="Source Code Pro"/>
                <a:cs typeface="Source Code Pro"/>
                <a:sym typeface="Source Code Pro"/>
              </a:rPr>
              <a:t>for</a:t>
            </a:r>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size_t</a:t>
            </a:r>
            <a:r>
              <a:rPr lang="pt-BR" sz="1000">
                <a:latin typeface="Source Code Pro"/>
                <a:ea typeface="Source Code Pro"/>
                <a:cs typeface="Source Code Pro"/>
                <a:sym typeface="Source Code Pro"/>
              </a:rPr>
              <a:t> i = </a:t>
            </a:r>
            <a:r>
              <a:rPr lang="pt-BR" sz="1000">
                <a:solidFill>
                  <a:srgbClr val="A64D79"/>
                </a:solidFill>
                <a:latin typeface="Source Code Pro"/>
                <a:ea typeface="Source Code Pro"/>
                <a:cs typeface="Source Code Pro"/>
                <a:sym typeface="Source Code Pro"/>
              </a:rPr>
              <a:t>0</a:t>
            </a:r>
            <a:r>
              <a:rPr lang="pt-BR" sz="1000">
                <a:latin typeface="Source Code Pro"/>
                <a:ea typeface="Source Code Pro"/>
                <a:cs typeface="Source Code Pro"/>
                <a:sym typeface="Source Code Pro"/>
              </a:rPr>
              <a:t>; i &lt; nx; ++i)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B45F06"/>
                </a:solidFill>
                <a:latin typeface="Source Code Pro"/>
                <a:ea typeface="Source Code Pro"/>
                <a:cs typeface="Source Code Pro"/>
                <a:sym typeface="Source Code Pro"/>
              </a:rPr>
              <a:t>for</a:t>
            </a:r>
            <a:r>
              <a:rPr lang="pt-BR" sz="1000">
                <a:latin typeface="Source Code Pro"/>
                <a:ea typeface="Source Code Pro"/>
                <a:cs typeface="Source Code Pro"/>
                <a:sym typeface="Source Code Pro"/>
              </a:rPr>
              <a:t> (size_t j = </a:t>
            </a:r>
            <a:r>
              <a:rPr lang="pt-BR" sz="1000">
                <a:solidFill>
                  <a:srgbClr val="A64D79"/>
                </a:solidFill>
                <a:latin typeface="Source Code Pro"/>
                <a:ea typeface="Source Code Pro"/>
                <a:cs typeface="Source Code Pro"/>
                <a:sym typeface="Source Code Pro"/>
              </a:rPr>
              <a:t>0</a:t>
            </a:r>
            <a:r>
              <a:rPr lang="pt-BR" sz="1000">
                <a:latin typeface="Source Code Pro"/>
                <a:ea typeface="Source Code Pro"/>
                <a:cs typeface="Source Code Pro"/>
                <a:sym typeface="Source Code Pro"/>
              </a:rPr>
              <a:t>; j &lt; ny; </a:t>
            </a:r>
            <a:r>
              <a:rPr lang="pt-BR" sz="1000" b="1">
                <a:latin typeface="Source Code Pro"/>
                <a:ea typeface="Source Code Pro"/>
                <a:cs typeface="Source Code Pro"/>
                <a:sym typeface="Source Code Pro"/>
              </a:rPr>
              <a:t>j += VectorSize&lt;T&gt;()</a:t>
            </a:r>
            <a:r>
              <a:rPr lang="pt-BR" sz="1000">
                <a:latin typeface="Source Code Pro"/>
                <a:ea typeface="Source Code Pro"/>
                <a:cs typeface="Source Code Pro"/>
                <a:sym typeface="Source Code Pro"/>
              </a:rPr>
              <a:t>)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Scalar&lt;Index&lt;T&gt;&gt; k{</a:t>
            </a:r>
            <a:r>
              <a:rPr lang="pt-BR" sz="1000">
                <a:solidFill>
                  <a:srgbClr val="A64D79"/>
                </a:solidFill>
                <a:latin typeface="Source Code Pro"/>
                <a:ea typeface="Source Code Pro"/>
                <a:cs typeface="Source Code Pro"/>
                <a:sym typeface="Source Code Pro"/>
              </a:rPr>
              <a:t>0</a:t>
            </a:r>
            <a:r>
              <a:rPr lang="pt-BR" sz="1000">
                <a:latin typeface="Source Code Pro"/>
                <a:ea typeface="Source Code Pro"/>
                <a:cs typeface="Source Code Pro"/>
                <a:sym typeface="Source Code Pro"/>
              </a:rPr>
              <a:t>};</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T x = xmin + T(i) * dx,       cr = x, zr = x;</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T y = ymin + T(j) * dy + </a:t>
            </a:r>
            <a:r>
              <a:rPr lang="pt-BR" sz="1000" b="1">
                <a:latin typeface="Source Code Pro"/>
                <a:ea typeface="Source Code Pro"/>
                <a:cs typeface="Source Code Pro"/>
                <a:sym typeface="Source Code Pro"/>
              </a:rPr>
              <a:t>dyv</a:t>
            </a:r>
            <a:r>
              <a:rPr lang="pt-BR" sz="1000">
                <a:latin typeface="Source Code Pro"/>
                <a:ea typeface="Source Code Pro"/>
                <a:cs typeface="Source Code Pro"/>
                <a:sym typeface="Source Code Pro"/>
              </a:rPr>
              <a:t>, ci = y, zi = y;</a:t>
            </a:r>
            <a:br>
              <a:rPr lang="pt-BR" sz="1000">
                <a:latin typeface="Source Code Pro"/>
                <a:ea typeface="Source Code Pro"/>
                <a:cs typeface="Source Code Pro"/>
                <a:sym typeface="Source Code Pro"/>
              </a:rPr>
            </a:b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b="1">
                <a:latin typeface="Source Code Pro"/>
                <a:ea typeface="Source Code Pro"/>
                <a:cs typeface="Source Code Pro"/>
                <a:sym typeface="Source Code Pro"/>
              </a:rPr>
              <a:t>Index&lt;T&gt; kv{0};</a:t>
            </a:r>
            <a:br>
              <a:rPr lang="pt-BR" sz="1000" b="1">
                <a:latin typeface="Source Code Pro"/>
                <a:ea typeface="Source Code Pro"/>
                <a:cs typeface="Source Code Pro"/>
                <a:sym typeface="Source Code Pro"/>
              </a:rPr>
            </a:br>
            <a:r>
              <a:rPr lang="pt-BR" sz="1000" b="1">
                <a:latin typeface="Source Code Pro"/>
                <a:ea typeface="Source Code Pro"/>
                <a:cs typeface="Source Code Pro"/>
                <a:sym typeface="Source Code Pro"/>
              </a:rPr>
              <a:t>               Mask&lt;T&gt; m{true};</a:t>
            </a:r>
            <a:br>
              <a:rPr lang="pt-BR" sz="1000">
                <a:latin typeface="Source Code Pro"/>
                <a:ea typeface="Source Code Pro"/>
                <a:cs typeface="Source Code Pro"/>
                <a:sym typeface="Source Code Pro"/>
              </a:rPr>
            </a:b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B45F06"/>
                </a:solidFill>
                <a:latin typeface="Source Code Pro"/>
                <a:ea typeface="Source Code Pro"/>
                <a:cs typeface="Source Code Pro"/>
                <a:sym typeface="Source Code Pro"/>
              </a:rPr>
              <a:t>do</a:t>
            </a:r>
            <a:r>
              <a:rPr lang="pt-BR" sz="1000">
                <a:latin typeface="Source Code Pro"/>
                <a:ea typeface="Source Code Pro"/>
                <a:cs typeface="Source Code Pro"/>
                <a:sym typeface="Source Code Pro"/>
              </a:rPr>
              <a:t>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x = zr*zr - zi*zi + cr;</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y = T(</a:t>
            </a:r>
            <a:r>
              <a:rPr lang="pt-BR" sz="1000">
                <a:solidFill>
                  <a:srgbClr val="A64D79"/>
                </a:solidFill>
                <a:latin typeface="Source Code Pro"/>
                <a:ea typeface="Source Code Pro"/>
                <a:cs typeface="Source Code Pro"/>
                <a:sym typeface="Source Code Pro"/>
              </a:rPr>
              <a:t>2.0</a:t>
            </a:r>
            <a:r>
              <a:rPr lang="pt-BR" sz="1000">
                <a:latin typeface="Source Code Pro"/>
                <a:ea typeface="Source Code Pro"/>
                <a:cs typeface="Source Code Pro"/>
                <a:sym typeface="Source Code Pro"/>
              </a:rPr>
              <a:t>) * zr*zi + ci;</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b="1">
                <a:latin typeface="Source Code Pro"/>
                <a:ea typeface="Source Code Pro"/>
                <a:cs typeface="Source Code Pro"/>
                <a:sym typeface="Source Code Pro"/>
              </a:rPr>
              <a:t>MaskedAssign&lt;T&gt;(zr, m, x);</a:t>
            </a:r>
            <a:br>
              <a:rPr lang="pt-BR" sz="1000" b="1">
                <a:latin typeface="Source Code Pro"/>
                <a:ea typeface="Source Code Pro"/>
                <a:cs typeface="Source Code Pro"/>
                <a:sym typeface="Source Code Pro"/>
              </a:rPr>
            </a:br>
            <a:r>
              <a:rPr lang="pt-BR" sz="1000" b="1">
                <a:latin typeface="Source Code Pro"/>
                <a:ea typeface="Source Code Pro"/>
                <a:cs typeface="Source Code Pro"/>
                <a:sym typeface="Source Code Pro"/>
              </a:rPr>
              <a:t>                   MaskedAssign&lt;T&gt;(zi, m, y);</a:t>
            </a:r>
            <a:br>
              <a:rPr lang="pt-BR" sz="1000" b="1">
                <a:latin typeface="Source Code Pro"/>
                <a:ea typeface="Source Code Pro"/>
                <a:cs typeface="Source Code Pro"/>
                <a:sym typeface="Source Code Pro"/>
              </a:rPr>
            </a:br>
            <a:r>
              <a:rPr lang="pt-BR" sz="1000" b="1">
                <a:latin typeface="Source Code Pro"/>
                <a:ea typeface="Source Code Pro"/>
                <a:cs typeface="Source Code Pro"/>
                <a:sym typeface="Source Code Pro"/>
              </a:rPr>
              <a:t>                   MaskedAssign&lt;Index&lt;T&gt;&gt;(kv, m, ++k);</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m = zr*zr + zi*zi &lt; T(</a:t>
            </a:r>
            <a:r>
              <a:rPr lang="pt-BR" sz="1000">
                <a:solidFill>
                  <a:srgbClr val="A64D79"/>
                </a:solidFill>
                <a:latin typeface="Source Code Pro"/>
                <a:ea typeface="Source Code Pro"/>
                <a:cs typeface="Source Code Pro"/>
                <a:sym typeface="Source Code Pro"/>
              </a:rPr>
              <a:t>4.0</a:t>
            </a:r>
            <a:r>
              <a:rPr lang="pt-BR" sz="1000">
                <a:latin typeface="Source Code Pro"/>
                <a:ea typeface="Source Code Pro"/>
                <a:cs typeface="Source Code Pro"/>
                <a:sym typeface="Source Code Pro"/>
              </a:rPr>
              <a:t>);</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 </a:t>
            </a:r>
            <a:r>
              <a:rPr lang="pt-BR" sz="1000">
                <a:solidFill>
                  <a:srgbClr val="B45F06"/>
                </a:solidFill>
                <a:latin typeface="Source Code Pro"/>
                <a:ea typeface="Source Code Pro"/>
                <a:cs typeface="Source Code Pro"/>
                <a:sym typeface="Source Code Pro"/>
              </a:rPr>
              <a:t>while</a:t>
            </a:r>
            <a:r>
              <a:rPr lang="pt-BR" sz="1000">
                <a:latin typeface="Source Code Pro"/>
                <a:ea typeface="Source Code Pro"/>
                <a:cs typeface="Source Code Pro"/>
                <a:sym typeface="Source Code Pro"/>
              </a:rPr>
              <a:t> (k &lt; max_iter &amp;&amp; </a:t>
            </a:r>
            <a:r>
              <a:rPr lang="pt-BR" sz="1000" b="1">
                <a:latin typeface="Source Code Pro"/>
                <a:ea typeface="Source Code Pro"/>
                <a:cs typeface="Source Code Pro"/>
                <a:sym typeface="Source Code Pro"/>
              </a:rPr>
              <a:t>!MaskEmpty(m)</a:t>
            </a:r>
            <a:r>
              <a:rPr lang="pt-BR" sz="1000">
                <a:latin typeface="Source Code Pro"/>
                <a:ea typeface="Source Code Pro"/>
                <a:cs typeface="Source Code Pro"/>
                <a:sym typeface="Source Code Pro"/>
              </a:rPr>
              <a:t>);</a:t>
            </a:r>
            <a:br>
              <a:rPr lang="pt-BR" sz="1000">
                <a:latin typeface="Source Code Pro"/>
                <a:ea typeface="Source Code Pro"/>
                <a:cs typeface="Source Code Pro"/>
                <a:sym typeface="Source Code Pro"/>
              </a:rPr>
            </a:b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a:solidFill>
                  <a:srgbClr val="B45F06"/>
                </a:solidFill>
                <a:latin typeface="Source Code Pro"/>
                <a:ea typeface="Source Code Pro"/>
                <a:cs typeface="Source Code Pro"/>
                <a:sym typeface="Source Code Pro"/>
              </a:rPr>
              <a:t>for</a:t>
            </a:r>
            <a:r>
              <a:rPr lang="pt-BR" sz="1000">
                <a:latin typeface="Source Code Pro"/>
                <a:ea typeface="Source Code Pro"/>
                <a:cs typeface="Source Code Pro"/>
                <a:sym typeface="Source Code Pro"/>
              </a:rPr>
              <a:t> (</a:t>
            </a:r>
            <a:r>
              <a:rPr lang="pt-BR" sz="1000">
                <a:solidFill>
                  <a:srgbClr val="38761D"/>
                </a:solidFill>
                <a:latin typeface="Source Code Pro"/>
                <a:ea typeface="Source Code Pro"/>
                <a:cs typeface="Source Code Pro"/>
                <a:sym typeface="Source Code Pro"/>
              </a:rPr>
              <a:t>size_t</a:t>
            </a:r>
            <a:r>
              <a:rPr lang="pt-BR" sz="1000">
                <a:latin typeface="Source Code Pro"/>
                <a:ea typeface="Source Code Pro"/>
                <a:cs typeface="Source Code Pro"/>
                <a:sym typeface="Source Code Pro"/>
              </a:rPr>
              <a:t> k = </a:t>
            </a:r>
            <a:r>
              <a:rPr lang="pt-BR" sz="1000">
                <a:solidFill>
                  <a:srgbClr val="A64D79"/>
                </a:solidFill>
                <a:latin typeface="Source Code Pro"/>
                <a:ea typeface="Source Code Pro"/>
                <a:cs typeface="Source Code Pro"/>
                <a:sym typeface="Source Code Pro"/>
              </a:rPr>
              <a:t>0</a:t>
            </a:r>
            <a:r>
              <a:rPr lang="pt-BR" sz="1000">
                <a:latin typeface="Source Code Pro"/>
                <a:ea typeface="Source Code Pro"/>
                <a:cs typeface="Source Code Pro"/>
                <a:sym typeface="Source Code Pro"/>
              </a:rPr>
              <a:t>; k &lt; VectorSize&lt;T&gt;(); ++k)</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r>
              <a:rPr lang="pt-BR" sz="1000" b="1">
                <a:latin typeface="Source Code Pro"/>
                <a:ea typeface="Source Code Pro"/>
                <a:cs typeface="Source Code Pro"/>
                <a:sym typeface="Source Code Pro"/>
              </a:rPr>
              <a:t>image[ny*i+j+k] = (</a:t>
            </a:r>
            <a:r>
              <a:rPr lang="pt-BR" sz="1000" b="1">
                <a:solidFill>
                  <a:srgbClr val="38761D"/>
                </a:solidFill>
                <a:latin typeface="Source Code Pro"/>
                <a:ea typeface="Source Code Pro"/>
                <a:cs typeface="Source Code Pro"/>
                <a:sym typeface="Source Code Pro"/>
              </a:rPr>
              <a:t>unsigned char</a:t>
            </a:r>
            <a:r>
              <a:rPr lang="pt-BR" sz="1000" b="1">
                <a:latin typeface="Source Code Pro"/>
                <a:ea typeface="Source Code Pro"/>
                <a:cs typeface="Source Code Pro"/>
                <a:sym typeface="Source Code Pro"/>
              </a:rPr>
              <a:t>) Get(kv, k);</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br>
              <a:rPr lang="pt-BR" sz="1000">
                <a:latin typeface="Source Code Pro"/>
                <a:ea typeface="Source Code Pro"/>
                <a:cs typeface="Source Code Pro"/>
                <a:sym typeface="Source Code Pro"/>
              </a:rPr>
            </a:br>
            <a:r>
              <a:rPr lang="pt-BR" sz="1000">
                <a:latin typeface="Source Code Pro"/>
                <a:ea typeface="Source Code Pro"/>
                <a:cs typeface="Source Code Pro"/>
                <a:sym typeface="Source Code Pro"/>
              </a:rPr>
              <a:t>   }</a:t>
            </a:r>
            <a:endParaRPr sz="1000">
              <a:latin typeface="Source Code Pro"/>
              <a:ea typeface="Source Code Pro"/>
              <a:cs typeface="Source Code Pro"/>
              <a:sym typeface="Source Code Pro"/>
            </a:endParaRPr>
          </a:p>
        </p:txBody>
      </p:sp>
      <p:sp>
        <p:nvSpPr>
          <p:cNvPr id="374" name="Google Shape;374;p24"/>
          <p:cNvSpPr txBox="1"/>
          <p:nvPr/>
        </p:nvSpPr>
        <p:spPr>
          <a:xfrm>
            <a:off x="5131325" y="236700"/>
            <a:ext cx="5287500" cy="529200"/>
          </a:xfrm>
          <a:prstGeom prst="rect">
            <a:avLst/>
          </a:prstGeom>
          <a:noFill/>
          <a:ln>
            <a:noFill/>
          </a:ln>
        </p:spPr>
        <p:txBody>
          <a:bodyPr spcFirstLastPara="1" wrap="square" lIns="91425" tIns="91425" rIns="91425" bIns="91425" anchor="ctr" anchorCtr="0">
            <a:noAutofit/>
          </a:bodyPr>
          <a:lstStyle/>
          <a:p>
            <a:pPr algn="ctr"/>
            <a:r>
              <a:rPr lang="pt-BR">
                <a:solidFill>
                  <a:srgbClr val="0071C5"/>
                </a:solidFill>
                <a:latin typeface="Roboto Medium"/>
                <a:ea typeface="Roboto Medium"/>
                <a:cs typeface="Roboto Medium"/>
                <a:sym typeface="Roboto Medium"/>
              </a:rPr>
              <a:t>VecCore Implementation</a:t>
            </a:r>
            <a:endParaRPr>
              <a:solidFill>
                <a:srgbClr val="0071C5"/>
              </a:solidFill>
              <a:latin typeface="Roboto Medium"/>
              <a:ea typeface="Roboto Medium"/>
              <a:cs typeface="Roboto Medium"/>
              <a:sym typeface="Roboto Medium"/>
            </a:endParaRPr>
          </a:p>
        </p:txBody>
      </p:sp>
      <p:sp>
        <p:nvSpPr>
          <p:cNvPr id="375" name="Google Shape;375;p24"/>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71</a:t>
            </a:fld>
            <a:endParaRPr/>
          </a:p>
        </p:txBody>
      </p:sp>
    </p:spTree>
    <p:extLst>
      <p:ext uri="{BB962C8B-B14F-4D97-AF65-F5344CB8AC3E}">
        <p14:creationId xmlns:p14="http://schemas.microsoft.com/office/powerpoint/2010/main" val="38894839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Shape 379"/>
        <p:cNvGrpSpPr/>
        <p:nvPr/>
      </p:nvGrpSpPr>
      <p:grpSpPr>
        <a:xfrm>
          <a:off x="0" y="0"/>
          <a:ext cx="0" cy="0"/>
          <a:chOff x="0" y="0"/>
          <a:chExt cx="0" cy="0"/>
        </a:xfrm>
      </p:grpSpPr>
      <p:sp>
        <p:nvSpPr>
          <p:cNvPr id="380" name="Google Shape;380;p25"/>
          <p:cNvSpPr txBox="1">
            <a:spLocks noGrp="1"/>
          </p:cNvSpPr>
          <p:nvPr>
            <p:ph type="title"/>
          </p:nvPr>
        </p:nvSpPr>
        <p:spPr>
          <a:xfrm>
            <a:off x="1523925" y="0"/>
            <a:ext cx="9144000" cy="1130400"/>
          </a:xfrm>
          <a:prstGeom prst="rect">
            <a:avLst/>
          </a:prstGeom>
        </p:spPr>
        <p:txBody>
          <a:bodyPr spcFirstLastPara="1" vert="horz" wrap="square" lIns="91425" tIns="91425" rIns="91425" bIns="91425" rtlCol="0" anchor="ctr" anchorCtr="0">
            <a:noAutofit/>
          </a:bodyPr>
          <a:lstStyle/>
          <a:p>
            <a:pPr algn="r"/>
            <a:r>
              <a:rPr lang="pt-BR"/>
              <a:t>Performance of Mandelbrot Set</a:t>
            </a:r>
            <a:endParaRPr/>
          </a:p>
        </p:txBody>
      </p:sp>
      <p:pic>
        <p:nvPicPr>
          <p:cNvPr id="381" name="Google Shape;381;p25"/>
          <p:cNvPicPr preferRelativeResize="0"/>
          <p:nvPr/>
        </p:nvPicPr>
        <p:blipFill rotWithShape="1">
          <a:blip r:embed="rId3">
            <a:alphaModFix/>
          </a:blip>
          <a:srcRect/>
          <a:stretch/>
        </p:blipFill>
        <p:spPr>
          <a:xfrm>
            <a:off x="2288849" y="1206600"/>
            <a:ext cx="7698324" cy="4866550"/>
          </a:xfrm>
          <a:prstGeom prst="rect">
            <a:avLst/>
          </a:prstGeom>
          <a:noFill/>
          <a:ln>
            <a:noFill/>
          </a:ln>
        </p:spPr>
      </p:pic>
      <p:sp>
        <p:nvSpPr>
          <p:cNvPr id="382" name="Google Shape;382;p25"/>
          <p:cNvSpPr txBox="1"/>
          <p:nvPr/>
        </p:nvSpPr>
        <p:spPr>
          <a:xfrm>
            <a:off x="5282534" y="3412877"/>
            <a:ext cx="2316900" cy="535200"/>
          </a:xfrm>
          <a:prstGeom prst="rect">
            <a:avLst/>
          </a:prstGeom>
          <a:noFill/>
          <a:ln w="28575" cap="flat" cmpd="sng">
            <a:solidFill>
              <a:srgbClr val="990000"/>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3" name="Google Shape;383;p25"/>
          <p:cNvSpPr txBox="1"/>
          <p:nvPr/>
        </p:nvSpPr>
        <p:spPr>
          <a:xfrm>
            <a:off x="9173794" y="3412877"/>
            <a:ext cx="591000" cy="535200"/>
          </a:xfrm>
          <a:prstGeom prst="rect">
            <a:avLst/>
          </a:prstGeom>
          <a:noFill/>
          <a:ln w="28575" cap="flat" cmpd="sng">
            <a:solidFill>
              <a:srgbClr val="990000"/>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4" name="Google Shape;384;p25"/>
          <p:cNvSpPr txBox="1"/>
          <p:nvPr/>
        </p:nvSpPr>
        <p:spPr>
          <a:xfrm>
            <a:off x="5282534" y="2333431"/>
            <a:ext cx="2316900" cy="535200"/>
          </a:xfrm>
          <a:prstGeom prst="rect">
            <a:avLst/>
          </a:prstGeom>
          <a:noFill/>
          <a:ln w="28575" cap="flat" cmpd="sng">
            <a:solidFill>
              <a:srgbClr val="326197"/>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5" name="Google Shape;385;p25"/>
          <p:cNvSpPr txBox="1"/>
          <p:nvPr/>
        </p:nvSpPr>
        <p:spPr>
          <a:xfrm>
            <a:off x="9173794" y="2333431"/>
            <a:ext cx="591000" cy="535200"/>
          </a:xfrm>
          <a:prstGeom prst="rect">
            <a:avLst/>
          </a:prstGeom>
          <a:noFill/>
          <a:ln w="28575" cap="flat" cmpd="sng">
            <a:solidFill>
              <a:srgbClr val="326197"/>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6" name="Google Shape;386;p25"/>
          <p:cNvSpPr txBox="1"/>
          <p:nvPr/>
        </p:nvSpPr>
        <p:spPr>
          <a:xfrm>
            <a:off x="5282534" y="4492323"/>
            <a:ext cx="2316900" cy="744000"/>
          </a:xfrm>
          <a:prstGeom prst="rect">
            <a:avLst/>
          </a:prstGeom>
          <a:noFill/>
          <a:ln w="28575" cap="flat" cmpd="sng">
            <a:solidFill>
              <a:srgbClr val="326197"/>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7" name="Google Shape;387;p25"/>
          <p:cNvSpPr txBox="1"/>
          <p:nvPr/>
        </p:nvSpPr>
        <p:spPr>
          <a:xfrm>
            <a:off x="9173794" y="4492323"/>
            <a:ext cx="591000" cy="744000"/>
          </a:xfrm>
          <a:prstGeom prst="rect">
            <a:avLst/>
          </a:prstGeom>
          <a:noFill/>
          <a:ln w="28575" cap="flat" cmpd="sng">
            <a:solidFill>
              <a:srgbClr val="326197"/>
            </a:solidFill>
            <a:prstDash val="solid"/>
            <a:round/>
            <a:headEnd type="none" w="sm" len="sm"/>
            <a:tailEnd type="none" w="sm" len="sm"/>
          </a:ln>
        </p:spPr>
        <p:txBody>
          <a:bodyPr spcFirstLastPara="1" wrap="square" lIns="91425" tIns="91425" rIns="91425" bIns="91425" anchor="t" anchorCtr="0">
            <a:noAutofit/>
          </a:bodyPr>
          <a:lstStyle/>
          <a:p>
            <a:endParaRPr/>
          </a:p>
        </p:txBody>
      </p:sp>
      <p:sp>
        <p:nvSpPr>
          <p:cNvPr id="388" name="Google Shape;388;p25"/>
          <p:cNvSpPr txBox="1"/>
          <p:nvPr/>
        </p:nvSpPr>
        <p:spPr>
          <a:xfrm>
            <a:off x="1938600" y="6230550"/>
            <a:ext cx="8314800" cy="496500"/>
          </a:xfrm>
          <a:prstGeom prst="rect">
            <a:avLst/>
          </a:prstGeom>
          <a:noFill/>
          <a:ln>
            <a:noFill/>
          </a:ln>
        </p:spPr>
        <p:txBody>
          <a:bodyPr spcFirstLastPara="1" wrap="square" lIns="91425" tIns="91425" rIns="91425" bIns="91425" anchor="ctr" anchorCtr="0">
            <a:noAutofit/>
          </a:bodyPr>
          <a:lstStyle/>
          <a:p>
            <a:pPr algn="ctr"/>
            <a:r>
              <a:rPr lang="pt-BR" i="1">
                <a:solidFill>
                  <a:schemeClr val="dk2"/>
                </a:solidFill>
                <a:latin typeface="Open Sans"/>
                <a:ea typeface="Open Sans"/>
                <a:cs typeface="Open Sans"/>
                <a:sym typeface="Open Sans"/>
              </a:rPr>
              <a:t>Note: “Scalar” above has SSE2 enabled, single precision time with SSE2 disabled with GCC-7.2 is 764ms.</a:t>
            </a:r>
            <a:endParaRPr i="1">
              <a:solidFill>
                <a:schemeClr val="dk2"/>
              </a:solidFill>
              <a:latin typeface="Open Sans"/>
              <a:ea typeface="Open Sans"/>
              <a:cs typeface="Open Sans"/>
              <a:sym typeface="Open Sans"/>
            </a:endParaRPr>
          </a:p>
          <a:p>
            <a:pPr algn="ctr"/>
            <a:r>
              <a:rPr lang="pt-BR" i="1">
                <a:solidFill>
                  <a:schemeClr val="dk2"/>
                </a:solidFill>
                <a:latin typeface="Open Sans"/>
                <a:ea typeface="Open Sans"/>
                <a:cs typeface="Open Sans"/>
                <a:sym typeface="Open Sans"/>
              </a:rPr>
              <a:t>Reference: </a:t>
            </a:r>
            <a:r>
              <a:rPr lang="pt-BR" i="1">
                <a:solidFill>
                  <a:srgbClr val="326197"/>
                </a:solidFill>
                <a:uFill>
                  <a:noFill/>
                </a:uFill>
                <a:latin typeface="Open Sans"/>
                <a:ea typeface="Open Sans"/>
                <a:cs typeface="Open Sans"/>
                <a:sym typeface="Open Sans"/>
                <a:hlinkClick r:id="rId4"/>
              </a:rPr>
              <a:t>https://indico.cern.ch/event/567550/papers/2700128/files/6152-veccore-v2.pdf</a:t>
            </a:r>
            <a:endParaRPr i="1">
              <a:solidFill>
                <a:srgbClr val="326197"/>
              </a:solidFill>
              <a:latin typeface="Open Sans"/>
              <a:ea typeface="Open Sans"/>
              <a:cs typeface="Open Sans"/>
              <a:sym typeface="Open Sans"/>
            </a:endParaRPr>
          </a:p>
        </p:txBody>
      </p:sp>
      <p:sp>
        <p:nvSpPr>
          <p:cNvPr id="389" name="Google Shape;389;p25"/>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72</a:t>
            </a:fld>
            <a:endParaRPr/>
          </a:p>
        </p:txBody>
      </p:sp>
    </p:spTree>
    <p:extLst>
      <p:ext uri="{BB962C8B-B14F-4D97-AF65-F5344CB8AC3E}">
        <p14:creationId xmlns:p14="http://schemas.microsoft.com/office/powerpoint/2010/main" val="6252605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Shape 393"/>
        <p:cNvGrpSpPr/>
        <p:nvPr/>
      </p:nvGrpSpPr>
      <p:grpSpPr>
        <a:xfrm>
          <a:off x="0" y="0"/>
          <a:ext cx="0" cy="0"/>
          <a:chOff x="0" y="0"/>
          <a:chExt cx="0" cy="0"/>
        </a:xfrm>
      </p:grpSpPr>
      <p:sp>
        <p:nvSpPr>
          <p:cNvPr id="394" name="Google Shape;394;p26"/>
          <p:cNvSpPr txBox="1"/>
          <p:nvPr/>
        </p:nvSpPr>
        <p:spPr>
          <a:xfrm>
            <a:off x="1531975" y="1245450"/>
            <a:ext cx="9101400" cy="5612400"/>
          </a:xfrm>
          <a:prstGeom prst="rect">
            <a:avLst/>
          </a:prstGeom>
          <a:solidFill>
            <a:srgbClr val="FFFFFF"/>
          </a:solidFill>
          <a:ln>
            <a:noFill/>
          </a:ln>
        </p:spPr>
        <p:txBody>
          <a:bodyPr spcFirstLastPara="1" wrap="square" lIns="91425" tIns="91425" rIns="91425" bIns="91425" anchor="t" anchorCtr="0">
            <a:noAutofit/>
          </a:bodyPr>
          <a:lstStyle/>
          <a:p>
            <a:endParaRPr/>
          </a:p>
        </p:txBody>
      </p:sp>
      <p:sp>
        <p:nvSpPr>
          <p:cNvPr id="395" name="Google Shape;395;p26"/>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73</a:t>
            </a:fld>
            <a:endParaRPr/>
          </a:p>
        </p:txBody>
      </p:sp>
      <p:sp>
        <p:nvSpPr>
          <p:cNvPr id="396" name="Google Shape;396;p26"/>
          <p:cNvSpPr txBox="1">
            <a:spLocks noGrp="1"/>
          </p:cNvSpPr>
          <p:nvPr>
            <p:ph type="title"/>
          </p:nvPr>
        </p:nvSpPr>
        <p:spPr>
          <a:xfrm>
            <a:off x="1523925" y="0"/>
            <a:ext cx="9144000" cy="1130400"/>
          </a:xfrm>
          <a:prstGeom prst="rect">
            <a:avLst/>
          </a:prstGeom>
        </p:spPr>
        <p:txBody>
          <a:bodyPr spcFirstLastPara="1" vert="horz" wrap="square" lIns="91425" tIns="91425" rIns="91425" bIns="91425" rtlCol="0" anchor="ctr" anchorCtr="0">
            <a:noAutofit/>
          </a:bodyPr>
          <a:lstStyle/>
          <a:p>
            <a:pPr algn="r"/>
            <a:r>
              <a:rPr lang="pt-BR"/>
              <a:t>Effect of branching on SIMD performance</a:t>
            </a:r>
            <a:endParaRPr/>
          </a:p>
        </p:txBody>
      </p:sp>
      <p:pic>
        <p:nvPicPr>
          <p:cNvPr id="397" name="Google Shape;397;p26"/>
          <p:cNvPicPr preferRelativeResize="0"/>
          <p:nvPr/>
        </p:nvPicPr>
        <p:blipFill>
          <a:blip r:embed="rId3">
            <a:alphaModFix/>
          </a:blip>
          <a:stretch>
            <a:fillRect/>
          </a:stretch>
        </p:blipFill>
        <p:spPr>
          <a:xfrm>
            <a:off x="2019525" y="2918025"/>
            <a:ext cx="3999274" cy="3374376"/>
          </a:xfrm>
          <a:prstGeom prst="rect">
            <a:avLst/>
          </a:prstGeom>
          <a:noFill/>
          <a:ln>
            <a:noFill/>
          </a:ln>
        </p:spPr>
      </p:pic>
      <p:pic>
        <p:nvPicPr>
          <p:cNvPr id="398" name="Google Shape;398;p26"/>
          <p:cNvPicPr preferRelativeResize="0"/>
          <p:nvPr/>
        </p:nvPicPr>
        <p:blipFill rotWithShape="1">
          <a:blip r:embed="rId4">
            <a:alphaModFix/>
          </a:blip>
          <a:srcRect/>
          <a:stretch/>
        </p:blipFill>
        <p:spPr>
          <a:xfrm>
            <a:off x="6239600" y="2670825"/>
            <a:ext cx="3922774" cy="3922774"/>
          </a:xfrm>
          <a:prstGeom prst="rect">
            <a:avLst/>
          </a:prstGeom>
          <a:noFill/>
          <a:ln>
            <a:noFill/>
          </a:ln>
        </p:spPr>
      </p:pic>
      <p:sp>
        <p:nvSpPr>
          <p:cNvPr id="399" name="Google Shape;399;p26"/>
          <p:cNvSpPr txBox="1"/>
          <p:nvPr/>
        </p:nvSpPr>
        <p:spPr>
          <a:xfrm>
            <a:off x="1972350" y="1464650"/>
            <a:ext cx="8247300" cy="1261500"/>
          </a:xfrm>
          <a:prstGeom prst="rect">
            <a:avLst/>
          </a:prstGeom>
          <a:noFill/>
          <a:ln>
            <a:noFill/>
          </a:ln>
        </p:spPr>
        <p:txBody>
          <a:bodyPr spcFirstLastPara="1" wrap="square" lIns="91425" tIns="91425" rIns="91425" bIns="91425" anchor="ctr" anchorCtr="0">
            <a:noAutofit/>
          </a:bodyPr>
          <a:lstStyle/>
          <a:p>
            <a:pPr algn="ctr"/>
            <a:r>
              <a:rPr lang="pt-BR" sz="3000">
                <a:solidFill>
                  <a:schemeClr val="dk2"/>
                </a:solidFill>
                <a:latin typeface="Open Sans"/>
                <a:ea typeface="Open Sans"/>
                <a:cs typeface="Open Sans"/>
                <a:sym typeface="Open Sans"/>
              </a:rPr>
              <a:t>Iterate </a:t>
            </a:r>
            <a:r>
              <a:rPr lang="pt-BR" sz="3000">
                <a:solidFill>
                  <a:schemeClr val="dk2"/>
                </a:solidFill>
                <a:latin typeface="Open Sans SemiBold"/>
                <a:ea typeface="Open Sans SemiBold"/>
                <a:cs typeface="Open Sans SemiBold"/>
                <a:sym typeface="Open Sans SemiBold"/>
              </a:rPr>
              <a:t>f(z) = z</a:t>
            </a:r>
            <a:r>
              <a:rPr lang="pt-BR" sz="3000" baseline="30000">
                <a:solidFill>
                  <a:schemeClr val="dk2"/>
                </a:solidFill>
                <a:latin typeface="Open Sans SemiBold"/>
                <a:ea typeface="Open Sans SemiBold"/>
                <a:cs typeface="Open Sans SemiBold"/>
                <a:sym typeface="Open Sans SemiBold"/>
              </a:rPr>
              <a:t>2</a:t>
            </a:r>
            <a:r>
              <a:rPr lang="pt-BR" sz="3000">
                <a:solidFill>
                  <a:schemeClr val="dk2"/>
                </a:solidFill>
                <a:latin typeface="Open Sans SemiBold"/>
                <a:ea typeface="Open Sans SemiBold"/>
                <a:cs typeface="Open Sans SemiBold"/>
                <a:sym typeface="Open Sans SemiBold"/>
              </a:rPr>
              <a:t> + c</a:t>
            </a:r>
            <a:r>
              <a:rPr lang="pt-BR" sz="3000">
                <a:solidFill>
                  <a:schemeClr val="dk2"/>
                </a:solidFill>
                <a:latin typeface="Open Sans"/>
                <a:ea typeface="Open Sans"/>
                <a:cs typeface="Open Sans"/>
                <a:sym typeface="Open Sans"/>
              </a:rPr>
              <a:t>, where</a:t>
            </a:r>
            <a:endParaRPr sz="3000">
              <a:solidFill>
                <a:schemeClr val="dk2"/>
              </a:solidFill>
              <a:latin typeface="Open Sans"/>
              <a:ea typeface="Open Sans"/>
              <a:cs typeface="Open Sans"/>
              <a:sym typeface="Open Sans"/>
            </a:endParaRPr>
          </a:p>
          <a:p>
            <a:pPr algn="ctr"/>
            <a:r>
              <a:rPr lang="pt-BR" sz="3000">
                <a:solidFill>
                  <a:schemeClr val="dk2"/>
                </a:solidFill>
                <a:latin typeface="Open Sans SemiBold"/>
                <a:ea typeface="Open Sans SemiBold"/>
                <a:cs typeface="Open Sans SemiBold"/>
                <a:sym typeface="Open Sans SemiBold"/>
              </a:rPr>
              <a:t>c = 0.7885 e</a:t>
            </a:r>
            <a:r>
              <a:rPr lang="pt-BR" sz="3000" baseline="30000">
                <a:solidFill>
                  <a:schemeClr val="dk2"/>
                </a:solidFill>
                <a:latin typeface="Open Sans SemiBold"/>
                <a:ea typeface="Open Sans SemiBold"/>
                <a:cs typeface="Open Sans SemiBold"/>
                <a:sym typeface="Open Sans SemiBold"/>
              </a:rPr>
              <a:t>iα</a:t>
            </a:r>
            <a:r>
              <a:rPr lang="pt-BR" sz="3000">
                <a:solidFill>
                  <a:schemeClr val="dk2"/>
                </a:solidFill>
                <a:latin typeface="Open Sans"/>
                <a:ea typeface="Open Sans"/>
                <a:cs typeface="Open Sans"/>
                <a:sym typeface="Open Sans"/>
              </a:rPr>
              <a:t> and α ∈ [0, 2π]</a:t>
            </a:r>
            <a:endParaRPr sz="3000">
              <a:solidFill>
                <a:schemeClr val="dk2"/>
              </a:solidFill>
              <a:latin typeface="Open Sans"/>
              <a:ea typeface="Open Sans"/>
              <a:cs typeface="Open Sans"/>
              <a:sym typeface="Open Sans"/>
            </a:endParaRPr>
          </a:p>
        </p:txBody>
      </p:sp>
      <p:sp>
        <p:nvSpPr>
          <p:cNvPr id="400" name="Google Shape;400;p26"/>
          <p:cNvSpPr txBox="1"/>
          <p:nvPr/>
        </p:nvSpPr>
        <p:spPr>
          <a:xfrm>
            <a:off x="3073113" y="6292400"/>
            <a:ext cx="1892100" cy="301200"/>
          </a:xfrm>
          <a:prstGeom prst="rect">
            <a:avLst/>
          </a:prstGeom>
          <a:noFill/>
          <a:ln>
            <a:noFill/>
          </a:ln>
        </p:spPr>
        <p:txBody>
          <a:bodyPr spcFirstLastPara="1" wrap="square" lIns="91425" tIns="91425" rIns="91425" bIns="91425" anchor="ctr" anchorCtr="0">
            <a:noAutofit/>
          </a:bodyPr>
          <a:lstStyle/>
          <a:p>
            <a:pPr algn="ctr"/>
            <a:r>
              <a:rPr lang="pt-BR">
                <a:latin typeface="Open Sans"/>
                <a:ea typeface="Open Sans"/>
                <a:cs typeface="Open Sans"/>
                <a:sym typeface="Open Sans"/>
              </a:rPr>
              <a:t>Julia Set</a:t>
            </a:r>
            <a:endParaRPr>
              <a:latin typeface="Open Sans"/>
              <a:ea typeface="Open Sans"/>
              <a:cs typeface="Open Sans"/>
              <a:sym typeface="Open Sans"/>
            </a:endParaRPr>
          </a:p>
        </p:txBody>
      </p:sp>
    </p:spTree>
    <p:extLst>
      <p:ext uri="{BB962C8B-B14F-4D97-AF65-F5344CB8AC3E}">
        <p14:creationId xmlns:p14="http://schemas.microsoft.com/office/powerpoint/2010/main" val="69064894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Shape 405"/>
        <p:cNvGrpSpPr/>
        <p:nvPr/>
      </p:nvGrpSpPr>
      <p:grpSpPr>
        <a:xfrm>
          <a:off x="0" y="0"/>
          <a:ext cx="0" cy="0"/>
          <a:chOff x="0" y="0"/>
          <a:chExt cx="0" cy="0"/>
        </a:xfrm>
      </p:grpSpPr>
      <p:sp>
        <p:nvSpPr>
          <p:cNvPr id="406" name="Google Shape;406;p27"/>
          <p:cNvSpPr txBox="1">
            <a:spLocks noGrp="1"/>
          </p:cNvSpPr>
          <p:nvPr>
            <p:ph type="title"/>
          </p:nvPr>
        </p:nvSpPr>
        <p:spPr>
          <a:xfrm>
            <a:off x="1524250" y="0"/>
            <a:ext cx="9144000" cy="1130400"/>
          </a:xfrm>
          <a:prstGeom prst="rect">
            <a:avLst/>
          </a:prstGeom>
        </p:spPr>
        <p:txBody>
          <a:bodyPr spcFirstLastPara="1" vert="horz" wrap="square" lIns="91425" tIns="91425" rIns="91425" bIns="91425" rtlCol="0" anchor="ctr" anchorCtr="0">
            <a:noAutofit/>
          </a:bodyPr>
          <a:lstStyle/>
          <a:p>
            <a:pPr algn="r"/>
            <a:r>
              <a:rPr lang="pt-BR"/>
              <a:t>	Code Sample: VecGeom Box</a:t>
            </a:r>
            <a:endParaRPr/>
          </a:p>
        </p:txBody>
      </p:sp>
      <p:sp>
        <p:nvSpPr>
          <p:cNvPr id="407" name="Google Shape;407;p27"/>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solidFill>
                  <a:schemeClr val="lt2"/>
                </a:solidFill>
              </a:rPr>
              <a:pPr/>
              <a:t>74</a:t>
            </a:fld>
            <a:endParaRPr>
              <a:solidFill>
                <a:schemeClr val="lt2"/>
              </a:solidFill>
            </a:endParaRPr>
          </a:p>
        </p:txBody>
      </p:sp>
      <p:sp>
        <p:nvSpPr>
          <p:cNvPr id="408" name="Google Shape;408;p27"/>
          <p:cNvSpPr txBox="1">
            <a:spLocks noGrp="1"/>
          </p:cNvSpPr>
          <p:nvPr>
            <p:ph type="body" idx="1"/>
          </p:nvPr>
        </p:nvSpPr>
        <p:spPr>
          <a:xfrm>
            <a:off x="1867800" y="1596100"/>
            <a:ext cx="8456400" cy="4893300"/>
          </a:xfrm>
          <a:prstGeom prst="rect">
            <a:avLst/>
          </a:prstGeom>
          <a:solidFill>
            <a:srgbClr val="ECF5FF"/>
          </a:solidFill>
          <a:ln w="9525" cap="flat" cmpd="sng">
            <a:solidFill>
              <a:srgbClr val="CCCCCC"/>
            </a:solidFill>
            <a:prstDash val="solid"/>
            <a:round/>
            <a:headEnd type="none" w="sm" len="sm"/>
            <a:tailEnd type="none" w="sm" len="sm"/>
          </a:ln>
        </p:spPr>
        <p:txBody>
          <a:bodyPr spcFirstLastPara="1" vert="horz" wrap="square" lIns="91425" tIns="91425" rIns="91425" bIns="91425" rtlCol="0" anchor="ctr" anchorCtr="0">
            <a:noAutofit/>
          </a:bodyPr>
          <a:lstStyle/>
          <a:p>
            <a:pPr marL="0" indent="0">
              <a:lnSpc>
                <a:spcPct val="150000"/>
              </a:lnSpc>
              <a:buNone/>
            </a:pP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template</a:t>
            </a:r>
            <a:r>
              <a:rPr lang="pt-BR" sz="1100">
                <a:solidFill>
                  <a:srgbClr val="434343"/>
                </a:solidFill>
                <a:latin typeface="Source Code Pro"/>
                <a:ea typeface="Source Code Pro"/>
                <a:cs typeface="Source Code Pro"/>
                <a:sym typeface="Source Code Pro"/>
              </a:rPr>
              <a:t> &lt;</a:t>
            </a:r>
            <a:r>
              <a:rPr lang="pt-BR" sz="1100">
                <a:solidFill>
                  <a:srgbClr val="6AA84F"/>
                </a:solidFill>
                <a:latin typeface="Source Code Pro"/>
                <a:ea typeface="Source Code Pro"/>
                <a:cs typeface="Source Code Pro"/>
                <a:sym typeface="Source Code Pro"/>
              </a:rPr>
              <a:t>typename</a:t>
            </a:r>
            <a:r>
              <a:rPr lang="pt-BR" sz="1100">
                <a:solidFill>
                  <a:srgbClr val="434343"/>
                </a:solidFill>
                <a:latin typeface="Source Code Pro"/>
                <a:ea typeface="Source Code Pro"/>
                <a:cs typeface="Source Code Pro"/>
                <a:sym typeface="Source Code Pro"/>
              </a:rPr>
              <a:t> Real_v&gt;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void</a:t>
            </a:r>
            <a:r>
              <a:rPr lang="pt-BR" sz="1100">
                <a:solidFill>
                  <a:srgbClr val="434343"/>
                </a:solidFill>
                <a:latin typeface="Source Code Pro"/>
                <a:ea typeface="Source Code Pro"/>
                <a:cs typeface="Source Code Pro"/>
                <a:sym typeface="Source Code Pro"/>
              </a:rPr>
              <a:t> DistanceToIn(UnplacedStruct_t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&amp;box, Vector3D&lt;Real_v&gt;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&amp;point,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Vector3D&lt;Real_v&gt;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&amp;direction, Real_v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&amp;stepMax, Real_v &amp;dist)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Vector3D&lt;Real_v&gt; invDir(Real_v(</a:t>
            </a:r>
            <a:r>
              <a:rPr lang="pt-BR" sz="1100">
                <a:solidFill>
                  <a:srgbClr val="A64D79"/>
                </a:solidFill>
                <a:latin typeface="Source Code Pro"/>
                <a:ea typeface="Source Code Pro"/>
                <a:cs typeface="Source Code Pro"/>
                <a:sym typeface="Source Code Pro"/>
              </a:rPr>
              <a:t>1.0</a:t>
            </a:r>
            <a:r>
              <a:rPr lang="pt-BR" sz="1100">
                <a:solidFill>
                  <a:srgbClr val="434343"/>
                </a:solidFill>
                <a:latin typeface="Source Code Pro"/>
                <a:ea typeface="Source Code Pro"/>
                <a:cs typeface="Source Code Pro"/>
                <a:sym typeface="Source Code Pro"/>
              </a:rPr>
              <a:t>) / NonZero(direction[</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a:t>
            </a:r>
            <a:endParaRPr sz="1100">
              <a:solidFill>
                <a:srgbClr val="434343"/>
              </a:solidFill>
              <a:latin typeface="Source Code Pro"/>
              <a:ea typeface="Source Code Pro"/>
              <a:cs typeface="Source Code Pro"/>
              <a:sym typeface="Source Code Pro"/>
            </a:endParaRPr>
          </a:p>
          <a:p>
            <a:pPr marL="0" indent="0">
              <a:lnSpc>
                <a:spcPct val="150000"/>
              </a:lnSpc>
              <a:spcBef>
                <a:spcPts val="300"/>
              </a:spcBef>
              <a:buNone/>
            </a:pPr>
            <a:r>
              <a:rPr lang="pt-BR" sz="1100">
                <a:solidFill>
                  <a:srgbClr val="434343"/>
                </a:solidFill>
                <a:latin typeface="Source Code Pro"/>
                <a:ea typeface="Source Code Pro"/>
                <a:cs typeface="Source Code Pro"/>
                <a:sym typeface="Source Code Pro"/>
              </a:rPr>
              <a:t>                                  Real_v(</a:t>
            </a:r>
            <a:r>
              <a:rPr lang="pt-BR" sz="1100">
                <a:solidFill>
                  <a:srgbClr val="A64D79"/>
                </a:solidFill>
                <a:latin typeface="Source Code Pro"/>
                <a:ea typeface="Source Code Pro"/>
                <a:cs typeface="Source Code Pro"/>
                <a:sym typeface="Source Code Pro"/>
              </a:rPr>
              <a:t>1.0</a:t>
            </a:r>
            <a:r>
              <a:rPr lang="pt-BR" sz="1100">
                <a:solidFill>
                  <a:srgbClr val="434343"/>
                </a:solidFill>
                <a:latin typeface="Source Code Pro"/>
                <a:ea typeface="Source Code Pro"/>
                <a:cs typeface="Source Code Pro"/>
                <a:sym typeface="Source Code Pro"/>
              </a:rPr>
              <a:t>) / NonZero(direction[</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Real_v(</a:t>
            </a:r>
            <a:r>
              <a:rPr lang="pt-BR" sz="1100">
                <a:solidFill>
                  <a:srgbClr val="A64D79"/>
                </a:solidFill>
                <a:latin typeface="Source Code Pro"/>
                <a:ea typeface="Source Code Pro"/>
                <a:cs typeface="Source Code Pro"/>
                <a:sym typeface="Source Code Pro"/>
              </a:rPr>
              <a:t>1.0</a:t>
            </a:r>
            <a:r>
              <a:rPr lang="pt-BR" sz="1100">
                <a:solidFill>
                  <a:srgbClr val="434343"/>
                </a:solidFill>
                <a:latin typeface="Source Code Pro"/>
                <a:ea typeface="Source Code Pro"/>
                <a:cs typeface="Source Code Pro"/>
                <a:sym typeface="Source Code Pro"/>
              </a:rPr>
              <a:t>) / NonZero(direction[</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Real_v distIn = Max((-Sign(invDir[</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(-Sign(invDir[</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(-Sign(invDir[</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a:t>
            </a:r>
            <a:endParaRPr sz="1100">
              <a:solidFill>
                <a:srgbClr val="434343"/>
              </a:solidFill>
              <a:latin typeface="Source Code Pro"/>
              <a:ea typeface="Source Code Pro"/>
              <a:cs typeface="Source Code Pro"/>
              <a:sym typeface="Source Code Pro"/>
            </a:endParaRPr>
          </a:p>
          <a:p>
            <a:pPr marL="0" indent="0">
              <a:lnSpc>
                <a:spcPct val="150000"/>
              </a:lnSpc>
              <a:spcBef>
                <a:spcPts val="300"/>
              </a:spcBef>
              <a:buNone/>
            </a:pP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r>
              <a:rPr lang="pt-BR" sz="1100">
                <a:solidFill>
                  <a:srgbClr val="6AA84F"/>
                </a:solidFill>
                <a:latin typeface="Source Code Pro"/>
                <a:ea typeface="Source Code Pro"/>
                <a:cs typeface="Source Code Pro"/>
                <a:sym typeface="Source Code Pro"/>
              </a:rPr>
              <a:t>const</a:t>
            </a:r>
            <a:r>
              <a:rPr lang="pt-BR" sz="1100">
                <a:solidFill>
                  <a:srgbClr val="434343"/>
                </a:solidFill>
                <a:latin typeface="Source Code Pro"/>
                <a:ea typeface="Source Code Pro"/>
                <a:cs typeface="Source Code Pro"/>
                <a:sym typeface="Source Code Pro"/>
              </a:rPr>
              <a:t> Real_v distOut = Min((Sign(invDir[</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0</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(Sign(invDir[</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1</a:t>
            </a:r>
            <a:r>
              <a:rPr lang="pt-BR" sz="1100">
                <a:solidFill>
                  <a:srgbClr val="434343"/>
                </a:solidFill>
                <a:latin typeface="Source Code Pro"/>
                <a:ea typeface="Source Code Pro"/>
                <a:cs typeface="Source Code Pro"/>
                <a:sym typeface="Source Code Pro"/>
              </a:rPr>
              <a:t>],</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(Sign(invDir[</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box.fDimensions[</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point[</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 * invDir[</a:t>
            </a:r>
            <a:r>
              <a:rPr lang="pt-BR" sz="1100">
                <a:solidFill>
                  <a:srgbClr val="A64D79"/>
                </a:solidFill>
                <a:latin typeface="Source Code Pro"/>
                <a:ea typeface="Source Code Pro"/>
                <a:cs typeface="Source Code Pro"/>
                <a:sym typeface="Source Code Pro"/>
              </a:rPr>
              <a:t>2</a:t>
            </a:r>
            <a:r>
              <a:rPr lang="pt-BR" sz="1100">
                <a:solidFill>
                  <a:srgbClr val="434343"/>
                </a:solidFill>
                <a:latin typeface="Source Code Pro"/>
                <a:ea typeface="Source Code Pro"/>
                <a:cs typeface="Source Code Pro"/>
                <a:sym typeface="Source Code Pro"/>
              </a:rPr>
              <a:t>]);</a:t>
            </a:r>
            <a:endParaRPr sz="1100">
              <a:solidFill>
                <a:srgbClr val="434343"/>
              </a:solidFill>
              <a:latin typeface="Source Code Pro"/>
              <a:ea typeface="Source Code Pro"/>
              <a:cs typeface="Source Code Pro"/>
              <a:sym typeface="Source Code Pro"/>
            </a:endParaRPr>
          </a:p>
          <a:p>
            <a:pPr marL="0" indent="0">
              <a:lnSpc>
                <a:spcPct val="150000"/>
              </a:lnSpc>
              <a:spcBef>
                <a:spcPts val="300"/>
              </a:spcBef>
              <a:spcAft>
                <a:spcPts val="300"/>
              </a:spcAft>
              <a:buNone/>
            </a:pP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dist = Blend(distIn &gt;= distOut || distOut &lt;= Real_v(kTolerance), Infinity&lt;Real_v&gt;(), distIn);</a:t>
            </a:r>
            <a:br>
              <a:rPr lang="pt-BR" sz="1100">
                <a:solidFill>
                  <a:srgbClr val="434343"/>
                </a:solidFill>
                <a:latin typeface="Source Code Pro"/>
                <a:ea typeface="Source Code Pro"/>
                <a:cs typeface="Source Code Pro"/>
                <a:sym typeface="Source Code Pro"/>
              </a:rPr>
            </a:br>
            <a:r>
              <a:rPr lang="pt-BR" sz="1100">
                <a:solidFill>
                  <a:srgbClr val="434343"/>
                </a:solidFill>
                <a:latin typeface="Source Code Pro"/>
                <a:ea typeface="Source Code Pro"/>
                <a:cs typeface="Source Code Pro"/>
                <a:sym typeface="Source Code Pro"/>
              </a:rPr>
              <a:t>  }</a:t>
            </a:r>
            <a:endParaRPr sz="1100">
              <a:solidFill>
                <a:srgbClr val="434343"/>
              </a:solidFill>
              <a:latin typeface="Source Code Pro"/>
              <a:ea typeface="Source Code Pro"/>
              <a:cs typeface="Source Code Pro"/>
              <a:sym typeface="Source Code Pro"/>
            </a:endParaRPr>
          </a:p>
        </p:txBody>
      </p:sp>
      <p:sp>
        <p:nvSpPr>
          <p:cNvPr id="409" name="Google Shape;409;p27"/>
          <p:cNvSpPr txBox="1"/>
          <p:nvPr/>
        </p:nvSpPr>
        <p:spPr>
          <a:xfrm>
            <a:off x="1852200" y="1253844"/>
            <a:ext cx="8585700" cy="322800"/>
          </a:xfrm>
          <a:prstGeom prst="rect">
            <a:avLst/>
          </a:prstGeom>
          <a:noFill/>
          <a:ln>
            <a:noFill/>
          </a:ln>
        </p:spPr>
        <p:txBody>
          <a:bodyPr spcFirstLastPara="1" wrap="square" lIns="91425" tIns="91425" rIns="91425" bIns="91425" anchor="ctr" anchorCtr="0">
            <a:noAutofit/>
          </a:bodyPr>
          <a:lstStyle/>
          <a:p>
            <a:pPr algn="ctr"/>
            <a:r>
              <a:rPr lang="pt-BR" b="1">
                <a:solidFill>
                  <a:srgbClr val="666666"/>
                </a:solidFill>
                <a:latin typeface="Helvetica Neue"/>
                <a:ea typeface="Helvetica Neue"/>
                <a:cs typeface="Helvetica Neue"/>
                <a:sym typeface="Helvetica Neue"/>
              </a:rPr>
              <a:t>Box Implementation of </a:t>
            </a:r>
            <a:r>
              <a:rPr lang="pt-BR" b="1">
                <a:solidFill>
                  <a:srgbClr val="666666"/>
                </a:solidFill>
                <a:latin typeface="Source Code Pro"/>
                <a:ea typeface="Source Code Pro"/>
                <a:cs typeface="Source Code Pro"/>
                <a:sym typeface="Source Code Pro"/>
              </a:rPr>
              <a:t>DistanceToIn()</a:t>
            </a:r>
            <a:endParaRPr b="1">
              <a:solidFill>
                <a:srgbClr val="666666"/>
              </a:solidFill>
              <a:latin typeface="Source Code Pro"/>
              <a:ea typeface="Source Code Pro"/>
              <a:cs typeface="Source Code Pro"/>
              <a:sym typeface="Source Code Pro"/>
            </a:endParaRPr>
          </a:p>
        </p:txBody>
      </p:sp>
    </p:spTree>
    <p:extLst>
      <p:ext uri="{BB962C8B-B14F-4D97-AF65-F5344CB8AC3E}">
        <p14:creationId xmlns:p14="http://schemas.microsoft.com/office/powerpoint/2010/main" val="2193135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Shape 413"/>
        <p:cNvGrpSpPr/>
        <p:nvPr/>
      </p:nvGrpSpPr>
      <p:grpSpPr>
        <a:xfrm>
          <a:off x="0" y="0"/>
          <a:ext cx="0" cy="0"/>
          <a:chOff x="0" y="0"/>
          <a:chExt cx="0" cy="0"/>
        </a:xfrm>
      </p:grpSpPr>
      <p:sp>
        <p:nvSpPr>
          <p:cNvPr id="414" name="Google Shape;414;p28"/>
          <p:cNvSpPr txBox="1">
            <a:spLocks noGrp="1"/>
          </p:cNvSpPr>
          <p:nvPr>
            <p:ph type="title"/>
          </p:nvPr>
        </p:nvSpPr>
        <p:spPr>
          <a:xfrm>
            <a:off x="1523925" y="0"/>
            <a:ext cx="9144000" cy="1130400"/>
          </a:xfrm>
          <a:prstGeom prst="rect">
            <a:avLst/>
          </a:prstGeom>
        </p:spPr>
        <p:txBody>
          <a:bodyPr spcFirstLastPara="1" vert="horz" wrap="square" lIns="91425" tIns="91425" rIns="91425" bIns="91425" rtlCol="0" anchor="ctr" anchorCtr="0">
            <a:noAutofit/>
          </a:bodyPr>
          <a:lstStyle/>
          <a:p>
            <a:pPr algn="r"/>
            <a:r>
              <a:rPr lang="pt-BR"/>
              <a:t>Performance of VecGeom Box Algorithms</a:t>
            </a:r>
            <a:endParaRPr/>
          </a:p>
        </p:txBody>
      </p:sp>
      <p:pic>
        <p:nvPicPr>
          <p:cNvPr id="415" name="Google Shape;415;p28" descr="Box.png"/>
          <p:cNvPicPr preferRelativeResize="0"/>
          <p:nvPr/>
        </p:nvPicPr>
        <p:blipFill rotWithShape="1">
          <a:blip r:embed="rId3">
            <a:alphaModFix/>
          </a:blip>
          <a:srcRect t="797" b="797"/>
          <a:stretch/>
        </p:blipFill>
        <p:spPr>
          <a:xfrm>
            <a:off x="1920298" y="1638801"/>
            <a:ext cx="8525100" cy="4793775"/>
          </a:xfrm>
          <a:prstGeom prst="rect">
            <a:avLst/>
          </a:prstGeom>
          <a:noFill/>
          <a:ln>
            <a:noFill/>
          </a:ln>
        </p:spPr>
      </p:pic>
      <p:sp>
        <p:nvSpPr>
          <p:cNvPr id="416" name="Google Shape;416;p28"/>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75</a:t>
            </a:fld>
            <a:endParaRPr/>
          </a:p>
        </p:txBody>
      </p:sp>
    </p:spTree>
    <p:extLst>
      <p:ext uri="{BB962C8B-B14F-4D97-AF65-F5344CB8AC3E}">
        <p14:creationId xmlns:p14="http://schemas.microsoft.com/office/powerpoint/2010/main" val="13232664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Shape 420"/>
        <p:cNvGrpSpPr/>
        <p:nvPr/>
      </p:nvGrpSpPr>
      <p:grpSpPr>
        <a:xfrm>
          <a:off x="0" y="0"/>
          <a:ext cx="0" cy="0"/>
          <a:chOff x="0" y="0"/>
          <a:chExt cx="0" cy="0"/>
        </a:xfrm>
      </p:grpSpPr>
      <p:sp>
        <p:nvSpPr>
          <p:cNvPr id="421" name="Google Shape;421;p29"/>
          <p:cNvSpPr txBox="1">
            <a:spLocks noGrp="1"/>
          </p:cNvSpPr>
          <p:nvPr>
            <p:ph type="title"/>
          </p:nvPr>
        </p:nvSpPr>
        <p:spPr>
          <a:xfrm>
            <a:off x="1523925" y="0"/>
            <a:ext cx="9144000" cy="1130400"/>
          </a:xfrm>
          <a:prstGeom prst="rect">
            <a:avLst/>
          </a:prstGeom>
        </p:spPr>
        <p:txBody>
          <a:bodyPr spcFirstLastPara="1" vert="horz" wrap="square" lIns="91425" tIns="91425" rIns="91425" bIns="91425" rtlCol="0" anchor="ctr" anchorCtr="0">
            <a:noAutofit/>
          </a:bodyPr>
          <a:lstStyle/>
          <a:p>
            <a:pPr algn="r"/>
            <a:r>
              <a:rPr lang="pt-BR"/>
              <a:t>VecGeom Speedups on Knights Landing</a:t>
            </a:r>
            <a:endParaRPr/>
          </a:p>
        </p:txBody>
      </p:sp>
      <p:pic>
        <p:nvPicPr>
          <p:cNvPr id="422" name="Google Shape;422;p29"/>
          <p:cNvPicPr preferRelativeResize="0"/>
          <p:nvPr/>
        </p:nvPicPr>
        <p:blipFill>
          <a:blip r:embed="rId3">
            <a:alphaModFix/>
          </a:blip>
          <a:stretch>
            <a:fillRect/>
          </a:stretch>
        </p:blipFill>
        <p:spPr>
          <a:xfrm>
            <a:off x="2812650" y="1233677"/>
            <a:ext cx="6566701" cy="5559425"/>
          </a:xfrm>
          <a:prstGeom prst="rect">
            <a:avLst/>
          </a:prstGeom>
          <a:noFill/>
          <a:ln>
            <a:noFill/>
          </a:ln>
        </p:spPr>
      </p:pic>
      <p:sp>
        <p:nvSpPr>
          <p:cNvPr id="423" name="Google Shape;423;p29"/>
          <p:cNvSpPr txBox="1">
            <a:spLocks noGrp="1"/>
          </p:cNvSpPr>
          <p:nvPr>
            <p:ph type="sldNum" idx="12"/>
          </p:nvPr>
        </p:nvSpPr>
        <p:spPr>
          <a:xfrm>
            <a:off x="10047550" y="6484267"/>
            <a:ext cx="548700" cy="301200"/>
          </a:xfrm>
          <a:prstGeom prst="rect">
            <a:avLst/>
          </a:prstGeom>
        </p:spPr>
        <p:txBody>
          <a:bodyPr spcFirstLastPara="1" vert="horz" wrap="square" lIns="91425" tIns="91425" rIns="91425" bIns="91425" rtlCol="0" anchor="t" anchorCtr="0">
            <a:noAutofit/>
          </a:bodyPr>
          <a:lstStyle/>
          <a:p>
            <a:fld id="{00000000-1234-1234-1234-123412341234}" type="slidenum">
              <a:rPr lang="pt-BR"/>
              <a:pPr/>
              <a:t>76</a:t>
            </a:fld>
            <a:endParaRPr/>
          </a:p>
        </p:txBody>
      </p:sp>
    </p:spTree>
    <p:extLst>
      <p:ext uri="{BB962C8B-B14F-4D97-AF65-F5344CB8AC3E}">
        <p14:creationId xmlns:p14="http://schemas.microsoft.com/office/powerpoint/2010/main" val="46484569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C3799-92EA-D446-8A4C-A56B16C0D262}"/>
              </a:ext>
            </a:extLst>
          </p:cNvPr>
          <p:cNvSpPr>
            <a:spLocks noGrp="1"/>
          </p:cNvSpPr>
          <p:nvPr>
            <p:ph type="title"/>
          </p:nvPr>
        </p:nvSpPr>
        <p:spPr>
          <a:xfrm>
            <a:off x="838200" y="365125"/>
            <a:ext cx="6535615" cy="1325563"/>
          </a:xfrm>
        </p:spPr>
        <p:txBody>
          <a:bodyPr/>
          <a:lstStyle/>
          <a:p>
            <a:r>
              <a:rPr lang="en-US" dirty="0"/>
              <a:t>Field propagation overview</a:t>
            </a:r>
          </a:p>
        </p:txBody>
      </p:sp>
      <p:sp>
        <p:nvSpPr>
          <p:cNvPr id="3" name="Content Placeholder 2">
            <a:extLst>
              <a:ext uri="{FF2B5EF4-FFF2-40B4-BE49-F238E27FC236}">
                <a16:creationId xmlns:a16="http://schemas.microsoft.com/office/drawing/2014/main" id="{60FB74CA-AE8E-4A46-B134-453343524458}"/>
              </a:ext>
            </a:extLst>
          </p:cNvPr>
          <p:cNvSpPr>
            <a:spLocks noGrp="1"/>
          </p:cNvSpPr>
          <p:nvPr>
            <p:ph idx="1"/>
          </p:nvPr>
        </p:nvSpPr>
        <p:spPr>
          <a:xfrm>
            <a:off x="580292" y="1690688"/>
            <a:ext cx="4273062" cy="4351338"/>
          </a:xfrm>
        </p:spPr>
        <p:txBody>
          <a:bodyPr>
            <a:normAutofit fontScale="85000" lnSpcReduction="20000"/>
          </a:bodyPr>
          <a:lstStyle/>
          <a:p>
            <a:r>
              <a:rPr lang="en-US" dirty="0"/>
              <a:t>Field propagation involves solution of Ordinary Differential Equation</a:t>
            </a:r>
          </a:p>
          <a:p>
            <a:pPr lvl="1"/>
            <a:r>
              <a:rPr lang="en-US" dirty="0"/>
              <a:t>Typically </a:t>
            </a:r>
            <a:r>
              <a:rPr lang="en-US" dirty="0" err="1"/>
              <a:t>Runge-Kutta</a:t>
            </a:r>
            <a:r>
              <a:rPr lang="en-US" dirty="0"/>
              <a:t> methods are used (as in Geant4)</a:t>
            </a:r>
          </a:p>
          <a:p>
            <a:r>
              <a:rPr lang="en-US" dirty="0"/>
              <a:t>In </a:t>
            </a:r>
            <a:r>
              <a:rPr lang="en-US" dirty="0" err="1"/>
              <a:t>GeantV</a:t>
            </a:r>
            <a:r>
              <a:rPr lang="en-US" dirty="0"/>
              <a:t> created</a:t>
            </a:r>
            <a:r>
              <a:rPr lang="en-US" b="1" dirty="0"/>
              <a:t> </a:t>
            </a:r>
            <a:r>
              <a:rPr lang="en-US" b="1" dirty="0" err="1"/>
              <a:t>vectorised</a:t>
            </a:r>
            <a:r>
              <a:rPr lang="en-US" b="1" dirty="0"/>
              <a:t> </a:t>
            </a:r>
            <a:r>
              <a:rPr lang="en-US" b="1" dirty="0" err="1"/>
              <a:t>Runge-Kutta</a:t>
            </a:r>
            <a:r>
              <a:rPr lang="en-US" b="1" dirty="0"/>
              <a:t> </a:t>
            </a:r>
            <a:r>
              <a:rPr lang="en-US" dirty="0"/>
              <a:t>propagation</a:t>
            </a:r>
          </a:p>
          <a:p>
            <a:pPr lvl="1"/>
            <a:r>
              <a:rPr lang="en-US" dirty="0"/>
              <a:t>Charged tracks in a basket are sent to the </a:t>
            </a:r>
            <a:r>
              <a:rPr lang="en-US" dirty="0" err="1"/>
              <a:t>FieldPropagation</a:t>
            </a:r>
            <a:r>
              <a:rPr lang="en-US" dirty="0"/>
              <a:t> classes</a:t>
            </a:r>
          </a:p>
          <a:p>
            <a:pPr lvl="1"/>
            <a:r>
              <a:rPr lang="en-US" dirty="0" err="1"/>
              <a:t>Vectorised</a:t>
            </a:r>
            <a:r>
              <a:rPr lang="en-US" dirty="0"/>
              <a:t> over tracks</a:t>
            </a:r>
          </a:p>
          <a:p>
            <a:r>
              <a:rPr lang="en-US" dirty="0"/>
              <a:t>Challenges are</a:t>
            </a:r>
          </a:p>
          <a:p>
            <a:pPr lvl="1"/>
            <a:r>
              <a:rPr lang="en-US" dirty="0"/>
              <a:t>To use mostly vector operations</a:t>
            </a:r>
          </a:p>
          <a:p>
            <a:pPr lvl="1"/>
            <a:r>
              <a:rPr lang="en-US" dirty="0"/>
              <a:t>To ensure that all vector lanes are doing useful work</a:t>
            </a:r>
          </a:p>
          <a:p>
            <a:endParaRPr lang="en-US" dirty="0"/>
          </a:p>
        </p:txBody>
      </p:sp>
      <p:sp>
        <p:nvSpPr>
          <p:cNvPr id="4" name="TextBox 3">
            <a:extLst>
              <a:ext uri="{FF2B5EF4-FFF2-40B4-BE49-F238E27FC236}">
                <a16:creationId xmlns:a16="http://schemas.microsoft.com/office/drawing/2014/main" id="{CBA5A6F1-B38F-0649-8D41-DAA473922495}"/>
              </a:ext>
            </a:extLst>
          </p:cNvPr>
          <p:cNvSpPr txBox="1"/>
          <p:nvPr/>
        </p:nvSpPr>
        <p:spPr>
          <a:xfrm>
            <a:off x="9097107" y="365125"/>
            <a:ext cx="1887415" cy="1200329"/>
          </a:xfrm>
          <a:prstGeom prst="rect">
            <a:avLst/>
          </a:prstGeom>
          <a:noFill/>
        </p:spPr>
        <p:txBody>
          <a:bodyPr wrap="square" rtlCol="0">
            <a:spAutoFit/>
          </a:bodyPr>
          <a:lstStyle/>
          <a:p>
            <a:r>
              <a:rPr lang="en-US" b="1" dirty="0"/>
              <a:t>x</a:t>
            </a:r>
            <a:r>
              <a:rPr lang="en-US" b="1" baseline="-25000" dirty="0"/>
              <a:t>0</a:t>
            </a:r>
            <a:r>
              <a:rPr lang="en-US" dirty="0"/>
              <a:t>, </a:t>
            </a:r>
            <a:r>
              <a:rPr lang="en-US" b="1" dirty="0"/>
              <a:t>p</a:t>
            </a:r>
            <a:r>
              <a:rPr lang="en-US" b="1" baseline="-25000" dirty="0"/>
              <a:t>0</a:t>
            </a:r>
            <a:r>
              <a:rPr lang="en-US" b="1" dirty="0"/>
              <a:t> </a:t>
            </a:r>
          </a:p>
          <a:p>
            <a:r>
              <a:rPr lang="en-US" b="1" dirty="0"/>
              <a:t>x</a:t>
            </a:r>
            <a:r>
              <a:rPr lang="en-US" b="1" baseline="-25000" dirty="0"/>
              <a:t>1</a:t>
            </a:r>
            <a:r>
              <a:rPr lang="en-US" dirty="0"/>
              <a:t>, </a:t>
            </a:r>
            <a:r>
              <a:rPr lang="en-US" b="1" dirty="0"/>
              <a:t>p</a:t>
            </a:r>
            <a:r>
              <a:rPr lang="en-US" b="1" baseline="-25000" dirty="0"/>
              <a:t>1</a:t>
            </a:r>
            <a:r>
              <a:rPr lang="en-US" dirty="0"/>
              <a:t>, </a:t>
            </a:r>
            <a:r>
              <a:rPr lang="el-GR" b="1" dirty="0">
                <a:solidFill>
                  <a:srgbClr val="00B050"/>
                </a:solidFill>
              </a:rPr>
              <a:t>Δ</a:t>
            </a:r>
            <a:r>
              <a:rPr lang="en-US" b="1" dirty="0">
                <a:solidFill>
                  <a:srgbClr val="00B050"/>
                </a:solidFill>
              </a:rPr>
              <a:t>x</a:t>
            </a:r>
            <a:r>
              <a:rPr lang="en-US" dirty="0">
                <a:solidFill>
                  <a:srgbClr val="00B050"/>
                </a:solidFill>
              </a:rPr>
              <a:t>,</a:t>
            </a:r>
            <a:r>
              <a:rPr lang="en-US" dirty="0"/>
              <a:t> </a:t>
            </a:r>
            <a:r>
              <a:rPr lang="el-GR" b="1" dirty="0">
                <a:solidFill>
                  <a:srgbClr val="FF0000"/>
                </a:solidFill>
              </a:rPr>
              <a:t>Δ</a:t>
            </a:r>
            <a:r>
              <a:rPr lang="en-US" b="1" dirty="0">
                <a:solidFill>
                  <a:srgbClr val="FF0000"/>
                </a:solidFill>
              </a:rPr>
              <a:t>p</a:t>
            </a:r>
          </a:p>
          <a:p>
            <a:r>
              <a:rPr lang="en-US" b="1" dirty="0"/>
              <a:t>x</a:t>
            </a:r>
            <a:r>
              <a:rPr lang="en-US" b="1" baseline="-25000" dirty="0"/>
              <a:t>2</a:t>
            </a:r>
            <a:r>
              <a:rPr lang="en-US" dirty="0"/>
              <a:t>, </a:t>
            </a:r>
            <a:r>
              <a:rPr lang="en-US" b="1" dirty="0"/>
              <a:t>p</a:t>
            </a:r>
            <a:r>
              <a:rPr lang="en-US" b="1" baseline="-25000" dirty="0"/>
              <a:t>2</a:t>
            </a:r>
            <a:r>
              <a:rPr lang="en-US" dirty="0"/>
              <a:t>, </a:t>
            </a:r>
            <a:r>
              <a:rPr lang="el-GR" b="1" dirty="0">
                <a:solidFill>
                  <a:srgbClr val="00B050"/>
                </a:solidFill>
              </a:rPr>
              <a:t>Δ</a:t>
            </a:r>
            <a:r>
              <a:rPr lang="en-US" b="1" dirty="0">
                <a:solidFill>
                  <a:srgbClr val="00B050"/>
                </a:solidFill>
              </a:rPr>
              <a:t>x</a:t>
            </a:r>
            <a:r>
              <a:rPr lang="en-US" dirty="0">
                <a:solidFill>
                  <a:srgbClr val="00B050"/>
                </a:solidFill>
              </a:rPr>
              <a:t>, </a:t>
            </a:r>
            <a:r>
              <a:rPr lang="el-GR" b="1" dirty="0">
                <a:solidFill>
                  <a:srgbClr val="00B050"/>
                </a:solidFill>
              </a:rPr>
              <a:t>Δ</a:t>
            </a:r>
            <a:r>
              <a:rPr lang="en-US" b="1" dirty="0">
                <a:solidFill>
                  <a:srgbClr val="00B050"/>
                </a:solidFill>
              </a:rPr>
              <a:t>p</a:t>
            </a:r>
          </a:p>
          <a:p>
            <a:endParaRPr lang="en-US" dirty="0"/>
          </a:p>
        </p:txBody>
      </p:sp>
      <p:sp>
        <p:nvSpPr>
          <p:cNvPr id="5" name="Content Placeholder 2">
            <a:extLst>
              <a:ext uri="{FF2B5EF4-FFF2-40B4-BE49-F238E27FC236}">
                <a16:creationId xmlns:a16="http://schemas.microsoft.com/office/drawing/2014/main" id="{BCE803EC-BE6E-E640-B9A2-BEC3DC07AEDD}"/>
              </a:ext>
            </a:extLst>
          </p:cNvPr>
          <p:cNvSpPr txBox="1">
            <a:spLocks/>
          </p:cNvSpPr>
          <p:nvPr/>
        </p:nvSpPr>
        <p:spPr>
          <a:xfrm>
            <a:off x="5111262" y="1690688"/>
            <a:ext cx="6477000"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Motion in field requires solving ODE for endpoint </a:t>
            </a:r>
            <a:r>
              <a:rPr lang="en-US" b="1" dirty="0"/>
              <a:t>x</a:t>
            </a:r>
            <a:r>
              <a:rPr lang="en-US" dirty="0"/>
              <a:t>, </a:t>
            </a:r>
            <a:r>
              <a:rPr lang="en-US" b="1" dirty="0"/>
              <a:t>p</a:t>
            </a:r>
            <a:r>
              <a:rPr lang="en-US" dirty="0"/>
              <a:t> after length s</a:t>
            </a:r>
          </a:p>
          <a:p>
            <a:r>
              <a:rPr lang="en-US" dirty="0" err="1"/>
              <a:t>Runge-Kutta</a:t>
            </a:r>
            <a:r>
              <a:rPr lang="en-US" dirty="0"/>
              <a:t> step: evaluate B-field, estimate </a:t>
            </a:r>
            <a:r>
              <a:rPr lang="en-US" b="1" dirty="0"/>
              <a:t>x</a:t>
            </a:r>
            <a:r>
              <a:rPr lang="en-US" dirty="0"/>
              <a:t>, </a:t>
            </a:r>
            <a:r>
              <a:rPr lang="en-US" b="1" dirty="0"/>
              <a:t>p</a:t>
            </a:r>
            <a:r>
              <a:rPr lang="en-US" dirty="0"/>
              <a:t>, </a:t>
            </a:r>
            <a:r>
              <a:rPr lang="el-GR" b="1" dirty="0"/>
              <a:t>Δ</a:t>
            </a:r>
            <a:r>
              <a:rPr lang="en-US" b="1" dirty="0"/>
              <a:t>x</a:t>
            </a:r>
            <a:r>
              <a:rPr lang="en-US" dirty="0"/>
              <a:t>, </a:t>
            </a:r>
            <a:r>
              <a:rPr lang="el-GR" b="1" dirty="0"/>
              <a:t>Δ</a:t>
            </a:r>
            <a:r>
              <a:rPr lang="en-US" b="1" dirty="0"/>
              <a:t>p</a:t>
            </a:r>
            <a:endParaRPr lang="el-GR" b="1" dirty="0"/>
          </a:p>
          <a:p>
            <a:r>
              <a:rPr lang="en-US" dirty="0"/>
              <a:t>Successful if  |</a:t>
            </a:r>
            <a:r>
              <a:rPr lang="el-GR" b="1" dirty="0"/>
              <a:t>Δ</a:t>
            </a:r>
            <a:r>
              <a:rPr lang="en-US" b="1" dirty="0"/>
              <a:t>x</a:t>
            </a:r>
            <a:r>
              <a:rPr lang="en-US" dirty="0"/>
              <a:t>|</a:t>
            </a:r>
            <a:r>
              <a:rPr lang="el-GR" dirty="0"/>
              <a:t> &lt; ε </a:t>
            </a:r>
            <a:r>
              <a:rPr lang="en-US" dirty="0"/>
              <a:t>s &amp;</a:t>
            </a:r>
            <a:r>
              <a:rPr lang="el-GR" dirty="0"/>
              <a:t> </a:t>
            </a:r>
            <a:r>
              <a:rPr lang="en-US" dirty="0"/>
              <a:t>|</a:t>
            </a:r>
            <a:r>
              <a:rPr lang="el-GR" b="1" dirty="0"/>
              <a:t>Δ</a:t>
            </a:r>
            <a:r>
              <a:rPr lang="en-US" b="1" dirty="0"/>
              <a:t>p</a:t>
            </a:r>
            <a:r>
              <a:rPr lang="en-US" dirty="0"/>
              <a:t>| &lt; </a:t>
            </a:r>
            <a:r>
              <a:rPr lang="el-GR" dirty="0"/>
              <a:t>ε</a:t>
            </a:r>
            <a:r>
              <a:rPr lang="en-US" dirty="0"/>
              <a:t> |</a:t>
            </a:r>
            <a:r>
              <a:rPr lang="en-US" b="1" dirty="0"/>
              <a:t>p</a:t>
            </a:r>
            <a:r>
              <a:rPr lang="en-US" dirty="0"/>
              <a:t>|</a:t>
            </a:r>
          </a:p>
          <a:p>
            <a:r>
              <a:rPr lang="en-US" dirty="0"/>
              <a:t>Each step of a </a:t>
            </a:r>
            <a:r>
              <a:rPr lang="en-US" dirty="0" err="1"/>
              <a:t>Runge-Kutta</a:t>
            </a:r>
            <a:r>
              <a:rPr lang="en-US" dirty="0"/>
              <a:t> algorithm is easy to </a:t>
            </a:r>
            <a:r>
              <a:rPr lang="en-US" dirty="0" err="1"/>
              <a:t>vectorise</a:t>
            </a:r>
            <a:endParaRPr lang="en-US" dirty="0"/>
          </a:p>
          <a:p>
            <a:pPr lvl="1"/>
            <a:r>
              <a:rPr lang="en-US" dirty="0"/>
              <a:t>But different tracks (vector lanes) can take different number of iterations to finish integration</a:t>
            </a:r>
          </a:p>
          <a:p>
            <a:pPr lvl="1"/>
            <a:r>
              <a:rPr lang="en-US" dirty="0"/>
              <a:t>The ‘driver’ class which calls the RK ‘stepper’ must play coordinate the work </a:t>
            </a:r>
          </a:p>
          <a:p>
            <a:endParaRPr lang="en-US" dirty="0"/>
          </a:p>
        </p:txBody>
      </p:sp>
      <p:sp>
        <p:nvSpPr>
          <p:cNvPr id="6" name="Slide Number Placeholder 5">
            <a:extLst>
              <a:ext uri="{FF2B5EF4-FFF2-40B4-BE49-F238E27FC236}">
                <a16:creationId xmlns:a16="http://schemas.microsoft.com/office/drawing/2014/main" id="{FAEB65EC-2ABD-F64D-BD39-30A207687A3C}"/>
              </a:ext>
            </a:extLst>
          </p:cNvPr>
          <p:cNvSpPr>
            <a:spLocks noGrp="1"/>
          </p:cNvSpPr>
          <p:nvPr>
            <p:ph type="sldNum" sz="quarter" idx="12"/>
          </p:nvPr>
        </p:nvSpPr>
        <p:spPr/>
        <p:txBody>
          <a:bodyPr/>
          <a:lstStyle/>
          <a:p>
            <a:fld id="{40FD0629-489C-2B4C-9462-5B2376EE3AC2}" type="slidenum">
              <a:rPr lang="en-US" smtClean="0"/>
              <a:t>77</a:t>
            </a:fld>
            <a:endParaRPr lang="en-US"/>
          </a:p>
        </p:txBody>
      </p:sp>
    </p:spTree>
    <p:extLst>
      <p:ext uri="{BB962C8B-B14F-4D97-AF65-F5344CB8AC3E}">
        <p14:creationId xmlns:p14="http://schemas.microsoft.com/office/powerpoint/2010/main" val="3916769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ounded Rectangle 86">
            <a:extLst>
              <a:ext uri="{FF2B5EF4-FFF2-40B4-BE49-F238E27FC236}">
                <a16:creationId xmlns:a16="http://schemas.microsoft.com/office/drawing/2014/main" id="{D874D962-5D5D-5446-BE5C-A5FA9200CBB6}"/>
              </a:ext>
            </a:extLst>
          </p:cNvPr>
          <p:cNvSpPr/>
          <p:nvPr/>
        </p:nvSpPr>
        <p:spPr>
          <a:xfrm>
            <a:off x="7764085" y="1126907"/>
            <a:ext cx="2972780" cy="3186206"/>
          </a:xfrm>
          <a:prstGeom prst="roundRect">
            <a:avLst/>
          </a:prstGeom>
          <a:solidFill>
            <a:schemeClr val="accent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A82BB1-7DA4-3343-AEB6-4248864E1D17}"/>
              </a:ext>
            </a:extLst>
          </p:cNvPr>
          <p:cNvSpPr>
            <a:spLocks noGrp="1"/>
          </p:cNvSpPr>
          <p:nvPr>
            <p:ph type="title"/>
          </p:nvPr>
        </p:nvSpPr>
        <p:spPr>
          <a:xfrm>
            <a:off x="654612" y="364478"/>
            <a:ext cx="7344508" cy="1325563"/>
          </a:xfrm>
        </p:spPr>
        <p:txBody>
          <a:bodyPr/>
          <a:lstStyle/>
          <a:p>
            <a:r>
              <a:rPr lang="en-US" dirty="0"/>
              <a:t>Vector propagation in Field–v2</a:t>
            </a:r>
          </a:p>
        </p:txBody>
      </p:sp>
      <p:grpSp>
        <p:nvGrpSpPr>
          <p:cNvPr id="44" name="Group 43">
            <a:extLst>
              <a:ext uri="{FF2B5EF4-FFF2-40B4-BE49-F238E27FC236}">
                <a16:creationId xmlns:a16="http://schemas.microsoft.com/office/drawing/2014/main" id="{D74DB29D-E891-C94A-AE74-B8AC942B4884}"/>
              </a:ext>
            </a:extLst>
          </p:cNvPr>
          <p:cNvGrpSpPr/>
          <p:nvPr/>
        </p:nvGrpSpPr>
        <p:grpSpPr>
          <a:xfrm>
            <a:off x="8389807" y="1280258"/>
            <a:ext cx="2051539" cy="621323"/>
            <a:chOff x="8862646" y="1204302"/>
            <a:chExt cx="2051539" cy="621323"/>
          </a:xfrm>
        </p:grpSpPr>
        <p:sp>
          <p:nvSpPr>
            <p:cNvPr id="4" name="Rectangle 3">
              <a:extLst>
                <a:ext uri="{FF2B5EF4-FFF2-40B4-BE49-F238E27FC236}">
                  <a16:creationId xmlns:a16="http://schemas.microsoft.com/office/drawing/2014/main" id="{E6C87BCE-45A2-484B-BD5D-AAD8FC015F66}"/>
                </a:ext>
              </a:extLst>
            </p:cNvPr>
            <p:cNvSpPr/>
            <p:nvPr/>
          </p:nvSpPr>
          <p:spPr>
            <a:xfrm>
              <a:off x="8862646" y="1204302"/>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4F49865A-8F57-CF4D-8D60-22E54B697B98}"/>
                </a:ext>
              </a:extLst>
            </p:cNvPr>
            <p:cNvSpPr/>
            <p:nvPr/>
          </p:nvSpPr>
          <p:spPr>
            <a:xfrm>
              <a:off x="8956430" y="1303947"/>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7C478985-C1CD-3E49-83D1-9374D5A605B0}"/>
                </a:ext>
              </a:extLst>
            </p:cNvPr>
            <p:cNvSpPr/>
            <p:nvPr/>
          </p:nvSpPr>
          <p:spPr>
            <a:xfrm>
              <a:off x="9425353" y="1303947"/>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898BAE06-A8CD-2345-B90E-2D64F79DDC17}"/>
                </a:ext>
              </a:extLst>
            </p:cNvPr>
            <p:cNvSpPr/>
            <p:nvPr/>
          </p:nvSpPr>
          <p:spPr>
            <a:xfrm>
              <a:off x="9927979" y="1303947"/>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D565BC44-889D-5242-BD34-32324A4095B8}"/>
                </a:ext>
              </a:extLst>
            </p:cNvPr>
            <p:cNvSpPr/>
            <p:nvPr/>
          </p:nvSpPr>
          <p:spPr>
            <a:xfrm>
              <a:off x="10395438" y="1303947"/>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309390FC-647A-024D-A84E-BC84C85A18C8}"/>
              </a:ext>
            </a:extLst>
          </p:cNvPr>
          <p:cNvGrpSpPr/>
          <p:nvPr/>
        </p:nvGrpSpPr>
        <p:grpSpPr>
          <a:xfrm>
            <a:off x="8410813" y="2055448"/>
            <a:ext cx="2051539" cy="621323"/>
            <a:chOff x="8902209" y="2043479"/>
            <a:chExt cx="2051539" cy="621323"/>
          </a:xfrm>
        </p:grpSpPr>
        <p:sp>
          <p:nvSpPr>
            <p:cNvPr id="12" name="Rectangle 11">
              <a:extLst>
                <a:ext uri="{FF2B5EF4-FFF2-40B4-BE49-F238E27FC236}">
                  <a16:creationId xmlns:a16="http://schemas.microsoft.com/office/drawing/2014/main" id="{63318758-AED7-DE47-9BF5-B585ADDED9AB}"/>
                </a:ext>
              </a:extLst>
            </p:cNvPr>
            <p:cNvSpPr/>
            <p:nvPr/>
          </p:nvSpPr>
          <p:spPr>
            <a:xfrm>
              <a:off x="8902209" y="2043479"/>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0DFF1CD9-6A4C-F04C-9E9D-444A21B73D80}"/>
                </a:ext>
              </a:extLst>
            </p:cNvPr>
            <p:cNvSpPr/>
            <p:nvPr/>
          </p:nvSpPr>
          <p:spPr>
            <a:xfrm>
              <a:off x="8995993" y="2143124"/>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178F5AA4-7896-B544-BF1C-5AE9B122E79D}"/>
                </a:ext>
              </a:extLst>
            </p:cNvPr>
            <p:cNvSpPr/>
            <p:nvPr/>
          </p:nvSpPr>
          <p:spPr>
            <a:xfrm>
              <a:off x="9464916" y="2143124"/>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FC646429-C5D5-544A-AE94-C1D4FB8AA199}"/>
                </a:ext>
              </a:extLst>
            </p:cNvPr>
            <p:cNvSpPr/>
            <p:nvPr/>
          </p:nvSpPr>
          <p:spPr>
            <a:xfrm>
              <a:off x="9967542" y="2143124"/>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975A4EDB-96DB-E745-9443-5BFC3F410807}"/>
                </a:ext>
              </a:extLst>
            </p:cNvPr>
            <p:cNvSpPr/>
            <p:nvPr/>
          </p:nvSpPr>
          <p:spPr>
            <a:xfrm>
              <a:off x="10435001" y="2143124"/>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A3BE6159-F5AE-EA4D-A11E-6876984516B3}"/>
              </a:ext>
            </a:extLst>
          </p:cNvPr>
          <p:cNvGrpSpPr/>
          <p:nvPr/>
        </p:nvGrpSpPr>
        <p:grpSpPr>
          <a:xfrm>
            <a:off x="8389807" y="2855060"/>
            <a:ext cx="2051539" cy="621323"/>
            <a:chOff x="8902208" y="2882656"/>
            <a:chExt cx="2051539" cy="621323"/>
          </a:xfrm>
        </p:grpSpPr>
        <p:sp>
          <p:nvSpPr>
            <p:cNvPr id="18" name="Rectangle 17">
              <a:extLst>
                <a:ext uri="{FF2B5EF4-FFF2-40B4-BE49-F238E27FC236}">
                  <a16:creationId xmlns:a16="http://schemas.microsoft.com/office/drawing/2014/main" id="{4410F066-3208-C84A-AE47-BFCCA870B63E}"/>
                </a:ext>
              </a:extLst>
            </p:cNvPr>
            <p:cNvSpPr/>
            <p:nvPr/>
          </p:nvSpPr>
          <p:spPr>
            <a:xfrm>
              <a:off x="8902208" y="2882656"/>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178E2D25-FFBC-6D46-800F-8D9492E58AB1}"/>
                </a:ext>
              </a:extLst>
            </p:cNvPr>
            <p:cNvSpPr/>
            <p:nvPr/>
          </p:nvSpPr>
          <p:spPr>
            <a:xfrm>
              <a:off x="8995992" y="2982301"/>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00E201EE-CC85-C44F-995C-CB6C12FE39AE}"/>
                </a:ext>
              </a:extLst>
            </p:cNvPr>
            <p:cNvSpPr/>
            <p:nvPr/>
          </p:nvSpPr>
          <p:spPr>
            <a:xfrm>
              <a:off x="9464915" y="2982301"/>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D1D93F8E-BEE7-B443-B927-46A031D80A14}"/>
                </a:ext>
              </a:extLst>
            </p:cNvPr>
            <p:cNvSpPr/>
            <p:nvPr/>
          </p:nvSpPr>
          <p:spPr>
            <a:xfrm>
              <a:off x="9967541" y="2982301"/>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200ACB5E-C815-C94E-9FF5-796A317AFAA5}"/>
                </a:ext>
              </a:extLst>
            </p:cNvPr>
            <p:cNvSpPr/>
            <p:nvPr/>
          </p:nvSpPr>
          <p:spPr>
            <a:xfrm>
              <a:off x="10435000" y="2982301"/>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3D9E557B-6E8D-D041-83EF-F92F50E2287E}"/>
              </a:ext>
            </a:extLst>
          </p:cNvPr>
          <p:cNvSpPr/>
          <p:nvPr/>
        </p:nvSpPr>
        <p:spPr>
          <a:xfrm>
            <a:off x="8420572" y="3691794"/>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F12D7AB0-9616-2044-A117-A7C2323A5468}"/>
              </a:ext>
            </a:extLst>
          </p:cNvPr>
          <p:cNvSpPr/>
          <p:nvPr/>
        </p:nvSpPr>
        <p:spPr>
          <a:xfrm>
            <a:off x="8514356" y="3791439"/>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64E39971-A7B3-B844-89E4-FF35E6F8C27C}"/>
              </a:ext>
            </a:extLst>
          </p:cNvPr>
          <p:cNvSpPr/>
          <p:nvPr/>
        </p:nvSpPr>
        <p:spPr>
          <a:xfrm>
            <a:off x="8983279" y="3791439"/>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a:extLst>
              <a:ext uri="{FF2B5EF4-FFF2-40B4-BE49-F238E27FC236}">
                <a16:creationId xmlns:a16="http://schemas.microsoft.com/office/drawing/2014/main" id="{A0AF83F5-981D-DF47-BD5F-DEC0952AA7CD}"/>
              </a:ext>
            </a:extLst>
          </p:cNvPr>
          <p:cNvSpPr/>
          <p:nvPr/>
        </p:nvSpPr>
        <p:spPr>
          <a:xfrm>
            <a:off x="9485905" y="3791439"/>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B2BEF472-A232-6F4F-933B-67AE8ACF8EE8}"/>
              </a:ext>
            </a:extLst>
          </p:cNvPr>
          <p:cNvSpPr/>
          <p:nvPr/>
        </p:nvSpPr>
        <p:spPr>
          <a:xfrm>
            <a:off x="9953364" y="3791439"/>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4D9BA995-46E8-B34B-B6FD-BE8F2ACA420D}"/>
              </a:ext>
            </a:extLst>
          </p:cNvPr>
          <p:cNvSpPr/>
          <p:nvPr/>
        </p:nvSpPr>
        <p:spPr>
          <a:xfrm>
            <a:off x="8409343" y="6061322"/>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52">
            <a:extLst>
              <a:ext uri="{FF2B5EF4-FFF2-40B4-BE49-F238E27FC236}">
                <a16:creationId xmlns:a16="http://schemas.microsoft.com/office/drawing/2014/main" id="{2928B45E-AD0B-9844-8770-9E327048F804}"/>
              </a:ext>
            </a:extLst>
          </p:cNvPr>
          <p:cNvSpPr/>
          <p:nvPr/>
        </p:nvSpPr>
        <p:spPr>
          <a:xfrm>
            <a:off x="8503127" y="6160967"/>
            <a:ext cx="375139" cy="42203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a:extLst>
              <a:ext uri="{FF2B5EF4-FFF2-40B4-BE49-F238E27FC236}">
                <a16:creationId xmlns:a16="http://schemas.microsoft.com/office/drawing/2014/main" id="{A20C5971-FD08-4C46-AEE9-6D879C4E888F}"/>
              </a:ext>
            </a:extLst>
          </p:cNvPr>
          <p:cNvSpPr/>
          <p:nvPr/>
        </p:nvSpPr>
        <p:spPr>
          <a:xfrm>
            <a:off x="8972050" y="6160967"/>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a:extLst>
              <a:ext uri="{FF2B5EF4-FFF2-40B4-BE49-F238E27FC236}">
                <a16:creationId xmlns:a16="http://schemas.microsoft.com/office/drawing/2014/main" id="{C08B81CF-0D01-5E44-8DCA-7FFA7BF92B81}"/>
              </a:ext>
            </a:extLst>
          </p:cNvPr>
          <p:cNvSpPr/>
          <p:nvPr/>
        </p:nvSpPr>
        <p:spPr>
          <a:xfrm>
            <a:off x="9474676" y="6160967"/>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id="{54B852E7-DD26-A747-AEBE-3C7398F1B1FB}"/>
              </a:ext>
            </a:extLst>
          </p:cNvPr>
          <p:cNvSpPr/>
          <p:nvPr/>
        </p:nvSpPr>
        <p:spPr>
          <a:xfrm>
            <a:off x="9942135" y="6160967"/>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304343A9-60C8-DF47-986F-4906DF52C184}"/>
              </a:ext>
            </a:extLst>
          </p:cNvPr>
          <p:cNvSpPr/>
          <p:nvPr/>
        </p:nvSpPr>
        <p:spPr>
          <a:xfrm>
            <a:off x="8409344" y="4466984"/>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58">
            <a:extLst>
              <a:ext uri="{FF2B5EF4-FFF2-40B4-BE49-F238E27FC236}">
                <a16:creationId xmlns:a16="http://schemas.microsoft.com/office/drawing/2014/main" id="{51447F06-0E59-9D4E-937A-1D1FF853F4DC}"/>
              </a:ext>
            </a:extLst>
          </p:cNvPr>
          <p:cNvSpPr/>
          <p:nvPr/>
        </p:nvSpPr>
        <p:spPr>
          <a:xfrm>
            <a:off x="8503128" y="4566629"/>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ounded Rectangle 59">
            <a:extLst>
              <a:ext uri="{FF2B5EF4-FFF2-40B4-BE49-F238E27FC236}">
                <a16:creationId xmlns:a16="http://schemas.microsoft.com/office/drawing/2014/main" id="{FB9352E7-A7EF-4D42-AF00-00135D88C2E8}"/>
              </a:ext>
            </a:extLst>
          </p:cNvPr>
          <p:cNvSpPr/>
          <p:nvPr/>
        </p:nvSpPr>
        <p:spPr>
          <a:xfrm>
            <a:off x="8972051" y="4566629"/>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a:extLst>
              <a:ext uri="{FF2B5EF4-FFF2-40B4-BE49-F238E27FC236}">
                <a16:creationId xmlns:a16="http://schemas.microsoft.com/office/drawing/2014/main" id="{A2ADEEC3-557F-6440-8817-01AF8879A2C1}"/>
              </a:ext>
            </a:extLst>
          </p:cNvPr>
          <p:cNvSpPr/>
          <p:nvPr/>
        </p:nvSpPr>
        <p:spPr>
          <a:xfrm>
            <a:off x="9474677" y="4566629"/>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BDACFFF8-74F5-CE49-A003-C26F7D48B8BA}"/>
              </a:ext>
            </a:extLst>
          </p:cNvPr>
          <p:cNvSpPr/>
          <p:nvPr/>
        </p:nvSpPr>
        <p:spPr>
          <a:xfrm>
            <a:off x="9942136" y="4566629"/>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DBC0054F-D95F-BC4A-92C0-D0BEB42907DD}"/>
              </a:ext>
            </a:extLst>
          </p:cNvPr>
          <p:cNvSpPr/>
          <p:nvPr/>
        </p:nvSpPr>
        <p:spPr>
          <a:xfrm>
            <a:off x="8401025" y="5222145"/>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a:extLst>
              <a:ext uri="{FF2B5EF4-FFF2-40B4-BE49-F238E27FC236}">
                <a16:creationId xmlns:a16="http://schemas.microsoft.com/office/drawing/2014/main" id="{F0DFEE85-DB55-D246-B76B-A33821861449}"/>
              </a:ext>
            </a:extLst>
          </p:cNvPr>
          <p:cNvSpPr/>
          <p:nvPr/>
        </p:nvSpPr>
        <p:spPr>
          <a:xfrm>
            <a:off x="8494809" y="5321790"/>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65">
            <a:extLst>
              <a:ext uri="{FF2B5EF4-FFF2-40B4-BE49-F238E27FC236}">
                <a16:creationId xmlns:a16="http://schemas.microsoft.com/office/drawing/2014/main" id="{65EB9E93-8259-C842-BE89-F706191BABC0}"/>
              </a:ext>
            </a:extLst>
          </p:cNvPr>
          <p:cNvSpPr/>
          <p:nvPr/>
        </p:nvSpPr>
        <p:spPr>
          <a:xfrm>
            <a:off x="8963732" y="5321790"/>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ounded Rectangle 66">
            <a:extLst>
              <a:ext uri="{FF2B5EF4-FFF2-40B4-BE49-F238E27FC236}">
                <a16:creationId xmlns:a16="http://schemas.microsoft.com/office/drawing/2014/main" id="{E803DA61-3446-F545-9052-7925D8EC74F2}"/>
              </a:ext>
            </a:extLst>
          </p:cNvPr>
          <p:cNvSpPr/>
          <p:nvPr/>
        </p:nvSpPr>
        <p:spPr>
          <a:xfrm>
            <a:off x="9466358" y="5321790"/>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ounded Rectangle 67">
            <a:extLst>
              <a:ext uri="{FF2B5EF4-FFF2-40B4-BE49-F238E27FC236}">
                <a16:creationId xmlns:a16="http://schemas.microsoft.com/office/drawing/2014/main" id="{1552AA4D-C8A2-6D48-84A4-A2EF713E749E}"/>
              </a:ext>
            </a:extLst>
          </p:cNvPr>
          <p:cNvSpPr/>
          <p:nvPr/>
        </p:nvSpPr>
        <p:spPr>
          <a:xfrm>
            <a:off x="9933817" y="5321790"/>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B3040F52-D50A-9844-AF2A-CF756E5681ED}"/>
              </a:ext>
            </a:extLst>
          </p:cNvPr>
          <p:cNvSpPr txBox="1"/>
          <p:nvPr/>
        </p:nvSpPr>
        <p:spPr>
          <a:xfrm>
            <a:off x="7899563" y="955466"/>
            <a:ext cx="352982" cy="6093976"/>
          </a:xfrm>
          <a:prstGeom prst="rect">
            <a:avLst/>
          </a:prstGeom>
          <a:noFill/>
        </p:spPr>
        <p:txBody>
          <a:bodyPr wrap="none" rtlCol="0">
            <a:spAutoFit/>
          </a:bodyPr>
          <a:lstStyle/>
          <a:p>
            <a:endParaRPr lang="en-US" sz="2600" dirty="0"/>
          </a:p>
          <a:p>
            <a:r>
              <a:rPr lang="en-US" sz="2600" dirty="0"/>
              <a:t>1</a:t>
            </a:r>
          </a:p>
          <a:p>
            <a:endParaRPr lang="en-US" sz="2600" dirty="0"/>
          </a:p>
          <a:p>
            <a:r>
              <a:rPr lang="en-US" sz="2600" dirty="0"/>
              <a:t>2</a:t>
            </a:r>
          </a:p>
          <a:p>
            <a:endParaRPr lang="en-US" sz="2600" dirty="0"/>
          </a:p>
          <a:p>
            <a:r>
              <a:rPr lang="en-US" sz="2600" dirty="0"/>
              <a:t>3</a:t>
            </a:r>
          </a:p>
          <a:p>
            <a:endParaRPr lang="en-US" sz="2600" dirty="0"/>
          </a:p>
          <a:p>
            <a:r>
              <a:rPr lang="en-US" sz="2600" dirty="0"/>
              <a:t>4</a:t>
            </a:r>
          </a:p>
          <a:p>
            <a:endParaRPr lang="en-US" sz="2600" dirty="0"/>
          </a:p>
          <a:p>
            <a:r>
              <a:rPr lang="en-US" sz="2600" dirty="0"/>
              <a:t>5</a:t>
            </a:r>
          </a:p>
          <a:p>
            <a:endParaRPr lang="en-US" sz="2600" dirty="0"/>
          </a:p>
          <a:p>
            <a:r>
              <a:rPr lang="en-US" sz="2600" dirty="0"/>
              <a:t>6</a:t>
            </a:r>
          </a:p>
          <a:p>
            <a:endParaRPr lang="en-US" sz="2600" dirty="0"/>
          </a:p>
          <a:p>
            <a:r>
              <a:rPr lang="en-US" sz="2600" dirty="0"/>
              <a:t>7</a:t>
            </a:r>
          </a:p>
          <a:p>
            <a:endParaRPr lang="en-US" sz="2600" dirty="0"/>
          </a:p>
        </p:txBody>
      </p:sp>
      <p:grpSp>
        <p:nvGrpSpPr>
          <p:cNvPr id="17" name="Group 16">
            <a:extLst>
              <a:ext uri="{FF2B5EF4-FFF2-40B4-BE49-F238E27FC236}">
                <a16:creationId xmlns:a16="http://schemas.microsoft.com/office/drawing/2014/main" id="{1155164D-2FE1-6A4E-AE0E-C8DEFB61520D}"/>
              </a:ext>
            </a:extLst>
          </p:cNvPr>
          <p:cNvGrpSpPr/>
          <p:nvPr/>
        </p:nvGrpSpPr>
        <p:grpSpPr>
          <a:xfrm>
            <a:off x="8389806" y="957560"/>
            <a:ext cx="2051539" cy="159185"/>
            <a:chOff x="8389806" y="495422"/>
            <a:chExt cx="2051539" cy="621323"/>
          </a:xfrm>
        </p:grpSpPr>
        <p:sp>
          <p:nvSpPr>
            <p:cNvPr id="74" name="Rectangle 73">
              <a:extLst>
                <a:ext uri="{FF2B5EF4-FFF2-40B4-BE49-F238E27FC236}">
                  <a16:creationId xmlns:a16="http://schemas.microsoft.com/office/drawing/2014/main" id="{2D471EB4-D212-F94F-BFD4-8E9BB9B9AF61}"/>
                </a:ext>
              </a:extLst>
            </p:cNvPr>
            <p:cNvSpPr/>
            <p:nvPr/>
          </p:nvSpPr>
          <p:spPr>
            <a:xfrm>
              <a:off x="8389806" y="495422"/>
              <a:ext cx="2051539" cy="6213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ounded Rectangle 74">
              <a:extLst>
                <a:ext uri="{FF2B5EF4-FFF2-40B4-BE49-F238E27FC236}">
                  <a16:creationId xmlns:a16="http://schemas.microsoft.com/office/drawing/2014/main" id="{3F167E01-9C19-5148-AD77-04A310A81B73}"/>
                </a:ext>
              </a:extLst>
            </p:cNvPr>
            <p:cNvSpPr/>
            <p:nvPr/>
          </p:nvSpPr>
          <p:spPr>
            <a:xfrm>
              <a:off x="8483590" y="595067"/>
              <a:ext cx="375139" cy="422031"/>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ounded Rectangle 75">
              <a:extLst>
                <a:ext uri="{FF2B5EF4-FFF2-40B4-BE49-F238E27FC236}">
                  <a16:creationId xmlns:a16="http://schemas.microsoft.com/office/drawing/2014/main" id="{49DCEFFB-D6C7-C744-8B68-D189BA2F753C}"/>
                </a:ext>
              </a:extLst>
            </p:cNvPr>
            <p:cNvSpPr/>
            <p:nvPr/>
          </p:nvSpPr>
          <p:spPr>
            <a:xfrm>
              <a:off x="8952513" y="595067"/>
              <a:ext cx="375139" cy="422031"/>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ounded Rectangle 76">
              <a:extLst>
                <a:ext uri="{FF2B5EF4-FFF2-40B4-BE49-F238E27FC236}">
                  <a16:creationId xmlns:a16="http://schemas.microsoft.com/office/drawing/2014/main" id="{F3E9C212-8128-A647-8C00-1D2120D318FF}"/>
                </a:ext>
              </a:extLst>
            </p:cNvPr>
            <p:cNvSpPr/>
            <p:nvPr/>
          </p:nvSpPr>
          <p:spPr>
            <a:xfrm>
              <a:off x="9455139" y="595067"/>
              <a:ext cx="375139" cy="422031"/>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ounded Rectangle 77">
              <a:extLst>
                <a:ext uri="{FF2B5EF4-FFF2-40B4-BE49-F238E27FC236}">
                  <a16:creationId xmlns:a16="http://schemas.microsoft.com/office/drawing/2014/main" id="{269963EF-D487-DB43-971E-35168673E42D}"/>
                </a:ext>
              </a:extLst>
            </p:cNvPr>
            <p:cNvSpPr/>
            <p:nvPr/>
          </p:nvSpPr>
          <p:spPr>
            <a:xfrm>
              <a:off x="9922598" y="595067"/>
              <a:ext cx="375139" cy="422031"/>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A72AAD3B-6D44-D64F-84CC-3F5C3AF16BFB}"/>
              </a:ext>
            </a:extLst>
          </p:cNvPr>
          <p:cNvGrpSpPr/>
          <p:nvPr/>
        </p:nvGrpSpPr>
        <p:grpSpPr>
          <a:xfrm>
            <a:off x="10811602" y="764904"/>
            <a:ext cx="1228973" cy="2595106"/>
            <a:chOff x="10811602" y="764904"/>
            <a:chExt cx="1228973" cy="2595106"/>
          </a:xfrm>
        </p:grpSpPr>
        <p:grpSp>
          <p:nvGrpSpPr>
            <p:cNvPr id="79" name="Group 78">
              <a:extLst>
                <a:ext uri="{FF2B5EF4-FFF2-40B4-BE49-F238E27FC236}">
                  <a16:creationId xmlns:a16="http://schemas.microsoft.com/office/drawing/2014/main" id="{F2D328C7-69A4-1C48-A40F-600935975797}"/>
                </a:ext>
              </a:extLst>
            </p:cNvPr>
            <p:cNvGrpSpPr/>
            <p:nvPr/>
          </p:nvGrpSpPr>
          <p:grpSpPr>
            <a:xfrm>
              <a:off x="10811602" y="1313351"/>
              <a:ext cx="1228973" cy="1484193"/>
              <a:chOff x="10952279" y="154109"/>
              <a:chExt cx="1228973" cy="1484193"/>
            </a:xfrm>
          </p:grpSpPr>
          <p:sp>
            <p:nvSpPr>
              <p:cNvPr id="40" name="Rounded Rectangle 39">
                <a:extLst>
                  <a:ext uri="{FF2B5EF4-FFF2-40B4-BE49-F238E27FC236}">
                    <a16:creationId xmlns:a16="http://schemas.microsoft.com/office/drawing/2014/main" id="{1EF7C76C-B235-FA4A-B277-E09D36172630}"/>
                  </a:ext>
                </a:extLst>
              </p:cNvPr>
              <p:cNvSpPr/>
              <p:nvPr/>
            </p:nvSpPr>
            <p:spPr>
              <a:xfrm>
                <a:off x="10952279" y="1216271"/>
                <a:ext cx="375139" cy="42203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B743E65B-0854-8643-A6E4-4D9F60D25A39}"/>
                  </a:ext>
                </a:extLst>
              </p:cNvPr>
              <p:cNvGrpSpPr/>
              <p:nvPr/>
            </p:nvGrpSpPr>
            <p:grpSpPr>
              <a:xfrm>
                <a:off x="10952279" y="154109"/>
                <a:ext cx="1228973" cy="1466226"/>
                <a:chOff x="10952279" y="154109"/>
                <a:chExt cx="1228973" cy="1466226"/>
              </a:xfrm>
            </p:grpSpPr>
            <p:sp>
              <p:nvSpPr>
                <p:cNvPr id="29" name="Rounded Rectangle 28">
                  <a:extLst>
                    <a:ext uri="{FF2B5EF4-FFF2-40B4-BE49-F238E27FC236}">
                      <a16:creationId xmlns:a16="http://schemas.microsoft.com/office/drawing/2014/main" id="{9A36116E-0D01-F74F-B063-A498A52E42CE}"/>
                    </a:ext>
                  </a:extLst>
                </p:cNvPr>
                <p:cNvSpPr/>
                <p:nvPr/>
              </p:nvSpPr>
              <p:spPr>
                <a:xfrm>
                  <a:off x="10952279" y="154109"/>
                  <a:ext cx="375139" cy="422031"/>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id="{9E63007A-0F30-1F4F-B757-C5B5AED1124D}"/>
                    </a:ext>
                  </a:extLst>
                </p:cNvPr>
                <p:cNvSpPr/>
                <p:nvPr/>
              </p:nvSpPr>
              <p:spPr>
                <a:xfrm>
                  <a:off x="10952279" y="668581"/>
                  <a:ext cx="375139" cy="42203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B6B210D-D3E2-EE40-A34D-7BD2294B2E06}"/>
                    </a:ext>
                  </a:extLst>
                </p:cNvPr>
                <p:cNvSpPr txBox="1"/>
                <p:nvPr/>
              </p:nvSpPr>
              <p:spPr>
                <a:xfrm>
                  <a:off x="11476892" y="154109"/>
                  <a:ext cx="704360" cy="369332"/>
                </a:xfrm>
                <a:prstGeom prst="rect">
                  <a:avLst/>
                </a:prstGeom>
                <a:noFill/>
              </p:spPr>
              <p:txBody>
                <a:bodyPr wrap="none" rtlCol="0">
                  <a:spAutoFit/>
                </a:bodyPr>
                <a:lstStyle/>
                <a:p>
                  <a:r>
                    <a:rPr lang="en-US" dirty="0"/>
                    <a:t>failed</a:t>
                  </a:r>
                </a:p>
              </p:txBody>
            </p:sp>
            <p:sp>
              <p:nvSpPr>
                <p:cNvPr id="42" name="TextBox 41">
                  <a:extLst>
                    <a:ext uri="{FF2B5EF4-FFF2-40B4-BE49-F238E27FC236}">
                      <a16:creationId xmlns:a16="http://schemas.microsoft.com/office/drawing/2014/main" id="{5B004284-78C7-544C-A1BD-4893F7EB0C44}"/>
                    </a:ext>
                  </a:extLst>
                </p:cNvPr>
                <p:cNvSpPr txBox="1"/>
                <p:nvPr/>
              </p:nvSpPr>
              <p:spPr>
                <a:xfrm>
                  <a:off x="11465656" y="702556"/>
                  <a:ext cx="410690" cy="369332"/>
                </a:xfrm>
                <a:prstGeom prst="rect">
                  <a:avLst/>
                </a:prstGeom>
                <a:noFill/>
              </p:spPr>
              <p:txBody>
                <a:bodyPr wrap="none" rtlCol="0">
                  <a:spAutoFit/>
                </a:bodyPr>
                <a:lstStyle/>
                <a:p>
                  <a:r>
                    <a:rPr lang="en-US" dirty="0"/>
                    <a:t>ok</a:t>
                  </a:r>
                </a:p>
              </p:txBody>
            </p:sp>
            <p:sp>
              <p:nvSpPr>
                <p:cNvPr id="43" name="TextBox 42">
                  <a:extLst>
                    <a:ext uri="{FF2B5EF4-FFF2-40B4-BE49-F238E27FC236}">
                      <a16:creationId xmlns:a16="http://schemas.microsoft.com/office/drawing/2014/main" id="{6AA0AAD3-2BF0-9F47-ACD3-C09C9ABFEAA8}"/>
                    </a:ext>
                  </a:extLst>
                </p:cNvPr>
                <p:cNvSpPr txBox="1"/>
                <p:nvPr/>
              </p:nvSpPr>
              <p:spPr>
                <a:xfrm>
                  <a:off x="11454420" y="1251003"/>
                  <a:ext cx="665567" cy="369332"/>
                </a:xfrm>
                <a:prstGeom prst="rect">
                  <a:avLst/>
                </a:prstGeom>
                <a:noFill/>
              </p:spPr>
              <p:txBody>
                <a:bodyPr wrap="none" rtlCol="0">
                  <a:spAutoFit/>
                </a:bodyPr>
                <a:lstStyle/>
                <a:p>
                  <a:r>
                    <a:rPr lang="en-US" dirty="0"/>
                    <a:t>done</a:t>
                  </a:r>
                </a:p>
              </p:txBody>
            </p:sp>
          </p:grpSp>
        </p:grpSp>
        <p:sp>
          <p:nvSpPr>
            <p:cNvPr id="80" name="Rounded Rectangle 79">
              <a:extLst>
                <a:ext uri="{FF2B5EF4-FFF2-40B4-BE49-F238E27FC236}">
                  <a16:creationId xmlns:a16="http://schemas.microsoft.com/office/drawing/2014/main" id="{362AEDA6-3D72-6E4F-A7DC-DB464CCE6926}"/>
                </a:ext>
              </a:extLst>
            </p:cNvPr>
            <p:cNvSpPr/>
            <p:nvPr/>
          </p:nvSpPr>
          <p:spPr>
            <a:xfrm>
              <a:off x="10811602" y="764904"/>
              <a:ext cx="375139" cy="422031"/>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a:extLst>
                <a:ext uri="{FF2B5EF4-FFF2-40B4-BE49-F238E27FC236}">
                  <a16:creationId xmlns:a16="http://schemas.microsoft.com/office/drawing/2014/main" id="{5FCBC376-8E70-F040-A81D-3AD5BE33E1A5}"/>
                </a:ext>
              </a:extLst>
            </p:cNvPr>
            <p:cNvSpPr txBox="1"/>
            <p:nvPr/>
          </p:nvSpPr>
          <p:spPr>
            <a:xfrm>
              <a:off x="11313743" y="806082"/>
              <a:ext cx="613694" cy="369332"/>
            </a:xfrm>
            <a:prstGeom prst="rect">
              <a:avLst/>
            </a:prstGeom>
            <a:noFill/>
          </p:spPr>
          <p:txBody>
            <a:bodyPr wrap="none" rtlCol="0">
              <a:spAutoFit/>
            </a:bodyPr>
            <a:lstStyle/>
            <a:p>
              <a:r>
                <a:rPr lang="en-US" dirty="0"/>
                <a:t>start</a:t>
              </a:r>
            </a:p>
          </p:txBody>
        </p:sp>
        <p:sp>
          <p:nvSpPr>
            <p:cNvPr id="83" name="Rounded Rectangle 82">
              <a:extLst>
                <a:ext uri="{FF2B5EF4-FFF2-40B4-BE49-F238E27FC236}">
                  <a16:creationId xmlns:a16="http://schemas.microsoft.com/office/drawing/2014/main" id="{BECF104D-E8CF-E245-BCAB-77A1EC6ACD19}"/>
                </a:ext>
              </a:extLst>
            </p:cNvPr>
            <p:cNvSpPr/>
            <p:nvPr/>
          </p:nvSpPr>
          <p:spPr>
            <a:xfrm>
              <a:off x="10811602" y="2937979"/>
              <a:ext cx="375139" cy="42203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6598D8C8-6D5C-D041-975C-386D38C93057}"/>
                </a:ext>
              </a:extLst>
            </p:cNvPr>
            <p:cNvSpPr txBox="1"/>
            <p:nvPr/>
          </p:nvSpPr>
          <p:spPr>
            <a:xfrm>
              <a:off x="11336215" y="2964328"/>
              <a:ext cx="634084" cy="369332"/>
            </a:xfrm>
            <a:prstGeom prst="rect">
              <a:avLst/>
            </a:prstGeom>
            <a:noFill/>
          </p:spPr>
          <p:txBody>
            <a:bodyPr wrap="none" rtlCol="0">
              <a:spAutoFit/>
            </a:bodyPr>
            <a:lstStyle/>
            <a:p>
              <a:r>
                <a:rPr lang="en-US" dirty="0"/>
                <a:t>keep</a:t>
              </a:r>
            </a:p>
          </p:txBody>
        </p:sp>
      </p:grpSp>
      <p:sp>
        <p:nvSpPr>
          <p:cNvPr id="69" name="Content Placeholder 2">
            <a:extLst>
              <a:ext uri="{FF2B5EF4-FFF2-40B4-BE49-F238E27FC236}">
                <a16:creationId xmlns:a16="http://schemas.microsoft.com/office/drawing/2014/main" id="{F5C6AC3B-4452-BD42-BA96-4046CEABCC3F}"/>
              </a:ext>
            </a:extLst>
          </p:cNvPr>
          <p:cNvSpPr txBox="1">
            <a:spLocks/>
          </p:cNvSpPr>
          <p:nvPr/>
        </p:nvSpPr>
        <p:spPr>
          <a:xfrm>
            <a:off x="838200" y="1825625"/>
            <a:ext cx="6147156" cy="43582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step can either</a:t>
            </a:r>
          </a:p>
          <a:p>
            <a:pPr lvl="1"/>
            <a:r>
              <a:rPr lang="en-US" dirty="0"/>
              <a:t>Fail,</a:t>
            </a:r>
          </a:p>
          <a:p>
            <a:pPr lvl="1"/>
            <a:r>
              <a:rPr lang="en-US" dirty="0"/>
              <a:t>Succeed but not get to the end (“ok”)</a:t>
            </a:r>
          </a:p>
          <a:p>
            <a:pPr lvl="1"/>
            <a:r>
              <a:rPr lang="en-US" dirty="0"/>
              <a:t>Finish the integration (“done”)</a:t>
            </a:r>
          </a:p>
          <a:p>
            <a:r>
              <a:rPr lang="en-US" dirty="0"/>
              <a:t>Driver rewritten to use</a:t>
            </a:r>
          </a:p>
          <a:p>
            <a:pPr lvl="1"/>
            <a:r>
              <a:rPr lang="en-US" dirty="0"/>
              <a:t>Tight loop with all lanes integrating until at n&gt;=threshold reach the end of interval</a:t>
            </a:r>
          </a:p>
          <a:p>
            <a:pPr lvl="1"/>
            <a:r>
              <a:rPr lang="en-US" dirty="0"/>
              <a:t>Reload lanes with new work.</a:t>
            </a:r>
          </a:p>
          <a:p>
            <a:r>
              <a:rPr lang="en-US" dirty="0"/>
              <a:t>Profiled with (semi-)realistic RZ field</a:t>
            </a:r>
          </a:p>
          <a:p>
            <a:pPr lvl="1"/>
            <a:r>
              <a:rPr lang="en-US" dirty="0"/>
              <a:t>Interpolated from sampled CMS field</a:t>
            </a:r>
          </a:p>
          <a:p>
            <a:endParaRPr lang="en-US" dirty="0"/>
          </a:p>
          <a:p>
            <a:endParaRPr lang="en-US" dirty="0"/>
          </a:p>
          <a:p>
            <a:endParaRPr lang="en-US" dirty="0"/>
          </a:p>
        </p:txBody>
      </p:sp>
      <p:sp>
        <p:nvSpPr>
          <p:cNvPr id="63" name="Rounded Rectangle 62">
            <a:extLst>
              <a:ext uri="{FF2B5EF4-FFF2-40B4-BE49-F238E27FC236}">
                <a16:creationId xmlns:a16="http://schemas.microsoft.com/office/drawing/2014/main" id="{FD874DFB-6A0E-9640-8CC4-73B777F5989C}"/>
              </a:ext>
            </a:extLst>
          </p:cNvPr>
          <p:cNvSpPr/>
          <p:nvPr/>
        </p:nvSpPr>
        <p:spPr>
          <a:xfrm>
            <a:off x="8972050" y="4269644"/>
            <a:ext cx="375139" cy="24423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ounded Rectangle 69">
            <a:extLst>
              <a:ext uri="{FF2B5EF4-FFF2-40B4-BE49-F238E27FC236}">
                <a16:creationId xmlns:a16="http://schemas.microsoft.com/office/drawing/2014/main" id="{68B40728-E036-7A42-8DB6-0D00734F9C35}"/>
              </a:ext>
            </a:extLst>
          </p:cNvPr>
          <p:cNvSpPr/>
          <p:nvPr/>
        </p:nvSpPr>
        <p:spPr>
          <a:xfrm>
            <a:off x="9455138" y="5058996"/>
            <a:ext cx="375139" cy="153867"/>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ounded Rectangle 70">
            <a:extLst>
              <a:ext uri="{FF2B5EF4-FFF2-40B4-BE49-F238E27FC236}">
                <a16:creationId xmlns:a16="http://schemas.microsoft.com/office/drawing/2014/main" id="{671BE430-1179-CB42-B9E7-9085A17B441D}"/>
              </a:ext>
            </a:extLst>
          </p:cNvPr>
          <p:cNvSpPr/>
          <p:nvPr/>
        </p:nvSpPr>
        <p:spPr>
          <a:xfrm flipH="1" flipV="1">
            <a:off x="9961246" y="5056074"/>
            <a:ext cx="320280" cy="1861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168DDE98-1EF8-284C-B65F-82360DA9FFF8}"/>
              </a:ext>
            </a:extLst>
          </p:cNvPr>
          <p:cNvSpPr txBox="1"/>
          <p:nvPr/>
        </p:nvSpPr>
        <p:spPr>
          <a:xfrm>
            <a:off x="10864960" y="4241583"/>
            <a:ext cx="1324465" cy="369332"/>
          </a:xfrm>
          <a:prstGeom prst="rect">
            <a:avLst/>
          </a:prstGeom>
          <a:noFill/>
        </p:spPr>
        <p:txBody>
          <a:bodyPr wrap="none" rtlCol="0">
            <a:spAutoFit/>
          </a:bodyPr>
          <a:lstStyle/>
          <a:p>
            <a:r>
              <a:rPr lang="en-US" dirty="0"/>
              <a:t>Load 1 track</a:t>
            </a:r>
          </a:p>
        </p:txBody>
      </p:sp>
      <p:sp>
        <p:nvSpPr>
          <p:cNvPr id="73" name="TextBox 72">
            <a:extLst>
              <a:ext uri="{FF2B5EF4-FFF2-40B4-BE49-F238E27FC236}">
                <a16:creationId xmlns:a16="http://schemas.microsoft.com/office/drawing/2014/main" id="{38F8FB84-3A42-2346-BCF2-D015E30C8E8B}"/>
              </a:ext>
            </a:extLst>
          </p:cNvPr>
          <p:cNvSpPr txBox="1"/>
          <p:nvPr/>
        </p:nvSpPr>
        <p:spPr>
          <a:xfrm>
            <a:off x="10870306" y="4992059"/>
            <a:ext cx="1412118" cy="369332"/>
          </a:xfrm>
          <a:prstGeom prst="rect">
            <a:avLst/>
          </a:prstGeom>
          <a:noFill/>
        </p:spPr>
        <p:txBody>
          <a:bodyPr wrap="none" rtlCol="0">
            <a:spAutoFit/>
          </a:bodyPr>
          <a:lstStyle/>
          <a:p>
            <a:r>
              <a:rPr lang="en-US" dirty="0"/>
              <a:t>Load 2 tracks</a:t>
            </a:r>
          </a:p>
        </p:txBody>
      </p:sp>
      <p:sp>
        <p:nvSpPr>
          <p:cNvPr id="23" name="Rounded Rectangle 22">
            <a:extLst>
              <a:ext uri="{FF2B5EF4-FFF2-40B4-BE49-F238E27FC236}">
                <a16:creationId xmlns:a16="http://schemas.microsoft.com/office/drawing/2014/main" id="{1C1C6A04-208C-C346-B7C5-68F654FE8351}"/>
              </a:ext>
            </a:extLst>
          </p:cNvPr>
          <p:cNvSpPr/>
          <p:nvPr/>
        </p:nvSpPr>
        <p:spPr>
          <a:xfrm>
            <a:off x="7838822" y="5212863"/>
            <a:ext cx="2972780" cy="146978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DBDCF986-6475-0A45-8507-4E07545564FA}"/>
              </a:ext>
            </a:extLst>
          </p:cNvPr>
          <p:cNvSpPr/>
          <p:nvPr/>
        </p:nvSpPr>
        <p:spPr>
          <a:xfrm>
            <a:off x="7828133" y="4465184"/>
            <a:ext cx="2972780" cy="62312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2F2696E5-750E-6749-A6E4-3E5C194B4FA9}"/>
              </a:ext>
            </a:extLst>
          </p:cNvPr>
          <p:cNvSpPr txBox="1"/>
          <p:nvPr/>
        </p:nvSpPr>
        <p:spPr>
          <a:xfrm>
            <a:off x="6600148" y="1505375"/>
            <a:ext cx="862737" cy="369332"/>
          </a:xfrm>
          <a:prstGeom prst="rect">
            <a:avLst/>
          </a:prstGeom>
          <a:noFill/>
        </p:spPr>
        <p:txBody>
          <a:bodyPr wrap="square" rtlCol="0">
            <a:spAutoFit/>
          </a:bodyPr>
          <a:lstStyle/>
          <a:p>
            <a:r>
              <a:rPr lang="en-US" dirty="0"/>
              <a:t>Call # 1</a:t>
            </a:r>
          </a:p>
        </p:txBody>
      </p:sp>
      <p:cxnSp>
        <p:nvCxnSpPr>
          <p:cNvPr id="90" name="Straight Arrow Connector 89">
            <a:extLst>
              <a:ext uri="{FF2B5EF4-FFF2-40B4-BE49-F238E27FC236}">
                <a16:creationId xmlns:a16="http://schemas.microsoft.com/office/drawing/2014/main" id="{6F19B1E6-43A3-D844-B6A0-417DA1433C15}"/>
              </a:ext>
            </a:extLst>
          </p:cNvPr>
          <p:cNvCxnSpPr>
            <a:cxnSpLocks/>
          </p:cNvCxnSpPr>
          <p:nvPr/>
        </p:nvCxnSpPr>
        <p:spPr>
          <a:xfrm>
            <a:off x="7194858" y="1863274"/>
            <a:ext cx="385416" cy="749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B7617CB1-74AC-AF4C-A49E-F84D4ECA7DBC}"/>
              </a:ext>
            </a:extLst>
          </p:cNvPr>
          <p:cNvSpPr txBox="1"/>
          <p:nvPr/>
        </p:nvSpPr>
        <p:spPr>
          <a:xfrm>
            <a:off x="6933330" y="6431973"/>
            <a:ext cx="1089745" cy="369332"/>
          </a:xfrm>
          <a:prstGeom prst="rect">
            <a:avLst/>
          </a:prstGeom>
          <a:noFill/>
        </p:spPr>
        <p:txBody>
          <a:bodyPr wrap="square" rtlCol="0">
            <a:spAutoFit/>
          </a:bodyPr>
          <a:lstStyle/>
          <a:p>
            <a:r>
              <a:rPr lang="en-US" dirty="0"/>
              <a:t>Call # 3</a:t>
            </a:r>
          </a:p>
        </p:txBody>
      </p:sp>
      <p:sp>
        <p:nvSpPr>
          <p:cNvPr id="92" name="TextBox 91">
            <a:extLst>
              <a:ext uri="{FF2B5EF4-FFF2-40B4-BE49-F238E27FC236}">
                <a16:creationId xmlns:a16="http://schemas.microsoft.com/office/drawing/2014/main" id="{92B67759-4C92-E440-BFDD-4D2F4D3AA94B}"/>
              </a:ext>
            </a:extLst>
          </p:cNvPr>
          <p:cNvSpPr txBox="1"/>
          <p:nvPr/>
        </p:nvSpPr>
        <p:spPr>
          <a:xfrm>
            <a:off x="6977342" y="4619328"/>
            <a:ext cx="1089745" cy="369332"/>
          </a:xfrm>
          <a:prstGeom prst="rect">
            <a:avLst/>
          </a:prstGeom>
          <a:noFill/>
        </p:spPr>
        <p:txBody>
          <a:bodyPr wrap="square" rtlCol="0">
            <a:spAutoFit/>
          </a:bodyPr>
          <a:lstStyle/>
          <a:p>
            <a:r>
              <a:rPr lang="en-US" dirty="0"/>
              <a:t>Call # 2</a:t>
            </a:r>
          </a:p>
        </p:txBody>
      </p:sp>
      <p:sp>
        <p:nvSpPr>
          <p:cNvPr id="5" name="Slide Number Placeholder 4">
            <a:extLst>
              <a:ext uri="{FF2B5EF4-FFF2-40B4-BE49-F238E27FC236}">
                <a16:creationId xmlns:a16="http://schemas.microsoft.com/office/drawing/2014/main" id="{4E1BF11B-19D7-A24B-A75A-90751C676DA8}"/>
              </a:ext>
            </a:extLst>
          </p:cNvPr>
          <p:cNvSpPr>
            <a:spLocks noGrp="1"/>
          </p:cNvSpPr>
          <p:nvPr>
            <p:ph type="sldNum" sz="quarter" idx="12"/>
          </p:nvPr>
        </p:nvSpPr>
        <p:spPr/>
        <p:txBody>
          <a:bodyPr/>
          <a:lstStyle/>
          <a:p>
            <a:fld id="{40FD0629-489C-2B4C-9462-5B2376EE3AC2}" type="slidenum">
              <a:rPr lang="en-US" smtClean="0"/>
              <a:t>78</a:t>
            </a:fld>
            <a:endParaRPr lang="en-US"/>
          </a:p>
        </p:txBody>
      </p:sp>
    </p:spTree>
    <p:extLst>
      <p:ext uri="{BB962C8B-B14F-4D97-AF65-F5344CB8AC3E}">
        <p14:creationId xmlns:p14="http://schemas.microsoft.com/office/powerpoint/2010/main" val="27858038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CFF9A-DA76-BA47-BF3C-E96D6404E7B1}"/>
              </a:ext>
            </a:extLst>
          </p:cNvPr>
          <p:cNvSpPr>
            <a:spLocks noGrp="1"/>
          </p:cNvSpPr>
          <p:nvPr>
            <p:ph type="title"/>
          </p:nvPr>
        </p:nvSpPr>
        <p:spPr>
          <a:xfrm>
            <a:off x="838200" y="365126"/>
            <a:ext cx="10515600" cy="455968"/>
          </a:xfrm>
        </p:spPr>
        <p:txBody>
          <a:bodyPr>
            <a:normAutofit fontScale="90000"/>
          </a:bodyPr>
          <a:lstStyle/>
          <a:p>
            <a:r>
              <a:rPr lang="en-US" dirty="0"/>
              <a:t>Performance with baskets for field only</a:t>
            </a:r>
          </a:p>
        </p:txBody>
      </p:sp>
      <p:graphicFrame>
        <p:nvGraphicFramePr>
          <p:cNvPr id="4" name="Content Placeholder 3">
            <a:extLst>
              <a:ext uri="{FF2B5EF4-FFF2-40B4-BE49-F238E27FC236}">
                <a16:creationId xmlns:a16="http://schemas.microsoft.com/office/drawing/2014/main" id="{B8B19280-4793-F846-BC71-27AB42C77355}"/>
              </a:ext>
            </a:extLst>
          </p:cNvPr>
          <p:cNvGraphicFramePr>
            <a:graphicFrameLocks noGrp="1"/>
          </p:cNvGraphicFramePr>
          <p:nvPr>
            <p:ph idx="1"/>
            <p:extLst/>
          </p:nvPr>
        </p:nvGraphicFramePr>
        <p:xfrm>
          <a:off x="838200" y="917625"/>
          <a:ext cx="10515600" cy="1729339"/>
        </p:xfrm>
        <a:graphic>
          <a:graphicData uri="http://schemas.openxmlformats.org/drawingml/2006/table">
            <a:tbl>
              <a:tblPr firstRow="1" bandRow="1">
                <a:tableStyleId>{5C22544A-7EE6-4342-B048-85BDC9FD1C3A}</a:tableStyleId>
              </a:tblPr>
              <a:tblGrid>
                <a:gridCol w="2328512">
                  <a:extLst>
                    <a:ext uri="{9D8B030D-6E8A-4147-A177-3AD203B41FA5}">
                      <a16:colId xmlns:a16="http://schemas.microsoft.com/office/drawing/2014/main" val="3460913386"/>
                    </a:ext>
                  </a:extLst>
                </a:gridCol>
                <a:gridCol w="1463040">
                  <a:extLst>
                    <a:ext uri="{9D8B030D-6E8A-4147-A177-3AD203B41FA5}">
                      <a16:colId xmlns:a16="http://schemas.microsoft.com/office/drawing/2014/main" val="921333630"/>
                    </a:ext>
                  </a:extLst>
                </a:gridCol>
                <a:gridCol w="1251284">
                  <a:extLst>
                    <a:ext uri="{9D8B030D-6E8A-4147-A177-3AD203B41FA5}">
                      <a16:colId xmlns:a16="http://schemas.microsoft.com/office/drawing/2014/main" val="2495384829"/>
                    </a:ext>
                  </a:extLst>
                </a:gridCol>
                <a:gridCol w="1174282">
                  <a:extLst>
                    <a:ext uri="{9D8B030D-6E8A-4147-A177-3AD203B41FA5}">
                      <a16:colId xmlns:a16="http://schemas.microsoft.com/office/drawing/2014/main" val="2462002177"/>
                    </a:ext>
                  </a:extLst>
                </a:gridCol>
                <a:gridCol w="1135781">
                  <a:extLst>
                    <a:ext uri="{9D8B030D-6E8A-4147-A177-3AD203B41FA5}">
                      <a16:colId xmlns:a16="http://schemas.microsoft.com/office/drawing/2014/main" val="689670016"/>
                    </a:ext>
                  </a:extLst>
                </a:gridCol>
                <a:gridCol w="1039528">
                  <a:extLst>
                    <a:ext uri="{9D8B030D-6E8A-4147-A177-3AD203B41FA5}">
                      <a16:colId xmlns:a16="http://schemas.microsoft.com/office/drawing/2014/main" val="1145964499"/>
                    </a:ext>
                  </a:extLst>
                </a:gridCol>
                <a:gridCol w="1049154">
                  <a:extLst>
                    <a:ext uri="{9D8B030D-6E8A-4147-A177-3AD203B41FA5}">
                      <a16:colId xmlns:a16="http://schemas.microsoft.com/office/drawing/2014/main" val="2959047671"/>
                    </a:ext>
                  </a:extLst>
                </a:gridCol>
                <a:gridCol w="1074019">
                  <a:extLst>
                    <a:ext uri="{9D8B030D-6E8A-4147-A177-3AD203B41FA5}">
                      <a16:colId xmlns:a16="http://schemas.microsoft.com/office/drawing/2014/main" val="1256185667"/>
                    </a:ext>
                  </a:extLst>
                </a:gridCol>
              </a:tblGrid>
              <a:tr h="388435">
                <a:tc>
                  <a:txBody>
                    <a:bodyPr/>
                    <a:lstStyle/>
                    <a:p>
                      <a:r>
                        <a:rPr lang="en-US" dirty="0"/>
                        <a:t>Basket size</a:t>
                      </a:r>
                    </a:p>
                  </a:txBody>
                  <a:tcPr/>
                </a:tc>
                <a:tc>
                  <a:txBody>
                    <a:bodyPr/>
                    <a:lstStyle/>
                    <a:p>
                      <a:pPr algn="r"/>
                      <a:r>
                        <a:rPr lang="en-US" dirty="0"/>
                        <a:t>16</a:t>
                      </a:r>
                    </a:p>
                  </a:txBody>
                  <a:tcPr/>
                </a:tc>
                <a:tc>
                  <a:txBody>
                    <a:bodyPr/>
                    <a:lstStyle/>
                    <a:p>
                      <a:pPr algn="r"/>
                      <a:r>
                        <a:rPr lang="en-US" dirty="0"/>
                        <a:t>32</a:t>
                      </a:r>
                    </a:p>
                  </a:txBody>
                  <a:tcPr/>
                </a:tc>
                <a:tc>
                  <a:txBody>
                    <a:bodyPr/>
                    <a:lstStyle/>
                    <a:p>
                      <a:pPr algn="r"/>
                      <a:r>
                        <a:rPr lang="en-US" dirty="0"/>
                        <a:t>64</a:t>
                      </a:r>
                    </a:p>
                  </a:txBody>
                  <a:tcPr/>
                </a:tc>
                <a:tc>
                  <a:txBody>
                    <a:bodyPr/>
                    <a:lstStyle/>
                    <a:p>
                      <a:pPr algn="r"/>
                      <a:r>
                        <a:rPr lang="en-US" dirty="0"/>
                        <a:t>128</a:t>
                      </a:r>
                    </a:p>
                  </a:txBody>
                  <a:tcPr/>
                </a:tc>
                <a:tc>
                  <a:txBody>
                    <a:bodyPr/>
                    <a:lstStyle/>
                    <a:p>
                      <a:pPr algn="r"/>
                      <a:r>
                        <a:rPr lang="en-US" dirty="0"/>
                        <a:t>256</a:t>
                      </a:r>
                    </a:p>
                  </a:txBody>
                  <a:tcPr/>
                </a:tc>
                <a:tc>
                  <a:txBody>
                    <a:bodyPr/>
                    <a:lstStyle/>
                    <a:p>
                      <a:pPr algn="r"/>
                      <a:r>
                        <a:rPr lang="en-US" dirty="0"/>
                        <a:t>512</a:t>
                      </a:r>
                    </a:p>
                  </a:txBody>
                  <a:tcPr/>
                </a:tc>
                <a:tc>
                  <a:txBody>
                    <a:bodyPr/>
                    <a:lstStyle/>
                    <a:p>
                      <a:pPr algn="r"/>
                      <a:r>
                        <a:rPr lang="en-US" dirty="0"/>
                        <a:t>1024</a:t>
                      </a:r>
                    </a:p>
                  </a:txBody>
                  <a:tcPr/>
                </a:tc>
                <a:extLst>
                  <a:ext uri="{0D108BD9-81ED-4DB2-BD59-A6C34878D82A}">
                    <a16:rowId xmlns:a16="http://schemas.microsoft.com/office/drawing/2014/main" val="3218385956"/>
                  </a:ext>
                </a:extLst>
              </a:tr>
              <a:tr h="670452">
                <a:tc>
                  <a:txBody>
                    <a:bodyPr/>
                    <a:lstStyle/>
                    <a:p>
                      <a:r>
                        <a:rPr lang="en-US" dirty="0"/>
                        <a:t>Unused lanes</a:t>
                      </a:r>
                    </a:p>
                  </a:txBody>
                  <a:tcPr/>
                </a:tc>
                <a:tc>
                  <a:txBody>
                    <a:bodyPr/>
                    <a:lstStyle/>
                    <a:p>
                      <a:pPr algn="r"/>
                      <a:r>
                        <a:rPr lang="en-US" dirty="0"/>
                        <a:t>0.186</a:t>
                      </a:r>
                    </a:p>
                  </a:txBody>
                  <a:tcPr/>
                </a:tc>
                <a:tc>
                  <a:txBody>
                    <a:bodyPr/>
                    <a:lstStyle/>
                    <a:p>
                      <a:pPr algn="r"/>
                      <a:r>
                        <a:rPr lang="en-US" dirty="0"/>
                        <a:t>0.130</a:t>
                      </a:r>
                    </a:p>
                  </a:txBody>
                  <a:tcPr/>
                </a:tc>
                <a:tc>
                  <a:txBody>
                    <a:bodyPr/>
                    <a:lstStyle/>
                    <a:p>
                      <a:pPr algn="r"/>
                      <a:r>
                        <a:rPr lang="en-US" dirty="0"/>
                        <a:t>0.073</a:t>
                      </a:r>
                    </a:p>
                  </a:txBody>
                  <a:tcPr/>
                </a:tc>
                <a:tc>
                  <a:txBody>
                    <a:bodyPr/>
                    <a:lstStyle/>
                    <a:p>
                      <a:pPr algn="r"/>
                      <a:r>
                        <a:rPr lang="en-US" dirty="0"/>
                        <a:t>0.039</a:t>
                      </a:r>
                    </a:p>
                  </a:txBody>
                  <a:tcPr/>
                </a:tc>
                <a:tc>
                  <a:txBody>
                    <a:bodyPr/>
                    <a:lstStyle/>
                    <a:p>
                      <a:pPr algn="r"/>
                      <a:r>
                        <a:rPr lang="en-US" dirty="0"/>
                        <a:t>0.023</a:t>
                      </a:r>
                    </a:p>
                  </a:txBody>
                  <a:tcPr/>
                </a:tc>
                <a:tc>
                  <a:txBody>
                    <a:bodyPr/>
                    <a:lstStyle/>
                    <a:p>
                      <a:pPr algn="r"/>
                      <a:r>
                        <a:rPr lang="en-US" dirty="0"/>
                        <a:t>0.015</a:t>
                      </a:r>
                    </a:p>
                  </a:txBody>
                  <a:tcPr/>
                </a:tc>
                <a:tc>
                  <a:txBody>
                    <a:bodyPr/>
                    <a:lstStyle/>
                    <a:p>
                      <a:pPr algn="r"/>
                      <a:r>
                        <a:rPr lang="en-US" dirty="0"/>
                        <a:t>0.007</a:t>
                      </a:r>
                    </a:p>
                  </a:txBody>
                  <a:tcPr/>
                </a:tc>
                <a:extLst>
                  <a:ext uri="{0D108BD9-81ED-4DB2-BD59-A6C34878D82A}">
                    <a16:rowId xmlns:a16="http://schemas.microsoft.com/office/drawing/2014/main" val="3692319474"/>
                  </a:ext>
                </a:extLst>
              </a:tr>
              <a:tr h="670452">
                <a:tc>
                  <a:txBody>
                    <a:bodyPr/>
                    <a:lstStyle/>
                    <a:p>
                      <a:r>
                        <a:rPr lang="en-US" dirty="0"/>
                        <a:t>Unused lanes (reordering)</a:t>
                      </a:r>
                    </a:p>
                  </a:txBody>
                  <a:tcPr/>
                </a:tc>
                <a:tc>
                  <a:txBody>
                    <a:bodyPr/>
                    <a:lstStyle/>
                    <a:p>
                      <a:pPr algn="r"/>
                      <a:r>
                        <a:rPr lang="en-US" dirty="0"/>
                        <a:t>0.140</a:t>
                      </a:r>
                    </a:p>
                  </a:txBody>
                  <a:tcPr/>
                </a:tc>
                <a:tc>
                  <a:txBody>
                    <a:bodyPr/>
                    <a:lstStyle/>
                    <a:p>
                      <a:pPr algn="r"/>
                      <a:r>
                        <a:rPr lang="en-US" dirty="0"/>
                        <a:t>0.066</a:t>
                      </a:r>
                    </a:p>
                  </a:txBody>
                  <a:tcPr/>
                </a:tc>
                <a:tc>
                  <a:txBody>
                    <a:bodyPr/>
                    <a:lstStyle/>
                    <a:p>
                      <a:pPr algn="r"/>
                      <a:r>
                        <a:rPr lang="en-US" dirty="0"/>
                        <a:t>0.025</a:t>
                      </a:r>
                    </a:p>
                  </a:txBody>
                  <a:tcPr/>
                </a:tc>
                <a:tc>
                  <a:txBody>
                    <a:bodyPr/>
                    <a:lstStyle/>
                    <a:p>
                      <a:pPr algn="r"/>
                      <a:r>
                        <a:rPr lang="en-US" dirty="0"/>
                        <a:t>0.003</a:t>
                      </a:r>
                    </a:p>
                  </a:txBody>
                  <a:tcPr/>
                </a:tc>
                <a:tc>
                  <a:txBody>
                    <a:bodyPr/>
                    <a:lstStyle/>
                    <a:p>
                      <a:pPr algn="r"/>
                      <a:r>
                        <a:rPr lang="en-US" dirty="0"/>
                        <a:t>0.002</a:t>
                      </a:r>
                    </a:p>
                  </a:txBody>
                  <a:tcPr/>
                </a:tc>
                <a:tc>
                  <a:txBody>
                    <a:bodyPr/>
                    <a:lstStyle/>
                    <a:p>
                      <a:pPr algn="r"/>
                      <a:r>
                        <a:rPr lang="en-US" dirty="0"/>
                        <a:t>0.001</a:t>
                      </a:r>
                    </a:p>
                  </a:txBody>
                  <a:tcPr/>
                </a:tc>
                <a:tc>
                  <a:txBody>
                    <a:bodyPr/>
                    <a:lstStyle/>
                    <a:p>
                      <a:pPr algn="r"/>
                      <a:r>
                        <a:rPr lang="en-US" dirty="0"/>
                        <a:t>0.001</a:t>
                      </a:r>
                    </a:p>
                  </a:txBody>
                  <a:tcPr/>
                </a:tc>
                <a:extLst>
                  <a:ext uri="{0D108BD9-81ED-4DB2-BD59-A6C34878D82A}">
                    <a16:rowId xmlns:a16="http://schemas.microsoft.com/office/drawing/2014/main" val="2578944821"/>
                  </a:ext>
                </a:extLst>
              </a:tr>
            </a:tbl>
          </a:graphicData>
        </a:graphic>
      </p:graphicFrame>
      <p:graphicFrame>
        <p:nvGraphicFramePr>
          <p:cNvPr id="6" name="Table 5">
            <a:extLst>
              <a:ext uri="{FF2B5EF4-FFF2-40B4-BE49-F238E27FC236}">
                <a16:creationId xmlns:a16="http://schemas.microsoft.com/office/drawing/2014/main" id="{35608739-FAE2-5B4B-A8AE-7EC369ECED1C}"/>
              </a:ext>
            </a:extLst>
          </p:cNvPr>
          <p:cNvGraphicFramePr>
            <a:graphicFrameLocks noGrp="1"/>
          </p:cNvGraphicFramePr>
          <p:nvPr>
            <p:extLst/>
          </p:nvPr>
        </p:nvGraphicFramePr>
        <p:xfrm>
          <a:off x="838200" y="3198839"/>
          <a:ext cx="10515600" cy="1752600"/>
        </p:xfrm>
        <a:graphic>
          <a:graphicData uri="http://schemas.openxmlformats.org/drawingml/2006/table">
            <a:tbl>
              <a:tblPr firstRow="1" bandRow="1">
                <a:tableStyleId>{5C22544A-7EE6-4342-B048-85BDC9FD1C3A}</a:tableStyleId>
              </a:tblPr>
              <a:tblGrid>
                <a:gridCol w="1125354">
                  <a:extLst>
                    <a:ext uri="{9D8B030D-6E8A-4147-A177-3AD203B41FA5}">
                      <a16:colId xmlns:a16="http://schemas.microsoft.com/office/drawing/2014/main" val="4029023082"/>
                    </a:ext>
                  </a:extLst>
                </a:gridCol>
                <a:gridCol w="1482290">
                  <a:extLst>
                    <a:ext uri="{9D8B030D-6E8A-4147-A177-3AD203B41FA5}">
                      <a16:colId xmlns:a16="http://schemas.microsoft.com/office/drawing/2014/main" val="245066072"/>
                    </a:ext>
                  </a:extLst>
                </a:gridCol>
                <a:gridCol w="1472666">
                  <a:extLst>
                    <a:ext uri="{9D8B030D-6E8A-4147-A177-3AD203B41FA5}">
                      <a16:colId xmlns:a16="http://schemas.microsoft.com/office/drawing/2014/main" val="4231168770"/>
                    </a:ext>
                  </a:extLst>
                </a:gridCol>
                <a:gridCol w="1020278">
                  <a:extLst>
                    <a:ext uri="{9D8B030D-6E8A-4147-A177-3AD203B41FA5}">
                      <a16:colId xmlns:a16="http://schemas.microsoft.com/office/drawing/2014/main" val="3614265130"/>
                    </a:ext>
                  </a:extLst>
                </a:gridCol>
                <a:gridCol w="1126155">
                  <a:extLst>
                    <a:ext uri="{9D8B030D-6E8A-4147-A177-3AD203B41FA5}">
                      <a16:colId xmlns:a16="http://schemas.microsoft.com/office/drawing/2014/main" val="1918588309"/>
                    </a:ext>
                  </a:extLst>
                </a:gridCol>
                <a:gridCol w="1135781">
                  <a:extLst>
                    <a:ext uri="{9D8B030D-6E8A-4147-A177-3AD203B41FA5}">
                      <a16:colId xmlns:a16="http://schemas.microsoft.com/office/drawing/2014/main" val="1738631066"/>
                    </a:ext>
                  </a:extLst>
                </a:gridCol>
                <a:gridCol w="1029904">
                  <a:extLst>
                    <a:ext uri="{9D8B030D-6E8A-4147-A177-3AD203B41FA5}">
                      <a16:colId xmlns:a16="http://schemas.microsoft.com/office/drawing/2014/main" val="1304151729"/>
                    </a:ext>
                  </a:extLst>
                </a:gridCol>
                <a:gridCol w="1058778">
                  <a:extLst>
                    <a:ext uri="{9D8B030D-6E8A-4147-A177-3AD203B41FA5}">
                      <a16:colId xmlns:a16="http://schemas.microsoft.com/office/drawing/2014/main" val="682752956"/>
                    </a:ext>
                  </a:extLst>
                </a:gridCol>
                <a:gridCol w="1064394">
                  <a:extLst>
                    <a:ext uri="{9D8B030D-6E8A-4147-A177-3AD203B41FA5}">
                      <a16:colId xmlns:a16="http://schemas.microsoft.com/office/drawing/2014/main" val="4045221805"/>
                    </a:ext>
                  </a:extLst>
                </a:gridCol>
              </a:tblGrid>
              <a:tr h="370840">
                <a:tc>
                  <a:txBody>
                    <a:bodyPr/>
                    <a:lstStyle/>
                    <a:p>
                      <a:r>
                        <a:rPr lang="en-US" dirty="0"/>
                        <a:t>Event window</a:t>
                      </a:r>
                    </a:p>
                  </a:txBody>
                  <a:tcPr/>
                </a:tc>
                <a:tc>
                  <a:txBody>
                    <a:bodyPr/>
                    <a:lstStyle/>
                    <a:p>
                      <a:r>
                        <a:rPr lang="en-US" dirty="0"/>
                        <a:t>Tracks/event</a:t>
                      </a:r>
                    </a:p>
                  </a:txBody>
                  <a:tcPr/>
                </a:tc>
                <a:tc>
                  <a:txBody>
                    <a:bodyPr/>
                    <a:lstStyle/>
                    <a:p>
                      <a:pPr algn="r"/>
                      <a:r>
                        <a:rPr lang="en-US" dirty="0"/>
                        <a:t>Basket </a:t>
                      </a:r>
                      <a:r>
                        <a:rPr lang="en-US" dirty="0" err="1"/>
                        <a:t>sz</a:t>
                      </a:r>
                      <a:r>
                        <a:rPr lang="en-US" dirty="0"/>
                        <a:t>= 16</a:t>
                      </a:r>
                    </a:p>
                  </a:txBody>
                  <a:tcPr/>
                </a:tc>
                <a:tc>
                  <a:txBody>
                    <a:bodyPr/>
                    <a:lstStyle/>
                    <a:p>
                      <a:pPr algn="r"/>
                      <a:r>
                        <a:rPr lang="en-US" dirty="0"/>
                        <a:t>32</a:t>
                      </a:r>
                    </a:p>
                  </a:txBody>
                  <a:tcPr/>
                </a:tc>
                <a:tc>
                  <a:txBody>
                    <a:bodyPr/>
                    <a:lstStyle/>
                    <a:p>
                      <a:pPr algn="r"/>
                      <a:r>
                        <a:rPr lang="en-US" dirty="0"/>
                        <a:t>64</a:t>
                      </a:r>
                    </a:p>
                  </a:txBody>
                  <a:tcPr/>
                </a:tc>
                <a:tc>
                  <a:txBody>
                    <a:bodyPr/>
                    <a:lstStyle/>
                    <a:p>
                      <a:pPr algn="r"/>
                      <a:r>
                        <a:rPr lang="en-US" dirty="0"/>
                        <a:t>128</a:t>
                      </a:r>
                    </a:p>
                  </a:txBody>
                  <a:tcPr/>
                </a:tc>
                <a:tc>
                  <a:txBody>
                    <a:bodyPr/>
                    <a:lstStyle/>
                    <a:p>
                      <a:pPr algn="r"/>
                      <a:r>
                        <a:rPr lang="en-US" dirty="0"/>
                        <a:t>256</a:t>
                      </a:r>
                    </a:p>
                  </a:txBody>
                  <a:tcPr/>
                </a:tc>
                <a:tc>
                  <a:txBody>
                    <a:bodyPr/>
                    <a:lstStyle/>
                    <a:p>
                      <a:pPr algn="r"/>
                      <a:r>
                        <a:rPr lang="en-US" dirty="0"/>
                        <a:t>512</a:t>
                      </a:r>
                    </a:p>
                  </a:txBody>
                  <a:tcPr/>
                </a:tc>
                <a:tc>
                  <a:txBody>
                    <a:bodyPr/>
                    <a:lstStyle/>
                    <a:p>
                      <a:pPr algn="r"/>
                      <a:r>
                        <a:rPr lang="en-US" dirty="0"/>
                        <a:t>1024</a:t>
                      </a:r>
                    </a:p>
                  </a:txBody>
                  <a:tcPr/>
                </a:tc>
                <a:extLst>
                  <a:ext uri="{0D108BD9-81ED-4DB2-BD59-A6C34878D82A}">
                    <a16:rowId xmlns:a16="http://schemas.microsoft.com/office/drawing/2014/main" val="4100920116"/>
                  </a:ext>
                </a:extLst>
              </a:tr>
              <a:tr h="370840">
                <a:tc>
                  <a:txBody>
                    <a:bodyPr/>
                    <a:lstStyle/>
                    <a:p>
                      <a:r>
                        <a:rPr lang="en-US" dirty="0"/>
                        <a:t>16</a:t>
                      </a:r>
                    </a:p>
                  </a:txBody>
                  <a:tcPr/>
                </a:tc>
                <a:tc>
                  <a:txBody>
                    <a:bodyPr/>
                    <a:lstStyle/>
                    <a:p>
                      <a:r>
                        <a:rPr lang="en-US" dirty="0"/>
                        <a:t>16 </a:t>
                      </a:r>
                    </a:p>
                  </a:txBody>
                  <a:tcPr/>
                </a:tc>
                <a:tc>
                  <a:txBody>
                    <a:bodyPr/>
                    <a:lstStyle/>
                    <a:p>
                      <a:pPr algn="r"/>
                      <a:r>
                        <a:rPr lang="en-US" dirty="0"/>
                        <a:t>3.4 (2) %</a:t>
                      </a:r>
                    </a:p>
                  </a:txBody>
                  <a:tcPr/>
                </a:tc>
                <a:tc>
                  <a:txBody>
                    <a:bodyPr/>
                    <a:lstStyle/>
                    <a:p>
                      <a:pPr algn="r"/>
                      <a:r>
                        <a:rPr lang="en-US" b="1" dirty="0"/>
                        <a:t>5.6 (2) %</a:t>
                      </a:r>
                    </a:p>
                  </a:txBody>
                  <a:tcPr/>
                </a:tc>
                <a:tc>
                  <a:txBody>
                    <a:bodyPr/>
                    <a:lstStyle/>
                    <a:p>
                      <a:pPr algn="r"/>
                      <a:r>
                        <a:rPr lang="en-US" dirty="0"/>
                        <a:t>4.0 (2) %</a:t>
                      </a:r>
                    </a:p>
                  </a:txBody>
                  <a:tcPr/>
                </a:tc>
                <a:tc>
                  <a:txBody>
                    <a:bodyPr/>
                    <a:lstStyle/>
                    <a:p>
                      <a:pPr algn="r"/>
                      <a:r>
                        <a:rPr lang="en-US" dirty="0"/>
                        <a:t>4.1 (2) %</a:t>
                      </a:r>
                    </a:p>
                  </a:txBody>
                  <a:tcPr/>
                </a:tc>
                <a:tc>
                  <a:txBody>
                    <a:bodyPr/>
                    <a:lstStyle/>
                    <a:p>
                      <a:pPr algn="r"/>
                      <a:r>
                        <a:rPr lang="en-US" dirty="0"/>
                        <a:t>5.2(2) %</a:t>
                      </a:r>
                    </a:p>
                  </a:txBody>
                  <a:tcPr/>
                </a:tc>
                <a:tc>
                  <a:txBody>
                    <a:bodyPr/>
                    <a:lstStyle/>
                    <a:p>
                      <a:pPr algn="r"/>
                      <a:r>
                        <a:rPr lang="en-US" dirty="0"/>
                        <a:t>3.6 (2) %</a:t>
                      </a:r>
                    </a:p>
                  </a:txBody>
                  <a:tcPr/>
                </a:tc>
                <a:tc>
                  <a:txBody>
                    <a:bodyPr/>
                    <a:lstStyle/>
                    <a:p>
                      <a:pPr algn="r"/>
                      <a:r>
                        <a:rPr lang="en-US" dirty="0"/>
                        <a:t>1.6 (2) %</a:t>
                      </a:r>
                    </a:p>
                  </a:txBody>
                  <a:tcPr/>
                </a:tc>
                <a:extLst>
                  <a:ext uri="{0D108BD9-81ED-4DB2-BD59-A6C34878D82A}">
                    <a16:rowId xmlns:a16="http://schemas.microsoft.com/office/drawing/2014/main" val="391796202"/>
                  </a:ext>
                </a:extLst>
              </a:tr>
              <a:tr h="370840">
                <a:tc>
                  <a:txBody>
                    <a:bodyPr/>
                    <a:lstStyle/>
                    <a:p>
                      <a:r>
                        <a:rPr lang="en-US" dirty="0"/>
                        <a:t>1</a:t>
                      </a:r>
                    </a:p>
                  </a:txBody>
                  <a:tcPr/>
                </a:tc>
                <a:tc>
                  <a:txBody>
                    <a:bodyPr/>
                    <a:lstStyle/>
                    <a:p>
                      <a:r>
                        <a:rPr lang="en-US" dirty="0"/>
                        <a:t>16</a:t>
                      </a:r>
                    </a:p>
                  </a:txBody>
                  <a:tcPr/>
                </a:tc>
                <a:tc>
                  <a:txBody>
                    <a:bodyPr/>
                    <a:lstStyle/>
                    <a:p>
                      <a:pPr algn="r"/>
                      <a:endParaRPr lang="en-US" dirty="0"/>
                    </a:p>
                  </a:txBody>
                  <a:tcPr/>
                </a:tc>
                <a:tc>
                  <a:txBody>
                    <a:bodyPr/>
                    <a:lstStyle/>
                    <a:p>
                      <a:pPr algn="r"/>
                      <a:r>
                        <a:rPr lang="en-US" dirty="0"/>
                        <a:t>4.7 (2) %</a:t>
                      </a:r>
                    </a:p>
                  </a:txBody>
                  <a:tcPr/>
                </a:tc>
                <a:tc>
                  <a:txBody>
                    <a:bodyPr/>
                    <a:lstStyle/>
                    <a:p>
                      <a:pPr algn="r"/>
                      <a:r>
                        <a:rPr lang="en-US" dirty="0"/>
                        <a:t>5.0 (2) %</a:t>
                      </a:r>
                    </a:p>
                  </a:txBody>
                  <a:tcPr/>
                </a:tc>
                <a:tc>
                  <a:txBody>
                    <a:bodyPr/>
                    <a:lstStyle/>
                    <a:p>
                      <a:pPr algn="r"/>
                      <a:r>
                        <a:rPr lang="en-US" dirty="0"/>
                        <a:t>5.5 (2) %</a:t>
                      </a:r>
                    </a:p>
                  </a:txBody>
                  <a:tcPr/>
                </a:tc>
                <a:tc>
                  <a:txBody>
                    <a:bodyPr/>
                    <a:lstStyle/>
                    <a:p>
                      <a:pPr algn="r"/>
                      <a:r>
                        <a:rPr lang="en-US" dirty="0"/>
                        <a:t>6.8(2) %</a:t>
                      </a:r>
                    </a:p>
                  </a:txBody>
                  <a:tcPr/>
                </a:tc>
                <a:tc>
                  <a:txBody>
                    <a:bodyPr/>
                    <a:lstStyle/>
                    <a:p>
                      <a:pPr algn="r"/>
                      <a:r>
                        <a:rPr lang="en-US" b="1" dirty="0"/>
                        <a:t>7.0 (3) %</a:t>
                      </a:r>
                    </a:p>
                  </a:txBody>
                  <a:tcPr/>
                </a:tc>
                <a:tc>
                  <a:txBody>
                    <a:bodyPr/>
                    <a:lstStyle/>
                    <a:p>
                      <a:pPr algn="r"/>
                      <a:endParaRPr lang="en-US" dirty="0"/>
                    </a:p>
                  </a:txBody>
                  <a:tcPr/>
                </a:tc>
                <a:extLst>
                  <a:ext uri="{0D108BD9-81ED-4DB2-BD59-A6C34878D82A}">
                    <a16:rowId xmlns:a16="http://schemas.microsoft.com/office/drawing/2014/main" val="3707808789"/>
                  </a:ext>
                </a:extLst>
              </a:tr>
              <a:tr h="370840">
                <a:tc>
                  <a:txBody>
                    <a:bodyPr/>
                    <a:lstStyle/>
                    <a:p>
                      <a:r>
                        <a:rPr lang="en-US" dirty="0"/>
                        <a:t>1</a:t>
                      </a:r>
                    </a:p>
                  </a:txBody>
                  <a:tcPr/>
                </a:tc>
                <a:tc>
                  <a:txBody>
                    <a:bodyPr/>
                    <a:lstStyle/>
                    <a:p>
                      <a:r>
                        <a:rPr lang="en-US" dirty="0"/>
                        <a:t>8 reordering</a:t>
                      </a:r>
                    </a:p>
                  </a:txBody>
                  <a:tcPr/>
                </a:tc>
                <a:tc>
                  <a:txBody>
                    <a:bodyPr/>
                    <a:lstStyle/>
                    <a:p>
                      <a:pPr algn="r"/>
                      <a:r>
                        <a:rPr lang="en-US" dirty="0"/>
                        <a:t>6.6 (3) % </a:t>
                      </a:r>
                    </a:p>
                  </a:txBody>
                  <a:tcPr/>
                </a:tc>
                <a:tc>
                  <a:txBody>
                    <a:bodyPr/>
                    <a:lstStyle/>
                    <a:p>
                      <a:pPr algn="r"/>
                      <a:r>
                        <a:rPr lang="en-US" dirty="0"/>
                        <a:t>5.3 (3) %</a:t>
                      </a:r>
                    </a:p>
                  </a:txBody>
                  <a:tcPr/>
                </a:tc>
                <a:tc>
                  <a:txBody>
                    <a:bodyPr/>
                    <a:lstStyle/>
                    <a:p>
                      <a:pPr algn="r"/>
                      <a:r>
                        <a:rPr lang="en-US" dirty="0"/>
                        <a:t>6.9 (3) %</a:t>
                      </a:r>
                    </a:p>
                  </a:txBody>
                  <a:tcPr/>
                </a:tc>
                <a:tc>
                  <a:txBody>
                    <a:bodyPr/>
                    <a:lstStyle/>
                    <a:p>
                      <a:pPr algn="r"/>
                      <a:r>
                        <a:rPr lang="en-US" dirty="0"/>
                        <a:t>7.2 (4) %</a:t>
                      </a:r>
                    </a:p>
                  </a:txBody>
                  <a:tcPr/>
                </a:tc>
                <a:tc>
                  <a:txBody>
                    <a:bodyPr/>
                    <a:lstStyle/>
                    <a:p>
                      <a:pPr algn="r"/>
                      <a:r>
                        <a:rPr lang="en-US" dirty="0"/>
                        <a:t>7.9(4) %</a:t>
                      </a:r>
                    </a:p>
                  </a:txBody>
                  <a:tcPr/>
                </a:tc>
                <a:tc>
                  <a:txBody>
                    <a:bodyPr/>
                    <a:lstStyle/>
                    <a:p>
                      <a:pPr algn="r"/>
                      <a:r>
                        <a:rPr lang="en-US" b="1" dirty="0"/>
                        <a:t>8.2 (3) %</a:t>
                      </a:r>
                    </a:p>
                  </a:txBody>
                  <a:tcPr/>
                </a:tc>
                <a:tc>
                  <a:txBody>
                    <a:bodyPr/>
                    <a:lstStyle/>
                    <a:p>
                      <a:pPr algn="r"/>
                      <a:r>
                        <a:rPr lang="en-US" dirty="0"/>
                        <a:t>7.3(3) %</a:t>
                      </a:r>
                    </a:p>
                  </a:txBody>
                  <a:tcPr/>
                </a:tc>
                <a:extLst>
                  <a:ext uri="{0D108BD9-81ED-4DB2-BD59-A6C34878D82A}">
                    <a16:rowId xmlns:a16="http://schemas.microsoft.com/office/drawing/2014/main" val="1328668684"/>
                  </a:ext>
                </a:extLst>
              </a:tr>
            </a:tbl>
          </a:graphicData>
        </a:graphic>
      </p:graphicFrame>
      <p:sp>
        <p:nvSpPr>
          <p:cNvPr id="7" name="TextBox 6">
            <a:extLst>
              <a:ext uri="{FF2B5EF4-FFF2-40B4-BE49-F238E27FC236}">
                <a16:creationId xmlns:a16="http://schemas.microsoft.com/office/drawing/2014/main" id="{55E75133-63E4-A644-866F-5C818AD3A0DA}"/>
              </a:ext>
            </a:extLst>
          </p:cNvPr>
          <p:cNvSpPr txBox="1"/>
          <p:nvPr/>
        </p:nvSpPr>
        <p:spPr>
          <a:xfrm>
            <a:off x="770823" y="5024709"/>
            <a:ext cx="10515600" cy="1200329"/>
          </a:xfrm>
          <a:prstGeom prst="rect">
            <a:avLst/>
          </a:prstGeom>
          <a:noFill/>
        </p:spPr>
        <p:txBody>
          <a:bodyPr wrap="square" rtlCol="0">
            <a:spAutoFit/>
          </a:bodyPr>
          <a:lstStyle/>
          <a:p>
            <a:r>
              <a:rPr lang="en-US" dirty="0"/>
              <a:t>Benchmarks on 1 thread of </a:t>
            </a:r>
            <a:r>
              <a:rPr lang="en-US" i="1" dirty="0"/>
              <a:t>MacBook Pro 2016, 2.6 GHz Core i7 6700HQ (Skylake), </a:t>
            </a:r>
            <a:r>
              <a:rPr lang="en-US" dirty="0"/>
              <a:t>16 GB LPDDR3 2133MHz RAM, with clang from </a:t>
            </a:r>
            <a:r>
              <a:rPr lang="en-US" dirty="0" err="1"/>
              <a:t>Xcode</a:t>
            </a:r>
            <a:r>
              <a:rPr lang="en-US" dirty="0"/>
              <a:t> 10.1.</a:t>
            </a:r>
          </a:p>
          <a:p>
            <a:r>
              <a:rPr lang="en-US" dirty="0"/>
              <a:t>Baseline is “Basket off” configuration with 16 event window with 16 tracks/event (10 GeV e-).</a:t>
            </a:r>
          </a:p>
          <a:p>
            <a:r>
              <a:rPr lang="en-US" dirty="0"/>
              <a:t>‘Reordering’ means bringing forward tracks with length / radius(curvature) over threshold (=1.5)</a:t>
            </a:r>
          </a:p>
        </p:txBody>
      </p:sp>
      <p:sp>
        <p:nvSpPr>
          <p:cNvPr id="8" name="TextBox 7">
            <a:extLst>
              <a:ext uri="{FF2B5EF4-FFF2-40B4-BE49-F238E27FC236}">
                <a16:creationId xmlns:a16="http://schemas.microsoft.com/office/drawing/2014/main" id="{FD946B27-A67E-354F-BBBF-98E8951653AC}"/>
              </a:ext>
            </a:extLst>
          </p:cNvPr>
          <p:cNvSpPr txBox="1"/>
          <p:nvPr/>
        </p:nvSpPr>
        <p:spPr>
          <a:xfrm>
            <a:off x="838200" y="2608206"/>
            <a:ext cx="4787016" cy="369332"/>
          </a:xfrm>
          <a:prstGeom prst="rect">
            <a:avLst/>
          </a:prstGeom>
          <a:noFill/>
        </p:spPr>
        <p:txBody>
          <a:bodyPr wrap="none" rtlCol="0">
            <a:spAutoFit/>
          </a:bodyPr>
          <a:lstStyle/>
          <a:p>
            <a:r>
              <a:rPr lang="en-US" dirty="0"/>
              <a:t>Fraction of lanes which have finished integration.</a:t>
            </a:r>
          </a:p>
        </p:txBody>
      </p:sp>
      <p:sp>
        <p:nvSpPr>
          <p:cNvPr id="3" name="Slide Number Placeholder 2">
            <a:extLst>
              <a:ext uri="{FF2B5EF4-FFF2-40B4-BE49-F238E27FC236}">
                <a16:creationId xmlns:a16="http://schemas.microsoft.com/office/drawing/2014/main" id="{EE949292-6A56-124E-989B-30728BF04A44}"/>
              </a:ext>
            </a:extLst>
          </p:cNvPr>
          <p:cNvSpPr>
            <a:spLocks noGrp="1"/>
          </p:cNvSpPr>
          <p:nvPr>
            <p:ph type="sldNum" sz="quarter" idx="12"/>
          </p:nvPr>
        </p:nvSpPr>
        <p:spPr/>
        <p:txBody>
          <a:bodyPr/>
          <a:lstStyle/>
          <a:p>
            <a:fld id="{40FD0629-489C-2B4C-9462-5B2376EE3AC2}" type="slidenum">
              <a:rPr lang="en-US" smtClean="0"/>
              <a:t>79</a:t>
            </a:fld>
            <a:endParaRPr lang="en-US"/>
          </a:p>
        </p:txBody>
      </p:sp>
    </p:spTree>
    <p:extLst>
      <p:ext uri="{BB962C8B-B14F-4D97-AF65-F5344CB8AC3E}">
        <p14:creationId xmlns:p14="http://schemas.microsoft.com/office/powerpoint/2010/main" val="2121256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D5566-8657-F145-AE50-EB725546A711}"/>
              </a:ext>
            </a:extLst>
          </p:cNvPr>
          <p:cNvSpPr>
            <a:spLocks noGrp="1"/>
          </p:cNvSpPr>
          <p:nvPr>
            <p:ph type="title"/>
          </p:nvPr>
        </p:nvSpPr>
        <p:spPr/>
        <p:txBody>
          <a:bodyPr/>
          <a:lstStyle/>
          <a:p>
            <a:r>
              <a:rPr lang="en-US" dirty="0"/>
              <a:t>2. Concepts, design considerations</a:t>
            </a:r>
          </a:p>
        </p:txBody>
      </p:sp>
      <p:sp>
        <p:nvSpPr>
          <p:cNvPr id="3" name="Text Placeholder 2">
            <a:extLst>
              <a:ext uri="{FF2B5EF4-FFF2-40B4-BE49-F238E27FC236}">
                <a16:creationId xmlns:a16="http://schemas.microsoft.com/office/drawing/2014/main" id="{33CEBD0D-609A-FC47-ABDF-66EA3914FD10}"/>
              </a:ext>
            </a:extLst>
          </p:cNvPr>
          <p:cNvSpPr>
            <a:spLocks noGrp="1"/>
          </p:cNvSpPr>
          <p:nvPr>
            <p:ph type="body" idx="1"/>
          </p:nvPr>
        </p:nvSpPr>
        <p:spPr/>
        <p:txBody>
          <a:bodyPr/>
          <a:lstStyle/>
          <a:p>
            <a:r>
              <a:rPr lang="en-US" dirty="0"/>
              <a:t>Can it be done? To the blackboard…</a:t>
            </a:r>
          </a:p>
        </p:txBody>
      </p:sp>
      <p:sp>
        <p:nvSpPr>
          <p:cNvPr id="4" name="Slide Number Placeholder 3">
            <a:extLst>
              <a:ext uri="{FF2B5EF4-FFF2-40B4-BE49-F238E27FC236}">
                <a16:creationId xmlns:a16="http://schemas.microsoft.com/office/drawing/2014/main" id="{6AE070E9-D0D2-3B45-AAD5-A2FFDD40E613}"/>
              </a:ext>
            </a:extLst>
          </p:cNvPr>
          <p:cNvSpPr>
            <a:spLocks noGrp="1"/>
          </p:cNvSpPr>
          <p:nvPr>
            <p:ph type="sldNum" sz="quarter" idx="12"/>
          </p:nvPr>
        </p:nvSpPr>
        <p:spPr/>
        <p:txBody>
          <a:bodyPr/>
          <a:lstStyle/>
          <a:p>
            <a:fld id="{40FD0629-489C-2B4C-9462-5B2376EE3AC2}" type="slidenum">
              <a:rPr lang="en-US" smtClean="0"/>
              <a:t>8</a:t>
            </a:fld>
            <a:endParaRPr lang="en-US"/>
          </a:p>
        </p:txBody>
      </p:sp>
    </p:spTree>
    <p:extLst>
      <p:ext uri="{BB962C8B-B14F-4D97-AF65-F5344CB8AC3E}">
        <p14:creationId xmlns:p14="http://schemas.microsoft.com/office/powerpoint/2010/main" val="211080262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8DFA-4CE3-3A47-A447-9123E0B4CDD2}"/>
              </a:ext>
            </a:extLst>
          </p:cNvPr>
          <p:cNvSpPr>
            <a:spLocks noGrp="1"/>
          </p:cNvSpPr>
          <p:nvPr>
            <p:ph type="title"/>
          </p:nvPr>
        </p:nvSpPr>
        <p:spPr/>
        <p:txBody>
          <a:bodyPr/>
          <a:lstStyle/>
          <a:p>
            <a:r>
              <a:rPr lang="en-US" dirty="0"/>
              <a:t>EM Physics</a:t>
            </a:r>
          </a:p>
        </p:txBody>
      </p:sp>
      <p:sp>
        <p:nvSpPr>
          <p:cNvPr id="3" name="Text Placeholder 2">
            <a:extLst>
              <a:ext uri="{FF2B5EF4-FFF2-40B4-BE49-F238E27FC236}">
                <a16:creationId xmlns:a16="http://schemas.microsoft.com/office/drawing/2014/main" id="{710E59F3-82B1-1346-BE65-B167891547DF}"/>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E81BC3F4-74D8-334E-ACE8-B467562E0835}"/>
              </a:ext>
            </a:extLst>
          </p:cNvPr>
          <p:cNvSpPr>
            <a:spLocks noGrp="1"/>
          </p:cNvSpPr>
          <p:nvPr>
            <p:ph type="sldNum" sz="quarter" idx="12"/>
          </p:nvPr>
        </p:nvSpPr>
        <p:spPr/>
        <p:txBody>
          <a:bodyPr/>
          <a:lstStyle/>
          <a:p>
            <a:fld id="{40FD0629-489C-2B4C-9462-5B2376EE3AC2}" type="slidenum">
              <a:rPr lang="en-US" smtClean="0"/>
              <a:t>80</a:t>
            </a:fld>
            <a:endParaRPr lang="en-US"/>
          </a:p>
        </p:txBody>
      </p:sp>
    </p:spTree>
    <p:extLst>
      <p:ext uri="{BB962C8B-B14F-4D97-AF65-F5344CB8AC3E}">
        <p14:creationId xmlns:p14="http://schemas.microsoft.com/office/powerpoint/2010/main" val="23061916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1371E-2D8F-224E-922C-FAEF8DA4DC19}"/>
              </a:ext>
            </a:extLst>
          </p:cNvPr>
          <p:cNvSpPr>
            <a:spLocks noGrp="1"/>
          </p:cNvSpPr>
          <p:nvPr>
            <p:ph type="title"/>
          </p:nvPr>
        </p:nvSpPr>
        <p:spPr>
          <a:xfrm>
            <a:off x="2089995" y="118725"/>
            <a:ext cx="7848366" cy="646476"/>
          </a:xfrm>
        </p:spPr>
        <p:txBody>
          <a:bodyPr>
            <a:normAutofit fontScale="90000"/>
          </a:bodyPr>
          <a:lstStyle/>
          <a:p>
            <a:r>
              <a:rPr lang="en-US" dirty="0"/>
              <a:t>Vectorized EM physics models – Intro</a:t>
            </a:r>
          </a:p>
        </p:txBody>
      </p:sp>
      <p:sp>
        <p:nvSpPr>
          <p:cNvPr id="3" name="Content Placeholder 2">
            <a:extLst>
              <a:ext uri="{FF2B5EF4-FFF2-40B4-BE49-F238E27FC236}">
                <a16:creationId xmlns:a16="http://schemas.microsoft.com/office/drawing/2014/main" id="{475D16B5-C228-4F40-B729-2A3FAF768D2F}"/>
              </a:ext>
            </a:extLst>
          </p:cNvPr>
          <p:cNvSpPr>
            <a:spLocks noGrp="1"/>
          </p:cNvSpPr>
          <p:nvPr>
            <p:ph idx="1"/>
          </p:nvPr>
        </p:nvSpPr>
        <p:spPr>
          <a:xfrm>
            <a:off x="674557" y="1424066"/>
            <a:ext cx="10679243" cy="4602995"/>
          </a:xfrm>
        </p:spPr>
        <p:txBody>
          <a:bodyPr>
            <a:normAutofit lnSpcReduction="10000"/>
          </a:bodyPr>
          <a:lstStyle/>
          <a:p>
            <a:r>
              <a:rPr lang="en-US" sz="2400" dirty="0"/>
              <a:t>A </a:t>
            </a:r>
            <a:r>
              <a:rPr lang="en-US" sz="2400" b="1" dirty="0"/>
              <a:t>simulation step</a:t>
            </a:r>
            <a:r>
              <a:rPr lang="en-US" sz="2400" dirty="0"/>
              <a:t>, limited by a discrete physics interaction, can be divided into </a:t>
            </a:r>
            <a:r>
              <a:rPr lang="en-US" sz="2400" b="1" dirty="0"/>
              <a:t>two</a:t>
            </a:r>
            <a:r>
              <a:rPr lang="en-US" sz="2400" dirty="0"/>
              <a:t> distinct parts</a:t>
            </a:r>
          </a:p>
          <a:p>
            <a:pPr lvl="1"/>
            <a:r>
              <a:rPr lang="en-US" sz="2000" b="1" dirty="0"/>
              <a:t>Select the physics interaction </a:t>
            </a:r>
            <a:r>
              <a:rPr lang="en-US" sz="2000" dirty="0"/>
              <a:t>with the corresponding interaction point:</a:t>
            </a:r>
          </a:p>
          <a:p>
            <a:pPr lvl="2"/>
            <a:r>
              <a:rPr lang="en-US" sz="1800" dirty="0"/>
              <a:t>Driven by the integrated cross section values of the physics </a:t>
            </a:r>
          </a:p>
          <a:p>
            <a:pPr lvl="2"/>
            <a:r>
              <a:rPr lang="en-US" sz="1800" dirty="0"/>
              <a:t>Cross section table lookups and interpolations (Memory bounded operations with very little mathematical computations)</a:t>
            </a:r>
          </a:p>
          <a:p>
            <a:pPr lvl="1"/>
            <a:r>
              <a:rPr lang="en-US" sz="2000" b="1" dirty="0"/>
              <a:t>Invoke</a:t>
            </a:r>
            <a:r>
              <a:rPr lang="en-US" sz="2000" dirty="0"/>
              <a:t> </a:t>
            </a:r>
            <a:r>
              <a:rPr lang="en-US" sz="2000" b="1" dirty="0"/>
              <a:t>the interaction </a:t>
            </a:r>
            <a:r>
              <a:rPr lang="en-US" sz="2000" dirty="0">
                <a:sym typeface="Wingdings" pitchFamily="2" charset="2"/>
              </a:rPr>
              <a:t>(</a:t>
            </a:r>
            <a:r>
              <a:rPr lang="en-US" sz="2000" b="1" dirty="0">
                <a:sym typeface="Wingdings" pitchFamily="2" charset="2"/>
              </a:rPr>
              <a:t>final state sampling</a:t>
            </a:r>
            <a:r>
              <a:rPr lang="en-US" sz="2000" dirty="0">
                <a:sym typeface="Wingdings" pitchFamily="2" charset="2"/>
              </a:rPr>
              <a:t>):</a:t>
            </a:r>
          </a:p>
          <a:p>
            <a:pPr lvl="2"/>
            <a:r>
              <a:rPr lang="en-US" sz="1800" dirty="0"/>
              <a:t>Computation of the post-interaction kinematical state of the primary particle </a:t>
            </a:r>
          </a:p>
          <a:p>
            <a:pPr lvl="2"/>
            <a:r>
              <a:rPr lang="en-US" sz="1800" dirty="0"/>
              <a:t>Generation of possible secondary particles </a:t>
            </a:r>
          </a:p>
          <a:p>
            <a:pPr lvl="2"/>
            <a:r>
              <a:rPr lang="en-US" sz="1800" dirty="0"/>
              <a:t>Contains significantly more mathematical operations (CPU bounded)</a:t>
            </a:r>
          </a:p>
          <a:p>
            <a:r>
              <a:rPr lang="en-US" sz="2400" dirty="0"/>
              <a:t>The</a:t>
            </a:r>
            <a:r>
              <a:rPr lang="en-US" sz="2400" b="1" dirty="0"/>
              <a:t> final state computation </a:t>
            </a:r>
            <a:r>
              <a:rPr lang="en-US" sz="2400" dirty="0"/>
              <a:t>includes generation of </a:t>
            </a:r>
            <a:r>
              <a:rPr lang="en-US" sz="2400" b="1" dirty="0"/>
              <a:t>stochastic variables </a:t>
            </a:r>
            <a:r>
              <a:rPr lang="en-US" sz="2400" dirty="0"/>
              <a:t>from their probability distributions determined by the corresponding differential (in energy, angle) cross sections (DCS) of the underlying physics interaction</a:t>
            </a:r>
          </a:p>
          <a:p>
            <a:pPr lvl="1"/>
            <a:r>
              <a:rPr lang="en-US" sz="2000" b="1" dirty="0"/>
              <a:t>Composition-rejection</a:t>
            </a:r>
            <a:r>
              <a:rPr lang="en-US" sz="2000" dirty="0"/>
              <a:t> method is typically used in Geant4 to sample from these PDFs</a:t>
            </a:r>
          </a:p>
          <a:p>
            <a:endParaRPr lang="en-US" sz="2600" dirty="0"/>
          </a:p>
          <a:p>
            <a:pPr marL="914400" lvl="2" indent="0">
              <a:buNone/>
            </a:pPr>
            <a:endParaRPr lang="en-US" dirty="0"/>
          </a:p>
        </p:txBody>
      </p:sp>
      <p:sp>
        <p:nvSpPr>
          <p:cNvPr id="4" name="Slide Number Placeholder 3">
            <a:extLst>
              <a:ext uri="{FF2B5EF4-FFF2-40B4-BE49-F238E27FC236}">
                <a16:creationId xmlns:a16="http://schemas.microsoft.com/office/drawing/2014/main" id="{4E69950B-F395-3C42-8232-428CFC38D7E1}"/>
              </a:ext>
            </a:extLst>
          </p:cNvPr>
          <p:cNvSpPr>
            <a:spLocks noGrp="1"/>
          </p:cNvSpPr>
          <p:nvPr>
            <p:ph type="sldNum" sz="quarter" idx="12"/>
          </p:nvPr>
        </p:nvSpPr>
        <p:spPr/>
        <p:txBody>
          <a:bodyPr/>
          <a:lstStyle/>
          <a:p>
            <a:fld id="{40FD0629-489C-2B4C-9462-5B2376EE3AC2}" type="slidenum">
              <a:rPr lang="en-US" smtClean="0"/>
              <a:t>81</a:t>
            </a:fld>
            <a:endParaRPr lang="en-US"/>
          </a:p>
        </p:txBody>
      </p:sp>
    </p:spTree>
    <p:extLst>
      <p:ext uri="{BB962C8B-B14F-4D97-AF65-F5344CB8AC3E}">
        <p14:creationId xmlns:p14="http://schemas.microsoft.com/office/powerpoint/2010/main" val="216185522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lide Number"/>
          <p:cNvSpPr txBox="1">
            <a:spLocks noGrp="1"/>
          </p:cNvSpPr>
          <p:nvPr>
            <p:ph type="sldNum" sz="quarter" idx="2"/>
          </p:nvPr>
        </p:nvSpPr>
        <p:spPr>
          <a:xfrm>
            <a:off x="6049704" y="6539338"/>
            <a:ext cx="167916" cy="268288"/>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82</a:t>
            </a:fld>
            <a:endParaRPr/>
          </a:p>
        </p:txBody>
      </p:sp>
      <p:sp>
        <p:nvSpPr>
          <p:cNvPr id="49" name="Content Placeholder 2">
            <a:extLst>
              <a:ext uri="{FF2B5EF4-FFF2-40B4-BE49-F238E27FC236}">
                <a16:creationId xmlns:a16="http://schemas.microsoft.com/office/drawing/2014/main" id="{8E74754F-684A-3746-BE93-59DBBBEEAADB}"/>
              </a:ext>
            </a:extLst>
          </p:cNvPr>
          <p:cNvSpPr txBox="1">
            <a:spLocks/>
          </p:cNvSpPr>
          <p:nvPr/>
        </p:nvSpPr>
        <p:spPr>
          <a:xfrm>
            <a:off x="877998" y="961389"/>
            <a:ext cx="10679243" cy="363978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t>Rejection Sampling:</a:t>
            </a:r>
          </a:p>
          <a:p>
            <a:pPr lvl="1"/>
            <a:r>
              <a:rPr lang="en-US" sz="2000" dirty="0"/>
              <a:t>Unpredictable n. of loop executions: Exit condition depends on the outcome of the stochastic variable </a:t>
            </a:r>
          </a:p>
          <a:p>
            <a:pPr lvl="1"/>
            <a:r>
              <a:rPr lang="en-US" sz="2000" dirty="0"/>
              <a:t>Non deterministic behavior for the different tracks filled into the vector register, resulting in undesired divergence and eventually loss of potential computational gain</a:t>
            </a:r>
          </a:p>
          <a:p>
            <a:pPr lvl="1"/>
            <a:r>
              <a:rPr lang="en-US" sz="2000" dirty="0"/>
              <a:t>Solution: lane refilling</a:t>
            </a:r>
          </a:p>
          <a:p>
            <a:r>
              <a:rPr lang="en-US" sz="2600" b="1" dirty="0"/>
              <a:t>Table Sampling:</a:t>
            </a:r>
          </a:p>
          <a:p>
            <a:pPr lvl="1"/>
            <a:r>
              <a:rPr lang="en-US" sz="2000" b="1" dirty="0"/>
              <a:t>Alias</a:t>
            </a:r>
            <a:r>
              <a:rPr lang="en-US" sz="2000" dirty="0"/>
              <a:t> method efficiently generates samples of discrete stochastic variables</a:t>
            </a:r>
          </a:p>
          <a:p>
            <a:pPr lvl="1"/>
            <a:r>
              <a:rPr lang="en-US" sz="2000" dirty="0"/>
              <a:t>An intermediate </a:t>
            </a:r>
            <a:r>
              <a:rPr lang="en-US" sz="2000" b="1" dirty="0"/>
              <a:t>discrete random variable </a:t>
            </a:r>
            <a:r>
              <a:rPr lang="en-US" sz="2000" dirty="0"/>
              <a:t>is introduced by partitioning the range of the original continuous PDFs into distinct intervals</a:t>
            </a:r>
          </a:p>
          <a:p>
            <a:pPr lvl="2"/>
            <a:r>
              <a:rPr lang="en-US" dirty="0"/>
              <a:t>new discrete variable is the probability of having the original continuous variable lying in a given interval </a:t>
            </a:r>
          </a:p>
          <a:p>
            <a:pPr lvl="1"/>
            <a:r>
              <a:rPr lang="en-US" sz="2000" b="1" dirty="0"/>
              <a:t>Appropriate partitions </a:t>
            </a:r>
            <a:r>
              <a:rPr lang="en-US" sz="2000" dirty="0"/>
              <a:t>of the original variable range and/or </a:t>
            </a:r>
            <a:r>
              <a:rPr lang="en-US" sz="2000" b="1" dirty="0"/>
              <a:t>variable transformations</a:t>
            </a:r>
            <a:r>
              <a:rPr lang="en-US" sz="2000" dirty="0"/>
              <a:t> are used  to transform the original PDF to a smooth function, in order to have a linear behavior of the PDF over each discrete interval</a:t>
            </a:r>
          </a:p>
        </p:txBody>
      </p:sp>
      <p:grpSp>
        <p:nvGrpSpPr>
          <p:cNvPr id="50" name="Group 49">
            <a:extLst>
              <a:ext uri="{FF2B5EF4-FFF2-40B4-BE49-F238E27FC236}">
                <a16:creationId xmlns:a16="http://schemas.microsoft.com/office/drawing/2014/main" id="{64933508-8312-7A44-A2A5-FF43AC87254F}"/>
              </a:ext>
            </a:extLst>
          </p:cNvPr>
          <p:cNvGrpSpPr/>
          <p:nvPr/>
        </p:nvGrpSpPr>
        <p:grpSpPr>
          <a:xfrm>
            <a:off x="1908022" y="4630716"/>
            <a:ext cx="8451279" cy="2074838"/>
            <a:chOff x="1725740" y="1810035"/>
            <a:chExt cx="9031237" cy="2335085"/>
          </a:xfrm>
        </p:grpSpPr>
        <p:grpSp>
          <p:nvGrpSpPr>
            <p:cNvPr id="51" name="Physics Model Handler">
              <a:extLst>
                <a:ext uri="{FF2B5EF4-FFF2-40B4-BE49-F238E27FC236}">
                  <a16:creationId xmlns:a16="http://schemas.microsoft.com/office/drawing/2014/main" id="{178802DB-7A5F-6743-9D6A-37066619DC94}"/>
                </a:ext>
              </a:extLst>
            </p:cNvPr>
            <p:cNvGrpSpPr/>
            <p:nvPr/>
          </p:nvGrpSpPr>
          <p:grpSpPr>
            <a:xfrm>
              <a:off x="4342601" y="1938436"/>
              <a:ext cx="962820" cy="962819"/>
              <a:chOff x="25076" y="-282913"/>
              <a:chExt cx="1925638" cy="1925637"/>
            </a:xfrm>
          </p:grpSpPr>
          <p:sp>
            <p:nvSpPr>
              <p:cNvPr id="89" name="Physics Model Handler">
                <a:extLst>
                  <a:ext uri="{FF2B5EF4-FFF2-40B4-BE49-F238E27FC236}">
                    <a16:creationId xmlns:a16="http://schemas.microsoft.com/office/drawing/2014/main" id="{EF5D69B4-93C4-1E4B-8806-F619EBA32F0B}"/>
                  </a:ext>
                </a:extLst>
              </p:cNvPr>
              <p:cNvSpPr/>
              <p:nvPr/>
            </p:nvSpPr>
            <p:spPr>
              <a:xfrm>
                <a:off x="82023" y="-219628"/>
                <a:ext cx="1785939" cy="1785938"/>
              </a:xfrm>
              <a:prstGeom prst="roundRect">
                <a:avLst>
                  <a:gd name="adj" fmla="val 15000"/>
                </a:avLst>
              </a:prstGeom>
              <a:solidFill>
                <a:srgbClr val="2BCF3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dirty="0"/>
                  <a:t>Physics Model Handler</a:t>
                </a:r>
              </a:p>
            </p:txBody>
          </p:sp>
          <p:pic>
            <p:nvPicPr>
              <p:cNvPr id="90" name="Physics Model Handler" descr="Physics Model Handler">
                <a:extLst>
                  <a:ext uri="{FF2B5EF4-FFF2-40B4-BE49-F238E27FC236}">
                    <a16:creationId xmlns:a16="http://schemas.microsoft.com/office/drawing/2014/main" id="{C56E7FF7-DB12-4442-9A3D-4F812B087142}"/>
                  </a:ext>
                </a:extLst>
              </p:cNvPr>
              <p:cNvPicPr>
                <a:picLocks/>
              </p:cNvPicPr>
              <p:nvPr/>
            </p:nvPicPr>
            <p:blipFill>
              <a:blip r:embed="rId3">
                <a:extLst/>
              </a:blip>
              <a:stretch>
                <a:fillRect/>
              </a:stretch>
            </p:blipFill>
            <p:spPr>
              <a:xfrm>
                <a:off x="25076" y="-282913"/>
                <a:ext cx="1925638" cy="1925637"/>
              </a:xfrm>
              <a:prstGeom prst="rect">
                <a:avLst/>
              </a:prstGeom>
              <a:effectLst/>
            </p:spPr>
          </p:pic>
        </p:grpSp>
        <p:grpSp>
          <p:nvGrpSpPr>
            <p:cNvPr id="53" name="Physics…">
              <a:extLst>
                <a:ext uri="{FF2B5EF4-FFF2-40B4-BE49-F238E27FC236}">
                  <a16:creationId xmlns:a16="http://schemas.microsoft.com/office/drawing/2014/main" id="{412EC26D-01D1-454A-9EC2-088DD3654F34}"/>
                </a:ext>
              </a:extLst>
            </p:cNvPr>
            <p:cNvGrpSpPr/>
            <p:nvPr/>
          </p:nvGrpSpPr>
          <p:grpSpPr>
            <a:xfrm>
              <a:off x="4481359" y="2219025"/>
              <a:ext cx="1166502" cy="1016471"/>
              <a:chOff x="25157" y="-177150"/>
              <a:chExt cx="2333004" cy="2032938"/>
            </a:xfrm>
          </p:grpSpPr>
          <p:sp>
            <p:nvSpPr>
              <p:cNvPr id="87" name="Physics…">
                <a:extLst>
                  <a:ext uri="{FF2B5EF4-FFF2-40B4-BE49-F238E27FC236}">
                    <a16:creationId xmlns:a16="http://schemas.microsoft.com/office/drawing/2014/main" id="{EBF5B93C-2C99-3A46-9A60-9905278B83BD}"/>
                  </a:ext>
                </a:extLst>
              </p:cNvPr>
              <p:cNvSpPr/>
              <p:nvPr/>
            </p:nvSpPr>
            <p:spPr>
              <a:xfrm>
                <a:off x="69851" y="-145440"/>
                <a:ext cx="2193305" cy="2001228"/>
              </a:xfrm>
              <a:prstGeom prst="roundRect">
                <a:avLst>
                  <a:gd name="adj" fmla="val 15000"/>
                </a:avLst>
              </a:prstGeom>
              <a:solidFill>
                <a:srgbClr val="FF4E7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Physics</a:t>
                </a:r>
              </a:p>
              <a:p>
                <a:pPr algn="ctr">
                  <a:defRPr sz="3000" i="0" spc="0">
                    <a:solidFill>
                      <a:srgbClr val="FFFFFF"/>
                    </a:solidFill>
                    <a:latin typeface="DIN Alternate"/>
                    <a:ea typeface="DIN Alternate"/>
                    <a:cs typeface="DIN Alternate"/>
                    <a:sym typeface="DIN Alternate"/>
                  </a:defRPr>
                </a:pPr>
                <a:r>
                  <a:rPr sz="1500"/>
                  <a:t>Model</a:t>
                </a:r>
              </a:p>
              <a:p>
                <a:pPr algn="ctr">
                  <a:defRPr sz="3000" i="0" spc="0">
                    <a:solidFill>
                      <a:srgbClr val="FFFFFF"/>
                    </a:solidFill>
                    <a:latin typeface="DIN Alternate"/>
                    <a:ea typeface="DIN Alternate"/>
                    <a:cs typeface="DIN Alternate"/>
                    <a:sym typeface="DIN Alternate"/>
                  </a:defRPr>
                </a:pPr>
                <a:r>
                  <a:rPr sz="1500"/>
                  <a:t>Handler</a:t>
                </a:r>
              </a:p>
              <a:p>
                <a:pPr algn="ctr">
                  <a:defRPr sz="3000" i="0" spc="0">
                    <a:solidFill>
                      <a:srgbClr val="FFFFFF"/>
                    </a:solidFill>
                    <a:latin typeface="DIN Alternate"/>
                    <a:ea typeface="DIN Alternate"/>
                    <a:cs typeface="DIN Alternate"/>
                    <a:sym typeface="DIN Alternate"/>
                  </a:defRPr>
                </a:pPr>
                <a:r>
                  <a:rPr sz="1500"/>
                  <a:t> </a:t>
                </a:r>
              </a:p>
            </p:txBody>
          </p:sp>
          <p:pic>
            <p:nvPicPr>
              <p:cNvPr id="88" name="Physics…" descr="Physics…">
                <a:extLst>
                  <a:ext uri="{FF2B5EF4-FFF2-40B4-BE49-F238E27FC236}">
                    <a16:creationId xmlns:a16="http://schemas.microsoft.com/office/drawing/2014/main" id="{A902ED93-BA8F-684C-AA2B-1D0C356A5692}"/>
                  </a:ext>
                </a:extLst>
              </p:cNvPr>
              <p:cNvPicPr>
                <a:picLocks/>
              </p:cNvPicPr>
              <p:nvPr/>
            </p:nvPicPr>
            <p:blipFill>
              <a:blip r:embed="rId4">
                <a:extLst/>
              </a:blip>
              <a:stretch>
                <a:fillRect/>
              </a:stretch>
            </p:blipFill>
            <p:spPr>
              <a:xfrm>
                <a:off x="25157" y="-177150"/>
                <a:ext cx="2333004" cy="2023863"/>
              </a:xfrm>
              <a:prstGeom prst="rect">
                <a:avLst/>
              </a:prstGeom>
              <a:effectLst/>
            </p:spPr>
          </p:pic>
        </p:grpSp>
        <p:grpSp>
          <p:nvGrpSpPr>
            <p:cNvPr id="54" name="Physics Model Handler">
              <a:extLst>
                <a:ext uri="{FF2B5EF4-FFF2-40B4-BE49-F238E27FC236}">
                  <a16:creationId xmlns:a16="http://schemas.microsoft.com/office/drawing/2014/main" id="{E9194297-A294-974B-B0FA-B5387D3E2C90}"/>
                </a:ext>
              </a:extLst>
            </p:cNvPr>
            <p:cNvGrpSpPr/>
            <p:nvPr/>
          </p:nvGrpSpPr>
          <p:grpSpPr>
            <a:xfrm>
              <a:off x="4726167" y="2479576"/>
              <a:ext cx="1166503" cy="962819"/>
              <a:chOff x="0" y="0"/>
              <a:chExt cx="2333005" cy="1925637"/>
            </a:xfrm>
          </p:grpSpPr>
          <p:sp>
            <p:nvSpPr>
              <p:cNvPr id="85" name="Physics Model Handler">
                <a:extLst>
                  <a:ext uri="{FF2B5EF4-FFF2-40B4-BE49-F238E27FC236}">
                    <a16:creationId xmlns:a16="http://schemas.microsoft.com/office/drawing/2014/main" id="{818664CD-4C99-6D47-9343-50227039A2FC}"/>
                  </a:ext>
                </a:extLst>
              </p:cNvPr>
              <p:cNvSpPr/>
              <p:nvPr/>
            </p:nvSpPr>
            <p:spPr>
              <a:xfrm>
                <a:off x="69850" y="69850"/>
                <a:ext cx="2193306" cy="1785938"/>
              </a:xfrm>
              <a:prstGeom prst="roundRect">
                <a:avLst>
                  <a:gd name="adj" fmla="val 15000"/>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Physics Model Handler</a:t>
                </a:r>
              </a:p>
            </p:txBody>
          </p:sp>
          <p:pic>
            <p:nvPicPr>
              <p:cNvPr id="86" name="Physics Model Handler" descr="Physics Model Handler">
                <a:extLst>
                  <a:ext uri="{FF2B5EF4-FFF2-40B4-BE49-F238E27FC236}">
                    <a16:creationId xmlns:a16="http://schemas.microsoft.com/office/drawing/2014/main" id="{C969B190-EC46-A448-9AD4-6B8211A67E17}"/>
                  </a:ext>
                </a:extLst>
              </p:cNvPr>
              <p:cNvPicPr>
                <a:picLocks/>
              </p:cNvPicPr>
              <p:nvPr/>
            </p:nvPicPr>
            <p:blipFill>
              <a:blip r:embed="rId5">
                <a:extLst/>
              </a:blip>
              <a:stretch>
                <a:fillRect/>
              </a:stretch>
            </p:blipFill>
            <p:spPr>
              <a:xfrm>
                <a:off x="0" y="0"/>
                <a:ext cx="2333006" cy="1925638"/>
              </a:xfrm>
              <a:prstGeom prst="rect">
                <a:avLst/>
              </a:prstGeom>
              <a:effectLst/>
            </p:spPr>
          </p:pic>
        </p:grpSp>
        <p:sp>
          <p:nvSpPr>
            <p:cNvPr id="55" name="SOA Primary LightTracks">
              <a:extLst>
                <a:ext uri="{FF2B5EF4-FFF2-40B4-BE49-F238E27FC236}">
                  <a16:creationId xmlns:a16="http://schemas.microsoft.com/office/drawing/2014/main" id="{BD8A8DF1-8B4C-0C48-B6CA-526A2D61D71C}"/>
                </a:ext>
              </a:extLst>
            </p:cNvPr>
            <p:cNvSpPr txBox="1"/>
            <p:nvPr/>
          </p:nvSpPr>
          <p:spPr>
            <a:xfrm>
              <a:off x="5633560" y="2086348"/>
              <a:ext cx="1943467"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a:t>SOA Primary LightTracks</a:t>
              </a:r>
            </a:p>
          </p:txBody>
        </p:sp>
        <p:sp>
          <p:nvSpPr>
            <p:cNvPr id="56" name="Updated SOA Primary LightTracks &amp;&amp; Secondary LightTracks">
              <a:extLst>
                <a:ext uri="{FF2B5EF4-FFF2-40B4-BE49-F238E27FC236}">
                  <a16:creationId xmlns:a16="http://schemas.microsoft.com/office/drawing/2014/main" id="{45F99A05-F5B8-D049-BF05-C87351DD65E6}"/>
                </a:ext>
              </a:extLst>
            </p:cNvPr>
            <p:cNvSpPr txBox="1"/>
            <p:nvPr/>
          </p:nvSpPr>
          <p:spPr>
            <a:xfrm>
              <a:off x="5770950" y="3301939"/>
              <a:ext cx="1943468" cy="626133"/>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lgn="ctr">
                <a:defRPr sz="2400" i="0" spc="24">
                  <a:latin typeface="DIN Alternate"/>
                  <a:ea typeface="DIN Alternate"/>
                  <a:cs typeface="DIN Alternate"/>
                  <a:sym typeface="DIN Alternate"/>
                </a:defRPr>
              </a:lvl1pPr>
            </a:lstStyle>
            <a:p>
              <a:r>
                <a:rPr sz="1200" dirty="0"/>
                <a:t>Updated SOA Primary </a:t>
              </a:r>
              <a:r>
                <a:rPr sz="1200" dirty="0" err="1"/>
                <a:t>LightTracks</a:t>
              </a:r>
              <a:r>
                <a:rPr sz="1200" dirty="0"/>
                <a:t> &amp;&amp; Secondary </a:t>
              </a:r>
              <a:r>
                <a:rPr sz="1200" dirty="0" err="1"/>
                <a:t>LightTracks</a:t>
              </a:r>
              <a:endParaRPr sz="1200" dirty="0"/>
            </a:p>
          </p:txBody>
        </p:sp>
        <p:grpSp>
          <p:nvGrpSpPr>
            <p:cNvPr id="57" name="KleinNishina Model">
              <a:extLst>
                <a:ext uri="{FF2B5EF4-FFF2-40B4-BE49-F238E27FC236}">
                  <a16:creationId xmlns:a16="http://schemas.microsoft.com/office/drawing/2014/main" id="{3677FA64-0D27-8D46-82C5-D69FD14CAE6D}"/>
                </a:ext>
              </a:extLst>
            </p:cNvPr>
            <p:cNvGrpSpPr/>
            <p:nvPr/>
          </p:nvGrpSpPr>
          <p:grpSpPr>
            <a:xfrm>
              <a:off x="7471587" y="2000623"/>
              <a:ext cx="2342261" cy="600019"/>
              <a:chOff x="0" y="-255074"/>
              <a:chExt cx="4684520" cy="1200036"/>
            </a:xfrm>
          </p:grpSpPr>
          <p:sp>
            <p:nvSpPr>
              <p:cNvPr id="83" name="KleinNishina Model">
                <a:extLst>
                  <a:ext uri="{FF2B5EF4-FFF2-40B4-BE49-F238E27FC236}">
                    <a16:creationId xmlns:a16="http://schemas.microsoft.com/office/drawing/2014/main" id="{8B00F034-6446-324B-8B78-B470D29CB9C2}"/>
                  </a:ext>
                </a:extLst>
              </p:cNvPr>
              <p:cNvSpPr/>
              <p:nvPr/>
            </p:nvSpPr>
            <p:spPr>
              <a:xfrm>
                <a:off x="69850" y="-163550"/>
                <a:ext cx="4544821" cy="1108512"/>
              </a:xfrm>
              <a:prstGeom prst="roundRect">
                <a:avLst>
                  <a:gd name="adj" fmla="val 30612"/>
                </a:avLst>
              </a:prstGeom>
              <a:solidFill>
                <a:srgbClr val="03C837"/>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KleinNishina Model</a:t>
                </a:r>
              </a:p>
              <a:p>
                <a:pPr algn="ctr">
                  <a:defRPr sz="3000" i="0" spc="0">
                    <a:solidFill>
                      <a:srgbClr val="FFFFFF"/>
                    </a:solidFill>
                    <a:latin typeface="DIN Alternate"/>
                    <a:ea typeface="DIN Alternate"/>
                    <a:cs typeface="DIN Alternate"/>
                    <a:sym typeface="DIN Alternate"/>
                  </a:defRPr>
                </a:pPr>
                <a:r>
                  <a:rPr sz="1500"/>
                  <a:t> </a:t>
                </a:r>
              </a:p>
            </p:txBody>
          </p:sp>
          <p:pic>
            <p:nvPicPr>
              <p:cNvPr id="84" name="KleinNishina Model" descr="KleinNishina Model">
                <a:extLst>
                  <a:ext uri="{FF2B5EF4-FFF2-40B4-BE49-F238E27FC236}">
                    <a16:creationId xmlns:a16="http://schemas.microsoft.com/office/drawing/2014/main" id="{30559C38-25D5-CB4E-B3C6-752352FE9A2C}"/>
                  </a:ext>
                </a:extLst>
              </p:cNvPr>
              <p:cNvPicPr>
                <a:picLocks/>
              </p:cNvPicPr>
              <p:nvPr/>
            </p:nvPicPr>
            <p:blipFill>
              <a:blip r:embed="rId6">
                <a:extLst/>
              </a:blip>
              <a:stretch>
                <a:fillRect/>
              </a:stretch>
            </p:blipFill>
            <p:spPr>
              <a:xfrm>
                <a:off x="0" y="-255074"/>
                <a:ext cx="4684520" cy="1197063"/>
              </a:xfrm>
              <a:prstGeom prst="rect">
                <a:avLst/>
              </a:prstGeom>
              <a:effectLst/>
            </p:spPr>
          </p:pic>
        </p:grpSp>
        <p:grpSp>
          <p:nvGrpSpPr>
            <p:cNvPr id="58" name="MollerBhabha Model">
              <a:extLst>
                <a:ext uri="{FF2B5EF4-FFF2-40B4-BE49-F238E27FC236}">
                  <a16:creationId xmlns:a16="http://schemas.microsoft.com/office/drawing/2014/main" id="{FC53C726-416A-2744-B567-01D32A84D962}"/>
                </a:ext>
              </a:extLst>
            </p:cNvPr>
            <p:cNvGrpSpPr/>
            <p:nvPr/>
          </p:nvGrpSpPr>
          <p:grpSpPr>
            <a:xfrm>
              <a:off x="7893367" y="2362644"/>
              <a:ext cx="2342260" cy="650963"/>
              <a:chOff x="1170" y="-222001"/>
              <a:chExt cx="4684520" cy="1301923"/>
            </a:xfrm>
          </p:grpSpPr>
          <p:sp>
            <p:nvSpPr>
              <p:cNvPr id="81" name="MollerBhabha Model">
                <a:extLst>
                  <a:ext uri="{FF2B5EF4-FFF2-40B4-BE49-F238E27FC236}">
                    <a16:creationId xmlns:a16="http://schemas.microsoft.com/office/drawing/2014/main" id="{02159BF6-4400-534B-A53A-ECF14C6AFBB9}"/>
                  </a:ext>
                </a:extLst>
              </p:cNvPr>
              <p:cNvSpPr/>
              <p:nvPr/>
            </p:nvSpPr>
            <p:spPr>
              <a:xfrm>
                <a:off x="69851" y="-110925"/>
                <a:ext cx="4544821" cy="1190847"/>
              </a:xfrm>
              <a:prstGeom prst="roundRect">
                <a:avLst>
                  <a:gd name="adj" fmla="val 30612"/>
                </a:avLst>
              </a:prstGeom>
              <a:solidFill>
                <a:srgbClr val="FF4E7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dirty="0" err="1"/>
                  <a:t>MollerBhabha</a:t>
                </a:r>
                <a:r>
                  <a:rPr sz="1500" dirty="0"/>
                  <a:t> Model</a:t>
                </a:r>
              </a:p>
              <a:p>
                <a:pPr algn="ctr">
                  <a:defRPr sz="3000" i="0" spc="0">
                    <a:solidFill>
                      <a:srgbClr val="FFFFFF"/>
                    </a:solidFill>
                    <a:latin typeface="DIN Alternate"/>
                    <a:ea typeface="DIN Alternate"/>
                    <a:cs typeface="DIN Alternate"/>
                    <a:sym typeface="DIN Alternate"/>
                  </a:defRPr>
                </a:pPr>
                <a:r>
                  <a:rPr sz="1500" dirty="0"/>
                  <a:t> </a:t>
                </a:r>
              </a:p>
            </p:txBody>
          </p:sp>
          <p:pic>
            <p:nvPicPr>
              <p:cNvPr id="82" name="MollerBhabha Model" descr="MollerBhabha Model">
                <a:extLst>
                  <a:ext uri="{FF2B5EF4-FFF2-40B4-BE49-F238E27FC236}">
                    <a16:creationId xmlns:a16="http://schemas.microsoft.com/office/drawing/2014/main" id="{7C25ACEB-F15A-7345-96BD-0C311CECEBCA}"/>
                  </a:ext>
                </a:extLst>
              </p:cNvPr>
              <p:cNvPicPr>
                <a:picLocks/>
              </p:cNvPicPr>
              <p:nvPr/>
            </p:nvPicPr>
            <p:blipFill>
              <a:blip r:embed="rId7">
                <a:extLst/>
              </a:blip>
              <a:stretch>
                <a:fillRect/>
              </a:stretch>
            </p:blipFill>
            <p:spPr>
              <a:xfrm>
                <a:off x="1170" y="-222001"/>
                <a:ext cx="4684520" cy="1266850"/>
              </a:xfrm>
              <a:prstGeom prst="rect">
                <a:avLst/>
              </a:prstGeom>
              <a:effectLst/>
            </p:spPr>
          </p:pic>
        </p:grpSp>
        <p:grpSp>
          <p:nvGrpSpPr>
            <p:cNvPr id="59" name="SeltzerBerger Model">
              <a:extLst>
                <a:ext uri="{FF2B5EF4-FFF2-40B4-BE49-F238E27FC236}">
                  <a16:creationId xmlns:a16="http://schemas.microsoft.com/office/drawing/2014/main" id="{E8DD8152-F830-6E43-AE91-67E7E4263372}"/>
                </a:ext>
              </a:extLst>
            </p:cNvPr>
            <p:cNvGrpSpPr/>
            <p:nvPr/>
          </p:nvGrpSpPr>
          <p:grpSpPr>
            <a:xfrm>
              <a:off x="8308025" y="2844227"/>
              <a:ext cx="2158236" cy="507405"/>
              <a:chOff x="0" y="0"/>
              <a:chExt cx="4316469" cy="1014809"/>
            </a:xfrm>
          </p:grpSpPr>
          <p:sp>
            <p:nvSpPr>
              <p:cNvPr id="79" name="SeltzerBerger Model">
                <a:extLst>
                  <a:ext uri="{FF2B5EF4-FFF2-40B4-BE49-F238E27FC236}">
                    <a16:creationId xmlns:a16="http://schemas.microsoft.com/office/drawing/2014/main" id="{98B85E8F-606B-5E47-AE05-F36AED3694D4}"/>
                  </a:ext>
                </a:extLst>
              </p:cNvPr>
              <p:cNvSpPr/>
              <p:nvPr/>
            </p:nvSpPr>
            <p:spPr>
              <a:xfrm>
                <a:off x="69850" y="69850"/>
                <a:ext cx="4176770" cy="875110"/>
              </a:xfrm>
              <a:prstGeom prst="roundRect">
                <a:avLst>
                  <a:gd name="adj" fmla="val 3061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SeltzerBerger Model</a:t>
                </a:r>
              </a:p>
            </p:txBody>
          </p:sp>
          <p:pic>
            <p:nvPicPr>
              <p:cNvPr id="80" name="SeltzerBerger Model" descr="SeltzerBerger Model">
                <a:extLst>
                  <a:ext uri="{FF2B5EF4-FFF2-40B4-BE49-F238E27FC236}">
                    <a16:creationId xmlns:a16="http://schemas.microsoft.com/office/drawing/2014/main" id="{AB92C291-61A0-344D-8ACD-FE4F00E97C11}"/>
                  </a:ext>
                </a:extLst>
              </p:cNvPr>
              <p:cNvPicPr>
                <a:picLocks/>
              </p:cNvPicPr>
              <p:nvPr/>
            </p:nvPicPr>
            <p:blipFill>
              <a:blip r:embed="rId8">
                <a:extLst/>
              </a:blip>
              <a:stretch>
                <a:fillRect/>
              </a:stretch>
            </p:blipFill>
            <p:spPr>
              <a:xfrm>
                <a:off x="0" y="0"/>
                <a:ext cx="4316470" cy="1014810"/>
              </a:xfrm>
              <a:prstGeom prst="rect">
                <a:avLst/>
              </a:prstGeom>
              <a:effectLst/>
            </p:spPr>
          </p:pic>
        </p:grpSp>
        <p:grpSp>
          <p:nvGrpSpPr>
            <p:cNvPr id="60" name="Physics…">
              <a:extLst>
                <a:ext uri="{FF2B5EF4-FFF2-40B4-BE49-F238E27FC236}">
                  <a16:creationId xmlns:a16="http://schemas.microsoft.com/office/drawing/2014/main" id="{6BDA94EB-EE0A-524C-A28F-2BDFA955AB19}"/>
                </a:ext>
              </a:extLst>
            </p:cNvPr>
            <p:cNvGrpSpPr/>
            <p:nvPr/>
          </p:nvGrpSpPr>
          <p:grpSpPr>
            <a:xfrm>
              <a:off x="1725740" y="2258487"/>
              <a:ext cx="1332764" cy="962820"/>
              <a:chOff x="0" y="0"/>
              <a:chExt cx="2665526" cy="1925637"/>
            </a:xfrm>
          </p:grpSpPr>
          <p:sp>
            <p:nvSpPr>
              <p:cNvPr id="77" name="Physics…">
                <a:extLst>
                  <a:ext uri="{FF2B5EF4-FFF2-40B4-BE49-F238E27FC236}">
                    <a16:creationId xmlns:a16="http://schemas.microsoft.com/office/drawing/2014/main" id="{D61E2CA6-DE3A-CB41-8564-8E70F490ABB3}"/>
                  </a:ext>
                </a:extLst>
              </p:cNvPr>
              <p:cNvSpPr/>
              <p:nvPr/>
            </p:nvSpPr>
            <p:spPr>
              <a:xfrm>
                <a:off x="69850" y="69850"/>
                <a:ext cx="2525827" cy="1785938"/>
              </a:xfrm>
              <a:prstGeom prst="roundRect">
                <a:avLst>
                  <a:gd name="adj" fmla="val 15000"/>
                </a:avLst>
              </a:prstGeom>
              <a:solidFill>
                <a:srgbClr val="B4E600"/>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Physics</a:t>
                </a:r>
              </a:p>
              <a:p>
                <a:pPr algn="ctr">
                  <a:defRPr sz="3000" i="0" spc="0">
                    <a:solidFill>
                      <a:srgbClr val="FFFFFF"/>
                    </a:solidFill>
                    <a:latin typeface="DIN Alternate"/>
                    <a:ea typeface="DIN Alternate"/>
                    <a:cs typeface="DIN Alternate"/>
                    <a:sym typeface="DIN Alternate"/>
                  </a:defRPr>
                </a:pPr>
                <a:r>
                  <a:rPr sz="1500"/>
                  <a:t>Stage</a:t>
                </a:r>
              </a:p>
            </p:txBody>
          </p:sp>
          <p:pic>
            <p:nvPicPr>
              <p:cNvPr id="78" name="Physics…" descr="Physics…">
                <a:extLst>
                  <a:ext uri="{FF2B5EF4-FFF2-40B4-BE49-F238E27FC236}">
                    <a16:creationId xmlns:a16="http://schemas.microsoft.com/office/drawing/2014/main" id="{77FEBE96-428B-1E43-A6EB-DDD01FC898C0}"/>
                  </a:ext>
                </a:extLst>
              </p:cNvPr>
              <p:cNvPicPr>
                <a:picLocks/>
              </p:cNvPicPr>
              <p:nvPr/>
            </p:nvPicPr>
            <p:blipFill>
              <a:blip r:embed="rId9">
                <a:extLst/>
              </a:blip>
              <a:stretch>
                <a:fillRect/>
              </a:stretch>
            </p:blipFill>
            <p:spPr>
              <a:xfrm>
                <a:off x="0" y="0"/>
                <a:ext cx="2665527" cy="1925638"/>
              </a:xfrm>
              <a:prstGeom prst="rect">
                <a:avLst/>
              </a:prstGeom>
              <a:effectLst/>
            </p:spPr>
          </p:pic>
        </p:grpSp>
        <p:pic>
          <p:nvPicPr>
            <p:cNvPr id="61" name="Line" descr="Line">
              <a:extLst>
                <a:ext uri="{FF2B5EF4-FFF2-40B4-BE49-F238E27FC236}">
                  <a16:creationId xmlns:a16="http://schemas.microsoft.com/office/drawing/2014/main" id="{D94E0ADB-1DA7-334E-916B-C09CC0DA2427}"/>
                </a:ext>
              </a:extLst>
            </p:cNvPr>
            <p:cNvPicPr>
              <a:picLocks/>
            </p:cNvPicPr>
            <p:nvPr/>
          </p:nvPicPr>
          <p:blipFill>
            <a:blip r:embed="rId10">
              <a:extLst/>
            </a:blip>
            <a:stretch>
              <a:fillRect/>
            </a:stretch>
          </p:blipFill>
          <p:spPr>
            <a:xfrm rot="20787687">
              <a:off x="3070379" y="2352332"/>
              <a:ext cx="985965" cy="294288"/>
            </a:xfrm>
            <a:prstGeom prst="rect">
              <a:avLst/>
            </a:prstGeom>
          </p:spPr>
        </p:pic>
        <p:pic>
          <p:nvPicPr>
            <p:cNvPr id="62" name="Line" descr="Line">
              <a:extLst>
                <a:ext uri="{FF2B5EF4-FFF2-40B4-BE49-F238E27FC236}">
                  <a16:creationId xmlns:a16="http://schemas.microsoft.com/office/drawing/2014/main" id="{FC6692A8-8C20-8B48-BD0E-0655EAD7E3C9}"/>
                </a:ext>
              </a:extLst>
            </p:cNvPr>
            <p:cNvPicPr>
              <a:picLocks/>
            </p:cNvPicPr>
            <p:nvPr/>
          </p:nvPicPr>
          <p:blipFill>
            <a:blip r:embed="rId11">
              <a:extLst/>
            </a:blip>
            <a:stretch>
              <a:fillRect/>
            </a:stretch>
          </p:blipFill>
          <p:spPr>
            <a:xfrm>
              <a:off x="3129067" y="2654546"/>
              <a:ext cx="998538" cy="294287"/>
            </a:xfrm>
            <a:prstGeom prst="rect">
              <a:avLst/>
            </a:prstGeom>
          </p:spPr>
        </p:pic>
        <p:pic>
          <p:nvPicPr>
            <p:cNvPr id="63" name="Line" descr="Line">
              <a:extLst>
                <a:ext uri="{FF2B5EF4-FFF2-40B4-BE49-F238E27FC236}">
                  <a16:creationId xmlns:a16="http://schemas.microsoft.com/office/drawing/2014/main" id="{C0CF2916-0780-7347-B28D-BF01B7D5DF7C}"/>
                </a:ext>
              </a:extLst>
            </p:cNvPr>
            <p:cNvPicPr>
              <a:picLocks/>
            </p:cNvPicPr>
            <p:nvPr/>
          </p:nvPicPr>
          <p:blipFill>
            <a:blip r:embed="rId12">
              <a:extLst/>
            </a:blip>
            <a:stretch>
              <a:fillRect/>
            </a:stretch>
          </p:blipFill>
          <p:spPr>
            <a:xfrm rot="976000">
              <a:off x="3133967" y="2934027"/>
              <a:ext cx="981173" cy="294287"/>
            </a:xfrm>
            <a:prstGeom prst="rect">
              <a:avLst/>
            </a:prstGeom>
          </p:spPr>
        </p:pic>
        <p:sp>
          <p:nvSpPr>
            <p:cNvPr id="64" name="Select()">
              <a:extLst>
                <a:ext uri="{FF2B5EF4-FFF2-40B4-BE49-F238E27FC236}">
                  <a16:creationId xmlns:a16="http://schemas.microsoft.com/office/drawing/2014/main" id="{496877EF-596D-3647-863E-CF3A98062AAC}"/>
                </a:ext>
              </a:extLst>
            </p:cNvPr>
            <p:cNvSpPr txBox="1"/>
            <p:nvPr/>
          </p:nvSpPr>
          <p:spPr>
            <a:xfrm>
              <a:off x="2999116" y="2143842"/>
              <a:ext cx="717131" cy="289013"/>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400" i="0" spc="24">
                  <a:latin typeface="DIN Alternate"/>
                  <a:ea typeface="DIN Alternate"/>
                  <a:cs typeface="DIN Alternate"/>
                  <a:sym typeface="DIN Alternate"/>
                </a:defRPr>
              </a:lvl1pPr>
            </a:lstStyle>
            <a:p>
              <a:r>
                <a:rPr sz="1200" dirty="0"/>
                <a:t>Select()</a:t>
              </a:r>
            </a:p>
          </p:txBody>
        </p:sp>
        <p:pic>
          <p:nvPicPr>
            <p:cNvPr id="65" name="Line" descr="Line">
              <a:extLst>
                <a:ext uri="{FF2B5EF4-FFF2-40B4-BE49-F238E27FC236}">
                  <a16:creationId xmlns:a16="http://schemas.microsoft.com/office/drawing/2014/main" id="{6551A606-87B2-174F-8AEA-8082CD39FE43}"/>
                </a:ext>
              </a:extLst>
            </p:cNvPr>
            <p:cNvPicPr>
              <a:picLocks/>
            </p:cNvPicPr>
            <p:nvPr/>
          </p:nvPicPr>
          <p:blipFill>
            <a:blip r:embed="rId13">
              <a:extLst/>
            </a:blip>
            <a:stretch>
              <a:fillRect/>
            </a:stretch>
          </p:blipFill>
          <p:spPr>
            <a:xfrm>
              <a:off x="6020995" y="2520835"/>
              <a:ext cx="1479096" cy="294287"/>
            </a:xfrm>
            <a:prstGeom prst="rect">
              <a:avLst/>
            </a:prstGeom>
          </p:spPr>
        </p:pic>
        <p:sp>
          <p:nvSpPr>
            <p:cNvPr id="66" name="DoItVector()">
              <a:extLst>
                <a:ext uri="{FF2B5EF4-FFF2-40B4-BE49-F238E27FC236}">
                  <a16:creationId xmlns:a16="http://schemas.microsoft.com/office/drawing/2014/main" id="{985009C0-E177-B24F-8BE2-F6D72ECAE265}"/>
                </a:ext>
              </a:extLst>
            </p:cNvPr>
            <p:cNvSpPr txBox="1"/>
            <p:nvPr/>
          </p:nvSpPr>
          <p:spPr>
            <a:xfrm>
              <a:off x="6012907" y="2760632"/>
              <a:ext cx="1038058" cy="289013"/>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400" i="0" spc="24">
                  <a:latin typeface="DIN Alternate"/>
                  <a:ea typeface="DIN Alternate"/>
                  <a:cs typeface="DIN Alternate"/>
                  <a:sym typeface="DIN Alternate"/>
                </a:defRPr>
              </a:lvl1pPr>
            </a:lstStyle>
            <a:p>
              <a:r>
                <a:rPr sz="1200" dirty="0" err="1"/>
                <a:t>DoItVector</a:t>
              </a:r>
              <a:r>
                <a:rPr sz="1200" dirty="0"/>
                <a:t>()</a:t>
              </a:r>
            </a:p>
          </p:txBody>
        </p:sp>
        <p:pic>
          <p:nvPicPr>
            <p:cNvPr id="67" name="Line" descr="Line">
              <a:extLst>
                <a:ext uri="{FF2B5EF4-FFF2-40B4-BE49-F238E27FC236}">
                  <a16:creationId xmlns:a16="http://schemas.microsoft.com/office/drawing/2014/main" id="{11F137B5-0733-4D44-AA3F-F0E693476016}"/>
                </a:ext>
              </a:extLst>
            </p:cNvPr>
            <p:cNvPicPr>
              <a:picLocks/>
            </p:cNvPicPr>
            <p:nvPr/>
          </p:nvPicPr>
          <p:blipFill>
            <a:blip r:embed="rId14">
              <a:extLst/>
            </a:blip>
            <a:stretch>
              <a:fillRect/>
            </a:stretch>
          </p:blipFill>
          <p:spPr>
            <a:xfrm rot="10800000">
              <a:off x="6076336" y="2997830"/>
              <a:ext cx="1339674" cy="294287"/>
            </a:xfrm>
            <a:prstGeom prst="rect">
              <a:avLst/>
            </a:prstGeom>
          </p:spPr>
        </p:pic>
        <p:sp>
          <p:nvSpPr>
            <p:cNvPr id="68" name="Geant Tracks">
              <a:extLst>
                <a:ext uri="{FF2B5EF4-FFF2-40B4-BE49-F238E27FC236}">
                  <a16:creationId xmlns:a16="http://schemas.microsoft.com/office/drawing/2014/main" id="{F94417CB-1EDF-F54C-B2A2-2E1DEAC89539}"/>
                </a:ext>
              </a:extLst>
            </p:cNvPr>
            <p:cNvSpPr txBox="1"/>
            <p:nvPr/>
          </p:nvSpPr>
          <p:spPr>
            <a:xfrm>
              <a:off x="3065354" y="3359214"/>
              <a:ext cx="964407"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a:t>Geant Tracks</a:t>
              </a:r>
            </a:p>
          </p:txBody>
        </p:sp>
        <p:sp>
          <p:nvSpPr>
            <p:cNvPr id="69" name="Vectorized code">
              <a:extLst>
                <a:ext uri="{FF2B5EF4-FFF2-40B4-BE49-F238E27FC236}">
                  <a16:creationId xmlns:a16="http://schemas.microsoft.com/office/drawing/2014/main" id="{5F6560D7-3367-CD47-B499-90197769862F}"/>
                </a:ext>
              </a:extLst>
            </p:cNvPr>
            <p:cNvSpPr txBox="1"/>
            <p:nvPr/>
          </p:nvSpPr>
          <p:spPr>
            <a:xfrm>
              <a:off x="8092517" y="1810035"/>
              <a:ext cx="1382139"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dirty="0"/>
                <a:t>Vectorized code</a:t>
              </a:r>
            </a:p>
          </p:txBody>
        </p:sp>
        <p:grpSp>
          <p:nvGrpSpPr>
            <p:cNvPr id="70" name="Rejection">
              <a:extLst>
                <a:ext uri="{FF2B5EF4-FFF2-40B4-BE49-F238E27FC236}">
                  <a16:creationId xmlns:a16="http://schemas.microsoft.com/office/drawing/2014/main" id="{769DAC8D-3EFA-0049-BE77-3B9DDA219845}"/>
                </a:ext>
              </a:extLst>
            </p:cNvPr>
            <p:cNvGrpSpPr/>
            <p:nvPr/>
          </p:nvGrpSpPr>
          <p:grpSpPr>
            <a:xfrm>
              <a:off x="8343077" y="3534070"/>
              <a:ext cx="1166504" cy="599417"/>
              <a:chOff x="0" y="0"/>
              <a:chExt cx="2333005" cy="1198832"/>
            </a:xfrm>
          </p:grpSpPr>
          <p:sp>
            <p:nvSpPr>
              <p:cNvPr id="75" name="Rejection">
                <a:extLst>
                  <a:ext uri="{FF2B5EF4-FFF2-40B4-BE49-F238E27FC236}">
                    <a16:creationId xmlns:a16="http://schemas.microsoft.com/office/drawing/2014/main" id="{FB23F53E-D0AE-AE43-9D86-397AA7334416}"/>
                  </a:ext>
                </a:extLst>
              </p:cNvPr>
              <p:cNvSpPr/>
              <p:nvPr/>
            </p:nvSpPr>
            <p:spPr>
              <a:xfrm>
                <a:off x="69850" y="69850"/>
                <a:ext cx="2193306" cy="1059133"/>
              </a:xfrm>
              <a:prstGeom prst="roundRect">
                <a:avLst>
                  <a:gd name="adj" fmla="val 2686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Rejection</a:t>
                </a:r>
              </a:p>
            </p:txBody>
          </p:sp>
          <p:pic>
            <p:nvPicPr>
              <p:cNvPr id="76" name="Rejection" descr="Rejection">
                <a:extLst>
                  <a:ext uri="{FF2B5EF4-FFF2-40B4-BE49-F238E27FC236}">
                    <a16:creationId xmlns:a16="http://schemas.microsoft.com/office/drawing/2014/main" id="{4D1B81B8-7BDC-AB49-8A61-26E76E27FA63}"/>
                  </a:ext>
                </a:extLst>
              </p:cNvPr>
              <p:cNvPicPr>
                <a:picLocks/>
              </p:cNvPicPr>
              <p:nvPr/>
            </p:nvPicPr>
            <p:blipFill>
              <a:blip r:embed="rId15">
                <a:extLst/>
              </a:blip>
              <a:stretch>
                <a:fillRect/>
              </a:stretch>
            </p:blipFill>
            <p:spPr>
              <a:xfrm>
                <a:off x="0" y="0"/>
                <a:ext cx="2333006" cy="1198833"/>
              </a:xfrm>
              <a:prstGeom prst="rect">
                <a:avLst/>
              </a:prstGeom>
              <a:effectLst/>
            </p:spPr>
          </p:pic>
        </p:grpSp>
        <p:pic>
          <p:nvPicPr>
            <p:cNvPr id="71" name="Line" descr="Line">
              <a:extLst>
                <a:ext uri="{FF2B5EF4-FFF2-40B4-BE49-F238E27FC236}">
                  <a16:creationId xmlns:a16="http://schemas.microsoft.com/office/drawing/2014/main" id="{9051BAEB-D180-7444-9814-B734344BC39F}"/>
                </a:ext>
              </a:extLst>
            </p:cNvPr>
            <p:cNvPicPr>
              <a:picLocks/>
            </p:cNvPicPr>
            <p:nvPr/>
          </p:nvPicPr>
          <p:blipFill>
            <a:blip r:embed="rId16">
              <a:extLst/>
            </a:blip>
            <a:stretch>
              <a:fillRect/>
            </a:stretch>
          </p:blipFill>
          <p:spPr>
            <a:xfrm rot="5400000">
              <a:off x="8831579" y="3303074"/>
              <a:ext cx="464663" cy="294287"/>
            </a:xfrm>
            <a:prstGeom prst="rect">
              <a:avLst/>
            </a:prstGeom>
          </p:spPr>
        </p:pic>
        <p:sp>
          <p:nvSpPr>
            <p:cNvPr id="72" name="Rejection">
              <a:extLst>
                <a:ext uri="{FF2B5EF4-FFF2-40B4-BE49-F238E27FC236}">
                  <a16:creationId xmlns:a16="http://schemas.microsoft.com/office/drawing/2014/main" id="{235C8CBC-F58E-6F48-ACF5-6DD6C36AEC32}"/>
                </a:ext>
              </a:extLst>
            </p:cNvPr>
            <p:cNvSpPr/>
            <p:nvPr/>
          </p:nvSpPr>
          <p:spPr>
            <a:xfrm>
              <a:off x="9625398" y="3585493"/>
              <a:ext cx="1096654" cy="529567"/>
            </a:xfrm>
            <a:prstGeom prst="roundRect">
              <a:avLst>
                <a:gd name="adj" fmla="val 2686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lang="en-US" sz="1500" dirty="0"/>
                <a:t>Table</a:t>
              </a:r>
              <a:endParaRPr sz="1500" dirty="0"/>
            </a:p>
          </p:txBody>
        </p:sp>
        <p:pic>
          <p:nvPicPr>
            <p:cNvPr id="73" name="Rejection" descr="Rejection">
              <a:extLst>
                <a:ext uri="{FF2B5EF4-FFF2-40B4-BE49-F238E27FC236}">
                  <a16:creationId xmlns:a16="http://schemas.microsoft.com/office/drawing/2014/main" id="{697D77D9-5087-E84F-BF2E-4AA5347D2DE4}"/>
                </a:ext>
              </a:extLst>
            </p:cNvPr>
            <p:cNvPicPr>
              <a:picLocks/>
            </p:cNvPicPr>
            <p:nvPr/>
          </p:nvPicPr>
          <p:blipFill>
            <a:blip r:embed="rId15">
              <a:extLst/>
            </a:blip>
            <a:stretch>
              <a:fillRect/>
            </a:stretch>
          </p:blipFill>
          <p:spPr>
            <a:xfrm>
              <a:off x="9590472" y="3545702"/>
              <a:ext cx="1166505" cy="599418"/>
            </a:xfrm>
            <a:prstGeom prst="rect">
              <a:avLst/>
            </a:prstGeom>
            <a:effectLst/>
          </p:spPr>
        </p:pic>
        <p:pic>
          <p:nvPicPr>
            <p:cNvPr id="74" name="Line" descr="Line">
              <a:extLst>
                <a:ext uri="{FF2B5EF4-FFF2-40B4-BE49-F238E27FC236}">
                  <a16:creationId xmlns:a16="http://schemas.microsoft.com/office/drawing/2014/main" id="{2A284378-9ED3-0F4F-BA30-10CBC6D99B60}"/>
                </a:ext>
              </a:extLst>
            </p:cNvPr>
            <p:cNvPicPr>
              <a:picLocks/>
            </p:cNvPicPr>
            <p:nvPr/>
          </p:nvPicPr>
          <p:blipFill>
            <a:blip r:embed="rId16">
              <a:extLst/>
            </a:blip>
            <a:stretch>
              <a:fillRect/>
            </a:stretch>
          </p:blipFill>
          <p:spPr>
            <a:xfrm rot="5400000">
              <a:off x="9941394" y="3316147"/>
              <a:ext cx="464663" cy="294287"/>
            </a:xfrm>
            <a:prstGeom prst="rect">
              <a:avLst/>
            </a:prstGeom>
          </p:spPr>
        </p:pic>
      </p:grpSp>
      <p:sp>
        <p:nvSpPr>
          <p:cNvPr id="91" name="Title 1">
            <a:extLst>
              <a:ext uri="{FF2B5EF4-FFF2-40B4-BE49-F238E27FC236}">
                <a16:creationId xmlns:a16="http://schemas.microsoft.com/office/drawing/2014/main" id="{90079413-197F-C044-A192-D63DF01D8873}"/>
              </a:ext>
            </a:extLst>
          </p:cNvPr>
          <p:cNvSpPr txBox="1">
            <a:spLocks/>
          </p:cNvSpPr>
          <p:nvPr/>
        </p:nvSpPr>
        <p:spPr>
          <a:xfrm>
            <a:off x="1285875" y="150185"/>
            <a:ext cx="10086975" cy="766727"/>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Sampling techniques for the Final State generation</a:t>
            </a:r>
          </a:p>
        </p:txBody>
      </p:sp>
    </p:spTree>
    <p:extLst>
      <p:ext uri="{BB962C8B-B14F-4D97-AF65-F5344CB8AC3E}">
        <p14:creationId xmlns:p14="http://schemas.microsoft.com/office/powerpoint/2010/main" val="82768118"/>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9DE0A6F-0E89-BC49-97A3-E8CB8FC99C1F}"/>
              </a:ext>
            </a:extLst>
          </p:cNvPr>
          <p:cNvPicPr>
            <a:picLocks noChangeAspect="1"/>
          </p:cNvPicPr>
          <p:nvPr/>
        </p:nvPicPr>
        <p:blipFill>
          <a:blip r:embed="rId3"/>
          <a:stretch>
            <a:fillRect/>
          </a:stretch>
        </p:blipFill>
        <p:spPr>
          <a:xfrm>
            <a:off x="4257674" y="1325563"/>
            <a:ext cx="7397749" cy="3930407"/>
          </a:xfrm>
          <a:prstGeom prst="rect">
            <a:avLst/>
          </a:prstGeom>
        </p:spPr>
      </p:pic>
      <p:sp>
        <p:nvSpPr>
          <p:cNvPr id="9" name="Rectangle 8">
            <a:extLst>
              <a:ext uri="{FF2B5EF4-FFF2-40B4-BE49-F238E27FC236}">
                <a16:creationId xmlns:a16="http://schemas.microsoft.com/office/drawing/2014/main" id="{78A29940-0AC6-6044-8DF2-4C69505F0396}"/>
              </a:ext>
            </a:extLst>
          </p:cNvPr>
          <p:cNvSpPr/>
          <p:nvPr/>
        </p:nvSpPr>
        <p:spPr>
          <a:xfrm>
            <a:off x="4943035" y="1708635"/>
            <a:ext cx="3013513" cy="1200329"/>
          </a:xfrm>
          <a:prstGeom prst="rect">
            <a:avLst/>
          </a:prstGeom>
        </p:spPr>
        <p:txBody>
          <a:bodyPr wrap="square">
            <a:spAutoFit/>
          </a:bodyPr>
          <a:lstStyle/>
          <a:p>
            <a:r>
              <a:rPr lang="en-US" dirty="0">
                <a:solidFill>
                  <a:schemeClr val="accent1"/>
                </a:solidFill>
                <a:latin typeface="Bradley Hand" pitchFamily="2" charset="77"/>
              </a:rPr>
              <a:t>In </a:t>
            </a:r>
            <a:r>
              <a:rPr lang="en-US" dirty="0" err="1">
                <a:solidFill>
                  <a:schemeClr val="accent1"/>
                </a:solidFill>
                <a:latin typeface="Bradley Hand" pitchFamily="2" charset="77"/>
              </a:rPr>
              <a:t>KleinNishina</a:t>
            </a:r>
            <a:r>
              <a:rPr lang="en-US" dirty="0">
                <a:solidFill>
                  <a:schemeClr val="accent1"/>
                </a:solidFill>
                <a:latin typeface="Bradley Hand" pitchFamily="2" charset="77"/>
              </a:rPr>
              <a:t> model, Rejection Sampling is faster both in scalar and vector mode</a:t>
            </a:r>
          </a:p>
        </p:txBody>
      </p:sp>
      <p:sp>
        <p:nvSpPr>
          <p:cNvPr id="10" name="Rectangle 9">
            <a:extLst>
              <a:ext uri="{FF2B5EF4-FFF2-40B4-BE49-F238E27FC236}">
                <a16:creationId xmlns:a16="http://schemas.microsoft.com/office/drawing/2014/main" id="{0486675E-57E9-D14B-BD7F-3D5F0F2DCB9C}"/>
              </a:ext>
            </a:extLst>
          </p:cNvPr>
          <p:cNvSpPr/>
          <p:nvPr/>
        </p:nvSpPr>
        <p:spPr>
          <a:xfrm>
            <a:off x="8364317" y="1905771"/>
            <a:ext cx="2984938" cy="1200329"/>
          </a:xfrm>
          <a:prstGeom prst="rect">
            <a:avLst/>
          </a:prstGeom>
        </p:spPr>
        <p:txBody>
          <a:bodyPr wrap="square">
            <a:spAutoFit/>
          </a:bodyPr>
          <a:lstStyle/>
          <a:p>
            <a:r>
              <a:rPr lang="en-US" dirty="0">
                <a:solidFill>
                  <a:schemeClr val="accent1"/>
                </a:solidFill>
                <a:latin typeface="Bradley Hand" pitchFamily="2" charset="77"/>
              </a:rPr>
              <a:t>In Relativistic Pair model, Table Sampling is faster both in scalar and vector mode</a:t>
            </a:r>
          </a:p>
        </p:txBody>
      </p:sp>
      <p:pic>
        <p:nvPicPr>
          <p:cNvPr id="11" name="Picture 10">
            <a:extLst>
              <a:ext uri="{FF2B5EF4-FFF2-40B4-BE49-F238E27FC236}">
                <a16:creationId xmlns:a16="http://schemas.microsoft.com/office/drawing/2014/main" id="{1B76ED28-30B8-7840-9427-F63ED755DB8B}"/>
              </a:ext>
            </a:extLst>
          </p:cNvPr>
          <p:cNvPicPr>
            <a:picLocks noChangeAspect="1"/>
          </p:cNvPicPr>
          <p:nvPr/>
        </p:nvPicPr>
        <p:blipFill>
          <a:blip r:embed="rId4"/>
          <a:stretch>
            <a:fillRect/>
          </a:stretch>
        </p:blipFill>
        <p:spPr>
          <a:xfrm>
            <a:off x="5213131" y="2971581"/>
            <a:ext cx="463331" cy="671830"/>
          </a:xfrm>
          <a:prstGeom prst="rect">
            <a:avLst/>
          </a:prstGeom>
        </p:spPr>
      </p:pic>
      <p:pic>
        <p:nvPicPr>
          <p:cNvPr id="12" name="Picture 11">
            <a:extLst>
              <a:ext uri="{FF2B5EF4-FFF2-40B4-BE49-F238E27FC236}">
                <a16:creationId xmlns:a16="http://schemas.microsoft.com/office/drawing/2014/main" id="{ED26F124-E20E-B842-9A4F-66FBF792FFDA}"/>
              </a:ext>
            </a:extLst>
          </p:cNvPr>
          <p:cNvPicPr>
            <a:picLocks noChangeAspect="1"/>
          </p:cNvPicPr>
          <p:nvPr/>
        </p:nvPicPr>
        <p:blipFill>
          <a:blip r:embed="rId5"/>
          <a:stretch>
            <a:fillRect/>
          </a:stretch>
        </p:blipFill>
        <p:spPr>
          <a:xfrm>
            <a:off x="9305269" y="3002342"/>
            <a:ext cx="250441" cy="813933"/>
          </a:xfrm>
          <a:prstGeom prst="rect">
            <a:avLst/>
          </a:prstGeom>
        </p:spPr>
      </p:pic>
      <p:pic>
        <p:nvPicPr>
          <p:cNvPr id="13" name="Picture 12">
            <a:extLst>
              <a:ext uri="{FF2B5EF4-FFF2-40B4-BE49-F238E27FC236}">
                <a16:creationId xmlns:a16="http://schemas.microsoft.com/office/drawing/2014/main" id="{FFD27125-8CBC-D546-BA0A-C45C6283C2F3}"/>
              </a:ext>
            </a:extLst>
          </p:cNvPr>
          <p:cNvPicPr>
            <a:picLocks noChangeAspect="1"/>
          </p:cNvPicPr>
          <p:nvPr/>
        </p:nvPicPr>
        <p:blipFill>
          <a:blip r:embed="rId6"/>
          <a:stretch>
            <a:fillRect/>
          </a:stretch>
        </p:blipFill>
        <p:spPr>
          <a:xfrm>
            <a:off x="622680" y="4364885"/>
            <a:ext cx="264512" cy="1719328"/>
          </a:xfrm>
          <a:prstGeom prst="rect">
            <a:avLst/>
          </a:prstGeom>
        </p:spPr>
      </p:pic>
      <p:pic>
        <p:nvPicPr>
          <p:cNvPr id="14" name="Picture 13">
            <a:extLst>
              <a:ext uri="{FF2B5EF4-FFF2-40B4-BE49-F238E27FC236}">
                <a16:creationId xmlns:a16="http://schemas.microsoft.com/office/drawing/2014/main" id="{DE9B4DEA-EC35-F947-92F9-72CBF266603B}"/>
              </a:ext>
            </a:extLst>
          </p:cNvPr>
          <p:cNvPicPr>
            <a:picLocks noChangeAspect="1"/>
          </p:cNvPicPr>
          <p:nvPr/>
        </p:nvPicPr>
        <p:blipFill>
          <a:blip r:embed="rId7"/>
          <a:stretch>
            <a:fillRect/>
          </a:stretch>
        </p:blipFill>
        <p:spPr>
          <a:xfrm>
            <a:off x="940238" y="4271043"/>
            <a:ext cx="2339100" cy="1969853"/>
          </a:xfrm>
          <a:prstGeom prst="rect">
            <a:avLst/>
          </a:prstGeom>
        </p:spPr>
      </p:pic>
      <p:sp>
        <p:nvSpPr>
          <p:cNvPr id="15" name="Rectangle 14">
            <a:extLst>
              <a:ext uri="{FF2B5EF4-FFF2-40B4-BE49-F238E27FC236}">
                <a16:creationId xmlns:a16="http://schemas.microsoft.com/office/drawing/2014/main" id="{C8C9E3F4-A7D4-5046-8DE7-31BD928CCD5F}"/>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16" name="Rectangle 15">
            <a:extLst>
              <a:ext uri="{FF2B5EF4-FFF2-40B4-BE49-F238E27FC236}">
                <a16:creationId xmlns:a16="http://schemas.microsoft.com/office/drawing/2014/main" id="{7E9A8087-A5CD-F644-AC2D-E5EF6E376401}"/>
              </a:ext>
            </a:extLst>
          </p:cNvPr>
          <p:cNvSpPr/>
          <p:nvPr/>
        </p:nvSpPr>
        <p:spPr>
          <a:xfrm>
            <a:off x="3820514" y="5462085"/>
            <a:ext cx="8514361" cy="1200329"/>
          </a:xfrm>
          <a:prstGeom prst="rect">
            <a:avLst/>
          </a:prstGeom>
        </p:spPr>
        <p:txBody>
          <a:bodyPr wrap="square">
            <a:spAutoFit/>
          </a:bodyPr>
          <a:lstStyle/>
          <a:p>
            <a:r>
              <a:rPr lang="en-US" dirty="0">
                <a:latin typeface="NimbusRomNo9L"/>
              </a:rPr>
              <a:t>Speedup of the final state generation of di</a:t>
            </a:r>
            <a:r>
              <a:rPr lang="en-US" dirty="0">
                <a:latin typeface="rtxr"/>
              </a:rPr>
              <a:t>ff</a:t>
            </a:r>
            <a:r>
              <a:rPr lang="en-US" dirty="0">
                <a:latin typeface="NimbusRomNo9L"/>
              </a:rPr>
              <a:t>erent electromagnetic physics models obtained with SIMD vectorization in case of di</a:t>
            </a:r>
            <a:r>
              <a:rPr lang="en-US" dirty="0">
                <a:latin typeface="rtxr"/>
              </a:rPr>
              <a:t>ff</a:t>
            </a:r>
            <a:r>
              <a:rPr lang="en-US" dirty="0">
                <a:latin typeface="NimbusRomNo9L"/>
              </a:rPr>
              <a:t>erent sampling algorithms. The results were obtained by using Google Benchmarks on an </a:t>
            </a:r>
            <a:r>
              <a:rPr lang="en-US" dirty="0" err="1">
                <a:latin typeface="NimbusRomNo9L"/>
              </a:rPr>
              <a:t>Intel</a:t>
            </a:r>
            <a:r>
              <a:rPr lang="en-US" sz="800" dirty="0" err="1">
                <a:latin typeface="NimbusRomNo9L"/>
              </a:rPr>
              <a:t>R</a:t>
            </a:r>
            <a:r>
              <a:rPr lang="en-US" sz="800" dirty="0">
                <a:latin typeface="NimbusRomNo9L"/>
              </a:rPr>
              <a:t> </a:t>
            </a:r>
            <a:r>
              <a:rPr lang="en-US" dirty="0">
                <a:latin typeface="NimbusRomNo9L"/>
              </a:rPr>
              <a:t>Haswell </a:t>
            </a:r>
            <a:r>
              <a:rPr lang="en-US" dirty="0" err="1">
                <a:latin typeface="NimbusRomNo9L"/>
              </a:rPr>
              <a:t>Core</a:t>
            </a:r>
            <a:r>
              <a:rPr lang="en-US" sz="800" dirty="0" err="1">
                <a:latin typeface="NimbusRomNo9L"/>
              </a:rPr>
              <a:t>TM</a:t>
            </a:r>
            <a:r>
              <a:rPr lang="en-US" sz="800" dirty="0">
                <a:latin typeface="NimbusRomNo9L"/>
              </a:rPr>
              <a:t> </a:t>
            </a:r>
            <a:r>
              <a:rPr lang="en-US" dirty="0">
                <a:latin typeface="NimbusRomNo9L"/>
              </a:rPr>
              <a:t>i7-6700HQ, 2.6 GHz, with </a:t>
            </a:r>
            <a:r>
              <a:rPr lang="en-US" dirty="0" err="1">
                <a:latin typeface="NimbusRomNo9L"/>
              </a:rPr>
              <a:t>Vc</a:t>
            </a:r>
            <a:r>
              <a:rPr lang="en-US" dirty="0">
                <a:latin typeface="NimbusRomNo9L"/>
              </a:rPr>
              <a:t> backend and AVX2 instruction set processing 256 tracks. </a:t>
            </a:r>
            <a:endParaRPr lang="en-US" dirty="0"/>
          </a:p>
        </p:txBody>
      </p:sp>
      <p:sp>
        <p:nvSpPr>
          <p:cNvPr id="18" name="TextBox 17">
            <a:extLst>
              <a:ext uri="{FF2B5EF4-FFF2-40B4-BE49-F238E27FC236}">
                <a16:creationId xmlns:a16="http://schemas.microsoft.com/office/drawing/2014/main" id="{F1E8C0A9-233C-6B45-9D6D-2B76A5910111}"/>
              </a:ext>
            </a:extLst>
          </p:cNvPr>
          <p:cNvSpPr txBox="1"/>
          <p:nvPr/>
        </p:nvSpPr>
        <p:spPr>
          <a:xfrm>
            <a:off x="11076649" y="903538"/>
            <a:ext cx="545212" cy="461665"/>
          </a:xfrm>
          <a:prstGeom prst="rect">
            <a:avLst/>
          </a:prstGeom>
          <a:noFill/>
        </p:spPr>
        <p:txBody>
          <a:bodyPr wrap="square" rtlCol="0">
            <a:spAutoFit/>
          </a:bodyPr>
          <a:lstStyle/>
          <a:p>
            <a:r>
              <a:rPr lang="en-US" sz="2400" dirty="0">
                <a:solidFill>
                  <a:schemeClr val="accent1"/>
                </a:solidFill>
                <a:hlinkClick r:id="rId8">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22" name="Title 1">
            <a:extLst>
              <a:ext uri="{FF2B5EF4-FFF2-40B4-BE49-F238E27FC236}">
                <a16:creationId xmlns:a16="http://schemas.microsoft.com/office/drawing/2014/main" id="{07760BAA-E2E6-2E40-880D-A4587EA2F3E9}"/>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23" name="TextBox 22">
            <a:extLst>
              <a:ext uri="{FF2B5EF4-FFF2-40B4-BE49-F238E27FC236}">
                <a16:creationId xmlns:a16="http://schemas.microsoft.com/office/drawing/2014/main" id="{8AB0CBE0-0D88-784A-BC7B-82BC9A9F069D}"/>
              </a:ext>
            </a:extLst>
          </p:cNvPr>
          <p:cNvSpPr txBox="1"/>
          <p:nvPr/>
        </p:nvSpPr>
        <p:spPr>
          <a:xfrm>
            <a:off x="9400314" y="5205139"/>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0D5D1D2B-35CC-BA46-A36E-D040BF5E4398}"/>
              </a:ext>
            </a:extLst>
          </p:cNvPr>
          <p:cNvSpPr>
            <a:spLocks noGrp="1"/>
          </p:cNvSpPr>
          <p:nvPr>
            <p:ph type="sldNum" sz="quarter" idx="12"/>
          </p:nvPr>
        </p:nvSpPr>
        <p:spPr/>
        <p:txBody>
          <a:bodyPr/>
          <a:lstStyle/>
          <a:p>
            <a:fld id="{40FD0629-489C-2B4C-9462-5B2376EE3AC2}" type="slidenum">
              <a:rPr lang="en-US" smtClean="0"/>
              <a:t>83</a:t>
            </a:fld>
            <a:endParaRPr lang="en-US"/>
          </a:p>
        </p:txBody>
      </p:sp>
    </p:spTree>
    <p:extLst>
      <p:ext uri="{BB962C8B-B14F-4D97-AF65-F5344CB8AC3E}">
        <p14:creationId xmlns:p14="http://schemas.microsoft.com/office/powerpoint/2010/main" val="97470794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FD27125-8CBC-D546-BA0A-C45C6283C2F3}"/>
              </a:ext>
            </a:extLst>
          </p:cNvPr>
          <p:cNvPicPr>
            <a:picLocks noChangeAspect="1"/>
          </p:cNvPicPr>
          <p:nvPr/>
        </p:nvPicPr>
        <p:blipFill>
          <a:blip r:embed="rId3"/>
          <a:stretch>
            <a:fillRect/>
          </a:stretch>
        </p:blipFill>
        <p:spPr>
          <a:xfrm>
            <a:off x="836992" y="4220166"/>
            <a:ext cx="264512" cy="1719328"/>
          </a:xfrm>
          <a:prstGeom prst="rect">
            <a:avLst/>
          </a:prstGeom>
        </p:spPr>
      </p:pic>
      <p:pic>
        <p:nvPicPr>
          <p:cNvPr id="14" name="Picture 13">
            <a:extLst>
              <a:ext uri="{FF2B5EF4-FFF2-40B4-BE49-F238E27FC236}">
                <a16:creationId xmlns:a16="http://schemas.microsoft.com/office/drawing/2014/main" id="{DE9B4DEA-EC35-F947-92F9-72CBF266603B}"/>
              </a:ext>
            </a:extLst>
          </p:cNvPr>
          <p:cNvPicPr>
            <a:picLocks noChangeAspect="1"/>
          </p:cNvPicPr>
          <p:nvPr/>
        </p:nvPicPr>
        <p:blipFill>
          <a:blip r:embed="rId4"/>
          <a:stretch>
            <a:fillRect/>
          </a:stretch>
        </p:blipFill>
        <p:spPr>
          <a:xfrm>
            <a:off x="1213398" y="4157678"/>
            <a:ext cx="2339100" cy="1969853"/>
          </a:xfrm>
          <a:prstGeom prst="rect">
            <a:avLst/>
          </a:prstGeom>
        </p:spPr>
      </p:pic>
      <p:pic>
        <p:nvPicPr>
          <p:cNvPr id="4" name="Picture 3">
            <a:extLst>
              <a:ext uri="{FF2B5EF4-FFF2-40B4-BE49-F238E27FC236}">
                <a16:creationId xmlns:a16="http://schemas.microsoft.com/office/drawing/2014/main" id="{D31ED629-4326-7847-93F9-73D77C6FE32B}"/>
              </a:ext>
            </a:extLst>
          </p:cNvPr>
          <p:cNvPicPr>
            <a:picLocks noChangeAspect="1"/>
          </p:cNvPicPr>
          <p:nvPr/>
        </p:nvPicPr>
        <p:blipFill>
          <a:blip r:embed="rId5"/>
          <a:stretch>
            <a:fillRect/>
          </a:stretch>
        </p:blipFill>
        <p:spPr>
          <a:xfrm>
            <a:off x="4686990" y="1117090"/>
            <a:ext cx="6865963" cy="4205008"/>
          </a:xfrm>
          <a:prstGeom prst="rect">
            <a:avLst/>
          </a:prstGeom>
        </p:spPr>
      </p:pic>
      <p:sp>
        <p:nvSpPr>
          <p:cNvPr id="16" name="Specs: Haswell core i7 - AVX - Vc backend…">
            <a:extLst>
              <a:ext uri="{FF2B5EF4-FFF2-40B4-BE49-F238E27FC236}">
                <a16:creationId xmlns:a16="http://schemas.microsoft.com/office/drawing/2014/main" id="{680CE8B3-3590-8741-BEC1-9D4312CC8AE0}"/>
              </a:ext>
            </a:extLst>
          </p:cNvPr>
          <p:cNvSpPr txBox="1"/>
          <p:nvPr/>
        </p:nvSpPr>
        <p:spPr>
          <a:xfrm>
            <a:off x="3483189" y="10807877"/>
            <a:ext cx="6115428" cy="1590676"/>
          </a:xfrm>
          <a:prstGeom prst="rect">
            <a:avLst/>
          </a:prstGeom>
          <a:ln w="25400">
            <a:solidFill>
              <a:srgbClr val="747676"/>
            </a:solidFill>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spcBef>
                <a:spcPts val="0"/>
              </a:spcBef>
              <a:defRPr sz="2400" i="0" spc="0">
                <a:latin typeface="DIN Alternate"/>
                <a:ea typeface="DIN Alternate"/>
                <a:cs typeface="DIN Alternate"/>
                <a:sym typeface="DIN Alternate"/>
              </a:defRPr>
            </a:pPr>
            <a:r>
              <a:rPr dirty="0"/>
              <a:t>Specs: Haswell core i7 - AVX - </a:t>
            </a:r>
            <a:r>
              <a:rPr dirty="0" err="1"/>
              <a:t>Vc</a:t>
            </a:r>
            <a:r>
              <a:rPr dirty="0"/>
              <a:t> backend</a:t>
            </a:r>
          </a:p>
          <a:p>
            <a:pPr>
              <a:spcBef>
                <a:spcPts val="0"/>
              </a:spcBef>
              <a:defRPr sz="2400" i="0" spc="0">
                <a:latin typeface="DIN Alternate"/>
                <a:ea typeface="DIN Alternate"/>
                <a:cs typeface="DIN Alternate"/>
                <a:sym typeface="DIN Alternate"/>
              </a:defRPr>
            </a:pPr>
            <a:r>
              <a:rPr dirty="0"/>
              <a:t>Detector: </a:t>
            </a:r>
            <a:r>
              <a:rPr dirty="0" err="1"/>
              <a:t>Pb</a:t>
            </a:r>
            <a:r>
              <a:rPr dirty="0"/>
              <a:t>/PbWO4</a:t>
            </a:r>
          </a:p>
          <a:p>
            <a:pPr>
              <a:spcBef>
                <a:spcPts val="0"/>
              </a:spcBef>
              <a:defRPr sz="2400" i="0" spc="0">
                <a:latin typeface="DIN Alternate"/>
                <a:ea typeface="DIN Alternate"/>
                <a:cs typeface="DIN Alternate"/>
                <a:sym typeface="DIN Alternate"/>
              </a:defRPr>
            </a:pPr>
            <a:r>
              <a:rPr dirty="0"/>
              <a:t>Model for Energy Range [80GeV-100TeV]</a:t>
            </a:r>
          </a:p>
          <a:p>
            <a:pPr>
              <a:spcBef>
                <a:spcPts val="0"/>
              </a:spcBef>
              <a:defRPr sz="2400" i="0" spc="0">
                <a:latin typeface="DIN Alternate"/>
                <a:ea typeface="DIN Alternate"/>
                <a:cs typeface="DIN Alternate"/>
                <a:sym typeface="DIN Alternate"/>
              </a:defRPr>
            </a:pPr>
            <a:r>
              <a:rPr dirty="0"/>
              <a:t>Vectorized, #baskets: 256</a:t>
            </a:r>
          </a:p>
        </p:txBody>
      </p:sp>
      <p:sp>
        <p:nvSpPr>
          <p:cNvPr id="6" name="Rectangle 5">
            <a:extLst>
              <a:ext uri="{FF2B5EF4-FFF2-40B4-BE49-F238E27FC236}">
                <a16:creationId xmlns:a16="http://schemas.microsoft.com/office/drawing/2014/main" id="{84A214D3-A0AF-3A4B-8D99-2B9C5D44FB68}"/>
              </a:ext>
            </a:extLst>
          </p:cNvPr>
          <p:cNvSpPr/>
          <p:nvPr/>
        </p:nvSpPr>
        <p:spPr>
          <a:xfrm>
            <a:off x="4421630" y="5772624"/>
            <a:ext cx="7279833" cy="923330"/>
          </a:xfrm>
          <a:prstGeom prst="rect">
            <a:avLst/>
          </a:prstGeom>
        </p:spPr>
        <p:txBody>
          <a:bodyPr wrap="square">
            <a:spAutoFit/>
          </a:bodyPr>
          <a:lstStyle/>
          <a:p>
            <a:r>
              <a:rPr lang="en-US" dirty="0">
                <a:latin typeface="NimbusRomNo9L"/>
              </a:rPr>
              <a:t>Microbenchmark results for final state generation in case of the high energy </a:t>
            </a:r>
            <a:r>
              <a:rPr lang="en-US" i="1" dirty="0">
                <a:latin typeface="NimbusRomNo9L"/>
              </a:rPr>
              <a:t>e</a:t>
            </a:r>
            <a:r>
              <a:rPr lang="en-US" sz="800" dirty="0">
                <a:latin typeface="txsy"/>
              </a:rPr>
              <a:t>−</a:t>
            </a:r>
            <a:r>
              <a:rPr lang="en-US" dirty="0">
                <a:latin typeface="rtxmi"/>
              </a:rPr>
              <a:t>/</a:t>
            </a:r>
            <a:r>
              <a:rPr lang="en-US" i="1" dirty="0">
                <a:latin typeface="NimbusRomNo9L"/>
              </a:rPr>
              <a:t>e</a:t>
            </a:r>
            <a:r>
              <a:rPr lang="en-US" sz="800" dirty="0">
                <a:latin typeface="rtxr"/>
              </a:rPr>
              <a:t>+ </a:t>
            </a:r>
            <a:r>
              <a:rPr lang="en-US" dirty="0">
                <a:latin typeface="NimbusRomNo9L"/>
              </a:rPr>
              <a:t>pair production model under di</a:t>
            </a:r>
            <a:r>
              <a:rPr lang="en-US" dirty="0">
                <a:latin typeface="rtxr"/>
              </a:rPr>
              <a:t>ff</a:t>
            </a:r>
            <a:r>
              <a:rPr lang="en-US" dirty="0">
                <a:latin typeface="NimbusRomNo9L"/>
              </a:rPr>
              <a:t>erent primary energy (80-100 [GeV] and 101-500 [GeV]) and target material conditions (left: PbWO</a:t>
            </a:r>
            <a:r>
              <a:rPr lang="en-US" sz="800" dirty="0">
                <a:latin typeface="NimbusRomNo9L"/>
              </a:rPr>
              <a:t>4</a:t>
            </a:r>
            <a:r>
              <a:rPr lang="en-US" dirty="0">
                <a:latin typeface="NimbusRomNo9L"/>
              </a:rPr>
              <a:t>, right: </a:t>
            </a:r>
            <a:r>
              <a:rPr lang="en-US" dirty="0" err="1">
                <a:latin typeface="NimbusRomNo9L"/>
              </a:rPr>
              <a:t>Pb</a:t>
            </a:r>
            <a:r>
              <a:rPr lang="en-US" dirty="0">
                <a:latin typeface="NimbusRomNo9L"/>
              </a:rPr>
              <a:t>). </a:t>
            </a:r>
            <a:endParaRPr lang="en-US" dirty="0"/>
          </a:p>
        </p:txBody>
      </p:sp>
      <p:sp>
        <p:nvSpPr>
          <p:cNvPr id="17" name="Rectangle 16">
            <a:extLst>
              <a:ext uri="{FF2B5EF4-FFF2-40B4-BE49-F238E27FC236}">
                <a16:creationId xmlns:a16="http://schemas.microsoft.com/office/drawing/2014/main" id="{96D851E0-7496-2A41-A672-D71C4C8A0F50}"/>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18" name="TextBox 17">
            <a:extLst>
              <a:ext uri="{FF2B5EF4-FFF2-40B4-BE49-F238E27FC236}">
                <a16:creationId xmlns:a16="http://schemas.microsoft.com/office/drawing/2014/main" id="{C826E156-192A-A64E-8216-A420D7BC726F}"/>
              </a:ext>
            </a:extLst>
          </p:cNvPr>
          <p:cNvSpPr txBox="1"/>
          <p:nvPr/>
        </p:nvSpPr>
        <p:spPr>
          <a:xfrm>
            <a:off x="11076649" y="748510"/>
            <a:ext cx="545212" cy="461665"/>
          </a:xfrm>
          <a:prstGeom prst="rect">
            <a:avLst/>
          </a:prstGeom>
          <a:noFill/>
        </p:spPr>
        <p:txBody>
          <a:bodyPr wrap="square" rtlCol="0">
            <a:spAutoFit/>
          </a:bodyPr>
          <a:lstStyle/>
          <a:p>
            <a:r>
              <a:rPr lang="en-US" sz="2400" dirty="0">
                <a:solidFill>
                  <a:schemeClr val="accent1"/>
                </a:solidFill>
                <a:hlinkClick r:id="rId6">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20" name="Title 1">
            <a:extLst>
              <a:ext uri="{FF2B5EF4-FFF2-40B4-BE49-F238E27FC236}">
                <a16:creationId xmlns:a16="http://schemas.microsoft.com/office/drawing/2014/main" id="{F8772242-D17C-C84E-B234-FFDCE7B2CCC1}"/>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21" name="TextBox 20">
            <a:extLst>
              <a:ext uri="{FF2B5EF4-FFF2-40B4-BE49-F238E27FC236}">
                <a16:creationId xmlns:a16="http://schemas.microsoft.com/office/drawing/2014/main" id="{BF5DB98C-94C5-7A4A-B5EE-04AC8BFA4366}"/>
              </a:ext>
            </a:extLst>
          </p:cNvPr>
          <p:cNvSpPr txBox="1"/>
          <p:nvPr/>
        </p:nvSpPr>
        <p:spPr>
          <a:xfrm>
            <a:off x="9288594" y="5322098"/>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C65EE7CE-E34C-5944-9BE3-E93E31252319}"/>
              </a:ext>
            </a:extLst>
          </p:cNvPr>
          <p:cNvSpPr>
            <a:spLocks noGrp="1"/>
          </p:cNvSpPr>
          <p:nvPr>
            <p:ph type="sldNum" sz="quarter" idx="12"/>
          </p:nvPr>
        </p:nvSpPr>
        <p:spPr/>
        <p:txBody>
          <a:bodyPr/>
          <a:lstStyle/>
          <a:p>
            <a:fld id="{40FD0629-489C-2B4C-9462-5B2376EE3AC2}" type="slidenum">
              <a:rPr lang="en-US" smtClean="0"/>
              <a:t>84</a:t>
            </a:fld>
            <a:endParaRPr lang="en-US"/>
          </a:p>
        </p:txBody>
      </p:sp>
    </p:spTree>
    <p:extLst>
      <p:ext uri="{BB962C8B-B14F-4D97-AF65-F5344CB8AC3E}">
        <p14:creationId xmlns:p14="http://schemas.microsoft.com/office/powerpoint/2010/main" val="22181740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pecs: Haswell core i7 - AVX - Vc backend…">
            <a:extLst>
              <a:ext uri="{FF2B5EF4-FFF2-40B4-BE49-F238E27FC236}">
                <a16:creationId xmlns:a16="http://schemas.microsoft.com/office/drawing/2014/main" id="{680CE8B3-3590-8741-BEC1-9D4312CC8AE0}"/>
              </a:ext>
            </a:extLst>
          </p:cNvPr>
          <p:cNvSpPr txBox="1"/>
          <p:nvPr/>
        </p:nvSpPr>
        <p:spPr>
          <a:xfrm>
            <a:off x="3483189" y="10807877"/>
            <a:ext cx="6115428" cy="1590676"/>
          </a:xfrm>
          <a:prstGeom prst="rect">
            <a:avLst/>
          </a:prstGeom>
          <a:ln w="25400">
            <a:solidFill>
              <a:srgbClr val="747676"/>
            </a:solidFill>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spcBef>
                <a:spcPts val="0"/>
              </a:spcBef>
              <a:defRPr sz="2400" i="0" spc="0">
                <a:latin typeface="DIN Alternate"/>
                <a:ea typeface="DIN Alternate"/>
                <a:cs typeface="DIN Alternate"/>
                <a:sym typeface="DIN Alternate"/>
              </a:defRPr>
            </a:pPr>
            <a:r>
              <a:rPr dirty="0"/>
              <a:t>Specs: Haswell core i7 - AVX - </a:t>
            </a:r>
            <a:r>
              <a:rPr dirty="0" err="1"/>
              <a:t>Vc</a:t>
            </a:r>
            <a:r>
              <a:rPr dirty="0"/>
              <a:t> backend</a:t>
            </a:r>
          </a:p>
          <a:p>
            <a:pPr>
              <a:spcBef>
                <a:spcPts val="0"/>
              </a:spcBef>
              <a:defRPr sz="2400" i="0" spc="0">
                <a:latin typeface="DIN Alternate"/>
                <a:ea typeface="DIN Alternate"/>
                <a:cs typeface="DIN Alternate"/>
                <a:sym typeface="DIN Alternate"/>
              </a:defRPr>
            </a:pPr>
            <a:r>
              <a:rPr dirty="0"/>
              <a:t>Detector: </a:t>
            </a:r>
            <a:r>
              <a:rPr dirty="0" err="1"/>
              <a:t>Pb</a:t>
            </a:r>
            <a:r>
              <a:rPr dirty="0"/>
              <a:t>/PbWO4</a:t>
            </a:r>
          </a:p>
          <a:p>
            <a:pPr>
              <a:spcBef>
                <a:spcPts val="0"/>
              </a:spcBef>
              <a:defRPr sz="2400" i="0" spc="0">
                <a:latin typeface="DIN Alternate"/>
                <a:ea typeface="DIN Alternate"/>
                <a:cs typeface="DIN Alternate"/>
                <a:sym typeface="DIN Alternate"/>
              </a:defRPr>
            </a:pPr>
            <a:r>
              <a:rPr dirty="0"/>
              <a:t>Model for Energy Range [80GeV-100TeV]</a:t>
            </a:r>
          </a:p>
          <a:p>
            <a:pPr>
              <a:spcBef>
                <a:spcPts val="0"/>
              </a:spcBef>
              <a:defRPr sz="2400" i="0" spc="0">
                <a:latin typeface="DIN Alternate"/>
                <a:ea typeface="DIN Alternate"/>
                <a:cs typeface="DIN Alternate"/>
                <a:sym typeface="DIN Alternate"/>
              </a:defRPr>
            </a:pPr>
            <a:r>
              <a:rPr dirty="0"/>
              <a:t>Vectorized, #baskets: 256</a:t>
            </a:r>
          </a:p>
        </p:txBody>
      </p:sp>
      <p:pic>
        <p:nvPicPr>
          <p:cNvPr id="5" name="Picture 4">
            <a:extLst>
              <a:ext uri="{FF2B5EF4-FFF2-40B4-BE49-F238E27FC236}">
                <a16:creationId xmlns:a16="http://schemas.microsoft.com/office/drawing/2014/main" id="{0D96D086-5A96-A648-9EF3-13F7D2A19D5E}"/>
              </a:ext>
            </a:extLst>
          </p:cNvPr>
          <p:cNvPicPr>
            <a:picLocks noChangeAspect="1"/>
          </p:cNvPicPr>
          <p:nvPr/>
        </p:nvPicPr>
        <p:blipFill>
          <a:blip r:embed="rId3"/>
          <a:stretch>
            <a:fillRect/>
          </a:stretch>
        </p:blipFill>
        <p:spPr>
          <a:xfrm>
            <a:off x="4672012" y="1378629"/>
            <a:ext cx="6872287" cy="4213846"/>
          </a:xfrm>
          <a:prstGeom prst="rect">
            <a:avLst/>
          </a:prstGeom>
        </p:spPr>
      </p:pic>
      <p:sp>
        <p:nvSpPr>
          <p:cNvPr id="10" name="Rectangle 9">
            <a:extLst>
              <a:ext uri="{FF2B5EF4-FFF2-40B4-BE49-F238E27FC236}">
                <a16:creationId xmlns:a16="http://schemas.microsoft.com/office/drawing/2014/main" id="{A7987EF9-8BCC-AD42-B3E0-285D7F494819}"/>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6" name="Rectangle 5">
            <a:extLst>
              <a:ext uri="{FF2B5EF4-FFF2-40B4-BE49-F238E27FC236}">
                <a16:creationId xmlns:a16="http://schemas.microsoft.com/office/drawing/2014/main" id="{FF52C2F6-D4FE-D141-B262-08A0ADE4E8A0}"/>
              </a:ext>
            </a:extLst>
          </p:cNvPr>
          <p:cNvSpPr/>
          <p:nvPr/>
        </p:nvSpPr>
        <p:spPr>
          <a:xfrm>
            <a:off x="404301" y="3930872"/>
            <a:ext cx="3492689" cy="1754326"/>
          </a:xfrm>
          <a:prstGeom prst="rect">
            <a:avLst/>
          </a:prstGeom>
        </p:spPr>
        <p:txBody>
          <a:bodyPr wrap="square">
            <a:spAutoFit/>
          </a:bodyPr>
          <a:lstStyle/>
          <a:p>
            <a:r>
              <a:rPr lang="en-US" dirty="0">
                <a:latin typeface="NimbusRomNo9L"/>
              </a:rPr>
              <a:t>Speedup of the </a:t>
            </a:r>
            <a:r>
              <a:rPr lang="en-US" i="1" dirty="0">
                <a:latin typeface="NimbusRomNo9L"/>
              </a:rPr>
              <a:t>rejection </a:t>
            </a:r>
            <a:r>
              <a:rPr lang="en-US" dirty="0">
                <a:latin typeface="NimbusRomNo9L"/>
              </a:rPr>
              <a:t>based final state sampling compared to the sampling </a:t>
            </a:r>
            <a:r>
              <a:rPr lang="en-US" i="1" dirty="0">
                <a:latin typeface="NimbusRomNo9L"/>
              </a:rPr>
              <a:t>table </a:t>
            </a:r>
            <a:r>
              <a:rPr lang="en-US" dirty="0">
                <a:latin typeface="NimbusRomNo9L"/>
              </a:rPr>
              <a:t>based one in case of the Bethe-</a:t>
            </a:r>
            <a:r>
              <a:rPr lang="en-US" dirty="0" err="1">
                <a:latin typeface="NimbusRomNo9L"/>
              </a:rPr>
              <a:t>Heitler</a:t>
            </a:r>
            <a:r>
              <a:rPr lang="en-US" dirty="0">
                <a:latin typeface="NimbusRomNo9L"/>
              </a:rPr>
              <a:t> </a:t>
            </a:r>
            <a:r>
              <a:rPr lang="en-US" i="1" dirty="0">
                <a:latin typeface="NimbusRomNo9L"/>
              </a:rPr>
              <a:t>e</a:t>
            </a:r>
            <a:r>
              <a:rPr lang="en-US" sz="800" dirty="0">
                <a:latin typeface="txsy"/>
              </a:rPr>
              <a:t>−</a:t>
            </a:r>
            <a:r>
              <a:rPr lang="en-US" dirty="0">
                <a:latin typeface="rtxmi"/>
              </a:rPr>
              <a:t>/</a:t>
            </a:r>
            <a:r>
              <a:rPr lang="en-US" i="1" dirty="0">
                <a:latin typeface="NimbusRomNo9L"/>
              </a:rPr>
              <a:t>e</a:t>
            </a:r>
            <a:r>
              <a:rPr lang="en-US" sz="800" dirty="0">
                <a:latin typeface="rtxr"/>
              </a:rPr>
              <a:t>+ </a:t>
            </a:r>
            <a:r>
              <a:rPr lang="en-US" dirty="0">
                <a:latin typeface="NimbusRomNo9L"/>
              </a:rPr>
              <a:t>pair production model, as a function of the primary </a:t>
            </a:r>
            <a:r>
              <a:rPr lang="el-GR" dirty="0">
                <a:latin typeface="rtxmi"/>
              </a:rPr>
              <a:t>γ </a:t>
            </a:r>
            <a:r>
              <a:rPr lang="en-US" dirty="0">
                <a:latin typeface="NimbusRomNo9L"/>
              </a:rPr>
              <a:t>particle energy. </a:t>
            </a:r>
            <a:endParaRPr lang="en-US" dirty="0"/>
          </a:p>
        </p:txBody>
      </p:sp>
      <p:sp>
        <p:nvSpPr>
          <p:cNvPr id="12" name="TextBox 11">
            <a:extLst>
              <a:ext uri="{FF2B5EF4-FFF2-40B4-BE49-F238E27FC236}">
                <a16:creationId xmlns:a16="http://schemas.microsoft.com/office/drawing/2014/main" id="{48D1AE6F-24F3-6C47-B385-305A1BB02AF1}"/>
              </a:ext>
            </a:extLst>
          </p:cNvPr>
          <p:cNvSpPr txBox="1"/>
          <p:nvPr/>
        </p:nvSpPr>
        <p:spPr>
          <a:xfrm>
            <a:off x="10999087" y="903538"/>
            <a:ext cx="545212" cy="461665"/>
          </a:xfrm>
          <a:prstGeom prst="rect">
            <a:avLst/>
          </a:prstGeom>
          <a:noFill/>
        </p:spPr>
        <p:txBody>
          <a:bodyPr wrap="square" rtlCol="0">
            <a:spAutoFit/>
          </a:bodyPr>
          <a:lstStyle/>
          <a:p>
            <a:r>
              <a:rPr lang="en-US" sz="2400" dirty="0">
                <a:solidFill>
                  <a:schemeClr val="accent1"/>
                </a:solidFill>
                <a:hlinkClick r:id="rId4">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17" name="Title 1">
            <a:extLst>
              <a:ext uri="{FF2B5EF4-FFF2-40B4-BE49-F238E27FC236}">
                <a16:creationId xmlns:a16="http://schemas.microsoft.com/office/drawing/2014/main" id="{82774EE2-E7D6-0048-A5C4-A99D9DA2B7C5}"/>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18" name="TextBox 17">
            <a:extLst>
              <a:ext uri="{FF2B5EF4-FFF2-40B4-BE49-F238E27FC236}">
                <a16:creationId xmlns:a16="http://schemas.microsoft.com/office/drawing/2014/main" id="{05E03E3C-8C5F-D343-9133-E8E60430F6B2}"/>
              </a:ext>
            </a:extLst>
          </p:cNvPr>
          <p:cNvSpPr txBox="1"/>
          <p:nvPr/>
        </p:nvSpPr>
        <p:spPr>
          <a:xfrm>
            <a:off x="9288849" y="5531310"/>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0FECE4CF-69C4-B247-B1BE-1A652BC5C5D5}"/>
              </a:ext>
            </a:extLst>
          </p:cNvPr>
          <p:cNvSpPr>
            <a:spLocks noGrp="1"/>
          </p:cNvSpPr>
          <p:nvPr>
            <p:ph type="sldNum" sz="quarter" idx="12"/>
          </p:nvPr>
        </p:nvSpPr>
        <p:spPr/>
        <p:txBody>
          <a:bodyPr/>
          <a:lstStyle/>
          <a:p>
            <a:fld id="{40FD0629-489C-2B4C-9462-5B2376EE3AC2}" type="slidenum">
              <a:rPr lang="en-US" smtClean="0"/>
              <a:t>85</a:t>
            </a:fld>
            <a:endParaRPr lang="en-US"/>
          </a:p>
        </p:txBody>
      </p:sp>
    </p:spTree>
    <p:extLst>
      <p:ext uri="{BB962C8B-B14F-4D97-AF65-F5344CB8AC3E}">
        <p14:creationId xmlns:p14="http://schemas.microsoft.com/office/powerpoint/2010/main" val="390353659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5D16B5-C228-4F40-B729-2A3FAF768D2F}"/>
              </a:ext>
            </a:extLst>
          </p:cNvPr>
          <p:cNvSpPr>
            <a:spLocks noGrp="1"/>
          </p:cNvSpPr>
          <p:nvPr>
            <p:ph idx="1"/>
          </p:nvPr>
        </p:nvSpPr>
        <p:spPr>
          <a:xfrm>
            <a:off x="838200" y="1499016"/>
            <a:ext cx="10515600" cy="4528045"/>
          </a:xfrm>
        </p:spPr>
        <p:txBody>
          <a:bodyPr>
            <a:normAutofit fontScale="85000" lnSpcReduction="20000"/>
          </a:bodyPr>
          <a:lstStyle/>
          <a:p>
            <a:r>
              <a:rPr lang="en-US" dirty="0"/>
              <a:t>Main message: there is </a:t>
            </a:r>
            <a:r>
              <a:rPr lang="en-US" b="1" dirty="0"/>
              <a:t>no generic solution </a:t>
            </a:r>
            <a:r>
              <a:rPr lang="en-US" dirty="0"/>
              <a:t>to achieve speedup</a:t>
            </a:r>
          </a:p>
          <a:p>
            <a:pPr lvl="1"/>
            <a:r>
              <a:rPr lang="en-US" b="1" dirty="0"/>
              <a:t>Final state EM speedup</a:t>
            </a:r>
            <a:r>
              <a:rPr lang="en-US" dirty="0"/>
              <a:t>: between </a:t>
            </a:r>
            <a:r>
              <a:rPr lang="en-US" b="1" dirty="0"/>
              <a:t>1.5-3</a:t>
            </a:r>
            <a:r>
              <a:rPr lang="en-US" dirty="0"/>
              <a:t> on Haswell, </a:t>
            </a:r>
            <a:r>
              <a:rPr lang="en-US" b="1" dirty="0"/>
              <a:t>2-4</a:t>
            </a:r>
            <a:r>
              <a:rPr lang="en-US" dirty="0"/>
              <a:t> on Skylake with </a:t>
            </a:r>
            <a:r>
              <a:rPr lang="en-US" b="1" dirty="0"/>
              <a:t>AVX2</a:t>
            </a:r>
          </a:p>
          <a:p>
            <a:pPr lvl="1"/>
            <a:r>
              <a:rPr lang="en-US" b="1" dirty="0"/>
              <a:t>We never tested vectorized EM physics with AVX512 (speedup expected to be doubled): lack of person power</a:t>
            </a:r>
          </a:p>
          <a:p>
            <a:r>
              <a:rPr lang="en-US" dirty="0"/>
              <a:t>The </a:t>
            </a:r>
            <a:r>
              <a:rPr lang="en-US" b="1" dirty="0"/>
              <a:t>computational diversity </a:t>
            </a:r>
            <a:r>
              <a:rPr lang="en-US" dirty="0"/>
              <a:t>of the physics models directly implies a variation of the optimal algorithmic solution as a function of the models. </a:t>
            </a:r>
          </a:p>
          <a:p>
            <a:r>
              <a:rPr lang="en-US" dirty="0"/>
              <a:t>In addition, the </a:t>
            </a:r>
            <a:r>
              <a:rPr lang="en-US" b="1" dirty="0"/>
              <a:t>dependence</a:t>
            </a:r>
            <a:r>
              <a:rPr lang="en-US" dirty="0"/>
              <a:t> of the underlying physics on some </a:t>
            </a:r>
            <a:r>
              <a:rPr lang="en-US" b="1" dirty="0"/>
              <a:t>external conditions</a:t>
            </a:r>
            <a:r>
              <a:rPr lang="en-US" dirty="0"/>
              <a:t> such as target material composition or primary particle energy introduces further variations</a:t>
            </a:r>
          </a:p>
          <a:p>
            <a:r>
              <a:rPr lang="en-US" dirty="0"/>
              <a:t>In order to </a:t>
            </a:r>
            <a:r>
              <a:rPr lang="en-US" b="1" dirty="0"/>
              <a:t>maximize the achievable gain </a:t>
            </a:r>
            <a:r>
              <a:rPr lang="en-US" dirty="0"/>
              <a:t>from vectorization it’s necessary to </a:t>
            </a:r>
            <a:r>
              <a:rPr lang="en-US" b="1" dirty="0"/>
              <a:t>profile</a:t>
            </a:r>
            <a:r>
              <a:rPr lang="en-US" dirty="0"/>
              <a:t> all the available final state generation algorithms as a function of:</a:t>
            </a:r>
          </a:p>
          <a:p>
            <a:pPr lvl="1"/>
            <a:r>
              <a:rPr lang="en-US" dirty="0"/>
              <a:t>The complexity of the underlying DCS</a:t>
            </a:r>
          </a:p>
          <a:p>
            <a:pPr lvl="1"/>
            <a:r>
              <a:rPr lang="en-US" dirty="0"/>
              <a:t>Target material composition </a:t>
            </a:r>
          </a:p>
          <a:p>
            <a:pPr lvl="1"/>
            <a:r>
              <a:rPr lang="en-US" dirty="0"/>
              <a:t>Primary particle energy</a:t>
            </a:r>
          </a:p>
          <a:p>
            <a:r>
              <a:rPr lang="en-US" b="1" dirty="0"/>
              <a:t>Due to lack of person power the profiling activity was not completed</a:t>
            </a:r>
          </a:p>
        </p:txBody>
      </p:sp>
      <p:sp>
        <p:nvSpPr>
          <p:cNvPr id="6" name="Title 1">
            <a:extLst>
              <a:ext uri="{FF2B5EF4-FFF2-40B4-BE49-F238E27FC236}">
                <a16:creationId xmlns:a16="http://schemas.microsoft.com/office/drawing/2014/main" id="{77C22E35-B9FF-F74C-97E2-92A81CF937D5}"/>
              </a:ext>
            </a:extLst>
          </p:cNvPr>
          <p:cNvSpPr txBox="1">
            <a:spLocks/>
          </p:cNvSpPr>
          <p:nvPr/>
        </p:nvSpPr>
        <p:spPr>
          <a:xfrm>
            <a:off x="1223963" y="0"/>
            <a:ext cx="10129837" cy="1080478"/>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 – lesson learned</a:t>
            </a:r>
          </a:p>
        </p:txBody>
      </p:sp>
      <p:sp>
        <p:nvSpPr>
          <p:cNvPr id="2" name="Slide Number Placeholder 1">
            <a:extLst>
              <a:ext uri="{FF2B5EF4-FFF2-40B4-BE49-F238E27FC236}">
                <a16:creationId xmlns:a16="http://schemas.microsoft.com/office/drawing/2014/main" id="{375A5379-D25A-E840-8B9B-E25B7DD58EE9}"/>
              </a:ext>
            </a:extLst>
          </p:cNvPr>
          <p:cNvSpPr>
            <a:spLocks noGrp="1"/>
          </p:cNvSpPr>
          <p:nvPr>
            <p:ph type="sldNum" sz="quarter" idx="12"/>
          </p:nvPr>
        </p:nvSpPr>
        <p:spPr/>
        <p:txBody>
          <a:bodyPr/>
          <a:lstStyle/>
          <a:p>
            <a:fld id="{40FD0629-489C-2B4C-9462-5B2376EE3AC2}" type="slidenum">
              <a:rPr lang="en-US" smtClean="0"/>
              <a:t>86</a:t>
            </a:fld>
            <a:endParaRPr lang="en-US"/>
          </a:p>
        </p:txBody>
      </p:sp>
    </p:spTree>
    <p:extLst>
      <p:ext uri="{BB962C8B-B14F-4D97-AF65-F5344CB8AC3E}">
        <p14:creationId xmlns:p14="http://schemas.microsoft.com/office/powerpoint/2010/main" val="118891953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8DFA-4CE3-3A47-A447-9123E0B4CDD2}"/>
              </a:ext>
            </a:extLst>
          </p:cNvPr>
          <p:cNvSpPr>
            <a:spLocks noGrp="1"/>
          </p:cNvSpPr>
          <p:nvPr>
            <p:ph type="title"/>
          </p:nvPr>
        </p:nvSpPr>
        <p:spPr/>
        <p:txBody>
          <a:bodyPr/>
          <a:lstStyle/>
          <a:p>
            <a:r>
              <a:rPr lang="en-US" dirty="0"/>
              <a:t>MC truth</a:t>
            </a:r>
          </a:p>
        </p:txBody>
      </p:sp>
      <p:sp>
        <p:nvSpPr>
          <p:cNvPr id="3" name="Text Placeholder 2">
            <a:extLst>
              <a:ext uri="{FF2B5EF4-FFF2-40B4-BE49-F238E27FC236}">
                <a16:creationId xmlns:a16="http://schemas.microsoft.com/office/drawing/2014/main" id="{710E59F3-82B1-1346-BE65-B167891547DF}"/>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E81BC3F4-74D8-334E-ACE8-B467562E0835}"/>
              </a:ext>
            </a:extLst>
          </p:cNvPr>
          <p:cNvSpPr>
            <a:spLocks noGrp="1"/>
          </p:cNvSpPr>
          <p:nvPr>
            <p:ph type="sldNum" sz="quarter" idx="12"/>
          </p:nvPr>
        </p:nvSpPr>
        <p:spPr/>
        <p:txBody>
          <a:bodyPr/>
          <a:lstStyle/>
          <a:p>
            <a:fld id="{40FD0629-489C-2B4C-9462-5B2376EE3AC2}" type="slidenum">
              <a:rPr lang="en-US" smtClean="0"/>
              <a:t>87</a:t>
            </a:fld>
            <a:endParaRPr lang="en-US"/>
          </a:p>
        </p:txBody>
      </p:sp>
    </p:spTree>
    <p:extLst>
      <p:ext uri="{BB962C8B-B14F-4D97-AF65-F5344CB8AC3E}">
        <p14:creationId xmlns:p14="http://schemas.microsoft.com/office/powerpoint/2010/main" val="124046557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GeantV</a:t>
            </a:r>
            <a:r>
              <a:rPr lang="en-US" dirty="0"/>
              <a:t> kinematics output (MC truth)</a:t>
            </a:r>
          </a:p>
        </p:txBody>
      </p:sp>
      <p:sp>
        <p:nvSpPr>
          <p:cNvPr id="3" name="Content Placeholder 2"/>
          <p:cNvSpPr>
            <a:spLocks noGrp="1"/>
          </p:cNvSpPr>
          <p:nvPr>
            <p:ph idx="1"/>
          </p:nvPr>
        </p:nvSpPr>
        <p:spPr/>
        <p:txBody>
          <a:bodyPr>
            <a:normAutofit/>
          </a:bodyPr>
          <a:lstStyle/>
          <a:p>
            <a:r>
              <a:rPr lang="en-US" dirty="0"/>
              <a:t>handling of MC truth is problematic per se</a:t>
            </a:r>
          </a:p>
          <a:p>
            <a:pPr lvl="1"/>
            <a:r>
              <a:rPr lang="en-US" dirty="0"/>
              <a:t>which particles to store, how to keep connections, where to connect hits</a:t>
            </a:r>
          </a:p>
          <a:p>
            <a:r>
              <a:rPr lang="en-US" dirty="0"/>
              <a:t>multithreading adds the complexity</a:t>
            </a:r>
          </a:p>
          <a:p>
            <a:pPr lvl="1"/>
            <a:r>
              <a:rPr lang="en-US" dirty="0"/>
              <a:t>order of processing of particles is ‘random’</a:t>
            </a:r>
          </a:p>
          <a:p>
            <a:pPr lvl="2"/>
            <a:r>
              <a:rPr lang="en-US" dirty="0"/>
              <a:t>processing of ‘daughter’ particle may be completed before ‘mother’ particle ‘end of life’</a:t>
            </a:r>
          </a:p>
          <a:p>
            <a:pPr lvl="1"/>
            <a:r>
              <a:rPr lang="en-US" dirty="0"/>
              <a:t>events need to be ‘put together’ after parallel processing</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88</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12515807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 truth</a:t>
            </a:r>
          </a:p>
        </p:txBody>
      </p:sp>
      <p:sp>
        <p:nvSpPr>
          <p:cNvPr id="3" name="Content Placeholder 2"/>
          <p:cNvSpPr>
            <a:spLocks noGrp="1"/>
          </p:cNvSpPr>
          <p:nvPr>
            <p:ph idx="1"/>
          </p:nvPr>
        </p:nvSpPr>
        <p:spPr/>
        <p:txBody>
          <a:bodyPr>
            <a:normAutofit/>
          </a:bodyPr>
          <a:lstStyle/>
          <a:p>
            <a:r>
              <a:rPr lang="en-US" dirty="0"/>
              <a:t>we can’t (and we don’t need) to store all particles</a:t>
            </a:r>
          </a:p>
          <a:p>
            <a:pPr lvl="1"/>
            <a:r>
              <a:rPr lang="en-US" dirty="0"/>
              <a:t>typically no delta-e, no low-E gamma showers, </a:t>
            </a:r>
            <a:r>
              <a:rPr lang="en-US" dirty="0" err="1"/>
              <a:t>etc</a:t>
            </a:r>
            <a:r>
              <a:rPr lang="en-US" dirty="0"/>
              <a:t> needed</a:t>
            </a:r>
          </a:p>
          <a:p>
            <a:r>
              <a:rPr lang="en-US" dirty="0"/>
              <a:t>we need to store particles necessary to understand the given event (process)</a:t>
            </a:r>
          </a:p>
          <a:p>
            <a:r>
              <a:rPr lang="en-US" dirty="0"/>
              <a:t>we need to store particles to associate hits</a:t>
            </a:r>
          </a:p>
          <a:p>
            <a:r>
              <a:rPr lang="en-US" dirty="0"/>
              <a:t>in all cases, we need to (re)connect particles to have consistent event trees </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89</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2312554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EA4D8-3F7A-4342-A27A-FD905ABAAD6F}"/>
              </a:ext>
            </a:extLst>
          </p:cNvPr>
          <p:cNvSpPr>
            <a:spLocks noGrp="1"/>
          </p:cNvSpPr>
          <p:nvPr>
            <p:ph type="title"/>
          </p:nvPr>
        </p:nvSpPr>
        <p:spPr/>
        <p:txBody>
          <a:bodyPr/>
          <a:lstStyle/>
          <a:p>
            <a:r>
              <a:rPr lang="en-US" dirty="0"/>
              <a:t>Data processing oriented design</a:t>
            </a:r>
          </a:p>
        </p:txBody>
      </p:sp>
      <p:sp>
        <p:nvSpPr>
          <p:cNvPr id="3" name="Content Placeholder 2">
            <a:extLst>
              <a:ext uri="{FF2B5EF4-FFF2-40B4-BE49-F238E27FC236}">
                <a16:creationId xmlns:a16="http://schemas.microsoft.com/office/drawing/2014/main" id="{BFC8C1E3-8F6A-9E4D-AA8D-008539574AB3}"/>
              </a:ext>
            </a:extLst>
          </p:cNvPr>
          <p:cNvSpPr>
            <a:spLocks noGrp="1"/>
          </p:cNvSpPr>
          <p:nvPr>
            <p:ph idx="1"/>
          </p:nvPr>
        </p:nvSpPr>
        <p:spPr/>
        <p:txBody>
          <a:bodyPr>
            <a:normAutofit lnSpcReduction="10000"/>
          </a:bodyPr>
          <a:lstStyle/>
          <a:p>
            <a:r>
              <a:rPr lang="en-US" dirty="0"/>
              <a:t>Bundle data for same </a:t>
            </a:r>
            <a:r>
              <a:rPr lang="en-US" b="1" dirty="0"/>
              <a:t>work</a:t>
            </a:r>
            <a:r>
              <a:rPr lang="en-US" dirty="0"/>
              <a:t> type -&gt; make it look more like pipeline</a:t>
            </a:r>
          </a:p>
          <a:p>
            <a:pPr lvl="1"/>
            <a:r>
              <a:rPr lang="en-US" dirty="0"/>
              <a:t>Need more tracks doing the same work -&gt; </a:t>
            </a:r>
            <a:r>
              <a:rPr lang="en-US" b="1" dirty="0"/>
              <a:t>“basket”</a:t>
            </a:r>
          </a:p>
          <a:p>
            <a:pPr lvl="1"/>
            <a:r>
              <a:rPr lang="en-US" dirty="0"/>
              <a:t>Tracks will need to be regrouped</a:t>
            </a:r>
            <a:r>
              <a:rPr lang="en-US" dirty="0">
                <a:sym typeface="Wingdings" pitchFamily="2" charset="2"/>
              </a:rPr>
              <a:t> -&gt; state fully contained in track</a:t>
            </a:r>
          </a:p>
          <a:p>
            <a:pPr lvl="2"/>
            <a:r>
              <a:rPr lang="en-US" dirty="0">
                <a:sym typeface="Wingdings" pitchFamily="2" charset="2"/>
              </a:rPr>
              <a:t>Reentrant methods with tracks/baskets as arguments -&gt; API change</a:t>
            </a:r>
          </a:p>
          <a:p>
            <a:r>
              <a:rPr lang="en-US" dirty="0">
                <a:sym typeface="Wingdings" pitchFamily="2" charset="2"/>
              </a:rPr>
              <a:t>Enable data locality</a:t>
            </a:r>
          </a:p>
          <a:p>
            <a:pPr lvl="1"/>
            <a:r>
              <a:rPr lang="en-US" dirty="0">
                <a:sym typeface="Wingdings" pitchFamily="2" charset="2"/>
              </a:rPr>
              <a:t>Tracks in baskets need to be nearby in physical memory -&gt; </a:t>
            </a:r>
            <a:r>
              <a:rPr lang="en-US" b="1" dirty="0">
                <a:sym typeface="Wingdings" pitchFamily="2" charset="2"/>
              </a:rPr>
              <a:t>basket = SOA</a:t>
            </a:r>
          </a:p>
          <a:p>
            <a:r>
              <a:rPr lang="en-US" dirty="0">
                <a:sym typeface="Wingdings" pitchFamily="2" charset="2"/>
              </a:rPr>
              <a:t>May need to reinforce basket populations</a:t>
            </a:r>
          </a:p>
          <a:p>
            <a:pPr lvl="1"/>
            <a:r>
              <a:rPr lang="en-US" dirty="0">
                <a:sym typeface="Wingdings" pitchFamily="2" charset="2"/>
              </a:rPr>
              <a:t>Allow several (mixed) events in flight -&gt; </a:t>
            </a:r>
            <a:r>
              <a:rPr lang="en-US" b="1" dirty="0">
                <a:sym typeface="Wingdings" pitchFamily="2" charset="2"/>
              </a:rPr>
              <a:t>event slots</a:t>
            </a:r>
          </a:p>
          <a:p>
            <a:pPr lvl="1"/>
            <a:r>
              <a:rPr lang="en-US" dirty="0">
                <a:sym typeface="Wingdings" pitchFamily="2" charset="2"/>
              </a:rPr>
              <a:t>Data indexed by slot number [0…</a:t>
            </a:r>
            <a:r>
              <a:rPr lang="en-US" dirty="0" err="1">
                <a:sym typeface="Wingdings" pitchFamily="2" charset="2"/>
              </a:rPr>
              <a:t>nslots</a:t>
            </a:r>
            <a:r>
              <a:rPr lang="en-US" dirty="0">
                <a:sym typeface="Wingdings" pitchFamily="2" charset="2"/>
              </a:rPr>
              <a:t>]</a:t>
            </a:r>
          </a:p>
          <a:p>
            <a:r>
              <a:rPr lang="en-US" dirty="0">
                <a:sym typeface="Wingdings" pitchFamily="2" charset="2"/>
              </a:rPr>
              <a:t>… concurrently</a:t>
            </a:r>
          </a:p>
          <a:p>
            <a:pPr lvl="1"/>
            <a:r>
              <a:rPr lang="en-US" b="1" dirty="0">
                <a:sym typeface="Wingdings" pitchFamily="2" charset="2"/>
              </a:rPr>
              <a:t>Shared</a:t>
            </a:r>
            <a:r>
              <a:rPr lang="en-US" dirty="0">
                <a:sym typeface="Wingdings" pitchFamily="2" charset="2"/>
              </a:rPr>
              <a:t> basket data structure with atomic synchronization -&gt; extra complexity</a:t>
            </a:r>
            <a:endParaRPr lang="en-US" dirty="0"/>
          </a:p>
        </p:txBody>
      </p:sp>
      <p:sp>
        <p:nvSpPr>
          <p:cNvPr id="4" name="Slide Number Placeholder 3">
            <a:extLst>
              <a:ext uri="{FF2B5EF4-FFF2-40B4-BE49-F238E27FC236}">
                <a16:creationId xmlns:a16="http://schemas.microsoft.com/office/drawing/2014/main" id="{F42E237B-F859-3749-B476-194C8882089D}"/>
              </a:ext>
            </a:extLst>
          </p:cNvPr>
          <p:cNvSpPr>
            <a:spLocks noGrp="1"/>
          </p:cNvSpPr>
          <p:nvPr>
            <p:ph type="sldNum" sz="quarter" idx="12"/>
          </p:nvPr>
        </p:nvSpPr>
        <p:spPr/>
        <p:txBody>
          <a:bodyPr/>
          <a:lstStyle/>
          <a:p>
            <a:fld id="{40FD0629-489C-2B4C-9462-5B2376EE3AC2}" type="slidenum">
              <a:rPr lang="en-US" smtClean="0"/>
              <a:t>9</a:t>
            </a:fld>
            <a:endParaRPr lang="en-US" dirty="0"/>
          </a:p>
        </p:txBody>
      </p:sp>
      <p:grpSp>
        <p:nvGrpSpPr>
          <p:cNvPr id="19" name="Group 18">
            <a:extLst>
              <a:ext uri="{FF2B5EF4-FFF2-40B4-BE49-F238E27FC236}">
                <a16:creationId xmlns:a16="http://schemas.microsoft.com/office/drawing/2014/main" id="{3A5C02F4-8885-3143-AEB8-3DA4892F3141}"/>
              </a:ext>
            </a:extLst>
          </p:cNvPr>
          <p:cNvGrpSpPr/>
          <p:nvPr/>
        </p:nvGrpSpPr>
        <p:grpSpPr>
          <a:xfrm>
            <a:off x="9100282" y="630195"/>
            <a:ext cx="2624223" cy="679622"/>
            <a:chOff x="9100282" y="630195"/>
            <a:chExt cx="2624223" cy="679622"/>
          </a:xfrm>
        </p:grpSpPr>
        <p:sp>
          <p:nvSpPr>
            <p:cNvPr id="5" name="Rectangle 4">
              <a:extLst>
                <a:ext uri="{FF2B5EF4-FFF2-40B4-BE49-F238E27FC236}">
                  <a16:creationId xmlns:a16="http://schemas.microsoft.com/office/drawing/2014/main" id="{3C8230E8-0CB0-F448-9467-49961987308F}"/>
                </a:ext>
              </a:extLst>
            </p:cNvPr>
            <p:cNvSpPr/>
            <p:nvPr/>
          </p:nvSpPr>
          <p:spPr>
            <a:xfrm>
              <a:off x="10725667" y="778477"/>
              <a:ext cx="998838" cy="531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Work</a:t>
              </a:r>
            </a:p>
          </p:txBody>
        </p:sp>
        <p:sp>
          <p:nvSpPr>
            <p:cNvPr id="6" name="Oval 5">
              <a:extLst>
                <a:ext uri="{FF2B5EF4-FFF2-40B4-BE49-F238E27FC236}">
                  <a16:creationId xmlns:a16="http://schemas.microsoft.com/office/drawing/2014/main" id="{AED07664-9B29-9641-9FB7-73BAB6C7EAFD}"/>
                </a:ext>
              </a:extLst>
            </p:cNvPr>
            <p:cNvSpPr/>
            <p:nvPr/>
          </p:nvSpPr>
          <p:spPr>
            <a:xfrm>
              <a:off x="9910120" y="797012"/>
              <a:ext cx="556054" cy="49427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cxnSp>
          <p:nvCxnSpPr>
            <p:cNvPr id="8" name="Straight Arrow Connector 7">
              <a:extLst>
                <a:ext uri="{FF2B5EF4-FFF2-40B4-BE49-F238E27FC236}">
                  <a16:creationId xmlns:a16="http://schemas.microsoft.com/office/drawing/2014/main" id="{5825E6CC-E636-CD4F-8A3B-6158CC243A99}"/>
                </a:ext>
              </a:extLst>
            </p:cNvPr>
            <p:cNvCxnSpPr>
              <a:stCxn id="6" idx="1"/>
            </p:cNvCxnSpPr>
            <p:nvPr/>
          </p:nvCxnSpPr>
          <p:spPr>
            <a:xfrm flipH="1" flipV="1">
              <a:off x="9514703" y="630195"/>
              <a:ext cx="476849" cy="239201"/>
            </a:xfrm>
            <a:prstGeom prst="straightConnector1">
              <a:avLst/>
            </a:prstGeom>
            <a:ln w="1905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77B6B92-167A-1444-ACB0-FBB4BE4B7182}"/>
                </a:ext>
              </a:extLst>
            </p:cNvPr>
            <p:cNvCxnSpPr>
              <a:cxnSpLocks/>
              <a:stCxn id="6" idx="1"/>
            </p:cNvCxnSpPr>
            <p:nvPr/>
          </p:nvCxnSpPr>
          <p:spPr>
            <a:xfrm flipH="1" flipV="1">
              <a:off x="9351536" y="782902"/>
              <a:ext cx="640016" cy="86494"/>
            </a:xfrm>
            <a:prstGeom prst="straightConnector1">
              <a:avLst/>
            </a:prstGeom>
            <a:ln w="1905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7803ECA-22F1-8345-A996-2938D04D1D87}"/>
                </a:ext>
              </a:extLst>
            </p:cNvPr>
            <p:cNvCxnSpPr>
              <a:cxnSpLocks/>
              <a:stCxn id="6" idx="2"/>
            </p:cNvCxnSpPr>
            <p:nvPr/>
          </p:nvCxnSpPr>
          <p:spPr>
            <a:xfrm flipH="1" flipV="1">
              <a:off x="9100282" y="1027906"/>
              <a:ext cx="809838" cy="16241"/>
            </a:xfrm>
            <a:prstGeom prst="straightConnector1">
              <a:avLst/>
            </a:prstGeom>
            <a:ln w="1905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D5C2A3A-7758-C745-94CB-90073B0393EF}"/>
                </a:ext>
              </a:extLst>
            </p:cNvPr>
            <p:cNvCxnSpPr>
              <a:cxnSpLocks/>
              <a:stCxn id="6" idx="3"/>
            </p:cNvCxnSpPr>
            <p:nvPr/>
          </p:nvCxnSpPr>
          <p:spPr>
            <a:xfrm flipH="1">
              <a:off x="9671546" y="1218898"/>
              <a:ext cx="320006" cy="90919"/>
            </a:xfrm>
            <a:prstGeom prst="straightConnector1">
              <a:avLst/>
            </a:prstGeom>
            <a:ln w="1905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FB01394-4482-8248-A6D3-EB8E74D9645B}"/>
                </a:ext>
              </a:extLst>
            </p:cNvPr>
            <p:cNvCxnSpPr>
              <a:stCxn id="6" idx="6"/>
              <a:endCxn id="5" idx="1"/>
            </p:cNvCxnSpPr>
            <p:nvPr/>
          </p:nvCxnSpPr>
          <p:spPr>
            <a:xfrm>
              <a:off x="10466174" y="1044147"/>
              <a:ext cx="259493" cy="0"/>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D044C09E-EC2C-CC49-B213-1985C2C1DEA3}"/>
              </a:ext>
            </a:extLst>
          </p:cNvPr>
          <p:cNvGrpSpPr/>
          <p:nvPr/>
        </p:nvGrpSpPr>
        <p:grpSpPr>
          <a:xfrm>
            <a:off x="8650057" y="3323495"/>
            <a:ext cx="3083008" cy="410734"/>
            <a:chOff x="8610600" y="4408401"/>
            <a:chExt cx="3083008" cy="410734"/>
          </a:xfrm>
        </p:grpSpPr>
        <p:sp>
          <p:nvSpPr>
            <p:cNvPr id="20" name="Rectangle 19">
              <a:extLst>
                <a:ext uri="{FF2B5EF4-FFF2-40B4-BE49-F238E27FC236}">
                  <a16:creationId xmlns:a16="http://schemas.microsoft.com/office/drawing/2014/main" id="{D9B66F60-7D76-0345-B751-F73DA544F33A}"/>
                </a:ext>
              </a:extLst>
            </p:cNvPr>
            <p:cNvSpPr/>
            <p:nvPr/>
          </p:nvSpPr>
          <p:spPr>
            <a:xfrm>
              <a:off x="8610600" y="4411362"/>
              <a:ext cx="3083008" cy="407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  </a:t>
              </a:r>
            </a:p>
          </p:txBody>
        </p:sp>
        <p:sp>
          <p:nvSpPr>
            <p:cNvPr id="21" name="Rectangle 20">
              <a:extLst>
                <a:ext uri="{FF2B5EF4-FFF2-40B4-BE49-F238E27FC236}">
                  <a16:creationId xmlns:a16="http://schemas.microsoft.com/office/drawing/2014/main" id="{109114AF-4487-6841-8CA2-5FF9F2397E80}"/>
                </a:ext>
              </a:extLst>
            </p:cNvPr>
            <p:cNvSpPr/>
            <p:nvPr/>
          </p:nvSpPr>
          <p:spPr>
            <a:xfrm>
              <a:off x="8610601" y="4411362"/>
              <a:ext cx="660056" cy="40777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xxxx</a:t>
              </a:r>
              <a:endParaRPr lang="en-US" dirty="0"/>
            </a:p>
          </p:txBody>
        </p:sp>
        <p:sp>
          <p:nvSpPr>
            <p:cNvPr id="22" name="Rectangle 21">
              <a:extLst>
                <a:ext uri="{FF2B5EF4-FFF2-40B4-BE49-F238E27FC236}">
                  <a16:creationId xmlns:a16="http://schemas.microsoft.com/office/drawing/2014/main" id="{8D1B1E77-6B79-5246-9BFE-7BE490BC10BE}"/>
                </a:ext>
              </a:extLst>
            </p:cNvPr>
            <p:cNvSpPr/>
            <p:nvPr/>
          </p:nvSpPr>
          <p:spPr>
            <a:xfrm>
              <a:off x="9270657" y="4410375"/>
              <a:ext cx="660056" cy="40777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yyyy</a:t>
              </a:r>
              <a:endParaRPr lang="en-US" dirty="0"/>
            </a:p>
          </p:txBody>
        </p:sp>
        <p:sp>
          <p:nvSpPr>
            <p:cNvPr id="23" name="Rectangle 22">
              <a:extLst>
                <a:ext uri="{FF2B5EF4-FFF2-40B4-BE49-F238E27FC236}">
                  <a16:creationId xmlns:a16="http://schemas.microsoft.com/office/drawing/2014/main" id="{CD941EE2-1545-CF43-84EA-828699A6F191}"/>
                </a:ext>
              </a:extLst>
            </p:cNvPr>
            <p:cNvSpPr/>
            <p:nvPr/>
          </p:nvSpPr>
          <p:spPr>
            <a:xfrm>
              <a:off x="9905057" y="4410375"/>
              <a:ext cx="660056" cy="4077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zzzz</a:t>
              </a:r>
            </a:p>
          </p:txBody>
        </p:sp>
        <p:sp>
          <p:nvSpPr>
            <p:cNvPr id="24" name="Rectangle 23">
              <a:extLst>
                <a:ext uri="{FF2B5EF4-FFF2-40B4-BE49-F238E27FC236}">
                  <a16:creationId xmlns:a16="http://schemas.microsoft.com/office/drawing/2014/main" id="{826DD50A-517D-8442-8DD1-4BBE7E998732}"/>
                </a:ext>
              </a:extLst>
            </p:cNvPr>
            <p:cNvSpPr/>
            <p:nvPr/>
          </p:nvSpPr>
          <p:spPr>
            <a:xfrm>
              <a:off x="10557824" y="4408401"/>
              <a:ext cx="660056" cy="407773"/>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tttt</a:t>
              </a:r>
              <a:endParaRPr lang="en-US" dirty="0"/>
            </a:p>
          </p:txBody>
        </p:sp>
      </p:grpSp>
    </p:spTree>
    <p:extLst>
      <p:ext uri="{BB962C8B-B14F-4D97-AF65-F5344CB8AC3E}">
        <p14:creationId xmlns:p14="http://schemas.microsoft.com/office/powerpoint/2010/main" val="106522915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 truth handling requirements</a:t>
            </a:r>
          </a:p>
        </p:txBody>
      </p:sp>
      <p:sp>
        <p:nvSpPr>
          <p:cNvPr id="3" name="Content Placeholder 2"/>
          <p:cNvSpPr>
            <a:spLocks noGrp="1"/>
          </p:cNvSpPr>
          <p:nvPr>
            <p:ph idx="1"/>
          </p:nvPr>
        </p:nvSpPr>
        <p:spPr/>
        <p:txBody>
          <a:bodyPr>
            <a:normAutofit lnSpcReduction="10000"/>
          </a:bodyPr>
          <a:lstStyle/>
          <a:p>
            <a:r>
              <a:rPr lang="en-US" dirty="0"/>
              <a:t>no MC truth-handling strategy is perfect, nor complete, but:</a:t>
            </a:r>
          </a:p>
          <a:p>
            <a:pPr lvl="1"/>
            <a:r>
              <a:rPr lang="en-US" dirty="0"/>
              <a:t>we need to give user a way to decide</a:t>
            </a:r>
          </a:p>
          <a:p>
            <a:r>
              <a:rPr lang="en-US" dirty="0"/>
              <a:t>transport need to provide/allow</a:t>
            </a:r>
          </a:p>
          <a:p>
            <a:pPr lvl="1"/>
            <a:r>
              <a:rPr lang="en-US" dirty="0"/>
              <a:t>links between mother and daughter particles</a:t>
            </a:r>
          </a:p>
          <a:p>
            <a:pPr lvl="1"/>
            <a:r>
              <a:rPr lang="en-US" dirty="0"/>
              <a:t>the possibility to flag particles as ‘to be stored’</a:t>
            </a:r>
          </a:p>
          <a:p>
            <a:pPr lvl="1"/>
            <a:r>
              <a:rPr lang="en-US" dirty="0"/>
              <a:t>possibility to introduce ‘rules’ what to store </a:t>
            </a:r>
          </a:p>
          <a:p>
            <a:pPr lvl="1"/>
            <a:r>
              <a:rPr lang="en-US" dirty="0"/>
              <a:t>a way to ‘reconnect’ tracks and hits if some are skipped </a:t>
            </a:r>
          </a:p>
          <a:p>
            <a:pPr lvl="2"/>
            <a:r>
              <a:rPr lang="en-US" dirty="0"/>
              <a:t>if we don’t store a particle, we need to update the daughter particles to point back to the last stored one in the chain</a:t>
            </a:r>
          </a:p>
          <a:p>
            <a:r>
              <a:rPr lang="en-US" dirty="0"/>
              <a:t>for the final output we need to have some event record</a:t>
            </a:r>
          </a:p>
          <a:p>
            <a:pPr lvl="1"/>
            <a:r>
              <a:rPr lang="en-US" dirty="0"/>
              <a:t>for our proof of principle, we can start with </a:t>
            </a:r>
            <a:r>
              <a:rPr lang="en-US" dirty="0" err="1"/>
              <a:t>HepMC</a:t>
            </a:r>
            <a:endParaRPr lang="en-US" dirty="0"/>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90</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26581717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 truth handling architecture</a:t>
            </a:r>
          </a:p>
        </p:txBody>
      </p:sp>
      <p:sp>
        <p:nvSpPr>
          <p:cNvPr id="3" name="Content Placeholder 2"/>
          <p:cNvSpPr>
            <a:spLocks noGrp="1"/>
          </p:cNvSpPr>
          <p:nvPr>
            <p:ph idx="1"/>
          </p:nvPr>
        </p:nvSpPr>
        <p:spPr/>
        <p:txBody>
          <a:bodyPr>
            <a:normAutofit/>
          </a:bodyPr>
          <a:lstStyle/>
          <a:p>
            <a:r>
              <a:rPr lang="en-US" dirty="0"/>
              <a:t>light coupling to transport</a:t>
            </a:r>
          </a:p>
          <a:p>
            <a:pPr lvl="1"/>
            <a:r>
              <a:rPr lang="en-US" dirty="0"/>
              <a:t>minimal ‘disturbance’ to transport threads</a:t>
            </a:r>
          </a:p>
          <a:p>
            <a:pPr lvl="1"/>
            <a:r>
              <a:rPr lang="en-US" dirty="0"/>
              <a:t>maximal flexibility of implementing custom particle history handlers</a:t>
            </a:r>
          </a:p>
          <a:p>
            <a:r>
              <a:rPr lang="en-US" dirty="0"/>
              <a:t>interface provided by </a:t>
            </a:r>
            <a:r>
              <a:rPr lang="en-US" dirty="0" err="1"/>
              <a:t>MCTruthMgr</a:t>
            </a:r>
            <a:endParaRPr lang="en-US" dirty="0"/>
          </a:p>
          <a:p>
            <a:pPr lvl="1"/>
            <a:r>
              <a:rPr lang="en-US" dirty="0"/>
              <a:t>receives (concurrent) notifications from transport threads about</a:t>
            </a:r>
          </a:p>
          <a:p>
            <a:pPr lvl="2"/>
            <a:r>
              <a:rPr lang="en-US" dirty="0"/>
              <a:t>adding (primary or secondary) new particles</a:t>
            </a:r>
          </a:p>
          <a:p>
            <a:pPr lvl="2"/>
            <a:r>
              <a:rPr lang="en-US" dirty="0"/>
              <a:t>ending particles</a:t>
            </a:r>
          </a:p>
          <a:p>
            <a:pPr lvl="2"/>
            <a:r>
              <a:rPr lang="en-US" dirty="0"/>
              <a:t>finishing events</a:t>
            </a:r>
          </a:p>
          <a:p>
            <a:pPr lvl="1"/>
            <a:r>
              <a:rPr lang="en-US" dirty="0"/>
              <a:t>delegates processing of particles history to concrete MC truth implementation</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91</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345096962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MC truth infrastructure and users code</a:t>
            </a:r>
          </a:p>
        </p:txBody>
      </p:sp>
      <p:sp>
        <p:nvSpPr>
          <p:cNvPr id="3" name="Content Placeholder 2"/>
          <p:cNvSpPr>
            <a:spLocks noGrp="1"/>
          </p:cNvSpPr>
          <p:nvPr>
            <p:ph idx="1"/>
          </p:nvPr>
        </p:nvSpPr>
        <p:spPr/>
        <p:txBody>
          <a:bodyPr>
            <a:normAutofit/>
          </a:bodyPr>
          <a:lstStyle/>
          <a:p>
            <a:r>
              <a:rPr lang="en-US" dirty="0" err="1"/>
              <a:t>MCTruthMgr</a:t>
            </a:r>
            <a:r>
              <a:rPr lang="en-US" dirty="0"/>
              <a:t> provides interface and underlying infrastructure for particles history</a:t>
            </a:r>
          </a:p>
          <a:p>
            <a:pPr lvl="1"/>
            <a:r>
              <a:rPr lang="en-US" dirty="0"/>
              <a:t>light-weight transient, intermediate event record</a:t>
            </a:r>
          </a:p>
          <a:p>
            <a:r>
              <a:rPr lang="en-US" dirty="0"/>
              <a:t>users code:</a:t>
            </a:r>
          </a:p>
          <a:p>
            <a:pPr lvl="1"/>
            <a:r>
              <a:rPr lang="en-US" dirty="0"/>
              <a:t>decision making (filtering) algorithm</a:t>
            </a:r>
          </a:p>
          <a:p>
            <a:pPr lvl="1"/>
            <a:r>
              <a:rPr lang="en-US" dirty="0"/>
              <a:t>conversion to users’ event format</a:t>
            </a:r>
          </a:p>
          <a:p>
            <a:r>
              <a:rPr lang="en-US" dirty="0"/>
              <a:t>concrete example implementation provided based on HepMC3 </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92</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47910920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ounded Rectangle 164"/>
          <p:cNvSpPr/>
          <p:nvPr/>
        </p:nvSpPr>
        <p:spPr>
          <a:xfrm>
            <a:off x="7571632" y="1860295"/>
            <a:ext cx="4508467" cy="4677965"/>
          </a:xfrm>
          <a:prstGeom prst="roundRect">
            <a:avLst/>
          </a:prstGeom>
          <a:gradFill flip="none" rotWithShape="1">
            <a:gsLst>
              <a:gs pos="0">
                <a:schemeClr val="accent3">
                  <a:tint val="100000"/>
                  <a:shade val="100000"/>
                  <a:satMod val="130000"/>
                  <a:alpha val="0"/>
                </a:schemeClr>
              </a:gs>
              <a:gs pos="100000">
                <a:schemeClr val="accent3">
                  <a:tint val="50000"/>
                  <a:shade val="100000"/>
                  <a:satMod val="350000"/>
                  <a:alpha val="0"/>
                </a:schemeClr>
              </a:gs>
            </a:gsLst>
            <a:lin ang="16200000" scaled="0"/>
            <a:tileRect/>
          </a:gradFill>
          <a:ln>
            <a:solidFill>
              <a:schemeClr val="accent2"/>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1219170"/>
            <a:endParaRPr lang="en-US" sz="1600">
              <a:solidFill>
                <a:prstClr val="white"/>
              </a:solidFill>
              <a:latin typeface="Century Gothic"/>
            </a:endParaRPr>
          </a:p>
        </p:txBody>
      </p:sp>
      <p:sp>
        <p:nvSpPr>
          <p:cNvPr id="2" name="Title 1"/>
          <p:cNvSpPr>
            <a:spLocks noGrp="1"/>
          </p:cNvSpPr>
          <p:nvPr>
            <p:ph type="title"/>
          </p:nvPr>
        </p:nvSpPr>
        <p:spPr/>
        <p:txBody>
          <a:bodyPr/>
          <a:lstStyle/>
          <a:p>
            <a:r>
              <a:rPr lang="en-US" sz="3200" dirty="0"/>
              <a:t>MC truth call sequence</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sz="667">
                <a:solidFill>
                  <a:prstClr val="black">
                    <a:lumMod val="65000"/>
                    <a:lumOff val="35000"/>
                  </a:prstClr>
                </a:solidFill>
                <a:latin typeface="Century Gothic"/>
              </a:rPr>
              <a:pPr defTabSz="1219170"/>
              <a:t>93</a:t>
            </a:fld>
            <a:endParaRPr lang="en-US" sz="667">
              <a:solidFill>
                <a:prstClr val="black">
                  <a:lumMod val="65000"/>
                  <a:lumOff val="35000"/>
                </a:prstClr>
              </a:solidFill>
              <a:latin typeface="Century Gothic"/>
            </a:endParaRPr>
          </a:p>
        </p:txBody>
      </p:sp>
      <p:sp>
        <p:nvSpPr>
          <p:cNvPr id="7" name="Down Arrow 6"/>
          <p:cNvSpPr/>
          <p:nvPr/>
        </p:nvSpPr>
        <p:spPr>
          <a:xfrm>
            <a:off x="1376396" y="1860294"/>
            <a:ext cx="839929" cy="4738449"/>
          </a:xfrm>
          <a:prstGeom prst="downArrow">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defTabSz="1219170"/>
            <a:r>
              <a:rPr lang="en-US" sz="1600" dirty="0" err="1">
                <a:solidFill>
                  <a:srgbClr val="000000"/>
                </a:solidFill>
                <a:latin typeface="Century Gothic"/>
              </a:rPr>
              <a:t>TransportTracks</a:t>
            </a:r>
            <a:r>
              <a:rPr lang="en-US" sz="1600" dirty="0">
                <a:solidFill>
                  <a:srgbClr val="000000"/>
                </a:solidFill>
                <a:latin typeface="Century Gothic"/>
              </a:rPr>
              <a:t> #2</a:t>
            </a:r>
          </a:p>
        </p:txBody>
      </p:sp>
      <p:sp>
        <p:nvSpPr>
          <p:cNvPr id="8" name="Slide Number Placeholder 3"/>
          <p:cNvSpPr txBox="1">
            <a:spLocks/>
          </p:cNvSpPr>
          <p:nvPr/>
        </p:nvSpPr>
        <p:spPr>
          <a:xfrm>
            <a:off x="7946393" y="6971421"/>
            <a:ext cx="3065343" cy="495405"/>
          </a:xfrm>
          <a:prstGeom prst="rect">
            <a:avLst/>
          </a:prstGeom>
        </p:spPr>
        <p:txBody>
          <a:bodyPr vert="horz" lIns="121920" tIns="60960" rIns="121920" bIns="60960" rtlCol="0" anchor="ctr"/>
          <a:lstStyle>
            <a:defPPr>
              <a:defRPr lang="en-US"/>
            </a:defPPr>
            <a:lvl1pPr marL="0" algn="ctr" defTabSz="914400" rtl="0" eaLnBrk="1" latinLnBrk="0" hangingPunct="1">
              <a:defRPr sz="8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fld id="{E8CDA558-EFE0-F547-B74D-8BBB961D5F5F}" type="slidenum">
              <a:rPr lang="en-US" sz="667">
                <a:solidFill>
                  <a:prstClr val="black">
                    <a:lumMod val="65000"/>
                    <a:lumOff val="35000"/>
                  </a:prstClr>
                </a:solidFill>
                <a:latin typeface="Century Gothic"/>
              </a:rPr>
              <a:pPr defTabSz="1219170"/>
              <a:t>93</a:t>
            </a:fld>
            <a:endParaRPr lang="en-US" sz="667">
              <a:solidFill>
                <a:prstClr val="black">
                  <a:lumMod val="65000"/>
                  <a:lumOff val="35000"/>
                </a:prstClr>
              </a:solidFill>
              <a:latin typeface="Century Gothic"/>
            </a:endParaRPr>
          </a:p>
        </p:txBody>
      </p:sp>
      <p:sp>
        <p:nvSpPr>
          <p:cNvPr id="9" name="Down Arrow 8"/>
          <p:cNvSpPr/>
          <p:nvPr/>
        </p:nvSpPr>
        <p:spPr>
          <a:xfrm>
            <a:off x="139444" y="1860293"/>
            <a:ext cx="839929" cy="4738451"/>
          </a:xfrm>
          <a:prstGeom prst="downArrow">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defTabSz="1219170"/>
            <a:r>
              <a:rPr lang="en-US" sz="1600" dirty="0" err="1">
                <a:solidFill>
                  <a:srgbClr val="000000"/>
                </a:solidFill>
                <a:latin typeface="Century Gothic"/>
              </a:rPr>
              <a:t>TransportTracks</a:t>
            </a:r>
            <a:r>
              <a:rPr lang="en-US" sz="1600" dirty="0">
                <a:solidFill>
                  <a:srgbClr val="000000"/>
                </a:solidFill>
                <a:latin typeface="Century Gothic"/>
              </a:rPr>
              <a:t> #1</a:t>
            </a:r>
          </a:p>
        </p:txBody>
      </p:sp>
      <p:sp>
        <p:nvSpPr>
          <p:cNvPr id="10" name="Rounded Rectangle 9"/>
          <p:cNvSpPr/>
          <p:nvPr/>
        </p:nvSpPr>
        <p:spPr>
          <a:xfrm>
            <a:off x="2933566" y="1860294"/>
            <a:ext cx="1979145" cy="4768661"/>
          </a:xfrm>
          <a:prstGeom prst="round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600" dirty="0">
              <a:solidFill>
                <a:prstClr val="white"/>
              </a:solidFill>
              <a:latin typeface="Century Gothic"/>
            </a:endParaRPr>
          </a:p>
        </p:txBody>
      </p:sp>
      <p:sp>
        <p:nvSpPr>
          <p:cNvPr id="11" name="Rounded Rectangle 10"/>
          <p:cNvSpPr/>
          <p:nvPr/>
        </p:nvSpPr>
        <p:spPr>
          <a:xfrm>
            <a:off x="5824696" y="1939789"/>
            <a:ext cx="1337077" cy="4477368"/>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defTabSz="1219170"/>
            <a:endParaRPr lang="en-US" sz="1600" dirty="0">
              <a:solidFill>
                <a:prstClr val="white"/>
              </a:solidFill>
              <a:latin typeface="Century Gothic"/>
            </a:endParaRPr>
          </a:p>
        </p:txBody>
      </p:sp>
      <p:sp>
        <p:nvSpPr>
          <p:cNvPr id="13" name="TextBox 12"/>
          <p:cNvSpPr txBox="1"/>
          <p:nvPr/>
        </p:nvSpPr>
        <p:spPr>
          <a:xfrm>
            <a:off x="4047805" y="2090084"/>
            <a:ext cx="3375932" cy="297454"/>
          </a:xfrm>
          <a:prstGeom prst="rect">
            <a:avLst/>
          </a:prstGeom>
          <a:noFill/>
        </p:spPr>
        <p:txBody>
          <a:bodyPr wrap="square" rtlCol="0">
            <a:spAutoFit/>
          </a:bodyPr>
          <a:lstStyle/>
          <a:p>
            <a:pPr defTabSz="1219170"/>
            <a:r>
              <a:rPr lang="en-US" sz="1333" dirty="0">
                <a:solidFill>
                  <a:srgbClr val="008000"/>
                </a:solidFill>
                <a:latin typeface="Century Gothic"/>
              </a:rPr>
              <a:t>add track to event #n</a:t>
            </a:r>
          </a:p>
        </p:txBody>
      </p:sp>
      <p:cxnSp>
        <p:nvCxnSpPr>
          <p:cNvPr id="14" name="Straight Arrow Connector 13"/>
          <p:cNvCxnSpPr/>
          <p:nvPr/>
        </p:nvCxnSpPr>
        <p:spPr>
          <a:xfrm>
            <a:off x="3841859" y="2812545"/>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4016133" y="2451527"/>
            <a:ext cx="3375932" cy="297454"/>
          </a:xfrm>
          <a:prstGeom prst="rect">
            <a:avLst/>
          </a:prstGeom>
          <a:noFill/>
        </p:spPr>
        <p:txBody>
          <a:bodyPr wrap="square" rtlCol="0">
            <a:spAutoFit/>
          </a:bodyPr>
          <a:lstStyle/>
          <a:p>
            <a:pPr defTabSz="1219170"/>
            <a:r>
              <a:rPr lang="en-US" sz="1333" dirty="0">
                <a:solidFill>
                  <a:srgbClr val="008000"/>
                </a:solidFill>
                <a:latin typeface="Century Gothic"/>
              </a:rPr>
              <a:t>add track to event #m</a:t>
            </a:r>
          </a:p>
        </p:txBody>
      </p:sp>
      <p:cxnSp>
        <p:nvCxnSpPr>
          <p:cNvPr id="16" name="Straight Arrow Connector 15"/>
          <p:cNvCxnSpPr/>
          <p:nvPr/>
        </p:nvCxnSpPr>
        <p:spPr>
          <a:xfrm>
            <a:off x="3832524" y="5064752"/>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4006798" y="4728086"/>
            <a:ext cx="3375932" cy="297454"/>
          </a:xfrm>
          <a:prstGeom prst="rect">
            <a:avLst/>
          </a:prstGeom>
          <a:noFill/>
        </p:spPr>
        <p:txBody>
          <a:bodyPr wrap="square" rtlCol="0">
            <a:spAutoFit/>
          </a:bodyPr>
          <a:lstStyle/>
          <a:p>
            <a:pPr defTabSz="1219170"/>
            <a:r>
              <a:rPr lang="en-US" sz="1333" dirty="0">
                <a:solidFill>
                  <a:srgbClr val="008000"/>
                </a:solidFill>
                <a:latin typeface="Century Gothic"/>
              </a:rPr>
              <a:t>add track to event #</a:t>
            </a:r>
            <a:r>
              <a:rPr lang="en-US" sz="1333" dirty="0" err="1">
                <a:solidFill>
                  <a:srgbClr val="008000"/>
                </a:solidFill>
                <a:latin typeface="Century Gothic"/>
              </a:rPr>
              <a:t>i</a:t>
            </a:r>
            <a:endParaRPr lang="en-US" sz="1333" dirty="0">
              <a:solidFill>
                <a:srgbClr val="008000"/>
              </a:solidFill>
              <a:latin typeface="Century Gothic"/>
            </a:endParaRPr>
          </a:p>
        </p:txBody>
      </p:sp>
      <p:cxnSp>
        <p:nvCxnSpPr>
          <p:cNvPr id="18" name="Straight Arrow Connector 17"/>
          <p:cNvCxnSpPr/>
          <p:nvPr/>
        </p:nvCxnSpPr>
        <p:spPr>
          <a:xfrm>
            <a:off x="711863" y="2418379"/>
            <a:ext cx="3304627" cy="2291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3873531" y="2442822"/>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711863" y="2112996"/>
            <a:ext cx="1251971" cy="297454"/>
          </a:xfrm>
          <a:prstGeom prst="rect">
            <a:avLst/>
          </a:prstGeom>
          <a:noFill/>
        </p:spPr>
        <p:txBody>
          <a:bodyPr wrap="square" rtlCol="0">
            <a:spAutoFit/>
          </a:bodyPr>
          <a:lstStyle/>
          <a:p>
            <a:pPr defTabSz="1219170"/>
            <a:r>
              <a:rPr lang="en-US" sz="1333" dirty="0">
                <a:solidFill>
                  <a:srgbClr val="008000"/>
                </a:solidFill>
                <a:latin typeface="Century Gothic"/>
              </a:rPr>
              <a:t>new track</a:t>
            </a:r>
          </a:p>
        </p:txBody>
      </p:sp>
      <p:cxnSp>
        <p:nvCxnSpPr>
          <p:cNvPr id="21" name="Straight Arrow Connector 20"/>
          <p:cNvCxnSpPr/>
          <p:nvPr/>
        </p:nvCxnSpPr>
        <p:spPr>
          <a:xfrm flipV="1">
            <a:off x="1898512" y="2812545"/>
            <a:ext cx="2091885"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1948164" y="2457938"/>
            <a:ext cx="1251971" cy="297454"/>
          </a:xfrm>
          <a:prstGeom prst="rect">
            <a:avLst/>
          </a:prstGeom>
          <a:noFill/>
        </p:spPr>
        <p:txBody>
          <a:bodyPr wrap="square" rtlCol="0">
            <a:spAutoFit/>
          </a:bodyPr>
          <a:lstStyle/>
          <a:p>
            <a:pPr defTabSz="1219170"/>
            <a:r>
              <a:rPr lang="en-US" sz="1333" dirty="0">
                <a:solidFill>
                  <a:srgbClr val="008000"/>
                </a:solidFill>
                <a:latin typeface="Century Gothic"/>
              </a:rPr>
              <a:t>new track</a:t>
            </a:r>
          </a:p>
        </p:txBody>
      </p:sp>
      <p:cxnSp>
        <p:nvCxnSpPr>
          <p:cNvPr id="23" name="Straight Arrow Connector 22"/>
          <p:cNvCxnSpPr/>
          <p:nvPr/>
        </p:nvCxnSpPr>
        <p:spPr>
          <a:xfrm>
            <a:off x="729253" y="5056380"/>
            <a:ext cx="3199128"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750409" y="4710092"/>
            <a:ext cx="1251971" cy="297454"/>
          </a:xfrm>
          <a:prstGeom prst="rect">
            <a:avLst/>
          </a:prstGeom>
          <a:noFill/>
        </p:spPr>
        <p:txBody>
          <a:bodyPr wrap="square" rtlCol="0">
            <a:spAutoFit/>
          </a:bodyPr>
          <a:lstStyle/>
          <a:p>
            <a:pPr defTabSz="1219170"/>
            <a:r>
              <a:rPr lang="en-US" sz="1333" dirty="0">
                <a:solidFill>
                  <a:srgbClr val="008000"/>
                </a:solidFill>
                <a:latin typeface="Century Gothic"/>
              </a:rPr>
              <a:t>new track</a:t>
            </a:r>
          </a:p>
        </p:txBody>
      </p:sp>
      <p:cxnSp>
        <p:nvCxnSpPr>
          <p:cNvPr id="25" name="Straight Arrow Connector 24"/>
          <p:cNvCxnSpPr/>
          <p:nvPr/>
        </p:nvCxnSpPr>
        <p:spPr>
          <a:xfrm>
            <a:off x="3862279" y="3731960"/>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4036553" y="3330583"/>
            <a:ext cx="3375932" cy="297454"/>
          </a:xfrm>
          <a:prstGeom prst="rect">
            <a:avLst/>
          </a:prstGeom>
          <a:noFill/>
        </p:spPr>
        <p:txBody>
          <a:bodyPr wrap="square" rtlCol="0">
            <a:spAutoFit/>
          </a:bodyPr>
          <a:lstStyle/>
          <a:p>
            <a:pPr defTabSz="1219170"/>
            <a:r>
              <a:rPr lang="en-US" sz="1333" dirty="0">
                <a:solidFill>
                  <a:srgbClr val="008000"/>
                </a:solidFill>
                <a:latin typeface="Century Gothic"/>
              </a:rPr>
              <a:t>add track to event #n</a:t>
            </a:r>
          </a:p>
        </p:txBody>
      </p:sp>
      <p:cxnSp>
        <p:nvCxnSpPr>
          <p:cNvPr id="27" name="Straight Arrow Connector 26"/>
          <p:cNvCxnSpPr/>
          <p:nvPr/>
        </p:nvCxnSpPr>
        <p:spPr>
          <a:xfrm>
            <a:off x="1898513" y="3738372"/>
            <a:ext cx="204223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TextBox 27"/>
          <p:cNvSpPr txBox="1"/>
          <p:nvPr/>
        </p:nvSpPr>
        <p:spPr>
          <a:xfrm>
            <a:off x="1898512" y="3395926"/>
            <a:ext cx="1251971" cy="297454"/>
          </a:xfrm>
          <a:prstGeom prst="rect">
            <a:avLst/>
          </a:prstGeom>
          <a:noFill/>
        </p:spPr>
        <p:txBody>
          <a:bodyPr wrap="square" rtlCol="0">
            <a:spAutoFit/>
          </a:bodyPr>
          <a:lstStyle/>
          <a:p>
            <a:pPr defTabSz="1219170"/>
            <a:r>
              <a:rPr lang="en-US" sz="1333" dirty="0">
                <a:solidFill>
                  <a:srgbClr val="008000"/>
                </a:solidFill>
                <a:latin typeface="Century Gothic"/>
              </a:rPr>
              <a:t>new track</a:t>
            </a:r>
          </a:p>
        </p:txBody>
      </p:sp>
      <p:cxnSp>
        <p:nvCxnSpPr>
          <p:cNvPr id="29" name="Straight Arrow Connector 28"/>
          <p:cNvCxnSpPr/>
          <p:nvPr/>
        </p:nvCxnSpPr>
        <p:spPr>
          <a:xfrm>
            <a:off x="3849915" y="5719485"/>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0" name="TextBox 29"/>
          <p:cNvSpPr txBox="1"/>
          <p:nvPr/>
        </p:nvSpPr>
        <p:spPr>
          <a:xfrm>
            <a:off x="4016133" y="5064751"/>
            <a:ext cx="3375932" cy="297454"/>
          </a:xfrm>
          <a:prstGeom prst="rect">
            <a:avLst/>
          </a:prstGeom>
          <a:noFill/>
        </p:spPr>
        <p:txBody>
          <a:bodyPr wrap="square" rtlCol="0">
            <a:spAutoFit/>
          </a:bodyPr>
          <a:lstStyle/>
          <a:p>
            <a:pPr defTabSz="1219170"/>
            <a:r>
              <a:rPr lang="en-US" sz="1333" dirty="0">
                <a:solidFill>
                  <a:srgbClr val="008000"/>
                </a:solidFill>
                <a:latin typeface="Century Gothic"/>
              </a:rPr>
              <a:t>add track to event #m</a:t>
            </a:r>
          </a:p>
        </p:txBody>
      </p:sp>
      <p:cxnSp>
        <p:nvCxnSpPr>
          <p:cNvPr id="31" name="Straight Arrow Connector 30"/>
          <p:cNvCxnSpPr/>
          <p:nvPr/>
        </p:nvCxnSpPr>
        <p:spPr>
          <a:xfrm>
            <a:off x="711863" y="5411751"/>
            <a:ext cx="321651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TextBox 31"/>
          <p:cNvSpPr txBox="1"/>
          <p:nvPr/>
        </p:nvSpPr>
        <p:spPr>
          <a:xfrm>
            <a:off x="711863" y="5083457"/>
            <a:ext cx="1251971" cy="297454"/>
          </a:xfrm>
          <a:prstGeom prst="rect">
            <a:avLst/>
          </a:prstGeom>
          <a:noFill/>
        </p:spPr>
        <p:txBody>
          <a:bodyPr wrap="square" rtlCol="0">
            <a:spAutoFit/>
          </a:bodyPr>
          <a:lstStyle/>
          <a:p>
            <a:pPr defTabSz="1219170"/>
            <a:r>
              <a:rPr lang="en-US" sz="1333" dirty="0">
                <a:solidFill>
                  <a:srgbClr val="008000"/>
                </a:solidFill>
                <a:latin typeface="Century Gothic"/>
              </a:rPr>
              <a:t>new track</a:t>
            </a:r>
          </a:p>
        </p:txBody>
      </p:sp>
      <p:cxnSp>
        <p:nvCxnSpPr>
          <p:cNvPr id="33" name="Straight Arrow Connector 32"/>
          <p:cNvCxnSpPr/>
          <p:nvPr/>
        </p:nvCxnSpPr>
        <p:spPr>
          <a:xfrm>
            <a:off x="3832524" y="3206145"/>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TextBox 33"/>
          <p:cNvSpPr txBox="1"/>
          <p:nvPr/>
        </p:nvSpPr>
        <p:spPr>
          <a:xfrm>
            <a:off x="4006798" y="2877850"/>
            <a:ext cx="3375932" cy="297454"/>
          </a:xfrm>
          <a:prstGeom prst="rect">
            <a:avLst/>
          </a:prstGeom>
          <a:noFill/>
        </p:spPr>
        <p:txBody>
          <a:bodyPr wrap="square" rtlCol="0">
            <a:spAutoFit/>
          </a:bodyPr>
          <a:lstStyle/>
          <a:p>
            <a:pPr defTabSz="1219170"/>
            <a:r>
              <a:rPr lang="en-US" sz="1333" dirty="0">
                <a:solidFill>
                  <a:srgbClr val="FF0000"/>
                </a:solidFill>
                <a:latin typeface="Century Gothic"/>
              </a:rPr>
              <a:t>end track</a:t>
            </a:r>
          </a:p>
        </p:txBody>
      </p:sp>
      <p:cxnSp>
        <p:nvCxnSpPr>
          <p:cNvPr id="35" name="Straight Arrow Connector 34"/>
          <p:cNvCxnSpPr/>
          <p:nvPr/>
        </p:nvCxnSpPr>
        <p:spPr>
          <a:xfrm>
            <a:off x="3832524" y="4487025"/>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6" name="TextBox 35"/>
          <p:cNvSpPr txBox="1"/>
          <p:nvPr/>
        </p:nvSpPr>
        <p:spPr>
          <a:xfrm>
            <a:off x="4006798" y="4162794"/>
            <a:ext cx="3375932" cy="297454"/>
          </a:xfrm>
          <a:prstGeom prst="rect">
            <a:avLst/>
          </a:prstGeom>
          <a:noFill/>
        </p:spPr>
        <p:txBody>
          <a:bodyPr wrap="square" rtlCol="0">
            <a:spAutoFit/>
          </a:bodyPr>
          <a:lstStyle/>
          <a:p>
            <a:pPr defTabSz="1219170"/>
            <a:r>
              <a:rPr lang="en-US" sz="1333" dirty="0">
                <a:solidFill>
                  <a:srgbClr val="FF0000"/>
                </a:solidFill>
                <a:latin typeface="Century Gothic"/>
              </a:rPr>
              <a:t>end track</a:t>
            </a:r>
          </a:p>
        </p:txBody>
      </p:sp>
      <p:cxnSp>
        <p:nvCxnSpPr>
          <p:cNvPr id="37" name="Straight Arrow Connector 36"/>
          <p:cNvCxnSpPr/>
          <p:nvPr/>
        </p:nvCxnSpPr>
        <p:spPr>
          <a:xfrm>
            <a:off x="3841859" y="6134837"/>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8" name="TextBox 37"/>
          <p:cNvSpPr txBox="1"/>
          <p:nvPr/>
        </p:nvSpPr>
        <p:spPr>
          <a:xfrm>
            <a:off x="3992057" y="5402927"/>
            <a:ext cx="3375932" cy="297454"/>
          </a:xfrm>
          <a:prstGeom prst="rect">
            <a:avLst/>
          </a:prstGeom>
          <a:noFill/>
        </p:spPr>
        <p:txBody>
          <a:bodyPr wrap="square" rtlCol="0">
            <a:spAutoFit/>
          </a:bodyPr>
          <a:lstStyle/>
          <a:p>
            <a:pPr defTabSz="1219170"/>
            <a:r>
              <a:rPr lang="en-US" sz="1333" dirty="0">
                <a:solidFill>
                  <a:srgbClr val="FF0000"/>
                </a:solidFill>
                <a:latin typeface="Century Gothic"/>
              </a:rPr>
              <a:t>end track</a:t>
            </a:r>
          </a:p>
        </p:txBody>
      </p:sp>
      <p:sp>
        <p:nvSpPr>
          <p:cNvPr id="39" name="TextBox 38"/>
          <p:cNvSpPr txBox="1"/>
          <p:nvPr/>
        </p:nvSpPr>
        <p:spPr>
          <a:xfrm>
            <a:off x="2933566" y="1840084"/>
            <a:ext cx="2770804" cy="338554"/>
          </a:xfrm>
          <a:prstGeom prst="rect">
            <a:avLst/>
          </a:prstGeom>
          <a:noFill/>
        </p:spPr>
        <p:txBody>
          <a:bodyPr wrap="square" rtlCol="0">
            <a:spAutoFit/>
          </a:bodyPr>
          <a:lstStyle/>
          <a:p>
            <a:pPr defTabSz="1219170"/>
            <a:r>
              <a:rPr lang="en-US" sz="1600" dirty="0" err="1">
                <a:solidFill>
                  <a:prstClr val="black"/>
                </a:solidFill>
                <a:latin typeface="Century Gothic"/>
              </a:rPr>
              <a:t>GeantPropagator</a:t>
            </a:r>
            <a:endParaRPr lang="en-US" sz="1600" dirty="0">
              <a:solidFill>
                <a:prstClr val="black"/>
              </a:solidFill>
              <a:latin typeface="Century Gothic"/>
            </a:endParaRPr>
          </a:p>
        </p:txBody>
      </p:sp>
      <p:sp>
        <p:nvSpPr>
          <p:cNvPr id="40" name="TextBox 39"/>
          <p:cNvSpPr txBox="1"/>
          <p:nvPr/>
        </p:nvSpPr>
        <p:spPr>
          <a:xfrm>
            <a:off x="5859969" y="1909199"/>
            <a:ext cx="1522761" cy="338554"/>
          </a:xfrm>
          <a:prstGeom prst="rect">
            <a:avLst/>
          </a:prstGeom>
          <a:noFill/>
        </p:spPr>
        <p:txBody>
          <a:bodyPr wrap="square" rtlCol="0">
            <a:spAutoFit/>
          </a:bodyPr>
          <a:lstStyle/>
          <a:p>
            <a:pPr defTabSz="1219170"/>
            <a:r>
              <a:rPr lang="en-US" sz="1600" dirty="0" err="1">
                <a:solidFill>
                  <a:prstClr val="black"/>
                </a:solidFill>
                <a:latin typeface="Century Gothic"/>
              </a:rPr>
              <a:t>MCTruthMgr</a:t>
            </a:r>
            <a:endParaRPr lang="en-US" sz="1600" dirty="0">
              <a:solidFill>
                <a:prstClr val="black"/>
              </a:solidFill>
              <a:latin typeface="Century Gothic"/>
            </a:endParaRPr>
          </a:p>
        </p:txBody>
      </p:sp>
      <p:cxnSp>
        <p:nvCxnSpPr>
          <p:cNvPr id="41" name="Straight Arrow Connector 40"/>
          <p:cNvCxnSpPr/>
          <p:nvPr/>
        </p:nvCxnSpPr>
        <p:spPr>
          <a:xfrm>
            <a:off x="1898512" y="3206144"/>
            <a:ext cx="2087032" cy="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2" name="TextBox 41"/>
          <p:cNvSpPr txBox="1"/>
          <p:nvPr/>
        </p:nvSpPr>
        <p:spPr>
          <a:xfrm>
            <a:off x="1943311" y="2877850"/>
            <a:ext cx="1251971" cy="297454"/>
          </a:xfrm>
          <a:prstGeom prst="rect">
            <a:avLst/>
          </a:prstGeom>
          <a:noFill/>
        </p:spPr>
        <p:txBody>
          <a:bodyPr wrap="square" rtlCol="0">
            <a:spAutoFit/>
          </a:bodyPr>
          <a:lstStyle/>
          <a:p>
            <a:pPr defTabSz="1219170"/>
            <a:r>
              <a:rPr lang="en-US" sz="1333" dirty="0">
                <a:solidFill>
                  <a:srgbClr val="FF0000"/>
                </a:solidFill>
                <a:latin typeface="Century Gothic"/>
              </a:rPr>
              <a:t>stop track</a:t>
            </a:r>
          </a:p>
        </p:txBody>
      </p:sp>
      <p:cxnSp>
        <p:nvCxnSpPr>
          <p:cNvPr id="43" name="Straight Arrow Connector 42"/>
          <p:cNvCxnSpPr/>
          <p:nvPr/>
        </p:nvCxnSpPr>
        <p:spPr>
          <a:xfrm>
            <a:off x="1898512" y="4491088"/>
            <a:ext cx="208703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TextBox 43"/>
          <p:cNvSpPr txBox="1"/>
          <p:nvPr/>
        </p:nvSpPr>
        <p:spPr>
          <a:xfrm>
            <a:off x="1943311" y="4089710"/>
            <a:ext cx="1251971" cy="297454"/>
          </a:xfrm>
          <a:prstGeom prst="rect">
            <a:avLst/>
          </a:prstGeom>
          <a:noFill/>
        </p:spPr>
        <p:txBody>
          <a:bodyPr wrap="square" rtlCol="0">
            <a:spAutoFit/>
          </a:bodyPr>
          <a:lstStyle/>
          <a:p>
            <a:pPr defTabSz="1219170"/>
            <a:r>
              <a:rPr lang="en-US" sz="1333" dirty="0">
                <a:solidFill>
                  <a:srgbClr val="FF0000"/>
                </a:solidFill>
                <a:latin typeface="Century Gothic"/>
              </a:rPr>
              <a:t>stop track</a:t>
            </a:r>
          </a:p>
        </p:txBody>
      </p:sp>
      <p:cxnSp>
        <p:nvCxnSpPr>
          <p:cNvPr id="45" name="Straight Arrow Connector 44"/>
          <p:cNvCxnSpPr/>
          <p:nvPr/>
        </p:nvCxnSpPr>
        <p:spPr>
          <a:xfrm flipV="1">
            <a:off x="1868758" y="5719485"/>
            <a:ext cx="2004773" cy="117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6" name="TextBox 45"/>
          <p:cNvSpPr txBox="1"/>
          <p:nvPr/>
        </p:nvSpPr>
        <p:spPr>
          <a:xfrm>
            <a:off x="1964184" y="5402928"/>
            <a:ext cx="1251971" cy="297454"/>
          </a:xfrm>
          <a:prstGeom prst="rect">
            <a:avLst/>
          </a:prstGeom>
          <a:noFill/>
        </p:spPr>
        <p:txBody>
          <a:bodyPr wrap="square" rtlCol="0">
            <a:spAutoFit/>
          </a:bodyPr>
          <a:lstStyle/>
          <a:p>
            <a:pPr defTabSz="1219170"/>
            <a:r>
              <a:rPr lang="en-US" sz="1333" dirty="0">
                <a:solidFill>
                  <a:srgbClr val="FF0000"/>
                </a:solidFill>
                <a:latin typeface="Century Gothic"/>
              </a:rPr>
              <a:t>stop track</a:t>
            </a:r>
          </a:p>
        </p:txBody>
      </p:sp>
      <p:cxnSp>
        <p:nvCxnSpPr>
          <p:cNvPr id="47" name="Straight Arrow Connector 46"/>
          <p:cNvCxnSpPr/>
          <p:nvPr/>
        </p:nvCxnSpPr>
        <p:spPr>
          <a:xfrm>
            <a:off x="3862279" y="4079712"/>
            <a:ext cx="280942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8" name="TextBox 47"/>
          <p:cNvSpPr txBox="1"/>
          <p:nvPr/>
        </p:nvSpPr>
        <p:spPr>
          <a:xfrm>
            <a:off x="4059059" y="3713159"/>
            <a:ext cx="3375932" cy="297454"/>
          </a:xfrm>
          <a:prstGeom prst="rect">
            <a:avLst/>
          </a:prstGeom>
          <a:noFill/>
        </p:spPr>
        <p:txBody>
          <a:bodyPr wrap="square" rtlCol="0">
            <a:spAutoFit/>
          </a:bodyPr>
          <a:lstStyle/>
          <a:p>
            <a:pPr defTabSz="1219170"/>
            <a:r>
              <a:rPr lang="en-US" sz="1333" dirty="0">
                <a:solidFill>
                  <a:srgbClr val="800000"/>
                </a:solidFill>
                <a:latin typeface="Century Gothic"/>
              </a:rPr>
              <a:t>close event #n</a:t>
            </a:r>
          </a:p>
        </p:txBody>
      </p:sp>
      <p:sp>
        <p:nvSpPr>
          <p:cNvPr id="49" name="Rounded Rectangle 48"/>
          <p:cNvSpPr/>
          <p:nvPr/>
        </p:nvSpPr>
        <p:spPr>
          <a:xfrm>
            <a:off x="8088641" y="2067074"/>
            <a:ext cx="1979145" cy="435008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defTabSz="1219170"/>
            <a:endParaRPr lang="en-US" sz="1600" dirty="0">
              <a:solidFill>
                <a:prstClr val="white"/>
              </a:solidFill>
              <a:latin typeface="Century Gothic"/>
            </a:endParaRPr>
          </a:p>
        </p:txBody>
      </p:sp>
      <p:sp>
        <p:nvSpPr>
          <p:cNvPr id="50" name="TextBox 49"/>
          <p:cNvSpPr txBox="1"/>
          <p:nvPr/>
        </p:nvSpPr>
        <p:spPr>
          <a:xfrm>
            <a:off x="8310718" y="2073491"/>
            <a:ext cx="2121631" cy="338554"/>
          </a:xfrm>
          <a:prstGeom prst="rect">
            <a:avLst/>
          </a:prstGeom>
          <a:noFill/>
        </p:spPr>
        <p:txBody>
          <a:bodyPr wrap="square" rtlCol="0">
            <a:spAutoFit/>
          </a:bodyPr>
          <a:lstStyle/>
          <a:p>
            <a:pPr defTabSz="1219170"/>
            <a:r>
              <a:rPr lang="en-US" sz="1600" dirty="0" err="1">
                <a:solidFill>
                  <a:prstClr val="black"/>
                </a:solidFill>
                <a:latin typeface="Century Gothic"/>
              </a:rPr>
              <a:t>HepMCTruth</a:t>
            </a:r>
            <a:endParaRPr lang="en-US" sz="1600" dirty="0">
              <a:solidFill>
                <a:prstClr val="black"/>
              </a:solidFill>
              <a:latin typeface="Century Gothic"/>
            </a:endParaRPr>
          </a:p>
        </p:txBody>
      </p:sp>
      <p:sp>
        <p:nvSpPr>
          <p:cNvPr id="52" name="TextBox 51"/>
          <p:cNvSpPr txBox="1"/>
          <p:nvPr/>
        </p:nvSpPr>
        <p:spPr>
          <a:xfrm>
            <a:off x="4006798" y="5767668"/>
            <a:ext cx="3375932" cy="297454"/>
          </a:xfrm>
          <a:prstGeom prst="rect">
            <a:avLst/>
          </a:prstGeom>
          <a:noFill/>
        </p:spPr>
        <p:txBody>
          <a:bodyPr wrap="square" rtlCol="0">
            <a:spAutoFit/>
          </a:bodyPr>
          <a:lstStyle/>
          <a:p>
            <a:pPr defTabSz="1219170"/>
            <a:r>
              <a:rPr lang="en-US" sz="1333" dirty="0">
                <a:solidFill>
                  <a:srgbClr val="800000"/>
                </a:solidFill>
                <a:latin typeface="Century Gothic"/>
              </a:rPr>
              <a:t>close event #m</a:t>
            </a:r>
          </a:p>
        </p:txBody>
      </p:sp>
      <p:cxnSp>
        <p:nvCxnSpPr>
          <p:cNvPr id="53" name="Straight Arrow Connector 52"/>
          <p:cNvCxnSpPr/>
          <p:nvPr/>
        </p:nvCxnSpPr>
        <p:spPr>
          <a:xfrm>
            <a:off x="6420589" y="4079709"/>
            <a:ext cx="2810729" cy="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a:off x="6410933" y="6134838"/>
            <a:ext cx="2810729" cy="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5" name="Can 54"/>
          <p:cNvSpPr/>
          <p:nvPr/>
        </p:nvSpPr>
        <p:spPr>
          <a:xfrm>
            <a:off x="10695436" y="1939789"/>
            <a:ext cx="820621" cy="4477368"/>
          </a:xfrm>
          <a:prstGeom prst="can">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defTabSz="1219170"/>
            <a:r>
              <a:rPr lang="en-US" sz="1600" dirty="0" err="1">
                <a:solidFill>
                  <a:prstClr val="white"/>
                </a:solidFill>
                <a:latin typeface="Century Gothic"/>
              </a:rPr>
              <a:t>HepMC.root</a:t>
            </a:r>
            <a:endParaRPr lang="en-US" sz="1600" dirty="0">
              <a:solidFill>
                <a:prstClr val="white"/>
              </a:solidFill>
              <a:latin typeface="Century Gothic"/>
            </a:endParaRPr>
          </a:p>
        </p:txBody>
      </p:sp>
      <p:cxnSp>
        <p:nvCxnSpPr>
          <p:cNvPr id="56" name="Straight Arrow Connector 55"/>
          <p:cNvCxnSpPr/>
          <p:nvPr/>
        </p:nvCxnSpPr>
        <p:spPr>
          <a:xfrm>
            <a:off x="8963274" y="4487025"/>
            <a:ext cx="198211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7" name="TextBox 56"/>
          <p:cNvSpPr txBox="1"/>
          <p:nvPr/>
        </p:nvSpPr>
        <p:spPr>
          <a:xfrm>
            <a:off x="9054193" y="4085650"/>
            <a:ext cx="2461864" cy="297454"/>
          </a:xfrm>
          <a:prstGeom prst="rect">
            <a:avLst/>
          </a:prstGeom>
          <a:noFill/>
        </p:spPr>
        <p:txBody>
          <a:bodyPr wrap="square" rtlCol="0">
            <a:spAutoFit/>
          </a:bodyPr>
          <a:lstStyle/>
          <a:p>
            <a:pPr defTabSz="1219170"/>
            <a:r>
              <a:rPr lang="en-US" sz="1333" dirty="0" err="1">
                <a:solidFill>
                  <a:prstClr val="black"/>
                </a:solidFill>
                <a:latin typeface="Century Gothic"/>
              </a:rPr>
              <a:t>writeHepMC</a:t>
            </a:r>
            <a:r>
              <a:rPr lang="en-US" sz="1333" dirty="0">
                <a:solidFill>
                  <a:prstClr val="black"/>
                </a:solidFill>
                <a:latin typeface="Century Gothic"/>
              </a:rPr>
              <a:t> event</a:t>
            </a:r>
          </a:p>
        </p:txBody>
      </p:sp>
      <p:cxnSp>
        <p:nvCxnSpPr>
          <p:cNvPr id="58" name="Straight Arrow Connector 57"/>
          <p:cNvCxnSpPr/>
          <p:nvPr/>
        </p:nvCxnSpPr>
        <p:spPr>
          <a:xfrm>
            <a:off x="9031382" y="6325435"/>
            <a:ext cx="198211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9" name="TextBox 58"/>
          <p:cNvSpPr txBox="1"/>
          <p:nvPr/>
        </p:nvSpPr>
        <p:spPr>
          <a:xfrm>
            <a:off x="9122301" y="5924059"/>
            <a:ext cx="2461864" cy="297454"/>
          </a:xfrm>
          <a:prstGeom prst="rect">
            <a:avLst/>
          </a:prstGeom>
          <a:noFill/>
        </p:spPr>
        <p:txBody>
          <a:bodyPr wrap="square" rtlCol="0">
            <a:spAutoFit/>
          </a:bodyPr>
          <a:lstStyle/>
          <a:p>
            <a:pPr defTabSz="1219170"/>
            <a:r>
              <a:rPr lang="en-US" sz="1333" dirty="0" err="1">
                <a:solidFill>
                  <a:prstClr val="black"/>
                </a:solidFill>
                <a:latin typeface="Century Gothic"/>
              </a:rPr>
              <a:t>writeHepMC</a:t>
            </a:r>
            <a:r>
              <a:rPr lang="en-US" sz="1333" dirty="0">
                <a:solidFill>
                  <a:prstClr val="black"/>
                </a:solidFill>
                <a:latin typeface="Century Gothic"/>
              </a:rPr>
              <a:t> event</a:t>
            </a:r>
          </a:p>
        </p:txBody>
      </p:sp>
      <p:sp>
        <p:nvSpPr>
          <p:cNvPr id="166" name="TextBox 165"/>
          <p:cNvSpPr txBox="1"/>
          <p:nvPr/>
        </p:nvSpPr>
        <p:spPr>
          <a:xfrm>
            <a:off x="8938251" y="1574632"/>
            <a:ext cx="2577807" cy="461665"/>
          </a:xfrm>
          <a:prstGeom prst="rect">
            <a:avLst/>
          </a:prstGeom>
          <a:noFill/>
        </p:spPr>
        <p:txBody>
          <a:bodyPr wrap="square" rtlCol="0">
            <a:spAutoFit/>
          </a:bodyPr>
          <a:lstStyle/>
          <a:p>
            <a:pPr defTabSz="1219170"/>
            <a:r>
              <a:rPr lang="en-US" sz="2400" dirty="0">
                <a:solidFill>
                  <a:prstClr val="black"/>
                </a:solidFill>
                <a:latin typeface="Century Gothic"/>
              </a:rPr>
              <a:t>users’ code</a:t>
            </a:r>
          </a:p>
        </p:txBody>
      </p:sp>
      <p:cxnSp>
        <p:nvCxnSpPr>
          <p:cNvPr id="176" name="Straight Connector 175"/>
          <p:cNvCxnSpPr/>
          <p:nvPr/>
        </p:nvCxnSpPr>
        <p:spPr>
          <a:xfrm>
            <a:off x="5371330" y="1840085"/>
            <a:ext cx="43143" cy="4788871"/>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78" name="Straight Arrow Connector 177"/>
          <p:cNvCxnSpPr/>
          <p:nvPr/>
        </p:nvCxnSpPr>
        <p:spPr>
          <a:xfrm>
            <a:off x="6691650" y="2418379"/>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p:nvPr/>
        </p:nvCxnSpPr>
        <p:spPr>
          <a:xfrm>
            <a:off x="6682953" y="2812545"/>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0" name="Straight Arrow Connector 179"/>
          <p:cNvCxnSpPr/>
          <p:nvPr/>
        </p:nvCxnSpPr>
        <p:spPr>
          <a:xfrm>
            <a:off x="6659337" y="3212768"/>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1" name="Straight Arrow Connector 180"/>
          <p:cNvCxnSpPr/>
          <p:nvPr/>
        </p:nvCxnSpPr>
        <p:spPr>
          <a:xfrm>
            <a:off x="6651281" y="3731959"/>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2" name="Straight Arrow Connector 181"/>
          <p:cNvCxnSpPr/>
          <p:nvPr/>
        </p:nvCxnSpPr>
        <p:spPr>
          <a:xfrm>
            <a:off x="6659337" y="4491088"/>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3" name="Straight Arrow Connector 182"/>
          <p:cNvCxnSpPr/>
          <p:nvPr/>
        </p:nvCxnSpPr>
        <p:spPr>
          <a:xfrm>
            <a:off x="6682953" y="5083456"/>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84" name="Straight Arrow Connector 183"/>
          <p:cNvCxnSpPr/>
          <p:nvPr/>
        </p:nvCxnSpPr>
        <p:spPr>
          <a:xfrm>
            <a:off x="6659337" y="5731221"/>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3910786" y="5405906"/>
            <a:ext cx="2809421"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8" name="Straight Arrow Connector 67"/>
          <p:cNvCxnSpPr/>
          <p:nvPr/>
        </p:nvCxnSpPr>
        <p:spPr>
          <a:xfrm>
            <a:off x="6691650" y="5411751"/>
            <a:ext cx="136723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10406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 truth output status</a:t>
            </a:r>
          </a:p>
        </p:txBody>
      </p:sp>
      <p:sp>
        <p:nvSpPr>
          <p:cNvPr id="3" name="Content Placeholder 2"/>
          <p:cNvSpPr>
            <a:spLocks noGrp="1"/>
          </p:cNvSpPr>
          <p:nvPr>
            <p:ph idx="1"/>
          </p:nvPr>
        </p:nvSpPr>
        <p:spPr/>
        <p:txBody>
          <a:bodyPr>
            <a:normAutofit/>
          </a:bodyPr>
          <a:lstStyle/>
          <a:p>
            <a:r>
              <a:rPr lang="en-US" dirty="0" err="1"/>
              <a:t>GeantV</a:t>
            </a:r>
            <a:r>
              <a:rPr lang="en-US" dirty="0"/>
              <a:t> MC truth manager provides handles to deal with particles history</a:t>
            </a:r>
          </a:p>
          <a:p>
            <a:pPr lvl="1"/>
            <a:r>
              <a:rPr lang="en-US" dirty="0"/>
              <a:t>allows ‘physics’ studies</a:t>
            </a:r>
          </a:p>
          <a:p>
            <a:pPr lvl="1"/>
            <a:r>
              <a:rPr lang="en-US" dirty="0"/>
              <a:t>first implementation, further iterations possible to look in detail at performance</a:t>
            </a:r>
          </a:p>
          <a:p>
            <a:r>
              <a:rPr lang="en-US" dirty="0"/>
              <a:t>example implementation based on HepMC3 provided</a:t>
            </a:r>
          </a:p>
          <a:p>
            <a:r>
              <a:rPr lang="en-US" dirty="0"/>
              <a:t>further performance testing/improvements in highly concurrent environment to be studied </a:t>
            </a:r>
          </a:p>
        </p:txBody>
      </p:sp>
      <p:sp>
        <p:nvSpPr>
          <p:cNvPr id="6" name="Slide Number Placeholder 5"/>
          <p:cNvSpPr>
            <a:spLocks noGrp="1"/>
          </p:cNvSpPr>
          <p:nvPr>
            <p:ph type="sldNum" sz="quarter" idx="12"/>
          </p:nvPr>
        </p:nvSpPr>
        <p:spPr/>
        <p:txBody>
          <a:bodyPr/>
          <a:lstStyle/>
          <a:p>
            <a:pPr defTabSz="1219170"/>
            <a:fld id="{4A822907-8A9D-4F6B-98F6-913902AD56B5}" type="slidenum">
              <a:rPr lang="en-US">
                <a:solidFill>
                  <a:prstClr val="black">
                    <a:lumMod val="65000"/>
                    <a:lumOff val="35000"/>
                  </a:prstClr>
                </a:solidFill>
                <a:latin typeface="Century Gothic"/>
              </a:rPr>
              <a:pPr defTabSz="1219170"/>
              <a:t>94</a:t>
            </a:fld>
            <a:endParaRPr lang="en-US">
              <a:solidFill>
                <a:prstClr val="black">
                  <a:lumMod val="65000"/>
                  <a:lumOff val="35000"/>
                </a:prstClr>
              </a:solidFill>
              <a:latin typeface="Century Gothic"/>
            </a:endParaRPr>
          </a:p>
        </p:txBody>
      </p:sp>
    </p:spTree>
    <p:extLst>
      <p:ext uri="{BB962C8B-B14F-4D97-AF65-F5344CB8AC3E}">
        <p14:creationId xmlns:p14="http://schemas.microsoft.com/office/powerpoint/2010/main" val="9371134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8DFA-4CE3-3A47-A447-9123E0B4CDD2}"/>
              </a:ext>
            </a:extLst>
          </p:cNvPr>
          <p:cNvSpPr>
            <a:spLocks noGrp="1"/>
          </p:cNvSpPr>
          <p:nvPr>
            <p:ph type="title"/>
          </p:nvPr>
        </p:nvSpPr>
        <p:spPr/>
        <p:txBody>
          <a:bodyPr/>
          <a:lstStyle/>
          <a:p>
            <a:r>
              <a:rPr lang="en-US" dirty="0"/>
              <a:t>Vectorized EM physics</a:t>
            </a:r>
          </a:p>
        </p:txBody>
      </p:sp>
      <p:sp>
        <p:nvSpPr>
          <p:cNvPr id="3" name="Text Placeholder 2">
            <a:extLst>
              <a:ext uri="{FF2B5EF4-FFF2-40B4-BE49-F238E27FC236}">
                <a16:creationId xmlns:a16="http://schemas.microsoft.com/office/drawing/2014/main" id="{710E59F3-82B1-1346-BE65-B167891547DF}"/>
              </a:ext>
            </a:extLst>
          </p:cNvPr>
          <p:cNvSpPr>
            <a:spLocks noGrp="1"/>
          </p:cNvSpPr>
          <p:nvPr>
            <p:ph type="body" idx="1"/>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E81BC3F4-74D8-334E-ACE8-B467562E0835}"/>
              </a:ext>
            </a:extLst>
          </p:cNvPr>
          <p:cNvSpPr>
            <a:spLocks noGrp="1"/>
          </p:cNvSpPr>
          <p:nvPr>
            <p:ph type="sldNum" sz="quarter" idx="12"/>
          </p:nvPr>
        </p:nvSpPr>
        <p:spPr/>
        <p:txBody>
          <a:bodyPr/>
          <a:lstStyle/>
          <a:p>
            <a:fld id="{40FD0629-489C-2B4C-9462-5B2376EE3AC2}" type="slidenum">
              <a:rPr lang="en-US" smtClean="0"/>
              <a:t>95</a:t>
            </a:fld>
            <a:endParaRPr lang="en-US"/>
          </a:p>
        </p:txBody>
      </p:sp>
    </p:spTree>
    <p:extLst>
      <p:ext uri="{BB962C8B-B14F-4D97-AF65-F5344CB8AC3E}">
        <p14:creationId xmlns:p14="http://schemas.microsoft.com/office/powerpoint/2010/main" val="47986564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1371E-2D8F-224E-922C-FAEF8DA4DC19}"/>
              </a:ext>
            </a:extLst>
          </p:cNvPr>
          <p:cNvSpPr>
            <a:spLocks noGrp="1"/>
          </p:cNvSpPr>
          <p:nvPr>
            <p:ph type="title"/>
          </p:nvPr>
        </p:nvSpPr>
        <p:spPr>
          <a:xfrm>
            <a:off x="2089995" y="118725"/>
            <a:ext cx="7848366" cy="646476"/>
          </a:xfrm>
        </p:spPr>
        <p:txBody>
          <a:bodyPr>
            <a:normAutofit fontScale="90000"/>
          </a:bodyPr>
          <a:lstStyle/>
          <a:p>
            <a:r>
              <a:rPr lang="en-US" dirty="0"/>
              <a:t>Vectorized EM physics models – Intro</a:t>
            </a:r>
          </a:p>
        </p:txBody>
      </p:sp>
      <p:sp>
        <p:nvSpPr>
          <p:cNvPr id="3" name="Content Placeholder 2">
            <a:extLst>
              <a:ext uri="{FF2B5EF4-FFF2-40B4-BE49-F238E27FC236}">
                <a16:creationId xmlns:a16="http://schemas.microsoft.com/office/drawing/2014/main" id="{475D16B5-C228-4F40-B729-2A3FAF768D2F}"/>
              </a:ext>
            </a:extLst>
          </p:cNvPr>
          <p:cNvSpPr>
            <a:spLocks noGrp="1"/>
          </p:cNvSpPr>
          <p:nvPr>
            <p:ph idx="1"/>
          </p:nvPr>
        </p:nvSpPr>
        <p:spPr>
          <a:xfrm>
            <a:off x="674557" y="1424066"/>
            <a:ext cx="10679243" cy="4602995"/>
          </a:xfrm>
        </p:spPr>
        <p:txBody>
          <a:bodyPr>
            <a:normAutofit lnSpcReduction="10000"/>
          </a:bodyPr>
          <a:lstStyle/>
          <a:p>
            <a:r>
              <a:rPr lang="en-US" sz="2400" dirty="0"/>
              <a:t>A </a:t>
            </a:r>
            <a:r>
              <a:rPr lang="en-US" sz="2400" b="1" dirty="0"/>
              <a:t>simulation step</a:t>
            </a:r>
            <a:r>
              <a:rPr lang="en-US" sz="2400" dirty="0"/>
              <a:t>, limited by a discrete physics interaction, can be divided into </a:t>
            </a:r>
            <a:r>
              <a:rPr lang="en-US" sz="2400" b="1" dirty="0"/>
              <a:t>two</a:t>
            </a:r>
            <a:r>
              <a:rPr lang="en-US" sz="2400" dirty="0"/>
              <a:t> distinct parts</a:t>
            </a:r>
          </a:p>
          <a:p>
            <a:pPr lvl="1"/>
            <a:r>
              <a:rPr lang="en-US" sz="2000" b="1" dirty="0"/>
              <a:t>Select the physics interaction </a:t>
            </a:r>
            <a:r>
              <a:rPr lang="en-US" sz="2000" dirty="0"/>
              <a:t>with the corresponding interaction point:</a:t>
            </a:r>
          </a:p>
          <a:p>
            <a:pPr lvl="2"/>
            <a:r>
              <a:rPr lang="en-US" sz="1800" dirty="0"/>
              <a:t>Driven by the integrated cross section values of the physics </a:t>
            </a:r>
          </a:p>
          <a:p>
            <a:pPr lvl="2"/>
            <a:r>
              <a:rPr lang="en-US" sz="1800" dirty="0"/>
              <a:t>Cross section table lookups and interpolations (Memory bounded operations with very little mathematical computations)</a:t>
            </a:r>
          </a:p>
          <a:p>
            <a:pPr lvl="1"/>
            <a:r>
              <a:rPr lang="en-US" sz="2000" b="1" dirty="0"/>
              <a:t>Invoke</a:t>
            </a:r>
            <a:r>
              <a:rPr lang="en-US" sz="2000" dirty="0"/>
              <a:t> </a:t>
            </a:r>
            <a:r>
              <a:rPr lang="en-US" sz="2000" b="1" dirty="0"/>
              <a:t>the interaction </a:t>
            </a:r>
            <a:r>
              <a:rPr lang="en-US" sz="2000" dirty="0">
                <a:sym typeface="Wingdings" pitchFamily="2" charset="2"/>
              </a:rPr>
              <a:t>(</a:t>
            </a:r>
            <a:r>
              <a:rPr lang="en-US" sz="2000" b="1" dirty="0">
                <a:sym typeface="Wingdings" pitchFamily="2" charset="2"/>
              </a:rPr>
              <a:t>final state sampling</a:t>
            </a:r>
            <a:r>
              <a:rPr lang="en-US" sz="2000" dirty="0">
                <a:sym typeface="Wingdings" pitchFamily="2" charset="2"/>
              </a:rPr>
              <a:t>):</a:t>
            </a:r>
          </a:p>
          <a:p>
            <a:pPr lvl="2"/>
            <a:r>
              <a:rPr lang="en-US" sz="1800" dirty="0"/>
              <a:t>Computation of the post-interaction kinematical state of the primary particle </a:t>
            </a:r>
          </a:p>
          <a:p>
            <a:pPr lvl="2"/>
            <a:r>
              <a:rPr lang="en-US" sz="1800" dirty="0"/>
              <a:t>Generation of possible secondary particles </a:t>
            </a:r>
          </a:p>
          <a:p>
            <a:pPr lvl="2"/>
            <a:r>
              <a:rPr lang="en-US" sz="1800" dirty="0"/>
              <a:t>Contains significantly more mathematical operations (CPU bounded)</a:t>
            </a:r>
          </a:p>
          <a:p>
            <a:r>
              <a:rPr lang="en-US" sz="2400" dirty="0"/>
              <a:t>The</a:t>
            </a:r>
            <a:r>
              <a:rPr lang="en-US" sz="2400" b="1" dirty="0"/>
              <a:t> final state computation </a:t>
            </a:r>
            <a:r>
              <a:rPr lang="en-US" sz="2400" dirty="0"/>
              <a:t>includes generation of </a:t>
            </a:r>
            <a:r>
              <a:rPr lang="en-US" sz="2400" b="1" dirty="0"/>
              <a:t>stochastic variables </a:t>
            </a:r>
            <a:r>
              <a:rPr lang="en-US" sz="2400" dirty="0"/>
              <a:t>from their probability distributions determined by the corresponding differential (in energy, angle) cross sections (DCS) of the underlying physics interaction</a:t>
            </a:r>
          </a:p>
          <a:p>
            <a:pPr lvl="1"/>
            <a:r>
              <a:rPr lang="en-US" sz="2000" b="1" dirty="0"/>
              <a:t>Composition-rejection</a:t>
            </a:r>
            <a:r>
              <a:rPr lang="en-US" sz="2000" dirty="0"/>
              <a:t> method is typically used in Geant4 to sample from these PDFs</a:t>
            </a:r>
          </a:p>
          <a:p>
            <a:endParaRPr lang="en-US" sz="2600" dirty="0"/>
          </a:p>
          <a:p>
            <a:pPr marL="914400" lvl="2" indent="0">
              <a:buNone/>
            </a:pPr>
            <a:endParaRPr lang="en-US" dirty="0"/>
          </a:p>
        </p:txBody>
      </p:sp>
      <p:sp>
        <p:nvSpPr>
          <p:cNvPr id="4" name="Slide Number Placeholder 3">
            <a:extLst>
              <a:ext uri="{FF2B5EF4-FFF2-40B4-BE49-F238E27FC236}">
                <a16:creationId xmlns:a16="http://schemas.microsoft.com/office/drawing/2014/main" id="{D16E400A-710C-1649-BE0B-D8C69A088ACE}"/>
              </a:ext>
            </a:extLst>
          </p:cNvPr>
          <p:cNvSpPr>
            <a:spLocks noGrp="1"/>
          </p:cNvSpPr>
          <p:nvPr>
            <p:ph type="sldNum" sz="quarter" idx="12"/>
          </p:nvPr>
        </p:nvSpPr>
        <p:spPr/>
        <p:txBody>
          <a:bodyPr/>
          <a:lstStyle/>
          <a:p>
            <a:fld id="{40FD0629-489C-2B4C-9462-5B2376EE3AC2}" type="slidenum">
              <a:rPr lang="en-US" smtClean="0"/>
              <a:t>96</a:t>
            </a:fld>
            <a:endParaRPr lang="en-US"/>
          </a:p>
        </p:txBody>
      </p:sp>
    </p:spTree>
    <p:extLst>
      <p:ext uri="{BB962C8B-B14F-4D97-AF65-F5344CB8AC3E}">
        <p14:creationId xmlns:p14="http://schemas.microsoft.com/office/powerpoint/2010/main" val="405371549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lide Number"/>
          <p:cNvSpPr txBox="1">
            <a:spLocks noGrp="1"/>
          </p:cNvSpPr>
          <p:nvPr>
            <p:ph type="sldNum" sz="quarter" idx="2"/>
          </p:nvPr>
        </p:nvSpPr>
        <p:spPr>
          <a:xfrm>
            <a:off x="6049704" y="6539338"/>
            <a:ext cx="167916" cy="268288"/>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97</a:t>
            </a:fld>
            <a:endParaRPr/>
          </a:p>
        </p:txBody>
      </p:sp>
      <p:sp>
        <p:nvSpPr>
          <p:cNvPr id="49" name="Content Placeholder 2">
            <a:extLst>
              <a:ext uri="{FF2B5EF4-FFF2-40B4-BE49-F238E27FC236}">
                <a16:creationId xmlns:a16="http://schemas.microsoft.com/office/drawing/2014/main" id="{8E74754F-684A-3746-BE93-59DBBBEEAADB}"/>
              </a:ext>
            </a:extLst>
          </p:cNvPr>
          <p:cNvSpPr txBox="1">
            <a:spLocks/>
          </p:cNvSpPr>
          <p:nvPr/>
        </p:nvSpPr>
        <p:spPr>
          <a:xfrm>
            <a:off x="877998" y="961389"/>
            <a:ext cx="10679243" cy="363978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t>Rejection Sampling:</a:t>
            </a:r>
          </a:p>
          <a:p>
            <a:pPr lvl="1"/>
            <a:r>
              <a:rPr lang="en-US" sz="2000" dirty="0"/>
              <a:t>Unpredictable n. of loop executions: Exit condition depends on the outcome of the stochastic variable </a:t>
            </a:r>
          </a:p>
          <a:p>
            <a:pPr lvl="1"/>
            <a:r>
              <a:rPr lang="en-US" sz="2000" dirty="0"/>
              <a:t>Non deterministic behavior for the different tracks filled into the vector register, resulting in undesired divergence and eventually loss of potential computational gain</a:t>
            </a:r>
          </a:p>
          <a:p>
            <a:pPr lvl="1"/>
            <a:r>
              <a:rPr lang="en-US" sz="2000" dirty="0"/>
              <a:t>Solution: lane refilling</a:t>
            </a:r>
          </a:p>
          <a:p>
            <a:r>
              <a:rPr lang="en-US" sz="2600" b="1" dirty="0"/>
              <a:t>Table Sampling:</a:t>
            </a:r>
          </a:p>
          <a:p>
            <a:pPr lvl="1"/>
            <a:r>
              <a:rPr lang="en-US" sz="2000" b="1" dirty="0"/>
              <a:t>Alias</a:t>
            </a:r>
            <a:r>
              <a:rPr lang="en-US" sz="2000" dirty="0"/>
              <a:t> method efficiently generates samples of discrete stochastic variables</a:t>
            </a:r>
          </a:p>
          <a:p>
            <a:pPr lvl="1"/>
            <a:r>
              <a:rPr lang="en-US" sz="2000" dirty="0"/>
              <a:t>An intermediate </a:t>
            </a:r>
            <a:r>
              <a:rPr lang="en-US" sz="2000" b="1" dirty="0"/>
              <a:t>discrete random variable </a:t>
            </a:r>
            <a:r>
              <a:rPr lang="en-US" sz="2000" dirty="0"/>
              <a:t>is introduced by partitioning the range of the original continuous PDFs into distinct intervals</a:t>
            </a:r>
          </a:p>
          <a:p>
            <a:pPr lvl="2"/>
            <a:r>
              <a:rPr lang="en-US" dirty="0"/>
              <a:t>new discrete variable is the probability of having the original continuous variable lying in a given interval </a:t>
            </a:r>
          </a:p>
          <a:p>
            <a:pPr lvl="1"/>
            <a:r>
              <a:rPr lang="en-US" sz="2000" b="1" dirty="0"/>
              <a:t>Appropriate partitions </a:t>
            </a:r>
            <a:r>
              <a:rPr lang="en-US" sz="2000" dirty="0"/>
              <a:t>of the original variable range and/or </a:t>
            </a:r>
            <a:r>
              <a:rPr lang="en-US" sz="2000" b="1" dirty="0"/>
              <a:t>variable transformations</a:t>
            </a:r>
            <a:r>
              <a:rPr lang="en-US" sz="2000" dirty="0"/>
              <a:t> are used  to transform the original PDF to a smooth function, in order to have a linear behavior of the PDF over each discrete interval</a:t>
            </a:r>
          </a:p>
        </p:txBody>
      </p:sp>
      <p:grpSp>
        <p:nvGrpSpPr>
          <p:cNvPr id="50" name="Group 49">
            <a:extLst>
              <a:ext uri="{FF2B5EF4-FFF2-40B4-BE49-F238E27FC236}">
                <a16:creationId xmlns:a16="http://schemas.microsoft.com/office/drawing/2014/main" id="{64933508-8312-7A44-A2A5-FF43AC87254F}"/>
              </a:ext>
            </a:extLst>
          </p:cNvPr>
          <p:cNvGrpSpPr/>
          <p:nvPr/>
        </p:nvGrpSpPr>
        <p:grpSpPr>
          <a:xfrm>
            <a:off x="1908022" y="4630716"/>
            <a:ext cx="8451279" cy="2074838"/>
            <a:chOff x="1725740" y="1810035"/>
            <a:chExt cx="9031237" cy="2335085"/>
          </a:xfrm>
        </p:grpSpPr>
        <p:grpSp>
          <p:nvGrpSpPr>
            <p:cNvPr id="51" name="Physics Model Handler">
              <a:extLst>
                <a:ext uri="{FF2B5EF4-FFF2-40B4-BE49-F238E27FC236}">
                  <a16:creationId xmlns:a16="http://schemas.microsoft.com/office/drawing/2014/main" id="{178802DB-7A5F-6743-9D6A-37066619DC94}"/>
                </a:ext>
              </a:extLst>
            </p:cNvPr>
            <p:cNvGrpSpPr/>
            <p:nvPr/>
          </p:nvGrpSpPr>
          <p:grpSpPr>
            <a:xfrm>
              <a:off x="4342601" y="1938436"/>
              <a:ext cx="962820" cy="962819"/>
              <a:chOff x="25076" y="-282913"/>
              <a:chExt cx="1925638" cy="1925637"/>
            </a:xfrm>
          </p:grpSpPr>
          <p:sp>
            <p:nvSpPr>
              <p:cNvPr id="89" name="Physics Model Handler">
                <a:extLst>
                  <a:ext uri="{FF2B5EF4-FFF2-40B4-BE49-F238E27FC236}">
                    <a16:creationId xmlns:a16="http://schemas.microsoft.com/office/drawing/2014/main" id="{EF5D69B4-93C4-1E4B-8806-F619EBA32F0B}"/>
                  </a:ext>
                </a:extLst>
              </p:cNvPr>
              <p:cNvSpPr/>
              <p:nvPr/>
            </p:nvSpPr>
            <p:spPr>
              <a:xfrm>
                <a:off x="82023" y="-219628"/>
                <a:ext cx="1785939" cy="1785938"/>
              </a:xfrm>
              <a:prstGeom prst="roundRect">
                <a:avLst>
                  <a:gd name="adj" fmla="val 15000"/>
                </a:avLst>
              </a:prstGeom>
              <a:solidFill>
                <a:srgbClr val="2BCF3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dirty="0"/>
                  <a:t>Physics Model Handler</a:t>
                </a:r>
              </a:p>
            </p:txBody>
          </p:sp>
          <p:pic>
            <p:nvPicPr>
              <p:cNvPr id="90" name="Physics Model Handler" descr="Physics Model Handler">
                <a:extLst>
                  <a:ext uri="{FF2B5EF4-FFF2-40B4-BE49-F238E27FC236}">
                    <a16:creationId xmlns:a16="http://schemas.microsoft.com/office/drawing/2014/main" id="{C56E7FF7-DB12-4442-9A3D-4F812B087142}"/>
                  </a:ext>
                </a:extLst>
              </p:cNvPr>
              <p:cNvPicPr>
                <a:picLocks/>
              </p:cNvPicPr>
              <p:nvPr/>
            </p:nvPicPr>
            <p:blipFill>
              <a:blip r:embed="rId3">
                <a:extLst/>
              </a:blip>
              <a:stretch>
                <a:fillRect/>
              </a:stretch>
            </p:blipFill>
            <p:spPr>
              <a:xfrm>
                <a:off x="25076" y="-282913"/>
                <a:ext cx="1925638" cy="1925637"/>
              </a:xfrm>
              <a:prstGeom prst="rect">
                <a:avLst/>
              </a:prstGeom>
              <a:effectLst/>
            </p:spPr>
          </p:pic>
        </p:grpSp>
        <p:grpSp>
          <p:nvGrpSpPr>
            <p:cNvPr id="53" name="Physics…">
              <a:extLst>
                <a:ext uri="{FF2B5EF4-FFF2-40B4-BE49-F238E27FC236}">
                  <a16:creationId xmlns:a16="http://schemas.microsoft.com/office/drawing/2014/main" id="{412EC26D-01D1-454A-9EC2-088DD3654F34}"/>
                </a:ext>
              </a:extLst>
            </p:cNvPr>
            <p:cNvGrpSpPr/>
            <p:nvPr/>
          </p:nvGrpSpPr>
          <p:grpSpPr>
            <a:xfrm>
              <a:off x="4481359" y="2219025"/>
              <a:ext cx="1166502" cy="1016471"/>
              <a:chOff x="25157" y="-177150"/>
              <a:chExt cx="2333004" cy="2032938"/>
            </a:xfrm>
          </p:grpSpPr>
          <p:sp>
            <p:nvSpPr>
              <p:cNvPr id="87" name="Physics…">
                <a:extLst>
                  <a:ext uri="{FF2B5EF4-FFF2-40B4-BE49-F238E27FC236}">
                    <a16:creationId xmlns:a16="http://schemas.microsoft.com/office/drawing/2014/main" id="{EBF5B93C-2C99-3A46-9A60-9905278B83BD}"/>
                  </a:ext>
                </a:extLst>
              </p:cNvPr>
              <p:cNvSpPr/>
              <p:nvPr/>
            </p:nvSpPr>
            <p:spPr>
              <a:xfrm>
                <a:off x="69851" y="-145440"/>
                <a:ext cx="2193305" cy="2001228"/>
              </a:xfrm>
              <a:prstGeom prst="roundRect">
                <a:avLst>
                  <a:gd name="adj" fmla="val 15000"/>
                </a:avLst>
              </a:prstGeom>
              <a:solidFill>
                <a:srgbClr val="FF4E7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Physics</a:t>
                </a:r>
              </a:p>
              <a:p>
                <a:pPr algn="ctr">
                  <a:defRPr sz="3000" i="0" spc="0">
                    <a:solidFill>
                      <a:srgbClr val="FFFFFF"/>
                    </a:solidFill>
                    <a:latin typeface="DIN Alternate"/>
                    <a:ea typeface="DIN Alternate"/>
                    <a:cs typeface="DIN Alternate"/>
                    <a:sym typeface="DIN Alternate"/>
                  </a:defRPr>
                </a:pPr>
                <a:r>
                  <a:rPr sz="1500"/>
                  <a:t>Model</a:t>
                </a:r>
              </a:p>
              <a:p>
                <a:pPr algn="ctr">
                  <a:defRPr sz="3000" i="0" spc="0">
                    <a:solidFill>
                      <a:srgbClr val="FFFFFF"/>
                    </a:solidFill>
                    <a:latin typeface="DIN Alternate"/>
                    <a:ea typeface="DIN Alternate"/>
                    <a:cs typeface="DIN Alternate"/>
                    <a:sym typeface="DIN Alternate"/>
                  </a:defRPr>
                </a:pPr>
                <a:r>
                  <a:rPr sz="1500"/>
                  <a:t>Handler</a:t>
                </a:r>
              </a:p>
              <a:p>
                <a:pPr algn="ctr">
                  <a:defRPr sz="3000" i="0" spc="0">
                    <a:solidFill>
                      <a:srgbClr val="FFFFFF"/>
                    </a:solidFill>
                    <a:latin typeface="DIN Alternate"/>
                    <a:ea typeface="DIN Alternate"/>
                    <a:cs typeface="DIN Alternate"/>
                    <a:sym typeface="DIN Alternate"/>
                  </a:defRPr>
                </a:pPr>
                <a:r>
                  <a:rPr sz="1500"/>
                  <a:t> </a:t>
                </a:r>
              </a:p>
            </p:txBody>
          </p:sp>
          <p:pic>
            <p:nvPicPr>
              <p:cNvPr id="88" name="Physics…" descr="Physics…">
                <a:extLst>
                  <a:ext uri="{FF2B5EF4-FFF2-40B4-BE49-F238E27FC236}">
                    <a16:creationId xmlns:a16="http://schemas.microsoft.com/office/drawing/2014/main" id="{A902ED93-BA8F-684C-AA2B-1D0C356A5692}"/>
                  </a:ext>
                </a:extLst>
              </p:cNvPr>
              <p:cNvPicPr>
                <a:picLocks/>
              </p:cNvPicPr>
              <p:nvPr/>
            </p:nvPicPr>
            <p:blipFill>
              <a:blip r:embed="rId4">
                <a:extLst/>
              </a:blip>
              <a:stretch>
                <a:fillRect/>
              </a:stretch>
            </p:blipFill>
            <p:spPr>
              <a:xfrm>
                <a:off x="25157" y="-177150"/>
                <a:ext cx="2333004" cy="2023863"/>
              </a:xfrm>
              <a:prstGeom prst="rect">
                <a:avLst/>
              </a:prstGeom>
              <a:effectLst/>
            </p:spPr>
          </p:pic>
        </p:grpSp>
        <p:grpSp>
          <p:nvGrpSpPr>
            <p:cNvPr id="54" name="Physics Model Handler">
              <a:extLst>
                <a:ext uri="{FF2B5EF4-FFF2-40B4-BE49-F238E27FC236}">
                  <a16:creationId xmlns:a16="http://schemas.microsoft.com/office/drawing/2014/main" id="{E9194297-A294-974B-B0FA-B5387D3E2C90}"/>
                </a:ext>
              </a:extLst>
            </p:cNvPr>
            <p:cNvGrpSpPr/>
            <p:nvPr/>
          </p:nvGrpSpPr>
          <p:grpSpPr>
            <a:xfrm>
              <a:off x="4726167" y="2479576"/>
              <a:ext cx="1166503" cy="962819"/>
              <a:chOff x="0" y="0"/>
              <a:chExt cx="2333005" cy="1925637"/>
            </a:xfrm>
          </p:grpSpPr>
          <p:sp>
            <p:nvSpPr>
              <p:cNvPr id="85" name="Physics Model Handler">
                <a:extLst>
                  <a:ext uri="{FF2B5EF4-FFF2-40B4-BE49-F238E27FC236}">
                    <a16:creationId xmlns:a16="http://schemas.microsoft.com/office/drawing/2014/main" id="{818664CD-4C99-6D47-9343-50227039A2FC}"/>
                  </a:ext>
                </a:extLst>
              </p:cNvPr>
              <p:cNvSpPr/>
              <p:nvPr/>
            </p:nvSpPr>
            <p:spPr>
              <a:xfrm>
                <a:off x="69850" y="69850"/>
                <a:ext cx="2193306" cy="1785938"/>
              </a:xfrm>
              <a:prstGeom prst="roundRect">
                <a:avLst>
                  <a:gd name="adj" fmla="val 15000"/>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Physics Model Handler</a:t>
                </a:r>
              </a:p>
            </p:txBody>
          </p:sp>
          <p:pic>
            <p:nvPicPr>
              <p:cNvPr id="86" name="Physics Model Handler" descr="Physics Model Handler">
                <a:extLst>
                  <a:ext uri="{FF2B5EF4-FFF2-40B4-BE49-F238E27FC236}">
                    <a16:creationId xmlns:a16="http://schemas.microsoft.com/office/drawing/2014/main" id="{C969B190-EC46-A448-9AD4-6B8211A67E17}"/>
                  </a:ext>
                </a:extLst>
              </p:cNvPr>
              <p:cNvPicPr>
                <a:picLocks/>
              </p:cNvPicPr>
              <p:nvPr/>
            </p:nvPicPr>
            <p:blipFill>
              <a:blip r:embed="rId5">
                <a:extLst/>
              </a:blip>
              <a:stretch>
                <a:fillRect/>
              </a:stretch>
            </p:blipFill>
            <p:spPr>
              <a:xfrm>
                <a:off x="0" y="0"/>
                <a:ext cx="2333006" cy="1925638"/>
              </a:xfrm>
              <a:prstGeom prst="rect">
                <a:avLst/>
              </a:prstGeom>
              <a:effectLst/>
            </p:spPr>
          </p:pic>
        </p:grpSp>
        <p:sp>
          <p:nvSpPr>
            <p:cNvPr id="55" name="SOA Primary LightTracks">
              <a:extLst>
                <a:ext uri="{FF2B5EF4-FFF2-40B4-BE49-F238E27FC236}">
                  <a16:creationId xmlns:a16="http://schemas.microsoft.com/office/drawing/2014/main" id="{BD8A8DF1-8B4C-0C48-B6CA-526A2D61D71C}"/>
                </a:ext>
              </a:extLst>
            </p:cNvPr>
            <p:cNvSpPr txBox="1"/>
            <p:nvPr/>
          </p:nvSpPr>
          <p:spPr>
            <a:xfrm>
              <a:off x="5633560" y="2086348"/>
              <a:ext cx="1943467"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a:t>SOA Primary LightTracks</a:t>
              </a:r>
            </a:p>
          </p:txBody>
        </p:sp>
        <p:sp>
          <p:nvSpPr>
            <p:cNvPr id="56" name="Updated SOA Primary LightTracks &amp;&amp; Secondary LightTracks">
              <a:extLst>
                <a:ext uri="{FF2B5EF4-FFF2-40B4-BE49-F238E27FC236}">
                  <a16:creationId xmlns:a16="http://schemas.microsoft.com/office/drawing/2014/main" id="{45F99A05-F5B8-D049-BF05-C87351DD65E6}"/>
                </a:ext>
              </a:extLst>
            </p:cNvPr>
            <p:cNvSpPr txBox="1"/>
            <p:nvPr/>
          </p:nvSpPr>
          <p:spPr>
            <a:xfrm>
              <a:off x="5770950" y="3301939"/>
              <a:ext cx="1943468" cy="626133"/>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lgn="ctr">
                <a:defRPr sz="2400" i="0" spc="24">
                  <a:latin typeface="DIN Alternate"/>
                  <a:ea typeface="DIN Alternate"/>
                  <a:cs typeface="DIN Alternate"/>
                  <a:sym typeface="DIN Alternate"/>
                </a:defRPr>
              </a:lvl1pPr>
            </a:lstStyle>
            <a:p>
              <a:r>
                <a:rPr sz="1200" dirty="0"/>
                <a:t>Updated SOA Primary </a:t>
              </a:r>
              <a:r>
                <a:rPr sz="1200" dirty="0" err="1"/>
                <a:t>LightTracks</a:t>
              </a:r>
              <a:r>
                <a:rPr sz="1200" dirty="0"/>
                <a:t> &amp;&amp; Secondary </a:t>
              </a:r>
              <a:r>
                <a:rPr sz="1200" dirty="0" err="1"/>
                <a:t>LightTracks</a:t>
              </a:r>
              <a:endParaRPr sz="1200" dirty="0"/>
            </a:p>
          </p:txBody>
        </p:sp>
        <p:grpSp>
          <p:nvGrpSpPr>
            <p:cNvPr id="57" name="KleinNishina Model">
              <a:extLst>
                <a:ext uri="{FF2B5EF4-FFF2-40B4-BE49-F238E27FC236}">
                  <a16:creationId xmlns:a16="http://schemas.microsoft.com/office/drawing/2014/main" id="{3677FA64-0D27-8D46-82C5-D69FD14CAE6D}"/>
                </a:ext>
              </a:extLst>
            </p:cNvPr>
            <p:cNvGrpSpPr/>
            <p:nvPr/>
          </p:nvGrpSpPr>
          <p:grpSpPr>
            <a:xfrm>
              <a:off x="7471587" y="2000623"/>
              <a:ext cx="2342261" cy="600019"/>
              <a:chOff x="0" y="-255074"/>
              <a:chExt cx="4684520" cy="1200036"/>
            </a:xfrm>
          </p:grpSpPr>
          <p:sp>
            <p:nvSpPr>
              <p:cNvPr id="83" name="KleinNishina Model">
                <a:extLst>
                  <a:ext uri="{FF2B5EF4-FFF2-40B4-BE49-F238E27FC236}">
                    <a16:creationId xmlns:a16="http://schemas.microsoft.com/office/drawing/2014/main" id="{8B00F034-6446-324B-8B78-B470D29CB9C2}"/>
                  </a:ext>
                </a:extLst>
              </p:cNvPr>
              <p:cNvSpPr/>
              <p:nvPr/>
            </p:nvSpPr>
            <p:spPr>
              <a:xfrm>
                <a:off x="69850" y="-163550"/>
                <a:ext cx="4544821" cy="1108512"/>
              </a:xfrm>
              <a:prstGeom prst="roundRect">
                <a:avLst>
                  <a:gd name="adj" fmla="val 30612"/>
                </a:avLst>
              </a:prstGeom>
              <a:solidFill>
                <a:srgbClr val="03C837"/>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KleinNishina Model</a:t>
                </a:r>
              </a:p>
              <a:p>
                <a:pPr algn="ctr">
                  <a:defRPr sz="3000" i="0" spc="0">
                    <a:solidFill>
                      <a:srgbClr val="FFFFFF"/>
                    </a:solidFill>
                    <a:latin typeface="DIN Alternate"/>
                    <a:ea typeface="DIN Alternate"/>
                    <a:cs typeface="DIN Alternate"/>
                    <a:sym typeface="DIN Alternate"/>
                  </a:defRPr>
                </a:pPr>
                <a:r>
                  <a:rPr sz="1500"/>
                  <a:t> </a:t>
                </a:r>
              </a:p>
            </p:txBody>
          </p:sp>
          <p:pic>
            <p:nvPicPr>
              <p:cNvPr id="84" name="KleinNishina Model" descr="KleinNishina Model">
                <a:extLst>
                  <a:ext uri="{FF2B5EF4-FFF2-40B4-BE49-F238E27FC236}">
                    <a16:creationId xmlns:a16="http://schemas.microsoft.com/office/drawing/2014/main" id="{30559C38-25D5-CB4E-B3C6-752352FE9A2C}"/>
                  </a:ext>
                </a:extLst>
              </p:cNvPr>
              <p:cNvPicPr>
                <a:picLocks/>
              </p:cNvPicPr>
              <p:nvPr/>
            </p:nvPicPr>
            <p:blipFill>
              <a:blip r:embed="rId6">
                <a:extLst/>
              </a:blip>
              <a:stretch>
                <a:fillRect/>
              </a:stretch>
            </p:blipFill>
            <p:spPr>
              <a:xfrm>
                <a:off x="0" y="-255074"/>
                <a:ext cx="4684520" cy="1197063"/>
              </a:xfrm>
              <a:prstGeom prst="rect">
                <a:avLst/>
              </a:prstGeom>
              <a:effectLst/>
            </p:spPr>
          </p:pic>
        </p:grpSp>
        <p:grpSp>
          <p:nvGrpSpPr>
            <p:cNvPr id="58" name="MollerBhabha Model">
              <a:extLst>
                <a:ext uri="{FF2B5EF4-FFF2-40B4-BE49-F238E27FC236}">
                  <a16:creationId xmlns:a16="http://schemas.microsoft.com/office/drawing/2014/main" id="{FC53C726-416A-2744-B567-01D32A84D962}"/>
                </a:ext>
              </a:extLst>
            </p:cNvPr>
            <p:cNvGrpSpPr/>
            <p:nvPr/>
          </p:nvGrpSpPr>
          <p:grpSpPr>
            <a:xfrm>
              <a:off x="7893367" y="2362644"/>
              <a:ext cx="2342260" cy="650963"/>
              <a:chOff x="1170" y="-222001"/>
              <a:chExt cx="4684520" cy="1301923"/>
            </a:xfrm>
          </p:grpSpPr>
          <p:sp>
            <p:nvSpPr>
              <p:cNvPr id="81" name="MollerBhabha Model">
                <a:extLst>
                  <a:ext uri="{FF2B5EF4-FFF2-40B4-BE49-F238E27FC236}">
                    <a16:creationId xmlns:a16="http://schemas.microsoft.com/office/drawing/2014/main" id="{02159BF6-4400-534B-A53A-ECF14C6AFBB9}"/>
                  </a:ext>
                </a:extLst>
              </p:cNvPr>
              <p:cNvSpPr/>
              <p:nvPr/>
            </p:nvSpPr>
            <p:spPr>
              <a:xfrm>
                <a:off x="69851" y="-110925"/>
                <a:ext cx="4544821" cy="1190847"/>
              </a:xfrm>
              <a:prstGeom prst="roundRect">
                <a:avLst>
                  <a:gd name="adj" fmla="val 30612"/>
                </a:avLst>
              </a:prstGeom>
              <a:solidFill>
                <a:srgbClr val="FF4E79"/>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dirty="0" err="1"/>
                  <a:t>MollerBhabha</a:t>
                </a:r>
                <a:r>
                  <a:rPr sz="1500" dirty="0"/>
                  <a:t> Model</a:t>
                </a:r>
              </a:p>
              <a:p>
                <a:pPr algn="ctr">
                  <a:defRPr sz="3000" i="0" spc="0">
                    <a:solidFill>
                      <a:srgbClr val="FFFFFF"/>
                    </a:solidFill>
                    <a:latin typeface="DIN Alternate"/>
                    <a:ea typeface="DIN Alternate"/>
                    <a:cs typeface="DIN Alternate"/>
                    <a:sym typeface="DIN Alternate"/>
                  </a:defRPr>
                </a:pPr>
                <a:r>
                  <a:rPr sz="1500" dirty="0"/>
                  <a:t> </a:t>
                </a:r>
              </a:p>
            </p:txBody>
          </p:sp>
          <p:pic>
            <p:nvPicPr>
              <p:cNvPr id="82" name="MollerBhabha Model" descr="MollerBhabha Model">
                <a:extLst>
                  <a:ext uri="{FF2B5EF4-FFF2-40B4-BE49-F238E27FC236}">
                    <a16:creationId xmlns:a16="http://schemas.microsoft.com/office/drawing/2014/main" id="{7C25ACEB-F15A-7345-96BD-0C311CECEBCA}"/>
                  </a:ext>
                </a:extLst>
              </p:cNvPr>
              <p:cNvPicPr>
                <a:picLocks/>
              </p:cNvPicPr>
              <p:nvPr/>
            </p:nvPicPr>
            <p:blipFill>
              <a:blip r:embed="rId7">
                <a:extLst/>
              </a:blip>
              <a:stretch>
                <a:fillRect/>
              </a:stretch>
            </p:blipFill>
            <p:spPr>
              <a:xfrm>
                <a:off x="1170" y="-222001"/>
                <a:ext cx="4684520" cy="1266850"/>
              </a:xfrm>
              <a:prstGeom prst="rect">
                <a:avLst/>
              </a:prstGeom>
              <a:effectLst/>
            </p:spPr>
          </p:pic>
        </p:grpSp>
        <p:grpSp>
          <p:nvGrpSpPr>
            <p:cNvPr id="59" name="SeltzerBerger Model">
              <a:extLst>
                <a:ext uri="{FF2B5EF4-FFF2-40B4-BE49-F238E27FC236}">
                  <a16:creationId xmlns:a16="http://schemas.microsoft.com/office/drawing/2014/main" id="{E8DD8152-F830-6E43-AE91-67E7E4263372}"/>
                </a:ext>
              </a:extLst>
            </p:cNvPr>
            <p:cNvGrpSpPr/>
            <p:nvPr/>
          </p:nvGrpSpPr>
          <p:grpSpPr>
            <a:xfrm>
              <a:off x="8308025" y="2844227"/>
              <a:ext cx="2158236" cy="507405"/>
              <a:chOff x="0" y="0"/>
              <a:chExt cx="4316469" cy="1014809"/>
            </a:xfrm>
          </p:grpSpPr>
          <p:sp>
            <p:nvSpPr>
              <p:cNvPr id="79" name="SeltzerBerger Model">
                <a:extLst>
                  <a:ext uri="{FF2B5EF4-FFF2-40B4-BE49-F238E27FC236}">
                    <a16:creationId xmlns:a16="http://schemas.microsoft.com/office/drawing/2014/main" id="{98B85E8F-606B-5E47-AE05-F36AED3694D4}"/>
                  </a:ext>
                </a:extLst>
              </p:cNvPr>
              <p:cNvSpPr/>
              <p:nvPr/>
            </p:nvSpPr>
            <p:spPr>
              <a:xfrm>
                <a:off x="69850" y="69850"/>
                <a:ext cx="4176770" cy="875110"/>
              </a:xfrm>
              <a:prstGeom prst="roundRect">
                <a:avLst>
                  <a:gd name="adj" fmla="val 3061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SeltzerBerger Model</a:t>
                </a:r>
              </a:p>
            </p:txBody>
          </p:sp>
          <p:pic>
            <p:nvPicPr>
              <p:cNvPr id="80" name="SeltzerBerger Model" descr="SeltzerBerger Model">
                <a:extLst>
                  <a:ext uri="{FF2B5EF4-FFF2-40B4-BE49-F238E27FC236}">
                    <a16:creationId xmlns:a16="http://schemas.microsoft.com/office/drawing/2014/main" id="{AB92C291-61A0-344D-8ACD-FE4F00E97C11}"/>
                  </a:ext>
                </a:extLst>
              </p:cNvPr>
              <p:cNvPicPr>
                <a:picLocks/>
              </p:cNvPicPr>
              <p:nvPr/>
            </p:nvPicPr>
            <p:blipFill>
              <a:blip r:embed="rId8">
                <a:extLst/>
              </a:blip>
              <a:stretch>
                <a:fillRect/>
              </a:stretch>
            </p:blipFill>
            <p:spPr>
              <a:xfrm>
                <a:off x="0" y="0"/>
                <a:ext cx="4316470" cy="1014810"/>
              </a:xfrm>
              <a:prstGeom prst="rect">
                <a:avLst/>
              </a:prstGeom>
              <a:effectLst/>
            </p:spPr>
          </p:pic>
        </p:grpSp>
        <p:grpSp>
          <p:nvGrpSpPr>
            <p:cNvPr id="60" name="Physics…">
              <a:extLst>
                <a:ext uri="{FF2B5EF4-FFF2-40B4-BE49-F238E27FC236}">
                  <a16:creationId xmlns:a16="http://schemas.microsoft.com/office/drawing/2014/main" id="{6BDA94EB-EE0A-524C-A28F-2BDFA955AB19}"/>
                </a:ext>
              </a:extLst>
            </p:cNvPr>
            <p:cNvGrpSpPr/>
            <p:nvPr/>
          </p:nvGrpSpPr>
          <p:grpSpPr>
            <a:xfrm>
              <a:off x="1725740" y="2258487"/>
              <a:ext cx="1332764" cy="962820"/>
              <a:chOff x="0" y="0"/>
              <a:chExt cx="2665526" cy="1925637"/>
            </a:xfrm>
          </p:grpSpPr>
          <p:sp>
            <p:nvSpPr>
              <p:cNvPr id="77" name="Physics…">
                <a:extLst>
                  <a:ext uri="{FF2B5EF4-FFF2-40B4-BE49-F238E27FC236}">
                    <a16:creationId xmlns:a16="http://schemas.microsoft.com/office/drawing/2014/main" id="{D61E2CA6-DE3A-CB41-8564-8E70F490ABB3}"/>
                  </a:ext>
                </a:extLst>
              </p:cNvPr>
              <p:cNvSpPr/>
              <p:nvPr/>
            </p:nvSpPr>
            <p:spPr>
              <a:xfrm>
                <a:off x="69850" y="69850"/>
                <a:ext cx="2525827" cy="1785938"/>
              </a:xfrm>
              <a:prstGeom prst="roundRect">
                <a:avLst>
                  <a:gd name="adj" fmla="val 15000"/>
                </a:avLst>
              </a:prstGeom>
              <a:solidFill>
                <a:srgbClr val="B4E600"/>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p>
                <a:pPr algn="ctr">
                  <a:defRPr sz="3000" i="0" spc="0">
                    <a:solidFill>
                      <a:srgbClr val="FFFFFF"/>
                    </a:solidFill>
                    <a:latin typeface="DIN Alternate"/>
                    <a:ea typeface="DIN Alternate"/>
                    <a:cs typeface="DIN Alternate"/>
                    <a:sym typeface="DIN Alternate"/>
                  </a:defRPr>
                </a:pPr>
                <a:r>
                  <a:rPr sz="1500"/>
                  <a:t>Physics</a:t>
                </a:r>
              </a:p>
              <a:p>
                <a:pPr algn="ctr">
                  <a:defRPr sz="3000" i="0" spc="0">
                    <a:solidFill>
                      <a:srgbClr val="FFFFFF"/>
                    </a:solidFill>
                    <a:latin typeface="DIN Alternate"/>
                    <a:ea typeface="DIN Alternate"/>
                    <a:cs typeface="DIN Alternate"/>
                    <a:sym typeface="DIN Alternate"/>
                  </a:defRPr>
                </a:pPr>
                <a:r>
                  <a:rPr sz="1500"/>
                  <a:t>Stage</a:t>
                </a:r>
              </a:p>
            </p:txBody>
          </p:sp>
          <p:pic>
            <p:nvPicPr>
              <p:cNvPr id="78" name="Physics…" descr="Physics…">
                <a:extLst>
                  <a:ext uri="{FF2B5EF4-FFF2-40B4-BE49-F238E27FC236}">
                    <a16:creationId xmlns:a16="http://schemas.microsoft.com/office/drawing/2014/main" id="{77FEBE96-428B-1E43-A6EB-DDD01FC898C0}"/>
                  </a:ext>
                </a:extLst>
              </p:cNvPr>
              <p:cNvPicPr>
                <a:picLocks/>
              </p:cNvPicPr>
              <p:nvPr/>
            </p:nvPicPr>
            <p:blipFill>
              <a:blip r:embed="rId9">
                <a:extLst/>
              </a:blip>
              <a:stretch>
                <a:fillRect/>
              </a:stretch>
            </p:blipFill>
            <p:spPr>
              <a:xfrm>
                <a:off x="0" y="0"/>
                <a:ext cx="2665527" cy="1925638"/>
              </a:xfrm>
              <a:prstGeom prst="rect">
                <a:avLst/>
              </a:prstGeom>
              <a:effectLst/>
            </p:spPr>
          </p:pic>
        </p:grpSp>
        <p:pic>
          <p:nvPicPr>
            <p:cNvPr id="61" name="Line" descr="Line">
              <a:extLst>
                <a:ext uri="{FF2B5EF4-FFF2-40B4-BE49-F238E27FC236}">
                  <a16:creationId xmlns:a16="http://schemas.microsoft.com/office/drawing/2014/main" id="{D94E0ADB-1DA7-334E-916B-C09CC0DA2427}"/>
                </a:ext>
              </a:extLst>
            </p:cNvPr>
            <p:cNvPicPr>
              <a:picLocks/>
            </p:cNvPicPr>
            <p:nvPr/>
          </p:nvPicPr>
          <p:blipFill>
            <a:blip r:embed="rId10">
              <a:extLst/>
            </a:blip>
            <a:stretch>
              <a:fillRect/>
            </a:stretch>
          </p:blipFill>
          <p:spPr>
            <a:xfrm rot="20787687">
              <a:off x="3070379" y="2352332"/>
              <a:ext cx="985965" cy="294288"/>
            </a:xfrm>
            <a:prstGeom prst="rect">
              <a:avLst/>
            </a:prstGeom>
          </p:spPr>
        </p:pic>
        <p:pic>
          <p:nvPicPr>
            <p:cNvPr id="62" name="Line" descr="Line">
              <a:extLst>
                <a:ext uri="{FF2B5EF4-FFF2-40B4-BE49-F238E27FC236}">
                  <a16:creationId xmlns:a16="http://schemas.microsoft.com/office/drawing/2014/main" id="{FC6692A8-8C20-8B48-BD0E-0655EAD7E3C9}"/>
                </a:ext>
              </a:extLst>
            </p:cNvPr>
            <p:cNvPicPr>
              <a:picLocks/>
            </p:cNvPicPr>
            <p:nvPr/>
          </p:nvPicPr>
          <p:blipFill>
            <a:blip r:embed="rId11">
              <a:extLst/>
            </a:blip>
            <a:stretch>
              <a:fillRect/>
            </a:stretch>
          </p:blipFill>
          <p:spPr>
            <a:xfrm>
              <a:off x="3129067" y="2654546"/>
              <a:ext cx="998538" cy="294287"/>
            </a:xfrm>
            <a:prstGeom prst="rect">
              <a:avLst/>
            </a:prstGeom>
          </p:spPr>
        </p:pic>
        <p:pic>
          <p:nvPicPr>
            <p:cNvPr id="63" name="Line" descr="Line">
              <a:extLst>
                <a:ext uri="{FF2B5EF4-FFF2-40B4-BE49-F238E27FC236}">
                  <a16:creationId xmlns:a16="http://schemas.microsoft.com/office/drawing/2014/main" id="{C0CF2916-0780-7347-B28D-BF01B7D5DF7C}"/>
                </a:ext>
              </a:extLst>
            </p:cNvPr>
            <p:cNvPicPr>
              <a:picLocks/>
            </p:cNvPicPr>
            <p:nvPr/>
          </p:nvPicPr>
          <p:blipFill>
            <a:blip r:embed="rId12">
              <a:extLst/>
            </a:blip>
            <a:stretch>
              <a:fillRect/>
            </a:stretch>
          </p:blipFill>
          <p:spPr>
            <a:xfrm rot="976000">
              <a:off x="3133967" y="2934027"/>
              <a:ext cx="981173" cy="294287"/>
            </a:xfrm>
            <a:prstGeom prst="rect">
              <a:avLst/>
            </a:prstGeom>
          </p:spPr>
        </p:pic>
        <p:sp>
          <p:nvSpPr>
            <p:cNvPr id="64" name="Select()">
              <a:extLst>
                <a:ext uri="{FF2B5EF4-FFF2-40B4-BE49-F238E27FC236}">
                  <a16:creationId xmlns:a16="http://schemas.microsoft.com/office/drawing/2014/main" id="{496877EF-596D-3647-863E-CF3A98062AAC}"/>
                </a:ext>
              </a:extLst>
            </p:cNvPr>
            <p:cNvSpPr txBox="1"/>
            <p:nvPr/>
          </p:nvSpPr>
          <p:spPr>
            <a:xfrm>
              <a:off x="2999116" y="2143842"/>
              <a:ext cx="717131" cy="289013"/>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400" i="0" spc="24">
                  <a:latin typeface="DIN Alternate"/>
                  <a:ea typeface="DIN Alternate"/>
                  <a:cs typeface="DIN Alternate"/>
                  <a:sym typeface="DIN Alternate"/>
                </a:defRPr>
              </a:lvl1pPr>
            </a:lstStyle>
            <a:p>
              <a:r>
                <a:rPr sz="1200" dirty="0"/>
                <a:t>Select()</a:t>
              </a:r>
            </a:p>
          </p:txBody>
        </p:sp>
        <p:pic>
          <p:nvPicPr>
            <p:cNvPr id="65" name="Line" descr="Line">
              <a:extLst>
                <a:ext uri="{FF2B5EF4-FFF2-40B4-BE49-F238E27FC236}">
                  <a16:creationId xmlns:a16="http://schemas.microsoft.com/office/drawing/2014/main" id="{6551A606-87B2-174F-8AEA-8082CD39FE43}"/>
                </a:ext>
              </a:extLst>
            </p:cNvPr>
            <p:cNvPicPr>
              <a:picLocks/>
            </p:cNvPicPr>
            <p:nvPr/>
          </p:nvPicPr>
          <p:blipFill>
            <a:blip r:embed="rId13">
              <a:extLst/>
            </a:blip>
            <a:stretch>
              <a:fillRect/>
            </a:stretch>
          </p:blipFill>
          <p:spPr>
            <a:xfrm>
              <a:off x="6020995" y="2520835"/>
              <a:ext cx="1479096" cy="294287"/>
            </a:xfrm>
            <a:prstGeom prst="rect">
              <a:avLst/>
            </a:prstGeom>
          </p:spPr>
        </p:pic>
        <p:sp>
          <p:nvSpPr>
            <p:cNvPr id="66" name="DoItVector()">
              <a:extLst>
                <a:ext uri="{FF2B5EF4-FFF2-40B4-BE49-F238E27FC236}">
                  <a16:creationId xmlns:a16="http://schemas.microsoft.com/office/drawing/2014/main" id="{985009C0-E177-B24F-8BE2-F6D72ECAE265}"/>
                </a:ext>
              </a:extLst>
            </p:cNvPr>
            <p:cNvSpPr txBox="1"/>
            <p:nvPr/>
          </p:nvSpPr>
          <p:spPr>
            <a:xfrm>
              <a:off x="6012907" y="2760632"/>
              <a:ext cx="1038058" cy="289013"/>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lvl1pPr>
                <a:defRPr sz="2400" i="0" spc="24">
                  <a:latin typeface="DIN Alternate"/>
                  <a:ea typeface="DIN Alternate"/>
                  <a:cs typeface="DIN Alternate"/>
                  <a:sym typeface="DIN Alternate"/>
                </a:defRPr>
              </a:lvl1pPr>
            </a:lstStyle>
            <a:p>
              <a:r>
                <a:rPr sz="1200" dirty="0" err="1"/>
                <a:t>DoItVector</a:t>
              </a:r>
              <a:r>
                <a:rPr sz="1200" dirty="0"/>
                <a:t>()</a:t>
              </a:r>
            </a:p>
          </p:txBody>
        </p:sp>
        <p:pic>
          <p:nvPicPr>
            <p:cNvPr id="67" name="Line" descr="Line">
              <a:extLst>
                <a:ext uri="{FF2B5EF4-FFF2-40B4-BE49-F238E27FC236}">
                  <a16:creationId xmlns:a16="http://schemas.microsoft.com/office/drawing/2014/main" id="{11F137B5-0733-4D44-AA3F-F0E693476016}"/>
                </a:ext>
              </a:extLst>
            </p:cNvPr>
            <p:cNvPicPr>
              <a:picLocks/>
            </p:cNvPicPr>
            <p:nvPr/>
          </p:nvPicPr>
          <p:blipFill>
            <a:blip r:embed="rId14">
              <a:extLst/>
            </a:blip>
            <a:stretch>
              <a:fillRect/>
            </a:stretch>
          </p:blipFill>
          <p:spPr>
            <a:xfrm rot="10800000">
              <a:off x="6076336" y="2997830"/>
              <a:ext cx="1339674" cy="294287"/>
            </a:xfrm>
            <a:prstGeom prst="rect">
              <a:avLst/>
            </a:prstGeom>
          </p:spPr>
        </p:pic>
        <p:sp>
          <p:nvSpPr>
            <p:cNvPr id="68" name="Geant Tracks">
              <a:extLst>
                <a:ext uri="{FF2B5EF4-FFF2-40B4-BE49-F238E27FC236}">
                  <a16:creationId xmlns:a16="http://schemas.microsoft.com/office/drawing/2014/main" id="{F94417CB-1EDF-F54C-B2A2-2E1DEAC89539}"/>
                </a:ext>
              </a:extLst>
            </p:cNvPr>
            <p:cNvSpPr txBox="1"/>
            <p:nvPr/>
          </p:nvSpPr>
          <p:spPr>
            <a:xfrm>
              <a:off x="3065354" y="3359214"/>
              <a:ext cx="964407"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a:t>Geant Tracks</a:t>
              </a:r>
            </a:p>
          </p:txBody>
        </p:sp>
        <p:sp>
          <p:nvSpPr>
            <p:cNvPr id="69" name="Vectorized code">
              <a:extLst>
                <a:ext uri="{FF2B5EF4-FFF2-40B4-BE49-F238E27FC236}">
                  <a16:creationId xmlns:a16="http://schemas.microsoft.com/office/drawing/2014/main" id="{5F6560D7-3367-CD47-B499-90197769862F}"/>
                </a:ext>
              </a:extLst>
            </p:cNvPr>
            <p:cNvSpPr txBox="1"/>
            <p:nvPr/>
          </p:nvSpPr>
          <p:spPr>
            <a:xfrm>
              <a:off x="8092517" y="1810035"/>
              <a:ext cx="1382139" cy="256802"/>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lvl1pPr>
                <a:defRPr sz="2400" i="0" spc="24">
                  <a:latin typeface="DIN Alternate"/>
                  <a:ea typeface="DIN Alternate"/>
                  <a:cs typeface="DIN Alternate"/>
                  <a:sym typeface="DIN Alternate"/>
                </a:defRPr>
              </a:lvl1pPr>
            </a:lstStyle>
            <a:p>
              <a:r>
                <a:rPr sz="1200" dirty="0"/>
                <a:t>Vectorized code</a:t>
              </a:r>
            </a:p>
          </p:txBody>
        </p:sp>
        <p:grpSp>
          <p:nvGrpSpPr>
            <p:cNvPr id="70" name="Rejection">
              <a:extLst>
                <a:ext uri="{FF2B5EF4-FFF2-40B4-BE49-F238E27FC236}">
                  <a16:creationId xmlns:a16="http://schemas.microsoft.com/office/drawing/2014/main" id="{769DAC8D-3EFA-0049-BE77-3B9DDA219845}"/>
                </a:ext>
              </a:extLst>
            </p:cNvPr>
            <p:cNvGrpSpPr/>
            <p:nvPr/>
          </p:nvGrpSpPr>
          <p:grpSpPr>
            <a:xfrm>
              <a:off x="8343077" y="3534070"/>
              <a:ext cx="1166504" cy="599417"/>
              <a:chOff x="0" y="0"/>
              <a:chExt cx="2333005" cy="1198832"/>
            </a:xfrm>
          </p:grpSpPr>
          <p:sp>
            <p:nvSpPr>
              <p:cNvPr id="75" name="Rejection">
                <a:extLst>
                  <a:ext uri="{FF2B5EF4-FFF2-40B4-BE49-F238E27FC236}">
                    <a16:creationId xmlns:a16="http://schemas.microsoft.com/office/drawing/2014/main" id="{FB23F53E-D0AE-AE43-9D86-397AA7334416}"/>
                  </a:ext>
                </a:extLst>
              </p:cNvPr>
              <p:cNvSpPr/>
              <p:nvPr/>
            </p:nvSpPr>
            <p:spPr>
              <a:xfrm>
                <a:off x="69850" y="69850"/>
                <a:ext cx="2193306" cy="1059133"/>
              </a:xfrm>
              <a:prstGeom prst="roundRect">
                <a:avLst>
                  <a:gd name="adj" fmla="val 2686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sz="1500"/>
                  <a:t>Rejection</a:t>
                </a:r>
              </a:p>
            </p:txBody>
          </p:sp>
          <p:pic>
            <p:nvPicPr>
              <p:cNvPr id="76" name="Rejection" descr="Rejection">
                <a:extLst>
                  <a:ext uri="{FF2B5EF4-FFF2-40B4-BE49-F238E27FC236}">
                    <a16:creationId xmlns:a16="http://schemas.microsoft.com/office/drawing/2014/main" id="{4D1B81B8-7BDC-AB49-8A61-26E76E27FA63}"/>
                  </a:ext>
                </a:extLst>
              </p:cNvPr>
              <p:cNvPicPr>
                <a:picLocks/>
              </p:cNvPicPr>
              <p:nvPr/>
            </p:nvPicPr>
            <p:blipFill>
              <a:blip r:embed="rId15">
                <a:extLst/>
              </a:blip>
              <a:stretch>
                <a:fillRect/>
              </a:stretch>
            </p:blipFill>
            <p:spPr>
              <a:xfrm>
                <a:off x="0" y="0"/>
                <a:ext cx="2333006" cy="1198833"/>
              </a:xfrm>
              <a:prstGeom prst="rect">
                <a:avLst/>
              </a:prstGeom>
              <a:effectLst/>
            </p:spPr>
          </p:pic>
        </p:grpSp>
        <p:pic>
          <p:nvPicPr>
            <p:cNvPr id="71" name="Line" descr="Line">
              <a:extLst>
                <a:ext uri="{FF2B5EF4-FFF2-40B4-BE49-F238E27FC236}">
                  <a16:creationId xmlns:a16="http://schemas.microsoft.com/office/drawing/2014/main" id="{9051BAEB-D180-7444-9814-B734344BC39F}"/>
                </a:ext>
              </a:extLst>
            </p:cNvPr>
            <p:cNvPicPr>
              <a:picLocks/>
            </p:cNvPicPr>
            <p:nvPr/>
          </p:nvPicPr>
          <p:blipFill>
            <a:blip r:embed="rId16">
              <a:extLst/>
            </a:blip>
            <a:stretch>
              <a:fillRect/>
            </a:stretch>
          </p:blipFill>
          <p:spPr>
            <a:xfrm rot="5400000">
              <a:off x="8831579" y="3303074"/>
              <a:ext cx="464663" cy="294287"/>
            </a:xfrm>
            <a:prstGeom prst="rect">
              <a:avLst/>
            </a:prstGeom>
          </p:spPr>
        </p:pic>
        <p:sp>
          <p:nvSpPr>
            <p:cNvPr id="72" name="Rejection">
              <a:extLst>
                <a:ext uri="{FF2B5EF4-FFF2-40B4-BE49-F238E27FC236}">
                  <a16:creationId xmlns:a16="http://schemas.microsoft.com/office/drawing/2014/main" id="{235C8CBC-F58E-6F48-ACF5-6DD6C36AEC32}"/>
                </a:ext>
              </a:extLst>
            </p:cNvPr>
            <p:cNvSpPr/>
            <p:nvPr/>
          </p:nvSpPr>
          <p:spPr>
            <a:xfrm>
              <a:off x="9625398" y="3585493"/>
              <a:ext cx="1096654" cy="529567"/>
            </a:xfrm>
            <a:prstGeom prst="roundRect">
              <a:avLst>
                <a:gd name="adj" fmla="val 26862"/>
              </a:avLst>
            </a:prstGeom>
            <a:solidFill>
              <a:srgbClr val="13E9E8"/>
            </a:solidFill>
            <a:ln>
              <a:noFill/>
            </a:ln>
            <a:effectLst/>
            <a:extLst>
              <a:ext uri="{C572A759-6A51-4108-AA02-DFA0A04FC94B}">
                <ma14:wrappingTextBoxFlag xmlns:ma14="http://schemas.microsoft.com/office/mac/drawingml/2011/main" xmlns="" val="1"/>
              </a:ext>
            </a:extLst>
          </p:spPr>
          <p:txBody>
            <a:bodyPr wrap="square" lIns="35719" tIns="35719" rIns="35719" bIns="35719" numCol="1" anchor="ctr">
              <a:noAutofit/>
            </a:bodyPr>
            <a:lstStyle>
              <a:lvl1pPr algn="ctr">
                <a:spcBef>
                  <a:spcPts val="0"/>
                </a:spcBef>
                <a:defRPr sz="3000" i="0" spc="0">
                  <a:solidFill>
                    <a:srgbClr val="FFFFFF"/>
                  </a:solidFill>
                  <a:latin typeface="DIN Alternate"/>
                  <a:ea typeface="DIN Alternate"/>
                  <a:cs typeface="DIN Alternate"/>
                  <a:sym typeface="DIN Alternate"/>
                </a:defRPr>
              </a:lvl1pPr>
            </a:lstStyle>
            <a:p>
              <a:r>
                <a:rPr lang="en-US" sz="1500" dirty="0"/>
                <a:t>Table</a:t>
              </a:r>
              <a:endParaRPr sz="1500" dirty="0"/>
            </a:p>
          </p:txBody>
        </p:sp>
        <p:pic>
          <p:nvPicPr>
            <p:cNvPr id="73" name="Rejection" descr="Rejection">
              <a:extLst>
                <a:ext uri="{FF2B5EF4-FFF2-40B4-BE49-F238E27FC236}">
                  <a16:creationId xmlns:a16="http://schemas.microsoft.com/office/drawing/2014/main" id="{697D77D9-5087-E84F-BF2E-4AA5347D2DE4}"/>
                </a:ext>
              </a:extLst>
            </p:cNvPr>
            <p:cNvPicPr>
              <a:picLocks/>
            </p:cNvPicPr>
            <p:nvPr/>
          </p:nvPicPr>
          <p:blipFill>
            <a:blip r:embed="rId15">
              <a:extLst/>
            </a:blip>
            <a:stretch>
              <a:fillRect/>
            </a:stretch>
          </p:blipFill>
          <p:spPr>
            <a:xfrm>
              <a:off x="9590472" y="3545702"/>
              <a:ext cx="1166505" cy="599418"/>
            </a:xfrm>
            <a:prstGeom prst="rect">
              <a:avLst/>
            </a:prstGeom>
            <a:effectLst/>
          </p:spPr>
        </p:pic>
        <p:pic>
          <p:nvPicPr>
            <p:cNvPr id="74" name="Line" descr="Line">
              <a:extLst>
                <a:ext uri="{FF2B5EF4-FFF2-40B4-BE49-F238E27FC236}">
                  <a16:creationId xmlns:a16="http://schemas.microsoft.com/office/drawing/2014/main" id="{2A284378-9ED3-0F4F-BA30-10CBC6D99B60}"/>
                </a:ext>
              </a:extLst>
            </p:cNvPr>
            <p:cNvPicPr>
              <a:picLocks/>
            </p:cNvPicPr>
            <p:nvPr/>
          </p:nvPicPr>
          <p:blipFill>
            <a:blip r:embed="rId16">
              <a:extLst/>
            </a:blip>
            <a:stretch>
              <a:fillRect/>
            </a:stretch>
          </p:blipFill>
          <p:spPr>
            <a:xfrm rot="5400000">
              <a:off x="9941394" y="3316147"/>
              <a:ext cx="464663" cy="294287"/>
            </a:xfrm>
            <a:prstGeom prst="rect">
              <a:avLst/>
            </a:prstGeom>
          </p:spPr>
        </p:pic>
      </p:grpSp>
      <p:sp>
        <p:nvSpPr>
          <p:cNvPr id="91" name="Title 1">
            <a:extLst>
              <a:ext uri="{FF2B5EF4-FFF2-40B4-BE49-F238E27FC236}">
                <a16:creationId xmlns:a16="http://schemas.microsoft.com/office/drawing/2014/main" id="{90079413-197F-C044-A192-D63DF01D8873}"/>
              </a:ext>
            </a:extLst>
          </p:cNvPr>
          <p:cNvSpPr txBox="1">
            <a:spLocks/>
          </p:cNvSpPr>
          <p:nvPr/>
        </p:nvSpPr>
        <p:spPr>
          <a:xfrm>
            <a:off x="1285875" y="150185"/>
            <a:ext cx="10086975" cy="766727"/>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Sampling techniques for the Final State generation</a:t>
            </a:r>
          </a:p>
        </p:txBody>
      </p:sp>
    </p:spTree>
    <p:extLst>
      <p:ext uri="{BB962C8B-B14F-4D97-AF65-F5344CB8AC3E}">
        <p14:creationId xmlns:p14="http://schemas.microsoft.com/office/powerpoint/2010/main" val="1421647108"/>
      </p:ext>
    </p:ext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9DE0A6F-0E89-BC49-97A3-E8CB8FC99C1F}"/>
              </a:ext>
            </a:extLst>
          </p:cNvPr>
          <p:cNvPicPr>
            <a:picLocks noChangeAspect="1"/>
          </p:cNvPicPr>
          <p:nvPr/>
        </p:nvPicPr>
        <p:blipFill>
          <a:blip r:embed="rId3"/>
          <a:stretch>
            <a:fillRect/>
          </a:stretch>
        </p:blipFill>
        <p:spPr>
          <a:xfrm>
            <a:off x="4257674" y="1325563"/>
            <a:ext cx="7397749" cy="3930407"/>
          </a:xfrm>
          <a:prstGeom prst="rect">
            <a:avLst/>
          </a:prstGeom>
        </p:spPr>
      </p:pic>
      <p:sp>
        <p:nvSpPr>
          <p:cNvPr id="9" name="Rectangle 8">
            <a:extLst>
              <a:ext uri="{FF2B5EF4-FFF2-40B4-BE49-F238E27FC236}">
                <a16:creationId xmlns:a16="http://schemas.microsoft.com/office/drawing/2014/main" id="{78A29940-0AC6-6044-8DF2-4C69505F0396}"/>
              </a:ext>
            </a:extLst>
          </p:cNvPr>
          <p:cNvSpPr/>
          <p:nvPr/>
        </p:nvSpPr>
        <p:spPr>
          <a:xfrm>
            <a:off x="4943035" y="1708635"/>
            <a:ext cx="3013513" cy="1200329"/>
          </a:xfrm>
          <a:prstGeom prst="rect">
            <a:avLst/>
          </a:prstGeom>
        </p:spPr>
        <p:txBody>
          <a:bodyPr wrap="square">
            <a:spAutoFit/>
          </a:bodyPr>
          <a:lstStyle/>
          <a:p>
            <a:r>
              <a:rPr lang="en-US" dirty="0">
                <a:solidFill>
                  <a:schemeClr val="accent1"/>
                </a:solidFill>
                <a:latin typeface="Bradley Hand" pitchFamily="2" charset="77"/>
              </a:rPr>
              <a:t>In </a:t>
            </a:r>
            <a:r>
              <a:rPr lang="en-US" dirty="0" err="1">
                <a:solidFill>
                  <a:schemeClr val="accent1"/>
                </a:solidFill>
                <a:latin typeface="Bradley Hand" pitchFamily="2" charset="77"/>
              </a:rPr>
              <a:t>KleinNishina</a:t>
            </a:r>
            <a:r>
              <a:rPr lang="en-US" dirty="0">
                <a:solidFill>
                  <a:schemeClr val="accent1"/>
                </a:solidFill>
                <a:latin typeface="Bradley Hand" pitchFamily="2" charset="77"/>
              </a:rPr>
              <a:t> model, Rejection Sampling is faster both in scalar and vector mode</a:t>
            </a:r>
          </a:p>
        </p:txBody>
      </p:sp>
      <p:sp>
        <p:nvSpPr>
          <p:cNvPr id="10" name="Rectangle 9">
            <a:extLst>
              <a:ext uri="{FF2B5EF4-FFF2-40B4-BE49-F238E27FC236}">
                <a16:creationId xmlns:a16="http://schemas.microsoft.com/office/drawing/2014/main" id="{0486675E-57E9-D14B-BD7F-3D5F0F2DCB9C}"/>
              </a:ext>
            </a:extLst>
          </p:cNvPr>
          <p:cNvSpPr/>
          <p:nvPr/>
        </p:nvSpPr>
        <p:spPr>
          <a:xfrm>
            <a:off x="8364317" y="1905771"/>
            <a:ext cx="2984938" cy="1200329"/>
          </a:xfrm>
          <a:prstGeom prst="rect">
            <a:avLst/>
          </a:prstGeom>
        </p:spPr>
        <p:txBody>
          <a:bodyPr wrap="square">
            <a:spAutoFit/>
          </a:bodyPr>
          <a:lstStyle/>
          <a:p>
            <a:r>
              <a:rPr lang="en-US" dirty="0">
                <a:solidFill>
                  <a:schemeClr val="accent1"/>
                </a:solidFill>
                <a:latin typeface="Bradley Hand" pitchFamily="2" charset="77"/>
              </a:rPr>
              <a:t>In Relativistic Pair model, Table Sampling is faster both in scalar and vector mode</a:t>
            </a:r>
          </a:p>
        </p:txBody>
      </p:sp>
      <p:pic>
        <p:nvPicPr>
          <p:cNvPr id="11" name="Picture 10">
            <a:extLst>
              <a:ext uri="{FF2B5EF4-FFF2-40B4-BE49-F238E27FC236}">
                <a16:creationId xmlns:a16="http://schemas.microsoft.com/office/drawing/2014/main" id="{1B76ED28-30B8-7840-9427-F63ED755DB8B}"/>
              </a:ext>
            </a:extLst>
          </p:cNvPr>
          <p:cNvPicPr>
            <a:picLocks noChangeAspect="1"/>
          </p:cNvPicPr>
          <p:nvPr/>
        </p:nvPicPr>
        <p:blipFill>
          <a:blip r:embed="rId4"/>
          <a:stretch>
            <a:fillRect/>
          </a:stretch>
        </p:blipFill>
        <p:spPr>
          <a:xfrm>
            <a:off x="5213131" y="2971581"/>
            <a:ext cx="463331" cy="671830"/>
          </a:xfrm>
          <a:prstGeom prst="rect">
            <a:avLst/>
          </a:prstGeom>
        </p:spPr>
      </p:pic>
      <p:pic>
        <p:nvPicPr>
          <p:cNvPr id="12" name="Picture 11">
            <a:extLst>
              <a:ext uri="{FF2B5EF4-FFF2-40B4-BE49-F238E27FC236}">
                <a16:creationId xmlns:a16="http://schemas.microsoft.com/office/drawing/2014/main" id="{ED26F124-E20E-B842-9A4F-66FBF792FFDA}"/>
              </a:ext>
            </a:extLst>
          </p:cNvPr>
          <p:cNvPicPr>
            <a:picLocks noChangeAspect="1"/>
          </p:cNvPicPr>
          <p:nvPr/>
        </p:nvPicPr>
        <p:blipFill>
          <a:blip r:embed="rId5"/>
          <a:stretch>
            <a:fillRect/>
          </a:stretch>
        </p:blipFill>
        <p:spPr>
          <a:xfrm>
            <a:off x="9305269" y="3002342"/>
            <a:ext cx="250441" cy="813933"/>
          </a:xfrm>
          <a:prstGeom prst="rect">
            <a:avLst/>
          </a:prstGeom>
        </p:spPr>
      </p:pic>
      <p:pic>
        <p:nvPicPr>
          <p:cNvPr id="13" name="Picture 12">
            <a:extLst>
              <a:ext uri="{FF2B5EF4-FFF2-40B4-BE49-F238E27FC236}">
                <a16:creationId xmlns:a16="http://schemas.microsoft.com/office/drawing/2014/main" id="{FFD27125-8CBC-D546-BA0A-C45C6283C2F3}"/>
              </a:ext>
            </a:extLst>
          </p:cNvPr>
          <p:cNvPicPr>
            <a:picLocks noChangeAspect="1"/>
          </p:cNvPicPr>
          <p:nvPr/>
        </p:nvPicPr>
        <p:blipFill>
          <a:blip r:embed="rId6"/>
          <a:stretch>
            <a:fillRect/>
          </a:stretch>
        </p:blipFill>
        <p:spPr>
          <a:xfrm>
            <a:off x="622680" y="4364885"/>
            <a:ext cx="264512" cy="1719328"/>
          </a:xfrm>
          <a:prstGeom prst="rect">
            <a:avLst/>
          </a:prstGeom>
        </p:spPr>
      </p:pic>
      <p:pic>
        <p:nvPicPr>
          <p:cNvPr id="14" name="Picture 13">
            <a:extLst>
              <a:ext uri="{FF2B5EF4-FFF2-40B4-BE49-F238E27FC236}">
                <a16:creationId xmlns:a16="http://schemas.microsoft.com/office/drawing/2014/main" id="{DE9B4DEA-EC35-F947-92F9-72CBF266603B}"/>
              </a:ext>
            </a:extLst>
          </p:cNvPr>
          <p:cNvPicPr>
            <a:picLocks noChangeAspect="1"/>
          </p:cNvPicPr>
          <p:nvPr/>
        </p:nvPicPr>
        <p:blipFill>
          <a:blip r:embed="rId7"/>
          <a:stretch>
            <a:fillRect/>
          </a:stretch>
        </p:blipFill>
        <p:spPr>
          <a:xfrm>
            <a:off x="940238" y="4271043"/>
            <a:ext cx="2339100" cy="1969853"/>
          </a:xfrm>
          <a:prstGeom prst="rect">
            <a:avLst/>
          </a:prstGeom>
        </p:spPr>
      </p:pic>
      <p:sp>
        <p:nvSpPr>
          <p:cNvPr id="15" name="Rectangle 14">
            <a:extLst>
              <a:ext uri="{FF2B5EF4-FFF2-40B4-BE49-F238E27FC236}">
                <a16:creationId xmlns:a16="http://schemas.microsoft.com/office/drawing/2014/main" id="{C8C9E3F4-A7D4-5046-8DE7-31BD928CCD5F}"/>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16" name="Rectangle 15">
            <a:extLst>
              <a:ext uri="{FF2B5EF4-FFF2-40B4-BE49-F238E27FC236}">
                <a16:creationId xmlns:a16="http://schemas.microsoft.com/office/drawing/2014/main" id="{7E9A8087-A5CD-F644-AC2D-E5EF6E376401}"/>
              </a:ext>
            </a:extLst>
          </p:cNvPr>
          <p:cNvSpPr/>
          <p:nvPr/>
        </p:nvSpPr>
        <p:spPr>
          <a:xfrm>
            <a:off x="3820514" y="5462085"/>
            <a:ext cx="8514361" cy="1200329"/>
          </a:xfrm>
          <a:prstGeom prst="rect">
            <a:avLst/>
          </a:prstGeom>
        </p:spPr>
        <p:txBody>
          <a:bodyPr wrap="square">
            <a:spAutoFit/>
          </a:bodyPr>
          <a:lstStyle/>
          <a:p>
            <a:r>
              <a:rPr lang="en-US" dirty="0">
                <a:latin typeface="NimbusRomNo9L"/>
              </a:rPr>
              <a:t>Speedup of the final state generation of di</a:t>
            </a:r>
            <a:r>
              <a:rPr lang="en-US" dirty="0">
                <a:latin typeface="rtxr"/>
              </a:rPr>
              <a:t>ff</a:t>
            </a:r>
            <a:r>
              <a:rPr lang="en-US" dirty="0">
                <a:latin typeface="NimbusRomNo9L"/>
              </a:rPr>
              <a:t>erent electromagnetic physics models obtained with SIMD vectorization in case of di</a:t>
            </a:r>
            <a:r>
              <a:rPr lang="en-US" dirty="0">
                <a:latin typeface="rtxr"/>
              </a:rPr>
              <a:t>ff</a:t>
            </a:r>
            <a:r>
              <a:rPr lang="en-US" dirty="0">
                <a:latin typeface="NimbusRomNo9L"/>
              </a:rPr>
              <a:t>erent sampling algorithms. The results were obtained by using Google Benchmarks on an </a:t>
            </a:r>
            <a:r>
              <a:rPr lang="en-US" dirty="0" err="1">
                <a:latin typeface="NimbusRomNo9L"/>
              </a:rPr>
              <a:t>Intel</a:t>
            </a:r>
            <a:r>
              <a:rPr lang="en-US" sz="800" dirty="0" err="1">
                <a:latin typeface="NimbusRomNo9L"/>
              </a:rPr>
              <a:t>R</a:t>
            </a:r>
            <a:r>
              <a:rPr lang="en-US" sz="800" dirty="0">
                <a:latin typeface="NimbusRomNo9L"/>
              </a:rPr>
              <a:t> </a:t>
            </a:r>
            <a:r>
              <a:rPr lang="en-US" dirty="0">
                <a:latin typeface="NimbusRomNo9L"/>
              </a:rPr>
              <a:t>Haswell </a:t>
            </a:r>
            <a:r>
              <a:rPr lang="en-US" dirty="0" err="1">
                <a:latin typeface="NimbusRomNo9L"/>
              </a:rPr>
              <a:t>Core</a:t>
            </a:r>
            <a:r>
              <a:rPr lang="en-US" sz="800" dirty="0" err="1">
                <a:latin typeface="NimbusRomNo9L"/>
              </a:rPr>
              <a:t>TM</a:t>
            </a:r>
            <a:r>
              <a:rPr lang="en-US" sz="800" dirty="0">
                <a:latin typeface="NimbusRomNo9L"/>
              </a:rPr>
              <a:t> </a:t>
            </a:r>
            <a:r>
              <a:rPr lang="en-US" dirty="0">
                <a:latin typeface="NimbusRomNo9L"/>
              </a:rPr>
              <a:t>i7-6700HQ, 2.6 GHz, with </a:t>
            </a:r>
            <a:r>
              <a:rPr lang="en-US" dirty="0" err="1">
                <a:latin typeface="NimbusRomNo9L"/>
              </a:rPr>
              <a:t>Vc</a:t>
            </a:r>
            <a:r>
              <a:rPr lang="en-US" dirty="0">
                <a:latin typeface="NimbusRomNo9L"/>
              </a:rPr>
              <a:t> backend and AVX2 instruction set processing 256 tracks. </a:t>
            </a:r>
            <a:endParaRPr lang="en-US" dirty="0"/>
          </a:p>
        </p:txBody>
      </p:sp>
      <p:sp>
        <p:nvSpPr>
          <p:cNvPr id="18" name="TextBox 17">
            <a:extLst>
              <a:ext uri="{FF2B5EF4-FFF2-40B4-BE49-F238E27FC236}">
                <a16:creationId xmlns:a16="http://schemas.microsoft.com/office/drawing/2014/main" id="{F1E8C0A9-233C-6B45-9D6D-2B76A5910111}"/>
              </a:ext>
            </a:extLst>
          </p:cNvPr>
          <p:cNvSpPr txBox="1"/>
          <p:nvPr/>
        </p:nvSpPr>
        <p:spPr>
          <a:xfrm>
            <a:off x="11076649" y="903538"/>
            <a:ext cx="545212" cy="461665"/>
          </a:xfrm>
          <a:prstGeom prst="rect">
            <a:avLst/>
          </a:prstGeom>
          <a:noFill/>
        </p:spPr>
        <p:txBody>
          <a:bodyPr wrap="square" rtlCol="0">
            <a:spAutoFit/>
          </a:bodyPr>
          <a:lstStyle/>
          <a:p>
            <a:r>
              <a:rPr lang="en-US" sz="2400" dirty="0">
                <a:solidFill>
                  <a:schemeClr val="accent1"/>
                </a:solidFill>
                <a:hlinkClick r:id="rId8">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22" name="Title 1">
            <a:extLst>
              <a:ext uri="{FF2B5EF4-FFF2-40B4-BE49-F238E27FC236}">
                <a16:creationId xmlns:a16="http://schemas.microsoft.com/office/drawing/2014/main" id="{07760BAA-E2E6-2E40-880D-A4587EA2F3E9}"/>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23" name="TextBox 22">
            <a:extLst>
              <a:ext uri="{FF2B5EF4-FFF2-40B4-BE49-F238E27FC236}">
                <a16:creationId xmlns:a16="http://schemas.microsoft.com/office/drawing/2014/main" id="{8AB0CBE0-0D88-784A-BC7B-82BC9A9F069D}"/>
              </a:ext>
            </a:extLst>
          </p:cNvPr>
          <p:cNvSpPr txBox="1"/>
          <p:nvPr/>
        </p:nvSpPr>
        <p:spPr>
          <a:xfrm>
            <a:off x="9400314" y="5205139"/>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F3CBE32C-C028-6345-81C9-04026977E3EF}"/>
              </a:ext>
            </a:extLst>
          </p:cNvPr>
          <p:cNvSpPr>
            <a:spLocks noGrp="1"/>
          </p:cNvSpPr>
          <p:nvPr>
            <p:ph type="sldNum" sz="quarter" idx="12"/>
          </p:nvPr>
        </p:nvSpPr>
        <p:spPr/>
        <p:txBody>
          <a:bodyPr/>
          <a:lstStyle/>
          <a:p>
            <a:fld id="{40FD0629-489C-2B4C-9462-5B2376EE3AC2}" type="slidenum">
              <a:rPr lang="en-US" smtClean="0"/>
              <a:t>98</a:t>
            </a:fld>
            <a:endParaRPr lang="en-US"/>
          </a:p>
        </p:txBody>
      </p:sp>
    </p:spTree>
    <p:extLst>
      <p:ext uri="{BB962C8B-B14F-4D97-AF65-F5344CB8AC3E}">
        <p14:creationId xmlns:p14="http://schemas.microsoft.com/office/powerpoint/2010/main" val="16494188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FD27125-8CBC-D546-BA0A-C45C6283C2F3}"/>
              </a:ext>
            </a:extLst>
          </p:cNvPr>
          <p:cNvPicPr>
            <a:picLocks noChangeAspect="1"/>
          </p:cNvPicPr>
          <p:nvPr/>
        </p:nvPicPr>
        <p:blipFill>
          <a:blip r:embed="rId3"/>
          <a:stretch>
            <a:fillRect/>
          </a:stretch>
        </p:blipFill>
        <p:spPr>
          <a:xfrm>
            <a:off x="836992" y="4220166"/>
            <a:ext cx="264512" cy="1719328"/>
          </a:xfrm>
          <a:prstGeom prst="rect">
            <a:avLst/>
          </a:prstGeom>
        </p:spPr>
      </p:pic>
      <p:pic>
        <p:nvPicPr>
          <p:cNvPr id="14" name="Picture 13">
            <a:extLst>
              <a:ext uri="{FF2B5EF4-FFF2-40B4-BE49-F238E27FC236}">
                <a16:creationId xmlns:a16="http://schemas.microsoft.com/office/drawing/2014/main" id="{DE9B4DEA-EC35-F947-92F9-72CBF266603B}"/>
              </a:ext>
            </a:extLst>
          </p:cNvPr>
          <p:cNvPicPr>
            <a:picLocks noChangeAspect="1"/>
          </p:cNvPicPr>
          <p:nvPr/>
        </p:nvPicPr>
        <p:blipFill>
          <a:blip r:embed="rId4"/>
          <a:stretch>
            <a:fillRect/>
          </a:stretch>
        </p:blipFill>
        <p:spPr>
          <a:xfrm>
            <a:off x="1213398" y="4157678"/>
            <a:ext cx="2339100" cy="1969853"/>
          </a:xfrm>
          <a:prstGeom prst="rect">
            <a:avLst/>
          </a:prstGeom>
        </p:spPr>
      </p:pic>
      <p:pic>
        <p:nvPicPr>
          <p:cNvPr id="4" name="Picture 3">
            <a:extLst>
              <a:ext uri="{FF2B5EF4-FFF2-40B4-BE49-F238E27FC236}">
                <a16:creationId xmlns:a16="http://schemas.microsoft.com/office/drawing/2014/main" id="{D31ED629-4326-7847-93F9-73D77C6FE32B}"/>
              </a:ext>
            </a:extLst>
          </p:cNvPr>
          <p:cNvPicPr>
            <a:picLocks noChangeAspect="1"/>
          </p:cNvPicPr>
          <p:nvPr/>
        </p:nvPicPr>
        <p:blipFill>
          <a:blip r:embed="rId5"/>
          <a:stretch>
            <a:fillRect/>
          </a:stretch>
        </p:blipFill>
        <p:spPr>
          <a:xfrm>
            <a:off x="4686990" y="1117090"/>
            <a:ext cx="6865963" cy="4205008"/>
          </a:xfrm>
          <a:prstGeom prst="rect">
            <a:avLst/>
          </a:prstGeom>
        </p:spPr>
      </p:pic>
      <p:sp>
        <p:nvSpPr>
          <p:cNvPr id="16" name="Specs: Haswell core i7 - AVX - Vc backend…">
            <a:extLst>
              <a:ext uri="{FF2B5EF4-FFF2-40B4-BE49-F238E27FC236}">
                <a16:creationId xmlns:a16="http://schemas.microsoft.com/office/drawing/2014/main" id="{680CE8B3-3590-8741-BEC1-9D4312CC8AE0}"/>
              </a:ext>
            </a:extLst>
          </p:cNvPr>
          <p:cNvSpPr txBox="1"/>
          <p:nvPr/>
        </p:nvSpPr>
        <p:spPr>
          <a:xfrm>
            <a:off x="3483189" y="10807877"/>
            <a:ext cx="6115428" cy="1590676"/>
          </a:xfrm>
          <a:prstGeom prst="rect">
            <a:avLst/>
          </a:prstGeom>
          <a:ln w="25400">
            <a:solidFill>
              <a:srgbClr val="747676"/>
            </a:solidFill>
            <a:miter lim="400000"/>
          </a:ln>
          <a:extLst>
            <a:ext uri="{C572A759-6A51-4108-AA02-DFA0A04FC94B}">
              <ma14:wrappingTextBoxFlag xmlns:ma14="http://schemas.microsoft.com/office/mac/drawingml/2011/main" xmlns="" val="1"/>
            </a:ext>
          </a:extLst>
        </p:spPr>
        <p:txBody>
          <a:bodyPr lIns="71437" tIns="71437" rIns="71437" bIns="71437" anchor="ctr">
            <a:spAutoFit/>
          </a:bodyPr>
          <a:lstStyle/>
          <a:p>
            <a:pPr>
              <a:spcBef>
                <a:spcPts val="0"/>
              </a:spcBef>
              <a:defRPr sz="2400" i="0" spc="0">
                <a:latin typeface="DIN Alternate"/>
                <a:ea typeface="DIN Alternate"/>
                <a:cs typeface="DIN Alternate"/>
                <a:sym typeface="DIN Alternate"/>
              </a:defRPr>
            </a:pPr>
            <a:r>
              <a:rPr dirty="0"/>
              <a:t>Specs: Haswell core i7 - AVX - </a:t>
            </a:r>
            <a:r>
              <a:rPr dirty="0" err="1"/>
              <a:t>Vc</a:t>
            </a:r>
            <a:r>
              <a:rPr dirty="0"/>
              <a:t> backend</a:t>
            </a:r>
          </a:p>
          <a:p>
            <a:pPr>
              <a:spcBef>
                <a:spcPts val="0"/>
              </a:spcBef>
              <a:defRPr sz="2400" i="0" spc="0">
                <a:latin typeface="DIN Alternate"/>
                <a:ea typeface="DIN Alternate"/>
                <a:cs typeface="DIN Alternate"/>
                <a:sym typeface="DIN Alternate"/>
              </a:defRPr>
            </a:pPr>
            <a:r>
              <a:rPr dirty="0"/>
              <a:t>Detector: </a:t>
            </a:r>
            <a:r>
              <a:rPr dirty="0" err="1"/>
              <a:t>Pb</a:t>
            </a:r>
            <a:r>
              <a:rPr dirty="0"/>
              <a:t>/PbWO4</a:t>
            </a:r>
          </a:p>
          <a:p>
            <a:pPr>
              <a:spcBef>
                <a:spcPts val="0"/>
              </a:spcBef>
              <a:defRPr sz="2400" i="0" spc="0">
                <a:latin typeface="DIN Alternate"/>
                <a:ea typeface="DIN Alternate"/>
                <a:cs typeface="DIN Alternate"/>
                <a:sym typeface="DIN Alternate"/>
              </a:defRPr>
            </a:pPr>
            <a:r>
              <a:rPr dirty="0"/>
              <a:t>Model for Energy Range [80GeV-100TeV]</a:t>
            </a:r>
          </a:p>
          <a:p>
            <a:pPr>
              <a:spcBef>
                <a:spcPts val="0"/>
              </a:spcBef>
              <a:defRPr sz="2400" i="0" spc="0">
                <a:latin typeface="DIN Alternate"/>
                <a:ea typeface="DIN Alternate"/>
                <a:cs typeface="DIN Alternate"/>
                <a:sym typeface="DIN Alternate"/>
              </a:defRPr>
            </a:pPr>
            <a:r>
              <a:rPr dirty="0"/>
              <a:t>Vectorized, #baskets: 256</a:t>
            </a:r>
          </a:p>
        </p:txBody>
      </p:sp>
      <p:sp>
        <p:nvSpPr>
          <p:cNvPr id="6" name="Rectangle 5">
            <a:extLst>
              <a:ext uri="{FF2B5EF4-FFF2-40B4-BE49-F238E27FC236}">
                <a16:creationId xmlns:a16="http://schemas.microsoft.com/office/drawing/2014/main" id="{84A214D3-A0AF-3A4B-8D99-2B9C5D44FB68}"/>
              </a:ext>
            </a:extLst>
          </p:cNvPr>
          <p:cNvSpPr/>
          <p:nvPr/>
        </p:nvSpPr>
        <p:spPr>
          <a:xfrm>
            <a:off x="4421630" y="5772624"/>
            <a:ext cx="7279833" cy="923330"/>
          </a:xfrm>
          <a:prstGeom prst="rect">
            <a:avLst/>
          </a:prstGeom>
        </p:spPr>
        <p:txBody>
          <a:bodyPr wrap="square">
            <a:spAutoFit/>
          </a:bodyPr>
          <a:lstStyle/>
          <a:p>
            <a:r>
              <a:rPr lang="en-US" dirty="0">
                <a:latin typeface="NimbusRomNo9L"/>
              </a:rPr>
              <a:t>Microbenchmark results for final state generation in case of the high energy </a:t>
            </a:r>
            <a:r>
              <a:rPr lang="en-US" i="1" dirty="0">
                <a:latin typeface="NimbusRomNo9L"/>
              </a:rPr>
              <a:t>e</a:t>
            </a:r>
            <a:r>
              <a:rPr lang="en-US" sz="800" dirty="0">
                <a:latin typeface="txsy"/>
              </a:rPr>
              <a:t>−</a:t>
            </a:r>
            <a:r>
              <a:rPr lang="en-US" dirty="0">
                <a:latin typeface="rtxmi"/>
              </a:rPr>
              <a:t>/</a:t>
            </a:r>
            <a:r>
              <a:rPr lang="en-US" i="1" dirty="0">
                <a:latin typeface="NimbusRomNo9L"/>
              </a:rPr>
              <a:t>e</a:t>
            </a:r>
            <a:r>
              <a:rPr lang="en-US" sz="800" dirty="0">
                <a:latin typeface="rtxr"/>
              </a:rPr>
              <a:t>+ </a:t>
            </a:r>
            <a:r>
              <a:rPr lang="en-US" dirty="0">
                <a:latin typeface="NimbusRomNo9L"/>
              </a:rPr>
              <a:t>pair production model under di</a:t>
            </a:r>
            <a:r>
              <a:rPr lang="en-US" dirty="0">
                <a:latin typeface="rtxr"/>
              </a:rPr>
              <a:t>ff</a:t>
            </a:r>
            <a:r>
              <a:rPr lang="en-US" dirty="0">
                <a:latin typeface="NimbusRomNo9L"/>
              </a:rPr>
              <a:t>erent primary energy (80-100 [GeV] and 101-500 [GeV]) and target material conditions (left: PbWO</a:t>
            </a:r>
            <a:r>
              <a:rPr lang="en-US" sz="800" dirty="0">
                <a:latin typeface="NimbusRomNo9L"/>
              </a:rPr>
              <a:t>4</a:t>
            </a:r>
            <a:r>
              <a:rPr lang="en-US" dirty="0">
                <a:latin typeface="NimbusRomNo9L"/>
              </a:rPr>
              <a:t>, right: </a:t>
            </a:r>
            <a:r>
              <a:rPr lang="en-US" dirty="0" err="1">
                <a:latin typeface="NimbusRomNo9L"/>
              </a:rPr>
              <a:t>Pb</a:t>
            </a:r>
            <a:r>
              <a:rPr lang="en-US" dirty="0">
                <a:latin typeface="NimbusRomNo9L"/>
              </a:rPr>
              <a:t>). </a:t>
            </a:r>
            <a:endParaRPr lang="en-US" dirty="0"/>
          </a:p>
        </p:txBody>
      </p:sp>
      <p:sp>
        <p:nvSpPr>
          <p:cNvPr id="17" name="Rectangle 16">
            <a:extLst>
              <a:ext uri="{FF2B5EF4-FFF2-40B4-BE49-F238E27FC236}">
                <a16:creationId xmlns:a16="http://schemas.microsoft.com/office/drawing/2014/main" id="{96D851E0-7496-2A41-A672-D71C4C8A0F50}"/>
              </a:ext>
            </a:extLst>
          </p:cNvPr>
          <p:cNvSpPr/>
          <p:nvPr/>
        </p:nvSpPr>
        <p:spPr>
          <a:xfrm>
            <a:off x="260977" y="1365203"/>
            <a:ext cx="3690529" cy="1661993"/>
          </a:xfrm>
          <a:prstGeom prst="rect">
            <a:avLst/>
          </a:prstGeom>
        </p:spPr>
        <p:txBody>
          <a:bodyPr wrap="square">
            <a:spAutoFit/>
          </a:bodyPr>
          <a:lstStyle/>
          <a:p>
            <a:r>
              <a:rPr lang="en-US" sz="1400" dirty="0">
                <a:solidFill>
                  <a:srgbClr val="000000"/>
                </a:solidFill>
                <a:latin typeface="Menlo" panose="020B0609030804020204" pitchFamily="49" charset="0"/>
              </a:rPr>
              <a:t>- Architecture: Intel Haswell Core i7-6700HQ, 2.6 GHz</a:t>
            </a:r>
          </a:p>
          <a:p>
            <a:r>
              <a:rPr lang="en-US" sz="1400" dirty="0">
                <a:solidFill>
                  <a:srgbClr val="000000"/>
                </a:solidFill>
                <a:latin typeface="Menlo" panose="020B0609030804020204" pitchFamily="49" charset="0"/>
              </a:rPr>
              <a:t>- Instruction Set: AVX2</a:t>
            </a:r>
          </a:p>
          <a:p>
            <a:r>
              <a:rPr lang="en-US" sz="1400" dirty="0">
                <a:solidFill>
                  <a:srgbClr val="000000"/>
                </a:solidFill>
                <a:latin typeface="Menlo" panose="020B0609030804020204" pitchFamily="49" charset="0"/>
              </a:rPr>
              <a:t>- Backend: </a:t>
            </a:r>
            <a:r>
              <a:rPr lang="en-US" sz="1400" dirty="0" err="1">
                <a:solidFill>
                  <a:srgbClr val="000000"/>
                </a:solidFill>
                <a:latin typeface="Menlo" panose="020B0609030804020204" pitchFamily="49" charset="0"/>
              </a:rPr>
              <a:t>Vc</a:t>
            </a:r>
            <a:endParaRPr lang="en-US" sz="1400" dirty="0">
              <a:solidFill>
                <a:srgbClr val="000000"/>
              </a:solidFill>
              <a:latin typeface="Menlo" panose="020B0609030804020204" pitchFamily="49" charset="0"/>
            </a:endParaRPr>
          </a:p>
          <a:p>
            <a:r>
              <a:rPr lang="en-US" sz="1400" dirty="0">
                <a:solidFill>
                  <a:srgbClr val="000000"/>
                </a:solidFill>
                <a:latin typeface="Menlo" panose="020B0609030804020204" pitchFamily="49" charset="0"/>
              </a:rPr>
              <a:t>- Detector: Lead</a:t>
            </a:r>
          </a:p>
          <a:p>
            <a:r>
              <a:rPr lang="en-US" sz="1400" dirty="0">
                <a:solidFill>
                  <a:srgbClr val="000000"/>
                </a:solidFill>
                <a:latin typeface="Menlo" panose="020B0609030804020204" pitchFamily="49" charset="0"/>
              </a:rPr>
              <a:t>- #baskets: 256 </a:t>
            </a:r>
          </a:p>
          <a:p>
            <a:r>
              <a:rPr lang="en-US" sz="1400" dirty="0">
                <a:solidFill>
                  <a:srgbClr val="000000"/>
                </a:solidFill>
                <a:latin typeface="Menlo" panose="020B0609030804020204" pitchFamily="49" charset="0"/>
              </a:rPr>
              <a:t>- Run with </a:t>
            </a:r>
            <a:r>
              <a:rPr lang="en-US" sz="1400" dirty="0" err="1">
                <a:solidFill>
                  <a:srgbClr val="000000"/>
                </a:solidFill>
                <a:latin typeface="Menlo" panose="020B0609030804020204" pitchFamily="49" charset="0"/>
              </a:rPr>
              <a:t>GoogleBenchmarks</a:t>
            </a:r>
            <a:endParaRPr lang="en-US" sz="1400" dirty="0">
              <a:solidFill>
                <a:srgbClr val="000000"/>
              </a:solidFill>
              <a:effectLst/>
              <a:latin typeface="Menlo" panose="020B0609030804020204" pitchFamily="49" charset="0"/>
            </a:endParaRPr>
          </a:p>
        </p:txBody>
      </p:sp>
      <p:sp>
        <p:nvSpPr>
          <p:cNvPr id="18" name="TextBox 17">
            <a:extLst>
              <a:ext uri="{FF2B5EF4-FFF2-40B4-BE49-F238E27FC236}">
                <a16:creationId xmlns:a16="http://schemas.microsoft.com/office/drawing/2014/main" id="{C826E156-192A-A64E-8216-A420D7BC726F}"/>
              </a:ext>
            </a:extLst>
          </p:cNvPr>
          <p:cNvSpPr txBox="1"/>
          <p:nvPr/>
        </p:nvSpPr>
        <p:spPr>
          <a:xfrm>
            <a:off x="11076649" y="748510"/>
            <a:ext cx="545212" cy="461665"/>
          </a:xfrm>
          <a:prstGeom prst="rect">
            <a:avLst/>
          </a:prstGeom>
          <a:noFill/>
        </p:spPr>
        <p:txBody>
          <a:bodyPr wrap="square" rtlCol="0">
            <a:spAutoFit/>
          </a:bodyPr>
          <a:lstStyle/>
          <a:p>
            <a:r>
              <a:rPr lang="en-US" sz="2400" dirty="0">
                <a:solidFill>
                  <a:schemeClr val="accent1"/>
                </a:solidFill>
                <a:hlinkClick r:id="rId6">
                  <a:extLst>
                    <a:ext uri="{A12FA001-AC4F-418D-AE19-62706E023703}">
                      <ahyp:hlinkClr xmlns:ahyp="http://schemas.microsoft.com/office/drawing/2018/hyperlinkcolor" val="tx"/>
                    </a:ext>
                  </a:extLst>
                </a:hlinkClick>
              </a:rPr>
              <a:t>[1]</a:t>
            </a:r>
            <a:endParaRPr lang="en-US" sz="2400" dirty="0">
              <a:solidFill>
                <a:schemeClr val="accent1"/>
              </a:solidFill>
            </a:endParaRPr>
          </a:p>
        </p:txBody>
      </p:sp>
      <p:sp>
        <p:nvSpPr>
          <p:cNvPr id="20" name="Title 1">
            <a:extLst>
              <a:ext uri="{FF2B5EF4-FFF2-40B4-BE49-F238E27FC236}">
                <a16:creationId xmlns:a16="http://schemas.microsoft.com/office/drawing/2014/main" id="{F8772242-D17C-C84E-B234-FFDCE7B2CCC1}"/>
              </a:ext>
            </a:extLst>
          </p:cNvPr>
          <p:cNvSpPr txBox="1">
            <a:spLocks/>
          </p:cNvSpPr>
          <p:nvPr/>
        </p:nvSpPr>
        <p:spPr>
          <a:xfrm>
            <a:off x="2958507" y="105385"/>
            <a:ext cx="6982568" cy="646476"/>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Vectorized EM physics models</a:t>
            </a:r>
          </a:p>
        </p:txBody>
      </p:sp>
      <p:sp>
        <p:nvSpPr>
          <p:cNvPr id="21" name="TextBox 20">
            <a:extLst>
              <a:ext uri="{FF2B5EF4-FFF2-40B4-BE49-F238E27FC236}">
                <a16:creationId xmlns:a16="http://schemas.microsoft.com/office/drawing/2014/main" id="{BF5DB98C-94C5-7A4A-B5EE-04AC8BFA4366}"/>
              </a:ext>
            </a:extLst>
          </p:cNvPr>
          <p:cNvSpPr txBox="1"/>
          <p:nvPr/>
        </p:nvSpPr>
        <p:spPr>
          <a:xfrm>
            <a:off x="9288594" y="5322098"/>
            <a:ext cx="2333267" cy="307777"/>
          </a:xfrm>
          <a:prstGeom prst="rect">
            <a:avLst/>
          </a:prstGeom>
          <a:noFill/>
        </p:spPr>
        <p:txBody>
          <a:bodyPr wrap="none" rtlCol="0">
            <a:spAutoFit/>
          </a:bodyPr>
          <a:lstStyle/>
          <a:p>
            <a:r>
              <a:rPr lang="en-US" sz="1400" i="1" dirty="0"/>
              <a:t>M. Bandieramonte, M. Novak</a:t>
            </a:r>
          </a:p>
        </p:txBody>
      </p:sp>
      <p:sp>
        <p:nvSpPr>
          <p:cNvPr id="2" name="Slide Number Placeholder 1">
            <a:extLst>
              <a:ext uri="{FF2B5EF4-FFF2-40B4-BE49-F238E27FC236}">
                <a16:creationId xmlns:a16="http://schemas.microsoft.com/office/drawing/2014/main" id="{B1CF1552-F821-694E-9246-C58CF46A1996}"/>
              </a:ext>
            </a:extLst>
          </p:cNvPr>
          <p:cNvSpPr>
            <a:spLocks noGrp="1"/>
          </p:cNvSpPr>
          <p:nvPr>
            <p:ph type="sldNum" sz="quarter" idx="12"/>
          </p:nvPr>
        </p:nvSpPr>
        <p:spPr/>
        <p:txBody>
          <a:bodyPr/>
          <a:lstStyle/>
          <a:p>
            <a:fld id="{40FD0629-489C-2B4C-9462-5B2376EE3AC2}" type="slidenum">
              <a:rPr lang="en-US" smtClean="0"/>
              <a:t>99</a:t>
            </a:fld>
            <a:endParaRPr lang="en-US"/>
          </a:p>
        </p:txBody>
      </p:sp>
    </p:spTree>
    <p:extLst>
      <p:ext uri="{BB962C8B-B14F-4D97-AF65-F5344CB8AC3E}">
        <p14:creationId xmlns:p14="http://schemas.microsoft.com/office/powerpoint/2010/main" val="3856166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14852</TotalTime>
  <Words>14442</Words>
  <Application>Microsoft Macintosh PowerPoint</Application>
  <PresentationFormat>Widescreen</PresentationFormat>
  <Paragraphs>2268</Paragraphs>
  <Slides>140</Slides>
  <Notes>101</Notes>
  <HiddenSlides>0</HiddenSlides>
  <MMClips>0</MMClips>
  <ScaleCrop>false</ScaleCrop>
  <HeadingPairs>
    <vt:vector size="6" baseType="variant">
      <vt:variant>
        <vt:lpstr>Fonts Used</vt:lpstr>
      </vt:variant>
      <vt:variant>
        <vt:i4>24</vt:i4>
      </vt:variant>
      <vt:variant>
        <vt:lpstr>Theme</vt:lpstr>
      </vt:variant>
      <vt:variant>
        <vt:i4>1</vt:i4>
      </vt:variant>
      <vt:variant>
        <vt:lpstr>Slide Titles</vt:lpstr>
      </vt:variant>
      <vt:variant>
        <vt:i4>140</vt:i4>
      </vt:variant>
    </vt:vector>
  </HeadingPairs>
  <TitlesOfParts>
    <vt:vector size="165" baseType="lpstr">
      <vt:lpstr>-webkit-standard</vt:lpstr>
      <vt:lpstr>Arial</vt:lpstr>
      <vt:lpstr>Bradley Hand</vt:lpstr>
      <vt:lpstr>Calibri</vt:lpstr>
      <vt:lpstr>Calibri Light</vt:lpstr>
      <vt:lpstr>Century Gothic</vt:lpstr>
      <vt:lpstr>Clear Sans</vt:lpstr>
      <vt:lpstr>Courier New</vt:lpstr>
      <vt:lpstr>DIN Alternate</vt:lpstr>
      <vt:lpstr>Helvetica</vt:lpstr>
      <vt:lpstr>Helvetica Neue</vt:lpstr>
      <vt:lpstr>Mangal</vt:lpstr>
      <vt:lpstr>Menlo</vt:lpstr>
      <vt:lpstr>NimbusRomNo9L</vt:lpstr>
      <vt:lpstr>Open Sans</vt:lpstr>
      <vt:lpstr>Open Sans SemiBold</vt:lpstr>
      <vt:lpstr>Roboto Medium</vt:lpstr>
      <vt:lpstr>rtxmi</vt:lpstr>
      <vt:lpstr>rtxr</vt:lpstr>
      <vt:lpstr>Source Code Pro</vt:lpstr>
      <vt:lpstr>Tahoma</vt:lpstr>
      <vt:lpstr>Times New Roman</vt:lpstr>
      <vt:lpstr>txsy</vt:lpstr>
      <vt:lpstr>Wingdings</vt:lpstr>
      <vt:lpstr>Office Theme</vt:lpstr>
      <vt:lpstr>Design, implementation and performance results of the GeantV prototype</vt:lpstr>
      <vt:lpstr>1. Introduction, context, motivation</vt:lpstr>
      <vt:lpstr>Context</vt:lpstr>
      <vt:lpstr>Application morphology: stepping</vt:lpstr>
      <vt:lpstr>Motivations: locality &amp; vectorization</vt:lpstr>
      <vt:lpstr>GeantV</vt:lpstr>
      <vt:lpstr>Initial challenge : vectorizing the outer loop?</vt:lpstr>
      <vt:lpstr>2. Concepts, design considerations</vt:lpstr>
      <vt:lpstr>Data processing oriented design</vt:lpstr>
      <vt:lpstr>Code design: vector interfaces</vt:lpstr>
      <vt:lpstr>Concurrency design: track-level parallelism</vt:lpstr>
      <vt:lpstr>Prototyping revealed unforeseen problems</vt:lpstr>
      <vt:lpstr>About 2000 lines, one year later…</vt:lpstr>
      <vt:lpstr>Going complex: algorithm-oriented design</vt:lpstr>
      <vt:lpstr>3. Implementation: the components</vt:lpstr>
      <vt:lpstr>VecCore – SIMD Abstraction Library</vt:lpstr>
      <vt:lpstr>VecGeom – vectorized geometry library</vt:lpstr>
      <vt:lpstr>VecGeom: a new programming model</vt:lpstr>
      <vt:lpstr>VecMath: vectorization support for math utilities</vt:lpstr>
      <vt:lpstr>GeantV EM physics models</vt:lpstr>
      <vt:lpstr>Vectorized EM physics models</vt:lpstr>
      <vt:lpstr>Integration of motion in Field</vt:lpstr>
      <vt:lpstr>Field Propagation - optimization</vt:lpstr>
      <vt:lpstr>User interfaces: a compromise</vt:lpstr>
      <vt:lpstr>User data integration in GeantV callbacks</vt:lpstr>
      <vt:lpstr>MC truth: keeping track of kinematics </vt:lpstr>
      <vt:lpstr>4. Integration with experiment frameworks</vt:lpstr>
      <vt:lpstr>GeantV Integration in CMSSW</vt:lpstr>
      <vt:lpstr>Overview of the integration exercise</vt:lpstr>
      <vt:lpstr>5. Performance results</vt:lpstr>
      <vt:lpstr>Benchmarks</vt:lpstr>
      <vt:lpstr>Checking physics performance (1)</vt:lpstr>
      <vt:lpstr>Checking physics performance (2)</vt:lpstr>
      <vt:lpstr>CMS example comparisons</vt:lpstr>
      <vt:lpstr>CMS example: stepping observables</vt:lpstr>
      <vt:lpstr>Physics validation in CMSSW  simulation test</vt:lpstr>
      <vt:lpstr>Basketizing: efficiency, vectorization, overhead per stage</vt:lpstr>
      <vt:lpstr>Results: basketizing efficiency</vt:lpstr>
      <vt:lpstr>PowerPoint Presentation</vt:lpstr>
      <vt:lpstr>“Basketizing”: benefits vs. costs</vt:lpstr>
      <vt:lpstr>PowerPoint Presentation</vt:lpstr>
      <vt:lpstr>Some observations and open questions</vt:lpstr>
      <vt:lpstr>CPU Benchmark on the Fermilab Wilson Cluster</vt:lpstr>
      <vt:lpstr>Vector Instruction and Gain (AVX)</vt:lpstr>
      <vt:lpstr>Performance Comparison: Geant4 vs. GeantV libraries</vt:lpstr>
      <vt:lpstr>Performance Comparison: L1 Cache and TLB Misses</vt:lpstr>
      <vt:lpstr>Performance Comparison: IPC and FMO</vt:lpstr>
      <vt:lpstr>Application profiles from VTune microarchitecture analysis – CMS benchmark</vt:lpstr>
      <vt:lpstr>Performance tests for CMSSW integration exercise</vt:lpstr>
      <vt:lpstr>Concurrency: Strong scaling</vt:lpstr>
      <vt:lpstr>Memory efficiency</vt:lpstr>
      <vt:lpstr>Topology awareness</vt:lpstr>
      <vt:lpstr>Accelerators: integration with the “basket” model</vt:lpstr>
      <vt:lpstr>6. Lessons learnt</vt:lpstr>
      <vt:lpstr>Concurrency “lessons”</vt:lpstr>
      <vt:lpstr>Conclusions from CMSSW integration</vt:lpstr>
      <vt:lpstr>Main lessons from physics vectorization</vt:lpstr>
      <vt:lpstr>More open questions…</vt:lpstr>
      <vt:lpstr>Main lessons (1)</vt:lpstr>
      <vt:lpstr>Main lessons (2)</vt:lpstr>
      <vt:lpstr>Conclusions (1)</vt:lpstr>
      <vt:lpstr>Conclusions (2)</vt:lpstr>
      <vt:lpstr>Thank you!</vt:lpstr>
      <vt:lpstr>Backup slides</vt:lpstr>
      <vt:lpstr>Why use SIMD Vectorization?</vt:lpstr>
      <vt:lpstr>SIMD Programming Models</vt:lpstr>
      <vt:lpstr>Why did we need VecCore?</vt:lpstr>
      <vt:lpstr>VecCore API</vt:lpstr>
      <vt:lpstr>VecCore Example: Mandelbrot Set</vt:lpstr>
      <vt:lpstr>VecCore Example: Mandelbrot Set</vt:lpstr>
      <vt:lpstr>VecCore Example: Mandelbrot Set</vt:lpstr>
      <vt:lpstr>Performance of Mandelbrot Set</vt:lpstr>
      <vt:lpstr>Effect of branching on SIMD performance</vt:lpstr>
      <vt:lpstr> Code Sample: VecGeom Box</vt:lpstr>
      <vt:lpstr>Performance of VecGeom Box Algorithms</vt:lpstr>
      <vt:lpstr>VecGeom Speedups on Knights Landing</vt:lpstr>
      <vt:lpstr>Field propagation overview</vt:lpstr>
      <vt:lpstr>Vector propagation in Field–v2</vt:lpstr>
      <vt:lpstr>Performance with baskets for field only</vt:lpstr>
      <vt:lpstr>EM Physics</vt:lpstr>
      <vt:lpstr>Vectorized EM physics models – Intro</vt:lpstr>
      <vt:lpstr>PowerPoint Presentation</vt:lpstr>
      <vt:lpstr>PowerPoint Presentation</vt:lpstr>
      <vt:lpstr>PowerPoint Presentation</vt:lpstr>
      <vt:lpstr>PowerPoint Presentation</vt:lpstr>
      <vt:lpstr>PowerPoint Presentation</vt:lpstr>
      <vt:lpstr>MC truth</vt:lpstr>
      <vt:lpstr>GeantV kinematics output (MC truth)</vt:lpstr>
      <vt:lpstr>MC truth</vt:lpstr>
      <vt:lpstr>MC truth handling requirements</vt:lpstr>
      <vt:lpstr>MC truth handling architecture</vt:lpstr>
      <vt:lpstr>MC truth infrastructure and users code</vt:lpstr>
      <vt:lpstr>MC truth call sequence</vt:lpstr>
      <vt:lpstr>MC truth output status</vt:lpstr>
      <vt:lpstr>Vectorized EM physics</vt:lpstr>
      <vt:lpstr>Vectorized EM physics models – Intro</vt:lpstr>
      <vt:lpstr>PowerPoint Presentation</vt:lpstr>
      <vt:lpstr>PowerPoint Presentation</vt:lpstr>
      <vt:lpstr>PowerPoint Presentation</vt:lpstr>
      <vt:lpstr>PowerPoint Presentation</vt:lpstr>
      <vt:lpstr>PowerPoint Presentation</vt:lpstr>
      <vt:lpstr>5. Performance results</vt:lpstr>
      <vt:lpstr>Performance Comparisons: Tested Platforms</vt:lpstr>
      <vt:lpstr>Locality</vt:lpstr>
      <vt:lpstr>Hardware Counters: L2 Cache and L3 Cache</vt:lpstr>
      <vt:lpstr>PowerPoint Presentation</vt:lpstr>
      <vt:lpstr>Integration with experimental frameworks</vt:lpstr>
      <vt:lpstr>Status of GeantV Integration in CMSSW</vt:lpstr>
      <vt:lpstr>Introduction</vt:lpstr>
      <vt:lpstr>GeantV Integration Tests in CMSSW</vt:lpstr>
      <vt:lpstr>Geant4 vs. GeantV Scoring</vt:lpstr>
      <vt:lpstr>GeantV Data Aggregation</vt:lpstr>
      <vt:lpstr>Physics Validation</vt:lpstr>
      <vt:lpstr>1. Energy Deposits for 100 GeV e- (B=0)</vt:lpstr>
      <vt:lpstr>1. Hit Time for 100 GeV e- (B=0)</vt:lpstr>
      <vt:lpstr>2. Energy Deposits for 100 GeV e- (B=3.8)</vt:lpstr>
      <vt:lpstr>2. Hit Time for 100 GeV e- (B=3.8)</vt:lpstr>
      <vt:lpstr>Performance Tests</vt:lpstr>
      <vt:lpstr>Characterization</vt:lpstr>
      <vt:lpstr>Time Performance E5-2660 v2 @ 2.20GHz</vt:lpstr>
      <vt:lpstr>Memory Performance E5-2660 v2 @ 2.20GHz</vt:lpstr>
      <vt:lpstr>Time Performance E5-2683 v3 @ 2.00GHz</vt:lpstr>
      <vt:lpstr>Memory Performance E5-2683 v3 @ 2.00GHz</vt:lpstr>
      <vt:lpstr>What Would Be Next?</vt:lpstr>
      <vt:lpstr>Conclusions</vt:lpstr>
      <vt:lpstr>Extras from CMSSW integration exercise</vt:lpstr>
      <vt:lpstr>Template Wrappers</vt:lpstr>
      <vt:lpstr>Traits</vt:lpstr>
      <vt:lpstr>Organization</vt:lpstr>
      <vt:lpstr>Scoring Approaches</vt:lpstr>
      <vt:lpstr>More Physics Validation</vt:lpstr>
      <vt:lpstr>3. Energy Deposit with B = 0</vt:lpstr>
      <vt:lpstr>3. Energy Deposit with B = 3.8</vt:lpstr>
      <vt:lpstr>4. Energy Deposit with B = 0, MT</vt:lpstr>
      <vt:lpstr>4. Hit Times with B = 0, MT</vt:lpstr>
      <vt:lpstr>5. Energy Deposit with B = 3.8, MT</vt:lpstr>
      <vt:lpstr>5. Hit Times with B = 3.8, MT</vt:lpstr>
      <vt:lpstr>CMS Simulation Optimizations</vt:lpstr>
      <vt:lpstr>Follow-up R&amp;D directions</vt:lpstr>
      <vt:lpstr>Some follow-up directions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implementation and performance results of the GeantV prototype.</dc:title>
  <dc:creator>Andrei Gheata</dc:creator>
  <cp:lastModifiedBy>Gheata Andrei</cp:lastModifiedBy>
  <cp:revision>266</cp:revision>
  <cp:lastPrinted>2019-10-04T10:58:14Z</cp:lastPrinted>
  <dcterms:created xsi:type="dcterms:W3CDTF">2019-10-01T15:15:34Z</dcterms:created>
  <dcterms:modified xsi:type="dcterms:W3CDTF">2019-10-15T11:38:48Z</dcterms:modified>
</cp:coreProperties>
</file>