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94" r:id="rId2"/>
    <p:sldId id="453" r:id="rId3"/>
    <p:sldId id="493" r:id="rId4"/>
    <p:sldId id="488" r:id="rId5"/>
    <p:sldId id="489" r:id="rId6"/>
    <p:sldId id="490" r:id="rId7"/>
    <p:sldId id="486" r:id="rId8"/>
    <p:sldId id="492" r:id="rId9"/>
    <p:sldId id="491" r:id="rId10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AF4F8"/>
    <a:srgbClr val="EAF4EE"/>
    <a:srgbClr val="4D4D4D"/>
    <a:srgbClr val="EA700D"/>
    <a:srgbClr val="31859B"/>
    <a:srgbClr val="7F6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34" autoAdjust="0"/>
    <p:restoredTop sz="94675"/>
  </p:normalViewPr>
  <p:slideViewPr>
    <p:cSldViewPr snapToGrid="0" snapToObjects="1" showGuides="1">
      <p:cViewPr varScale="1">
        <p:scale>
          <a:sx n="148" d="100"/>
          <a:sy n="148" d="100"/>
        </p:scale>
        <p:origin x="600" y="17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671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57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897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367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314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7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876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849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FRM - 76th TCC  - 2019-05-09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FRM - 76th TCC  - 2019-05-09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FRM - 76th TCC  - 2019-05-09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cid:image001.png@01D50659.1F54BA0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14837" y="4702629"/>
            <a:ext cx="8114326" cy="433140"/>
          </a:xfrm>
        </p:spPr>
        <p:txBody>
          <a:bodyPr>
            <a:noAutofit/>
          </a:bodyPr>
          <a:lstStyle/>
          <a:p>
            <a:pPr algn="just"/>
            <a:r>
              <a:rPr lang="en-US" sz="1600" b="0" i="0" dirty="0">
                <a:solidFill>
                  <a:schemeClr val="bg2"/>
                </a:solidFill>
                <a:latin typeface="Calisto MT" panose="02040603050505030304" pitchFamily="18" charset="0"/>
              </a:rPr>
              <a:t>TCC no. 76						2019-05-09</a:t>
            </a:r>
          </a:p>
        </p:txBody>
      </p:sp>
      <p:sp>
        <p:nvSpPr>
          <p:cNvPr id="4" name="Titre 17"/>
          <p:cNvSpPr txBox="1">
            <a:spLocks/>
          </p:cNvSpPr>
          <p:nvPr/>
        </p:nvSpPr>
        <p:spPr>
          <a:xfrm>
            <a:off x="921552" y="1679422"/>
            <a:ext cx="7887168" cy="16687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0" dirty="0">
                <a:latin typeface="Calisto MT" panose="02040603050505030304" pitchFamily="18" charset="0"/>
              </a:rPr>
              <a:t>Circuit </a:t>
            </a:r>
            <a:r>
              <a:rPr lang="en-GB" b="0" dirty="0" err="1">
                <a:latin typeface="Calisto MT" panose="02040603050505030304" pitchFamily="18" charset="0"/>
              </a:rPr>
              <a:t>Disconnector</a:t>
            </a:r>
            <a:r>
              <a:rPr lang="en-GB" b="0" dirty="0">
                <a:latin typeface="Calisto MT" panose="02040603050505030304" pitchFamily="18" charset="0"/>
              </a:rPr>
              <a:t> Boxes</a:t>
            </a:r>
          </a:p>
          <a:p>
            <a:pPr algn="ctr"/>
            <a:endParaRPr lang="en-GB" b="0" dirty="0">
              <a:latin typeface="Calisto MT" panose="02040603050505030304" pitchFamily="18" charset="0"/>
            </a:endParaRPr>
          </a:p>
          <a:p>
            <a:pPr algn="ctr"/>
            <a:r>
              <a:rPr lang="en-US" b="0" dirty="0">
                <a:latin typeface="Calisto MT" panose="02040603050505030304" pitchFamily="18" charset="0"/>
              </a:rPr>
              <a:t>Implementation of our safety first policy </a:t>
            </a:r>
          </a:p>
          <a:p>
            <a:pPr algn="ctr"/>
            <a:endParaRPr lang="en-GB" b="0" dirty="0">
              <a:latin typeface="Calisto MT" panose="02040603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43765" y="3744505"/>
            <a:ext cx="1856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solidFill>
                  <a:schemeClr val="bg2"/>
                </a:solidFill>
                <a:latin typeface="Calisto MT" panose="02040603050505030304" pitchFamily="18" charset="0"/>
              </a:rPr>
              <a:t>Jean-Paul Burnet</a:t>
            </a:r>
            <a:endParaRPr lang="en-US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12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1" descr="cid:image001.png@01D50659.1F54BA0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32" y="2491107"/>
            <a:ext cx="39052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3052583"/>
            <a:ext cx="3077828" cy="1984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>
                <a:latin typeface="Calisto MT" panose="02040603050505030304" pitchFamily="18" charset="0"/>
              </a:rPr>
              <a:t>The box between power converters and current leads.</a:t>
            </a:r>
          </a:p>
          <a:p>
            <a:pPr marL="0" indent="0" algn="just">
              <a:buNone/>
            </a:pPr>
            <a:r>
              <a:rPr lang="en-US" sz="1600" dirty="0" err="1">
                <a:latin typeface="Calisto MT" panose="02040603050505030304" pitchFamily="18" charset="0"/>
              </a:rPr>
              <a:t>Disconnector</a:t>
            </a:r>
            <a:r>
              <a:rPr lang="en-US" sz="1600" dirty="0">
                <a:latin typeface="Calisto MT" panose="02040603050505030304" pitchFamily="18" charset="0"/>
              </a:rPr>
              <a:t> and </a:t>
            </a:r>
            <a:r>
              <a:rPr lang="en-US" sz="1600" dirty="0" err="1">
                <a:latin typeface="Calisto MT" panose="02040603050505030304" pitchFamily="18" charset="0"/>
              </a:rPr>
              <a:t>earthing</a:t>
            </a:r>
            <a:r>
              <a:rPr lang="en-US" sz="1600" dirty="0">
                <a:latin typeface="Calisto MT" panose="02040603050505030304" pitchFamily="18" charset="0"/>
              </a:rPr>
              <a:t> system, automation system and panel lock</a:t>
            </a: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Circuit </a:t>
            </a:r>
            <a:r>
              <a:rPr lang="en-GB" dirty="0" err="1">
                <a:latin typeface="Calisto MT" panose="02040603050505030304" pitchFamily="18" charset="0"/>
              </a:rPr>
              <a:t>Disconnector</a:t>
            </a:r>
            <a:r>
              <a:rPr lang="en-GB" dirty="0">
                <a:latin typeface="Calisto MT" panose="02040603050505030304" pitchFamily="18" charset="0"/>
              </a:rPr>
              <a:t> Box recall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3" b="35140"/>
          <a:stretch/>
        </p:blipFill>
        <p:spPr>
          <a:xfrm>
            <a:off x="480342" y="659967"/>
            <a:ext cx="8056548" cy="1980701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4840130" y="2983204"/>
            <a:ext cx="220007" cy="360462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8300349" y="2983204"/>
            <a:ext cx="220007" cy="360462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799452" y="273715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6075343" y="2986323"/>
            <a:ext cx="220007" cy="360462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7175139" y="2986323"/>
            <a:ext cx="220007" cy="360462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rapezoid 7"/>
          <p:cNvSpPr/>
          <p:nvPr/>
        </p:nvSpPr>
        <p:spPr>
          <a:xfrm rot="21021345">
            <a:off x="4150217" y="1182943"/>
            <a:ext cx="1134842" cy="878123"/>
          </a:xfrm>
          <a:custGeom>
            <a:avLst/>
            <a:gdLst>
              <a:gd name="connsiteX0" fmla="*/ 0 w 1141281"/>
              <a:gd name="connsiteY0" fmla="*/ 1222163 h 1222163"/>
              <a:gd name="connsiteX1" fmla="*/ 183644 w 1141281"/>
              <a:gd name="connsiteY1" fmla="*/ 0 h 1222163"/>
              <a:gd name="connsiteX2" fmla="*/ 957637 w 1141281"/>
              <a:gd name="connsiteY2" fmla="*/ 0 h 1222163"/>
              <a:gd name="connsiteX3" fmla="*/ 1141281 w 1141281"/>
              <a:gd name="connsiteY3" fmla="*/ 1222163 h 1222163"/>
              <a:gd name="connsiteX4" fmla="*/ 0 w 1141281"/>
              <a:gd name="connsiteY4" fmla="*/ 1222163 h 1222163"/>
              <a:gd name="connsiteX0" fmla="*/ 0 w 1141281"/>
              <a:gd name="connsiteY0" fmla="*/ 1222163 h 1222163"/>
              <a:gd name="connsiteX1" fmla="*/ 183644 w 1141281"/>
              <a:gd name="connsiteY1" fmla="*/ 0 h 1222163"/>
              <a:gd name="connsiteX2" fmla="*/ 1103387 w 1141281"/>
              <a:gd name="connsiteY2" fmla="*/ 373456 h 1222163"/>
              <a:gd name="connsiteX3" fmla="*/ 1141281 w 1141281"/>
              <a:gd name="connsiteY3" fmla="*/ 1222163 h 1222163"/>
              <a:gd name="connsiteX4" fmla="*/ 0 w 1141281"/>
              <a:gd name="connsiteY4" fmla="*/ 1222163 h 1222163"/>
              <a:gd name="connsiteX0" fmla="*/ 0 w 1103387"/>
              <a:gd name="connsiteY0" fmla="*/ 1222163 h 1222163"/>
              <a:gd name="connsiteX1" fmla="*/ 183644 w 1103387"/>
              <a:gd name="connsiteY1" fmla="*/ 0 h 1222163"/>
              <a:gd name="connsiteX2" fmla="*/ 1103387 w 1103387"/>
              <a:gd name="connsiteY2" fmla="*/ 373456 h 1222163"/>
              <a:gd name="connsiteX3" fmla="*/ 981931 w 1103387"/>
              <a:gd name="connsiteY3" fmla="*/ 1216006 h 1222163"/>
              <a:gd name="connsiteX4" fmla="*/ 0 w 1103387"/>
              <a:gd name="connsiteY4" fmla="*/ 1222163 h 1222163"/>
              <a:gd name="connsiteX0" fmla="*/ 0 w 1103387"/>
              <a:gd name="connsiteY0" fmla="*/ 880957 h 880957"/>
              <a:gd name="connsiteX1" fmla="*/ 139611 w 1103387"/>
              <a:gd name="connsiteY1" fmla="*/ 0 h 880957"/>
              <a:gd name="connsiteX2" fmla="*/ 1103387 w 1103387"/>
              <a:gd name="connsiteY2" fmla="*/ 32250 h 880957"/>
              <a:gd name="connsiteX3" fmla="*/ 981931 w 1103387"/>
              <a:gd name="connsiteY3" fmla="*/ 874800 h 880957"/>
              <a:gd name="connsiteX4" fmla="*/ 0 w 1103387"/>
              <a:gd name="connsiteY4" fmla="*/ 880957 h 880957"/>
              <a:gd name="connsiteX0" fmla="*/ 0 w 1128062"/>
              <a:gd name="connsiteY0" fmla="*/ 820974 h 874800"/>
              <a:gd name="connsiteX1" fmla="*/ 164286 w 1128062"/>
              <a:gd name="connsiteY1" fmla="*/ 0 h 874800"/>
              <a:gd name="connsiteX2" fmla="*/ 1128062 w 1128062"/>
              <a:gd name="connsiteY2" fmla="*/ 32250 h 874800"/>
              <a:gd name="connsiteX3" fmla="*/ 1006606 w 1128062"/>
              <a:gd name="connsiteY3" fmla="*/ 874800 h 874800"/>
              <a:gd name="connsiteX4" fmla="*/ 0 w 1128062"/>
              <a:gd name="connsiteY4" fmla="*/ 820974 h 874800"/>
              <a:gd name="connsiteX0" fmla="*/ 0 w 1128062"/>
              <a:gd name="connsiteY0" fmla="*/ 820974 h 878123"/>
              <a:gd name="connsiteX1" fmla="*/ 164286 w 1128062"/>
              <a:gd name="connsiteY1" fmla="*/ 0 h 878123"/>
              <a:gd name="connsiteX2" fmla="*/ 1128062 w 1128062"/>
              <a:gd name="connsiteY2" fmla="*/ 32250 h 878123"/>
              <a:gd name="connsiteX3" fmla="*/ 985120 w 1128062"/>
              <a:gd name="connsiteY3" fmla="*/ 878123 h 878123"/>
              <a:gd name="connsiteX4" fmla="*/ 0 w 1128062"/>
              <a:gd name="connsiteY4" fmla="*/ 820974 h 878123"/>
              <a:gd name="connsiteX0" fmla="*/ 0 w 1125759"/>
              <a:gd name="connsiteY0" fmla="*/ 820974 h 878123"/>
              <a:gd name="connsiteX1" fmla="*/ 164286 w 1125759"/>
              <a:gd name="connsiteY1" fmla="*/ 0 h 878123"/>
              <a:gd name="connsiteX2" fmla="*/ 1125759 w 1125759"/>
              <a:gd name="connsiteY2" fmla="*/ 45807 h 878123"/>
              <a:gd name="connsiteX3" fmla="*/ 985120 w 1125759"/>
              <a:gd name="connsiteY3" fmla="*/ 878123 h 878123"/>
              <a:gd name="connsiteX4" fmla="*/ 0 w 1125759"/>
              <a:gd name="connsiteY4" fmla="*/ 820974 h 878123"/>
              <a:gd name="connsiteX0" fmla="*/ 0 w 1155175"/>
              <a:gd name="connsiteY0" fmla="*/ 820974 h 878123"/>
              <a:gd name="connsiteX1" fmla="*/ 164286 w 1155175"/>
              <a:gd name="connsiteY1" fmla="*/ 0 h 878123"/>
              <a:gd name="connsiteX2" fmla="*/ 1155175 w 1155175"/>
              <a:gd name="connsiteY2" fmla="*/ 36858 h 878123"/>
              <a:gd name="connsiteX3" fmla="*/ 985120 w 1155175"/>
              <a:gd name="connsiteY3" fmla="*/ 878123 h 878123"/>
              <a:gd name="connsiteX4" fmla="*/ 0 w 1155175"/>
              <a:gd name="connsiteY4" fmla="*/ 820974 h 878123"/>
              <a:gd name="connsiteX0" fmla="*/ 0 w 1134842"/>
              <a:gd name="connsiteY0" fmla="*/ 820974 h 878123"/>
              <a:gd name="connsiteX1" fmla="*/ 164286 w 1134842"/>
              <a:gd name="connsiteY1" fmla="*/ 0 h 878123"/>
              <a:gd name="connsiteX2" fmla="*/ 1134842 w 1134842"/>
              <a:gd name="connsiteY2" fmla="*/ 33403 h 878123"/>
              <a:gd name="connsiteX3" fmla="*/ 985120 w 1134842"/>
              <a:gd name="connsiteY3" fmla="*/ 878123 h 878123"/>
              <a:gd name="connsiteX4" fmla="*/ 0 w 1134842"/>
              <a:gd name="connsiteY4" fmla="*/ 820974 h 87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842" h="878123">
                <a:moveTo>
                  <a:pt x="0" y="820974"/>
                </a:moveTo>
                <a:lnTo>
                  <a:pt x="164286" y="0"/>
                </a:lnTo>
                <a:lnTo>
                  <a:pt x="1134842" y="33403"/>
                </a:lnTo>
                <a:lnTo>
                  <a:pt x="985120" y="878123"/>
                </a:lnTo>
                <a:lnTo>
                  <a:pt x="0" y="820974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866402" y="2389680"/>
            <a:ext cx="320299" cy="7768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52528" y="3149413"/>
            <a:ext cx="960879" cy="171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44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138006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latin typeface="Calisto MT" panose="02040603050505030304" pitchFamily="18" charset="0"/>
              </a:rPr>
              <a:t>Any intervention on electrical system should be done with respect to NFC 18-510. (French standard applicable at CERN by safety code C1). ‘</a:t>
            </a:r>
            <a:r>
              <a:rPr lang="fr-FR" sz="2000" dirty="0">
                <a:latin typeface="Calisto MT" panose="02040603050505030304" pitchFamily="18" charset="0"/>
              </a:rPr>
              <a:t>article R4544-3 code du travail pour la maîtrise des opérations dans un environnement à risques électriques’.</a:t>
            </a:r>
          </a:p>
          <a:p>
            <a:pPr marL="0" indent="0" algn="just">
              <a:buNone/>
            </a:pPr>
            <a:r>
              <a:rPr lang="en-US" sz="2000" dirty="0">
                <a:latin typeface="Calisto MT" panose="02040603050505030304" pitchFamily="18" charset="0"/>
              </a:rPr>
              <a:t>Any country has similar safety regulations.</a:t>
            </a:r>
          </a:p>
          <a:p>
            <a:pPr algn="just"/>
            <a:r>
              <a:rPr lang="en-US" sz="2000" dirty="0">
                <a:latin typeface="Calisto MT" panose="02040603050505030304" pitchFamily="18" charset="0"/>
              </a:rPr>
              <a:t>Lockout-</a:t>
            </a:r>
            <a:r>
              <a:rPr lang="en-US" sz="2000" dirty="0" err="1">
                <a:latin typeface="Calisto MT" panose="02040603050505030304" pitchFamily="18" charset="0"/>
              </a:rPr>
              <a:t>tagout</a:t>
            </a:r>
            <a:r>
              <a:rPr lang="en-US" sz="2000" dirty="0">
                <a:latin typeface="Calisto MT" panose="02040603050505030304" pitchFamily="18" charset="0"/>
              </a:rPr>
              <a:t> (LOTO) procedures need to be defined and need to respect  5 steps.</a:t>
            </a:r>
          </a:p>
          <a:p>
            <a:pPr marL="400050" lvl="1" indent="0" algn="just">
              <a:buNone/>
            </a:pPr>
            <a:r>
              <a:rPr lang="en-US" sz="1600" dirty="0">
                <a:latin typeface="Calisto MT" panose="02040603050505030304" pitchFamily="18" charset="0"/>
              </a:rPr>
              <a:t>Disconnect, lock, identify, voltage check and carry </a:t>
            </a:r>
            <a:r>
              <a:rPr lang="en-US" sz="1600" dirty="0" err="1">
                <a:latin typeface="Calisto MT" panose="02040603050505030304" pitchFamily="18" charset="0"/>
              </a:rPr>
              <a:t>earthing</a:t>
            </a:r>
            <a:r>
              <a:rPr lang="en-US" sz="1600" dirty="0">
                <a:latin typeface="Calisto MT" panose="02040603050505030304" pitchFamily="18" charset="0"/>
              </a:rPr>
              <a:t> &amp; short-circuit.</a:t>
            </a:r>
          </a:p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r>
              <a:rPr lang="en-US" sz="2000" dirty="0">
                <a:latin typeface="Calisto MT" panose="02040603050505030304" pitchFamily="18" charset="0"/>
              </a:rPr>
              <a:t>Reminder: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Any equipment shall respect IP standard, IEC 60529 `Degrees of protection provided By enclosures’. MCF Meeting # 24, October 2017.</a:t>
            </a:r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Safety intervention on electrical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1842175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29554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latin typeface="Calisto MT" panose="02040603050505030304" pitchFamily="18" charset="0"/>
              </a:rPr>
              <a:t>Direct source identification for intervention on 18kA circuit: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18kA Power converter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2kA trim converter * 2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60A k-modulation * 1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CLIQ system * 6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IFS box  * 10</a:t>
            </a:r>
          </a:p>
          <a:p>
            <a:pPr marL="400050" algn="just"/>
            <a:r>
              <a:rPr lang="en-US" sz="2000" dirty="0">
                <a:latin typeface="Calisto MT" panose="02040603050505030304" pitchFamily="18" charset="0"/>
              </a:rPr>
              <a:t>Indirect source identification for intervention on 18kA circuit (insulation failure):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Calisto MT" panose="02040603050505030304" pitchFamily="18" charset="0"/>
              </a:rPr>
              <a:t>All circuits going through the </a:t>
            </a:r>
            <a:r>
              <a:rPr lang="en-US" sz="1600" dirty="0" err="1">
                <a:latin typeface="Calisto MT" panose="02040603050505030304" pitchFamily="18" charset="0"/>
              </a:rPr>
              <a:t>Sclink</a:t>
            </a:r>
            <a:endParaRPr lang="en-US" sz="1600" dirty="0">
              <a:latin typeface="Calisto MT" panose="02040603050505030304" pitchFamily="18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Calisto MT" panose="02040603050505030304" pitchFamily="18" charset="0"/>
              </a:rPr>
              <a:t>All power converters, QHDS, QPS and CLIQ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More than 100 potential sources!</a:t>
            </a:r>
          </a:p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Complex LOTO procedure before giving work permit.</a:t>
            </a:r>
          </a:p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Safety intervention on electrical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JPB</a:t>
            </a:r>
            <a:r>
              <a:rPr lang="en-GB" noProof="0" dirty="0">
                <a:latin typeface="Calisto MT" panose="02040603050505030304" pitchFamily="18" charset="0"/>
              </a:rPr>
              <a:t>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812541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347699" cy="4165535"/>
          </a:xfrm>
        </p:spPr>
        <p:txBody>
          <a:bodyPr>
            <a:normAutofit/>
          </a:bodyPr>
          <a:lstStyle/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The only way to do it is the CDB.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Calisto MT" panose="02040603050505030304" pitchFamily="18" charset="0"/>
              </a:rPr>
              <a:t>It can isolate from the sources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Calisto MT" panose="02040603050505030304" pitchFamily="18" charset="0"/>
              </a:rPr>
              <a:t>It can earth the circuits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Calisto MT" panose="02040603050505030304" pitchFamily="18" charset="0"/>
              </a:rPr>
              <a:t>It respects the IP standard</a:t>
            </a:r>
          </a:p>
          <a:p>
            <a:pPr marL="400050" algn="just">
              <a:buFont typeface="Wingdings" panose="05000000000000000000" pitchFamily="2" charset="2"/>
              <a:buChar char="§"/>
            </a:pPr>
            <a:endParaRPr lang="en-US" sz="2000" dirty="0">
              <a:latin typeface="Calisto MT" panose="02040603050505030304" pitchFamily="18" charset="0"/>
            </a:endParaRPr>
          </a:p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LOTO is mandatory for people interventions on any part of the system, which concerns:</a:t>
            </a:r>
          </a:p>
          <a:p>
            <a:pPr marL="457200" lvl="1" indent="0" algn="just">
              <a:buNone/>
            </a:pPr>
            <a:r>
              <a:rPr lang="en-US" sz="1600" dirty="0">
                <a:latin typeface="Calisto MT" panose="02040603050505030304" pitchFamily="18" charset="0"/>
              </a:rPr>
              <a:t>Power converters, power cables, water cooling, Current leads, </a:t>
            </a:r>
            <a:r>
              <a:rPr lang="en-US" sz="1600" dirty="0" err="1">
                <a:latin typeface="Calisto MT" panose="02040603050505030304" pitchFamily="18" charset="0"/>
              </a:rPr>
              <a:t>Sclink</a:t>
            </a:r>
            <a:r>
              <a:rPr lang="en-US" sz="1600" dirty="0">
                <a:latin typeface="Calisto MT" panose="02040603050505030304" pitchFamily="18" charset="0"/>
              </a:rPr>
              <a:t>, </a:t>
            </a:r>
            <a:r>
              <a:rPr lang="en-US" sz="1600" dirty="0" err="1">
                <a:latin typeface="Calisto MT" panose="02040603050505030304" pitchFamily="18" charset="0"/>
              </a:rPr>
              <a:t>Cryo</a:t>
            </a:r>
            <a:r>
              <a:rPr lang="en-US" sz="1600" dirty="0">
                <a:latin typeface="Calisto MT" panose="02040603050505030304" pitchFamily="18" charset="0"/>
              </a:rPr>
              <a:t>, QPS, QHDS, ELQA…</a:t>
            </a:r>
          </a:p>
          <a:p>
            <a:pPr marL="5715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algn="just"/>
            <a:r>
              <a:rPr lang="en-US" sz="2000" dirty="0">
                <a:latin typeface="Calisto MT" panose="02040603050505030304" pitchFamily="18" charset="0"/>
              </a:rPr>
              <a:t>Moreover, it is safe, fast and easy!</a:t>
            </a: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Safety intervention on electrical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148" y="818117"/>
            <a:ext cx="2912791" cy="154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299573" cy="4165535"/>
          </a:xfrm>
        </p:spPr>
        <p:txBody>
          <a:bodyPr>
            <a:normAutofit/>
          </a:bodyPr>
          <a:lstStyle/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Since few years, any design of power converter includes the separation and the </a:t>
            </a:r>
            <a:r>
              <a:rPr lang="en-US" sz="2000" dirty="0" err="1">
                <a:latin typeface="Calisto MT" panose="02040603050505030304" pitchFamily="18" charset="0"/>
              </a:rPr>
              <a:t>earthing</a:t>
            </a:r>
            <a:r>
              <a:rPr lang="en-US" sz="2000" dirty="0">
                <a:latin typeface="Calisto MT" panose="02040603050505030304" pitchFamily="18" charset="0"/>
              </a:rPr>
              <a:t> systems.</a:t>
            </a:r>
          </a:p>
          <a:p>
            <a:pPr marL="400050" algn="just">
              <a:buFont typeface="Wingdings" panose="05000000000000000000" pitchFamily="2" charset="2"/>
              <a:buChar char="§"/>
            </a:pPr>
            <a:endParaRPr lang="en-US" sz="2000" dirty="0">
              <a:latin typeface="Calisto MT" panose="02040603050505030304" pitchFamily="18" charset="0"/>
            </a:endParaRPr>
          </a:p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listo MT" panose="02040603050505030304" pitchFamily="18" charset="0"/>
              </a:rPr>
              <a:t>Strong support from Electrical safety working group and HSE to deploy these functionalities everywhere!</a:t>
            </a:r>
          </a:p>
          <a:p>
            <a:pPr marL="400050" algn="just">
              <a:buFont typeface="Wingdings" panose="05000000000000000000" pitchFamily="2" charset="2"/>
              <a:buChar char="§"/>
            </a:pPr>
            <a:endParaRPr lang="en-US" sz="2000" dirty="0">
              <a:latin typeface="Calisto MT" panose="02040603050505030304" pitchFamily="18" charset="0"/>
            </a:endParaRPr>
          </a:p>
          <a:p>
            <a:pPr algn="just"/>
            <a:r>
              <a:rPr lang="en-US" sz="2000" dirty="0">
                <a:latin typeface="Calisto MT" panose="02040603050505030304" pitchFamily="18" charset="0"/>
              </a:rPr>
              <a:t>The non-conformity to electrical standards of magnets is a huge and costly business. LHC isn’t a good example, the electrical standards aren’t respected. The cost for compensatory measures are well above the cost of  conform equipment.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Power converter design safety rules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29613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9"/>
            <a:ext cx="8429554" cy="40371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dirty="0">
                <a:latin typeface="Calisto MT" panose="02040603050505030304" pitchFamily="18" charset="0"/>
              </a:rPr>
              <a:t>Many meetings</a:t>
            </a:r>
            <a:endParaRPr lang="en-US" sz="1400" dirty="0">
              <a:latin typeface="Calisto MT" panose="02040603050505030304" pitchFamily="18" charset="0"/>
            </a:endParaRP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MCF no. 6 by K. Dahlerup-Petersen 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MCF no. 32 by S. Yammine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MCF no. 36 by S. Yammine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TCC no. 53 by S. Yammine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Special Meeting on warm Cables Cost Saving 2018-09-20 by M. Martino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8</a:t>
            </a:r>
            <a:r>
              <a:rPr lang="en-US" sz="1600" baseline="30000" dirty="0">
                <a:latin typeface="Calisto MT" panose="02040603050505030304" pitchFamily="18" charset="0"/>
              </a:rPr>
              <a:t>th</a:t>
            </a:r>
            <a:r>
              <a:rPr lang="en-US" sz="1600" dirty="0">
                <a:latin typeface="Calisto MT" panose="02040603050505030304" pitchFamily="18" charset="0"/>
              </a:rPr>
              <a:t> Annual Meeting 2018 Plenary Talk and Parallel Session by S. Yammine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TCC no. 64 by M. Martino </a:t>
            </a:r>
          </a:p>
          <a:p>
            <a:pPr algn="just"/>
            <a:r>
              <a:rPr lang="en-US" sz="2000" dirty="0">
                <a:latin typeface="Calisto MT" panose="02040603050505030304" pitchFamily="18" charset="0"/>
              </a:rPr>
              <a:t>No additional risk introduced. Safe operation by automation system with locking, interlock and monitoring.</a:t>
            </a: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r>
              <a:rPr lang="en-US" sz="2000" dirty="0">
                <a:latin typeface="Calisto MT" panose="02040603050505030304" pitchFamily="18" charset="0"/>
              </a:rPr>
              <a:t>Strong support from all groups, MSC, MPE, HSE, EPC, EL, ACE</a:t>
            </a: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Everybody need it, everybody want it!</a:t>
            </a: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CDB technical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7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1872619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29554" cy="41655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The CDB is </a:t>
            </a:r>
            <a:r>
              <a:rPr lang="en-US" sz="2000">
                <a:latin typeface="Calisto MT" panose="02040603050505030304" pitchFamily="18" charset="0"/>
              </a:rPr>
              <a:t>the best </a:t>
            </a:r>
            <a:r>
              <a:rPr lang="en-US" sz="2000" dirty="0">
                <a:latin typeface="Calisto MT" panose="02040603050505030304" pitchFamily="18" charset="0"/>
              </a:rPr>
              <a:t>way to respect electrical standards and electrical safety.</a:t>
            </a:r>
          </a:p>
          <a:p>
            <a:pPr marL="0" indent="0" algn="ctr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CDB needs to be integrated in the HL baseline.</a:t>
            </a:r>
          </a:p>
          <a:p>
            <a:pPr marL="0" indent="0" algn="ctr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No way to escape!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2603410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29554" cy="41655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All people will thank the discernment of the HL project </a:t>
            </a: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to ease their work </a:t>
            </a: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and </a:t>
            </a:r>
          </a:p>
          <a:p>
            <a:pPr marL="0" indent="0" algn="ctr">
              <a:buNone/>
            </a:pPr>
            <a:r>
              <a:rPr lang="en-US" sz="2000" dirty="0">
                <a:latin typeface="Calisto MT" panose="02040603050505030304" pitchFamily="18" charset="0"/>
              </a:rPr>
              <a:t>to assure rapid and safe interventions.</a:t>
            </a:r>
          </a:p>
          <a:p>
            <a:pPr marL="0" indent="0" algn="ctr">
              <a:buNone/>
            </a:pPr>
            <a:endParaRPr lang="en-US" sz="2000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en-US" sz="16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LHC operation in 2026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latin typeface="Calisto MT" panose="02040603050505030304" pitchFamily="18" charset="0"/>
              </a:rPr>
              <a:t>JPB - 76th TCC  - 2019-05-09</a:t>
            </a:r>
          </a:p>
        </p:txBody>
      </p:sp>
    </p:spTree>
    <p:extLst>
      <p:ext uri="{BB962C8B-B14F-4D97-AF65-F5344CB8AC3E}">
        <p14:creationId xmlns:p14="http://schemas.microsoft.com/office/powerpoint/2010/main" val="31866914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13092</TotalTime>
  <Words>646</Words>
  <Application>Microsoft Macintosh PowerPoint</Application>
  <PresentationFormat>On-screen Show (16:9)</PresentationFormat>
  <Paragraphs>109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Calisto MT</vt:lpstr>
      <vt:lpstr>Wingdings</vt:lpstr>
      <vt:lpstr>Thème Office</vt:lpstr>
      <vt:lpstr>PowerPoint Presentation</vt:lpstr>
      <vt:lpstr>Circuit Disconnector Box recall</vt:lpstr>
      <vt:lpstr>Safety intervention on electrical system</vt:lpstr>
      <vt:lpstr>Safety intervention on electrical system</vt:lpstr>
      <vt:lpstr>Safety intervention on electrical systems</vt:lpstr>
      <vt:lpstr>Power converter design safety rules </vt:lpstr>
      <vt:lpstr>CDB technical design</vt:lpstr>
      <vt:lpstr>Conclusion</vt:lpstr>
      <vt:lpstr>LHC operation in 2026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910</cp:revision>
  <cp:lastPrinted>2018-04-11T14:16:58Z</cp:lastPrinted>
  <dcterms:created xsi:type="dcterms:W3CDTF">2016-02-11T10:47:23Z</dcterms:created>
  <dcterms:modified xsi:type="dcterms:W3CDTF">2019-05-12T18:38:19Z</dcterms:modified>
</cp:coreProperties>
</file>