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262" r:id="rId6"/>
    <p:sldId id="267" r:id="rId7"/>
    <p:sldId id="268" r:id="rId8"/>
    <p:sldId id="270" r:id="rId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12" d="100"/>
          <a:sy n="112" d="100"/>
        </p:scale>
        <p:origin x="72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TCC 9 May 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TCC 9 May 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TCC 9 May 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TCC 9 May 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TCC 9 May 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TCC 9 May 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TCC 9 May 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TCC 9 May 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List of IPAC19 papers with reference to HL-LHC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C. Noels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HL-LHC TCC – 9</a:t>
            </a:r>
            <a:r>
              <a:rPr lang="en-US" baseline="30000" dirty="0" smtClean="0"/>
              <a:t>th</a:t>
            </a:r>
            <a:r>
              <a:rPr lang="en-US" dirty="0" smtClean="0"/>
              <a:t> May 2019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 smtClean="0"/>
              <a:t>BE Department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TCC 9 May 2019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769781"/>
              </p:ext>
            </p:extLst>
          </p:nvPr>
        </p:nvGraphicFramePr>
        <p:xfrm>
          <a:off x="0" y="924265"/>
          <a:ext cx="9144000" cy="5025015"/>
        </p:xfrm>
        <a:graphic>
          <a:graphicData uri="http://schemas.openxmlformats.org/drawingml/2006/table">
            <a:tbl>
              <a:tblPr/>
              <a:tblGrid>
                <a:gridCol w="708073">
                  <a:extLst>
                    <a:ext uri="{9D8B030D-6E8A-4147-A177-3AD203B41FA5}">
                      <a16:colId xmlns:a16="http://schemas.microsoft.com/office/drawing/2014/main" val="418263442"/>
                    </a:ext>
                  </a:extLst>
                </a:gridCol>
                <a:gridCol w="4944899">
                  <a:extLst>
                    <a:ext uri="{9D8B030D-6E8A-4147-A177-3AD203B41FA5}">
                      <a16:colId xmlns:a16="http://schemas.microsoft.com/office/drawing/2014/main" val="1538595436"/>
                    </a:ext>
                  </a:extLst>
                </a:gridCol>
                <a:gridCol w="1349401">
                  <a:extLst>
                    <a:ext uri="{9D8B030D-6E8A-4147-A177-3AD203B41FA5}">
                      <a16:colId xmlns:a16="http://schemas.microsoft.com/office/drawing/2014/main" val="3778052852"/>
                    </a:ext>
                  </a:extLst>
                </a:gridCol>
                <a:gridCol w="966343">
                  <a:extLst>
                    <a:ext uri="{9D8B030D-6E8A-4147-A177-3AD203B41FA5}">
                      <a16:colId xmlns:a16="http://schemas.microsoft.com/office/drawing/2014/main" val="300371661"/>
                    </a:ext>
                  </a:extLst>
                </a:gridCol>
                <a:gridCol w="1175284">
                  <a:extLst>
                    <a:ext uri="{9D8B030D-6E8A-4147-A177-3AD203B41FA5}">
                      <a16:colId xmlns:a16="http://schemas.microsoft.com/office/drawing/2014/main" val="1583858681"/>
                    </a:ext>
                  </a:extLst>
                </a:gridCol>
              </a:tblGrid>
              <a:tr h="24482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Main Author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Presenter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Presentation type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520805"/>
                  </a:ext>
                </a:extLst>
              </a:tr>
              <a:tr h="24482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BE-ABP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Machine Development Results with HL-LHC Crab Cavities in the SPS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L. R. Carver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4276943"/>
                  </a:ext>
                </a:extLst>
              </a:tr>
              <a:tr h="489655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BE-ABP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 cloud build-up simulations in the two-beam common chamber of the HL-LHC TDIS with nonuniform surface properties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G. Skripka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G. Skripka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076950"/>
                  </a:ext>
                </a:extLst>
              </a:tr>
              <a:tr h="24482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BE-ABP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Numerical optimization of DC wire compensation in HL-LHC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K. Skoufaris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G. Sterbini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44245"/>
                  </a:ext>
                </a:extLst>
              </a:tr>
              <a:tr h="489655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BE-ABP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Beam-based measurement of the skew-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sextupolar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component of the radio frequency field of a HL-LHC-type crab-cavity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Carla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Carla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9650"/>
                  </a:ext>
                </a:extLst>
              </a:tr>
              <a:tr h="489655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BE-ABP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Collimation system upgrades for the High Luminosity Large Hadron Collider and expected cleaning performance in Run 3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Mereghetti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 Fuster Martinez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082814"/>
                  </a:ext>
                </a:extLst>
              </a:tr>
              <a:tr h="24482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BE-ABP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K-Modulation for future High Energy Colliders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Hofer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Hofer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249782"/>
                  </a:ext>
                </a:extLst>
              </a:tr>
              <a:tr h="24482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BE-ABP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Smooth and beta-beating-free optics transitions for HL-LHC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De Maria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De Maria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268432"/>
                  </a:ext>
                </a:extLst>
              </a:tr>
              <a:tr h="24482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BE-ABP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HL-LHC optics and layout V1.4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De Maria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De Maria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1302591"/>
                  </a:ext>
                </a:extLst>
              </a:tr>
              <a:tr h="24482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BE-ABP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 Run 2 optics commissioning experience in view of HL-LHC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Tomas Garcia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Tomas Garcia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837082"/>
                  </a:ext>
                </a:extLst>
              </a:tr>
              <a:tr h="24482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BE-BI-BL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Measuring beam size with the LHC Beam Gas Vertex detector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B. Würkner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B. Würkner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708244"/>
                  </a:ext>
                </a:extLst>
              </a:tr>
              <a:tr h="48965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BE-BI-BL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Beam Gas Vertex profile monitoring station for HL-LHC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Kieffer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Kieffer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Presentation and 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96887"/>
                  </a:ext>
                </a:extLst>
              </a:tr>
              <a:tr h="24482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BE-BI-EA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 beam dynamics simulation for electron lenses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Sadovich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Sadovich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439008"/>
                  </a:ext>
                </a:extLst>
              </a:tr>
              <a:tr h="24482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BE-OP-LHC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Effect of Ground Motion introduced by HL-LHC CE Work on LHC beam operation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Schaumann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Schaumann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554369"/>
                  </a:ext>
                </a:extLst>
              </a:tr>
              <a:tr h="48965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BE-OP-PS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Transverse emittance measurement in the CERN Proton Synchrotron in view of beam production for the High-Luminosity LHC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 Senes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7078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 smtClean="0"/>
              <a:t>EN Department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TCC 9 May 2019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178432"/>
              </p:ext>
            </p:extLst>
          </p:nvPr>
        </p:nvGraphicFramePr>
        <p:xfrm>
          <a:off x="0" y="836709"/>
          <a:ext cx="9144000" cy="4320482"/>
        </p:xfrm>
        <a:graphic>
          <a:graphicData uri="http://schemas.openxmlformats.org/drawingml/2006/table">
            <a:tbl>
              <a:tblPr/>
              <a:tblGrid>
                <a:gridCol w="708073">
                  <a:extLst>
                    <a:ext uri="{9D8B030D-6E8A-4147-A177-3AD203B41FA5}">
                      <a16:colId xmlns:a16="http://schemas.microsoft.com/office/drawing/2014/main" val="3532594115"/>
                    </a:ext>
                  </a:extLst>
                </a:gridCol>
                <a:gridCol w="4944899">
                  <a:extLst>
                    <a:ext uri="{9D8B030D-6E8A-4147-A177-3AD203B41FA5}">
                      <a16:colId xmlns:a16="http://schemas.microsoft.com/office/drawing/2014/main" val="794168858"/>
                    </a:ext>
                  </a:extLst>
                </a:gridCol>
                <a:gridCol w="1349401">
                  <a:extLst>
                    <a:ext uri="{9D8B030D-6E8A-4147-A177-3AD203B41FA5}">
                      <a16:colId xmlns:a16="http://schemas.microsoft.com/office/drawing/2014/main" val="1937315689"/>
                    </a:ext>
                  </a:extLst>
                </a:gridCol>
                <a:gridCol w="966343">
                  <a:extLst>
                    <a:ext uri="{9D8B030D-6E8A-4147-A177-3AD203B41FA5}">
                      <a16:colId xmlns:a16="http://schemas.microsoft.com/office/drawing/2014/main" val="338208383"/>
                    </a:ext>
                  </a:extLst>
                </a:gridCol>
                <a:gridCol w="1175284">
                  <a:extLst>
                    <a:ext uri="{9D8B030D-6E8A-4147-A177-3AD203B41FA5}">
                      <a16:colId xmlns:a16="http://schemas.microsoft.com/office/drawing/2014/main" val="2705897929"/>
                    </a:ext>
                  </a:extLst>
                </a:gridCol>
              </a:tblGrid>
              <a:tr h="33234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Main Author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Presenter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Presentation type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2942018"/>
                  </a:ext>
                </a:extLst>
              </a:tr>
              <a:tr h="66469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EN-MME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Ultra-High Vacuum characterization of Molybdenum‑Carbide Graphite for HL-LHC collimators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C. Accettura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369693"/>
                  </a:ext>
                </a:extLst>
              </a:tr>
              <a:tr h="66469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EN-MME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development programme of cathodes and electron guns for the hollow electron lenses of the High Luminosity LHC project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 Perini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7135450"/>
                  </a:ext>
                </a:extLst>
              </a:tr>
              <a:tr h="66469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EN-MME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Numerical and experimental evaluation of the DQW crab cavity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cryomodule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thermal budget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 Cano Pleite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829700"/>
                  </a:ext>
                </a:extLst>
              </a:tr>
              <a:tr h="33234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EN-MME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robustness of HL-LHC collimator designs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 Carra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292449"/>
                  </a:ext>
                </a:extLst>
              </a:tr>
              <a:tr h="33234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EN-SMM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HL-LHC Full Remote Alignment Study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Herty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056369"/>
                  </a:ext>
                </a:extLst>
              </a:tr>
              <a:tr h="66469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EN-SMM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and study of a 6 degree-of-freedom universal adjustment platform for HL-LHC components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Sosin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710372"/>
                  </a:ext>
                </a:extLst>
              </a:tr>
              <a:tr h="66469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 2 prompt dose distribution and evolution at the Large Hadron Collider and implications for future accelerator operation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G. Lerner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955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2874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 smtClean="0"/>
              <a:t>TE Department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TCC 9 May 2019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236135"/>
              </p:ext>
            </p:extLst>
          </p:nvPr>
        </p:nvGraphicFramePr>
        <p:xfrm>
          <a:off x="0" y="980731"/>
          <a:ext cx="9144000" cy="4248914"/>
        </p:xfrm>
        <a:graphic>
          <a:graphicData uri="http://schemas.openxmlformats.org/drawingml/2006/table">
            <a:tbl>
              <a:tblPr/>
              <a:tblGrid>
                <a:gridCol w="708073">
                  <a:extLst>
                    <a:ext uri="{9D8B030D-6E8A-4147-A177-3AD203B41FA5}">
                      <a16:colId xmlns:a16="http://schemas.microsoft.com/office/drawing/2014/main" val="2410761049"/>
                    </a:ext>
                  </a:extLst>
                </a:gridCol>
                <a:gridCol w="4944899">
                  <a:extLst>
                    <a:ext uri="{9D8B030D-6E8A-4147-A177-3AD203B41FA5}">
                      <a16:colId xmlns:a16="http://schemas.microsoft.com/office/drawing/2014/main" val="310466780"/>
                    </a:ext>
                  </a:extLst>
                </a:gridCol>
                <a:gridCol w="1583324">
                  <a:extLst>
                    <a:ext uri="{9D8B030D-6E8A-4147-A177-3AD203B41FA5}">
                      <a16:colId xmlns:a16="http://schemas.microsoft.com/office/drawing/2014/main" val="214387829"/>
                    </a:ext>
                  </a:extLst>
                </a:gridCol>
                <a:gridCol w="732420">
                  <a:extLst>
                    <a:ext uri="{9D8B030D-6E8A-4147-A177-3AD203B41FA5}">
                      <a16:colId xmlns:a16="http://schemas.microsoft.com/office/drawing/2014/main" val="1007742262"/>
                    </a:ext>
                  </a:extLst>
                </a:gridCol>
                <a:gridCol w="1175284">
                  <a:extLst>
                    <a:ext uri="{9D8B030D-6E8A-4147-A177-3AD203B41FA5}">
                      <a16:colId xmlns:a16="http://schemas.microsoft.com/office/drawing/2014/main" val="3071871291"/>
                    </a:ext>
                  </a:extLst>
                </a:gridCol>
              </a:tblGrid>
              <a:tr h="22797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Main Author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Presenter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Presentation type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405940"/>
                  </a:ext>
                </a:extLst>
              </a:tr>
              <a:tr h="45595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Protection Aspects of High-Voltage Flashovers of the LHC Beam Dump Dilution Kickers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C. Wiesner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237821"/>
                  </a:ext>
                </a:extLst>
              </a:tr>
              <a:tr h="45595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Operational Experience of a Prototype LHC Injection Kicker Magnet with a low SEY coating and Redistributed Power Deposition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Barnes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773955"/>
                  </a:ext>
                </a:extLst>
              </a:tr>
              <a:tr h="45595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Transverse impedance measurements and simulations of the LHC injection kicker magnets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V. Vlachodimitropoulos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413"/>
                  </a:ext>
                </a:extLst>
              </a:tr>
              <a:tr h="45595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Studies towards the new beam screen system of the LHC injection kicker magnet for HL-LHC operation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V. Vlachodimitropoulos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548105"/>
                  </a:ext>
                </a:extLst>
              </a:tr>
              <a:tr h="26217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 of flux jumps on high-precision powering of Nb3Sn superconducting magnets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Martino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449715"/>
                  </a:ext>
                </a:extLst>
              </a:tr>
              <a:tr h="45595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Impact Experiment of 440GeV/p Protons on Superconducting Wires and Tapes in a Cryogenic Environment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Will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000846"/>
                  </a:ext>
                </a:extLst>
              </a:tr>
              <a:tr h="45595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Protection Experience from Beam Tests with Crab Cavity Prototypes in the CERN SPS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B. Lindstrom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732908"/>
                  </a:ext>
                </a:extLst>
              </a:tr>
              <a:tr h="45595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Characterisation of the Radiation Hardness of Cryogenic Bypass Diodes for the HL-LHC Inner Triplet Circuit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 Wollmann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656577"/>
                  </a:ext>
                </a:extLst>
              </a:tr>
              <a:tr h="45595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 Detection and Diagnostics Systems for the Superconducting Circuits of the HL-LHC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 Denz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46" marR="7546" marT="7546" marB="0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034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439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WPLs/GLs: Check that the HL list</a:t>
            </a:r>
            <a:r>
              <a:rPr lang="en-US" dirty="0"/>
              <a:t> </a:t>
            </a:r>
            <a:r>
              <a:rPr lang="en-US" dirty="0" smtClean="0"/>
              <a:t>is complete with </a:t>
            </a:r>
            <a:r>
              <a:rPr lang="en-US" dirty="0"/>
              <a:t>your group </a:t>
            </a:r>
            <a:r>
              <a:rPr lang="en-US" dirty="0" smtClean="0"/>
              <a:t>secretariat.</a:t>
            </a:r>
          </a:p>
          <a:p>
            <a:r>
              <a:rPr lang="en-US" dirty="0" smtClean="0"/>
              <a:t>In any papers are missing, the authors shall send the latest version to Lucio and Oliver (cc me) by Friday evening.</a:t>
            </a:r>
          </a:p>
          <a:p>
            <a:r>
              <a:rPr lang="en-US" dirty="0" smtClean="0"/>
              <a:t>Ask the authors to send me the final version (PDF format) for archiving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Thanks a lot for your collaboration!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TCC 9 May 2019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7003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2347</TotalTime>
  <Words>670</Words>
  <Application>Microsoft Office PowerPoint</Application>
  <PresentationFormat>On-screen Show (4:3)</PresentationFormat>
  <Paragraphs>185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List of IPAC19 papers with reference to HL-LHC</vt:lpstr>
      <vt:lpstr>BE Department</vt:lpstr>
      <vt:lpstr>EN Department</vt:lpstr>
      <vt:lpstr>TE Department</vt:lpstr>
      <vt:lpstr>Next actions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Cecile Noels</cp:lastModifiedBy>
  <cp:revision>34</cp:revision>
  <dcterms:created xsi:type="dcterms:W3CDTF">2016-01-11T14:38:10Z</dcterms:created>
  <dcterms:modified xsi:type="dcterms:W3CDTF">2019-05-09T14:16:24Z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