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07" r:id="rId2"/>
    <p:sldId id="324" r:id="rId3"/>
    <p:sldId id="347" r:id="rId4"/>
    <p:sldId id="346" r:id="rId5"/>
    <p:sldId id="343" r:id="rId6"/>
    <p:sldId id="345" r:id="rId7"/>
    <p:sldId id="348" r:id="rId8"/>
    <p:sldId id="342" r:id="rId9"/>
  </p:sldIdLst>
  <p:sldSz cx="9144000" cy="6858000" type="screen4x3"/>
  <p:notesSz cx="7099300" cy="10234613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defRPr sz="4000" kern="1200">
        <a:solidFill>
          <a:srgbClr val="23346C"/>
        </a:solidFill>
        <a:latin typeface="Helvetica" charset="0"/>
        <a:ea typeface="ＭＳ Ｐゴシック" charset="0"/>
        <a:cs typeface="ＭＳ Ｐゴシック" charset="0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defRPr sz="4000" kern="1200">
        <a:solidFill>
          <a:srgbClr val="23346C"/>
        </a:solidFill>
        <a:latin typeface="Helvetica" charset="0"/>
        <a:ea typeface="ＭＳ Ｐゴシック" charset="0"/>
        <a:cs typeface="ＭＳ Ｐゴシック" charset="0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defRPr sz="4000" kern="1200">
        <a:solidFill>
          <a:srgbClr val="23346C"/>
        </a:solidFill>
        <a:latin typeface="Helvetica" charset="0"/>
        <a:ea typeface="ＭＳ Ｐゴシック" charset="0"/>
        <a:cs typeface="ＭＳ Ｐゴシック" charset="0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defRPr sz="4000" kern="1200">
        <a:solidFill>
          <a:srgbClr val="23346C"/>
        </a:solidFill>
        <a:latin typeface="Helvetica" charset="0"/>
        <a:ea typeface="ＭＳ Ｐゴシック" charset="0"/>
        <a:cs typeface="ＭＳ Ｐゴシック" charset="0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defRPr sz="4000" kern="1200">
        <a:solidFill>
          <a:srgbClr val="23346C"/>
        </a:solidFill>
        <a:latin typeface="Helvetic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4000" kern="1200">
        <a:solidFill>
          <a:srgbClr val="23346C"/>
        </a:solidFill>
        <a:latin typeface="Helvetic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4000" kern="1200">
        <a:solidFill>
          <a:srgbClr val="23346C"/>
        </a:solidFill>
        <a:latin typeface="Helvetic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4000" kern="1200">
        <a:solidFill>
          <a:srgbClr val="23346C"/>
        </a:solidFill>
        <a:latin typeface="Helvetic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4000" kern="1200">
        <a:solidFill>
          <a:srgbClr val="23346C"/>
        </a:solidFill>
        <a:latin typeface="Helvetic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9DA2B"/>
    <a:srgbClr val="FF9406"/>
    <a:srgbClr val="CCFF33"/>
    <a:srgbClr val="FF523A"/>
    <a:srgbClr val="23346C"/>
    <a:srgbClr val="339966"/>
    <a:srgbClr val="6F789D"/>
    <a:srgbClr val="4D74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/>
    <p:restoredTop sz="94667"/>
  </p:normalViewPr>
  <p:slideViewPr>
    <p:cSldViewPr>
      <p:cViewPr varScale="1">
        <p:scale>
          <a:sx n="99" d="100"/>
          <a:sy n="99" d="100"/>
        </p:scale>
        <p:origin x="192" y="8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 Unicode MS" charset="0"/>
              </a:defRPr>
            </a:lvl1pPr>
          </a:lstStyle>
          <a:p>
            <a:pPr>
              <a:defRPr/>
            </a:pPr>
            <a:fld id="{D5F48363-8D9F-C041-AA09-58A346FE8954}" type="datetimeFigureOut">
              <a:rPr lang="en-US"/>
              <a:pPr>
                <a:defRPr/>
              </a:pPr>
              <a:t>9/19/19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 Unicode MS" charset="0"/>
              </a:defRPr>
            </a:lvl1pPr>
          </a:lstStyle>
          <a:p>
            <a:pPr>
              <a:defRPr/>
            </a:pPr>
            <a:fld id="{B9FE894E-FE62-7D4C-A9F1-300D7858F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893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</a:lstStyle>
          <a:p>
            <a:pPr>
              <a:defRPr/>
            </a:pPr>
            <a:fld id="{E109191B-2FB1-C34A-92AA-B3B218A7F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609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4AB2A2-C80D-1B4C-94F6-DC46D86C1467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F8460A-EEA6-C74A-91DA-A2659B9AB9F8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F8460A-EEA6-C74A-91DA-A2659B9AB9F8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544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F8460A-EEA6-C74A-91DA-A2659B9AB9F8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21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F8460A-EEA6-C74A-91DA-A2659B9AB9F8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912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F8460A-EEA6-C74A-91DA-A2659B9AB9F8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545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F8460A-EEA6-C74A-91DA-A2659B9AB9F8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126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F8460A-EEA6-C74A-91DA-A2659B9AB9F8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282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32004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657600" y="6400800"/>
            <a:ext cx="41148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AE931-DDEE-5045-B27C-2CA9B163F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9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93703-50FE-6340-8078-164336003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0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9C134-8FDC-E541-AAFF-276B3CBA0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86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EBCC0-0B74-954F-A05F-A8C7EE88F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8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F3FF9-8428-B443-909D-E26A6891A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84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41111-CE0C-3042-837C-3909240BC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23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76D86-3355-DA43-9EC5-864D87F45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19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E1DD9-DD3E-9640-9F04-BEAB180CA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1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83490-F698-D345-844C-EA6B54BA8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7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F9DFF-2FF8-F048-A532-0598A96FF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01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FCAL Workshop CERN September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200" b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H. Henschel DESY (Zeuthen)</a:t>
            </a:r>
            <a:endParaRPr lang="en-US" sz="1600">
              <a:solidFill>
                <a:srgbClr val="23346C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fld id="{2B26ADE1-05F0-8F4E-820C-703338268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5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0" y="41275"/>
            <a:ext cx="1216679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ctr" hangingPunct="0">
              <a:lnSpc>
                <a:spcPct val="100000"/>
              </a:lnSpc>
              <a:spcBef>
                <a:spcPct val="50000"/>
              </a:spcBef>
              <a:defRPr/>
            </a:pPr>
            <a:endParaRPr lang="en-GB" sz="2400">
              <a:solidFill>
                <a:schemeClr val="tx1"/>
              </a:solidFill>
              <a:latin typeface="Arial" charset="0"/>
              <a:cs typeface="Arial Unicode MS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ctr" hangingPunct="0">
              <a:lnSpc>
                <a:spcPct val="100000"/>
              </a:lnSpc>
              <a:spcBef>
                <a:spcPct val="50000"/>
              </a:spcBef>
              <a:defRPr/>
            </a:pPr>
            <a:endParaRPr lang="en-GB" sz="2400">
              <a:solidFill>
                <a:schemeClr val="tx1"/>
              </a:solidFill>
              <a:latin typeface="Arial" charset="0"/>
              <a:cs typeface="Arial Unicode MS" charset="0"/>
            </a:endParaRP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0"/>
            <a:ext cx="971550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de-DE" sz="1200">
                <a:solidFill>
                  <a:schemeClr val="tx1"/>
                </a:solidFill>
                <a:latin typeface="Arial" charset="0"/>
              </a:rPr>
              <a:t>FCAL Workshop CERN September 2019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n-lt"/>
                <a:cs typeface="Arial Unicode MS" charset="0"/>
              </a:rPr>
              <a:t>H. Henschel DESY (Zeuthen)</a:t>
            </a:r>
            <a:endParaRPr lang="en-US" sz="1600">
              <a:solidFill>
                <a:srgbClr val="23346C"/>
              </a:solidFill>
              <a:latin typeface="+mn-lt"/>
              <a:cs typeface="Arial Unicode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C6C2A0-3953-9C40-BFDB-D1B91FBC54B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458200" cy="5394325"/>
          </a:xfrm>
        </p:spPr>
        <p:txBody>
          <a:bodyPr/>
          <a:lstStyle/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r>
              <a:rPr lang="en-US" sz="3200" b="1" dirty="0">
                <a:latin typeface="Arial" charset="0"/>
                <a:ea typeface="ＭＳ Ｐゴシック" charset="0"/>
              </a:rPr>
              <a:t>Charge Sharing Readout</a:t>
            </a: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r>
              <a:rPr lang="en-US" sz="3200" b="1" dirty="0">
                <a:latin typeface="Arial" charset="0"/>
                <a:ea typeface="ＭＳ Ｐゴシック" charset="0"/>
              </a:rPr>
              <a:t>-</a:t>
            </a: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r>
              <a:rPr lang="en-US" sz="3200" b="1" dirty="0">
                <a:latin typeface="Arial" charset="0"/>
                <a:ea typeface="ＭＳ Ｐゴシック" charset="0"/>
              </a:rPr>
              <a:t>Splitting Adapter</a:t>
            </a: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</a:pPr>
            <a:r>
              <a:rPr lang="en-US" sz="3200" b="1" dirty="0">
                <a:latin typeface="Arial" charset="0"/>
                <a:ea typeface="ＭＳ Ｐゴシック" charset="0"/>
              </a:rPr>
              <a:t>for APVs</a:t>
            </a:r>
            <a:endParaRPr lang="en-US" sz="3200" dirty="0">
              <a:latin typeface="Helvetica" charset="0"/>
              <a:ea typeface="ＭＳ Ｐゴシック" charset="0"/>
            </a:endParaRPr>
          </a:p>
          <a:p>
            <a:pPr marL="287338" indent="-287338" algn="ctr" eaLnBrk="1" hangingPunct="1">
              <a:buFontTx/>
              <a:buNone/>
            </a:pPr>
            <a:endParaRPr lang="en-US" sz="1600" dirty="0">
              <a:latin typeface="Helvetica" charset="0"/>
              <a:ea typeface="ＭＳ Ｐゴシック" charset="0"/>
            </a:endParaRPr>
          </a:p>
          <a:p>
            <a:pPr marL="287338" indent="-287338" algn="ctr" eaLnBrk="1" hangingPunct="1">
              <a:buFontTx/>
              <a:buNone/>
            </a:pPr>
            <a:endParaRPr lang="en-US" sz="1600" dirty="0">
              <a:latin typeface="Helvetica" charset="0"/>
              <a:ea typeface="ＭＳ Ｐゴシック" charset="0"/>
            </a:endParaRPr>
          </a:p>
          <a:p>
            <a:pPr marL="287338" indent="-287338" algn="ctr" eaLnBrk="1" hangingPunct="1">
              <a:buFontTx/>
              <a:buNone/>
            </a:pPr>
            <a:endParaRPr lang="en-US" sz="1600" dirty="0">
              <a:latin typeface="Helvetica" charset="0"/>
              <a:ea typeface="ＭＳ Ｐゴシック" charset="0"/>
            </a:endParaRPr>
          </a:p>
          <a:p>
            <a:pPr marL="287338" indent="-287338" algn="ctr" eaLnBrk="1" hangingPunct="1">
              <a:buFontTx/>
              <a:buNone/>
            </a:pPr>
            <a:endParaRPr lang="en-US" sz="1600" dirty="0">
              <a:latin typeface="Helvetica" charset="0"/>
              <a:ea typeface="ＭＳ Ｐゴシック" charset="0"/>
            </a:endParaRPr>
          </a:p>
          <a:p>
            <a:pPr marL="287338" indent="-287338" algn="ctr" eaLnBrk="1" hangingPunct="1">
              <a:buFontTx/>
              <a:buNone/>
            </a:pPr>
            <a:r>
              <a:rPr lang="en-US" sz="1600" dirty="0">
                <a:latin typeface="Helvetica" charset="0"/>
                <a:ea typeface="ＭＳ Ｐゴシック" charset="0"/>
              </a:rPr>
              <a:t>Hans Henschel, DESY </a:t>
            </a:r>
            <a:r>
              <a:rPr lang="en-US" sz="1600" dirty="0" err="1">
                <a:latin typeface="Helvetica" charset="0"/>
                <a:ea typeface="ＭＳ Ｐゴシック" charset="0"/>
              </a:rPr>
              <a:t>Zeuthen</a:t>
            </a:r>
            <a:endParaRPr lang="en-US" sz="1600" dirty="0">
              <a:latin typeface="Helvetica" charset="0"/>
              <a:ea typeface="ＭＳ Ｐゴシック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73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73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de-DE" sz="1200">
                <a:solidFill>
                  <a:schemeClr val="tx1"/>
                </a:solidFill>
                <a:latin typeface="Arial" charset="0"/>
              </a:rPr>
              <a:t>FCAL Workshop CERN September 2019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n-lt"/>
                <a:cs typeface="Arial Unicode MS" charset="0"/>
              </a:rPr>
              <a:t>H. Henschel DESY (Zeuthen)</a:t>
            </a:r>
            <a:endParaRPr lang="en-US" sz="1600">
              <a:solidFill>
                <a:srgbClr val="23346C"/>
              </a:solidFill>
              <a:latin typeface="+mn-lt"/>
              <a:cs typeface="Arial Unicode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A5A29-9AFF-BB49-8C07-0B6EAA9CE554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6324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Verdana" charset="0"/>
                <a:ea typeface="ＭＳ Ｐゴシック" charset="0"/>
              </a:rPr>
              <a:t>Twin APV adapter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C6ABC-2CD4-354E-809C-1109E980B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38" y="4116930"/>
            <a:ext cx="4232141" cy="21012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38C2EA-A559-0A44-9610-510507B4C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825" y="1549645"/>
            <a:ext cx="3581400" cy="2384688"/>
          </a:xfrm>
          <a:prstGeom prst="rect">
            <a:avLst/>
          </a:prstGeom>
        </p:spPr>
      </p:pic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399" y="914400"/>
            <a:ext cx="7939825" cy="5394325"/>
          </a:xfrm>
        </p:spPr>
        <p:txBody>
          <a:bodyPr/>
          <a:lstStyle/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2400" b="1" dirty="0">
                <a:latin typeface="Arial" charset="0"/>
                <a:ea typeface="ＭＳ Ｐゴシック" charset="0"/>
              </a:rPr>
              <a:t>Motivation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• extend the sensitivity range of the APV frontend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• share charge between two APV channels using different </a:t>
            </a:r>
          </a:p>
          <a:p>
            <a:pPr marL="139700" indent="-139700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coupling capacitors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(C1 standard: 100pF, C2 modified: 10pF)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• design new fanout or an adapter board</a:t>
            </a:r>
          </a:p>
          <a:p>
            <a:pPr marL="139700" indent="-139700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with matching connectors</a:t>
            </a:r>
          </a:p>
          <a:p>
            <a:pPr marL="139700" indent="-139700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139700" indent="-139700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139700" indent="-139700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139700" indent="-139700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139700" indent="-139700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139700" indent="-139700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	</a:t>
            </a:r>
          </a:p>
          <a:p>
            <a:pPr marL="139700" indent="-139700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		➨ modify every 2</a:t>
            </a:r>
            <a:r>
              <a:rPr lang="en-US" sz="1600" baseline="30000" dirty="0">
                <a:latin typeface="Arial" charset="0"/>
                <a:ea typeface="ＭＳ Ｐゴシック" charset="0"/>
              </a:rPr>
              <a:t>nd</a:t>
            </a:r>
            <a:r>
              <a:rPr lang="en-US" sz="1600" dirty="0">
                <a:latin typeface="Arial" charset="0"/>
                <a:ea typeface="ＭＳ Ｐゴシック" charset="0"/>
              </a:rPr>
              <a:t> channel on APV!</a:t>
            </a:r>
            <a:endParaRPr lang="en-US" sz="1600" dirty="0">
              <a:latin typeface="Helvetica" charset="0"/>
              <a:ea typeface="ＭＳ Ｐゴシック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BF7946-5F16-FA4B-91F8-B2750E0D014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7000"/>
          </a:blip>
          <a:stretch>
            <a:fillRect/>
          </a:stretch>
        </p:blipFill>
        <p:spPr>
          <a:xfrm>
            <a:off x="5029200" y="5029200"/>
            <a:ext cx="2254250" cy="86701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42178F90-BB3F-6240-B8E6-4542AF97AD04}"/>
              </a:ext>
            </a:extLst>
          </p:cNvPr>
          <p:cNvSpPr/>
          <p:nvPr/>
        </p:nvSpPr>
        <p:spPr bwMode="auto">
          <a:xfrm>
            <a:off x="4038600" y="2362200"/>
            <a:ext cx="685800" cy="381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12000"/>
                </a:schemeClr>
              </a:gs>
              <a:gs pos="100000">
                <a:srgbClr val="FF0000"/>
              </a:gs>
            </a:gsLst>
            <a:lin ang="5400000" scaled="1"/>
          </a:gradFill>
          <a:ln w="22225" cmpd="dbl">
            <a:noFill/>
            <a:rou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669925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45B5D7-F400-C044-8BC9-67C1187F2205}"/>
              </a:ext>
            </a:extLst>
          </p:cNvPr>
          <p:cNvSpPr txBox="1"/>
          <p:nvPr/>
        </p:nvSpPr>
        <p:spPr>
          <a:xfrm rot="21157010">
            <a:off x="4518964" y="2191383"/>
            <a:ext cx="151917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>
                <a:solidFill>
                  <a:srgbClr val="FF0000"/>
                </a:solidFill>
                <a:latin typeface="Chalkduster" panose="03050602040202020205" pitchFamily="66" charset="77"/>
                <a:cs typeface="Apple Chancery" panose="03020702040506060504" pitchFamily="66" charset="-79"/>
              </a:rPr>
              <a:t>approved</a:t>
            </a:r>
            <a:r>
              <a:rPr lang="de-DE" sz="1800" dirty="0">
                <a:solidFill>
                  <a:srgbClr val="FF0000"/>
                </a:solidFill>
                <a:latin typeface="Chalkduster" panose="03050602040202020205" pitchFamily="66" charset="77"/>
                <a:cs typeface="Apple Chancery" panose="03020702040506060504" pitchFamily="66" charset="-79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273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273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de-DE" sz="1200">
                <a:solidFill>
                  <a:schemeClr val="tx1"/>
                </a:solidFill>
                <a:latin typeface="Arial" charset="0"/>
              </a:rPr>
              <a:t>FCAL Workshop CERN September 2019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n-lt"/>
                <a:cs typeface="Arial Unicode MS" charset="0"/>
              </a:rPr>
              <a:t>H. Henschel DESY (Zeuthen)</a:t>
            </a:r>
            <a:endParaRPr lang="en-US" sz="1600">
              <a:solidFill>
                <a:srgbClr val="23346C"/>
              </a:solidFill>
              <a:latin typeface="+mn-lt"/>
              <a:cs typeface="Arial Unicode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A5A29-9AFF-BB49-8C07-0B6EAA9CE554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6324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Verdana" charset="0"/>
                <a:ea typeface="ＭＳ Ｐゴシック" charset="0"/>
              </a:rPr>
              <a:t>Twin APV adapter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399" y="914401"/>
            <a:ext cx="8195733" cy="1904999"/>
          </a:xfrm>
        </p:spPr>
        <p:txBody>
          <a:bodyPr/>
          <a:lstStyle/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2400" b="1" dirty="0">
                <a:latin typeface="Arial" charset="0"/>
                <a:ea typeface="ＭＳ Ｐゴシック" charset="0"/>
              </a:rPr>
              <a:t>Basic Concepts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 modify a whole APV board (all channels)  </a:t>
            </a:r>
            <a:r>
              <a:rPr lang="en-US" sz="1600" b="1" dirty="0">
                <a:solidFill>
                  <a:srgbClr val="92D050"/>
                </a:solidFill>
                <a:latin typeface="Ball Normal" pitchFamily="2" charset="0"/>
                <a:ea typeface="ＭＳ Ｐゴシック" charset="0"/>
              </a:rPr>
              <a:t>√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1600" b="1" dirty="0">
              <a:solidFill>
                <a:srgbClr val="92D050"/>
              </a:solidFill>
              <a:latin typeface="Ball Normal" pitchFamily="2" charset="0"/>
              <a:ea typeface="ＭＳ Ｐゴシック" charset="0"/>
            </a:endParaRP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 </a:t>
            </a:r>
            <a:r>
              <a:rPr lang="en-US" sz="1600" dirty="0" err="1">
                <a:latin typeface="Arial" charset="0"/>
                <a:ea typeface="ＭＳ Ｐゴシック" charset="0"/>
              </a:rPr>
              <a:t>neighbour</a:t>
            </a:r>
            <a:r>
              <a:rPr lang="en-US" sz="1600" dirty="0">
                <a:latin typeface="Arial" charset="0"/>
                <a:ea typeface="ＭＳ Ｐゴシック" charset="0"/>
              </a:rPr>
              <a:t> APVs or 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 stack them (one flipped, </a:t>
            </a:r>
            <a:r>
              <a:rPr lang="en-US" sz="1600" dirty="0">
                <a:solidFill>
                  <a:srgbClr val="92D050"/>
                </a:solidFill>
                <a:latin typeface="Arial" charset="0"/>
                <a:ea typeface="ＭＳ Ｐゴシック" charset="0"/>
              </a:rPr>
              <a:t>preferred!</a:t>
            </a:r>
            <a:r>
              <a:rPr lang="en-US" sz="1600" dirty="0">
                <a:latin typeface="Arial" charset="0"/>
                <a:ea typeface="ＭＳ Ｐゴシック" charset="0"/>
              </a:rPr>
              <a:t>) </a:t>
            </a:r>
            <a:r>
              <a:rPr lang="en-US" sz="1800" dirty="0">
                <a:latin typeface="Arial" charset="0"/>
                <a:ea typeface="ＭＳ Ｐゴシック" charset="0"/>
              </a:rPr>
              <a:t>➨ less stub line length and easier routing</a:t>
            </a:r>
            <a:endParaRPr lang="en-US" sz="1800" b="1" dirty="0">
              <a:solidFill>
                <a:srgbClr val="92D050"/>
              </a:solidFill>
              <a:latin typeface="Absum Normal" pitchFamily="2" charset="0"/>
              <a:ea typeface="ＭＳ Ｐゴシック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9F1A8E-1453-1848-A72B-4C1DED83A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37496"/>
            <a:ext cx="3984662" cy="28732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E00F5B-AE3F-3B4B-95E7-F8CA81549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7266" y="3037496"/>
            <a:ext cx="4351867" cy="28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963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de-DE" sz="1200">
                <a:solidFill>
                  <a:schemeClr val="tx1"/>
                </a:solidFill>
                <a:latin typeface="Arial" charset="0"/>
              </a:rPr>
              <a:t>FCAL Workshop CERN September 2019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n-lt"/>
                <a:cs typeface="Arial Unicode MS" charset="0"/>
              </a:rPr>
              <a:t>H. Henschel DESY (Zeuthen)</a:t>
            </a:r>
            <a:endParaRPr lang="en-US" sz="1600">
              <a:solidFill>
                <a:srgbClr val="23346C"/>
              </a:solidFill>
              <a:latin typeface="+mn-lt"/>
              <a:cs typeface="Arial Unicode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A5A29-9AFF-BB49-8C07-0B6EAA9CE554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6324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Verdana" charset="0"/>
                <a:ea typeface="ＭＳ Ｐゴシック" charset="0"/>
              </a:rPr>
              <a:t>Twin APV adapter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5029200" cy="5394325"/>
          </a:xfrm>
        </p:spPr>
        <p:txBody>
          <a:bodyPr/>
          <a:lstStyle/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434975" algn="l"/>
                <a:tab pos="3640138" algn="l"/>
                <a:tab pos="3949700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434975" algn="l"/>
                <a:tab pos="3640138" algn="l"/>
                <a:tab pos="3949700" algn="l"/>
              </a:tabLst>
            </a:pPr>
            <a:r>
              <a:rPr lang="en-US" sz="2400" b="1" dirty="0">
                <a:latin typeface="Arial" charset="0"/>
                <a:ea typeface="ＭＳ Ｐゴシック" charset="0"/>
              </a:rPr>
              <a:t>Geometrical constraints (1)</a:t>
            </a:r>
          </a:p>
          <a:p>
            <a:pPr marL="287338" indent="-287338" eaLnBrk="1" hangingPunct="1">
              <a:buNone/>
              <a:tabLst>
                <a:tab pos="434975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 	consecutive sensor planes: just 3.5mm!</a:t>
            </a:r>
          </a:p>
          <a:p>
            <a:pPr marL="287338" indent="-287338" eaLnBrk="1" hangingPunct="1">
              <a:buNone/>
              <a:tabLst>
                <a:tab pos="434975" algn="l"/>
                <a:tab pos="3640138" algn="l"/>
                <a:tab pos="3949700" algn="l"/>
              </a:tabLst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buNone/>
              <a:tabLst>
                <a:tab pos="434975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 	existing fanout (Panasonic connector): ~9mm </a:t>
            </a:r>
          </a:p>
          <a:p>
            <a:pPr marL="287338" indent="-287338" eaLnBrk="1" hangingPunct="1">
              <a:buNone/>
              <a:tabLst>
                <a:tab pos="434975" algn="l"/>
                <a:tab pos="3640138" algn="l"/>
                <a:tab pos="3949700" algn="l"/>
              </a:tabLst>
            </a:pPr>
            <a:r>
              <a:rPr lang="en-US" sz="1600" dirty="0">
                <a:latin typeface="Helvetica" charset="0"/>
                <a:ea typeface="ＭＳ Ｐゴシック" charset="0"/>
              </a:rPr>
              <a:t>	• 	two flipped APVs: 19mm</a:t>
            </a:r>
          </a:p>
          <a:p>
            <a:pPr marL="287338" indent="-287338" eaLnBrk="1" hangingPunct="1">
              <a:buNone/>
              <a:tabLst>
                <a:tab pos="434975" algn="l"/>
                <a:tab pos="3640138" algn="l"/>
                <a:tab pos="3949700" algn="l"/>
              </a:tabLst>
            </a:pPr>
            <a:endParaRPr lang="en-US" sz="1600" dirty="0">
              <a:latin typeface="Helvetica" charset="0"/>
              <a:ea typeface="ＭＳ Ｐゴシック" charset="0"/>
            </a:endParaRPr>
          </a:p>
          <a:p>
            <a:pPr marL="287338" indent="-287338" eaLnBrk="1" hangingPunct="1">
              <a:buNone/>
              <a:tabLst>
                <a:tab pos="434975" algn="l"/>
                <a:tab pos="3640138" algn="l"/>
                <a:tab pos="3949700" algn="l"/>
              </a:tabLst>
            </a:pPr>
            <a:r>
              <a:rPr lang="en-US" sz="1600" dirty="0">
                <a:latin typeface="Helvetica" charset="0"/>
                <a:ea typeface="ＭＳ Ｐゴシック" charset="0"/>
              </a:rPr>
              <a:t>	• 	use bulged adapter to place APVs </a:t>
            </a:r>
          </a:p>
          <a:p>
            <a:pPr marL="287338" indent="-287338" eaLnBrk="1" hangingPunct="1">
              <a:buNone/>
              <a:tabLst>
                <a:tab pos="434975" algn="l"/>
                <a:tab pos="3640138" algn="l"/>
                <a:tab pos="3949700" algn="l"/>
              </a:tabLst>
            </a:pPr>
            <a:r>
              <a:rPr lang="en-US" sz="1600" dirty="0">
                <a:latin typeface="Helvetica" charset="0"/>
                <a:ea typeface="ＭＳ Ｐゴシック" charset="0"/>
              </a:rPr>
              <a:t>		of two consecutive sensor planes side by side </a:t>
            </a:r>
          </a:p>
          <a:p>
            <a:pPr marL="287338" indent="-287338" eaLnBrk="1" hangingPunct="1">
              <a:buNone/>
              <a:tabLst>
                <a:tab pos="434975" algn="l"/>
                <a:tab pos="3640138" algn="l"/>
                <a:tab pos="3949700" algn="l"/>
              </a:tabLst>
            </a:pPr>
            <a:r>
              <a:rPr lang="en-US" sz="1600" dirty="0">
                <a:latin typeface="Helvetica" charset="0"/>
                <a:ea typeface="ＭＳ Ｐゴシック" charset="0"/>
              </a:rPr>
              <a:t>		instead of stacked in a series</a:t>
            </a:r>
          </a:p>
          <a:p>
            <a:pPr marL="287338" indent="-287338" eaLnBrk="1" hangingPunct="1">
              <a:buNone/>
              <a:tabLst>
                <a:tab pos="434975" algn="l"/>
                <a:tab pos="3640138" algn="l"/>
                <a:tab pos="3949700" algn="l"/>
              </a:tabLst>
            </a:pPr>
            <a:r>
              <a:rPr lang="en-US" sz="1600" dirty="0">
                <a:latin typeface="Helvetica" charset="0"/>
                <a:ea typeface="ＭＳ Ｐゴシック" charset="0"/>
              </a:rPr>
              <a:t>		</a:t>
            </a:r>
            <a:r>
              <a:rPr lang="en-US" sz="1600" dirty="0">
                <a:latin typeface="Arial" charset="0"/>
                <a:ea typeface="ＭＳ Ｐゴシック" charset="0"/>
              </a:rPr>
              <a:t> ➨ no more space needed than now</a:t>
            </a:r>
            <a:endParaRPr lang="en-US" sz="1600" dirty="0">
              <a:latin typeface="Helvetica" charset="0"/>
              <a:ea typeface="ＭＳ Ｐゴシック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9F1A8E-1453-1848-A72B-4C1DED83A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38" y="990600"/>
            <a:ext cx="398466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8350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27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7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de-DE" sz="1200">
                <a:solidFill>
                  <a:schemeClr val="tx1"/>
                </a:solidFill>
                <a:latin typeface="Arial" charset="0"/>
              </a:rPr>
              <a:t>FCAL Workshop CERN September 2019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n-lt"/>
                <a:cs typeface="Arial Unicode MS" charset="0"/>
              </a:rPr>
              <a:t>H. Henschel DESY (Zeuthen)</a:t>
            </a:r>
            <a:endParaRPr lang="en-US" sz="1600">
              <a:solidFill>
                <a:srgbClr val="23346C"/>
              </a:solidFill>
              <a:latin typeface="+mn-lt"/>
              <a:cs typeface="Arial Unicode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A5A29-9AFF-BB49-8C07-0B6EAA9CE554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6324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Verdana" charset="0"/>
                <a:ea typeface="ＭＳ Ｐゴシック" charset="0"/>
              </a:rPr>
              <a:t>Twin APV adapter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5334000" cy="5394325"/>
          </a:xfrm>
        </p:spPr>
        <p:txBody>
          <a:bodyPr/>
          <a:lstStyle/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441325" algn="l"/>
                <a:tab pos="3640138" algn="l"/>
                <a:tab pos="3949700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441325" algn="l"/>
                <a:tab pos="3640138" algn="l"/>
                <a:tab pos="3949700" algn="l"/>
              </a:tabLst>
            </a:pPr>
            <a:r>
              <a:rPr lang="en-US" sz="2400" b="1" dirty="0">
                <a:latin typeface="Arial" charset="0"/>
                <a:ea typeface="ＭＳ Ｐゴシック" charset="0"/>
              </a:rPr>
              <a:t>Versatility considerations</a:t>
            </a:r>
          </a:p>
          <a:p>
            <a:pPr marL="287338" indent="-287338" eaLnBrk="1" hangingPunct="1">
              <a:buNone/>
              <a:tabLst>
                <a:tab pos="441325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 	place connector footprints on both sides</a:t>
            </a:r>
          </a:p>
          <a:p>
            <a:pPr marL="287338" indent="-287338" eaLnBrk="1" hangingPunct="1">
              <a:buNone/>
              <a:tabLst>
                <a:tab pos="441325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to allow for a single (reversible) design</a:t>
            </a:r>
          </a:p>
          <a:p>
            <a:pPr marL="287338" indent="-287338" eaLnBrk="1" hangingPunct="1">
              <a:buNone/>
              <a:tabLst>
                <a:tab pos="441325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	which side to solder is a matter of later decision</a:t>
            </a:r>
          </a:p>
          <a:p>
            <a:pPr marL="287338" indent="-287338" eaLnBrk="1" hangingPunct="1">
              <a:buNone/>
              <a:tabLst>
                <a:tab pos="441325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 	place Panasonic as well as </a:t>
            </a:r>
            <a:r>
              <a:rPr lang="en-US" sz="1600" dirty="0" err="1">
                <a:latin typeface="Arial" charset="0"/>
                <a:ea typeface="ＭＳ Ｐゴシック" charset="0"/>
              </a:rPr>
              <a:t>Samtec</a:t>
            </a:r>
            <a:r>
              <a:rPr lang="en-US" sz="1600" dirty="0">
                <a:latin typeface="Arial" charset="0"/>
                <a:ea typeface="ＭＳ Ｐゴシック" charset="0"/>
              </a:rPr>
              <a:t> footprints</a:t>
            </a:r>
          </a:p>
          <a:p>
            <a:pPr marL="287338" indent="-287338" eaLnBrk="1" hangingPunct="1">
              <a:buNone/>
              <a:tabLst>
                <a:tab pos="441325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on fanout bound end</a:t>
            </a:r>
          </a:p>
          <a:p>
            <a:pPr marL="287338" indent="-287338" eaLnBrk="1" hangingPunct="1">
              <a:buNone/>
              <a:tabLst>
                <a:tab pos="441325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(</a:t>
            </a:r>
            <a:r>
              <a:rPr lang="en-US" sz="1600" dirty="0" err="1">
                <a:latin typeface="Arial" charset="0"/>
                <a:ea typeface="ＭＳ Ｐゴシック" charset="0"/>
              </a:rPr>
              <a:t>Samtec</a:t>
            </a:r>
            <a:r>
              <a:rPr lang="en-US" sz="1600" dirty="0">
                <a:latin typeface="Arial" charset="0"/>
                <a:ea typeface="ＭＳ Ｐゴシック" charset="0"/>
              </a:rPr>
              <a:t> has less height, therefore at the very end)</a:t>
            </a:r>
          </a:p>
          <a:p>
            <a:pPr marL="287338" indent="-287338" eaLnBrk="1" hangingPunct="1">
              <a:buNone/>
              <a:tabLst>
                <a:tab pos="441325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 	place a hole for a carrying rod	</a:t>
            </a:r>
            <a:endParaRPr lang="en-US" sz="1600" dirty="0">
              <a:latin typeface="Helvetica" charset="0"/>
              <a:ea typeface="ＭＳ Ｐゴシック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9F1A8E-1453-1848-A72B-4C1DED83A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38" y="990601"/>
            <a:ext cx="3984661" cy="563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3082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de-DE" sz="1200">
                <a:solidFill>
                  <a:schemeClr val="tx1"/>
                </a:solidFill>
                <a:latin typeface="Arial" charset="0"/>
              </a:rPr>
              <a:t>FCAL Workshop CERN September 2019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n-lt"/>
                <a:cs typeface="Arial Unicode MS" charset="0"/>
              </a:rPr>
              <a:t>H. Henschel DESY (Zeuthen)</a:t>
            </a:r>
            <a:endParaRPr lang="en-US" sz="1600">
              <a:solidFill>
                <a:srgbClr val="23346C"/>
              </a:solidFill>
              <a:latin typeface="+mn-lt"/>
              <a:cs typeface="Arial Unicode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A5A29-9AFF-BB49-8C07-0B6EAA9CE554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6324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Verdana" charset="0"/>
                <a:ea typeface="ＭＳ Ｐゴシック" charset="0"/>
              </a:rPr>
              <a:t>Twin APV adapter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9F1A8E-1453-1848-A72B-4C1DED83A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39" y="990603"/>
            <a:ext cx="3984661" cy="56387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4264B5-8E54-534B-9598-0CF8D1C63A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339" y="1752600"/>
            <a:ext cx="3446194" cy="4876798"/>
          </a:xfrm>
          <a:prstGeom prst="rect">
            <a:avLst/>
          </a:prstGeom>
        </p:spPr>
      </p:pic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534400" cy="4190999"/>
          </a:xfrm>
        </p:spPr>
        <p:txBody>
          <a:bodyPr/>
          <a:lstStyle/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2400" b="1" dirty="0">
                <a:latin typeface="Arial" charset="0"/>
                <a:ea typeface="ＭＳ Ｐゴシック" charset="0"/>
              </a:rPr>
              <a:t>Geometrical constraints (2)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 Given fanout angle results in a required minimum adapter length (150mm) ➨ too much?</a:t>
            </a:r>
            <a:endParaRPr lang="en-US" sz="1600" dirty="0"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126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de-DE" sz="1200">
                <a:solidFill>
                  <a:schemeClr val="tx1"/>
                </a:solidFill>
                <a:latin typeface="Arial" charset="0"/>
              </a:rPr>
              <a:t>FCAL Workshop CERN September 2019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n-lt"/>
                <a:cs typeface="Arial Unicode MS" charset="0"/>
              </a:rPr>
              <a:t>H. Henschel DESY (Zeuthen)</a:t>
            </a:r>
            <a:endParaRPr lang="en-US" sz="1600">
              <a:solidFill>
                <a:srgbClr val="23346C"/>
              </a:solidFill>
              <a:latin typeface="+mn-lt"/>
              <a:cs typeface="Arial Unicode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A5A29-9AFF-BB49-8C07-0B6EAA9CE554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6324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Verdana" charset="0"/>
                <a:ea typeface="ＭＳ Ｐゴシック" charset="0"/>
              </a:rPr>
              <a:t>Twin APV adapter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534400" cy="4190999"/>
          </a:xfrm>
        </p:spPr>
        <p:txBody>
          <a:bodyPr/>
          <a:lstStyle/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lnSpc>
                <a:spcPct val="90000"/>
              </a:lnSpc>
              <a:buFontTx/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2400" b="1" dirty="0">
                <a:latin typeface="Arial" charset="0"/>
                <a:ea typeface="ＭＳ Ｐゴシック" charset="0"/>
              </a:rPr>
              <a:t>Status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 APVs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20 pcs. to modify arrived in </a:t>
            </a:r>
            <a:r>
              <a:rPr lang="en-US" sz="1600" dirty="0" err="1">
                <a:latin typeface="Arial" charset="0"/>
                <a:ea typeface="ＭＳ Ｐゴシック" charset="0"/>
              </a:rPr>
              <a:t>Zeuthen</a:t>
            </a:r>
            <a:endParaRPr lang="en-US" sz="1600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will be put into the workshop next week ➨ modifications still possible! (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10pF?</a:t>
            </a:r>
            <a:r>
              <a:rPr lang="en-US" sz="1600" dirty="0">
                <a:latin typeface="Arial" charset="0"/>
                <a:ea typeface="ＭＳ Ｐゴシック" charset="0"/>
              </a:rPr>
              <a:t>)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• Twin Adapter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</a:t>
            </a:r>
            <a:r>
              <a:rPr lang="en-US" sz="1600" dirty="0" err="1">
                <a:latin typeface="Arial" charset="0"/>
                <a:ea typeface="ＭＳ Ｐゴシック" charset="0"/>
              </a:rPr>
              <a:t>pcb</a:t>
            </a:r>
            <a:r>
              <a:rPr lang="en-US" sz="1600" dirty="0">
                <a:latin typeface="Arial" charset="0"/>
                <a:ea typeface="ＭＳ Ｐゴシック" charset="0"/>
              </a:rPr>
              <a:t> design just started ➨ modifications still possible!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manufacturing and soldering due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endParaRPr lang="en-US" sz="1600" dirty="0">
              <a:latin typeface="Arial" charset="0"/>
              <a:ea typeface="ＭＳ Ｐゴシック" charset="0"/>
            </a:endParaRP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Panasonic connectors available @ CERN store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 ➨ have to be ordered and sent to </a:t>
            </a:r>
            <a:r>
              <a:rPr lang="en-US" sz="1600" dirty="0" err="1">
                <a:latin typeface="Arial" charset="0"/>
                <a:ea typeface="ＭＳ Ｐゴシック" charset="0"/>
              </a:rPr>
              <a:t>Zeuthen</a:t>
            </a:r>
            <a:r>
              <a:rPr lang="en-US" sz="1600" dirty="0">
                <a:latin typeface="Arial" charset="0"/>
                <a:ea typeface="ＭＳ Ｐゴシック" charset="0"/>
              </a:rPr>
              <a:t>!</a:t>
            </a:r>
          </a:p>
          <a:p>
            <a:pPr marL="287338" indent="-287338" eaLnBrk="1" hangingPunct="1">
              <a:buNone/>
              <a:tabLst>
                <a:tab pos="573088" algn="l"/>
                <a:tab pos="3640138" algn="l"/>
                <a:tab pos="3949700" algn="l"/>
              </a:tabLst>
            </a:pPr>
            <a:r>
              <a:rPr lang="en-US" sz="1600" dirty="0">
                <a:latin typeface="Arial" charset="0"/>
                <a:ea typeface="ＭＳ Ｐゴシック" charset="0"/>
              </a:rPr>
              <a:t>		</a:t>
            </a:r>
            <a:r>
              <a:rPr lang="en-US" sz="1600" dirty="0" err="1">
                <a:latin typeface="Arial" charset="0"/>
                <a:ea typeface="ＭＳ Ｐゴシック" charset="0"/>
              </a:rPr>
              <a:t>Samtec</a:t>
            </a:r>
            <a:r>
              <a:rPr lang="en-US" sz="1600" dirty="0">
                <a:latin typeface="Arial" charset="0"/>
                <a:ea typeface="ＭＳ Ｐゴシック" charset="0"/>
              </a:rPr>
              <a:t> connectors: few free samples delivered</a:t>
            </a:r>
            <a:endParaRPr lang="en-US" sz="1600" dirty="0"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4494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27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7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73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73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27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27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000">
                <a:solidFill>
                  <a:srgbClr val="23346C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de-DE" sz="1200">
                <a:solidFill>
                  <a:schemeClr val="tx1"/>
                </a:solidFill>
                <a:latin typeface="Arial" charset="0"/>
              </a:rPr>
              <a:t>FCAL Workshop CERN September 2019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n-lt"/>
                <a:cs typeface="Arial Unicode MS" charset="0"/>
              </a:rPr>
              <a:t>H. Henschel DESY (Zeuthen)</a:t>
            </a:r>
            <a:endParaRPr lang="en-US" sz="1600">
              <a:solidFill>
                <a:srgbClr val="23346C"/>
              </a:solidFill>
              <a:latin typeface="+mn-lt"/>
              <a:cs typeface="Arial Unicode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A5A29-9AFF-BB49-8C07-0B6EAA9CE554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6324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Verdana" charset="0"/>
                <a:ea typeface="ＭＳ Ｐゴシック" charset="0"/>
              </a:rPr>
              <a:t> 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382000" cy="4038599"/>
          </a:xfrm>
        </p:spPr>
        <p:txBody>
          <a:bodyPr/>
          <a:lstStyle/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endParaRPr lang="en-US" sz="800" b="1" dirty="0"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r>
              <a:rPr lang="en-US" sz="3600" b="1" dirty="0">
                <a:solidFill>
                  <a:srgbClr val="FF9406"/>
                </a:solidFill>
                <a:latin typeface="Arial" charset="0"/>
                <a:ea typeface="ＭＳ Ｐゴシック" charset="0"/>
              </a:rPr>
              <a:t>Thank you for your</a:t>
            </a: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r>
              <a:rPr lang="en-US" sz="3600" b="1" dirty="0">
                <a:solidFill>
                  <a:srgbClr val="FF9406"/>
                </a:solidFill>
                <a:latin typeface="Arial" charset="0"/>
                <a:ea typeface="ＭＳ Ｐゴシック" charset="0"/>
              </a:rPr>
              <a:t>attention!</a:t>
            </a: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endParaRPr lang="en-US" sz="3600" b="1" dirty="0">
              <a:solidFill>
                <a:srgbClr val="FF9406"/>
              </a:solidFill>
              <a:latin typeface="Arial" charset="0"/>
              <a:ea typeface="ＭＳ Ｐゴシック" charset="0"/>
            </a:endParaRPr>
          </a:p>
          <a:p>
            <a:pPr marL="287338" indent="-287338" algn="ctr" eaLnBrk="1" hangingPunct="1">
              <a:lnSpc>
                <a:spcPct val="90000"/>
              </a:lnSpc>
              <a:buFontTx/>
              <a:buNone/>
              <a:tabLst>
                <a:tab pos="479425" algn="l"/>
              </a:tabLst>
            </a:pPr>
            <a:r>
              <a:rPr lang="en-US" sz="3600" i="1" dirty="0">
                <a:solidFill>
                  <a:srgbClr val="FF9406"/>
                </a:solidFill>
                <a:latin typeface="Arial" charset="0"/>
                <a:ea typeface="ＭＳ Ｐゴシック" charset="0"/>
              </a:rPr>
              <a:t>Looking forward for a fruitful discussion.</a:t>
            </a:r>
          </a:p>
        </p:txBody>
      </p:sp>
    </p:spTree>
    <p:extLst>
      <p:ext uri="{BB962C8B-B14F-4D97-AF65-F5344CB8AC3E}">
        <p14:creationId xmlns:p14="http://schemas.microsoft.com/office/powerpoint/2010/main" val="21876787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669925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669925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8246</TotalTime>
  <Words>176</Words>
  <Application>Microsoft Macintosh PowerPoint</Application>
  <PresentationFormat>On-screen Show (4:3)</PresentationFormat>
  <Paragraphs>125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 Unicode MS</vt:lpstr>
      <vt:lpstr>ＭＳ Ｐゴシック</vt:lpstr>
      <vt:lpstr>Absum Normal</vt:lpstr>
      <vt:lpstr>Apple Chancery</vt:lpstr>
      <vt:lpstr>Arial</vt:lpstr>
      <vt:lpstr>Ball Normal</vt:lpstr>
      <vt:lpstr>Chalkduster</vt:lpstr>
      <vt:lpstr>Helvetica</vt:lpstr>
      <vt:lpstr>Verdana</vt:lpstr>
      <vt:lpstr>Blank Presentation</vt:lpstr>
      <vt:lpstr>PowerPoint Presentation</vt:lpstr>
      <vt:lpstr>Twin APV adapter</vt:lpstr>
      <vt:lpstr>Twin APV adapter</vt:lpstr>
      <vt:lpstr>Twin APV adapter</vt:lpstr>
      <vt:lpstr>Twin APV adapter</vt:lpstr>
      <vt:lpstr>Twin APV adapter</vt:lpstr>
      <vt:lpstr>Twin APV adapter</vt:lpstr>
      <vt:lpstr> </vt:lpstr>
    </vt:vector>
  </TitlesOfParts>
  <Manager/>
  <Company>DESY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Hans Henschel</dc:creator>
  <cp:keywords/>
  <dc:description/>
  <cp:lastModifiedBy>Hans Henschel</cp:lastModifiedBy>
  <cp:revision>374</cp:revision>
  <cp:lastPrinted>2015-10-20T06:39:36Z</cp:lastPrinted>
  <dcterms:created xsi:type="dcterms:W3CDTF">2005-11-21T04:08:26Z</dcterms:created>
  <dcterms:modified xsi:type="dcterms:W3CDTF">2019-09-19T22:12:30Z</dcterms:modified>
  <cp:category/>
</cp:coreProperties>
</file>