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2" autoAdjust="0"/>
    <p:restoredTop sz="94660"/>
  </p:normalViewPr>
  <p:slideViewPr>
    <p:cSldViewPr snapToGrid="0">
      <p:cViewPr varScale="1">
        <p:scale>
          <a:sx n="70" d="100"/>
          <a:sy n="70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5DB73BCA-6C86-4564-A67B-D05FCF66845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3288" y="2130425"/>
            <a:ext cx="777240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27188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11188" y="64531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2C063AB-1955-4259-9DE3-00430FFA2C03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276600" y="6453188"/>
            <a:ext cx="303847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31013" y="64531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27773A-6322-4C7D-8E68-812AC97EC0F5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80" name="Picture 8" descr="TUMMAP~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8150" cy="6858000"/>
          </a:xfrm>
          <a:prstGeom prst="rect">
            <a:avLst/>
          </a:prstGeom>
          <a:noFill/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1588"/>
            <a:ext cx="9144000" cy="6856412"/>
          </a:xfrm>
          <a:prstGeom prst="rect">
            <a:avLst/>
          </a:prstGeom>
          <a:noFill/>
          <a:ln w="1270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83" name="Text Box 11"/>
          <p:cNvSpPr txBox="1">
            <a:spLocks noChangeArrowheads="1"/>
          </p:cNvSpPr>
          <p:nvPr userDrawn="1"/>
        </p:nvSpPr>
        <p:spPr bwMode="auto">
          <a:xfrm>
            <a:off x="549275" y="101600"/>
            <a:ext cx="330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5" tIns="45683" rIns="91365" bIns="45683">
            <a:spAutoFit/>
          </a:bodyPr>
          <a:lstStyle/>
          <a:p>
            <a:pPr eaLnBrk="0" hangingPunct="0"/>
            <a:r>
              <a:rPr lang="fi-FI">
                <a:solidFill>
                  <a:srgbClr val="000099"/>
                </a:solidFill>
                <a:latin typeface="Helvetica" pitchFamily="34" charset="0"/>
              </a:rPr>
              <a:t>UNIVERSITY OF JYVÄSKYLÄ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4DE02-60D6-46E8-B5C0-F44230DB9B7D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6E8F5-0243-4552-912A-604B4BEA8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485775"/>
            <a:ext cx="1982788" cy="5751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7088" y="485775"/>
            <a:ext cx="5795962" cy="5751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4669D4-40F9-4CCC-BB35-F399C7F3C173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73546-1157-4484-AD41-22496DD539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35B02-F200-4085-A139-BB7AA726C7C7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7F1C3-B886-46A7-B1E7-551C85AB79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C43C2-C5AE-4C54-A5BE-6A73CB23D773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44005-11B9-4E36-8A65-326EA9F9B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088" y="1773238"/>
            <a:ext cx="388937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8863" y="1773238"/>
            <a:ext cx="388937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06D104-51B6-4EBC-8CBB-37B57555595B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F0B33-9323-4010-8F84-8AAEDE11FF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0CE534-3648-42A7-83B3-F8A95931B484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12A13-8809-4DB5-8E19-10B0098547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BDCC7-A292-4FEE-9270-E6F663F5F0A2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38936-D0F8-41CE-A779-69036584E5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7B542D-F50D-4BEB-ABC4-B7A31804DD55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8E4BF-F5F3-42E6-A559-D44F4509C1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51EAC-A84D-4776-B6F1-0A4AA3AC1701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ADFD5-9510-4082-8CA1-05A9DC1F5D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44E5A6-135D-4C5E-9024-81C6B76432A1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943DC-C45C-4E74-A998-32427F7072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TUMMAP~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43815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485775"/>
            <a:ext cx="7921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773238"/>
            <a:ext cx="79311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fi-FI" smtClean="0"/>
              <a:t>toinen taso</a:t>
            </a:r>
          </a:p>
          <a:p>
            <a:pPr lvl="0"/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8175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9FFB86C9-490C-4631-B17A-08998E51DE0B}" type="datetime1">
              <a:rPr lang="en-GB"/>
              <a:pPr/>
              <a:t>04/02/2010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408738"/>
            <a:ext cx="31670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0D1AB24-B7E1-4841-BB2D-9B73590F49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588"/>
            <a:ext cx="9144000" cy="6856412"/>
          </a:xfrm>
          <a:prstGeom prst="rect">
            <a:avLst/>
          </a:prstGeom>
          <a:noFill/>
          <a:ln w="1270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549275" y="101600"/>
            <a:ext cx="330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5" tIns="45683" rIns="91365" bIns="45683">
            <a:spAutoFit/>
          </a:bodyPr>
          <a:lstStyle/>
          <a:p>
            <a:pPr eaLnBrk="0" hangingPunct="0"/>
            <a:r>
              <a:rPr lang="fi-FI">
                <a:solidFill>
                  <a:srgbClr val="000099"/>
                </a:solidFill>
                <a:latin typeface="Helvetica" pitchFamily="34" charset="0"/>
              </a:rPr>
              <a:t>UNIVERSITY OF JYVÄSKYLÄ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3288" y="1643050"/>
            <a:ext cx="7772400" cy="1957401"/>
          </a:xfrm>
        </p:spPr>
        <p:txBody>
          <a:bodyPr/>
          <a:lstStyle/>
          <a:p>
            <a:r>
              <a:rPr lang="en-US" dirty="0" smtClean="0"/>
              <a:t>Coulomb excitation of </a:t>
            </a:r>
            <a:r>
              <a:rPr lang="en-US" baseline="30000" dirty="0" smtClean="0"/>
              <a:t>116</a:t>
            </a:r>
            <a:r>
              <a:rPr lang="en-US" dirty="0" smtClean="0"/>
              <a:t>Te: a study of collectivity above the </a:t>
            </a:r>
            <a:r>
              <a:rPr lang="en-US" i="1" dirty="0" smtClean="0"/>
              <a:t>Z</a:t>
            </a:r>
            <a:r>
              <a:rPr lang="en-US" dirty="0" smtClean="0"/>
              <a:t>=50 shell gap 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Tuomas</a:t>
            </a:r>
            <a:r>
              <a:rPr lang="en-US" dirty="0" smtClean="0"/>
              <a:t> </a:t>
            </a:r>
            <a:r>
              <a:rPr lang="en-US" dirty="0" err="1" smtClean="0"/>
              <a:t>Grahn</a:t>
            </a:r>
            <a:endParaRPr lang="en-US" dirty="0" smtClean="0"/>
          </a:p>
          <a:p>
            <a:r>
              <a:rPr lang="en-US" dirty="0" smtClean="0"/>
              <a:t>University of </a:t>
            </a:r>
            <a:r>
              <a:rPr lang="en-US" dirty="0" err="1" smtClean="0"/>
              <a:t>Jyv</a:t>
            </a:r>
            <a:r>
              <a:rPr lang="en-US" dirty="0" err="1" smtClean="0">
                <a:latin typeface="Arial"/>
                <a:cs typeface="Arial"/>
              </a:rPr>
              <a:t>äskyl</a:t>
            </a:r>
            <a:r>
              <a:rPr lang="en-US" dirty="0" err="1" smtClean="0">
                <a:latin typeface="Arial"/>
              </a:rPr>
              <a:t>ä</a:t>
            </a:r>
            <a:endParaRPr lang="en-US" dirty="0" smtClean="0">
              <a:latin typeface="Arial"/>
            </a:endParaRPr>
          </a:p>
          <a:p>
            <a:endParaRPr lang="en-US" dirty="0">
              <a:latin typeface="Arial"/>
            </a:endParaRPr>
          </a:p>
          <a:p>
            <a:r>
              <a:rPr lang="en-US" dirty="0" smtClean="0">
                <a:latin typeface="Arial"/>
              </a:rPr>
              <a:t>INTC meeting 4.2.2010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500174"/>
            <a:ext cx="7931150" cy="2941646"/>
          </a:xfrm>
        </p:spPr>
        <p:txBody>
          <a:bodyPr/>
          <a:lstStyle/>
          <a:p>
            <a:r>
              <a:rPr lang="en-GB" dirty="0" smtClean="0">
                <a:sym typeface="Symbol"/>
              </a:rPr>
              <a:t>Coulomb excitation events can be distinguished by detecting both the target and projectile nuclei in the MINIBALL CD Si detector.</a:t>
            </a:r>
          </a:p>
          <a:p>
            <a:r>
              <a:rPr lang="en-GB" dirty="0" smtClean="0">
                <a:sym typeface="Symbol"/>
              </a:rPr>
              <a:t>Particle-particle- coincidences required.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experiment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564357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  <a:cs typeface="+mn-cs"/>
                <a:sym typeface="Symbol"/>
              </a:rPr>
              <a:t>2.95 </a:t>
            </a:r>
            <a:r>
              <a:rPr lang="en-GB" dirty="0" err="1" smtClean="0">
                <a:latin typeface="+mn-lt"/>
                <a:cs typeface="+mn-cs"/>
                <a:sym typeface="Symbol"/>
              </a:rPr>
              <a:t>MeV</a:t>
            </a:r>
            <a:r>
              <a:rPr lang="en-GB" dirty="0" smtClean="0">
                <a:latin typeface="+mn-lt"/>
                <a:cs typeface="+mn-cs"/>
                <a:sym typeface="Symbol"/>
              </a:rPr>
              <a:t>/u </a:t>
            </a:r>
            <a:r>
              <a:rPr lang="en-GB" baseline="30000" dirty="0" smtClean="0">
                <a:latin typeface="+mn-lt"/>
                <a:cs typeface="+mn-cs"/>
                <a:sym typeface="Symbol"/>
              </a:rPr>
              <a:t>116</a:t>
            </a:r>
            <a:r>
              <a:rPr lang="en-GB" dirty="0" smtClean="0">
                <a:latin typeface="+mn-lt"/>
                <a:cs typeface="+mn-cs"/>
                <a:sym typeface="Symbol"/>
              </a:rPr>
              <a:t>Te beam on the 2 mg/cm</a:t>
            </a:r>
            <a:r>
              <a:rPr lang="en-GB" baseline="30000" dirty="0" smtClean="0">
                <a:latin typeface="+mn-lt"/>
                <a:cs typeface="+mn-cs"/>
                <a:sym typeface="Symbol"/>
              </a:rPr>
              <a:t>2</a:t>
            </a:r>
            <a:r>
              <a:rPr lang="en-GB" dirty="0" smtClean="0">
                <a:latin typeface="+mn-lt"/>
                <a:cs typeface="+mn-cs"/>
                <a:sym typeface="Symbol"/>
              </a:rPr>
              <a:t> </a:t>
            </a:r>
            <a:r>
              <a:rPr lang="en-GB" baseline="30000" dirty="0" smtClean="0">
                <a:latin typeface="+mn-lt"/>
                <a:cs typeface="+mn-cs"/>
                <a:sym typeface="Symbol"/>
              </a:rPr>
              <a:t>58</a:t>
            </a:r>
            <a:r>
              <a:rPr lang="en-GB" dirty="0" smtClean="0">
                <a:latin typeface="+mn-lt"/>
                <a:cs typeface="+mn-cs"/>
                <a:sym typeface="Symbol"/>
              </a:rPr>
              <a:t>Ni target.</a:t>
            </a:r>
          </a:p>
        </p:txBody>
      </p:sp>
      <p:pic>
        <p:nvPicPr>
          <p:cNvPr id="7" name="Picture 6" descr="Kinematics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21373" y="3115512"/>
            <a:ext cx="5131556" cy="3578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500174"/>
            <a:ext cx="7931150" cy="3000396"/>
          </a:xfrm>
        </p:spPr>
        <p:txBody>
          <a:bodyPr/>
          <a:lstStyle/>
          <a:p>
            <a:r>
              <a:rPr lang="en-GB" dirty="0" smtClean="0">
                <a:sym typeface="Symbol"/>
              </a:rPr>
              <a:t>Reported ISOLDE primary yield for </a:t>
            </a:r>
            <a:r>
              <a:rPr lang="en-GB" baseline="30000" dirty="0" smtClean="0">
                <a:sym typeface="Symbol"/>
              </a:rPr>
              <a:t>116</a:t>
            </a:r>
            <a:r>
              <a:rPr lang="en-GB" dirty="0" smtClean="0">
                <a:sym typeface="Symbol"/>
              </a:rPr>
              <a:t>Te: 10</a:t>
            </a:r>
            <a:r>
              <a:rPr lang="en-GB" baseline="30000" dirty="0" smtClean="0">
                <a:sym typeface="Symbol"/>
              </a:rPr>
              <a:t>6</a:t>
            </a:r>
            <a:r>
              <a:rPr lang="en-GB" dirty="0" smtClean="0">
                <a:sym typeface="Symbol"/>
              </a:rPr>
              <a:t>/</a:t>
            </a:r>
            <a:r>
              <a:rPr lang="el-GR" dirty="0" smtClean="0">
                <a:sym typeface="Symbol"/>
              </a:rPr>
              <a:t>μ</a:t>
            </a:r>
            <a:r>
              <a:rPr lang="en-GB" dirty="0" smtClean="0">
                <a:sym typeface="Symbol"/>
              </a:rPr>
              <a:t>C</a:t>
            </a:r>
            <a:endParaRPr lang="en-GB" baseline="30000" dirty="0" smtClean="0">
              <a:sym typeface="Symbol"/>
            </a:endParaRPr>
          </a:p>
          <a:p>
            <a:r>
              <a:rPr lang="en-GB" dirty="0" smtClean="0">
                <a:sym typeface="Symbol"/>
              </a:rPr>
              <a:t>Assumptions: 1% REX transmission efficiency, 10% MINIBALL efficiency @ ~600 </a:t>
            </a:r>
            <a:r>
              <a:rPr lang="en-GB" dirty="0" err="1" smtClean="0">
                <a:sym typeface="Symbol"/>
              </a:rPr>
              <a:t>keV</a:t>
            </a:r>
            <a:r>
              <a:rPr lang="en-GB" dirty="0" smtClean="0">
                <a:sym typeface="Symbol"/>
              </a:rPr>
              <a:t>, transition matrix element 0.39 </a:t>
            </a:r>
            <a:r>
              <a:rPr lang="en-GB" i="1" dirty="0" smtClean="0">
                <a:sym typeface="Symbol"/>
              </a:rPr>
              <a:t>e</a:t>
            </a:r>
            <a:r>
              <a:rPr lang="en-GB" i="1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b</a:t>
            </a:r>
            <a:r>
              <a:rPr lang="en-GB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.</a:t>
            </a:r>
          </a:p>
          <a:p>
            <a:r>
              <a:rPr lang="en-GB" dirty="0" smtClean="0">
                <a:sym typeface="Symbol"/>
              </a:rPr>
              <a:t>A yield estimate using the Coulomb excitation code GOSIA  </a:t>
            </a:r>
            <a:r>
              <a:rPr lang="en-GB" b="1" dirty="0" smtClean="0">
                <a:sym typeface="Symbol"/>
              </a:rPr>
              <a:t>170</a:t>
            </a:r>
            <a:r>
              <a:rPr lang="en-GB" dirty="0" smtClean="0">
                <a:sym typeface="Symbol"/>
              </a:rPr>
              <a:t> -ray events for the 0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baseline="-25000" dirty="0" smtClean="0">
                <a:sym typeface="Symbol"/>
              </a:rPr>
              <a:t>g.s.</a:t>
            </a:r>
            <a:r>
              <a:rPr lang="en-GB" dirty="0" smtClean="0">
                <a:sym typeface="Symbol"/>
              </a:rPr>
              <a:t>  2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dirty="0" smtClean="0">
                <a:sym typeface="Symbol"/>
              </a:rPr>
              <a:t> transition in </a:t>
            </a:r>
            <a:r>
              <a:rPr lang="en-GB" baseline="30000" dirty="0" smtClean="0">
                <a:sym typeface="Symbol"/>
              </a:rPr>
              <a:t>116</a:t>
            </a:r>
            <a:r>
              <a:rPr lang="en-GB" dirty="0" smtClean="0">
                <a:sym typeface="Symbol"/>
              </a:rPr>
              <a:t>Te per an </a:t>
            </a:r>
            <a:r>
              <a:rPr lang="en-GB" b="1" dirty="0" smtClean="0">
                <a:sym typeface="Symbol"/>
              </a:rPr>
              <a:t>8 hour shift</a:t>
            </a:r>
            <a:r>
              <a:rPr lang="en-GB" dirty="0" smtClean="0">
                <a:sym typeface="Symbol"/>
              </a:rPr>
              <a:t>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experiment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208" t="47222" r="31250" b="2777"/>
          <a:stretch>
            <a:fillRect/>
          </a:stretch>
        </p:blipFill>
        <p:spPr bwMode="auto">
          <a:xfrm>
            <a:off x="6072198" y="4000504"/>
            <a:ext cx="264320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000892" y="5857892"/>
            <a:ext cx="1928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  <a:cs typeface="+mn-cs"/>
                <a:sym typeface="Symbol"/>
              </a:rPr>
              <a:t>Partial level scheme of </a:t>
            </a:r>
            <a:r>
              <a:rPr lang="en-GB" baseline="30000" dirty="0" smtClean="0">
                <a:latin typeface="+mn-lt"/>
                <a:cs typeface="+mn-cs"/>
                <a:sym typeface="Symbol"/>
              </a:rPr>
              <a:t>116</a:t>
            </a:r>
            <a:r>
              <a:rPr lang="en-GB" dirty="0" smtClean="0">
                <a:latin typeface="+mn-lt"/>
                <a:cs typeface="+mn-cs"/>
                <a:sym typeface="Symbol"/>
              </a:rPr>
              <a:t>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500174"/>
            <a:ext cx="7931150" cy="3857652"/>
          </a:xfrm>
        </p:spPr>
        <p:txBody>
          <a:bodyPr/>
          <a:lstStyle/>
          <a:p>
            <a:r>
              <a:rPr lang="en-GB" b="1" dirty="0" smtClean="0">
                <a:sym typeface="Symbol"/>
              </a:rPr>
              <a:t>3</a:t>
            </a:r>
            <a:r>
              <a:rPr lang="en-GB" dirty="0" smtClean="0">
                <a:sym typeface="Symbol"/>
              </a:rPr>
              <a:t> shifts are requested for the target development and the yield measurement.</a:t>
            </a:r>
          </a:p>
          <a:p>
            <a:r>
              <a:rPr lang="en-GB" dirty="0" smtClean="0">
                <a:sym typeface="Symbol"/>
              </a:rPr>
              <a:t>Further </a:t>
            </a:r>
            <a:r>
              <a:rPr lang="en-GB" b="1" dirty="0" smtClean="0">
                <a:sym typeface="Symbol"/>
              </a:rPr>
              <a:t>3</a:t>
            </a:r>
            <a:r>
              <a:rPr lang="en-GB" dirty="0" smtClean="0">
                <a:sym typeface="Symbol"/>
              </a:rPr>
              <a:t> shifts are requested for the REX set up.</a:t>
            </a:r>
          </a:p>
          <a:p>
            <a:r>
              <a:rPr lang="en-GB" b="1" dirty="0" smtClean="0">
                <a:sym typeface="Symbol"/>
              </a:rPr>
              <a:t>9</a:t>
            </a:r>
            <a:r>
              <a:rPr lang="en-GB" dirty="0" smtClean="0">
                <a:sym typeface="Symbol"/>
              </a:rPr>
              <a:t> shifts are requested for the Coulomb excitation of </a:t>
            </a:r>
            <a:r>
              <a:rPr lang="en-GB" baseline="30000" dirty="0" smtClean="0">
                <a:sym typeface="Symbol"/>
              </a:rPr>
              <a:t>116</a:t>
            </a:r>
            <a:r>
              <a:rPr lang="en-GB" dirty="0" smtClean="0">
                <a:sym typeface="Symbol"/>
              </a:rPr>
              <a:t>Te.</a:t>
            </a:r>
          </a:p>
          <a:p>
            <a:pPr lvl="1"/>
            <a:r>
              <a:rPr lang="en-GB" dirty="0" smtClean="0">
                <a:sym typeface="Symbol"/>
              </a:rPr>
              <a:t>~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1500</a:t>
            </a:r>
            <a:r>
              <a:rPr lang="en-GB" dirty="0" smtClean="0">
                <a:sym typeface="Symbol"/>
              </a:rPr>
              <a:t> -ray events for the 0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dirty="0" smtClean="0">
                <a:sym typeface="Symbol"/>
              </a:rPr>
              <a:t>  2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dirty="0" smtClean="0">
                <a:sym typeface="Symbol"/>
              </a:rPr>
              <a:t> transition in </a:t>
            </a:r>
            <a:r>
              <a:rPr lang="en-GB" b="1" baseline="30000" dirty="0" smtClean="0">
                <a:solidFill>
                  <a:srgbClr val="FF0000"/>
                </a:solidFill>
                <a:sym typeface="Symbol"/>
              </a:rPr>
              <a:t>116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Te</a:t>
            </a:r>
          </a:p>
          <a:p>
            <a:pPr lvl="1"/>
            <a:r>
              <a:rPr lang="en-GB" dirty="0" smtClean="0">
                <a:sym typeface="Symbol"/>
              </a:rPr>
              <a:t>~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140</a:t>
            </a:r>
            <a:r>
              <a:rPr lang="en-GB" dirty="0" smtClean="0">
                <a:sym typeface="Symbol"/>
              </a:rPr>
              <a:t> -ray events for the 0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dirty="0" smtClean="0">
                <a:sym typeface="Symbol"/>
              </a:rPr>
              <a:t>  2</a:t>
            </a:r>
            <a:r>
              <a:rPr lang="en-GB" baseline="30000" dirty="0" smtClean="0">
                <a:sym typeface="Symbol"/>
              </a:rPr>
              <a:t>+</a:t>
            </a:r>
            <a:r>
              <a:rPr lang="en-GB" dirty="0" smtClean="0">
                <a:sym typeface="Symbol"/>
              </a:rPr>
              <a:t> transition in </a:t>
            </a:r>
            <a:r>
              <a:rPr lang="en-GB" b="1" baseline="30000" dirty="0" smtClean="0">
                <a:solidFill>
                  <a:srgbClr val="FF0000"/>
                </a:solidFill>
                <a:sym typeface="Symbol"/>
              </a:rPr>
              <a:t>58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Ni</a:t>
            </a:r>
            <a:r>
              <a:rPr lang="en-GB" dirty="0" smtClean="0">
                <a:sym typeface="Symbol"/>
              </a:rPr>
              <a:t> (target excitations)</a:t>
            </a:r>
          </a:p>
          <a:p>
            <a:r>
              <a:rPr lang="en-GB" dirty="0" smtClean="0">
                <a:sym typeface="Symbol"/>
              </a:rPr>
              <a:t>In total, </a:t>
            </a:r>
            <a:r>
              <a:rPr lang="en-GB" b="1" dirty="0" smtClean="0">
                <a:sym typeface="Symbol"/>
              </a:rPr>
              <a:t>15</a:t>
            </a:r>
            <a:r>
              <a:rPr lang="en-GB" dirty="0" smtClean="0">
                <a:sym typeface="Symbol"/>
              </a:rPr>
              <a:t> shifts are requested.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time request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857364"/>
            <a:ext cx="7931150" cy="4071966"/>
          </a:xfrm>
        </p:spPr>
        <p:txBody>
          <a:bodyPr/>
          <a:lstStyle/>
          <a:p>
            <a:pPr>
              <a:buNone/>
            </a:pPr>
            <a:r>
              <a:rPr lang="de-DE" sz="1800" b="1" dirty="0" smtClean="0"/>
              <a:t>CERN-ISOLDE</a:t>
            </a:r>
            <a:r>
              <a:rPr lang="de-DE" sz="1800" dirty="0" smtClean="0"/>
              <a:t> (J. Pakarinen, F. Wenander)</a:t>
            </a:r>
          </a:p>
          <a:p>
            <a:pPr>
              <a:buNone/>
            </a:pPr>
            <a:r>
              <a:rPr lang="en-GB" sz="1800" b="1" dirty="0" smtClean="0"/>
              <a:t>KTH Stockholm </a:t>
            </a:r>
            <a:r>
              <a:rPr lang="en-GB" sz="1800" dirty="0" smtClean="0"/>
              <a:t>(T. </a:t>
            </a:r>
            <a:r>
              <a:rPr lang="en-GB" sz="1800" smtClean="0"/>
              <a:t>B</a:t>
            </a:r>
            <a:r>
              <a:rPr lang="en-GB" sz="1800" smtClean="0">
                <a:latin typeface="Arial"/>
                <a:cs typeface="Arial"/>
              </a:rPr>
              <a:t>ä</a:t>
            </a:r>
            <a:r>
              <a:rPr lang="en-GB" sz="1800" smtClean="0"/>
              <a:t>ck</a:t>
            </a:r>
            <a:r>
              <a:rPr lang="en-GB" sz="1800" dirty="0" smtClean="0"/>
              <a:t>, B. </a:t>
            </a:r>
            <a:r>
              <a:rPr lang="en-GB" sz="1800" dirty="0" err="1" smtClean="0"/>
              <a:t>Cederwall</a:t>
            </a:r>
            <a:r>
              <a:rPr lang="en-GB" sz="1800" dirty="0" smtClean="0"/>
              <a:t>, A. Johnson)</a:t>
            </a:r>
          </a:p>
          <a:p>
            <a:pPr>
              <a:buNone/>
            </a:pPr>
            <a:r>
              <a:rPr lang="en-GB" sz="1800" b="1" dirty="0" smtClean="0"/>
              <a:t>KU Leuven </a:t>
            </a:r>
            <a:r>
              <a:rPr lang="en-GB" sz="1800" dirty="0" smtClean="0"/>
              <a:t>(N. </a:t>
            </a:r>
            <a:r>
              <a:rPr lang="en-GB" sz="1800" dirty="0" err="1" smtClean="0"/>
              <a:t>Bree</a:t>
            </a:r>
            <a:r>
              <a:rPr lang="en-GB" sz="1800" dirty="0" smtClean="0"/>
              <a:t>, I.G. Darby, J. </a:t>
            </a:r>
            <a:r>
              <a:rPr lang="en-GB" sz="1800" dirty="0" err="1" smtClean="0"/>
              <a:t>Diriken</a:t>
            </a:r>
            <a:r>
              <a:rPr lang="en-GB" sz="1800" dirty="0" smtClean="0"/>
              <a:t>, M. </a:t>
            </a:r>
            <a:r>
              <a:rPr lang="en-GB" sz="1800" dirty="0" err="1" smtClean="0"/>
              <a:t>Huyse</a:t>
            </a:r>
            <a:r>
              <a:rPr lang="en-GB" sz="1800" dirty="0" smtClean="0"/>
              <a:t>, P. Van </a:t>
            </a:r>
            <a:r>
              <a:rPr lang="en-GB" sz="1800" dirty="0" err="1" smtClean="0"/>
              <a:t>Duppen</a:t>
            </a:r>
            <a:r>
              <a:rPr lang="en-GB" sz="1800" dirty="0" smtClean="0"/>
              <a:t>)</a:t>
            </a:r>
          </a:p>
          <a:p>
            <a:pPr>
              <a:buNone/>
            </a:pPr>
            <a:r>
              <a:rPr lang="en-GB" sz="1800" b="1" dirty="0" smtClean="0"/>
              <a:t>STFC </a:t>
            </a:r>
            <a:r>
              <a:rPr lang="en-GB" sz="1800" b="1" dirty="0" err="1" smtClean="0"/>
              <a:t>Daresbury</a:t>
            </a:r>
            <a:r>
              <a:rPr lang="en-GB" sz="1800" b="1" dirty="0" smtClean="0"/>
              <a:t> Laboratory </a:t>
            </a:r>
            <a:r>
              <a:rPr lang="en-GB" sz="1800" dirty="0" smtClean="0"/>
              <a:t>(D. O’Donnell, J. Simpson)</a:t>
            </a:r>
          </a:p>
          <a:p>
            <a:pPr>
              <a:buNone/>
            </a:pPr>
            <a:r>
              <a:rPr lang="en-GB" sz="1800" b="1" dirty="0" smtClean="0"/>
              <a:t>University of Jyv</a:t>
            </a:r>
            <a:r>
              <a:rPr lang="en-GB" sz="1800" b="1" dirty="0" smtClean="0">
                <a:latin typeface="Arial"/>
                <a:cs typeface="Arial"/>
              </a:rPr>
              <a:t>ä</a:t>
            </a:r>
            <a:r>
              <a:rPr lang="en-GB" sz="1800" b="1" dirty="0" smtClean="0"/>
              <a:t>skyl</a:t>
            </a:r>
            <a:r>
              <a:rPr lang="en-GB" sz="1800" b="1" dirty="0" smtClean="0">
                <a:latin typeface="Arial"/>
              </a:rPr>
              <a:t>ä</a:t>
            </a:r>
            <a:r>
              <a:rPr lang="en-GB" sz="1800" dirty="0" smtClean="0"/>
              <a:t> (T. Grahn, R. </a:t>
            </a:r>
            <a:r>
              <a:rPr lang="en-GB" sz="1800" dirty="0" err="1" smtClean="0"/>
              <a:t>Julin</a:t>
            </a:r>
            <a:r>
              <a:rPr lang="en-GB" sz="1800" dirty="0" smtClean="0"/>
              <a:t>, P. </a:t>
            </a:r>
            <a:r>
              <a:rPr lang="en-GB" sz="1800" dirty="0" err="1" smtClean="0"/>
              <a:t>Rahkila</a:t>
            </a:r>
            <a:r>
              <a:rPr lang="en-GB" sz="1800" dirty="0" smtClean="0"/>
              <a:t>, M. </a:t>
            </a:r>
            <a:r>
              <a:rPr lang="en-GB" sz="1800" dirty="0" err="1" smtClean="0"/>
              <a:t>Sandzelius</a:t>
            </a:r>
            <a:r>
              <a:rPr lang="en-GB" sz="1800" dirty="0" smtClean="0"/>
              <a:t>)</a:t>
            </a:r>
          </a:p>
          <a:p>
            <a:pPr>
              <a:buNone/>
            </a:pPr>
            <a:r>
              <a:rPr lang="en-GB" sz="1800" b="1" dirty="0" smtClean="0"/>
              <a:t>University of Liverpool</a:t>
            </a:r>
            <a:r>
              <a:rPr lang="en-GB" sz="1800" dirty="0" smtClean="0"/>
              <a:t> (P.A. Butler, L.P. Gaffney, T. Grahn, D.T. Joss, R.D. Page, E.S. Paul, M. Scheck)</a:t>
            </a:r>
          </a:p>
          <a:p>
            <a:pPr>
              <a:buNone/>
            </a:pPr>
            <a:r>
              <a:rPr lang="en-GB" sz="1800" b="1" dirty="0" smtClean="0"/>
              <a:t>University of Lund</a:t>
            </a:r>
            <a:r>
              <a:rPr lang="en-GB" sz="1800" dirty="0" smtClean="0"/>
              <a:t> (J. </a:t>
            </a:r>
            <a:r>
              <a:rPr lang="en-GB" sz="1800" dirty="0" err="1" smtClean="0"/>
              <a:t>Cederk</a:t>
            </a:r>
            <a:r>
              <a:rPr lang="en-GB" sz="1800" dirty="0" err="1" smtClean="0">
                <a:latin typeface="Arial"/>
              </a:rPr>
              <a:t>ä</a:t>
            </a:r>
            <a:r>
              <a:rPr lang="en-GB" sz="1800" dirty="0" err="1" smtClean="0"/>
              <a:t>ll</a:t>
            </a:r>
            <a:r>
              <a:rPr lang="en-GB" sz="1800" dirty="0" smtClean="0"/>
              <a:t>, A. </a:t>
            </a:r>
            <a:r>
              <a:rPr lang="en-GB" sz="1800" dirty="0" err="1" smtClean="0"/>
              <a:t>Ekström</a:t>
            </a:r>
            <a:r>
              <a:rPr lang="en-GB" sz="1800" dirty="0" smtClean="0"/>
              <a:t>, C. </a:t>
            </a:r>
            <a:r>
              <a:rPr lang="en-GB" sz="1800" dirty="0" err="1" smtClean="0"/>
              <a:t>Fahlander</a:t>
            </a:r>
            <a:r>
              <a:rPr lang="en-GB" sz="1800" dirty="0" smtClean="0"/>
              <a:t>)</a:t>
            </a:r>
          </a:p>
          <a:p>
            <a:pPr>
              <a:buNone/>
            </a:pPr>
            <a:r>
              <a:rPr lang="en-GB" sz="1800" b="1" dirty="0" smtClean="0"/>
              <a:t>University of the West of Scotland</a:t>
            </a:r>
            <a:r>
              <a:rPr lang="en-GB" sz="1800" dirty="0" smtClean="0"/>
              <a:t> (B. </a:t>
            </a:r>
            <a:r>
              <a:rPr lang="en-GB" sz="1800" dirty="0" err="1" smtClean="0"/>
              <a:t>Hadinia</a:t>
            </a:r>
            <a:r>
              <a:rPr lang="en-GB" sz="1800" dirty="0" smtClean="0"/>
              <a:t>, J.F. Smith)</a:t>
            </a:r>
          </a:p>
          <a:p>
            <a:pPr>
              <a:buNone/>
            </a:pPr>
            <a:r>
              <a:rPr lang="en-GB" sz="1800" b="1" dirty="0" smtClean="0"/>
              <a:t>University of York</a:t>
            </a:r>
            <a:r>
              <a:rPr lang="en-GB" sz="1800" dirty="0" smtClean="0"/>
              <a:t> (D.G. Jenkins, B.S. Nara Singh, R. Wadsworth)</a:t>
            </a:r>
            <a:endParaRPr lang="en-GB" sz="1800" dirty="0" smtClean="0">
              <a:sym typeface="Symbol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</a:p>
          <a:p>
            <a:r>
              <a:rPr lang="en-US" dirty="0" smtClean="0"/>
              <a:t>Proposed experiment</a:t>
            </a:r>
          </a:p>
          <a:p>
            <a:r>
              <a:rPr lang="en-US" dirty="0" err="1" smtClean="0"/>
              <a:t>Beamtime</a:t>
            </a:r>
            <a:r>
              <a:rPr lang="en-US" dirty="0" smtClean="0"/>
              <a:t> request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214422"/>
            <a:ext cx="7931150" cy="4464050"/>
          </a:xfrm>
        </p:spPr>
        <p:txBody>
          <a:bodyPr/>
          <a:lstStyle/>
          <a:p>
            <a:r>
              <a:rPr lang="en-US" dirty="0" smtClean="0"/>
              <a:t>In neutron-deficient nuclei around the </a:t>
            </a:r>
            <a:r>
              <a:rPr lang="en-US" i="1" dirty="0" smtClean="0"/>
              <a:t>Z</a:t>
            </a:r>
            <a:r>
              <a:rPr lang="en-US" dirty="0" smtClean="0"/>
              <a:t>=50 shell gap many unusual phenomena have been observed.</a:t>
            </a:r>
          </a:p>
          <a:p>
            <a:r>
              <a:rPr lang="en-US" dirty="0" smtClean="0"/>
              <a:t>Recently measured transition probabilities in </a:t>
            </a:r>
            <a:r>
              <a:rPr lang="en-US" dirty="0" err="1" smtClean="0"/>
              <a:t>Sn</a:t>
            </a:r>
            <a:r>
              <a:rPr lang="en-US" dirty="0" smtClean="0"/>
              <a:t> nuclei deviate from the seniority scheme.</a:t>
            </a:r>
          </a:p>
          <a:p>
            <a:r>
              <a:rPr lang="en-US" dirty="0" smtClean="0"/>
              <a:t>ISOLDE is one of the leading laboratories for such studies.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28662" y="3243091"/>
            <a:ext cx="8143932" cy="3543495"/>
            <a:chOff x="785786" y="3000372"/>
            <a:chExt cx="8143932" cy="3543495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21500"/>
            <a:stretch>
              <a:fillRect/>
            </a:stretch>
          </p:blipFill>
          <p:spPr bwMode="auto">
            <a:xfrm>
              <a:off x="1428728" y="3357562"/>
              <a:ext cx="7500990" cy="3186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1571604" y="5072074"/>
              <a:ext cx="7358114" cy="428628"/>
            </a:xfrm>
            <a:prstGeom prst="rect">
              <a:avLst/>
            </a:prstGeom>
            <a:noFill/>
            <a:ln w="317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929322" y="3357562"/>
              <a:ext cx="428628" cy="3000396"/>
            </a:xfrm>
            <a:prstGeom prst="rect">
              <a:avLst/>
            </a:prstGeom>
            <a:noFill/>
            <a:ln w="317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85786" y="5131370"/>
              <a:ext cx="785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smtClean="0"/>
                <a:t>Z</a:t>
              </a:r>
              <a:r>
                <a:rPr lang="en-GB" dirty="0" smtClean="0"/>
                <a:t>=50</a:t>
              </a:r>
              <a:endParaRPr lang="en-GB" i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86446" y="3000372"/>
              <a:ext cx="785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N</a:t>
              </a:r>
              <a:r>
                <a:rPr lang="en-GB" dirty="0" smtClean="0"/>
                <a:t>=66</a:t>
              </a:r>
              <a:endParaRPr lang="en-GB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  <a:endParaRPr lang="en-US" dirty="0"/>
          </a:p>
        </p:txBody>
      </p:sp>
      <p:pic>
        <p:nvPicPr>
          <p:cNvPr id="9" name="Picture 8" descr="Te_syst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969032"/>
            <a:ext cx="4143404" cy="5746116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27088" y="1773238"/>
            <a:ext cx="4030664" cy="4656158"/>
          </a:xfrm>
        </p:spPr>
        <p:txBody>
          <a:bodyPr/>
          <a:lstStyle/>
          <a:p>
            <a:r>
              <a:rPr lang="en-US" dirty="0" smtClean="0"/>
              <a:t>The 2</a:t>
            </a:r>
            <a:r>
              <a:rPr lang="en-US" baseline="30000" dirty="0" smtClean="0"/>
              <a:t>+</a:t>
            </a:r>
            <a:r>
              <a:rPr lang="en-US" dirty="0" smtClean="0"/>
              <a:t> and 4</a:t>
            </a:r>
            <a:r>
              <a:rPr lang="en-US" baseline="30000" dirty="0" smtClean="0"/>
              <a:t>+</a:t>
            </a:r>
            <a:r>
              <a:rPr lang="en-US" dirty="0" smtClean="0"/>
              <a:t> states </a:t>
            </a:r>
            <a:r>
              <a:rPr lang="en-US" dirty="0" err="1" smtClean="0"/>
              <a:t>minimise</a:t>
            </a:r>
            <a:r>
              <a:rPr lang="en-US" dirty="0" smtClean="0"/>
              <a:t> their energies at the neutron mid shell.</a:t>
            </a:r>
          </a:p>
          <a:p>
            <a:r>
              <a:rPr lang="en-US" dirty="0" smtClean="0"/>
              <a:t>Consequently, transition probabilities increase towards the mid shell.</a:t>
            </a:r>
          </a:p>
          <a:p>
            <a:r>
              <a:rPr lang="en-US" dirty="0" smtClean="0"/>
              <a:t>Level energies in </a:t>
            </a:r>
            <a:r>
              <a:rPr lang="en-US" dirty="0" err="1" smtClean="0"/>
              <a:t>Xe</a:t>
            </a:r>
            <a:r>
              <a:rPr lang="en-US" dirty="0" smtClean="0"/>
              <a:t>, Te and I nuclei may indicate a sudden onset of collectivity when approaching </a:t>
            </a:r>
            <a:r>
              <a:rPr lang="en-US" i="1" dirty="0" smtClean="0"/>
              <a:t>N</a:t>
            </a:r>
            <a:r>
              <a:rPr lang="en-US" dirty="0" smtClean="0"/>
              <a:t>=50 shell closure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984236"/>
            <a:ext cx="5072066" cy="247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1785926"/>
            <a:ext cx="3643338" cy="1714512"/>
          </a:xfrm>
        </p:spPr>
        <p:txBody>
          <a:bodyPr/>
          <a:lstStyle/>
          <a:p>
            <a:pPr marL="1588" indent="-1588">
              <a:buNone/>
            </a:pPr>
            <a:r>
              <a:rPr lang="en-US" dirty="0" smtClean="0"/>
              <a:t>Microscopic configuration mixing approach with </a:t>
            </a:r>
            <a:r>
              <a:rPr lang="en-US" dirty="0" err="1" smtClean="0"/>
              <a:t>Gogny</a:t>
            </a:r>
            <a:r>
              <a:rPr lang="en-US" dirty="0" smtClean="0"/>
              <a:t> D1S interaction</a:t>
            </a:r>
          </a:p>
        </p:txBody>
      </p:sp>
      <p:grpSp>
        <p:nvGrpSpPr>
          <p:cNvPr id="2" name="Group 5"/>
          <p:cNvGrpSpPr/>
          <p:nvPr/>
        </p:nvGrpSpPr>
        <p:grpSpPr>
          <a:xfrm>
            <a:off x="571472" y="4500546"/>
            <a:ext cx="8358246" cy="2357454"/>
            <a:chOff x="885825" y="2481263"/>
            <a:chExt cx="7372350" cy="2038355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85825" y="2481263"/>
              <a:ext cx="7372350" cy="1895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t="23438"/>
            <a:stretch>
              <a:fillRect/>
            </a:stretch>
          </p:blipFill>
          <p:spPr bwMode="auto">
            <a:xfrm>
              <a:off x="928662" y="4286256"/>
              <a:ext cx="7248525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857224" y="3571876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+mn-lt"/>
              </a:rPr>
              <a:t>J. </a:t>
            </a:r>
            <a:r>
              <a:rPr lang="en-GB" i="1" dirty="0" err="1">
                <a:latin typeface="+mn-lt"/>
              </a:rPr>
              <a:t>Libert</a:t>
            </a:r>
            <a:r>
              <a:rPr lang="en-GB" i="1" dirty="0">
                <a:latin typeface="+mn-lt"/>
              </a:rPr>
              <a:t> et al. </a:t>
            </a:r>
            <a:r>
              <a:rPr lang="en-GB" i="1" dirty="0" err="1" smtClean="0">
                <a:latin typeface="+mn-lt"/>
              </a:rPr>
              <a:t>Nucl</a:t>
            </a:r>
            <a:r>
              <a:rPr lang="en-GB" i="1" dirty="0" smtClean="0">
                <a:latin typeface="+mn-lt"/>
              </a:rPr>
              <a:t>. Phys. </a:t>
            </a:r>
            <a:r>
              <a:rPr lang="en-GB" i="1" dirty="0">
                <a:latin typeface="+mn-lt"/>
              </a:rPr>
              <a:t>A 786 (2007) </a:t>
            </a:r>
            <a:r>
              <a:rPr lang="en-GB" i="1" dirty="0" smtClean="0">
                <a:latin typeface="+mn-lt"/>
              </a:rPr>
              <a:t>47</a:t>
            </a:r>
            <a:endParaRPr lang="en-GB" dirty="0">
              <a:latin typeface="+mn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1955504" y="5652000"/>
            <a:ext cx="36000" cy="3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1863997" y="5668977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120" t="3977" r="5457" b="4549"/>
          <a:stretch>
            <a:fillRect/>
          </a:stretch>
        </p:blipFill>
        <p:spPr bwMode="auto">
          <a:xfrm>
            <a:off x="4143372" y="3281881"/>
            <a:ext cx="5000628" cy="343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27088" y="1773238"/>
            <a:ext cx="4030664" cy="4656158"/>
          </a:xfrm>
        </p:spPr>
        <p:txBody>
          <a:bodyPr/>
          <a:lstStyle/>
          <a:p>
            <a:r>
              <a:rPr lang="en-US" i="1" dirty="0" smtClean="0"/>
              <a:t>B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 smtClean="0"/>
              <a:t>2; 0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 2</a:t>
            </a:r>
            <a:r>
              <a:rPr lang="en-US" baseline="30000" dirty="0" smtClean="0">
                <a:sym typeface="Symbol"/>
              </a:rPr>
              <a:t>+</a:t>
            </a:r>
            <a:r>
              <a:rPr lang="en-US" dirty="0" smtClean="0">
                <a:sym typeface="Symbol"/>
              </a:rPr>
              <a:t>) values for the neutron-deficient </a:t>
            </a:r>
            <a:r>
              <a:rPr lang="en-US" dirty="0" err="1" smtClean="0">
                <a:sym typeface="Symbol"/>
              </a:rPr>
              <a:t>Sn</a:t>
            </a:r>
            <a:r>
              <a:rPr lang="en-US" dirty="0" smtClean="0">
                <a:sym typeface="Symbol"/>
              </a:rPr>
              <a:t> nuclei have been measured at ISOLDE.</a:t>
            </a:r>
            <a:endParaRPr lang="en-US" dirty="0" smtClean="0"/>
          </a:p>
          <a:p>
            <a:r>
              <a:rPr lang="en-GB" dirty="0" smtClean="0"/>
              <a:t>Deviations from the generalised seniority scheme when approaching </a:t>
            </a:r>
            <a:r>
              <a:rPr lang="en-GB" i="1" dirty="0" smtClean="0"/>
              <a:t>N</a:t>
            </a:r>
            <a:r>
              <a:rPr lang="en-GB" dirty="0" smtClean="0"/>
              <a:t>=</a:t>
            </a:r>
            <a:r>
              <a:rPr lang="en-GB" i="1" dirty="0" smtClean="0"/>
              <a:t>Z</a:t>
            </a:r>
            <a:r>
              <a:rPr lang="en-GB" dirty="0" smtClean="0"/>
              <a:t>=50 shell gap.</a:t>
            </a:r>
          </a:p>
          <a:p>
            <a:r>
              <a:rPr lang="en-GB" dirty="0" smtClean="0"/>
              <a:t>What happens in the neutron-deficient Te nuclei?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072298" y="2285992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latin typeface="+mn-lt"/>
              </a:rPr>
              <a:t>A. </a:t>
            </a:r>
            <a:r>
              <a:rPr lang="en-GB" i="1" dirty="0" err="1" smtClean="0">
                <a:latin typeface="+mn-lt"/>
              </a:rPr>
              <a:t>Ekström</a:t>
            </a:r>
            <a:r>
              <a:rPr lang="en-GB" i="1" dirty="0" smtClean="0">
                <a:latin typeface="+mn-lt"/>
              </a:rPr>
              <a:t> et al., PRL 101 (2008) 012502</a:t>
            </a:r>
            <a:endParaRPr lang="en-GB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Objectives of the proposed study:</a:t>
            </a:r>
          </a:p>
          <a:p>
            <a:pPr lvl="1">
              <a:buClr>
                <a:srgbClr val="000099"/>
              </a:buClr>
              <a:buFont typeface="Wingdings" pitchFamily="2" charset="2"/>
              <a:buChar char="§"/>
            </a:pPr>
            <a:r>
              <a:rPr lang="en-GB" dirty="0" smtClean="0"/>
              <a:t>To probe </a:t>
            </a:r>
            <a:r>
              <a:rPr lang="en-GB" b="1" dirty="0" smtClean="0"/>
              <a:t>collectivity</a:t>
            </a:r>
            <a:r>
              <a:rPr lang="en-GB" dirty="0" smtClean="0"/>
              <a:t> and </a:t>
            </a:r>
            <a:r>
              <a:rPr lang="en-GB" b="1" dirty="0" smtClean="0"/>
              <a:t>wave functions</a:t>
            </a:r>
            <a:r>
              <a:rPr lang="en-GB" i="1" dirty="0" smtClean="0"/>
              <a:t> </a:t>
            </a:r>
            <a:r>
              <a:rPr lang="en-GB" dirty="0" smtClean="0"/>
              <a:t>around the neutron mid shell at </a:t>
            </a:r>
            <a:r>
              <a:rPr lang="en-GB" i="1" dirty="0" smtClean="0"/>
              <a:t>N</a:t>
            </a:r>
            <a:r>
              <a:rPr lang="en-GB" dirty="0" smtClean="0"/>
              <a:t>=66 by measuring the </a:t>
            </a:r>
            <a:r>
              <a:rPr lang="en-GB" i="1" dirty="0" smtClean="0"/>
              <a:t>B</a:t>
            </a:r>
            <a:r>
              <a:rPr lang="en-GB" dirty="0" smtClean="0"/>
              <a:t>(</a:t>
            </a:r>
            <a:r>
              <a:rPr lang="en-GB" i="1" dirty="0" smtClean="0"/>
              <a:t>E</a:t>
            </a:r>
            <a:r>
              <a:rPr lang="en-GB" dirty="0" smtClean="0"/>
              <a:t>2;0</a:t>
            </a:r>
            <a:r>
              <a:rPr lang="en-GB" i="1" baseline="30000" dirty="0" smtClean="0"/>
              <a:t>+</a:t>
            </a:r>
            <a:r>
              <a:rPr lang="en-GB" i="1" dirty="0" smtClean="0"/>
              <a:t> </a:t>
            </a:r>
            <a:r>
              <a:rPr lang="en-GB" dirty="0" smtClean="0">
                <a:sym typeface="Symbol"/>
              </a:rPr>
              <a:t></a:t>
            </a:r>
            <a:r>
              <a:rPr lang="en-GB" i="1" dirty="0" smtClean="0">
                <a:sym typeface="Symbol"/>
              </a:rPr>
              <a:t> </a:t>
            </a:r>
            <a:r>
              <a:rPr lang="en-GB" dirty="0" smtClean="0">
                <a:sym typeface="Symbol"/>
              </a:rPr>
              <a:t>2</a:t>
            </a:r>
            <a:r>
              <a:rPr lang="en-GB" i="1" baseline="30000" dirty="0" smtClean="0">
                <a:sym typeface="Symbol"/>
              </a:rPr>
              <a:t>+</a:t>
            </a:r>
            <a:r>
              <a:rPr lang="en-GB" dirty="0" smtClean="0">
                <a:sym typeface="Symbol"/>
              </a:rPr>
              <a:t>) value in </a:t>
            </a:r>
            <a:r>
              <a:rPr lang="en-GB" baseline="30000" dirty="0" smtClean="0">
                <a:sym typeface="Symbol"/>
              </a:rPr>
              <a:t>116</a:t>
            </a:r>
            <a:r>
              <a:rPr lang="en-GB" dirty="0" smtClean="0">
                <a:sym typeface="Symbol"/>
              </a:rPr>
              <a:t>Te.</a:t>
            </a:r>
            <a:endParaRPr lang="en-GB" baseline="30000" dirty="0" smtClean="0">
              <a:sym typeface="Symbol"/>
            </a:endParaRPr>
          </a:p>
          <a:p>
            <a:pPr lvl="1">
              <a:buClr>
                <a:srgbClr val="000099"/>
              </a:buClr>
              <a:buFont typeface="Wingdings" pitchFamily="2" charset="2"/>
              <a:buChar char="§"/>
            </a:pPr>
            <a:r>
              <a:rPr lang="en-GB" dirty="0" smtClean="0">
                <a:sym typeface="Symbol"/>
              </a:rPr>
              <a:t>To initiate </a:t>
            </a:r>
            <a:r>
              <a:rPr lang="en-GB" b="1" dirty="0" smtClean="0">
                <a:sym typeface="Symbol"/>
              </a:rPr>
              <a:t>beam and target developments </a:t>
            </a:r>
            <a:r>
              <a:rPr lang="en-GB" dirty="0" smtClean="0">
                <a:sym typeface="Symbol"/>
              </a:rPr>
              <a:t>for  more neutron-deficient Te beams.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experiment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377445"/>
            <a:ext cx="7931150" cy="3030781"/>
          </a:xfrm>
        </p:spPr>
        <p:txBody>
          <a:bodyPr/>
          <a:lstStyle/>
          <a:p>
            <a:r>
              <a:rPr lang="en-GB" dirty="0" smtClean="0"/>
              <a:t>While </a:t>
            </a:r>
            <a:r>
              <a:rPr lang="en-GB" baseline="30000" dirty="0" smtClean="0"/>
              <a:t>116</a:t>
            </a:r>
            <a:r>
              <a:rPr lang="en-GB" dirty="0" smtClean="0"/>
              <a:t>Te can be produced using the ZrO</a:t>
            </a:r>
            <a:r>
              <a:rPr lang="en-GB" baseline="-25000" dirty="0" smtClean="0"/>
              <a:t>2</a:t>
            </a:r>
            <a:r>
              <a:rPr lang="en-GB" dirty="0" smtClean="0"/>
              <a:t> primary ISOLDE target and the hot plasma ion source through </a:t>
            </a:r>
            <a:r>
              <a:rPr lang="en-GB" dirty="0" err="1" smtClean="0"/>
              <a:t>spallation</a:t>
            </a:r>
            <a:r>
              <a:rPr lang="en-GB" dirty="0" smtClean="0"/>
              <a:t> of 1.5 mass% hafnium impurities [U. </a:t>
            </a:r>
            <a:r>
              <a:rPr lang="en-GB" dirty="0" err="1" smtClean="0"/>
              <a:t>Köster</a:t>
            </a:r>
            <a:r>
              <a:rPr lang="en-GB" dirty="0" smtClean="0"/>
              <a:t> et al., NIM B 204 (2003) 303] better options are likely to exist.</a:t>
            </a:r>
          </a:p>
          <a:p>
            <a:r>
              <a:rPr lang="en-GB" dirty="0" smtClean="0"/>
              <a:t>HfO</a:t>
            </a:r>
            <a:r>
              <a:rPr lang="en-GB" baseline="-25000" dirty="0" smtClean="0"/>
              <a:t>2</a:t>
            </a:r>
            <a:r>
              <a:rPr lang="en-GB" dirty="0" smtClean="0"/>
              <a:t> or CeO</a:t>
            </a:r>
            <a:r>
              <a:rPr lang="en-GB" baseline="-25000" dirty="0" smtClean="0"/>
              <a:t>2</a:t>
            </a:r>
            <a:r>
              <a:rPr lang="en-GB" dirty="0" smtClean="0"/>
              <a:t> primary targets are likely to be more suitable for the production of the neutron-deficient Te beams.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experiment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4400799"/>
            <a:ext cx="6715172" cy="1200329"/>
          </a:xfrm>
          <a:prstGeom prst="rect">
            <a:avLst/>
          </a:prstGeom>
          <a:noFill/>
          <a:ln w="25400" cap="rnd">
            <a:solidFill>
              <a:srgbClr val="FF0000"/>
            </a:solidFill>
            <a:miter lim="800000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0099"/>
                </a:solidFill>
                <a:latin typeface="+mn-lt"/>
                <a:cs typeface="+mn-cs"/>
              </a:rPr>
              <a:t>Therefore, </a:t>
            </a:r>
            <a:r>
              <a:rPr lang="en-GB" sz="2400" b="1" dirty="0" smtClean="0">
                <a:solidFill>
                  <a:srgbClr val="000099"/>
                </a:solidFill>
                <a:latin typeface="+mn-lt"/>
                <a:cs typeface="+mn-cs"/>
              </a:rPr>
              <a:t>3 shifts</a:t>
            </a:r>
            <a:r>
              <a:rPr lang="en-GB" sz="2400" dirty="0" smtClean="0">
                <a:solidFill>
                  <a:srgbClr val="000099"/>
                </a:solidFill>
                <a:latin typeface="+mn-lt"/>
                <a:cs typeface="+mn-cs"/>
              </a:rPr>
              <a:t> of beam time is requested for the target &amp; yield test prior the Coulomb excitation run.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07257" y="5548898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+mn-lt"/>
                <a:cs typeface="+mn-cs"/>
              </a:rPr>
              <a:t>Nevertheless, objectives of the present proposal can be achieved with </a:t>
            </a:r>
            <a:r>
              <a:rPr lang="en-GB" sz="2400" baseline="30000" dirty="0" smtClean="0">
                <a:latin typeface="+mn-lt"/>
                <a:cs typeface="+mn-cs"/>
              </a:rPr>
              <a:t>116</a:t>
            </a:r>
            <a:r>
              <a:rPr lang="en-GB" sz="2400" dirty="0" smtClean="0">
                <a:latin typeface="+mn-lt"/>
                <a:cs typeface="+mn-cs"/>
              </a:rPr>
              <a:t>Te beam produced with the </a:t>
            </a:r>
            <a:r>
              <a:rPr lang="en-GB" sz="2400" dirty="0" smtClean="0"/>
              <a:t>ZrO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target.</a:t>
            </a:r>
            <a:endParaRPr lang="en-GB" sz="2400" dirty="0" smtClean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27088" y="1773238"/>
            <a:ext cx="7931150" cy="2941646"/>
          </a:xfrm>
        </p:spPr>
        <p:txBody>
          <a:bodyPr/>
          <a:lstStyle/>
          <a:p>
            <a:r>
              <a:rPr lang="en-GB" dirty="0" smtClean="0">
                <a:sym typeface="Symbol"/>
              </a:rPr>
              <a:t>The mass separated </a:t>
            </a:r>
            <a:r>
              <a:rPr lang="en-GB" baseline="30000" dirty="0" smtClean="0">
                <a:sym typeface="Symbol"/>
              </a:rPr>
              <a:t>116</a:t>
            </a:r>
            <a:r>
              <a:rPr lang="en-GB" dirty="0" smtClean="0">
                <a:sym typeface="Symbol"/>
              </a:rPr>
              <a:t>Te beam will be charge bred in REX-EBIS in order to obtain required charge state for the REX linear accelerator.</a:t>
            </a:r>
          </a:p>
          <a:p>
            <a:r>
              <a:rPr lang="en-GB" dirty="0" smtClean="0">
                <a:sym typeface="Symbol"/>
              </a:rPr>
              <a:t>Post-accelerated (</a:t>
            </a:r>
            <a:r>
              <a:rPr lang="en-GB" i="1" dirty="0" smtClean="0">
                <a:sym typeface="Symbol"/>
              </a:rPr>
              <a:t>E</a:t>
            </a:r>
            <a:r>
              <a:rPr lang="en-GB" dirty="0" smtClean="0">
                <a:sym typeface="Symbol"/>
              </a:rPr>
              <a:t>=2.95 </a:t>
            </a:r>
            <a:r>
              <a:rPr lang="en-GB" dirty="0" err="1" smtClean="0">
                <a:sym typeface="Symbol"/>
              </a:rPr>
              <a:t>Mev</a:t>
            </a:r>
            <a:r>
              <a:rPr lang="en-GB" dirty="0" smtClean="0">
                <a:sym typeface="Symbol"/>
              </a:rPr>
              <a:t>/u) </a:t>
            </a:r>
            <a:r>
              <a:rPr lang="en-GB" baseline="30000" dirty="0" smtClean="0">
                <a:sym typeface="Symbol"/>
              </a:rPr>
              <a:t>116</a:t>
            </a:r>
            <a:r>
              <a:rPr lang="en-GB" dirty="0" smtClean="0">
                <a:sym typeface="Symbol"/>
              </a:rPr>
              <a:t>Te beam will be Coulomb excited with a 2 mg/cm</a:t>
            </a:r>
            <a:r>
              <a:rPr lang="en-GB" baseline="30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 </a:t>
            </a:r>
            <a:r>
              <a:rPr lang="en-GB" baseline="30000" dirty="0" smtClean="0">
                <a:sym typeface="Symbol"/>
              </a:rPr>
              <a:t>58</a:t>
            </a:r>
            <a:r>
              <a:rPr lang="en-GB" dirty="0" smtClean="0">
                <a:sym typeface="Symbol"/>
              </a:rPr>
              <a:t>Ni target.</a:t>
            </a:r>
          </a:p>
          <a:p>
            <a:r>
              <a:rPr lang="en-GB" dirty="0" smtClean="0">
                <a:sym typeface="Symbol"/>
              </a:rPr>
              <a:t>Coulomb excitation -ray yield will be recorded with the MINIBALL -ray spectrometer.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experiment</a:t>
            </a:r>
            <a:endParaRPr lang="en-US" dirty="0"/>
          </a:p>
        </p:txBody>
      </p:sp>
      <p:pic>
        <p:nvPicPr>
          <p:cNvPr id="4" name="Picture 2" descr="rex_isol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5319" y="4572008"/>
            <a:ext cx="5413363" cy="20837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Helvetica"/>
        <a:ea typeface=""/>
        <a:cs typeface="Arial"/>
      </a:majorFont>
      <a:minorFont>
        <a:latin typeface="Helvetic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734</TotalTime>
  <Words>769</Words>
  <Application>Microsoft Office PowerPoint</Application>
  <PresentationFormat>On-screen Show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Coulomb excitation of 116Te: a study of collectivity above the Z=50 shell gap </vt:lpstr>
      <vt:lpstr>Outline</vt:lpstr>
      <vt:lpstr>Physics background</vt:lpstr>
      <vt:lpstr>Physics background</vt:lpstr>
      <vt:lpstr>Physics background</vt:lpstr>
      <vt:lpstr>Physics background</vt:lpstr>
      <vt:lpstr>Proposed experiment</vt:lpstr>
      <vt:lpstr>Proposed experiment</vt:lpstr>
      <vt:lpstr>Proposed experiment</vt:lpstr>
      <vt:lpstr>Proposed experiment</vt:lpstr>
      <vt:lpstr>Proposed experiment</vt:lpstr>
      <vt:lpstr>Beam time request</vt:lpstr>
      <vt:lpstr>Collaboration</vt:lpstr>
    </vt:vector>
  </TitlesOfParts>
  <Company>University of Jyväskylä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Lamberg, Päivi Kaarina</dc:creator>
  <cp:lastModifiedBy>Windows User</cp:lastModifiedBy>
  <cp:revision>90</cp:revision>
  <dcterms:created xsi:type="dcterms:W3CDTF">2007-03-27T10:08:59Z</dcterms:created>
  <dcterms:modified xsi:type="dcterms:W3CDTF">2010-02-04T13:30:11Z</dcterms:modified>
</cp:coreProperties>
</file>