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jpeg"/>
  <Default Extension="pdf" ContentType="application/pdf"/>
  <Default Extension="png" ContentType="image/png"/>
  <Default Extension="rels" ContentType="application/vnd.openxmlformats-package.relationships+xml"/>
  <Default Extension="tiff" ContentType="image/tiff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52"/>
  </p:notesMasterIdLst>
  <p:handoutMasterIdLst>
    <p:handoutMasterId r:id="rId53"/>
  </p:handoutMasterIdLst>
  <p:sldIdLst>
    <p:sldId id="1111" r:id="rId2"/>
    <p:sldId id="1370" r:id="rId3"/>
    <p:sldId id="1371" r:id="rId4"/>
    <p:sldId id="1372" r:id="rId5"/>
    <p:sldId id="482" r:id="rId6"/>
    <p:sldId id="483" r:id="rId7"/>
    <p:sldId id="484" r:id="rId8"/>
    <p:sldId id="1373" r:id="rId9"/>
    <p:sldId id="1374" r:id="rId10"/>
    <p:sldId id="1375" r:id="rId11"/>
    <p:sldId id="1376" r:id="rId12"/>
    <p:sldId id="1377" r:id="rId13"/>
    <p:sldId id="1378" r:id="rId14"/>
    <p:sldId id="1194" r:id="rId15"/>
    <p:sldId id="1289" r:id="rId16"/>
    <p:sldId id="1147" r:id="rId17"/>
    <p:sldId id="1349" r:id="rId18"/>
    <p:sldId id="358" r:id="rId19"/>
    <p:sldId id="860" r:id="rId20"/>
    <p:sldId id="1368" r:id="rId21"/>
    <p:sldId id="1379" r:id="rId22"/>
    <p:sldId id="1224" r:id="rId23"/>
    <p:sldId id="1348" r:id="rId24"/>
    <p:sldId id="1369" r:id="rId25"/>
    <p:sldId id="1192" r:id="rId26"/>
    <p:sldId id="1380" r:id="rId27"/>
    <p:sldId id="1381" r:id="rId28"/>
    <p:sldId id="297" r:id="rId29"/>
    <p:sldId id="299" r:id="rId30"/>
    <p:sldId id="942" r:id="rId31"/>
    <p:sldId id="1029" r:id="rId32"/>
    <p:sldId id="1027" r:id="rId33"/>
    <p:sldId id="945" r:id="rId34"/>
    <p:sldId id="1199" r:id="rId35"/>
    <p:sldId id="1032" r:id="rId36"/>
    <p:sldId id="359" r:id="rId37"/>
    <p:sldId id="523" r:id="rId38"/>
    <p:sldId id="1083" r:id="rId39"/>
    <p:sldId id="1298" r:id="rId40"/>
    <p:sldId id="1037" r:id="rId41"/>
    <p:sldId id="1202" r:id="rId42"/>
    <p:sldId id="957" r:id="rId43"/>
    <p:sldId id="306" r:id="rId44"/>
    <p:sldId id="1085" r:id="rId45"/>
    <p:sldId id="643" r:id="rId46"/>
    <p:sldId id="308" r:id="rId47"/>
    <p:sldId id="1086" r:id="rId48"/>
    <p:sldId id="917" r:id="rId49"/>
    <p:sldId id="1382" r:id="rId50"/>
    <p:sldId id="268" r:id="rId5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68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  <a:srgbClr val="FF9300"/>
    <a:srgbClr val="FF2600"/>
    <a:srgbClr val="FF40FF"/>
    <a:srgbClr val="0000DB"/>
    <a:srgbClr val="1200B4"/>
    <a:srgbClr val="0096FF"/>
    <a:srgbClr val="00FA00"/>
    <a:srgbClr val="AAAAAA"/>
    <a:srgbClr val="EBEB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8449"/>
    <p:restoredTop sz="94646"/>
  </p:normalViewPr>
  <p:slideViewPr>
    <p:cSldViewPr snapToGrid="0" snapToObjects="1">
      <p:cViewPr varScale="1">
        <p:scale>
          <a:sx n="124" d="100"/>
          <a:sy n="124" d="100"/>
        </p:scale>
        <p:origin x="200" y="176"/>
      </p:cViewPr>
      <p:guideLst>
        <p:guide orient="horz" pos="768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3.e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6.png"/><Relationship Id="rId1" Type="http://schemas.openxmlformats.org/officeDocument/2006/relationships/image" Target="../media/image115.png"/></Relationships>
</file>

<file path=ppt/drawings/_rels/vmlDrawing1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emf"/><Relationship Id="rId2" Type="http://schemas.openxmlformats.org/officeDocument/2006/relationships/image" Target="../media/image121.emf"/><Relationship Id="rId1" Type="http://schemas.openxmlformats.org/officeDocument/2006/relationships/image" Target="../media/image120.e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9.emf"/><Relationship Id="rId2" Type="http://schemas.openxmlformats.org/officeDocument/2006/relationships/image" Target="../media/image128.emf"/><Relationship Id="rId1" Type="http://schemas.openxmlformats.org/officeDocument/2006/relationships/image" Target="../media/image127.emf"/><Relationship Id="rId4" Type="http://schemas.openxmlformats.org/officeDocument/2006/relationships/image" Target="../media/image130.emf"/></Relationships>
</file>

<file path=ppt/drawings/_rels/vmlDrawing1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35.emf"/><Relationship Id="rId1" Type="http://schemas.openxmlformats.org/officeDocument/2006/relationships/image" Target="../media/image134.e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9.emf"/></Relationships>
</file>

<file path=ppt/drawings/_rels/vmlDrawing1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9.emf"/></Relationships>
</file>

<file path=ppt/drawings/_rels/vmlDrawing1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5.emf"/><Relationship Id="rId2" Type="http://schemas.openxmlformats.org/officeDocument/2006/relationships/image" Target="../media/image154.emf"/><Relationship Id="rId1" Type="http://schemas.openxmlformats.org/officeDocument/2006/relationships/image" Target="../media/image153.emf"/><Relationship Id="rId5" Type="http://schemas.openxmlformats.org/officeDocument/2006/relationships/image" Target="../media/image157.emf"/><Relationship Id="rId4" Type="http://schemas.openxmlformats.org/officeDocument/2006/relationships/image" Target="../media/image156.e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7.emf"/></Relationships>
</file>

<file path=ppt/drawings/_rels/vmlDrawing19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3.emf"/><Relationship Id="rId2" Type="http://schemas.openxmlformats.org/officeDocument/2006/relationships/image" Target="../media/image172.emf"/><Relationship Id="rId1" Type="http://schemas.openxmlformats.org/officeDocument/2006/relationships/image" Target="../media/image17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34.emf"/><Relationship Id="rId1" Type="http://schemas.openxmlformats.org/officeDocument/2006/relationships/image" Target="../media/image33.emf"/><Relationship Id="rId5" Type="http://schemas.openxmlformats.org/officeDocument/2006/relationships/image" Target="../media/image37.emf"/><Relationship Id="rId4" Type="http://schemas.openxmlformats.org/officeDocument/2006/relationships/image" Target="../media/image36.e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emf"/><Relationship Id="rId1" Type="http://schemas.openxmlformats.org/officeDocument/2006/relationships/image" Target="../media/image52.emf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6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76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82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0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968C7C-DE0D-7744-9A0A-5A58AFDE7EDC}" type="datetimeFigureOut">
              <a:rPr lang="en-US" smtClean="0"/>
              <a:t>7/18/19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BE1642-F6EB-3F47-A209-1B38F78E74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34881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6BA3CD-AB20-5043-9DFD-E54294A03D31}" type="datetimeFigureOut">
              <a:rPr lang="en-US" smtClean="0"/>
              <a:t>7/18/19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745EDC-326A-DC46-A236-B4FC4FF83B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602781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4273F1C-0161-4442-B726-7D5A084F188D}" type="slidenum">
              <a:rPr lang="en-US"/>
              <a:pPr/>
              <a:t>14</a:t>
            </a:fld>
            <a:endParaRPr lang="en-US"/>
          </a:p>
        </p:txBody>
      </p:sp>
      <p:sp>
        <p:nvSpPr>
          <p:cNvPr id="128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59340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details in backup</a:t>
            </a:r>
          </a:p>
          <a:p>
            <a:r>
              <a:rPr lang="en-US" dirty="0"/>
              <a:t>picture</a:t>
            </a:r>
            <a:r>
              <a:rPr lang="en-US" baseline="0" dirty="0"/>
              <a:t> much more schematic / carton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E08EBF-2233-CE4E-A001-2D4667C35E4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86613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4CF26D7-CF1C-8E44-8276-3DD9D1943E01}" type="slidenum">
              <a:rPr lang="it-IT"/>
              <a:pPr/>
              <a:t>19</a:t>
            </a:fld>
            <a:endParaRPr lang="it-IT"/>
          </a:p>
        </p:txBody>
      </p:sp>
      <p:sp>
        <p:nvSpPr>
          <p:cNvPr id="585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5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174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745EDC-326A-DC46-A236-B4FC4FF83B6F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3577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D20D7D5-8862-0F44-9218-5FEF455EF5DA}" type="slidenum">
              <a:rPr lang="it-IT">
                <a:latin typeface="Times New Roman" pitchFamily="-65" charset="0"/>
              </a:rPr>
              <a:pPr/>
              <a:t>31</a:t>
            </a:fld>
            <a:endParaRPr lang="it-IT">
              <a:latin typeface="Times New Roman" pitchFamily="-65" charset="0"/>
            </a:endParaRPr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Times New Roman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580828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>
            <a:extLst>
              <a:ext uri="{FF2B5EF4-FFF2-40B4-BE49-F238E27FC236}">
                <a16:creationId xmlns:a16="http://schemas.microsoft.com/office/drawing/2014/main" id="{4110DF88-A125-7E4D-80E1-6280803729F3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rbel" panose="020B0503020204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Corbel" panose="020B0503020204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Corbel" panose="020B0503020204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Corbel" panose="020B0503020204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Corbel" panose="020B0503020204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A42A07C4-EAAC-1342-9C9F-DA0718555474}" type="slidenum">
              <a:rPr lang="it-IT" altLang="en-US" sz="1200">
                <a:latin typeface="Times New Roman" panose="02020603050405020304" pitchFamily="18" charset="0"/>
              </a:rPr>
              <a:pPr eaLnBrk="1" hangingPunct="1"/>
              <a:t>36</a:t>
            </a:fld>
            <a:endParaRPr lang="it-IT" altLang="en-US" sz="1200">
              <a:latin typeface="Times New Roman" panose="02020603050405020304" pitchFamily="18" charset="0"/>
            </a:endParaRPr>
          </a:p>
        </p:txBody>
      </p:sp>
      <p:sp>
        <p:nvSpPr>
          <p:cNvPr id="75779" name="Rectangle 2">
            <a:extLst>
              <a:ext uri="{FF2B5EF4-FFF2-40B4-BE49-F238E27FC236}">
                <a16:creationId xmlns:a16="http://schemas.microsoft.com/office/drawing/2014/main" id="{2E81275F-80A7-C64C-B10B-2563B51E9F4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5780" name="Rectangle 3">
            <a:extLst>
              <a:ext uri="{FF2B5EF4-FFF2-40B4-BE49-F238E27FC236}">
                <a16:creationId xmlns:a16="http://schemas.microsoft.com/office/drawing/2014/main" id="{7B54503D-6D98-C84B-906D-21F40B21E5B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>
              <a:latin typeface="Times New Roman" panose="02020603050405020304" pitchFamily="18" charset="0"/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91013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5E6D8DD-9E72-4F4C-9B69-3A55F28B07CD}" type="slidenum">
              <a:rPr lang="it-IT">
                <a:latin typeface="Times New Roman" pitchFamily="-65" charset="0"/>
              </a:rPr>
              <a:pPr/>
              <a:t>37</a:t>
            </a:fld>
            <a:endParaRPr lang="it-IT">
              <a:latin typeface="Times New Roman" pitchFamily="-65" charset="0"/>
            </a:endParaRPr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>
              <a:latin typeface="Times New Roman" pitchFamily="-65" charset="0"/>
              <a:ea typeface="ＭＳ Ｐゴシック" pitchFamily="-65" charset="-128"/>
              <a:cs typeface="ＭＳ Ｐゴシック" pitchFamily="-65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028226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3460750" y="2235148"/>
            <a:ext cx="5657609" cy="1774948"/>
          </a:xfrm>
        </p:spPr>
        <p:txBody>
          <a:bodyPr anchor="b">
            <a:normAutofit/>
          </a:bodyPr>
          <a:lstStyle>
            <a:lvl1pPr algn="r">
              <a:defRPr sz="4400" b="0" i="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  <a:reflection stA="50000" endPos="50000" dist="5080" dir="5400000" sy="-100000" algn="bl" rotWithShape="0"/>
                </a:effectLst>
                <a:latin typeface="Comic Sans MS"/>
                <a:ea typeface="Arial" charset="0"/>
                <a:cs typeface="Comic Sans MS"/>
              </a:defRPr>
            </a:lvl1pPr>
          </a:lstStyle>
          <a:p>
            <a:r>
              <a:rPr lang="en-US" dirty="0"/>
              <a:t>Click to edit Master </a:t>
            </a:r>
            <a:br>
              <a:rPr lang="en-US" dirty="0"/>
            </a:br>
            <a:br>
              <a:rPr lang="en-US" dirty="0"/>
            </a:br>
            <a:r>
              <a:rPr lang="en-US" dirty="0"/>
              <a:t>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03493" y="4642339"/>
            <a:ext cx="5414866" cy="580292"/>
          </a:xfrm>
        </p:spPr>
        <p:txBody>
          <a:bodyPr/>
          <a:lstStyle>
            <a:lvl1pPr marL="0" indent="0" algn="r">
              <a:buNone/>
              <a:defRPr sz="2400">
                <a:solidFill>
                  <a:schemeClr val="bg1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  <a:reflection stA="50000" endPos="50000" dist="5080" dir="5400000" sy="-100000" algn="bl" rotWithShape="0"/>
                </a:effectLst>
                <a:latin typeface="Comic Sans MS"/>
                <a:ea typeface="Arial" charset="0"/>
                <a:cs typeface="Comic Sans MS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587689"/>
            <a:ext cx="9144000" cy="5886054"/>
          </a:xfrm>
        </p:spPr>
        <p:txBody>
          <a:bodyPr/>
          <a:lstStyle>
            <a:lvl1pPr marL="228600" indent="-228600">
              <a:buClr>
                <a:srgbClr val="0432FF"/>
              </a:buClr>
              <a:buFont typeface="Wingdings" charset="2"/>
              <a:buChar char="q"/>
              <a:defRPr sz="1800">
                <a:latin typeface="Comic Sans MS"/>
                <a:ea typeface="Arial" charset="0"/>
                <a:cs typeface="Comic Sans MS"/>
              </a:defRPr>
            </a:lvl1pPr>
            <a:lvl2pPr marL="685800" indent="-228600">
              <a:buClr>
                <a:srgbClr val="0432FF"/>
              </a:buClr>
              <a:buFont typeface="Wingdings" charset="2"/>
              <a:buChar char="Ø"/>
              <a:defRPr sz="1600">
                <a:latin typeface="Comic Sans MS"/>
                <a:ea typeface="Arial" charset="0"/>
                <a:cs typeface="Comic Sans MS"/>
              </a:defRPr>
            </a:lvl2pPr>
            <a:lvl3pPr marL="1143000" indent="-228600">
              <a:buClr>
                <a:srgbClr val="0432FF"/>
              </a:buClr>
              <a:buFont typeface="Arial"/>
              <a:buChar char="•"/>
              <a:defRPr sz="1400">
                <a:latin typeface="Comic Sans MS"/>
                <a:ea typeface="Arial" charset="0"/>
                <a:cs typeface="Comic Sans MS"/>
              </a:defRPr>
            </a:lvl3pPr>
            <a:lvl4pPr marL="1600200" indent="-228600">
              <a:buClr>
                <a:srgbClr val="0432FF"/>
              </a:buClr>
              <a:buFont typeface="Wingdings" charset="2"/>
              <a:buChar char="ü"/>
              <a:defRPr sz="1200">
                <a:latin typeface="Comic Sans MS"/>
                <a:ea typeface="Arial" charset="0"/>
                <a:cs typeface="Comic Sans MS"/>
              </a:defRPr>
            </a:lvl4pPr>
            <a:lvl5pPr marL="2057400" indent="-228600">
              <a:buClr>
                <a:srgbClr val="0432FF"/>
              </a:buClr>
              <a:buFont typeface="Wingdings" charset="2"/>
              <a:buChar char="§"/>
              <a:defRPr sz="1000">
                <a:latin typeface="Comic Sans MS"/>
                <a:ea typeface="Arial" charset="0"/>
                <a:cs typeface="Comic Sans MS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86600" y="6573623"/>
            <a:ext cx="2057400" cy="365125"/>
          </a:xfrm>
        </p:spPr>
        <p:txBody>
          <a:bodyPr/>
          <a:lstStyle>
            <a:lvl1pPr algn="r">
              <a:defRPr sz="1000">
                <a:latin typeface="Comic Sans MS"/>
                <a:cs typeface="Comic Sans MS"/>
              </a:defRPr>
            </a:lvl1pPr>
          </a:lstStyle>
          <a:p>
            <a:r>
              <a:rPr lang="en-US"/>
              <a:t>E.C. Aschenauer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573623"/>
            <a:ext cx="3086100" cy="365125"/>
          </a:xfrm>
        </p:spPr>
        <p:txBody>
          <a:bodyPr/>
          <a:lstStyle>
            <a:lvl1pPr>
              <a:defRPr sz="1000">
                <a:latin typeface="Comic Sans MS"/>
                <a:cs typeface="Comic Sans MS"/>
              </a:defRPr>
            </a:lvl1pPr>
          </a:lstStyle>
          <a:p>
            <a:r>
              <a:rPr lang="en-US"/>
              <a:t>CTEQ - Summer School, July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0" y="6573623"/>
            <a:ext cx="2057400" cy="365125"/>
          </a:xfrm>
        </p:spPr>
        <p:txBody>
          <a:bodyPr/>
          <a:lstStyle>
            <a:lvl1pPr algn="l">
              <a:defRPr>
                <a:latin typeface="Comic Sans MS"/>
                <a:cs typeface="Comic Sans MS"/>
              </a:defRPr>
            </a:lvl1pPr>
          </a:lstStyle>
          <a:p>
            <a:fld id="{893C5830-40F3-F04E-B2E3-10E6672BA8F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2283"/>
            <a:ext cx="9144000" cy="584669"/>
          </a:xfrm>
        </p:spPr>
        <p:txBody>
          <a:bodyPr>
            <a:normAutofit/>
          </a:bodyPr>
          <a:lstStyle>
            <a:lvl1pPr algn="r">
              <a:defRPr sz="2800" b="1" i="1">
                <a:solidFill>
                  <a:srgbClr val="1200B4"/>
                </a:solidFill>
                <a:effectLst>
                  <a:reflection stA="50000" endPos="50000" dist="5080" dir="5400000" sy="-100000" algn="bl" rotWithShape="0"/>
                </a:effectLst>
                <a:latin typeface="Comic Sans MS"/>
                <a:ea typeface="Arial" charset="0"/>
                <a:cs typeface="Comic Sans M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071923" y="6580223"/>
            <a:ext cx="2057400" cy="365125"/>
          </a:xfrm>
        </p:spPr>
        <p:txBody>
          <a:bodyPr/>
          <a:lstStyle>
            <a:lvl1pPr algn="r">
              <a:defRPr sz="1000">
                <a:latin typeface="Comic Sans MS"/>
                <a:cs typeface="Comic Sans MS"/>
              </a:defRPr>
            </a:lvl1pPr>
          </a:lstStyle>
          <a:p>
            <a:r>
              <a:rPr lang="en-US"/>
              <a:t>E.C. Aschenauer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573623"/>
            <a:ext cx="3086100" cy="365125"/>
          </a:xfrm>
        </p:spPr>
        <p:txBody>
          <a:bodyPr/>
          <a:lstStyle>
            <a:lvl1pPr>
              <a:defRPr sz="1000">
                <a:latin typeface="Comic Sans MS"/>
                <a:cs typeface="Comic Sans MS"/>
              </a:defRPr>
            </a:lvl1pPr>
          </a:lstStyle>
          <a:p>
            <a:r>
              <a:rPr lang="en-US"/>
              <a:t>CTEQ - Summer School, July 2019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0" y="6588683"/>
            <a:ext cx="2057400" cy="365125"/>
          </a:xfrm>
        </p:spPr>
        <p:txBody>
          <a:bodyPr/>
          <a:lstStyle>
            <a:lvl1pPr algn="l">
              <a:defRPr>
                <a:latin typeface="Comic Sans MS"/>
                <a:cs typeface="Comic Sans MS"/>
              </a:defRPr>
            </a:lvl1pPr>
          </a:lstStyle>
          <a:p>
            <a:fld id="{893C5830-40F3-F04E-B2E3-10E6672BA8F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0" y="2283"/>
            <a:ext cx="9144000" cy="584669"/>
          </a:xfrm>
        </p:spPr>
        <p:txBody>
          <a:bodyPr>
            <a:normAutofit/>
          </a:bodyPr>
          <a:lstStyle>
            <a:lvl1pPr algn="r">
              <a:defRPr sz="2800" b="1" i="1">
                <a:solidFill>
                  <a:srgbClr val="1200B4"/>
                </a:solidFill>
                <a:effectLst>
                  <a:reflection stA="50000" endPos="50000" dist="5080" dir="5400000" sy="-100000" algn="bl" rotWithShape="0"/>
                </a:effectLst>
                <a:latin typeface="Comic Sans MS"/>
                <a:ea typeface="Arial" charset="0"/>
                <a:cs typeface="Comic Sans M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>
          <a:xfrm>
            <a:off x="7086600" y="6584295"/>
            <a:ext cx="2057400" cy="365125"/>
          </a:xfrm>
        </p:spPr>
        <p:txBody>
          <a:bodyPr/>
          <a:lstStyle>
            <a:lvl1pPr algn="r">
              <a:defRPr sz="1000">
                <a:latin typeface="Comic Sans MS"/>
                <a:cs typeface="Comic Sans MS"/>
              </a:defRPr>
            </a:lvl1pPr>
          </a:lstStyle>
          <a:p>
            <a:r>
              <a:rPr lang="en-US"/>
              <a:t>E.C. Aschenauer</a:t>
            </a: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573623"/>
            <a:ext cx="3086100" cy="365125"/>
          </a:xfrm>
        </p:spPr>
        <p:txBody>
          <a:bodyPr/>
          <a:lstStyle>
            <a:lvl1pPr>
              <a:defRPr sz="1000">
                <a:latin typeface="Comic Sans MS"/>
                <a:cs typeface="Comic Sans MS"/>
              </a:defRPr>
            </a:lvl1pPr>
          </a:lstStyle>
          <a:p>
            <a:r>
              <a:rPr lang="en-US"/>
              <a:t>CTEQ - Summer School, July 2019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0" y="6584295"/>
            <a:ext cx="2057400" cy="365125"/>
          </a:xfrm>
        </p:spPr>
        <p:txBody>
          <a:bodyPr/>
          <a:lstStyle>
            <a:lvl1pPr algn="l">
              <a:defRPr sz="1200">
                <a:latin typeface="Comic Sans MS"/>
                <a:cs typeface="Comic Sans MS"/>
              </a:defRPr>
            </a:lvl1pPr>
          </a:lstStyle>
          <a:p>
            <a:fld id="{893C5830-40F3-F04E-B2E3-10E6672BA8F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AA8C400-4863-4951-87FA-2C27C40601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  <a:latin typeface="+mj-ea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6372679C-F855-4A18-9798-FE244BD54E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A9746AA3-1BF9-4D22-BAE1-218A87D51B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E.C. Aschenauer</a:t>
            </a:r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FBAA997C-CDD6-468B-934F-86BCB68CF1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CTEQ - Summer School, July 2019</a:t>
            </a:r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057CA28-D206-4A25-812D-CE96C2E2C2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D14E2-955F-4A8E-9895-C60E965776C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0447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7B12C1D-42A4-48A0-A124-1008371AED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DAA7BDE3-415C-4397-9F61-B4F5FED12A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/>
              <a:t>E.C. Aschenauer</a:t>
            </a:r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54C50E5F-89D5-46C7-8469-80E5912F4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CN"/>
              <a:t>CTEQ - Summer School, July 2019</a:t>
            </a:r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3DF116FF-B433-40A5-8BEB-80A0087340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4D14E2-955F-4A8E-9895-C60E965776C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2672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543300" y="6356351"/>
            <a:ext cx="2057400" cy="365125"/>
          </a:xfrm>
          <a:prstGeom prst="rect">
            <a:avLst/>
          </a:prstGeom>
        </p:spPr>
        <p:txBody>
          <a:bodyPr/>
          <a:lstStyle>
            <a:lvl1pPr algn="ctr">
              <a:defRPr/>
            </a:lvl1pPr>
          </a:lstStyle>
          <a:p>
            <a:fld id="{E148384C-E2DD-A641-9C10-E145F638F0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90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jp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48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E.C. Aschenauer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CTEQ - Summer School, July 2019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7212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893C5830-40F3-F04E-B2E3-10E6672BA8F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23609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6" r:id="rId3"/>
    <p:sldLayoutId id="2147483667" r:id="rId4"/>
    <p:sldLayoutId id="2147483669" r:id="rId5"/>
    <p:sldLayoutId id="2147483670" r:id="rId6"/>
    <p:sldLayoutId id="2147483671" r:id="rId7"/>
  </p:sldLayoutIdLst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30519D"/>
          </a:solidFill>
          <a:latin typeface="Arial" charset="0"/>
          <a:ea typeface="Arial" charset="0"/>
          <a:cs typeface="Arial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Arial" charset="0"/>
          <a:ea typeface="Arial" charset="0"/>
          <a:cs typeface="Arial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tif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tiff"/><Relationship Id="rId2" Type="http://schemas.openxmlformats.org/officeDocument/2006/relationships/image" Target="../media/image28.tif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0.tif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tiff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tiff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7.bin"/><Relationship Id="rId13" Type="http://schemas.openxmlformats.org/officeDocument/2006/relationships/image" Target="../media/image36.emf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33.emf"/><Relationship Id="rId12" Type="http://schemas.openxmlformats.org/officeDocument/2006/relationships/oleObject" Target="../embeddings/oleObject9.bin"/><Relationship Id="rId2" Type="http://schemas.openxmlformats.org/officeDocument/2006/relationships/slideLayout" Target="../slideLayouts/slideLayout3.xml"/><Relationship Id="rId16" Type="http://schemas.openxmlformats.org/officeDocument/2006/relationships/image" Target="../media/image40.jpg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6.bin"/><Relationship Id="rId11" Type="http://schemas.openxmlformats.org/officeDocument/2006/relationships/image" Target="../media/image35.emf"/><Relationship Id="rId5" Type="http://schemas.openxmlformats.org/officeDocument/2006/relationships/image" Target="../media/image39.emf"/><Relationship Id="rId15" Type="http://schemas.openxmlformats.org/officeDocument/2006/relationships/image" Target="../media/image37.emf"/><Relationship Id="rId10" Type="http://schemas.openxmlformats.org/officeDocument/2006/relationships/oleObject" Target="../embeddings/oleObject8.bin"/><Relationship Id="rId4" Type="http://schemas.openxmlformats.org/officeDocument/2006/relationships/image" Target="../media/image38.png"/><Relationship Id="rId9" Type="http://schemas.openxmlformats.org/officeDocument/2006/relationships/image" Target="../media/image34.emf"/><Relationship Id="rId14" Type="http://schemas.openxmlformats.org/officeDocument/2006/relationships/oleObject" Target="../embeddings/oleObject10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image" Target="../media/image41.em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51.tiff"/><Relationship Id="rId4" Type="http://schemas.openxmlformats.org/officeDocument/2006/relationships/image" Target="../media/image50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.bin"/><Relationship Id="rId13" Type="http://schemas.openxmlformats.org/officeDocument/2006/relationships/image" Target="../media/image56.png"/><Relationship Id="rId18" Type="http://schemas.openxmlformats.org/officeDocument/2006/relationships/image" Target="../media/image62.png"/><Relationship Id="rId3" Type="http://schemas.openxmlformats.org/officeDocument/2006/relationships/image" Target="../media/image57.png"/><Relationship Id="rId7" Type="http://schemas.openxmlformats.org/officeDocument/2006/relationships/image" Target="../media/image53.emf"/><Relationship Id="rId12" Type="http://schemas.openxmlformats.org/officeDocument/2006/relationships/oleObject" Target="../embeddings/oleObject15.bin"/><Relationship Id="rId17" Type="http://schemas.openxmlformats.org/officeDocument/2006/relationships/image" Target="../media/image61.png"/><Relationship Id="rId2" Type="http://schemas.openxmlformats.org/officeDocument/2006/relationships/slideLayout" Target="../slideLayouts/slideLayout3.xml"/><Relationship Id="rId16" Type="http://schemas.openxmlformats.org/officeDocument/2006/relationships/image" Target="../media/image60.png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2.bin"/><Relationship Id="rId11" Type="http://schemas.openxmlformats.org/officeDocument/2006/relationships/image" Target="../media/image55.png"/><Relationship Id="rId5" Type="http://schemas.openxmlformats.org/officeDocument/2006/relationships/image" Target="../media/image52.emf"/><Relationship Id="rId15" Type="http://schemas.openxmlformats.org/officeDocument/2006/relationships/image" Target="../media/image59.jpeg"/><Relationship Id="rId10" Type="http://schemas.openxmlformats.org/officeDocument/2006/relationships/oleObject" Target="../embeddings/oleObject14.bin"/><Relationship Id="rId19" Type="http://schemas.openxmlformats.org/officeDocument/2006/relationships/image" Target="../media/image63.png"/><Relationship Id="rId4" Type="http://schemas.openxmlformats.org/officeDocument/2006/relationships/oleObject" Target="../embeddings/oleObject11.bin"/><Relationship Id="rId9" Type="http://schemas.openxmlformats.org/officeDocument/2006/relationships/image" Target="../media/image54.png"/><Relationship Id="rId14" Type="http://schemas.openxmlformats.org/officeDocument/2006/relationships/image" Target="../media/image58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jpeg"/><Relationship Id="rId3" Type="http://schemas.openxmlformats.org/officeDocument/2006/relationships/image" Target="../media/image64.jpeg"/><Relationship Id="rId7" Type="http://schemas.openxmlformats.org/officeDocument/2006/relationships/image" Target="../media/image68.png"/><Relationship Id="rId12" Type="http://schemas.openxmlformats.org/officeDocument/2006/relationships/image" Target="../media/image72.tif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png"/><Relationship Id="rId11" Type="http://schemas.openxmlformats.org/officeDocument/2006/relationships/image" Target="../media/image71.gif"/><Relationship Id="rId5" Type="http://schemas.openxmlformats.org/officeDocument/2006/relationships/image" Target="../media/image66.png"/><Relationship Id="rId10" Type="http://schemas.openxmlformats.org/officeDocument/2006/relationships/image" Target="../media/image70.png"/><Relationship Id="rId4" Type="http://schemas.openxmlformats.org/officeDocument/2006/relationships/image" Target="../media/image65.png"/><Relationship Id="rId9" Type="http://schemas.openxmlformats.org/officeDocument/2006/relationships/image" Target="../media/image277.pd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jpg"/><Relationship Id="rId2" Type="http://schemas.openxmlformats.org/officeDocument/2006/relationships/image" Target="../media/image73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6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78.gif"/><Relationship Id="rId5" Type="http://schemas.openxmlformats.org/officeDocument/2006/relationships/image" Target="../media/image77.emf"/><Relationship Id="rId4" Type="http://schemas.openxmlformats.org/officeDocument/2006/relationships/image" Target="../media/image76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7" Type="http://schemas.openxmlformats.org/officeDocument/2006/relationships/image" Target="../media/image81.jpe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80.gif"/><Relationship Id="rId5" Type="http://schemas.openxmlformats.org/officeDocument/2006/relationships/image" Target="../media/image79.png"/><Relationship Id="rId4" Type="http://schemas.openxmlformats.org/officeDocument/2006/relationships/image" Target="../media/image76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emf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8.vml"/><Relationship Id="rId5" Type="http://schemas.openxmlformats.org/officeDocument/2006/relationships/image" Target="../media/image82.emf"/><Relationship Id="rId4" Type="http://schemas.openxmlformats.org/officeDocument/2006/relationships/oleObject" Target="../embeddings/oleObject18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emf"/><Relationship Id="rId2" Type="http://schemas.openxmlformats.org/officeDocument/2006/relationships/image" Target="../media/image84.emf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emf"/><Relationship Id="rId2" Type="http://schemas.openxmlformats.org/officeDocument/2006/relationships/image" Target="../media/image86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8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jp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3.png"/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5.jp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0.png"/><Relationship Id="rId3" Type="http://schemas.openxmlformats.org/officeDocument/2006/relationships/image" Target="../media/image96.png"/><Relationship Id="rId7" Type="http://schemas.openxmlformats.org/officeDocument/2006/relationships/image" Target="../media/image99.png"/><Relationship Id="rId12" Type="http://schemas.openxmlformats.org/officeDocument/2006/relationships/image" Target="../media/image10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8.jpeg"/><Relationship Id="rId11" Type="http://schemas.openxmlformats.org/officeDocument/2006/relationships/image" Target="../media/image103.jpeg"/><Relationship Id="rId5" Type="http://schemas.openxmlformats.org/officeDocument/2006/relationships/image" Target="../media/image97.png"/><Relationship Id="rId10" Type="http://schemas.openxmlformats.org/officeDocument/2006/relationships/image" Target="../media/image102.jpg"/><Relationship Id="rId4" Type="http://schemas.openxmlformats.org/officeDocument/2006/relationships/image" Target="../media/image68.png"/><Relationship Id="rId9" Type="http://schemas.openxmlformats.org/officeDocument/2006/relationships/image" Target="../media/image101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jpeg"/><Relationship Id="rId7" Type="http://schemas.openxmlformats.org/officeDocument/2006/relationships/hyperlink" Target="http://en.wikipedia.org/wiki/Quantum_mechanics" TargetMode="External"/><Relationship Id="rId2" Type="http://schemas.openxmlformats.org/officeDocument/2006/relationships/image" Target="../media/image105.jp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9.png"/><Relationship Id="rId5" Type="http://schemas.openxmlformats.org/officeDocument/2006/relationships/image" Target="../media/image108.png"/><Relationship Id="rId4" Type="http://schemas.openxmlformats.org/officeDocument/2006/relationships/image" Target="../media/image107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9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112.png"/><Relationship Id="rId5" Type="http://schemas.openxmlformats.org/officeDocument/2006/relationships/image" Target="../media/image111.jpg"/><Relationship Id="rId4" Type="http://schemas.openxmlformats.org/officeDocument/2006/relationships/image" Target="../media/image110.e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0.vml"/><Relationship Id="rId4" Type="http://schemas.openxmlformats.org/officeDocument/2006/relationships/image" Target="../media/image113.emf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4.png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5.png"/><Relationship Id="rId39" Type="http://schemas.openxmlformats.org/officeDocument/2006/relationships/image" Target="../media/image325.png"/><Relationship Id="rId3" Type="http://schemas.openxmlformats.org/officeDocument/2006/relationships/notesSlide" Target="../notesSlides/notesSlide6.xml"/><Relationship Id="rId42" Type="http://schemas.openxmlformats.org/officeDocument/2006/relationships/image" Target="../media/image328.png"/><Relationship Id="rId7" Type="http://schemas.openxmlformats.org/officeDocument/2006/relationships/oleObject" Target="../embeddings/oleObject21.bin"/><Relationship Id="rId38" Type="http://schemas.openxmlformats.org/officeDocument/2006/relationships/image" Target="../media/image324.pn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119.png"/><Relationship Id="rId32" Type="http://schemas.openxmlformats.org/officeDocument/2006/relationships/image" Target="../media/image318.png"/><Relationship Id="rId40" Type="http://schemas.openxmlformats.org/officeDocument/2006/relationships/image" Target="../media/image326.png"/><Relationship Id="rId5" Type="http://schemas.openxmlformats.org/officeDocument/2006/relationships/image" Target="../media/image118.jpeg"/><Relationship Id="rId10" Type="http://schemas.openxmlformats.org/officeDocument/2006/relationships/image" Target="../media/image116.png"/><Relationship Id="rId31" Type="http://schemas.openxmlformats.org/officeDocument/2006/relationships/image" Target="../media/image317.png"/><Relationship Id="rId4" Type="http://schemas.openxmlformats.org/officeDocument/2006/relationships/image" Target="../media/image117.jpeg"/><Relationship Id="rId9" Type="http://schemas.openxmlformats.org/officeDocument/2006/relationships/oleObject" Target="../embeddings/oleObject22.bin"/><Relationship Id="rId30" Type="http://schemas.openxmlformats.org/officeDocument/2006/relationships/image" Target="../media/image316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1.emf"/><Relationship Id="rId3" Type="http://schemas.openxmlformats.org/officeDocument/2006/relationships/notesSlide" Target="../notesSlides/notesSlide7.xml"/><Relationship Id="rId7" Type="http://schemas.openxmlformats.org/officeDocument/2006/relationships/oleObject" Target="../embeddings/oleObject24.bin"/><Relationship Id="rId12" Type="http://schemas.openxmlformats.org/officeDocument/2006/relationships/image" Target="../media/image125.pn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120.emf"/><Relationship Id="rId11" Type="http://schemas.openxmlformats.org/officeDocument/2006/relationships/image" Target="../media/image124.png"/><Relationship Id="rId5" Type="http://schemas.openxmlformats.org/officeDocument/2006/relationships/oleObject" Target="../embeddings/oleObject23.bin"/><Relationship Id="rId10" Type="http://schemas.openxmlformats.org/officeDocument/2006/relationships/image" Target="../media/image122.emf"/><Relationship Id="rId4" Type="http://schemas.openxmlformats.org/officeDocument/2006/relationships/image" Target="../media/image123.png"/><Relationship Id="rId9" Type="http://schemas.openxmlformats.org/officeDocument/2006/relationships/oleObject" Target="../embeddings/oleObject25.bin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6.emf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8.bin"/><Relationship Id="rId13" Type="http://schemas.openxmlformats.org/officeDocument/2006/relationships/image" Target="../media/image130.emf"/><Relationship Id="rId3" Type="http://schemas.openxmlformats.org/officeDocument/2006/relationships/image" Target="../media/image131.emf"/><Relationship Id="rId7" Type="http://schemas.openxmlformats.org/officeDocument/2006/relationships/image" Target="../media/image128.emf"/><Relationship Id="rId12" Type="http://schemas.openxmlformats.org/officeDocument/2006/relationships/oleObject" Target="../embeddings/oleObject29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27.bin"/><Relationship Id="rId11" Type="http://schemas.openxmlformats.org/officeDocument/2006/relationships/image" Target="../media/image133.png"/><Relationship Id="rId5" Type="http://schemas.openxmlformats.org/officeDocument/2006/relationships/image" Target="../media/image127.emf"/><Relationship Id="rId10" Type="http://schemas.openxmlformats.org/officeDocument/2006/relationships/image" Target="../media/image132.png"/><Relationship Id="rId4" Type="http://schemas.openxmlformats.org/officeDocument/2006/relationships/oleObject" Target="../embeddings/oleObject26.bin"/><Relationship Id="rId9" Type="http://schemas.openxmlformats.org/officeDocument/2006/relationships/image" Target="../media/image129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tiff"/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3.xm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7.png"/><Relationship Id="rId3" Type="http://schemas.openxmlformats.org/officeDocument/2006/relationships/oleObject" Target="../embeddings/oleObject30.bin"/><Relationship Id="rId7" Type="http://schemas.openxmlformats.org/officeDocument/2006/relationships/image" Target="../media/image136.wmf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135.emf"/><Relationship Id="rId5" Type="http://schemas.openxmlformats.org/officeDocument/2006/relationships/oleObject" Target="../embeddings/oleObject31.bin"/><Relationship Id="rId4" Type="http://schemas.openxmlformats.org/officeDocument/2006/relationships/image" Target="../media/image134.emf"/><Relationship Id="rId9" Type="http://schemas.openxmlformats.org/officeDocument/2006/relationships/image" Target="../media/image138.emf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3.gif"/><Relationship Id="rId3" Type="http://schemas.openxmlformats.org/officeDocument/2006/relationships/image" Target="../media/image140.emf"/><Relationship Id="rId7" Type="http://schemas.openxmlformats.org/officeDocument/2006/relationships/image" Target="../media/image142.emf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141.png"/><Relationship Id="rId5" Type="http://schemas.openxmlformats.org/officeDocument/2006/relationships/image" Target="../media/image139.emf"/><Relationship Id="rId4" Type="http://schemas.openxmlformats.org/officeDocument/2006/relationships/oleObject" Target="../embeddings/oleObject32.bin"/><Relationship Id="rId9" Type="http://schemas.openxmlformats.org/officeDocument/2006/relationships/image" Target="../media/image144.emf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6.png"/><Relationship Id="rId2" Type="http://schemas.openxmlformats.org/officeDocument/2006/relationships/image" Target="../media/image145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48.png"/><Relationship Id="rId4" Type="http://schemas.openxmlformats.org/officeDocument/2006/relationships/image" Target="../media/image147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3.bin"/><Relationship Id="rId7" Type="http://schemas.openxmlformats.org/officeDocument/2006/relationships/image" Target="../media/image152.emf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151.emf"/><Relationship Id="rId5" Type="http://schemas.openxmlformats.org/officeDocument/2006/relationships/image" Target="../media/image150.emf"/><Relationship Id="rId4" Type="http://schemas.openxmlformats.org/officeDocument/2006/relationships/image" Target="../media/image149.emf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7.bin"/><Relationship Id="rId13" Type="http://schemas.openxmlformats.org/officeDocument/2006/relationships/image" Target="../media/image157.emf"/><Relationship Id="rId3" Type="http://schemas.openxmlformats.org/officeDocument/2006/relationships/oleObject" Target="../embeddings/oleObject34.bin"/><Relationship Id="rId7" Type="http://schemas.openxmlformats.org/officeDocument/2006/relationships/oleObject" Target="../embeddings/oleObject36.bin"/><Relationship Id="rId12" Type="http://schemas.openxmlformats.org/officeDocument/2006/relationships/oleObject" Target="../embeddings/oleObject39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7.vml"/><Relationship Id="rId6" Type="http://schemas.openxmlformats.org/officeDocument/2006/relationships/image" Target="../media/image154.emf"/><Relationship Id="rId11" Type="http://schemas.openxmlformats.org/officeDocument/2006/relationships/image" Target="../media/image156.emf"/><Relationship Id="rId5" Type="http://schemas.openxmlformats.org/officeDocument/2006/relationships/oleObject" Target="../embeddings/oleObject35.bin"/><Relationship Id="rId15" Type="http://schemas.openxmlformats.org/officeDocument/2006/relationships/image" Target="../media/image159.emf"/><Relationship Id="rId10" Type="http://schemas.openxmlformats.org/officeDocument/2006/relationships/oleObject" Target="../embeddings/oleObject38.bin"/><Relationship Id="rId4" Type="http://schemas.openxmlformats.org/officeDocument/2006/relationships/image" Target="../media/image153.emf"/><Relationship Id="rId9" Type="http://schemas.openxmlformats.org/officeDocument/2006/relationships/image" Target="../media/image155.emf"/><Relationship Id="rId14" Type="http://schemas.openxmlformats.org/officeDocument/2006/relationships/image" Target="../media/image158.jp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png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1.xml"/><Relationship Id="rId4" Type="http://schemas.openxmlformats.org/officeDocument/2006/relationships/image" Target="../media/image161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3.emf"/><Relationship Id="rId2" Type="http://schemas.openxmlformats.org/officeDocument/2006/relationships/image" Target="../media/image162.em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66.emf"/><Relationship Id="rId5" Type="http://schemas.openxmlformats.org/officeDocument/2006/relationships/image" Target="../media/image165.emf"/><Relationship Id="rId4" Type="http://schemas.openxmlformats.org/officeDocument/2006/relationships/image" Target="../media/image164.emf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8.emf"/><Relationship Id="rId7" Type="http://schemas.openxmlformats.org/officeDocument/2006/relationships/image" Target="../media/image167.emf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8.vml"/><Relationship Id="rId6" Type="http://schemas.openxmlformats.org/officeDocument/2006/relationships/oleObject" Target="../embeddings/oleObject40.bin"/><Relationship Id="rId5" Type="http://schemas.openxmlformats.org/officeDocument/2006/relationships/image" Target="../media/image170.emf"/><Relationship Id="rId4" Type="http://schemas.openxmlformats.org/officeDocument/2006/relationships/image" Target="../media/image169.emf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3.emf"/><Relationship Id="rId3" Type="http://schemas.openxmlformats.org/officeDocument/2006/relationships/oleObject" Target="../embeddings/oleObject41.bin"/><Relationship Id="rId7" Type="http://schemas.openxmlformats.org/officeDocument/2006/relationships/oleObject" Target="../embeddings/oleObject43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9.vml"/><Relationship Id="rId6" Type="http://schemas.openxmlformats.org/officeDocument/2006/relationships/image" Target="../media/image172.emf"/><Relationship Id="rId5" Type="http://schemas.openxmlformats.org/officeDocument/2006/relationships/oleObject" Target="../embeddings/oleObject42.bin"/><Relationship Id="rId4" Type="http://schemas.openxmlformats.org/officeDocument/2006/relationships/image" Target="../media/image171.emf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4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hyperlink" Target="http://www.americanscientist.org/articles/00articles/dzierbacap7.html" TargetMode="External"/><Relationship Id="rId7" Type="http://schemas.openxmlformats.org/officeDocument/2006/relationships/image" Target="../media/image11.pn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5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oleObject" Target="../embeddings/oleObject2.bin"/><Relationship Id="rId7" Type="http://schemas.openxmlformats.org/officeDocument/2006/relationships/image" Target="../media/image16.pn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2.jpeg"/><Relationship Id="rId5" Type="http://schemas.openxmlformats.org/officeDocument/2006/relationships/hyperlink" Target="http://www.americanscientist.org/articles/00articles/dzierbacap7.html" TargetMode="Externa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hyperlink" Target="http://www.americanscientist.org/articles/00articles/dzierbacap7.html" TargetMode="External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8.png"/><Relationship Id="rId5" Type="http://schemas.openxmlformats.org/officeDocument/2006/relationships/oleObject" Target="../embeddings/oleObject3.bin"/><Relationship Id="rId10" Type="http://schemas.openxmlformats.org/officeDocument/2006/relationships/image" Target="../media/image20.png"/><Relationship Id="rId4" Type="http://schemas.openxmlformats.org/officeDocument/2006/relationships/image" Target="../media/image12.jpeg"/><Relationship Id="rId9" Type="http://schemas.openxmlformats.org/officeDocument/2006/relationships/oleObject" Target="../embeddings/oleObject5.bin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tiff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tiff"/><Relationship Id="rId2" Type="http://schemas.openxmlformats.org/officeDocument/2006/relationships/image" Target="../media/image25.tif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A3ABDE55-EEAC-324A-93F3-7DB08F00F21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641" y="2806087"/>
            <a:ext cx="9118359" cy="204144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00"/>
                </a:solidFill>
                <a:effectLst/>
              </a:rPr>
              <a:t>Deep Inelastic Scattering</a:t>
            </a:r>
            <a:br>
              <a:rPr lang="en-US" dirty="0">
                <a:effectLst/>
              </a:rPr>
            </a:br>
            <a:r>
              <a:rPr lang="en-US" dirty="0">
                <a:effectLst/>
              </a:rPr>
              <a:t>The way to unravel </a:t>
            </a:r>
            <a:br>
              <a:rPr lang="en-US" dirty="0">
                <a:effectLst/>
              </a:rPr>
            </a:br>
            <a:r>
              <a:rPr lang="en-US" dirty="0">
                <a:effectLst/>
              </a:rPr>
              <a:t>the secrets of nucleons </a:t>
            </a:r>
            <a:endParaRPr lang="en-US" sz="3600" dirty="0"/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80524F23-F0C2-EB46-A2B7-B22FC11200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29134" y="5231367"/>
            <a:ext cx="5414866" cy="580292"/>
          </a:xfrm>
        </p:spPr>
        <p:txBody>
          <a:bodyPr>
            <a:noAutofit/>
          </a:bodyPr>
          <a:lstStyle/>
          <a:p>
            <a:r>
              <a:rPr lang="en-US" dirty="0"/>
              <a:t>E.C. </a:t>
            </a:r>
            <a:r>
              <a:rPr lang="en-US" dirty="0" err="1"/>
              <a:t>Aschenauer</a:t>
            </a:r>
            <a:endParaRPr lang="en-US" dirty="0"/>
          </a:p>
          <a:p>
            <a:r>
              <a:rPr lang="en-US" dirty="0"/>
              <a:t>BNL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30347AC-7969-2A46-B858-1B459AAF4AE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5662" y="6221676"/>
            <a:ext cx="1006765" cy="37255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F5722C7F-CA5D-8D43-A7E0-8DDC1F02DDD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746" t="42804" r="31578" b="42693"/>
          <a:stretch/>
        </p:blipFill>
        <p:spPr>
          <a:xfrm>
            <a:off x="7291756" y="6247856"/>
            <a:ext cx="1289538" cy="264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3875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51FA533-409B-4E42-BBEC-386FAA6CE9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E.C. Aschenauer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51B5BC6-F350-224B-92EF-CAF701BFF1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CTEQ - Summer School, July 2019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EF6A4D-D162-7347-BF7A-70712F7658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513ADFB-B464-6543-BD17-9CCA21343F6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258"/>
          <a:stretch/>
        </p:blipFill>
        <p:spPr>
          <a:xfrm>
            <a:off x="389647" y="21258"/>
            <a:ext cx="8364705" cy="5939156"/>
          </a:xfrm>
          <a:prstGeom prst="rect">
            <a:avLst/>
          </a:prstGeom>
        </p:spPr>
      </p:pic>
      <p:sp>
        <p:nvSpPr>
          <p:cNvPr id="8" name="Curved Right Arrow 7">
            <a:extLst>
              <a:ext uri="{FF2B5EF4-FFF2-40B4-BE49-F238E27FC236}">
                <a16:creationId xmlns:a16="http://schemas.microsoft.com/office/drawing/2014/main" id="{8512815B-00A3-9643-9FA2-3255BD814D9B}"/>
              </a:ext>
            </a:extLst>
          </p:cNvPr>
          <p:cNvSpPr/>
          <p:nvPr/>
        </p:nvSpPr>
        <p:spPr bwMode="auto">
          <a:xfrm>
            <a:off x="750226" y="5977510"/>
            <a:ext cx="513333" cy="348583"/>
          </a:xfrm>
          <a:prstGeom prst="curvedRightArrow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FFFFFF"/>
              </a:gs>
              <a:gs pos="50000">
                <a:srgbClr val="0000FF"/>
              </a:gs>
            </a:gsLst>
            <a:lin ang="0" scaled="1"/>
            <a:tileRect/>
          </a:gradFill>
          <a:ln w="9525" cap="flat" cmpd="sng" algn="ctr">
            <a:solidFill>
              <a:srgbClr val="00009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4DCE86B-C01A-F846-86E3-78A3A84677C1}"/>
              </a:ext>
            </a:extLst>
          </p:cNvPr>
          <p:cNvSpPr txBox="1"/>
          <p:nvPr/>
        </p:nvSpPr>
        <p:spPr>
          <a:xfrm>
            <a:off x="1263559" y="5942429"/>
            <a:ext cx="66688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 dirty="0">
                <a:solidFill>
                  <a:srgbClr val="0432FF"/>
                </a:solidFill>
                <a:latin typeface="Comic Sans MS" panose="030F0902030302020204" pitchFamily="66" charset="0"/>
              </a:rPr>
              <a:t>Consequence: </a:t>
            </a:r>
            <a:r>
              <a:rPr lang="en-US" dirty="0">
                <a:latin typeface="Comic Sans MS" panose="030F0902030302020204" pitchFamily="66" charset="0"/>
              </a:rPr>
              <a:t>scattering experiments become more popular </a:t>
            </a:r>
          </a:p>
          <a:p>
            <a:pPr algn="l"/>
            <a:r>
              <a:rPr lang="en-US" dirty="0">
                <a:latin typeface="Comic Sans MS" panose="030F0902030302020204" pitchFamily="66" charset="0"/>
              </a:rPr>
              <a:t>at existing facilities and new ones get built</a:t>
            </a:r>
          </a:p>
        </p:txBody>
      </p:sp>
    </p:spTree>
    <p:extLst>
      <p:ext uri="{BB962C8B-B14F-4D97-AF65-F5344CB8AC3E}">
        <p14:creationId xmlns:p14="http://schemas.microsoft.com/office/powerpoint/2010/main" val="143812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DA218C1-9815-1745-AB47-91D6E36177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E.C. Aschenauer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712331C-844B-004A-9A65-FE6DFE4FA7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CTEQ - Summer School, July 2019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442DF0-2D56-D246-8748-B84C7F4F17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D104E475-BF6A-C94D-882B-6067C5FCA3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Deep Inelastic Scattering ep </a:t>
            </a:r>
            <a:r>
              <a:rPr lang="en-US" dirty="0">
                <a:sym typeface="Wingdings" pitchFamily="2" charset="2"/>
              </a:rPr>
              <a:t> </a:t>
            </a:r>
            <a:r>
              <a:rPr lang="en-US" dirty="0" err="1">
                <a:sym typeface="Wingdings" pitchFamily="2" charset="2"/>
              </a:rPr>
              <a:t>eX</a:t>
            </a:r>
            <a:r>
              <a:rPr lang="en-US" dirty="0">
                <a:sym typeface="Wingdings" pitchFamily="2" charset="2"/>
              </a:rPr>
              <a:t> (1969)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3B33049-9B6B-384F-8E09-6CCCB2C40E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86952"/>
            <a:ext cx="1632968" cy="153339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86C151D-854F-A249-BCA5-D11F46BCCF05}"/>
              </a:ext>
            </a:extLst>
          </p:cNvPr>
          <p:cNvSpPr txBox="1"/>
          <p:nvPr/>
        </p:nvSpPr>
        <p:spPr>
          <a:xfrm>
            <a:off x="1632968" y="738097"/>
            <a:ext cx="2050561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 err="1">
                <a:latin typeface="Comic Sans MS" panose="030F0902030302020204" pitchFamily="66" charset="0"/>
              </a:rPr>
              <a:t>E</a:t>
            </a:r>
            <a:r>
              <a:rPr lang="en-US" baseline="-25000" dirty="0" err="1">
                <a:latin typeface="Comic Sans MS" panose="030F0902030302020204" pitchFamily="66" charset="0"/>
              </a:rPr>
              <a:t>e</a:t>
            </a:r>
            <a:r>
              <a:rPr lang="en-US" dirty="0">
                <a:latin typeface="Comic Sans MS" panose="030F0902030302020204" pitchFamily="66" charset="0"/>
              </a:rPr>
              <a:t> = 1.5 … 20 GeV</a:t>
            </a:r>
          </a:p>
          <a:p>
            <a:pPr algn="l"/>
            <a:endParaRPr lang="en-US" sz="1000" dirty="0">
              <a:latin typeface="Comic Sans MS" panose="030F0902030302020204" pitchFamily="66" charset="0"/>
            </a:endParaRPr>
          </a:p>
          <a:p>
            <a:pPr algn="l"/>
            <a:r>
              <a:rPr lang="en-US" dirty="0" err="1">
                <a:latin typeface="Comic Sans MS" panose="030F0902030302020204" pitchFamily="66" charset="0"/>
              </a:rPr>
              <a:t>Θ</a:t>
            </a:r>
            <a:r>
              <a:rPr lang="en-US" dirty="0">
                <a:latin typeface="Comic Sans MS" panose="030F0902030302020204" pitchFamily="66" charset="0"/>
              </a:rPr>
              <a:t> = 6</a:t>
            </a:r>
            <a:r>
              <a:rPr lang="en-US" baseline="30000" dirty="0">
                <a:latin typeface="Comic Sans MS" panose="030F0902030302020204" pitchFamily="66" charset="0"/>
              </a:rPr>
              <a:t>o</a:t>
            </a:r>
            <a:r>
              <a:rPr lang="en-US" dirty="0">
                <a:latin typeface="Comic Sans MS" panose="030F0902030302020204" pitchFamily="66" charset="0"/>
              </a:rPr>
              <a:t> … 26</a:t>
            </a:r>
            <a:r>
              <a:rPr lang="en-US" baseline="30000" dirty="0">
                <a:latin typeface="Comic Sans MS" panose="030F0902030302020204" pitchFamily="66" charset="0"/>
              </a:rPr>
              <a:t>o</a:t>
            </a:r>
          </a:p>
          <a:p>
            <a:pPr algn="l"/>
            <a:endParaRPr lang="en-US" sz="1000" dirty="0">
              <a:latin typeface="Comic Sans MS" panose="030F0902030302020204" pitchFamily="66" charset="0"/>
            </a:endParaRPr>
          </a:p>
          <a:p>
            <a:pPr algn="l"/>
            <a:r>
              <a:rPr lang="en-US" dirty="0">
                <a:latin typeface="Comic Sans MS" panose="030F0902030302020204" pitchFamily="66" charset="0"/>
              </a:rPr>
              <a:t>Q</a:t>
            </a:r>
            <a:r>
              <a:rPr lang="en-US" baseline="30000" dirty="0">
                <a:latin typeface="Comic Sans MS" panose="030F0902030302020204" pitchFamily="66" charset="0"/>
              </a:rPr>
              <a:t>2</a:t>
            </a:r>
            <a:r>
              <a:rPr lang="en-US" dirty="0">
                <a:latin typeface="Comic Sans MS" panose="030F0902030302020204" pitchFamily="66" charset="0"/>
              </a:rPr>
              <a:t> = 1 … 7 GeV</a:t>
            </a:r>
            <a:r>
              <a:rPr lang="en-US" baseline="30000" dirty="0">
                <a:latin typeface="Comic Sans MS" panose="030F0902030302020204" pitchFamily="66" charset="0"/>
              </a:rPr>
              <a:t>2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B390DAB-1B5B-E74C-AA74-4F89BB893D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343044"/>
            <a:ext cx="4572000" cy="330064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79E4297-5E57-0347-AE37-87A28674C04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511"/>
          <a:stretch/>
        </p:blipFill>
        <p:spPr>
          <a:xfrm>
            <a:off x="4361301" y="586952"/>
            <a:ext cx="4768022" cy="2941603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FB32AC8-1653-A040-BB29-F2205FE8FA03}"/>
              </a:ext>
            </a:extLst>
          </p:cNvPr>
          <p:cNvSpPr txBox="1"/>
          <p:nvPr/>
        </p:nvSpPr>
        <p:spPr>
          <a:xfrm>
            <a:off x="473472" y="2543952"/>
            <a:ext cx="31678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>
                <a:solidFill>
                  <a:srgbClr val="0432FF"/>
                </a:solidFill>
                <a:latin typeface="Comic Sans MS" panose="030F0902030302020204" pitchFamily="66" charset="0"/>
              </a:rPr>
              <a:t>Resolution:</a:t>
            </a:r>
            <a:r>
              <a:rPr lang="en-US" dirty="0">
                <a:latin typeface="Comic Sans MS" panose="030F0902030302020204" pitchFamily="66" charset="0"/>
              </a:rPr>
              <a:t> ~ 1/Q ~ 10</a:t>
            </a:r>
            <a:r>
              <a:rPr lang="en-US" baseline="30000" dirty="0">
                <a:latin typeface="Comic Sans MS" panose="030F0902030302020204" pitchFamily="66" charset="0"/>
              </a:rPr>
              <a:t>-16</a:t>
            </a:r>
            <a:r>
              <a:rPr lang="en-US" dirty="0">
                <a:latin typeface="Comic Sans MS" panose="030F0902030302020204" pitchFamily="66" charset="0"/>
              </a:rPr>
              <a:t> 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18796EA-0CF6-A945-9A81-424A6A41294D}"/>
              </a:ext>
            </a:extLst>
          </p:cNvPr>
          <p:cNvSpPr txBox="1"/>
          <p:nvPr/>
        </p:nvSpPr>
        <p:spPr>
          <a:xfrm>
            <a:off x="5463550" y="3545284"/>
            <a:ext cx="25635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400" dirty="0">
                <a:latin typeface="Comic Sans MS" panose="030F0902030302020204" pitchFamily="66" charset="0"/>
              </a:rPr>
              <a:t>F</a:t>
            </a:r>
            <a:r>
              <a:rPr lang="en-US" sz="2400" baseline="-25000" dirty="0">
                <a:latin typeface="Comic Sans MS" panose="030F0902030302020204" pitchFamily="66" charset="0"/>
              </a:rPr>
              <a:t>2</a:t>
            </a:r>
            <a:r>
              <a:rPr lang="en-US" sz="2400" dirty="0">
                <a:latin typeface="Comic Sans MS" panose="030F0902030302020204" pitchFamily="66" charset="0"/>
              </a:rPr>
              <a:t>(Q</a:t>
            </a:r>
            <a:r>
              <a:rPr lang="en-US" sz="2400" baseline="30000" dirty="0">
                <a:latin typeface="Comic Sans MS" panose="030F0902030302020204" pitchFamily="66" charset="0"/>
              </a:rPr>
              <a:t>2</a:t>
            </a:r>
            <a:r>
              <a:rPr lang="en-US" sz="2400" dirty="0">
                <a:latin typeface="Comic Sans MS" panose="030F0902030302020204" pitchFamily="66" charset="0"/>
              </a:rPr>
              <a:t>,</a:t>
            </a:r>
            <a:r>
              <a:rPr lang="en-US" sz="2400" dirty="0">
                <a:latin typeface="Symbol" pitchFamily="2" charset="2"/>
              </a:rPr>
              <a:t>n</a:t>
            </a:r>
            <a:r>
              <a:rPr lang="en-US" sz="2400" dirty="0">
                <a:latin typeface="Comic Sans MS" panose="030F0902030302020204" pitchFamily="66" charset="0"/>
              </a:rPr>
              <a:t>) </a:t>
            </a:r>
            <a:r>
              <a:rPr lang="en-US" sz="2400" dirty="0">
                <a:latin typeface="Comic Sans MS" panose="030F0902030302020204" pitchFamily="66" charset="0"/>
                <a:sym typeface="Wingdings" pitchFamily="2" charset="2"/>
              </a:rPr>
              <a:t> F</a:t>
            </a:r>
            <a:r>
              <a:rPr lang="en-US" sz="2400" baseline="-25000" dirty="0">
                <a:latin typeface="Comic Sans MS" panose="030F0902030302020204" pitchFamily="66" charset="0"/>
                <a:sym typeface="Wingdings" pitchFamily="2" charset="2"/>
              </a:rPr>
              <a:t>2</a:t>
            </a:r>
            <a:r>
              <a:rPr lang="en-US" sz="2400" dirty="0">
                <a:latin typeface="Comic Sans MS" panose="030F0902030302020204" pitchFamily="66" charset="0"/>
                <a:sym typeface="Wingdings" pitchFamily="2" charset="2"/>
              </a:rPr>
              <a:t>(x)</a:t>
            </a:r>
            <a:endParaRPr lang="en-US" sz="2400" dirty="0">
              <a:latin typeface="Comic Sans MS" panose="030F0902030302020204" pitchFamily="66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DFFD3AE-8701-2543-9121-D4B8A1FC7C5F}"/>
              </a:ext>
            </a:extLst>
          </p:cNvPr>
          <p:cNvSpPr txBox="1"/>
          <p:nvPr/>
        </p:nvSpPr>
        <p:spPr>
          <a:xfrm>
            <a:off x="5158178" y="4173925"/>
            <a:ext cx="31742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err="1">
                <a:solidFill>
                  <a:srgbClr val="0432FF"/>
                </a:solidFill>
                <a:latin typeface="Comic Sans MS" panose="030F0902030302020204" pitchFamily="66" charset="0"/>
              </a:rPr>
              <a:t>pointlike</a:t>
            </a:r>
            <a:r>
              <a:rPr lang="en-US" dirty="0">
                <a:solidFill>
                  <a:srgbClr val="0432FF"/>
                </a:solidFill>
                <a:latin typeface="Comic Sans MS" panose="030F0902030302020204" pitchFamily="66" charset="0"/>
              </a:rPr>
              <a:t> scattering centers</a:t>
            </a:r>
          </a:p>
          <a:p>
            <a:pPr algn="ctr"/>
            <a:r>
              <a:rPr lang="en-US" dirty="0">
                <a:solidFill>
                  <a:srgbClr val="0432FF"/>
                </a:solidFill>
                <a:latin typeface="Comic Sans MS" panose="030F0902030302020204" pitchFamily="66" charset="0"/>
              </a:rPr>
              <a:t>inside the proton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DB7601F-27CA-F545-AFA9-21290B39AFA5}"/>
              </a:ext>
            </a:extLst>
          </p:cNvPr>
          <p:cNvSpPr txBox="1"/>
          <p:nvPr/>
        </p:nvSpPr>
        <p:spPr>
          <a:xfrm>
            <a:off x="4597204" y="4984588"/>
            <a:ext cx="4616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>
                <a:latin typeface="Comic Sans MS" panose="030F0902030302020204" pitchFamily="66" charset="0"/>
              </a:rPr>
              <a:t>x = momentum fraction carried by quarks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54F96CC-57E5-D947-BAFF-4BF4D3774AF4}"/>
              </a:ext>
            </a:extLst>
          </p:cNvPr>
          <p:cNvSpPr txBox="1"/>
          <p:nvPr/>
        </p:nvSpPr>
        <p:spPr>
          <a:xfrm>
            <a:off x="5292830" y="5668485"/>
            <a:ext cx="29049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>
                <a:latin typeface="Comic Sans MS" panose="030F0902030302020204" pitchFamily="66" charset="0"/>
              </a:rPr>
              <a:t>Friedman, Kendall, Taylor</a:t>
            </a:r>
          </a:p>
        </p:txBody>
      </p:sp>
    </p:spTree>
    <p:extLst>
      <p:ext uri="{BB962C8B-B14F-4D97-AF65-F5344CB8AC3E}">
        <p14:creationId xmlns:p14="http://schemas.microsoft.com/office/powerpoint/2010/main" val="3481747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79B8D2D-5748-1D47-9FC7-15BB928A73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E.C. Aschenauer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20DA8EE-CCFD-9C4E-8BA1-080D8D2A55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CTEQ - Summer School, July 2019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F9AF3B-31EF-6346-9AF0-D1ACE795D0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74C37E32-CC75-F943-BDC2-05FA41107B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Quark Parton Model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A68B17D-1B39-4949-903E-24E9B4C8F05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4275" y="1219200"/>
            <a:ext cx="4227443" cy="440691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C847968-5525-BA4B-90C6-A9C3B9F449E3}"/>
              </a:ext>
            </a:extLst>
          </p:cNvPr>
          <p:cNvSpPr txBox="1"/>
          <p:nvPr/>
        </p:nvSpPr>
        <p:spPr>
          <a:xfrm>
            <a:off x="172282" y="1229325"/>
            <a:ext cx="3930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>
                <a:latin typeface="Comic Sans MS" panose="030F0902030302020204" pitchFamily="66" charset="0"/>
              </a:rPr>
              <a:t>F</a:t>
            </a:r>
            <a:r>
              <a:rPr lang="en-US" baseline="-25000" dirty="0">
                <a:latin typeface="Comic Sans MS" panose="030F0902030302020204" pitchFamily="66" charset="0"/>
              </a:rPr>
              <a:t>2</a:t>
            </a:r>
            <a:r>
              <a:rPr lang="en-US" dirty="0">
                <a:latin typeface="Comic Sans MS" panose="030F0902030302020204" pitchFamily="66" charset="0"/>
              </a:rPr>
              <a:t>(ep)=x[e</a:t>
            </a:r>
            <a:r>
              <a:rPr lang="en-US" baseline="-25000" dirty="0">
                <a:latin typeface="Comic Sans MS" panose="030F0902030302020204" pitchFamily="66" charset="0"/>
              </a:rPr>
              <a:t>u</a:t>
            </a:r>
            <a:r>
              <a:rPr lang="en-US" baseline="30000" dirty="0">
                <a:latin typeface="Comic Sans MS" panose="030F0902030302020204" pitchFamily="66" charset="0"/>
              </a:rPr>
              <a:t>2</a:t>
            </a:r>
            <a:r>
              <a:rPr lang="en-US" dirty="0">
                <a:latin typeface="Comic Sans MS" panose="030F0902030302020204" pitchFamily="66" charset="0"/>
              </a:rPr>
              <a:t>(</a:t>
            </a:r>
            <a:r>
              <a:rPr lang="en-US" dirty="0" err="1">
                <a:latin typeface="Comic Sans MS" panose="030F0902030302020204" pitchFamily="66" charset="0"/>
              </a:rPr>
              <a:t>u+ubar</a:t>
            </a:r>
            <a:r>
              <a:rPr lang="en-US" dirty="0">
                <a:latin typeface="Comic Sans MS" panose="030F0902030302020204" pitchFamily="66" charset="0"/>
              </a:rPr>
              <a:t>) + e</a:t>
            </a:r>
            <a:r>
              <a:rPr lang="en-US" baseline="-25000" dirty="0">
                <a:latin typeface="Comic Sans MS" panose="030F0902030302020204" pitchFamily="66" charset="0"/>
              </a:rPr>
              <a:t>d</a:t>
            </a:r>
            <a:r>
              <a:rPr lang="en-US" baseline="30000" dirty="0">
                <a:latin typeface="Comic Sans MS" panose="030F0902030302020204" pitchFamily="66" charset="0"/>
              </a:rPr>
              <a:t>2</a:t>
            </a:r>
            <a:r>
              <a:rPr lang="en-US" dirty="0">
                <a:latin typeface="Comic Sans MS" panose="030F0902030302020204" pitchFamily="66" charset="0"/>
              </a:rPr>
              <a:t>(</a:t>
            </a:r>
            <a:r>
              <a:rPr lang="en-US" dirty="0" err="1">
                <a:latin typeface="Comic Sans MS" panose="030F0902030302020204" pitchFamily="66" charset="0"/>
              </a:rPr>
              <a:t>d+dbar</a:t>
            </a:r>
            <a:r>
              <a:rPr lang="en-US" dirty="0">
                <a:latin typeface="Comic Sans MS" panose="030F0902030302020204" pitchFamily="66" charset="0"/>
              </a:rPr>
              <a:t>)]</a:t>
            </a:r>
            <a:endParaRPr lang="en-US" baseline="30000" dirty="0">
              <a:latin typeface="Comic Sans MS" panose="030F0902030302020204" pitchFamily="66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0EBE8B3-4DA1-A747-9E8B-897DD3D53E1B}"/>
              </a:ext>
            </a:extLst>
          </p:cNvPr>
          <p:cNvSpPr txBox="1"/>
          <p:nvPr/>
        </p:nvSpPr>
        <p:spPr>
          <a:xfrm>
            <a:off x="172282" y="1598657"/>
            <a:ext cx="3930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>
                <a:latin typeface="Comic Sans MS" panose="030F0902030302020204" pitchFamily="66" charset="0"/>
              </a:rPr>
              <a:t>F</a:t>
            </a:r>
            <a:r>
              <a:rPr lang="en-US" baseline="-25000" dirty="0">
                <a:latin typeface="Comic Sans MS" panose="030F0902030302020204" pitchFamily="66" charset="0"/>
              </a:rPr>
              <a:t>2</a:t>
            </a:r>
            <a:r>
              <a:rPr lang="en-US" dirty="0">
                <a:latin typeface="Comic Sans MS" panose="030F0902030302020204" pitchFamily="66" charset="0"/>
              </a:rPr>
              <a:t>(</a:t>
            </a:r>
            <a:r>
              <a:rPr lang="en-US" dirty="0" err="1">
                <a:latin typeface="Comic Sans MS" panose="030F0902030302020204" pitchFamily="66" charset="0"/>
              </a:rPr>
              <a:t>en</a:t>
            </a:r>
            <a:r>
              <a:rPr lang="en-US" dirty="0">
                <a:latin typeface="Comic Sans MS" panose="030F0902030302020204" pitchFamily="66" charset="0"/>
              </a:rPr>
              <a:t>)=x[e</a:t>
            </a:r>
            <a:r>
              <a:rPr lang="en-US" baseline="-25000" dirty="0">
                <a:latin typeface="Comic Sans MS" panose="030F0902030302020204" pitchFamily="66" charset="0"/>
              </a:rPr>
              <a:t>d</a:t>
            </a:r>
            <a:r>
              <a:rPr lang="en-US" baseline="30000" dirty="0">
                <a:latin typeface="Comic Sans MS" panose="030F0902030302020204" pitchFamily="66" charset="0"/>
              </a:rPr>
              <a:t>2</a:t>
            </a:r>
            <a:r>
              <a:rPr lang="en-US" dirty="0">
                <a:latin typeface="Comic Sans MS" panose="030F0902030302020204" pitchFamily="66" charset="0"/>
              </a:rPr>
              <a:t>(</a:t>
            </a:r>
            <a:r>
              <a:rPr lang="en-US" dirty="0" err="1">
                <a:latin typeface="Comic Sans MS" panose="030F0902030302020204" pitchFamily="66" charset="0"/>
              </a:rPr>
              <a:t>u+ubar</a:t>
            </a:r>
            <a:r>
              <a:rPr lang="en-US" dirty="0">
                <a:latin typeface="Comic Sans MS" panose="030F0902030302020204" pitchFamily="66" charset="0"/>
              </a:rPr>
              <a:t>) + e</a:t>
            </a:r>
            <a:r>
              <a:rPr lang="en-US" baseline="-25000" dirty="0">
                <a:latin typeface="Comic Sans MS" panose="030F0902030302020204" pitchFamily="66" charset="0"/>
              </a:rPr>
              <a:t>u</a:t>
            </a:r>
            <a:r>
              <a:rPr lang="en-US" baseline="30000" dirty="0">
                <a:latin typeface="Comic Sans MS" panose="030F0902030302020204" pitchFamily="66" charset="0"/>
              </a:rPr>
              <a:t>2</a:t>
            </a:r>
            <a:r>
              <a:rPr lang="en-US" dirty="0">
                <a:latin typeface="Comic Sans MS" panose="030F0902030302020204" pitchFamily="66" charset="0"/>
              </a:rPr>
              <a:t>(</a:t>
            </a:r>
            <a:r>
              <a:rPr lang="en-US" dirty="0" err="1">
                <a:latin typeface="Comic Sans MS" panose="030F0902030302020204" pitchFamily="66" charset="0"/>
              </a:rPr>
              <a:t>d+dbar</a:t>
            </a:r>
            <a:r>
              <a:rPr lang="en-US" dirty="0">
                <a:latin typeface="Comic Sans MS" panose="030F0902030302020204" pitchFamily="66" charset="0"/>
              </a:rPr>
              <a:t>)]</a:t>
            </a:r>
            <a:endParaRPr lang="en-US" baseline="30000" dirty="0">
              <a:latin typeface="Comic Sans MS" panose="030F0902030302020204" pitchFamily="66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425E5FD-B8C4-EF4D-8188-5A81C6D29875}"/>
              </a:ext>
            </a:extLst>
          </p:cNvPr>
          <p:cNvSpPr txBox="1"/>
          <p:nvPr/>
        </p:nvSpPr>
        <p:spPr>
          <a:xfrm>
            <a:off x="591379" y="2206212"/>
            <a:ext cx="27158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>
                <a:latin typeface="Comic Sans MS" panose="030F0902030302020204" pitchFamily="66" charset="0"/>
              </a:rPr>
              <a:t>q = </a:t>
            </a:r>
            <a:r>
              <a:rPr lang="en-US" dirty="0" err="1">
                <a:latin typeface="Comic Sans MS" panose="030F0902030302020204" pitchFamily="66" charset="0"/>
              </a:rPr>
              <a:t>q</a:t>
            </a:r>
            <a:r>
              <a:rPr lang="en-US" baseline="-25000" dirty="0" err="1">
                <a:latin typeface="Comic Sans MS" panose="030F0902030302020204" pitchFamily="66" charset="0"/>
              </a:rPr>
              <a:t>v</a:t>
            </a:r>
            <a:r>
              <a:rPr lang="en-US" dirty="0" err="1">
                <a:latin typeface="Comic Sans MS" panose="030F0902030302020204" pitchFamily="66" charset="0"/>
              </a:rPr>
              <a:t>+q</a:t>
            </a:r>
            <a:r>
              <a:rPr lang="en-US" baseline="-25000" dirty="0" err="1">
                <a:latin typeface="Comic Sans MS" panose="030F0902030302020204" pitchFamily="66" charset="0"/>
              </a:rPr>
              <a:t>s</a:t>
            </a:r>
            <a:r>
              <a:rPr lang="en-US" dirty="0">
                <a:latin typeface="Comic Sans MS" panose="030F0902030302020204" pitchFamily="66" charset="0"/>
              </a:rPr>
              <a:t> (Weisskopf)</a:t>
            </a:r>
          </a:p>
          <a:p>
            <a:pPr algn="l"/>
            <a:r>
              <a:rPr lang="en-US" dirty="0">
                <a:latin typeface="Comic Sans MS" panose="030F0902030302020204" pitchFamily="66" charset="0"/>
              </a:rPr>
              <a:t>If u</a:t>
            </a:r>
            <a:r>
              <a:rPr lang="en-US" baseline="-25000" dirty="0">
                <a:latin typeface="Comic Sans MS" panose="030F0902030302020204" pitchFamily="66" charset="0"/>
              </a:rPr>
              <a:t>s</a:t>
            </a:r>
            <a:r>
              <a:rPr lang="en-US" dirty="0">
                <a:latin typeface="Comic Sans MS" panose="030F0902030302020204" pitchFamily="66" charset="0"/>
              </a:rPr>
              <a:t> = </a:t>
            </a:r>
            <a:r>
              <a:rPr lang="en-US" dirty="0" err="1">
                <a:latin typeface="Comic Sans MS" panose="030F0902030302020204" pitchFamily="66" charset="0"/>
              </a:rPr>
              <a:t>ubar</a:t>
            </a:r>
            <a:r>
              <a:rPr lang="en-US" dirty="0">
                <a:latin typeface="Comic Sans MS" panose="030F0902030302020204" pitchFamily="66" charset="0"/>
              </a:rPr>
              <a:t> = d</a:t>
            </a:r>
            <a:r>
              <a:rPr lang="en-US" baseline="-25000" dirty="0">
                <a:latin typeface="Comic Sans MS" panose="030F0902030302020204" pitchFamily="66" charset="0"/>
              </a:rPr>
              <a:t>s</a:t>
            </a:r>
            <a:r>
              <a:rPr lang="en-US" dirty="0">
                <a:latin typeface="Comic Sans MS" panose="030F0902030302020204" pitchFamily="66" charset="0"/>
              </a:rPr>
              <a:t> = </a:t>
            </a:r>
            <a:r>
              <a:rPr lang="en-US" dirty="0" err="1">
                <a:latin typeface="Comic Sans MS" panose="030F0902030302020204" pitchFamily="66" charset="0"/>
              </a:rPr>
              <a:t>dbar</a:t>
            </a:r>
            <a:endParaRPr lang="en-US" dirty="0">
              <a:latin typeface="Comic Sans MS" panose="030F0902030302020204" pitchFamily="66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E599E22-800C-0B4D-B2B3-8A4835B46C3D}"/>
              </a:ext>
            </a:extLst>
          </p:cNvPr>
          <p:cNvSpPr txBox="1"/>
          <p:nvPr/>
        </p:nvSpPr>
        <p:spPr>
          <a:xfrm>
            <a:off x="304800" y="3167270"/>
            <a:ext cx="40222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432FF"/>
                </a:solidFill>
                <a:latin typeface="Comic Sans MS" panose="030F0902030302020204" pitchFamily="66" charset="0"/>
                <a:sym typeface="Wingdings" pitchFamily="2" charset="2"/>
              </a:rPr>
              <a:t></a:t>
            </a:r>
            <a:r>
              <a:rPr lang="en-US" dirty="0">
                <a:latin typeface="Comic Sans MS" panose="030F0902030302020204" pitchFamily="66" charset="0"/>
                <a:sym typeface="Wingdings" pitchFamily="2" charset="2"/>
              </a:rPr>
              <a:t> </a:t>
            </a:r>
            <a:r>
              <a:rPr lang="en-US" dirty="0">
                <a:latin typeface="Comic Sans MS" panose="030F0902030302020204" pitchFamily="66" charset="0"/>
              </a:rPr>
              <a:t>F</a:t>
            </a:r>
            <a:r>
              <a:rPr lang="en-US" baseline="-25000" dirty="0">
                <a:latin typeface="Comic Sans MS" panose="030F0902030302020204" pitchFamily="66" charset="0"/>
              </a:rPr>
              <a:t>2</a:t>
            </a:r>
            <a:r>
              <a:rPr lang="en-US" dirty="0">
                <a:latin typeface="Comic Sans MS" panose="030F0902030302020204" pitchFamily="66" charset="0"/>
              </a:rPr>
              <a:t>(ep) - F</a:t>
            </a:r>
            <a:r>
              <a:rPr lang="en-US" baseline="-25000" dirty="0">
                <a:latin typeface="Comic Sans MS" panose="030F0902030302020204" pitchFamily="66" charset="0"/>
              </a:rPr>
              <a:t>2</a:t>
            </a:r>
            <a:r>
              <a:rPr lang="en-US" dirty="0">
                <a:latin typeface="Comic Sans MS" panose="030F0902030302020204" pitchFamily="66" charset="0"/>
              </a:rPr>
              <a:t>(</a:t>
            </a:r>
            <a:r>
              <a:rPr lang="en-US" dirty="0" err="1">
                <a:latin typeface="Comic Sans MS" panose="030F0902030302020204" pitchFamily="66" charset="0"/>
              </a:rPr>
              <a:t>en</a:t>
            </a:r>
            <a:r>
              <a:rPr lang="en-US" dirty="0">
                <a:latin typeface="Comic Sans MS" panose="030F0902030302020204" pitchFamily="66" charset="0"/>
              </a:rPr>
              <a:t>) = x[e</a:t>
            </a:r>
            <a:r>
              <a:rPr lang="en-US" baseline="-25000" dirty="0">
                <a:latin typeface="Comic Sans MS" panose="030F0902030302020204" pitchFamily="66" charset="0"/>
              </a:rPr>
              <a:t>u</a:t>
            </a:r>
            <a:r>
              <a:rPr lang="en-US" baseline="30000" dirty="0">
                <a:latin typeface="Comic Sans MS" panose="030F0902030302020204" pitchFamily="66" charset="0"/>
              </a:rPr>
              <a:t>2</a:t>
            </a:r>
            <a:r>
              <a:rPr lang="en-US" dirty="0">
                <a:latin typeface="Comic Sans MS" panose="030F0902030302020204" pitchFamily="66" charset="0"/>
              </a:rPr>
              <a:t>u</a:t>
            </a:r>
            <a:r>
              <a:rPr lang="en-US" baseline="-25000" dirty="0">
                <a:latin typeface="Comic Sans MS" panose="030F0902030302020204" pitchFamily="66" charset="0"/>
              </a:rPr>
              <a:t>v</a:t>
            </a:r>
            <a:r>
              <a:rPr lang="en-US" dirty="0">
                <a:latin typeface="Comic Sans MS" panose="030F0902030302020204" pitchFamily="66" charset="0"/>
              </a:rPr>
              <a:t> - e</a:t>
            </a:r>
            <a:r>
              <a:rPr lang="en-US" baseline="-25000" dirty="0">
                <a:latin typeface="Comic Sans MS" panose="030F0902030302020204" pitchFamily="66" charset="0"/>
              </a:rPr>
              <a:t>d</a:t>
            </a:r>
            <a:r>
              <a:rPr lang="en-US" baseline="30000" dirty="0">
                <a:latin typeface="Comic Sans MS" panose="030F0902030302020204" pitchFamily="66" charset="0"/>
              </a:rPr>
              <a:t>2</a:t>
            </a:r>
            <a:r>
              <a:rPr lang="en-US" dirty="0">
                <a:latin typeface="Comic Sans MS" panose="030F0902030302020204" pitchFamily="66" charset="0"/>
              </a:rPr>
              <a:t>d</a:t>
            </a:r>
            <a:r>
              <a:rPr lang="en-US" baseline="-25000" dirty="0">
                <a:latin typeface="Comic Sans MS" panose="030F0902030302020204" pitchFamily="66" charset="0"/>
              </a:rPr>
              <a:t>v</a:t>
            </a:r>
            <a:r>
              <a:rPr lang="en-US" dirty="0">
                <a:latin typeface="Comic Sans MS" panose="030F0902030302020204" pitchFamily="66" charset="0"/>
              </a:rPr>
              <a:t>] </a:t>
            </a:r>
            <a:r>
              <a:rPr lang="en-US" dirty="0">
                <a:latin typeface="Comic Sans MS" panose="030F0902030302020204" pitchFamily="66" charset="0"/>
                <a:sym typeface="Wingdings" pitchFamily="2" charset="2"/>
              </a:rPr>
              <a:t> </a:t>
            </a:r>
            <a:endParaRPr lang="en-US" dirty="0">
              <a:latin typeface="Comic Sans MS" panose="030F0902030302020204" pitchFamily="66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98EFBF8-C7F3-3445-B027-12D45C37B4CA}"/>
              </a:ext>
            </a:extLst>
          </p:cNvPr>
          <p:cNvSpPr txBox="1"/>
          <p:nvPr/>
        </p:nvSpPr>
        <p:spPr>
          <a:xfrm>
            <a:off x="253504" y="3817302"/>
            <a:ext cx="40735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 err="1">
                <a:latin typeface="Comic Sans MS" panose="030F0902030302020204" pitchFamily="66" charset="0"/>
              </a:rPr>
              <a:t>e</a:t>
            </a:r>
            <a:r>
              <a:rPr lang="en-US" baseline="-25000" dirty="0" err="1">
                <a:latin typeface="Comic Sans MS" panose="030F0902030302020204" pitchFamily="66" charset="0"/>
              </a:rPr>
              <a:t>u</a:t>
            </a:r>
            <a:r>
              <a:rPr lang="en-US" dirty="0">
                <a:latin typeface="Comic Sans MS" panose="030F0902030302020204" pitchFamily="66" charset="0"/>
              </a:rPr>
              <a:t>=2/3   e</a:t>
            </a:r>
            <a:r>
              <a:rPr lang="en-US" baseline="-25000" dirty="0">
                <a:latin typeface="Comic Sans MS" panose="030F0902030302020204" pitchFamily="66" charset="0"/>
              </a:rPr>
              <a:t>d</a:t>
            </a:r>
            <a:r>
              <a:rPr lang="en-US" dirty="0">
                <a:latin typeface="Comic Sans MS" panose="030F0902030302020204" pitchFamily="66" charset="0"/>
              </a:rPr>
              <a:t>=1/3</a:t>
            </a:r>
          </a:p>
          <a:p>
            <a:pPr algn="l"/>
            <a:r>
              <a:rPr lang="en-US" dirty="0">
                <a:latin typeface="Comic Sans MS" panose="030F0902030302020204" pitchFamily="66" charset="0"/>
              </a:rPr>
              <a:t>till today </a:t>
            </a:r>
            <a:r>
              <a:rPr lang="en-US" dirty="0" err="1">
                <a:latin typeface="Comic Sans MS" panose="030F0902030302020204" pitchFamily="66" charset="0"/>
              </a:rPr>
              <a:t>u</a:t>
            </a:r>
            <a:r>
              <a:rPr lang="en-US" baseline="-25000" dirty="0" err="1">
                <a:latin typeface="Comic Sans MS" panose="030F0902030302020204" pitchFamily="66" charset="0"/>
              </a:rPr>
              <a:t>v</a:t>
            </a:r>
            <a:r>
              <a:rPr lang="en-US" dirty="0">
                <a:latin typeface="Comic Sans MS" panose="030F0902030302020204" pitchFamily="66" charset="0"/>
              </a:rPr>
              <a:t> is better known than d</a:t>
            </a:r>
            <a:r>
              <a:rPr lang="en-US" baseline="-25000" dirty="0">
                <a:latin typeface="Comic Sans MS" panose="030F0902030302020204" pitchFamily="66" charset="0"/>
              </a:rPr>
              <a:t>v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0C3DC89-EE5C-A641-BAB3-025AA22AD3E5}"/>
              </a:ext>
            </a:extLst>
          </p:cNvPr>
          <p:cNvSpPr txBox="1"/>
          <p:nvPr/>
        </p:nvSpPr>
        <p:spPr>
          <a:xfrm>
            <a:off x="172282" y="4792927"/>
            <a:ext cx="37208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432FF"/>
                </a:solidFill>
                <a:latin typeface="Comic Sans MS" panose="030F0902030302020204" pitchFamily="66" charset="0"/>
                <a:sym typeface="Wingdings" pitchFamily="2" charset="2"/>
              </a:rPr>
              <a:t></a:t>
            </a:r>
            <a:r>
              <a:rPr lang="en-US" dirty="0">
                <a:latin typeface="Comic Sans MS" panose="030F0902030302020204" pitchFamily="66" charset="0"/>
                <a:sym typeface="Wingdings" pitchFamily="2" charset="2"/>
              </a:rPr>
              <a:t> </a:t>
            </a:r>
            <a:r>
              <a:rPr lang="en-US" dirty="0">
                <a:latin typeface="Comic Sans MS" panose="030F0902030302020204" pitchFamily="66" charset="0"/>
              </a:rPr>
              <a:t>F</a:t>
            </a:r>
            <a:r>
              <a:rPr lang="en-US" baseline="-25000" dirty="0">
                <a:latin typeface="Comic Sans MS" panose="030F0902030302020204" pitchFamily="66" charset="0"/>
              </a:rPr>
              <a:t>2</a:t>
            </a:r>
            <a:r>
              <a:rPr lang="en-US" dirty="0">
                <a:latin typeface="Comic Sans MS" panose="030F0902030302020204" pitchFamily="66" charset="0"/>
              </a:rPr>
              <a:t>(</a:t>
            </a:r>
            <a:r>
              <a:rPr lang="en-US" dirty="0" err="1">
                <a:latin typeface="Comic Sans MS" panose="030F0902030302020204" pitchFamily="66" charset="0"/>
              </a:rPr>
              <a:t>eN</a:t>
            </a:r>
            <a:r>
              <a:rPr lang="en-US" dirty="0">
                <a:latin typeface="Comic Sans MS" panose="030F0902030302020204" pitchFamily="66" charset="0"/>
              </a:rPr>
              <a:t>) / F</a:t>
            </a:r>
            <a:r>
              <a:rPr lang="en-US" baseline="-25000" dirty="0">
                <a:latin typeface="Comic Sans MS" panose="030F0902030302020204" pitchFamily="66" charset="0"/>
              </a:rPr>
              <a:t>2</a:t>
            </a:r>
            <a:r>
              <a:rPr lang="en-US" dirty="0">
                <a:latin typeface="Comic Sans MS" panose="030F0902030302020204" pitchFamily="66" charset="0"/>
              </a:rPr>
              <a:t>(</a:t>
            </a:r>
            <a:r>
              <a:rPr lang="en-US" dirty="0" err="1">
                <a:latin typeface="Symbol" pitchFamily="2" charset="2"/>
              </a:rPr>
              <a:t>n</a:t>
            </a:r>
            <a:r>
              <a:rPr lang="en-US" dirty="0" err="1">
                <a:latin typeface="Comic Sans MS" panose="030F0902030302020204" pitchFamily="66" charset="0"/>
              </a:rPr>
              <a:t>N</a:t>
            </a:r>
            <a:r>
              <a:rPr lang="en-US" dirty="0">
                <a:latin typeface="Comic Sans MS" panose="030F0902030302020204" pitchFamily="66" charset="0"/>
              </a:rPr>
              <a:t>) = ½(e</a:t>
            </a:r>
            <a:r>
              <a:rPr lang="en-US" baseline="-25000" dirty="0">
                <a:latin typeface="Comic Sans MS" panose="030F0902030302020204" pitchFamily="66" charset="0"/>
              </a:rPr>
              <a:t>u</a:t>
            </a:r>
            <a:r>
              <a:rPr lang="en-US" baseline="30000" dirty="0">
                <a:latin typeface="Comic Sans MS" panose="030F0902030302020204" pitchFamily="66" charset="0"/>
              </a:rPr>
              <a:t>2</a:t>
            </a:r>
            <a:r>
              <a:rPr lang="en-US" dirty="0">
                <a:latin typeface="Comic Sans MS" panose="030F0902030302020204" pitchFamily="66" charset="0"/>
              </a:rPr>
              <a:t> + e</a:t>
            </a:r>
            <a:r>
              <a:rPr lang="en-US" baseline="-25000" dirty="0">
                <a:latin typeface="Comic Sans MS" panose="030F0902030302020204" pitchFamily="66" charset="0"/>
              </a:rPr>
              <a:t>d</a:t>
            </a:r>
            <a:r>
              <a:rPr lang="en-US" baseline="30000" dirty="0">
                <a:latin typeface="Comic Sans MS" panose="030F0902030302020204" pitchFamily="66" charset="0"/>
              </a:rPr>
              <a:t>2</a:t>
            </a:r>
            <a:r>
              <a:rPr lang="en-US" dirty="0">
                <a:latin typeface="Comic Sans MS" panose="030F0902030302020204" pitchFamily="66" charset="0"/>
              </a:rPr>
              <a:t>) </a:t>
            </a:r>
            <a:r>
              <a:rPr lang="en-US" dirty="0">
                <a:latin typeface="Comic Sans MS" panose="030F0902030302020204" pitchFamily="66" charset="0"/>
                <a:sym typeface="Wingdings" pitchFamily="2" charset="2"/>
              </a:rPr>
              <a:t> </a:t>
            </a:r>
            <a:endParaRPr lang="en-US" dirty="0">
              <a:latin typeface="Comic Sans MS" panose="030F0902030302020204" pitchFamily="66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569AB24-C682-5743-B7D0-AAB9707FB8F8}"/>
              </a:ext>
            </a:extLst>
          </p:cNvPr>
          <p:cNvSpPr txBox="1"/>
          <p:nvPr/>
        </p:nvSpPr>
        <p:spPr>
          <a:xfrm>
            <a:off x="411014" y="5461926"/>
            <a:ext cx="35301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>
                <a:latin typeface="Comic Sans MS" panose="030F0902030302020204" pitchFamily="66" charset="0"/>
              </a:rPr>
              <a:t>SLAC/GGM: 0.29 ± 0.05 (1974)</a:t>
            </a:r>
          </a:p>
        </p:txBody>
      </p:sp>
    </p:spTree>
    <p:extLst>
      <p:ext uri="{BB962C8B-B14F-4D97-AF65-F5344CB8AC3E}">
        <p14:creationId xmlns:p14="http://schemas.microsoft.com/office/powerpoint/2010/main" val="1289760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7A04D23-E286-0D4F-BE37-2FFBC14AAA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E.C. Aschenauer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49F4420-DA36-FC4F-BF11-F3C254C2F9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CTEQ - Summer School, July 2019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93768F-1D7F-2C47-B6B9-EB94F20769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178A1DE-79D4-2046-AB57-79230831A94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709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DIS-Kinematics_revised copy.pdf"/>
          <p:cNvPicPr/>
          <p:nvPr/>
        </p:nvPicPr>
        <p:blipFill>
          <a:blip r:embed="rId4"/>
          <a:stretch>
            <a:fillRect/>
          </a:stretch>
        </p:blipFill>
        <p:spPr>
          <a:xfrm>
            <a:off x="330199" y="676277"/>
            <a:ext cx="3259668" cy="2704906"/>
          </a:xfrm>
          <a:prstGeom prst="rect">
            <a:avLst/>
          </a:prstGeom>
          <a:ln w="12700">
            <a:round/>
          </a:ln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E.C. Aschenauer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DB9B3A0-F7E7-D445-818D-08CC3EF3BC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CTEQ - Summer School, July 2019</a:t>
            </a:r>
            <a:endParaRPr lang="en-US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C6A96A-431D-C54E-8415-31F30655DEA0}" type="slidenum">
              <a:rPr lang="en-US"/>
              <a:pPr/>
              <a:t>14</a:t>
            </a:fld>
            <a:endParaRPr lang="en-US"/>
          </a:p>
        </p:txBody>
      </p:sp>
      <p:sp>
        <p:nvSpPr>
          <p:cNvPr id="15" name="Title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600" dirty="0"/>
              <a:t>Deep Inelastic Scattering</a:t>
            </a:r>
          </a:p>
        </p:txBody>
      </p:sp>
      <p:sp>
        <p:nvSpPr>
          <p:cNvPr id="113669" name="Rectangle 5"/>
          <p:cNvSpPr>
            <a:spLocks/>
          </p:cNvSpPr>
          <p:nvPr/>
        </p:nvSpPr>
        <p:spPr bwMode="auto">
          <a:xfrm>
            <a:off x="7738548" y="685791"/>
            <a:ext cx="1231900" cy="677342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BFF00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lIns="0" tIns="0" rIns="40639" bIns="0">
            <a:prstTxWarp prst="textNoShape">
              <a:avLst/>
            </a:prstTxWarp>
          </a:bodyPr>
          <a:lstStyle/>
          <a:p>
            <a:pPr marL="39688" algn="ctr" eaLnBrk="1" hangingPunct="1">
              <a:spcBef>
                <a:spcPts val="1150"/>
              </a:spcBef>
            </a:pPr>
            <a:r>
              <a:rPr lang="en-US" sz="1400" dirty="0">
                <a:solidFill>
                  <a:srgbClr val="000000"/>
                </a:solidFill>
                <a:latin typeface="Comic Sans MS" charset="0"/>
                <a:sym typeface="Comic Sans MS" charset="0"/>
              </a:rPr>
              <a:t>Measure of resolution power</a:t>
            </a:r>
          </a:p>
        </p:txBody>
      </p:sp>
      <p:sp>
        <p:nvSpPr>
          <p:cNvPr id="113670" name="Rectangle 6"/>
          <p:cNvSpPr>
            <a:spLocks/>
          </p:cNvSpPr>
          <p:nvPr/>
        </p:nvSpPr>
        <p:spPr bwMode="auto">
          <a:xfrm>
            <a:off x="4415391" y="2163224"/>
            <a:ext cx="1231900" cy="495309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BFF00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lIns="0" tIns="0" rIns="40639" bIns="0">
            <a:prstTxWarp prst="textNoShape">
              <a:avLst/>
            </a:prstTxWarp>
          </a:bodyPr>
          <a:lstStyle/>
          <a:p>
            <a:pPr marL="39688" algn="ctr" eaLnBrk="1" hangingPunct="1">
              <a:spcBef>
                <a:spcPts val="1150"/>
              </a:spcBef>
            </a:pPr>
            <a:r>
              <a:rPr lang="en-US" sz="1400" dirty="0">
                <a:solidFill>
                  <a:srgbClr val="000000"/>
                </a:solidFill>
                <a:latin typeface="Comic Sans MS" charset="0"/>
                <a:sym typeface="Comic Sans MS" charset="0"/>
              </a:rPr>
              <a:t>Measure of inelasticity</a:t>
            </a:r>
          </a:p>
        </p:txBody>
      </p:sp>
      <p:sp>
        <p:nvSpPr>
          <p:cNvPr id="113671" name="Rectangle 7"/>
          <p:cNvSpPr>
            <a:spLocks/>
          </p:cNvSpPr>
          <p:nvPr/>
        </p:nvSpPr>
        <p:spPr bwMode="auto">
          <a:xfrm>
            <a:off x="6128807" y="2158992"/>
            <a:ext cx="1380068" cy="855144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BFF00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lIns="0" tIns="0" rIns="40639" bIns="0">
            <a:prstTxWarp prst="textNoShape">
              <a:avLst/>
            </a:prstTxWarp>
          </a:bodyPr>
          <a:lstStyle/>
          <a:p>
            <a:pPr marL="39688" algn="ctr" eaLnBrk="1" hangingPunct="1">
              <a:spcBef>
                <a:spcPts val="1150"/>
              </a:spcBef>
            </a:pPr>
            <a:r>
              <a:rPr lang="en-US" sz="1400" dirty="0">
                <a:solidFill>
                  <a:srgbClr val="000000"/>
                </a:solidFill>
                <a:latin typeface="Comic Sans MS" charset="0"/>
                <a:sym typeface="Comic Sans MS" charset="0"/>
              </a:rPr>
              <a:t>Measure of momentum fraction of struck quark</a:t>
            </a:r>
          </a:p>
        </p:txBody>
      </p:sp>
      <p:pic>
        <p:nvPicPr>
          <p:cNvPr id="766979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08500" y="3014121"/>
            <a:ext cx="127000" cy="203200"/>
          </a:xfrm>
          <a:prstGeom prst="rect">
            <a:avLst/>
          </a:prstGeom>
          <a:noFill/>
        </p:spPr>
      </p:pic>
      <p:sp>
        <p:nvSpPr>
          <p:cNvPr id="31" name="TextBox 30"/>
          <p:cNvSpPr txBox="1"/>
          <p:nvPr/>
        </p:nvSpPr>
        <p:spPr>
          <a:xfrm>
            <a:off x="241300" y="667617"/>
            <a:ext cx="15931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u="sng" dirty="0">
                <a:latin typeface="Comic Sans MS" panose="030F0902030302020204" pitchFamily="66" charset="0"/>
              </a:rPr>
              <a:t>Kinematics:</a:t>
            </a:r>
          </a:p>
        </p:txBody>
      </p:sp>
      <p:graphicFrame>
        <p:nvGraphicFramePr>
          <p:cNvPr id="28" name="Object 27"/>
          <p:cNvGraphicFramePr>
            <a:graphicFrameLocks noChangeAspect="1"/>
          </p:cNvGraphicFramePr>
          <p:nvPr/>
        </p:nvGraphicFramePr>
        <p:xfrm>
          <a:off x="7612058" y="1471118"/>
          <a:ext cx="1489607" cy="4607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444" name="Equation" r:id="rId6" imgW="1231900" imgH="381000" progId="Equation.DSMT4">
                  <p:embed/>
                </p:oleObj>
              </mc:Choice>
              <mc:Fallback>
                <p:oleObj name="Equation" r:id="rId6" imgW="1231900" imgH="381000" progId="Equation.DSMT4">
                  <p:embed/>
                  <p:pic>
                    <p:nvPicPr>
                      <p:cNvPr id="28" name="Object 27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7612058" y="1471118"/>
                        <a:ext cx="1489607" cy="46070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" name="Rectangle 7"/>
          <p:cNvSpPr>
            <a:spLocks/>
          </p:cNvSpPr>
          <p:nvPr/>
        </p:nvSpPr>
        <p:spPr bwMode="auto">
          <a:xfrm>
            <a:off x="7682992" y="2161157"/>
            <a:ext cx="1420812" cy="944029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FBFF00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lIns="0" tIns="0" rIns="40639" bIns="0">
            <a:prstTxWarp prst="textNoShape">
              <a:avLst/>
            </a:prstTxWarp>
          </a:bodyPr>
          <a:lstStyle/>
          <a:p>
            <a:pPr lvl="0" algn="ctr">
              <a:defRPr sz="1800">
                <a:solidFill>
                  <a:srgbClr val="000000"/>
                </a:solidFill>
                <a:uFillTx/>
              </a:defRPr>
            </a:pPr>
            <a:r>
              <a:rPr lang="en-US" sz="1400" dirty="0">
                <a:solidFill>
                  <a:srgbClr val="322F31"/>
                </a:solidFill>
                <a:uFill>
                  <a:solidFill>
                    <a:srgbClr val="021EAA"/>
                  </a:solidFill>
                </a:uFill>
              </a:rPr>
              <a:t>center-of-mass energy of electron-hadron system</a:t>
            </a:r>
          </a:p>
        </p:txBody>
      </p:sp>
      <p:graphicFrame>
        <p:nvGraphicFramePr>
          <p:cNvPr id="44" name="Object 43"/>
          <p:cNvGraphicFramePr>
            <a:graphicFrameLocks noChangeAspect="1"/>
          </p:cNvGraphicFramePr>
          <p:nvPr/>
        </p:nvGraphicFramePr>
        <p:xfrm>
          <a:off x="4039654" y="828708"/>
          <a:ext cx="3429000" cy="450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445" name="Equation" r:id="rId8" imgW="2413000" imgH="317500" progId="Equation.DSMT4">
                  <p:embed/>
                </p:oleObj>
              </mc:Choice>
              <mc:Fallback>
                <p:oleObj name="Equation" r:id="rId8" imgW="2413000" imgH="317500" progId="Equation.DSMT4">
                  <p:embed/>
                  <p:pic>
                    <p:nvPicPr>
                      <p:cNvPr id="44" name="Object 43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039654" y="828708"/>
                        <a:ext cx="3429000" cy="4508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" name="Object 44"/>
          <p:cNvGraphicFramePr>
            <a:graphicFrameLocks noChangeAspect="1"/>
          </p:cNvGraphicFramePr>
          <p:nvPr/>
        </p:nvGraphicFramePr>
        <p:xfrm>
          <a:off x="6338880" y="1377949"/>
          <a:ext cx="966787" cy="6752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446" name="Equation" r:id="rId10" imgW="800100" imgH="558800" progId="Equation.DSMT4">
                  <p:embed/>
                </p:oleObj>
              </mc:Choice>
              <mc:Fallback>
                <p:oleObj name="Equation" r:id="rId10" imgW="800100" imgH="558800" progId="Equation.DSMT4">
                  <p:embed/>
                  <p:pic>
                    <p:nvPicPr>
                      <p:cNvPr id="45" name="Object 44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6338880" y="1377949"/>
                        <a:ext cx="966787" cy="6752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" name="Object 45"/>
          <p:cNvGraphicFramePr>
            <a:graphicFrameLocks noChangeAspect="1"/>
          </p:cNvGraphicFramePr>
          <p:nvPr/>
        </p:nvGraphicFramePr>
        <p:xfrm>
          <a:off x="4042831" y="1303873"/>
          <a:ext cx="2008188" cy="8463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447" name="Equation" r:id="rId12" imgW="1778000" imgH="749300" progId="Equation.DSMT4">
                  <p:embed/>
                </p:oleObj>
              </mc:Choice>
              <mc:Fallback>
                <p:oleObj name="Equation" r:id="rId12" imgW="1778000" imgH="749300" progId="Equation.DSMT4">
                  <p:embed/>
                  <p:pic>
                    <p:nvPicPr>
                      <p:cNvPr id="46" name="Object 45"/>
                      <p:cNvPicPr/>
                      <p:nvPr/>
                    </p:nvPicPr>
                    <p:blipFill>
                      <a:blip r:embed="rId13"/>
                      <a:stretch>
                        <a:fillRect/>
                      </a:stretch>
                    </p:blipFill>
                    <p:spPr>
                      <a:xfrm>
                        <a:off x="4042831" y="1303873"/>
                        <a:ext cx="2008188" cy="84630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7" name="Object 46"/>
          <p:cNvGraphicFramePr>
            <a:graphicFrameLocks noChangeAspect="1"/>
          </p:cNvGraphicFramePr>
          <p:nvPr/>
        </p:nvGraphicFramePr>
        <p:xfrm>
          <a:off x="6737350" y="3293535"/>
          <a:ext cx="1927861" cy="5355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448" name="Equation" r:id="rId14" imgW="1143000" imgH="317500" progId="Equation.DSMT4">
                  <p:embed/>
                </p:oleObj>
              </mc:Choice>
              <mc:Fallback>
                <p:oleObj name="Equation" r:id="rId14" imgW="1143000" imgH="317500" progId="Equation.DSMT4">
                  <p:embed/>
                  <p:pic>
                    <p:nvPicPr>
                      <p:cNvPr id="47" name="Object 46"/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6737350" y="3293535"/>
                        <a:ext cx="1927861" cy="5355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9" name="TextBox 48"/>
          <p:cNvSpPr txBox="1"/>
          <p:nvPr/>
        </p:nvSpPr>
        <p:spPr>
          <a:xfrm>
            <a:off x="5490645" y="4043165"/>
            <a:ext cx="361102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00FF"/>
              </a:buClr>
              <a:defRPr sz="1800">
                <a:uFillTx/>
              </a:defRPr>
            </a:pPr>
            <a:r>
              <a:rPr lang="en-US" dirty="0">
                <a:solidFill>
                  <a:srgbClr val="0000FF"/>
                </a:solidFill>
                <a:uFill>
                  <a:solidFill/>
                </a:uFill>
                <a:latin typeface="Comic Sans MS" panose="030F0902030302020204" pitchFamily="66" charset="0"/>
              </a:rPr>
              <a:t>DIS:</a:t>
            </a:r>
          </a:p>
          <a:p>
            <a:pPr marL="171450" indent="-171450">
              <a:buClr>
                <a:srgbClr val="0000FF"/>
              </a:buClr>
              <a:buFont typeface="Wingdings" charset="2"/>
              <a:buChar char="q"/>
              <a:defRPr sz="1800">
                <a:uFillTx/>
              </a:defRPr>
            </a:pPr>
            <a:r>
              <a:rPr lang="en-US" dirty="0">
                <a:uFill>
                  <a:solidFill/>
                </a:uFill>
                <a:latin typeface="Comic Sans MS" panose="030F0902030302020204" pitchFamily="66" charset="0"/>
              </a:rPr>
              <a:t> As a probe, electron beams </a:t>
            </a:r>
          </a:p>
          <a:p>
            <a:pPr>
              <a:buClr>
                <a:srgbClr val="0000FF"/>
              </a:buClr>
              <a:defRPr sz="1800">
                <a:uFillTx/>
              </a:defRPr>
            </a:pPr>
            <a:r>
              <a:rPr lang="en-US" dirty="0">
                <a:uFill>
                  <a:solidFill/>
                </a:uFill>
                <a:latin typeface="Comic Sans MS" panose="030F0902030302020204" pitchFamily="66" charset="0"/>
              </a:rPr>
              <a:t>     provide unmatched precision   </a:t>
            </a:r>
          </a:p>
          <a:p>
            <a:pPr>
              <a:buClr>
                <a:srgbClr val="0000FF"/>
              </a:buClr>
              <a:defRPr sz="1800">
                <a:uFillTx/>
              </a:defRPr>
            </a:pPr>
            <a:r>
              <a:rPr lang="en-US" dirty="0">
                <a:uFill>
                  <a:solidFill/>
                </a:uFill>
                <a:latin typeface="Comic Sans MS" panose="030F0902030302020204" pitchFamily="66" charset="0"/>
              </a:rPr>
              <a:t>     of the electromagnetic </a:t>
            </a:r>
          </a:p>
          <a:p>
            <a:pPr>
              <a:buClr>
                <a:srgbClr val="0000FF"/>
              </a:buClr>
              <a:defRPr sz="1800">
                <a:uFillTx/>
              </a:defRPr>
            </a:pPr>
            <a:r>
              <a:rPr lang="en-US" dirty="0">
                <a:uFill>
                  <a:solidFill/>
                </a:uFill>
                <a:latin typeface="Comic Sans MS" panose="030F0902030302020204" pitchFamily="66" charset="0"/>
              </a:rPr>
              <a:t>     interaction</a:t>
            </a:r>
          </a:p>
          <a:p>
            <a:pPr marL="171450" indent="-171450">
              <a:buClr>
                <a:srgbClr val="0000FF"/>
              </a:buClr>
              <a:buFont typeface="Wingdings" charset="2"/>
              <a:buChar char="q"/>
              <a:defRPr sz="1800">
                <a:uFillTx/>
              </a:defRPr>
            </a:pPr>
            <a:r>
              <a:rPr lang="en-US" dirty="0">
                <a:uFill>
                  <a:solidFill/>
                </a:uFill>
                <a:latin typeface="Comic Sans MS" panose="030F0902030302020204" pitchFamily="66" charset="0"/>
              </a:rPr>
              <a:t> Direct, model independent,</a:t>
            </a:r>
          </a:p>
          <a:p>
            <a:pPr>
              <a:buClr>
                <a:srgbClr val="0000FF"/>
              </a:buClr>
              <a:defRPr sz="1800">
                <a:uFillTx/>
              </a:defRPr>
            </a:pPr>
            <a:r>
              <a:rPr lang="en-US" dirty="0">
                <a:uFill>
                  <a:solidFill/>
                </a:uFill>
                <a:latin typeface="Comic Sans MS" panose="030F0902030302020204" pitchFamily="66" charset="0"/>
              </a:rPr>
              <a:t>     determination of kinematics </a:t>
            </a:r>
          </a:p>
          <a:p>
            <a:pPr>
              <a:buClr>
                <a:srgbClr val="0000FF"/>
              </a:buClr>
              <a:defRPr sz="1800">
                <a:uFillTx/>
              </a:defRPr>
            </a:pPr>
            <a:r>
              <a:rPr lang="en-US" dirty="0">
                <a:uFill>
                  <a:solidFill/>
                </a:uFill>
                <a:latin typeface="Comic Sans MS" panose="030F0902030302020204" pitchFamily="66" charset="0"/>
              </a:rPr>
              <a:t>     of physics processes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F82A187-E2DD-0D4A-9F48-053E0B09B6EE}"/>
              </a:ext>
            </a:extLst>
          </p:cNvPr>
          <p:cNvPicPr>
            <a:picLocks noChangeAspect="1"/>
          </p:cNvPicPr>
          <p:nvPr/>
        </p:nvPicPr>
        <p:blipFill rotWithShape="1">
          <a:blip r:embed="rId16"/>
          <a:srcRect l="2771" t="2987" r="2600" b="263"/>
          <a:stretch/>
        </p:blipFill>
        <p:spPr>
          <a:xfrm>
            <a:off x="6233" y="3615901"/>
            <a:ext cx="5381546" cy="3236587"/>
          </a:xfrm>
          <a:prstGeom prst="rect">
            <a:avLst/>
          </a:prstGeom>
        </p:spPr>
      </p:pic>
      <p:sp>
        <p:nvSpPr>
          <p:cNvPr id="48" name="Right Arrow 47"/>
          <p:cNvSpPr/>
          <p:nvPr/>
        </p:nvSpPr>
        <p:spPr bwMode="auto">
          <a:xfrm>
            <a:off x="5363635" y="3346456"/>
            <a:ext cx="1240365" cy="423325"/>
          </a:xfrm>
          <a:prstGeom prst="rightArrow">
            <a:avLst/>
          </a:prstGeom>
          <a:gradFill flip="none" rotWithShape="1">
            <a:gsLst>
              <a:gs pos="0">
                <a:srgbClr val="0000FF"/>
              </a:gs>
              <a:gs pos="100000">
                <a:srgbClr val="FFFFFF"/>
              </a:gs>
            </a:gsLst>
            <a:path path="shape">
              <a:fillToRect l="50000" t="50000" r="50000" b="50000"/>
            </a:path>
            <a:tileRect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14730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136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136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136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69" grpId="0" animBg="1"/>
      <p:bldP spid="113670" grpId="0" animBg="1"/>
      <p:bldP spid="113671" grpId="0" animBg="1"/>
      <p:bldP spid="30" grpId="0" animBg="1"/>
      <p:bldP spid="49" grpId="0"/>
      <p:bldP spid="4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809E6F9-EAEA-114D-915A-024E6C576D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E.C. Aschenauer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222AC55-6FAA-6E49-82CA-B13E9E6045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CTEQ - Summer School, July 2019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595483-D3CC-4447-AA6F-E6E91619C7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1648B17-AF8D-5D4F-AE18-F223256735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do we need different probes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AB13D7F-6C27-5A45-B0C5-D7A0FFF433A7}"/>
              </a:ext>
            </a:extLst>
          </p:cNvPr>
          <p:cNvSpPr txBox="1"/>
          <p:nvPr/>
        </p:nvSpPr>
        <p:spPr>
          <a:xfrm>
            <a:off x="0" y="612772"/>
            <a:ext cx="9144000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0000FF"/>
                </a:solidFill>
                <a:latin typeface="Comic Sans MS"/>
                <a:cs typeface="Comic Sans MS"/>
              </a:rPr>
              <a:t>Complementarity</a:t>
            </a:r>
          </a:p>
          <a:p>
            <a:pPr algn="ctr"/>
            <a:r>
              <a:rPr lang="en-US" dirty="0">
                <a:latin typeface="Comic Sans MS"/>
                <a:cs typeface="Comic Sans MS"/>
              </a:rPr>
              <a:t>QCD has two concepts which lay its foundation</a:t>
            </a:r>
          </a:p>
          <a:p>
            <a:pPr algn="ctr"/>
            <a:r>
              <a:rPr lang="en-US" dirty="0">
                <a:solidFill>
                  <a:srgbClr val="0000FF"/>
                </a:solidFill>
                <a:latin typeface="Comic Sans MS"/>
                <a:cs typeface="Comic Sans MS"/>
              </a:rPr>
              <a:t>factorization and universality</a:t>
            </a:r>
          </a:p>
          <a:p>
            <a:pPr algn="ctr"/>
            <a:endParaRPr lang="en-US" sz="800" dirty="0">
              <a:latin typeface="Comic Sans MS"/>
              <a:cs typeface="Comic Sans MS"/>
            </a:endParaRPr>
          </a:p>
          <a:p>
            <a:pPr algn="ctr">
              <a:buClr>
                <a:srgbClr val="0000FF"/>
              </a:buClr>
            </a:pPr>
            <a:r>
              <a:rPr lang="en-US" dirty="0">
                <a:latin typeface="Comic Sans MS"/>
                <a:cs typeface="Comic Sans MS"/>
              </a:rPr>
              <a:t>To tests these concepts and separate interaction dependent phenomena from </a:t>
            </a:r>
          </a:p>
          <a:p>
            <a:pPr algn="ctr">
              <a:buClr>
                <a:srgbClr val="0000FF"/>
              </a:buClr>
            </a:pPr>
            <a:r>
              <a:rPr lang="en-US" dirty="0">
                <a:latin typeface="Comic Sans MS"/>
                <a:cs typeface="Comic Sans MS"/>
              </a:rPr>
              <a:t>intrinsic nuclear properties </a:t>
            </a:r>
          </a:p>
          <a:p>
            <a:pPr algn="ctr">
              <a:buClr>
                <a:srgbClr val="0000FF"/>
              </a:buClr>
            </a:pPr>
            <a:r>
              <a:rPr lang="en-US" dirty="0">
                <a:solidFill>
                  <a:srgbClr val="0000FF"/>
                </a:solidFill>
                <a:latin typeface="Comic Sans MS"/>
                <a:cs typeface="Comic Sans MS"/>
              </a:rPr>
              <a:t>different complementary probes </a:t>
            </a:r>
            <a:r>
              <a:rPr lang="en-US" dirty="0">
                <a:latin typeface="Comic Sans MS"/>
                <a:cs typeface="Comic Sans MS"/>
              </a:rPr>
              <a:t>are critical</a:t>
            </a:r>
          </a:p>
          <a:p>
            <a:pPr algn="ctr">
              <a:buClr>
                <a:srgbClr val="0000FF"/>
              </a:buClr>
            </a:pPr>
            <a:r>
              <a:rPr lang="en-US" dirty="0">
                <a:solidFill>
                  <a:srgbClr val="0000FF"/>
                </a:solidFill>
                <a:latin typeface="Comic Sans MS"/>
                <a:cs typeface="Comic Sans MS"/>
                <a:sym typeface="Wingdings"/>
              </a:rPr>
              <a:t>Probes:</a:t>
            </a:r>
            <a:r>
              <a:rPr lang="en-US" dirty="0">
                <a:latin typeface="Comic Sans MS"/>
                <a:cs typeface="Comic Sans MS"/>
                <a:sym typeface="Wingdings"/>
              </a:rPr>
              <a:t> </a:t>
            </a:r>
            <a:r>
              <a:rPr lang="en-US" dirty="0">
                <a:latin typeface="Comic Sans MS"/>
                <a:cs typeface="Comic Sans MS"/>
              </a:rPr>
              <a:t>high precision data from </a:t>
            </a:r>
            <a:r>
              <a:rPr lang="en-US" dirty="0" err="1">
                <a:latin typeface="Comic Sans MS"/>
                <a:cs typeface="Comic Sans MS"/>
              </a:rPr>
              <a:t>ep</a:t>
            </a:r>
            <a:r>
              <a:rPr lang="en-US" dirty="0">
                <a:latin typeface="Comic Sans MS"/>
                <a:cs typeface="Comic Sans MS"/>
              </a:rPr>
              <a:t>, </a:t>
            </a:r>
            <a:r>
              <a:rPr lang="en-US" dirty="0" err="1">
                <a:latin typeface="Comic Sans MS"/>
                <a:cs typeface="Comic Sans MS"/>
              </a:rPr>
              <a:t>pp</a:t>
            </a:r>
            <a:r>
              <a:rPr lang="en-US" dirty="0">
                <a:latin typeface="Comic Sans MS"/>
                <a:cs typeface="Comic Sans MS"/>
              </a:rPr>
              <a:t>, </a:t>
            </a:r>
            <a:r>
              <a:rPr lang="en-US" dirty="0" err="1">
                <a:latin typeface="Comic Sans MS"/>
                <a:cs typeface="Comic Sans MS"/>
              </a:rPr>
              <a:t>e+e</a:t>
            </a:r>
            <a:r>
              <a:rPr lang="en-US" dirty="0">
                <a:latin typeface="Comic Sans MS"/>
                <a:cs typeface="Comic Sans MS"/>
              </a:rPr>
              <a:t>-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61084DD-CFA3-A640-AD33-37EBCD5EDDE5}"/>
              </a:ext>
            </a:extLst>
          </p:cNvPr>
          <p:cNvSpPr txBox="1"/>
          <p:nvPr/>
        </p:nvSpPr>
        <p:spPr>
          <a:xfrm>
            <a:off x="6096037" y="2809029"/>
            <a:ext cx="16466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00FF"/>
                </a:solidFill>
                <a:latin typeface="Comic Sans MS"/>
                <a:cs typeface="Comic Sans MS"/>
              </a:rPr>
              <a:t>Universality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7F74845-9A26-494E-9CDE-987D8741EEA6}"/>
              </a:ext>
            </a:extLst>
          </p:cNvPr>
          <p:cNvSpPr txBox="1"/>
          <p:nvPr/>
        </p:nvSpPr>
        <p:spPr>
          <a:xfrm>
            <a:off x="1472411" y="2809809"/>
            <a:ext cx="18078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0000FF"/>
                </a:solidFill>
                <a:latin typeface="Comic Sans MS"/>
                <a:cs typeface="Comic Sans MS"/>
              </a:rPr>
              <a:t>Factorization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2F44784-BE0C-1D48-A0E8-BDF83FEDC024}"/>
              </a:ext>
            </a:extLst>
          </p:cNvPr>
          <p:cNvSpPr txBox="1"/>
          <p:nvPr/>
        </p:nvSpPr>
        <p:spPr>
          <a:xfrm>
            <a:off x="4472605" y="3120794"/>
            <a:ext cx="46295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Comic Sans MS"/>
                <a:cs typeface="Comic Sans MS"/>
              </a:rPr>
              <a:t>Example: Measure PDFs at HERA at √s=0.3 </a:t>
            </a:r>
            <a:r>
              <a:rPr lang="en-US" sz="1400" dirty="0" err="1">
                <a:latin typeface="Comic Sans MS"/>
                <a:cs typeface="Comic Sans MS"/>
              </a:rPr>
              <a:t>TeV</a:t>
            </a:r>
            <a:r>
              <a:rPr lang="en-US" sz="1400" dirty="0">
                <a:latin typeface="Comic Sans MS"/>
                <a:cs typeface="Comic Sans MS"/>
              </a:rPr>
              <a:t>: </a:t>
            </a:r>
          </a:p>
        </p:txBody>
      </p:sp>
      <p:pic>
        <p:nvPicPr>
          <p:cNvPr id="10" name="Picture 9" descr="d09-158f19b.eps">
            <a:extLst>
              <a:ext uri="{FF2B5EF4-FFF2-40B4-BE49-F238E27FC236}">
                <a16:creationId xmlns:a16="http://schemas.microsoft.com/office/drawing/2014/main" id="{FD8F51D4-2835-9849-B61D-48493A0C8B8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80" t="2884" r="4977" b="4238"/>
          <a:stretch/>
        </p:blipFill>
        <p:spPr>
          <a:xfrm>
            <a:off x="7263469" y="3375705"/>
            <a:ext cx="1404281" cy="1333836"/>
          </a:xfrm>
          <a:prstGeom prst="rect">
            <a:avLst/>
          </a:prstGeom>
        </p:spPr>
      </p:pic>
      <p:pic>
        <p:nvPicPr>
          <p:cNvPr id="11" name="Picture 10" descr="sidebarReducedCrossSectionPlot.eps">
            <a:extLst>
              <a:ext uri="{FF2B5EF4-FFF2-40B4-BE49-F238E27FC236}">
                <a16:creationId xmlns:a16="http://schemas.microsoft.com/office/drawing/2014/main" id="{4EAE20F4-135F-C743-A597-D100C240C89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7032" y="3406485"/>
            <a:ext cx="1491996" cy="1394206"/>
          </a:xfrm>
          <a:prstGeom prst="rect">
            <a:avLst/>
          </a:prstGeom>
        </p:spPr>
      </p:pic>
      <p:sp>
        <p:nvSpPr>
          <p:cNvPr id="12" name="AutoShape 49">
            <a:extLst>
              <a:ext uri="{FF2B5EF4-FFF2-40B4-BE49-F238E27FC236}">
                <a16:creationId xmlns:a16="http://schemas.microsoft.com/office/drawing/2014/main" id="{749D8D8C-2560-9D4E-96FB-EE8E24BF038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65814" y="3825374"/>
            <a:ext cx="555205" cy="343958"/>
          </a:xfrm>
          <a:prstGeom prst="curvedRightArrow">
            <a:avLst>
              <a:gd name="adj1" fmla="val 24848"/>
              <a:gd name="adj2" fmla="val 49697"/>
              <a:gd name="adj3" fmla="val 33333"/>
            </a:avLst>
          </a:prstGeom>
          <a:gradFill rotWithShape="1">
            <a:gsLst>
              <a:gs pos="0">
                <a:schemeClr val="bg1"/>
              </a:gs>
              <a:gs pos="50000">
                <a:srgbClr val="0000FF"/>
              </a:gs>
              <a:gs pos="100000">
                <a:schemeClr val="bg1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78FC4F0-2120-234F-94FC-6C84CC4279B8}"/>
              </a:ext>
            </a:extLst>
          </p:cNvPr>
          <p:cNvSpPr txBox="1"/>
          <p:nvPr/>
        </p:nvSpPr>
        <p:spPr>
          <a:xfrm>
            <a:off x="4162389" y="4810524"/>
            <a:ext cx="48494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latin typeface="Comic Sans MS"/>
                <a:cs typeface="Comic Sans MS"/>
              </a:rPr>
              <a:t>Predict pp and     measurements at √s=0.2, 1.96 &amp; 7 </a:t>
            </a:r>
            <a:r>
              <a:rPr lang="en-US" sz="1400" dirty="0" err="1">
                <a:latin typeface="Comic Sans MS"/>
                <a:cs typeface="Comic Sans MS"/>
              </a:rPr>
              <a:t>TeV</a:t>
            </a:r>
            <a:endParaRPr lang="en-US" sz="1400" dirty="0">
              <a:latin typeface="Comic Sans MS"/>
              <a:cs typeface="Comic Sans MS"/>
            </a:endParaRPr>
          </a:p>
        </p:txBody>
      </p:sp>
      <p:pic>
        <p:nvPicPr>
          <p:cNvPr id="14" name="Picture 13" descr="Screen shot 2013-02-09 at 3.52.47 PM.png">
            <a:extLst>
              <a:ext uri="{FF2B5EF4-FFF2-40B4-BE49-F238E27FC236}">
                <a16:creationId xmlns:a16="http://schemas.microsoft.com/office/drawing/2014/main" id="{6393AF20-E85D-2746-A46F-EC69E7FA894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774" t="8671"/>
          <a:stretch/>
        </p:blipFill>
        <p:spPr>
          <a:xfrm>
            <a:off x="6007644" y="5178723"/>
            <a:ext cx="1719729" cy="1592977"/>
          </a:xfrm>
          <a:prstGeom prst="rect">
            <a:avLst/>
          </a:prstGeom>
        </p:spPr>
      </p:pic>
      <p:pic>
        <p:nvPicPr>
          <p:cNvPr id="15" name="Picture 14" descr="factorisation.png">
            <a:extLst>
              <a:ext uri="{FF2B5EF4-FFF2-40B4-BE49-F238E27FC236}">
                <a16:creationId xmlns:a16="http://schemas.microsoft.com/office/drawing/2014/main" id="{AC8B93F9-3584-FF4E-97F6-BA8375053E6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479" y="3253311"/>
            <a:ext cx="3800237" cy="1624903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0CEB574E-B42C-F640-AB1F-2B8643190209}"/>
              </a:ext>
            </a:extLst>
          </p:cNvPr>
          <p:cNvSpPr txBox="1"/>
          <p:nvPr/>
        </p:nvSpPr>
        <p:spPr>
          <a:xfrm>
            <a:off x="60073" y="5024834"/>
            <a:ext cx="541526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Comic Sans MS"/>
                <a:cs typeface="Comic Sans MS"/>
              </a:rPr>
              <a:t>(un)polarized cross section ~ </a:t>
            </a:r>
          </a:p>
          <a:p>
            <a:r>
              <a:rPr lang="en-US" sz="1400" dirty="0">
                <a:latin typeface="Comic Sans MS"/>
                <a:cs typeface="Comic Sans MS"/>
              </a:rPr>
              <a:t>     </a:t>
            </a:r>
            <a:r>
              <a:rPr lang="en-US" sz="1400" dirty="0">
                <a:solidFill>
                  <a:srgbClr val="0000FF"/>
                </a:solidFill>
                <a:latin typeface="Comic Sans MS"/>
                <a:cs typeface="Comic Sans MS"/>
              </a:rPr>
              <a:t>PDF</a:t>
            </a:r>
            <a:r>
              <a:rPr lang="en-US" sz="1400" dirty="0">
                <a:latin typeface="Comic Sans MS"/>
                <a:cs typeface="Comic Sans MS"/>
              </a:rPr>
              <a:t> ⊗ </a:t>
            </a:r>
            <a:r>
              <a:rPr lang="en-US" sz="1400" dirty="0">
                <a:solidFill>
                  <a:srgbClr val="00FF00"/>
                </a:solidFill>
                <a:latin typeface="Comic Sans MS"/>
                <a:cs typeface="Comic Sans MS"/>
              </a:rPr>
              <a:t>hard-scattering</a:t>
            </a:r>
            <a:r>
              <a:rPr lang="en-US" sz="1400" dirty="0">
                <a:latin typeface="Comic Sans MS"/>
                <a:cs typeface="Comic Sans MS"/>
              </a:rPr>
              <a:t> ⊗ </a:t>
            </a:r>
            <a:r>
              <a:rPr lang="en-US" sz="1400" dirty="0" err="1">
                <a:solidFill>
                  <a:srgbClr val="0000FF"/>
                </a:solidFill>
                <a:latin typeface="Comic Sans MS"/>
                <a:cs typeface="Comic Sans MS"/>
              </a:rPr>
              <a:t>Hadronization</a:t>
            </a:r>
            <a:endParaRPr lang="en-US" sz="1400" dirty="0">
              <a:solidFill>
                <a:srgbClr val="0000FF"/>
              </a:solidFill>
              <a:latin typeface="Comic Sans MS"/>
              <a:cs typeface="Comic Sans MS"/>
            </a:endParaRPr>
          </a:p>
          <a:p>
            <a:endParaRPr lang="en-US" sz="800" dirty="0">
              <a:solidFill>
                <a:srgbClr val="0000FF"/>
              </a:solidFill>
              <a:latin typeface="Comic Sans MS"/>
              <a:cs typeface="Comic Sans MS"/>
            </a:endParaRPr>
          </a:p>
          <a:p>
            <a:endParaRPr lang="en-US" sz="800" dirty="0">
              <a:solidFill>
                <a:srgbClr val="0000FF"/>
              </a:solidFill>
              <a:latin typeface="Comic Sans MS"/>
              <a:cs typeface="Comic Sans MS"/>
            </a:endParaRPr>
          </a:p>
          <a:p>
            <a:r>
              <a:rPr lang="en-US" sz="1400" dirty="0">
                <a:solidFill>
                  <a:srgbClr val="00FF00"/>
                </a:solidFill>
                <a:latin typeface="Comic Sans MS"/>
                <a:cs typeface="Comic Sans MS"/>
              </a:rPr>
              <a:t>hard-scattering : </a:t>
            </a:r>
            <a:r>
              <a:rPr lang="en-US" sz="1400" dirty="0">
                <a:latin typeface="Comic Sans MS"/>
                <a:cs typeface="Comic Sans MS"/>
              </a:rPr>
              <a:t>calculable in QCD</a:t>
            </a:r>
          </a:p>
          <a:p>
            <a:r>
              <a:rPr lang="en-US" sz="1400" dirty="0">
                <a:solidFill>
                  <a:srgbClr val="0000FF"/>
                </a:solidFill>
                <a:latin typeface="Comic Sans MS"/>
                <a:cs typeface="Comic Sans MS"/>
              </a:rPr>
              <a:t>PDFs and </a:t>
            </a:r>
            <a:r>
              <a:rPr lang="en-US" sz="1400" dirty="0" err="1">
                <a:solidFill>
                  <a:srgbClr val="0000FF"/>
                </a:solidFill>
                <a:latin typeface="Comic Sans MS"/>
                <a:cs typeface="Comic Sans MS"/>
              </a:rPr>
              <a:t>Hadronization</a:t>
            </a:r>
            <a:r>
              <a:rPr lang="en-US" sz="1400" dirty="0">
                <a:solidFill>
                  <a:srgbClr val="0000FF"/>
                </a:solidFill>
                <a:latin typeface="Comic Sans MS"/>
                <a:cs typeface="Comic Sans MS"/>
              </a:rPr>
              <a:t>: </a:t>
            </a:r>
            <a:r>
              <a:rPr lang="en-US" sz="1400" dirty="0">
                <a:latin typeface="Comic Sans MS"/>
                <a:cs typeface="Comic Sans MS"/>
              </a:rPr>
              <a:t>need to be determined </a:t>
            </a:r>
            <a:r>
              <a:rPr lang="en-US" sz="1400" dirty="0" err="1">
                <a:latin typeface="Comic Sans MS"/>
                <a:cs typeface="Comic Sans MS"/>
              </a:rPr>
              <a:t>experimentaly</a:t>
            </a:r>
            <a:endParaRPr lang="en-US" sz="1400" dirty="0">
              <a:latin typeface="Comic Sans MS"/>
              <a:cs typeface="Comic Sans M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02D6A558-8BA4-C543-BEF0-A226D3A0FCE1}"/>
                  </a:ext>
                </a:extLst>
              </p:cNvPr>
              <p:cNvSpPr txBox="1"/>
              <p:nvPr/>
            </p:nvSpPr>
            <p:spPr>
              <a:xfrm>
                <a:off x="5458968" y="4858410"/>
                <a:ext cx="256032" cy="2154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400" b="0" i="1" smtClean="0">
                          <a:latin typeface="Cambria Math" panose="02040503050406030204" pitchFamily="18" charset="0"/>
                        </a:rPr>
                        <m:t>𝑝</m:t>
                      </m:r>
                      <m:acc>
                        <m:accPr>
                          <m:chr m:val="̅"/>
                          <m:ctrlPr>
                            <a:rPr lang="en-US" sz="1400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</m:acc>
                    </m:oMath>
                  </m:oMathPara>
                </a14:m>
                <a:endParaRPr lang="en-US" sz="1400" dirty="0">
                  <a:latin typeface="Comic Sans MS" panose="030F0902030302020204" pitchFamily="66" charset="0"/>
                </a:endParaRPr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02D6A558-8BA4-C543-BEF0-A226D3A0FCE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58968" y="4858410"/>
                <a:ext cx="256032" cy="215444"/>
              </a:xfrm>
              <a:prstGeom prst="rect">
                <a:avLst/>
              </a:prstGeom>
              <a:blipFill>
                <a:blip r:embed="rId6"/>
                <a:stretch>
                  <a:fillRect l="-14286" r="-14286" b="-1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54629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2" grpId="0" animBg="1"/>
      <p:bldP spid="13" grpId="0"/>
      <p:bldP spid="16" grpId="0"/>
      <p:bldP spid="1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E.C. Aschenauer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CTEQ - Summer School, July 2019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EEB45-469B-C445-A2A6-597CC1D4FAC3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To fully understand proton structure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4294967295"/>
          </p:nvPr>
        </p:nvSpPr>
        <p:spPr>
          <a:xfrm>
            <a:off x="0" y="587375"/>
            <a:ext cx="9129323" cy="257651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2000" dirty="0">
                <a:latin typeface="Comic Sans MS" panose="030F0902030302020204" pitchFamily="66" charset="0"/>
              </a:rPr>
              <a:t>Need complementary high statistics data </a:t>
            </a:r>
          </a:p>
          <a:p>
            <a:pPr marL="0" indent="0" algn="ctr">
              <a:buNone/>
            </a:pPr>
            <a:r>
              <a:rPr lang="en-US" sz="2000" dirty="0">
                <a:latin typeface="Comic Sans MS" panose="030F0902030302020204" pitchFamily="66" charset="0"/>
              </a:rPr>
              <a:t>to separate interaction dependent phenomena from intrinsic properties</a:t>
            </a:r>
          </a:p>
          <a:p>
            <a:pPr algn="ctr">
              <a:buFont typeface="Wingdings" charset="0"/>
              <a:buChar char="à"/>
            </a:pPr>
            <a:r>
              <a:rPr lang="en-US" sz="2000" dirty="0">
                <a:solidFill>
                  <a:srgbClr val="0000FF"/>
                </a:solidFill>
                <a:latin typeface="Comic Sans MS" panose="030F0902030302020204" pitchFamily="66" charset="0"/>
              </a:rPr>
              <a:t>UNIVERSALITY</a:t>
            </a:r>
          </a:p>
          <a:p>
            <a:pPr marL="0" indent="0" algn="ctr">
              <a:buNone/>
            </a:pPr>
            <a:r>
              <a:rPr lang="en-US" sz="2000" dirty="0">
                <a:latin typeface="Comic Sans MS" panose="030F0902030302020204" pitchFamily="66" charset="0"/>
              </a:rPr>
              <a:t>to</a:t>
            </a:r>
            <a:r>
              <a:rPr lang="en-US" sz="2000" dirty="0">
                <a:solidFill>
                  <a:srgbClr val="0000FF"/>
                </a:solidFill>
                <a:latin typeface="Comic Sans MS" panose="030F0902030302020204" pitchFamily="66" charset="0"/>
              </a:rPr>
              <a:t> </a:t>
            </a:r>
            <a:r>
              <a:rPr lang="en-US" sz="2000" dirty="0">
                <a:latin typeface="Comic Sans MS" panose="030F0902030302020204" pitchFamily="66" charset="0"/>
              </a:rPr>
              <a:t>rigorously tested</a:t>
            </a:r>
          </a:p>
          <a:p>
            <a:pPr marL="0" indent="0" algn="ctr">
              <a:buNone/>
            </a:pPr>
            <a:r>
              <a:rPr lang="en-US" sz="2000" dirty="0">
                <a:solidFill>
                  <a:srgbClr val="0000FF"/>
                </a:solidFill>
                <a:latin typeface="Comic Sans MS" panose="030F0902030302020204" pitchFamily="66" charset="0"/>
              </a:rPr>
              <a:t>the validity and limits of factorization and different evolutions</a:t>
            </a:r>
          </a:p>
          <a:p>
            <a:pPr marL="0" indent="0" algn="ctr">
              <a:buNone/>
            </a:pPr>
            <a:r>
              <a:rPr lang="en-US" sz="2000" dirty="0">
                <a:solidFill>
                  <a:srgbClr val="0000FF"/>
                </a:solidFill>
                <a:latin typeface="Comic Sans MS" panose="030F0902030302020204" pitchFamily="66" charset="0"/>
              </a:rPr>
              <a:t> </a:t>
            </a:r>
            <a:r>
              <a:rPr lang="en-US" sz="2000" dirty="0">
                <a:solidFill>
                  <a:srgbClr val="322F31"/>
                </a:solidFill>
                <a:latin typeface="Comic Sans MS" panose="030F0902030302020204" pitchFamily="66" charset="0"/>
              </a:rPr>
              <a:t>pp &amp; </a:t>
            </a:r>
            <a:r>
              <a:rPr lang="en-US" sz="2000" dirty="0" err="1">
                <a:solidFill>
                  <a:srgbClr val="322F31"/>
                </a:solidFill>
                <a:latin typeface="Comic Sans MS" panose="030F0902030302020204" pitchFamily="66" charset="0"/>
              </a:rPr>
              <a:t>pA</a:t>
            </a:r>
            <a:r>
              <a:rPr lang="en-US" sz="2000" dirty="0">
                <a:solidFill>
                  <a:srgbClr val="322F31"/>
                </a:solidFill>
                <a:latin typeface="Comic Sans MS" panose="030F0902030302020204" pitchFamily="66" charset="0"/>
              </a:rPr>
              <a:t> </a:t>
            </a:r>
            <a:r>
              <a:rPr lang="en-US" sz="2000" dirty="0">
                <a:solidFill>
                  <a:srgbClr val="0000FF"/>
                </a:solidFill>
                <a:latin typeface="Comic Sans MS" panose="030F0902030302020204" pitchFamily="66" charset="0"/>
                <a:sym typeface="Wingdings"/>
              </a:rPr>
              <a:t></a:t>
            </a:r>
            <a:r>
              <a:rPr lang="en-US" sz="2000" dirty="0">
                <a:solidFill>
                  <a:srgbClr val="0000FF"/>
                </a:solidFill>
                <a:latin typeface="Comic Sans MS" panose="030F0902030302020204" pitchFamily="66" charset="0"/>
              </a:rPr>
              <a:t> </a:t>
            </a:r>
            <a:r>
              <a:rPr lang="en-US" sz="2000" dirty="0">
                <a:solidFill>
                  <a:srgbClr val="322F31"/>
                </a:solidFill>
                <a:latin typeface="Comic Sans MS" panose="030F0902030302020204" pitchFamily="66" charset="0"/>
              </a:rPr>
              <a:t>ep &amp; </a:t>
            </a:r>
            <a:r>
              <a:rPr lang="en-US" sz="2000" dirty="0" err="1">
                <a:solidFill>
                  <a:srgbClr val="322F31"/>
                </a:solidFill>
                <a:latin typeface="Comic Sans MS" panose="030F0902030302020204" pitchFamily="66" charset="0"/>
              </a:rPr>
              <a:t>eA</a:t>
            </a:r>
            <a:endParaRPr lang="en-US" sz="2000" dirty="0">
              <a:solidFill>
                <a:srgbClr val="322F31"/>
              </a:solidFill>
              <a:latin typeface="Comic Sans MS" panose="030F0902030302020204" pitchFamily="66" charset="0"/>
            </a:endParaRPr>
          </a:p>
          <a:p>
            <a:pPr marL="0" indent="0" algn="ctr">
              <a:buNone/>
            </a:pPr>
            <a:endParaRPr lang="en-US" sz="2000" dirty="0">
              <a:solidFill>
                <a:srgbClr val="0000FF"/>
              </a:solidFill>
              <a:latin typeface="Comic Sans MS" panose="030F0902030302020204" pitchFamily="66" charset="0"/>
            </a:endParaRPr>
          </a:p>
          <a:p>
            <a:pPr marL="0" indent="0" algn="ctr">
              <a:buNone/>
            </a:pPr>
            <a:endParaRPr lang="en-US" sz="2000" dirty="0">
              <a:latin typeface="Comic Sans MS" panose="030F0902030302020204" pitchFamily="66" charset="0"/>
            </a:endParaRPr>
          </a:p>
          <a:p>
            <a:pPr marL="0" indent="0" algn="ctr">
              <a:buNone/>
            </a:pPr>
            <a:endParaRPr lang="en-US" sz="2000" dirty="0">
              <a:solidFill>
                <a:srgbClr val="0000FF"/>
              </a:solidFill>
              <a:latin typeface="Comic Sans MS" panose="030F0902030302020204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-9526" y="3534833"/>
            <a:ext cx="2890535" cy="14342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ja-JP" dirty="0">
                <a:latin typeface="Comic Sans MS" panose="030F0902030302020204" pitchFamily="66" charset="0"/>
              </a:rPr>
              <a:t>EM interaction</a:t>
            </a:r>
          </a:p>
          <a:p>
            <a:pPr indent="-285750">
              <a:lnSpc>
                <a:spcPct val="90000"/>
              </a:lnSpc>
              <a:buClr>
                <a:srgbClr val="0000FF"/>
              </a:buClr>
              <a:buFont typeface="Wingdings" charset="2"/>
              <a:buChar char="q"/>
            </a:pPr>
            <a:r>
              <a:rPr lang="en-US" altLang="ja-JP" sz="1600" dirty="0">
                <a:latin typeface="Comic Sans MS" panose="030F0902030302020204" pitchFamily="66" charset="0"/>
              </a:rPr>
              <a:t>Photon</a:t>
            </a:r>
          </a:p>
          <a:p>
            <a:pPr indent="-285750">
              <a:lnSpc>
                <a:spcPct val="90000"/>
              </a:lnSpc>
              <a:buClr>
                <a:srgbClr val="0000FF"/>
              </a:buClr>
              <a:buFont typeface="Wingdings" charset="2"/>
              <a:buChar char="Ø"/>
            </a:pPr>
            <a:r>
              <a:rPr lang="en-US" altLang="ja-JP" sz="1400" dirty="0">
                <a:latin typeface="Comic Sans MS" panose="030F0902030302020204" pitchFamily="66" charset="0"/>
              </a:rPr>
              <a:t>Sensitive to electric charge</a:t>
            </a:r>
            <a:endParaRPr lang="en-US" altLang="ja-JP" sz="1400" baseline="30000" dirty="0">
              <a:latin typeface="Comic Sans MS" panose="030F0902030302020204" pitchFamily="66" charset="0"/>
            </a:endParaRPr>
          </a:p>
          <a:p>
            <a:r>
              <a:rPr lang="en-US" sz="1600" dirty="0">
                <a:latin typeface="Comic Sans MS" panose="030F0902030302020204" pitchFamily="66" charset="0"/>
              </a:rPr>
              <a:t>   </a:t>
            </a:r>
            <a:r>
              <a:rPr lang="en-US" sz="1400" dirty="0">
                <a:solidFill>
                  <a:srgbClr val="0432FF"/>
                </a:solidFill>
                <a:latin typeface="Comic Sans MS" panose="030F0902030302020204" pitchFamily="66" charset="0"/>
                <a:sym typeface="Wingdings"/>
              </a:rPr>
              <a:t></a:t>
            </a:r>
            <a:r>
              <a:rPr lang="en-US" sz="1400" dirty="0">
                <a:latin typeface="Comic Sans MS" panose="030F0902030302020204" pitchFamily="66" charset="0"/>
                <a:sym typeface="Wingdings"/>
              </a:rPr>
              <a:t> flavor</a:t>
            </a:r>
          </a:p>
          <a:p>
            <a:r>
              <a:rPr lang="en-US" sz="1400" dirty="0" err="1">
                <a:solidFill>
                  <a:srgbClr val="0000FF"/>
                </a:solidFill>
                <a:latin typeface="Comic Sans MS" panose="030F0902030302020204" pitchFamily="66" charset="0"/>
                <a:sym typeface="Wingdings"/>
              </a:rPr>
              <a:t>pp</a:t>
            </a:r>
            <a:r>
              <a:rPr lang="en-US" sz="1400" dirty="0">
                <a:solidFill>
                  <a:srgbClr val="0000FF"/>
                </a:solidFill>
                <a:latin typeface="Comic Sans MS" panose="030F0902030302020204" pitchFamily="66" charset="0"/>
                <a:sym typeface="Wingdings"/>
              </a:rPr>
              <a:t>: </a:t>
            </a:r>
            <a:r>
              <a:rPr lang="en-US" sz="1400" dirty="0">
                <a:latin typeface="Comic Sans MS" panose="030F0902030302020204" pitchFamily="66" charset="0"/>
                <a:sym typeface="Wingdings"/>
              </a:rPr>
              <a:t>DY</a:t>
            </a:r>
          </a:p>
          <a:p>
            <a:r>
              <a:rPr lang="en-US" sz="1400" dirty="0" err="1">
                <a:solidFill>
                  <a:srgbClr val="FF00FF"/>
                </a:solidFill>
                <a:latin typeface="Comic Sans MS" panose="030F0902030302020204" pitchFamily="66" charset="0"/>
                <a:sym typeface="Wingdings"/>
              </a:rPr>
              <a:t>ep</a:t>
            </a:r>
            <a:r>
              <a:rPr lang="en-US" sz="1400" dirty="0">
                <a:solidFill>
                  <a:srgbClr val="FF00FF"/>
                </a:solidFill>
                <a:latin typeface="Comic Sans MS" panose="030F0902030302020204" pitchFamily="66" charset="0"/>
                <a:sym typeface="Wingdings"/>
              </a:rPr>
              <a:t>: </a:t>
            </a:r>
            <a:r>
              <a:rPr lang="en-US" sz="1400" dirty="0">
                <a:latin typeface="Comic Sans MS" panose="030F0902030302020204" pitchFamily="66" charset="0"/>
                <a:sym typeface="Wingdings"/>
              </a:rPr>
              <a:t>DIS, SIDIS</a:t>
            </a:r>
            <a:endParaRPr lang="en-US" sz="1400" dirty="0">
              <a:latin typeface="Comic Sans MS" panose="030F0902030302020204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339032" y="3549654"/>
            <a:ext cx="3065263" cy="13388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ja-JP" dirty="0">
                <a:latin typeface="Comic Sans MS" panose="030F0902030302020204" pitchFamily="66" charset="0"/>
              </a:rPr>
              <a:t>Strong interaction</a:t>
            </a:r>
          </a:p>
          <a:p>
            <a:pPr indent="-285750">
              <a:lnSpc>
                <a:spcPct val="90000"/>
              </a:lnSpc>
              <a:buClr>
                <a:srgbClr val="0000FF"/>
              </a:buClr>
              <a:buFont typeface="Wingdings" charset="2"/>
              <a:buChar char="q"/>
            </a:pPr>
            <a:r>
              <a:rPr lang="en-US" altLang="ja-JP" sz="1600" dirty="0">
                <a:latin typeface="Comic Sans MS" panose="030F0902030302020204" pitchFamily="66" charset="0"/>
              </a:rPr>
              <a:t>Gluon</a:t>
            </a:r>
          </a:p>
          <a:p>
            <a:pPr indent="-285750">
              <a:lnSpc>
                <a:spcPct val="90000"/>
              </a:lnSpc>
              <a:buClr>
                <a:srgbClr val="0000FF"/>
              </a:buClr>
              <a:buFont typeface="Wingdings" charset="2"/>
              <a:buChar char="Ø"/>
            </a:pPr>
            <a:r>
              <a:rPr lang="en-US" altLang="ja-JP" sz="1400" dirty="0">
                <a:latin typeface="Comic Sans MS" panose="030F0902030302020204" pitchFamily="66" charset="0"/>
              </a:rPr>
              <a:t>Sensitive to color charge</a:t>
            </a:r>
          </a:p>
          <a:p>
            <a:pPr>
              <a:lnSpc>
                <a:spcPct val="90000"/>
              </a:lnSpc>
              <a:buClr>
                <a:srgbClr val="0000FF"/>
              </a:buClr>
            </a:pPr>
            <a:r>
              <a:rPr lang="en-US" sz="1400" dirty="0">
                <a:latin typeface="Comic Sans MS" panose="030F0902030302020204" pitchFamily="66" charset="0"/>
                <a:sym typeface="Wingdings"/>
              </a:rPr>
              <a:t>    </a:t>
            </a:r>
            <a:r>
              <a:rPr lang="en-US" sz="1400" dirty="0">
                <a:solidFill>
                  <a:srgbClr val="0432FF"/>
                </a:solidFill>
                <a:latin typeface="Comic Sans MS" panose="030F0902030302020204" pitchFamily="66" charset="0"/>
                <a:sym typeface="Wingdings"/>
              </a:rPr>
              <a:t></a:t>
            </a:r>
            <a:r>
              <a:rPr lang="en-US" sz="1400" dirty="0">
                <a:latin typeface="Comic Sans MS" panose="030F0902030302020204" pitchFamily="66" charset="0"/>
                <a:sym typeface="Wingdings"/>
              </a:rPr>
              <a:t> gluon</a:t>
            </a:r>
          </a:p>
          <a:p>
            <a:pPr>
              <a:lnSpc>
                <a:spcPct val="90000"/>
              </a:lnSpc>
              <a:buClr>
                <a:srgbClr val="0000FF"/>
              </a:buClr>
            </a:pPr>
            <a:r>
              <a:rPr lang="en-US" sz="1400" dirty="0">
                <a:latin typeface="Comic Sans MS" panose="030F0902030302020204" pitchFamily="66" charset="0"/>
              </a:rPr>
              <a:t>jets, single hadrons, direct photon</a:t>
            </a:r>
          </a:p>
          <a:p>
            <a:pPr>
              <a:lnSpc>
                <a:spcPct val="90000"/>
              </a:lnSpc>
              <a:buClr>
                <a:srgbClr val="0000FF"/>
              </a:buClr>
            </a:pPr>
            <a:r>
              <a:rPr lang="en-US" sz="1400" dirty="0">
                <a:latin typeface="Comic Sans MS" panose="030F0902030302020204" pitchFamily="66" charset="0"/>
              </a:rPr>
              <a:t>jets, charm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471286" y="3511558"/>
            <a:ext cx="2646878" cy="13819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ja-JP" dirty="0">
                <a:latin typeface="Comic Sans MS" panose="030F0902030302020204" pitchFamily="66" charset="0"/>
              </a:rPr>
              <a:t>Weak Interaction</a:t>
            </a:r>
          </a:p>
          <a:p>
            <a:pPr indent="-285750">
              <a:lnSpc>
                <a:spcPct val="90000"/>
              </a:lnSpc>
              <a:buClr>
                <a:srgbClr val="0000FF"/>
              </a:buClr>
              <a:buFont typeface="Wingdings" charset="2"/>
              <a:buChar char="q"/>
            </a:pPr>
            <a:r>
              <a:rPr lang="en-US" altLang="ja-JP" sz="1600" dirty="0">
                <a:latin typeface="Comic Sans MS" panose="030F0902030302020204" pitchFamily="66" charset="0"/>
              </a:rPr>
              <a:t>Weak Bosons</a:t>
            </a:r>
          </a:p>
          <a:p>
            <a:pPr indent="-285750">
              <a:lnSpc>
                <a:spcPct val="90000"/>
              </a:lnSpc>
              <a:buClr>
                <a:srgbClr val="0000FF"/>
              </a:buClr>
              <a:buFont typeface="Wingdings" charset="2"/>
              <a:buChar char="Ø"/>
            </a:pPr>
            <a:r>
              <a:rPr lang="en-US" altLang="ja-JP" sz="1400" dirty="0">
                <a:latin typeface="Comic Sans MS" panose="030F0902030302020204" pitchFamily="66" charset="0"/>
              </a:rPr>
              <a:t>Sensitive to weak charge </a:t>
            </a:r>
          </a:p>
          <a:p>
            <a:pPr>
              <a:lnSpc>
                <a:spcPct val="90000"/>
              </a:lnSpc>
              <a:buClr>
                <a:srgbClr val="0000FF"/>
              </a:buClr>
            </a:pPr>
            <a:r>
              <a:rPr lang="en-US" altLang="ja-JP" sz="1400" dirty="0">
                <a:latin typeface="Comic Sans MS" panose="030F0902030302020204" pitchFamily="66" charset="0"/>
              </a:rPr>
              <a:t>    </a:t>
            </a:r>
            <a:r>
              <a:rPr lang="en-US" altLang="ja-JP" sz="1400" dirty="0">
                <a:solidFill>
                  <a:srgbClr val="0432FF"/>
                </a:solidFill>
                <a:latin typeface="Comic Sans MS" panose="030F0902030302020204" pitchFamily="66" charset="0"/>
                <a:sym typeface="Wingdings"/>
              </a:rPr>
              <a:t></a:t>
            </a:r>
            <a:r>
              <a:rPr lang="en-US" altLang="ja-JP" sz="1400" dirty="0">
                <a:latin typeface="Comic Sans MS" panose="030F0902030302020204" pitchFamily="66" charset="0"/>
                <a:sym typeface="Wingdings"/>
              </a:rPr>
              <a:t> </a:t>
            </a:r>
            <a:r>
              <a:rPr lang="en-US" altLang="ja-JP" sz="1400" dirty="0">
                <a:latin typeface="Comic Sans MS" panose="030F0902030302020204" pitchFamily="66" charset="0"/>
              </a:rPr>
              <a:t>flavor &amp; </a:t>
            </a:r>
            <a:r>
              <a:rPr lang="en-US" altLang="ja-JP" sz="1400" dirty="0" err="1">
                <a:latin typeface="Comic Sans MS" panose="030F0902030302020204" pitchFamily="66" charset="0"/>
              </a:rPr>
              <a:t>helicity</a:t>
            </a:r>
            <a:endParaRPr lang="en-US" altLang="ja-JP" sz="1400" dirty="0">
              <a:latin typeface="Comic Sans MS" panose="030F0902030302020204" pitchFamily="66" charset="0"/>
            </a:endParaRPr>
          </a:p>
          <a:p>
            <a:r>
              <a:rPr lang="en-US" sz="1400" dirty="0">
                <a:latin typeface="Comic Sans MS" panose="030F0902030302020204" pitchFamily="66" charset="0"/>
              </a:rPr>
              <a:t>W and Z </a:t>
            </a:r>
            <a:r>
              <a:rPr lang="en-US" sz="1400" dirty="0" err="1">
                <a:latin typeface="Comic Sans MS" panose="030F0902030302020204" pitchFamily="66" charset="0"/>
              </a:rPr>
              <a:t>prod’n</a:t>
            </a:r>
            <a:endParaRPr lang="en-US" sz="1400" dirty="0">
              <a:latin typeface="Comic Sans MS" panose="030F0902030302020204" pitchFamily="66" charset="0"/>
            </a:endParaRPr>
          </a:p>
          <a:p>
            <a:r>
              <a:rPr lang="en-US" sz="1400" dirty="0">
                <a:latin typeface="Comic Sans MS" panose="030F0902030302020204" pitchFamily="66" charset="0"/>
              </a:rPr>
              <a:t>high Q</a:t>
            </a:r>
            <a:r>
              <a:rPr lang="en-US" sz="1400" baseline="30000" dirty="0">
                <a:latin typeface="Comic Sans MS" panose="030F0902030302020204" pitchFamily="66" charset="0"/>
              </a:rPr>
              <a:t>2</a:t>
            </a:r>
            <a:r>
              <a:rPr lang="en-US" sz="1400" dirty="0">
                <a:latin typeface="Comic Sans MS" panose="030F0902030302020204" pitchFamily="66" charset="0"/>
              </a:rPr>
              <a:t> DIS</a:t>
            </a:r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1988" y="4937284"/>
            <a:ext cx="1381653" cy="1391522"/>
          </a:xfrm>
          <a:prstGeom prst="rect">
            <a:avLst/>
          </a:prstGeom>
          <a:noFill/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00488" y="4941444"/>
            <a:ext cx="1349903" cy="1345030"/>
          </a:xfrm>
          <a:prstGeom prst="rect">
            <a:avLst/>
          </a:prstGeom>
          <a:noFill/>
        </p:spPr>
      </p:pic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36882" y="4947161"/>
            <a:ext cx="1177925" cy="1212317"/>
          </a:xfrm>
          <a:prstGeom prst="rect">
            <a:avLst/>
          </a:prstGeom>
          <a:noFill/>
        </p:spPr>
      </p:pic>
      <p:pic>
        <p:nvPicPr>
          <p:cNvPr id="15" name="Picture 7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81009" y="3185556"/>
            <a:ext cx="3246120" cy="31432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77932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E.C. Aschenauer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CTEQ - Summer School, July 2019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dirty="0"/>
              <a:t>                </a:t>
            </a:r>
            <a:fld id="{D8AB687D-7754-8045-A896-36BD23FBD8D8}" type="slidenum">
              <a:rPr lang="en-US" smtClean="0"/>
              <a:t>17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dirty="0"/>
              <a:t>Different Processes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54580" y="456895"/>
            <a:ext cx="19207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  <a:latin typeface="Comic Sans MS" panose="030F0902030302020204" pitchFamily="66" charset="0"/>
                <a:cs typeface="Times New Roman"/>
              </a:rPr>
              <a:t>Hadron-Hadron: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5897" t="7778"/>
          <a:stretch/>
        </p:blipFill>
        <p:spPr>
          <a:xfrm>
            <a:off x="56272" y="824000"/>
            <a:ext cx="2657920" cy="101193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1955262"/>
            <a:ext cx="368573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00FF"/>
              </a:buClr>
              <a:buFont typeface="Wingdings" charset="2"/>
              <a:buChar char="q"/>
            </a:pPr>
            <a:r>
              <a:rPr lang="en-US" sz="1600" dirty="0">
                <a:latin typeface="Comic Sans MS" panose="030F0902030302020204" pitchFamily="66" charset="0"/>
                <a:cs typeface="Times New Roman"/>
              </a:rPr>
              <a:t>probe has complex structure</a:t>
            </a:r>
          </a:p>
          <a:p>
            <a:pPr marL="285750" indent="-285750">
              <a:buClr>
                <a:srgbClr val="0000FF"/>
              </a:buClr>
              <a:buFont typeface="Wingdings" charset="2"/>
              <a:buChar char="q"/>
            </a:pPr>
            <a:r>
              <a:rPr lang="en-US" sz="1600" dirty="0">
                <a:latin typeface="Comic Sans MS" panose="030F0902030302020204" pitchFamily="66" charset="0"/>
                <a:cs typeface="Times New Roman"/>
              </a:rPr>
              <a:t>no simple access to </a:t>
            </a:r>
            <a:r>
              <a:rPr lang="en-US" sz="1600" dirty="0" err="1">
                <a:latin typeface="Comic Sans MS" panose="030F0902030302020204" pitchFamily="66" charset="0"/>
                <a:cs typeface="Times New Roman"/>
              </a:rPr>
              <a:t>parton</a:t>
            </a:r>
            <a:r>
              <a:rPr lang="en-US" sz="1600" dirty="0">
                <a:latin typeface="Comic Sans MS" panose="030F0902030302020204" pitchFamily="66" charset="0"/>
                <a:cs typeface="Times New Roman"/>
              </a:rPr>
              <a:t> kinematics:</a:t>
            </a:r>
          </a:p>
          <a:p>
            <a:pPr>
              <a:buClr>
                <a:srgbClr val="0000FF"/>
              </a:buClr>
            </a:pPr>
            <a:r>
              <a:rPr lang="en-US" sz="1600" dirty="0">
                <a:latin typeface="Comic Sans MS" panose="030F0902030302020204" pitchFamily="66" charset="0"/>
                <a:cs typeface="Times New Roman"/>
              </a:rPr>
              <a:t>     </a:t>
            </a:r>
            <a:r>
              <a:rPr lang="en-US" sz="1600" dirty="0">
                <a:latin typeface="Symbol" pitchFamily="2" charset="2"/>
                <a:cs typeface="Times New Roman"/>
              </a:rPr>
              <a:t>h</a:t>
            </a:r>
            <a:r>
              <a:rPr lang="en-US" sz="1600" dirty="0">
                <a:latin typeface="Comic Sans MS" panose="030F0902030302020204" pitchFamily="66" charset="0"/>
                <a:cs typeface="Times New Roman"/>
              </a:rPr>
              <a:t> </a:t>
            </a:r>
            <a:r>
              <a:rPr lang="en-US" sz="1600" dirty="0">
                <a:latin typeface="Comic Sans MS" panose="030F0902030302020204" pitchFamily="66" charset="0"/>
                <a:cs typeface="Times New Roman"/>
                <a:sym typeface="Wingdings"/>
              </a:rPr>
              <a:t> x; </a:t>
            </a:r>
            <a:r>
              <a:rPr lang="en-US" sz="1600" dirty="0">
                <a:latin typeface="Comic Sans MS" panose="030F0902030302020204" pitchFamily="66" charset="0"/>
                <a:cs typeface="Times New Roman"/>
              </a:rPr>
              <a:t>p</a:t>
            </a:r>
            <a:r>
              <a:rPr lang="en-US" sz="1600" baseline="-25000" dirty="0">
                <a:latin typeface="Comic Sans MS" panose="030F0902030302020204" pitchFamily="66" charset="0"/>
                <a:cs typeface="Times New Roman"/>
              </a:rPr>
              <a:t>t</a:t>
            </a:r>
            <a:r>
              <a:rPr lang="en-US" sz="1600" baseline="30000" dirty="0">
                <a:latin typeface="Comic Sans MS" panose="030F0902030302020204" pitchFamily="66" charset="0"/>
                <a:cs typeface="Times New Roman"/>
              </a:rPr>
              <a:t>2</a:t>
            </a:r>
            <a:r>
              <a:rPr lang="en-US" sz="1600" baseline="-25000" dirty="0">
                <a:latin typeface="Comic Sans MS" panose="030F0902030302020204" pitchFamily="66" charset="0"/>
                <a:cs typeface="Times New Roman"/>
              </a:rPr>
              <a:t> </a:t>
            </a:r>
            <a:r>
              <a:rPr lang="en-US" sz="1600" dirty="0">
                <a:latin typeface="Comic Sans MS" panose="030F0902030302020204" pitchFamily="66" charset="0"/>
                <a:cs typeface="Times New Roman"/>
                <a:sym typeface="Wingdings"/>
              </a:rPr>
              <a:t> Q</a:t>
            </a:r>
            <a:r>
              <a:rPr lang="en-US" sz="1600" baseline="30000" dirty="0">
                <a:latin typeface="Comic Sans MS" panose="030F0902030302020204" pitchFamily="66" charset="0"/>
                <a:cs typeface="Times New Roman"/>
                <a:sym typeface="Wingdings"/>
              </a:rPr>
              <a:t>2  </a:t>
            </a:r>
            <a:r>
              <a:rPr lang="en-US" sz="1600" dirty="0">
                <a:latin typeface="Comic Sans MS" panose="030F0902030302020204" pitchFamily="66" charset="0"/>
                <a:cs typeface="Times New Roman"/>
                <a:sym typeface="Wingdings"/>
              </a:rPr>
              <a:t> x-Q</a:t>
            </a:r>
            <a:r>
              <a:rPr lang="en-US" sz="1600" baseline="30000" dirty="0">
                <a:latin typeface="Comic Sans MS" panose="030F0902030302020204" pitchFamily="66" charset="0"/>
                <a:cs typeface="Times New Roman"/>
                <a:sym typeface="Wingdings"/>
              </a:rPr>
              <a:t>2</a:t>
            </a:r>
            <a:r>
              <a:rPr lang="en-US" sz="1600" dirty="0">
                <a:latin typeface="Comic Sans MS" panose="030F0902030302020204" pitchFamily="66" charset="0"/>
                <a:cs typeface="Times New Roman"/>
                <a:sym typeface="Wingdings"/>
              </a:rPr>
              <a:t> </a:t>
            </a:r>
          </a:p>
          <a:p>
            <a:pPr>
              <a:buClr>
                <a:srgbClr val="0000FF"/>
              </a:buClr>
            </a:pPr>
            <a:r>
              <a:rPr lang="en-US" sz="1600" dirty="0">
                <a:latin typeface="Comic Sans MS" panose="030F0902030302020204" pitchFamily="66" charset="0"/>
                <a:cs typeface="Times New Roman"/>
                <a:sym typeface="Wingdings"/>
              </a:rPr>
              <a:t>     strongly correlated</a:t>
            </a:r>
          </a:p>
          <a:p>
            <a:pPr marL="285750" indent="-285750">
              <a:buClr>
                <a:srgbClr val="0000FF"/>
              </a:buClr>
              <a:buFont typeface="Wingdings" charset="2"/>
              <a:buChar char="q"/>
            </a:pPr>
            <a:r>
              <a:rPr lang="en-US" sz="1600" dirty="0">
                <a:latin typeface="Comic Sans MS" panose="030F0902030302020204" pitchFamily="66" charset="0"/>
                <a:cs typeface="Times New Roman"/>
              </a:rPr>
              <a:t>Gluons can be accessed directly </a:t>
            </a:r>
            <a:r>
              <a:rPr lang="en-US" sz="1600" dirty="0">
                <a:latin typeface="Comic Sans MS" panose="030F0902030302020204" pitchFamily="66" charset="0"/>
                <a:cs typeface="Times New Roman"/>
                <a:sym typeface="Wingdings" pitchFamily="2" charset="2"/>
              </a:rPr>
              <a:t> </a:t>
            </a:r>
            <a:r>
              <a:rPr lang="en-US" sz="1600" dirty="0" err="1">
                <a:latin typeface="Comic Sans MS" panose="030F0902030302020204" pitchFamily="66" charset="0"/>
                <a:cs typeface="Times New Roman"/>
                <a:sym typeface="Wingdings" pitchFamily="2" charset="2"/>
              </a:rPr>
              <a:t>qg</a:t>
            </a:r>
            <a:r>
              <a:rPr lang="en-US" sz="1600" dirty="0">
                <a:latin typeface="Comic Sans MS" panose="030F0902030302020204" pitchFamily="66" charset="0"/>
                <a:cs typeface="Times New Roman"/>
                <a:sym typeface="Wingdings" pitchFamily="2" charset="2"/>
              </a:rPr>
              <a:t> &amp; gg</a:t>
            </a:r>
            <a:endParaRPr lang="en-US" sz="1600" dirty="0">
              <a:latin typeface="Comic Sans MS" panose="030F0902030302020204" pitchFamily="66" charset="0"/>
              <a:cs typeface="Times New Roman"/>
            </a:endParaRPr>
          </a:p>
          <a:p>
            <a:pPr marL="742950" lvl="1" indent="-285750">
              <a:buClr>
                <a:srgbClr val="0000FF"/>
              </a:buClr>
              <a:buFont typeface="Wingdings" pitchFamily="2" charset="2"/>
              <a:buChar char="Ø"/>
            </a:pPr>
            <a:r>
              <a:rPr lang="en-US" sz="1600" dirty="0">
                <a:latin typeface="Comic Sans MS" panose="030F0902030302020204" pitchFamily="66" charset="0"/>
                <a:cs typeface="Times New Roman"/>
              </a:rPr>
              <a:t>gluon fragmentation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560365" y="2332309"/>
            <a:ext cx="20489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FF"/>
                </a:solidFill>
                <a:latin typeface="Comic Sans MS" panose="030F0902030302020204" pitchFamily="66" charset="0"/>
                <a:cs typeface="Times New Roman"/>
              </a:rPr>
              <a:t>Electron-Hadron: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23190" y="2800147"/>
            <a:ext cx="2667000" cy="104775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852157" y="3913398"/>
            <a:ext cx="3291843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00FF"/>
              </a:buClr>
              <a:buFont typeface="Wingdings" charset="2"/>
              <a:buChar char="q"/>
            </a:pPr>
            <a:r>
              <a:rPr lang="en-US" sz="1600" dirty="0">
                <a:latin typeface="Comic Sans MS" panose="030F0902030302020204" pitchFamily="66" charset="0"/>
                <a:cs typeface="Times New Roman"/>
              </a:rPr>
              <a:t>Point-like probe </a:t>
            </a:r>
            <a:r>
              <a:rPr lang="en-US" sz="1600" dirty="0">
                <a:latin typeface="Comic Sans MS" panose="030F0902030302020204" pitchFamily="66" charset="0"/>
                <a:cs typeface="Times New Roman"/>
                <a:sym typeface="Wingdings"/>
              </a:rPr>
              <a:t> resolution</a:t>
            </a:r>
            <a:endParaRPr lang="en-US" sz="1600" dirty="0">
              <a:latin typeface="Comic Sans MS" panose="030F0902030302020204" pitchFamily="66" charset="0"/>
              <a:cs typeface="Times New Roman"/>
            </a:endParaRPr>
          </a:p>
          <a:p>
            <a:pPr marL="285750" indent="-285750">
              <a:buClr>
                <a:srgbClr val="FF00FF"/>
              </a:buClr>
              <a:buFont typeface="Wingdings" charset="2"/>
              <a:buChar char="q"/>
            </a:pPr>
            <a:r>
              <a:rPr lang="en-US" sz="1600" dirty="0">
                <a:latin typeface="Comic Sans MS" panose="030F0902030302020204" pitchFamily="66" charset="0"/>
                <a:cs typeface="Times New Roman"/>
              </a:rPr>
              <a:t>High precision &amp; access to partonic kinematics through scattered lepton </a:t>
            </a:r>
          </a:p>
          <a:p>
            <a:pPr>
              <a:buClr>
                <a:srgbClr val="FF00FF"/>
              </a:buClr>
            </a:pPr>
            <a:r>
              <a:rPr lang="en-US" sz="1600" dirty="0">
                <a:latin typeface="Comic Sans MS" panose="030F0902030302020204" pitchFamily="66" charset="0"/>
                <a:cs typeface="Times New Roman"/>
                <a:sym typeface="Wingdings"/>
              </a:rPr>
              <a:t>      </a:t>
            </a:r>
            <a:r>
              <a:rPr lang="en-US" sz="1600" dirty="0" err="1">
                <a:latin typeface="Comic Sans MS" panose="030F0902030302020204" pitchFamily="66" charset="0"/>
                <a:cs typeface="Times New Roman"/>
              </a:rPr>
              <a:t>x</a:t>
            </a:r>
            <a:r>
              <a:rPr lang="en-US" sz="1600" baseline="-25000" dirty="0" err="1">
                <a:latin typeface="Comic Sans MS" panose="030F0902030302020204" pitchFamily="66" charset="0"/>
                <a:cs typeface="Times New Roman"/>
              </a:rPr>
              <a:t>B</a:t>
            </a:r>
            <a:r>
              <a:rPr lang="en-US" sz="1600" dirty="0">
                <a:latin typeface="Comic Sans MS" panose="030F0902030302020204" pitchFamily="66" charset="0"/>
                <a:cs typeface="Times New Roman"/>
              </a:rPr>
              <a:t>, Q</a:t>
            </a:r>
            <a:r>
              <a:rPr lang="en-US" sz="1600" baseline="32000" dirty="0">
                <a:latin typeface="Comic Sans MS" panose="030F0902030302020204" pitchFamily="66" charset="0"/>
                <a:cs typeface="Times New Roman"/>
              </a:rPr>
              <a:t>2</a:t>
            </a:r>
            <a:endParaRPr lang="en-US" sz="1600" dirty="0">
              <a:latin typeface="Comic Sans MS" panose="030F0902030302020204" pitchFamily="66" charset="0"/>
              <a:cs typeface="Times New Roman"/>
            </a:endParaRPr>
          </a:p>
          <a:p>
            <a:pPr marL="285750" lvl="2" indent="-285750">
              <a:lnSpc>
                <a:spcPct val="100000"/>
              </a:lnSpc>
              <a:spcBef>
                <a:spcPts val="0"/>
              </a:spcBef>
              <a:buClr>
                <a:srgbClr val="FF00FF"/>
              </a:buClr>
              <a:buFont typeface="Wingdings" charset="2"/>
              <a:buChar char="q"/>
            </a:pPr>
            <a:r>
              <a:rPr lang="en-US" sz="1600" dirty="0">
                <a:latin typeface="Comic Sans MS" panose="030F0902030302020204" pitchFamily="66" charset="0"/>
                <a:cs typeface="Times New Roman"/>
              </a:rPr>
              <a:t>initial and final state effects can be cleanly disentangled</a:t>
            </a:r>
          </a:p>
          <a:p>
            <a:pPr marL="742950" lvl="3" indent="-285750">
              <a:buClr>
                <a:srgbClr val="FF00FF"/>
              </a:buClr>
              <a:buFont typeface="Wingdings" pitchFamily="2" charset="2"/>
              <a:buChar char="Ø"/>
            </a:pPr>
            <a:r>
              <a:rPr lang="en-US" sz="1600" dirty="0">
                <a:latin typeface="Comic Sans MS" panose="030F0902030302020204" pitchFamily="66" charset="0"/>
                <a:cs typeface="Times New Roman"/>
              </a:rPr>
              <a:t>inclusive measurements of Structure functions only sensitive to initial state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D345446-1163-5F43-B259-6CF0B194346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02710" y="1409937"/>
            <a:ext cx="2011480" cy="1331926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C610D22F-C6B7-224D-962C-7686717BC632}"/>
              </a:ext>
            </a:extLst>
          </p:cNvPr>
          <p:cNvSpPr txBox="1"/>
          <p:nvPr/>
        </p:nvSpPr>
        <p:spPr>
          <a:xfrm>
            <a:off x="3390790" y="982678"/>
            <a:ext cx="30668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40FF"/>
                </a:solidFill>
                <a:latin typeface="Comic Sans MS" panose="030F0902030302020204" pitchFamily="66" charset="0"/>
                <a:cs typeface="Times New Roman"/>
              </a:rPr>
              <a:t>Ultra-Peripheral</a:t>
            </a:r>
            <a:r>
              <a:rPr lang="en-US" dirty="0">
                <a:solidFill>
                  <a:srgbClr val="0000FF"/>
                </a:solidFill>
                <a:latin typeface="Comic Sans MS" panose="030F0902030302020204" pitchFamily="66" charset="0"/>
                <a:cs typeface="Times New Roman"/>
              </a:rPr>
              <a:t> Collisions: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DFECD8C-2DDB-1744-ADC7-D3A18A229C90}"/>
              </a:ext>
            </a:extLst>
          </p:cNvPr>
          <p:cNvSpPr txBox="1"/>
          <p:nvPr/>
        </p:nvSpPr>
        <p:spPr>
          <a:xfrm>
            <a:off x="3293732" y="2804605"/>
            <a:ext cx="315113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40FF"/>
              </a:buClr>
              <a:buFont typeface="Wingdings" charset="2"/>
              <a:buChar char="q"/>
            </a:pPr>
            <a:r>
              <a:rPr lang="en-US" sz="1600" dirty="0">
                <a:latin typeface="Comic Sans MS" panose="030F0902030302020204" pitchFamily="66" charset="0"/>
                <a:cs typeface="Times New Roman"/>
              </a:rPr>
              <a:t>Photon induced process</a:t>
            </a:r>
          </a:p>
          <a:p>
            <a:pPr marL="285750" indent="-285750">
              <a:buClr>
                <a:srgbClr val="0000FF"/>
              </a:buClr>
              <a:buFont typeface="Wingdings" charset="2"/>
              <a:buChar char="q"/>
            </a:pPr>
            <a:r>
              <a:rPr lang="en-US" sz="1600" dirty="0">
                <a:latin typeface="Comic Sans MS" panose="030F0902030302020204" pitchFamily="66" charset="0"/>
                <a:cs typeface="Times New Roman"/>
              </a:rPr>
              <a:t>no simple access to </a:t>
            </a:r>
            <a:r>
              <a:rPr lang="en-US" sz="1600" dirty="0" err="1">
                <a:latin typeface="Comic Sans MS" panose="030F0902030302020204" pitchFamily="66" charset="0"/>
                <a:cs typeface="Times New Roman"/>
              </a:rPr>
              <a:t>parton</a:t>
            </a:r>
            <a:r>
              <a:rPr lang="en-US" sz="1600" dirty="0">
                <a:latin typeface="Comic Sans MS" panose="030F0902030302020204" pitchFamily="66" charset="0"/>
                <a:cs typeface="Times New Roman"/>
              </a:rPr>
              <a:t> kinematics:</a:t>
            </a:r>
          </a:p>
          <a:p>
            <a:pPr>
              <a:buClr>
                <a:srgbClr val="0000FF"/>
              </a:buClr>
            </a:pPr>
            <a:r>
              <a:rPr lang="en-US" sz="1600" dirty="0">
                <a:latin typeface="Comic Sans MS" panose="030F0902030302020204" pitchFamily="66" charset="0"/>
                <a:cs typeface="Times New Roman"/>
              </a:rPr>
              <a:t>     </a:t>
            </a:r>
            <a:r>
              <a:rPr lang="en-US" sz="1600" dirty="0">
                <a:latin typeface="Symbol" pitchFamily="2" charset="2"/>
                <a:cs typeface="Times New Roman"/>
              </a:rPr>
              <a:t>h</a:t>
            </a:r>
            <a:r>
              <a:rPr lang="en-US" sz="1600" dirty="0">
                <a:latin typeface="Comic Sans MS" panose="030F0902030302020204" pitchFamily="66" charset="0"/>
                <a:cs typeface="Times New Roman"/>
              </a:rPr>
              <a:t> </a:t>
            </a:r>
            <a:r>
              <a:rPr lang="en-US" sz="1600" dirty="0">
                <a:latin typeface="Comic Sans MS" panose="030F0902030302020204" pitchFamily="66" charset="0"/>
                <a:cs typeface="Times New Roman"/>
                <a:sym typeface="Wingdings"/>
              </a:rPr>
              <a:t> x; M</a:t>
            </a:r>
            <a:r>
              <a:rPr lang="en-US" sz="1600" baseline="30000" dirty="0">
                <a:latin typeface="Comic Sans MS" panose="030F0902030302020204" pitchFamily="66" charset="0"/>
                <a:cs typeface="Times New Roman"/>
                <a:sym typeface="Wingdings"/>
              </a:rPr>
              <a:t>2</a:t>
            </a:r>
            <a:r>
              <a:rPr lang="en-US" sz="1600" dirty="0">
                <a:latin typeface="Comic Sans MS" panose="030F0902030302020204" pitchFamily="66" charset="0"/>
                <a:cs typeface="Times New Roman"/>
                <a:sym typeface="Wingdings"/>
              </a:rPr>
              <a:t> Q</a:t>
            </a:r>
            <a:r>
              <a:rPr lang="en-US" sz="1600" baseline="30000" dirty="0">
                <a:latin typeface="Comic Sans MS" panose="030F0902030302020204" pitchFamily="66" charset="0"/>
                <a:cs typeface="Times New Roman"/>
                <a:sym typeface="Wingdings"/>
              </a:rPr>
              <a:t>2 </a:t>
            </a:r>
            <a:r>
              <a:rPr lang="en-US" sz="1600" dirty="0">
                <a:latin typeface="Comic Sans MS" panose="030F0902030302020204" pitchFamily="66" charset="0"/>
                <a:cs typeface="Times New Roman"/>
                <a:sym typeface="Wingdings"/>
              </a:rPr>
              <a:t>can only be </a:t>
            </a:r>
          </a:p>
          <a:p>
            <a:pPr>
              <a:buClr>
                <a:srgbClr val="0000FF"/>
              </a:buClr>
            </a:pPr>
            <a:r>
              <a:rPr lang="en-US" sz="1600" dirty="0">
                <a:latin typeface="Comic Sans MS" panose="030F0902030302020204" pitchFamily="66" charset="0"/>
                <a:cs typeface="Times New Roman"/>
                <a:sym typeface="Wingdings"/>
              </a:rPr>
              <a:t>     varied by VM</a:t>
            </a:r>
          </a:p>
          <a:p>
            <a:pPr marL="285750" indent="-285750">
              <a:buClr>
                <a:srgbClr val="00B050"/>
              </a:buClr>
              <a:buFont typeface="Wingdings" pitchFamily="2" charset="2"/>
              <a:buChar char="q"/>
            </a:pPr>
            <a:r>
              <a:rPr lang="en-US" sz="1600" dirty="0">
                <a:latin typeface="Comic Sans MS" panose="030F0902030302020204" pitchFamily="66" charset="0"/>
                <a:cs typeface="Times New Roman"/>
                <a:sym typeface="Wingdings"/>
              </a:rPr>
              <a:t>access to initial state</a:t>
            </a:r>
          </a:p>
        </p:txBody>
      </p:sp>
    </p:spTree>
    <p:extLst>
      <p:ext uri="{BB962C8B-B14F-4D97-AF65-F5344CB8AC3E}">
        <p14:creationId xmlns:p14="http://schemas.microsoft.com/office/powerpoint/2010/main" val="2370544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5" grpId="0"/>
      <p:bldP spid="1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36" name="Picture 33" descr="sidis-diagram.eps">
            <a:extLst>
              <a:ext uri="{FF2B5EF4-FFF2-40B4-BE49-F238E27FC236}">
                <a16:creationId xmlns:a16="http://schemas.microsoft.com/office/drawing/2014/main" id="{6D6FC5EE-5E38-8A4A-B473-1D8E9339D08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6051" y="427261"/>
            <a:ext cx="3351214" cy="23937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" name="Date Placeholder 57">
            <a:extLst>
              <a:ext uri="{FF2B5EF4-FFF2-40B4-BE49-F238E27FC236}">
                <a16:creationId xmlns:a16="http://schemas.microsoft.com/office/drawing/2014/main" id="{8CF57152-720F-7D48-ADC2-C14F4A9A4C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rbel" panose="020B0503020204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Corbel" panose="020B0503020204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Corbel" panose="020B0503020204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Corbel" panose="020B0503020204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Corbel" panose="020B0503020204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ja-JP" sz="1100">
                <a:latin typeface="Comic Sans MS" panose="030F0902030302020204" pitchFamily="66" charset="0"/>
                <a:ea typeface="ＭＳ ゴシック" panose="020B0609070205080204" pitchFamily="49" charset="-128"/>
              </a:rPr>
              <a:t>E.C. Aschenauer</a:t>
            </a:r>
          </a:p>
        </p:txBody>
      </p:sp>
      <p:sp>
        <p:nvSpPr>
          <p:cNvPr id="73743" name="Footer Placeholder 3">
            <a:extLst>
              <a:ext uri="{FF2B5EF4-FFF2-40B4-BE49-F238E27FC236}">
                <a16:creationId xmlns:a16="http://schemas.microsoft.com/office/drawing/2014/main" id="{5BFF3AE9-15FF-4F45-936F-EFE857F66A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rbel" panose="020B0503020204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Corbel" panose="020B0503020204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Corbel" panose="020B0503020204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Corbel" panose="020B0503020204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Corbel" panose="020B0503020204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100">
                <a:solidFill>
                  <a:srgbClr val="CC66FF"/>
                </a:solidFill>
                <a:latin typeface="Comic Sans MS" panose="030F0902030302020204" pitchFamily="66" charset="0"/>
              </a:rPr>
              <a:t>CTEQ - Summer School, July 2019</a:t>
            </a:r>
            <a:endParaRPr lang="it-IT" altLang="en-US" sz="1100">
              <a:solidFill>
                <a:srgbClr val="CC66FF"/>
              </a:solidFill>
              <a:latin typeface="Comic Sans MS" panose="030F0902030302020204" pitchFamily="66" charset="0"/>
            </a:endParaRPr>
          </a:p>
        </p:txBody>
      </p:sp>
      <p:sp>
        <p:nvSpPr>
          <p:cNvPr id="31" name="Slide Number Placeholder 2">
            <a:extLst>
              <a:ext uri="{FF2B5EF4-FFF2-40B4-BE49-F238E27FC236}">
                <a16:creationId xmlns:a16="http://schemas.microsoft.com/office/drawing/2014/main" id="{1887EFEA-C499-3A46-958F-C7A49F8D6B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rbel" panose="020B0503020204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Corbel" panose="020B0503020204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Corbel" panose="020B0503020204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Corbel" panose="020B0503020204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Corbel" panose="020B0503020204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it-IT" altLang="en-US" sz="1100" b="1" dirty="0">
                <a:latin typeface="Comic Sans MS" panose="030F0902030302020204" pitchFamily="66" charset="0"/>
              </a:rPr>
              <a:t>E.C. </a:t>
            </a:r>
            <a:r>
              <a:rPr lang="it-IT" altLang="en-US" sz="1100" b="1" dirty="0" err="1">
                <a:latin typeface="Comic Sans MS" panose="030F0902030302020204" pitchFamily="66" charset="0"/>
              </a:rPr>
              <a:t>Aschenauer</a:t>
            </a:r>
            <a:endParaRPr lang="it-IT" altLang="en-US" sz="1100" b="1" dirty="0">
              <a:latin typeface="Comic Sans MS" panose="030F0902030302020204" pitchFamily="66" charset="0"/>
            </a:endParaRPr>
          </a:p>
        </p:txBody>
      </p:sp>
      <p:sp>
        <p:nvSpPr>
          <p:cNvPr id="657410" name="Rectangle 2">
            <a:extLst>
              <a:ext uri="{FF2B5EF4-FFF2-40B4-BE49-F238E27FC236}">
                <a16:creationId xmlns:a16="http://schemas.microsoft.com/office/drawing/2014/main" id="{0E24D98A-A566-AC49-B4EE-C860DEF5E523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>
                <a:latin typeface="Comic Sans MS" panose="030F0902030302020204" pitchFamily="66" charset="0"/>
                <a:ea typeface="ＭＳ Ｐゴシック" panose="020B0600070205080204" pitchFamily="34" charset="-128"/>
              </a:rPr>
              <a:t>Deep Inelastic Scattering</a:t>
            </a:r>
            <a:endParaRPr lang="en-GB" altLang="en-US">
              <a:latin typeface="Comic Sans MS" panose="030F0902030302020204" pitchFamily="66" charset="0"/>
              <a:ea typeface="ＭＳ Ｐゴシック" panose="020B0600070205080204" pitchFamily="34" charset="-128"/>
            </a:endParaRPr>
          </a:p>
        </p:txBody>
      </p:sp>
      <p:graphicFrame>
        <p:nvGraphicFramePr>
          <p:cNvPr id="73730" name="Object 2">
            <a:extLst>
              <a:ext uri="{FF2B5EF4-FFF2-40B4-BE49-F238E27FC236}">
                <a16:creationId xmlns:a16="http://schemas.microsoft.com/office/drawing/2014/main" id="{47581389-C14E-304F-9D4A-94CF49E4915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80136186"/>
              </p:ext>
            </p:extLst>
          </p:nvPr>
        </p:nvGraphicFramePr>
        <p:xfrm>
          <a:off x="296863" y="782913"/>
          <a:ext cx="444512" cy="1967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751" name="Equation" r:id="rId4" imgW="17843500" imgH="7899400" progId="Equation.DSMT4">
                  <p:embed/>
                </p:oleObj>
              </mc:Choice>
              <mc:Fallback>
                <p:oleObj name="Equation" r:id="rId4" imgW="17843500" imgH="7899400" progId="Equation.DSMT4">
                  <p:embed/>
                  <p:pic>
                    <p:nvPicPr>
                      <p:cNvPr id="73730" name="Object 2">
                        <a:extLst>
                          <a:ext uri="{FF2B5EF4-FFF2-40B4-BE49-F238E27FC236}">
                            <a16:creationId xmlns:a16="http://schemas.microsoft.com/office/drawing/2014/main" id="{47581389-C14E-304F-9D4A-94CF49E49154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6863" y="782913"/>
                        <a:ext cx="444512" cy="19675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3731" name="Object 3">
            <a:extLst>
              <a:ext uri="{FF2B5EF4-FFF2-40B4-BE49-F238E27FC236}">
                <a16:creationId xmlns:a16="http://schemas.microsoft.com/office/drawing/2014/main" id="{B40BE4A0-7B72-244A-A386-918C0705474B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86181955"/>
              </p:ext>
            </p:extLst>
          </p:nvPr>
        </p:nvGraphicFramePr>
        <p:xfrm>
          <a:off x="2535486" y="636677"/>
          <a:ext cx="561105" cy="1967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752" name="Equation" r:id="rId6" imgW="22529800" imgH="7899400" progId="Equation.DSMT4">
                  <p:embed/>
                </p:oleObj>
              </mc:Choice>
              <mc:Fallback>
                <p:oleObj name="Equation" r:id="rId6" imgW="22529800" imgH="7899400" progId="Equation.DSMT4">
                  <p:embed/>
                  <p:pic>
                    <p:nvPicPr>
                      <p:cNvPr id="73731" name="Object 3">
                        <a:extLst>
                          <a:ext uri="{FF2B5EF4-FFF2-40B4-BE49-F238E27FC236}">
                            <a16:creationId xmlns:a16="http://schemas.microsoft.com/office/drawing/2014/main" id="{B40BE4A0-7B72-244A-A386-918C0705474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35486" y="636677"/>
                        <a:ext cx="561105" cy="19675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7421" name="Text Box 13">
            <a:extLst>
              <a:ext uri="{FF2B5EF4-FFF2-40B4-BE49-F238E27FC236}">
                <a16:creationId xmlns:a16="http://schemas.microsoft.com/office/drawing/2014/main" id="{DFFB2A80-8005-134C-8583-BAE549320EC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3357" y="3849988"/>
            <a:ext cx="18891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rbel" panose="020B0503020204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Corbel" panose="020B0503020204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Corbel" panose="020B0503020204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Corbel" panose="020B0503020204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Corbel" panose="020B0503020204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 dirty="0">
                <a:effectLst>
                  <a:outerShdw blurRad="38100" dist="38100" dir="2700000" algn="tl">
                    <a:srgbClr val="4E5B6F"/>
                  </a:outerShdw>
                </a:effectLst>
                <a:latin typeface="Comic Sans MS" panose="030F0902030302020204" pitchFamily="66" charset="0"/>
              </a:rPr>
              <a:t>cross section:</a:t>
            </a:r>
            <a:endParaRPr lang="en-GB" altLang="en-US" sz="1800" dirty="0">
              <a:effectLst>
                <a:outerShdw blurRad="38100" dist="38100" dir="2700000" algn="tl">
                  <a:srgbClr val="4E5B6F"/>
                </a:outerShdw>
              </a:effectLst>
              <a:latin typeface="Comic Sans MS" panose="030F0902030302020204" pitchFamily="66" charset="0"/>
            </a:endParaRPr>
          </a:p>
        </p:txBody>
      </p:sp>
      <p:grpSp>
        <p:nvGrpSpPr>
          <p:cNvPr id="73748" name="Group 14">
            <a:extLst>
              <a:ext uri="{FF2B5EF4-FFF2-40B4-BE49-F238E27FC236}">
                <a16:creationId xmlns:a16="http://schemas.microsoft.com/office/drawing/2014/main" id="{BA00105C-5889-EA43-914D-D3E618D26600}"/>
              </a:ext>
            </a:extLst>
          </p:cNvPr>
          <p:cNvGrpSpPr>
            <a:grpSpLocks/>
          </p:cNvGrpSpPr>
          <p:nvPr/>
        </p:nvGrpSpPr>
        <p:grpSpPr bwMode="auto">
          <a:xfrm>
            <a:off x="4763" y="2130292"/>
            <a:ext cx="1441265" cy="935037"/>
            <a:chOff x="99" y="2137"/>
            <a:chExt cx="1039" cy="589"/>
          </a:xfrm>
        </p:grpSpPr>
        <p:sp>
          <p:nvSpPr>
            <p:cNvPr id="657423" name="Oval 15">
              <a:extLst>
                <a:ext uri="{FF2B5EF4-FFF2-40B4-BE49-F238E27FC236}">
                  <a16:creationId xmlns:a16="http://schemas.microsoft.com/office/drawing/2014/main" id="{9F865712-BFCC-3F46-8789-512D04F538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" y="2137"/>
              <a:ext cx="1039" cy="377"/>
            </a:xfrm>
            <a:prstGeom prst="ellipse">
              <a:avLst/>
            </a:prstGeom>
            <a:noFill/>
            <a:ln w="31750">
              <a:solidFill>
                <a:srgbClr val="FF00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657424" name="Text Box 16">
              <a:extLst>
                <a:ext uri="{FF2B5EF4-FFF2-40B4-BE49-F238E27FC236}">
                  <a16:creationId xmlns:a16="http://schemas.microsoft.com/office/drawing/2014/main" id="{2C6FEF66-CA63-0343-9A93-F1A98DC9802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59" y="2476"/>
              <a:ext cx="328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rbel" panose="020B050302020402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orbel" panose="020B050302020402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orbel" panose="020B050302020402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orbel" panose="020B050302020402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orbel" panose="020B050302020402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rbel" panose="020B050302020402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rbel" panose="020B050302020402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rbel" panose="020B050302020402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rbel" panose="020B0503020204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r>
                <a:rPr lang="en-US" altLang="en-US" sz="1800" dirty="0">
                  <a:solidFill>
                    <a:srgbClr val="FF66FF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Comic Sans MS" panose="030F0902030302020204" pitchFamily="66" charset="0"/>
                </a:rPr>
                <a:t>DF</a:t>
              </a:r>
              <a:endParaRPr lang="en-GB" altLang="en-US" sz="1800" dirty="0">
                <a:solidFill>
                  <a:srgbClr val="FF66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anose="030F0902030302020204" pitchFamily="66" charset="0"/>
              </a:endParaRPr>
            </a:p>
          </p:txBody>
        </p:sp>
      </p:grpSp>
      <p:grpSp>
        <p:nvGrpSpPr>
          <p:cNvPr id="73749" name="Group 17">
            <a:extLst>
              <a:ext uri="{FF2B5EF4-FFF2-40B4-BE49-F238E27FC236}">
                <a16:creationId xmlns:a16="http://schemas.microsoft.com/office/drawing/2014/main" id="{C5187CA1-FB1E-A245-A898-B579AE6087C8}"/>
              </a:ext>
            </a:extLst>
          </p:cNvPr>
          <p:cNvGrpSpPr>
            <a:grpSpLocks/>
          </p:cNvGrpSpPr>
          <p:nvPr/>
        </p:nvGrpSpPr>
        <p:grpSpPr bwMode="auto">
          <a:xfrm>
            <a:off x="2251723" y="965702"/>
            <a:ext cx="1571015" cy="1899341"/>
            <a:chOff x="2203" y="969"/>
            <a:chExt cx="1191" cy="1534"/>
          </a:xfrm>
        </p:grpSpPr>
        <p:sp>
          <p:nvSpPr>
            <p:cNvPr id="657426" name="Oval 18">
              <a:extLst>
                <a:ext uri="{FF2B5EF4-FFF2-40B4-BE49-F238E27FC236}">
                  <a16:creationId xmlns:a16="http://schemas.microsoft.com/office/drawing/2014/main" id="{EE5CB754-E16B-E140-AD76-070AFC27EA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03" y="969"/>
              <a:ext cx="1097" cy="1527"/>
            </a:xfrm>
            <a:prstGeom prst="ellipse">
              <a:avLst/>
            </a:prstGeom>
            <a:noFill/>
            <a:ln w="38100">
              <a:solidFill>
                <a:srgbClr val="00FF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  <a:ea typeface="ＭＳ Ｐゴシック" charset="-128"/>
                <a:cs typeface="ＭＳ Ｐゴシック" charset="-128"/>
              </a:endParaRPr>
            </a:p>
          </p:txBody>
        </p:sp>
        <p:sp>
          <p:nvSpPr>
            <p:cNvPr id="657427" name="Text Box 19">
              <a:extLst>
                <a:ext uri="{FF2B5EF4-FFF2-40B4-BE49-F238E27FC236}">
                  <a16:creationId xmlns:a16="http://schemas.microsoft.com/office/drawing/2014/main" id="{2F5D2BB5-E4D1-5142-BCF7-D9D287D41BE8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084" y="2253"/>
              <a:ext cx="310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orbel" panose="020B0503020204020204" pitchFamily="34" charset="0"/>
                  <a:ea typeface="ＭＳ Ｐゴシック" panose="020B0600070205080204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Corbel" panose="020B0503020204020204" pitchFamily="34" charset="0"/>
                  <a:ea typeface="ＭＳ Ｐゴシック" panose="020B0600070205080204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Corbel" panose="020B0503020204020204" pitchFamily="34" charset="0"/>
                  <a:ea typeface="ＭＳ Ｐゴシック" panose="020B0600070205080204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Corbel" panose="020B0503020204020204" pitchFamily="34" charset="0"/>
                  <a:ea typeface="ＭＳ Ｐゴシック" panose="020B0600070205080204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Corbel" panose="020B0503020204020204" pitchFamily="34" charset="0"/>
                  <a:ea typeface="ＭＳ Ｐゴシック" panose="020B0600070205080204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rbel" panose="020B0503020204020204" pitchFamily="34" charset="0"/>
                  <a:ea typeface="ＭＳ Ｐゴシック" panose="020B0600070205080204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rbel" panose="020B0503020204020204" pitchFamily="34" charset="0"/>
                  <a:ea typeface="ＭＳ Ｐゴシック" panose="020B0600070205080204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rbel" panose="020B0503020204020204" pitchFamily="34" charset="0"/>
                  <a:ea typeface="ＭＳ Ｐゴシック" panose="020B0600070205080204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orbel" panose="020B0503020204020204" pitchFamily="34" charset="0"/>
                  <a:ea typeface="ＭＳ Ｐゴシック" panose="020B0600070205080204" pitchFamily="34" charset="-128"/>
                </a:defRPr>
              </a:lvl9pPr>
            </a:lstStyle>
            <a:p>
              <a:pPr eaLnBrk="1" hangingPunct="1"/>
              <a:r>
                <a:rPr lang="en-US" altLang="en-US" sz="1800" dirty="0">
                  <a:solidFill>
                    <a:srgbClr val="66FF33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latin typeface="Comic Sans MS" panose="030F0902030302020204" pitchFamily="66" charset="0"/>
                </a:rPr>
                <a:t>FF</a:t>
              </a:r>
              <a:endParaRPr lang="en-GB" altLang="en-US" sz="1800" dirty="0">
                <a:solidFill>
                  <a:srgbClr val="66FF33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anose="030F0902030302020204" pitchFamily="66" charset="0"/>
              </a:endParaRPr>
            </a:p>
          </p:txBody>
        </p:sp>
      </p:grpSp>
      <p:graphicFrame>
        <p:nvGraphicFramePr>
          <p:cNvPr id="73732" name="Object 4">
            <a:extLst>
              <a:ext uri="{FF2B5EF4-FFF2-40B4-BE49-F238E27FC236}">
                <a16:creationId xmlns:a16="http://schemas.microsoft.com/office/drawing/2014/main" id="{37688870-DBBF-C343-BBF8-85A9C6D8DFA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69955926"/>
              </p:ext>
            </p:extLst>
          </p:nvPr>
        </p:nvGraphicFramePr>
        <p:xfrm>
          <a:off x="2057400" y="3599616"/>
          <a:ext cx="2184400" cy="80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753" name="Equation" r:id="rId8" imgW="8737600" imgH="3200400" progId="Equation.DSMT4">
                  <p:embed/>
                </p:oleObj>
              </mc:Choice>
              <mc:Fallback>
                <p:oleObj name="Equation" r:id="rId8" imgW="8737600" imgH="3200400" progId="Equation.DSMT4">
                  <p:embed/>
                  <p:pic>
                    <p:nvPicPr>
                      <p:cNvPr id="73732" name="Object 4">
                        <a:extLst>
                          <a:ext uri="{FF2B5EF4-FFF2-40B4-BE49-F238E27FC236}">
                            <a16:creationId xmlns:a16="http://schemas.microsoft.com/office/drawing/2014/main" id="{37688870-DBBF-C343-BBF8-85A9C6D8DFAE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7400" y="3599616"/>
                        <a:ext cx="2184400" cy="800100"/>
                      </a:xfrm>
                      <a:prstGeom prst="rect">
                        <a:avLst/>
                      </a:prstGeom>
                      <a:solidFill>
                        <a:schemeClr val="bg1">
                          <a:lumMod val="75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57429" name="Object 5">
            <a:extLst>
              <a:ext uri="{FF2B5EF4-FFF2-40B4-BE49-F238E27FC236}">
                <a16:creationId xmlns:a16="http://schemas.microsoft.com/office/drawing/2014/main" id="{E683A19A-F067-BE45-B9A0-077BF7CBAAE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41433315"/>
              </p:ext>
            </p:extLst>
          </p:nvPr>
        </p:nvGraphicFramePr>
        <p:xfrm>
          <a:off x="296863" y="4496806"/>
          <a:ext cx="8610600" cy="825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754" name="Equation" r:id="rId10" imgW="8610600" imgH="825500" progId="Equation.DSMT4">
                  <p:embed/>
                </p:oleObj>
              </mc:Choice>
              <mc:Fallback>
                <p:oleObj name="Equation" r:id="rId10" imgW="8610600" imgH="825500" progId="Equation.DSMT4">
                  <p:embed/>
                  <p:pic>
                    <p:nvPicPr>
                      <p:cNvPr id="657429" name="Object 5">
                        <a:extLst>
                          <a:ext uri="{FF2B5EF4-FFF2-40B4-BE49-F238E27FC236}">
                            <a16:creationId xmlns:a16="http://schemas.microsoft.com/office/drawing/2014/main" id="{E683A19A-F067-BE45-B9A0-077BF7CBAAE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6863" y="4496806"/>
                        <a:ext cx="8610600" cy="825500"/>
                      </a:xfrm>
                      <a:prstGeom prst="rect">
                        <a:avLst/>
                      </a:prstGeom>
                      <a:solidFill>
                        <a:schemeClr val="bg1">
                          <a:lumMod val="75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57430" name="Object 6">
            <a:extLst>
              <a:ext uri="{FF2B5EF4-FFF2-40B4-BE49-F238E27FC236}">
                <a16:creationId xmlns:a16="http://schemas.microsoft.com/office/drawing/2014/main" id="{A8AB51B8-C5A6-FE46-B4B9-122CBB42A607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70889013"/>
              </p:ext>
            </p:extLst>
          </p:nvPr>
        </p:nvGraphicFramePr>
        <p:xfrm>
          <a:off x="1083336" y="5417900"/>
          <a:ext cx="7010400" cy="774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755" name="Equation" r:id="rId12" imgW="14020800" imgH="1549400" progId="Equation.DSMT4">
                  <p:embed/>
                </p:oleObj>
              </mc:Choice>
              <mc:Fallback>
                <p:oleObj name="Equation" r:id="rId12" imgW="14020800" imgH="1549400" progId="Equation.DSMT4">
                  <p:embed/>
                  <p:pic>
                    <p:nvPicPr>
                      <p:cNvPr id="657430" name="Object 6">
                        <a:extLst>
                          <a:ext uri="{FF2B5EF4-FFF2-40B4-BE49-F238E27FC236}">
                            <a16:creationId xmlns:a16="http://schemas.microsoft.com/office/drawing/2014/main" id="{A8AB51B8-C5A6-FE46-B4B9-122CBB42A60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83336" y="5417900"/>
                        <a:ext cx="7010400" cy="774700"/>
                      </a:xfrm>
                      <a:prstGeom prst="rect">
                        <a:avLst/>
                      </a:prstGeom>
                      <a:solidFill>
                        <a:schemeClr val="bg1">
                          <a:lumMod val="75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657431" name="AutoShape 23">
            <a:extLst>
              <a:ext uri="{FF2B5EF4-FFF2-40B4-BE49-F238E27FC236}">
                <a16:creationId xmlns:a16="http://schemas.microsoft.com/office/drawing/2014/main" id="{9D258073-48B9-A442-8B06-F392CC1AF915}"/>
              </a:ext>
            </a:extLst>
          </p:cNvPr>
          <p:cNvSpPr>
            <a:spLocks/>
          </p:cNvSpPr>
          <p:nvPr/>
        </p:nvSpPr>
        <p:spPr bwMode="auto">
          <a:xfrm rot="5400000">
            <a:off x="4379059" y="2303821"/>
            <a:ext cx="388938" cy="7913687"/>
          </a:xfrm>
          <a:prstGeom prst="rightBrace">
            <a:avLst>
              <a:gd name="adj1" fmla="val 169558"/>
              <a:gd name="adj2" fmla="val 50000"/>
            </a:avLst>
          </a:prstGeom>
          <a:noFill/>
          <a:ln w="28575">
            <a:solidFill>
              <a:srgbClr val="0432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charset="0"/>
              <a:ea typeface="ＭＳ Ｐゴシック" charset="-128"/>
              <a:cs typeface="ＭＳ Ｐゴシック" charset="-128"/>
            </a:endParaRPr>
          </a:p>
        </p:txBody>
      </p:sp>
      <p:sp>
        <p:nvSpPr>
          <p:cNvPr id="657432" name="Text Box 24">
            <a:extLst>
              <a:ext uri="{FF2B5EF4-FFF2-40B4-BE49-F238E27FC236}">
                <a16:creationId xmlns:a16="http://schemas.microsoft.com/office/drawing/2014/main" id="{B8A3D061-83F7-8643-9A79-58D331E4CB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159947" y="6367821"/>
            <a:ext cx="82586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rbel" panose="020B0503020204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Corbel" panose="020B0503020204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Corbel" panose="020B0503020204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Corbel" panose="020B0503020204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Corbel" panose="020B0503020204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 dirty="0">
                <a:solidFill>
                  <a:srgbClr val="0432FF"/>
                </a:solidFill>
                <a:effectLst>
                  <a:outerShdw blurRad="38100" dist="38100" dir="2700000" algn="tl">
                    <a:srgbClr val="4E5B6F"/>
                  </a:outerShdw>
                </a:effectLst>
                <a:latin typeface="Comic Sans MS" panose="030F0902030302020204" pitchFamily="66" charset="0"/>
              </a:rPr>
              <a:t>Spin 1</a:t>
            </a:r>
            <a:endParaRPr lang="en-GB" altLang="en-US" sz="1800" dirty="0">
              <a:solidFill>
                <a:srgbClr val="0432FF"/>
              </a:solidFill>
              <a:effectLst>
                <a:outerShdw blurRad="38100" dist="38100" dir="2700000" algn="tl">
                  <a:srgbClr val="4E5B6F"/>
                </a:outerShdw>
              </a:effectLst>
              <a:latin typeface="Comic Sans MS" panose="030F0902030302020204" pitchFamily="66" charset="0"/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E04A5556-6976-E140-BFB7-0F8930CFD97A}"/>
              </a:ext>
            </a:extLst>
          </p:cNvPr>
          <p:cNvPicPr>
            <a:picLocks noChangeAspect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7031767" y="2658153"/>
            <a:ext cx="1219200" cy="123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" name="Picture 35" descr="proton_hr_ger.jpg">
            <a:extLst>
              <a:ext uri="{FF2B5EF4-FFF2-40B4-BE49-F238E27FC236}">
                <a16:creationId xmlns:a16="http://schemas.microsoft.com/office/drawing/2014/main" id="{4772244D-0EDB-EA43-A9B7-232021751B26}"/>
              </a:ext>
            </a:extLst>
          </p:cNvPr>
          <p:cNvPicPr>
            <a:picLocks noChangeAspect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7364023" y="1716137"/>
            <a:ext cx="1133475" cy="113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47B14CD5-EC78-BA46-9CB3-99F213BE0E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44946" y="1094995"/>
            <a:ext cx="1299054" cy="646331"/>
          </a:xfrm>
          <a:prstGeom prst="rect">
            <a:avLst/>
          </a:prstGeom>
          <a:solidFill>
            <a:srgbClr val="FFFFDD"/>
          </a:solidFill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latin typeface="Comic Sans MS" panose="030F0902030302020204" pitchFamily="66" charset="0"/>
              </a:rPr>
              <a:t>Quark splits</a:t>
            </a:r>
          </a:p>
          <a:p>
            <a:r>
              <a:rPr lang="en-US" sz="1200" dirty="0">
                <a:latin typeface="Comic Sans MS" panose="030F0902030302020204" pitchFamily="66" charset="0"/>
              </a:rPr>
              <a:t>into gluon splits into quarks …</a:t>
            </a:r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A64C02A2-6025-F54B-B3EA-FBBBAD4A72AE}"/>
              </a:ext>
            </a:extLst>
          </p:cNvPr>
          <p:cNvPicPr>
            <a:picLocks noChangeAspect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4353862" y="2199072"/>
            <a:ext cx="1169987" cy="1123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FD2A3035-45C2-9D48-8FB2-1595B96F2934}"/>
              </a:ext>
            </a:extLst>
          </p:cNvPr>
          <p:cNvPicPr>
            <a:picLocks noChangeAspect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5607663" y="2471553"/>
            <a:ext cx="1295400" cy="1185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7395F7D5-ADF7-D349-BDA0-BBB3DA3B0A17}"/>
              </a:ext>
            </a:extLst>
          </p:cNvPr>
          <p:cNvPicPr>
            <a:picLocks noChangeAspect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4443470" y="923874"/>
            <a:ext cx="1212850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B1322CD6-E4E1-8646-96F3-382E4A870893}"/>
              </a:ext>
            </a:extLst>
          </p:cNvPr>
          <p:cNvPicPr>
            <a:picLocks noChangeAspect="1"/>
          </p:cNvPicPr>
          <p:nvPr/>
        </p:nvPicPr>
        <p:blipFill>
          <a:blip r:embed="rId19"/>
          <a:srcRect r="43564"/>
          <a:stretch>
            <a:fillRect/>
          </a:stretch>
        </p:blipFill>
        <p:spPr bwMode="auto">
          <a:xfrm>
            <a:off x="5744332" y="1202883"/>
            <a:ext cx="1211262" cy="116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62C70E3D-0A20-0942-8D35-5D0F570821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00671" y="1112574"/>
            <a:ext cx="1075204" cy="461665"/>
          </a:xfrm>
          <a:prstGeom prst="rect">
            <a:avLst/>
          </a:prstGeom>
          <a:solidFill>
            <a:srgbClr val="FFFFDD"/>
          </a:solidFill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200" dirty="0">
                <a:latin typeface="Comic Sans MS" panose="030F0902030302020204" pitchFamily="66" charset="0"/>
              </a:rPr>
              <a:t>Gluon splits</a:t>
            </a:r>
          </a:p>
          <a:p>
            <a:r>
              <a:rPr lang="en-US" sz="1200" dirty="0">
                <a:latin typeface="Comic Sans MS" panose="030F0902030302020204" pitchFamily="66" charset="0"/>
              </a:rPr>
              <a:t>into quarks</a:t>
            </a:r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66747432-B9FD-9A4D-A948-B3B504DD87A4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3942405" y="1843223"/>
            <a:ext cx="5186918" cy="1447714"/>
          </a:xfrm>
          <a:prstGeom prst="straightConnector1">
            <a:avLst/>
          </a:prstGeom>
          <a:noFill/>
          <a:ln w="31750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115386FC-493D-EF49-B9C4-3BF0BBD70D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75223" y="3125837"/>
            <a:ext cx="84455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/>
              <a:t>10</a:t>
            </a:r>
            <a:r>
              <a:rPr lang="en-US" sz="1600" baseline="30000"/>
              <a:t>-19</a:t>
            </a:r>
            <a:r>
              <a:rPr lang="en-US" sz="1600"/>
              <a:t>m</a:t>
            </a: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B3503E1B-5972-0C4E-A8E3-BFC2D6B27F9E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8145074" y="3017887"/>
            <a:ext cx="317500" cy="317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</p:cxnSp>
      <p:sp>
        <p:nvSpPr>
          <p:cNvPr id="50" name="TextBox 49">
            <a:extLst>
              <a:ext uri="{FF2B5EF4-FFF2-40B4-BE49-F238E27FC236}">
                <a16:creationId xmlns:a16="http://schemas.microsoft.com/office/drawing/2014/main" id="{33996D60-8338-3447-A3AA-40718EF5BE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42405" y="1986673"/>
            <a:ext cx="844550" cy="33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/>
              <a:t>10</a:t>
            </a:r>
            <a:r>
              <a:rPr lang="en-US" sz="1600" baseline="30000"/>
              <a:t>-16</a:t>
            </a:r>
            <a:r>
              <a:rPr lang="en-US" sz="1600"/>
              <a:t>m</a:t>
            </a:r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FC0DF951-2A5B-124C-8EB6-80926AAA00CD}"/>
              </a:ext>
            </a:extLst>
          </p:cNvPr>
          <p:cNvCxnSpPr>
            <a:cxnSpLocks noChangeShapeType="1"/>
          </p:cNvCxnSpPr>
          <p:nvPr/>
        </p:nvCxnSpPr>
        <p:spPr bwMode="auto">
          <a:xfrm rot="5400000">
            <a:off x="4012256" y="1878723"/>
            <a:ext cx="317500" cy="317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A031D51B-4523-714A-BA14-7E10021D8B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62769" y="3272209"/>
            <a:ext cx="43633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>
                <a:latin typeface="Comic Sans MS" panose="030F0902030302020204" pitchFamily="66" charset="0"/>
              </a:rPr>
              <a:t>√s</a:t>
            </a:r>
          </a:p>
        </p:txBody>
      </p:sp>
    </p:spTree>
    <p:extLst>
      <p:ext uri="{BB962C8B-B14F-4D97-AF65-F5344CB8AC3E}">
        <p14:creationId xmlns:p14="http://schemas.microsoft.com/office/powerpoint/2010/main" val="886733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74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574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574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574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74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574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574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6574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74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574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574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574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74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574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574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574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7431" grpId="0" animBg="1"/>
      <p:bldP spid="657432" grpId="0"/>
      <p:bldP spid="37" grpId="0" animBg="1"/>
      <p:bldP spid="42" grpId="0" animBg="1"/>
      <p:bldP spid="45" grpId="0"/>
      <p:bldP spid="50" grpId="0"/>
      <p:bldP spid="5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06173CF-C0AC-424C-B4AE-2C10D781345D}" type="slidenum">
              <a:rPr lang="it-IT"/>
              <a:pPr/>
              <a:t>19</a:t>
            </a:fld>
            <a:endParaRPr lang="it-IT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CTEQ - Summer School, July 2019</a:t>
            </a:r>
            <a:endParaRPr lang="it-IT" dirty="0"/>
          </a:p>
        </p:txBody>
      </p:sp>
      <p:sp>
        <p:nvSpPr>
          <p:cNvPr id="18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/>
              <a:t>E.C. Aschenauer</a:t>
            </a:r>
            <a:endParaRPr lang="it-IT"/>
          </a:p>
        </p:txBody>
      </p:sp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1168400"/>
            <a:ext cx="5845175" cy="4227513"/>
            <a:chOff x="1055" y="850"/>
            <a:chExt cx="3682" cy="2663"/>
          </a:xfrm>
        </p:grpSpPr>
        <p:pic>
          <p:nvPicPr>
            <p:cNvPr id="584707" name="Picture 3" descr="beschleuniger_bei_desy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055" y="850"/>
              <a:ext cx="3682" cy="26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84708" name="Picture 4" descr="H1icon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254" y="1966"/>
              <a:ext cx="374" cy="278"/>
            </a:xfrm>
            <a:prstGeom prst="rect">
              <a:avLst/>
            </a:prstGeom>
            <a:noFill/>
          </p:spPr>
        </p:pic>
        <p:pic>
          <p:nvPicPr>
            <p:cNvPr id="584709" name="Picture 5" descr="HERA-B_slogo3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075" y="2382"/>
              <a:ext cx="449" cy="3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84710" name="Picture 6" descr="zeus_small2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239" y="2050"/>
              <a:ext cx="315" cy="3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84711" name="Picture 7" descr="hermeslogo-transparent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2808" y="1675"/>
              <a:ext cx="363" cy="275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</p:pic>
      </p:grpSp>
      <p:sp>
        <p:nvSpPr>
          <p:cNvPr id="584712" name="Text Box 8"/>
          <p:cNvSpPr txBox="1">
            <a:spLocks noChangeArrowheads="1"/>
          </p:cNvSpPr>
          <p:nvPr/>
        </p:nvSpPr>
        <p:spPr bwMode="auto">
          <a:xfrm>
            <a:off x="-43129" y="5517704"/>
            <a:ext cx="5931432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dirty="0">
                <a:latin typeface="Comic Sans MS" panose="030F0902030302020204" pitchFamily="66" charset="0"/>
              </a:rPr>
              <a:t>HERA: e</a:t>
            </a:r>
            <a:r>
              <a:rPr lang="en-US" sz="2400" baseline="30000" dirty="0">
                <a:latin typeface="Comic Sans MS" panose="030F0902030302020204" pitchFamily="66" charset="0"/>
              </a:rPr>
              <a:t>+</a:t>
            </a:r>
            <a:r>
              <a:rPr lang="en-US" dirty="0">
                <a:latin typeface="Comic Sans MS" panose="030F0902030302020204" pitchFamily="66" charset="0"/>
              </a:rPr>
              <a:t>/e</a:t>
            </a:r>
            <a:r>
              <a:rPr lang="en-US" sz="2400" baseline="30000" dirty="0">
                <a:latin typeface="Comic Sans MS" panose="030F0902030302020204" pitchFamily="66" charset="0"/>
              </a:rPr>
              <a:t>- </a:t>
            </a:r>
            <a:r>
              <a:rPr lang="en-US" dirty="0">
                <a:latin typeface="Comic Sans MS" panose="030F0902030302020204" pitchFamily="66" charset="0"/>
              </a:rPr>
              <a:t>(27GeV) - proton (920 GeV) collider</a:t>
            </a:r>
          </a:p>
          <a:p>
            <a:pPr algn="ctr"/>
            <a:r>
              <a:rPr lang="en-US" dirty="0">
                <a:latin typeface="Comic Sans MS" panose="030F0902030302020204" pitchFamily="66" charset="0"/>
                <a:sym typeface="Wingdings"/>
              </a:rPr>
              <a:t>√s = 314GeV  10</a:t>
            </a:r>
            <a:r>
              <a:rPr lang="en-US" baseline="30000" dirty="0">
                <a:latin typeface="Comic Sans MS" panose="030F0902030302020204" pitchFamily="66" charset="0"/>
                <a:sym typeface="Wingdings"/>
              </a:rPr>
              <a:t>-18</a:t>
            </a:r>
            <a:r>
              <a:rPr lang="en-US" dirty="0">
                <a:latin typeface="Comic Sans MS" panose="030F0902030302020204" pitchFamily="66" charset="0"/>
                <a:sym typeface="Wingdings"/>
              </a:rPr>
              <a:t>m</a:t>
            </a:r>
          </a:p>
          <a:p>
            <a:pPr algn="ctr"/>
            <a:r>
              <a:rPr lang="en-US" dirty="0">
                <a:latin typeface="Comic Sans MS" panose="030F0902030302020204" pitchFamily="66" charset="0"/>
              </a:rPr>
              <a:t>HERA-e self-polarizing due to Sokolov-</a:t>
            </a:r>
            <a:r>
              <a:rPr lang="en-US" dirty="0" err="1">
                <a:latin typeface="Comic Sans MS" panose="030F0902030302020204" pitchFamily="66" charset="0"/>
              </a:rPr>
              <a:t>Ternov</a:t>
            </a:r>
            <a:r>
              <a:rPr lang="en-US" dirty="0">
                <a:latin typeface="Comic Sans MS" panose="030F0902030302020204" pitchFamily="66" charset="0"/>
              </a:rPr>
              <a:t> effect</a:t>
            </a:r>
          </a:p>
        </p:txBody>
      </p:sp>
      <p:sp>
        <p:nvSpPr>
          <p:cNvPr id="584713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HERA @ DESY</a:t>
            </a:r>
          </a:p>
        </p:txBody>
      </p:sp>
      <p:grpSp>
        <p:nvGrpSpPr>
          <p:cNvPr id="3" name="Group 22"/>
          <p:cNvGrpSpPr/>
          <p:nvPr/>
        </p:nvGrpSpPr>
        <p:grpSpPr>
          <a:xfrm>
            <a:off x="3327422" y="2133600"/>
            <a:ext cx="1565804" cy="1061508"/>
            <a:chOff x="2777067" y="2133600"/>
            <a:chExt cx="1565804" cy="1061508"/>
          </a:xfrm>
        </p:grpSpPr>
        <p:pic>
          <p:nvPicPr>
            <p:cNvPr id="584715" name="Picture 11" descr="photo_spec_01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3390371" y="2134658"/>
              <a:ext cx="952500" cy="1060450"/>
            </a:xfrm>
            <a:prstGeom prst="rect">
              <a:avLst/>
            </a:prstGeom>
            <a:noFill/>
          </p:spPr>
        </p:pic>
        <p:cxnSp>
          <p:nvCxnSpPr>
            <p:cNvPr id="20" name="Straight Connector 19"/>
            <p:cNvCxnSpPr/>
            <p:nvPr/>
          </p:nvCxnSpPr>
          <p:spPr bwMode="auto">
            <a:xfrm flipV="1">
              <a:off x="2777067" y="2133600"/>
              <a:ext cx="609600" cy="33020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2" name="Straight Connector 21"/>
            <p:cNvCxnSpPr/>
            <p:nvPr/>
          </p:nvCxnSpPr>
          <p:spPr bwMode="auto">
            <a:xfrm>
              <a:off x="2777067" y="2921000"/>
              <a:ext cx="601133" cy="270933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4" name="Group 29"/>
          <p:cNvGrpSpPr/>
          <p:nvPr/>
        </p:nvGrpSpPr>
        <p:grpSpPr>
          <a:xfrm>
            <a:off x="4194356" y="3547532"/>
            <a:ext cx="1655227" cy="1533992"/>
            <a:chOff x="4194356" y="3547532"/>
            <a:chExt cx="1655227" cy="1533992"/>
          </a:xfrm>
        </p:grpSpPr>
        <p:pic>
          <p:nvPicPr>
            <p:cNvPr id="24" name="Picture 23" descr="3dzeus_c.eps"/>
            <p:cNvPicPr>
              <a:picLocks noChangeAspect="1"/>
            </p:cNvPicPr>
            <p:nvPr/>
          </p:nvPicPr>
          <mc:AlternateContent xmlns:mc="http://schemas.openxmlformats.org/markup-compatibility/2006">
            <mc:Choice xmlns:ma="http://schemas.microsoft.com/office/mac/drawingml/2008/main" xmlns:mv="urn:schemas-microsoft-com:mac:vml" xmlns="" Requires="ma">
              <p:blipFill>
                <a:blip r:embed="rId9"/>
                <a:srcRect l="11769" t="14292" r="10928" b="5955"/>
                <a:stretch>
                  <a:fillRect/>
                </a:stretch>
              </p:blipFill>
            </mc:Choice>
            <mc:Fallback>
              <p:blipFill>
                <a:blip r:embed="rId10"/>
                <a:srcRect l="11769" t="14292" r="10928" b="5955"/>
                <a:stretch>
                  <a:fillRect/>
                </a:stretch>
              </p:blipFill>
            </mc:Fallback>
          </mc:AlternateContent>
          <p:spPr>
            <a:xfrm rot="10800000">
              <a:off x="4194356" y="3876217"/>
              <a:ext cx="1655227" cy="1205307"/>
            </a:xfrm>
            <a:prstGeom prst="rect">
              <a:avLst/>
            </a:prstGeom>
          </p:spPr>
        </p:pic>
        <p:cxnSp>
          <p:nvCxnSpPr>
            <p:cNvPr id="26" name="Straight Connector 25"/>
            <p:cNvCxnSpPr/>
            <p:nvPr/>
          </p:nvCxnSpPr>
          <p:spPr bwMode="auto">
            <a:xfrm rot="16200000" flipH="1">
              <a:off x="5516033" y="3560232"/>
              <a:ext cx="338667" cy="313267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28" name="Straight Connector 27"/>
            <p:cNvCxnSpPr/>
            <p:nvPr/>
          </p:nvCxnSpPr>
          <p:spPr bwMode="auto">
            <a:xfrm rot="10800000" flipV="1">
              <a:off x="4207933" y="3547533"/>
              <a:ext cx="863600" cy="330200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grpSp>
        <p:nvGrpSpPr>
          <p:cNvPr id="5" name="Group 35"/>
          <p:cNvGrpSpPr/>
          <p:nvPr/>
        </p:nvGrpSpPr>
        <p:grpSpPr>
          <a:xfrm>
            <a:off x="101599" y="779770"/>
            <a:ext cx="1716048" cy="2380943"/>
            <a:chOff x="101599" y="779770"/>
            <a:chExt cx="1716048" cy="2380943"/>
          </a:xfrm>
        </p:grpSpPr>
        <p:pic>
          <p:nvPicPr>
            <p:cNvPr id="31" name="Picture 30" descr="h1det_3d_col.gif"/>
            <p:cNvPicPr>
              <a:picLocks noChangeAspect="1"/>
            </p:cNvPicPr>
            <p:nvPr/>
          </p:nvPicPr>
          <p:blipFill>
            <a:blip r:embed="rId11"/>
            <a:srcRect t="1806" b="10231"/>
            <a:stretch>
              <a:fillRect/>
            </a:stretch>
          </p:blipFill>
          <p:spPr>
            <a:xfrm>
              <a:off x="110767" y="779770"/>
              <a:ext cx="1706880" cy="2104749"/>
            </a:xfrm>
            <a:prstGeom prst="rect">
              <a:avLst/>
            </a:prstGeom>
          </p:spPr>
        </p:pic>
        <p:cxnSp>
          <p:nvCxnSpPr>
            <p:cNvPr id="33" name="Straight Connector 32"/>
            <p:cNvCxnSpPr>
              <a:endCxn id="584708" idx="1"/>
            </p:cNvCxnSpPr>
            <p:nvPr/>
          </p:nvCxnSpPr>
          <p:spPr bwMode="auto">
            <a:xfrm rot="16200000" flipH="1">
              <a:off x="80433" y="2925233"/>
              <a:ext cx="256646" cy="214313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5" name="Straight Connector 34"/>
            <p:cNvCxnSpPr>
              <a:endCxn id="584708" idx="3"/>
            </p:cNvCxnSpPr>
            <p:nvPr/>
          </p:nvCxnSpPr>
          <p:spPr bwMode="auto">
            <a:xfrm rot="10800000" flipV="1">
              <a:off x="909639" y="2895599"/>
              <a:ext cx="902229" cy="265113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467DC53D-DFF1-2E41-A83F-756104D12261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5903912" y="1670159"/>
            <a:ext cx="3200401" cy="351768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932763A-984A-B149-A77D-CF4CF64100BE}"/>
              </a:ext>
            </a:extLst>
          </p:cNvPr>
          <p:cNvSpPr txBox="1"/>
          <p:nvPr/>
        </p:nvSpPr>
        <p:spPr>
          <a:xfrm>
            <a:off x="6183640" y="1300827"/>
            <a:ext cx="28087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 dirty="0">
                <a:solidFill>
                  <a:srgbClr val="0432FF"/>
                </a:solidFill>
                <a:latin typeface="Comic Sans MS" panose="030F0902030302020204" pitchFamily="66" charset="0"/>
              </a:rPr>
              <a:t>Situation for F</a:t>
            </a:r>
            <a:r>
              <a:rPr lang="en-US" b="1" baseline="-25000" dirty="0">
                <a:solidFill>
                  <a:srgbClr val="0432FF"/>
                </a:solidFill>
                <a:latin typeface="Comic Sans MS" panose="030F0902030302020204" pitchFamily="66" charset="0"/>
              </a:rPr>
              <a:t>2</a:t>
            </a:r>
            <a:r>
              <a:rPr lang="en-US" b="1" dirty="0">
                <a:solidFill>
                  <a:srgbClr val="0432FF"/>
                </a:solidFill>
                <a:latin typeface="Comic Sans MS" panose="030F0902030302020204" pitchFamily="66" charset="0"/>
              </a:rPr>
              <a:t> before</a:t>
            </a:r>
          </a:p>
        </p:txBody>
      </p:sp>
    </p:spTree>
    <p:extLst>
      <p:ext uri="{BB962C8B-B14F-4D97-AF65-F5344CB8AC3E}">
        <p14:creationId xmlns:p14="http://schemas.microsoft.com/office/powerpoint/2010/main" val="3686427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FDA9E38-7670-ED4A-8766-CF291B9D9E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E.C. Aschenauer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3AFE4C7-160B-8740-BEF6-9DD2B39045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CTEQ - Summer School, July 2019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41C85B-4043-0E47-8962-A33A6BF534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2913FC0-DC74-9840-A7B9-C0FC3AF299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Elementary Particles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5EA572B-E652-0F46-BCB2-6B9E27576B15}"/>
              </a:ext>
            </a:extLst>
          </p:cNvPr>
          <p:cNvSpPr txBox="1"/>
          <p:nvPr/>
        </p:nvSpPr>
        <p:spPr>
          <a:xfrm>
            <a:off x="95457" y="683923"/>
            <a:ext cx="897232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rgbClr val="0432FF"/>
              </a:buClr>
              <a:buFont typeface="Wingdings" pitchFamily="2" charset="2"/>
              <a:buChar char="q"/>
            </a:pPr>
            <a:r>
              <a:rPr lang="en-US" dirty="0">
                <a:latin typeface="Comic Sans MS" panose="030F0902030302020204" pitchFamily="66" charset="0"/>
              </a:rPr>
              <a:t>Protons, neutrons and electrons (</a:t>
            </a:r>
            <a:r>
              <a:rPr lang="en-US" dirty="0" err="1">
                <a:latin typeface="Comic Sans MS" panose="030F0902030302020204" pitchFamily="66" charset="0"/>
              </a:rPr>
              <a:t>p,n,e</a:t>
            </a:r>
            <a:r>
              <a:rPr lang="en-US" dirty="0">
                <a:latin typeface="Comic Sans MS" panose="030F0902030302020204" pitchFamily="66" charset="0"/>
              </a:rPr>
              <a:t>) build all the atoms. </a:t>
            </a:r>
          </a:p>
          <a:p>
            <a:pPr marL="285750" indent="-285750">
              <a:buClr>
                <a:srgbClr val="0432FF"/>
              </a:buClr>
              <a:buFont typeface="Wingdings" pitchFamily="2" charset="2"/>
              <a:buChar char="q"/>
            </a:pPr>
            <a:r>
              <a:rPr lang="en-US" dirty="0">
                <a:latin typeface="Comic Sans MS" panose="030F0902030302020204" pitchFamily="66" charset="0"/>
              </a:rPr>
              <a:t>Proton and neutrons make up 99.9% of the visible mass in the universe. </a:t>
            </a:r>
          </a:p>
          <a:p>
            <a:pPr marL="285750" indent="-285750">
              <a:buClr>
                <a:srgbClr val="0432FF"/>
              </a:buClr>
              <a:buFont typeface="Wingdings" pitchFamily="2" charset="2"/>
              <a:buChar char="q"/>
            </a:pPr>
            <a:r>
              <a:rPr lang="en-US" dirty="0">
                <a:latin typeface="Comic Sans MS" panose="030F0902030302020204" pitchFamily="66" charset="0"/>
              </a:rPr>
              <a:t>Dozens of new particles were discovered in the past century. </a:t>
            </a:r>
          </a:p>
          <a:p>
            <a:pPr marL="285750" indent="-285750">
              <a:buClr>
                <a:srgbClr val="0432FF"/>
              </a:buClr>
              <a:buFont typeface="Wingdings" pitchFamily="2" charset="2"/>
              <a:buChar char="q"/>
            </a:pPr>
            <a:r>
              <a:rPr lang="en-US" dirty="0">
                <a:latin typeface="Comic Sans MS" panose="030F0902030302020204" pitchFamily="66" charset="0"/>
              </a:rPr>
              <a:t>Strong interaction: strength can be 100 times the electromagnetic one </a:t>
            </a:r>
          </a:p>
          <a:p>
            <a:pPr marL="742950" lvl="1" indent="-285750">
              <a:buClr>
                <a:srgbClr val="0432FF"/>
              </a:buClr>
              <a:buFont typeface="Wingdings" pitchFamily="2" charset="2"/>
              <a:buChar char="Ø"/>
            </a:pPr>
            <a:r>
              <a:rPr lang="en-US" dirty="0">
                <a:solidFill>
                  <a:srgbClr val="0432FF"/>
                </a:solidFill>
                <a:latin typeface="Comic Sans MS" panose="030F0902030302020204" pitchFamily="66" charset="0"/>
              </a:rPr>
              <a:t>leptons (</a:t>
            </a:r>
            <a:r>
              <a:rPr lang="en-US" dirty="0" err="1">
                <a:solidFill>
                  <a:srgbClr val="0432FF"/>
                </a:solidFill>
                <a:latin typeface="Comic Sans MS" panose="030F0902030302020204" pitchFamily="66" charset="0"/>
              </a:rPr>
              <a:t>e,m,n</a:t>
            </a:r>
            <a:r>
              <a:rPr lang="en-US" dirty="0">
                <a:solidFill>
                  <a:srgbClr val="0432FF"/>
                </a:solidFill>
                <a:latin typeface="Comic Sans MS" panose="030F0902030302020204" pitchFamily="66" charset="0"/>
              </a:rPr>
              <a:t>,..): not involved in strong interaction </a:t>
            </a:r>
          </a:p>
          <a:p>
            <a:pPr marL="742950" lvl="1" indent="-285750">
              <a:buClr>
                <a:srgbClr val="0432FF"/>
              </a:buClr>
              <a:buFont typeface="Wingdings" pitchFamily="2" charset="2"/>
              <a:buChar char="Ø"/>
            </a:pPr>
            <a:r>
              <a:rPr lang="en-US" dirty="0">
                <a:solidFill>
                  <a:srgbClr val="FF0000"/>
                </a:solidFill>
                <a:latin typeface="Comic Sans MS" panose="030F0902030302020204" pitchFamily="66" charset="0"/>
              </a:rPr>
              <a:t>hadrons</a:t>
            </a:r>
            <a:r>
              <a:rPr lang="en-US" dirty="0">
                <a:latin typeface="Comic Sans MS" panose="030F0902030302020204" pitchFamily="66" charset="0"/>
              </a:rPr>
              <a:t> [mesons(</a:t>
            </a:r>
            <a:r>
              <a:rPr lang="en-US" dirty="0" err="1">
                <a:latin typeface="Comic Sans MS" panose="030F0902030302020204" pitchFamily="66" charset="0"/>
              </a:rPr>
              <a:t>p,K</a:t>
            </a:r>
            <a:r>
              <a:rPr lang="en-US" dirty="0">
                <a:latin typeface="Comic Sans MS" panose="030F0902030302020204" pitchFamily="66" charset="0"/>
              </a:rPr>
              <a:t>,…) and baryons (</a:t>
            </a:r>
            <a:r>
              <a:rPr lang="en-US" dirty="0" err="1">
                <a:latin typeface="Comic Sans MS" panose="030F0902030302020204" pitchFamily="66" charset="0"/>
              </a:rPr>
              <a:t>p,n</a:t>
            </a:r>
            <a:r>
              <a:rPr lang="en-US" dirty="0">
                <a:latin typeface="Comic Sans MS" panose="030F0902030302020204" pitchFamily="66" charset="0"/>
              </a:rPr>
              <a:t>,…)]: </a:t>
            </a:r>
            <a:r>
              <a:rPr lang="en-US" dirty="0">
                <a:solidFill>
                  <a:srgbClr val="FF0000"/>
                </a:solidFill>
                <a:latin typeface="Comic Sans MS" panose="030F0902030302020204" pitchFamily="66" charset="0"/>
              </a:rPr>
              <a:t>involved in strong interaction</a:t>
            </a:r>
            <a:r>
              <a:rPr lang="en-US" dirty="0">
                <a:latin typeface="Comic Sans MS" panose="030F0902030302020204" pitchFamily="66" charset="0"/>
              </a:rPr>
              <a:t> 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DB0FC52-CCBE-AE4B-B3ED-7F0311DB69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614" y="2757050"/>
            <a:ext cx="4537386" cy="281025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013D0FA-A088-C347-A1E1-7779055EED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0086" y="2978672"/>
            <a:ext cx="3657600" cy="3175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45A6E44-8D38-FC43-BF6C-2C2D3155E29F}"/>
              </a:ext>
            </a:extLst>
          </p:cNvPr>
          <p:cNvSpPr txBox="1"/>
          <p:nvPr/>
        </p:nvSpPr>
        <p:spPr>
          <a:xfrm>
            <a:off x="5680777" y="2583270"/>
            <a:ext cx="2326278" cy="369332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0"/>
                  <a:lumOff val="100000"/>
                </a:schemeClr>
              </a:gs>
              <a:gs pos="35000">
                <a:schemeClr val="accent1">
                  <a:lumMod val="0"/>
                  <a:lumOff val="100000"/>
                </a:schemeClr>
              </a:gs>
              <a:gs pos="100000">
                <a:srgbClr val="0432FF"/>
              </a:gs>
            </a:gsLst>
            <a:path path="circle">
              <a:fillToRect l="50000" t="-80000" r="50000" b="180000"/>
            </a:path>
            <a:tileRect/>
          </a:gradFill>
          <a:ln w="19050">
            <a:solidFill>
              <a:srgbClr val="0432FF"/>
            </a:solidFill>
          </a:ln>
        </p:spPr>
        <p:txBody>
          <a:bodyPr wrap="none" rtlCol="0">
            <a:spAutoFit/>
          </a:bodyPr>
          <a:lstStyle/>
          <a:p>
            <a:pPr algn="l"/>
            <a:r>
              <a:rPr lang="en-US" dirty="0">
                <a:latin typeface="Comic Sans MS" panose="030F0902030302020204" pitchFamily="66" charset="0"/>
              </a:rPr>
              <a:t>Electron Scattering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D5E4748-91D6-0440-AE5D-DEC03F0A2A1C}"/>
              </a:ext>
            </a:extLst>
          </p:cNvPr>
          <p:cNvSpPr txBox="1"/>
          <p:nvPr/>
        </p:nvSpPr>
        <p:spPr>
          <a:xfrm>
            <a:off x="5578707" y="6161312"/>
            <a:ext cx="2826415" cy="369332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0"/>
                  <a:lumOff val="100000"/>
                </a:schemeClr>
              </a:gs>
              <a:gs pos="35000">
                <a:schemeClr val="accent1">
                  <a:lumMod val="0"/>
                  <a:lumOff val="100000"/>
                </a:schemeClr>
              </a:gs>
              <a:gs pos="99000">
                <a:srgbClr val="FF0000"/>
              </a:gs>
            </a:gsLst>
            <a:path path="circle">
              <a:fillToRect l="50000" t="-80000" r="50000" b="180000"/>
            </a:path>
            <a:tileRect/>
          </a:gra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902030302020204" pitchFamily="66" charset="0"/>
              </a:rPr>
              <a:t>Quarks and Gluons: QCD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AEC8881-7AC3-6D42-8687-FEC62622EAC8}"/>
              </a:ext>
            </a:extLst>
          </p:cNvPr>
          <p:cNvSpPr/>
          <p:nvPr/>
        </p:nvSpPr>
        <p:spPr>
          <a:xfrm>
            <a:off x="7705861" y="4277701"/>
            <a:ext cx="576943" cy="576942"/>
          </a:xfrm>
          <a:prstGeom prst="rect">
            <a:avLst/>
          </a:prstGeom>
          <a:noFill/>
          <a:ln w="76200">
            <a:solidFill>
              <a:srgbClr val="0432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01B9198-ED20-2340-A3DF-ACAE7CC0C00E}"/>
              </a:ext>
            </a:extLst>
          </p:cNvPr>
          <p:cNvSpPr/>
          <p:nvPr/>
        </p:nvSpPr>
        <p:spPr>
          <a:xfrm>
            <a:off x="7695587" y="3118501"/>
            <a:ext cx="576943" cy="576942"/>
          </a:xfrm>
          <a:prstGeom prst="rect">
            <a:avLst/>
          </a:prstGeom>
          <a:noFill/>
          <a:ln w="76200">
            <a:solidFill>
              <a:srgbClr val="0432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B08E45F-89B4-9D40-9C8F-EFFC7BD29EEC}"/>
              </a:ext>
            </a:extLst>
          </p:cNvPr>
          <p:cNvSpPr/>
          <p:nvPr/>
        </p:nvSpPr>
        <p:spPr>
          <a:xfrm>
            <a:off x="5825447" y="3118501"/>
            <a:ext cx="1772782" cy="11592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509A307-7C70-DE40-8292-01C607F8771A}"/>
              </a:ext>
            </a:extLst>
          </p:cNvPr>
          <p:cNvSpPr/>
          <p:nvPr/>
        </p:nvSpPr>
        <p:spPr>
          <a:xfrm>
            <a:off x="7695587" y="3752848"/>
            <a:ext cx="587217" cy="52485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8805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E.C. Aschenauer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CTEQ - Summer School, July 2019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DFF1-6A7E-5841-980E-96BA788216E4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ACCESS PARTONS IN DIS</a:t>
            </a:r>
          </a:p>
        </p:txBody>
      </p:sp>
      <p:pic>
        <p:nvPicPr>
          <p:cNvPr id="6" name="Picture 5" descr="sidis-diagram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428" y="1021213"/>
            <a:ext cx="2562596" cy="172861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87129" y="640524"/>
            <a:ext cx="10236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>
                <a:solidFill>
                  <a:srgbClr val="0000FF"/>
                </a:solidFill>
                <a:latin typeface="Comic Sans MS" panose="030F0902030302020204" pitchFamily="66" charset="0"/>
              </a:rPr>
              <a:t>SIDIS: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158428" y="1049131"/>
            <a:ext cx="597089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mic Sans MS" panose="030F0902030302020204" pitchFamily="66" charset="0"/>
              </a:rPr>
              <a:t>Detect scattered lepton </a:t>
            </a:r>
            <a:r>
              <a:rPr lang="en-US" dirty="0">
                <a:solidFill>
                  <a:srgbClr val="0432FF"/>
                </a:solidFill>
                <a:latin typeface="Comic Sans MS" panose="030F0902030302020204" pitchFamily="66" charset="0"/>
              </a:rPr>
              <a:t>(DIS) </a:t>
            </a:r>
            <a:r>
              <a:rPr lang="en-US" dirty="0">
                <a:latin typeface="Comic Sans MS" panose="030F0902030302020204" pitchFamily="66" charset="0"/>
              </a:rPr>
              <a:t>in coincidence with identified hadrons </a:t>
            </a:r>
            <a:r>
              <a:rPr lang="en-US" dirty="0">
                <a:solidFill>
                  <a:srgbClr val="0432FF"/>
                </a:solidFill>
                <a:latin typeface="Comic Sans MS" panose="030F0902030302020204" pitchFamily="66" charset="0"/>
              </a:rPr>
              <a:t>(SIDIS)</a:t>
            </a:r>
          </a:p>
          <a:p>
            <a:pPr marL="285750" indent="-285750">
              <a:buClr>
                <a:srgbClr val="0432FF"/>
              </a:buClr>
              <a:buFont typeface="Wingdings" pitchFamily="2" charset="2"/>
              <a:buChar char="à"/>
            </a:pPr>
            <a:r>
              <a:rPr lang="en-US" dirty="0">
                <a:latin typeface="Comic Sans MS" panose="030F0902030302020204" pitchFamily="66" charset="0"/>
                <a:sym typeface="Wingdings" pitchFamily="2" charset="2"/>
              </a:rPr>
              <a:t>one can measure the correlation between different </a:t>
            </a:r>
          </a:p>
          <a:p>
            <a:r>
              <a:rPr lang="en-US" dirty="0">
                <a:latin typeface="Comic Sans MS" panose="030F0902030302020204" pitchFamily="66" charset="0"/>
                <a:sym typeface="Wingdings" pitchFamily="2" charset="2"/>
              </a:rPr>
              <a:t>    hadrons as </a:t>
            </a:r>
            <a:r>
              <a:rPr lang="en-US" dirty="0" err="1">
                <a:latin typeface="Comic Sans MS" panose="030F0902030302020204" pitchFamily="66" charset="0"/>
                <a:sym typeface="Wingdings" pitchFamily="2" charset="2"/>
              </a:rPr>
              <a:t>fct</a:t>
            </a:r>
            <a:r>
              <a:rPr lang="en-US" dirty="0">
                <a:latin typeface="Comic Sans MS" panose="030F0902030302020204" pitchFamily="66" charset="0"/>
                <a:sym typeface="Wingdings" pitchFamily="2" charset="2"/>
              </a:rPr>
              <a:t>. of </a:t>
            </a:r>
            <a:r>
              <a:rPr lang="en-US" dirty="0" err="1">
                <a:latin typeface="Comic Sans MS" panose="030F0902030302020204" pitchFamily="66" charset="0"/>
                <a:sym typeface="Wingdings" pitchFamily="2" charset="2"/>
              </a:rPr>
              <a:t>p</a:t>
            </a:r>
            <a:r>
              <a:rPr lang="en-US" baseline="-25000" dirty="0" err="1">
                <a:latin typeface="Comic Sans MS" panose="030F0902030302020204" pitchFamily="66" charset="0"/>
                <a:sym typeface="Wingdings" pitchFamily="2" charset="2"/>
              </a:rPr>
              <a:t>t</a:t>
            </a:r>
            <a:r>
              <a:rPr lang="en-US" dirty="0">
                <a:latin typeface="Comic Sans MS" panose="030F0902030302020204" pitchFamily="66" charset="0"/>
                <a:sym typeface="Wingdings" pitchFamily="2" charset="2"/>
              </a:rPr>
              <a:t>, z, </a:t>
            </a:r>
            <a:r>
              <a:rPr lang="en-US" dirty="0">
                <a:latin typeface="Symbol" pitchFamily="2" charset="2"/>
                <a:sym typeface="Wingdings" pitchFamily="2" charset="2"/>
              </a:rPr>
              <a:t>h</a:t>
            </a:r>
            <a:endParaRPr lang="en-US" dirty="0">
              <a:latin typeface="Comic Sans MS" panose="030F0902030302020204" pitchFamily="66" charset="0"/>
            </a:endParaRPr>
          </a:p>
          <a:p>
            <a:pPr marL="285750" indent="-285750">
              <a:buClr>
                <a:srgbClr val="0432FF"/>
              </a:buClr>
              <a:buFont typeface="Wingdings" charset="0"/>
              <a:buChar char="à"/>
            </a:pPr>
            <a:r>
              <a:rPr lang="en-US" dirty="0">
                <a:latin typeface="Comic Sans MS" panose="030F0902030302020204" pitchFamily="66" charset="0"/>
                <a:sym typeface="Wingdings"/>
              </a:rPr>
              <a:t>needs fragmentation functions to correlate</a:t>
            </a:r>
          </a:p>
          <a:p>
            <a:r>
              <a:rPr lang="en-US" dirty="0">
                <a:latin typeface="Comic Sans MS" panose="030F0902030302020204" pitchFamily="66" charset="0"/>
                <a:sym typeface="Wingdings"/>
              </a:rPr>
              <a:t>    hadron type with </a:t>
            </a:r>
            <a:r>
              <a:rPr lang="en-US" dirty="0" err="1">
                <a:latin typeface="Comic Sans MS" panose="030F0902030302020204" pitchFamily="66" charset="0"/>
                <a:sym typeface="Wingdings"/>
              </a:rPr>
              <a:t>parton</a:t>
            </a:r>
            <a:endParaRPr lang="en-US" dirty="0">
              <a:latin typeface="Comic Sans MS" panose="030F0902030302020204" pitchFamily="66" charset="0"/>
              <a:sym typeface="Wingdings"/>
            </a:endParaRPr>
          </a:p>
          <a:p>
            <a:r>
              <a:rPr lang="en-US" dirty="0">
                <a:solidFill>
                  <a:srgbClr val="0432FF"/>
                </a:solidFill>
                <a:latin typeface="Comic Sans MS" panose="030F0902030302020204" pitchFamily="66" charset="0"/>
                <a:sym typeface="Wingdings"/>
              </a:rPr>
              <a:t></a:t>
            </a:r>
            <a:r>
              <a:rPr lang="en-US" dirty="0">
                <a:latin typeface="Comic Sans MS" panose="030F0902030302020204" pitchFamily="66" charset="0"/>
                <a:sym typeface="Wingdings"/>
              </a:rPr>
              <a:t> Detector: PID over a wide range of </a:t>
            </a:r>
            <a:r>
              <a:rPr lang="en-US" dirty="0">
                <a:latin typeface="Symbol" pitchFamily="2" charset="2"/>
                <a:cs typeface="Symbol" charset="2"/>
                <a:sym typeface="Wingdings"/>
              </a:rPr>
              <a:t>h </a:t>
            </a:r>
            <a:r>
              <a:rPr lang="en-US" dirty="0">
                <a:latin typeface="Comic Sans MS" panose="030F0902030302020204" pitchFamily="66" charset="0"/>
                <a:cs typeface="Symbol" charset="2"/>
                <a:sym typeface="Wingdings"/>
              </a:rPr>
              <a:t>and p</a:t>
            </a:r>
            <a:endParaRPr lang="en-US" dirty="0">
              <a:latin typeface="Comic Sans MS" panose="030F0902030302020204" pitchFamily="66" charset="0"/>
              <a:cs typeface="Symbol" charset="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73874" y="2869104"/>
            <a:ext cx="19094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>
                <a:solidFill>
                  <a:srgbClr val="0000FF"/>
                </a:solidFill>
                <a:latin typeface="Comic Sans MS" panose="030F0902030302020204" pitchFamily="66" charset="0"/>
              </a:rPr>
              <a:t>Charge Current:</a:t>
            </a:r>
          </a:p>
        </p:txBody>
      </p:sp>
      <p:pic>
        <p:nvPicPr>
          <p:cNvPr id="10" name="Picture 9" descr="Elektron-Proton-Kollision_DIS_neutral_und_geladen_RGB_EN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4" t="49849" r="8882" b="10648"/>
          <a:stretch/>
        </p:blipFill>
        <p:spPr>
          <a:xfrm>
            <a:off x="287118" y="3313050"/>
            <a:ext cx="2186887" cy="124120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147374" y="3335140"/>
            <a:ext cx="553068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/>
                <a:cs typeface="Comic Sans MS"/>
              </a:rPr>
              <a:t>W-exchange: direct access to the quark flavor</a:t>
            </a:r>
          </a:p>
          <a:p>
            <a:r>
              <a:rPr lang="en-US" dirty="0">
                <a:latin typeface="Comic Sans MS"/>
                <a:cs typeface="Comic Sans MS"/>
              </a:rPr>
              <a:t>no FF – complementary to SIDIS</a:t>
            </a:r>
          </a:p>
          <a:p>
            <a:r>
              <a:rPr lang="en-US" dirty="0">
                <a:solidFill>
                  <a:srgbClr val="0432FF"/>
                </a:solidFill>
                <a:latin typeface="Comic Sans MS"/>
                <a:cs typeface="Comic Sans MS"/>
                <a:sym typeface="Wingdings"/>
              </a:rPr>
              <a:t></a:t>
            </a:r>
            <a:r>
              <a:rPr lang="en-US" dirty="0">
                <a:latin typeface="Comic Sans MS"/>
                <a:cs typeface="Comic Sans MS"/>
                <a:sym typeface="Wingdings"/>
              </a:rPr>
              <a:t> Detector: large rapidity coverage and large √s</a:t>
            </a:r>
            <a:r>
              <a:rPr lang="en-US" dirty="0">
                <a:latin typeface="Comic Sans MS"/>
                <a:cs typeface="Comic Sans MS"/>
              </a:rPr>
              <a:t>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87118" y="4832631"/>
            <a:ext cx="7553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>
                <a:solidFill>
                  <a:srgbClr val="0000FF"/>
                </a:solidFill>
                <a:latin typeface="Comic Sans MS" panose="030F0902030302020204" pitchFamily="66" charset="0"/>
              </a:rPr>
              <a:t>Jets:</a:t>
            </a:r>
          </a:p>
        </p:txBody>
      </p:sp>
      <p:pic>
        <p:nvPicPr>
          <p:cNvPr id="52" name="Picture 51" descr="jet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400000">
            <a:off x="685713" y="4781826"/>
            <a:ext cx="1210192" cy="2122379"/>
          </a:xfrm>
          <a:prstGeom prst="rect">
            <a:avLst/>
          </a:prstGeom>
        </p:spPr>
      </p:pic>
      <p:sp>
        <p:nvSpPr>
          <p:cNvPr id="53" name="TextBox 52"/>
          <p:cNvSpPr txBox="1"/>
          <p:nvPr/>
        </p:nvSpPr>
        <p:spPr>
          <a:xfrm>
            <a:off x="3135313" y="4724459"/>
            <a:ext cx="5083443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/>
                <a:cs typeface="Comic Sans MS"/>
              </a:rPr>
              <a:t>best observable to access </a:t>
            </a:r>
            <a:r>
              <a:rPr lang="en-US" dirty="0" err="1">
                <a:latin typeface="Comic Sans MS"/>
                <a:cs typeface="Comic Sans MS"/>
              </a:rPr>
              <a:t>parton</a:t>
            </a:r>
            <a:r>
              <a:rPr lang="en-US" dirty="0">
                <a:latin typeface="Comic Sans MS"/>
                <a:cs typeface="Comic Sans MS"/>
              </a:rPr>
              <a:t> kinematics</a:t>
            </a:r>
          </a:p>
          <a:p>
            <a:r>
              <a:rPr lang="en-US" dirty="0">
                <a:latin typeface="Comic Sans MS"/>
                <a:cs typeface="Comic Sans MS"/>
              </a:rPr>
              <a:t>tag </a:t>
            </a:r>
            <a:r>
              <a:rPr lang="en-US" dirty="0" err="1">
                <a:latin typeface="Comic Sans MS"/>
                <a:cs typeface="Comic Sans MS"/>
              </a:rPr>
              <a:t>partons</a:t>
            </a:r>
            <a:r>
              <a:rPr lang="en-US" dirty="0">
                <a:latin typeface="Comic Sans MS"/>
                <a:cs typeface="Comic Sans MS"/>
              </a:rPr>
              <a:t> through the sub-processes and </a:t>
            </a:r>
          </a:p>
          <a:p>
            <a:r>
              <a:rPr lang="en-US" dirty="0">
                <a:latin typeface="Comic Sans MS"/>
                <a:cs typeface="Comic Sans MS"/>
              </a:rPr>
              <a:t>jet substructure</a:t>
            </a:r>
          </a:p>
          <a:p>
            <a:pPr marL="285750" indent="-285750">
              <a:buClr>
                <a:srgbClr val="0000DB"/>
              </a:buClr>
              <a:buFont typeface="Wingdings" pitchFamily="2" charset="2"/>
              <a:buChar char="à"/>
            </a:pPr>
            <a:r>
              <a:rPr lang="en-US" dirty="0">
                <a:latin typeface="Comic Sans MS"/>
                <a:cs typeface="Comic Sans MS"/>
                <a:sym typeface="Wingdings"/>
              </a:rPr>
              <a:t>di-jets: relative </a:t>
            </a:r>
            <a:r>
              <a:rPr lang="en-US" dirty="0" err="1">
                <a:latin typeface="Comic Sans MS"/>
                <a:cs typeface="Comic Sans MS"/>
                <a:sym typeface="Wingdings"/>
              </a:rPr>
              <a:t>p</a:t>
            </a:r>
            <a:r>
              <a:rPr lang="en-US" baseline="-25000" dirty="0" err="1">
                <a:latin typeface="Comic Sans MS"/>
                <a:cs typeface="Comic Sans MS"/>
                <a:sym typeface="Wingdings"/>
              </a:rPr>
              <a:t>t</a:t>
            </a:r>
            <a:r>
              <a:rPr lang="en-US" dirty="0">
                <a:latin typeface="Comic Sans MS"/>
                <a:cs typeface="Comic Sans MS"/>
                <a:sym typeface="Wingdings"/>
              </a:rPr>
              <a:t> </a:t>
            </a:r>
            <a:r>
              <a:rPr lang="en-US" dirty="0">
                <a:latin typeface="Comic Sans MS"/>
                <a:cs typeface="Comic Sans MS"/>
                <a:sym typeface="Wingdings" pitchFamily="2" charset="2"/>
              </a:rPr>
              <a:t> correlated to </a:t>
            </a:r>
            <a:r>
              <a:rPr lang="en-US" dirty="0" err="1">
                <a:latin typeface="Comic Sans MS"/>
                <a:cs typeface="Comic Sans MS"/>
                <a:sym typeface="Wingdings" pitchFamily="2" charset="2"/>
              </a:rPr>
              <a:t>k</a:t>
            </a:r>
            <a:r>
              <a:rPr lang="en-US" baseline="-25000" dirty="0" err="1">
                <a:latin typeface="Comic Sans MS"/>
                <a:cs typeface="Comic Sans MS"/>
                <a:sym typeface="Wingdings" pitchFamily="2" charset="2"/>
              </a:rPr>
              <a:t>t</a:t>
            </a:r>
            <a:endParaRPr lang="en-US" baseline="-25000" dirty="0">
              <a:latin typeface="Comic Sans MS"/>
              <a:cs typeface="Comic Sans MS"/>
              <a:sym typeface="Wingdings" pitchFamily="2" charset="2"/>
            </a:endParaRPr>
          </a:p>
          <a:p>
            <a:pPr marL="285750" indent="-285750">
              <a:buClr>
                <a:srgbClr val="0000DB"/>
              </a:buClr>
              <a:buFont typeface="Wingdings" pitchFamily="2" charset="2"/>
              <a:buChar char="à"/>
            </a:pPr>
            <a:r>
              <a:rPr lang="en-US" dirty="0">
                <a:latin typeface="Comic Sans MS"/>
                <a:cs typeface="Comic Sans MS"/>
                <a:sym typeface="Wingdings" pitchFamily="2" charset="2"/>
              </a:rPr>
              <a:t>tag on PGF</a:t>
            </a:r>
            <a:endParaRPr lang="en-US" dirty="0">
              <a:latin typeface="Comic Sans MS"/>
              <a:cs typeface="Comic Sans MS"/>
            </a:endParaRPr>
          </a:p>
          <a:p>
            <a:r>
              <a:rPr lang="en-US" dirty="0">
                <a:solidFill>
                  <a:srgbClr val="0432FF"/>
                </a:solidFill>
                <a:latin typeface="Comic Sans MS"/>
                <a:cs typeface="Comic Sans MS"/>
                <a:sym typeface="Wingdings"/>
              </a:rPr>
              <a:t></a:t>
            </a:r>
            <a:r>
              <a:rPr lang="en-US" dirty="0">
                <a:latin typeface="Comic Sans MS"/>
                <a:cs typeface="Comic Sans MS"/>
                <a:sym typeface="Wingdings"/>
              </a:rPr>
              <a:t> Detector: large rapidity coverage and PID</a:t>
            </a:r>
            <a:r>
              <a:rPr lang="en-US" dirty="0">
                <a:latin typeface="Comic Sans MS"/>
                <a:cs typeface="Comic Sans MS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21276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2" grpId="0"/>
      <p:bldP spid="5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DFF1-6A7E-5841-980E-96BA788216E4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access Gluons in DIS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9391" y="309232"/>
            <a:ext cx="67746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  <a:latin typeface="Comic Sans MS" panose="030F0902030302020204" pitchFamily="66" charset="0"/>
                <a:cs typeface="Times New Roman"/>
              </a:rPr>
              <a:t>Gluons manifest themselves through</a:t>
            </a:r>
          </a:p>
          <a:p>
            <a:pPr marL="342900" indent="-342900">
              <a:buAutoNum type="arabicPeriod"/>
            </a:pPr>
            <a:r>
              <a:rPr lang="en-US" dirty="0">
                <a:latin typeface="Comic Sans MS" panose="030F0902030302020204" pitchFamily="66" charset="0"/>
                <a:cs typeface="Times New Roman"/>
              </a:rPr>
              <a:t>the behavior of the cross section as function of x and Q</a:t>
            </a:r>
            <a:r>
              <a:rPr lang="en-US" baseline="30000" dirty="0">
                <a:latin typeface="Comic Sans MS" panose="030F0902030302020204" pitchFamily="66" charset="0"/>
                <a:cs typeface="Times New Roman"/>
              </a:rPr>
              <a:t>2</a:t>
            </a:r>
            <a:r>
              <a:rPr lang="en-US" dirty="0">
                <a:latin typeface="Comic Sans MS" panose="030F0902030302020204" pitchFamily="66" charset="0"/>
                <a:cs typeface="Times New Roman"/>
              </a:rPr>
              <a:t> </a:t>
            </a: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1948362" y="976028"/>
          <a:ext cx="5029200" cy="7048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2541" name="Equation" r:id="rId3" imgW="3352800" imgH="469900" progId="Equation.DSMT4">
                  <p:embed/>
                </p:oleObj>
              </mc:Choice>
              <mc:Fallback>
                <p:oleObj name="Equation" r:id="rId3" imgW="3352800" imgH="469900" progId="Equation.DSMT4">
                  <p:embed/>
                  <p:pic>
                    <p:nvPicPr>
                      <p:cNvPr id="7" name="Object 6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948362" y="976028"/>
                        <a:ext cx="5029200" cy="7048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5"/>
          <p:cNvSpPr>
            <a:spLocks/>
          </p:cNvSpPr>
          <p:nvPr/>
        </p:nvSpPr>
        <p:spPr bwMode="auto">
          <a:xfrm>
            <a:off x="2517910" y="1776971"/>
            <a:ext cx="2996814" cy="563563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0" tIns="0" rIns="40639" bIns="0"/>
          <a:lstStyle/>
          <a:p>
            <a:pPr marL="39688" algn="r"/>
            <a:r>
              <a:rPr lang="en-US" dirty="0" err="1">
                <a:solidFill>
                  <a:srgbClr val="FF0000"/>
                </a:solidFill>
                <a:latin typeface="Comic Sans MS" panose="030F0902030302020204" pitchFamily="66" charset="0"/>
                <a:ea typeface="ＭＳ Ｐゴシック" charset="0"/>
                <a:cs typeface="Comic Sans MS"/>
                <a:sym typeface="Arial" charset="0"/>
              </a:rPr>
              <a:t>quark+anti-quark</a:t>
            </a:r>
            <a:endParaRPr lang="en-US" dirty="0">
              <a:solidFill>
                <a:srgbClr val="FF0000"/>
              </a:solidFill>
              <a:latin typeface="Comic Sans MS" panose="030F0902030302020204" pitchFamily="66" charset="0"/>
              <a:ea typeface="ＭＳ Ｐゴシック" charset="0"/>
              <a:cs typeface="Comic Sans MS"/>
              <a:sym typeface="Arial" charset="0"/>
            </a:endParaRPr>
          </a:p>
          <a:p>
            <a:pPr marL="39688" algn="r"/>
            <a:r>
              <a:rPr lang="en-US" dirty="0">
                <a:solidFill>
                  <a:srgbClr val="FF0000"/>
                </a:solidFill>
                <a:latin typeface="Comic Sans MS" panose="030F0902030302020204" pitchFamily="66" charset="0"/>
                <a:ea typeface="ＭＳ Ｐゴシック" charset="0"/>
                <a:cs typeface="Comic Sans MS"/>
                <a:sym typeface="Arial" charset="0"/>
              </a:rPr>
              <a:t>momentum distributions</a:t>
            </a:r>
          </a:p>
        </p:txBody>
      </p:sp>
      <p:sp>
        <p:nvSpPr>
          <p:cNvPr id="9" name="Rectangle 6"/>
          <p:cNvSpPr>
            <a:spLocks/>
          </p:cNvSpPr>
          <p:nvPr/>
        </p:nvSpPr>
        <p:spPr bwMode="auto">
          <a:xfrm>
            <a:off x="5853246" y="1768615"/>
            <a:ext cx="1910315" cy="572623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0" tIns="0" rIns="40639" bIns="0"/>
          <a:lstStyle/>
          <a:p>
            <a:pPr marL="39688"/>
            <a:r>
              <a:rPr lang="en-US" dirty="0">
                <a:solidFill>
                  <a:srgbClr val="0000FF"/>
                </a:solidFill>
                <a:latin typeface="Comic Sans MS" panose="030F0902030302020204" pitchFamily="66" charset="0"/>
                <a:ea typeface="ＭＳ Ｐゴシック" charset="0"/>
                <a:cs typeface="Comic Sans MS"/>
                <a:sym typeface="Arial" charset="0"/>
              </a:rPr>
              <a:t>gluon momentum </a:t>
            </a:r>
          </a:p>
          <a:p>
            <a:pPr marL="39688"/>
            <a:r>
              <a:rPr lang="en-US" dirty="0">
                <a:solidFill>
                  <a:srgbClr val="0000FF"/>
                </a:solidFill>
                <a:latin typeface="Comic Sans MS" panose="030F0902030302020204" pitchFamily="66" charset="0"/>
                <a:ea typeface="ＭＳ Ｐゴシック" charset="0"/>
                <a:cs typeface="Comic Sans MS"/>
                <a:sym typeface="Arial" charset="0"/>
              </a:rPr>
              <a:t>distribution</a:t>
            </a:r>
          </a:p>
        </p:txBody>
      </p:sp>
      <p:sp>
        <p:nvSpPr>
          <p:cNvPr id="10" name="Line 7"/>
          <p:cNvSpPr>
            <a:spLocks noChangeShapeType="1"/>
          </p:cNvSpPr>
          <p:nvPr/>
        </p:nvSpPr>
        <p:spPr bwMode="auto">
          <a:xfrm rot="10800000" flipH="1">
            <a:off x="4892256" y="1424615"/>
            <a:ext cx="99395" cy="463830"/>
          </a:xfrm>
          <a:prstGeom prst="line">
            <a:avLst/>
          </a:prstGeom>
          <a:noFill/>
          <a:ln w="31750" cap="flat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>
              <a:ln w="28575" cmpd="sng">
                <a:solidFill>
                  <a:srgbClr val="0000FF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11" name="Line 8"/>
          <p:cNvSpPr>
            <a:spLocks noChangeShapeType="1"/>
          </p:cNvSpPr>
          <p:nvPr/>
        </p:nvSpPr>
        <p:spPr bwMode="auto">
          <a:xfrm rot="10800000">
            <a:off x="6302713" y="1426542"/>
            <a:ext cx="179803" cy="450859"/>
          </a:xfrm>
          <a:prstGeom prst="line">
            <a:avLst/>
          </a:prstGeom>
          <a:noFill/>
          <a:ln w="31750" cap="flat">
            <a:solidFill>
              <a:srgbClr val="0000FF"/>
            </a:solidFill>
            <a:prstDash val="solid"/>
            <a:round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>
              <a:solidFill>
                <a:srgbClr val="0000FF"/>
              </a:solidFill>
            </a:endParaRPr>
          </a:p>
        </p:txBody>
      </p:sp>
      <p:sp>
        <p:nvSpPr>
          <p:cNvPr id="12" name="Curved Right Arrow 11"/>
          <p:cNvSpPr/>
          <p:nvPr/>
        </p:nvSpPr>
        <p:spPr bwMode="auto">
          <a:xfrm>
            <a:off x="2910144" y="2661498"/>
            <a:ext cx="513333" cy="348583"/>
          </a:xfrm>
          <a:prstGeom prst="curvedRightArrow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FFFFFF"/>
              </a:gs>
              <a:gs pos="50000">
                <a:srgbClr val="0000FF"/>
              </a:gs>
            </a:gsLst>
            <a:lin ang="0" scaled="1"/>
            <a:tileRect/>
          </a:gradFill>
          <a:ln w="9525" cap="flat" cmpd="sng" algn="ctr">
            <a:solidFill>
              <a:srgbClr val="00009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59050" y="2263946"/>
            <a:ext cx="88761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  <a:latin typeface="Comic Sans MS" panose="030F0902030302020204" pitchFamily="66" charset="0"/>
                <a:cs typeface="Times New Roman"/>
              </a:rPr>
              <a:t>without</a:t>
            </a:r>
            <a:r>
              <a:rPr lang="en-US" dirty="0">
                <a:latin typeface="Comic Sans MS" panose="030F0902030302020204" pitchFamily="66" charset="0"/>
                <a:cs typeface="Times New Roman"/>
              </a:rPr>
              <a:t> gluons the cross section depends </a:t>
            </a:r>
            <a:r>
              <a:rPr lang="en-US" dirty="0">
                <a:solidFill>
                  <a:srgbClr val="0000FF"/>
                </a:solidFill>
                <a:latin typeface="Comic Sans MS" panose="030F0902030302020204" pitchFamily="66" charset="0"/>
                <a:cs typeface="Times New Roman"/>
              </a:rPr>
              <a:t>only</a:t>
            </a:r>
            <a:r>
              <a:rPr lang="en-US" dirty="0">
                <a:latin typeface="Comic Sans MS" panose="030F0902030302020204" pitchFamily="66" charset="0"/>
                <a:cs typeface="Times New Roman"/>
              </a:rPr>
              <a:t> on x, no dependence on Q</a:t>
            </a:r>
            <a:r>
              <a:rPr lang="en-US" baseline="30000" dirty="0">
                <a:latin typeface="Comic Sans MS" panose="030F0902030302020204" pitchFamily="66" charset="0"/>
                <a:cs typeface="Times New Roman"/>
              </a:rPr>
              <a:t>2 </a:t>
            </a:r>
            <a:r>
              <a:rPr lang="en-US" dirty="0">
                <a:solidFill>
                  <a:srgbClr val="0000FF"/>
                </a:solidFill>
                <a:latin typeface="Comic Sans MS" panose="030F0902030302020204" pitchFamily="66" charset="0"/>
                <a:cs typeface="Times New Roman"/>
                <a:sym typeface="Wingdings"/>
              </a:rPr>
              <a:t> F</a:t>
            </a:r>
            <a:r>
              <a:rPr lang="en-US" baseline="-25000" dirty="0">
                <a:solidFill>
                  <a:srgbClr val="0000FF"/>
                </a:solidFill>
                <a:latin typeface="Comic Sans MS" panose="030F0902030302020204" pitchFamily="66" charset="0"/>
                <a:cs typeface="Times New Roman"/>
                <a:sym typeface="Wingdings"/>
              </a:rPr>
              <a:t>2</a:t>
            </a:r>
            <a:r>
              <a:rPr lang="en-US" dirty="0">
                <a:solidFill>
                  <a:srgbClr val="0000FF"/>
                </a:solidFill>
                <a:latin typeface="Comic Sans MS" panose="030F0902030302020204" pitchFamily="66" charset="0"/>
                <a:cs typeface="Times New Roman"/>
                <a:sym typeface="Wingdings"/>
              </a:rPr>
              <a:t>(x)</a:t>
            </a:r>
            <a:endParaRPr lang="en-US" dirty="0">
              <a:solidFill>
                <a:srgbClr val="0000FF"/>
              </a:solidFill>
              <a:latin typeface="Comic Sans MS" panose="030F0902030302020204" pitchFamily="66" charset="0"/>
              <a:cs typeface="Times New Roman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467654" y="2639407"/>
            <a:ext cx="23615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>
                <a:latin typeface="Comic Sans MS" panose="030F0902030302020204" pitchFamily="66" charset="0"/>
                <a:cs typeface="Times New Roman"/>
              </a:rPr>
              <a:t>Bjorken</a:t>
            </a:r>
            <a:r>
              <a:rPr lang="en-US" sz="2400" dirty="0">
                <a:latin typeface="Comic Sans MS" panose="030F0902030302020204" pitchFamily="66" charset="0"/>
                <a:cs typeface="Times New Roman"/>
              </a:rPr>
              <a:t> scaling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65374" y="3194565"/>
            <a:ext cx="4053184" cy="3656952"/>
            <a:chOff x="65374" y="3194565"/>
            <a:chExt cx="4053184" cy="3656952"/>
          </a:xfrm>
        </p:grpSpPr>
        <p:sp>
          <p:nvSpPr>
            <p:cNvPr id="17" name="TextBox 16"/>
            <p:cNvSpPr txBox="1"/>
            <p:nvPr/>
          </p:nvSpPr>
          <p:spPr>
            <a:xfrm>
              <a:off x="1215813" y="6512963"/>
              <a:ext cx="239520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>
                  <a:latin typeface="Comic Sans MS" panose="030F0902030302020204" pitchFamily="66" charset="0"/>
                  <a:cs typeface="Times"/>
                </a:rPr>
                <a:t>Resolution (Q</a:t>
              </a:r>
              <a:r>
                <a:rPr lang="en-US" sz="1600" baseline="30000" dirty="0">
                  <a:latin typeface="Comic Sans MS" panose="030F0902030302020204" pitchFamily="66" charset="0"/>
                  <a:cs typeface="Times"/>
                </a:rPr>
                <a:t>2</a:t>
              </a:r>
              <a:r>
                <a:rPr lang="en-US" sz="1600" dirty="0">
                  <a:latin typeface="Comic Sans MS" panose="030F0902030302020204" pitchFamily="66" charset="0"/>
                  <a:cs typeface="Times"/>
                </a:rPr>
                <a:t> / GeV</a:t>
              </a:r>
              <a:r>
                <a:rPr lang="en-US" sz="1600" baseline="30000" dirty="0">
                  <a:latin typeface="Comic Sans MS" panose="030F0902030302020204" pitchFamily="66" charset="0"/>
                  <a:cs typeface="Times"/>
                </a:rPr>
                <a:t>2</a:t>
              </a:r>
              <a:r>
                <a:rPr lang="en-US" sz="1600" dirty="0">
                  <a:latin typeface="Comic Sans MS" panose="030F0902030302020204" pitchFamily="66" charset="0"/>
                  <a:cs typeface="Times"/>
                </a:rPr>
                <a:t>) 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 rot="16200000">
              <a:off x="-585285" y="3845224"/>
              <a:ext cx="167065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>
                  <a:latin typeface="Comic Sans MS" panose="030F0902030302020204" pitchFamily="66" charset="0"/>
                  <a:cs typeface="Times"/>
                </a:rPr>
                <a:t>Cross Section</a:t>
              </a:r>
            </a:p>
          </p:txBody>
        </p:sp>
        <p:pic>
          <p:nvPicPr>
            <p:cNvPr id="19" name="Picture 18" descr="d15-039f5.eps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78" t="6280" r="9381" b="5476"/>
            <a:stretch/>
          </p:blipFill>
          <p:spPr>
            <a:xfrm>
              <a:off x="430341" y="3200192"/>
              <a:ext cx="3688217" cy="3335200"/>
            </a:xfrm>
            <a:prstGeom prst="rect">
              <a:avLst/>
            </a:prstGeom>
          </p:spPr>
        </p:pic>
      </p:grpSp>
      <p:sp>
        <p:nvSpPr>
          <p:cNvPr id="20" name="TextBox 19"/>
          <p:cNvSpPr txBox="1"/>
          <p:nvPr/>
        </p:nvSpPr>
        <p:spPr>
          <a:xfrm>
            <a:off x="4163391" y="3147396"/>
            <a:ext cx="4735592" cy="15081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latin typeface="Comic Sans MS" panose="030F0902030302020204" pitchFamily="66" charset="0"/>
                <a:cs typeface="Times New Roman"/>
              </a:rPr>
              <a:t>BUT:</a:t>
            </a:r>
          </a:p>
          <a:p>
            <a:r>
              <a:rPr lang="en-US" sz="2000" dirty="0">
                <a:latin typeface="Comic Sans MS" panose="030F0902030302020204" pitchFamily="66" charset="0"/>
                <a:cs typeface="Times New Roman"/>
              </a:rPr>
              <a:t>Observe strong rise of  cross section </a:t>
            </a:r>
          </a:p>
          <a:p>
            <a:r>
              <a:rPr lang="en-US" sz="2000" dirty="0">
                <a:latin typeface="Comic Sans MS" panose="030F0902030302020204" pitchFamily="66" charset="0"/>
                <a:cs typeface="Times New Roman"/>
              </a:rPr>
              <a:t>with both x and Q</a:t>
            </a:r>
            <a:r>
              <a:rPr lang="en-US" sz="2000" baseline="30000" dirty="0">
                <a:latin typeface="Comic Sans MS" panose="030F0902030302020204" pitchFamily="66" charset="0"/>
                <a:cs typeface="Times New Roman"/>
              </a:rPr>
              <a:t>2</a:t>
            </a:r>
          </a:p>
          <a:p>
            <a:endParaRPr lang="en-US" sz="800" dirty="0">
              <a:latin typeface="Comic Sans MS" panose="030F0902030302020204" pitchFamily="66" charset="0"/>
              <a:cs typeface="Times New Roman"/>
            </a:endParaRPr>
          </a:p>
          <a:p>
            <a:r>
              <a:rPr lang="en-US" sz="2000" dirty="0">
                <a:solidFill>
                  <a:srgbClr val="0000FF"/>
                </a:solidFill>
                <a:latin typeface="Comic Sans MS" panose="030F0902030302020204" pitchFamily="66" charset="0"/>
                <a:cs typeface="Times New Roman"/>
              </a:rPr>
              <a:t>Because of gluon initiated processes</a:t>
            </a:r>
          </a:p>
        </p:txBody>
      </p:sp>
      <p:pic>
        <p:nvPicPr>
          <p:cNvPr id="21" name="Picture 20" descr="img149.gif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68" b="60447"/>
          <a:stretch/>
        </p:blipFill>
        <p:spPr>
          <a:xfrm>
            <a:off x="4958581" y="4630544"/>
            <a:ext cx="2459282" cy="847033"/>
          </a:xfrm>
          <a:prstGeom prst="rect">
            <a:avLst/>
          </a:prstGeom>
        </p:spPr>
      </p:pic>
      <p:sp>
        <p:nvSpPr>
          <p:cNvPr id="22" name="Oval 21"/>
          <p:cNvSpPr/>
          <p:nvPr/>
        </p:nvSpPr>
        <p:spPr bwMode="auto">
          <a:xfrm rot="17460000">
            <a:off x="324193" y="3845101"/>
            <a:ext cx="2503106" cy="1664361"/>
          </a:xfrm>
          <a:prstGeom prst="ellipse">
            <a:avLst/>
          </a:prstGeom>
          <a:noFill/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23" name="Curved Right Arrow 22"/>
          <p:cNvSpPr/>
          <p:nvPr/>
        </p:nvSpPr>
        <p:spPr bwMode="auto">
          <a:xfrm>
            <a:off x="4299413" y="5375999"/>
            <a:ext cx="513333" cy="348583"/>
          </a:xfrm>
          <a:prstGeom prst="curvedRightArrow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FFFFFF"/>
              </a:gs>
              <a:gs pos="50000">
                <a:srgbClr val="0000FF"/>
              </a:gs>
            </a:gsLst>
            <a:lin ang="0" scaled="1"/>
            <a:tileRect/>
          </a:gradFill>
          <a:ln w="9525" cap="flat" cmpd="sng" algn="ctr">
            <a:solidFill>
              <a:srgbClr val="00009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834834" y="5342867"/>
            <a:ext cx="24961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latin typeface="Comic Sans MS" panose="030F0902030302020204" pitchFamily="66" charset="0"/>
                <a:cs typeface="Times New Roman"/>
              </a:rPr>
              <a:t>Scaling violation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483644" y="5830951"/>
            <a:ext cx="331853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charset="0"/>
              <a:buChar char="à"/>
            </a:pPr>
            <a:r>
              <a:rPr lang="en-US" sz="2400" dirty="0">
                <a:latin typeface="Comic Sans MS" panose="030F0902030302020204" pitchFamily="66" charset="0"/>
                <a:cs typeface="Times New Roman"/>
              </a:rPr>
              <a:t>Gluon Distribution: </a:t>
            </a:r>
          </a:p>
          <a:p>
            <a:r>
              <a:rPr lang="en-US" sz="2400" dirty="0">
                <a:solidFill>
                  <a:srgbClr val="0000FF"/>
                </a:solidFill>
                <a:uFill>
                  <a:solidFill>
                    <a:srgbClr val="032CE2"/>
                  </a:solidFill>
                </a:uFill>
                <a:latin typeface="Comic Sans MS" panose="030F0902030302020204" pitchFamily="66" charset="0"/>
                <a:cs typeface="Times New Roman"/>
              </a:rPr>
              <a:t>     </a:t>
            </a:r>
            <a:r>
              <a:rPr lang="en-US" sz="2400" dirty="0">
                <a:solidFill>
                  <a:srgbClr val="0000FF"/>
                </a:solidFill>
                <a:uFill>
                  <a:solidFill>
                    <a:srgbClr val="032CE2"/>
                  </a:solidFill>
                </a:uFill>
                <a:latin typeface="Comic Sans MS" panose="030F0902030302020204" pitchFamily="66" charset="0"/>
              </a:rPr>
              <a:t>d</a:t>
            </a:r>
            <a:r>
              <a:rPr lang="en-US" sz="2400" dirty="0">
                <a:solidFill>
                  <a:srgbClr val="0000FF"/>
                </a:solidFill>
                <a:latin typeface="Symbol" pitchFamily="2" charset="2"/>
                <a:cs typeface="Symbol" charset="2"/>
              </a:rPr>
              <a:t>s</a:t>
            </a:r>
            <a:r>
              <a:rPr lang="en-US" sz="2400" dirty="0">
                <a:solidFill>
                  <a:srgbClr val="0000FF"/>
                </a:solidFill>
                <a:latin typeface="Comic Sans MS" panose="030F0902030302020204" pitchFamily="66" charset="0"/>
              </a:rPr>
              <a:t>(x,Q</a:t>
            </a:r>
            <a:r>
              <a:rPr lang="en-US" sz="2400" baseline="31999" dirty="0">
                <a:solidFill>
                  <a:srgbClr val="0000FF"/>
                </a:solidFill>
                <a:latin typeface="Comic Sans MS" panose="030F0902030302020204" pitchFamily="66" charset="0"/>
              </a:rPr>
              <a:t>2</a:t>
            </a:r>
            <a:r>
              <a:rPr lang="en-US" sz="2400" dirty="0">
                <a:solidFill>
                  <a:srgbClr val="0000FF"/>
                </a:solidFill>
                <a:latin typeface="Comic Sans MS" panose="030F0902030302020204" pitchFamily="66" charset="0"/>
              </a:rPr>
              <a:t>)/dlnQ</a:t>
            </a:r>
            <a:r>
              <a:rPr lang="en-US" sz="2400" baseline="31999" dirty="0">
                <a:solidFill>
                  <a:srgbClr val="0000FF"/>
                </a:solidFill>
                <a:latin typeface="Comic Sans MS" panose="030F0902030302020204" pitchFamily="66" charset="0"/>
              </a:rPr>
              <a:t>2</a:t>
            </a:r>
          </a:p>
        </p:txBody>
      </p:sp>
      <p:sp>
        <p:nvSpPr>
          <p:cNvPr id="6" name="Oval 5"/>
          <p:cNvSpPr/>
          <p:nvPr/>
        </p:nvSpPr>
        <p:spPr bwMode="auto">
          <a:xfrm>
            <a:off x="1227666" y="5325533"/>
            <a:ext cx="2895600" cy="990603"/>
          </a:xfrm>
          <a:prstGeom prst="ellipse">
            <a:avLst/>
          </a:prstGeom>
          <a:noFill/>
          <a:ln w="19050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15" name="Date Placeholder 14">
            <a:extLst>
              <a:ext uri="{FF2B5EF4-FFF2-40B4-BE49-F238E27FC236}">
                <a16:creationId xmlns:a16="http://schemas.microsoft.com/office/drawing/2014/main" id="{9923854A-EC75-814F-964A-79396F2E99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E.C. Aschenauer</a:t>
            </a:r>
            <a:endParaRPr lang="en-US" dirty="0"/>
          </a:p>
        </p:txBody>
      </p:sp>
      <p:sp>
        <p:nvSpPr>
          <p:cNvPr id="16" name="Footer Placeholder 15">
            <a:extLst>
              <a:ext uri="{FF2B5EF4-FFF2-40B4-BE49-F238E27FC236}">
                <a16:creationId xmlns:a16="http://schemas.microsoft.com/office/drawing/2014/main" id="{336744EC-18B4-704A-B4BB-5349748DFC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CTEQ - Summer School, July 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6868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  <p:bldP spid="14" grpId="0"/>
      <p:bldP spid="22" grpId="0" animBg="1"/>
      <p:bldP spid="23" grpId="0" animBg="1"/>
      <p:bldP spid="24" grpId="0"/>
      <p:bldP spid="25" grpId="0"/>
      <p:bldP spid="6" grpId="0" animBg="1"/>
      <p:bldP spid="6" grpId="1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Date Placeholder 11">
            <a:extLst>
              <a:ext uri="{FF2B5EF4-FFF2-40B4-BE49-F238E27FC236}">
                <a16:creationId xmlns:a16="http://schemas.microsoft.com/office/drawing/2014/main" id="{417F1DD3-4787-7144-819E-5E70998C2F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E.C. Aschenauer</a:t>
            </a:r>
            <a:endParaRPr lang="en-US" dirty="0"/>
          </a:p>
        </p:txBody>
      </p:sp>
      <p:sp>
        <p:nvSpPr>
          <p:cNvPr id="13" name="Footer Placeholder 12">
            <a:extLst>
              <a:ext uri="{FF2B5EF4-FFF2-40B4-BE49-F238E27FC236}">
                <a16:creationId xmlns:a16="http://schemas.microsoft.com/office/drawing/2014/main" id="{5D78F505-C265-A343-931E-1335CA8636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CTEQ - Summer School, July 2019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DFF1-6A7E-5841-980E-96BA788216E4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access Gluons in DIS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29957" y="586952"/>
            <a:ext cx="8432117" cy="5119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2000" dirty="0">
                <a:solidFill>
                  <a:srgbClr val="0000FF"/>
                </a:solidFill>
                <a:latin typeface="Comic Sans MS" panose="030F0902030302020204" pitchFamily="66" charset="0"/>
                <a:cs typeface="Times New Roman"/>
              </a:rPr>
              <a:t>Gluons manifest themselves through</a:t>
            </a:r>
          </a:p>
          <a:p>
            <a:pPr>
              <a:buClr>
                <a:srgbClr val="0000FF"/>
              </a:buClr>
            </a:pPr>
            <a:r>
              <a:rPr lang="en-US" sz="2000" dirty="0">
                <a:latin typeface="Comic Sans MS" panose="030F0902030302020204" pitchFamily="66" charset="0"/>
                <a:cs typeface="Times New Roman"/>
              </a:rPr>
              <a:t>       the scaling violation of the cross section as function of x and Q</a:t>
            </a:r>
            <a:r>
              <a:rPr lang="en-US" sz="2000" baseline="30000" dirty="0">
                <a:latin typeface="Comic Sans MS" panose="030F0902030302020204" pitchFamily="66" charset="0"/>
                <a:cs typeface="Times New Roman"/>
              </a:rPr>
              <a:t>2</a:t>
            </a:r>
            <a:endParaRPr lang="en-US" sz="2000" dirty="0">
              <a:latin typeface="Comic Sans MS" panose="030F0902030302020204" pitchFamily="66" charset="0"/>
              <a:cs typeface="Times New Roman"/>
            </a:endParaRPr>
          </a:p>
          <a:p>
            <a:pPr>
              <a:buClr>
                <a:srgbClr val="0000FF"/>
              </a:buClr>
            </a:pPr>
            <a:r>
              <a:rPr lang="en-US" sz="2000" dirty="0">
                <a:solidFill>
                  <a:srgbClr val="0000FF"/>
                </a:solidFill>
                <a:uFill>
                  <a:solidFill>
                    <a:srgbClr val="032CE2"/>
                  </a:solidFill>
                </a:uFill>
                <a:latin typeface="Comic Sans MS" panose="030F0902030302020204" pitchFamily="66" charset="0"/>
              </a:rPr>
              <a:t>    d</a:t>
            </a:r>
            <a:r>
              <a:rPr lang="en-US" sz="2000" dirty="0">
                <a:solidFill>
                  <a:srgbClr val="0000FF"/>
                </a:solidFill>
                <a:latin typeface="Comic Sans MS" panose="030F0902030302020204" pitchFamily="66" charset="0"/>
              </a:rPr>
              <a:t>F</a:t>
            </a:r>
            <a:r>
              <a:rPr lang="en-US" sz="2000" baseline="-5999" dirty="0">
                <a:solidFill>
                  <a:srgbClr val="0000FF"/>
                </a:solidFill>
                <a:latin typeface="Comic Sans MS" panose="030F0902030302020204" pitchFamily="66" charset="0"/>
              </a:rPr>
              <a:t>2</a:t>
            </a:r>
            <a:r>
              <a:rPr lang="en-US" sz="2000" dirty="0">
                <a:solidFill>
                  <a:srgbClr val="0000FF"/>
                </a:solidFill>
                <a:latin typeface="Comic Sans MS" panose="030F0902030302020204" pitchFamily="66" charset="0"/>
              </a:rPr>
              <a:t>(x,Q</a:t>
            </a:r>
            <a:r>
              <a:rPr lang="en-US" sz="2000" baseline="31999" dirty="0">
                <a:solidFill>
                  <a:srgbClr val="0000FF"/>
                </a:solidFill>
                <a:latin typeface="Comic Sans MS" panose="030F0902030302020204" pitchFamily="66" charset="0"/>
              </a:rPr>
              <a:t>2</a:t>
            </a:r>
            <a:r>
              <a:rPr lang="en-US" sz="2000" dirty="0">
                <a:solidFill>
                  <a:srgbClr val="0000FF"/>
                </a:solidFill>
                <a:latin typeface="Comic Sans MS" panose="030F0902030302020204" pitchFamily="66" charset="0"/>
              </a:rPr>
              <a:t>)/dlnQ</a:t>
            </a:r>
            <a:r>
              <a:rPr lang="en-US" sz="2000" baseline="31999" dirty="0">
                <a:solidFill>
                  <a:srgbClr val="0000FF"/>
                </a:solidFill>
                <a:latin typeface="Comic Sans MS" panose="030F0902030302020204" pitchFamily="66" charset="0"/>
              </a:rPr>
              <a:t>2</a:t>
            </a:r>
            <a:r>
              <a:rPr lang="en-US" sz="2000" dirty="0">
                <a:solidFill>
                  <a:srgbClr val="0000FF"/>
                </a:solidFill>
                <a:latin typeface="Comic Sans MS" panose="030F0902030302020204" pitchFamily="66" charset="0"/>
              </a:rPr>
              <a:t> </a:t>
            </a:r>
            <a:r>
              <a:rPr lang="en-US" sz="2000" dirty="0">
                <a:solidFill>
                  <a:srgbClr val="0000FF"/>
                </a:solidFill>
                <a:latin typeface="Comic Sans MS" panose="030F0902030302020204" pitchFamily="66" charset="0"/>
                <a:sym typeface="Wingdings"/>
              </a:rPr>
              <a:t> G(x,Q</a:t>
            </a:r>
            <a:r>
              <a:rPr lang="en-US" sz="2000" baseline="30000" dirty="0">
                <a:solidFill>
                  <a:srgbClr val="0000FF"/>
                </a:solidFill>
                <a:latin typeface="Comic Sans MS" panose="030F0902030302020204" pitchFamily="66" charset="0"/>
                <a:sym typeface="Wingdings"/>
              </a:rPr>
              <a:t>2</a:t>
            </a:r>
            <a:r>
              <a:rPr lang="en-US" sz="2000" dirty="0">
                <a:solidFill>
                  <a:srgbClr val="0000FF"/>
                </a:solidFill>
                <a:latin typeface="Comic Sans MS" panose="030F0902030302020204" pitchFamily="66" charset="0"/>
                <a:sym typeface="Wingdings"/>
              </a:rPr>
              <a:t>)</a:t>
            </a:r>
            <a:endParaRPr lang="en-US" sz="2000" baseline="30000" dirty="0">
              <a:latin typeface="Comic Sans MS" panose="030F0902030302020204" pitchFamily="66" charset="0"/>
              <a:cs typeface="Times New Roman"/>
            </a:endParaRPr>
          </a:p>
          <a:p>
            <a:pPr marL="457200" indent="-457200">
              <a:buClr>
                <a:srgbClr val="0000FF"/>
              </a:buClr>
              <a:buFont typeface="+mj-lt"/>
              <a:buAutoNum type="arabicPeriod"/>
            </a:pPr>
            <a:endParaRPr lang="en-US" sz="2000" dirty="0">
              <a:latin typeface="Comic Sans MS" panose="030F0902030302020204" pitchFamily="66" charset="0"/>
              <a:cs typeface="Times New Roman"/>
            </a:endParaRPr>
          </a:p>
          <a:p>
            <a:pPr marL="457200" indent="-457200">
              <a:buClr>
                <a:srgbClr val="0000FF"/>
              </a:buClr>
              <a:buFont typeface="+mj-lt"/>
              <a:buAutoNum type="arabicPeriod"/>
            </a:pPr>
            <a:endParaRPr lang="en-US" sz="2000" baseline="30000" dirty="0">
              <a:latin typeface="Comic Sans MS" panose="030F0902030302020204" pitchFamily="66" charset="0"/>
              <a:cs typeface="Times New Roman"/>
            </a:endParaRPr>
          </a:p>
          <a:p>
            <a:pPr marL="457200" indent="-457200">
              <a:buClr>
                <a:srgbClr val="0000FF"/>
              </a:buClr>
              <a:buFont typeface="+mj-lt"/>
              <a:buAutoNum type="arabicPeriod"/>
            </a:pPr>
            <a:endParaRPr lang="en-US" sz="2000" baseline="30000" dirty="0">
              <a:latin typeface="Comic Sans MS" panose="030F0902030302020204" pitchFamily="66" charset="0"/>
              <a:cs typeface="Times New Roman"/>
            </a:endParaRPr>
          </a:p>
          <a:p>
            <a:pPr marL="457200" indent="-457200">
              <a:buClr>
                <a:srgbClr val="0000FF"/>
              </a:buClr>
              <a:buFont typeface="+mj-lt"/>
              <a:buAutoNum type="arabicPeriod"/>
            </a:pPr>
            <a:endParaRPr lang="en-US" sz="2000" baseline="30000" dirty="0">
              <a:latin typeface="Comic Sans MS" panose="030F0902030302020204" pitchFamily="66" charset="0"/>
              <a:cs typeface="Times New Roman"/>
            </a:endParaRPr>
          </a:p>
          <a:p>
            <a:pPr marL="457200" indent="-457200">
              <a:buClr>
                <a:srgbClr val="0000FF"/>
              </a:buClr>
              <a:buFont typeface="+mj-lt"/>
              <a:buAutoNum type="arabicPeriod"/>
            </a:pPr>
            <a:endParaRPr lang="en-US" sz="2000" baseline="30000" dirty="0">
              <a:latin typeface="Comic Sans MS" panose="030F0902030302020204" pitchFamily="66" charset="0"/>
              <a:cs typeface="Times New Roman"/>
            </a:endParaRPr>
          </a:p>
          <a:p>
            <a:pPr marL="457200" indent="-457200">
              <a:buClr>
                <a:srgbClr val="0000FF"/>
              </a:buClr>
              <a:buFont typeface="+mj-lt"/>
              <a:buAutoNum type="arabicPeriod"/>
            </a:pPr>
            <a:endParaRPr lang="en-US" sz="2000" baseline="30000" dirty="0">
              <a:latin typeface="Comic Sans MS" panose="030F0902030302020204" pitchFamily="66" charset="0"/>
              <a:cs typeface="Times New Roman"/>
            </a:endParaRPr>
          </a:p>
          <a:p>
            <a:pPr marL="457200" indent="-457200">
              <a:buClr>
                <a:srgbClr val="0000FF"/>
              </a:buClr>
              <a:buFont typeface="+mj-lt"/>
              <a:buAutoNum type="arabicPeriod"/>
            </a:pPr>
            <a:endParaRPr lang="en-US" sz="2000" baseline="30000" dirty="0">
              <a:latin typeface="Comic Sans MS" panose="030F0902030302020204" pitchFamily="66" charset="0"/>
              <a:cs typeface="Times New Roman"/>
            </a:endParaRPr>
          </a:p>
          <a:p>
            <a:pPr marL="457200" indent="-457200">
              <a:buClr>
                <a:srgbClr val="0000FF"/>
              </a:buClr>
              <a:buFont typeface="+mj-lt"/>
              <a:buAutoNum type="arabicPeriod"/>
            </a:pPr>
            <a:endParaRPr lang="en-US" sz="2000" baseline="30000" dirty="0">
              <a:latin typeface="Comic Sans MS" panose="030F0902030302020204" pitchFamily="66" charset="0"/>
              <a:cs typeface="Times New Roman"/>
            </a:endParaRPr>
          </a:p>
          <a:p>
            <a:pPr marL="457200" indent="-457200">
              <a:buClr>
                <a:srgbClr val="0000FF"/>
              </a:buClr>
              <a:buFont typeface="+mj-lt"/>
              <a:buAutoNum type="arabicPeriod" startAt="2"/>
            </a:pPr>
            <a:r>
              <a:rPr lang="en-US" sz="2000" dirty="0">
                <a:latin typeface="Comic Sans MS" panose="030F0902030302020204" pitchFamily="66" charset="0"/>
                <a:cs typeface="Times New Roman"/>
              </a:rPr>
              <a:t>Directly through the measurement of  F</a:t>
            </a:r>
            <a:r>
              <a:rPr lang="en-US" sz="2000" baseline="-25000" dirty="0">
                <a:latin typeface="Comic Sans MS" panose="030F0902030302020204" pitchFamily="66" charset="0"/>
                <a:cs typeface="Times New Roman"/>
              </a:rPr>
              <a:t>L</a:t>
            </a:r>
          </a:p>
          <a:p>
            <a:pPr marL="457200" indent="-457200">
              <a:buClr>
                <a:srgbClr val="0000FF"/>
              </a:buClr>
              <a:buFont typeface="+mj-lt"/>
              <a:buAutoNum type="arabicPeriod" startAt="2"/>
            </a:pPr>
            <a:endParaRPr lang="en-US" sz="2000" baseline="-25000" dirty="0">
              <a:latin typeface="Comic Sans MS" panose="030F0902030302020204" pitchFamily="66" charset="0"/>
              <a:cs typeface="Times New Roman"/>
            </a:endParaRPr>
          </a:p>
          <a:p>
            <a:pPr marL="457200" indent="-457200">
              <a:buClr>
                <a:srgbClr val="0000FF"/>
              </a:buClr>
              <a:buFont typeface="+mj-lt"/>
              <a:buAutoNum type="arabicPeriod" startAt="2"/>
            </a:pPr>
            <a:r>
              <a:rPr lang="en-US" sz="2000" dirty="0">
                <a:latin typeface="Comic Sans MS" panose="030F0902030302020204" pitchFamily="66" charset="0"/>
                <a:cs typeface="Times New Roman"/>
              </a:rPr>
              <a:t>Through tagging of the photon gluon fusion process</a:t>
            </a:r>
          </a:p>
          <a:p>
            <a:pPr marL="457200" indent="-457200">
              <a:buClr>
                <a:srgbClr val="0000FF"/>
              </a:buClr>
              <a:buFont typeface="+mj-lt"/>
              <a:buAutoNum type="arabicPeriod" startAt="2"/>
            </a:pPr>
            <a:endParaRPr lang="en-US" sz="2000" dirty="0">
              <a:latin typeface="Comic Sans MS" panose="030F0902030302020204" pitchFamily="66" charset="0"/>
              <a:cs typeface="Times New Roman"/>
            </a:endParaRPr>
          </a:p>
          <a:p>
            <a:pPr marL="914400" lvl="1" indent="-457200">
              <a:buClr>
                <a:srgbClr val="0000FF"/>
              </a:buClr>
              <a:buFont typeface="+mj-lt"/>
              <a:buAutoNum type="arabicPeriod"/>
            </a:pPr>
            <a:r>
              <a:rPr lang="en-US" sz="2000" dirty="0">
                <a:latin typeface="Comic Sans MS" panose="030F0902030302020204" pitchFamily="66" charset="0"/>
                <a:cs typeface="Times New Roman"/>
              </a:rPr>
              <a:t>Di-jets</a:t>
            </a:r>
          </a:p>
          <a:p>
            <a:pPr marL="914400" lvl="1" indent="-457200">
              <a:buClr>
                <a:srgbClr val="0000FF"/>
              </a:buClr>
              <a:buFont typeface="+mj-lt"/>
              <a:buAutoNum type="arabicPeriod"/>
            </a:pPr>
            <a:endParaRPr lang="en-US" sz="2000" dirty="0">
              <a:latin typeface="Comic Sans MS" panose="030F0902030302020204" pitchFamily="66" charset="0"/>
              <a:cs typeface="Times New Roman"/>
            </a:endParaRPr>
          </a:p>
          <a:p>
            <a:pPr marL="914400" lvl="1" indent="-457200">
              <a:buClr>
                <a:srgbClr val="0000FF"/>
              </a:buClr>
              <a:buFont typeface="+mj-lt"/>
              <a:buAutoNum type="arabicPeriod"/>
            </a:pPr>
            <a:endParaRPr lang="en-US" sz="2000" dirty="0">
              <a:latin typeface="Comic Sans MS" panose="030F0902030302020204" pitchFamily="66" charset="0"/>
              <a:cs typeface="Times New Roman"/>
            </a:endParaRPr>
          </a:p>
          <a:p>
            <a:pPr marL="914400" lvl="1" indent="-457200">
              <a:buClr>
                <a:srgbClr val="0000FF"/>
              </a:buClr>
              <a:buFont typeface="+mj-lt"/>
              <a:buAutoNum type="arabicPeriod"/>
            </a:pPr>
            <a:r>
              <a:rPr lang="en-US" sz="2000" dirty="0">
                <a:latin typeface="Comic Sans MS" panose="030F0902030302020204" pitchFamily="66" charset="0"/>
                <a:cs typeface="Times New Roman"/>
              </a:rPr>
              <a:t>charm production</a:t>
            </a: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/>
        </p:nvGraphicFramePr>
        <p:xfrm>
          <a:off x="1053840" y="1715905"/>
          <a:ext cx="6705600" cy="939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277" name="Equation" r:id="rId3" imgW="3352800" imgH="469900" progId="Equation.DSMT4">
                  <p:embed/>
                </p:oleObj>
              </mc:Choice>
              <mc:Fallback>
                <p:oleObj name="Equation" r:id="rId3" imgW="3352800" imgH="469900" progId="Equation.DSMT4">
                  <p:embed/>
                  <p:pic>
                    <p:nvPicPr>
                      <p:cNvPr id="7" name="Object 6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53840" y="1715905"/>
                        <a:ext cx="6705600" cy="9398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5"/>
          <p:cNvSpPr>
            <a:spLocks/>
          </p:cNvSpPr>
          <p:nvPr/>
        </p:nvSpPr>
        <p:spPr bwMode="auto">
          <a:xfrm>
            <a:off x="2517910" y="2572067"/>
            <a:ext cx="2996814" cy="563563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40639" bIns="0"/>
          <a:lstStyle/>
          <a:p>
            <a:pPr marL="39688" algn="r"/>
            <a:r>
              <a:rPr lang="en-US" sz="2000" dirty="0" err="1">
                <a:solidFill>
                  <a:srgbClr val="FF0000"/>
                </a:solidFill>
                <a:latin typeface="Comic Sans MS"/>
                <a:ea typeface="ＭＳ Ｐゴシック" charset="0"/>
                <a:cs typeface="Comic Sans MS"/>
                <a:sym typeface="Arial" charset="0"/>
              </a:rPr>
              <a:t>quark+anti-quark</a:t>
            </a:r>
            <a:endParaRPr lang="en-US" sz="2000" dirty="0">
              <a:solidFill>
                <a:srgbClr val="FF0000"/>
              </a:solidFill>
              <a:latin typeface="Comic Sans MS"/>
              <a:ea typeface="ＭＳ Ｐゴシック" charset="0"/>
              <a:cs typeface="Comic Sans MS"/>
              <a:sym typeface="Arial" charset="0"/>
            </a:endParaRPr>
          </a:p>
          <a:p>
            <a:pPr marL="39688" algn="r"/>
            <a:r>
              <a:rPr lang="en-US" sz="2000" dirty="0">
                <a:solidFill>
                  <a:srgbClr val="FF0000"/>
                </a:solidFill>
                <a:latin typeface="Comic Sans MS"/>
                <a:ea typeface="ＭＳ Ｐゴシック" charset="0"/>
                <a:cs typeface="Comic Sans MS"/>
                <a:sym typeface="Arial" charset="0"/>
              </a:rPr>
              <a:t>momentum distributions</a:t>
            </a:r>
          </a:p>
        </p:txBody>
      </p:sp>
      <p:sp>
        <p:nvSpPr>
          <p:cNvPr id="9" name="Rectangle 6"/>
          <p:cNvSpPr>
            <a:spLocks/>
          </p:cNvSpPr>
          <p:nvPr/>
        </p:nvSpPr>
        <p:spPr bwMode="auto">
          <a:xfrm>
            <a:off x="5853246" y="2563711"/>
            <a:ext cx="2418319" cy="572623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40639" bIns="0"/>
          <a:lstStyle/>
          <a:p>
            <a:pPr marL="39688"/>
            <a:r>
              <a:rPr lang="en-US" sz="2000" dirty="0">
                <a:solidFill>
                  <a:srgbClr val="0000FF"/>
                </a:solidFill>
                <a:latin typeface="Comic Sans MS"/>
                <a:ea typeface="ＭＳ Ｐゴシック" charset="0"/>
                <a:cs typeface="Comic Sans MS"/>
                <a:sym typeface="Arial" charset="0"/>
              </a:rPr>
              <a:t>gluon momentum </a:t>
            </a:r>
          </a:p>
          <a:p>
            <a:pPr marL="39688"/>
            <a:r>
              <a:rPr lang="en-US" sz="2000" dirty="0">
                <a:solidFill>
                  <a:srgbClr val="0000FF"/>
                </a:solidFill>
                <a:latin typeface="Comic Sans MS"/>
                <a:ea typeface="ＭＳ Ｐゴシック" charset="0"/>
                <a:cs typeface="Comic Sans MS"/>
                <a:sym typeface="Arial" charset="0"/>
              </a:rPr>
              <a:t>distribution</a:t>
            </a:r>
          </a:p>
        </p:txBody>
      </p:sp>
      <p:sp>
        <p:nvSpPr>
          <p:cNvPr id="10" name="Line 7"/>
          <p:cNvSpPr>
            <a:spLocks noChangeShapeType="1"/>
          </p:cNvSpPr>
          <p:nvPr/>
        </p:nvSpPr>
        <p:spPr bwMode="auto">
          <a:xfrm rot="10800000" flipH="1">
            <a:off x="4892256" y="2297043"/>
            <a:ext cx="496961" cy="386498"/>
          </a:xfrm>
          <a:prstGeom prst="line">
            <a:avLst/>
          </a:prstGeom>
          <a:noFill/>
          <a:ln w="31750" cap="flat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sz="2000">
              <a:ln w="28575" cmpd="sng">
                <a:solidFill>
                  <a:srgbClr val="0000FF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11" name="Line 8"/>
          <p:cNvSpPr>
            <a:spLocks noChangeShapeType="1"/>
          </p:cNvSpPr>
          <p:nvPr/>
        </p:nvSpPr>
        <p:spPr bwMode="auto">
          <a:xfrm rot="10800000" flipH="1">
            <a:off x="6482515" y="2297053"/>
            <a:ext cx="408614" cy="375443"/>
          </a:xfrm>
          <a:prstGeom prst="line">
            <a:avLst/>
          </a:prstGeom>
          <a:noFill/>
          <a:ln w="31750" cap="flat">
            <a:solidFill>
              <a:srgbClr val="0000FF"/>
            </a:solidFill>
            <a:prstDash val="solid"/>
            <a:round/>
            <a:headEnd type="none" w="med" len="med"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n-US" sz="2000">
              <a:solidFill>
                <a:srgbClr val="0000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41806" y="5988651"/>
            <a:ext cx="74815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00FF"/>
                </a:solidFill>
                <a:latin typeface="Comic Sans MS" panose="030F0902030302020204" pitchFamily="66" charset="0"/>
                <a:cs typeface="Times New Roman"/>
              </a:rPr>
              <a:t>All these process need a wide coverage in x and Q</a:t>
            </a:r>
            <a:r>
              <a:rPr lang="en-US" sz="2400" baseline="30000" dirty="0">
                <a:solidFill>
                  <a:srgbClr val="0000FF"/>
                </a:solidFill>
                <a:latin typeface="Comic Sans MS" panose="030F0902030302020204" pitchFamily="66" charset="0"/>
                <a:cs typeface="Times New Roman"/>
              </a:rPr>
              <a:t>2</a:t>
            </a:r>
          </a:p>
        </p:txBody>
      </p:sp>
      <p:pic>
        <p:nvPicPr>
          <p:cNvPr id="6" name="Picture 5" descr="FIG-3-Compilation.pn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254" t="34139" r="31361" b="36393"/>
          <a:stretch/>
        </p:blipFill>
        <p:spPr>
          <a:xfrm>
            <a:off x="7058044" y="3556009"/>
            <a:ext cx="900978" cy="999231"/>
          </a:xfrm>
          <a:prstGeom prst="rect">
            <a:avLst/>
          </a:prstGeom>
        </p:spPr>
      </p:pic>
      <p:pic>
        <p:nvPicPr>
          <p:cNvPr id="27" name="Picture 26" descr="charm-prod.gi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5748" y="4891406"/>
            <a:ext cx="1381540" cy="928503"/>
          </a:xfrm>
          <a:prstGeom prst="rect">
            <a:avLst/>
          </a:prstGeom>
        </p:spPr>
      </p:pic>
      <p:grpSp>
        <p:nvGrpSpPr>
          <p:cNvPr id="28" name="Group 27"/>
          <p:cNvGrpSpPr>
            <a:grpSpLocks noChangeAspect="1"/>
          </p:cNvGrpSpPr>
          <p:nvPr/>
        </p:nvGrpSpPr>
        <p:grpSpPr>
          <a:xfrm>
            <a:off x="2284641" y="4130256"/>
            <a:ext cx="655134" cy="1254254"/>
            <a:chOff x="1785475" y="1524000"/>
            <a:chExt cx="2139646" cy="4096340"/>
          </a:xfrm>
        </p:grpSpPr>
        <p:pic>
          <p:nvPicPr>
            <p:cNvPr id="29" name="Picture 20" descr="jet_schematic_seed"/>
            <p:cNvPicPr>
              <a:picLocks noChangeAspect="1" noChangeArrowheads="1"/>
            </p:cNvPicPr>
            <p:nvPr/>
          </p:nvPicPr>
          <p:blipFill rotWithShape="1">
            <a:blip r:embed="rId7" cstate="print">
              <a:lum bright="-10000" contrast="20000"/>
            </a:blip>
            <a:srcRect t="4557"/>
            <a:stretch/>
          </p:blipFill>
          <p:spPr bwMode="auto">
            <a:xfrm>
              <a:off x="2162385" y="1524000"/>
              <a:ext cx="1762736" cy="21696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" name="Picture 20" descr="jet_schematic_seed"/>
            <p:cNvPicPr>
              <a:picLocks noChangeAspect="1" noChangeArrowheads="1"/>
            </p:cNvPicPr>
            <p:nvPr/>
          </p:nvPicPr>
          <p:blipFill rotWithShape="1">
            <a:blip r:embed="rId7" cstate="print">
              <a:lum bright="-10000" contrast="20000"/>
            </a:blip>
            <a:srcRect t="4557" b="5482"/>
            <a:stretch/>
          </p:blipFill>
          <p:spPr bwMode="auto">
            <a:xfrm rot="12000000">
              <a:off x="1785475" y="3575259"/>
              <a:ext cx="1762736" cy="20450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976808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77FCBBFC-9F44-3044-9922-0F5F9A9CC2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E.C. Aschenauer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1C8E8B44-FD07-124B-99D9-CC8E15F65F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CTEQ - Summer School, July 2019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DFF1-6A7E-5841-980E-96BA788216E4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access Gluons in DIS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33875" y="508194"/>
            <a:ext cx="807625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>
                <a:solidFill>
                  <a:srgbClr val="0000FF"/>
                </a:solidFill>
                <a:latin typeface="Comic Sans MS" panose="030F0902030302020204" pitchFamily="66" charset="0"/>
                <a:cs typeface="Times New Roman"/>
              </a:rPr>
              <a:t>Several different complementary channels to access gluons 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40293" y="1039813"/>
          <a:ext cx="8271913" cy="2550160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23062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296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6797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6797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b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1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00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Comic Sans MS" panose="030F0902030302020204" pitchFamily="66" charset="0"/>
                          <a:cs typeface="Times New Roman"/>
                        </a:rPr>
                        <a:t>Scaling Violation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b="1" baseline="-25000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latin typeface="Comic Sans MS" panose="030F0902030302020204" pitchFamily="66" charset="0"/>
                          <a:cs typeface="Times New Roman"/>
                        </a:rPr>
                        <a:t>all x-Q</a:t>
                      </a:r>
                      <a:r>
                        <a:rPr lang="en-US" sz="1600" b="0" baseline="30000" dirty="0">
                          <a:latin typeface="Comic Sans MS" panose="030F0902030302020204" pitchFamily="66" charset="0"/>
                          <a:cs typeface="Times New Roman"/>
                        </a:rPr>
                        <a:t>2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baseline="0" dirty="0" err="1">
                          <a:solidFill>
                            <a:srgbClr val="0000FF"/>
                          </a:solidFill>
                          <a:latin typeface="Comic Sans MS" panose="030F0902030302020204" pitchFamily="66" charset="0"/>
                          <a:cs typeface="Times New Roman"/>
                        </a:rPr>
                        <a:t>x</a:t>
                      </a:r>
                      <a:r>
                        <a:rPr lang="en-US" sz="1600" b="0" baseline="-25000" dirty="0" err="1">
                          <a:solidFill>
                            <a:srgbClr val="0000FF"/>
                          </a:solidFill>
                          <a:latin typeface="Comic Sans MS" panose="030F0902030302020204" pitchFamily="66" charset="0"/>
                          <a:cs typeface="Times New Roman"/>
                        </a:rPr>
                        <a:t>g</a:t>
                      </a:r>
                      <a:r>
                        <a:rPr lang="en-US" sz="1600" b="0" baseline="-25000" dirty="0">
                          <a:solidFill>
                            <a:srgbClr val="0000FF"/>
                          </a:solidFill>
                          <a:latin typeface="Comic Sans MS" panose="030F0902030302020204" pitchFamily="66" charset="0"/>
                          <a:cs typeface="Times New Roman"/>
                        </a:rPr>
                        <a:t> </a:t>
                      </a:r>
                      <a:r>
                        <a:rPr lang="en-US" sz="1600" b="0" baseline="0" dirty="0">
                          <a:solidFill>
                            <a:srgbClr val="0000FF"/>
                          </a:solidFill>
                          <a:latin typeface="Comic Sans MS" panose="030F0902030302020204" pitchFamily="66" charset="0"/>
                          <a:cs typeface="Times New Roman"/>
                        </a:rPr>
                        <a:t>= </a:t>
                      </a:r>
                      <a:r>
                        <a:rPr lang="en-US" sz="1600" b="0" baseline="0" dirty="0" err="1">
                          <a:solidFill>
                            <a:srgbClr val="0000FF"/>
                          </a:solidFill>
                          <a:latin typeface="Comic Sans MS" panose="030F0902030302020204" pitchFamily="66" charset="0"/>
                          <a:cs typeface="Times New Roman"/>
                        </a:rPr>
                        <a:t>x</a:t>
                      </a:r>
                      <a:r>
                        <a:rPr lang="en-US" sz="1600" b="0" baseline="-25000" dirty="0" err="1">
                          <a:solidFill>
                            <a:srgbClr val="0000FF"/>
                          </a:solidFill>
                          <a:latin typeface="Comic Sans MS" panose="030F0902030302020204" pitchFamily="66" charset="0"/>
                          <a:cs typeface="Times New Roman"/>
                        </a:rPr>
                        <a:t>Bj</a:t>
                      </a:r>
                      <a:endParaRPr lang="en-US" sz="1600" b="0" baseline="-25000" dirty="0">
                        <a:solidFill>
                          <a:srgbClr val="0000FF"/>
                        </a:solidFill>
                        <a:latin typeface="Comic Sans MS" panose="030F0902030302020204" pitchFamily="66" charset="0"/>
                        <a:cs typeface="Times New Roman"/>
                      </a:endParaRP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0" baseline="0" dirty="0">
                        <a:solidFill>
                          <a:srgbClr val="0000FF"/>
                        </a:solidFill>
                        <a:latin typeface="Comic Sans MS" panose="030F0902030302020204" pitchFamily="66" charset="0"/>
                        <a:cs typeface="Times New Roman"/>
                      </a:endParaRPr>
                    </a:p>
                    <a:p>
                      <a:pPr algn="ctr"/>
                      <a:endParaRPr lang="en-US" sz="1600" b="0" baseline="30000" dirty="0">
                        <a:latin typeface="Comic Sans MS" panose="030F0902030302020204" pitchFamily="66" charset="0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b="0" baseline="-25000" dirty="0">
                        <a:solidFill>
                          <a:srgbClr val="0000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0" dirty="0">
                          <a:latin typeface="Comic Sans MS" panose="030F0902030302020204" pitchFamily="66" charset="0"/>
                          <a:cs typeface="Times New Roman"/>
                        </a:rPr>
                        <a:t>only limited by detector acceptance</a:t>
                      </a:r>
                    </a:p>
                    <a:p>
                      <a:endParaRPr lang="en-US" sz="1600" b="0" dirty="0">
                        <a:latin typeface="Comic Sans MS" panose="030F0902030302020204" pitchFamily="66" charset="0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b="0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9450" y="3601968"/>
            <a:ext cx="4386583" cy="3059432"/>
          </a:xfrm>
          <a:prstGeom prst="rect">
            <a:avLst/>
          </a:prstGeom>
        </p:spPr>
      </p:pic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436043" y="1041400"/>
          <a:ext cx="8271913" cy="2387600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23062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296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6797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6797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b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rgbClr val="0000FF"/>
                        </a:solidFill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Comic Sans MS" panose="030F0902030302020204" pitchFamily="66" charset="0"/>
                          <a:cs typeface="Times New Roman"/>
                        </a:rPr>
                        <a:t>Scaling Violation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Comic Sans MS" panose="030F0902030302020204" pitchFamily="66" charset="0"/>
                          <a:cs typeface="Times New Roman"/>
                        </a:rPr>
                        <a:t>F</a:t>
                      </a:r>
                      <a:r>
                        <a:rPr lang="en-US" b="1" baseline="-25000" dirty="0">
                          <a:latin typeface="Comic Sans MS" panose="030F0902030302020204" pitchFamily="66" charset="0"/>
                          <a:cs typeface="Times New Roman"/>
                        </a:rPr>
                        <a:t>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latin typeface="Comic Sans MS" panose="030F0902030302020204" pitchFamily="66" charset="0"/>
                          <a:cs typeface="Times New Roman"/>
                        </a:rPr>
                        <a:t>all x-Q</a:t>
                      </a:r>
                      <a:r>
                        <a:rPr lang="en-US" sz="1600" b="0" baseline="30000" dirty="0">
                          <a:latin typeface="Comic Sans MS" panose="030F0902030302020204" pitchFamily="66" charset="0"/>
                          <a:cs typeface="Times New Roman"/>
                        </a:rPr>
                        <a:t>2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baseline="0" dirty="0" err="1">
                          <a:solidFill>
                            <a:srgbClr val="0000FF"/>
                          </a:solidFill>
                          <a:latin typeface="Comic Sans MS" panose="030F0902030302020204" pitchFamily="66" charset="0"/>
                          <a:cs typeface="Times New Roman"/>
                        </a:rPr>
                        <a:t>x</a:t>
                      </a:r>
                      <a:r>
                        <a:rPr lang="en-US" sz="1600" b="0" baseline="-25000" dirty="0" err="1">
                          <a:solidFill>
                            <a:srgbClr val="0000FF"/>
                          </a:solidFill>
                          <a:latin typeface="Comic Sans MS" panose="030F0902030302020204" pitchFamily="66" charset="0"/>
                          <a:cs typeface="Times New Roman"/>
                        </a:rPr>
                        <a:t>g</a:t>
                      </a:r>
                      <a:r>
                        <a:rPr lang="en-US" sz="1600" b="0" baseline="-25000" dirty="0">
                          <a:solidFill>
                            <a:srgbClr val="0000FF"/>
                          </a:solidFill>
                          <a:latin typeface="Comic Sans MS" panose="030F0902030302020204" pitchFamily="66" charset="0"/>
                          <a:cs typeface="Times New Roman"/>
                        </a:rPr>
                        <a:t> </a:t>
                      </a:r>
                      <a:r>
                        <a:rPr lang="en-US" sz="1600" b="0" baseline="0" dirty="0">
                          <a:solidFill>
                            <a:srgbClr val="0000FF"/>
                          </a:solidFill>
                          <a:latin typeface="Comic Sans MS" panose="030F0902030302020204" pitchFamily="66" charset="0"/>
                          <a:cs typeface="Times New Roman"/>
                        </a:rPr>
                        <a:t>= </a:t>
                      </a:r>
                      <a:r>
                        <a:rPr lang="en-US" sz="1600" b="0" baseline="0" dirty="0" err="1">
                          <a:solidFill>
                            <a:srgbClr val="0000FF"/>
                          </a:solidFill>
                          <a:latin typeface="Comic Sans MS" panose="030F0902030302020204" pitchFamily="66" charset="0"/>
                          <a:cs typeface="Times New Roman"/>
                        </a:rPr>
                        <a:t>x</a:t>
                      </a:r>
                      <a:r>
                        <a:rPr lang="en-US" sz="1600" b="0" baseline="-25000" dirty="0" err="1">
                          <a:solidFill>
                            <a:srgbClr val="0000FF"/>
                          </a:solidFill>
                          <a:latin typeface="Comic Sans MS" panose="030F0902030302020204" pitchFamily="66" charset="0"/>
                          <a:cs typeface="Times New Roman"/>
                        </a:rPr>
                        <a:t>Bj</a:t>
                      </a:r>
                      <a:endParaRPr lang="en-US" sz="1600" b="0" baseline="-25000" dirty="0">
                        <a:solidFill>
                          <a:srgbClr val="0000FF"/>
                        </a:solidFill>
                        <a:latin typeface="Comic Sans MS" panose="030F0902030302020204" pitchFamily="66" charset="0"/>
                        <a:cs typeface="Times New Roman"/>
                      </a:endParaRPr>
                    </a:p>
                    <a:p>
                      <a:pPr algn="ctr"/>
                      <a:endParaRPr lang="en-US" sz="1600" b="0" baseline="30000" dirty="0">
                        <a:latin typeface="Comic Sans MS" panose="030F0902030302020204" pitchFamily="66" charset="0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dirty="0">
                          <a:latin typeface="Comic Sans MS" panose="030F0902030302020204" pitchFamily="66" charset="0"/>
                          <a:cs typeface="Times New Roman"/>
                        </a:rPr>
                        <a:t>only accessible if </a:t>
                      </a:r>
                    </a:p>
                    <a:p>
                      <a:r>
                        <a:rPr lang="en-US" sz="1600" b="0" dirty="0">
                          <a:latin typeface="Comic Sans MS" panose="030F0902030302020204" pitchFamily="66" charset="0"/>
                          <a:cs typeface="Times New Roman"/>
                        </a:rPr>
                        <a:t>y is large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baseline="0" dirty="0" err="1">
                          <a:solidFill>
                            <a:srgbClr val="0000FF"/>
                          </a:solidFill>
                          <a:latin typeface="Comic Sans MS" panose="030F0902030302020204" pitchFamily="66" charset="0"/>
                          <a:cs typeface="Times New Roman"/>
                        </a:rPr>
                        <a:t>x</a:t>
                      </a:r>
                      <a:r>
                        <a:rPr lang="en-US" sz="1600" b="0" baseline="-25000" dirty="0" err="1">
                          <a:solidFill>
                            <a:srgbClr val="0000FF"/>
                          </a:solidFill>
                          <a:latin typeface="Comic Sans MS" panose="030F0902030302020204" pitchFamily="66" charset="0"/>
                          <a:cs typeface="Times New Roman"/>
                        </a:rPr>
                        <a:t>g</a:t>
                      </a:r>
                      <a:r>
                        <a:rPr lang="en-US" sz="1600" b="0" baseline="-25000" dirty="0">
                          <a:solidFill>
                            <a:srgbClr val="0000FF"/>
                          </a:solidFill>
                          <a:latin typeface="Comic Sans MS" panose="030F0902030302020204" pitchFamily="66" charset="0"/>
                          <a:cs typeface="Times New Roman"/>
                        </a:rPr>
                        <a:t> </a:t>
                      </a:r>
                      <a:r>
                        <a:rPr lang="en-US" sz="1600" b="0" baseline="0" dirty="0">
                          <a:solidFill>
                            <a:srgbClr val="0000FF"/>
                          </a:solidFill>
                          <a:latin typeface="Comic Sans MS" panose="030F0902030302020204" pitchFamily="66" charset="0"/>
                          <a:cs typeface="Times New Roman"/>
                        </a:rPr>
                        <a:t>= </a:t>
                      </a:r>
                      <a:r>
                        <a:rPr lang="en-US" sz="1600" b="0" baseline="0" dirty="0" err="1">
                          <a:solidFill>
                            <a:srgbClr val="0000FF"/>
                          </a:solidFill>
                          <a:latin typeface="Comic Sans MS" panose="030F0902030302020204" pitchFamily="66" charset="0"/>
                          <a:cs typeface="Times New Roman"/>
                        </a:rPr>
                        <a:t>x</a:t>
                      </a:r>
                      <a:r>
                        <a:rPr lang="en-US" sz="1600" b="0" baseline="-25000" dirty="0" err="1">
                          <a:solidFill>
                            <a:srgbClr val="0000FF"/>
                          </a:solidFill>
                          <a:latin typeface="Comic Sans MS" panose="030F0902030302020204" pitchFamily="66" charset="0"/>
                          <a:cs typeface="Times New Roman"/>
                        </a:rPr>
                        <a:t>Bj</a:t>
                      </a:r>
                      <a:endParaRPr lang="en-US" sz="1600" b="0" baseline="-25000" dirty="0">
                        <a:solidFill>
                          <a:srgbClr val="0000FF"/>
                        </a:solidFill>
                        <a:latin typeface="Comic Sans MS" panose="030F0902030302020204" pitchFamily="66" charset="0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0" dirty="0">
                          <a:latin typeface="Comic Sans MS" panose="030F0902030302020204" pitchFamily="66" charset="0"/>
                          <a:cs typeface="Times New Roman"/>
                        </a:rPr>
                        <a:t>only limited by detector acceptance</a:t>
                      </a:r>
                    </a:p>
                    <a:p>
                      <a:endParaRPr lang="en-US" sz="1600" b="0" dirty="0">
                        <a:latin typeface="Comic Sans MS" panose="030F0902030302020204" pitchFamily="66" charset="0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dirty="0">
                          <a:latin typeface="Comic Sans MS" panose="030F0902030302020204" pitchFamily="66" charset="0"/>
                          <a:cs typeface="Times New Roman"/>
                        </a:rPr>
                        <a:t>need several beam energies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436043" y="1041400"/>
          <a:ext cx="8271913" cy="2387600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23062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296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6797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6797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b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00FF"/>
                          </a:solidFill>
                          <a:latin typeface="Comic Sans MS" panose="030F0902030302020204" pitchFamily="66" charset="0"/>
                          <a:cs typeface="Times New Roman"/>
                        </a:rPr>
                        <a:t>Photon Gluon Fusion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Comic Sans MS" panose="030F0902030302020204" pitchFamily="66" charset="0"/>
                          <a:cs typeface="Times New Roman"/>
                        </a:rPr>
                        <a:t>Scaling Violation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Comic Sans MS" panose="030F0902030302020204" pitchFamily="66" charset="0"/>
                          <a:cs typeface="Times New Roman"/>
                        </a:rPr>
                        <a:t>F</a:t>
                      </a:r>
                      <a:r>
                        <a:rPr lang="en-US" b="1" baseline="-25000" dirty="0">
                          <a:latin typeface="Comic Sans MS" panose="030F0902030302020204" pitchFamily="66" charset="0"/>
                          <a:cs typeface="Times New Roman"/>
                        </a:rPr>
                        <a:t>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Comic Sans MS" panose="030F0902030302020204" pitchFamily="66" charset="0"/>
                          <a:cs typeface="Times New Roman"/>
                        </a:rPr>
                        <a:t>Di-jets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latin typeface="Comic Sans MS" panose="030F0902030302020204" pitchFamily="66" charset="0"/>
                          <a:cs typeface="Times New Roman"/>
                        </a:rPr>
                        <a:t>all x-Q</a:t>
                      </a:r>
                      <a:r>
                        <a:rPr lang="en-US" sz="1600" b="0" baseline="30000" dirty="0">
                          <a:latin typeface="Comic Sans MS" panose="030F0902030302020204" pitchFamily="66" charset="0"/>
                          <a:cs typeface="Times New Roman"/>
                        </a:rPr>
                        <a:t>2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baseline="0" dirty="0" err="1">
                          <a:solidFill>
                            <a:srgbClr val="0000FF"/>
                          </a:solidFill>
                          <a:latin typeface="Comic Sans MS" panose="030F0902030302020204" pitchFamily="66" charset="0"/>
                          <a:cs typeface="Times New Roman"/>
                        </a:rPr>
                        <a:t>x</a:t>
                      </a:r>
                      <a:r>
                        <a:rPr lang="en-US" sz="1600" b="0" baseline="-25000" dirty="0" err="1">
                          <a:solidFill>
                            <a:srgbClr val="0000FF"/>
                          </a:solidFill>
                          <a:latin typeface="Comic Sans MS" panose="030F0902030302020204" pitchFamily="66" charset="0"/>
                          <a:cs typeface="Times New Roman"/>
                        </a:rPr>
                        <a:t>g</a:t>
                      </a:r>
                      <a:r>
                        <a:rPr lang="en-US" sz="1600" b="0" baseline="-25000" dirty="0">
                          <a:solidFill>
                            <a:srgbClr val="0000FF"/>
                          </a:solidFill>
                          <a:latin typeface="Comic Sans MS" panose="030F0902030302020204" pitchFamily="66" charset="0"/>
                          <a:cs typeface="Times New Roman"/>
                        </a:rPr>
                        <a:t> </a:t>
                      </a:r>
                      <a:r>
                        <a:rPr lang="en-US" sz="1600" b="0" baseline="0" dirty="0">
                          <a:solidFill>
                            <a:srgbClr val="0000FF"/>
                          </a:solidFill>
                          <a:latin typeface="Comic Sans MS" panose="030F0902030302020204" pitchFamily="66" charset="0"/>
                          <a:cs typeface="Times New Roman"/>
                        </a:rPr>
                        <a:t>= </a:t>
                      </a:r>
                      <a:r>
                        <a:rPr lang="en-US" sz="1600" b="0" baseline="0" dirty="0" err="1">
                          <a:solidFill>
                            <a:srgbClr val="0000FF"/>
                          </a:solidFill>
                          <a:latin typeface="Comic Sans MS" panose="030F0902030302020204" pitchFamily="66" charset="0"/>
                          <a:cs typeface="Times New Roman"/>
                        </a:rPr>
                        <a:t>x</a:t>
                      </a:r>
                      <a:r>
                        <a:rPr lang="en-US" sz="1600" b="0" baseline="-25000" dirty="0" err="1">
                          <a:solidFill>
                            <a:srgbClr val="0000FF"/>
                          </a:solidFill>
                          <a:latin typeface="Comic Sans MS" panose="030F0902030302020204" pitchFamily="66" charset="0"/>
                          <a:cs typeface="Times New Roman"/>
                        </a:rPr>
                        <a:t>Bj</a:t>
                      </a:r>
                      <a:endParaRPr lang="en-US" sz="1600" b="0" baseline="-25000" dirty="0">
                        <a:solidFill>
                          <a:srgbClr val="0000FF"/>
                        </a:solidFill>
                        <a:latin typeface="Comic Sans MS" panose="030F0902030302020204" pitchFamily="66" charset="0"/>
                        <a:cs typeface="Times New Roman"/>
                      </a:endParaRPr>
                    </a:p>
                    <a:p>
                      <a:pPr algn="ctr"/>
                      <a:endParaRPr lang="en-US" sz="1600" b="0" baseline="30000" dirty="0">
                        <a:latin typeface="Comic Sans MS" panose="030F0902030302020204" pitchFamily="66" charset="0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dirty="0">
                          <a:latin typeface="Comic Sans MS" panose="030F0902030302020204" pitchFamily="66" charset="0"/>
                          <a:cs typeface="Times New Roman"/>
                        </a:rPr>
                        <a:t>only accessible if </a:t>
                      </a:r>
                    </a:p>
                    <a:p>
                      <a:r>
                        <a:rPr lang="en-US" sz="1600" b="0" dirty="0">
                          <a:latin typeface="Comic Sans MS" panose="030F0902030302020204" pitchFamily="66" charset="0"/>
                          <a:cs typeface="Times New Roman"/>
                        </a:rPr>
                        <a:t>y is large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baseline="0" dirty="0" err="1">
                          <a:solidFill>
                            <a:srgbClr val="0000FF"/>
                          </a:solidFill>
                          <a:latin typeface="Comic Sans MS" panose="030F0902030302020204" pitchFamily="66" charset="0"/>
                          <a:cs typeface="Times New Roman"/>
                        </a:rPr>
                        <a:t>x</a:t>
                      </a:r>
                      <a:r>
                        <a:rPr lang="en-US" sz="1600" b="0" baseline="-25000" dirty="0" err="1">
                          <a:solidFill>
                            <a:srgbClr val="0000FF"/>
                          </a:solidFill>
                          <a:latin typeface="Comic Sans MS" panose="030F0902030302020204" pitchFamily="66" charset="0"/>
                          <a:cs typeface="Times New Roman"/>
                        </a:rPr>
                        <a:t>g</a:t>
                      </a:r>
                      <a:r>
                        <a:rPr lang="en-US" sz="1600" b="0" baseline="-25000" dirty="0">
                          <a:solidFill>
                            <a:srgbClr val="0000FF"/>
                          </a:solidFill>
                          <a:latin typeface="Comic Sans MS" panose="030F0902030302020204" pitchFamily="66" charset="0"/>
                          <a:cs typeface="Times New Roman"/>
                        </a:rPr>
                        <a:t> </a:t>
                      </a:r>
                      <a:r>
                        <a:rPr lang="en-US" sz="1600" b="0" baseline="0" dirty="0">
                          <a:solidFill>
                            <a:srgbClr val="0000FF"/>
                          </a:solidFill>
                          <a:latin typeface="Comic Sans MS" panose="030F0902030302020204" pitchFamily="66" charset="0"/>
                          <a:cs typeface="Times New Roman"/>
                        </a:rPr>
                        <a:t>= </a:t>
                      </a:r>
                      <a:r>
                        <a:rPr lang="en-US" sz="1600" b="0" baseline="0" dirty="0" err="1">
                          <a:solidFill>
                            <a:srgbClr val="0000FF"/>
                          </a:solidFill>
                          <a:latin typeface="Comic Sans MS" panose="030F0902030302020204" pitchFamily="66" charset="0"/>
                          <a:cs typeface="Times New Roman"/>
                        </a:rPr>
                        <a:t>x</a:t>
                      </a:r>
                      <a:r>
                        <a:rPr lang="en-US" sz="1600" b="0" baseline="-25000" dirty="0" err="1">
                          <a:solidFill>
                            <a:srgbClr val="0000FF"/>
                          </a:solidFill>
                          <a:latin typeface="Comic Sans MS" panose="030F0902030302020204" pitchFamily="66" charset="0"/>
                          <a:cs typeface="Times New Roman"/>
                        </a:rPr>
                        <a:t>Bj</a:t>
                      </a:r>
                      <a:endParaRPr lang="en-US" sz="1600" b="0" baseline="-25000" dirty="0">
                        <a:solidFill>
                          <a:srgbClr val="0000FF"/>
                        </a:solidFill>
                        <a:latin typeface="Comic Sans MS" panose="030F0902030302020204" pitchFamily="66" charset="0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dirty="0">
                          <a:latin typeface="Comic Sans MS" panose="030F0902030302020204" pitchFamily="66" charset="0"/>
                          <a:cs typeface="Times New Roman"/>
                        </a:rPr>
                        <a:t>wide coverage in</a:t>
                      </a:r>
                    </a:p>
                    <a:p>
                      <a:r>
                        <a:rPr lang="en-US" sz="1600" b="0" dirty="0">
                          <a:latin typeface="Comic Sans MS" panose="030F0902030302020204" pitchFamily="66" charset="0"/>
                          <a:cs typeface="Times New Roman"/>
                        </a:rPr>
                        <a:t>x</a:t>
                      </a:r>
                      <a:r>
                        <a:rPr lang="en-US" sz="1600" b="0" baseline="-25000" dirty="0">
                          <a:latin typeface="Comic Sans MS" panose="030F0902030302020204" pitchFamily="66" charset="0"/>
                          <a:cs typeface="Times New Roman"/>
                        </a:rPr>
                        <a:t>Bj</a:t>
                      </a:r>
                      <a:r>
                        <a:rPr lang="en-US" sz="1600" b="0" dirty="0">
                          <a:latin typeface="Comic Sans MS" panose="030F0902030302020204" pitchFamily="66" charset="0"/>
                          <a:cs typeface="Times New Roman"/>
                        </a:rPr>
                        <a:t>-Q</a:t>
                      </a:r>
                      <a:r>
                        <a:rPr lang="en-US" sz="1600" b="0" baseline="30000" dirty="0">
                          <a:latin typeface="Comic Sans MS" panose="030F0902030302020204" pitchFamily="66" charset="0"/>
                          <a:cs typeface="Times New Roman"/>
                        </a:rPr>
                        <a:t>2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baseline="0" dirty="0" err="1">
                          <a:solidFill>
                            <a:srgbClr val="0000FF"/>
                          </a:solidFill>
                          <a:latin typeface="Comic Sans MS" panose="030F0902030302020204" pitchFamily="66" charset="0"/>
                          <a:cs typeface="Times New Roman"/>
                        </a:rPr>
                        <a:t>x</a:t>
                      </a:r>
                      <a:r>
                        <a:rPr lang="en-US" sz="1400" b="0" baseline="-25000" dirty="0" err="1">
                          <a:solidFill>
                            <a:srgbClr val="0000FF"/>
                          </a:solidFill>
                          <a:latin typeface="Comic Sans MS" panose="030F0902030302020204" pitchFamily="66" charset="0"/>
                          <a:cs typeface="Times New Roman"/>
                        </a:rPr>
                        <a:t>g</a:t>
                      </a:r>
                      <a:r>
                        <a:rPr lang="en-US" sz="1400" b="0" baseline="-25000" dirty="0">
                          <a:solidFill>
                            <a:srgbClr val="0000FF"/>
                          </a:solidFill>
                          <a:latin typeface="Comic Sans MS" panose="030F0902030302020204" pitchFamily="66" charset="0"/>
                          <a:cs typeface="Times New Roman"/>
                        </a:rPr>
                        <a:t> </a:t>
                      </a:r>
                      <a:r>
                        <a:rPr lang="en-US" sz="1400" b="0" baseline="0" dirty="0">
                          <a:solidFill>
                            <a:srgbClr val="0000FF"/>
                          </a:solidFill>
                          <a:latin typeface="Comic Sans MS" panose="030F0902030302020204" pitchFamily="66" charset="0"/>
                          <a:cs typeface="Times New Roman"/>
                        </a:rPr>
                        <a:t>=</a:t>
                      </a:r>
                      <a:r>
                        <a:rPr lang="en-US" sz="1400" b="0" baseline="0" dirty="0" err="1">
                          <a:solidFill>
                            <a:srgbClr val="0000FF"/>
                          </a:solidFill>
                          <a:latin typeface="Comic Sans MS" panose="030F0902030302020204" pitchFamily="66" charset="0"/>
                          <a:cs typeface="Times New Roman"/>
                        </a:rPr>
                        <a:t>x</a:t>
                      </a:r>
                      <a:r>
                        <a:rPr lang="en-US" sz="1400" b="0" baseline="-25000" dirty="0" err="1">
                          <a:solidFill>
                            <a:srgbClr val="0000FF"/>
                          </a:solidFill>
                          <a:latin typeface="Comic Sans MS" panose="030F0902030302020204" pitchFamily="66" charset="0"/>
                          <a:cs typeface="Times New Roman"/>
                        </a:rPr>
                        <a:t>Bj</a:t>
                      </a:r>
                      <a:r>
                        <a:rPr lang="en-US" sz="1400" b="0" baseline="0" dirty="0">
                          <a:solidFill>
                            <a:srgbClr val="0000FF"/>
                          </a:solidFill>
                          <a:latin typeface="Comic Sans MS" panose="030F0902030302020204" pitchFamily="66" charset="0"/>
                          <a:cs typeface="Times New Roman"/>
                        </a:rPr>
                        <a:t>(1+M</a:t>
                      </a:r>
                      <a:r>
                        <a:rPr lang="en-US" sz="1400" b="0" baseline="30000" dirty="0">
                          <a:solidFill>
                            <a:srgbClr val="0000FF"/>
                          </a:solidFill>
                          <a:latin typeface="Comic Sans MS" panose="030F0902030302020204" pitchFamily="66" charset="0"/>
                          <a:cs typeface="Times New Roman"/>
                        </a:rPr>
                        <a:t>2</a:t>
                      </a:r>
                      <a:r>
                        <a:rPr lang="en-US" sz="1400" b="0" baseline="0" dirty="0">
                          <a:solidFill>
                            <a:srgbClr val="0000FF"/>
                          </a:solidFill>
                          <a:latin typeface="Comic Sans MS" panose="030F0902030302020204" pitchFamily="66" charset="0"/>
                          <a:cs typeface="Times New Roman"/>
                        </a:rPr>
                        <a:t>/Q</a:t>
                      </a:r>
                      <a:r>
                        <a:rPr lang="en-US" sz="1400" b="0" baseline="30000" dirty="0">
                          <a:solidFill>
                            <a:srgbClr val="0000FF"/>
                          </a:solidFill>
                          <a:latin typeface="Comic Sans MS" panose="030F0902030302020204" pitchFamily="66" charset="0"/>
                          <a:cs typeface="Times New Roman"/>
                        </a:rPr>
                        <a:t>2)</a:t>
                      </a:r>
                      <a:r>
                        <a:rPr lang="en-US" sz="1400" b="0" baseline="0" dirty="0">
                          <a:solidFill>
                            <a:srgbClr val="0000FF"/>
                          </a:solidFill>
                          <a:latin typeface="Comic Sans MS" panose="030F0902030302020204" pitchFamily="66" charset="0"/>
                          <a:cs typeface="Times New Roman"/>
                        </a:rPr>
                        <a:t> &gt; </a:t>
                      </a:r>
                      <a:r>
                        <a:rPr lang="en-US" sz="1400" b="0" baseline="0" dirty="0" err="1">
                          <a:solidFill>
                            <a:srgbClr val="0000FF"/>
                          </a:solidFill>
                          <a:latin typeface="Comic Sans MS" panose="030F0902030302020204" pitchFamily="66" charset="0"/>
                          <a:cs typeface="Times New Roman"/>
                        </a:rPr>
                        <a:t>x</a:t>
                      </a:r>
                      <a:r>
                        <a:rPr lang="en-US" sz="1400" b="0" baseline="-25000" dirty="0" err="1">
                          <a:solidFill>
                            <a:srgbClr val="0000FF"/>
                          </a:solidFill>
                          <a:latin typeface="Comic Sans MS" panose="030F0902030302020204" pitchFamily="66" charset="0"/>
                          <a:cs typeface="Times New Roman"/>
                        </a:rPr>
                        <a:t>Bj</a:t>
                      </a:r>
                      <a:r>
                        <a:rPr lang="en-US" sz="1400" b="0" dirty="0">
                          <a:latin typeface="Comic Sans MS" panose="030F0902030302020204" pitchFamily="66" charset="0"/>
                          <a:cs typeface="Times New Roman"/>
                        </a:rPr>
                        <a:t>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0" dirty="0">
                          <a:latin typeface="Comic Sans MS" panose="030F0902030302020204" pitchFamily="66" charset="0"/>
                          <a:cs typeface="Times New Roman"/>
                        </a:rPr>
                        <a:t>only limited by detector acceptance</a:t>
                      </a:r>
                    </a:p>
                    <a:p>
                      <a:endParaRPr lang="en-US" sz="1600" b="0" dirty="0">
                        <a:latin typeface="Comic Sans MS" panose="030F0902030302020204" pitchFamily="66" charset="0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dirty="0">
                          <a:latin typeface="Comic Sans MS" panose="030F0902030302020204" pitchFamily="66" charset="0"/>
                          <a:cs typeface="Times New Roman"/>
                        </a:rPr>
                        <a:t>need several beam energies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dirty="0">
                          <a:latin typeface="Comic Sans MS" panose="030F0902030302020204" pitchFamily="66" charset="0"/>
                          <a:cs typeface="Times New Roman"/>
                        </a:rPr>
                        <a:t>need a wide acceptance detector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436043" y="1041400"/>
          <a:ext cx="8271913" cy="2387600"/>
        </p:xfrm>
        <a:graphic>
          <a:graphicData uri="http://schemas.openxmlformats.org/drawingml/2006/table">
            <a:tbl>
              <a:tblPr firstRow="1" bandRow="1">
                <a:tableStyleId>{BDBED569-4797-4DF1-A0F4-6AAB3CD982D8}</a:tableStyleId>
              </a:tblPr>
              <a:tblGrid>
                <a:gridCol w="23062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296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6797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6797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b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b="1" dirty="0">
                        <a:latin typeface="Times New Roman"/>
                        <a:cs typeface="Times New Roman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rgbClr val="0000FF"/>
                          </a:solidFill>
                          <a:latin typeface="Comic Sans MS" panose="030F0902030302020204" pitchFamily="66" charset="0"/>
                          <a:cs typeface="Times New Roman"/>
                        </a:rPr>
                        <a:t>Photon Gluon Fusion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Comic Sans MS" panose="030F0902030302020204" pitchFamily="66" charset="0"/>
                          <a:cs typeface="Times New Roman"/>
                        </a:rPr>
                        <a:t>Scaling Violation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Comic Sans MS" panose="030F0902030302020204" pitchFamily="66" charset="0"/>
                          <a:cs typeface="Times New Roman"/>
                        </a:rPr>
                        <a:t>F</a:t>
                      </a:r>
                      <a:r>
                        <a:rPr lang="en-US" b="1" baseline="-25000" dirty="0">
                          <a:latin typeface="Comic Sans MS" panose="030F0902030302020204" pitchFamily="66" charset="0"/>
                          <a:cs typeface="Times New Roman"/>
                        </a:rPr>
                        <a:t>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Comic Sans MS" panose="030F0902030302020204" pitchFamily="66" charset="0"/>
                          <a:cs typeface="Times New Roman"/>
                        </a:rPr>
                        <a:t>Di-jets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latin typeface="Comic Sans MS" panose="030F0902030302020204" pitchFamily="66" charset="0"/>
                          <a:cs typeface="Times New Roman"/>
                        </a:rPr>
                        <a:t>Charm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>
                          <a:latin typeface="Comic Sans MS" panose="030F0902030302020204" pitchFamily="66" charset="0"/>
                          <a:cs typeface="Times New Roman"/>
                        </a:rPr>
                        <a:t>all x-Q</a:t>
                      </a:r>
                      <a:r>
                        <a:rPr lang="en-US" sz="1600" b="0" baseline="30000" dirty="0">
                          <a:latin typeface="Comic Sans MS" panose="030F0902030302020204" pitchFamily="66" charset="0"/>
                          <a:cs typeface="Times New Roman"/>
                        </a:rPr>
                        <a:t>2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baseline="0" dirty="0" err="1">
                          <a:solidFill>
                            <a:srgbClr val="0000FF"/>
                          </a:solidFill>
                          <a:latin typeface="Comic Sans MS" panose="030F0902030302020204" pitchFamily="66" charset="0"/>
                          <a:cs typeface="Times New Roman"/>
                        </a:rPr>
                        <a:t>x</a:t>
                      </a:r>
                      <a:r>
                        <a:rPr lang="en-US" sz="1600" b="0" baseline="-25000" dirty="0" err="1">
                          <a:solidFill>
                            <a:srgbClr val="0000FF"/>
                          </a:solidFill>
                          <a:latin typeface="Comic Sans MS" panose="030F0902030302020204" pitchFamily="66" charset="0"/>
                          <a:cs typeface="Times New Roman"/>
                        </a:rPr>
                        <a:t>g</a:t>
                      </a:r>
                      <a:r>
                        <a:rPr lang="en-US" sz="1600" b="0" baseline="-25000" dirty="0">
                          <a:solidFill>
                            <a:srgbClr val="0000FF"/>
                          </a:solidFill>
                          <a:latin typeface="Comic Sans MS" panose="030F0902030302020204" pitchFamily="66" charset="0"/>
                          <a:cs typeface="Times New Roman"/>
                        </a:rPr>
                        <a:t> </a:t>
                      </a:r>
                      <a:r>
                        <a:rPr lang="en-US" sz="1600" b="0" baseline="0" dirty="0">
                          <a:solidFill>
                            <a:srgbClr val="0000FF"/>
                          </a:solidFill>
                          <a:latin typeface="Comic Sans MS" panose="030F0902030302020204" pitchFamily="66" charset="0"/>
                          <a:cs typeface="Times New Roman"/>
                        </a:rPr>
                        <a:t>= </a:t>
                      </a:r>
                      <a:r>
                        <a:rPr lang="en-US" sz="1600" b="0" baseline="0" dirty="0" err="1">
                          <a:solidFill>
                            <a:srgbClr val="0000FF"/>
                          </a:solidFill>
                          <a:latin typeface="Comic Sans MS" panose="030F0902030302020204" pitchFamily="66" charset="0"/>
                          <a:cs typeface="Times New Roman"/>
                        </a:rPr>
                        <a:t>x</a:t>
                      </a:r>
                      <a:r>
                        <a:rPr lang="en-US" sz="1600" b="0" baseline="-25000" dirty="0" err="1">
                          <a:solidFill>
                            <a:srgbClr val="0000FF"/>
                          </a:solidFill>
                          <a:latin typeface="Comic Sans MS" panose="030F0902030302020204" pitchFamily="66" charset="0"/>
                          <a:cs typeface="Times New Roman"/>
                        </a:rPr>
                        <a:t>Bj</a:t>
                      </a:r>
                      <a:endParaRPr lang="en-US" sz="1600" b="0" baseline="-25000" dirty="0">
                        <a:solidFill>
                          <a:srgbClr val="0000FF"/>
                        </a:solidFill>
                        <a:latin typeface="Comic Sans MS" panose="030F0902030302020204" pitchFamily="66" charset="0"/>
                        <a:cs typeface="Times New Roman"/>
                      </a:endParaRPr>
                    </a:p>
                    <a:p>
                      <a:pPr algn="ctr"/>
                      <a:endParaRPr lang="en-US" sz="1600" b="0" baseline="30000" dirty="0">
                        <a:latin typeface="Comic Sans MS" panose="030F0902030302020204" pitchFamily="66" charset="0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dirty="0">
                          <a:latin typeface="Comic Sans MS" panose="030F0902030302020204" pitchFamily="66" charset="0"/>
                          <a:cs typeface="Times New Roman"/>
                        </a:rPr>
                        <a:t>only accessible if </a:t>
                      </a:r>
                    </a:p>
                    <a:p>
                      <a:r>
                        <a:rPr lang="en-US" sz="1600" b="0" dirty="0">
                          <a:latin typeface="Comic Sans MS" panose="030F0902030302020204" pitchFamily="66" charset="0"/>
                          <a:cs typeface="Times New Roman"/>
                        </a:rPr>
                        <a:t>y is large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baseline="0" dirty="0" err="1">
                          <a:solidFill>
                            <a:srgbClr val="0000FF"/>
                          </a:solidFill>
                          <a:latin typeface="Comic Sans MS" panose="030F0902030302020204" pitchFamily="66" charset="0"/>
                          <a:cs typeface="Times New Roman"/>
                        </a:rPr>
                        <a:t>x</a:t>
                      </a:r>
                      <a:r>
                        <a:rPr lang="en-US" sz="1600" b="0" baseline="-25000" dirty="0" err="1">
                          <a:solidFill>
                            <a:srgbClr val="0000FF"/>
                          </a:solidFill>
                          <a:latin typeface="Comic Sans MS" panose="030F0902030302020204" pitchFamily="66" charset="0"/>
                          <a:cs typeface="Times New Roman"/>
                        </a:rPr>
                        <a:t>g</a:t>
                      </a:r>
                      <a:r>
                        <a:rPr lang="en-US" sz="1600" b="0" baseline="-25000" dirty="0">
                          <a:solidFill>
                            <a:srgbClr val="0000FF"/>
                          </a:solidFill>
                          <a:latin typeface="Comic Sans MS" panose="030F0902030302020204" pitchFamily="66" charset="0"/>
                          <a:cs typeface="Times New Roman"/>
                        </a:rPr>
                        <a:t> </a:t>
                      </a:r>
                      <a:r>
                        <a:rPr lang="en-US" sz="1600" b="0" baseline="0" dirty="0">
                          <a:solidFill>
                            <a:srgbClr val="0000FF"/>
                          </a:solidFill>
                          <a:latin typeface="Comic Sans MS" panose="030F0902030302020204" pitchFamily="66" charset="0"/>
                          <a:cs typeface="Times New Roman"/>
                        </a:rPr>
                        <a:t>= </a:t>
                      </a:r>
                      <a:r>
                        <a:rPr lang="en-US" sz="1600" b="0" baseline="0" dirty="0" err="1">
                          <a:solidFill>
                            <a:srgbClr val="0000FF"/>
                          </a:solidFill>
                          <a:latin typeface="Comic Sans MS" panose="030F0902030302020204" pitchFamily="66" charset="0"/>
                          <a:cs typeface="Times New Roman"/>
                        </a:rPr>
                        <a:t>x</a:t>
                      </a:r>
                      <a:r>
                        <a:rPr lang="en-US" sz="1600" b="0" baseline="-25000" dirty="0" err="1">
                          <a:solidFill>
                            <a:srgbClr val="0000FF"/>
                          </a:solidFill>
                          <a:latin typeface="Comic Sans MS" panose="030F0902030302020204" pitchFamily="66" charset="0"/>
                          <a:cs typeface="Times New Roman"/>
                        </a:rPr>
                        <a:t>Bj</a:t>
                      </a:r>
                      <a:endParaRPr lang="en-US" sz="1600" b="0" baseline="-25000" dirty="0">
                        <a:solidFill>
                          <a:srgbClr val="0000FF"/>
                        </a:solidFill>
                        <a:latin typeface="Comic Sans MS" panose="030F0902030302020204" pitchFamily="66" charset="0"/>
                        <a:cs typeface="Times New Roman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dirty="0">
                          <a:latin typeface="Comic Sans MS" panose="030F0902030302020204" pitchFamily="66" charset="0"/>
                          <a:cs typeface="Times New Roman"/>
                        </a:rPr>
                        <a:t>wide coverage in</a:t>
                      </a:r>
                    </a:p>
                    <a:p>
                      <a:r>
                        <a:rPr lang="en-US" sz="1600" b="0" dirty="0">
                          <a:latin typeface="Comic Sans MS" panose="030F0902030302020204" pitchFamily="66" charset="0"/>
                          <a:cs typeface="Times New Roman"/>
                        </a:rPr>
                        <a:t>x</a:t>
                      </a:r>
                      <a:r>
                        <a:rPr lang="en-US" sz="1600" b="0" baseline="-25000" dirty="0">
                          <a:latin typeface="Comic Sans MS" panose="030F0902030302020204" pitchFamily="66" charset="0"/>
                          <a:cs typeface="Times New Roman"/>
                        </a:rPr>
                        <a:t>Bj</a:t>
                      </a:r>
                      <a:r>
                        <a:rPr lang="en-US" sz="1600" b="0" dirty="0">
                          <a:latin typeface="Comic Sans MS" panose="030F0902030302020204" pitchFamily="66" charset="0"/>
                          <a:cs typeface="Times New Roman"/>
                        </a:rPr>
                        <a:t>-Q</a:t>
                      </a:r>
                      <a:r>
                        <a:rPr lang="en-US" sz="1600" b="0" baseline="30000" dirty="0">
                          <a:latin typeface="Comic Sans MS" panose="030F0902030302020204" pitchFamily="66" charset="0"/>
                          <a:cs typeface="Times New Roman"/>
                        </a:rPr>
                        <a:t>2</a:t>
                      </a:r>
                    </a:p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baseline="0" dirty="0" err="1">
                          <a:solidFill>
                            <a:srgbClr val="0000FF"/>
                          </a:solidFill>
                          <a:latin typeface="Comic Sans MS" panose="030F0902030302020204" pitchFamily="66" charset="0"/>
                          <a:cs typeface="Times New Roman"/>
                        </a:rPr>
                        <a:t>x</a:t>
                      </a:r>
                      <a:r>
                        <a:rPr lang="en-US" sz="1400" b="0" baseline="-25000" dirty="0" err="1">
                          <a:solidFill>
                            <a:srgbClr val="0000FF"/>
                          </a:solidFill>
                          <a:latin typeface="Comic Sans MS" panose="030F0902030302020204" pitchFamily="66" charset="0"/>
                          <a:cs typeface="Times New Roman"/>
                        </a:rPr>
                        <a:t>g</a:t>
                      </a:r>
                      <a:r>
                        <a:rPr lang="en-US" sz="1400" b="0" baseline="-25000" dirty="0">
                          <a:solidFill>
                            <a:srgbClr val="0000FF"/>
                          </a:solidFill>
                          <a:latin typeface="Comic Sans MS" panose="030F0902030302020204" pitchFamily="66" charset="0"/>
                          <a:cs typeface="Times New Roman"/>
                        </a:rPr>
                        <a:t> </a:t>
                      </a:r>
                      <a:r>
                        <a:rPr lang="en-US" sz="1400" b="0" baseline="0" dirty="0">
                          <a:solidFill>
                            <a:srgbClr val="0000FF"/>
                          </a:solidFill>
                          <a:latin typeface="Comic Sans MS" panose="030F0902030302020204" pitchFamily="66" charset="0"/>
                          <a:cs typeface="Times New Roman"/>
                        </a:rPr>
                        <a:t>=</a:t>
                      </a:r>
                      <a:r>
                        <a:rPr lang="en-US" sz="1400" b="0" baseline="0" dirty="0" err="1">
                          <a:solidFill>
                            <a:srgbClr val="0000FF"/>
                          </a:solidFill>
                          <a:latin typeface="Comic Sans MS" panose="030F0902030302020204" pitchFamily="66" charset="0"/>
                          <a:cs typeface="Times New Roman"/>
                        </a:rPr>
                        <a:t>x</a:t>
                      </a:r>
                      <a:r>
                        <a:rPr lang="en-US" sz="1400" b="0" baseline="-25000" dirty="0" err="1">
                          <a:solidFill>
                            <a:srgbClr val="0000FF"/>
                          </a:solidFill>
                          <a:latin typeface="Comic Sans MS" panose="030F0902030302020204" pitchFamily="66" charset="0"/>
                          <a:cs typeface="Times New Roman"/>
                        </a:rPr>
                        <a:t>Bj</a:t>
                      </a:r>
                      <a:r>
                        <a:rPr lang="en-US" sz="1400" b="0" baseline="0" dirty="0">
                          <a:solidFill>
                            <a:srgbClr val="0000FF"/>
                          </a:solidFill>
                          <a:latin typeface="Comic Sans MS" panose="030F0902030302020204" pitchFamily="66" charset="0"/>
                          <a:cs typeface="Times New Roman"/>
                        </a:rPr>
                        <a:t>(1+M</a:t>
                      </a:r>
                      <a:r>
                        <a:rPr lang="en-US" sz="1400" b="0" baseline="30000" dirty="0">
                          <a:solidFill>
                            <a:srgbClr val="0000FF"/>
                          </a:solidFill>
                          <a:latin typeface="Comic Sans MS" panose="030F0902030302020204" pitchFamily="66" charset="0"/>
                          <a:cs typeface="Times New Roman"/>
                        </a:rPr>
                        <a:t>2</a:t>
                      </a:r>
                      <a:r>
                        <a:rPr lang="en-US" sz="1400" b="0" baseline="0" dirty="0">
                          <a:solidFill>
                            <a:srgbClr val="0000FF"/>
                          </a:solidFill>
                          <a:latin typeface="Comic Sans MS" panose="030F0902030302020204" pitchFamily="66" charset="0"/>
                          <a:cs typeface="Times New Roman"/>
                        </a:rPr>
                        <a:t>/Q</a:t>
                      </a:r>
                      <a:r>
                        <a:rPr lang="en-US" sz="1400" b="0" baseline="30000" dirty="0">
                          <a:solidFill>
                            <a:srgbClr val="0000FF"/>
                          </a:solidFill>
                          <a:latin typeface="Comic Sans MS" panose="030F0902030302020204" pitchFamily="66" charset="0"/>
                          <a:cs typeface="Times New Roman"/>
                        </a:rPr>
                        <a:t>2</a:t>
                      </a:r>
                      <a:r>
                        <a:rPr lang="en-US" sz="1400" b="0" baseline="0" dirty="0">
                          <a:solidFill>
                            <a:srgbClr val="0000FF"/>
                          </a:solidFill>
                          <a:latin typeface="Comic Sans MS" panose="030F0902030302020204" pitchFamily="66" charset="0"/>
                          <a:cs typeface="Times New Roman"/>
                        </a:rPr>
                        <a:t>) &gt; </a:t>
                      </a:r>
                      <a:r>
                        <a:rPr lang="en-US" sz="1400" b="0" baseline="0" dirty="0" err="1">
                          <a:solidFill>
                            <a:srgbClr val="0000FF"/>
                          </a:solidFill>
                          <a:latin typeface="Comic Sans MS" panose="030F0902030302020204" pitchFamily="66" charset="0"/>
                          <a:cs typeface="Times New Roman"/>
                        </a:rPr>
                        <a:t>x</a:t>
                      </a:r>
                      <a:r>
                        <a:rPr lang="en-US" sz="1400" b="0" baseline="-25000" dirty="0" err="1">
                          <a:solidFill>
                            <a:srgbClr val="0000FF"/>
                          </a:solidFill>
                          <a:latin typeface="Comic Sans MS" panose="030F0902030302020204" pitchFamily="66" charset="0"/>
                          <a:cs typeface="Times New Roman"/>
                        </a:rPr>
                        <a:t>Bj</a:t>
                      </a:r>
                      <a:r>
                        <a:rPr lang="en-US" sz="1400" b="0" dirty="0">
                          <a:latin typeface="Comic Sans MS" panose="030F0902030302020204" pitchFamily="66" charset="0"/>
                          <a:cs typeface="Times New Roman"/>
                        </a:rPr>
                        <a:t>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dirty="0">
                          <a:latin typeface="Comic Sans MS" panose="030F0902030302020204" pitchFamily="66" charset="0"/>
                          <a:cs typeface="Times New Roman"/>
                        </a:rPr>
                        <a:t>same coverage in </a:t>
                      </a:r>
                    </a:p>
                    <a:p>
                      <a:r>
                        <a:rPr lang="en-US" sz="1600" b="0" dirty="0">
                          <a:latin typeface="Comic Sans MS" panose="030F0902030302020204" pitchFamily="66" charset="0"/>
                          <a:cs typeface="Times New Roman"/>
                        </a:rPr>
                        <a:t>x</a:t>
                      </a:r>
                      <a:r>
                        <a:rPr lang="en-US" sz="1600" b="0" baseline="-25000" dirty="0">
                          <a:latin typeface="Comic Sans MS" panose="030F0902030302020204" pitchFamily="66" charset="0"/>
                          <a:cs typeface="Times New Roman"/>
                        </a:rPr>
                        <a:t>Bj</a:t>
                      </a:r>
                      <a:r>
                        <a:rPr lang="en-US" sz="1600" b="0" dirty="0">
                          <a:latin typeface="Comic Sans MS" panose="030F0902030302020204" pitchFamily="66" charset="0"/>
                          <a:cs typeface="Times New Roman"/>
                        </a:rPr>
                        <a:t>-Q</a:t>
                      </a:r>
                      <a:r>
                        <a:rPr lang="en-US" sz="1600" b="0" baseline="30000" dirty="0">
                          <a:latin typeface="Comic Sans MS" panose="030F0902030302020204" pitchFamily="66" charset="0"/>
                          <a:cs typeface="Times New Roman"/>
                        </a:rPr>
                        <a:t>2</a:t>
                      </a:r>
                      <a:r>
                        <a:rPr lang="en-US" sz="1600" b="0" dirty="0">
                          <a:latin typeface="Comic Sans MS" panose="030F0902030302020204" pitchFamily="66" charset="0"/>
                          <a:cs typeface="Times New Roman"/>
                        </a:rPr>
                        <a:t> as incl. F</a:t>
                      </a:r>
                      <a:r>
                        <a:rPr lang="en-US" sz="1600" b="0" baseline="-25000" dirty="0">
                          <a:latin typeface="Comic Sans MS" panose="030F0902030302020204" pitchFamily="66" charset="0"/>
                          <a:cs typeface="Times New Roman"/>
                        </a:rPr>
                        <a:t>2</a:t>
                      </a:r>
                    </a:p>
                    <a:p>
                      <a:r>
                        <a:rPr lang="en-US" sz="1600" b="0" baseline="0" dirty="0" err="1">
                          <a:solidFill>
                            <a:srgbClr val="0000FF"/>
                          </a:solidFill>
                          <a:latin typeface="Comic Sans MS" panose="030F0902030302020204" pitchFamily="66" charset="0"/>
                          <a:cs typeface="Times New Roman"/>
                        </a:rPr>
                        <a:t>x</a:t>
                      </a:r>
                      <a:r>
                        <a:rPr lang="en-US" sz="1600" b="0" baseline="-25000" dirty="0" err="1">
                          <a:solidFill>
                            <a:srgbClr val="0000FF"/>
                          </a:solidFill>
                          <a:latin typeface="Comic Sans MS" panose="030F0902030302020204" pitchFamily="66" charset="0"/>
                          <a:cs typeface="Times New Roman"/>
                        </a:rPr>
                        <a:t>g</a:t>
                      </a:r>
                      <a:r>
                        <a:rPr lang="en-US" sz="1600" b="0" baseline="-25000" dirty="0">
                          <a:solidFill>
                            <a:srgbClr val="0000FF"/>
                          </a:solidFill>
                          <a:latin typeface="Comic Sans MS" panose="030F0902030302020204" pitchFamily="66" charset="0"/>
                          <a:cs typeface="Times New Roman"/>
                        </a:rPr>
                        <a:t> </a:t>
                      </a:r>
                      <a:r>
                        <a:rPr lang="en-US" sz="1600" b="0" baseline="0" dirty="0">
                          <a:solidFill>
                            <a:srgbClr val="0000FF"/>
                          </a:solidFill>
                          <a:latin typeface="Comic Sans MS" panose="030F0902030302020204" pitchFamily="66" charset="0"/>
                          <a:cs typeface="Times New Roman"/>
                        </a:rPr>
                        <a:t>≳</a:t>
                      </a:r>
                      <a:r>
                        <a:rPr lang="en-US" sz="1600" b="0" baseline="0" dirty="0" err="1">
                          <a:solidFill>
                            <a:srgbClr val="0000FF"/>
                          </a:solidFill>
                          <a:latin typeface="Comic Sans MS" panose="030F0902030302020204" pitchFamily="66" charset="0"/>
                          <a:cs typeface="Times New Roman"/>
                        </a:rPr>
                        <a:t>x</a:t>
                      </a:r>
                      <a:r>
                        <a:rPr lang="en-US" sz="1600" b="0" baseline="-25000" dirty="0" err="1">
                          <a:solidFill>
                            <a:srgbClr val="0000FF"/>
                          </a:solidFill>
                          <a:latin typeface="Comic Sans MS" panose="030F0902030302020204" pitchFamily="66" charset="0"/>
                          <a:cs typeface="Times New Roman"/>
                        </a:rPr>
                        <a:t>Bj</a:t>
                      </a:r>
                      <a:endParaRPr lang="en-US" sz="1600" b="0" baseline="-25000" dirty="0">
                        <a:solidFill>
                          <a:srgbClr val="0000FF"/>
                        </a:solidFill>
                        <a:latin typeface="Comic Sans MS" panose="030F0902030302020204" pitchFamily="66" charset="0"/>
                        <a:cs typeface="Times New Roman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0" dirty="0">
                          <a:latin typeface="Comic Sans MS" panose="030F0902030302020204" pitchFamily="66" charset="0"/>
                          <a:cs typeface="Times New Roman"/>
                        </a:rPr>
                        <a:t>only limited by detector acceptance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dirty="0">
                          <a:latin typeface="Comic Sans MS" panose="030F0902030302020204" pitchFamily="66" charset="0"/>
                          <a:cs typeface="Times New Roman"/>
                        </a:rPr>
                        <a:t>need several beam energies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dirty="0">
                          <a:latin typeface="Comic Sans MS" panose="030F0902030302020204" pitchFamily="66" charset="0"/>
                          <a:cs typeface="Times New Roman"/>
                        </a:rPr>
                        <a:t>need a wide acceptance detector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dirty="0">
                          <a:latin typeface="Comic Sans MS" panose="030F0902030302020204" pitchFamily="66" charset="0"/>
                          <a:cs typeface="Times New Roman"/>
                        </a:rPr>
                        <a:t>needs excellent </a:t>
                      </a:r>
                      <a:r>
                        <a:rPr lang="en-US" sz="1600" b="0" dirty="0">
                          <a:latin typeface="Comic Sans MS" panose="030F0902030302020204" pitchFamily="66" charset="0"/>
                          <a:cs typeface="Symbol" charset="2"/>
                        </a:rPr>
                        <a:t>m</a:t>
                      </a:r>
                      <a:r>
                        <a:rPr lang="en-US" sz="1600" b="0" dirty="0">
                          <a:latin typeface="Comic Sans MS" panose="030F0902030302020204" pitchFamily="66" charset="0"/>
                          <a:cs typeface="Times New Roman"/>
                        </a:rPr>
                        <a:t>-vertex detector and particle ID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3" name="Oval 12"/>
          <p:cNvSpPr/>
          <p:nvPr/>
        </p:nvSpPr>
        <p:spPr bwMode="auto">
          <a:xfrm rot="19500000">
            <a:off x="3430396" y="5209932"/>
            <a:ext cx="2881202" cy="543425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14" name="Oval 13"/>
          <p:cNvSpPr/>
          <p:nvPr/>
        </p:nvSpPr>
        <p:spPr bwMode="auto">
          <a:xfrm rot="19500000">
            <a:off x="4392586" y="5385447"/>
            <a:ext cx="2446332" cy="543425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16" name="Freeform 15"/>
          <p:cNvSpPr/>
          <p:nvPr/>
        </p:nvSpPr>
        <p:spPr>
          <a:xfrm>
            <a:off x="3776133" y="4326467"/>
            <a:ext cx="2954867" cy="2040466"/>
          </a:xfrm>
          <a:custGeom>
            <a:avLst/>
            <a:gdLst>
              <a:gd name="connsiteX0" fmla="*/ 0 w 2954867"/>
              <a:gd name="connsiteY0" fmla="*/ 2040466 h 2040466"/>
              <a:gd name="connsiteX1" fmla="*/ 2954867 w 2954867"/>
              <a:gd name="connsiteY1" fmla="*/ 0 h 2040466"/>
              <a:gd name="connsiteX2" fmla="*/ 2954867 w 2954867"/>
              <a:gd name="connsiteY2" fmla="*/ 1168400 h 2040466"/>
              <a:gd name="connsiteX3" fmla="*/ 1727200 w 2954867"/>
              <a:gd name="connsiteY3" fmla="*/ 2032000 h 2040466"/>
              <a:gd name="connsiteX4" fmla="*/ 0 w 2954867"/>
              <a:gd name="connsiteY4" fmla="*/ 2040466 h 2040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4867" h="2040466">
                <a:moveTo>
                  <a:pt x="0" y="2040466"/>
                </a:moveTo>
                <a:lnTo>
                  <a:pt x="2954867" y="0"/>
                </a:lnTo>
                <a:lnTo>
                  <a:pt x="2954867" y="1168400"/>
                </a:lnTo>
                <a:lnTo>
                  <a:pt x="1727200" y="2032000"/>
                </a:lnTo>
                <a:lnTo>
                  <a:pt x="0" y="2040466"/>
                </a:lnTo>
                <a:close/>
              </a:path>
            </a:pathLst>
          </a:custGeom>
          <a:ln w="28575" cmpd="sng">
            <a:solidFill>
              <a:srgbClr val="0000FF"/>
            </a:solidFill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/>
        </p:nvGraphicFramePr>
        <p:xfrm>
          <a:off x="6889750" y="5391150"/>
          <a:ext cx="101600" cy="152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2867" name="Equation" r:id="rId4" imgW="101600" imgH="152400" progId="Equation.DSMT4">
                  <p:embed/>
                </p:oleObj>
              </mc:Choice>
              <mc:Fallback>
                <p:oleObj name="Equation" r:id="rId4" imgW="101600" imgH="152400" progId="Equation.DSMT4">
                  <p:embed/>
                  <p:pic>
                    <p:nvPicPr>
                      <p:cNvPr id="10" name="Object 9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889750" y="5391150"/>
                        <a:ext cx="101600" cy="152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384069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14" grpId="0" animBg="1"/>
      <p:bldP spid="14" grpId="1" animBg="1"/>
      <p:bldP spid="16" grpId="0" animBg="1"/>
      <p:bldP spid="16" grpId="1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6E95FAC-0E04-9B47-A9AF-CF3E0D4A96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E.C. Aschenauer</a:t>
            </a:r>
            <a:endParaRPr lang="en-US" dirty="0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7002E5FD-F275-E047-B463-887C655592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CTEQ - Summer School, July 2019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DFF1-6A7E-5841-980E-96BA788216E4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 gluons manifest themselves  in DIS</a:t>
            </a:r>
          </a:p>
        </p:txBody>
      </p:sp>
      <p:pic>
        <p:nvPicPr>
          <p:cNvPr id="6" name="Picture 5" descr="E665_GluonDistribution.eps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7867" y="2824167"/>
            <a:ext cx="3797300" cy="3657600"/>
          </a:xfrm>
          <a:prstGeom prst="rect">
            <a:avLst/>
          </a:prstGeom>
        </p:spPr>
      </p:pic>
      <p:pic>
        <p:nvPicPr>
          <p:cNvPr id="7" name="Picture 6" descr="E665_F2_Q2_data.eps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02" b="4869"/>
          <a:stretch/>
        </p:blipFill>
        <p:spPr>
          <a:xfrm>
            <a:off x="751321" y="1223834"/>
            <a:ext cx="3632938" cy="507571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630265" y="6189480"/>
            <a:ext cx="23952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Comic Sans MS" panose="030F0902030302020204" pitchFamily="66" charset="0"/>
                <a:cs typeface="Times"/>
              </a:rPr>
              <a:t>Resolution (Q</a:t>
            </a:r>
            <a:r>
              <a:rPr lang="en-US" sz="1600" baseline="30000" dirty="0">
                <a:latin typeface="Comic Sans MS" panose="030F0902030302020204" pitchFamily="66" charset="0"/>
                <a:cs typeface="Times"/>
              </a:rPr>
              <a:t>2</a:t>
            </a:r>
            <a:r>
              <a:rPr lang="en-US" sz="1600" dirty="0">
                <a:latin typeface="Comic Sans MS" panose="030F0902030302020204" pitchFamily="66" charset="0"/>
                <a:cs typeface="Times"/>
              </a:rPr>
              <a:t> / GeV</a:t>
            </a:r>
            <a:r>
              <a:rPr lang="en-US" sz="1600" baseline="30000" dirty="0">
                <a:latin typeface="Comic Sans MS" panose="030F0902030302020204" pitchFamily="66" charset="0"/>
                <a:cs typeface="Times"/>
              </a:rPr>
              <a:t>2</a:t>
            </a:r>
            <a:r>
              <a:rPr lang="en-US" sz="1600" dirty="0">
                <a:latin typeface="Comic Sans MS" panose="030F0902030302020204" pitchFamily="66" charset="0"/>
                <a:cs typeface="Times"/>
              </a:rPr>
              <a:t>) </a:t>
            </a:r>
          </a:p>
        </p:txBody>
      </p:sp>
      <p:sp>
        <p:nvSpPr>
          <p:cNvPr id="9" name="TextBox 8"/>
          <p:cNvSpPr txBox="1"/>
          <p:nvPr/>
        </p:nvSpPr>
        <p:spPr>
          <a:xfrm rot="16200000">
            <a:off x="-97053" y="1883182"/>
            <a:ext cx="15039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Comic Sans MS" panose="030F0902030302020204" pitchFamily="66" charset="0"/>
                <a:cs typeface="Times"/>
              </a:rPr>
              <a:t>Cross Section</a:t>
            </a:r>
          </a:p>
        </p:txBody>
      </p:sp>
      <p:sp>
        <p:nvSpPr>
          <p:cNvPr id="11" name="TextBox 10"/>
          <p:cNvSpPr txBox="1"/>
          <p:nvPr/>
        </p:nvSpPr>
        <p:spPr>
          <a:xfrm rot="16200000">
            <a:off x="3239699" y="3228845"/>
            <a:ext cx="157126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>
                <a:solidFill>
                  <a:srgbClr val="0000FF"/>
                </a:solidFill>
                <a:latin typeface="Comic Sans MS" panose="030F0902030302020204" pitchFamily="66" charset="0"/>
                <a:cs typeface="Times New Roman"/>
              </a:rPr>
              <a:t>parton</a:t>
            </a:r>
            <a:r>
              <a:rPr lang="en-US" sz="1600" dirty="0">
                <a:solidFill>
                  <a:srgbClr val="0000FF"/>
                </a:solidFill>
                <a:latin typeface="Comic Sans MS" panose="030F0902030302020204" pitchFamily="66" charset="0"/>
                <a:cs typeface="Times New Roman"/>
              </a:rPr>
              <a:t> density</a:t>
            </a:r>
          </a:p>
        </p:txBody>
      </p:sp>
      <p:sp>
        <p:nvSpPr>
          <p:cNvPr id="12" name="Curved Right Arrow 11"/>
          <p:cNvSpPr/>
          <p:nvPr/>
        </p:nvSpPr>
        <p:spPr bwMode="auto">
          <a:xfrm>
            <a:off x="4478315" y="3660154"/>
            <a:ext cx="622300" cy="321733"/>
          </a:xfrm>
          <a:prstGeom prst="curvedRightArrow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FFFFFF"/>
              </a:gs>
              <a:gs pos="50000">
                <a:srgbClr val="0000FF"/>
              </a:gs>
            </a:gsLst>
            <a:lin ang="0" scaled="1"/>
            <a:tileRect/>
          </a:gradFill>
          <a:ln w="9525" cap="flat" cmpd="sng" algn="ctr">
            <a:solidFill>
              <a:srgbClr val="00009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127688" y="839433"/>
            <a:ext cx="3866221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omic Sans MS" panose="030F0902030302020204" pitchFamily="66" charset="0"/>
                <a:cs typeface="Times New Roman"/>
              </a:rPr>
              <a:t>The gluon distribution function as </a:t>
            </a:r>
          </a:p>
          <a:p>
            <a:r>
              <a:rPr lang="en-US" sz="1600" dirty="0">
                <a:latin typeface="Comic Sans MS" panose="030F0902030302020204" pitchFamily="66" charset="0"/>
                <a:cs typeface="Times New Roman"/>
              </a:rPr>
              <a:t>extracted from the E665 data with </a:t>
            </a:r>
          </a:p>
          <a:p>
            <a:r>
              <a:rPr lang="en-US" sz="1600" dirty="0">
                <a:latin typeface="Comic Sans MS" panose="030F0902030302020204" pitchFamily="66" charset="0"/>
                <a:cs typeface="Times New Roman"/>
              </a:rPr>
              <a:t>Q</a:t>
            </a:r>
            <a:r>
              <a:rPr lang="en-US" sz="1600" baseline="30000" dirty="0">
                <a:latin typeface="Comic Sans MS" panose="030F0902030302020204" pitchFamily="66" charset="0"/>
                <a:cs typeface="Times New Roman"/>
              </a:rPr>
              <a:t>2</a:t>
            </a:r>
            <a:r>
              <a:rPr lang="en-US" sz="1600" dirty="0">
                <a:latin typeface="Comic Sans MS" panose="030F0902030302020204" pitchFamily="66" charset="0"/>
                <a:cs typeface="Times New Roman"/>
              </a:rPr>
              <a:t> &gt; 1 GeV</a:t>
            </a:r>
            <a:r>
              <a:rPr lang="en-US" sz="1600" baseline="30000" dirty="0">
                <a:latin typeface="Comic Sans MS" panose="030F0902030302020204" pitchFamily="66" charset="0"/>
                <a:cs typeface="Times New Roman"/>
              </a:rPr>
              <a:t>2 </a:t>
            </a:r>
            <a:r>
              <a:rPr lang="en-US" sz="1600" dirty="0">
                <a:latin typeface="Comic Sans MS" panose="030F0902030302020204" pitchFamily="66" charset="0"/>
                <a:cs typeface="Times New Roman"/>
              </a:rPr>
              <a:t>at a √s = 31 </a:t>
            </a:r>
            <a:r>
              <a:rPr lang="en-US" sz="1600" dirty="0" err="1">
                <a:latin typeface="Comic Sans MS" panose="030F0902030302020204" pitchFamily="66" charset="0"/>
                <a:cs typeface="Times New Roman"/>
              </a:rPr>
              <a:t>GeV</a:t>
            </a:r>
            <a:endParaRPr lang="en-US" sz="1600" dirty="0">
              <a:latin typeface="Comic Sans MS" panose="030F0902030302020204" pitchFamily="66" charset="0"/>
              <a:cs typeface="Times New Roman"/>
            </a:endParaRPr>
          </a:p>
          <a:p>
            <a:pPr marL="285750" indent="-285750">
              <a:buClr>
                <a:srgbClr val="0000FF"/>
              </a:buClr>
              <a:buFont typeface="Wingdings" charset="0"/>
              <a:buChar char="à"/>
            </a:pPr>
            <a:r>
              <a:rPr lang="en-US" sz="1600" dirty="0">
                <a:latin typeface="Comic Sans MS" panose="030F0902030302020204" pitchFamily="66" charset="0"/>
                <a:cs typeface="Times New Roman"/>
              </a:rPr>
              <a:t>Lack of kinematic coverage </a:t>
            </a:r>
          </a:p>
          <a:p>
            <a:r>
              <a:rPr lang="en-US" sz="1600" dirty="0">
                <a:latin typeface="Comic Sans MS" panose="030F0902030302020204" pitchFamily="66" charset="0"/>
                <a:cs typeface="Times New Roman"/>
              </a:rPr>
              <a:t>     and lever arm limits the accuracy</a:t>
            </a:r>
          </a:p>
          <a:p>
            <a:r>
              <a:rPr lang="en-US" sz="1600" dirty="0">
                <a:solidFill>
                  <a:srgbClr val="0000FF"/>
                </a:solidFill>
                <a:latin typeface="Comic Sans MS" panose="030F0902030302020204" pitchFamily="66" charset="0"/>
                <a:cs typeface="Times New Roman"/>
                <a:sym typeface="Wingdings"/>
              </a:rPr>
              <a:t></a:t>
            </a:r>
            <a:r>
              <a:rPr lang="en-US" sz="1600" dirty="0">
                <a:latin typeface="Comic Sans MS" panose="030F0902030302020204" pitchFamily="66" charset="0"/>
                <a:cs typeface="Times New Roman"/>
                <a:sym typeface="Wingdings"/>
              </a:rPr>
              <a:t> raise with </a:t>
            </a:r>
            <a:r>
              <a:rPr lang="en-US" sz="1600" dirty="0">
                <a:solidFill>
                  <a:srgbClr val="0000FF"/>
                </a:solidFill>
                <a:latin typeface="Comic Sans MS" panose="030F0902030302020204" pitchFamily="66" charset="0"/>
                <a:cs typeface="Times New Roman"/>
                <a:sym typeface="Wingdings"/>
              </a:rPr>
              <a:t>decreasing x</a:t>
            </a:r>
            <a:r>
              <a:rPr lang="en-US" sz="1600" dirty="0">
                <a:latin typeface="Comic Sans MS" panose="030F0902030302020204" pitchFamily="66" charset="0"/>
                <a:cs typeface="Times New Roman"/>
                <a:sym typeface="Wingdings"/>
              </a:rPr>
              <a:t> strongly </a:t>
            </a:r>
          </a:p>
          <a:p>
            <a:r>
              <a:rPr lang="en-US" sz="1600" dirty="0">
                <a:latin typeface="Comic Sans MS" panose="030F0902030302020204" pitchFamily="66" charset="0"/>
                <a:cs typeface="Times New Roman"/>
                <a:sym typeface="Wingdings"/>
              </a:rPr>
              <a:t>     overestimated</a:t>
            </a:r>
            <a:endParaRPr lang="en-US" sz="1600" dirty="0">
              <a:latin typeface="Comic Sans MS" panose="030F0902030302020204" pitchFamily="66" charset="0"/>
              <a:cs typeface="Times New Roman"/>
            </a:endParaRPr>
          </a:p>
        </p:txBody>
      </p:sp>
      <p:sp>
        <p:nvSpPr>
          <p:cNvPr id="5" name="Up Arrow 4"/>
          <p:cNvSpPr/>
          <p:nvPr/>
        </p:nvSpPr>
        <p:spPr bwMode="auto">
          <a:xfrm>
            <a:off x="4144081" y="1866361"/>
            <a:ext cx="207046" cy="4160141"/>
          </a:xfrm>
          <a:prstGeom prst="upArrow">
            <a:avLst/>
          </a:prstGeom>
          <a:gradFill flip="none" rotWithShape="1">
            <a:gsLst>
              <a:gs pos="0">
                <a:srgbClr val="3366FF"/>
              </a:gs>
              <a:gs pos="100000">
                <a:srgbClr val="0000FF"/>
              </a:gs>
              <a:gs pos="50000">
                <a:schemeClr val="bg1"/>
              </a:gs>
            </a:gsLst>
            <a:lin ang="0" scaled="1"/>
            <a:tileRect/>
          </a:gradFill>
          <a:ln w="95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7305" y="695740"/>
            <a:ext cx="54996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0000FF"/>
                </a:solidFill>
                <a:latin typeface="Comic Sans MS" panose="030F0902030302020204" pitchFamily="66" charset="0"/>
                <a:cs typeface="Times New Roman"/>
              </a:rPr>
              <a:t>What can data at low √s teach us</a:t>
            </a:r>
          </a:p>
        </p:txBody>
      </p:sp>
    </p:spTree>
    <p:extLst>
      <p:ext uri="{BB962C8B-B14F-4D97-AF65-F5344CB8AC3E}">
        <p14:creationId xmlns:p14="http://schemas.microsoft.com/office/powerpoint/2010/main" val="3689027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2E99FFE-6866-7148-93EB-5B904E779F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E.C. Aschenauer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42DF7154-0472-E549-B0F7-3B890D37F4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CTEQ - Summer School, July 2019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DFF1-6A7E-5841-980E-96BA788216E4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 gluons manifest themselves  in DIS</a:t>
            </a:r>
          </a:p>
        </p:txBody>
      </p:sp>
      <p:pic>
        <p:nvPicPr>
          <p:cNvPr id="5" name="Picture 4" descr="d15-039f81.eps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97" t="11729" r="10246" b="6172"/>
          <a:stretch/>
        </p:blipFill>
        <p:spPr>
          <a:xfrm>
            <a:off x="344601" y="1323352"/>
            <a:ext cx="4807724" cy="4729494"/>
          </a:xfrm>
          <a:prstGeom prst="rect">
            <a:avLst/>
          </a:prstGeom>
        </p:spPr>
      </p:pic>
      <p:pic>
        <p:nvPicPr>
          <p:cNvPr id="6" name="Picture 5" descr="d15-039f81.eps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5" t="11728" r="93086" b="72469"/>
          <a:stretch/>
        </p:blipFill>
        <p:spPr>
          <a:xfrm rot="5400000">
            <a:off x="1157970" y="1082424"/>
            <a:ext cx="414866" cy="108373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589624" y="5968614"/>
            <a:ext cx="23952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Comic Sans MS" panose="030F0902030302020204" pitchFamily="66" charset="0"/>
                <a:cs typeface="Times"/>
              </a:rPr>
              <a:t>Resolution (Q</a:t>
            </a:r>
            <a:r>
              <a:rPr lang="en-US" sz="1600" baseline="30000" dirty="0">
                <a:latin typeface="Comic Sans MS" panose="030F0902030302020204" pitchFamily="66" charset="0"/>
                <a:cs typeface="Times"/>
              </a:rPr>
              <a:t>2</a:t>
            </a:r>
            <a:r>
              <a:rPr lang="en-US" sz="1600" dirty="0">
                <a:latin typeface="Comic Sans MS" panose="030F0902030302020204" pitchFamily="66" charset="0"/>
                <a:cs typeface="Times"/>
              </a:rPr>
              <a:t> / GeV</a:t>
            </a:r>
            <a:r>
              <a:rPr lang="en-US" sz="1600" baseline="30000" dirty="0">
                <a:latin typeface="Comic Sans MS" panose="030F0902030302020204" pitchFamily="66" charset="0"/>
                <a:cs typeface="Times"/>
              </a:rPr>
              <a:t>2</a:t>
            </a:r>
            <a:r>
              <a:rPr lang="en-US" sz="1600" dirty="0">
                <a:latin typeface="Comic Sans MS" panose="030F0902030302020204" pitchFamily="66" charset="0"/>
                <a:cs typeface="Times"/>
              </a:rPr>
              <a:t>) </a:t>
            </a:r>
          </a:p>
        </p:txBody>
      </p:sp>
      <p:sp>
        <p:nvSpPr>
          <p:cNvPr id="8" name="TextBox 7"/>
          <p:cNvSpPr txBox="1"/>
          <p:nvPr/>
        </p:nvSpPr>
        <p:spPr>
          <a:xfrm rot="16200000">
            <a:off x="-546108" y="1982207"/>
            <a:ext cx="15039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Comic Sans MS" panose="030F0902030302020204" pitchFamily="66" charset="0"/>
                <a:cs typeface="Times"/>
              </a:rPr>
              <a:t>Cross Section</a:t>
            </a:r>
          </a:p>
        </p:txBody>
      </p:sp>
      <p:sp>
        <p:nvSpPr>
          <p:cNvPr id="17" name="TextBox 16"/>
          <p:cNvSpPr txBox="1"/>
          <p:nvPr/>
        </p:nvSpPr>
        <p:spPr>
          <a:xfrm rot="16200000">
            <a:off x="3959605" y="3482737"/>
            <a:ext cx="1620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rgbClr val="0000FF"/>
                </a:solidFill>
                <a:latin typeface="Times New Roman"/>
                <a:cs typeface="Times New Roman"/>
              </a:rPr>
              <a:t>parton</a:t>
            </a:r>
            <a:r>
              <a:rPr lang="en-US" dirty="0">
                <a:solidFill>
                  <a:srgbClr val="0000FF"/>
                </a:solidFill>
                <a:latin typeface="Times New Roman"/>
                <a:cs typeface="Times New Roman"/>
              </a:rPr>
              <a:t> density</a:t>
            </a:r>
          </a:p>
        </p:txBody>
      </p:sp>
      <p:sp>
        <p:nvSpPr>
          <p:cNvPr id="13" name="Up Arrow 12"/>
          <p:cNvSpPr/>
          <p:nvPr/>
        </p:nvSpPr>
        <p:spPr bwMode="auto">
          <a:xfrm>
            <a:off x="4869779" y="1476135"/>
            <a:ext cx="211657" cy="4328581"/>
          </a:xfrm>
          <a:prstGeom prst="upArrow">
            <a:avLst/>
          </a:prstGeom>
          <a:gradFill flip="none" rotWithShape="1">
            <a:gsLst>
              <a:gs pos="0">
                <a:srgbClr val="3366FF"/>
              </a:gs>
              <a:gs pos="100000">
                <a:srgbClr val="0000FF"/>
              </a:gs>
              <a:gs pos="50000">
                <a:schemeClr val="bg1"/>
              </a:gs>
            </a:gsLst>
            <a:lin ang="0" scaled="1"/>
            <a:tileRect/>
          </a:gradFill>
          <a:ln w="95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pic>
        <p:nvPicPr>
          <p:cNvPr id="9" name="Picture 8" descr="CTEQ14-Q2dep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3803" y="2830925"/>
            <a:ext cx="4050197" cy="286213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568924" y="1557113"/>
            <a:ext cx="339708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>
                <a:latin typeface="Comic Sans MS" panose="030F0902030302020204" pitchFamily="66" charset="0"/>
                <a:cs typeface="Times New Roman"/>
              </a:rPr>
              <a:t>The raise of the cross section as </a:t>
            </a:r>
          </a:p>
          <a:p>
            <a:pPr algn="ctr"/>
            <a:r>
              <a:rPr lang="en-US" sz="1600" dirty="0" err="1">
                <a:latin typeface="Comic Sans MS" panose="030F0902030302020204" pitchFamily="66" charset="0"/>
                <a:cs typeface="Times New Roman"/>
              </a:rPr>
              <a:t>fct</a:t>
            </a:r>
            <a:r>
              <a:rPr lang="en-US" sz="1600" dirty="0">
                <a:latin typeface="Comic Sans MS" panose="030F0902030302020204" pitchFamily="66" charset="0"/>
                <a:cs typeface="Times New Roman"/>
              </a:rPr>
              <a:t>. of Q</a:t>
            </a:r>
            <a:r>
              <a:rPr lang="en-US" sz="1600" baseline="30000" dirty="0">
                <a:latin typeface="Comic Sans MS" panose="030F0902030302020204" pitchFamily="66" charset="0"/>
                <a:cs typeface="Times New Roman"/>
              </a:rPr>
              <a:t>2</a:t>
            </a:r>
            <a:r>
              <a:rPr lang="en-US" sz="1600" dirty="0">
                <a:latin typeface="Comic Sans MS" panose="030F0902030302020204" pitchFamily="66" charset="0"/>
                <a:cs typeface="Times New Roman"/>
              </a:rPr>
              <a:t> at low x directly </a:t>
            </a:r>
          </a:p>
          <a:p>
            <a:pPr algn="ctr"/>
            <a:r>
              <a:rPr lang="en-US" sz="1600" dirty="0">
                <a:latin typeface="Comic Sans MS" panose="030F0902030302020204" pitchFamily="66" charset="0"/>
                <a:cs typeface="Times New Roman"/>
              </a:rPr>
              <a:t>reflected in gluon distribution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4176" y="695740"/>
            <a:ext cx="549965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0000FF"/>
                </a:solidFill>
                <a:latin typeface="Comic Sans MS" panose="030F0902030302020204" pitchFamily="66" charset="0"/>
                <a:cs typeface="Times New Roman"/>
              </a:rPr>
              <a:t>What can data at high √s teach us</a:t>
            </a:r>
          </a:p>
        </p:txBody>
      </p:sp>
    </p:spTree>
    <p:extLst>
      <p:ext uri="{BB962C8B-B14F-4D97-AF65-F5344CB8AC3E}">
        <p14:creationId xmlns:p14="http://schemas.microsoft.com/office/powerpoint/2010/main" val="2611207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03026BD-4B90-8D43-8F63-49D4C31B90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E.C. Aschenauer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48AF7B-1A65-AE44-BDF5-29ADD2CE14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CTEQ - Summer School, July 2019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DB5835-94FB-3748-B96F-D3008899EC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413189EA-C466-6648-AE53-027074277F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HERA’s big Discovery</a:t>
            </a:r>
          </a:p>
        </p:txBody>
      </p:sp>
      <p:pic>
        <p:nvPicPr>
          <p:cNvPr id="7" name="Picture 6" descr="A close up of a map&#10;&#10;Description automatically generated">
            <a:extLst>
              <a:ext uri="{FF2B5EF4-FFF2-40B4-BE49-F238E27FC236}">
                <a16:creationId xmlns:a16="http://schemas.microsoft.com/office/drawing/2014/main" id="{85C6DE12-C844-7048-A71B-EE481DAD997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327" t="6544" r="5817" b="1852"/>
          <a:stretch/>
        </p:blipFill>
        <p:spPr>
          <a:xfrm>
            <a:off x="194733" y="1610955"/>
            <a:ext cx="4198369" cy="4302727"/>
          </a:xfrm>
          <a:prstGeom prst="rect">
            <a:avLst/>
          </a:prstGeom>
        </p:spPr>
      </p:pic>
      <p:pic>
        <p:nvPicPr>
          <p:cNvPr id="9" name="Picture 8" descr="A close up of a map&#10;&#10;Description automatically generated">
            <a:extLst>
              <a:ext uri="{FF2B5EF4-FFF2-40B4-BE49-F238E27FC236}">
                <a16:creationId xmlns:a16="http://schemas.microsoft.com/office/drawing/2014/main" id="{9BB75602-2B54-F54F-B8B3-D5F28B66399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202" t="6666" r="5693" b="2222"/>
          <a:stretch/>
        </p:blipFill>
        <p:spPr>
          <a:xfrm>
            <a:off x="4664583" y="1636356"/>
            <a:ext cx="4210003" cy="427961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6992919-0F07-D542-A0F6-0DB789F03209}"/>
              </a:ext>
            </a:extLst>
          </p:cNvPr>
          <p:cNvSpPr txBox="1"/>
          <p:nvPr/>
        </p:nvSpPr>
        <p:spPr>
          <a:xfrm>
            <a:off x="1210342" y="794040"/>
            <a:ext cx="67233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b="1" dirty="0">
                <a:solidFill>
                  <a:srgbClr val="0432FF"/>
                </a:solidFill>
                <a:latin typeface="Comic Sans MS" panose="030F0902030302020204" pitchFamily="66" charset="0"/>
              </a:rPr>
              <a:t>Nucleons consist of an ocean of gluons and sea of quarks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FDAA8FB-AE37-D342-B215-B8D177D60F83}"/>
              </a:ext>
            </a:extLst>
          </p:cNvPr>
          <p:cNvSpPr txBox="1"/>
          <p:nvPr/>
        </p:nvSpPr>
        <p:spPr>
          <a:xfrm>
            <a:off x="6909185" y="1338424"/>
            <a:ext cx="190148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Comic Sans MS" panose="030F0902030302020204" pitchFamily="66" charset="0"/>
              </a:rPr>
              <a:t>arXiv:1506.06042</a:t>
            </a:r>
          </a:p>
        </p:txBody>
      </p:sp>
    </p:spTree>
    <p:extLst>
      <p:ext uri="{BB962C8B-B14F-4D97-AF65-F5344CB8AC3E}">
        <p14:creationId xmlns:p14="http://schemas.microsoft.com/office/powerpoint/2010/main" val="971887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758B37C-9D8A-A644-93D5-881BD072E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E.C. Aschenauer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5B2A5B4-BFC3-CB46-B1DF-6BAD527712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CTEQ - Summer School, July 2019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AF81D93-F2B9-A744-8A6D-C2B30C7F21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6" name="Bild 6">
            <a:extLst>
              <a:ext uri="{FF2B5EF4-FFF2-40B4-BE49-F238E27FC236}">
                <a16:creationId xmlns:a16="http://schemas.microsoft.com/office/drawing/2014/main" id="{E639E12A-B639-6B42-985A-7EFD9F9374A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050" y="1447800"/>
            <a:ext cx="7757700" cy="332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06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next? The EIC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E.C. Aschenauer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CTEQ - Summer School, July 2019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DFF1-6A7E-5841-980E-96BA788216E4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44541" y="719661"/>
            <a:ext cx="8367996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rgbClr val="0000FF"/>
                </a:solidFill>
                <a:latin typeface="Comic Sans MS" charset="0"/>
                <a:ea typeface="Comic Sans MS" charset="0"/>
                <a:cs typeface="Comic Sans MS" charset="0"/>
              </a:rPr>
              <a:t>What is the EIC:</a:t>
            </a:r>
          </a:p>
          <a:p>
            <a:pPr algn="ctr"/>
            <a:endParaRPr lang="en-US" sz="800" dirty="0">
              <a:solidFill>
                <a:srgbClr val="0000FF"/>
              </a:solidFill>
              <a:latin typeface="Comic Sans MS" charset="0"/>
              <a:ea typeface="Comic Sans MS" charset="0"/>
              <a:cs typeface="Comic Sans MS" charset="0"/>
            </a:endParaRPr>
          </a:p>
          <a:p>
            <a:r>
              <a:rPr lang="en-US" dirty="0">
                <a:latin typeface="Comic Sans MS" charset="0"/>
                <a:ea typeface="Comic Sans MS" charset="0"/>
                <a:cs typeface="Comic Sans MS" charset="0"/>
              </a:rPr>
              <a:t>A high luminosity (10</a:t>
            </a:r>
            <a:r>
              <a:rPr lang="en-US" baseline="30000" dirty="0">
                <a:latin typeface="Comic Sans MS" charset="0"/>
                <a:ea typeface="Comic Sans MS" charset="0"/>
                <a:cs typeface="Comic Sans MS" charset="0"/>
              </a:rPr>
              <a:t>33</a:t>
            </a:r>
            <a:r>
              <a:rPr lang="en-US" dirty="0">
                <a:latin typeface="Comic Sans MS" charset="0"/>
                <a:ea typeface="Comic Sans MS" charset="0"/>
                <a:cs typeface="Comic Sans MS" charset="0"/>
              </a:rPr>
              <a:t> – 10</a:t>
            </a:r>
            <a:r>
              <a:rPr lang="en-US" baseline="30000" dirty="0">
                <a:latin typeface="Comic Sans MS" charset="0"/>
                <a:ea typeface="Comic Sans MS" charset="0"/>
                <a:cs typeface="Comic Sans MS" charset="0"/>
              </a:rPr>
              <a:t>34</a:t>
            </a:r>
            <a:r>
              <a:rPr lang="en-US" dirty="0">
                <a:latin typeface="Comic Sans MS" charset="0"/>
                <a:ea typeface="Comic Sans MS" charset="0"/>
                <a:cs typeface="Comic Sans MS" charset="0"/>
              </a:rPr>
              <a:t> cm</a:t>
            </a:r>
            <a:r>
              <a:rPr lang="en-US" baseline="30000" dirty="0">
                <a:latin typeface="Comic Sans MS" charset="0"/>
                <a:ea typeface="Comic Sans MS" charset="0"/>
                <a:cs typeface="Comic Sans MS" charset="0"/>
              </a:rPr>
              <a:t>-2</a:t>
            </a:r>
            <a:r>
              <a:rPr lang="en-US" dirty="0">
                <a:latin typeface="Comic Sans MS" charset="0"/>
                <a:ea typeface="Comic Sans MS" charset="0"/>
                <a:cs typeface="Comic Sans MS" charset="0"/>
              </a:rPr>
              <a:t>s</a:t>
            </a:r>
            <a:r>
              <a:rPr lang="en-US" baseline="30000" dirty="0">
                <a:latin typeface="Comic Sans MS" charset="0"/>
                <a:ea typeface="Comic Sans MS" charset="0"/>
                <a:cs typeface="Comic Sans MS" charset="0"/>
              </a:rPr>
              <a:t>-1</a:t>
            </a:r>
            <a:r>
              <a:rPr lang="en-US" dirty="0">
                <a:latin typeface="Comic Sans MS" charset="0"/>
                <a:ea typeface="Comic Sans MS" charset="0"/>
                <a:cs typeface="Comic Sans MS" charset="0"/>
              </a:rPr>
              <a:t>) polarized </a:t>
            </a:r>
            <a:r>
              <a:rPr lang="en-US" dirty="0">
                <a:solidFill>
                  <a:srgbClr val="0000FF"/>
                </a:solidFill>
                <a:latin typeface="Comic Sans MS" charset="0"/>
                <a:ea typeface="Comic Sans MS" charset="0"/>
                <a:cs typeface="Comic Sans MS" charset="0"/>
              </a:rPr>
              <a:t>e</a:t>
            </a:r>
            <a:r>
              <a:rPr lang="en-US" dirty="0">
                <a:latin typeface="Comic Sans MS" charset="0"/>
                <a:ea typeface="Comic Sans MS" charset="0"/>
                <a:cs typeface="Comic Sans MS" charset="0"/>
              </a:rPr>
              <a:t>lectron proton / </a:t>
            </a:r>
            <a:r>
              <a:rPr lang="en-US" dirty="0">
                <a:solidFill>
                  <a:srgbClr val="0000FF"/>
                </a:solidFill>
                <a:latin typeface="Comic Sans MS" charset="0"/>
                <a:ea typeface="Comic Sans MS" charset="0"/>
                <a:cs typeface="Comic Sans MS" charset="0"/>
              </a:rPr>
              <a:t>i</a:t>
            </a:r>
            <a:r>
              <a:rPr lang="en-US" dirty="0">
                <a:latin typeface="Comic Sans MS" charset="0"/>
                <a:ea typeface="Comic Sans MS" charset="0"/>
                <a:cs typeface="Comic Sans MS" charset="0"/>
              </a:rPr>
              <a:t>on </a:t>
            </a:r>
            <a:r>
              <a:rPr lang="en-US" dirty="0">
                <a:solidFill>
                  <a:srgbClr val="0000FF"/>
                </a:solidFill>
                <a:latin typeface="Comic Sans MS" charset="0"/>
                <a:ea typeface="Comic Sans MS" charset="0"/>
                <a:cs typeface="Comic Sans MS" charset="0"/>
              </a:rPr>
              <a:t>c</a:t>
            </a:r>
            <a:r>
              <a:rPr lang="en-US" dirty="0">
                <a:latin typeface="Comic Sans MS" charset="0"/>
                <a:ea typeface="Comic Sans MS" charset="0"/>
                <a:cs typeface="Comic Sans MS" charset="0"/>
              </a:rPr>
              <a:t>ollider</a:t>
            </a:r>
          </a:p>
          <a:p>
            <a:r>
              <a:rPr lang="en-US" dirty="0">
                <a:latin typeface="Comic Sans MS" charset="0"/>
                <a:ea typeface="Comic Sans MS" charset="0"/>
                <a:cs typeface="Comic Sans MS" charset="0"/>
              </a:rPr>
              <a:t>with √</a:t>
            </a:r>
            <a:r>
              <a:rPr lang="en-US" dirty="0" err="1">
                <a:latin typeface="Comic Sans MS" charset="0"/>
                <a:ea typeface="Comic Sans MS" charset="0"/>
                <a:cs typeface="Comic Sans MS" charset="0"/>
              </a:rPr>
              <a:t>s</a:t>
            </a:r>
            <a:r>
              <a:rPr lang="en-US" baseline="-25000" dirty="0" err="1">
                <a:latin typeface="Comic Sans MS" charset="0"/>
                <a:ea typeface="Comic Sans MS" charset="0"/>
                <a:cs typeface="Comic Sans MS" charset="0"/>
              </a:rPr>
              <a:t>ep</a:t>
            </a:r>
            <a:r>
              <a:rPr lang="en-US" dirty="0">
                <a:latin typeface="Comic Sans MS" charset="0"/>
                <a:ea typeface="Comic Sans MS" charset="0"/>
                <a:cs typeface="Comic Sans MS" charset="0"/>
              </a:rPr>
              <a:t> = 20 – 140 GeV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384064" y="2022985"/>
            <a:ext cx="6263253" cy="14157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rgbClr val="0000FF"/>
                </a:solidFill>
                <a:latin typeface="Comic Sans MS" charset="0"/>
                <a:ea typeface="Comic Sans MS" charset="0"/>
                <a:cs typeface="Comic Sans MS" charset="0"/>
              </a:rPr>
              <a:t>Why an EIC:</a:t>
            </a:r>
          </a:p>
          <a:p>
            <a:pPr algn="ctr"/>
            <a:endParaRPr lang="en-US" sz="800" dirty="0">
              <a:solidFill>
                <a:srgbClr val="0000FF"/>
              </a:solidFill>
              <a:latin typeface="Comic Sans MS" charset="0"/>
              <a:ea typeface="Comic Sans MS" charset="0"/>
              <a:cs typeface="Comic Sans MS" charset="0"/>
            </a:endParaRPr>
          </a:p>
          <a:p>
            <a:pPr algn="ctr"/>
            <a:r>
              <a:rPr lang="en-US" dirty="0">
                <a:solidFill>
                  <a:srgbClr val="322F31"/>
                </a:solidFill>
                <a:latin typeface="Comic Sans MS" charset="0"/>
                <a:ea typeface="Comic Sans MS" charset="0"/>
                <a:cs typeface="Comic Sans MS" charset="0"/>
              </a:rPr>
              <a:t>Revolutionize our view of nucleon structure and the glue!</a:t>
            </a:r>
          </a:p>
          <a:p>
            <a:pPr marL="285750" indent="-285750" algn="ctr">
              <a:buClr>
                <a:srgbClr val="0000FF"/>
              </a:buClr>
              <a:buFont typeface="Wingdings" charset="0"/>
              <a:buChar char="à"/>
            </a:pPr>
            <a:r>
              <a:rPr lang="en-US" dirty="0">
                <a:solidFill>
                  <a:srgbClr val="322F31"/>
                </a:solidFill>
                <a:latin typeface="Comic Sans MS" charset="0"/>
                <a:ea typeface="Comic Sans MS" charset="0"/>
                <a:cs typeface="Comic Sans MS" charset="0"/>
              </a:rPr>
              <a:t>a very diverse physics program impacting </a:t>
            </a:r>
          </a:p>
          <a:p>
            <a:pPr algn="ctr">
              <a:buClr>
                <a:srgbClr val="0000FF"/>
              </a:buClr>
            </a:pPr>
            <a:r>
              <a:rPr lang="en-US" dirty="0">
                <a:solidFill>
                  <a:srgbClr val="322F31"/>
                </a:solidFill>
                <a:latin typeface="Comic Sans MS" charset="0"/>
                <a:ea typeface="Comic Sans MS" charset="0"/>
                <a:cs typeface="Comic Sans MS" charset="0"/>
              </a:rPr>
              <a:t>nuclear, heavy ion and high energy physics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71289" y="3667800"/>
            <a:ext cx="7814121" cy="19697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dirty="0">
                <a:solidFill>
                  <a:srgbClr val="0000FF"/>
                </a:solidFill>
                <a:latin typeface="Comic Sans MS" charset="0"/>
                <a:ea typeface="Comic Sans MS" charset="0"/>
                <a:cs typeface="Comic Sans MS" charset="0"/>
                <a:sym typeface="Wingdings"/>
              </a:rPr>
              <a:t>What is new/different:</a:t>
            </a:r>
          </a:p>
          <a:p>
            <a:endParaRPr lang="en-US" sz="800" dirty="0">
              <a:solidFill>
                <a:srgbClr val="0000FF"/>
              </a:solidFill>
              <a:latin typeface="Comic Sans MS" charset="0"/>
              <a:ea typeface="Comic Sans MS" charset="0"/>
              <a:cs typeface="Comic Sans MS" charset="0"/>
              <a:sym typeface="Wingdings"/>
            </a:endParaRPr>
          </a:p>
          <a:p>
            <a:pPr algn="ctr"/>
            <a:r>
              <a:rPr lang="en-US" dirty="0">
                <a:solidFill>
                  <a:srgbClr val="0000FF"/>
                </a:solidFill>
                <a:latin typeface="Comic Sans MS" charset="0"/>
                <a:ea typeface="Comic Sans MS" charset="0"/>
                <a:cs typeface="Comic Sans MS" charset="0"/>
                <a:sym typeface="Wingdings"/>
              </a:rPr>
              <a:t>Hera: </a:t>
            </a:r>
            <a:r>
              <a:rPr lang="en-US" dirty="0">
                <a:latin typeface="Comic Sans MS" charset="0"/>
                <a:ea typeface="Comic Sans MS" charset="0"/>
                <a:cs typeface="Comic Sans MS" charset="0"/>
                <a:sym typeface="Wingdings"/>
              </a:rPr>
              <a:t>factor 100 to 1000 higher luminosity</a:t>
            </a:r>
          </a:p>
          <a:p>
            <a:pPr algn="ctr"/>
            <a:r>
              <a:rPr lang="en-US" dirty="0">
                <a:latin typeface="Comic Sans MS" charset="0"/>
                <a:ea typeface="Comic Sans MS" charset="0"/>
                <a:cs typeface="Comic Sans MS" charset="0"/>
                <a:sym typeface="Wingdings"/>
              </a:rPr>
              <a:t>        both electrons and protons / light nuclei polarized</a:t>
            </a:r>
          </a:p>
          <a:p>
            <a:pPr algn="ctr"/>
            <a:r>
              <a:rPr lang="en-US" dirty="0">
                <a:latin typeface="Comic Sans MS" charset="0"/>
                <a:ea typeface="Comic Sans MS" charset="0"/>
                <a:cs typeface="Comic Sans MS" charset="0"/>
                <a:sym typeface="Wingdings"/>
              </a:rPr>
              <a:t>        nuclear beams: d to U</a:t>
            </a:r>
          </a:p>
          <a:p>
            <a:pPr algn="ctr"/>
            <a:r>
              <a:rPr lang="en-US" dirty="0">
                <a:solidFill>
                  <a:srgbClr val="0000FF"/>
                </a:solidFill>
                <a:latin typeface="Comic Sans MS" charset="0"/>
                <a:ea typeface="Comic Sans MS" charset="0"/>
                <a:cs typeface="Comic Sans MS" charset="0"/>
                <a:sym typeface="Wingdings"/>
              </a:rPr>
              <a:t>Fixed Target Facilities i.e.:</a:t>
            </a:r>
            <a:endParaRPr lang="en-US" dirty="0">
              <a:latin typeface="Comic Sans MS" charset="0"/>
              <a:ea typeface="Comic Sans MS" charset="0"/>
              <a:cs typeface="Comic Sans MS" charset="0"/>
              <a:sym typeface="Wingdings"/>
            </a:endParaRPr>
          </a:p>
          <a:p>
            <a:pPr algn="ctr"/>
            <a:r>
              <a:rPr lang="en-US" dirty="0">
                <a:solidFill>
                  <a:srgbClr val="322F31"/>
                </a:solidFill>
                <a:latin typeface="Comic Sans MS" charset="0"/>
                <a:ea typeface="Comic Sans MS" charset="0"/>
                <a:cs typeface="Comic Sans MS" charset="0"/>
                <a:sym typeface="Wingdings"/>
              </a:rPr>
              <a:t>at minimum &gt; 2 decades increase in kinematic coverage in x and Q</a:t>
            </a:r>
            <a:r>
              <a:rPr lang="en-US" baseline="30000" dirty="0">
                <a:solidFill>
                  <a:srgbClr val="322F31"/>
                </a:solidFill>
                <a:latin typeface="Comic Sans MS" charset="0"/>
                <a:ea typeface="Comic Sans MS" charset="0"/>
                <a:cs typeface="Comic Sans MS" charset="0"/>
                <a:sym typeface="Wingdings"/>
              </a:rPr>
              <a:t>2</a:t>
            </a:r>
            <a:endParaRPr lang="en-US" dirty="0">
              <a:solidFill>
                <a:srgbClr val="322F31"/>
              </a:solidFill>
              <a:latin typeface="Comic Sans MS" charset="0"/>
              <a:ea typeface="Comic Sans MS" charset="0"/>
              <a:cs typeface="Comic Sans MS" charset="0"/>
              <a:sym typeface="Wingding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7512" y="5812217"/>
            <a:ext cx="777648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b="1" dirty="0">
                <a:solidFill>
                  <a:srgbClr val="0432FF"/>
                </a:solidFill>
                <a:latin typeface="Comic Sans MS" charset="0"/>
                <a:ea typeface="Comic Sans MS" charset="0"/>
                <a:cs typeface="Comic Sans MS" charset="0"/>
              </a:rPr>
              <a:t>Documents on EIC: </a:t>
            </a:r>
          </a:p>
          <a:p>
            <a:pPr algn="r"/>
            <a:r>
              <a:rPr lang="en-US" sz="1400" dirty="0">
                <a:latin typeface="Comic Sans MS" charset="0"/>
                <a:ea typeface="Comic Sans MS" charset="0"/>
                <a:cs typeface="Comic Sans MS" charset="0"/>
              </a:rPr>
              <a:t>Physics: </a:t>
            </a:r>
            <a:r>
              <a:rPr lang="da-DK" sz="1400" dirty="0" err="1">
                <a:latin typeface="Comic Sans MS" charset="0"/>
                <a:ea typeface="Comic Sans MS" charset="0"/>
                <a:cs typeface="Comic Sans MS" charset="0"/>
              </a:rPr>
              <a:t>arXiv</a:t>
            </a:r>
            <a:r>
              <a:rPr lang="da-DK" sz="1400" dirty="0">
                <a:latin typeface="Comic Sans MS" charset="0"/>
                <a:ea typeface="Comic Sans MS" charset="0"/>
                <a:cs typeface="Comic Sans MS" charset="0"/>
              </a:rPr>
              <a:t>: 1212.1701 and arXiv:1708.01527 </a:t>
            </a:r>
          </a:p>
          <a:p>
            <a:r>
              <a:rPr lang="da-DK" sz="1400" dirty="0">
                <a:latin typeface="Comic Sans MS" panose="030F0902030302020204" pitchFamily="66" charset="0"/>
                <a:ea typeface="Comic Sans MS" charset="0"/>
                <a:cs typeface="Times New Roman" panose="02020603050405020304" pitchFamily="18" charset="0"/>
              </a:rPr>
              <a:t>Summary on JLEIC &amp; </a:t>
            </a:r>
            <a:r>
              <a:rPr lang="da-DK" sz="1400" dirty="0" err="1">
                <a:latin typeface="Comic Sans MS" panose="030F0902030302020204" pitchFamily="66" charset="0"/>
                <a:ea typeface="Comic Sans MS" charset="0"/>
                <a:cs typeface="Times New Roman" panose="02020603050405020304" pitchFamily="18" charset="0"/>
              </a:rPr>
              <a:t>eRHIC</a:t>
            </a:r>
            <a:r>
              <a:rPr lang="da-DK" sz="1400" dirty="0">
                <a:latin typeface="Comic Sans MS" panose="030F0902030302020204" pitchFamily="66" charset="0"/>
                <a:ea typeface="Comic Sans MS" charset="0"/>
                <a:cs typeface="Times New Roman" panose="02020603050405020304" pitchFamily="18" charset="0"/>
              </a:rPr>
              <a:t> accelerator designs: http://</a:t>
            </a:r>
            <a:r>
              <a:rPr lang="da-DK" sz="1400" dirty="0" err="1">
                <a:latin typeface="Comic Sans MS" panose="030F0902030302020204" pitchFamily="66" charset="0"/>
                <a:ea typeface="Comic Sans MS" charset="0"/>
                <a:cs typeface="Times New Roman" panose="02020603050405020304" pitchFamily="18" charset="0"/>
              </a:rPr>
              <a:t>icfa-bd.kek.jp</a:t>
            </a:r>
            <a:r>
              <a:rPr lang="da-DK" sz="1400" dirty="0">
                <a:latin typeface="Comic Sans MS" panose="030F0902030302020204" pitchFamily="66" charset="0"/>
                <a:ea typeface="Comic Sans MS" charset="0"/>
                <a:cs typeface="Times New Roman" panose="02020603050405020304" pitchFamily="18" charset="0"/>
              </a:rPr>
              <a:t>/Newsletter74.pdf </a:t>
            </a:r>
          </a:p>
        </p:txBody>
      </p:sp>
    </p:spTree>
    <p:extLst>
      <p:ext uri="{BB962C8B-B14F-4D97-AF65-F5344CB8AC3E}">
        <p14:creationId xmlns:p14="http://schemas.microsoft.com/office/powerpoint/2010/main" val="3578691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EIC Accelerator Designs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E.C. Aschenauer</a:t>
            </a:r>
          </a:p>
        </p:txBody>
      </p:sp>
      <p:sp>
        <p:nvSpPr>
          <p:cNvPr id="17" name="Footer Placeholder 16">
            <a:extLst>
              <a:ext uri="{FF2B5EF4-FFF2-40B4-BE49-F238E27FC236}">
                <a16:creationId xmlns:a16="http://schemas.microsoft.com/office/drawing/2014/main" id="{6D06AB4C-64EC-7B44-B8F3-96095D1A84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CTEQ - Summer School, July 2019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DFF1-6A7E-5841-980E-96BA788216E4}" type="slidenum">
              <a:rPr lang="en-US" smtClean="0"/>
              <a:pPr/>
              <a:t>29</a:t>
            </a:fld>
            <a:endParaRPr lang="en-US"/>
          </a:p>
        </p:txBody>
      </p:sp>
      <p:cxnSp>
        <p:nvCxnSpPr>
          <p:cNvPr id="6" name="Straight Connector 5"/>
          <p:cNvCxnSpPr>
            <a:cxnSpLocks/>
            <a:stCxn id="20" idx="2"/>
          </p:cNvCxnSpPr>
          <p:nvPr/>
        </p:nvCxnSpPr>
        <p:spPr bwMode="auto">
          <a:xfrm flipH="1">
            <a:off x="4571999" y="4101583"/>
            <a:ext cx="886" cy="2761550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00FF"/>
            </a:solidFill>
            <a:prstDash val="lgDash"/>
            <a:round/>
            <a:headEnd type="none" w="med" len="med"/>
            <a:tailEnd type="none" w="med" len="med"/>
          </a:ln>
          <a:effectLst/>
        </p:spPr>
      </p:cxnSp>
      <p:sp>
        <p:nvSpPr>
          <p:cNvPr id="7" name="TextBox 6"/>
          <p:cNvSpPr txBox="1"/>
          <p:nvPr/>
        </p:nvSpPr>
        <p:spPr>
          <a:xfrm>
            <a:off x="1545167" y="3948608"/>
            <a:ext cx="11368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>
                <a:solidFill>
                  <a:srgbClr val="0000FF"/>
                </a:solidFill>
                <a:latin typeface="Comic Sans MS" charset="0"/>
                <a:ea typeface="Comic Sans MS" charset="0"/>
                <a:cs typeface="Comic Sans MS" charset="0"/>
              </a:rPr>
              <a:t>eRHIC</a:t>
            </a:r>
            <a:endParaRPr lang="en-US" sz="2400" dirty="0">
              <a:solidFill>
                <a:srgbClr val="0000FF"/>
              </a:solidFill>
              <a:latin typeface="Comic Sans MS" charset="0"/>
              <a:ea typeface="Comic Sans MS" charset="0"/>
              <a:cs typeface="Comic Sans MS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69575" y="3952844"/>
            <a:ext cx="11096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FF00FF"/>
                </a:solidFill>
                <a:latin typeface="Comic Sans MS" charset="0"/>
                <a:ea typeface="Comic Sans MS" charset="0"/>
                <a:cs typeface="Comic Sans MS" charset="0"/>
              </a:rPr>
              <a:t>JLEIC</a:t>
            </a:r>
          </a:p>
        </p:txBody>
      </p:sp>
      <p:cxnSp>
        <p:nvCxnSpPr>
          <p:cNvPr id="9" name="Straight Connector 8"/>
          <p:cNvCxnSpPr/>
          <p:nvPr/>
        </p:nvCxnSpPr>
        <p:spPr bwMode="auto">
          <a:xfrm>
            <a:off x="0" y="4369282"/>
            <a:ext cx="9144000" cy="10583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rgbClr val="0000FF"/>
            </a:solidFill>
            <a:prstDash val="lgDash"/>
            <a:round/>
            <a:headEnd type="none" w="med" len="med"/>
            <a:tailEnd type="none" w="med" len="med"/>
          </a:ln>
          <a:effectLst/>
        </p:spPr>
      </p:cxnSp>
      <p:pic>
        <p:nvPicPr>
          <p:cNvPr id="15" name="Picture 14">
            <a:extLst>
              <a:ext uri="{FF2B5EF4-FFF2-40B4-BE49-F238E27FC236}">
                <a16:creationId xmlns:a16="http://schemas.microsoft.com/office/drawing/2014/main" id="{119AB53F-6B93-9246-8CC6-ED36F2DBA8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35665" y="547249"/>
            <a:ext cx="3311021" cy="3115487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520B558C-2459-D14B-9ED9-98D53416CA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886" y="4403034"/>
            <a:ext cx="4309729" cy="2424223"/>
          </a:xfrm>
          <a:prstGeom prst="rect">
            <a:avLst/>
          </a:prstGeom>
        </p:spPr>
      </p:pic>
      <p:pic>
        <p:nvPicPr>
          <p:cNvPr id="19" name="Picture 18" descr="A close up of a logo&#10;&#10;Description automatically generated">
            <a:extLst>
              <a:ext uri="{FF2B5EF4-FFF2-40B4-BE49-F238E27FC236}">
                <a16:creationId xmlns:a16="http://schemas.microsoft.com/office/drawing/2014/main" id="{827A1390-4998-8D46-9274-330C4781C6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11413" y="4518025"/>
            <a:ext cx="4451085" cy="2197724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8E409CA8-9C26-5446-B0A0-5A99AA639C1B}"/>
              </a:ext>
            </a:extLst>
          </p:cNvPr>
          <p:cNvSpPr txBox="1"/>
          <p:nvPr/>
        </p:nvSpPr>
        <p:spPr>
          <a:xfrm>
            <a:off x="2932852" y="3639918"/>
            <a:ext cx="32800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sz="2400" b="0" dirty="0">
                <a:solidFill>
                  <a:srgbClr val="0000FF"/>
                </a:solidFill>
                <a:latin typeface="Comic Sans MS" panose="030F0902030302020204" pitchFamily="66" charset="0"/>
                <a:cs typeface="Times New Roman" panose="02020603050405020304" pitchFamily="18" charset="0"/>
              </a:rPr>
              <a:t>Two realization plans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9BC60F9-B748-B64D-AA03-3087FB91AF12}"/>
              </a:ext>
            </a:extLst>
          </p:cNvPr>
          <p:cNvSpPr txBox="1"/>
          <p:nvPr/>
        </p:nvSpPr>
        <p:spPr>
          <a:xfrm>
            <a:off x="6360233" y="1416489"/>
            <a:ext cx="2537187" cy="1384995"/>
          </a:xfrm>
          <a:prstGeom prst="rect">
            <a:avLst/>
          </a:prstGeom>
          <a:noFill/>
          <a:ln>
            <a:solidFill>
              <a:srgbClr val="FF93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FF8000"/>
                </a:solidFill>
                <a:latin typeface="Comic Sans MS" panose="030F0902030302020204" pitchFamily="66" charset="0"/>
              </a:rPr>
              <a:t>US-EIC:</a:t>
            </a:r>
          </a:p>
          <a:p>
            <a:r>
              <a:rPr lang="en-US" sz="1400">
                <a:latin typeface="Comic Sans MS" panose="030F0902030302020204" pitchFamily="66" charset="0"/>
              </a:rPr>
              <a:t>polarization</a:t>
            </a:r>
            <a:r>
              <a:rPr lang="en-US" sz="1400" dirty="0">
                <a:latin typeface="Comic Sans MS" panose="030F0902030302020204" pitchFamily="66" charset="0"/>
              </a:rPr>
              <a:t>, ion species together with its luminosity and √s coverage makes it a completely unique machine world wide.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8FEE7E5-9E52-9C4C-ADED-B76DF4B9E60C}"/>
              </a:ext>
            </a:extLst>
          </p:cNvPr>
          <p:cNvSpPr txBox="1"/>
          <p:nvPr/>
        </p:nvSpPr>
        <p:spPr>
          <a:xfrm>
            <a:off x="2008741" y="3822602"/>
            <a:ext cx="5153710" cy="28931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85000"/>
                </a:schemeClr>
              </a:gs>
              <a:gs pos="50000">
                <a:schemeClr val="bg1"/>
              </a:gs>
            </a:gsLst>
            <a:lin ang="0" scaled="1"/>
            <a:tileRect/>
          </a:gradFill>
          <a:ln>
            <a:solidFill>
              <a:schemeClr val="bg1">
                <a:lumMod val="65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  <a:bevelB w="114300" prst="artDeco"/>
          </a:sp3d>
        </p:spPr>
        <p:txBody>
          <a:bodyPr wrap="square" rtlCol="0">
            <a:spAutoFit/>
          </a:bodyPr>
          <a:lstStyle/>
          <a:p>
            <a:pPr>
              <a:buClr>
                <a:srgbClr val="0000FF"/>
              </a:buClr>
            </a:pPr>
            <a:r>
              <a:rPr lang="en-US" sz="1400" b="1" u="sng" dirty="0">
                <a:solidFill>
                  <a:srgbClr val="0000FF"/>
                </a:solidFill>
                <a:latin typeface="Comic Sans MS" panose="030F0902030302020204" pitchFamily="66" charset="0"/>
              </a:rPr>
              <a:t>Requirements from Physics:</a:t>
            </a:r>
          </a:p>
          <a:p>
            <a:pPr>
              <a:buClr>
                <a:srgbClr val="0000FF"/>
              </a:buClr>
            </a:pPr>
            <a:endParaRPr lang="en-US" sz="1400" u="sng" dirty="0">
              <a:solidFill>
                <a:srgbClr val="0000FF"/>
              </a:solidFill>
              <a:latin typeface="Comic Sans MS" panose="030F0902030302020204" pitchFamily="66" charset="0"/>
              <a:cs typeface="Arial" panose="020B0604020202020204" pitchFamily="34" charset="0"/>
            </a:endParaRPr>
          </a:p>
          <a:p>
            <a:pPr marL="285750" indent="-285750">
              <a:buClr>
                <a:srgbClr val="0000FF"/>
              </a:buClr>
              <a:buFont typeface="Wingdings" charset="2"/>
              <a:buChar char="q"/>
            </a:pPr>
            <a:r>
              <a:rPr lang="en-US" sz="1400" dirty="0">
                <a:latin typeface="Comic Sans MS" panose="030F0902030302020204" pitchFamily="66" charset="0"/>
                <a:cs typeface="Arial" panose="020B0604020202020204" pitchFamily="34" charset="0"/>
              </a:rPr>
              <a:t>High Luminosity: 10</a:t>
            </a:r>
            <a:r>
              <a:rPr lang="en-US" sz="1400" baseline="30000" dirty="0">
                <a:latin typeface="Comic Sans MS" panose="030F0902030302020204" pitchFamily="66" charset="0"/>
                <a:cs typeface="Arial" panose="020B0604020202020204" pitchFamily="34" charset="0"/>
              </a:rPr>
              <a:t>33</a:t>
            </a:r>
            <a:r>
              <a:rPr lang="en-US" sz="1400" dirty="0">
                <a:latin typeface="Comic Sans MS" panose="030F0902030302020204" pitchFamily="66" charset="0"/>
                <a:cs typeface="Arial" panose="020B0604020202020204" pitchFamily="34" charset="0"/>
              </a:rPr>
              <a:t>-10</a:t>
            </a:r>
            <a:r>
              <a:rPr lang="en-US" sz="1400" baseline="30000" dirty="0">
                <a:latin typeface="Comic Sans MS" panose="030F0902030302020204" pitchFamily="66" charset="0"/>
                <a:cs typeface="Arial" panose="020B0604020202020204" pitchFamily="34" charset="0"/>
              </a:rPr>
              <a:t>34 </a:t>
            </a:r>
            <a:r>
              <a:rPr lang="en-US" sz="1400" dirty="0">
                <a:latin typeface="Comic Sans MS" panose="030F0902030302020204" pitchFamily="66" charset="0"/>
                <a:cs typeface="Arial" panose="020B0604020202020204" pitchFamily="34" charset="0"/>
              </a:rPr>
              <a:t>cm</a:t>
            </a:r>
            <a:r>
              <a:rPr lang="en-US" sz="1400" baseline="30000" dirty="0">
                <a:latin typeface="Comic Sans MS" panose="030F0902030302020204" pitchFamily="66" charset="0"/>
                <a:cs typeface="Arial" panose="020B0604020202020204" pitchFamily="34" charset="0"/>
              </a:rPr>
              <a:t>-2</a:t>
            </a:r>
            <a:r>
              <a:rPr lang="en-US" sz="1400" dirty="0">
                <a:latin typeface="Comic Sans MS" panose="030F0902030302020204" pitchFamily="66" charset="0"/>
                <a:cs typeface="Arial" panose="020B0604020202020204" pitchFamily="34" charset="0"/>
              </a:rPr>
              <a:t>s</a:t>
            </a:r>
            <a:r>
              <a:rPr lang="en-US" sz="1400" baseline="30000" dirty="0">
                <a:latin typeface="Comic Sans MS" panose="030F0902030302020204" pitchFamily="66" charset="0"/>
                <a:cs typeface="Arial" panose="020B0604020202020204" pitchFamily="34" charset="0"/>
              </a:rPr>
              <a:t>-1 </a:t>
            </a:r>
            <a:endParaRPr lang="en-US" sz="1400" baseline="30000" dirty="0">
              <a:solidFill>
                <a:srgbClr val="0000FF"/>
              </a:solidFill>
              <a:latin typeface="Comic Sans MS" panose="030F0902030302020204" pitchFamily="66" charset="0"/>
              <a:cs typeface="Arial" panose="020B0604020202020204" pitchFamily="34" charset="0"/>
            </a:endParaRPr>
          </a:p>
          <a:p>
            <a:pPr marL="285750" indent="-285750">
              <a:buClr>
                <a:srgbClr val="0000FF"/>
              </a:buClr>
              <a:buFont typeface="Wingdings" charset="2"/>
              <a:buChar char="q"/>
            </a:pPr>
            <a:r>
              <a:rPr lang="en-US" sz="1400" dirty="0">
                <a:latin typeface="Comic Sans MS" panose="030F0902030302020204" pitchFamily="66" charset="0"/>
                <a:cs typeface="Arial" panose="020B0604020202020204" pitchFamily="34" charset="0"/>
              </a:rPr>
              <a:t>Variable center of mass energies from  20− 100 GeV, upgradable to 140 GeV</a:t>
            </a:r>
          </a:p>
          <a:p>
            <a:pPr marL="285750" indent="-285750">
              <a:buClr>
                <a:srgbClr val="0000FF"/>
              </a:buClr>
              <a:buFont typeface="Wingdings" charset="2"/>
              <a:buChar char="q"/>
            </a:pPr>
            <a:r>
              <a:rPr lang="en-US" sz="1400" dirty="0">
                <a:latin typeface="Comic Sans MS" panose="030F0902030302020204" pitchFamily="66" charset="0"/>
                <a:cs typeface="Arial" panose="020B0604020202020204" pitchFamily="34" charset="0"/>
              </a:rPr>
              <a:t>Electrons and protons/light nuclei highly polarized (70%)</a:t>
            </a:r>
          </a:p>
          <a:p>
            <a:pPr marL="285750" indent="-285750">
              <a:buClr>
                <a:srgbClr val="0000FF"/>
              </a:buClr>
              <a:buFont typeface="Wingdings" charset="2"/>
              <a:buChar char="q"/>
            </a:pPr>
            <a:r>
              <a:rPr lang="en-US" sz="1400" dirty="0">
                <a:latin typeface="Comic Sans MS" panose="030F0902030302020204" pitchFamily="66" charset="0"/>
                <a:cs typeface="Arial" panose="020B0604020202020204" pitchFamily="34" charset="0"/>
              </a:rPr>
              <a:t>Ion beams from deuteron to the heaviest nuclei (d to U)</a:t>
            </a:r>
          </a:p>
          <a:p>
            <a:pPr marL="285750" indent="-285750">
              <a:buClr>
                <a:srgbClr val="0000FF"/>
              </a:buClr>
              <a:buFont typeface="Wingdings" charset="2"/>
              <a:buChar char="q"/>
            </a:pPr>
            <a:r>
              <a:rPr lang="en-US" sz="1400" dirty="0">
                <a:latin typeface="Comic Sans MS" panose="030F0902030302020204" pitchFamily="66" charset="0"/>
                <a:cs typeface="Arial" panose="020B0604020202020204" pitchFamily="34" charset="0"/>
              </a:rPr>
              <a:t>Possibilities of having more than one interaction region with room for a wide acceptance detector with good PID (e/h &amp; </a:t>
            </a:r>
            <a:r>
              <a:rPr lang="en-US" sz="1400" dirty="0">
                <a:latin typeface="Symbol" pitchFamily="2" charset="2"/>
                <a:cs typeface="Arial" panose="020B0604020202020204" pitchFamily="34" charset="0"/>
              </a:rPr>
              <a:t>p</a:t>
            </a:r>
            <a:r>
              <a:rPr lang="en-US" sz="1400" dirty="0">
                <a:latin typeface="Comic Sans MS" panose="030F0902030302020204" pitchFamily="66" charset="0"/>
                <a:cs typeface="Arial" panose="020B0604020202020204" pitchFamily="34" charset="0"/>
              </a:rPr>
              <a:t>, K, p)</a:t>
            </a:r>
          </a:p>
          <a:p>
            <a:pPr marL="285750" indent="-285750">
              <a:buClr>
                <a:srgbClr val="0000FF"/>
              </a:buClr>
              <a:buFont typeface="Wingdings" charset="2"/>
              <a:buChar char="q"/>
            </a:pPr>
            <a:r>
              <a:rPr lang="en-US" sz="1400" dirty="0">
                <a:latin typeface="Comic Sans MS" panose="030F0902030302020204" pitchFamily="66" charset="0"/>
                <a:cs typeface="Arial" panose="020B0604020202020204" pitchFamily="34" charset="0"/>
              </a:rPr>
              <a:t>large acceptance for small angle scattered particles along the beam line</a:t>
            </a:r>
          </a:p>
        </p:txBody>
      </p:sp>
    </p:spTree>
    <p:extLst>
      <p:ext uri="{BB962C8B-B14F-4D97-AF65-F5344CB8AC3E}">
        <p14:creationId xmlns:p14="http://schemas.microsoft.com/office/powerpoint/2010/main" val="3552684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20" grpId="0"/>
      <p:bldP spid="1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6B518A1-602F-3A4A-AA2D-63B7EDFAA4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E.C. Aschenauer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207287B-9B1C-624F-94EB-46825AD865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CTEQ - Summer School, July 2019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13A9A5-599E-D04A-9112-576C7CA3DD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3D67101-7DEF-D64E-9943-D986A5ADAE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Cool Facts about QCD and Nuclei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5DBE630-121A-6748-85BC-854A4D4776A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4500" y="2228850"/>
            <a:ext cx="4889500" cy="42291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1537000-DE81-0341-83EE-94DCB443E22D}"/>
              </a:ext>
            </a:extLst>
          </p:cNvPr>
          <p:cNvSpPr txBox="1"/>
          <p:nvPr/>
        </p:nvSpPr>
        <p:spPr>
          <a:xfrm>
            <a:off x="43542" y="586952"/>
            <a:ext cx="9085781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432FF"/>
              </a:buClr>
            </a:pPr>
            <a:r>
              <a:rPr lang="en-US" dirty="0">
                <a:latin typeface="Comic Sans MS" panose="030F0902030302020204" pitchFamily="66" charset="0"/>
              </a:rPr>
              <a:t>Did you know that … ? </a:t>
            </a:r>
          </a:p>
          <a:p>
            <a:pPr marL="285750" indent="-285750">
              <a:buClr>
                <a:srgbClr val="0432FF"/>
              </a:buClr>
              <a:buFont typeface="Wingdings" pitchFamily="2" charset="2"/>
              <a:buChar char="q"/>
            </a:pPr>
            <a:endParaRPr lang="en-US" sz="1000" dirty="0">
              <a:latin typeface="Comic Sans MS" panose="030F0902030302020204" pitchFamily="66" charset="0"/>
            </a:endParaRPr>
          </a:p>
          <a:p>
            <a:pPr marL="285750" indent="-285750">
              <a:buClr>
                <a:srgbClr val="0432FF"/>
              </a:buClr>
              <a:buFont typeface="Wingdings" pitchFamily="2" charset="2"/>
              <a:buChar char="q"/>
            </a:pPr>
            <a:r>
              <a:rPr lang="en-US" dirty="0">
                <a:latin typeface="Comic Sans MS" panose="030F0902030302020204" pitchFamily="66" charset="0"/>
              </a:rPr>
              <a:t>If an atom was the size of a football field, the (atomic) nucleus would be about the size of a football. </a:t>
            </a:r>
          </a:p>
          <a:p>
            <a:pPr marL="285750" indent="-285750">
              <a:buClr>
                <a:srgbClr val="0432FF"/>
              </a:buClr>
              <a:buFont typeface="Wingdings" pitchFamily="2" charset="2"/>
              <a:buChar char="q"/>
            </a:pPr>
            <a:r>
              <a:rPr lang="en-US" dirty="0">
                <a:latin typeface="Comic Sans MS" panose="030F0902030302020204" pitchFamily="66" charset="0"/>
              </a:rPr>
              <a:t>Despite its tiny dimensions, the nucleus accounts for 99.9% of an atom’s mass. </a:t>
            </a:r>
          </a:p>
          <a:p>
            <a:pPr marL="285750" indent="-285750">
              <a:buClr>
                <a:srgbClr val="0432FF"/>
              </a:buClr>
              <a:buFont typeface="Wingdings" pitchFamily="2" charset="2"/>
              <a:buChar char="q"/>
            </a:pPr>
            <a:endParaRPr lang="en-US" sz="1000" dirty="0">
              <a:latin typeface="Comic Sans MS" panose="030F0902030302020204" pitchFamily="66" charset="0"/>
            </a:endParaRPr>
          </a:p>
          <a:p>
            <a:pPr marL="285750" indent="-285750">
              <a:buClr>
                <a:srgbClr val="0432FF"/>
              </a:buClr>
              <a:buFont typeface="Wingdings" pitchFamily="2" charset="2"/>
              <a:buChar char="q"/>
            </a:pPr>
            <a:r>
              <a:rPr lang="en-US" dirty="0">
                <a:latin typeface="Comic Sans MS" panose="030F0902030302020204" pitchFamily="66" charset="0"/>
              </a:rPr>
              <a:t>Protons and neutrons swirl in a heavy atomic nucleus with speeds of </a:t>
            </a:r>
            <a:r>
              <a:rPr lang="en-US" dirty="0">
                <a:solidFill>
                  <a:srgbClr val="0432FF"/>
                </a:solidFill>
                <a:latin typeface="Comic Sans MS" panose="030F0902030302020204" pitchFamily="66" charset="0"/>
              </a:rPr>
              <a:t>up to some ¾ of c</a:t>
            </a:r>
            <a:r>
              <a:rPr lang="en-US" dirty="0">
                <a:latin typeface="Comic Sans MS" panose="030F0902030302020204" pitchFamily="66" charset="0"/>
              </a:rPr>
              <a:t>. </a:t>
            </a:r>
          </a:p>
          <a:p>
            <a:pPr marL="285750" indent="-285750">
              <a:buClr>
                <a:srgbClr val="0432FF"/>
              </a:buClr>
              <a:buFont typeface="Wingdings" pitchFamily="2" charset="2"/>
              <a:buChar char="q"/>
            </a:pPr>
            <a:endParaRPr lang="en-US" sz="1000" dirty="0">
              <a:latin typeface="Comic Sans MS" panose="030F0902030302020204" pitchFamily="66" charset="0"/>
            </a:endParaRPr>
          </a:p>
          <a:p>
            <a:pPr marL="285750" indent="-285750">
              <a:buClr>
                <a:srgbClr val="0432FF"/>
              </a:buClr>
              <a:buFont typeface="Wingdings" pitchFamily="2" charset="2"/>
              <a:buChar char="q"/>
            </a:pPr>
            <a:r>
              <a:rPr lang="en-US" dirty="0">
                <a:latin typeface="Comic Sans MS" panose="030F0902030302020204" pitchFamily="66" charset="0"/>
              </a:rPr>
              <a:t>More commonly, their speed is some ¼</a:t>
            </a:r>
          </a:p>
          <a:p>
            <a:pPr>
              <a:buClr>
                <a:srgbClr val="0432FF"/>
              </a:buClr>
            </a:pPr>
            <a:r>
              <a:rPr lang="en-US" dirty="0">
                <a:latin typeface="Comic Sans MS" panose="030F0902030302020204" pitchFamily="66" charset="0"/>
              </a:rPr>
              <a:t>     the speed of light. </a:t>
            </a:r>
          </a:p>
          <a:p>
            <a:pPr>
              <a:buClr>
                <a:srgbClr val="0432FF"/>
              </a:buClr>
            </a:pPr>
            <a:endParaRPr lang="en-US" sz="1000" dirty="0">
              <a:latin typeface="Comic Sans MS" panose="030F0902030302020204" pitchFamily="66" charset="0"/>
            </a:endParaRPr>
          </a:p>
          <a:p>
            <a:pPr marL="285750" indent="-285750">
              <a:buClr>
                <a:srgbClr val="0432FF"/>
              </a:buClr>
              <a:buFont typeface="Wingdings" pitchFamily="2" charset="2"/>
              <a:buChar char="q"/>
            </a:pPr>
            <a:r>
              <a:rPr lang="en-US" dirty="0">
                <a:latin typeface="Comic Sans MS" panose="030F0902030302020204" pitchFamily="66" charset="0"/>
              </a:rPr>
              <a:t>The reason is because they are </a:t>
            </a:r>
          </a:p>
          <a:p>
            <a:pPr>
              <a:buClr>
                <a:srgbClr val="0432FF"/>
              </a:buClr>
            </a:pPr>
            <a:r>
              <a:rPr lang="en-US" dirty="0">
                <a:latin typeface="Comic Sans MS" panose="030F0902030302020204" pitchFamily="66" charset="0"/>
              </a:rPr>
              <a:t>     “strong-forced” to reside in a small </a:t>
            </a:r>
          </a:p>
          <a:p>
            <a:pPr>
              <a:buClr>
                <a:srgbClr val="0432FF"/>
              </a:buClr>
            </a:pPr>
            <a:r>
              <a:rPr lang="en-US" dirty="0">
                <a:latin typeface="Comic Sans MS" panose="030F0902030302020204" pitchFamily="66" charset="0"/>
              </a:rPr>
              <a:t>     space. </a:t>
            </a:r>
          </a:p>
          <a:p>
            <a:pPr>
              <a:buClr>
                <a:srgbClr val="0432FF"/>
              </a:buClr>
            </a:pPr>
            <a:endParaRPr lang="en-US" sz="1000" dirty="0">
              <a:latin typeface="Comic Sans MS" panose="030F0902030302020204" pitchFamily="66" charset="0"/>
            </a:endParaRPr>
          </a:p>
          <a:p>
            <a:pPr marL="285750" indent="-285750">
              <a:buClr>
                <a:srgbClr val="0432FF"/>
              </a:buClr>
              <a:buFont typeface="Wingdings" pitchFamily="2" charset="2"/>
              <a:buChar char="q"/>
            </a:pPr>
            <a:r>
              <a:rPr lang="en-US" dirty="0">
                <a:latin typeface="Comic Sans MS" panose="030F0902030302020204" pitchFamily="66" charset="0"/>
              </a:rPr>
              <a:t>Quarks (and gluons) are “confined” </a:t>
            </a:r>
          </a:p>
          <a:p>
            <a:pPr>
              <a:buClr>
                <a:srgbClr val="0432FF"/>
              </a:buClr>
            </a:pPr>
            <a:r>
              <a:rPr lang="en-US" dirty="0">
                <a:latin typeface="Comic Sans MS" panose="030F0902030302020204" pitchFamily="66" charset="0"/>
              </a:rPr>
              <a:t>    to the even smaller space inside </a:t>
            </a:r>
          </a:p>
          <a:p>
            <a:pPr>
              <a:buClr>
                <a:srgbClr val="0432FF"/>
              </a:buClr>
            </a:pPr>
            <a:r>
              <a:rPr lang="en-US" dirty="0">
                <a:latin typeface="Comic Sans MS" panose="030F0902030302020204" pitchFamily="66" charset="0"/>
              </a:rPr>
              <a:t>    protons and neutrons. Because of </a:t>
            </a:r>
          </a:p>
          <a:p>
            <a:pPr>
              <a:buClr>
                <a:srgbClr val="0432FF"/>
              </a:buClr>
            </a:pPr>
            <a:r>
              <a:rPr lang="en-US" dirty="0">
                <a:latin typeface="Comic Sans MS" panose="030F0902030302020204" pitchFamily="66" charset="0"/>
              </a:rPr>
              <a:t>    this, they swirl around with </a:t>
            </a:r>
            <a:r>
              <a:rPr lang="en-US" dirty="0">
                <a:solidFill>
                  <a:srgbClr val="0432FF"/>
                </a:solidFill>
                <a:latin typeface="Comic Sans MS" panose="030F0902030302020204" pitchFamily="66" charset="0"/>
              </a:rPr>
              <a:t>the </a:t>
            </a:r>
          </a:p>
          <a:p>
            <a:pPr>
              <a:buClr>
                <a:srgbClr val="0432FF"/>
              </a:buClr>
            </a:pPr>
            <a:r>
              <a:rPr lang="en-US" dirty="0">
                <a:solidFill>
                  <a:srgbClr val="0432FF"/>
                </a:solidFill>
                <a:latin typeface="Comic Sans MS" panose="030F0902030302020204" pitchFamily="66" charset="0"/>
              </a:rPr>
              <a:t>    speed of light. </a:t>
            </a:r>
          </a:p>
          <a:p>
            <a:pPr marL="285750" indent="-285750" algn="l">
              <a:buClr>
                <a:srgbClr val="0432FF"/>
              </a:buClr>
              <a:buFont typeface="Wingdings" pitchFamily="2" charset="2"/>
              <a:buChar char="q"/>
            </a:pPr>
            <a:endParaRPr lang="en-US" dirty="0" err="1">
              <a:latin typeface="Comic Sans MS" panose="030F09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5821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Box 25"/>
          <p:cNvSpPr txBox="1"/>
          <p:nvPr/>
        </p:nvSpPr>
        <p:spPr>
          <a:xfrm>
            <a:off x="2744969" y="931343"/>
            <a:ext cx="6263253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>
                <a:solidFill>
                  <a:srgbClr val="FF00FF"/>
                </a:solidFill>
                <a:latin typeface="Comic Sans MS" panose="030F0902030302020204" pitchFamily="66" charset="0"/>
              </a:rPr>
              <a:t>SPIN is one of the fundamental properties of matter</a:t>
            </a:r>
          </a:p>
          <a:p>
            <a:r>
              <a:rPr lang="en-US" b="0" dirty="0">
                <a:solidFill>
                  <a:srgbClr val="0000FF"/>
                </a:solidFill>
                <a:latin typeface="Comic Sans MS" panose="030F0902030302020204" pitchFamily="66" charset="0"/>
              </a:rPr>
              <a:t>all elementary particles, but the Higgs carry spin</a:t>
            </a:r>
          </a:p>
          <a:p>
            <a:r>
              <a:rPr lang="en-US" b="0" dirty="0">
                <a:solidFill>
                  <a:srgbClr val="00FF00"/>
                </a:solidFill>
                <a:latin typeface="Comic Sans MS" panose="030F0902030302020204" pitchFamily="66" charset="0"/>
              </a:rPr>
              <a:t>Studying Spin revealed many surprises in physics</a:t>
            </a:r>
          </a:p>
          <a:p>
            <a:r>
              <a:rPr lang="en-US" b="0" dirty="0">
                <a:solidFill>
                  <a:srgbClr val="0000FF"/>
                </a:solidFill>
                <a:latin typeface="Comic Sans MS" panose="030F0902030302020204" pitchFamily="66" charset="0"/>
                <a:sym typeface="Wingdings"/>
              </a:rPr>
              <a:t> proton anomalous magnetic moment  substructure</a:t>
            </a:r>
            <a:endParaRPr lang="en-US" b="0" dirty="0">
              <a:solidFill>
                <a:srgbClr val="0000FF"/>
              </a:solidFill>
              <a:latin typeface="Comic Sans MS" panose="030F0902030302020204" pitchFamily="66" charset="0"/>
            </a:endParaRPr>
          </a:p>
          <a:p>
            <a:r>
              <a:rPr lang="en-US" b="0" dirty="0">
                <a:latin typeface="Comic Sans MS" panose="030F0902030302020204" pitchFamily="66" charset="0"/>
              </a:rPr>
              <a:t>       cannot be explained by a static picture </a:t>
            </a:r>
          </a:p>
          <a:p>
            <a:r>
              <a:rPr lang="en-US" b="0" dirty="0">
                <a:latin typeface="Comic Sans MS" panose="030F0902030302020204" pitchFamily="66" charset="0"/>
              </a:rPr>
              <a:t>       of the proton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E.C. Aschenauer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CTEQ - Summer School, July 2019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EEB45-469B-C445-A2A6-597CC1D4FAC3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SPIN: Fundamental Quantum Number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00048" y="2532520"/>
            <a:ext cx="19319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0" dirty="0">
                <a:solidFill>
                  <a:srgbClr val="0000FF"/>
                </a:solidFill>
                <a:latin typeface="Comic Sans MS" panose="030F0902030302020204" pitchFamily="66" charset="0"/>
              </a:rPr>
              <a:t>Proton Spin: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955190" y="3073400"/>
            <a:ext cx="7508786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0" dirty="0">
                <a:latin typeface="Comic Sans MS" panose="030F0902030302020204" pitchFamily="66" charset="0"/>
              </a:rPr>
              <a:t>It is more than the number </a:t>
            </a:r>
            <a:r>
              <a:rPr lang="en-US" sz="2000" b="0" dirty="0">
                <a:solidFill>
                  <a:srgbClr val="FF00FF"/>
                </a:solidFill>
                <a:latin typeface="Comic Sans MS" panose="030F0902030302020204" pitchFamily="66" charset="0"/>
              </a:rPr>
              <a:t>½</a:t>
            </a:r>
            <a:r>
              <a:rPr lang="en-US" sz="2000" b="0" dirty="0">
                <a:latin typeface="Comic Sans MS" panose="030F0902030302020204" pitchFamily="66" charset="0"/>
              </a:rPr>
              <a:t> ! It is the interplay between</a:t>
            </a:r>
          </a:p>
          <a:p>
            <a:pPr algn="ctr"/>
            <a:r>
              <a:rPr lang="en-US" sz="2000" b="0" dirty="0">
                <a:latin typeface="Comic Sans MS" panose="030F0902030302020204" pitchFamily="66" charset="0"/>
              </a:rPr>
              <a:t>the intrinsic properties and interactions of quarks and gluons</a:t>
            </a:r>
          </a:p>
          <a:p>
            <a:pPr algn="ctr"/>
            <a:endParaRPr lang="en-US" sz="2000" b="0" dirty="0">
              <a:latin typeface="Comic Sans MS" panose="030F0902030302020204" pitchFamily="66" charset="0"/>
            </a:endParaRPr>
          </a:p>
          <a:p>
            <a:pPr algn="ctr"/>
            <a:r>
              <a:rPr lang="en-US" sz="2000" b="0" dirty="0">
                <a:solidFill>
                  <a:srgbClr val="FF00FF"/>
                </a:solidFill>
                <a:latin typeface="Comic Sans MS" panose="030F0902030302020204" pitchFamily="66" charset="0"/>
              </a:rPr>
              <a:t>If we do not understand the proton spin in QCD, </a:t>
            </a:r>
          </a:p>
          <a:p>
            <a:pPr algn="ctr"/>
            <a:r>
              <a:rPr lang="en-US" sz="2000" b="0" dirty="0">
                <a:solidFill>
                  <a:srgbClr val="FF00FF"/>
                </a:solidFill>
                <a:latin typeface="Comic Sans MS" panose="030F0902030302020204" pitchFamily="66" charset="0"/>
              </a:rPr>
              <a:t>we do not fully understand QCD !</a:t>
            </a:r>
          </a:p>
        </p:txBody>
      </p:sp>
      <p:pic>
        <p:nvPicPr>
          <p:cNvPr id="3" name="Picture 2" descr="A_tough_gang_of_Spinning_Tops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00" r="9896"/>
          <a:stretch/>
        </p:blipFill>
        <p:spPr>
          <a:xfrm rot="20880000">
            <a:off x="101377" y="804331"/>
            <a:ext cx="2563279" cy="1244600"/>
          </a:xfrm>
          <a:prstGeom prst="rect">
            <a:avLst/>
          </a:prstGeom>
        </p:spPr>
      </p:pic>
      <p:sp>
        <p:nvSpPr>
          <p:cNvPr id="23" name="AutoShape 14"/>
          <p:cNvSpPr>
            <a:spLocks noChangeArrowheads="1"/>
          </p:cNvSpPr>
          <p:nvPr/>
        </p:nvSpPr>
        <p:spPr bwMode="auto">
          <a:xfrm>
            <a:off x="2534787" y="2130101"/>
            <a:ext cx="733425" cy="423304"/>
          </a:xfrm>
          <a:prstGeom prst="curvedRightArrow">
            <a:avLst>
              <a:gd name="adj1" fmla="val 24848"/>
              <a:gd name="adj2" fmla="val 49697"/>
              <a:gd name="adj3" fmla="val 33333"/>
            </a:avLst>
          </a:prstGeom>
          <a:gradFill flip="none" rotWithShape="1">
            <a:gsLst>
              <a:gs pos="0">
                <a:srgbClr val="0000FF"/>
              </a:gs>
              <a:gs pos="100000">
                <a:srgbClr val="FFFFFF"/>
              </a:gs>
            </a:gsLst>
            <a:lin ang="0" scaled="1"/>
            <a:tileRect/>
          </a:gra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charset="0"/>
              <a:ea typeface="+mn-ea"/>
              <a:cs typeface="+mn-cs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937000" y="87841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27" name="AutoShape 14"/>
          <p:cNvSpPr>
            <a:spLocks noChangeArrowheads="1"/>
          </p:cNvSpPr>
          <p:nvPr/>
        </p:nvSpPr>
        <p:spPr bwMode="auto">
          <a:xfrm>
            <a:off x="1248822" y="5270500"/>
            <a:ext cx="722854" cy="612105"/>
          </a:xfrm>
          <a:prstGeom prst="curvedRightArrow">
            <a:avLst>
              <a:gd name="adj1" fmla="val 24848"/>
              <a:gd name="adj2" fmla="val 49697"/>
              <a:gd name="adj3" fmla="val 33333"/>
            </a:avLst>
          </a:prstGeom>
          <a:gradFill flip="none" rotWithShape="1">
            <a:gsLst>
              <a:gs pos="0">
                <a:srgbClr val="0000FF"/>
              </a:gs>
              <a:gs pos="100000">
                <a:srgbClr val="FFFFFF"/>
              </a:gs>
            </a:gsLst>
            <a:lin ang="0" scaled="1"/>
            <a:tileRect/>
          </a:gradFill>
          <a:ln w="9525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charset="0"/>
              <a:ea typeface="+mn-ea"/>
              <a:cs typeface="+mn-cs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099207" y="5270500"/>
            <a:ext cx="49455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0" dirty="0">
                <a:latin typeface="Comic Sans MS" panose="030F0902030302020204" pitchFamily="66" charset="0"/>
              </a:rPr>
              <a:t>need a polarized collider to have full access </a:t>
            </a:r>
          </a:p>
          <a:p>
            <a:pPr algn="ctr"/>
            <a:r>
              <a:rPr lang="en-US" b="0" dirty="0">
                <a:latin typeface="Comic Sans MS" panose="030F0902030302020204" pitchFamily="66" charset="0"/>
              </a:rPr>
              <a:t>to the proton dynamics </a:t>
            </a:r>
          </a:p>
        </p:txBody>
      </p:sp>
    </p:spTree>
    <p:extLst>
      <p:ext uri="{BB962C8B-B14F-4D97-AF65-F5344CB8AC3E}">
        <p14:creationId xmlns:p14="http://schemas.microsoft.com/office/powerpoint/2010/main" val="660596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7" grpId="0" animBg="1"/>
      <p:bldP spid="28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polit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985838"/>
            <a:ext cx="9263063" cy="5732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01795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  <a:reflection stA="50000" endPos="50000" dist="5000" dir="5400000" sy="-100000" rotWithShape="0"/>
                </a:effectLst>
              </a:rPr>
              <a:t>The </a:t>
            </a:r>
            <a:r>
              <a:rPr lang="en-GB" dirty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  <a:reflection stA="50000" endPos="50000" dist="5000" dir="5400000" sy="-100000" rotWithShape="0"/>
                </a:effectLst>
              </a:rPr>
              <a:t>contemporary</a:t>
            </a:r>
            <a:r>
              <a:rPr lang="en-US" dirty="0"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  <a:reflection stA="50000" endPos="50000" dist="5000" dir="5400000" sy="-100000" rotWithShape="0"/>
                </a:effectLst>
              </a:rPr>
              <a:t> “spin” experiments</a:t>
            </a:r>
          </a:p>
        </p:txBody>
      </p:sp>
      <p:sp>
        <p:nvSpPr>
          <p:cNvPr id="49" name="Date Placeholder 4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E.C. Aschenauer</a:t>
            </a:r>
            <a:endParaRPr lang="it-IT" dirty="0"/>
          </a:p>
        </p:txBody>
      </p:sp>
      <p:sp>
        <p:nvSpPr>
          <p:cNvPr id="50" name="Footer Placeholder 4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CTEQ - Summer School, July 2019</a:t>
            </a:r>
            <a:endParaRPr lang="it-IT" dirty="0"/>
          </a:p>
        </p:txBody>
      </p:sp>
      <p:sp>
        <p:nvSpPr>
          <p:cNvPr id="48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2EA4529-0C2A-A94C-9D1D-EF2DCEF7F847}" type="slidenum">
              <a:rPr lang="it-IT"/>
              <a:pPr>
                <a:defRPr/>
              </a:pPr>
              <a:t>31</a:t>
            </a:fld>
            <a:endParaRPr lang="it-IT"/>
          </a:p>
        </p:txBody>
      </p:sp>
      <p:pic>
        <p:nvPicPr>
          <p:cNvPr id="801796" name="Picture 4" descr="hermeslogo-transparent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87913" y="919163"/>
            <a:ext cx="917575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01799" name="Line 7"/>
          <p:cNvSpPr>
            <a:spLocks noChangeShapeType="1"/>
          </p:cNvSpPr>
          <p:nvPr/>
        </p:nvSpPr>
        <p:spPr bwMode="auto">
          <a:xfrm flipH="1">
            <a:off x="4805363" y="1584325"/>
            <a:ext cx="255587" cy="15001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charset="0"/>
            </a:endParaRPr>
          </a:p>
        </p:txBody>
      </p:sp>
      <p:sp>
        <p:nvSpPr>
          <p:cNvPr id="801800" name="Line 8"/>
          <p:cNvSpPr>
            <a:spLocks noChangeShapeType="1"/>
          </p:cNvSpPr>
          <p:nvPr/>
        </p:nvSpPr>
        <p:spPr bwMode="auto">
          <a:xfrm rot="20098539" flipH="1">
            <a:off x="4389438" y="1890713"/>
            <a:ext cx="255587" cy="1500187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charset="0"/>
            </a:endParaRPr>
          </a:p>
        </p:txBody>
      </p:sp>
      <p:pic>
        <p:nvPicPr>
          <p:cNvPr id="11283" name="Picture 54" descr="compass-0.25.gi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02075" y="1160463"/>
            <a:ext cx="793750" cy="78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6" name="Picture 6" descr="jlab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47144" y="4843463"/>
            <a:ext cx="1698625" cy="323850"/>
          </a:xfrm>
          <a:prstGeom prst="rect">
            <a:avLst/>
          </a:prstGeom>
          <a:noFill/>
        </p:spPr>
      </p:pic>
      <p:sp>
        <p:nvSpPr>
          <p:cNvPr id="77" name="Line 9"/>
          <p:cNvSpPr>
            <a:spLocks noChangeShapeType="1"/>
          </p:cNvSpPr>
          <p:nvPr/>
        </p:nvSpPr>
        <p:spPr bwMode="auto">
          <a:xfrm rot="12442287" flipH="1">
            <a:off x="1971144" y="3463925"/>
            <a:ext cx="255587" cy="15001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8" name="Picture 18" descr="BNLlogo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98463" y="1125538"/>
            <a:ext cx="2362200" cy="806450"/>
          </a:xfrm>
          <a:prstGeom prst="rect">
            <a:avLst/>
          </a:prstGeom>
          <a:noFill/>
        </p:spPr>
      </p:pic>
      <p:sp>
        <p:nvSpPr>
          <p:cNvPr id="82" name="Line 19"/>
          <p:cNvSpPr>
            <a:spLocks noChangeShapeType="1"/>
          </p:cNvSpPr>
          <p:nvPr/>
        </p:nvSpPr>
        <p:spPr bwMode="auto">
          <a:xfrm rot="20098539" flipH="1">
            <a:off x="2401888" y="1949450"/>
            <a:ext cx="255587" cy="1500188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51" name="Picture 11" descr="spectrom0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131113" y="2038351"/>
            <a:ext cx="5973762" cy="2871787"/>
          </a:xfrm>
          <a:prstGeom prst="rect">
            <a:avLst/>
          </a:prstGeom>
          <a:solidFill>
            <a:srgbClr val="EAEAEA"/>
          </a:solidFill>
          <a:ln w="9525">
            <a:noFill/>
            <a:miter lim="800000"/>
            <a:headEnd/>
            <a:tailEnd/>
          </a:ln>
        </p:spPr>
      </p:pic>
      <p:sp>
        <p:nvSpPr>
          <p:cNvPr id="152" name="Text Box 14"/>
          <p:cNvSpPr txBox="1">
            <a:spLocks noChangeArrowheads="1"/>
          </p:cNvSpPr>
          <p:nvPr/>
        </p:nvSpPr>
        <p:spPr bwMode="auto">
          <a:xfrm>
            <a:off x="402156" y="4950356"/>
            <a:ext cx="7191392" cy="1477328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b="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charset="0"/>
              </a:rPr>
              <a:t>Beam: 27.5 </a:t>
            </a:r>
            <a:r>
              <a:rPr lang="en-US" b="0" dirty="0" err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charset="0"/>
              </a:rPr>
              <a:t>GeV</a:t>
            </a:r>
            <a:r>
              <a:rPr lang="en-US" b="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charset="0"/>
              </a:rPr>
              <a:t> </a:t>
            </a:r>
            <a:r>
              <a:rPr lang="en-US" b="0" dirty="0" err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charset="0"/>
              </a:rPr>
              <a:t>e</a:t>
            </a:r>
            <a:r>
              <a:rPr lang="en-US" b="0" baseline="300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charset="0"/>
              </a:rPr>
              <a:t>±</a:t>
            </a:r>
            <a:r>
              <a:rPr lang="en-US" b="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charset="0"/>
              </a:rPr>
              <a:t>; &lt;50&gt;% polarization</a:t>
            </a:r>
          </a:p>
          <a:p>
            <a:pPr>
              <a:defRPr/>
            </a:pPr>
            <a:r>
              <a:rPr lang="en-US" b="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charset="0"/>
              </a:rPr>
              <a:t>Target: polarized gas targets H, D, &lt;85%&gt; He</a:t>
            </a:r>
            <a:r>
              <a:rPr lang="en-US" b="0" baseline="300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charset="0"/>
              </a:rPr>
              <a:t>3</a:t>
            </a:r>
            <a:r>
              <a:rPr lang="en-US" b="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charset="0"/>
              </a:rPr>
              <a:t> &lt;50%&gt; polarization</a:t>
            </a:r>
          </a:p>
          <a:p>
            <a:pPr>
              <a:defRPr/>
            </a:pPr>
            <a:r>
              <a:rPr lang="en-US" b="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charset="0"/>
              </a:rPr>
              <a:t>         </a:t>
            </a:r>
            <a:r>
              <a:rPr lang="en-US" b="0" dirty="0" err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charset="0"/>
              </a:rPr>
              <a:t>unpolarised</a:t>
            </a:r>
            <a:r>
              <a:rPr lang="en-US" b="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charset="0"/>
              </a:rPr>
              <a:t> gas targets H</a:t>
            </a:r>
            <a:r>
              <a:rPr lang="en-US" b="0" baseline="-250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charset="0"/>
              </a:rPr>
              <a:t>2</a:t>
            </a:r>
            <a:r>
              <a:rPr lang="en-US" b="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charset="0"/>
              </a:rPr>
              <a:t> to Xenon</a:t>
            </a:r>
          </a:p>
          <a:p>
            <a:pPr>
              <a:defRPr/>
            </a:pPr>
            <a:r>
              <a:rPr lang="en-US" b="0" dirty="0" err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charset="0"/>
              </a:rPr>
              <a:t>Lumi</a:t>
            </a:r>
            <a:r>
              <a:rPr lang="en-US" b="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charset="0"/>
              </a:rPr>
              <a:t>: </a:t>
            </a:r>
            <a:r>
              <a:rPr lang="en-US" b="0" dirty="0" err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charset="0"/>
              </a:rPr>
              <a:t>pol</a:t>
            </a:r>
            <a:r>
              <a:rPr lang="en-US" b="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charset="0"/>
              </a:rPr>
              <a:t>: 5x10</a:t>
            </a:r>
            <a:r>
              <a:rPr lang="en-US" b="0" baseline="300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charset="0"/>
              </a:rPr>
              <a:t>31</a:t>
            </a:r>
            <a:r>
              <a:rPr lang="en-US" b="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charset="0"/>
              </a:rPr>
              <a:t> cm</a:t>
            </a:r>
            <a:r>
              <a:rPr lang="en-US" b="0" baseline="300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charset="0"/>
              </a:rPr>
              <a:t>-2</a:t>
            </a:r>
            <a:r>
              <a:rPr lang="en-US" b="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charset="0"/>
              </a:rPr>
              <a:t>/s</a:t>
            </a:r>
            <a:r>
              <a:rPr lang="en-US" b="0" baseline="300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charset="0"/>
              </a:rPr>
              <a:t>-1</a:t>
            </a:r>
            <a:r>
              <a:rPr lang="en-US" b="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charset="0"/>
              </a:rPr>
              <a:t>; </a:t>
            </a:r>
            <a:r>
              <a:rPr lang="en-US" b="0" dirty="0" err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charset="0"/>
              </a:rPr>
              <a:t>unpol</a:t>
            </a:r>
            <a:r>
              <a:rPr lang="en-US" b="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charset="0"/>
              </a:rPr>
              <a:t>: 3x10</a:t>
            </a:r>
            <a:r>
              <a:rPr lang="en-US" b="0" baseline="300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charset="0"/>
              </a:rPr>
              <a:t>32-33</a:t>
            </a:r>
            <a:r>
              <a:rPr lang="en-US" b="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charset="0"/>
              </a:rPr>
              <a:t> cm</a:t>
            </a:r>
            <a:r>
              <a:rPr lang="en-US" b="0" baseline="300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charset="0"/>
              </a:rPr>
              <a:t>-2</a:t>
            </a:r>
            <a:r>
              <a:rPr lang="en-US" b="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charset="0"/>
              </a:rPr>
              <a:t>/s</a:t>
            </a:r>
            <a:r>
              <a:rPr lang="en-US" b="0" baseline="3000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charset="0"/>
              </a:rPr>
              <a:t>-1</a:t>
            </a:r>
          </a:p>
          <a:p>
            <a:pPr>
              <a:defRPr/>
            </a:pPr>
            <a:r>
              <a:rPr lang="en-US" b="0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charset="0"/>
              </a:rPr>
              <a:t>Data taking finished June 2007</a:t>
            </a:r>
            <a:endParaRPr lang="en-GB" b="0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omic Sans MS" charset="0"/>
            </a:endParaRPr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9DE34C3D-3D5A-974F-AA90-B1489E9E5C5C}"/>
              </a:ext>
            </a:extLst>
          </p:cNvPr>
          <p:cNvGrpSpPr/>
          <p:nvPr/>
        </p:nvGrpSpPr>
        <p:grpSpPr>
          <a:xfrm>
            <a:off x="2361" y="576341"/>
            <a:ext cx="7718425" cy="5088465"/>
            <a:chOff x="2361" y="576341"/>
            <a:chExt cx="7718425" cy="5088465"/>
          </a:xfrm>
        </p:grpSpPr>
        <p:grpSp>
          <p:nvGrpSpPr>
            <p:cNvPr id="83" name="Group 105">
              <a:extLst>
                <a:ext uri="{FF2B5EF4-FFF2-40B4-BE49-F238E27FC236}">
                  <a16:creationId xmlns:a16="http://schemas.microsoft.com/office/drawing/2014/main" id="{0996611A-DDEB-6E4B-B0C8-BF91B5939BB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361" y="576341"/>
              <a:ext cx="7718425" cy="5088465"/>
              <a:chOff x="352777" y="621245"/>
              <a:chExt cx="7718073" cy="5088465"/>
            </a:xfrm>
          </p:grpSpPr>
          <p:sp>
            <p:nvSpPr>
              <p:cNvPr id="85" name="Rectangle 84">
                <a:extLst>
                  <a:ext uri="{FF2B5EF4-FFF2-40B4-BE49-F238E27FC236}">
                    <a16:creationId xmlns:a16="http://schemas.microsoft.com/office/drawing/2014/main" id="{1C4290CF-450F-D943-9472-347794557214}"/>
                  </a:ext>
                </a:extLst>
              </p:cNvPr>
              <p:cNvSpPr/>
              <p:nvPr/>
            </p:nvSpPr>
            <p:spPr bwMode="auto">
              <a:xfrm>
                <a:off x="352777" y="621245"/>
                <a:ext cx="7648226" cy="5065712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charset="0"/>
                </a:endParaRPr>
              </a:p>
            </p:txBody>
          </p:sp>
          <p:pic>
            <p:nvPicPr>
              <p:cNvPr id="86" name="Picture 4" descr="set-up">
                <a:extLst>
                  <a:ext uri="{FF2B5EF4-FFF2-40B4-BE49-F238E27FC236}">
                    <a16:creationId xmlns:a16="http://schemas.microsoft.com/office/drawing/2014/main" id="{E27E3509-A3E4-A54E-A451-E1F4FA165BA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9"/>
              <a:srcRect t="8202"/>
              <a:stretch>
                <a:fillRect/>
              </a:stretch>
            </p:blipFill>
            <p:spPr bwMode="auto">
              <a:xfrm>
                <a:off x="1028700" y="787400"/>
                <a:ext cx="6781800" cy="4800600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</p:spPr>
          </p:pic>
          <p:grpSp>
            <p:nvGrpSpPr>
              <p:cNvPr id="87" name="Group 111">
                <a:extLst>
                  <a:ext uri="{FF2B5EF4-FFF2-40B4-BE49-F238E27FC236}">
                    <a16:creationId xmlns:a16="http://schemas.microsoft.com/office/drawing/2014/main" id="{BF55A4E2-0525-6749-BACB-734A4185A4F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1655763" y="2514604"/>
                <a:ext cx="2397125" cy="1371602"/>
                <a:chOff x="1143" y="1842"/>
                <a:chExt cx="1510" cy="864"/>
              </a:xfrm>
            </p:grpSpPr>
            <p:sp>
              <p:nvSpPr>
                <p:cNvPr id="128" name="Text Box 6">
                  <a:extLst>
                    <a:ext uri="{FF2B5EF4-FFF2-40B4-BE49-F238E27FC236}">
                      <a16:creationId xmlns:a16="http://schemas.microsoft.com/office/drawing/2014/main" id="{CDD36BF7-A4EE-FE46-875F-DD067AB627C2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1143" y="2475"/>
                  <a:ext cx="412" cy="23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pPr>
                    <a:defRPr/>
                  </a:pPr>
                  <a:r>
                    <a:rPr lang="en-US" sz="1800">
                      <a:solidFill>
                        <a:srgbClr val="FF3300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latin typeface="Arial" charset="0"/>
                    </a:rPr>
                    <a:t>SM1</a:t>
                  </a:r>
                </a:p>
              </p:txBody>
            </p:sp>
            <p:sp>
              <p:nvSpPr>
                <p:cNvPr id="129" name="Text Box 7">
                  <a:extLst>
                    <a:ext uri="{FF2B5EF4-FFF2-40B4-BE49-F238E27FC236}">
                      <a16:creationId xmlns:a16="http://schemas.microsoft.com/office/drawing/2014/main" id="{892375CE-5486-8542-B024-5F8CFE84BDE5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177" y="1842"/>
                  <a:ext cx="476" cy="23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>
                    <a:defRPr/>
                  </a:pPr>
                  <a:r>
                    <a:rPr lang="en-US" sz="1800" dirty="0">
                      <a:solidFill>
                        <a:srgbClr val="FF3300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latin typeface="Arial" charset="0"/>
                    </a:rPr>
                    <a:t>SM2</a:t>
                  </a:r>
                </a:p>
              </p:txBody>
            </p:sp>
          </p:grpSp>
          <p:sp>
            <p:nvSpPr>
              <p:cNvPr id="88" name="Line 8">
                <a:extLst>
                  <a:ext uri="{FF2B5EF4-FFF2-40B4-BE49-F238E27FC236}">
                    <a16:creationId xmlns:a16="http://schemas.microsoft.com/office/drawing/2014/main" id="{A9B78F7A-DAF1-D542-AE0F-5A4C21ED7A0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25806" y="4675187"/>
                <a:ext cx="1295341" cy="762000"/>
              </a:xfrm>
              <a:prstGeom prst="line">
                <a:avLst/>
              </a:prstGeom>
              <a:noFill/>
              <a:ln w="15875">
                <a:solidFill>
                  <a:srgbClr val="00CC00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charset="0"/>
                </a:endParaRPr>
              </a:p>
            </p:txBody>
          </p:sp>
          <p:sp>
            <p:nvSpPr>
              <p:cNvPr id="89" name="AutoShape 10">
                <a:extLst>
                  <a:ext uri="{FF2B5EF4-FFF2-40B4-BE49-F238E27FC236}">
                    <a16:creationId xmlns:a16="http://schemas.microsoft.com/office/drawing/2014/main" id="{4F1BBA2D-E1BC-6044-A550-6E8E609131C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502071" y="4779964"/>
                <a:ext cx="136525" cy="73022"/>
              </a:xfrm>
              <a:prstGeom prst="parallelogram">
                <a:avLst>
                  <a:gd name="adj" fmla="val 55472"/>
                </a:avLst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charset="0"/>
                </a:endParaRPr>
              </a:p>
            </p:txBody>
          </p:sp>
          <p:sp>
            <p:nvSpPr>
              <p:cNvPr id="90" name="AutoShape 11">
                <a:extLst>
                  <a:ext uri="{FF2B5EF4-FFF2-40B4-BE49-F238E27FC236}">
                    <a16:creationId xmlns:a16="http://schemas.microsoft.com/office/drawing/2014/main" id="{43D14455-424B-CD41-B5C9-46ECE82A215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609221" y="4671221"/>
                <a:ext cx="209550" cy="74609"/>
              </a:xfrm>
              <a:prstGeom prst="parallelogram">
                <a:avLst>
                  <a:gd name="adj" fmla="val 83332"/>
                </a:avLst>
              </a:prstGeom>
              <a:solidFill>
                <a:srgbClr val="1C1C1C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rot="10800000" vert="eaVert"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it-IT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charset="0"/>
                </a:endParaRPr>
              </a:p>
            </p:txBody>
          </p:sp>
          <p:sp>
            <p:nvSpPr>
              <p:cNvPr id="91" name="AutoShape 12">
                <a:extLst>
                  <a:ext uri="{FF2B5EF4-FFF2-40B4-BE49-F238E27FC236}">
                    <a16:creationId xmlns:a16="http://schemas.microsoft.com/office/drawing/2014/main" id="{E82D9FFB-E904-2B46-8280-E4748DAC6D3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529770" y="5318921"/>
                <a:ext cx="209550" cy="74609"/>
              </a:xfrm>
              <a:prstGeom prst="parallelogram">
                <a:avLst>
                  <a:gd name="adj" fmla="val 83332"/>
                </a:avLst>
              </a:prstGeom>
              <a:solidFill>
                <a:srgbClr val="1C1C1C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rot="10800000" vert="eaVert"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it-IT">
                  <a:solidFill>
                    <a:srgbClr val="1C1C1C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charset="0"/>
                </a:endParaRPr>
              </a:p>
            </p:txBody>
          </p:sp>
          <p:sp>
            <p:nvSpPr>
              <p:cNvPr id="92" name="AutoShape 13">
                <a:extLst>
                  <a:ext uri="{FF2B5EF4-FFF2-40B4-BE49-F238E27FC236}">
                    <a16:creationId xmlns:a16="http://schemas.microsoft.com/office/drawing/2014/main" id="{D78A395A-D65B-FF48-9C51-ABE34122EE0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2652087" flipH="1">
                <a:off x="4845197" y="2227262"/>
                <a:ext cx="1152472" cy="504825"/>
              </a:xfrm>
              <a:prstGeom prst="parallelogram">
                <a:avLst>
                  <a:gd name="adj" fmla="val 57075"/>
                </a:avLst>
              </a:prstGeom>
              <a:solidFill>
                <a:schemeClr val="hlink">
                  <a:alpha val="35001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charset="0"/>
                </a:endParaRPr>
              </a:p>
            </p:txBody>
          </p:sp>
          <p:sp>
            <p:nvSpPr>
              <p:cNvPr id="93" name="AutoShape 14">
                <a:extLst>
                  <a:ext uri="{FF2B5EF4-FFF2-40B4-BE49-F238E27FC236}">
                    <a16:creationId xmlns:a16="http://schemas.microsoft.com/office/drawing/2014/main" id="{158E37BD-E68F-2A4C-8481-A5E3F92CCEEF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2652087" flipH="1">
                <a:off x="4773762" y="2298700"/>
                <a:ext cx="1152472" cy="504825"/>
              </a:xfrm>
              <a:prstGeom prst="parallelogram">
                <a:avLst>
                  <a:gd name="adj" fmla="val 57075"/>
                </a:avLst>
              </a:prstGeom>
              <a:solidFill>
                <a:schemeClr val="hlink">
                  <a:alpha val="35001"/>
                </a:schemeClr>
              </a:solidFill>
              <a:ln w="38100" cmpd="dbl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charset="0"/>
                </a:endParaRPr>
              </a:p>
            </p:txBody>
          </p:sp>
          <p:sp>
            <p:nvSpPr>
              <p:cNvPr id="94" name="AutoShape 15">
                <a:extLst>
                  <a:ext uri="{FF2B5EF4-FFF2-40B4-BE49-F238E27FC236}">
                    <a16:creationId xmlns:a16="http://schemas.microsoft.com/office/drawing/2014/main" id="{C4D6887A-395D-A344-B046-FCD7C74F716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2652087" flipH="1">
                <a:off x="4700741" y="2371725"/>
                <a:ext cx="1152472" cy="504825"/>
              </a:xfrm>
              <a:prstGeom prst="parallelogram">
                <a:avLst>
                  <a:gd name="adj" fmla="val 57075"/>
                </a:avLst>
              </a:prstGeom>
              <a:solidFill>
                <a:schemeClr val="hlink">
                  <a:alpha val="35001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charset="0"/>
                </a:endParaRPr>
              </a:p>
            </p:txBody>
          </p:sp>
          <p:sp>
            <p:nvSpPr>
              <p:cNvPr id="95" name="AutoShape 16">
                <a:extLst>
                  <a:ext uri="{FF2B5EF4-FFF2-40B4-BE49-F238E27FC236}">
                    <a16:creationId xmlns:a16="http://schemas.microsoft.com/office/drawing/2014/main" id="{5D198340-CF5F-4249-A7B4-3B13C9D0C51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357615" y="4851402"/>
                <a:ext cx="136525" cy="73022"/>
              </a:xfrm>
              <a:prstGeom prst="parallelogram">
                <a:avLst>
                  <a:gd name="adj" fmla="val 55472"/>
                </a:avLst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charset="0"/>
                </a:endParaRPr>
              </a:p>
            </p:txBody>
          </p:sp>
          <p:sp>
            <p:nvSpPr>
              <p:cNvPr id="96" name="AutoShape 17">
                <a:extLst>
                  <a:ext uri="{FF2B5EF4-FFF2-40B4-BE49-F238E27FC236}">
                    <a16:creationId xmlns:a16="http://schemas.microsoft.com/office/drawing/2014/main" id="{B8B4948D-C270-0A43-8FAE-6296F3F0C6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213160" y="4922839"/>
                <a:ext cx="136525" cy="73022"/>
              </a:xfrm>
              <a:prstGeom prst="parallelogram">
                <a:avLst>
                  <a:gd name="adj" fmla="val 55472"/>
                </a:avLst>
              </a:prstGeom>
              <a:solidFill>
                <a:srgbClr val="FF000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charset="0"/>
                </a:endParaRPr>
              </a:p>
            </p:txBody>
          </p:sp>
          <p:sp>
            <p:nvSpPr>
              <p:cNvPr id="97" name="AutoShape 18">
                <a:extLst>
                  <a:ext uri="{FF2B5EF4-FFF2-40B4-BE49-F238E27FC236}">
                    <a16:creationId xmlns:a16="http://schemas.microsoft.com/office/drawing/2014/main" id="{D4D31320-26FB-B843-ADBE-D51C1A21544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314672" y="5391153"/>
                <a:ext cx="280987" cy="147630"/>
              </a:xfrm>
              <a:prstGeom prst="parallelogram">
                <a:avLst>
                  <a:gd name="adj" fmla="val 56471"/>
                </a:avLst>
              </a:prstGeom>
              <a:solidFill>
                <a:schemeClr val="tx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rot="10800000" vert="eaVert"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it-IT">
                  <a:solidFill>
                    <a:schemeClr val="accent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charset="0"/>
                </a:endParaRPr>
              </a:p>
            </p:txBody>
          </p:sp>
          <p:sp>
            <p:nvSpPr>
              <p:cNvPr id="98" name="AutoShape 19">
                <a:extLst>
                  <a:ext uri="{FF2B5EF4-FFF2-40B4-BE49-F238E27FC236}">
                    <a16:creationId xmlns:a16="http://schemas.microsoft.com/office/drawing/2014/main" id="{7648F946-869F-0646-BF05-A3897716E67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5400000">
                <a:off x="1683036" y="4598990"/>
                <a:ext cx="207963" cy="74609"/>
              </a:xfrm>
              <a:prstGeom prst="parallelogram">
                <a:avLst>
                  <a:gd name="adj" fmla="val 82700"/>
                </a:avLst>
              </a:prstGeom>
              <a:solidFill>
                <a:schemeClr val="tx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rot="10800000" vert="eaVert"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it-IT">
                  <a:solidFill>
                    <a:schemeClr val="accent2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charset="0"/>
                </a:endParaRPr>
              </a:p>
            </p:txBody>
          </p:sp>
          <p:grpSp>
            <p:nvGrpSpPr>
              <p:cNvPr id="99" name="Group 21">
                <a:extLst>
                  <a:ext uri="{FF2B5EF4-FFF2-40B4-BE49-F238E27FC236}">
                    <a16:creationId xmlns:a16="http://schemas.microsoft.com/office/drawing/2014/main" id="{603C529F-6426-0646-B321-EA62DADEB278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79425" y="4238625"/>
                <a:ext cx="1266825" cy="336550"/>
                <a:chOff x="204" y="2679"/>
                <a:chExt cx="798" cy="212"/>
              </a:xfrm>
            </p:grpSpPr>
            <p:sp>
              <p:nvSpPr>
                <p:cNvPr id="126" name="Text Box 22">
                  <a:extLst>
                    <a:ext uri="{FF2B5EF4-FFF2-40B4-BE49-F238E27FC236}">
                      <a16:creationId xmlns:a16="http://schemas.microsoft.com/office/drawing/2014/main" id="{92253FBB-1F52-C44E-BB8E-790C616F6BCA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04" y="2679"/>
                  <a:ext cx="798" cy="2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pPr>
                    <a:defRPr/>
                  </a:pPr>
                  <a:r>
                    <a:rPr lang="en-US" sz="1600" baseline="30000">
                      <a:solidFill>
                        <a:srgbClr val="FF9966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latin typeface="Arial" charset="0"/>
                    </a:rPr>
                    <a:t>6</a:t>
                  </a:r>
                  <a:r>
                    <a:rPr lang="en-US" sz="1600">
                      <a:solidFill>
                        <a:srgbClr val="FF9966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latin typeface="Arial" charset="0"/>
                    </a:rPr>
                    <a:t>LiD Target</a:t>
                  </a:r>
                </a:p>
              </p:txBody>
            </p:sp>
            <p:sp>
              <p:nvSpPr>
                <p:cNvPr id="127" name="Line 23">
                  <a:extLst>
                    <a:ext uri="{FF2B5EF4-FFF2-40B4-BE49-F238E27FC236}">
                      <a16:creationId xmlns:a16="http://schemas.microsoft.com/office/drawing/2014/main" id="{BB11E243-C940-7940-9BC1-60C4A47C95EA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>
                  <a:off x="249" y="2704"/>
                  <a:ext cx="318" cy="0"/>
                </a:xfrm>
                <a:prstGeom prst="line">
                  <a:avLst/>
                </a:prstGeom>
                <a:noFill/>
                <a:ln w="15875">
                  <a:solidFill>
                    <a:srgbClr val="FF9966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>
                    <a:defRPr/>
                  </a:pPr>
                  <a:endParaRPr lang="en-US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omic Sans MS" charset="0"/>
                  </a:endParaRPr>
                </a:p>
              </p:txBody>
            </p:sp>
          </p:grpSp>
          <p:grpSp>
            <p:nvGrpSpPr>
              <p:cNvPr id="100" name="Group 24">
                <a:extLst>
                  <a:ext uri="{FF2B5EF4-FFF2-40B4-BE49-F238E27FC236}">
                    <a16:creationId xmlns:a16="http://schemas.microsoft.com/office/drawing/2014/main" id="{7F45DC42-27AD-2B46-80C8-D53A21EA0A4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 rot="254183">
                <a:off x="452853" y="4867176"/>
                <a:ext cx="1216025" cy="611188"/>
                <a:chOff x="494" y="1182"/>
                <a:chExt cx="766" cy="385"/>
              </a:xfrm>
            </p:grpSpPr>
            <p:sp>
              <p:nvSpPr>
                <p:cNvPr id="124" name="Text Box 25">
                  <a:extLst>
                    <a:ext uri="{FF2B5EF4-FFF2-40B4-BE49-F238E27FC236}">
                      <a16:creationId xmlns:a16="http://schemas.microsoft.com/office/drawing/2014/main" id="{9C230C7C-074F-3544-9134-2F39E51B6032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 rot="-2104762">
                  <a:off x="494" y="1317"/>
                  <a:ext cx="766" cy="2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pPr eaLnBrk="0" hangingPunct="0">
                    <a:defRPr/>
                  </a:pPr>
                  <a:r>
                    <a:rPr lang="fr-FR" sz="1600">
                      <a:solidFill>
                        <a:srgbClr val="00CC00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latin typeface="Arial" charset="0"/>
                    </a:rPr>
                    <a:t>160 GeV</a:t>
                  </a:r>
                  <a:r>
                    <a:rPr lang="fr-FR" sz="1800">
                      <a:solidFill>
                        <a:srgbClr val="00CC00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latin typeface="Comic Sans MS" charset="0"/>
                    </a:rPr>
                    <a:t> </a:t>
                  </a:r>
                  <a:r>
                    <a:rPr lang="el-GR">
                      <a:solidFill>
                        <a:srgbClr val="00CC00"/>
                      </a:solidFill>
                      <a:effectLst>
                        <a:outerShdw blurRad="38100" dist="38100" dir="2700000" algn="tl">
                          <a:srgbClr val="000000"/>
                        </a:outerShdw>
                      </a:effectLst>
                      <a:latin typeface="Comic Sans MS" charset="0"/>
                    </a:rPr>
                    <a:t>μ</a:t>
                  </a:r>
                </a:p>
              </p:txBody>
            </p:sp>
            <p:sp>
              <p:nvSpPr>
                <p:cNvPr id="125" name="Line 26">
                  <a:extLst>
                    <a:ext uri="{FF2B5EF4-FFF2-40B4-BE49-F238E27FC236}">
                      <a16:creationId xmlns:a16="http://schemas.microsoft.com/office/drawing/2014/main" id="{EB8B3B05-B2B2-3349-9067-C78002600D84}"/>
                    </a:ext>
                  </a:extLst>
                </p:cNvPr>
                <p:cNvSpPr>
                  <a:spLocks noChangeShapeType="1"/>
                </p:cNvSpPr>
                <p:nvPr/>
              </p:nvSpPr>
              <p:spPr bwMode="auto">
                <a:xfrm flipV="1">
                  <a:off x="1066" y="1182"/>
                  <a:ext cx="90" cy="67"/>
                </a:xfrm>
                <a:prstGeom prst="line">
                  <a:avLst/>
                </a:prstGeom>
                <a:noFill/>
                <a:ln w="15875">
                  <a:solidFill>
                    <a:srgbClr val="00CC00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pPr>
                    <a:defRPr/>
                  </a:pPr>
                  <a:endParaRPr lang="en-US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omic Sans MS" charset="0"/>
                  </a:endParaRPr>
                </a:p>
              </p:txBody>
            </p:sp>
          </p:grpSp>
          <p:sp>
            <p:nvSpPr>
              <p:cNvPr id="101" name="Text Box 27">
                <a:extLst>
                  <a:ext uri="{FF2B5EF4-FFF2-40B4-BE49-F238E27FC236}">
                    <a16:creationId xmlns:a16="http://schemas.microsoft.com/office/drawing/2014/main" id="{D2209541-5671-7F49-8CDA-59FBB3456FD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975128" y="3216275"/>
                <a:ext cx="790539" cy="3365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50000"/>
                  </a:spcBef>
                  <a:defRPr/>
                </a:pPr>
                <a:r>
                  <a:rPr lang="en-US" sz="16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charset="0"/>
                  </a:rPr>
                  <a:t>RICH</a:t>
                </a:r>
                <a:endParaRPr lang="fr-FR" sz="16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</a:endParaRPr>
              </a:p>
            </p:txBody>
          </p:sp>
          <p:sp>
            <p:nvSpPr>
              <p:cNvPr id="102" name="Text Box 28">
                <a:extLst>
                  <a:ext uri="{FF2B5EF4-FFF2-40B4-BE49-F238E27FC236}">
                    <a16:creationId xmlns:a16="http://schemas.microsoft.com/office/drawing/2014/main" id="{52B0EAF8-23F1-B84F-95E3-DC721C191CC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875199" y="1779587"/>
                <a:ext cx="1357251" cy="3365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hangingPunct="0">
                  <a:defRPr/>
                </a:pPr>
                <a:r>
                  <a:rPr lang="fr-FR" sz="1600">
                    <a:solidFill>
                      <a:srgbClr val="3333CC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charset="0"/>
                  </a:rPr>
                  <a:t>ECal &amp; HCal</a:t>
                </a:r>
              </a:p>
            </p:txBody>
          </p:sp>
          <p:sp>
            <p:nvSpPr>
              <p:cNvPr id="103" name="Line 29">
                <a:extLst>
                  <a:ext uri="{FF2B5EF4-FFF2-40B4-BE49-F238E27FC236}">
                    <a16:creationId xmlns:a16="http://schemas.microsoft.com/office/drawing/2014/main" id="{73BADCF0-1246-5146-8AD1-41DE00A95D4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H="1">
                <a:off x="2983144" y="2136775"/>
                <a:ext cx="611160" cy="1258887"/>
              </a:xfrm>
              <a:prstGeom prst="line">
                <a:avLst/>
              </a:prstGeom>
              <a:noFill/>
              <a:ln w="3175">
                <a:solidFill>
                  <a:srgbClr val="0000FF"/>
                </a:solidFill>
                <a:round/>
                <a:headEnd/>
                <a:tailEnd type="triangle" w="med" len="med"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charset="0"/>
                </a:endParaRPr>
              </a:p>
            </p:txBody>
          </p:sp>
          <p:sp>
            <p:nvSpPr>
              <p:cNvPr id="104" name="Line 30">
                <a:extLst>
                  <a:ext uri="{FF2B5EF4-FFF2-40B4-BE49-F238E27FC236}">
                    <a16:creationId xmlns:a16="http://schemas.microsoft.com/office/drawing/2014/main" id="{62227944-DAF2-4640-AB90-12AA0A66069C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3591129" y="1876425"/>
                <a:ext cx="1765219" cy="252412"/>
              </a:xfrm>
              <a:prstGeom prst="line">
                <a:avLst/>
              </a:prstGeom>
              <a:noFill/>
              <a:ln w="3175">
                <a:solidFill>
                  <a:srgbClr val="0000FF"/>
                </a:solidFill>
                <a:round/>
                <a:headEnd/>
                <a:tailEnd type="triangle" w="med" len="med"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charset="0"/>
                </a:endParaRPr>
              </a:p>
            </p:txBody>
          </p:sp>
          <p:sp>
            <p:nvSpPr>
              <p:cNvPr id="105" name="Line 31">
                <a:extLst>
                  <a:ext uri="{FF2B5EF4-FFF2-40B4-BE49-F238E27FC236}">
                    <a16:creationId xmlns:a16="http://schemas.microsoft.com/office/drawing/2014/main" id="{701CEC74-F1C0-F04B-B7F1-45E0DF2842F9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2406908" y="1776412"/>
                <a:ext cx="1006429" cy="1584325"/>
              </a:xfrm>
              <a:prstGeom prst="line">
                <a:avLst/>
              </a:prstGeom>
              <a:noFill/>
              <a:ln w="3175">
                <a:solidFill>
                  <a:srgbClr val="008000"/>
                </a:solidFill>
                <a:round/>
                <a:headEnd/>
                <a:tailEnd type="triangle" w="med" len="med"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charset="0"/>
                </a:endParaRPr>
              </a:p>
            </p:txBody>
          </p:sp>
          <p:sp>
            <p:nvSpPr>
              <p:cNvPr id="106" name="Line 32">
                <a:extLst>
                  <a:ext uri="{FF2B5EF4-FFF2-40B4-BE49-F238E27FC236}">
                    <a16:creationId xmlns:a16="http://schemas.microsoft.com/office/drawing/2014/main" id="{96F36D7B-A9D2-E144-9B2D-34D2A85F98A7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406908" y="1236662"/>
                <a:ext cx="4536868" cy="539750"/>
              </a:xfrm>
              <a:prstGeom prst="line">
                <a:avLst/>
              </a:prstGeom>
              <a:noFill/>
              <a:ln w="3175">
                <a:solidFill>
                  <a:srgbClr val="008000"/>
                </a:solidFill>
                <a:round/>
                <a:headEnd/>
                <a:tailEnd type="triangle" w="med" len="med"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charset="0"/>
                </a:endParaRPr>
              </a:p>
            </p:txBody>
          </p:sp>
          <p:sp>
            <p:nvSpPr>
              <p:cNvPr id="107" name="Text Box 33">
                <a:extLst>
                  <a:ext uri="{FF2B5EF4-FFF2-40B4-BE49-F238E27FC236}">
                    <a16:creationId xmlns:a16="http://schemas.microsoft.com/office/drawing/2014/main" id="{FD663902-6DE3-4746-AC16-429341E87D05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578271" y="1452562"/>
                <a:ext cx="918799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hangingPunct="0">
                  <a:defRPr/>
                </a:pPr>
                <a:r>
                  <a:rPr lang="fr-FR" sz="1600" dirty="0">
                    <a:solidFill>
                      <a:srgbClr val="0099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Symbol" pitchFamily="2" charset="2"/>
                  </a:rPr>
                  <a:t>m-</a:t>
                </a:r>
                <a:r>
                  <a:rPr lang="fr-FR" sz="1600" dirty="0" err="1">
                    <a:solidFill>
                      <a:srgbClr val="0099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charset="0"/>
                  </a:rPr>
                  <a:t>Filter</a:t>
                </a:r>
                <a:endParaRPr lang="el-GR" sz="1600" dirty="0">
                  <a:solidFill>
                    <a:srgbClr val="0099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</a:endParaRPr>
              </a:p>
            </p:txBody>
          </p:sp>
          <p:sp>
            <p:nvSpPr>
              <p:cNvPr id="108" name="Text Box 34">
                <a:extLst>
                  <a:ext uri="{FF2B5EF4-FFF2-40B4-BE49-F238E27FC236}">
                    <a16:creationId xmlns:a16="http://schemas.microsoft.com/office/drawing/2014/main" id="{92506E82-0C8D-4049-9E71-89033D3B327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867342" y="962025"/>
                <a:ext cx="2146202" cy="3365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>
                  <a:defRPr/>
                </a:pPr>
                <a:r>
                  <a:rPr lang="en-US" sz="1600" dirty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charset="0"/>
                  </a:rPr>
                  <a:t>Trigger-hodoscopes</a:t>
                </a:r>
              </a:p>
            </p:txBody>
          </p:sp>
          <p:sp>
            <p:nvSpPr>
              <p:cNvPr id="109" name="Text Box 35">
                <a:extLst>
                  <a:ext uri="{FF2B5EF4-FFF2-40B4-BE49-F238E27FC236}">
                    <a16:creationId xmlns:a16="http://schemas.microsoft.com/office/drawing/2014/main" id="{3B69E8C7-9A2C-1E4A-90AF-5D6DCC528482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822735" y="5373160"/>
                <a:ext cx="850861" cy="3365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>
                  <a:defRPr/>
                </a:pPr>
                <a:r>
                  <a:rPr lang="en-US" sz="1600" dirty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charset="0"/>
                  </a:rPr>
                  <a:t>Silicon</a:t>
                </a:r>
              </a:p>
            </p:txBody>
          </p:sp>
          <p:sp>
            <p:nvSpPr>
              <p:cNvPr id="110" name="Text Box 36">
                <a:extLst>
                  <a:ext uri="{FF2B5EF4-FFF2-40B4-BE49-F238E27FC236}">
                    <a16:creationId xmlns:a16="http://schemas.microsoft.com/office/drawing/2014/main" id="{74CF6B09-C850-EC45-A332-5B4BFE996EC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505329" y="5180012"/>
                <a:ext cx="1439796" cy="3365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defRPr/>
                </a:pPr>
                <a:r>
                  <a:rPr lang="en-US" sz="1600">
                    <a:solidFill>
                      <a:srgbClr val="009999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charset="0"/>
                  </a:rPr>
                  <a:t>Micromegas</a:t>
                </a:r>
              </a:p>
            </p:txBody>
          </p:sp>
          <p:sp>
            <p:nvSpPr>
              <p:cNvPr id="111" name="Text Box 37">
                <a:extLst>
                  <a:ext uri="{FF2B5EF4-FFF2-40B4-BE49-F238E27FC236}">
                    <a16:creationId xmlns:a16="http://schemas.microsoft.com/office/drawing/2014/main" id="{57491353-A0ED-D04A-A152-CAE0DB8965C6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1289359" y="5229231"/>
                <a:ext cx="669894" cy="3365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>
                  <a:defRPr/>
                </a:pPr>
                <a:r>
                  <a:rPr lang="en-US" sz="1600" dirty="0" err="1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charset="0"/>
                  </a:rPr>
                  <a:t>SciFi</a:t>
                </a:r>
                <a:endParaRPr lang="en-US" sz="16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</a:endParaRPr>
              </a:p>
            </p:txBody>
          </p:sp>
          <p:sp>
            <p:nvSpPr>
              <p:cNvPr id="112" name="Text Box 38">
                <a:extLst>
                  <a:ext uri="{FF2B5EF4-FFF2-40B4-BE49-F238E27FC236}">
                    <a16:creationId xmlns:a16="http://schemas.microsoft.com/office/drawing/2014/main" id="{41251E99-7FB1-254A-BB1E-D7FA376F9178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854647" y="4391025"/>
                <a:ext cx="749266" cy="3365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hangingPunct="0">
                  <a:defRPr/>
                </a:pPr>
                <a:r>
                  <a:rPr lang="fr-FR" sz="1600" dirty="0" err="1">
                    <a:solidFill>
                      <a:srgbClr val="3333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charset="0"/>
                  </a:rPr>
                  <a:t>Gems</a:t>
                </a:r>
                <a:endParaRPr lang="fr-FR" sz="1600" dirty="0">
                  <a:solidFill>
                    <a:srgbClr val="3333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</a:endParaRPr>
              </a:p>
            </p:txBody>
          </p:sp>
          <p:sp>
            <p:nvSpPr>
              <p:cNvPr id="113" name="Text Box 39">
                <a:extLst>
                  <a:ext uri="{FF2B5EF4-FFF2-40B4-BE49-F238E27FC236}">
                    <a16:creationId xmlns:a16="http://schemas.microsoft.com/office/drawing/2014/main" id="{C9974A66-DF67-E44E-8082-2A11CC8243F0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067282" y="4848225"/>
                <a:ext cx="1908088" cy="3365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defRPr/>
                </a:pPr>
                <a:r>
                  <a:rPr lang="en-US" sz="1600" dirty="0">
                    <a:solidFill>
                      <a:srgbClr val="00CC99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charset="0"/>
                  </a:rPr>
                  <a:t>Drift chambers</a:t>
                </a:r>
              </a:p>
            </p:txBody>
          </p:sp>
          <p:sp>
            <p:nvSpPr>
              <p:cNvPr id="114" name="Text Box 40">
                <a:extLst>
                  <a:ext uri="{FF2B5EF4-FFF2-40B4-BE49-F238E27FC236}">
                    <a16:creationId xmlns:a16="http://schemas.microsoft.com/office/drawing/2014/main" id="{1095096C-AE3D-FF4C-AD0E-255C94278E2E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022989" y="3857625"/>
                <a:ext cx="850861" cy="3365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hangingPunct="0">
                  <a:defRPr/>
                </a:pPr>
                <a:r>
                  <a:rPr lang="fr-FR" sz="1600">
                    <a:solidFill>
                      <a:srgbClr val="6666FF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charset="0"/>
                  </a:rPr>
                  <a:t>Straws</a:t>
                </a:r>
              </a:p>
            </p:txBody>
          </p:sp>
          <p:sp>
            <p:nvSpPr>
              <p:cNvPr id="115" name="Text Box 41">
                <a:extLst>
                  <a:ext uri="{FF2B5EF4-FFF2-40B4-BE49-F238E27FC236}">
                    <a16:creationId xmlns:a16="http://schemas.microsoft.com/office/drawing/2014/main" id="{43476764-794F-F447-80A3-6532C92C853D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5632561" y="3552825"/>
                <a:ext cx="827049" cy="3365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 eaLnBrk="0" hangingPunct="0">
                  <a:defRPr/>
                </a:pPr>
                <a:r>
                  <a:rPr lang="fr-FR" sz="1600">
                    <a:solidFill>
                      <a:srgbClr val="9966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charset="0"/>
                  </a:rPr>
                  <a:t>MWPC</a:t>
                </a:r>
              </a:p>
            </p:txBody>
          </p:sp>
          <p:sp>
            <p:nvSpPr>
              <p:cNvPr id="116" name="AutoShape 48">
                <a:extLst>
                  <a:ext uri="{FF2B5EF4-FFF2-40B4-BE49-F238E27FC236}">
                    <a16:creationId xmlns:a16="http://schemas.microsoft.com/office/drawing/2014/main" id="{F6B9A251-9A2E-B241-A1E9-70C2DFC20FC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4553888" y="2637640"/>
                <a:ext cx="712787" cy="377808"/>
              </a:xfrm>
              <a:prstGeom prst="parallelogram">
                <a:avLst>
                  <a:gd name="adj" fmla="val 47164"/>
                </a:avLst>
              </a:prstGeom>
              <a:gradFill rotWithShape="1">
                <a:gsLst>
                  <a:gs pos="0">
                    <a:srgbClr val="CCCCFF">
                      <a:alpha val="74001"/>
                    </a:srgbClr>
                  </a:gs>
                  <a:gs pos="100000">
                    <a:srgbClr val="CCCCFF"/>
                  </a:gs>
                </a:gsLst>
                <a:lin ang="5400000" scaled="1"/>
              </a:gradFill>
              <a:ln w="9525">
                <a:solidFill>
                  <a:schemeClr val="bg2"/>
                </a:solidFill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charset="0"/>
                </a:endParaRPr>
              </a:p>
            </p:txBody>
          </p:sp>
          <p:sp>
            <p:nvSpPr>
              <p:cNvPr id="117" name="AutoShape 49">
                <a:extLst>
                  <a:ext uri="{FF2B5EF4-FFF2-40B4-BE49-F238E27FC236}">
                    <a16:creationId xmlns:a16="http://schemas.microsoft.com/office/drawing/2014/main" id="{2C96F06C-48F8-5647-94EC-7BAB1D8B3109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4410225" y="2730508"/>
                <a:ext cx="733425" cy="358759"/>
              </a:xfrm>
              <a:prstGeom prst="parallelogram">
                <a:avLst>
                  <a:gd name="adj" fmla="val 51106"/>
                </a:avLst>
              </a:prstGeom>
              <a:gradFill rotWithShape="1">
                <a:gsLst>
                  <a:gs pos="0">
                    <a:srgbClr val="CCCCFF">
                      <a:alpha val="74001"/>
                    </a:srgbClr>
                  </a:gs>
                  <a:gs pos="100000">
                    <a:srgbClr val="CCCCFF"/>
                  </a:gs>
                </a:gsLst>
                <a:lin ang="5400000" scaled="1"/>
              </a:gradFill>
              <a:ln w="9525">
                <a:solidFill>
                  <a:schemeClr val="bg2"/>
                </a:solidFill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charset="0"/>
                </a:endParaRPr>
              </a:p>
            </p:txBody>
          </p:sp>
          <p:sp>
            <p:nvSpPr>
              <p:cNvPr id="118" name="AutoShape 50">
                <a:extLst>
                  <a:ext uri="{FF2B5EF4-FFF2-40B4-BE49-F238E27FC236}">
                    <a16:creationId xmlns:a16="http://schemas.microsoft.com/office/drawing/2014/main" id="{8102B9D9-2A6C-6340-B7AB-7E5C5CF7C41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 rot="16200000">
                <a:off x="4299900" y="2794801"/>
                <a:ext cx="685800" cy="366696"/>
              </a:xfrm>
              <a:prstGeom prst="parallelogram">
                <a:avLst>
                  <a:gd name="adj" fmla="val 46753"/>
                </a:avLst>
              </a:prstGeom>
              <a:gradFill rotWithShape="0">
                <a:gsLst>
                  <a:gs pos="0">
                    <a:srgbClr val="CCCCFF">
                      <a:alpha val="75000"/>
                    </a:srgbClr>
                  </a:gs>
                  <a:gs pos="100000">
                    <a:srgbClr val="CCCCFF"/>
                  </a:gs>
                </a:gsLst>
                <a:lin ang="5400000" scaled="1"/>
              </a:gradFill>
              <a:ln w="9525">
                <a:solidFill>
                  <a:schemeClr val="bg2"/>
                </a:solidFill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charset="0"/>
                </a:endParaRPr>
              </a:p>
            </p:txBody>
          </p:sp>
          <p:sp>
            <p:nvSpPr>
              <p:cNvPr id="119" name="Line 51">
                <a:extLst>
                  <a:ext uri="{FF2B5EF4-FFF2-40B4-BE49-F238E27FC236}">
                    <a16:creationId xmlns:a16="http://schemas.microsoft.com/office/drawing/2014/main" id="{63F9812E-9627-9E4F-B862-43EEBC1620D5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2310075" y="2058987"/>
                <a:ext cx="5530598" cy="3382963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lgDash"/>
                <a:round/>
                <a:headEnd type="none" w="sm" len="sm"/>
                <a:tailEnd type="none" w="sm" len="sm"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charset="0"/>
                </a:endParaRPr>
              </a:p>
            </p:txBody>
          </p:sp>
          <p:sp>
            <p:nvSpPr>
              <p:cNvPr id="120" name="Text Box 52">
                <a:extLst>
                  <a:ext uri="{FF2B5EF4-FFF2-40B4-BE49-F238E27FC236}">
                    <a16:creationId xmlns:a16="http://schemas.microsoft.com/office/drawing/2014/main" id="{5AABAC6A-05B2-E640-8810-CE349483CFB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 rot="19734654">
                <a:off x="7339045" y="2151062"/>
                <a:ext cx="731805" cy="366713"/>
              </a:xfrm>
              <a:prstGeom prst="rect">
                <a:avLst/>
              </a:prstGeom>
              <a:noFill/>
              <a:ln w="12700" cap="sq">
                <a:noFill/>
                <a:miter lim="800000"/>
                <a:headEnd type="none" w="sm" len="sm"/>
                <a:tailEnd type="none" w="sm" len="sm"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 eaLnBrk="0" hangingPunct="0">
                  <a:spcBef>
                    <a:spcPct val="50000"/>
                  </a:spcBef>
                  <a:defRPr/>
                </a:pPr>
                <a:r>
                  <a:rPr lang="fr-FR" sz="1800" dirty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charset="0"/>
                  </a:rPr>
                  <a:t>50 m</a:t>
                </a:r>
              </a:p>
            </p:txBody>
          </p:sp>
          <p:sp>
            <p:nvSpPr>
              <p:cNvPr id="121" name="Line 53">
                <a:extLst>
                  <a:ext uri="{FF2B5EF4-FFF2-40B4-BE49-F238E27FC236}">
                    <a16:creationId xmlns:a16="http://schemas.microsoft.com/office/drawing/2014/main" id="{FF9879C7-7A69-F64A-A0AB-5E261BBC44D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4413417" y="3019425"/>
                <a:ext cx="228590" cy="136525"/>
              </a:xfrm>
              <a:prstGeom prst="line">
                <a:avLst/>
              </a:prstGeom>
              <a:noFill/>
              <a:ln w="12700" cap="sq">
                <a:solidFill>
                  <a:srgbClr val="0099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charset="0"/>
                </a:endParaRPr>
              </a:p>
            </p:txBody>
          </p:sp>
          <p:sp>
            <p:nvSpPr>
              <p:cNvPr id="122" name="Line 54">
                <a:extLst>
                  <a:ext uri="{FF2B5EF4-FFF2-40B4-BE49-F238E27FC236}">
                    <a16:creationId xmlns:a16="http://schemas.microsoft.com/office/drawing/2014/main" id="{7E456C98-CF44-3442-9205-E05C83401BFE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5099186" y="2654300"/>
                <a:ext cx="136519" cy="90487"/>
              </a:xfrm>
              <a:prstGeom prst="line">
                <a:avLst/>
              </a:prstGeom>
              <a:noFill/>
              <a:ln w="12700" cap="sq">
                <a:solidFill>
                  <a:srgbClr val="0099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charset="0"/>
                </a:endParaRPr>
              </a:p>
            </p:txBody>
          </p:sp>
          <p:sp>
            <p:nvSpPr>
              <p:cNvPr id="123" name="Line 55">
                <a:extLst>
                  <a:ext uri="{FF2B5EF4-FFF2-40B4-BE49-F238E27FC236}">
                    <a16:creationId xmlns:a16="http://schemas.microsoft.com/office/drawing/2014/main" id="{EDD8778B-65B1-1047-BDC2-64E28616DF23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 flipV="1">
                <a:off x="7567635" y="1098550"/>
                <a:ext cx="320660" cy="182562"/>
              </a:xfrm>
              <a:prstGeom prst="line">
                <a:avLst/>
              </a:prstGeom>
              <a:noFill/>
              <a:ln w="12700" cap="sq">
                <a:solidFill>
                  <a:srgbClr val="009900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en-US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omic Sans MS" charset="0"/>
                </a:endParaRPr>
              </a:p>
            </p:txBody>
          </p:sp>
        </p:grpSp>
        <p:pic>
          <p:nvPicPr>
            <p:cNvPr id="84" name="Picture 54" descr="compass-0.25.gif">
              <a:extLst>
                <a:ext uri="{FF2B5EF4-FFF2-40B4-BE49-F238E27FC236}">
                  <a16:creationId xmlns:a16="http://schemas.microsoft.com/office/drawing/2014/main" id="{F3119C04-3698-D546-B82C-693E04DFD4F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54635" y="723583"/>
              <a:ext cx="793750" cy="787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30" name="Text Box 17">
            <a:extLst>
              <a:ext uri="{FF2B5EF4-FFF2-40B4-BE49-F238E27FC236}">
                <a16:creationId xmlns:a16="http://schemas.microsoft.com/office/drawing/2014/main" id="{B8762321-8B86-3847-A211-8977C2F464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09700" y="5136832"/>
            <a:ext cx="5434300" cy="1477328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800" b="0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anose="030F0902030302020204" pitchFamily="66" charset="0"/>
              </a:rPr>
              <a:t>Beam: 160 </a:t>
            </a:r>
            <a:r>
              <a:rPr lang="en-US" sz="1800" b="0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anose="030F0902030302020204" pitchFamily="66" charset="0"/>
              </a:rPr>
              <a:t>GeV</a:t>
            </a:r>
            <a:r>
              <a:rPr lang="en-US" sz="1800" b="0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anose="030F0902030302020204" pitchFamily="66" charset="0"/>
              </a:rPr>
              <a:t> </a:t>
            </a:r>
            <a:r>
              <a:rPr lang="en-US" sz="1800" b="0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Symbol" pitchFamily="2" charset="2"/>
                <a:ea typeface="Symbol" charset="2"/>
                <a:cs typeface="Symbol" charset="2"/>
              </a:rPr>
              <a:t>m</a:t>
            </a:r>
            <a:r>
              <a:rPr lang="en-US" sz="1800" b="0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anose="030F0902030302020204" pitchFamily="66" charset="0"/>
              </a:rPr>
              <a:t>: 80% polarization</a:t>
            </a:r>
          </a:p>
          <a:p>
            <a:pPr>
              <a:defRPr/>
            </a:pPr>
            <a:r>
              <a:rPr lang="en-US" sz="1800" b="0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anose="030F0902030302020204" pitchFamily="66" charset="0"/>
              </a:rPr>
              <a:t>Target: </a:t>
            </a:r>
            <a:r>
              <a:rPr lang="en-US" sz="1800" b="0" baseline="30000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anose="030F0902030302020204" pitchFamily="66" charset="0"/>
              </a:rPr>
              <a:t>6</a:t>
            </a:r>
            <a:r>
              <a:rPr lang="en-US" sz="1800" b="0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anose="030F0902030302020204" pitchFamily="66" charset="0"/>
              </a:rPr>
              <a:t>LiD:  50% polarization (2002-2006)</a:t>
            </a:r>
          </a:p>
          <a:p>
            <a:pPr>
              <a:defRPr/>
            </a:pPr>
            <a:r>
              <a:rPr lang="en-US" sz="1800" b="0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anose="030F0902030302020204" pitchFamily="66" charset="0"/>
              </a:rPr>
              <a:t>          NH</a:t>
            </a:r>
            <a:r>
              <a:rPr lang="en-US" sz="1800" b="0" baseline="-25000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anose="030F0902030302020204" pitchFamily="66" charset="0"/>
              </a:rPr>
              <a:t>3</a:t>
            </a:r>
            <a:r>
              <a:rPr lang="en-US" sz="1800" b="0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anose="030F0902030302020204" pitchFamily="66" charset="0"/>
              </a:rPr>
              <a:t>: 80% </a:t>
            </a:r>
            <a:r>
              <a:rPr lang="en-US" sz="1800" b="0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anose="030F0902030302020204" pitchFamily="66" charset="0"/>
              </a:rPr>
              <a:t>polarisation</a:t>
            </a:r>
            <a:r>
              <a:rPr lang="en-US" sz="1800" b="0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anose="030F0902030302020204" pitchFamily="66" charset="0"/>
              </a:rPr>
              <a:t> (2007)</a:t>
            </a:r>
          </a:p>
          <a:p>
            <a:pPr>
              <a:defRPr/>
            </a:pPr>
            <a:r>
              <a:rPr lang="en-US" sz="1800" b="0" dirty="0" err="1">
                <a:effectLst>
                  <a:outerShdw blurRad="38100" dist="38100" dir="2700000" algn="tl">
                    <a:srgbClr val="FFFFFF"/>
                  </a:outerShdw>
                </a:effectLst>
                <a:latin typeface="Comic Sans MS" panose="030F0902030302020204" pitchFamily="66" charset="0"/>
              </a:rPr>
              <a:t>Lumi</a:t>
            </a:r>
            <a:r>
              <a:rPr lang="en-US" sz="1800" b="0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anose="030F0902030302020204" pitchFamily="66" charset="0"/>
              </a:rPr>
              <a:t>:    5x10</a:t>
            </a:r>
            <a:r>
              <a:rPr lang="en-US" sz="1800" b="0" baseline="30000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anose="030F0902030302020204" pitchFamily="66" charset="0"/>
              </a:rPr>
              <a:t>32</a:t>
            </a:r>
            <a:r>
              <a:rPr lang="en-US" sz="1800" b="0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anose="030F0902030302020204" pitchFamily="66" charset="0"/>
              </a:rPr>
              <a:t> cm</a:t>
            </a:r>
            <a:r>
              <a:rPr lang="en-US" sz="1800" b="0" baseline="30000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anose="030F0902030302020204" pitchFamily="66" charset="0"/>
              </a:rPr>
              <a:t>-2</a:t>
            </a:r>
            <a:r>
              <a:rPr lang="en-US" sz="1800" b="0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anose="030F0902030302020204" pitchFamily="66" charset="0"/>
              </a:rPr>
              <a:t>s</a:t>
            </a:r>
            <a:r>
              <a:rPr lang="en-US" sz="1800" b="0" baseline="30000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anose="030F0902030302020204" pitchFamily="66" charset="0"/>
              </a:rPr>
              <a:t>-1</a:t>
            </a:r>
          </a:p>
          <a:p>
            <a:pPr>
              <a:defRPr/>
            </a:pPr>
            <a:r>
              <a:rPr lang="en-US" sz="1800" b="0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anose="030F0902030302020204" pitchFamily="66" charset="0"/>
              </a:rPr>
              <a:t>2010 &amp; 2011: longitudinal and transverse NH</a:t>
            </a:r>
            <a:r>
              <a:rPr lang="en-US" sz="1800" b="0" baseline="-25000" dirty="0">
                <a:effectLst>
                  <a:outerShdw blurRad="38100" dist="38100" dir="2700000" algn="tl">
                    <a:srgbClr val="FFFFFF"/>
                  </a:outerShdw>
                </a:effectLst>
                <a:latin typeface="Comic Sans MS" panose="030F0902030302020204" pitchFamily="66" charset="0"/>
              </a:rPr>
              <a:t>3</a:t>
            </a:r>
            <a:endParaRPr lang="en-GB" sz="1800" b="0" baseline="-25000" dirty="0">
              <a:effectLst>
                <a:outerShdw blurRad="38100" dist="38100" dir="2700000" algn="tl">
                  <a:srgbClr val="FFFFFF"/>
                </a:outerShdw>
              </a:effectLst>
              <a:latin typeface="Comic Sans MS" panose="030F0902030302020204" pitchFamily="66" charset="0"/>
            </a:endParaRPr>
          </a:p>
        </p:txBody>
      </p:sp>
      <p:grpSp>
        <p:nvGrpSpPr>
          <p:cNvPr id="131" name="Group 30">
            <a:extLst>
              <a:ext uri="{FF2B5EF4-FFF2-40B4-BE49-F238E27FC236}">
                <a16:creationId xmlns:a16="http://schemas.microsoft.com/office/drawing/2014/main" id="{EC29DB15-B491-A14A-8032-B79E2B466C3F}"/>
              </a:ext>
            </a:extLst>
          </p:cNvPr>
          <p:cNvGrpSpPr>
            <a:grpSpLocks/>
          </p:cNvGrpSpPr>
          <p:nvPr/>
        </p:nvGrpSpPr>
        <p:grpSpPr bwMode="auto">
          <a:xfrm>
            <a:off x="6356" y="3699737"/>
            <a:ext cx="3708400" cy="2959111"/>
            <a:chOff x="1812" y="2191"/>
            <a:chExt cx="2336" cy="1864"/>
          </a:xfrm>
        </p:grpSpPr>
        <p:pic>
          <p:nvPicPr>
            <p:cNvPr id="132" name="Picture 31">
              <a:extLst>
                <a:ext uri="{FF2B5EF4-FFF2-40B4-BE49-F238E27FC236}">
                  <a16:creationId xmlns:a16="http://schemas.microsoft.com/office/drawing/2014/main" id="{B2C75B35-7094-EF4C-9BD8-C092B9EFAC1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1812" y="2191"/>
              <a:ext cx="2336" cy="1757"/>
            </a:xfrm>
            <a:prstGeom prst="rect">
              <a:avLst/>
            </a:prstGeom>
            <a:noFill/>
          </p:spPr>
        </p:pic>
        <p:sp>
          <p:nvSpPr>
            <p:cNvPr id="133" name="Text Box 32">
              <a:extLst>
                <a:ext uri="{FF2B5EF4-FFF2-40B4-BE49-F238E27FC236}">
                  <a16:creationId xmlns:a16="http://schemas.microsoft.com/office/drawing/2014/main" id="{4F8898F1-E151-E14D-8427-BEA159DDF43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880" y="3590"/>
              <a:ext cx="2098" cy="46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4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808080"/>
                    </a:outerShdw>
                  </a:effectLst>
                </a:rPr>
                <a:t>Super high momentum spectrometer, </a:t>
              </a:r>
            </a:p>
            <a:p>
              <a:pPr algn="ctr" eaLnBrk="0" hangingPunct="0"/>
              <a:r>
                <a:rPr lang="en-US" sz="14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808080"/>
                    </a:outerShdw>
                  </a:effectLst>
                </a:rPr>
                <a:t>high luminosity and forward angles</a:t>
              </a:r>
            </a:p>
          </p:txBody>
        </p:sp>
        <p:sp>
          <p:nvSpPr>
            <p:cNvPr id="134" name="Text Box 33">
              <a:extLst>
                <a:ext uri="{FF2B5EF4-FFF2-40B4-BE49-F238E27FC236}">
                  <a16:creationId xmlns:a16="http://schemas.microsoft.com/office/drawing/2014/main" id="{CBE9C6C3-14D5-F94A-B9D0-04B5259AC58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73" y="2319"/>
              <a:ext cx="569" cy="250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2000">
                  <a:solidFill>
                    <a:schemeClr val="tx1"/>
                  </a:solidFill>
                  <a:effectLst/>
                  <a:latin typeface="Arial" charset="0"/>
                </a:rPr>
                <a:t>Hall C</a:t>
              </a:r>
            </a:p>
          </p:txBody>
        </p:sp>
      </p:grpSp>
      <p:sp>
        <p:nvSpPr>
          <p:cNvPr id="135" name="Text Box 36">
            <a:extLst>
              <a:ext uri="{FF2B5EF4-FFF2-40B4-BE49-F238E27FC236}">
                <a16:creationId xmlns:a16="http://schemas.microsoft.com/office/drawing/2014/main" id="{B79488C8-E6AA-094C-9F50-8A0DED6655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05162" y="3767875"/>
            <a:ext cx="5538838" cy="1477328"/>
          </a:xfrm>
          <a:prstGeom prst="rect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2000" b="0" dirty="0">
                <a:effectLst>
                  <a:outerShdw blurRad="38100" dist="38100" dir="2700000" algn="tl">
                    <a:srgbClr val="DDDDDD"/>
                  </a:outerShdw>
                </a:effectLst>
                <a:latin typeface="Comic Sans MS" panose="030F0902030302020204" pitchFamily="66" charset="0"/>
              </a:rPr>
              <a:t>Beam: ≤12 </a:t>
            </a:r>
            <a:r>
              <a:rPr lang="en-US" sz="2000" b="0" dirty="0" err="1">
                <a:effectLst>
                  <a:outerShdw blurRad="38100" dist="38100" dir="2700000" algn="tl">
                    <a:srgbClr val="DDDDDD"/>
                  </a:outerShdw>
                </a:effectLst>
                <a:latin typeface="Comic Sans MS" panose="030F0902030302020204" pitchFamily="66" charset="0"/>
              </a:rPr>
              <a:t>GeV</a:t>
            </a:r>
            <a:r>
              <a:rPr lang="en-US" sz="2000" b="0" dirty="0">
                <a:effectLst>
                  <a:outerShdw blurRad="38100" dist="38100" dir="2700000" algn="tl">
                    <a:srgbClr val="DDDDDD"/>
                  </a:outerShdw>
                </a:effectLst>
                <a:latin typeface="Comic Sans MS" panose="030F0902030302020204" pitchFamily="66" charset="0"/>
              </a:rPr>
              <a:t> e</a:t>
            </a:r>
            <a:r>
              <a:rPr lang="en-US" sz="2000" b="0" baseline="30000" dirty="0">
                <a:effectLst>
                  <a:outerShdw blurRad="38100" dist="38100" dir="2700000" algn="tl">
                    <a:srgbClr val="DDDDDD"/>
                  </a:outerShdw>
                </a:effectLst>
                <a:latin typeface="Comic Sans MS" panose="030F0902030302020204" pitchFamily="66" charset="0"/>
              </a:rPr>
              <a:t>-</a:t>
            </a:r>
            <a:r>
              <a:rPr lang="en-US" sz="2000" b="0" dirty="0">
                <a:effectLst>
                  <a:outerShdw blurRad="38100" dist="38100" dir="2700000" algn="tl">
                    <a:srgbClr val="DDDDDD"/>
                  </a:outerShdw>
                </a:effectLst>
                <a:latin typeface="Comic Sans MS" panose="030F0902030302020204" pitchFamily="66" charset="0"/>
              </a:rPr>
              <a:t>; 85% polarization</a:t>
            </a:r>
          </a:p>
          <a:p>
            <a:r>
              <a:rPr lang="en-US" sz="2000" b="0" dirty="0">
                <a:effectLst>
                  <a:outerShdw blurRad="38100" dist="38100" dir="2700000" algn="tl">
                    <a:srgbClr val="DDDDDD"/>
                  </a:outerShdw>
                </a:effectLst>
                <a:latin typeface="Comic Sans MS" panose="030F0902030302020204" pitchFamily="66" charset="0"/>
              </a:rPr>
              <a:t>Target: polarized targets 3He, 6LiD, NH3</a:t>
            </a:r>
          </a:p>
          <a:p>
            <a:r>
              <a:rPr lang="en-US" b="0" dirty="0">
                <a:effectLst>
                  <a:outerShdw blurRad="38100" dist="38100" dir="2700000" algn="tl">
                    <a:srgbClr val="DDDDDD"/>
                  </a:outerShdw>
                </a:effectLst>
                <a:latin typeface="Comic Sans MS" panose="030F0902030302020204" pitchFamily="66" charset="0"/>
              </a:rPr>
              <a:t>          several </a:t>
            </a:r>
            <a:r>
              <a:rPr lang="en-US" b="0" dirty="0" err="1">
                <a:effectLst>
                  <a:outerShdw blurRad="38100" dist="38100" dir="2700000" algn="tl">
                    <a:srgbClr val="DDDDDD"/>
                  </a:outerShdw>
                </a:effectLst>
                <a:latin typeface="Comic Sans MS" panose="030F0902030302020204" pitchFamily="66" charset="0"/>
              </a:rPr>
              <a:t>unpolarised</a:t>
            </a:r>
            <a:r>
              <a:rPr lang="en-US" b="0" dirty="0">
                <a:effectLst>
                  <a:outerShdw blurRad="38100" dist="38100" dir="2700000" algn="tl">
                    <a:srgbClr val="DDDDDD"/>
                  </a:outerShdw>
                </a:effectLst>
                <a:latin typeface="Comic Sans MS" panose="030F0902030302020204" pitchFamily="66" charset="0"/>
              </a:rPr>
              <a:t> targets</a:t>
            </a:r>
          </a:p>
          <a:p>
            <a:r>
              <a:rPr lang="en-US" sz="1600" b="0" dirty="0">
                <a:effectLst>
                  <a:outerShdw blurRad="38100" dist="38100" dir="2700000" algn="tl">
                    <a:srgbClr val="DDDDDD"/>
                  </a:outerShdw>
                </a:effectLst>
                <a:latin typeface="Comic Sans MS" panose="030F0902030302020204" pitchFamily="66" charset="0"/>
              </a:rPr>
              <a:t>Hall-D: for spectroscopy 9GeV tagged </a:t>
            </a:r>
            <a:r>
              <a:rPr lang="en-US" sz="1600" b="0" dirty="0" err="1">
                <a:effectLst>
                  <a:outerShdw blurRad="38100" dist="38100" dir="2700000" algn="tl">
                    <a:srgbClr val="DDDDDD"/>
                  </a:outerShdw>
                </a:effectLst>
                <a:latin typeface="Comic Sans MS" panose="030F0902030302020204" pitchFamily="66" charset="0"/>
              </a:rPr>
              <a:t>polarised</a:t>
            </a:r>
            <a:r>
              <a:rPr lang="en-US" sz="1600" b="0" dirty="0">
                <a:effectLst>
                  <a:outerShdw blurRad="38100" dist="38100" dir="2700000" algn="tl">
                    <a:srgbClr val="DDDDDD"/>
                  </a:outerShdw>
                </a:effectLst>
                <a:latin typeface="Comic Sans MS" panose="030F0902030302020204" pitchFamily="66" charset="0"/>
              </a:rPr>
              <a:t> photons &amp; a 4</a:t>
            </a:r>
            <a:r>
              <a:rPr lang="en-US" sz="1600" b="0" dirty="0">
                <a:effectLst>
                  <a:outerShdw blurRad="38100" dist="38100" dir="2700000" algn="tl">
                    <a:srgbClr val="DDDDDD"/>
                  </a:outerShdw>
                </a:effectLst>
                <a:latin typeface="Symbol" pitchFamily="2" charset="2"/>
                <a:cs typeface="Symbol" charset="2"/>
              </a:rPr>
              <a:t>p</a:t>
            </a:r>
            <a:r>
              <a:rPr lang="en-US" sz="1600" b="0" dirty="0">
                <a:effectLst>
                  <a:outerShdw blurRad="38100" dist="38100" dir="2700000" algn="tl">
                    <a:srgbClr val="DDDDDD"/>
                  </a:outerShdw>
                </a:effectLst>
                <a:latin typeface="Comic Sans MS" panose="030F0902030302020204" pitchFamily="66" charset="0"/>
              </a:rPr>
              <a:t> detector</a:t>
            </a:r>
            <a:endParaRPr lang="en-GB" sz="1600" b="0" dirty="0">
              <a:effectLst>
                <a:outerShdw blurRad="38100" dist="38100" dir="2700000" algn="tl">
                  <a:srgbClr val="DDDDDD"/>
                </a:outerShdw>
              </a:effectLst>
              <a:latin typeface="Comic Sans MS" panose="030F0902030302020204" pitchFamily="66" charset="0"/>
            </a:endParaRPr>
          </a:p>
        </p:txBody>
      </p:sp>
      <p:grpSp>
        <p:nvGrpSpPr>
          <p:cNvPr id="136" name="Group 20">
            <a:extLst>
              <a:ext uri="{FF2B5EF4-FFF2-40B4-BE49-F238E27FC236}">
                <a16:creationId xmlns:a16="http://schemas.microsoft.com/office/drawing/2014/main" id="{90817483-D263-BC4A-92F5-A80CF77BFB73}"/>
              </a:ext>
            </a:extLst>
          </p:cNvPr>
          <p:cNvGrpSpPr>
            <a:grpSpLocks/>
          </p:cNvGrpSpPr>
          <p:nvPr/>
        </p:nvGrpSpPr>
        <p:grpSpPr bwMode="auto">
          <a:xfrm>
            <a:off x="2" y="535940"/>
            <a:ext cx="4237035" cy="2959100"/>
            <a:chOff x="0" y="0"/>
            <a:chExt cx="3010" cy="2203"/>
          </a:xfrm>
        </p:grpSpPr>
        <p:pic>
          <p:nvPicPr>
            <p:cNvPr id="137" name="Picture 21" descr="hallacombo">
              <a:extLst>
                <a:ext uri="{FF2B5EF4-FFF2-40B4-BE49-F238E27FC236}">
                  <a16:creationId xmlns:a16="http://schemas.microsoft.com/office/drawing/2014/main" id="{D7FA1B59-CFFE-6941-A3E0-F82708CDAE0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0" y="0"/>
              <a:ext cx="3010" cy="2203"/>
            </a:xfrm>
            <a:prstGeom prst="rect">
              <a:avLst/>
            </a:prstGeom>
            <a:noFill/>
          </p:spPr>
        </p:pic>
        <p:sp>
          <p:nvSpPr>
            <p:cNvPr id="138" name="Text Box 22">
              <a:extLst>
                <a:ext uri="{FF2B5EF4-FFF2-40B4-BE49-F238E27FC236}">
                  <a16:creationId xmlns:a16="http://schemas.microsoft.com/office/drawing/2014/main" id="{8FC493F8-417D-3346-8034-09702FAE9A1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2" y="1698"/>
              <a:ext cx="2600" cy="435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6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808080"/>
                    </a:outerShdw>
                  </a:effectLst>
                </a:rPr>
                <a:t>Two high-resolution spectrometers</a:t>
              </a:r>
            </a:p>
            <a:p>
              <a:pPr algn="ctr" eaLnBrk="0" hangingPunct="0"/>
              <a:r>
                <a:rPr lang="en-US" sz="16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808080"/>
                    </a:outerShdw>
                  </a:effectLst>
                </a:rPr>
                <a:t>&amp; large installations</a:t>
              </a:r>
            </a:p>
          </p:txBody>
        </p:sp>
        <p:sp>
          <p:nvSpPr>
            <p:cNvPr id="139" name="Text Box 23">
              <a:extLst>
                <a:ext uri="{FF2B5EF4-FFF2-40B4-BE49-F238E27FC236}">
                  <a16:creationId xmlns:a16="http://schemas.microsoft.com/office/drawing/2014/main" id="{5020E209-59DA-1C49-8607-F5C4FD3E7DD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46" y="446"/>
              <a:ext cx="642" cy="295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2000">
                  <a:solidFill>
                    <a:schemeClr val="tx1"/>
                  </a:solidFill>
                  <a:effectLst/>
                  <a:latin typeface="Arial" charset="0"/>
                </a:rPr>
                <a:t>Hall A</a:t>
              </a:r>
            </a:p>
          </p:txBody>
        </p:sp>
      </p:grpSp>
      <p:grpSp>
        <p:nvGrpSpPr>
          <p:cNvPr id="140" name="Group 24">
            <a:extLst>
              <a:ext uri="{FF2B5EF4-FFF2-40B4-BE49-F238E27FC236}">
                <a16:creationId xmlns:a16="http://schemas.microsoft.com/office/drawing/2014/main" id="{10861037-BFF7-9244-A21C-16D33AEFFCBD}"/>
              </a:ext>
            </a:extLst>
          </p:cNvPr>
          <p:cNvGrpSpPr>
            <a:grpSpLocks/>
          </p:cNvGrpSpPr>
          <p:nvPr/>
        </p:nvGrpSpPr>
        <p:grpSpPr bwMode="auto">
          <a:xfrm>
            <a:off x="4980940" y="629602"/>
            <a:ext cx="3427412" cy="3127375"/>
            <a:chOff x="3601" y="61"/>
            <a:chExt cx="2159" cy="1970"/>
          </a:xfrm>
        </p:grpSpPr>
        <p:grpSp>
          <p:nvGrpSpPr>
            <p:cNvPr id="141" name="Group 25">
              <a:extLst>
                <a:ext uri="{FF2B5EF4-FFF2-40B4-BE49-F238E27FC236}">
                  <a16:creationId xmlns:a16="http://schemas.microsoft.com/office/drawing/2014/main" id="{271A7662-F931-3E4A-B829-FF274833D4E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601" y="61"/>
              <a:ext cx="2159" cy="1952"/>
              <a:chOff x="1107" y="440"/>
              <a:chExt cx="2477" cy="2152"/>
            </a:xfrm>
          </p:grpSpPr>
          <p:pic>
            <p:nvPicPr>
              <p:cNvPr id="144" name="Picture 26">
                <a:extLst>
                  <a:ext uri="{FF2B5EF4-FFF2-40B4-BE49-F238E27FC236}">
                    <a16:creationId xmlns:a16="http://schemas.microsoft.com/office/drawing/2014/main" id="{84E9774C-966D-CA41-881D-236F33B92A60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 bwMode="auto">
              <a:xfrm>
                <a:off x="1107" y="574"/>
                <a:ext cx="2477" cy="1883"/>
              </a:xfrm>
              <a:prstGeom prst="rect">
                <a:avLst/>
              </a:prstGeom>
              <a:noFill/>
              <a:ln w="9525">
                <a:solidFill>
                  <a:schemeClr val="bg1"/>
                </a:solidFill>
                <a:miter lim="800000"/>
                <a:headEnd/>
                <a:tailEnd/>
              </a:ln>
            </p:spPr>
          </p:pic>
          <p:sp>
            <p:nvSpPr>
              <p:cNvPr id="145" name="Rectangle 27">
                <a:extLst>
                  <a:ext uri="{FF2B5EF4-FFF2-40B4-BE49-F238E27FC236}">
                    <a16:creationId xmlns:a16="http://schemas.microsoft.com/office/drawing/2014/main" id="{DAD95590-7B7B-4B4A-85FE-C3DCA9BCC2F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07" y="440"/>
                <a:ext cx="2477" cy="2152"/>
              </a:xfrm>
              <a:prstGeom prst="rect">
                <a:avLst/>
              </a:prstGeom>
              <a:noFill/>
              <a:ln w="28575">
                <a:solidFill>
                  <a:schemeClr val="bg1"/>
                </a:solidFill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142" name="Text Box 28">
              <a:extLst>
                <a:ext uri="{FF2B5EF4-FFF2-40B4-BE49-F238E27FC236}">
                  <a16:creationId xmlns:a16="http://schemas.microsoft.com/office/drawing/2014/main" id="{FCFC384B-8F38-3F46-B2B3-C61C7A746C1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30" y="1665"/>
              <a:ext cx="1888" cy="366"/>
            </a:xfrm>
            <a:prstGeom prst="rect">
              <a:avLst/>
            </a:prstGeom>
            <a:solidFill>
              <a:srgbClr val="0000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1600">
                  <a:solidFill>
                    <a:schemeClr val="bg1"/>
                  </a:solidFill>
                  <a:effectLst>
                    <a:outerShdw blurRad="38100" dist="38100" dir="2700000" algn="tl">
                      <a:srgbClr val="808080"/>
                    </a:outerShdw>
                  </a:effectLst>
                </a:rPr>
                <a:t>Large acceptance spect. electron/photon beams</a:t>
              </a:r>
            </a:p>
          </p:txBody>
        </p:sp>
        <p:sp>
          <p:nvSpPr>
            <p:cNvPr id="143" name="Text Box 29">
              <a:extLst>
                <a:ext uri="{FF2B5EF4-FFF2-40B4-BE49-F238E27FC236}">
                  <a16:creationId xmlns:a16="http://schemas.microsoft.com/office/drawing/2014/main" id="{12CF8B54-0A83-8442-8948-37C7F2F75FA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49" y="444"/>
              <a:ext cx="569" cy="250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eaLnBrk="0" hangingPunct="0"/>
              <a:r>
                <a:rPr lang="en-US" sz="2000">
                  <a:solidFill>
                    <a:schemeClr val="tx1"/>
                  </a:solidFill>
                  <a:effectLst/>
                  <a:latin typeface="Arial" charset="0"/>
                </a:rPr>
                <a:t>Hall B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11446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1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801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1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01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18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8018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1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9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4" dur="1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7" dur="1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animBg="1"/>
      <p:bldP spid="82" grpId="0" animBg="1"/>
      <p:bldP spid="152" grpId="0" animBg="1"/>
      <p:bldP spid="152" grpId="1" animBg="1"/>
      <p:bldP spid="130" grpId="0" animBg="1"/>
      <p:bldP spid="130" grpId="1" animBg="1"/>
      <p:bldP spid="135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GM2434B-1.jp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889" t="19815" r="23889" b="12407"/>
          <a:stretch/>
        </p:blipFill>
        <p:spPr>
          <a:xfrm rot="720000">
            <a:off x="7037918" y="486831"/>
            <a:ext cx="1036474" cy="1227668"/>
          </a:xfrm>
          <a:prstGeom prst="rect">
            <a:avLst/>
          </a:prstGeom>
        </p:spPr>
      </p:pic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285742" y="2882901"/>
            <a:ext cx="8646583" cy="646331"/>
          </a:xfrm>
          <a:prstGeom prst="rect">
            <a:avLst/>
          </a:prstGeom>
          <a:gradFill flip="none" rotWithShape="1">
            <a:gsLst>
              <a:gs pos="0">
                <a:srgbClr val="FFFF00"/>
              </a:gs>
              <a:gs pos="100000">
                <a:srgbClr val="FFFFFF"/>
              </a:gs>
            </a:gsLst>
            <a:path path="circle">
              <a:fillToRect l="50000" t="50000" r="50000" b="50000"/>
            </a:path>
            <a:tileRect/>
          </a:gradFill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b="0" dirty="0">
                <a:latin typeface="Comic Sans MS" panose="030F0902030302020204" pitchFamily="66" charset="0"/>
              </a:rPr>
              <a:t>Proton spins are used to image the structure and function of the human body using the technique of </a:t>
            </a:r>
            <a:r>
              <a:rPr lang="en-US" b="0" i="1" dirty="0">
                <a:latin typeface="Comic Sans MS" panose="030F0902030302020204" pitchFamily="66" charset="0"/>
              </a:rPr>
              <a:t>magnetic resonance imaging</a:t>
            </a:r>
            <a:r>
              <a:rPr lang="en-US" b="0" dirty="0">
                <a:latin typeface="Comic Sans MS" panose="030F0902030302020204" pitchFamily="66" charset="0"/>
              </a:rPr>
              <a:t>.</a:t>
            </a:r>
          </a:p>
        </p:txBody>
      </p:sp>
      <p:grpSp>
        <p:nvGrpSpPr>
          <p:cNvPr id="2" name="Group 20"/>
          <p:cNvGrpSpPr>
            <a:grpSpLocks/>
          </p:cNvGrpSpPr>
          <p:nvPr/>
        </p:nvGrpSpPr>
        <p:grpSpPr bwMode="auto">
          <a:xfrm>
            <a:off x="372535" y="3570809"/>
            <a:ext cx="8580958" cy="2601042"/>
            <a:chOff x="361950" y="3886200"/>
            <a:chExt cx="8580957" cy="2601042"/>
          </a:xfrm>
        </p:grpSpPr>
        <p:pic>
          <p:nvPicPr>
            <p:cNvPr id="41993" name="Picture 2" descr="Paul C. Lauterbur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61950" y="4111824"/>
              <a:ext cx="1305134" cy="1828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1994" name="Text Box 8"/>
            <p:cNvSpPr txBox="1">
              <a:spLocks noChangeArrowheads="1"/>
            </p:cNvSpPr>
            <p:nvPr/>
          </p:nvSpPr>
          <p:spPr bwMode="auto">
            <a:xfrm>
              <a:off x="512244" y="5955381"/>
              <a:ext cx="1043505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400" b="0" dirty="0">
                  <a:latin typeface="Comic Sans MS" panose="030F0902030302020204" pitchFamily="66" charset="0"/>
                </a:rPr>
                <a:t>Paul C. </a:t>
              </a:r>
              <a:r>
                <a:rPr lang="en-US" sz="1400" b="0" dirty="0" err="1">
                  <a:latin typeface="Comic Sans MS" panose="030F0902030302020204" pitchFamily="66" charset="0"/>
                </a:rPr>
                <a:t>Lauterbur</a:t>
              </a:r>
              <a:endParaRPr lang="en-US" sz="1400" b="0" dirty="0">
                <a:latin typeface="Comic Sans MS" panose="030F0902030302020204" pitchFamily="66" charset="0"/>
              </a:endParaRPr>
            </a:p>
          </p:txBody>
        </p:sp>
        <p:pic>
          <p:nvPicPr>
            <p:cNvPr id="41995" name="Picture 4" descr="Sir Peter Mansfield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962150" y="4111824"/>
              <a:ext cx="1305134" cy="1828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1996" name="Text Box 8"/>
            <p:cNvSpPr txBox="1">
              <a:spLocks noChangeArrowheads="1"/>
            </p:cNvSpPr>
            <p:nvPr/>
          </p:nvSpPr>
          <p:spPr bwMode="auto">
            <a:xfrm>
              <a:off x="2113364" y="5952405"/>
              <a:ext cx="1082802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r>
                <a:rPr lang="en-US" sz="1400" b="0" dirty="0">
                  <a:latin typeface="Comic Sans MS" panose="030F0902030302020204" pitchFamily="66" charset="0"/>
                </a:rPr>
                <a:t>Sir Peter Mansfield</a:t>
              </a:r>
            </a:p>
          </p:txBody>
        </p:sp>
        <p:sp>
          <p:nvSpPr>
            <p:cNvPr id="41997" name="Rectangle 4"/>
            <p:cNvSpPr>
              <a:spLocks noChangeArrowheads="1"/>
            </p:cNvSpPr>
            <p:nvPr/>
          </p:nvSpPr>
          <p:spPr bwMode="auto">
            <a:xfrm>
              <a:off x="3555991" y="5964022"/>
              <a:ext cx="5386916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anchor="ctr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400" b="0" dirty="0">
                  <a:latin typeface="Comic Sans MS" panose="030F0902030302020204" pitchFamily="66" charset="0"/>
                </a:rPr>
                <a:t>Nobel Prize 2003: </a:t>
              </a:r>
            </a:p>
            <a:p>
              <a:pPr algn="ctr"/>
              <a:r>
                <a:rPr lang="en-US" sz="1400" b="0" dirty="0">
                  <a:latin typeface="Comic Sans MS" panose="030F0902030302020204" pitchFamily="66" charset="0"/>
                </a:rPr>
                <a:t>for their discoveries concerning magnetic resonance imaging</a:t>
              </a:r>
            </a:p>
          </p:txBody>
        </p:sp>
        <p:pic>
          <p:nvPicPr>
            <p:cNvPr id="41998" name="Picture 6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657600" y="3886200"/>
              <a:ext cx="2743200" cy="2057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999" name="Picture 2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6553200" y="3886200"/>
              <a:ext cx="2319337" cy="20809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E.C. Aschenauer</a:t>
            </a:r>
            <a:endParaRPr lang="it-IT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CTEQ - Summer School, July 2019</a:t>
            </a:r>
            <a:endParaRPr lang="it-IT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37070E-4959-394B-94B2-738581DC7C3F}" type="slidenum">
              <a:rPr lang="it-IT" smtClean="0"/>
              <a:pPr/>
              <a:t>32</a:t>
            </a:fld>
            <a:endParaRPr lang="it-IT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Spin of the Proton</a:t>
            </a:r>
          </a:p>
        </p:txBody>
      </p:sp>
      <p:sp>
        <p:nvSpPr>
          <p:cNvPr id="21" name="Rectangle 3"/>
          <p:cNvSpPr txBox="1">
            <a:spLocks noChangeArrowheads="1"/>
          </p:cNvSpPr>
          <p:nvPr/>
        </p:nvSpPr>
        <p:spPr>
          <a:xfrm>
            <a:off x="-1587" y="613834"/>
            <a:ext cx="9144000" cy="2000249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100000"/>
              <a:buFont typeface="Wingdings" charset="2"/>
              <a:buChar char="q"/>
              <a:defRPr sz="2200" b="1" i="0">
                <a:solidFill>
                  <a:schemeClr val="tx1"/>
                </a:solidFill>
                <a:latin typeface="Comic Sans MS Bold"/>
                <a:ea typeface="+mn-ea"/>
                <a:cs typeface="Comic Sans MS Bold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100000"/>
              <a:buFont typeface="Wingdings" charset="2"/>
              <a:buChar char="Ø"/>
              <a:defRPr sz="2000" b="1" i="0">
                <a:solidFill>
                  <a:schemeClr val="tx1"/>
                </a:solidFill>
                <a:latin typeface="Comic Sans MS Bold"/>
                <a:ea typeface="+mn-ea"/>
                <a:cs typeface="Comic Sans MS Bold"/>
              </a:defRPr>
            </a:lvl2pPr>
            <a:lvl3pPr marL="1085850" indent="-228600" algn="l" rtl="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110000"/>
              <a:buFont typeface="Courier New"/>
              <a:buChar char="o"/>
              <a:defRPr b="1" i="0">
                <a:solidFill>
                  <a:schemeClr val="tx1"/>
                </a:solidFill>
                <a:latin typeface="Comic Sans MS Bold"/>
                <a:ea typeface="+mn-ea"/>
                <a:cs typeface="Comic Sans MS Bold"/>
              </a:defRPr>
            </a:lvl3pPr>
            <a:lvl4pPr marL="1428750" indent="-228600" algn="l" rtl="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100000"/>
              <a:buFont typeface="Wingdings" charset="2"/>
              <a:buChar char="ü"/>
              <a:defRPr sz="1600" b="1" i="0">
                <a:solidFill>
                  <a:schemeClr val="tx1"/>
                </a:solidFill>
                <a:latin typeface="Comic Sans MS Bold"/>
                <a:ea typeface="+mn-ea"/>
                <a:cs typeface="Comic Sans MS Bold"/>
              </a:defRPr>
            </a:lvl4pPr>
            <a:lvl5pPr marL="1771650" indent="-228600" algn="l" rtl="0" eaLnBrk="0" fontAlgn="base" hangingPunct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000FF"/>
              </a:buClr>
              <a:buSzPct val="100000"/>
              <a:buChar char="-"/>
              <a:defRPr sz="1400" b="1" i="0">
                <a:solidFill>
                  <a:schemeClr val="tx1"/>
                </a:solidFill>
                <a:latin typeface="Comic Sans MS Bold"/>
                <a:ea typeface="+mn-ea"/>
                <a:cs typeface="Comic Sans MS Bold"/>
              </a:defRPr>
            </a:lvl5pPr>
            <a:lvl6pPr marL="2228850" indent="-228600" algn="l" rt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>
                <a:solidFill>
                  <a:schemeClr val="tx1"/>
                </a:solidFill>
                <a:latin typeface="+mn-lt"/>
                <a:ea typeface="+mn-ea"/>
              </a:defRPr>
            </a:lvl6pPr>
            <a:lvl7pPr marL="2686050" indent="-228600" algn="l" rt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>
                <a:solidFill>
                  <a:schemeClr val="tx1"/>
                </a:solidFill>
                <a:latin typeface="+mn-lt"/>
                <a:ea typeface="+mn-ea"/>
              </a:defRPr>
            </a:lvl7pPr>
            <a:lvl8pPr marL="3143250" indent="-228600" algn="l" rt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>
                <a:solidFill>
                  <a:schemeClr val="tx1"/>
                </a:solidFill>
                <a:latin typeface="+mn-lt"/>
                <a:ea typeface="+mn-ea"/>
              </a:defRPr>
            </a:lvl8pPr>
            <a:lvl9pPr marL="3600450" indent="-228600" algn="l" rt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042B7F"/>
              </a:buClr>
              <a:buSzPct val="90000"/>
              <a:buChar char="-"/>
              <a:defRPr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en-US" b="0" dirty="0">
                <a:solidFill>
                  <a:srgbClr val="0000FF"/>
                </a:solidFill>
              </a:rPr>
              <a:t>What is Spin? Google….</a:t>
            </a:r>
          </a:p>
          <a:p>
            <a:r>
              <a:rPr lang="en-US" sz="1600" b="0" dirty="0"/>
              <a:t>revolve quickly and repeatedly around one's own axis, </a:t>
            </a:r>
          </a:p>
          <a:p>
            <a:r>
              <a:rPr lang="en-US" sz="1600" b="0" dirty="0"/>
              <a:t>twist and turn so as to give an intended interpretation, </a:t>
            </a:r>
          </a:p>
          <a:p>
            <a:pPr marL="0" indent="0">
              <a:buNone/>
            </a:pPr>
            <a:r>
              <a:rPr lang="en-US" sz="1600" b="0" dirty="0"/>
              <a:t>    "The President's spokesmen had to spin the story to make it less embarrassing”</a:t>
            </a:r>
          </a:p>
          <a:p>
            <a:pPr marL="0" indent="0">
              <a:buNone/>
            </a:pPr>
            <a:r>
              <a:rPr lang="en-US" sz="1600" b="0" dirty="0">
                <a:solidFill>
                  <a:srgbClr val="0000FF"/>
                </a:solidFill>
              </a:rPr>
              <a:t>Wikipedia:</a:t>
            </a:r>
            <a:r>
              <a:rPr lang="en-US" sz="1600" b="0" dirty="0"/>
              <a:t> In quantum mechanics and particle physics, spin is an intrinsic form of angular momentum carried by elementary particles, composite particles (hadrons), and atomic nuclei</a:t>
            </a:r>
            <a:endParaRPr lang="en-US" sz="1600" b="0" dirty="0">
              <a:hlinkClick r:id="rId7"/>
            </a:endParaRPr>
          </a:p>
        </p:txBody>
      </p:sp>
    </p:spTree>
    <p:extLst>
      <p:ext uri="{BB962C8B-B14F-4D97-AF65-F5344CB8AC3E}">
        <p14:creationId xmlns:p14="http://schemas.microsoft.com/office/powerpoint/2010/main" val="1845368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repeatCount="1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9" presetClass="entr" presetSubtype="10" repeatCount="1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E.C. Aschenauer</a:t>
            </a:r>
            <a:endParaRPr lang="it-IT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CTEQ - Summer School, July 2019</a:t>
            </a:r>
            <a:endParaRPr lang="en-US"/>
          </a:p>
        </p:txBody>
      </p:sp>
      <p:sp>
        <p:nvSpPr>
          <p:cNvPr id="1431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DE36C1-C733-3543-B44D-F0C2886F137D}" type="slidenum">
              <a:rPr lang="it-IT"/>
              <a:pPr/>
              <a:t>33</a:t>
            </a:fld>
            <a:endParaRPr lang="it-IT"/>
          </a:p>
        </p:txBody>
      </p:sp>
      <p:sp>
        <p:nvSpPr>
          <p:cNvPr id="748547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composes the Spin of the Proton</a:t>
            </a:r>
            <a:endParaRPr lang="en-GB" dirty="0"/>
          </a:p>
        </p:txBody>
      </p:sp>
      <p:sp>
        <p:nvSpPr>
          <p:cNvPr id="47" name="TextBox 46"/>
          <p:cNvSpPr txBox="1"/>
          <p:nvPr/>
        </p:nvSpPr>
        <p:spPr>
          <a:xfrm>
            <a:off x="116432" y="4110577"/>
            <a:ext cx="25070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“Helicity sum rule”</a:t>
            </a:r>
          </a:p>
        </p:txBody>
      </p:sp>
      <p:graphicFrame>
        <p:nvGraphicFramePr>
          <p:cNvPr id="48" name="Object 47"/>
          <p:cNvGraphicFramePr>
            <a:graphicFrameLocks noChangeAspect="1"/>
          </p:cNvGraphicFramePr>
          <p:nvPr/>
        </p:nvGraphicFramePr>
        <p:xfrm>
          <a:off x="695704" y="4492107"/>
          <a:ext cx="4911343" cy="7064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7894" name="Equation" r:id="rId3" imgW="3708400" imgH="533400" progId="Equation.DSMT4">
                  <p:embed/>
                </p:oleObj>
              </mc:Choice>
              <mc:Fallback>
                <p:oleObj name="Equation" r:id="rId3" imgW="3708400" imgH="533400" progId="Equation.DSMT4">
                  <p:embed/>
                  <p:pic>
                    <p:nvPicPr>
                      <p:cNvPr id="48" name="Object 4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95704" y="4492107"/>
                        <a:ext cx="4911343" cy="706426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49" name="AutoShape 9"/>
          <p:cNvSpPr>
            <a:spLocks noChangeAspect="1"/>
          </p:cNvSpPr>
          <p:nvPr/>
        </p:nvSpPr>
        <p:spPr bwMode="auto">
          <a:xfrm rot="5400000" flipH="1">
            <a:off x="3582123" y="4197689"/>
            <a:ext cx="118533" cy="697818"/>
          </a:xfrm>
          <a:prstGeom prst="rightBrace">
            <a:avLst>
              <a:gd name="adj1" fmla="val 50137"/>
              <a:gd name="adj2" fmla="val 50000"/>
            </a:avLst>
          </a:prstGeom>
          <a:noFill/>
          <a:ln w="317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charset="0"/>
            </a:endParaRPr>
          </a:p>
        </p:txBody>
      </p:sp>
      <p:sp>
        <p:nvSpPr>
          <p:cNvPr id="50" name="AutoShape 9"/>
          <p:cNvSpPr>
            <a:spLocks noChangeAspect="1"/>
          </p:cNvSpPr>
          <p:nvPr/>
        </p:nvSpPr>
        <p:spPr bwMode="auto">
          <a:xfrm rot="5400000" flipH="1">
            <a:off x="5005228" y="4082685"/>
            <a:ext cx="184471" cy="981069"/>
          </a:xfrm>
          <a:prstGeom prst="rightBrace">
            <a:avLst>
              <a:gd name="adj1" fmla="val 50137"/>
              <a:gd name="adj2" fmla="val 50000"/>
            </a:avLst>
          </a:prstGeom>
          <a:noFill/>
          <a:ln w="317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292370" y="3776141"/>
            <a:ext cx="69762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rgbClr val="00FF00"/>
                </a:solidFill>
                <a:latin typeface="Comic Sans MS" panose="030F0902030302020204" pitchFamily="66" charset="0"/>
              </a:rPr>
              <a:t>total</a:t>
            </a:r>
          </a:p>
          <a:p>
            <a:pPr algn="ctr"/>
            <a:r>
              <a:rPr lang="en-US" sz="1400" dirty="0">
                <a:solidFill>
                  <a:srgbClr val="00FF00"/>
                </a:solidFill>
                <a:latin typeface="Comic Sans MS" panose="030F0902030302020204" pitchFamily="66" charset="0"/>
              </a:rPr>
              <a:t>quark </a:t>
            </a:r>
          </a:p>
          <a:p>
            <a:pPr algn="ctr"/>
            <a:r>
              <a:rPr lang="en-US" sz="1400" dirty="0">
                <a:solidFill>
                  <a:srgbClr val="00FF00"/>
                </a:solidFill>
                <a:latin typeface="Comic Sans MS" panose="030F0902030302020204" pitchFamily="66" charset="0"/>
              </a:rPr>
              <a:t>spin</a:t>
            </a:r>
          </a:p>
        </p:txBody>
      </p:sp>
      <p:sp>
        <p:nvSpPr>
          <p:cNvPr id="52" name="TextBox 51"/>
          <p:cNvSpPr txBox="1"/>
          <p:nvPr/>
        </p:nvSpPr>
        <p:spPr>
          <a:xfrm>
            <a:off x="4555346" y="3972991"/>
            <a:ext cx="106981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rgbClr val="3366FF"/>
                </a:solidFill>
                <a:latin typeface="Comic Sans MS" panose="030F0902030302020204" pitchFamily="66" charset="0"/>
              </a:rPr>
              <a:t>angular </a:t>
            </a:r>
          </a:p>
          <a:p>
            <a:pPr algn="ctr"/>
            <a:r>
              <a:rPr lang="en-US" sz="1400" dirty="0">
                <a:solidFill>
                  <a:srgbClr val="FFCC66"/>
                </a:solidFill>
                <a:latin typeface="Comic Sans MS" panose="030F0902030302020204" pitchFamily="66" charset="0"/>
              </a:rPr>
              <a:t>momentum</a:t>
            </a:r>
          </a:p>
        </p:txBody>
      </p:sp>
      <p:sp>
        <p:nvSpPr>
          <p:cNvPr id="53" name="AutoShape 9"/>
          <p:cNvSpPr>
            <a:spLocks noChangeAspect="1"/>
          </p:cNvSpPr>
          <p:nvPr/>
        </p:nvSpPr>
        <p:spPr bwMode="auto">
          <a:xfrm rot="5400000" flipH="1">
            <a:off x="4246350" y="4481743"/>
            <a:ext cx="108380" cy="322786"/>
          </a:xfrm>
          <a:prstGeom prst="rightBrace">
            <a:avLst>
              <a:gd name="adj1" fmla="val 50137"/>
              <a:gd name="adj2" fmla="val 50000"/>
            </a:avLst>
          </a:prstGeom>
          <a:noFill/>
          <a:ln w="317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3993344" y="4089411"/>
            <a:ext cx="61088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>
                <a:solidFill>
                  <a:srgbClr val="0000FF"/>
                </a:solidFill>
                <a:latin typeface="Comic Sans MS" panose="030F0902030302020204" pitchFamily="66" charset="0"/>
              </a:rPr>
              <a:t>gluon</a:t>
            </a:r>
          </a:p>
          <a:p>
            <a:pPr algn="ctr"/>
            <a:r>
              <a:rPr lang="en-US" sz="1400" dirty="0">
                <a:solidFill>
                  <a:srgbClr val="0000FF"/>
                </a:solidFill>
                <a:latin typeface="Comic Sans MS" panose="030F0902030302020204" pitchFamily="66" charset="0"/>
              </a:rPr>
              <a:t>spin</a:t>
            </a:r>
          </a:p>
        </p:txBody>
      </p:sp>
      <p:sp>
        <p:nvSpPr>
          <p:cNvPr id="56" name="Bent Arrow 55"/>
          <p:cNvSpPr/>
          <p:nvPr/>
        </p:nvSpPr>
        <p:spPr bwMode="auto">
          <a:xfrm flipH="1" flipV="1">
            <a:off x="5776378" y="3913728"/>
            <a:ext cx="1490131" cy="954616"/>
          </a:xfrm>
          <a:prstGeom prst="bentArrow">
            <a:avLst/>
          </a:prstGeom>
          <a:gradFill flip="none" rotWithShape="1">
            <a:gsLst>
              <a:gs pos="0">
                <a:srgbClr val="0000FF"/>
              </a:gs>
              <a:gs pos="100000">
                <a:srgbClr val="FFFFFF"/>
              </a:gs>
            </a:gsLst>
            <a:path path="circle">
              <a:fillToRect l="50000" t="50000" r="50000" b="50000"/>
            </a:path>
            <a:tileRect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1" i="0" u="none" strike="noStrike" cap="none" normalizeH="0" baseline="0" dirty="0">
              <a:ln>
                <a:noFill/>
              </a:ln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charset="0"/>
            </a:endParaRPr>
          </a:p>
        </p:txBody>
      </p:sp>
      <p:pic>
        <p:nvPicPr>
          <p:cNvPr id="42" name="Picture 4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868" y="566961"/>
            <a:ext cx="2425250" cy="3415845"/>
          </a:xfrm>
          <a:prstGeom prst="rect">
            <a:avLst/>
          </a:prstGeom>
        </p:spPr>
      </p:pic>
      <p:sp>
        <p:nvSpPr>
          <p:cNvPr id="45" name="TextBox 44"/>
          <p:cNvSpPr txBox="1"/>
          <p:nvPr/>
        </p:nvSpPr>
        <p:spPr>
          <a:xfrm>
            <a:off x="544817" y="3745100"/>
            <a:ext cx="2408795" cy="369332"/>
          </a:xfrm>
          <a:prstGeom prst="rect">
            <a:avLst/>
          </a:prstGeom>
          <a:noFill/>
        </p:spPr>
        <p:txBody>
          <a:bodyPr wrap="none" rtlCol="0">
            <a:prstTxWarp prst="textArchUp">
              <a:avLst/>
            </a:prstTxWarp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The Spin Sum Rule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578653" y="3335251"/>
            <a:ext cx="18213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The Holy Grail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85727" y="5328189"/>
            <a:ext cx="62865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dirty="0">
                <a:solidFill>
                  <a:srgbClr val="0000FF"/>
                </a:solidFill>
                <a:latin typeface="Comic Sans MS"/>
                <a:cs typeface="Comic Sans MS"/>
              </a:rPr>
              <a:t>Can quarks and gluons explain all the spin?</a:t>
            </a:r>
          </a:p>
          <a:p>
            <a:r>
              <a:rPr lang="en-US" b="0" dirty="0">
                <a:latin typeface="Comic Sans MS"/>
                <a:cs typeface="Comic Sans MS"/>
                <a:sym typeface="Wingdings"/>
              </a:rPr>
              <a:t> what is the role of gluons?</a:t>
            </a:r>
            <a:r>
              <a:rPr lang="en-US" b="0" dirty="0">
                <a:latin typeface="Comic Sans MS"/>
                <a:cs typeface="Comic Sans MS"/>
              </a:rPr>
              <a:t> </a:t>
            </a:r>
          </a:p>
          <a:p>
            <a:r>
              <a:rPr lang="en-US" b="0" dirty="0">
                <a:latin typeface="Comic Sans MS"/>
                <a:cs typeface="Comic Sans MS"/>
                <a:sym typeface="Wingdings"/>
              </a:rPr>
              <a:t> what is the role of sea quarks?</a:t>
            </a:r>
            <a:r>
              <a:rPr lang="en-US" b="0" dirty="0">
                <a:latin typeface="Comic Sans MS"/>
                <a:cs typeface="Comic Sans MS"/>
              </a:rPr>
              <a:t> </a:t>
            </a:r>
          </a:p>
          <a:p>
            <a:pPr marL="285750" indent="-285750">
              <a:buFont typeface="Wingdings" charset="0"/>
              <a:buChar char="à"/>
            </a:pPr>
            <a:r>
              <a:rPr lang="en-US" b="0" dirty="0">
                <a:latin typeface="Comic Sans MS"/>
                <a:cs typeface="Comic Sans MS"/>
                <a:sym typeface="Wingdings"/>
              </a:rPr>
              <a:t>How much orbital angular momentum is needed? </a:t>
            </a:r>
            <a:endParaRPr lang="en-US" b="0" dirty="0">
              <a:latin typeface="Comic Sans MS"/>
              <a:cs typeface="Comic Sans MS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70D547F4-A60A-914F-91B8-2862D422BF4C}"/>
              </a:ext>
            </a:extLst>
          </p:cNvPr>
          <p:cNvGrpSpPr/>
          <p:nvPr/>
        </p:nvGrpSpPr>
        <p:grpSpPr>
          <a:xfrm>
            <a:off x="4818063" y="488950"/>
            <a:ext cx="4236993" cy="3456687"/>
            <a:chOff x="1236663" y="371844"/>
            <a:chExt cx="4236993" cy="3456687"/>
          </a:xfrm>
        </p:grpSpPr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DACE9E6E-9D5A-DA48-8AF5-D62C0D70140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r="32619"/>
            <a:stretch/>
          </p:blipFill>
          <p:spPr>
            <a:xfrm>
              <a:off x="1236663" y="371844"/>
              <a:ext cx="4236993" cy="3456687"/>
            </a:xfrm>
            <a:prstGeom prst="rect">
              <a:avLst/>
            </a:prstGeom>
          </p:spPr>
        </p:pic>
        <p:sp>
          <p:nvSpPr>
            <p:cNvPr id="27" name="Text Box 23">
              <a:extLst>
                <a:ext uri="{FF2B5EF4-FFF2-40B4-BE49-F238E27FC236}">
                  <a16:creationId xmlns:a16="http://schemas.microsoft.com/office/drawing/2014/main" id="{A8712DE1-9E6C-2F48-82BD-9AE219DCC09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440959" y="1475872"/>
              <a:ext cx="709613" cy="579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3200" dirty="0">
                  <a:effectLst>
                    <a:outerShdw blurRad="38100" dist="38100" dir="2700000" algn="tl">
                      <a:srgbClr val="DDDDDD"/>
                    </a:outerShdw>
                  </a:effectLst>
                  <a:latin typeface="Symbol" charset="2"/>
                </a:rPr>
                <a:t>D</a:t>
              </a:r>
              <a:r>
                <a:rPr lang="en-US" sz="3200" dirty="0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G</a:t>
              </a:r>
              <a:endParaRPr lang="en-GB" sz="3200" dirty="0"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</p:txBody>
        </p:sp>
        <p:sp>
          <p:nvSpPr>
            <p:cNvPr id="28" name="Text Box 22">
              <a:extLst>
                <a:ext uri="{FF2B5EF4-FFF2-40B4-BE49-F238E27FC236}">
                  <a16:creationId xmlns:a16="http://schemas.microsoft.com/office/drawing/2014/main" id="{4DC4DCCD-3586-E440-A9FE-38F560A6FFE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535052" y="2834092"/>
              <a:ext cx="1044575" cy="584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3200" dirty="0" err="1">
                  <a:effectLst>
                    <a:outerShdw blurRad="38100" dist="38100" dir="2700000" algn="tl">
                      <a:srgbClr val="DDDDDD"/>
                    </a:outerShdw>
                  </a:effectLst>
                  <a:latin typeface="Symbol" charset="2"/>
                </a:rPr>
                <a:t>S</a:t>
              </a:r>
              <a:r>
                <a:rPr lang="en-US" sz="3200" baseline="-25000" dirty="0" err="1">
                  <a:effectLst>
                    <a:outerShdw blurRad="38100" dist="38100" dir="2700000" algn="tl">
                      <a:srgbClr val="DDDDDD"/>
                    </a:outerShdw>
                  </a:effectLst>
                  <a:latin typeface="+mj-lt"/>
                </a:rPr>
                <a:t>q</a:t>
              </a:r>
              <a:r>
                <a:rPr lang="en-US" sz="3200" dirty="0" err="1">
                  <a:effectLst>
                    <a:outerShdw blurRad="38100" dist="38100" dir="2700000" algn="tl">
                      <a:srgbClr val="DDDDDD"/>
                    </a:outerShdw>
                  </a:effectLst>
                  <a:latin typeface="Symbol" charset="2"/>
                </a:rPr>
                <a:t>D</a:t>
              </a:r>
              <a:r>
                <a:rPr lang="en-US" sz="3200" dirty="0" err="1"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q</a:t>
              </a:r>
              <a:endParaRPr lang="en-GB" sz="3200" dirty="0"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</p:txBody>
        </p:sp>
        <p:sp>
          <p:nvSpPr>
            <p:cNvPr id="30" name="Text Box 24">
              <a:extLst>
                <a:ext uri="{FF2B5EF4-FFF2-40B4-BE49-F238E27FC236}">
                  <a16:creationId xmlns:a16="http://schemas.microsoft.com/office/drawing/2014/main" id="{D4CAFE2B-D045-3843-9111-C37404A4BA4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704562" y="1926950"/>
              <a:ext cx="797013" cy="5847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3200" i="1" dirty="0" err="1">
                  <a:solidFill>
                    <a:schemeClr val="bg1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L</a:t>
              </a:r>
              <a:r>
                <a:rPr lang="en-US" sz="3600" baseline="-25000" dirty="0" err="1">
                  <a:solidFill>
                    <a:schemeClr val="bg1"/>
                  </a:solidFill>
                  <a:effectLst>
                    <a:outerShdw blurRad="38100" dist="38100" dir="2700000" algn="tl">
                      <a:srgbClr val="DDDDDD"/>
                    </a:outerShdw>
                  </a:effectLst>
                </a:rPr>
                <a:t>g,q</a:t>
              </a:r>
              <a:endParaRPr lang="en-GB" sz="3600" baseline="-25000" dirty="0">
                <a:solidFill>
                  <a:schemeClr val="bg1"/>
                </a:solidFill>
                <a:effectLst>
                  <a:outerShdw blurRad="38100" dist="38100" dir="2700000" algn="tl">
                    <a:srgbClr val="DDDDDD"/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90846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49" grpId="0" animBg="1"/>
      <p:bldP spid="50" grpId="0" animBg="1"/>
      <p:bldP spid="51" grpId="0"/>
      <p:bldP spid="52" grpId="0"/>
      <p:bldP spid="53" grpId="0" animBg="1"/>
      <p:bldP spid="54" grpId="0"/>
      <p:bldP spid="56" grpId="0" animBg="1"/>
      <p:bldP spid="29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58D02FA-B3C0-D54F-AD4A-322157A495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E.C. Aschenauer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AA36750-1E1E-2746-97DC-8648A49FFA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CTEQ - Summer School, July 2019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DFF1-6A7E-5841-980E-96BA788216E4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should we care?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-82861" y="578916"/>
            <a:ext cx="94596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  <a:latin typeface="Comic Sans MS" panose="030F0902030302020204" pitchFamily="66" charset="0"/>
                <a:cs typeface="Times New Roman"/>
              </a:rPr>
              <a:t>Spin ideal tool to understand the dynamics of sea quarks and gluons inside the hadron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8140" y="1156216"/>
            <a:ext cx="9115860" cy="5416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omic Sans MS" panose="030F0902030302020204" pitchFamily="66" charset="0"/>
                <a:cs typeface="Times New Roman"/>
              </a:rPr>
              <a:t>Despite decades of QCD – </a:t>
            </a:r>
            <a:r>
              <a:rPr lang="en-US" sz="1600" dirty="0">
                <a:solidFill>
                  <a:srgbClr val="0000FF"/>
                </a:solidFill>
                <a:latin typeface="Comic Sans MS" panose="030F0902030302020204" pitchFamily="66" charset="0"/>
                <a:cs typeface="Times New Roman"/>
              </a:rPr>
              <a:t>Spin</a:t>
            </a:r>
            <a:r>
              <a:rPr lang="en-US" sz="1600" dirty="0">
                <a:latin typeface="Comic Sans MS" panose="030F0902030302020204" pitchFamily="66" charset="0"/>
                <a:cs typeface="Times New Roman"/>
              </a:rPr>
              <a:t> one of the least understood quantities </a:t>
            </a:r>
          </a:p>
          <a:p>
            <a:pPr marL="285750" indent="-285750">
              <a:buClr>
                <a:srgbClr val="0000FF"/>
              </a:buClr>
              <a:buFont typeface="Wingdings" charset="0"/>
              <a:buChar char="à"/>
            </a:pPr>
            <a:r>
              <a:rPr lang="en-US" sz="1600" dirty="0">
                <a:latin typeface="Comic Sans MS" panose="030F0902030302020204" pitchFamily="66" charset="0"/>
                <a:cs typeface="Times New Roman"/>
              </a:rPr>
              <a:t>Consequence very few models, but several physics pictures, which can be tested </a:t>
            </a:r>
          </a:p>
          <a:p>
            <a:r>
              <a:rPr lang="en-US" sz="1600" dirty="0">
                <a:latin typeface="Comic Sans MS" panose="030F0902030302020204" pitchFamily="66" charset="0"/>
                <a:cs typeface="Times New Roman"/>
              </a:rPr>
              <a:t>     with high precision data</a:t>
            </a:r>
          </a:p>
          <a:p>
            <a:endParaRPr lang="en-US" sz="1100" dirty="0">
              <a:latin typeface="Comic Sans MS" panose="030F0902030302020204" pitchFamily="66" charset="0"/>
              <a:cs typeface="Times New Roman"/>
            </a:endParaRPr>
          </a:p>
          <a:p>
            <a:pPr marL="285750" indent="-285750">
              <a:buClr>
                <a:srgbClr val="0000FF"/>
              </a:buClr>
              <a:buFont typeface="Wingdings" charset="2"/>
              <a:buChar char="q"/>
            </a:pPr>
            <a:r>
              <a:rPr lang="en-US" sz="1600" dirty="0">
                <a:solidFill>
                  <a:srgbClr val="0000FF"/>
                </a:solidFill>
                <a:latin typeface="Comic Sans MS" panose="030F0902030302020204" pitchFamily="66" charset="0"/>
                <a:cs typeface="Times New Roman"/>
              </a:rPr>
              <a:t>the pion/</a:t>
            </a:r>
            <a:r>
              <a:rPr lang="en-US" sz="1600" dirty="0" err="1">
                <a:solidFill>
                  <a:srgbClr val="0000FF"/>
                </a:solidFill>
                <a:latin typeface="Comic Sans MS" panose="030F0902030302020204" pitchFamily="66" charset="0"/>
                <a:cs typeface="Times New Roman"/>
              </a:rPr>
              <a:t>kaon</a:t>
            </a:r>
            <a:r>
              <a:rPr lang="en-US" sz="1600" dirty="0">
                <a:solidFill>
                  <a:srgbClr val="0000FF"/>
                </a:solidFill>
                <a:latin typeface="Comic Sans MS" panose="030F0902030302020204" pitchFamily="66" charset="0"/>
                <a:cs typeface="Times New Roman"/>
              </a:rPr>
              <a:t> cloud model</a:t>
            </a:r>
          </a:p>
          <a:p>
            <a:pPr>
              <a:buClr>
                <a:srgbClr val="0000FF"/>
              </a:buClr>
            </a:pPr>
            <a:r>
              <a:rPr lang="en-US" sz="1600" dirty="0">
                <a:latin typeface="Comic Sans MS" panose="030F0902030302020204" pitchFamily="66" charset="0"/>
                <a:cs typeface="Times New Roman"/>
              </a:rPr>
              <a:t>   </a:t>
            </a:r>
            <a:r>
              <a:rPr lang="en-US" sz="1600" dirty="0">
                <a:solidFill>
                  <a:srgbClr val="0000FF"/>
                </a:solidFill>
                <a:latin typeface="Comic Sans MS" panose="030F0902030302020204" pitchFamily="66" charset="0"/>
                <a:cs typeface="Times New Roman"/>
                <a:sym typeface="Wingdings"/>
              </a:rPr>
              <a:t></a:t>
            </a:r>
            <a:r>
              <a:rPr lang="en-US" sz="1600" dirty="0">
                <a:latin typeface="Comic Sans MS" panose="030F0902030302020204" pitchFamily="66" charset="0"/>
                <a:cs typeface="Times New Roman"/>
                <a:sym typeface="Wingdings"/>
              </a:rPr>
              <a:t> </a:t>
            </a:r>
            <a:r>
              <a:rPr lang="en-US" sz="1600" dirty="0">
                <a:latin typeface="Comic Sans MS" panose="030F0902030302020204" pitchFamily="66" charset="0"/>
                <a:cs typeface="Times New Roman"/>
              </a:rPr>
              <a:t>rooted in deeper concepts </a:t>
            </a:r>
            <a:r>
              <a:rPr lang="en-US" sz="1600" dirty="0">
                <a:latin typeface="Comic Sans MS" panose="030F0902030302020204" pitchFamily="66" charset="0"/>
                <a:cs typeface="Times New Roman"/>
                <a:sym typeface="Wingdings"/>
              </a:rPr>
              <a:t> </a:t>
            </a:r>
            <a:r>
              <a:rPr lang="en-US" sz="1600" dirty="0">
                <a:latin typeface="Comic Sans MS" panose="030F0902030302020204" pitchFamily="66" charset="0"/>
                <a:cs typeface="Times New Roman"/>
              </a:rPr>
              <a:t>chiral symmetry  </a:t>
            </a:r>
          </a:p>
          <a:p>
            <a:pPr>
              <a:buClr>
                <a:srgbClr val="0000FF"/>
              </a:buClr>
            </a:pPr>
            <a:r>
              <a:rPr lang="en-US" sz="1600" dirty="0">
                <a:latin typeface="Comic Sans MS" panose="030F0902030302020204" pitchFamily="66" charset="0"/>
                <a:cs typeface="Times New Roman"/>
              </a:rPr>
              <a:t>   </a:t>
            </a:r>
            <a:r>
              <a:rPr lang="en-US" sz="1600" dirty="0">
                <a:solidFill>
                  <a:srgbClr val="0000FF"/>
                </a:solidFill>
                <a:latin typeface="Comic Sans MS" panose="030F0902030302020204" pitchFamily="66" charset="0"/>
                <a:cs typeface="Times New Roman"/>
                <a:sym typeface="Wingdings"/>
              </a:rPr>
              <a:t></a:t>
            </a:r>
            <a:r>
              <a:rPr lang="en-US" sz="1600" dirty="0">
                <a:latin typeface="Comic Sans MS" panose="030F0902030302020204" pitchFamily="66" charset="0"/>
                <a:cs typeface="Times New Roman"/>
                <a:sym typeface="Wingdings"/>
              </a:rPr>
              <a:t> generated </a:t>
            </a:r>
            <a:r>
              <a:rPr lang="en-US" sz="1600" dirty="0">
                <a:latin typeface="Comic Sans MS" panose="030F0902030302020204" pitchFamily="66" charset="0"/>
                <a:cs typeface="Times New Roman"/>
              </a:rPr>
              <a:t>q-</a:t>
            </a:r>
            <a:r>
              <a:rPr lang="en-US" sz="1600" dirty="0" err="1">
                <a:latin typeface="Comic Sans MS" panose="030F0902030302020204" pitchFamily="66" charset="0"/>
                <a:cs typeface="Times New Roman"/>
              </a:rPr>
              <a:t>qbar</a:t>
            </a:r>
            <a:r>
              <a:rPr lang="en-US" sz="1600" dirty="0">
                <a:latin typeface="Comic Sans MS" panose="030F0902030302020204" pitchFamily="66" charset="0"/>
                <a:cs typeface="Times New Roman"/>
              </a:rPr>
              <a:t> pairs (sea quarks) at small(</a:t>
            </a:r>
            <a:r>
              <a:rPr lang="en-US" sz="1600" dirty="0" err="1">
                <a:latin typeface="Comic Sans MS" panose="030F0902030302020204" pitchFamily="66" charset="0"/>
                <a:cs typeface="Times New Roman"/>
              </a:rPr>
              <a:t>ish</a:t>
            </a:r>
            <a:r>
              <a:rPr lang="en-US" sz="1600" dirty="0">
                <a:latin typeface="Comic Sans MS" panose="030F0902030302020204" pitchFamily="66" charset="0"/>
                <a:cs typeface="Times New Roman"/>
              </a:rPr>
              <a:t>)-x are predicted to be </a:t>
            </a:r>
            <a:r>
              <a:rPr lang="en-US" sz="1600" dirty="0" err="1">
                <a:latin typeface="Comic Sans MS" panose="030F0902030302020204" pitchFamily="66" charset="0"/>
                <a:cs typeface="Times New Roman"/>
              </a:rPr>
              <a:t>unpolarized</a:t>
            </a:r>
            <a:endParaRPr lang="en-US" sz="1600" dirty="0">
              <a:latin typeface="Comic Sans MS" panose="030F0902030302020204" pitchFamily="66" charset="0"/>
              <a:cs typeface="Times New Roman"/>
            </a:endParaRPr>
          </a:p>
          <a:p>
            <a:pPr>
              <a:buClr>
                <a:srgbClr val="0000FF"/>
              </a:buClr>
            </a:pPr>
            <a:r>
              <a:rPr lang="en-US" sz="1600" dirty="0">
                <a:latin typeface="Comic Sans MS" panose="030F0902030302020204" pitchFamily="66" charset="0"/>
                <a:cs typeface="Times New Roman"/>
              </a:rPr>
              <a:t>   </a:t>
            </a:r>
            <a:r>
              <a:rPr lang="en-US" sz="1600" dirty="0">
                <a:solidFill>
                  <a:srgbClr val="0000FF"/>
                </a:solidFill>
                <a:latin typeface="Comic Sans MS" panose="030F0902030302020204" pitchFamily="66" charset="0"/>
                <a:cs typeface="Times New Roman"/>
                <a:sym typeface="Wingdings"/>
              </a:rPr>
              <a:t></a:t>
            </a:r>
            <a:r>
              <a:rPr lang="en-US" sz="1600" dirty="0">
                <a:latin typeface="Comic Sans MS" panose="030F0902030302020204" pitchFamily="66" charset="0"/>
                <a:cs typeface="Times New Roman"/>
                <a:sym typeface="Wingdings"/>
              </a:rPr>
              <a:t> gluons if generated from </a:t>
            </a:r>
            <a:r>
              <a:rPr lang="en-US" sz="1600" dirty="0">
                <a:latin typeface="Comic Sans MS" panose="030F0902030302020204" pitchFamily="66" charset="0"/>
                <a:cs typeface="Times New Roman"/>
              </a:rPr>
              <a:t>sea quarks </a:t>
            </a:r>
            <a:r>
              <a:rPr lang="en-US" sz="1600" dirty="0" err="1">
                <a:latin typeface="Comic Sans MS" panose="030F0902030302020204" pitchFamily="66" charset="0"/>
                <a:cs typeface="Times New Roman"/>
                <a:sym typeface="Wingdings"/>
              </a:rPr>
              <a:t>unpolarised</a:t>
            </a:r>
            <a:r>
              <a:rPr lang="en-US" sz="1600" dirty="0">
                <a:latin typeface="Comic Sans MS" panose="030F0902030302020204" pitchFamily="66" charset="0"/>
                <a:cs typeface="Times New Roman"/>
                <a:sym typeface="Wingdings"/>
              </a:rPr>
              <a:t>  spatial imaging</a:t>
            </a:r>
          </a:p>
          <a:p>
            <a:pPr>
              <a:buClr>
                <a:srgbClr val="0000FF"/>
              </a:buClr>
            </a:pPr>
            <a:r>
              <a:rPr lang="en-US" sz="1600" dirty="0">
                <a:solidFill>
                  <a:srgbClr val="0000FF"/>
                </a:solidFill>
                <a:latin typeface="Comic Sans MS" panose="030F0902030302020204" pitchFamily="66" charset="0"/>
                <a:cs typeface="Times New Roman"/>
                <a:sym typeface="Wingdings"/>
              </a:rPr>
              <a:t>   </a:t>
            </a:r>
            <a:r>
              <a:rPr lang="en-US" sz="1600" dirty="0">
                <a:latin typeface="Comic Sans MS" panose="030F0902030302020204" pitchFamily="66" charset="0"/>
                <a:cs typeface="Times New Roman"/>
                <a:sym typeface="Wingdings"/>
              </a:rPr>
              <a:t> a high precision measurement of the flavor separated polarized quark and gluon </a:t>
            </a:r>
          </a:p>
          <a:p>
            <a:pPr>
              <a:buClr>
                <a:srgbClr val="0000FF"/>
              </a:buClr>
            </a:pPr>
            <a:r>
              <a:rPr lang="en-US" sz="1600" dirty="0">
                <a:latin typeface="Comic Sans MS" panose="030F0902030302020204" pitchFamily="66" charset="0"/>
                <a:cs typeface="Times New Roman"/>
                <a:sym typeface="Wingdings"/>
              </a:rPr>
              <a:t>        distributions as </a:t>
            </a:r>
            <a:r>
              <a:rPr lang="en-US" sz="1600" dirty="0" err="1">
                <a:latin typeface="Comic Sans MS" panose="030F0902030302020204" pitchFamily="66" charset="0"/>
                <a:cs typeface="Times New Roman"/>
                <a:sym typeface="Wingdings"/>
              </a:rPr>
              <a:t>fct</a:t>
            </a:r>
            <a:r>
              <a:rPr lang="en-US" sz="1600" dirty="0">
                <a:latin typeface="Comic Sans MS" panose="030F0902030302020204" pitchFamily="66" charset="0"/>
                <a:cs typeface="Times New Roman"/>
                <a:sym typeface="Wingdings"/>
              </a:rPr>
              <a:t>. of x is a </a:t>
            </a:r>
            <a:r>
              <a:rPr lang="en-US" sz="1600" dirty="0">
                <a:latin typeface="Comic Sans MS" panose="030F0902030302020204" pitchFamily="66" charset="0"/>
                <a:cs typeface="Times New Roman"/>
              </a:rPr>
              <a:t>stringent way to test.</a:t>
            </a:r>
          </a:p>
          <a:p>
            <a:endParaRPr lang="en-US" sz="1100" dirty="0">
              <a:latin typeface="Comic Sans MS" panose="030F0902030302020204" pitchFamily="66" charset="0"/>
              <a:cs typeface="Times New Roman"/>
            </a:endParaRPr>
          </a:p>
          <a:p>
            <a:pPr marL="285750" indent="-285750">
              <a:buClr>
                <a:srgbClr val="0000FF"/>
              </a:buClr>
              <a:buFont typeface="Wingdings" charset="2"/>
              <a:buChar char="q"/>
            </a:pPr>
            <a:r>
              <a:rPr lang="en-US" sz="1600" dirty="0">
                <a:solidFill>
                  <a:srgbClr val="0000FF"/>
                </a:solidFill>
                <a:latin typeface="Comic Sans MS" panose="030F0902030302020204" pitchFamily="66" charset="0"/>
                <a:cs typeface="Times New Roman"/>
              </a:rPr>
              <a:t>the chiral quark-</a:t>
            </a:r>
            <a:r>
              <a:rPr lang="en-US" sz="1600" dirty="0" err="1">
                <a:solidFill>
                  <a:srgbClr val="0000FF"/>
                </a:solidFill>
                <a:latin typeface="Comic Sans MS" panose="030F0902030302020204" pitchFamily="66" charset="0"/>
                <a:cs typeface="Times New Roman"/>
              </a:rPr>
              <a:t>soliton</a:t>
            </a:r>
            <a:r>
              <a:rPr lang="en-US" sz="1600" dirty="0">
                <a:solidFill>
                  <a:srgbClr val="0000FF"/>
                </a:solidFill>
                <a:latin typeface="Comic Sans MS" panose="030F0902030302020204" pitchFamily="66" charset="0"/>
                <a:cs typeface="Times New Roman"/>
              </a:rPr>
              <a:t> model  </a:t>
            </a:r>
          </a:p>
          <a:p>
            <a:pPr>
              <a:buClr>
                <a:srgbClr val="0000FF"/>
              </a:buClr>
            </a:pPr>
            <a:r>
              <a:rPr lang="en-US" sz="1600" dirty="0">
                <a:latin typeface="Comic Sans MS" panose="030F0902030302020204" pitchFamily="66" charset="0"/>
                <a:cs typeface="Times New Roman"/>
              </a:rPr>
              <a:t>   </a:t>
            </a:r>
            <a:r>
              <a:rPr lang="en-US" sz="1600" dirty="0">
                <a:solidFill>
                  <a:srgbClr val="0000FF"/>
                </a:solidFill>
                <a:latin typeface="Comic Sans MS" panose="030F0902030302020204" pitchFamily="66" charset="0"/>
                <a:cs typeface="Times New Roman"/>
                <a:sym typeface="Wingdings"/>
              </a:rPr>
              <a:t></a:t>
            </a:r>
            <a:r>
              <a:rPr lang="en-US" sz="1600" dirty="0">
                <a:latin typeface="Comic Sans MS" panose="030F0902030302020204" pitchFamily="66" charset="0"/>
                <a:cs typeface="Times New Roman"/>
                <a:sym typeface="Wingdings"/>
              </a:rPr>
              <a:t> </a:t>
            </a:r>
            <a:r>
              <a:rPr lang="en-US" sz="1600" dirty="0">
                <a:latin typeface="Comic Sans MS" panose="030F0902030302020204" pitchFamily="66" charset="0"/>
                <a:cs typeface="Times New Roman"/>
              </a:rPr>
              <a:t>sea quarks are generated from a "Dirac sea" with a rich dynamical </a:t>
            </a:r>
          </a:p>
          <a:p>
            <a:pPr>
              <a:buClr>
                <a:srgbClr val="0000FF"/>
              </a:buClr>
            </a:pPr>
            <a:r>
              <a:rPr lang="en-US" sz="1600" dirty="0">
                <a:latin typeface="Comic Sans MS" panose="030F0902030302020204" pitchFamily="66" charset="0"/>
                <a:cs typeface="Times New Roman"/>
              </a:rPr>
              <a:t>        structure but excludes gluons at its starting scale </a:t>
            </a:r>
          </a:p>
          <a:p>
            <a:pPr>
              <a:buClr>
                <a:srgbClr val="0000FF"/>
              </a:buClr>
            </a:pPr>
            <a:r>
              <a:rPr lang="en-US" sz="1600" dirty="0">
                <a:latin typeface="Comic Sans MS" panose="030F0902030302020204" pitchFamily="66" charset="0"/>
                <a:cs typeface="Times New Roman"/>
              </a:rPr>
              <a:t>   </a:t>
            </a:r>
            <a:r>
              <a:rPr lang="en-US" sz="1600" dirty="0">
                <a:solidFill>
                  <a:srgbClr val="0000FF"/>
                </a:solidFill>
                <a:latin typeface="Comic Sans MS" panose="030F0902030302020204" pitchFamily="66" charset="0"/>
                <a:cs typeface="Times New Roman"/>
                <a:sym typeface="Wingdings"/>
              </a:rPr>
              <a:t> </a:t>
            </a:r>
            <a:r>
              <a:rPr lang="en-US" sz="1600" dirty="0">
                <a:latin typeface="Comic Sans MS" panose="030F0902030302020204" pitchFamily="66" charset="0"/>
                <a:cs typeface="Times New Roman"/>
              </a:rPr>
              <a:t>sea quarks are polarized </a:t>
            </a:r>
            <a:r>
              <a:rPr lang="en-US" sz="1600" dirty="0">
                <a:latin typeface="Comic Sans MS" panose="030F0902030302020204" pitchFamily="66" charset="0"/>
                <a:cs typeface="Times New Roman"/>
                <a:sym typeface="Wingdings"/>
              </a:rPr>
              <a:t> asymmetry                </a:t>
            </a:r>
            <a:endParaRPr lang="en-US" sz="1600" dirty="0">
              <a:solidFill>
                <a:srgbClr val="0000FF"/>
              </a:solidFill>
              <a:latin typeface="Comic Sans MS" panose="030F0902030302020204" pitchFamily="66" charset="0"/>
              <a:cs typeface="Times New Roman"/>
              <a:sym typeface="Wingdings"/>
            </a:endParaRPr>
          </a:p>
          <a:p>
            <a:pPr>
              <a:buClr>
                <a:srgbClr val="0000FF"/>
              </a:buClr>
            </a:pPr>
            <a:r>
              <a:rPr lang="en-US" sz="1600" dirty="0">
                <a:solidFill>
                  <a:srgbClr val="0000FF"/>
                </a:solidFill>
                <a:latin typeface="Comic Sans MS" panose="030F0902030302020204" pitchFamily="66" charset="0"/>
                <a:cs typeface="Times New Roman"/>
                <a:sym typeface="Wingdings"/>
              </a:rPr>
              <a:t>    </a:t>
            </a:r>
            <a:r>
              <a:rPr lang="en-US" sz="1600" dirty="0">
                <a:latin typeface="Comic Sans MS" panose="030F0902030302020204" pitchFamily="66" charset="0"/>
                <a:cs typeface="Times New Roman"/>
                <a:sym typeface="Wingdings"/>
              </a:rPr>
              <a:t>a high precision measurement of the flavor separated polarized quark </a:t>
            </a:r>
          </a:p>
          <a:p>
            <a:pPr>
              <a:buClr>
                <a:srgbClr val="0000FF"/>
              </a:buClr>
            </a:pPr>
            <a:r>
              <a:rPr lang="en-US" sz="1600" dirty="0">
                <a:latin typeface="Comic Sans MS" panose="030F0902030302020204" pitchFamily="66" charset="0"/>
                <a:cs typeface="Times New Roman"/>
                <a:sym typeface="Wingdings"/>
              </a:rPr>
              <a:t>        as </a:t>
            </a:r>
            <a:r>
              <a:rPr lang="en-US" sz="1600" dirty="0" err="1">
                <a:latin typeface="Comic Sans MS" panose="030F0902030302020204" pitchFamily="66" charset="0"/>
                <a:cs typeface="Times New Roman"/>
                <a:sym typeface="Wingdings"/>
              </a:rPr>
              <a:t>fct</a:t>
            </a:r>
            <a:r>
              <a:rPr lang="en-US" sz="1600" dirty="0">
                <a:latin typeface="Comic Sans MS" panose="030F0902030302020204" pitchFamily="66" charset="0"/>
                <a:cs typeface="Times New Roman"/>
                <a:sym typeface="Wingdings"/>
              </a:rPr>
              <a:t>. of x is a </a:t>
            </a:r>
            <a:r>
              <a:rPr lang="en-US" sz="1600" dirty="0">
                <a:latin typeface="Comic Sans MS" panose="030F0902030302020204" pitchFamily="66" charset="0"/>
                <a:cs typeface="Times New Roman"/>
              </a:rPr>
              <a:t>stringent way to test</a:t>
            </a:r>
          </a:p>
          <a:p>
            <a:pPr>
              <a:buClr>
                <a:srgbClr val="0000FF"/>
              </a:buClr>
            </a:pPr>
            <a:endParaRPr lang="en-US" sz="1100" dirty="0">
              <a:latin typeface="Comic Sans MS" panose="030F0902030302020204" pitchFamily="66" charset="0"/>
              <a:cs typeface="Times New Roman"/>
            </a:endParaRPr>
          </a:p>
          <a:p>
            <a:pPr marL="285750" indent="-285750">
              <a:buClr>
                <a:srgbClr val="0000FF"/>
              </a:buClr>
              <a:buFont typeface="Wingdings" charset="2"/>
              <a:buChar char="q"/>
            </a:pPr>
            <a:r>
              <a:rPr lang="en-US" sz="1600" dirty="0">
                <a:solidFill>
                  <a:srgbClr val="0000FF"/>
                </a:solidFill>
                <a:latin typeface="Comic Sans MS" panose="030F0902030302020204" pitchFamily="66" charset="0"/>
                <a:cs typeface="Times New Roman"/>
              </a:rPr>
              <a:t>stringent test of lattice calculations</a:t>
            </a:r>
          </a:p>
          <a:p>
            <a:pPr>
              <a:buClr>
                <a:srgbClr val="0000FF"/>
              </a:buClr>
            </a:pPr>
            <a:r>
              <a:rPr lang="en-US" sz="1600" dirty="0">
                <a:latin typeface="Comic Sans MS" panose="030F0902030302020204" pitchFamily="66" charset="0"/>
                <a:cs typeface="Times New Roman"/>
              </a:rPr>
              <a:t>     </a:t>
            </a:r>
            <a:r>
              <a:rPr lang="en-US" sz="1600" dirty="0">
                <a:solidFill>
                  <a:srgbClr val="0000FF"/>
                </a:solidFill>
                <a:latin typeface="Comic Sans MS" panose="030F0902030302020204" pitchFamily="66" charset="0"/>
                <a:cs typeface="Times New Roman"/>
                <a:sym typeface="Wingdings"/>
              </a:rPr>
              <a:t></a:t>
            </a:r>
            <a:r>
              <a:rPr lang="en-US" sz="1600" dirty="0">
                <a:latin typeface="Comic Sans MS" panose="030F0902030302020204" pitchFamily="66" charset="0"/>
                <a:cs typeface="Times New Roman"/>
                <a:sym typeface="Wingdings"/>
              </a:rPr>
              <a:t> </a:t>
            </a:r>
            <a:r>
              <a:rPr lang="en-US" sz="1600" dirty="0">
                <a:latin typeface="Comic Sans MS" panose="030F0902030302020204" pitchFamily="66" charset="0"/>
                <a:cs typeface="Times New Roman"/>
              </a:rPr>
              <a:t>the relative importance of lattice graphs </a:t>
            </a:r>
          </a:p>
          <a:p>
            <a:pPr>
              <a:buClr>
                <a:srgbClr val="0000FF"/>
              </a:buClr>
            </a:pPr>
            <a:r>
              <a:rPr lang="en-US" sz="1600" dirty="0">
                <a:latin typeface="Comic Sans MS" panose="030F0902030302020204" pitchFamily="66" charset="0"/>
                <a:cs typeface="Times New Roman"/>
              </a:rPr>
              <a:t>     </a:t>
            </a:r>
            <a:r>
              <a:rPr lang="en-US" sz="1600" dirty="0">
                <a:solidFill>
                  <a:srgbClr val="0000FF"/>
                </a:solidFill>
                <a:latin typeface="Comic Sans MS" panose="030F0902030302020204" pitchFamily="66" charset="0"/>
                <a:cs typeface="Times New Roman"/>
                <a:sym typeface="Wingdings"/>
              </a:rPr>
              <a:t></a:t>
            </a:r>
            <a:r>
              <a:rPr lang="en-US" sz="1600" dirty="0">
                <a:latin typeface="Comic Sans MS" panose="030F0902030302020204" pitchFamily="66" charset="0"/>
                <a:cs typeface="Times New Roman"/>
                <a:sym typeface="Wingdings"/>
              </a:rPr>
              <a:t> </a:t>
            </a:r>
            <a:r>
              <a:rPr lang="en-US" sz="1600" dirty="0">
                <a:latin typeface="Comic Sans MS" panose="030F0902030302020204" pitchFamily="66" charset="0"/>
                <a:cs typeface="Times New Roman"/>
              </a:rPr>
              <a:t>probe quark is connected to the proton wave function or </a:t>
            </a:r>
          </a:p>
          <a:p>
            <a:pPr>
              <a:buClr>
                <a:srgbClr val="0000FF"/>
              </a:buClr>
            </a:pPr>
            <a:r>
              <a:rPr lang="en-US" sz="1600" dirty="0">
                <a:latin typeface="Comic Sans MS" panose="030F0902030302020204" pitchFamily="66" charset="0"/>
                <a:cs typeface="Times New Roman"/>
              </a:rPr>
              <a:t>          is created from the 'gluon soup' inside the proton</a:t>
            </a: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/>
        </p:nvGraphicFramePr>
        <p:xfrm>
          <a:off x="4255158" y="4417465"/>
          <a:ext cx="901700" cy="29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7987" name="Equation" r:id="rId3" imgW="901700" imgH="292100" progId="Equation.DSMT4">
                  <p:embed/>
                </p:oleObj>
              </mc:Choice>
              <mc:Fallback>
                <p:oleObj name="Equation" r:id="rId3" imgW="901700" imgH="292100" progId="Equation.DSMT4">
                  <p:embed/>
                  <p:pic>
                    <p:nvPicPr>
                      <p:cNvPr id="6" name="Object 5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255158" y="4417465"/>
                        <a:ext cx="901700" cy="292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33755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5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5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5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E.C. Aschenauer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CTEQ - Summer School, July 2019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DFF1-6A7E-5841-980E-96BA788216E4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and What do we measure</a:t>
            </a:r>
            <a:endParaRPr lang="en-US" cap="none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52513" y="844233"/>
            <a:ext cx="7196137" cy="4779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30086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Date Placeholder 4">
            <a:extLst>
              <a:ext uri="{FF2B5EF4-FFF2-40B4-BE49-F238E27FC236}">
                <a16:creationId xmlns:a16="http://schemas.microsoft.com/office/drawing/2014/main" id="{B4A65B65-A181-2E40-B3FE-993DC08B3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rbel" panose="020B0503020204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Corbel" panose="020B0503020204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Corbel" panose="020B0503020204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Corbel" panose="020B0503020204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Corbel" panose="020B0503020204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100">
                <a:solidFill>
                  <a:schemeClr val="bg1"/>
                </a:solidFill>
                <a:latin typeface="Comic Sans MS" panose="030F0902030302020204" pitchFamily="66" charset="0"/>
              </a:rPr>
              <a:t>E.C. Aschenauer</a:t>
            </a:r>
            <a:endParaRPr lang="it-IT" altLang="en-US" sz="1100">
              <a:solidFill>
                <a:schemeClr val="bg1"/>
              </a:solidFill>
              <a:latin typeface="Comic Sans MS" panose="030F0902030302020204" pitchFamily="66" charset="0"/>
            </a:endParaRPr>
          </a:p>
        </p:txBody>
      </p:sp>
      <p:sp>
        <p:nvSpPr>
          <p:cNvPr id="74765" name="Footer Placeholder 3">
            <a:extLst>
              <a:ext uri="{FF2B5EF4-FFF2-40B4-BE49-F238E27FC236}">
                <a16:creationId xmlns:a16="http://schemas.microsoft.com/office/drawing/2014/main" id="{D35A33C7-D5F2-8448-B5B3-09662C0497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rbel" panose="020B0503020204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Corbel" panose="020B0503020204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Corbel" panose="020B0503020204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Corbel" panose="020B0503020204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Corbel" panose="020B0503020204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100">
                <a:solidFill>
                  <a:schemeClr val="bg1"/>
                </a:solidFill>
                <a:latin typeface="Comic Sans MS" panose="030F0902030302020204" pitchFamily="66" charset="0"/>
              </a:rPr>
              <a:t>CTEQ - Summer School, July 2019</a:t>
            </a:r>
            <a:endParaRPr lang="it-IT" altLang="en-US" sz="1100">
              <a:solidFill>
                <a:schemeClr val="bg1"/>
              </a:solidFill>
              <a:latin typeface="Comic Sans MS" panose="030F0902030302020204" pitchFamily="66" charset="0"/>
            </a:endParaRPr>
          </a:p>
        </p:txBody>
      </p:sp>
      <p:sp>
        <p:nvSpPr>
          <p:cNvPr id="74766" name="Slide Number Placeholder 37">
            <a:extLst>
              <a:ext uri="{FF2B5EF4-FFF2-40B4-BE49-F238E27FC236}">
                <a16:creationId xmlns:a16="http://schemas.microsoft.com/office/drawing/2014/main" id="{0ED27EF5-9F33-734E-9176-890B91FBBF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orbel" panose="020B0503020204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Corbel" panose="020B0503020204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Corbel" panose="020B0503020204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Corbel" panose="020B0503020204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Corbel" panose="020B0503020204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fld id="{0F788783-E3B6-6345-9078-194A349EBA0C}" type="slidenum">
              <a:rPr lang="en-US" altLang="ja-JP" sz="1200">
                <a:solidFill>
                  <a:schemeClr val="bg1"/>
                </a:solidFill>
                <a:latin typeface="Comic Sans MS" panose="030F0902030302020204" pitchFamily="66" charset="0"/>
              </a:rPr>
              <a:pPr eaLnBrk="1" hangingPunct="1"/>
              <a:t>36</a:t>
            </a:fld>
            <a:endParaRPr lang="en-US" altLang="ja-JP" sz="1200" dirty="0">
              <a:solidFill>
                <a:schemeClr val="bg1"/>
              </a:solidFill>
              <a:latin typeface="Comic Sans MS" panose="030F0902030302020204" pitchFamily="66" charset="0"/>
            </a:endParaRPr>
          </a:p>
        </p:txBody>
      </p:sp>
      <p:sp>
        <p:nvSpPr>
          <p:cNvPr id="492546" name="Rectangle 2">
            <a:extLst>
              <a:ext uri="{FF2B5EF4-FFF2-40B4-BE49-F238E27FC236}">
                <a16:creationId xmlns:a16="http://schemas.microsoft.com/office/drawing/2014/main" id="{7B1A0124-4D8F-9846-A0F8-110579340E7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/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altLang="en-US">
                <a:latin typeface="Comic Sans MS" panose="030F0902030302020204" pitchFamily="66" charset="0"/>
                <a:ea typeface="ＭＳ Ｐゴシック" panose="020B0600070205080204" pitchFamily="34" charset="-128"/>
              </a:rPr>
              <a:t>How to measure Quark Polarizations</a:t>
            </a:r>
            <a:endParaRPr lang="en-GB" altLang="en-US">
              <a:latin typeface="Comic Sans MS" panose="030F0902030302020204" pitchFamily="66" charset="0"/>
              <a:ea typeface="ＭＳ Ｐゴシック" panose="020B0600070205080204" pitchFamily="34" charset="-128"/>
            </a:endParaRPr>
          </a:p>
        </p:txBody>
      </p:sp>
      <p:pic>
        <p:nvPicPr>
          <p:cNvPr id="492547" name="Picture 3" descr="uli_dis">
            <a:extLst>
              <a:ext uri="{FF2B5EF4-FFF2-40B4-BE49-F238E27FC236}">
                <a16:creationId xmlns:a16="http://schemas.microsoft.com/office/drawing/2014/main" id="{99C2A850-86B1-FE4E-8103-93AF59CB05A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0266" y="660400"/>
            <a:ext cx="2644775" cy="228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4769" name="Picture 8" descr="uli_dis">
            <a:extLst>
              <a:ext uri="{FF2B5EF4-FFF2-40B4-BE49-F238E27FC236}">
                <a16:creationId xmlns:a16="http://schemas.microsoft.com/office/drawing/2014/main" id="{1B4F7705-076F-C24A-8D4F-C7BAEA461E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013" y="652463"/>
            <a:ext cx="2951162" cy="205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2557" name="Text Box 13">
            <a:extLst>
              <a:ext uri="{FF2B5EF4-FFF2-40B4-BE49-F238E27FC236}">
                <a16:creationId xmlns:a16="http://schemas.microsoft.com/office/drawing/2014/main" id="{BE871DC8-C309-9746-A5D1-ED04840621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0850" y="3027363"/>
            <a:ext cx="711893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rbel" panose="020B0503020204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Corbel" panose="020B0503020204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Corbel" panose="020B0503020204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Corbel" panose="020B0503020204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Corbel" panose="020B0503020204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buFontTx/>
              <a:buBlip>
                <a:blip r:embed="rId6"/>
              </a:buBlip>
            </a:pPr>
            <a:r>
              <a:rPr lang="en-US" altLang="en-US" sz="1800" dirty="0">
                <a:effectLst>
                  <a:outerShdw blurRad="38100" dist="38100" dir="2700000" algn="tl">
                    <a:srgbClr val="4E5B6F"/>
                  </a:outerShdw>
                </a:effectLst>
                <a:latin typeface="Comic Sans MS" panose="030F0902030302020204" pitchFamily="66" charset="0"/>
              </a:rPr>
              <a:t> Virtual photon </a:t>
            </a:r>
            <a:r>
              <a:rPr lang="en-US" altLang="en-US" sz="1800" dirty="0">
                <a:solidFill>
                  <a:srgbClr val="FFCC66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Symbol" pitchFamily="2" charset="2"/>
              </a:rPr>
              <a:t>g</a:t>
            </a:r>
            <a:r>
              <a:rPr lang="en-US" altLang="en-US" sz="1800" dirty="0">
                <a:solidFill>
                  <a:srgbClr val="FFCC66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anose="030F0902030302020204" pitchFamily="66" charset="0"/>
              </a:rPr>
              <a:t>* </a:t>
            </a:r>
            <a:r>
              <a:rPr lang="en-US" altLang="en-US" sz="1800" dirty="0">
                <a:effectLst>
                  <a:outerShdw blurRad="38100" dist="38100" dir="2700000" algn="tl">
                    <a:srgbClr val="4E5B6F"/>
                  </a:outerShdw>
                </a:effectLst>
                <a:latin typeface="Comic Sans MS" panose="030F0902030302020204" pitchFamily="66" charset="0"/>
              </a:rPr>
              <a:t>can only couple to quarks of opposite helicity</a:t>
            </a:r>
            <a:endParaRPr lang="en-GB" altLang="en-US" sz="1800" dirty="0">
              <a:effectLst>
                <a:outerShdw blurRad="38100" dist="38100" dir="2700000" algn="tl">
                  <a:srgbClr val="4E5B6F"/>
                </a:outerShdw>
              </a:effectLst>
              <a:latin typeface="Comic Sans MS" panose="030F0902030302020204" pitchFamily="66" charset="0"/>
            </a:endParaRPr>
          </a:p>
        </p:txBody>
      </p:sp>
      <p:sp>
        <p:nvSpPr>
          <p:cNvPr id="492558" name="Text Box 14">
            <a:extLst>
              <a:ext uri="{FF2B5EF4-FFF2-40B4-BE49-F238E27FC236}">
                <a16:creationId xmlns:a16="http://schemas.microsoft.com/office/drawing/2014/main" id="{1FE23EC8-3B64-064D-A604-702DFEB7AA6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4500" y="3306763"/>
            <a:ext cx="620233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rbel" panose="020B0503020204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Corbel" panose="020B0503020204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Corbel" panose="020B0503020204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Corbel" panose="020B0503020204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Corbel" panose="020B0503020204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buFontTx/>
              <a:buBlip>
                <a:blip r:embed="rId6"/>
              </a:buBlip>
            </a:pPr>
            <a:r>
              <a:rPr lang="en-US" altLang="en-US" sz="1800" dirty="0">
                <a:effectLst>
                  <a:outerShdw blurRad="38100" dist="38100" dir="2700000" algn="tl">
                    <a:srgbClr val="4E5B6F"/>
                  </a:outerShdw>
                </a:effectLst>
                <a:latin typeface="Comic Sans MS" panose="030F0902030302020204" pitchFamily="66" charset="0"/>
              </a:rPr>
              <a:t> Select </a:t>
            </a:r>
            <a:r>
              <a:rPr lang="en-US" altLang="en-US" sz="1800" dirty="0">
                <a:solidFill>
                  <a:srgbClr val="00FF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anose="030F0902030302020204" pitchFamily="66" charset="0"/>
              </a:rPr>
              <a:t>q</a:t>
            </a:r>
            <a:r>
              <a:rPr lang="en-US" altLang="en-US" baseline="30000" dirty="0">
                <a:solidFill>
                  <a:srgbClr val="00FF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anose="030F0902030302020204" pitchFamily="66" charset="0"/>
              </a:rPr>
              <a:t>+</a:t>
            </a:r>
            <a:r>
              <a:rPr lang="en-US" altLang="en-US" sz="1800" dirty="0">
                <a:solidFill>
                  <a:srgbClr val="00FF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anose="030F0902030302020204" pitchFamily="66" charset="0"/>
              </a:rPr>
              <a:t>(x)</a:t>
            </a:r>
            <a:r>
              <a:rPr lang="en-US" altLang="en-US" sz="1800" dirty="0">
                <a:effectLst>
                  <a:outerShdw blurRad="38100" dist="38100" dir="2700000" algn="tl">
                    <a:srgbClr val="4E5B6F"/>
                  </a:outerShdw>
                </a:effectLst>
                <a:latin typeface="Comic Sans MS" panose="030F0902030302020204" pitchFamily="66" charset="0"/>
              </a:rPr>
              <a:t> or </a:t>
            </a:r>
            <a:r>
              <a:rPr lang="en-US" altLang="en-US" sz="1800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anose="030F0902030302020204" pitchFamily="66" charset="0"/>
              </a:rPr>
              <a:t>q</a:t>
            </a:r>
            <a:r>
              <a:rPr lang="en-US" altLang="en-US" baseline="30000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anose="030F0902030302020204" pitchFamily="66" charset="0"/>
              </a:rPr>
              <a:t>-</a:t>
            </a:r>
            <a:r>
              <a:rPr lang="en-US" altLang="en-US" sz="1800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anose="030F0902030302020204" pitchFamily="66" charset="0"/>
              </a:rPr>
              <a:t>(x)</a:t>
            </a:r>
            <a:r>
              <a:rPr lang="en-US" altLang="en-US" sz="1800" dirty="0">
                <a:effectLst>
                  <a:outerShdw blurRad="38100" dist="38100" dir="2700000" algn="tl">
                    <a:srgbClr val="4E5B6F"/>
                  </a:outerShdw>
                </a:effectLst>
                <a:latin typeface="Comic Sans MS" panose="030F0902030302020204" pitchFamily="66" charset="0"/>
              </a:rPr>
              <a:t> by changing the orientation of </a:t>
            </a:r>
          </a:p>
          <a:p>
            <a:pPr eaLnBrk="1" hangingPunct="1"/>
            <a:r>
              <a:rPr lang="en-US" altLang="en-US" sz="1800" dirty="0">
                <a:effectLst>
                  <a:outerShdw blurRad="38100" dist="38100" dir="2700000" algn="tl">
                    <a:srgbClr val="4E5B6F"/>
                  </a:outerShdw>
                </a:effectLst>
                <a:latin typeface="Comic Sans MS" panose="030F0902030302020204" pitchFamily="66" charset="0"/>
              </a:rPr>
              <a:t>   target nucleon spin or helicity of incident lepton beam</a:t>
            </a:r>
            <a:endParaRPr lang="en-GB" altLang="en-US" sz="1800" dirty="0">
              <a:effectLst>
                <a:outerShdw blurRad="38100" dist="38100" dir="2700000" algn="tl">
                  <a:srgbClr val="4E5B6F"/>
                </a:outerShdw>
              </a:effectLst>
              <a:latin typeface="Comic Sans MS" panose="030F0902030302020204" pitchFamily="66" charset="0"/>
            </a:endParaRPr>
          </a:p>
        </p:txBody>
      </p:sp>
      <p:graphicFrame>
        <p:nvGraphicFramePr>
          <p:cNvPr id="492559" name="Object 2">
            <a:extLst>
              <a:ext uri="{FF2B5EF4-FFF2-40B4-BE49-F238E27FC236}">
                <a16:creationId xmlns:a16="http://schemas.microsoft.com/office/drawing/2014/main" id="{2EC4F67A-FCE6-B343-B98A-24BA3BA9E068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67707092"/>
              </p:ext>
            </p:extLst>
          </p:nvPr>
        </p:nvGraphicFramePr>
        <p:xfrm>
          <a:off x="4017963" y="4657725"/>
          <a:ext cx="4343400" cy="1092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637" name="Equation" r:id="rId7" imgW="8686800" imgH="2184400" progId="Equation.DSMT4">
                  <p:embed/>
                </p:oleObj>
              </mc:Choice>
              <mc:Fallback>
                <p:oleObj name="Equation" r:id="rId7" imgW="8686800" imgH="2184400" progId="Equation.DSMT4">
                  <p:embed/>
                  <p:pic>
                    <p:nvPicPr>
                      <p:cNvPr id="492559" name="Object 2">
                        <a:extLst>
                          <a:ext uri="{FF2B5EF4-FFF2-40B4-BE49-F238E27FC236}">
                            <a16:creationId xmlns:a16="http://schemas.microsoft.com/office/drawing/2014/main" id="{2EC4F67A-FCE6-B343-B98A-24BA3BA9E06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17963" y="4657725"/>
                        <a:ext cx="4343400" cy="1092200"/>
                      </a:xfrm>
                      <a:prstGeom prst="rect">
                        <a:avLst/>
                      </a:prstGeom>
                      <a:solidFill>
                        <a:schemeClr val="bg1">
                          <a:lumMod val="65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92560" name="Object 3">
            <a:extLst>
              <a:ext uri="{FF2B5EF4-FFF2-40B4-BE49-F238E27FC236}">
                <a16:creationId xmlns:a16="http://schemas.microsoft.com/office/drawing/2014/main" id="{665B53E8-2AF4-F740-B8B9-59EBE0FBC25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18628195"/>
              </p:ext>
            </p:extLst>
          </p:nvPr>
        </p:nvGraphicFramePr>
        <p:xfrm>
          <a:off x="1208088" y="4733925"/>
          <a:ext cx="2336800" cy="952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638" name="Equation" r:id="rId9" imgW="9347200" imgH="3810000" progId="Equation.DSMT4">
                  <p:embed/>
                </p:oleObj>
              </mc:Choice>
              <mc:Fallback>
                <p:oleObj name="Equation" r:id="rId9" imgW="9347200" imgH="3810000" progId="Equation.DSMT4">
                  <p:embed/>
                  <p:pic>
                    <p:nvPicPr>
                      <p:cNvPr id="492560" name="Object 3">
                        <a:extLst>
                          <a:ext uri="{FF2B5EF4-FFF2-40B4-BE49-F238E27FC236}">
                            <a16:creationId xmlns:a16="http://schemas.microsoft.com/office/drawing/2014/main" id="{665B53E8-2AF4-F740-B8B9-59EBE0FBC25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08088" y="4733925"/>
                        <a:ext cx="2336800" cy="952500"/>
                      </a:xfrm>
                      <a:prstGeom prst="rect">
                        <a:avLst/>
                      </a:prstGeom>
                      <a:solidFill>
                        <a:schemeClr val="bg1">
                          <a:lumMod val="65000"/>
                        </a:schemeClr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492561" name="Text Box 17">
            <a:extLst>
              <a:ext uri="{FF2B5EF4-FFF2-40B4-BE49-F238E27FC236}">
                <a16:creationId xmlns:a16="http://schemas.microsoft.com/office/drawing/2014/main" id="{78CB9854-16C0-534A-B65D-19353304D5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1000" y="4329113"/>
            <a:ext cx="26765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rbel" panose="020B0503020204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Corbel" panose="020B0503020204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Corbel" panose="020B0503020204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Corbel" panose="020B0503020204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Corbel" panose="020B0503020204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 b="1">
                <a:solidFill>
                  <a:srgbClr val="FF00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anose="030F0902030302020204" pitchFamily="66" charset="0"/>
              </a:rPr>
              <a:t>Asymmetry definition:</a:t>
            </a:r>
            <a:endParaRPr lang="en-GB" altLang="en-US" sz="1800" b="1">
              <a:solidFill>
                <a:srgbClr val="FF00FF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Comic Sans MS" panose="030F0902030302020204" pitchFamily="66" charset="0"/>
            </a:endParaRPr>
          </a:p>
        </p:txBody>
      </p:sp>
      <p:sp>
        <p:nvSpPr>
          <p:cNvPr id="492563" name="Text Box 19">
            <a:extLst>
              <a:ext uri="{FF2B5EF4-FFF2-40B4-BE49-F238E27FC236}">
                <a16:creationId xmlns:a16="http://schemas.microsoft.com/office/drawing/2014/main" id="{F57A466B-A5F5-9A42-89F4-448DD60EB2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6238" y="5867400"/>
            <a:ext cx="34671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rbel" panose="020B0503020204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Corbel" panose="020B0503020204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Corbel" panose="020B0503020204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Corbel" panose="020B0503020204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Corbel" panose="020B0503020204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 b="1">
                <a:solidFill>
                  <a:srgbClr val="FF00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anose="030F0902030302020204" pitchFamily="66" charset="0"/>
              </a:rPr>
              <a:t>inclusive </a:t>
            </a:r>
            <a:r>
              <a:rPr lang="en-US" altLang="en-US" sz="1800">
                <a:effectLst>
                  <a:outerShdw blurRad="38100" dist="38100" dir="2700000" algn="tl">
                    <a:srgbClr val="4E5B6F"/>
                  </a:outerShdw>
                </a:effectLst>
                <a:latin typeface="Comic Sans MS" panose="030F0902030302020204" pitchFamily="66" charset="0"/>
              </a:rPr>
              <a:t>DIS: only </a:t>
            </a:r>
            <a:r>
              <a:rPr lang="en-US" altLang="en-US" sz="1800">
                <a:solidFill>
                  <a:srgbClr val="FF00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anose="030F0902030302020204" pitchFamily="66" charset="0"/>
              </a:rPr>
              <a:t>e’</a:t>
            </a:r>
            <a:r>
              <a:rPr lang="en-US" altLang="en-US" sz="1800">
                <a:effectLst>
                  <a:outerShdw blurRad="38100" dist="38100" dir="2700000" algn="tl">
                    <a:srgbClr val="4E5B6F"/>
                  </a:outerShdw>
                </a:effectLst>
                <a:latin typeface="Comic Sans MS" panose="030F0902030302020204" pitchFamily="66" charset="0"/>
              </a:rPr>
              <a:t> info used</a:t>
            </a:r>
            <a:endParaRPr lang="en-GB" altLang="en-US" sz="1800">
              <a:effectLst>
                <a:outerShdw blurRad="38100" dist="38100" dir="2700000" algn="tl">
                  <a:srgbClr val="4E5B6F"/>
                </a:outerShdw>
              </a:effectLst>
              <a:latin typeface="Comic Sans MS" panose="030F0902030302020204" pitchFamily="66" charset="0"/>
            </a:endParaRPr>
          </a:p>
        </p:txBody>
      </p:sp>
      <p:sp>
        <p:nvSpPr>
          <p:cNvPr id="492564" name="Text Box 20">
            <a:extLst>
              <a:ext uri="{FF2B5EF4-FFF2-40B4-BE49-F238E27FC236}">
                <a16:creationId xmlns:a16="http://schemas.microsoft.com/office/drawing/2014/main" id="{CC73BA84-D0EA-A34C-95B6-A4A1560552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570413" y="5875338"/>
            <a:ext cx="39195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orbel" panose="020B0503020204020204" pitchFamily="34" charset="0"/>
                <a:ea typeface="ＭＳ Ｐゴシック" panose="020B0600070205080204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Corbel" panose="020B0503020204020204" pitchFamily="34" charset="0"/>
                <a:ea typeface="ＭＳ Ｐゴシック" panose="020B0600070205080204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Corbel" panose="020B0503020204020204" pitchFamily="34" charset="0"/>
                <a:ea typeface="ＭＳ Ｐゴシック" panose="020B0600070205080204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Corbel" panose="020B0503020204020204" pitchFamily="34" charset="0"/>
                <a:ea typeface="ＭＳ Ｐゴシック" panose="020B0600070205080204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Corbel" panose="020B0503020204020204" pitchFamily="3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orbel" panose="020B0503020204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en-US" sz="1800" b="1">
                <a:solidFill>
                  <a:srgbClr val="FF00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anose="030F0902030302020204" pitchFamily="66" charset="0"/>
              </a:rPr>
              <a:t>semi-inclusive</a:t>
            </a:r>
            <a:r>
              <a:rPr lang="en-US" altLang="en-US" sz="1800">
                <a:effectLst>
                  <a:outerShdw blurRad="38100" dist="38100" dir="2700000" algn="tl">
                    <a:srgbClr val="4E5B6F"/>
                  </a:outerShdw>
                </a:effectLst>
                <a:latin typeface="Comic Sans MS" panose="030F0902030302020204" pitchFamily="66" charset="0"/>
              </a:rPr>
              <a:t> DIS: </a:t>
            </a:r>
            <a:r>
              <a:rPr lang="en-US" altLang="en-US" sz="1800" b="1">
                <a:solidFill>
                  <a:srgbClr val="FF00FF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Comic Sans MS" panose="030F0902030302020204" pitchFamily="66" charset="0"/>
              </a:rPr>
              <a:t>e’+h </a:t>
            </a:r>
            <a:r>
              <a:rPr lang="en-US" altLang="en-US" sz="1800">
                <a:effectLst>
                  <a:outerShdw blurRad="38100" dist="38100" dir="2700000" algn="tl">
                    <a:srgbClr val="4E5B6F"/>
                  </a:outerShdw>
                </a:effectLst>
                <a:latin typeface="Comic Sans MS" panose="030F0902030302020204" pitchFamily="66" charset="0"/>
              </a:rPr>
              <a:t>info used</a:t>
            </a:r>
            <a:endParaRPr lang="en-GB" altLang="en-US" sz="1800">
              <a:effectLst>
                <a:outerShdw blurRad="38100" dist="38100" dir="2700000" algn="tl">
                  <a:srgbClr val="4E5B6F"/>
                </a:outerShdw>
              </a:effectLst>
              <a:latin typeface="Comic Sans MS" panose="030F0902030302020204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22AEB1FD-B839-614E-A1FD-9F80FD928FDD}"/>
                  </a:ext>
                </a:extLst>
              </p:cNvPr>
              <p:cNvSpPr txBox="1"/>
              <p:nvPr/>
            </p:nvSpPr>
            <p:spPr>
              <a:xfrm>
                <a:off x="3040396" y="1168674"/>
                <a:ext cx="1574983" cy="34099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i="1" smtClean="0">
                                  <a:solidFill>
                                    <a:srgbClr val="FF93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rgbClr val="FF9300"/>
                                  </a:solidFill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i="1" smtClean="0">
                                  <a:solidFill>
                                    <a:srgbClr val="FF93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  <m:r>
                                <a:rPr lang="en-US" b="0" i="1" smtClean="0">
                                  <a:solidFill>
                                    <a:srgbClr val="FF93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b>
                          </m:sSub>
                        </m:e>
                      </m:acc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acc>
                        <m:accPr>
                          <m:chr m:val="⃖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0432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rgbClr val="0432FF"/>
                                  </a:solidFill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0432FF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sub>
                          </m:sSub>
                        </m:e>
                      </m:acc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=1/2</m:t>
                      </m:r>
                    </m:oMath>
                  </m:oMathPara>
                </a14:m>
                <a:endParaRPr lang="en-US" dirty="0" err="1">
                  <a:latin typeface="Comic Sans MS" panose="030F0902030302020204" pitchFamily="66" charset="0"/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22AEB1FD-B839-614E-A1FD-9F80FD928F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40396" y="1168674"/>
                <a:ext cx="1574983" cy="340991"/>
              </a:xfrm>
              <a:prstGeom prst="rect">
                <a:avLst/>
              </a:prstGeom>
              <a:blipFill>
                <a:blip r:embed="rId30"/>
                <a:stretch>
                  <a:fillRect l="-1600" r="-2400" b="-1785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C5C67BCC-E4A8-F444-98ED-276F3A5E917F}"/>
                  </a:ext>
                </a:extLst>
              </p:cNvPr>
              <p:cNvSpPr txBox="1"/>
              <p:nvPr/>
            </p:nvSpPr>
            <p:spPr>
              <a:xfrm>
                <a:off x="3750269" y="1584049"/>
                <a:ext cx="849400" cy="340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⃖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0432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rgbClr val="0432FF"/>
                                  </a:solidFill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0432FF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sub>
                          </m:sSub>
                        </m:e>
                      </m:acc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⃖"/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00B050"/>
                                  </a:solidFill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en-US" dirty="0" err="1">
                  <a:latin typeface="Comic Sans MS" panose="030F0902030302020204" pitchFamily="66" charset="0"/>
                </a:endParaRPr>
              </a:p>
            </p:txBody>
          </p:sp>
        </mc:Choice>
        <mc:Fallback xmlns=""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C5C67BCC-E4A8-F444-98ED-276F3A5E91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50269" y="1584049"/>
                <a:ext cx="849400" cy="340221"/>
              </a:xfrm>
              <a:prstGeom prst="rect">
                <a:avLst/>
              </a:prstGeom>
              <a:blipFill>
                <a:blip r:embed="rId31"/>
                <a:stretch>
                  <a:fillRect l="-4412" b="-142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F5B85599-C4B3-914A-BE1D-781EC23DBB5E}"/>
                  </a:ext>
                </a:extLst>
              </p:cNvPr>
              <p:cNvSpPr txBox="1"/>
              <p:nvPr/>
            </p:nvSpPr>
            <p:spPr>
              <a:xfrm>
                <a:off x="3402176" y="2118202"/>
                <a:ext cx="1222258" cy="30187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1/2</m:t>
                          </m:r>
                        </m:sub>
                      </m:sSub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~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en-US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 err="1">
                  <a:latin typeface="Comic Sans MS" panose="030F0902030302020204" pitchFamily="66" charset="0"/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F5B85599-C4B3-914A-BE1D-781EC23DBB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02176" y="2118202"/>
                <a:ext cx="1222258" cy="301878"/>
              </a:xfrm>
              <a:prstGeom prst="rect">
                <a:avLst/>
              </a:prstGeom>
              <a:blipFill>
                <a:blip r:embed="rId32"/>
                <a:stretch>
                  <a:fillRect l="-1031" r="-5155"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10CF8D4A-ABCE-6B4B-8930-91D38695F0D7}"/>
                  </a:ext>
                </a:extLst>
              </p:cNvPr>
              <p:cNvSpPr txBox="1"/>
              <p:nvPr/>
            </p:nvSpPr>
            <p:spPr>
              <a:xfrm>
                <a:off x="7220511" y="1155970"/>
                <a:ext cx="1661352" cy="34099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i="1" smtClean="0">
                                  <a:solidFill>
                                    <a:srgbClr val="FF93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rgbClr val="FF9300"/>
                                  </a:solidFill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i="1" smtClean="0">
                                  <a:solidFill>
                                    <a:srgbClr val="FF93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  <m:r>
                                <a:rPr lang="en-US" b="0" i="1" smtClean="0">
                                  <a:solidFill>
                                    <a:srgbClr val="FF93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∗</m:t>
                              </m:r>
                            </m:sub>
                          </m:sSub>
                        </m:e>
                      </m:acc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 </m:t>
                      </m:r>
                      <m:acc>
                        <m:accPr>
                          <m:chr m:val="⃗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0432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rgbClr val="0432FF"/>
                                  </a:solidFill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0432FF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sub>
                          </m:sSub>
                        </m:e>
                      </m:acc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=3/2</m:t>
                      </m:r>
                    </m:oMath>
                  </m:oMathPara>
                </a14:m>
                <a:endParaRPr lang="en-US" dirty="0" err="1">
                  <a:latin typeface="Comic Sans MS" panose="030F0902030302020204" pitchFamily="66" charset="0"/>
                </a:endParaRPr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10CF8D4A-ABCE-6B4B-8930-91D38695F0D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20511" y="1155970"/>
                <a:ext cx="1661352" cy="340991"/>
              </a:xfrm>
              <a:prstGeom prst="rect">
                <a:avLst/>
              </a:prstGeom>
              <a:blipFill>
                <a:blip r:embed="rId38"/>
                <a:stretch>
                  <a:fillRect l="-1527" r="-763" b="-2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313855C5-E636-BD45-BC69-C2D4FA6E2C48}"/>
                  </a:ext>
                </a:extLst>
              </p:cNvPr>
              <p:cNvSpPr txBox="1"/>
              <p:nvPr/>
            </p:nvSpPr>
            <p:spPr>
              <a:xfrm>
                <a:off x="7865068" y="1571345"/>
                <a:ext cx="1022524" cy="340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0432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rgbClr val="0432FF"/>
                                  </a:solidFill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0432FF"/>
                                  </a:solidFill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sub>
                          </m:sSub>
                        </m:e>
                      </m:acc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=−</m:t>
                      </m:r>
                      <m:acc>
                        <m:accPr>
                          <m:chr m:val="⃗"/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𝑆</m:t>
                              </m:r>
                            </m:e>
                            <m:sub>
                              <m:r>
                                <a:rPr lang="en-US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en-US" dirty="0" err="1">
                  <a:latin typeface="Comic Sans MS" panose="030F0902030302020204" pitchFamily="66" charset="0"/>
                </a:endParaRPr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313855C5-E636-BD45-BC69-C2D4FA6E2C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65068" y="1571345"/>
                <a:ext cx="1022524" cy="340221"/>
              </a:xfrm>
              <a:prstGeom prst="rect">
                <a:avLst/>
              </a:prstGeom>
              <a:blipFill>
                <a:blip r:embed="rId39"/>
                <a:stretch>
                  <a:fillRect l="-2439" b="-142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1470F1DB-02F9-324C-9724-209F6AACA77F}"/>
                  </a:ext>
                </a:extLst>
              </p:cNvPr>
              <p:cNvSpPr txBox="1"/>
              <p:nvPr/>
            </p:nvSpPr>
            <p:spPr>
              <a:xfrm>
                <a:off x="7658493" y="2105498"/>
                <a:ext cx="1227580" cy="30187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3/2</m:t>
                          </m:r>
                        </m:sub>
                      </m:sSub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~</m:t>
                      </m:r>
                      <m:sSup>
                        <m:sSupPr>
                          <m:ctrlP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  <m:sup>
                          <m:r>
                            <a:rPr lang="en-US" b="0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US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dirty="0" err="1">
                  <a:latin typeface="Comic Sans MS" panose="030F0902030302020204" pitchFamily="66" charset="0"/>
                </a:endParaRPr>
              </a:p>
            </p:txBody>
          </p:sp>
        </mc:Choice>
        <mc:Fallback xmlns="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1470F1DB-02F9-324C-9724-209F6AACA7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58493" y="2105498"/>
                <a:ext cx="1227580" cy="301878"/>
              </a:xfrm>
              <a:prstGeom prst="rect">
                <a:avLst/>
              </a:prstGeom>
              <a:blipFill>
                <a:blip r:embed="rId40"/>
                <a:stretch>
                  <a:fillRect l="-1020" r="-5102" b="-2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6DBA57C-41F1-5D47-851C-CB2F7F7D1E6B}"/>
                  </a:ext>
                </a:extLst>
              </p:cNvPr>
              <p:cNvSpPr txBox="1"/>
              <p:nvPr/>
            </p:nvSpPr>
            <p:spPr>
              <a:xfrm>
                <a:off x="3576347" y="3959781"/>
                <a:ext cx="2018053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𝜟</m:t>
                      </m:r>
                      <m:r>
                        <a:rPr lang="en-US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𝒒</m:t>
                      </m:r>
                      <m:r>
                        <a:rPr lang="en-US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400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𝒒</m:t>
                          </m:r>
                        </m:e>
                        <m:sup>
                          <m:r>
                            <a:rPr lang="en-US" sz="2400" b="1" i="1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  <m:r>
                        <a:rPr lang="en-US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𝒒</m:t>
                          </m:r>
                        </m:e>
                        <m:sup>
                          <m:r>
                            <a:rPr lang="en-US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US" sz="2400" b="1" dirty="0" err="1">
                  <a:latin typeface="Comic Sans MS" panose="030F0902030302020204" pitchFamily="66" charset="0"/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96DBA57C-41F1-5D47-851C-CB2F7F7D1E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76347" y="3959781"/>
                <a:ext cx="2018053" cy="369332"/>
              </a:xfrm>
              <a:prstGeom prst="rect">
                <a:avLst/>
              </a:prstGeom>
              <a:blipFill>
                <a:blip r:embed="rId42"/>
                <a:stretch>
                  <a:fillRect l="-1250" b="-2413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36225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5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925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492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492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92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925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925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92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2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925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925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92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2561" grpId="0"/>
      <p:bldP spid="492563" grpId="0"/>
      <p:bldP spid="492564" grpId="0"/>
      <p:bldP spid="27" grpId="0"/>
      <p:bldP spid="28" grpId="0"/>
      <p:bldP spid="29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 descr="A1-others_color_with_Q2_panel.eps"/>
          <p:cNvPicPr>
            <a:picLocks noChangeAspect="1"/>
          </p:cNvPicPr>
          <p:nvPr/>
        </p:nvPicPr>
        <p:blipFill>
          <a:blip r:embed="rId4"/>
          <a:srcRect b="15504"/>
          <a:stretch>
            <a:fillRect/>
          </a:stretch>
        </p:blipFill>
        <p:spPr bwMode="auto">
          <a:xfrm>
            <a:off x="69850" y="606425"/>
            <a:ext cx="4114800" cy="579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7CB1532-E673-B64C-8E6B-9E50FBBBE5B3}" type="slidenum">
              <a:rPr lang="it-IT"/>
              <a:pPr>
                <a:defRPr/>
              </a:pPr>
              <a:t>37</a:t>
            </a:fld>
            <a:endParaRPr lang="it-IT"/>
          </a:p>
        </p:txBody>
      </p:sp>
      <p:sp>
        <p:nvSpPr>
          <p:cNvPr id="26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CTEQ - Summer School, July 2019</a:t>
            </a:r>
            <a:endParaRPr lang="it-IT"/>
          </a:p>
        </p:txBody>
      </p:sp>
      <p:sp>
        <p:nvSpPr>
          <p:cNvPr id="27" name="Date Placeholder 4"/>
          <p:cNvSpPr>
            <a:spLocks noGrp="1"/>
          </p:cNvSpPr>
          <p:nvPr>
            <p:ph type="dt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E.C. Aschenauer</a:t>
            </a:r>
            <a:endParaRPr lang="it-IT"/>
          </a:p>
        </p:txBody>
      </p:sp>
      <p:sp>
        <p:nvSpPr>
          <p:cNvPr id="54784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dirty="0"/>
              <a:t>How to go from Asymmetries to Structure Functions</a:t>
            </a:r>
            <a:endParaRPr lang="en-GB" dirty="0"/>
          </a:p>
        </p:txBody>
      </p:sp>
      <p:graphicFrame>
        <p:nvGraphicFramePr>
          <p:cNvPr id="54784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58016241"/>
              </p:ext>
            </p:extLst>
          </p:nvPr>
        </p:nvGraphicFramePr>
        <p:xfrm>
          <a:off x="4979988" y="1330142"/>
          <a:ext cx="2514600" cy="558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8152" name="Equation" r:id="rId5" imgW="2514600" imgH="558720" progId="Equation.DSMT4">
                  <p:embed/>
                </p:oleObj>
              </mc:Choice>
              <mc:Fallback>
                <p:oleObj name="Equation" r:id="rId5" imgW="2514600" imgH="558720" progId="Equation.DSMT4">
                  <p:embed/>
                  <p:pic>
                    <p:nvPicPr>
                      <p:cNvPr id="547843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79988" y="1330142"/>
                        <a:ext cx="2514600" cy="558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47844" name="Text Box 4"/>
          <p:cNvSpPr txBox="1">
            <a:spLocks noChangeArrowheads="1"/>
          </p:cNvSpPr>
          <p:nvPr/>
        </p:nvSpPr>
        <p:spPr bwMode="auto">
          <a:xfrm>
            <a:off x="4916488" y="1057092"/>
            <a:ext cx="31019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800">
                <a:effectLst>
                  <a:outerShdw blurRad="38100" dist="38100" dir="2700000" algn="tl">
                    <a:srgbClr val="DDDDDD"/>
                  </a:outerShdw>
                </a:effectLst>
                <a:latin typeface="Comic Sans MS" charset="0"/>
              </a:rPr>
              <a:t>Combine p and d to get n:</a:t>
            </a:r>
            <a:endParaRPr lang="en-GB" sz="1800">
              <a:effectLst>
                <a:outerShdw blurRad="38100" dist="38100" dir="2700000" algn="tl">
                  <a:srgbClr val="DDDDDD"/>
                </a:outerShdw>
              </a:effectLst>
              <a:latin typeface="Comic Sans MS" charset="0"/>
            </a:endParaRPr>
          </a:p>
        </p:txBody>
      </p:sp>
      <p:sp>
        <p:nvSpPr>
          <p:cNvPr id="547845" name="Text Box 5"/>
          <p:cNvSpPr txBox="1">
            <a:spLocks noChangeArrowheads="1"/>
          </p:cNvSpPr>
          <p:nvPr/>
        </p:nvSpPr>
        <p:spPr bwMode="auto">
          <a:xfrm>
            <a:off x="4930775" y="1884179"/>
            <a:ext cx="9112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800">
                <a:effectLst>
                  <a:outerShdw blurRad="38100" dist="38100" dir="2700000" algn="tl">
                    <a:srgbClr val="DDDDDD"/>
                  </a:outerShdw>
                </a:effectLst>
                <a:latin typeface="Comic Sans MS" charset="0"/>
              </a:rPr>
              <a:t>or </a:t>
            </a:r>
            <a:r>
              <a:rPr lang="en-US" sz="1800" baseline="30000">
                <a:effectLst>
                  <a:outerShdw blurRad="38100" dist="38100" dir="2700000" algn="tl">
                    <a:srgbClr val="DDDDDD"/>
                  </a:outerShdw>
                </a:effectLst>
                <a:latin typeface="Comic Sans MS" charset="0"/>
              </a:rPr>
              <a:t>3</a:t>
            </a:r>
            <a:r>
              <a:rPr lang="en-US" sz="1800">
                <a:effectLst>
                  <a:outerShdw blurRad="38100" dist="38100" dir="2700000" algn="tl">
                    <a:srgbClr val="DDDDDD"/>
                  </a:outerShdw>
                </a:effectLst>
                <a:latin typeface="Comic Sans MS" charset="0"/>
              </a:rPr>
              <a:t>He</a:t>
            </a:r>
            <a:endParaRPr lang="en-GB" sz="1800">
              <a:effectLst>
                <a:outerShdw blurRad="38100" dist="38100" dir="2700000" algn="tl">
                  <a:srgbClr val="DDDDDD"/>
                </a:outerShdw>
              </a:effectLst>
              <a:latin typeface="Comic Sans MS" charset="0"/>
            </a:endParaRPr>
          </a:p>
        </p:txBody>
      </p:sp>
      <p:graphicFrame>
        <p:nvGraphicFramePr>
          <p:cNvPr id="547846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0540460"/>
              </p:ext>
            </p:extLst>
          </p:nvPr>
        </p:nvGraphicFramePr>
        <p:xfrm>
          <a:off x="4978400" y="2255654"/>
          <a:ext cx="1943100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8153" name="Equation" r:id="rId7" imgW="1942920" imgH="393480" progId="Equation.DSMT4">
                  <p:embed/>
                </p:oleObj>
              </mc:Choice>
              <mc:Fallback>
                <p:oleObj name="Equation" r:id="rId7" imgW="1942920" imgH="393480" progId="Equation.DSMT4">
                  <p:embed/>
                  <p:pic>
                    <p:nvPicPr>
                      <p:cNvPr id="547846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78400" y="2255654"/>
                        <a:ext cx="1943100" cy="3937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47851" name="Text Box 11"/>
          <p:cNvSpPr txBox="1">
            <a:spLocks noChangeArrowheads="1"/>
          </p:cNvSpPr>
          <p:nvPr/>
        </p:nvSpPr>
        <p:spPr bwMode="auto">
          <a:xfrm>
            <a:off x="1222787" y="6310118"/>
            <a:ext cx="2117887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200" dirty="0">
                <a:effectLst>
                  <a:outerShdw blurRad="38100" dist="38100" dir="2700000" algn="tl">
                    <a:srgbClr val="DDDDDD"/>
                  </a:outerShdw>
                </a:effectLst>
                <a:latin typeface="Comic Sans MS" charset="0"/>
              </a:rPr>
              <a:t>Compass: hep-ex/0609038</a:t>
            </a:r>
            <a:endParaRPr lang="en-GB" sz="1200" dirty="0">
              <a:effectLst>
                <a:outerShdw blurRad="38100" dist="38100" dir="2700000" algn="tl">
                  <a:srgbClr val="DDDDDD"/>
                </a:outerShdw>
              </a:effectLst>
              <a:latin typeface="Comic Sans MS" charset="0"/>
            </a:endParaRPr>
          </a:p>
        </p:txBody>
      </p:sp>
      <p:sp>
        <p:nvSpPr>
          <p:cNvPr id="547852" name="Text Box 12"/>
          <p:cNvSpPr txBox="1">
            <a:spLocks noChangeArrowheads="1"/>
          </p:cNvSpPr>
          <p:nvPr/>
        </p:nvSpPr>
        <p:spPr bwMode="auto">
          <a:xfrm>
            <a:off x="1287874" y="6540305"/>
            <a:ext cx="2071401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sz="1200">
                <a:effectLst>
                  <a:outerShdw blurRad="38100" dist="38100" dir="2700000" algn="tl">
                    <a:srgbClr val="DDDDDD"/>
                  </a:outerShdw>
                </a:effectLst>
                <a:latin typeface="Comic Sans MS" charset="0"/>
              </a:rPr>
              <a:t>Hermes: hep-ex/0609039</a:t>
            </a:r>
            <a:endParaRPr lang="en-GB" sz="1200">
              <a:effectLst>
                <a:outerShdw blurRad="38100" dist="38100" dir="2700000" algn="tl">
                  <a:srgbClr val="DDDDDD"/>
                </a:outerShdw>
              </a:effectLst>
              <a:latin typeface="Comic Sans MS" charset="0"/>
            </a:endParaRPr>
          </a:p>
        </p:txBody>
      </p:sp>
      <p:grpSp>
        <p:nvGrpSpPr>
          <p:cNvPr id="2" name="Group 19"/>
          <p:cNvGrpSpPr>
            <a:grpSpLocks/>
          </p:cNvGrpSpPr>
          <p:nvPr/>
        </p:nvGrpSpPr>
        <p:grpSpPr bwMode="auto">
          <a:xfrm>
            <a:off x="625230" y="4985959"/>
            <a:ext cx="7685087" cy="1085850"/>
            <a:chOff x="159" y="2154"/>
            <a:chExt cx="4841" cy="684"/>
          </a:xfrm>
        </p:grpSpPr>
        <p:sp>
          <p:nvSpPr>
            <p:cNvPr id="547860" name="Rectangle 20"/>
            <p:cNvSpPr>
              <a:spLocks noChangeArrowheads="1"/>
            </p:cNvSpPr>
            <p:nvPr/>
          </p:nvSpPr>
          <p:spPr bwMode="auto">
            <a:xfrm>
              <a:off x="159" y="2154"/>
              <a:ext cx="4841" cy="68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pPr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charset="0"/>
              </a:endParaRPr>
            </a:p>
          </p:txBody>
        </p:sp>
        <p:graphicFrame>
          <p:nvGraphicFramePr>
            <p:cNvPr id="16391" name="Object 7"/>
            <p:cNvGraphicFramePr>
              <a:graphicFrameLocks noChangeAspect="1"/>
            </p:cNvGraphicFramePr>
            <p:nvPr/>
          </p:nvGraphicFramePr>
          <p:xfrm>
            <a:off x="224" y="2154"/>
            <a:ext cx="4736" cy="68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8154" name="Equation" r:id="rId9" imgW="7518240" imgH="1079280" progId="Equation.DSMT4">
                    <p:embed/>
                  </p:oleObj>
                </mc:Choice>
                <mc:Fallback>
                  <p:oleObj name="Equation" r:id="rId9" imgW="7518240" imgH="1079280" progId="Equation.DSMT4">
                    <p:embed/>
                    <p:pic>
                      <p:nvPicPr>
                        <p:cNvPr id="16391" name="Object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0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24" y="2154"/>
                          <a:ext cx="4736" cy="68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pic>
        <p:nvPicPr>
          <p:cNvPr id="33" name="Picture 32" descr="xg-2panels_color.eps"/>
          <p:cNvPicPr>
            <a:picLocks noChangeAspect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93507" y="669925"/>
            <a:ext cx="4210050" cy="533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" name="Picture 35" descr="lara.g1_long-14a.eps"/>
          <p:cNvPicPr>
            <a:picLocks noChangeAspect="1"/>
          </p:cNvPicPr>
          <p:nvPr/>
        </p:nvPicPr>
        <p:blipFill>
          <a:blip r:embed="rId12"/>
          <a:srcRect b="15504"/>
          <a:stretch>
            <a:fillRect/>
          </a:stretch>
        </p:blipFill>
        <p:spPr bwMode="auto">
          <a:xfrm>
            <a:off x="40952" y="604838"/>
            <a:ext cx="4113212" cy="579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72498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60000" y="60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87 0 L 0.25087 0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7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7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7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7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7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478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478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47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7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478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478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547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7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478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5478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47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7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5478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5478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547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7844" grpId="0"/>
      <p:bldP spid="547845" grpId="0"/>
      <p:bldP spid="547851" grpId="0"/>
      <p:bldP spid="547851" grpId="1"/>
      <p:bldP spid="547852" grpId="0"/>
      <p:bldP spid="547852" grpId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42" r="7448" b="4062"/>
          <a:stretch/>
        </p:blipFill>
        <p:spPr>
          <a:xfrm>
            <a:off x="569144" y="745081"/>
            <a:ext cx="7626589" cy="5308587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E.C. Aschenauer</a:t>
            </a:r>
            <a:endParaRPr lang="en-US" dirty="0"/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1160019" y="-116510"/>
            <a:ext cx="7313613" cy="634852"/>
          </a:xfrm>
          <a:prstGeom prst="rect">
            <a:avLst/>
          </a:prstGeom>
          <a:scene3d>
            <a:camera prst="orthographicFront"/>
            <a:lightRig rig="chilly" dir="t"/>
          </a:scene3d>
          <a:sp3d extrusionH="12700">
            <a:extrusionClr>
              <a:schemeClr val="bg1"/>
            </a:extrusionClr>
          </a:sp3d>
        </p:spPr>
        <p:txBody>
          <a:bodyPr vert="horz" lIns="91440" tIns="45720" rIns="91440" bIns="45720" rtlCol="0" anchor="b">
            <a:noAutofit/>
            <a:sp3d extrusionH="12700">
              <a:extrusionClr>
                <a:schemeClr val="bg1"/>
              </a:extrusion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ts val="56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>
              <a:ln>
                <a:noFill/>
              </a:ln>
              <a:gradFill>
                <a:gsLst>
                  <a:gs pos="5000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5400000" scaled="0"/>
              </a:gradFill>
              <a:effectLst>
                <a:outerShdw blurRad="50800" dist="38100" dir="2700000" algn="br">
                  <a:srgbClr val="000000">
                    <a:alpha val="43000"/>
                  </a:srgbClr>
                </a:outerShdw>
              </a:effectLst>
              <a:uLnTx/>
              <a:uFillTx/>
              <a:latin typeface="Comic Sans MS"/>
              <a:ea typeface="+mj-ea"/>
              <a:cs typeface="Comic Sans M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  <a:reflection stA="50000" endPos="50000" dist="12700" dir="5400000" sy="-100000" algn="bl" rotWithShape="0"/>
                </a:effectLst>
                <a:latin typeface="Comic Sans MS"/>
                <a:cs typeface="Comic Sans MS"/>
              </a:rPr>
              <a:t>present </a:t>
            </a:r>
            <a:r>
              <a:rPr lang="en-US" dirty="0" err="1"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  <a:reflection stA="50000" endPos="50000" dist="12700" dir="5400000" sy="-100000" algn="bl" rotWithShape="0"/>
                </a:effectLst>
                <a:latin typeface="Comic Sans MS"/>
                <a:cs typeface="Comic Sans MS"/>
              </a:rPr>
              <a:t>vs</a:t>
            </a:r>
            <a:r>
              <a:rPr lang="en-US" dirty="0"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  <a:reflection stA="50000" endPos="50000" dist="12700" dir="5400000" sy="-100000" algn="bl" rotWithShape="0"/>
                </a:effectLst>
                <a:latin typeface="Comic Sans MS"/>
                <a:cs typeface="Comic Sans MS"/>
              </a:rPr>
              <a:t> </a:t>
            </a:r>
            <a:r>
              <a:rPr lang="en-US" cap="none" dirty="0"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  <a:reflection stA="50000" endPos="50000" dist="12700" dir="5400000" sy="-100000" algn="bl" rotWithShape="0"/>
                </a:effectLst>
                <a:latin typeface="Comic Sans MS"/>
                <a:cs typeface="Comic Sans MS"/>
              </a:rPr>
              <a:t>EIC</a:t>
            </a:r>
            <a:r>
              <a:rPr lang="en-US" dirty="0"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  <a:reflection stA="50000" endPos="50000" dist="12700" dir="5400000" sy="-100000" algn="bl" rotWithShape="0"/>
                </a:effectLst>
                <a:latin typeface="Comic Sans MS"/>
                <a:cs typeface="Comic Sans MS"/>
              </a:rPr>
              <a:t> kinematic coverage</a:t>
            </a:r>
            <a:endParaRPr lang="en-US" dirty="0">
              <a:effectLst>
                <a:outerShdw blurRad="50800" dist="38100" dir="2700000" algn="br">
                  <a:srgbClr val="000000">
                    <a:alpha val="43000"/>
                  </a:srgbClr>
                </a:outerShdw>
                <a:reflection stA="50000" endPos="50000" dist="12700" dir="5400000" sy="-100000" algn="bl" rotWithShape="0"/>
              </a:effectLst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DFF1-6A7E-5841-980E-96BA788216E4}" type="slidenum">
              <a:rPr lang="en-US" smtClean="0"/>
              <a:pPr/>
              <a:t>38</a:t>
            </a:fld>
            <a:endParaRPr lang="en-US"/>
          </a:p>
        </p:txBody>
      </p:sp>
      <p:sp>
        <p:nvSpPr>
          <p:cNvPr id="18" name="Pfeil nach links 15"/>
          <p:cNvSpPr/>
          <p:nvPr/>
        </p:nvSpPr>
        <p:spPr>
          <a:xfrm>
            <a:off x="1600431" y="5412593"/>
            <a:ext cx="2866421" cy="151462"/>
          </a:xfrm>
          <a:prstGeom prst="leftArrow">
            <a:avLst>
              <a:gd name="adj1" fmla="val 50000"/>
              <a:gd name="adj2" fmla="val 72856"/>
            </a:avLst>
          </a:prstGeom>
          <a:gradFill flip="none" rotWithShape="1">
            <a:gsLst>
              <a:gs pos="39000">
                <a:srgbClr val="FF0000"/>
              </a:gs>
              <a:gs pos="100000">
                <a:srgbClr val="FFFFFF"/>
              </a:gs>
            </a:gsLst>
            <a:lin ang="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feld 16"/>
          <p:cNvSpPr txBox="1"/>
          <p:nvPr/>
        </p:nvSpPr>
        <p:spPr>
          <a:xfrm>
            <a:off x="1280371" y="4916685"/>
            <a:ext cx="2013165" cy="461665"/>
          </a:xfrm>
          <a:prstGeom prst="rect">
            <a:avLst/>
          </a:prstGeom>
          <a:solidFill>
            <a:srgbClr val="FF0000">
              <a:alpha val="26000"/>
            </a:srgbClr>
          </a:solidFill>
          <a:ln w="28575">
            <a:solidFill>
              <a:srgbClr val="FF0000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EIC extends x coverage</a:t>
            </a:r>
          </a:p>
          <a:p>
            <a:pPr algn="ctr"/>
            <a:r>
              <a:rPr lang="en-US" sz="1200" b="1" dirty="0"/>
              <a:t>by </a:t>
            </a:r>
            <a:r>
              <a:rPr lang="en-US" sz="1200" dirty="0"/>
              <a:t>~</a:t>
            </a:r>
            <a:r>
              <a:rPr lang="en-US" sz="1200" b="1" dirty="0"/>
              <a:t>2 decades </a:t>
            </a:r>
          </a:p>
        </p:txBody>
      </p:sp>
      <p:sp>
        <p:nvSpPr>
          <p:cNvPr id="20" name="Pfeil nach links 6"/>
          <p:cNvSpPr/>
          <p:nvPr/>
        </p:nvSpPr>
        <p:spPr>
          <a:xfrm rot="5400000">
            <a:off x="3781869" y="3905756"/>
            <a:ext cx="2341147" cy="183918"/>
          </a:xfrm>
          <a:prstGeom prst="leftArrow">
            <a:avLst>
              <a:gd name="adj1" fmla="val 50000"/>
              <a:gd name="adj2" fmla="val 72856"/>
            </a:avLst>
          </a:prstGeom>
          <a:gradFill flip="none" rotWithShape="1">
            <a:gsLst>
              <a:gs pos="39000">
                <a:srgbClr val="0000FF"/>
              </a:gs>
              <a:gs pos="100000">
                <a:srgbClr val="FFFFFF"/>
              </a:gs>
            </a:gsLst>
            <a:lin ang="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feld 7"/>
          <p:cNvSpPr txBox="1"/>
          <p:nvPr/>
        </p:nvSpPr>
        <p:spPr>
          <a:xfrm>
            <a:off x="4816833" y="1686880"/>
            <a:ext cx="1765870" cy="338554"/>
          </a:xfrm>
          <a:prstGeom prst="rect">
            <a:avLst/>
          </a:prstGeom>
          <a:solidFill>
            <a:srgbClr val="0000FF">
              <a:alpha val="25000"/>
            </a:srgbClr>
          </a:solidFill>
          <a:ln w="28575">
            <a:solidFill>
              <a:srgbClr val="0000FF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likewise for Q</a:t>
            </a:r>
            <a:r>
              <a:rPr lang="en-US" sz="1600" b="1" baseline="30000" dirty="0"/>
              <a:t>2</a:t>
            </a:r>
            <a:r>
              <a:rPr lang="en-US" sz="1400" dirty="0"/>
              <a:t> 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CTEQ - Summer School, July 2019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1816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6" presetClass="emp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2000" fill="hold"/>
                                        <p:tgtEl>
                                          <p:spTgt spid="1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6" presetClass="emp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5" dur="2000" fill="hold"/>
                                        <p:tgtEl>
                                          <p:spTgt spid="2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8" grpId="1" animBg="1"/>
      <p:bldP spid="19" grpId="0" animBg="1"/>
      <p:bldP spid="20" grpId="0" animBg="1"/>
      <p:bldP spid="20" grpId="1" animBg="1"/>
      <p:bldP spid="21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0F0C5BC-E7ED-7949-AD15-9DD914AEB3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E.C. Aschenauer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1E3CA3-F006-CB43-93EE-3D49A2A3CA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CTEQ - Summer School, July 2019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BE1E83-F3FD-CB41-AC91-156BE256C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39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2DC22037-9347-6344-9F4F-DCBB6DBAC8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is separating quark flavors important?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35B3BF3-6623-D841-AD67-75F13C6EB61E}"/>
              </a:ext>
            </a:extLst>
          </p:cNvPr>
          <p:cNvSpPr txBox="1"/>
          <p:nvPr/>
        </p:nvSpPr>
        <p:spPr>
          <a:xfrm>
            <a:off x="407661" y="717780"/>
            <a:ext cx="6728893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0000FF"/>
              </a:buClr>
            </a:pPr>
            <a:r>
              <a:rPr lang="en-US" sz="1400" dirty="0">
                <a:solidFill>
                  <a:srgbClr val="0000FF"/>
                </a:solidFill>
                <a:latin typeface="Comic Sans MS"/>
                <a:cs typeface="Comic Sans MS"/>
              </a:rPr>
              <a:t>Why is separating quark flavors important?</a:t>
            </a:r>
          </a:p>
          <a:p>
            <a:pPr marL="285750" indent="-285750">
              <a:buClr>
                <a:srgbClr val="0000FF"/>
              </a:buClr>
              <a:buFont typeface="Wingdings" charset="2"/>
              <a:buChar char="Ø"/>
            </a:pPr>
            <a:r>
              <a:rPr lang="en-US" sz="1400" dirty="0">
                <a:solidFill>
                  <a:srgbClr val="322F31"/>
                </a:solidFill>
                <a:latin typeface="Comic Sans MS" panose="030F0902030302020204" pitchFamily="66" charset="0"/>
                <a:cs typeface="Comic Sans MS"/>
                <a:sym typeface="Wingdings"/>
              </a:rPr>
              <a:t>nuclear structure is encoded in </a:t>
            </a:r>
            <a:r>
              <a:rPr lang="en-US" sz="1400" dirty="0" err="1">
                <a:solidFill>
                  <a:srgbClr val="322F31"/>
                </a:solidFill>
                <a:latin typeface="Comic Sans MS" panose="030F0902030302020204" pitchFamily="66" charset="0"/>
                <a:cs typeface="Comic Sans MS"/>
                <a:sym typeface="Wingdings"/>
              </a:rPr>
              <a:t>parton</a:t>
            </a:r>
            <a:r>
              <a:rPr lang="en-US" sz="1400" dirty="0">
                <a:solidFill>
                  <a:srgbClr val="322F31"/>
                </a:solidFill>
                <a:latin typeface="Comic Sans MS" panose="030F0902030302020204" pitchFamily="66" charset="0"/>
                <a:cs typeface="Comic Sans MS"/>
                <a:sym typeface="Wingdings"/>
              </a:rPr>
              <a:t> distribution functions</a:t>
            </a:r>
          </a:p>
          <a:p>
            <a:pPr marL="285750" indent="-285750">
              <a:buClr>
                <a:srgbClr val="0000FF"/>
              </a:buClr>
              <a:buFont typeface="Wingdings" charset="2"/>
              <a:buChar char="Ø"/>
            </a:pPr>
            <a:r>
              <a:rPr lang="en-US" sz="1400" dirty="0">
                <a:solidFill>
                  <a:srgbClr val="322F31"/>
                </a:solidFill>
                <a:latin typeface="Comic Sans MS" panose="030F0902030302020204" pitchFamily="66" charset="0"/>
                <a:cs typeface="Comic Sans MS"/>
                <a:sym typeface="Wingdings"/>
              </a:rPr>
              <a:t>understand </a:t>
            </a:r>
            <a:r>
              <a:rPr lang="en-US" sz="1400" dirty="0">
                <a:effectLst/>
                <a:latin typeface="Comic Sans MS" panose="030F0902030302020204" pitchFamily="66" charset="0"/>
              </a:rPr>
              <a:t>dynamics of the quark-antiquark fluctuations</a:t>
            </a:r>
          </a:p>
          <a:p>
            <a:pPr marL="285750" indent="-285750">
              <a:buClr>
                <a:srgbClr val="0000FF"/>
              </a:buClr>
              <a:buFont typeface="Wingdings" pitchFamily="2" charset="2"/>
              <a:buChar char="Ø"/>
            </a:pPr>
            <a:r>
              <a:rPr lang="en-US" sz="1400" dirty="0">
                <a:effectLst/>
                <a:latin typeface="Comic Sans MS" panose="030F0902030302020204" pitchFamily="66" charset="0"/>
              </a:rPr>
              <a:t>flavor asymmetry in the light quark sea in the proton</a:t>
            </a:r>
          </a:p>
          <a:p>
            <a:pPr>
              <a:buClr>
                <a:srgbClr val="0000FF"/>
              </a:buClr>
            </a:pPr>
            <a:r>
              <a:rPr lang="en-US" sz="1400" dirty="0">
                <a:solidFill>
                  <a:srgbClr val="322F31"/>
                </a:solidFill>
                <a:effectLst/>
                <a:latin typeface="Comic Sans MS" panose="030F0902030302020204" pitchFamily="66" charset="0"/>
                <a:cs typeface="Comic Sans MS"/>
              </a:rPr>
              <a:t>   </a:t>
            </a:r>
            <a:r>
              <a:rPr lang="en-US" sz="1400" dirty="0">
                <a:solidFill>
                  <a:srgbClr val="0000FF"/>
                </a:solidFill>
                <a:effectLst/>
                <a:latin typeface="Comic Sans MS" panose="030F0902030302020204" pitchFamily="66" charset="0"/>
                <a:cs typeface="Comic Sans MS"/>
              </a:rPr>
              <a:t>unpolarized:</a:t>
            </a:r>
            <a:r>
              <a:rPr lang="en-US" sz="1400" dirty="0">
                <a:solidFill>
                  <a:srgbClr val="322F31"/>
                </a:solidFill>
                <a:effectLst/>
                <a:latin typeface="Comic Sans MS" panose="030F0902030302020204" pitchFamily="66" charset="0"/>
                <a:cs typeface="Comic Sans MS"/>
              </a:rPr>
              <a:t> </a:t>
            </a:r>
            <a:r>
              <a:rPr lang="en-US" sz="1400" dirty="0" err="1">
                <a:solidFill>
                  <a:srgbClr val="322F31"/>
                </a:solidFill>
                <a:effectLst/>
                <a:latin typeface="Comic Sans MS" panose="030F0902030302020204" pitchFamily="66" charset="0"/>
                <a:cs typeface="Comic Sans MS"/>
              </a:rPr>
              <a:t>ubar</a:t>
            </a:r>
            <a:r>
              <a:rPr lang="en-US" sz="1400" dirty="0">
                <a:solidFill>
                  <a:srgbClr val="322F31"/>
                </a:solidFill>
                <a:effectLst/>
                <a:latin typeface="Comic Sans MS" panose="030F0902030302020204" pitchFamily="66" charset="0"/>
                <a:cs typeface="Comic Sans MS"/>
              </a:rPr>
              <a:t> &lt; </a:t>
            </a:r>
            <a:r>
              <a:rPr lang="en-US" sz="1400" dirty="0" err="1">
                <a:solidFill>
                  <a:srgbClr val="322F31"/>
                </a:solidFill>
                <a:effectLst/>
                <a:latin typeface="Comic Sans MS" panose="030F0902030302020204" pitchFamily="66" charset="0"/>
                <a:cs typeface="Comic Sans MS"/>
              </a:rPr>
              <a:t>dbar</a:t>
            </a:r>
            <a:r>
              <a:rPr lang="en-US" sz="1400" dirty="0">
                <a:solidFill>
                  <a:srgbClr val="322F31"/>
                </a:solidFill>
                <a:latin typeface="Comic Sans MS" panose="030F0902030302020204" pitchFamily="66" charset="0"/>
                <a:cs typeface="Comic Sans MS"/>
              </a:rPr>
              <a:t> </a:t>
            </a:r>
            <a:r>
              <a:rPr lang="en-US" sz="1400" dirty="0">
                <a:solidFill>
                  <a:srgbClr val="FF00FF"/>
                </a:solidFill>
                <a:effectLst/>
                <a:latin typeface="Comic Sans MS" panose="030F0902030302020204" pitchFamily="66" charset="0"/>
                <a:cs typeface="Comic Sans MS"/>
              </a:rPr>
              <a:t>Helicity: </a:t>
            </a:r>
            <a:r>
              <a:rPr lang="en-US" sz="1400" dirty="0" err="1">
                <a:solidFill>
                  <a:srgbClr val="FF00FF"/>
                </a:solidFill>
                <a:effectLst/>
                <a:latin typeface="Symbol" pitchFamily="2" charset="2"/>
                <a:cs typeface="Comic Sans MS"/>
              </a:rPr>
              <a:t>D</a:t>
            </a:r>
            <a:r>
              <a:rPr lang="en-US" sz="1400" dirty="0" err="1">
                <a:solidFill>
                  <a:srgbClr val="FF00FF"/>
                </a:solidFill>
                <a:effectLst/>
                <a:latin typeface="Comic Sans MS" panose="030F0902030302020204" pitchFamily="66" charset="0"/>
                <a:cs typeface="Comic Sans MS"/>
              </a:rPr>
              <a:t>ubar</a:t>
            </a:r>
            <a:r>
              <a:rPr lang="en-US" sz="1400" dirty="0">
                <a:solidFill>
                  <a:srgbClr val="FF00FF"/>
                </a:solidFill>
                <a:effectLst/>
                <a:latin typeface="Comic Sans MS" panose="030F0902030302020204" pitchFamily="66" charset="0"/>
                <a:cs typeface="Comic Sans MS"/>
              </a:rPr>
              <a:t> </a:t>
            </a:r>
            <a:r>
              <a:rPr lang="en-US" sz="1400" dirty="0">
                <a:solidFill>
                  <a:srgbClr val="FF00FF"/>
                </a:solidFill>
                <a:latin typeface="Comic Sans MS" panose="030F0902030302020204" pitchFamily="66" charset="0"/>
                <a:cs typeface="Comic Sans MS"/>
              </a:rPr>
              <a:t>&gt; </a:t>
            </a:r>
            <a:r>
              <a:rPr lang="en-US" sz="1400" dirty="0" err="1">
                <a:solidFill>
                  <a:srgbClr val="FF00FF"/>
                </a:solidFill>
                <a:latin typeface="Symbol" pitchFamily="2" charset="2"/>
                <a:cs typeface="Comic Sans MS"/>
              </a:rPr>
              <a:t>D</a:t>
            </a:r>
            <a:r>
              <a:rPr lang="en-US" sz="1400" dirty="0" err="1">
                <a:solidFill>
                  <a:srgbClr val="FF00FF"/>
                </a:solidFill>
                <a:latin typeface="Comic Sans MS" panose="030F0902030302020204" pitchFamily="66" charset="0"/>
                <a:cs typeface="Comic Sans MS"/>
              </a:rPr>
              <a:t>dbar</a:t>
            </a:r>
            <a:r>
              <a:rPr lang="en-US" sz="1400" dirty="0">
                <a:solidFill>
                  <a:srgbClr val="FF00FF"/>
                </a:solidFill>
                <a:latin typeface="Comic Sans MS" panose="030F0902030302020204" pitchFamily="66" charset="0"/>
                <a:cs typeface="Comic Sans MS"/>
              </a:rPr>
              <a:t> </a:t>
            </a:r>
            <a:r>
              <a:rPr lang="en-US" sz="1400" dirty="0">
                <a:solidFill>
                  <a:srgbClr val="00B050"/>
                </a:solidFill>
                <a:latin typeface="Comic Sans MS" panose="030F0902030302020204" pitchFamily="66" charset="0"/>
                <a:cs typeface="Comic Sans MS"/>
              </a:rPr>
              <a:t>TMDs: ?????</a:t>
            </a:r>
            <a:endParaRPr lang="en-US" sz="1400" dirty="0">
              <a:solidFill>
                <a:srgbClr val="00B050"/>
              </a:solidFill>
              <a:effectLst/>
              <a:latin typeface="Comic Sans MS" panose="030F0902030302020204" pitchFamily="66" charset="0"/>
              <a:cs typeface="Comic Sans MS"/>
            </a:endParaRPr>
          </a:p>
          <a:p>
            <a:pPr marL="285750" indent="-285750" algn="ctr">
              <a:buClr>
                <a:srgbClr val="0000FF"/>
              </a:buClr>
              <a:buFont typeface="Wingdings" charset="2"/>
              <a:buChar char="Ø"/>
            </a:pPr>
            <a:r>
              <a:rPr lang="en-US" sz="1400" dirty="0">
                <a:solidFill>
                  <a:srgbClr val="322F31"/>
                </a:solidFill>
                <a:latin typeface="Comic Sans MS" panose="030F0902030302020204" pitchFamily="66" charset="0"/>
                <a:cs typeface="Comic Sans MS"/>
              </a:rPr>
              <a:t>shape of polarized sea-quark PDFs critical for quark contribution to spin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53E11C65-6DAA-5440-8709-82A70A84194C}"/>
              </a:ext>
            </a:extLst>
          </p:cNvPr>
          <p:cNvGrpSpPr/>
          <p:nvPr/>
        </p:nvGrpSpPr>
        <p:grpSpPr>
          <a:xfrm>
            <a:off x="438112" y="2221968"/>
            <a:ext cx="2832029" cy="2628776"/>
            <a:chOff x="223931" y="2529886"/>
            <a:chExt cx="2867220" cy="2744783"/>
          </a:xfrm>
        </p:grpSpPr>
        <p:pic>
          <p:nvPicPr>
            <p:cNvPr id="20" name="Picture 19" descr="running-deltas-band.eps">
              <a:extLst>
                <a:ext uri="{FF2B5EF4-FFF2-40B4-BE49-F238E27FC236}">
                  <a16:creationId xmlns:a16="http://schemas.microsoft.com/office/drawing/2014/main" id="{75C84F14-5B1A-1B4A-AF9B-5060BAF038D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182" r="12511" b="3065"/>
            <a:stretch/>
          </p:blipFill>
          <p:spPr>
            <a:xfrm>
              <a:off x="223931" y="2529886"/>
              <a:ext cx="2867220" cy="2744783"/>
            </a:xfrm>
            <a:prstGeom prst="rect">
              <a:avLst/>
            </a:prstGeom>
          </p:spPr>
        </p:pic>
        <p:graphicFrame>
          <p:nvGraphicFramePr>
            <p:cNvPr id="21" name="Object 2">
              <a:extLst>
                <a:ext uri="{FF2B5EF4-FFF2-40B4-BE49-F238E27FC236}">
                  <a16:creationId xmlns:a16="http://schemas.microsoft.com/office/drawing/2014/main" id="{A8284832-D87A-D044-912E-AB58958100F4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1651011" y="2642678"/>
            <a:ext cx="1288962" cy="35436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5265" name="Equation" r:id="rId4" imgW="3276600" imgH="901700" progId="Equation.DSMT4">
                    <p:embed/>
                  </p:oleObj>
                </mc:Choice>
                <mc:Fallback>
                  <p:oleObj name="Equation" r:id="rId4" imgW="3276600" imgH="901700" progId="Equation.DSMT4">
                    <p:embed/>
                    <p:pic>
                      <p:nvPicPr>
                        <p:cNvPr id="21" name="Object 2">
                          <a:extLst>
                            <a:ext uri="{FF2B5EF4-FFF2-40B4-BE49-F238E27FC236}">
                              <a16:creationId xmlns:a16="http://schemas.microsoft.com/office/drawing/2014/main" id="{A8284832-D87A-D044-912E-AB58958100F4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51011" y="2642678"/>
                          <a:ext cx="1288962" cy="354360"/>
                        </a:xfrm>
                        <a:prstGeom prst="rect">
                          <a:avLst/>
                        </a:prstGeom>
                        <a:noFill/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22" name="Object 21">
            <a:extLst>
              <a:ext uri="{FF2B5EF4-FFF2-40B4-BE49-F238E27FC236}">
                <a16:creationId xmlns:a16="http://schemas.microsoft.com/office/drawing/2014/main" id="{8140FC3F-4FCD-2548-A367-51ACEA6B69BC}"/>
              </a:ext>
            </a:extLst>
          </p:cNvPr>
          <p:cNvGraphicFramePr>
            <a:graphicFrameLocks noChangeAspect="1"/>
          </p:cNvGraphicFramePr>
          <p:nvPr/>
        </p:nvGraphicFramePr>
        <p:xfrm>
          <a:off x="843902" y="4783369"/>
          <a:ext cx="2397125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266" name="Equation" r:id="rId6" imgW="1917700" imgH="355600" progId="Equation.DSMT4">
                  <p:embed/>
                </p:oleObj>
              </mc:Choice>
              <mc:Fallback>
                <p:oleObj name="Equation" r:id="rId6" imgW="1917700" imgH="355600" progId="Equation.DSMT4">
                  <p:embed/>
                  <p:pic>
                    <p:nvPicPr>
                      <p:cNvPr id="22" name="Object 21">
                        <a:extLst>
                          <a:ext uri="{FF2B5EF4-FFF2-40B4-BE49-F238E27FC236}">
                            <a16:creationId xmlns:a16="http://schemas.microsoft.com/office/drawing/2014/main" id="{8140FC3F-4FCD-2548-A367-51ACEA6B69B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843902" y="4783369"/>
                        <a:ext cx="2397125" cy="444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22">
            <a:extLst>
              <a:ext uri="{FF2B5EF4-FFF2-40B4-BE49-F238E27FC236}">
                <a16:creationId xmlns:a16="http://schemas.microsoft.com/office/drawing/2014/main" id="{721AC004-6814-1643-9941-7C29CBE88F1A}"/>
              </a:ext>
            </a:extLst>
          </p:cNvPr>
          <p:cNvGraphicFramePr>
            <a:graphicFrameLocks noChangeAspect="1"/>
          </p:cNvGraphicFramePr>
          <p:nvPr/>
        </p:nvGraphicFramePr>
        <p:xfrm>
          <a:off x="1054123" y="5259516"/>
          <a:ext cx="1889125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267" name="Equation" r:id="rId8" imgW="1511300" imgH="355600" progId="Equation.DSMT4">
                  <p:embed/>
                </p:oleObj>
              </mc:Choice>
              <mc:Fallback>
                <p:oleObj name="Equation" r:id="rId8" imgW="1511300" imgH="355600" progId="Equation.DSMT4">
                  <p:embed/>
                  <p:pic>
                    <p:nvPicPr>
                      <p:cNvPr id="23" name="Object 22">
                        <a:extLst>
                          <a:ext uri="{FF2B5EF4-FFF2-40B4-BE49-F238E27FC236}">
                            <a16:creationId xmlns:a16="http://schemas.microsoft.com/office/drawing/2014/main" id="{721AC004-6814-1643-9941-7C29CBE88F1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1054123" y="5259516"/>
                        <a:ext cx="1889125" cy="4445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AutoShape 49">
            <a:extLst>
              <a:ext uri="{FF2B5EF4-FFF2-40B4-BE49-F238E27FC236}">
                <a16:creationId xmlns:a16="http://schemas.microsoft.com/office/drawing/2014/main" id="{63E31FC6-C2D1-6045-8E19-B6B3318756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741353" y="5150806"/>
            <a:ext cx="482646" cy="221790"/>
          </a:xfrm>
          <a:prstGeom prst="curvedRightArrow">
            <a:avLst>
              <a:gd name="adj1" fmla="val 24848"/>
              <a:gd name="adj2" fmla="val 49697"/>
              <a:gd name="adj3" fmla="val 33333"/>
            </a:avLst>
          </a:prstGeom>
          <a:gradFill rotWithShape="1">
            <a:gsLst>
              <a:gs pos="0">
                <a:schemeClr val="bg1"/>
              </a:gs>
              <a:gs pos="50000">
                <a:srgbClr val="0432FF"/>
              </a:gs>
              <a:gs pos="100000">
                <a:schemeClr val="bg1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normAutofit fontScale="55000" lnSpcReduction="20000"/>
            <a:scene3d>
              <a:camera prst="orthographicFront">
                <a:rot lat="0" lon="60000" rev="0"/>
              </a:camera>
              <a:lightRig rig="threePt" dir="t"/>
            </a:scene3d>
          </a:bodyPr>
          <a:lstStyle/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CC64028-15CD-B245-BEC1-521A4A963ED6}"/>
              </a:ext>
            </a:extLst>
          </p:cNvPr>
          <p:cNvSpPr txBox="1"/>
          <p:nvPr/>
        </p:nvSpPr>
        <p:spPr>
          <a:xfrm>
            <a:off x="4493093" y="2629275"/>
            <a:ext cx="4301402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Symbol" pitchFamily="2" charset="2"/>
              </a:rPr>
              <a:t>DS</a:t>
            </a:r>
            <a:r>
              <a:rPr lang="en-US" sz="1400" dirty="0">
                <a:latin typeface="Comic Sans MS" panose="030F0902030302020204" pitchFamily="66" charset="0"/>
              </a:rPr>
              <a:t> does not converge at low x </a:t>
            </a:r>
            <a:endParaRPr lang="en-US" sz="1400" dirty="0">
              <a:solidFill>
                <a:srgbClr val="FFFF00"/>
              </a:solidFill>
              <a:latin typeface="Comic Sans MS" panose="030F0902030302020204" pitchFamily="66" charset="0"/>
              <a:sym typeface="Wingdings"/>
            </a:endParaRPr>
          </a:p>
          <a:p>
            <a:pPr marL="285750" indent="-285750">
              <a:buClr>
                <a:srgbClr val="0432FF"/>
              </a:buClr>
              <a:buFont typeface="Wingdings" pitchFamily="2" charset="2"/>
              <a:buChar char="Ø"/>
            </a:pPr>
            <a:r>
              <a:rPr lang="en-US" sz="1400" dirty="0">
                <a:latin typeface="Comic Sans MS" panose="030F0902030302020204" pitchFamily="66" charset="0"/>
                <a:sym typeface="Wingdings"/>
              </a:rPr>
              <a:t>due to current constrains put in the fits</a:t>
            </a:r>
          </a:p>
          <a:p>
            <a:pPr marL="285750" indent="-285750">
              <a:buClr>
                <a:srgbClr val="0432FF"/>
              </a:buClr>
              <a:buFont typeface="Wingdings" pitchFamily="2" charset="2"/>
              <a:buChar char="Ø"/>
            </a:pPr>
            <a:r>
              <a:rPr lang="en-US" sz="1400" dirty="0">
                <a:latin typeface="Comic Sans MS" panose="030F0902030302020204" pitchFamily="66" charset="0"/>
                <a:ea typeface="Comic Sans MS" charset="0"/>
                <a:cs typeface="Comic Sans MS" charset="0"/>
              </a:rPr>
              <a:t>strangeness was identified to be one of the least known quantities </a:t>
            </a:r>
          </a:p>
          <a:p>
            <a:pPr marL="742950" lvl="1" indent="-285750">
              <a:buClr>
                <a:srgbClr val="0432FF"/>
              </a:buClr>
              <a:buFont typeface="Wingdings" pitchFamily="2" charset="2"/>
              <a:buChar char="Ø"/>
            </a:pPr>
            <a:r>
              <a:rPr lang="en-US" sz="1200" dirty="0">
                <a:latin typeface="Comic Sans MS" panose="030F0902030302020204" pitchFamily="66" charset="0"/>
                <a:ea typeface="Comic Sans MS" charset="0"/>
                <a:cs typeface="Comic Sans MS" charset="0"/>
              </a:rPr>
              <a:t>both unpolarized and polarized</a:t>
            </a:r>
            <a:endParaRPr lang="en-US" sz="1400" dirty="0">
              <a:latin typeface="Comic Sans MS" panose="030F0902030302020204" pitchFamily="66" charset="0"/>
            </a:endParaRPr>
          </a:p>
          <a:p>
            <a:pPr marL="285750" indent="-285750">
              <a:buClr>
                <a:srgbClr val="0432FF"/>
              </a:buClr>
              <a:buFont typeface="Wingdings" pitchFamily="2" charset="2"/>
              <a:buChar char="Ø"/>
            </a:pPr>
            <a:endParaRPr lang="en-US" sz="1400" dirty="0">
              <a:latin typeface="Comic Sans MS" panose="030F0902030302020204" pitchFamily="66" charset="0"/>
            </a:endParaRP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3D2AB5E4-DABD-A94A-8A14-8B0DB9E3AA23}"/>
              </a:ext>
            </a:extLst>
          </p:cNvPr>
          <p:cNvGrpSpPr/>
          <p:nvPr/>
        </p:nvGrpSpPr>
        <p:grpSpPr>
          <a:xfrm>
            <a:off x="3655488" y="3742367"/>
            <a:ext cx="4960311" cy="2550225"/>
            <a:chOff x="3655488" y="3963079"/>
            <a:chExt cx="4960311" cy="2550225"/>
          </a:xfrm>
        </p:grpSpPr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580F1BD5-1650-0B4A-A6A7-6AA79A7E922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/>
            <a:srcRect l="4628" t="12196"/>
            <a:stretch/>
          </p:blipFill>
          <p:spPr>
            <a:xfrm>
              <a:off x="4724781" y="3963079"/>
              <a:ext cx="3891018" cy="2550225"/>
            </a:xfrm>
            <a:prstGeom prst="rect">
              <a:avLst/>
            </a:prstGeom>
          </p:spPr>
        </p:pic>
        <p:pic>
          <p:nvPicPr>
            <p:cNvPr id="27" name="Bild 9" descr="latex-image-1.pdf">
              <a:extLst>
                <a:ext uri="{FF2B5EF4-FFF2-40B4-BE49-F238E27FC236}">
                  <a16:creationId xmlns:a16="http://schemas.microsoft.com/office/drawing/2014/main" id="{6F55B80C-FA2C-6747-8704-5A0ACE5FBD37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7026368" y="4084397"/>
              <a:ext cx="1249680" cy="1727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28" name="Gerade Verbindung 13">
              <a:extLst>
                <a:ext uri="{FF2B5EF4-FFF2-40B4-BE49-F238E27FC236}">
                  <a16:creationId xmlns:a16="http://schemas.microsoft.com/office/drawing/2014/main" id="{4E454099-403C-E44D-AB6D-BB377331914B}"/>
                </a:ext>
              </a:extLst>
            </p:cNvPr>
            <p:cNvCxnSpPr/>
            <p:nvPr/>
          </p:nvCxnSpPr>
          <p:spPr bwMode="auto">
            <a:xfrm flipH="1" flipV="1">
              <a:off x="6076994" y="4692092"/>
              <a:ext cx="12673" cy="1579324"/>
            </a:xfrm>
            <a:prstGeom prst="line">
              <a:avLst/>
            </a:prstGeom>
            <a:ln w="34925"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Gerade Verbindung mit Pfeil 15">
              <a:extLst>
                <a:ext uri="{FF2B5EF4-FFF2-40B4-BE49-F238E27FC236}">
                  <a16:creationId xmlns:a16="http://schemas.microsoft.com/office/drawing/2014/main" id="{8928672A-6939-AC49-BD68-2D37E79B7613}"/>
                </a:ext>
              </a:extLst>
            </p:cNvPr>
            <p:cNvCxnSpPr/>
            <p:nvPr/>
          </p:nvCxnSpPr>
          <p:spPr bwMode="auto">
            <a:xfrm>
              <a:off x="6089666" y="5252725"/>
              <a:ext cx="571500" cy="1587"/>
            </a:xfrm>
            <a:prstGeom prst="straightConnector1">
              <a:avLst/>
            </a:prstGeom>
            <a:ln w="31750">
              <a:solidFill>
                <a:schemeClr val="tx1"/>
              </a:solidFill>
              <a:tailEnd type="triangle" w="lg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feld 16">
              <a:extLst>
                <a:ext uri="{FF2B5EF4-FFF2-40B4-BE49-F238E27FC236}">
                  <a16:creationId xmlns:a16="http://schemas.microsoft.com/office/drawing/2014/main" id="{184A1DC9-B71A-EF43-B43E-B2DC728D5EE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037431" y="4736016"/>
              <a:ext cx="677289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1200" dirty="0">
                  <a:latin typeface="Comic Sans MS" charset="0"/>
                  <a:ea typeface="Comic Sans MS" charset="0"/>
                  <a:cs typeface="Comic Sans MS" charset="0"/>
                </a:rPr>
                <a:t>SIDIS</a:t>
              </a:r>
            </a:p>
            <a:p>
              <a:pPr algn="ctr"/>
              <a:r>
                <a:rPr lang="en-US" sz="1200" dirty="0">
                  <a:latin typeface="Comic Sans MS" charset="0"/>
                  <a:ea typeface="Comic Sans MS" charset="0"/>
                  <a:cs typeface="Comic Sans MS" charset="0"/>
                </a:rPr>
                <a:t>data</a:t>
              </a:r>
            </a:p>
          </p:txBody>
        </p: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53562686-CB74-9040-96C9-708718ECE177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7278291" y="4563578"/>
              <a:ext cx="526791" cy="275236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triangle" w="med" len="med"/>
              <a:tailEnd type="none"/>
            </a:ln>
            <a:effectLst/>
          </p:spPr>
        </p:cxn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DE8D120B-A0F7-5C45-AEA7-2D701FC66E7A}"/>
                </a:ext>
              </a:extLst>
            </p:cNvPr>
            <p:cNvSpPr txBox="1"/>
            <p:nvPr/>
          </p:nvSpPr>
          <p:spPr>
            <a:xfrm>
              <a:off x="7722408" y="4223115"/>
              <a:ext cx="67678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>
                  <a:solidFill>
                    <a:srgbClr val="FF0000"/>
                  </a:solidFill>
                  <a:latin typeface="Comic Sans MS" panose="030F0902030302020204" pitchFamily="66" charset="0"/>
                </a:rPr>
                <a:t>from </a:t>
              </a:r>
            </a:p>
            <a:p>
              <a:pPr algn="ctr"/>
              <a:r>
                <a:rPr lang="en-US" sz="1200" dirty="0">
                  <a:solidFill>
                    <a:srgbClr val="FF0000"/>
                  </a:solidFill>
                  <a:latin typeface="Comic Sans MS" panose="030F0902030302020204" pitchFamily="66" charset="0"/>
                </a:rPr>
                <a:t>SIDIS</a:t>
              </a:r>
            </a:p>
            <a:p>
              <a:pPr algn="ctr"/>
              <a:r>
                <a:rPr lang="en-US" sz="1200" dirty="0">
                  <a:solidFill>
                    <a:srgbClr val="FF0000"/>
                  </a:solidFill>
                  <a:latin typeface="Comic Sans MS" panose="030F0902030302020204" pitchFamily="66" charset="0"/>
                </a:rPr>
                <a:t>K-data</a:t>
              </a:r>
            </a:p>
          </p:txBody>
        </p: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BDE32319-F8D1-3C49-BF22-3F52F9FED2B5}"/>
                </a:ext>
              </a:extLst>
            </p:cNvPr>
            <p:cNvCxnSpPr/>
            <p:nvPr/>
          </p:nvCxnSpPr>
          <p:spPr bwMode="auto">
            <a:xfrm>
              <a:off x="7457910" y="5592657"/>
              <a:ext cx="528996" cy="176831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00B050"/>
              </a:solidFill>
              <a:prstDash val="solid"/>
              <a:round/>
              <a:headEnd type="triangle" w="med" len="med"/>
              <a:tailEnd type="none"/>
            </a:ln>
            <a:effectLst/>
          </p:spPr>
        </p:cxn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94B3518A-6377-694F-9939-987CEBE65071}"/>
                </a:ext>
              </a:extLst>
            </p:cNvPr>
            <p:cNvSpPr txBox="1"/>
            <p:nvPr/>
          </p:nvSpPr>
          <p:spPr>
            <a:xfrm>
              <a:off x="7730152" y="5428981"/>
              <a:ext cx="869149" cy="83099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>
                  <a:solidFill>
                    <a:srgbClr val="00B050"/>
                  </a:solidFill>
                  <a:latin typeface="Comic Sans MS" panose="030F0902030302020204" pitchFamily="66" charset="0"/>
                </a:rPr>
                <a:t>indirect </a:t>
              </a:r>
            </a:p>
            <a:p>
              <a:pPr algn="ctr"/>
              <a:r>
                <a:rPr lang="en-US" sz="1200" dirty="0">
                  <a:solidFill>
                    <a:srgbClr val="00B050"/>
                  </a:solidFill>
                  <a:latin typeface="Comic Sans MS" panose="030F0902030302020204" pitchFamily="66" charset="0"/>
                </a:rPr>
                <a:t>from</a:t>
              </a:r>
            </a:p>
            <a:p>
              <a:pPr algn="ctr"/>
              <a:r>
                <a:rPr lang="en-US" sz="1200" dirty="0">
                  <a:solidFill>
                    <a:srgbClr val="00B050"/>
                  </a:solidFill>
                  <a:latin typeface="Comic Sans MS" panose="030F0902030302020204" pitchFamily="66" charset="0"/>
                </a:rPr>
                <a:t>inclusive </a:t>
              </a:r>
            </a:p>
            <a:p>
              <a:pPr algn="ctr"/>
              <a:r>
                <a:rPr lang="en-US" sz="1200" dirty="0">
                  <a:solidFill>
                    <a:srgbClr val="00B050"/>
                  </a:solidFill>
                  <a:latin typeface="Comic Sans MS" panose="030F0902030302020204" pitchFamily="66" charset="0"/>
                </a:rPr>
                <a:t>DIS-data</a:t>
              </a:r>
            </a:p>
          </p:txBody>
        </p: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54A8AFE2-7BB8-E442-8316-2B6D4857492B}"/>
                </a:ext>
              </a:extLst>
            </p:cNvPr>
            <p:cNvCxnSpPr>
              <a:cxnSpLocks/>
            </p:cNvCxnSpPr>
            <p:nvPr/>
          </p:nvCxnSpPr>
          <p:spPr bwMode="auto">
            <a:xfrm flipH="1">
              <a:off x="4646648" y="5405460"/>
              <a:ext cx="675691" cy="462225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chemeClr val="tx1"/>
              </a:solidFill>
              <a:prstDash val="solid"/>
              <a:round/>
              <a:headEnd type="triangle" w="med" len="med"/>
              <a:tailEnd type="none"/>
            </a:ln>
            <a:effectLst/>
          </p:spPr>
        </p:cxn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728D7C79-1720-484D-B680-052962820FC0}"/>
                </a:ext>
              </a:extLst>
            </p:cNvPr>
            <p:cNvSpPr txBox="1"/>
            <p:nvPr/>
          </p:nvSpPr>
          <p:spPr>
            <a:xfrm>
              <a:off x="3787580" y="5582153"/>
              <a:ext cx="1067921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dirty="0">
                  <a:latin typeface="Comic Sans MS" panose="030F0902030302020204" pitchFamily="66" charset="0"/>
                </a:rPr>
                <a:t>1</a:t>
              </a:r>
              <a:r>
                <a:rPr lang="en-US" sz="1200" baseline="30000" dirty="0">
                  <a:latin typeface="Comic Sans MS" panose="030F0902030302020204" pitchFamily="66" charset="0"/>
                </a:rPr>
                <a:t>st</a:t>
              </a:r>
              <a:r>
                <a:rPr lang="en-US" sz="1200" dirty="0">
                  <a:latin typeface="Comic Sans MS" panose="030F0902030302020204" pitchFamily="66" charset="0"/>
                </a:rPr>
                <a:t> moment</a:t>
              </a:r>
            </a:p>
            <a:p>
              <a:pPr algn="ctr"/>
              <a:r>
                <a:rPr lang="en-US" sz="1200" dirty="0">
                  <a:latin typeface="Comic Sans MS" panose="030F0902030302020204" pitchFamily="66" charset="0"/>
                </a:rPr>
                <a:t>constrained </a:t>
              </a:r>
            </a:p>
            <a:p>
              <a:pPr algn="ctr"/>
              <a:r>
                <a:rPr lang="en-US" sz="1200" dirty="0">
                  <a:latin typeface="Comic Sans MS" panose="030F0902030302020204" pitchFamily="66" charset="0"/>
                </a:rPr>
                <a:t>by 3F-D</a:t>
              </a:r>
            </a:p>
          </p:txBody>
        </p:sp>
        <p:graphicFrame>
          <p:nvGraphicFramePr>
            <p:cNvPr id="37" name="Object 36">
              <a:extLst>
                <a:ext uri="{FF2B5EF4-FFF2-40B4-BE49-F238E27FC236}">
                  <a16:creationId xmlns:a16="http://schemas.microsoft.com/office/drawing/2014/main" id="{3C379266-9650-AB44-993A-56463E692570}"/>
                </a:ext>
              </a:extLst>
            </p:cNvPr>
            <p:cNvGraphicFramePr>
              <a:graphicFrameLocks noChangeAspect="1"/>
            </p:cNvGraphicFramePr>
            <p:nvPr/>
          </p:nvGraphicFramePr>
          <p:xfrm>
            <a:off x="3655488" y="6157116"/>
            <a:ext cx="1346200" cy="2286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5268" name="Equation" r:id="rId12" imgW="1346200" imgH="228600" progId="Equation.DSMT4">
                    <p:embed/>
                  </p:oleObj>
                </mc:Choice>
                <mc:Fallback>
                  <p:oleObj name="Equation" r:id="rId12" imgW="1346200" imgH="228600" progId="Equation.DSMT4">
                    <p:embed/>
                    <p:pic>
                      <p:nvPicPr>
                        <p:cNvPr id="37" name="Object 36">
                          <a:extLst>
                            <a:ext uri="{FF2B5EF4-FFF2-40B4-BE49-F238E27FC236}">
                              <a16:creationId xmlns:a16="http://schemas.microsoft.com/office/drawing/2014/main" id="{3C379266-9650-AB44-993A-56463E692570}"/>
                            </a:ext>
                          </a:extLst>
                        </p:cNvPr>
                        <p:cNvPicPr/>
                        <p:nvPr/>
                      </p:nvPicPr>
                      <p:blipFill>
                        <a:blip r:embed="rId13"/>
                        <a:stretch>
                          <a:fillRect/>
                        </a:stretch>
                      </p:blipFill>
                      <p:spPr>
                        <a:xfrm>
                          <a:off x="3655488" y="6157116"/>
                          <a:ext cx="1346200" cy="2286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val="3207548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D589356-8B1E-2A41-97D9-715B2FF4DA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E.C. Aschenauer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C26AD74-8EF8-C84B-B9B3-71DC19F1B8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CTEQ - Summer School, July 2019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43BCF5-57E8-E444-81DF-FEB3CC72A5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AA729C8C-8F02-DA4F-A66D-38D82A9BA0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Cool Facts about QCD and Nuclei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ECC6E5E-25E4-5340-A6F2-0D6A6BA1E5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91515" y="801074"/>
            <a:ext cx="2540000" cy="17526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D8F26EB-6457-944A-A8DF-C11A5F8F0A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66858" y="2688193"/>
            <a:ext cx="1589314" cy="375751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C2B360B-CABA-B14A-B980-FE3FFDADC59F}"/>
              </a:ext>
            </a:extLst>
          </p:cNvPr>
          <p:cNvSpPr txBox="1"/>
          <p:nvPr/>
        </p:nvSpPr>
        <p:spPr>
          <a:xfrm>
            <a:off x="112485" y="781231"/>
            <a:ext cx="6273801" cy="56169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432FF"/>
              </a:buClr>
              <a:buFont typeface="Wingdings" pitchFamily="2" charset="2"/>
              <a:buChar char="q"/>
            </a:pPr>
            <a:r>
              <a:rPr lang="en-US" sz="1600" dirty="0">
                <a:latin typeface="Comic Sans MS" panose="030F0902030302020204" pitchFamily="66" charset="0"/>
              </a:rPr>
              <a:t>The strong force is so strong, that you can never find one quark alone (this is called </a:t>
            </a:r>
            <a:r>
              <a:rPr lang="en-US" sz="1600" dirty="0">
                <a:solidFill>
                  <a:srgbClr val="0432FF"/>
                </a:solidFill>
                <a:latin typeface="Comic Sans MS" panose="030F0902030302020204" pitchFamily="66" charset="0"/>
              </a:rPr>
              <a:t>“confinement”</a:t>
            </a:r>
            <a:r>
              <a:rPr lang="en-US" sz="1600" dirty="0">
                <a:latin typeface="Comic Sans MS" panose="030F0902030302020204" pitchFamily="66" charset="0"/>
              </a:rPr>
              <a:t>). </a:t>
            </a:r>
          </a:p>
          <a:p>
            <a:pPr>
              <a:buClr>
                <a:srgbClr val="0432FF"/>
              </a:buClr>
            </a:pPr>
            <a:endParaRPr lang="en-US" sz="1100" dirty="0">
              <a:latin typeface="Comic Sans MS" panose="030F0902030302020204" pitchFamily="66" charset="0"/>
            </a:endParaRPr>
          </a:p>
          <a:p>
            <a:pPr marL="285750" indent="-285750">
              <a:buClr>
                <a:srgbClr val="0432FF"/>
              </a:buClr>
              <a:buFont typeface="Wingdings" pitchFamily="2" charset="2"/>
              <a:buChar char="q"/>
            </a:pPr>
            <a:r>
              <a:rPr lang="en-US" sz="1600" dirty="0">
                <a:latin typeface="Comic Sans MS" panose="030F0902030302020204" pitchFamily="66" charset="0"/>
              </a:rPr>
              <a:t>When pried even a little apart, quarks experience ten tons of force pulling them together again. </a:t>
            </a:r>
          </a:p>
          <a:p>
            <a:pPr>
              <a:buClr>
                <a:srgbClr val="0432FF"/>
              </a:buClr>
            </a:pPr>
            <a:endParaRPr lang="en-US" sz="1100" dirty="0">
              <a:latin typeface="Comic Sans MS" panose="030F0902030302020204" pitchFamily="66" charset="0"/>
            </a:endParaRPr>
          </a:p>
          <a:p>
            <a:pPr marL="285750" indent="-285750">
              <a:buClr>
                <a:srgbClr val="0432FF"/>
              </a:buClr>
              <a:buFont typeface="Wingdings" pitchFamily="2" charset="2"/>
              <a:buChar char="q"/>
            </a:pPr>
            <a:r>
              <a:rPr lang="en-US" sz="1600" dirty="0">
                <a:latin typeface="Comic Sans MS" panose="030F0902030302020204" pitchFamily="66" charset="0"/>
              </a:rPr>
              <a:t>Quarks and gluons jiggle around at nearly light-speed, and extra gluons and quark/anti-quark pairs pop into existence one moment to disappear the next. </a:t>
            </a:r>
          </a:p>
          <a:p>
            <a:pPr>
              <a:buClr>
                <a:srgbClr val="0432FF"/>
              </a:buClr>
            </a:pPr>
            <a:endParaRPr lang="en-US" sz="1100" dirty="0">
              <a:latin typeface="Comic Sans MS" panose="030F0902030302020204" pitchFamily="66" charset="0"/>
            </a:endParaRPr>
          </a:p>
          <a:p>
            <a:pPr marL="285750" indent="-285750">
              <a:buClr>
                <a:srgbClr val="0432FF"/>
              </a:buClr>
              <a:buFont typeface="Wingdings" pitchFamily="2" charset="2"/>
              <a:buChar char="q"/>
            </a:pPr>
            <a:r>
              <a:rPr lang="en-US" sz="1600" dirty="0">
                <a:latin typeface="Comic Sans MS" panose="030F0902030302020204" pitchFamily="66" charset="0"/>
              </a:rPr>
              <a:t>This flurry of activity, fueled by the energy of the gluons, </a:t>
            </a:r>
            <a:r>
              <a:rPr lang="en-US" sz="1600" dirty="0">
                <a:solidFill>
                  <a:srgbClr val="0432FF"/>
                </a:solidFill>
                <a:latin typeface="Comic Sans MS" panose="030F0902030302020204" pitchFamily="66" charset="0"/>
              </a:rPr>
              <a:t>generates nearly all the mass of protons and neutrons</a:t>
            </a:r>
            <a:r>
              <a:rPr lang="en-US" sz="1600" dirty="0">
                <a:latin typeface="Comic Sans MS" panose="030F0902030302020204" pitchFamily="66" charset="0"/>
              </a:rPr>
              <a:t>, and thus ultimately of all the matter we see. </a:t>
            </a:r>
          </a:p>
          <a:p>
            <a:pPr>
              <a:buClr>
                <a:srgbClr val="0432FF"/>
              </a:buClr>
            </a:pPr>
            <a:endParaRPr lang="en-US" sz="1100" dirty="0">
              <a:latin typeface="Comic Sans MS" panose="030F0902030302020204" pitchFamily="66" charset="0"/>
            </a:endParaRPr>
          </a:p>
          <a:p>
            <a:pPr marL="285750" indent="-285750">
              <a:buClr>
                <a:srgbClr val="0432FF"/>
              </a:buClr>
              <a:buFont typeface="Wingdings" pitchFamily="2" charset="2"/>
              <a:buChar char="q"/>
            </a:pPr>
            <a:r>
              <a:rPr lang="en-US" sz="1600" dirty="0">
                <a:latin typeface="Comic Sans MS" panose="030F0902030302020204" pitchFamily="66" charset="0"/>
              </a:rPr>
              <a:t>Even the QCD “vacuum” is not truly empty. Long-distance gluonic fluctuations are an integral part. Quarks have small mass themselves, but attain an effective larger mass due to the fact that they attract these gluonic fluctuations around them. </a:t>
            </a:r>
          </a:p>
          <a:p>
            <a:pPr>
              <a:buClr>
                <a:srgbClr val="0432FF"/>
              </a:buClr>
            </a:pPr>
            <a:endParaRPr lang="en-US" sz="1100" dirty="0">
              <a:latin typeface="Comic Sans MS" panose="030F0902030302020204" pitchFamily="66" charset="0"/>
            </a:endParaRPr>
          </a:p>
          <a:p>
            <a:pPr marL="285750" indent="-285750">
              <a:buClr>
                <a:srgbClr val="0432FF"/>
              </a:buClr>
              <a:buFont typeface="Wingdings" pitchFamily="2" charset="2"/>
              <a:buChar char="q"/>
            </a:pPr>
            <a:r>
              <a:rPr lang="en-US" sz="1600" dirty="0">
                <a:latin typeface="Comic Sans MS" panose="030F0902030302020204" pitchFamily="66" charset="0"/>
              </a:rPr>
              <a:t>Nuclear physicists are trying to answer how basic properties like mass, shape, and spin come about from the flood of gluons, quark/anti-quark pairs (the “sea”), and a few ever-present quarks. </a:t>
            </a:r>
          </a:p>
        </p:txBody>
      </p:sp>
    </p:spTree>
    <p:extLst>
      <p:ext uri="{BB962C8B-B14F-4D97-AF65-F5344CB8AC3E}">
        <p14:creationId xmlns:p14="http://schemas.microsoft.com/office/powerpoint/2010/main" val="3773184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E.C. Aschenauer</a:t>
            </a:r>
          </a:p>
        </p:txBody>
      </p:sp>
      <p:sp>
        <p:nvSpPr>
          <p:cNvPr id="31" name="Footer Placeholder 3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CTEQ - Summer School, July 2019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DFF1-6A7E-5841-980E-96BA788216E4}" type="slidenum">
              <a:rPr lang="en-US" smtClean="0"/>
              <a:pPr/>
              <a:t>40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from Deep Inelastic scattering</a:t>
            </a:r>
          </a:p>
        </p:txBody>
      </p:sp>
      <p:sp>
        <p:nvSpPr>
          <p:cNvPr id="6" name="Text Box 222"/>
          <p:cNvSpPr txBox="1">
            <a:spLocks noChangeArrowheads="1"/>
          </p:cNvSpPr>
          <p:nvPr/>
        </p:nvSpPr>
        <p:spPr bwMode="auto">
          <a:xfrm>
            <a:off x="3201985" y="701675"/>
            <a:ext cx="5926137" cy="671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0" dirty="0">
                <a:effectLst>
                  <a:outerShdw blurRad="38100" dist="38100" dir="2700000" algn="tl">
                    <a:srgbClr val="DDDDDD"/>
                  </a:outerShdw>
                </a:effectLst>
                <a:latin typeface="Comic Sans MS" panose="030F0902030302020204" pitchFamily="66" charset="0"/>
              </a:rPr>
              <a:t>Correlation between detected hadron and struck </a:t>
            </a:r>
            <a:r>
              <a:rPr lang="en-US" sz="2000" b="0" dirty="0" err="1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panose="030F0902030302020204" pitchFamily="66" charset="0"/>
              </a:rPr>
              <a:t>q</a:t>
            </a:r>
            <a:r>
              <a:rPr lang="en-US" b="0" baseline="-25000" dirty="0" err="1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panose="030F0902030302020204" pitchFamily="66" charset="0"/>
              </a:rPr>
              <a:t>f</a:t>
            </a:r>
            <a:endParaRPr lang="en-US" b="0" baseline="-25000" dirty="0">
              <a:solidFill>
                <a:srgbClr val="FF0000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Comic Sans MS" panose="030F0902030302020204" pitchFamily="66" charset="0"/>
            </a:endParaRPr>
          </a:p>
          <a:p>
            <a:r>
              <a:rPr lang="en-US" b="0" baseline="-25000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panose="030F0902030302020204" pitchFamily="66" charset="0"/>
              </a:rPr>
              <a:t>         </a:t>
            </a:r>
            <a:r>
              <a:rPr lang="ja-JP" altLang="en-US" sz="1800" b="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panose="030F0902030302020204" pitchFamily="66" charset="0"/>
              </a:rPr>
              <a:t>“</a:t>
            </a:r>
            <a:r>
              <a:rPr lang="en-US" sz="1800" b="0" dirty="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panose="030F0902030302020204" pitchFamily="66" charset="0"/>
              </a:rPr>
              <a:t>Flavor – Separation</a:t>
            </a:r>
            <a:r>
              <a:rPr lang="ja-JP" altLang="en-US" sz="1800" b="0">
                <a:solidFill>
                  <a:schemeClr val="tx1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panose="030F0902030302020204" pitchFamily="66" charset="0"/>
              </a:rPr>
              <a:t>”</a:t>
            </a:r>
            <a:endParaRPr lang="en-US" sz="1800" b="0" dirty="0">
              <a:solidFill>
                <a:schemeClr val="tx1"/>
              </a:solidFill>
              <a:effectLst>
                <a:outerShdw blurRad="38100" dist="38100" dir="2700000" algn="tl">
                  <a:srgbClr val="DDDDDD"/>
                </a:outerShdw>
              </a:effectLst>
              <a:latin typeface="Comic Sans MS" panose="030F0902030302020204" pitchFamily="66" charset="0"/>
            </a:endParaRPr>
          </a:p>
        </p:txBody>
      </p:sp>
      <p:sp>
        <p:nvSpPr>
          <p:cNvPr id="7" name="Text Box 249"/>
          <p:cNvSpPr txBox="1">
            <a:spLocks noChangeArrowheads="1"/>
          </p:cNvSpPr>
          <p:nvPr/>
        </p:nvSpPr>
        <p:spPr bwMode="auto">
          <a:xfrm>
            <a:off x="3488793" y="1358345"/>
            <a:ext cx="17875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0" dirty="0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panose="030F0902030302020204" pitchFamily="66" charset="0"/>
              </a:rPr>
              <a:t>Inclusive DIS:</a:t>
            </a:r>
          </a:p>
        </p:txBody>
      </p:sp>
      <p:sp>
        <p:nvSpPr>
          <p:cNvPr id="8" name="Text Box 254"/>
          <p:cNvSpPr txBox="1">
            <a:spLocks noChangeArrowheads="1"/>
          </p:cNvSpPr>
          <p:nvPr/>
        </p:nvSpPr>
        <p:spPr bwMode="auto">
          <a:xfrm>
            <a:off x="3457021" y="1758938"/>
            <a:ext cx="230383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800" b="0">
                <a:solidFill>
                  <a:srgbClr val="0000FF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Comic Sans MS" panose="030F0902030302020204" pitchFamily="66" charset="0"/>
              </a:rPr>
              <a:t>Semi-inclusive DIS:</a:t>
            </a:r>
          </a:p>
        </p:txBody>
      </p:sp>
      <p:graphicFrame>
        <p:nvGraphicFramePr>
          <p:cNvPr id="9" name="Object 255"/>
          <p:cNvGraphicFramePr>
            <a:graphicFrameLocks noChangeAspect="1"/>
          </p:cNvGraphicFramePr>
          <p:nvPr/>
        </p:nvGraphicFramePr>
        <p:xfrm>
          <a:off x="5305963" y="1268940"/>
          <a:ext cx="3848100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085" name="Equation" r:id="rId3" imgW="3848100" imgH="444500" progId="Equation.DSMT4">
                  <p:embed/>
                </p:oleObj>
              </mc:Choice>
              <mc:Fallback>
                <p:oleObj name="Equation" r:id="rId3" imgW="3848100" imgH="444500" progId="Equation.DSMT4">
                  <p:embed/>
                  <p:pic>
                    <p:nvPicPr>
                      <p:cNvPr id="9" name="Object 25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05963" y="1268940"/>
                        <a:ext cx="3848100" cy="444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256"/>
          <p:cNvGraphicFramePr>
            <a:graphicFrameLocks noChangeAspect="1"/>
          </p:cNvGraphicFramePr>
          <p:nvPr/>
        </p:nvGraphicFramePr>
        <p:xfrm>
          <a:off x="5872682" y="1650470"/>
          <a:ext cx="2565400" cy="444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3086" name="Equation" r:id="rId5" imgW="2565400" imgH="444500" progId="Equation.DSMT4">
                  <p:embed/>
                </p:oleObj>
              </mc:Choice>
              <mc:Fallback>
                <p:oleObj name="Equation" r:id="rId5" imgW="2565400" imgH="444500" progId="Equation.DSMT4">
                  <p:embed/>
                  <p:pic>
                    <p:nvPicPr>
                      <p:cNvPr id="10" name="Object 2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872682" y="1650470"/>
                        <a:ext cx="2565400" cy="444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000000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1" name="Picture 277" descr="sidis-diagram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1" y="493707"/>
            <a:ext cx="3159125" cy="2257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27" name="Group 26"/>
          <p:cNvGrpSpPr/>
          <p:nvPr/>
        </p:nvGrpSpPr>
        <p:grpSpPr>
          <a:xfrm>
            <a:off x="574436" y="2588100"/>
            <a:ext cx="8428714" cy="4309745"/>
            <a:chOff x="574436" y="2588100"/>
            <a:chExt cx="8428714" cy="4309745"/>
          </a:xfrm>
        </p:grpSpPr>
        <p:grpSp>
          <p:nvGrpSpPr>
            <p:cNvPr id="26" name="Group 25"/>
            <p:cNvGrpSpPr/>
            <p:nvPr/>
          </p:nvGrpSpPr>
          <p:grpSpPr>
            <a:xfrm>
              <a:off x="574436" y="2588100"/>
              <a:ext cx="8249285" cy="4309745"/>
              <a:chOff x="574436" y="2588100"/>
              <a:chExt cx="8249285" cy="4309745"/>
            </a:xfrm>
          </p:grpSpPr>
          <p:pic>
            <p:nvPicPr>
              <p:cNvPr id="19" name="Picture 18"/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74436" y="2588100"/>
                <a:ext cx="8249285" cy="4309745"/>
              </a:xfrm>
              <a:prstGeom prst="rect">
                <a:avLst/>
              </a:prstGeom>
            </p:spPr>
          </p:pic>
          <p:sp>
            <p:nvSpPr>
              <p:cNvPr id="20" name="Rectangle 19"/>
              <p:cNvSpPr/>
              <p:nvPr/>
            </p:nvSpPr>
            <p:spPr bwMode="auto">
              <a:xfrm>
                <a:off x="7762639" y="2683930"/>
                <a:ext cx="475433" cy="400396"/>
              </a:xfrm>
              <a:prstGeom prst="rect">
                <a:avLst/>
              </a:prstGeom>
              <a:solidFill>
                <a:srgbClr val="0000FF"/>
              </a:solidFill>
              <a:ln w="158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>
                  <a:defRPr/>
                </a:pPr>
                <a:r>
                  <a:rPr lang="en-GB" sz="2000" dirty="0">
                    <a:solidFill>
                      <a:schemeClr val="bg1"/>
                    </a:solidFill>
                    <a:cs typeface="Arial" pitchFamily="34" charset="0"/>
                  </a:rPr>
                  <a:t>K</a:t>
                </a:r>
                <a:r>
                  <a:rPr lang="en-GB" sz="2000" baseline="30000" dirty="0">
                    <a:solidFill>
                      <a:schemeClr val="bg1"/>
                    </a:solidFill>
                    <a:cs typeface="Arial" pitchFamily="34" charset="0"/>
                  </a:rPr>
                  <a:t>+</a:t>
                </a:r>
              </a:p>
            </p:txBody>
          </p:sp>
          <p:sp>
            <p:nvSpPr>
              <p:cNvPr id="21" name="Rectangle 20"/>
              <p:cNvSpPr/>
              <p:nvPr/>
            </p:nvSpPr>
            <p:spPr bwMode="auto">
              <a:xfrm>
                <a:off x="7830369" y="4588930"/>
                <a:ext cx="500833" cy="400396"/>
              </a:xfrm>
              <a:prstGeom prst="rect">
                <a:avLst/>
              </a:prstGeom>
              <a:solidFill>
                <a:srgbClr val="0000FF"/>
              </a:solidFill>
              <a:ln w="158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tIns="0" bIns="72000" anchor="ctr" anchorCtr="1"/>
              <a:lstStyle/>
              <a:p>
                <a:r>
                  <a:rPr lang="en-GB" sz="2000" dirty="0">
                    <a:solidFill>
                      <a:schemeClr val="bg1"/>
                    </a:solidFill>
                  </a:rPr>
                  <a:t>K</a:t>
                </a:r>
                <a:r>
                  <a:rPr lang="en-GB" sz="2000" baseline="30000" dirty="0">
                    <a:solidFill>
                      <a:schemeClr val="bg1"/>
                    </a:solidFill>
                  </a:rPr>
                  <a:t>−</a:t>
                </a:r>
              </a:p>
            </p:txBody>
          </p:sp>
          <p:sp>
            <p:nvSpPr>
              <p:cNvPr id="22" name="Rectangle 21"/>
              <p:cNvSpPr/>
              <p:nvPr/>
            </p:nvSpPr>
            <p:spPr bwMode="auto">
              <a:xfrm>
                <a:off x="5324239" y="2692396"/>
                <a:ext cx="475433" cy="391929"/>
              </a:xfrm>
              <a:prstGeom prst="rect">
                <a:avLst/>
              </a:prstGeom>
              <a:solidFill>
                <a:srgbClr val="0000FF"/>
              </a:solidFill>
              <a:ln w="158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>
                  <a:defRPr/>
                </a:pPr>
                <a:r>
                  <a:rPr lang="el-GR" sz="2000" dirty="0">
                    <a:solidFill>
                      <a:schemeClr val="bg1"/>
                    </a:solidFill>
                  </a:rPr>
                  <a:t>π</a:t>
                </a:r>
                <a:r>
                  <a:rPr lang="en-GB" sz="2000" baseline="30000" dirty="0">
                    <a:solidFill>
                      <a:schemeClr val="bg1"/>
                    </a:solidFill>
                  </a:rPr>
                  <a:t>+</a:t>
                </a:r>
              </a:p>
            </p:txBody>
          </p:sp>
          <p:sp>
            <p:nvSpPr>
              <p:cNvPr id="23" name="Rectangle 22"/>
              <p:cNvSpPr/>
              <p:nvPr/>
            </p:nvSpPr>
            <p:spPr bwMode="auto">
              <a:xfrm>
                <a:off x="5391968" y="4571997"/>
                <a:ext cx="551633" cy="417328"/>
              </a:xfrm>
              <a:prstGeom prst="rect">
                <a:avLst/>
              </a:prstGeom>
              <a:solidFill>
                <a:srgbClr val="0000FF"/>
              </a:solidFill>
              <a:ln w="158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tIns="0" bIns="72000" anchor="ctr" anchorCtr="1"/>
              <a:lstStyle/>
              <a:p>
                <a:r>
                  <a:rPr lang="el-GR" sz="2000" dirty="0">
                    <a:solidFill>
                      <a:schemeClr val="bg1"/>
                    </a:solidFill>
                  </a:rPr>
                  <a:t>π</a:t>
                </a:r>
                <a:r>
                  <a:rPr lang="en-US" sz="2000" dirty="0">
                    <a:solidFill>
                      <a:schemeClr val="bg1"/>
                    </a:solidFill>
                  </a:rPr>
                  <a:t> </a:t>
                </a:r>
                <a:r>
                  <a:rPr lang="en-GB" sz="2000" baseline="30000" dirty="0">
                    <a:solidFill>
                      <a:schemeClr val="bg1"/>
                    </a:solidFill>
                  </a:rPr>
                  <a:t>–</a:t>
                </a:r>
              </a:p>
            </p:txBody>
          </p:sp>
          <p:sp>
            <p:nvSpPr>
              <p:cNvPr id="24" name="Rectangle 23"/>
              <p:cNvSpPr/>
              <p:nvPr/>
            </p:nvSpPr>
            <p:spPr bwMode="auto">
              <a:xfrm>
                <a:off x="2643015" y="2703329"/>
                <a:ext cx="726729" cy="403938"/>
              </a:xfrm>
              <a:prstGeom prst="rect">
                <a:avLst/>
              </a:prstGeom>
              <a:solidFill>
                <a:srgbClr val="0000FF"/>
              </a:solidFill>
              <a:ln w="1587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anchor="ctr"/>
              <a:lstStyle/>
              <a:p>
                <a:pPr>
                  <a:defRPr/>
                </a:pPr>
                <a:r>
                  <a:rPr lang="en-GB" sz="2000" dirty="0">
                    <a:solidFill>
                      <a:schemeClr val="bg1"/>
                    </a:solidFill>
                  </a:rPr>
                  <a:t>incl.</a:t>
                </a:r>
                <a:endParaRPr lang="en-GB" sz="2000" baseline="300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5" name="TextBox 24"/>
            <p:cNvSpPr txBox="1"/>
            <p:nvPr/>
          </p:nvSpPr>
          <p:spPr>
            <a:xfrm rot="5400000">
              <a:off x="7877376" y="3539746"/>
              <a:ext cx="200532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000" dirty="0">
                  <a:solidFill>
                    <a:srgbClr val="0000FF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PLB 693 (2010) 227–235</a:t>
              </a:r>
            </a:p>
          </p:txBody>
        </p:sp>
      </p:grpSp>
      <p:pic>
        <p:nvPicPr>
          <p:cNvPr id="28" name="Picture 27" descr="dssv-hessian-lm-bands.eps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38" b="2716"/>
          <a:stretch/>
        </p:blipFill>
        <p:spPr>
          <a:xfrm>
            <a:off x="4288379" y="2185076"/>
            <a:ext cx="3600450" cy="465599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</p:pic>
      <p:sp>
        <p:nvSpPr>
          <p:cNvPr id="29" name="TextBox 28"/>
          <p:cNvSpPr txBox="1"/>
          <p:nvPr/>
        </p:nvSpPr>
        <p:spPr>
          <a:xfrm>
            <a:off x="474130" y="3259667"/>
            <a:ext cx="3297410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err="1">
                <a:solidFill>
                  <a:srgbClr val="0000FF"/>
                </a:solidFill>
                <a:latin typeface="Comic Sans MS" panose="030F0902030302020204" pitchFamily="66" charset="0"/>
              </a:rPr>
              <a:t>Polarised</a:t>
            </a:r>
            <a:r>
              <a:rPr lang="en-US" b="0" dirty="0">
                <a:solidFill>
                  <a:srgbClr val="0000FF"/>
                </a:solidFill>
                <a:latin typeface="Comic Sans MS" panose="030F0902030302020204" pitchFamily="66" charset="0"/>
              </a:rPr>
              <a:t> Quark Densities:</a:t>
            </a:r>
          </a:p>
          <a:p>
            <a:endParaRPr lang="en-US" sz="800" b="0" dirty="0">
              <a:solidFill>
                <a:srgbClr val="0000FF"/>
              </a:solidFill>
              <a:latin typeface="Comic Sans MS" panose="030F0902030302020204" pitchFamily="66" charset="0"/>
            </a:endParaRPr>
          </a:p>
          <a:p>
            <a:r>
              <a:rPr lang="en-US" b="0" dirty="0">
                <a:solidFill>
                  <a:srgbClr val="0000FF"/>
                </a:solidFill>
                <a:latin typeface="Comic Sans MS" panose="030F0902030302020204" pitchFamily="66" charset="0"/>
              </a:rPr>
              <a:t>u-quarks </a:t>
            </a:r>
            <a:r>
              <a:rPr lang="en-US" b="0" dirty="0" err="1">
                <a:latin typeface="Comic Sans MS" panose="030F0902030302020204" pitchFamily="66" charset="0"/>
              </a:rPr>
              <a:t>polarised</a:t>
            </a:r>
            <a:r>
              <a:rPr lang="en-US" b="0" dirty="0">
                <a:latin typeface="Comic Sans MS" panose="030F0902030302020204" pitchFamily="66" charset="0"/>
              </a:rPr>
              <a:t> in the </a:t>
            </a:r>
          </a:p>
          <a:p>
            <a:r>
              <a:rPr lang="en-US" b="0" dirty="0">
                <a:latin typeface="Comic Sans MS" panose="030F0902030302020204" pitchFamily="66" charset="0"/>
              </a:rPr>
              <a:t>spin direction of the proton</a:t>
            </a:r>
          </a:p>
          <a:p>
            <a:endParaRPr lang="en-US" sz="800" b="0" dirty="0">
              <a:latin typeface="Comic Sans MS" panose="030F0902030302020204" pitchFamily="66" charset="0"/>
            </a:endParaRPr>
          </a:p>
          <a:p>
            <a:r>
              <a:rPr lang="en-US" b="0" dirty="0">
                <a:solidFill>
                  <a:srgbClr val="008000"/>
                </a:solidFill>
                <a:latin typeface="Comic Sans MS" panose="030F0902030302020204" pitchFamily="66" charset="0"/>
              </a:rPr>
              <a:t>d-quarks </a:t>
            </a:r>
            <a:r>
              <a:rPr lang="en-US" b="0" dirty="0" err="1">
                <a:latin typeface="Comic Sans MS" panose="030F0902030302020204" pitchFamily="66" charset="0"/>
              </a:rPr>
              <a:t>polarised</a:t>
            </a:r>
            <a:r>
              <a:rPr lang="en-US" b="0" dirty="0">
                <a:latin typeface="Comic Sans MS" panose="030F0902030302020204" pitchFamily="66" charset="0"/>
              </a:rPr>
              <a:t> opposite </a:t>
            </a:r>
          </a:p>
          <a:p>
            <a:r>
              <a:rPr lang="en-US" b="0" dirty="0">
                <a:latin typeface="Comic Sans MS" panose="030F0902030302020204" pitchFamily="66" charset="0"/>
              </a:rPr>
              <a:t>to the spin direction of </a:t>
            </a:r>
          </a:p>
          <a:p>
            <a:r>
              <a:rPr lang="en-US" b="0" dirty="0">
                <a:latin typeface="Comic Sans MS" panose="030F0902030302020204" pitchFamily="66" charset="0"/>
              </a:rPr>
              <a:t>the proton</a:t>
            </a:r>
          </a:p>
          <a:p>
            <a:endParaRPr lang="en-US" sz="800" b="0" dirty="0">
              <a:latin typeface="Comic Sans MS" panose="030F0902030302020204" pitchFamily="66" charset="0"/>
            </a:endParaRPr>
          </a:p>
          <a:p>
            <a:r>
              <a:rPr lang="en-US" b="0" dirty="0">
                <a:latin typeface="Comic Sans MS" panose="030F0902030302020204" pitchFamily="66" charset="0"/>
              </a:rPr>
              <a:t>sea-quarks still pretty </a:t>
            </a:r>
          </a:p>
          <a:p>
            <a:r>
              <a:rPr lang="en-US" b="0" dirty="0">
                <a:latin typeface="Comic Sans MS" panose="030F0902030302020204" pitchFamily="66" charset="0"/>
              </a:rPr>
              <a:t>unknown</a:t>
            </a:r>
          </a:p>
        </p:txBody>
      </p:sp>
    </p:spTree>
    <p:extLst>
      <p:ext uri="{BB962C8B-B14F-4D97-AF65-F5344CB8AC3E}">
        <p14:creationId xmlns:p14="http://schemas.microsoft.com/office/powerpoint/2010/main" val="1246865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fig4.pdf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51" r="8943"/>
          <a:stretch/>
        </p:blipFill>
        <p:spPr>
          <a:xfrm>
            <a:off x="6037810" y="963082"/>
            <a:ext cx="3106190" cy="3270251"/>
          </a:xfrm>
          <a:prstGeom prst="rect">
            <a:avLst/>
          </a:prstGeom>
        </p:spPr>
      </p:pic>
      <p:graphicFrame>
        <p:nvGraphicFramePr>
          <p:cNvPr id="32" name="Object 31"/>
          <p:cNvGraphicFramePr>
            <a:graphicFrameLocks noChangeAspect="1"/>
          </p:cNvGraphicFramePr>
          <p:nvPr/>
        </p:nvGraphicFramePr>
        <p:xfrm>
          <a:off x="3361272" y="1715557"/>
          <a:ext cx="3019425" cy="6556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0180" name="Equation" r:id="rId4" imgW="2565400" imgH="558800" progId="Equation.DSMT4">
                  <p:embed/>
                </p:oleObj>
              </mc:Choice>
              <mc:Fallback>
                <p:oleObj name="Equation" r:id="rId4" imgW="2565400" imgH="558800" progId="Equation.DSMT4">
                  <p:embed/>
                  <p:pic>
                    <p:nvPicPr>
                      <p:cNvPr id="32" name="Object 3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361272" y="1715557"/>
                        <a:ext cx="3019425" cy="6556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E.C. Aschenauer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CTEQ - Summer School, July 2019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DFF1-6A7E-5841-980E-96BA788216E4}" type="slidenum">
              <a:rPr lang="en-US" smtClean="0"/>
              <a:pPr/>
              <a:t>41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We Know right now: </a:t>
            </a:r>
            <a:r>
              <a:rPr lang="en-US" dirty="0">
                <a:latin typeface="Symbol" charset="2"/>
                <a:cs typeface="Symbol" charset="2"/>
              </a:rPr>
              <a:t>D</a:t>
            </a:r>
            <a:r>
              <a:rPr lang="en-US" dirty="0"/>
              <a:t>G</a:t>
            </a:r>
          </a:p>
        </p:txBody>
      </p:sp>
      <p:pic>
        <p:nvPicPr>
          <p:cNvPr id="8" name="Picture 7"/>
          <p:cNvPicPr/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32" r="11514"/>
          <a:stretch/>
        </p:blipFill>
        <p:spPr bwMode="auto">
          <a:xfrm>
            <a:off x="207333" y="4539403"/>
            <a:ext cx="2724785" cy="211836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9" name="Picture 8"/>
          <p:cNvPicPr/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7" t="7867" r="8383" b="3985"/>
          <a:stretch/>
        </p:blipFill>
        <p:spPr bwMode="auto">
          <a:xfrm>
            <a:off x="6531610" y="4515378"/>
            <a:ext cx="2612390" cy="206057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725" r="8830"/>
          <a:stretch/>
        </p:blipFill>
        <p:spPr bwMode="auto">
          <a:xfrm>
            <a:off x="3221990" y="4516968"/>
            <a:ext cx="2981719" cy="2046593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232834" y="4042833"/>
            <a:ext cx="10599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00FF"/>
                </a:solidFill>
                <a:latin typeface="Comic Sans MS" panose="030F0902030302020204" pitchFamily="66" charset="0"/>
              </a:rPr>
              <a:t>RHIC: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237816" y="501649"/>
            <a:ext cx="8803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000FF"/>
                </a:solidFill>
                <a:latin typeface="Comic Sans MS" panose="030F0902030302020204" pitchFamily="66" charset="0"/>
              </a:rPr>
              <a:t>DIS:</a:t>
            </a:r>
          </a:p>
        </p:txBody>
      </p:sp>
      <p:pic>
        <p:nvPicPr>
          <p:cNvPr id="14" name="Picture 13" descr="running-deltag-band-lrp-rhic.eps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93" r="11461" b="3065"/>
          <a:stretch/>
        </p:blipFill>
        <p:spPr>
          <a:xfrm>
            <a:off x="0" y="507999"/>
            <a:ext cx="3450167" cy="3337289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935199" y="994833"/>
            <a:ext cx="9616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DIS + </a:t>
            </a:r>
          </a:p>
          <a:p>
            <a:pPr algn="ctr"/>
            <a:r>
              <a:rPr lang="en-US" sz="1000" dirty="0"/>
              <a:t>RHIC ≤2009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33598" y="1718733"/>
            <a:ext cx="9616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00" dirty="0"/>
              <a:t>DIS + </a:t>
            </a:r>
          </a:p>
          <a:p>
            <a:pPr algn="ctr"/>
            <a:r>
              <a:rPr lang="en-US" sz="1000" dirty="0"/>
              <a:t>RHIC ≤2015 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4881721" y="2233083"/>
            <a:ext cx="124602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/>
              <a:t>arXiv:1404.4293</a:t>
            </a:r>
          </a:p>
        </p:txBody>
      </p:sp>
      <p:cxnSp>
        <p:nvCxnSpPr>
          <p:cNvPr id="20" name="Straight Arrow Connector 19"/>
          <p:cNvCxnSpPr/>
          <p:nvPr/>
        </p:nvCxnSpPr>
        <p:spPr bwMode="auto">
          <a:xfrm flipH="1">
            <a:off x="3333751" y="994833"/>
            <a:ext cx="3100916" cy="95250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2" name="Straight Connector 21"/>
          <p:cNvCxnSpPr/>
          <p:nvPr/>
        </p:nvCxnSpPr>
        <p:spPr bwMode="auto">
          <a:xfrm flipV="1">
            <a:off x="571500" y="4349750"/>
            <a:ext cx="4053417" cy="222249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5" name="Straight Connector 24"/>
          <p:cNvCxnSpPr/>
          <p:nvPr/>
        </p:nvCxnSpPr>
        <p:spPr bwMode="auto">
          <a:xfrm flipH="1" flipV="1">
            <a:off x="4606555" y="4335277"/>
            <a:ext cx="4505696" cy="226138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Straight Arrow Connector 26"/>
          <p:cNvCxnSpPr/>
          <p:nvPr/>
        </p:nvCxnSpPr>
        <p:spPr bwMode="auto">
          <a:xfrm flipH="1" flipV="1">
            <a:off x="3344333" y="1936751"/>
            <a:ext cx="1280584" cy="2434166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0" name="AutoShape 49"/>
          <p:cNvSpPr>
            <a:spLocks noChangeArrowheads="1"/>
          </p:cNvSpPr>
          <p:nvPr/>
        </p:nvSpPr>
        <p:spPr bwMode="auto">
          <a:xfrm>
            <a:off x="3422011" y="3271292"/>
            <a:ext cx="462491" cy="316827"/>
          </a:xfrm>
          <a:prstGeom prst="curvedRightArrow">
            <a:avLst>
              <a:gd name="adj1" fmla="val 24848"/>
              <a:gd name="adj2" fmla="val 49697"/>
              <a:gd name="adj3" fmla="val 33333"/>
            </a:avLst>
          </a:prstGeom>
          <a:gradFill flip="none" rotWithShape="1">
            <a:gsLst>
              <a:gs pos="0">
                <a:srgbClr val="0000FF"/>
              </a:gs>
              <a:gs pos="100000">
                <a:srgbClr val="FFFFFF"/>
              </a:gs>
            </a:gsLst>
            <a:lin ang="0" scaled="1"/>
            <a:tileRect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905669" y="3122461"/>
            <a:ext cx="189587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Comic Sans MS" panose="030F0902030302020204" pitchFamily="66" charset="0"/>
              </a:rPr>
              <a:t>all data till 2015</a:t>
            </a:r>
          </a:p>
          <a:p>
            <a:r>
              <a:rPr lang="en-US" sz="1600" dirty="0">
                <a:latin typeface="Comic Sans MS" panose="030F0902030302020204" pitchFamily="66" charset="0"/>
              </a:rPr>
              <a:t>factor 2 reduced </a:t>
            </a:r>
          </a:p>
          <a:p>
            <a:r>
              <a:rPr lang="en-US" sz="1600" dirty="0">
                <a:latin typeface="Comic Sans MS" panose="030F0902030302020204" pitchFamily="66" charset="0"/>
              </a:rPr>
              <a:t>uncertainties </a:t>
            </a:r>
          </a:p>
          <a:p>
            <a:r>
              <a:rPr lang="en-US" sz="1600" dirty="0">
                <a:latin typeface="Comic Sans MS" panose="030F0902030302020204" pitchFamily="66" charset="0"/>
              </a:rPr>
              <a:t>at x ~ 10</a:t>
            </a:r>
            <a:r>
              <a:rPr lang="en-US" sz="1600" baseline="30000" dirty="0">
                <a:latin typeface="Comic Sans MS" panose="030F0902030302020204" pitchFamily="66" charset="0"/>
              </a:rPr>
              <a:t>-3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3511544" y="2485491"/>
            <a:ext cx="26548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0000FF"/>
                </a:solidFill>
                <a:latin typeface="Comic Sans MS" panose="030F0902030302020204" pitchFamily="66" charset="0"/>
              </a:rPr>
              <a:t>First time a significant</a:t>
            </a:r>
          </a:p>
          <a:p>
            <a:pPr algn="ctr"/>
            <a:r>
              <a:rPr lang="en-US" dirty="0">
                <a:solidFill>
                  <a:srgbClr val="0000FF"/>
                </a:solidFill>
                <a:latin typeface="Comic Sans MS" panose="030F0902030302020204" pitchFamily="66" charset="0"/>
              </a:rPr>
              <a:t>non-zero </a:t>
            </a:r>
            <a:r>
              <a:rPr lang="en-US" dirty="0">
                <a:solidFill>
                  <a:srgbClr val="0000FF"/>
                </a:solidFill>
                <a:latin typeface="Comic Sans MS" panose="030F0902030302020204" pitchFamily="66" charset="0"/>
                <a:cs typeface="Symbol" charset="2"/>
              </a:rPr>
              <a:t>D</a:t>
            </a:r>
            <a:r>
              <a:rPr lang="en-US" dirty="0">
                <a:solidFill>
                  <a:srgbClr val="0000FF"/>
                </a:solidFill>
                <a:latin typeface="Comic Sans MS" panose="030F0902030302020204" pitchFamily="66" charset="0"/>
              </a:rPr>
              <a:t>g(x)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3386671" y="1068918"/>
            <a:ext cx="26516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Comic Sans MS" panose="030F0902030302020204" pitchFamily="66" charset="0"/>
              </a:rPr>
              <a:t>Data till 2009 included</a:t>
            </a:r>
          </a:p>
          <a:p>
            <a:r>
              <a:rPr lang="en-US" dirty="0">
                <a:latin typeface="Comic Sans MS" panose="030F0902030302020204" pitchFamily="66" charset="0"/>
              </a:rPr>
              <a:t> in fits:</a:t>
            </a:r>
          </a:p>
        </p:txBody>
      </p:sp>
      <p:cxnSp>
        <p:nvCxnSpPr>
          <p:cNvPr id="39" name="Straight Arrow Connector 38"/>
          <p:cNvCxnSpPr/>
          <p:nvPr/>
        </p:nvCxnSpPr>
        <p:spPr bwMode="auto">
          <a:xfrm>
            <a:off x="1936750" y="613833"/>
            <a:ext cx="31750" cy="107950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1" name="Straight Arrow Connector 40"/>
          <p:cNvCxnSpPr/>
          <p:nvPr/>
        </p:nvCxnSpPr>
        <p:spPr bwMode="auto">
          <a:xfrm flipV="1">
            <a:off x="1947333" y="2836333"/>
            <a:ext cx="10584" cy="57150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0000FF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3991137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8" grpId="0"/>
      <p:bldP spid="30" grpId="0" animBg="1"/>
      <p:bldP spid="31" grpId="0"/>
      <p:bldP spid="33" grpId="0"/>
      <p:bldP spid="34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" name="deltag_run9q210.pdf"/>
          <p:cNvPicPr/>
          <p:nvPr/>
        </p:nvPicPr>
        <p:blipFill>
          <a:blip r:embed="rId2"/>
          <a:stretch>
            <a:fillRect/>
          </a:stretch>
        </p:blipFill>
        <p:spPr>
          <a:xfrm>
            <a:off x="19546" y="648421"/>
            <a:ext cx="5063837" cy="5063837"/>
          </a:xfrm>
          <a:prstGeom prst="rect">
            <a:avLst/>
          </a:prstGeom>
          <a:ln w="12700">
            <a:miter lim="400000"/>
          </a:ln>
        </p:spPr>
      </p:pic>
      <p:pic>
        <p:nvPicPr>
          <p:cNvPr id="207" name="deltag_run9q2.pdf"/>
          <p:cNvPicPr/>
          <p:nvPr/>
        </p:nvPicPr>
        <p:blipFill>
          <a:blip r:embed="rId3"/>
          <a:stretch>
            <a:fillRect/>
          </a:stretch>
        </p:blipFill>
        <p:spPr>
          <a:xfrm>
            <a:off x="19547" y="648421"/>
            <a:ext cx="5063837" cy="5063837"/>
          </a:xfrm>
          <a:prstGeom prst="rect">
            <a:avLst/>
          </a:prstGeom>
          <a:ln w="12700">
            <a:miter lim="400000"/>
          </a:ln>
        </p:spPr>
      </p:pic>
      <p:pic>
        <p:nvPicPr>
          <p:cNvPr id="208" name="deltagxq2.pdf"/>
          <p:cNvPicPr/>
          <p:nvPr/>
        </p:nvPicPr>
        <p:blipFill>
          <a:blip r:embed="rId4"/>
          <a:stretch>
            <a:fillRect/>
          </a:stretch>
        </p:blipFill>
        <p:spPr>
          <a:xfrm>
            <a:off x="4403039" y="648421"/>
            <a:ext cx="5063837" cy="5063837"/>
          </a:xfrm>
          <a:prstGeom prst="rect">
            <a:avLst/>
          </a:prstGeom>
          <a:ln w="12700">
            <a:miter lim="400000"/>
          </a:ln>
        </p:spPr>
      </p:pic>
      <p:sp>
        <p:nvSpPr>
          <p:cNvPr id="209" name="Shape 209"/>
          <p:cNvSpPr/>
          <p:nvPr/>
        </p:nvSpPr>
        <p:spPr>
          <a:xfrm flipH="1">
            <a:off x="1738312" y="4786313"/>
            <a:ext cx="143620" cy="178594"/>
          </a:xfrm>
          <a:prstGeom prst="line">
            <a:avLst/>
          </a:prstGeom>
          <a:ln w="25400">
            <a:solidFill>
              <a:srgbClr val="0000FF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defTabSz="321457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10" name="Shape 210"/>
          <p:cNvSpPr/>
          <p:nvPr/>
        </p:nvSpPr>
        <p:spPr>
          <a:xfrm flipH="1">
            <a:off x="2583656" y="4241602"/>
            <a:ext cx="563315" cy="759023"/>
          </a:xfrm>
          <a:prstGeom prst="line">
            <a:avLst/>
          </a:prstGeom>
          <a:ln w="25400">
            <a:solidFill>
              <a:srgbClr val="0000FF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defTabSz="321457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11" name="Shape 211"/>
          <p:cNvSpPr/>
          <p:nvPr/>
        </p:nvSpPr>
        <p:spPr>
          <a:xfrm flipH="1">
            <a:off x="1738312" y="4953000"/>
            <a:ext cx="1" cy="1393032"/>
          </a:xfrm>
          <a:prstGeom prst="line">
            <a:avLst/>
          </a:prstGeom>
          <a:ln w="25400">
            <a:solidFill>
              <a:srgbClr val="0000FF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defTabSz="321457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12" name="Shape 212"/>
          <p:cNvSpPr/>
          <p:nvPr/>
        </p:nvSpPr>
        <p:spPr>
          <a:xfrm>
            <a:off x="2607469" y="4947047"/>
            <a:ext cx="0" cy="970360"/>
          </a:xfrm>
          <a:prstGeom prst="line">
            <a:avLst/>
          </a:prstGeom>
          <a:ln w="25400">
            <a:solidFill>
              <a:srgbClr val="0000FF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defTabSz="321457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13" name="Shape 213"/>
          <p:cNvSpPr/>
          <p:nvPr/>
        </p:nvSpPr>
        <p:spPr>
          <a:xfrm flipH="1">
            <a:off x="2881312" y="3536156"/>
            <a:ext cx="1063378" cy="1428750"/>
          </a:xfrm>
          <a:prstGeom prst="line">
            <a:avLst/>
          </a:prstGeom>
          <a:ln w="25400">
            <a:solidFill>
              <a:srgbClr val="0000FF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defTabSz="321457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14" name="Shape 214"/>
          <p:cNvSpPr/>
          <p:nvPr/>
        </p:nvSpPr>
        <p:spPr>
          <a:xfrm>
            <a:off x="2902148" y="4947047"/>
            <a:ext cx="2977" cy="636985"/>
          </a:xfrm>
          <a:prstGeom prst="line">
            <a:avLst/>
          </a:prstGeom>
          <a:ln w="25400">
            <a:solidFill>
              <a:srgbClr val="0000FF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defTabSz="321457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215" name="Shape 215"/>
          <p:cNvSpPr/>
          <p:nvPr/>
        </p:nvSpPr>
        <p:spPr>
          <a:xfrm>
            <a:off x="1754138" y="5850832"/>
            <a:ext cx="1982391" cy="333742"/>
          </a:xfrm>
          <a:prstGeom prst="rect">
            <a:avLst/>
          </a:prstGeom>
          <a:noFill/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5717" tIns="35717" rIns="35717" bIns="35717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1700">
                <a:ln>
                  <a:solidFill>
                    <a:schemeClr val="accent1"/>
                  </a:solidFill>
                </a:ln>
                <a:solidFill>
                  <a:srgbClr val="1200B4">
                    <a:alpha val="50000"/>
                  </a:srgbClr>
                </a:solidFill>
                <a:latin typeface="Arial Black"/>
                <a:ea typeface="Arial Black"/>
                <a:cs typeface="Arial Black"/>
                <a:sym typeface="Arial Black"/>
              </a:rPr>
              <a:t>medium Q</a:t>
            </a:r>
            <a:r>
              <a:rPr sz="1700" baseline="31999">
                <a:ln>
                  <a:solidFill>
                    <a:schemeClr val="accent1"/>
                  </a:solidFill>
                </a:ln>
                <a:solidFill>
                  <a:srgbClr val="1200B4">
                    <a:alpha val="50000"/>
                  </a:srgbClr>
                </a:solidFill>
                <a:latin typeface="Arial Black"/>
                <a:ea typeface="Arial Black"/>
                <a:cs typeface="Arial Black"/>
                <a:sym typeface="Arial Black"/>
              </a:rPr>
              <a:t>2</a:t>
            </a:r>
            <a:r>
              <a:rPr sz="1700">
                <a:ln>
                  <a:solidFill>
                    <a:schemeClr val="accent1"/>
                  </a:solidFill>
                </a:ln>
                <a:solidFill>
                  <a:srgbClr val="1200B4">
                    <a:alpha val="50000"/>
                  </a:srgbClr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</a:p>
        </p:txBody>
      </p:sp>
      <p:sp>
        <p:nvSpPr>
          <p:cNvPr id="216" name="Shape 216"/>
          <p:cNvSpPr/>
          <p:nvPr/>
        </p:nvSpPr>
        <p:spPr>
          <a:xfrm>
            <a:off x="2855847" y="5499016"/>
            <a:ext cx="1123487" cy="333742"/>
          </a:xfrm>
          <a:prstGeom prst="rect">
            <a:avLst/>
          </a:prstGeom>
          <a:noFill/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5717" tIns="35717" rIns="35717" bIns="35717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1700" dirty="0">
                <a:ln>
                  <a:solidFill>
                    <a:schemeClr val="accent1"/>
                  </a:solidFill>
                </a:ln>
                <a:solidFill>
                  <a:srgbClr val="1200B4">
                    <a:alpha val="50000"/>
                  </a:srgbClr>
                </a:solidFill>
                <a:latin typeface="Arial Black"/>
                <a:ea typeface="Arial Black"/>
                <a:cs typeface="Arial Black"/>
                <a:sym typeface="Arial Black"/>
              </a:rPr>
              <a:t>high Q</a:t>
            </a:r>
            <a:r>
              <a:rPr sz="1700" baseline="31999" dirty="0">
                <a:ln>
                  <a:solidFill>
                    <a:schemeClr val="accent1"/>
                  </a:solidFill>
                </a:ln>
                <a:solidFill>
                  <a:srgbClr val="1200B4">
                    <a:alpha val="50000"/>
                  </a:srgbClr>
                </a:solidFill>
                <a:latin typeface="Arial Black"/>
                <a:ea typeface="Arial Black"/>
                <a:cs typeface="Arial Black"/>
                <a:sym typeface="Arial Black"/>
              </a:rPr>
              <a:t>2</a:t>
            </a:r>
            <a:r>
              <a:rPr sz="1700" dirty="0">
                <a:ln>
                  <a:solidFill>
                    <a:schemeClr val="accent1"/>
                  </a:solidFill>
                </a:ln>
                <a:solidFill>
                  <a:srgbClr val="1200B4">
                    <a:alpha val="50000"/>
                  </a:srgbClr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</a:p>
        </p:txBody>
      </p:sp>
      <p:sp>
        <p:nvSpPr>
          <p:cNvPr id="217" name="Shape 217"/>
          <p:cNvSpPr/>
          <p:nvPr/>
        </p:nvSpPr>
        <p:spPr>
          <a:xfrm>
            <a:off x="848982" y="6168412"/>
            <a:ext cx="1024269" cy="333742"/>
          </a:xfrm>
          <a:prstGeom prst="rect">
            <a:avLst/>
          </a:prstGeom>
          <a:noFill/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5717" tIns="35717" rIns="35717" bIns="35717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1700" dirty="0">
                <a:ln>
                  <a:solidFill>
                    <a:schemeClr val="accent1"/>
                  </a:solidFill>
                </a:ln>
                <a:solidFill>
                  <a:srgbClr val="1200B4">
                    <a:alpha val="50000"/>
                  </a:srgbClr>
                </a:solidFill>
                <a:latin typeface="Arial Black"/>
                <a:ea typeface="Arial Black"/>
                <a:cs typeface="Arial Black"/>
                <a:sym typeface="Arial Black"/>
              </a:rPr>
              <a:t>low Q</a:t>
            </a:r>
            <a:r>
              <a:rPr sz="1700" baseline="31999" dirty="0">
                <a:ln>
                  <a:solidFill>
                    <a:schemeClr val="accent1"/>
                  </a:solidFill>
                </a:ln>
                <a:solidFill>
                  <a:srgbClr val="1200B4">
                    <a:alpha val="50000"/>
                  </a:srgbClr>
                </a:solidFill>
                <a:latin typeface="Arial Black"/>
                <a:ea typeface="Arial Black"/>
                <a:cs typeface="Arial Black"/>
                <a:sym typeface="Arial Black"/>
              </a:rPr>
              <a:t>2</a:t>
            </a:r>
            <a:r>
              <a:rPr sz="1700" dirty="0">
                <a:ln>
                  <a:solidFill>
                    <a:schemeClr val="accent1"/>
                  </a:solidFill>
                </a:ln>
                <a:solidFill>
                  <a:srgbClr val="1200B4">
                    <a:alpha val="50000"/>
                  </a:srgbClr>
                </a:solidFill>
                <a:latin typeface="Arial Black"/>
                <a:ea typeface="Arial Black"/>
                <a:cs typeface="Arial Black"/>
                <a:sym typeface="Arial Black"/>
              </a:rPr>
              <a:t> </a:t>
            </a:r>
          </a:p>
        </p:txBody>
      </p:sp>
      <p:sp>
        <p:nvSpPr>
          <p:cNvPr id="218" name="Shape 218"/>
          <p:cNvSpPr/>
          <p:nvPr/>
        </p:nvSpPr>
        <p:spPr>
          <a:xfrm>
            <a:off x="5037408" y="5572501"/>
            <a:ext cx="3830837" cy="68768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5717" tIns="35717" rIns="35717" bIns="35717" anchor="ctr">
            <a:spAutoFit/>
          </a:bodyPr>
          <a:lstStyle/>
          <a:p>
            <a:pPr lvl="0">
              <a:defRPr sz="1800">
                <a:solidFill>
                  <a:srgbClr val="000000"/>
                </a:solidFill>
              </a:defRPr>
            </a:pPr>
            <a:r>
              <a:rPr sz="2000" b="1" dirty="0">
                <a:solidFill>
                  <a:srgbClr val="0432FF"/>
                </a:solidFill>
                <a:latin typeface="Comic Sans MS" panose="030F0902030302020204" pitchFamily="66" charset="0"/>
              </a:rPr>
              <a:t>very fast evolution </a:t>
            </a:r>
          </a:p>
          <a:p>
            <a:pPr lvl="0">
              <a:defRPr sz="1800">
                <a:solidFill>
                  <a:srgbClr val="000000"/>
                </a:solidFill>
              </a:defRPr>
            </a:pPr>
            <a:r>
              <a:rPr sz="2000" b="1" dirty="0">
                <a:solidFill>
                  <a:srgbClr val="0432FF"/>
                </a:solidFill>
                <a:latin typeface="Comic Sans MS" panose="030F0902030302020204" pitchFamily="66" charset="0"/>
              </a:rPr>
              <a:t>            in RHIC kinematics </a:t>
            </a:r>
          </a:p>
        </p:txBody>
      </p:sp>
      <p:sp>
        <p:nvSpPr>
          <p:cNvPr id="219" name="Shape 219"/>
          <p:cNvSpPr/>
          <p:nvPr/>
        </p:nvSpPr>
        <p:spPr>
          <a:xfrm>
            <a:off x="7884914" y="4759523"/>
            <a:ext cx="89297" cy="89297"/>
          </a:xfrm>
          <a:prstGeom prst="rect">
            <a:avLst/>
          </a:prstGeom>
          <a:solidFill>
            <a:srgbClr val="A4A5A5">
              <a:alpha val="5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6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20" name="Shape 220"/>
          <p:cNvSpPr/>
          <p:nvPr/>
        </p:nvSpPr>
        <p:spPr>
          <a:xfrm>
            <a:off x="7786687" y="4045149"/>
            <a:ext cx="89297" cy="625078"/>
          </a:xfrm>
          <a:prstGeom prst="rect">
            <a:avLst/>
          </a:prstGeom>
          <a:solidFill>
            <a:srgbClr val="A4A5A5">
              <a:alpha val="5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6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21" name="Shape 221"/>
          <p:cNvSpPr/>
          <p:nvPr/>
        </p:nvSpPr>
        <p:spPr>
          <a:xfrm>
            <a:off x="7652742" y="3357562"/>
            <a:ext cx="89297" cy="1089422"/>
          </a:xfrm>
          <a:prstGeom prst="rect">
            <a:avLst/>
          </a:prstGeom>
          <a:solidFill>
            <a:srgbClr val="A4A5A5">
              <a:alpha val="5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6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22" name="Shape 222"/>
          <p:cNvSpPr/>
          <p:nvPr/>
        </p:nvSpPr>
        <p:spPr>
          <a:xfrm>
            <a:off x="7536656" y="2946797"/>
            <a:ext cx="89297" cy="1330523"/>
          </a:xfrm>
          <a:prstGeom prst="rect">
            <a:avLst/>
          </a:prstGeom>
          <a:solidFill>
            <a:srgbClr val="A4A5A5">
              <a:alpha val="5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6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23" name="Shape 223"/>
          <p:cNvSpPr/>
          <p:nvPr/>
        </p:nvSpPr>
        <p:spPr>
          <a:xfrm>
            <a:off x="7420570" y="2589609"/>
            <a:ext cx="89297" cy="1518047"/>
          </a:xfrm>
          <a:prstGeom prst="rect">
            <a:avLst/>
          </a:prstGeom>
          <a:solidFill>
            <a:srgbClr val="A4A5A5">
              <a:alpha val="5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6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24" name="Shape 224"/>
          <p:cNvSpPr/>
          <p:nvPr/>
        </p:nvSpPr>
        <p:spPr>
          <a:xfrm>
            <a:off x="7304484" y="2223492"/>
            <a:ext cx="89297" cy="1660922"/>
          </a:xfrm>
          <a:prstGeom prst="rect">
            <a:avLst/>
          </a:prstGeom>
          <a:solidFill>
            <a:srgbClr val="A4A5A5">
              <a:alpha val="5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6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25" name="Shape 225"/>
          <p:cNvSpPr/>
          <p:nvPr/>
        </p:nvSpPr>
        <p:spPr>
          <a:xfrm>
            <a:off x="7197328" y="1982391"/>
            <a:ext cx="89297" cy="1732359"/>
          </a:xfrm>
          <a:prstGeom prst="rect">
            <a:avLst/>
          </a:prstGeom>
          <a:solidFill>
            <a:srgbClr val="A4A5A5">
              <a:alpha val="5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6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26" name="Shape 226"/>
          <p:cNvSpPr/>
          <p:nvPr/>
        </p:nvSpPr>
        <p:spPr>
          <a:xfrm>
            <a:off x="7081242" y="1741289"/>
            <a:ext cx="89297" cy="1794867"/>
          </a:xfrm>
          <a:prstGeom prst="rect">
            <a:avLst/>
          </a:prstGeom>
          <a:solidFill>
            <a:srgbClr val="A4A5A5">
              <a:alpha val="50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>
              <a:defRPr sz="3600"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227" name="image-4.pdf"/>
          <p:cNvPicPr/>
          <p:nvPr/>
        </p:nvPicPr>
        <p:blipFill>
          <a:blip r:embed="rId5"/>
          <a:stretch>
            <a:fillRect/>
          </a:stretch>
        </p:blipFill>
        <p:spPr>
          <a:xfrm>
            <a:off x="761008" y="718552"/>
            <a:ext cx="3464719" cy="519367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E.C. Aschenauer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CTEQ - Summer School, July 2019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DFF1-6A7E-5841-980E-96BA788216E4}" type="slidenum">
              <a:rPr lang="en-US" smtClean="0"/>
              <a:pPr/>
              <a:t>42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</a:t>
            </a:r>
            <a:r>
              <a:rPr lang="en-US" baseline="30000" dirty="0"/>
              <a:t>2</a:t>
            </a:r>
            <a:r>
              <a:rPr lang="en-US" dirty="0"/>
              <a:t>-Dependence</a:t>
            </a:r>
          </a:p>
        </p:txBody>
      </p:sp>
    </p:spTree>
    <p:extLst>
      <p:ext uri="{BB962C8B-B14F-4D97-AF65-F5344CB8AC3E}">
        <p14:creationId xmlns:p14="http://schemas.microsoft.com/office/powerpoint/2010/main" val="1415635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9" dur="5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2" fill="hold"/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6" fill="hold"/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2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5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0" fill="hold"/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1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"/>
                            </p:stCondLst>
                            <p:childTnLst>
                              <p:par>
                                <p:cTn id="6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4" fill="hold"/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1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10"/>
                            </p:stCondLst>
                            <p:childTnLst>
                              <p:par>
                                <p:cTn id="6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8" fill="hold"/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1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10"/>
                            </p:stCondLst>
                            <p:childTnLst>
                              <p:par>
                                <p:cTn id="7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2" fill="hold"/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1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10"/>
                            </p:stCondLst>
                            <p:childTnLst>
                              <p:par>
                                <p:cTn id="7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6" fill="hold"/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1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410"/>
                            </p:stCondLst>
                            <p:childTnLst>
                              <p:par>
                                <p:cTn id="7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0" fill="hold"/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1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10"/>
                            </p:stCondLst>
                            <p:childTnLst>
                              <p:par>
                                <p:cTn id="8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4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1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610"/>
                            </p:stCondLst>
                            <p:childTnLst>
                              <p:par>
                                <p:cTn id="8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8" fill="hold"/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1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10"/>
                            </p:stCondLst>
                            <p:childTnLst>
                              <p:par>
                                <p:cTn id="9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2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3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6" grpId="0" animBg="1" advAuto="0"/>
      <p:bldP spid="207" grpId="0" animBg="1" advAuto="0"/>
      <p:bldP spid="208" grpId="0" animBg="1" advAuto="0"/>
      <p:bldP spid="209" grpId="0" animBg="1" advAuto="0"/>
      <p:bldP spid="210" grpId="0" animBg="1" advAuto="0"/>
      <p:bldP spid="211" grpId="0" animBg="1" advAuto="0"/>
      <p:bldP spid="212" grpId="0" animBg="1" advAuto="0"/>
      <p:bldP spid="213" grpId="0" animBg="1" advAuto="0"/>
      <p:bldP spid="214" grpId="0" animBg="1" advAuto="0"/>
      <p:bldP spid="215" grpId="0" animBg="1" advAuto="0"/>
      <p:bldP spid="216" grpId="0" animBg="1" advAuto="0"/>
      <p:bldP spid="217" grpId="0" animBg="1" advAuto="0"/>
      <p:bldP spid="218" grpId="0" animBg="1" advAuto="0"/>
      <p:bldP spid="219" grpId="0" animBg="1" advAuto="0"/>
      <p:bldP spid="220" grpId="0" animBg="1" advAuto="0"/>
      <p:bldP spid="221" grpId="0" animBg="1" advAuto="0"/>
      <p:bldP spid="222" grpId="0" animBg="1" advAuto="0"/>
      <p:bldP spid="223" grpId="0" animBg="1" advAuto="0"/>
      <p:bldP spid="224" grpId="0" animBg="1" advAuto="0"/>
      <p:bldP spid="225" grpId="0" animBg="1" advAuto="0"/>
      <p:bldP spid="226" grpId="0" animBg="1" advAuto="0"/>
      <p:bldP spid="227" grpId="0" animBg="1" advAuto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0BAD910B-FFB0-A94F-88C0-C3C55BD2AE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E.C. Aschenauer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A53229D2-22C0-6449-893D-69A9E8CDAC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CTEQ - Summer School, July 2019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DFF1-6A7E-5841-980E-96BA788216E4}" type="slidenum">
              <a:rPr lang="en-US" smtClean="0"/>
              <a:pPr/>
              <a:t>43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forms the Spin of the Proton</a:t>
            </a:r>
          </a:p>
        </p:txBody>
      </p:sp>
      <p:graphicFrame>
        <p:nvGraphicFramePr>
          <p:cNvPr id="19" name="Object 18"/>
          <p:cNvGraphicFramePr>
            <a:graphicFrameLocks noChangeAspect="1"/>
          </p:cNvGraphicFramePr>
          <p:nvPr/>
        </p:nvGraphicFramePr>
        <p:xfrm>
          <a:off x="1594758" y="1861231"/>
          <a:ext cx="6007100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4038" name="Equation" r:id="rId3" imgW="6007100" imgH="533400" progId="Equation.DSMT4">
                  <p:embed/>
                </p:oleObj>
              </mc:Choice>
              <mc:Fallback>
                <p:oleObj name="Equation" r:id="rId3" imgW="6007100" imgH="533400" progId="Equation.DSMT4">
                  <p:embed/>
                  <p:pic>
                    <p:nvPicPr>
                      <p:cNvPr id="19" name="Object 1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94758" y="1861231"/>
                        <a:ext cx="6007100" cy="533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AutoShape 9"/>
          <p:cNvSpPr>
            <a:spLocks noChangeAspect="1"/>
          </p:cNvSpPr>
          <p:nvPr/>
        </p:nvSpPr>
        <p:spPr bwMode="auto">
          <a:xfrm rot="5400000" flipH="1">
            <a:off x="6827514" y="1261359"/>
            <a:ext cx="236723" cy="1258957"/>
          </a:xfrm>
          <a:prstGeom prst="rightBrace">
            <a:avLst>
              <a:gd name="adj1" fmla="val 50137"/>
              <a:gd name="adj2" fmla="val 50000"/>
            </a:avLst>
          </a:prstGeom>
          <a:noFill/>
          <a:ln w="317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672505" y="1289976"/>
            <a:ext cx="96528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rgbClr val="008040"/>
                </a:solidFill>
                <a:latin typeface="Comic Sans MS" panose="030F0902030302020204" pitchFamily="66" charset="0"/>
                <a:ea typeface="Comic Sans MS" charset="0"/>
                <a:cs typeface="Comic Sans MS" charset="0"/>
              </a:rPr>
              <a:t>total</a:t>
            </a:r>
          </a:p>
          <a:p>
            <a:pPr algn="ctr"/>
            <a:r>
              <a:rPr lang="en-US" sz="1200" dirty="0">
                <a:solidFill>
                  <a:srgbClr val="008040"/>
                </a:solidFill>
                <a:latin typeface="Comic Sans MS" panose="030F0902030302020204" pitchFamily="66" charset="0"/>
                <a:ea typeface="Comic Sans MS" charset="0"/>
                <a:cs typeface="Comic Sans MS" charset="0"/>
              </a:rPr>
              <a:t>quark spin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466392" y="1349153"/>
            <a:ext cx="9433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rgbClr val="3366FF"/>
                </a:solidFill>
                <a:latin typeface="Comic Sans MS" panose="030F0902030302020204" pitchFamily="66" charset="0"/>
                <a:ea typeface="Comic Sans MS" charset="0"/>
                <a:cs typeface="Comic Sans MS" charset="0"/>
              </a:rPr>
              <a:t>angular </a:t>
            </a:r>
          </a:p>
          <a:p>
            <a:pPr algn="ctr"/>
            <a:r>
              <a:rPr lang="en-US" sz="1200" dirty="0">
                <a:solidFill>
                  <a:srgbClr val="FF00FF"/>
                </a:solidFill>
                <a:latin typeface="Comic Sans MS" panose="030F0902030302020204" pitchFamily="66" charset="0"/>
                <a:ea typeface="Comic Sans MS" charset="0"/>
                <a:cs typeface="Comic Sans MS" charset="0"/>
              </a:rPr>
              <a:t>momentum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285228" y="1305442"/>
            <a:ext cx="5500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rgbClr val="0000FF"/>
                </a:solidFill>
                <a:latin typeface="Comic Sans MS" panose="030F0902030302020204" pitchFamily="66" charset="0"/>
                <a:ea typeface="Comic Sans MS" charset="0"/>
                <a:cs typeface="Comic Sans MS" charset="0"/>
              </a:rPr>
              <a:t>gluon</a:t>
            </a:r>
          </a:p>
          <a:p>
            <a:pPr algn="ctr"/>
            <a:r>
              <a:rPr lang="en-US" sz="1200" dirty="0">
                <a:solidFill>
                  <a:srgbClr val="0000FF"/>
                </a:solidFill>
                <a:latin typeface="Comic Sans MS" panose="030F0902030302020204" pitchFamily="66" charset="0"/>
                <a:ea typeface="Comic Sans MS" charset="0"/>
                <a:cs typeface="Comic Sans MS" charset="0"/>
              </a:rPr>
              <a:t>spin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0013" y="640519"/>
            <a:ext cx="18373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0" dirty="0">
                <a:solidFill>
                  <a:srgbClr val="0000FF"/>
                </a:solidFill>
                <a:latin typeface="Comic Sans MS" panose="030F0902030302020204" pitchFamily="66" charset="0"/>
                <a:ea typeface="Comic Sans MS" charset="0"/>
                <a:cs typeface="Comic Sans MS" charset="0"/>
              </a:rPr>
              <a:t>Remember</a:t>
            </a:r>
            <a:r>
              <a:rPr lang="en-US" sz="2400" dirty="0">
                <a:solidFill>
                  <a:srgbClr val="0000FF"/>
                </a:solidFill>
                <a:latin typeface="Comic Sans MS" panose="030F0902030302020204" pitchFamily="66" charset="0"/>
                <a:ea typeface="Comic Sans MS" charset="0"/>
                <a:cs typeface="Comic Sans MS" charset="0"/>
              </a:rPr>
              <a:t>: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509822" y="5302352"/>
            <a:ext cx="119616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0" dirty="0">
                <a:latin typeface="Comic Sans MS" charset="0"/>
                <a:ea typeface="Comic Sans MS" charset="0"/>
                <a:cs typeface="Comic Sans MS" charset="0"/>
              </a:rPr>
              <a:t>Gluon 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4085807" y="5306585"/>
            <a:ext cx="15183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0" dirty="0">
                <a:latin typeface="Comic Sans MS" charset="0"/>
                <a:ea typeface="Comic Sans MS" charset="0"/>
                <a:cs typeface="Comic Sans MS" charset="0"/>
              </a:rPr>
              <a:t>Quarks 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790584" y="5291104"/>
            <a:ext cx="210025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200" b="0" dirty="0">
                <a:latin typeface="Comic Sans MS" charset="0"/>
                <a:ea typeface="Comic Sans MS" charset="0"/>
                <a:cs typeface="Comic Sans MS" charset="0"/>
              </a:rPr>
              <a:t>orbital angular</a:t>
            </a:r>
          </a:p>
          <a:p>
            <a:pPr algn="ctr"/>
            <a:r>
              <a:rPr lang="en-US" sz="2200" b="0" dirty="0">
                <a:latin typeface="Comic Sans MS" charset="0"/>
                <a:ea typeface="Comic Sans MS" charset="0"/>
                <a:cs typeface="Comic Sans MS" charset="0"/>
              </a:rPr>
              <a:t>momentum 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239821" y="5291771"/>
            <a:ext cx="11144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0" dirty="0">
                <a:latin typeface="Comic Sans MS" charset="0"/>
                <a:ea typeface="Comic Sans MS" charset="0"/>
                <a:cs typeface="Comic Sans MS" charset="0"/>
              </a:rPr>
              <a:t>1/2 - 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3065577" y="5270605"/>
            <a:ext cx="3042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0" dirty="0">
                <a:latin typeface="Times New Roman"/>
                <a:cs typeface="Times New Roman"/>
              </a:rPr>
              <a:t>-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6086047" y="5296007"/>
            <a:ext cx="3866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0" dirty="0">
                <a:latin typeface="Times New Roman"/>
                <a:cs typeface="Times New Roman"/>
              </a:rPr>
              <a:t>=</a:t>
            </a:r>
          </a:p>
        </p:txBody>
      </p:sp>
      <p:grpSp>
        <p:nvGrpSpPr>
          <p:cNvPr id="44" name="Group 43"/>
          <p:cNvGrpSpPr/>
          <p:nvPr/>
        </p:nvGrpSpPr>
        <p:grpSpPr>
          <a:xfrm>
            <a:off x="57346" y="2304145"/>
            <a:ext cx="2900320" cy="2846082"/>
            <a:chOff x="24688" y="3403602"/>
            <a:chExt cx="2900320" cy="2846082"/>
          </a:xfrm>
        </p:grpSpPr>
        <p:pic>
          <p:nvPicPr>
            <p:cNvPr id="26" name="Picture 25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1456" r="11501" b="1700"/>
            <a:stretch/>
          </p:blipFill>
          <p:spPr>
            <a:xfrm>
              <a:off x="24688" y="3403602"/>
              <a:ext cx="2900320" cy="2846082"/>
            </a:xfrm>
            <a:prstGeom prst="rect">
              <a:avLst/>
            </a:prstGeom>
          </p:spPr>
        </p:pic>
        <p:cxnSp>
          <p:nvCxnSpPr>
            <p:cNvPr id="35" name="Straight Connector 34"/>
            <p:cNvCxnSpPr/>
            <p:nvPr/>
          </p:nvCxnSpPr>
          <p:spPr bwMode="auto">
            <a:xfrm flipH="1" flipV="1">
              <a:off x="1659467" y="3496733"/>
              <a:ext cx="8466" cy="23368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6" name="TextBox 35"/>
            <p:cNvSpPr txBox="1"/>
            <p:nvPr/>
          </p:nvSpPr>
          <p:spPr>
            <a:xfrm>
              <a:off x="1557865" y="5198534"/>
              <a:ext cx="54759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latin typeface="Times New Roman"/>
                  <a:cs typeface="Times New Roman"/>
                </a:rPr>
                <a:t>⟼</a:t>
              </a: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591724" y="5232404"/>
              <a:ext cx="42832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Times New Roman"/>
                  <a:cs typeface="Times New Roman"/>
                </a:rPr>
                <a:t>data</a:t>
              </a:r>
            </a:p>
          </p:txBody>
        </p:sp>
      </p:grpSp>
      <p:sp>
        <p:nvSpPr>
          <p:cNvPr id="20" name="AutoShape 9"/>
          <p:cNvSpPr>
            <a:spLocks noChangeAspect="1"/>
          </p:cNvSpPr>
          <p:nvPr/>
        </p:nvSpPr>
        <p:spPr bwMode="auto">
          <a:xfrm rot="5400000" flipH="1">
            <a:off x="4076398" y="1228461"/>
            <a:ext cx="214338" cy="1261836"/>
          </a:xfrm>
          <a:prstGeom prst="rightBrace">
            <a:avLst>
              <a:gd name="adj1" fmla="val 50137"/>
              <a:gd name="adj2" fmla="val 50000"/>
            </a:avLst>
          </a:prstGeom>
          <a:noFill/>
          <a:ln w="317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charset="0"/>
            </a:endParaRPr>
          </a:p>
        </p:txBody>
      </p:sp>
      <p:sp>
        <p:nvSpPr>
          <p:cNvPr id="24" name="AutoShape 9"/>
          <p:cNvSpPr>
            <a:spLocks noChangeAspect="1"/>
          </p:cNvSpPr>
          <p:nvPr/>
        </p:nvSpPr>
        <p:spPr bwMode="auto">
          <a:xfrm rot="5400000" flipH="1">
            <a:off x="5474167" y="1283011"/>
            <a:ext cx="205436" cy="1191895"/>
          </a:xfrm>
          <a:prstGeom prst="rightBrace">
            <a:avLst>
              <a:gd name="adj1" fmla="val 50137"/>
              <a:gd name="adj2" fmla="val 50000"/>
            </a:avLst>
          </a:prstGeom>
          <a:noFill/>
          <a:ln w="317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072099" y="2332104"/>
            <a:ext cx="2883934" cy="2813244"/>
            <a:chOff x="3127789" y="3873298"/>
            <a:chExt cx="2883934" cy="2813244"/>
          </a:xfrm>
        </p:grpSpPr>
        <p:pic>
          <p:nvPicPr>
            <p:cNvPr id="27" name="Picture 26"/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1766" r="12001" b="2392"/>
            <a:stretch/>
          </p:blipFill>
          <p:spPr>
            <a:xfrm>
              <a:off x="3127789" y="3873298"/>
              <a:ext cx="2883934" cy="2813244"/>
            </a:xfrm>
            <a:prstGeom prst="rect">
              <a:avLst/>
            </a:prstGeom>
          </p:spPr>
        </p:pic>
        <p:cxnSp>
          <p:nvCxnSpPr>
            <p:cNvPr id="38" name="Straight Connector 37"/>
            <p:cNvCxnSpPr/>
            <p:nvPr/>
          </p:nvCxnSpPr>
          <p:spPr bwMode="auto">
            <a:xfrm flipH="1" flipV="1">
              <a:off x="4758267" y="3949496"/>
              <a:ext cx="8466" cy="2336800"/>
            </a:xfrm>
            <a:prstGeom prst="line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dash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39" name="TextBox 38"/>
            <p:cNvSpPr txBox="1"/>
            <p:nvPr/>
          </p:nvSpPr>
          <p:spPr>
            <a:xfrm>
              <a:off x="4690524" y="5685167"/>
              <a:ext cx="42832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latin typeface="Times New Roman"/>
                  <a:cs typeface="Times New Roman"/>
                </a:rPr>
                <a:t>data</a:t>
              </a: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4656664" y="5642828"/>
              <a:ext cx="54759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latin typeface="Times New Roman"/>
                  <a:cs typeface="Times New Roman"/>
                </a:rPr>
                <a:t>⟼</a:t>
              </a:r>
            </a:p>
          </p:txBody>
        </p:sp>
      </p:grpSp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473" r="12040" b="2368"/>
          <a:stretch/>
        </p:blipFill>
        <p:spPr>
          <a:xfrm>
            <a:off x="6226410" y="2312610"/>
            <a:ext cx="2882656" cy="2823633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777525" y="5681398"/>
            <a:ext cx="8130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00FF"/>
                </a:solidFill>
                <a:latin typeface="Comic Sans MS" charset="0"/>
                <a:ea typeface="Comic Sans MS" charset="0"/>
                <a:cs typeface="Comic Sans MS" charset="0"/>
              </a:rPr>
              <a:t>40%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4403667" y="5679190"/>
            <a:ext cx="8130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0000FF"/>
                </a:solidFill>
                <a:latin typeface="Comic Sans MS" charset="0"/>
                <a:ea typeface="Comic Sans MS" charset="0"/>
                <a:cs typeface="Comic Sans MS" charset="0"/>
              </a:rPr>
              <a:t>30%</a:t>
            </a:r>
          </a:p>
        </p:txBody>
      </p:sp>
    </p:spTree>
    <p:extLst>
      <p:ext uri="{BB962C8B-B14F-4D97-AF65-F5344CB8AC3E}">
        <p14:creationId xmlns:p14="http://schemas.microsoft.com/office/powerpoint/2010/main" val="2287442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30" grpId="0"/>
      <p:bldP spid="31" grpId="0"/>
      <p:bldP spid="32" grpId="0"/>
      <p:bldP spid="33" grpId="0"/>
      <p:bldP spid="34" grpId="0"/>
      <p:bldP spid="7" grpId="0"/>
      <p:bldP spid="40" grpId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E.C. Aschenauer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85948BF-5145-F349-8C54-107294C21C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CTEQ - Summer School, July 2019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DFF1-6A7E-5841-980E-96BA788216E4}" type="slidenum">
              <a:rPr lang="en-US" smtClean="0"/>
              <a:pPr/>
              <a:t>44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cap="none" dirty="0">
                <a:solidFill>
                  <a:srgbClr val="FF29FE"/>
                </a:soli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  <a:reflection stA="50000" endPos="50000" dist="12700" dir="5400000" sy="-100000" algn="bl" rotWithShape="0"/>
                </a:effectLst>
                <a:latin typeface="Comic Sans MS"/>
                <a:cs typeface="Comic Sans MS"/>
              </a:rPr>
              <a:t>g</a:t>
            </a:r>
            <a:r>
              <a:rPr lang="en-US" baseline="-25000" dirty="0">
                <a:solidFill>
                  <a:srgbClr val="FF29FE"/>
                </a:soli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  <a:reflection stA="50000" endPos="50000" dist="12700" dir="5400000" sy="-100000" algn="bl" rotWithShape="0"/>
                </a:effectLst>
                <a:latin typeface="Comic Sans MS"/>
                <a:cs typeface="Comic Sans MS"/>
              </a:rPr>
              <a:t>1</a:t>
            </a:r>
            <a:r>
              <a:rPr lang="en-US" baseline="30000" dirty="0">
                <a:solidFill>
                  <a:srgbClr val="FF29FE"/>
                </a:solidFill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  <a:reflection stA="50000" endPos="50000" dist="12700" dir="5400000" sy="-100000" algn="bl" rotWithShape="0"/>
                </a:effectLst>
                <a:latin typeface="Comic Sans MS"/>
                <a:cs typeface="Comic Sans MS"/>
              </a:rPr>
              <a:t>p </a:t>
            </a:r>
            <a:r>
              <a:rPr lang="en-US" dirty="0"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  <a:reflection stA="50000" endPos="50000" dist="12700" dir="5400000" sy="-100000" algn="bl" rotWithShape="0"/>
                </a:effectLst>
                <a:latin typeface="Comic Sans MS"/>
                <a:cs typeface="Comic Sans MS"/>
              </a:rPr>
              <a:t>the way to find the Spin</a:t>
            </a:r>
            <a:r>
              <a:rPr lang="en-US" baseline="30000" dirty="0"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  <a:reflection stA="50000" endPos="50000" dist="12700" dir="5400000" sy="-100000" algn="bl" rotWithShape="0"/>
                </a:effectLst>
                <a:latin typeface="Comic Sans MS"/>
                <a:cs typeface="Comic Sans MS"/>
              </a:rPr>
              <a:t> </a:t>
            </a:r>
            <a:endParaRPr lang="en-US" dirty="0">
              <a:effectLst>
                <a:outerShdw blurRad="50800" dist="38100" dir="2700000" algn="br">
                  <a:srgbClr val="000000">
                    <a:alpha val="43000"/>
                  </a:srgbClr>
                </a:outerShdw>
                <a:reflection stA="50000" endPos="50000" dist="12700" dir="5400000" sy="-100000" algn="bl" rotWithShape="0"/>
              </a:effectLst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553761" y="6114307"/>
            <a:ext cx="343235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000" dirty="0" err="1"/>
              <a:t>M.Stratmann</a:t>
            </a:r>
            <a:r>
              <a:rPr lang="en-US" sz="1000" dirty="0"/>
              <a:t>, R. </a:t>
            </a:r>
            <a:r>
              <a:rPr lang="en-US" sz="1000" dirty="0" err="1"/>
              <a:t>Sassot</a:t>
            </a:r>
            <a:r>
              <a:rPr lang="en-US" sz="1000" dirty="0"/>
              <a:t>, ECA: arXiv:1206.6014 &amp; 1509.06489</a:t>
            </a:r>
          </a:p>
        </p:txBody>
      </p:sp>
      <p:sp>
        <p:nvSpPr>
          <p:cNvPr id="24" name="Text Box 13"/>
          <p:cNvSpPr txBox="1">
            <a:spLocks noChangeArrowheads="1"/>
          </p:cNvSpPr>
          <p:nvPr/>
        </p:nvSpPr>
        <p:spPr bwMode="auto">
          <a:xfrm>
            <a:off x="5085815" y="954076"/>
            <a:ext cx="1736135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 b="1" u="sng" dirty="0">
                <a:effectLst>
                  <a:outerShdw blurRad="38100" dist="38100" dir="2700000" algn="tl">
                    <a:srgbClr val="DDDDDD"/>
                  </a:outerShdw>
                </a:effectLst>
                <a:latin typeface="Comic Sans MS" charset="0"/>
              </a:rPr>
              <a:t>cross section:</a:t>
            </a:r>
            <a:endParaRPr lang="en-GB" b="1" u="sng" dirty="0">
              <a:effectLst>
                <a:outerShdw blurRad="38100" dist="38100" dir="2700000" algn="tl">
                  <a:srgbClr val="DDDDDD"/>
                </a:outerShdw>
              </a:effectLst>
              <a:latin typeface="Comic Sans MS" charset="0"/>
            </a:endParaRPr>
          </a:p>
        </p:txBody>
      </p:sp>
      <p:graphicFrame>
        <p:nvGraphicFramePr>
          <p:cNvPr id="25" name="Object 4"/>
          <p:cNvGraphicFramePr>
            <a:graphicFrameLocks noChangeAspect="1"/>
          </p:cNvGraphicFramePr>
          <p:nvPr/>
        </p:nvGraphicFramePr>
        <p:xfrm>
          <a:off x="6844242" y="753520"/>
          <a:ext cx="1961092" cy="6987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461" name="Equation" r:id="rId3" imgW="2209800" imgH="787400" progId="Equation.DSMT4">
                  <p:embed/>
                </p:oleObj>
              </mc:Choice>
              <mc:Fallback>
                <p:oleObj name="Equation" r:id="rId3" imgW="2209800" imgH="787400" progId="Equation.DSMT4">
                  <p:embed/>
                  <p:pic>
                    <p:nvPicPr>
                      <p:cNvPr id="25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44242" y="753520"/>
                        <a:ext cx="1961092" cy="69878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Oval 26"/>
          <p:cNvSpPr/>
          <p:nvPr/>
        </p:nvSpPr>
        <p:spPr bwMode="auto">
          <a:xfrm>
            <a:off x="8614834" y="1725059"/>
            <a:ext cx="338666" cy="444500"/>
          </a:xfrm>
          <a:prstGeom prst="ellipse">
            <a:avLst/>
          </a:prstGeom>
          <a:noFill/>
          <a:ln w="28575" cap="flat" cmpd="sng" algn="ctr">
            <a:solidFill>
              <a:srgbClr val="FF29FE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graphicFrame>
        <p:nvGraphicFramePr>
          <p:cNvPr id="28" name="Object 27"/>
          <p:cNvGraphicFramePr>
            <a:graphicFrameLocks noChangeAspect="1"/>
          </p:cNvGraphicFramePr>
          <p:nvPr/>
        </p:nvGraphicFramePr>
        <p:xfrm>
          <a:off x="4953000" y="3708400"/>
          <a:ext cx="1143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462" name="Equation" r:id="rId5" imgW="114300" imgH="165100" progId="Equation.DSMT4">
                  <p:embed/>
                </p:oleObj>
              </mc:Choice>
              <mc:Fallback>
                <p:oleObj name="Equation" r:id="rId5" imgW="114300" imgH="165100" progId="Equation.DSMT4">
                  <p:embed/>
                  <p:pic>
                    <p:nvPicPr>
                      <p:cNvPr id="28" name="Object 27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953000" y="3708400"/>
                        <a:ext cx="1143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Object 28"/>
          <p:cNvGraphicFramePr>
            <a:graphicFrameLocks noChangeAspect="1"/>
          </p:cNvGraphicFramePr>
          <p:nvPr/>
        </p:nvGraphicFramePr>
        <p:xfrm>
          <a:off x="4953000" y="3708400"/>
          <a:ext cx="1143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463" name="Equation" r:id="rId7" imgW="114300" imgH="165100" progId="Equation.DSMT4">
                  <p:embed/>
                </p:oleObj>
              </mc:Choice>
              <mc:Fallback>
                <p:oleObj name="Equation" r:id="rId7" imgW="114300" imgH="165100" progId="Equation.DSMT4">
                  <p:embed/>
                  <p:pic>
                    <p:nvPicPr>
                      <p:cNvPr id="29" name="Object 28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953000" y="3708400"/>
                        <a:ext cx="1143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Object 29"/>
          <p:cNvGraphicFramePr>
            <a:graphicFrameLocks noChangeAspect="1"/>
          </p:cNvGraphicFramePr>
          <p:nvPr/>
        </p:nvGraphicFramePr>
        <p:xfrm>
          <a:off x="4781551" y="1625601"/>
          <a:ext cx="4119032" cy="10619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464" name="Equation" r:id="rId8" imgW="3251200" imgH="838200" progId="Equation.DSMT4">
                  <p:embed/>
                </p:oleObj>
              </mc:Choice>
              <mc:Fallback>
                <p:oleObj name="Equation" r:id="rId8" imgW="3251200" imgH="838200" progId="Equation.DSMT4">
                  <p:embed/>
                  <p:pic>
                    <p:nvPicPr>
                      <p:cNvPr id="30" name="Object 29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4781551" y="1625601"/>
                        <a:ext cx="4119032" cy="10619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AutoShape 49"/>
          <p:cNvSpPr>
            <a:spLocks noChangeArrowheads="1"/>
          </p:cNvSpPr>
          <p:nvPr/>
        </p:nvSpPr>
        <p:spPr bwMode="auto">
          <a:xfrm>
            <a:off x="4800792" y="4562110"/>
            <a:ext cx="850707" cy="253307"/>
          </a:xfrm>
          <a:prstGeom prst="curvedRightArrow">
            <a:avLst>
              <a:gd name="adj1" fmla="val 24848"/>
              <a:gd name="adj2" fmla="val 49697"/>
              <a:gd name="adj3" fmla="val 33333"/>
            </a:avLst>
          </a:prstGeom>
          <a:gradFill rotWithShape="1">
            <a:gsLst>
              <a:gs pos="0">
                <a:schemeClr val="bg1"/>
              </a:gs>
              <a:gs pos="50000">
                <a:srgbClr val="CC66FF"/>
              </a:gs>
              <a:gs pos="100000">
                <a:schemeClr val="bg1"/>
              </a:gs>
            </a:gsLst>
            <a:lin ang="27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normAutofit fontScale="70000" lnSpcReduction="20000"/>
            <a:scene3d>
              <a:camera prst="orthographicFront">
                <a:rot lat="0" lon="60000" rev="0"/>
              </a:camera>
              <a:lightRig rig="threePt" dir="t"/>
            </a:scene3d>
          </a:bodyPr>
          <a:lstStyle/>
          <a:p>
            <a:pPr>
              <a:defRPr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charset="0"/>
            </a:endParaRPr>
          </a:p>
        </p:txBody>
      </p:sp>
      <p:graphicFrame>
        <p:nvGraphicFramePr>
          <p:cNvPr id="32" name="Object 4"/>
          <p:cNvGraphicFramePr>
            <a:graphicFrameLocks noChangeAspect="1"/>
          </p:cNvGraphicFramePr>
          <p:nvPr/>
        </p:nvGraphicFramePr>
        <p:xfrm>
          <a:off x="5912909" y="4772004"/>
          <a:ext cx="2056342" cy="5914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465" name="Equation" r:id="rId10" imgW="2959100" imgH="850900" progId="Equation.DSMT4">
                  <p:embed/>
                </p:oleObj>
              </mc:Choice>
              <mc:Fallback>
                <p:oleObj name="Equation" r:id="rId10" imgW="2959100" imgH="850900" progId="Equation.DSMT4">
                  <p:embed/>
                  <p:pic>
                    <p:nvPicPr>
                      <p:cNvPr id="32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12909" y="4772004"/>
                        <a:ext cx="2056342" cy="591431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Textfeld 31"/>
          <p:cNvSpPr txBox="1">
            <a:spLocks noChangeArrowheads="1"/>
          </p:cNvSpPr>
          <p:nvPr/>
        </p:nvSpPr>
        <p:spPr bwMode="auto">
          <a:xfrm>
            <a:off x="5734376" y="4483990"/>
            <a:ext cx="2404639" cy="338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 sz="1600" dirty="0" err="1">
                <a:latin typeface="Comic Sans MS" charset="0"/>
                <a:ea typeface="Comic Sans MS" charset="0"/>
                <a:cs typeface="Comic Sans MS" charset="0"/>
              </a:rPr>
              <a:t>pQCD</a:t>
            </a:r>
            <a:r>
              <a:rPr lang="en-US" sz="1600" dirty="0">
                <a:latin typeface="Comic Sans MS" charset="0"/>
                <a:ea typeface="Comic Sans MS" charset="0"/>
                <a:cs typeface="Comic Sans MS" charset="0"/>
              </a:rPr>
              <a:t> scaling violations</a:t>
            </a:r>
          </a:p>
        </p:txBody>
      </p:sp>
      <p:graphicFrame>
        <p:nvGraphicFramePr>
          <p:cNvPr id="34" name="Object 2"/>
          <p:cNvGraphicFramePr>
            <a:graphicFrameLocks noChangeAspect="1"/>
          </p:cNvGraphicFramePr>
          <p:nvPr/>
        </p:nvGraphicFramePr>
        <p:xfrm>
          <a:off x="5056716" y="5380015"/>
          <a:ext cx="3928533" cy="6704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7466" name="Equation" r:id="rId12" imgW="5283200" imgH="901700" progId="Equation.DSMT4">
                  <p:embed/>
                </p:oleObj>
              </mc:Choice>
              <mc:Fallback>
                <p:oleObj name="Equation" r:id="rId12" imgW="5283200" imgH="901700" progId="Equation.DSMT4">
                  <p:embed/>
                  <p:pic>
                    <p:nvPicPr>
                      <p:cNvPr id="34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56716" y="5380015"/>
                        <a:ext cx="3928533" cy="67049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2" name="Group 41"/>
          <p:cNvGrpSpPr/>
          <p:nvPr/>
        </p:nvGrpSpPr>
        <p:grpSpPr>
          <a:xfrm>
            <a:off x="4901658" y="2700859"/>
            <a:ext cx="3992561" cy="1543051"/>
            <a:chOff x="149742" y="3812109"/>
            <a:chExt cx="3992561" cy="1543051"/>
          </a:xfrm>
        </p:grpSpPr>
        <p:pic>
          <p:nvPicPr>
            <p:cNvPr id="43" name="Picture 42" descr="uli_dis.diagram.jpg"/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0317" y="3812109"/>
              <a:ext cx="3861986" cy="1543051"/>
            </a:xfrm>
            <a:prstGeom prst="rect">
              <a:avLst/>
            </a:prstGeom>
          </p:spPr>
        </p:pic>
        <p:sp>
          <p:nvSpPr>
            <p:cNvPr id="44" name="TextBox 43"/>
            <p:cNvSpPr txBox="1"/>
            <p:nvPr/>
          </p:nvSpPr>
          <p:spPr>
            <a:xfrm>
              <a:off x="149742" y="4627012"/>
              <a:ext cx="75007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rgbClr val="FF00FF"/>
                  </a:solidFill>
                </a:rPr>
                <a:t>g</a:t>
              </a:r>
              <a:r>
                <a:rPr lang="en-US" sz="2400" baseline="-25000" dirty="0">
                  <a:solidFill>
                    <a:srgbClr val="FF00FF"/>
                  </a:solidFill>
                </a:rPr>
                <a:t>1 </a:t>
              </a:r>
              <a:r>
                <a:rPr lang="en-US" sz="2400" dirty="0">
                  <a:solidFill>
                    <a:srgbClr val="FF00FF"/>
                  </a:solidFill>
                </a:rPr>
                <a:t>~</a:t>
              </a:r>
              <a:endParaRPr lang="en-US" sz="2400" dirty="0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2264832" y="4413249"/>
              <a:ext cx="529061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4400" dirty="0"/>
                <a:t>-</a:t>
              </a:r>
            </a:p>
          </p:txBody>
        </p:sp>
      </p:grpSp>
      <p:pic>
        <p:nvPicPr>
          <p:cNvPr id="26" name="Picture 25">
            <a:extLst>
              <a:ext uri="{FF2B5EF4-FFF2-40B4-BE49-F238E27FC236}">
                <a16:creationId xmlns:a16="http://schemas.microsoft.com/office/drawing/2014/main" id="{2CFB4204-BDF8-584A-A600-C5E034ECE7D4}"/>
              </a:ext>
            </a:extLst>
          </p:cNvPr>
          <p:cNvPicPr>
            <a:picLocks noChangeAspect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6" t="12545" r="12102" b="3887"/>
          <a:stretch/>
        </p:blipFill>
        <p:spPr>
          <a:xfrm>
            <a:off x="328012" y="2675533"/>
            <a:ext cx="3880287" cy="3792074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F9D2C442-3F60-5C48-B7C4-36F49780E2BB}"/>
              </a:ext>
            </a:extLst>
          </p:cNvPr>
          <p:cNvSpPr txBox="1"/>
          <p:nvPr/>
        </p:nvSpPr>
        <p:spPr>
          <a:xfrm>
            <a:off x="608381" y="2004051"/>
            <a:ext cx="35894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0" dirty="0">
                <a:latin typeface="Comic Sans MS" charset="0"/>
                <a:ea typeface="Comic Sans MS" charset="0"/>
                <a:cs typeface="Comic Sans MS" charset="0"/>
              </a:rPr>
              <a:t>The current knowledge about </a:t>
            </a:r>
            <a:r>
              <a:rPr lang="en-US" b="0" i="1" dirty="0">
                <a:solidFill>
                  <a:srgbClr val="FF0000"/>
                </a:solidFill>
                <a:latin typeface="Comic Sans MS" charset="0"/>
                <a:ea typeface="Comic Sans MS" charset="0"/>
                <a:cs typeface="Comic Sans MS" charset="0"/>
              </a:rPr>
              <a:t>g</a:t>
            </a:r>
            <a:r>
              <a:rPr lang="en-US" b="0" i="1" baseline="-25000" dirty="0">
                <a:solidFill>
                  <a:srgbClr val="FF0000"/>
                </a:solidFill>
                <a:latin typeface="Comic Sans MS" charset="0"/>
                <a:ea typeface="Comic Sans MS" charset="0"/>
                <a:cs typeface="Comic Sans MS" charset="0"/>
              </a:rPr>
              <a:t>1</a:t>
            </a:r>
          </a:p>
          <a:p>
            <a:pPr algn="ctr"/>
            <a:r>
              <a:rPr lang="en-US" b="0" dirty="0">
                <a:solidFill>
                  <a:srgbClr val="322F31"/>
                </a:solidFill>
                <a:latin typeface="Comic Sans MS" charset="0"/>
                <a:ea typeface="Comic Sans MS" charset="0"/>
                <a:cs typeface="Comic Sans MS" charset="0"/>
              </a:rPr>
              <a:t>as function of </a:t>
            </a:r>
            <a:r>
              <a:rPr lang="en-US" b="0" i="1" dirty="0">
                <a:solidFill>
                  <a:srgbClr val="322F31"/>
                </a:solidFill>
                <a:latin typeface="Comic Sans MS" charset="0"/>
                <a:ea typeface="Comic Sans MS" charset="0"/>
                <a:cs typeface="Comic Sans MS" charset="0"/>
              </a:rPr>
              <a:t>x</a:t>
            </a:r>
            <a:r>
              <a:rPr lang="en-US" b="0" dirty="0">
                <a:solidFill>
                  <a:srgbClr val="322F31"/>
                </a:solidFill>
                <a:latin typeface="Comic Sans MS" charset="0"/>
                <a:ea typeface="Comic Sans MS" charset="0"/>
                <a:cs typeface="Comic Sans MS" charset="0"/>
              </a:rPr>
              <a:t> at </a:t>
            </a:r>
            <a:r>
              <a:rPr lang="en-US" b="0" i="1" dirty="0">
                <a:solidFill>
                  <a:srgbClr val="322F31"/>
                </a:solidFill>
                <a:latin typeface="Comic Sans MS" charset="0"/>
                <a:ea typeface="Comic Sans MS" charset="0"/>
                <a:cs typeface="Comic Sans MS" charset="0"/>
              </a:rPr>
              <a:t>Q</a:t>
            </a:r>
            <a:r>
              <a:rPr lang="en-US" b="0" i="1" baseline="30000" dirty="0">
                <a:solidFill>
                  <a:srgbClr val="322F31"/>
                </a:solidFill>
                <a:latin typeface="Comic Sans MS" charset="0"/>
                <a:ea typeface="Comic Sans MS" charset="0"/>
                <a:cs typeface="Comic Sans MS" charset="0"/>
              </a:rPr>
              <a:t>2</a:t>
            </a:r>
            <a:r>
              <a:rPr lang="en-US" b="0" dirty="0">
                <a:solidFill>
                  <a:srgbClr val="322F31"/>
                </a:solidFill>
                <a:latin typeface="Comic Sans MS" charset="0"/>
                <a:ea typeface="Comic Sans MS" charset="0"/>
                <a:cs typeface="Comic Sans MS" charset="0"/>
              </a:rPr>
              <a:t>=10 GeV</a:t>
            </a:r>
            <a:r>
              <a:rPr lang="en-US" b="0" baseline="30000" dirty="0">
                <a:solidFill>
                  <a:srgbClr val="322F31"/>
                </a:solidFill>
                <a:latin typeface="Comic Sans MS" charset="0"/>
                <a:ea typeface="Comic Sans MS" charset="0"/>
                <a:cs typeface="Comic Sans MS" charset="0"/>
              </a:rPr>
              <a:t>2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3F69A53-CD2A-F448-8CA5-393A323D35CC}"/>
              </a:ext>
            </a:extLst>
          </p:cNvPr>
          <p:cNvSpPr txBox="1"/>
          <p:nvPr/>
        </p:nvSpPr>
        <p:spPr>
          <a:xfrm>
            <a:off x="0" y="673659"/>
            <a:ext cx="4572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dirty="0">
                <a:latin typeface="Comic Sans MS" charset="0"/>
                <a:ea typeface="Comic Sans MS" charset="0"/>
                <a:cs typeface="Comic Sans MS" charset="0"/>
              </a:rPr>
              <a:t>To determine the contribution of quarks and gluons to the spin of the proton, one needs to measure the cross section difference </a:t>
            </a:r>
            <a:r>
              <a:rPr lang="en-US" b="0" i="1" dirty="0">
                <a:solidFill>
                  <a:srgbClr val="0000FF"/>
                </a:solidFill>
                <a:latin typeface="Comic Sans MS" charset="0"/>
                <a:ea typeface="Comic Sans MS" charset="0"/>
                <a:cs typeface="Comic Sans MS" charset="0"/>
              </a:rPr>
              <a:t>g</a:t>
            </a:r>
            <a:r>
              <a:rPr lang="en-US" b="0" i="1" baseline="-25000" dirty="0">
                <a:solidFill>
                  <a:srgbClr val="0000FF"/>
                </a:solidFill>
                <a:latin typeface="Comic Sans MS" charset="0"/>
                <a:ea typeface="Comic Sans MS" charset="0"/>
                <a:cs typeface="Comic Sans MS" charset="0"/>
              </a:rPr>
              <a:t>1</a:t>
            </a:r>
            <a:r>
              <a:rPr lang="en-US" b="0" dirty="0">
                <a:latin typeface="Comic Sans MS" charset="0"/>
                <a:ea typeface="Comic Sans MS" charset="0"/>
                <a:cs typeface="Comic Sans MS" charset="0"/>
              </a:rPr>
              <a:t> as function of </a:t>
            </a:r>
            <a:r>
              <a:rPr lang="en-US" b="0" i="1" dirty="0">
                <a:latin typeface="Comic Sans MS" charset="0"/>
                <a:ea typeface="Comic Sans MS" charset="0"/>
                <a:cs typeface="Comic Sans MS" charset="0"/>
              </a:rPr>
              <a:t>x</a:t>
            </a:r>
            <a:r>
              <a:rPr lang="en-US" b="0" dirty="0">
                <a:latin typeface="Comic Sans MS" charset="0"/>
                <a:ea typeface="Comic Sans MS" charset="0"/>
                <a:cs typeface="Comic Sans MS" charset="0"/>
              </a:rPr>
              <a:t> and </a:t>
            </a:r>
            <a:r>
              <a:rPr lang="en-US" b="0" i="1" dirty="0">
                <a:latin typeface="Comic Sans MS" charset="0"/>
                <a:ea typeface="Comic Sans MS" charset="0"/>
                <a:cs typeface="Comic Sans MS" charset="0"/>
              </a:rPr>
              <a:t>Q</a:t>
            </a:r>
            <a:r>
              <a:rPr lang="en-US" b="0" i="1" baseline="30000" dirty="0">
                <a:latin typeface="Comic Sans MS" charset="0"/>
                <a:ea typeface="Comic Sans MS" charset="0"/>
                <a:cs typeface="Comic Sans MS" charset="0"/>
              </a:rPr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33246010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 animBg="1"/>
      <p:bldP spid="33" grpId="0"/>
      <p:bldP spid="35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hteck 11"/>
          <p:cNvSpPr/>
          <p:nvPr/>
        </p:nvSpPr>
        <p:spPr>
          <a:xfrm>
            <a:off x="1179001" y="2743392"/>
            <a:ext cx="6208847" cy="1363153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60000"/>
                  <a:lumOff val="40000"/>
                </a:schemeClr>
              </a:gs>
              <a:gs pos="100000">
                <a:srgbClr val="FFFFFF"/>
              </a:gs>
            </a:gsLst>
            <a:lin ang="0" scaled="1"/>
            <a:tileRect/>
          </a:gradFill>
          <a:ln>
            <a:gradFill flip="none" rotWithShape="1">
              <a:gsLst>
                <a:gs pos="0">
                  <a:schemeClr val="accent3">
                    <a:lumMod val="60000"/>
                    <a:lumOff val="40000"/>
                  </a:schemeClr>
                </a:gs>
                <a:gs pos="100000">
                  <a:srgbClr val="FFFFFF"/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Bild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7525" y="2536252"/>
            <a:ext cx="8055469" cy="3673069"/>
          </a:xfrm>
          <a:prstGeom prst="rect">
            <a:avLst/>
          </a:prstGeom>
        </p:spPr>
      </p:pic>
      <p:sp>
        <p:nvSpPr>
          <p:cNvPr id="4" name="Titel 1"/>
          <p:cNvSpPr txBox="1">
            <a:spLocks/>
          </p:cNvSpPr>
          <p:nvPr/>
        </p:nvSpPr>
        <p:spPr>
          <a:xfrm>
            <a:off x="810453" y="0"/>
            <a:ext cx="7313613" cy="634852"/>
          </a:xfrm>
          <a:prstGeom prst="rect">
            <a:avLst/>
          </a:prstGeom>
          <a:scene3d>
            <a:camera prst="orthographicFront"/>
            <a:lightRig rig="chilly" dir="t"/>
          </a:scene3d>
          <a:sp3d extrusionH="12700">
            <a:extrusionClr>
              <a:schemeClr val="bg1"/>
            </a:extrusionClr>
          </a:sp3d>
        </p:spPr>
        <p:txBody>
          <a:bodyPr vert="horz" lIns="91440" tIns="45720" rIns="91440" bIns="45720" rtlCol="0" anchor="b">
            <a:noAutofit/>
            <a:sp3d extrusionH="12700">
              <a:extrusionClr>
                <a:schemeClr val="bg1"/>
              </a:extrusion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ts val="56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600" b="1" i="0" u="none" strike="noStrike" kern="1200" cap="none" spc="0" normalizeH="0" baseline="0" noProof="0" dirty="0">
              <a:ln>
                <a:noFill/>
              </a:ln>
              <a:gradFill>
                <a:gsLst>
                  <a:gs pos="50000">
                    <a:schemeClr val="tx1">
                      <a:lumMod val="65000"/>
                      <a:lumOff val="35000"/>
                    </a:schemeClr>
                  </a:gs>
                  <a:gs pos="100000">
                    <a:schemeClr val="tx1">
                      <a:lumMod val="85000"/>
                      <a:lumOff val="15000"/>
                    </a:schemeClr>
                  </a:gs>
                </a:gsLst>
                <a:lin ang="5400000" scaled="0"/>
              </a:gradFill>
              <a:effectLst>
                <a:outerShdw blurRad="50800" dist="38100" dir="2700000" algn="br">
                  <a:srgbClr val="000000">
                    <a:alpha val="43000"/>
                  </a:srgbClr>
                </a:outerShdw>
              </a:effectLst>
              <a:uLnTx/>
              <a:uFillTx/>
              <a:latin typeface="Comic Sans MS"/>
              <a:ea typeface="+mj-ea"/>
              <a:cs typeface="Comic Sans MS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345668" y="740850"/>
            <a:ext cx="53719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Comic Sans MS" panose="030F0902030302020204" pitchFamily="66" charset="0"/>
              </a:rPr>
              <a:t>rough small-</a:t>
            </a:r>
            <a:r>
              <a:rPr lang="en-US" b="1" dirty="0" err="1">
                <a:latin typeface="Comic Sans MS" panose="030F0902030302020204" pitchFamily="66" charset="0"/>
              </a:rPr>
              <a:t>x</a:t>
            </a:r>
            <a:r>
              <a:rPr lang="en-US" b="1" dirty="0">
                <a:latin typeface="Comic Sans MS" panose="030F0902030302020204" pitchFamily="66" charset="0"/>
              </a:rPr>
              <a:t> approximation to Q</a:t>
            </a:r>
            <a:r>
              <a:rPr lang="en-US" b="1" baseline="30000" dirty="0">
                <a:latin typeface="Comic Sans MS" panose="030F0902030302020204" pitchFamily="66" charset="0"/>
              </a:rPr>
              <a:t>2</a:t>
            </a:r>
            <a:r>
              <a:rPr lang="en-US" b="1" dirty="0">
                <a:latin typeface="Comic Sans MS" panose="030F0902030302020204" pitchFamily="66" charset="0"/>
              </a:rPr>
              <a:t>-evolution: </a:t>
            </a:r>
          </a:p>
        </p:txBody>
      </p:sp>
      <p:pic>
        <p:nvPicPr>
          <p:cNvPr id="6" name="Picture 19" descr="C:\Documents and Settings\Marco\Desktop\BNL-JUNE-09\txp_fig.pn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/>
          </a:blip>
          <a:srcRect/>
          <a:stretch>
            <a:fillRect/>
          </a:stretch>
        </p:blipFill>
        <p:spPr bwMode="auto">
          <a:xfrm>
            <a:off x="399953" y="1244282"/>
            <a:ext cx="3164449" cy="646331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ffectLst/>
        </p:spPr>
      </p:pic>
      <p:sp>
        <p:nvSpPr>
          <p:cNvPr id="7" name="Textfeld 6"/>
          <p:cNvSpPr txBox="1"/>
          <p:nvPr/>
        </p:nvSpPr>
        <p:spPr>
          <a:xfrm>
            <a:off x="4213406" y="1244282"/>
            <a:ext cx="4751917" cy="646331"/>
          </a:xfrm>
          <a:prstGeom prst="rect">
            <a:avLst/>
          </a:prstGeom>
          <a:solidFill>
            <a:srgbClr val="FF3712">
              <a:alpha val="25000"/>
            </a:srgbClr>
          </a:solidFill>
          <a:ln w="25400">
            <a:solidFill>
              <a:srgbClr val="FF3712"/>
            </a:solidFill>
          </a:ln>
          <a:scene3d>
            <a:camera prst="orthographicFront"/>
            <a:lightRig rig="threePt" dir="t"/>
          </a:scene3d>
          <a:sp3d>
            <a:bevelT prst="angle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Comic Sans MS" panose="030F0902030302020204" pitchFamily="66" charset="0"/>
              </a:rPr>
              <a:t>spread in Δg(x,Q</a:t>
            </a:r>
            <a:r>
              <a:rPr lang="en-US" b="1" baseline="30000" dirty="0">
                <a:latin typeface="Comic Sans MS" panose="030F0902030302020204" pitchFamily="66" charset="0"/>
              </a:rPr>
              <a:t>2</a:t>
            </a:r>
            <a:r>
              <a:rPr lang="en-US" b="1" dirty="0">
                <a:latin typeface="Comic Sans MS" panose="030F0902030302020204" pitchFamily="66" charset="0"/>
              </a:rPr>
              <a:t>) translates into</a:t>
            </a:r>
          </a:p>
          <a:p>
            <a:pPr algn="ctr"/>
            <a:r>
              <a:rPr lang="en-US" b="1" dirty="0">
                <a:latin typeface="Comic Sans MS" panose="030F0902030302020204" pitchFamily="66" charset="0"/>
              </a:rPr>
              <a:t>spread of scaling violations for g</a:t>
            </a:r>
            <a:r>
              <a:rPr lang="en-US" b="1" baseline="-25000" dirty="0">
                <a:latin typeface="Comic Sans MS" panose="030F0902030302020204" pitchFamily="66" charset="0"/>
              </a:rPr>
              <a:t>1</a:t>
            </a:r>
            <a:r>
              <a:rPr lang="en-US" b="1" dirty="0">
                <a:latin typeface="Comic Sans MS" panose="030F0902030302020204" pitchFamily="66" charset="0"/>
              </a:rPr>
              <a:t>(x,Q</a:t>
            </a:r>
            <a:r>
              <a:rPr lang="en-US" b="1" baseline="30000" dirty="0">
                <a:latin typeface="Comic Sans MS" panose="030F0902030302020204" pitchFamily="66" charset="0"/>
              </a:rPr>
              <a:t>2</a:t>
            </a:r>
            <a:r>
              <a:rPr lang="en-US" b="1" dirty="0">
                <a:latin typeface="Comic Sans MS" panose="030F0902030302020204" pitchFamily="66" charset="0"/>
              </a:rPr>
              <a:t>)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6681673" y="2458602"/>
            <a:ext cx="15792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  <a:latin typeface="Comic Sans MS" panose="030F0902030302020204" pitchFamily="66" charset="0"/>
              </a:rPr>
              <a:t>⟼ √s &lt; 70 GeV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224867" y="6145092"/>
            <a:ext cx="88344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rgbClr val="0432FF"/>
              </a:buClr>
              <a:buFont typeface="Wingdings" pitchFamily="2" charset="2"/>
              <a:buChar char="q"/>
            </a:pPr>
            <a:r>
              <a:rPr lang="en-US" sz="1600" dirty="0">
                <a:latin typeface="Comic Sans MS" panose="030F0902030302020204" pitchFamily="66" charset="0"/>
              </a:rPr>
              <a:t> </a:t>
            </a:r>
            <a:r>
              <a:rPr lang="en-US" sz="1400" dirty="0">
                <a:latin typeface="Comic Sans MS" panose="030F0902030302020204" pitchFamily="66" charset="0"/>
              </a:rPr>
              <a:t>error bars for moderate 10fb</a:t>
            </a:r>
            <a:r>
              <a:rPr lang="en-US" sz="1400" baseline="30000" dirty="0">
                <a:latin typeface="Comic Sans MS" panose="030F0902030302020204" pitchFamily="66" charset="0"/>
              </a:rPr>
              <a:t>-1</a:t>
            </a:r>
            <a:r>
              <a:rPr lang="en-US" sz="1400" dirty="0">
                <a:latin typeface="Comic Sans MS" panose="030F0902030302020204" pitchFamily="66" charset="0"/>
              </a:rPr>
              <a:t> per </a:t>
            </a:r>
            <a:r>
              <a:rPr lang="en-US" sz="1400" dirty="0" err="1">
                <a:latin typeface="Comic Sans MS" panose="030F0902030302020204" pitchFamily="66" charset="0"/>
              </a:rPr>
              <a:t>c.m.s</a:t>
            </a:r>
            <a:r>
              <a:rPr lang="en-US" sz="1400" dirty="0">
                <a:latin typeface="Comic Sans MS" panose="030F0902030302020204" pitchFamily="66" charset="0"/>
              </a:rPr>
              <a:t>. energy; bands parameterize current DSSV+ uncertainties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146999" y="2116723"/>
            <a:ext cx="85411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rgbClr val="0432FF"/>
              </a:buClr>
              <a:buFont typeface="Wingdings" pitchFamily="2" charset="2"/>
              <a:buChar char="q"/>
            </a:pPr>
            <a:r>
              <a:rPr lang="en-US" sz="1600" dirty="0">
                <a:latin typeface="Comic Sans MS" panose="030F0902030302020204" pitchFamily="66" charset="0"/>
              </a:rPr>
              <a:t> need </a:t>
            </a:r>
            <a:r>
              <a:rPr lang="en-US" sz="1600" dirty="0" err="1">
                <a:latin typeface="Comic Sans MS" panose="030F0902030302020204" pitchFamily="66" charset="0"/>
              </a:rPr>
              <a:t>x</a:t>
            </a:r>
            <a:r>
              <a:rPr lang="en-US" sz="1600" dirty="0">
                <a:latin typeface="Comic Sans MS" panose="030F0902030302020204" pitchFamily="66" charset="0"/>
              </a:rPr>
              <a:t>-bins with a least two Q</a:t>
            </a:r>
            <a:r>
              <a:rPr lang="en-US" sz="1600" baseline="30000" dirty="0">
                <a:latin typeface="Comic Sans MS" panose="030F0902030302020204" pitchFamily="66" charset="0"/>
              </a:rPr>
              <a:t>2</a:t>
            </a:r>
            <a:r>
              <a:rPr lang="en-US" sz="1600" dirty="0">
                <a:latin typeface="Comic Sans MS" panose="030F0902030302020204" pitchFamily="66" charset="0"/>
              </a:rPr>
              <a:t> values to compute derivative </a:t>
            </a:r>
            <a:r>
              <a:rPr lang="en-US" sz="1400" dirty="0">
                <a:latin typeface="Comic Sans MS" panose="030F0902030302020204" pitchFamily="66" charset="0"/>
              </a:rPr>
              <a:t>(limits </a:t>
            </a:r>
            <a:r>
              <a:rPr lang="en-US" sz="1400" dirty="0" err="1">
                <a:latin typeface="Comic Sans MS" panose="030F0902030302020204" pitchFamily="66" charset="0"/>
              </a:rPr>
              <a:t>x</a:t>
            </a:r>
            <a:r>
              <a:rPr lang="en-US" sz="1400" dirty="0">
                <a:latin typeface="Comic Sans MS" panose="030F0902030302020204" pitchFamily="66" charset="0"/>
              </a:rPr>
              <a:t> reach somewhat)</a:t>
            </a:r>
          </a:p>
        </p:txBody>
      </p:sp>
      <p:sp>
        <p:nvSpPr>
          <p:cNvPr id="11" name="Nach unten gekrümmter Pfeil 10"/>
          <p:cNvSpPr/>
          <p:nvPr/>
        </p:nvSpPr>
        <p:spPr>
          <a:xfrm>
            <a:off x="3666849" y="1416601"/>
            <a:ext cx="547650" cy="337873"/>
          </a:xfrm>
          <a:prstGeom prst="curvedDownArrow">
            <a:avLst>
              <a:gd name="adj1" fmla="val 25000"/>
              <a:gd name="adj2" fmla="val 50000"/>
              <a:gd name="adj3" fmla="val 62931"/>
            </a:avLst>
          </a:prstGeom>
          <a:solidFill>
            <a:srgbClr val="FF0000"/>
          </a:solidFill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1651503" y="2450863"/>
            <a:ext cx="35637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  <a:latin typeface="Comic Sans MS" panose="030F0902030302020204" pitchFamily="66" charset="0"/>
              </a:rPr>
              <a:t>smallest x bins require 20 x 250 GeV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E.C. Aschenauer</a:t>
            </a:r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CTEQ - Summer School, July 2019</a:t>
            </a: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DFF1-6A7E-5841-980E-96BA788216E4}" type="slidenum">
              <a:rPr lang="en-US" smtClean="0"/>
              <a:pPr/>
              <a:t>45</a:t>
            </a:fld>
            <a:endParaRPr lang="en-US"/>
          </a:p>
        </p:txBody>
      </p:sp>
      <p:sp>
        <p:nvSpPr>
          <p:cNvPr id="16" name="Title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>
                <a:effectLst>
                  <a:outerShdw blurRad="50800" dist="38100" dir="2700000" algn="br">
                    <a:srgbClr val="000000">
                      <a:alpha val="43000"/>
                    </a:srgbClr>
                  </a:outerShdw>
                  <a:reflection stA="50000" endPos="50000" dist="12700" dir="5400000" sy="-100000" algn="bl" rotWithShape="0"/>
                </a:effectLst>
                <a:latin typeface="Comic Sans MS"/>
                <a:cs typeface="Comic Sans MS"/>
              </a:rPr>
              <a:t>scaling violations at small x</a:t>
            </a:r>
            <a:endParaRPr lang="en-US" dirty="0">
              <a:effectLst>
                <a:outerShdw blurRad="50800" dist="38100" dir="2700000" algn="br">
                  <a:srgbClr val="000000">
                    <a:alpha val="43000"/>
                  </a:srgbClr>
                </a:outerShdw>
                <a:reflection stA="50000" endPos="50000" dist="127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41714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E.C. Aschenauer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tr-TR"/>
              <a:t>CTEQ - Summer School, July 2019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DFF1-6A7E-5841-980E-96BA788216E4}" type="slidenum">
              <a:rPr lang="en-US" smtClean="0"/>
              <a:pPr/>
              <a:t>46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forms the Spin of the Proton</a:t>
            </a:r>
          </a:p>
        </p:txBody>
      </p:sp>
      <p:pic>
        <p:nvPicPr>
          <p:cNvPr id="6" name="Picture 5" descr="g1-scaling-violation-10x100.eps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74" t="6913" r="10494" b="1358"/>
          <a:stretch/>
        </p:blipFill>
        <p:spPr>
          <a:xfrm>
            <a:off x="135467" y="1264718"/>
            <a:ext cx="3320059" cy="4753030"/>
          </a:xfrm>
          <a:prstGeom prst="rect">
            <a:avLst/>
          </a:prstGeom>
        </p:spPr>
      </p:pic>
      <p:pic>
        <p:nvPicPr>
          <p:cNvPr id="7" name="Picture 6" descr="g1-scaling-violation-20x250.eps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03" t="5432" r="9548" b="1359"/>
          <a:stretch/>
        </p:blipFill>
        <p:spPr>
          <a:xfrm>
            <a:off x="125493" y="1185333"/>
            <a:ext cx="3371240" cy="482971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70245" y="618066"/>
            <a:ext cx="33217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0" dirty="0">
                <a:latin typeface="Comic Sans MS" charset="0"/>
                <a:ea typeface="Comic Sans MS" charset="0"/>
                <a:cs typeface="Comic Sans MS" charset="0"/>
              </a:rPr>
              <a:t>The polarized SF </a:t>
            </a:r>
            <a:r>
              <a:rPr lang="en-US" b="0" i="1" dirty="0">
                <a:latin typeface="Comic Sans MS" charset="0"/>
                <a:ea typeface="Comic Sans MS" charset="0"/>
                <a:cs typeface="Comic Sans MS" charset="0"/>
              </a:rPr>
              <a:t>g</a:t>
            </a:r>
            <a:r>
              <a:rPr lang="en-US" b="0" i="1" baseline="-25000" dirty="0">
                <a:latin typeface="Comic Sans MS" charset="0"/>
                <a:ea typeface="Comic Sans MS" charset="0"/>
                <a:cs typeface="Comic Sans MS" charset="0"/>
              </a:rPr>
              <a:t>1</a:t>
            </a:r>
            <a:r>
              <a:rPr lang="en-US" b="0" i="1" dirty="0">
                <a:latin typeface="Comic Sans MS" charset="0"/>
                <a:ea typeface="Comic Sans MS" charset="0"/>
                <a:cs typeface="Comic Sans MS" charset="0"/>
              </a:rPr>
              <a:t>(x,Q</a:t>
            </a:r>
            <a:r>
              <a:rPr lang="en-US" b="0" i="1" baseline="30000" dirty="0">
                <a:latin typeface="Comic Sans MS" charset="0"/>
                <a:ea typeface="Comic Sans MS" charset="0"/>
                <a:cs typeface="Comic Sans MS" charset="0"/>
              </a:rPr>
              <a:t>2</a:t>
            </a:r>
            <a:r>
              <a:rPr lang="en-US" b="0" i="1" dirty="0">
                <a:latin typeface="Comic Sans MS" charset="0"/>
                <a:ea typeface="Comic Sans MS" charset="0"/>
                <a:cs typeface="Comic Sans MS" charset="0"/>
              </a:rPr>
              <a:t>) </a:t>
            </a:r>
            <a:r>
              <a:rPr lang="en-US" b="0" dirty="0">
                <a:latin typeface="Comic Sans MS" charset="0"/>
                <a:ea typeface="Comic Sans MS" charset="0"/>
                <a:cs typeface="Comic Sans MS" charset="0"/>
              </a:rPr>
              <a:t>as </a:t>
            </a:r>
          </a:p>
          <a:p>
            <a:pPr algn="ctr"/>
            <a:r>
              <a:rPr lang="en-US" b="0" dirty="0">
                <a:latin typeface="Comic Sans MS" charset="0"/>
                <a:ea typeface="Comic Sans MS" charset="0"/>
                <a:cs typeface="Comic Sans MS" charset="0"/>
              </a:rPr>
              <a:t>measured by EIC for </a:t>
            </a:r>
            <a:r>
              <a:rPr lang="en-US" b="0" dirty="0">
                <a:solidFill>
                  <a:srgbClr val="0000FF"/>
                </a:solidFill>
                <a:latin typeface="Comic Sans MS" charset="0"/>
                <a:ea typeface="Comic Sans MS" charset="0"/>
                <a:cs typeface="Comic Sans MS" charset="0"/>
              </a:rPr>
              <a:t>low </a:t>
            </a:r>
            <a:r>
              <a:rPr lang="en-US" b="0" i="1" dirty="0">
                <a:solidFill>
                  <a:srgbClr val="0000FF"/>
                </a:solidFill>
                <a:latin typeface="Comic Sans MS" charset="0"/>
                <a:ea typeface="Comic Sans MS" charset="0"/>
                <a:cs typeface="Comic Sans MS" charset="0"/>
              </a:rPr>
              <a:t>√s</a:t>
            </a:r>
            <a:r>
              <a:rPr lang="en-US" b="0" dirty="0">
                <a:solidFill>
                  <a:srgbClr val="0000FF"/>
                </a:solidFill>
                <a:latin typeface="Comic Sans MS" charset="0"/>
                <a:ea typeface="Comic Sans MS" charset="0"/>
                <a:cs typeface="Comic Sans MS" charset="0"/>
              </a:rPr>
              <a:t>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-73189" y="611714"/>
            <a:ext cx="40607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0" dirty="0">
                <a:latin typeface="Comic Sans MS" charset="0"/>
                <a:ea typeface="Comic Sans MS" charset="0"/>
                <a:cs typeface="Comic Sans MS" charset="0"/>
              </a:rPr>
              <a:t>The polarized SF </a:t>
            </a:r>
            <a:r>
              <a:rPr lang="en-US" b="0" i="1" dirty="0">
                <a:latin typeface="Comic Sans MS" charset="0"/>
                <a:ea typeface="Comic Sans MS" charset="0"/>
                <a:cs typeface="Comic Sans MS" charset="0"/>
              </a:rPr>
              <a:t>g</a:t>
            </a:r>
            <a:r>
              <a:rPr lang="en-US" b="0" i="1" baseline="-25000" dirty="0">
                <a:latin typeface="Comic Sans MS" charset="0"/>
                <a:ea typeface="Comic Sans MS" charset="0"/>
                <a:cs typeface="Comic Sans MS" charset="0"/>
              </a:rPr>
              <a:t>1</a:t>
            </a:r>
            <a:r>
              <a:rPr lang="en-US" b="0" i="1" dirty="0">
                <a:latin typeface="Comic Sans MS" charset="0"/>
                <a:ea typeface="Comic Sans MS" charset="0"/>
                <a:cs typeface="Comic Sans MS" charset="0"/>
              </a:rPr>
              <a:t>(x,Q</a:t>
            </a:r>
            <a:r>
              <a:rPr lang="en-US" b="0" i="1" baseline="30000" dirty="0">
                <a:latin typeface="Comic Sans MS" charset="0"/>
                <a:ea typeface="Comic Sans MS" charset="0"/>
                <a:cs typeface="Comic Sans MS" charset="0"/>
              </a:rPr>
              <a:t>2</a:t>
            </a:r>
            <a:r>
              <a:rPr lang="en-US" b="0" i="1" dirty="0">
                <a:latin typeface="Comic Sans MS" charset="0"/>
                <a:ea typeface="Comic Sans MS" charset="0"/>
                <a:cs typeface="Comic Sans MS" charset="0"/>
              </a:rPr>
              <a:t>) as </a:t>
            </a:r>
          </a:p>
          <a:p>
            <a:pPr algn="ctr"/>
            <a:r>
              <a:rPr lang="en-US" b="0" dirty="0">
                <a:latin typeface="Comic Sans MS" charset="0"/>
                <a:ea typeface="Comic Sans MS" charset="0"/>
                <a:cs typeface="Comic Sans MS" charset="0"/>
              </a:rPr>
              <a:t>measured by EIC for low to </a:t>
            </a:r>
            <a:r>
              <a:rPr lang="en-US" b="0" dirty="0">
                <a:solidFill>
                  <a:srgbClr val="0000FF"/>
                </a:solidFill>
                <a:latin typeface="Comic Sans MS" charset="0"/>
                <a:ea typeface="Comic Sans MS" charset="0"/>
                <a:cs typeface="Comic Sans MS" charset="0"/>
              </a:rPr>
              <a:t>high </a:t>
            </a:r>
            <a:r>
              <a:rPr lang="en-US" b="0" i="1" dirty="0">
                <a:solidFill>
                  <a:srgbClr val="0000FF"/>
                </a:solidFill>
                <a:latin typeface="Comic Sans MS" charset="0"/>
                <a:ea typeface="Comic Sans MS" charset="0"/>
                <a:cs typeface="Comic Sans MS" charset="0"/>
              </a:rPr>
              <a:t>√s</a:t>
            </a:r>
            <a:r>
              <a:rPr lang="en-US" b="0" dirty="0">
                <a:latin typeface="Comic Sans MS" charset="0"/>
                <a:ea typeface="Comic Sans MS" charset="0"/>
                <a:cs typeface="Comic Sans MS" charset="0"/>
              </a:rPr>
              <a:t> </a:t>
            </a:r>
          </a:p>
        </p:txBody>
      </p:sp>
      <p:sp>
        <p:nvSpPr>
          <p:cNvPr id="11" name="Curved Right Arrow 10"/>
          <p:cNvSpPr/>
          <p:nvPr/>
        </p:nvSpPr>
        <p:spPr bwMode="auto">
          <a:xfrm>
            <a:off x="3752893" y="4794250"/>
            <a:ext cx="558800" cy="465667"/>
          </a:xfrm>
          <a:prstGeom prst="curvedRightArrow">
            <a:avLst/>
          </a:prstGeom>
          <a:gradFill flip="none" rotWithShape="1">
            <a:gsLst>
              <a:gs pos="0">
                <a:srgbClr val="0000FF"/>
              </a:gs>
              <a:gs pos="100000">
                <a:srgbClr val="0000FF"/>
              </a:gs>
              <a:gs pos="50000">
                <a:schemeClr val="bg1"/>
              </a:gs>
            </a:gsLst>
            <a:lin ang="0" scaled="1"/>
            <a:tileRect/>
          </a:gra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998377" y="4999289"/>
            <a:ext cx="504497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0" dirty="0">
                <a:latin typeface="Comic Sans MS" charset="0"/>
                <a:ea typeface="Comic Sans MS" charset="0"/>
                <a:cs typeface="Comic Sans MS" charset="0"/>
              </a:rPr>
              <a:t>Only with the center-of-mass energies</a:t>
            </a:r>
          </a:p>
          <a:p>
            <a:pPr algn="ctr"/>
            <a:r>
              <a:rPr lang="en-US" b="0" dirty="0">
                <a:latin typeface="Comic Sans MS" charset="0"/>
                <a:ea typeface="Comic Sans MS" charset="0"/>
                <a:cs typeface="Comic Sans MS" charset="0"/>
              </a:rPr>
              <a:t>available at EIC the different contributions </a:t>
            </a:r>
          </a:p>
          <a:p>
            <a:pPr algn="ctr"/>
            <a:r>
              <a:rPr lang="en-US" b="0" dirty="0">
                <a:latin typeface="Comic Sans MS" charset="0"/>
                <a:ea typeface="Comic Sans MS" charset="0"/>
                <a:cs typeface="Comic Sans MS" charset="0"/>
              </a:rPr>
              <a:t>to the spin of the proton can be disentangled</a:t>
            </a:r>
          </a:p>
        </p:txBody>
      </p:sp>
      <p:cxnSp>
        <p:nvCxnSpPr>
          <p:cNvPr id="13" name="Straight Connector 12"/>
          <p:cNvCxnSpPr/>
          <p:nvPr/>
        </p:nvCxnSpPr>
        <p:spPr bwMode="auto">
          <a:xfrm flipV="1">
            <a:off x="406400" y="3956050"/>
            <a:ext cx="3028950" cy="63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0000FF"/>
            </a:solidFill>
            <a:prstDash val="lgDash"/>
            <a:round/>
            <a:headEnd type="none" w="med" len="med"/>
            <a:tailEnd type="none" w="med" len="med"/>
          </a:ln>
          <a:effectLst/>
        </p:spPr>
      </p:cxnSp>
      <p:sp>
        <p:nvSpPr>
          <p:cNvPr id="15" name="Down Arrow 14"/>
          <p:cNvSpPr/>
          <p:nvPr/>
        </p:nvSpPr>
        <p:spPr bwMode="auto">
          <a:xfrm>
            <a:off x="3194050" y="3962400"/>
            <a:ext cx="120650" cy="215900"/>
          </a:xfrm>
          <a:prstGeom prst="downArrow">
            <a:avLst/>
          </a:prstGeom>
          <a:gradFill flip="none" rotWithShape="1">
            <a:gsLst>
              <a:gs pos="0">
                <a:srgbClr val="0000FF"/>
              </a:gs>
              <a:gs pos="100000">
                <a:srgbClr val="FFFFFF"/>
              </a:gs>
            </a:gsLst>
            <a:path path="circle">
              <a:fillToRect l="100000" t="100000"/>
            </a:path>
            <a:tileRect r="-100000" b="-100000"/>
          </a:gradFill>
          <a:ln w="95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16" name="Down Arrow 15"/>
          <p:cNvSpPr/>
          <p:nvPr/>
        </p:nvSpPr>
        <p:spPr bwMode="auto">
          <a:xfrm rot="10800000">
            <a:off x="3200400" y="3722688"/>
            <a:ext cx="120650" cy="215900"/>
          </a:xfrm>
          <a:prstGeom prst="downArrow">
            <a:avLst/>
          </a:prstGeom>
          <a:gradFill flip="none" rotWithShape="1">
            <a:gsLst>
              <a:gs pos="0">
                <a:srgbClr val="0000FF"/>
              </a:gs>
              <a:gs pos="100000">
                <a:srgbClr val="FFFFFF"/>
              </a:gs>
            </a:gsLst>
            <a:path path="circle">
              <a:fillToRect l="100000" t="100000"/>
            </a:path>
            <a:tileRect r="-100000" b="-100000"/>
          </a:gradFill>
          <a:ln w="9525" cap="flat" cmpd="sng" algn="ctr">
            <a:solidFill>
              <a:srgbClr val="0000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pic>
        <p:nvPicPr>
          <p:cNvPr id="17" name="Picture 16" descr="newpotato_std.1.eps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56" r="50463" b="47870"/>
          <a:stretch/>
        </p:blipFill>
        <p:spPr>
          <a:xfrm>
            <a:off x="4489450" y="1428750"/>
            <a:ext cx="3567110" cy="3173725"/>
          </a:xfrm>
          <a:prstGeom prst="rect">
            <a:avLst/>
          </a:prstGeom>
        </p:spPr>
      </p:pic>
      <p:pic>
        <p:nvPicPr>
          <p:cNvPr id="18" name="Picture 17" descr="newpotato_std.2.eps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75" r="50833" b="47870"/>
          <a:stretch/>
        </p:blipFill>
        <p:spPr>
          <a:xfrm>
            <a:off x="4489450" y="1497053"/>
            <a:ext cx="3540467" cy="3100347"/>
          </a:xfrm>
          <a:prstGeom prst="rect">
            <a:avLst/>
          </a:prstGeom>
        </p:spPr>
      </p:pic>
      <p:pic>
        <p:nvPicPr>
          <p:cNvPr id="19" name="Picture 18" descr="newpotato_std.3.eps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41" t="8495" r="50556" b="47315"/>
          <a:stretch/>
        </p:blipFill>
        <p:spPr>
          <a:xfrm>
            <a:off x="4438650" y="1454150"/>
            <a:ext cx="3613772" cy="3182078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386522" y="6051826"/>
            <a:ext cx="12586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omic Sans MS" charset="0"/>
                <a:ea typeface="Comic Sans MS" charset="0"/>
                <a:cs typeface="Comic Sans MS" charset="0"/>
              </a:rPr>
              <a:t>arXiv:1509.06489</a:t>
            </a:r>
          </a:p>
          <a:p>
            <a:r>
              <a:rPr lang="en-US" sz="1000" dirty="0">
                <a:latin typeface="Comic Sans MS" charset="0"/>
                <a:ea typeface="Comic Sans MS" charset="0"/>
                <a:cs typeface="Comic Sans MS" charset="0"/>
              </a:rPr>
              <a:t>PRD 92, 094030</a:t>
            </a:r>
          </a:p>
        </p:txBody>
      </p:sp>
    </p:spTree>
    <p:extLst>
      <p:ext uri="{BB962C8B-B14F-4D97-AF65-F5344CB8AC3E}">
        <p14:creationId xmlns:p14="http://schemas.microsoft.com/office/powerpoint/2010/main" val="3017130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 animBg="1"/>
      <p:bldP spid="12" grpId="0"/>
      <p:bldP spid="15" grpId="0" animBg="1"/>
      <p:bldP spid="16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Date Placeholder 2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E.C. Aschenauer</a:t>
            </a:r>
          </a:p>
        </p:txBody>
      </p:sp>
      <p:sp>
        <p:nvSpPr>
          <p:cNvPr id="25" name="Footer Placeholder 2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CTEQ - Summer School, July 2019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DFF1-6A7E-5841-980E-96BA788216E4}" type="slidenum">
              <a:rPr lang="en-US" smtClean="0"/>
              <a:pPr/>
              <a:t>47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Where does the Spin of the proton hide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496" r="12369" b="2458"/>
          <a:stretch/>
        </p:blipFill>
        <p:spPr>
          <a:xfrm>
            <a:off x="29280" y="1847197"/>
            <a:ext cx="3092803" cy="3036847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7" t="12172" r="12498" b="2407"/>
          <a:stretch/>
        </p:blipFill>
        <p:spPr>
          <a:xfrm>
            <a:off x="3100918" y="1866738"/>
            <a:ext cx="3045302" cy="3014789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02" r="12261" b="2715"/>
          <a:stretch/>
        </p:blipFill>
        <p:spPr>
          <a:xfrm>
            <a:off x="6109841" y="1876506"/>
            <a:ext cx="3096599" cy="2992272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1539604" y="4964060"/>
            <a:ext cx="10905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Gluon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115589" y="4968293"/>
            <a:ext cx="14268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Quarks 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783065" y="4820296"/>
            <a:ext cx="217485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200" dirty="0"/>
              <a:t>orbital angular</a:t>
            </a:r>
          </a:p>
          <a:p>
            <a:pPr algn="ctr"/>
            <a:r>
              <a:rPr lang="en-US" sz="2200" dirty="0"/>
              <a:t>momentum 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69603" y="4953479"/>
            <a:ext cx="11815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1/2 - 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3095359" y="4932313"/>
            <a:ext cx="4038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-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6115829" y="4957715"/>
            <a:ext cx="4038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=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382609" y="651949"/>
            <a:ext cx="23739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“Helicity sum rule:”</a:t>
            </a:r>
          </a:p>
        </p:txBody>
      </p:sp>
      <p:graphicFrame>
        <p:nvGraphicFramePr>
          <p:cNvPr id="52" name="Object 51"/>
          <p:cNvGraphicFramePr>
            <a:graphicFrameLocks noChangeAspect="1"/>
          </p:cNvGraphicFramePr>
          <p:nvPr/>
        </p:nvGraphicFramePr>
        <p:xfrm>
          <a:off x="2713038" y="1162595"/>
          <a:ext cx="3708400" cy="533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6085" name="Equation" r:id="rId6" imgW="3708400" imgH="533400" progId="Equation.DSMT4">
                  <p:embed/>
                </p:oleObj>
              </mc:Choice>
              <mc:Fallback>
                <p:oleObj name="Equation" r:id="rId6" imgW="3708400" imgH="533400" progId="Equation.DSMT4">
                  <p:embed/>
                  <p:pic>
                    <p:nvPicPr>
                      <p:cNvPr id="52" name="Object 5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713038" y="1162595"/>
                        <a:ext cx="3708400" cy="533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3" name="AutoShape 9"/>
          <p:cNvSpPr>
            <a:spLocks noChangeAspect="1"/>
          </p:cNvSpPr>
          <p:nvPr/>
        </p:nvSpPr>
        <p:spPr bwMode="auto">
          <a:xfrm rot="5400000" flipH="1">
            <a:off x="4856697" y="901182"/>
            <a:ext cx="98964" cy="582613"/>
          </a:xfrm>
          <a:prstGeom prst="rightBrace">
            <a:avLst>
              <a:gd name="adj1" fmla="val 50137"/>
              <a:gd name="adj2" fmla="val 50000"/>
            </a:avLst>
          </a:prstGeom>
          <a:noFill/>
          <a:ln w="317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charset="0"/>
            </a:endParaRPr>
          </a:p>
        </p:txBody>
      </p:sp>
      <p:sp>
        <p:nvSpPr>
          <p:cNvPr id="54" name="AutoShape 9"/>
          <p:cNvSpPr>
            <a:spLocks noChangeAspect="1"/>
          </p:cNvSpPr>
          <p:nvPr/>
        </p:nvSpPr>
        <p:spPr bwMode="auto">
          <a:xfrm rot="5400000" flipH="1">
            <a:off x="6098120" y="948808"/>
            <a:ext cx="109549" cy="582613"/>
          </a:xfrm>
          <a:prstGeom prst="rightBrace">
            <a:avLst>
              <a:gd name="adj1" fmla="val 50137"/>
              <a:gd name="adj2" fmla="val 50000"/>
            </a:avLst>
          </a:prstGeom>
          <a:noFill/>
          <a:ln w="317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616160" y="480499"/>
            <a:ext cx="6270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rgbClr val="00FF00"/>
                </a:solidFill>
                <a:latin typeface="Comic Sans MS" panose="030F0902030302020204" pitchFamily="66" charset="0"/>
              </a:rPr>
              <a:t>total</a:t>
            </a:r>
          </a:p>
          <a:p>
            <a:pPr algn="ctr"/>
            <a:r>
              <a:rPr lang="en-US" sz="1200" dirty="0">
                <a:solidFill>
                  <a:srgbClr val="00FF00"/>
                </a:solidFill>
                <a:latin typeface="Comic Sans MS" panose="030F0902030302020204" pitchFamily="66" charset="0"/>
              </a:rPr>
              <a:t>quark </a:t>
            </a:r>
          </a:p>
          <a:p>
            <a:pPr algn="ctr"/>
            <a:r>
              <a:rPr lang="en-US" sz="1200" dirty="0">
                <a:solidFill>
                  <a:srgbClr val="00FF00"/>
                </a:solidFill>
                <a:latin typeface="Comic Sans MS" panose="030F0902030302020204" pitchFamily="66" charset="0"/>
              </a:rPr>
              <a:t>spin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5695431" y="762015"/>
            <a:ext cx="94336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rgbClr val="3366FF"/>
                </a:solidFill>
                <a:latin typeface="Comic Sans MS" panose="030F0902030302020204" pitchFamily="66" charset="0"/>
              </a:rPr>
              <a:t>angular </a:t>
            </a:r>
          </a:p>
          <a:p>
            <a:pPr algn="ctr"/>
            <a:r>
              <a:rPr lang="en-US" sz="1200" dirty="0">
                <a:solidFill>
                  <a:srgbClr val="FFCC66"/>
                </a:solidFill>
                <a:latin typeface="Comic Sans MS" panose="030F0902030302020204" pitchFamily="66" charset="0"/>
              </a:rPr>
              <a:t>momentum</a:t>
            </a:r>
          </a:p>
        </p:txBody>
      </p:sp>
      <p:sp>
        <p:nvSpPr>
          <p:cNvPr id="57" name="AutoShape 9"/>
          <p:cNvSpPr>
            <a:spLocks noChangeAspect="1"/>
          </p:cNvSpPr>
          <p:nvPr/>
        </p:nvSpPr>
        <p:spPr bwMode="auto">
          <a:xfrm rot="5400000" flipH="1">
            <a:off x="5392914" y="1099458"/>
            <a:ext cx="101814" cy="303232"/>
          </a:xfrm>
          <a:prstGeom prst="rightBrace">
            <a:avLst>
              <a:gd name="adj1" fmla="val 50137"/>
              <a:gd name="adj2" fmla="val 50000"/>
            </a:avLst>
          </a:prstGeom>
          <a:noFill/>
          <a:ln w="317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5176847" y="751433"/>
            <a:ext cx="5500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rgbClr val="0000FF"/>
                </a:solidFill>
                <a:latin typeface="Comic Sans MS" panose="030F0902030302020204" pitchFamily="66" charset="0"/>
              </a:rPr>
              <a:t>gluon</a:t>
            </a:r>
          </a:p>
          <a:p>
            <a:pPr algn="ctr"/>
            <a:r>
              <a:rPr lang="en-US" sz="1200" dirty="0">
                <a:solidFill>
                  <a:srgbClr val="0000FF"/>
                </a:solidFill>
                <a:latin typeface="Comic Sans MS" panose="030F0902030302020204" pitchFamily="66" charset="0"/>
              </a:rPr>
              <a:t>spin</a:t>
            </a:r>
          </a:p>
        </p:txBody>
      </p:sp>
    </p:spTree>
    <p:extLst>
      <p:ext uri="{BB962C8B-B14F-4D97-AF65-F5344CB8AC3E}">
        <p14:creationId xmlns:p14="http://schemas.microsoft.com/office/powerpoint/2010/main" val="1934417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E.C. Aschenauer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cs-CZ"/>
              <a:t>CTEQ - Summer School, July 2019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C2DFF1-6A7E-5841-980E-96BA788216E4}" type="slidenum">
              <a:rPr lang="en-US" smtClean="0"/>
              <a:pPr/>
              <a:t>48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spin Sum rules</a:t>
            </a:r>
          </a:p>
        </p:txBody>
      </p:sp>
      <p:graphicFrame>
        <p:nvGraphicFramePr>
          <p:cNvPr id="6" name="Object 4"/>
          <p:cNvGraphicFramePr>
            <a:graphicFrameLocks noChangeAspect="1"/>
          </p:cNvGraphicFramePr>
          <p:nvPr/>
        </p:nvGraphicFramePr>
        <p:xfrm>
          <a:off x="57150" y="1100138"/>
          <a:ext cx="6070600" cy="1003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6042" name="Equation" r:id="rId3" imgW="3759200" imgH="622300" progId="Equation.DSMT4">
                  <p:embed/>
                </p:oleObj>
              </mc:Choice>
              <mc:Fallback>
                <p:oleObj name="Equation" r:id="rId3" imgW="3759200" imgH="622300" progId="Equation.DSMT4">
                  <p:embed/>
                  <p:pic>
                    <p:nvPicPr>
                      <p:cNvPr id="6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" y="1100138"/>
                        <a:ext cx="6070600" cy="10033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12"/>
          <p:cNvGraphicFramePr>
            <a:graphicFrameLocks noChangeAspect="1"/>
          </p:cNvGraphicFramePr>
          <p:nvPr/>
        </p:nvGraphicFramePr>
        <p:xfrm>
          <a:off x="1814513" y="3554413"/>
          <a:ext cx="4064000" cy="863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6043" name="Equation" r:id="rId5" imgW="4064000" imgH="863600" progId="Equation.DSMT4">
                  <p:embed/>
                </p:oleObj>
              </mc:Choice>
              <mc:Fallback>
                <p:oleObj name="Equation" r:id="rId5" imgW="4064000" imgH="863600" progId="Equation.DSMT4">
                  <p:embed/>
                  <p:pic>
                    <p:nvPicPr>
                      <p:cNvPr id="7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14513" y="3554413"/>
                        <a:ext cx="4064000" cy="8636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0" y="740770"/>
            <a:ext cx="21002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u="sng" dirty="0">
                <a:solidFill>
                  <a:srgbClr val="0000FF"/>
                </a:solidFill>
                <a:latin typeface="Comic Sans MS" panose="030F0902030302020204" pitchFamily="66" charset="0"/>
              </a:rPr>
              <a:t>Jaffe-</a:t>
            </a:r>
            <a:r>
              <a:rPr lang="en-US" sz="2000" u="sng" dirty="0" err="1">
                <a:solidFill>
                  <a:srgbClr val="0000FF"/>
                </a:solidFill>
                <a:latin typeface="Comic Sans MS" panose="030F0902030302020204" pitchFamily="66" charset="0"/>
              </a:rPr>
              <a:t>Manohar</a:t>
            </a:r>
            <a:r>
              <a:rPr lang="en-US" sz="2000" u="sng" dirty="0">
                <a:solidFill>
                  <a:srgbClr val="0000FF"/>
                </a:solidFill>
                <a:latin typeface="Comic Sans MS" panose="030F0902030302020204" pitchFamily="66" charset="0"/>
              </a:rPr>
              <a:t>:</a:t>
            </a:r>
          </a:p>
        </p:txBody>
      </p:sp>
      <p:sp>
        <p:nvSpPr>
          <p:cNvPr id="9" name="AutoShape 9"/>
          <p:cNvSpPr>
            <a:spLocks noChangeAspect="1"/>
          </p:cNvSpPr>
          <p:nvPr/>
        </p:nvSpPr>
        <p:spPr bwMode="auto">
          <a:xfrm rot="5400000">
            <a:off x="4054878" y="1481704"/>
            <a:ext cx="147857" cy="889562"/>
          </a:xfrm>
          <a:prstGeom prst="rightBrace">
            <a:avLst>
              <a:gd name="adj1" fmla="val 50137"/>
              <a:gd name="adj2" fmla="val 50000"/>
            </a:avLst>
          </a:prstGeom>
          <a:noFill/>
          <a:ln w="3175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53256" y="2045935"/>
            <a:ext cx="296017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Comic Sans MS" panose="030F0902030302020204" pitchFamily="66" charset="0"/>
              </a:rPr>
              <a:t>defined in A</a:t>
            </a:r>
            <a:r>
              <a:rPr lang="en-US" baseline="30000" dirty="0">
                <a:latin typeface="Comic Sans MS" panose="030F0902030302020204" pitchFamily="66" charset="0"/>
              </a:rPr>
              <a:t>+</a:t>
            </a:r>
            <a:r>
              <a:rPr lang="en-US" dirty="0">
                <a:latin typeface="Comic Sans MS" panose="030F0902030302020204" pitchFamily="66" charset="0"/>
              </a:rPr>
              <a:t>=0 gauge</a:t>
            </a:r>
          </a:p>
          <a:p>
            <a:pPr algn="ctr"/>
            <a:r>
              <a:rPr lang="en-US" dirty="0" err="1">
                <a:latin typeface="Symbol" pitchFamily="2" charset="2"/>
                <a:cs typeface="Symbol" charset="2"/>
              </a:rPr>
              <a:t>D</a:t>
            </a:r>
            <a:r>
              <a:rPr lang="en-US" dirty="0" err="1">
                <a:latin typeface="Comic Sans MS" panose="030F0902030302020204" pitchFamily="66" charset="0"/>
              </a:rPr>
              <a:t>q</a:t>
            </a:r>
            <a:r>
              <a:rPr lang="en-US" dirty="0">
                <a:latin typeface="Comic Sans MS" panose="030F0902030302020204" pitchFamily="66" charset="0"/>
              </a:rPr>
              <a:t> and </a:t>
            </a:r>
            <a:r>
              <a:rPr lang="en-US" dirty="0">
                <a:latin typeface="Symbol" pitchFamily="2" charset="2"/>
                <a:cs typeface="Symbol" charset="2"/>
              </a:rPr>
              <a:t>D</a:t>
            </a:r>
            <a:r>
              <a:rPr lang="en-US" dirty="0">
                <a:latin typeface="Comic Sans MS" panose="030F0902030302020204" pitchFamily="66" charset="0"/>
              </a:rPr>
              <a:t>g</a:t>
            </a:r>
          </a:p>
          <a:p>
            <a:pPr algn="ctr"/>
            <a:r>
              <a:rPr lang="en-US" dirty="0">
                <a:latin typeface="Comic Sans MS" panose="030F0902030302020204" pitchFamily="66" charset="0"/>
                <a:sym typeface="Wingdings"/>
              </a:rPr>
              <a:t> density interpretation</a:t>
            </a:r>
            <a:endParaRPr lang="en-US" dirty="0">
              <a:latin typeface="Comic Sans MS" panose="030F0902030302020204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552173" y="3080673"/>
            <a:ext cx="5036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u="sng" dirty="0" err="1">
                <a:solidFill>
                  <a:srgbClr val="0000FF"/>
                </a:solidFill>
                <a:latin typeface="Comic Sans MS" panose="030F0902030302020204" pitchFamily="66" charset="0"/>
              </a:rPr>
              <a:t>Ji</a:t>
            </a:r>
            <a:r>
              <a:rPr lang="en-US" sz="2000" u="sng" dirty="0">
                <a:solidFill>
                  <a:srgbClr val="0000FF"/>
                </a:solidFill>
                <a:latin typeface="Comic Sans MS" panose="030F0902030302020204" pitchFamily="66" charset="0"/>
              </a:rPr>
              <a:t>:</a:t>
            </a:r>
          </a:p>
        </p:txBody>
      </p:sp>
      <p:sp>
        <p:nvSpPr>
          <p:cNvPr id="17" name="AutoShape 9"/>
          <p:cNvSpPr>
            <a:spLocks noChangeAspect="1"/>
          </p:cNvSpPr>
          <p:nvPr/>
        </p:nvSpPr>
        <p:spPr bwMode="auto">
          <a:xfrm rot="5400000">
            <a:off x="4516728" y="3217733"/>
            <a:ext cx="388438" cy="2336988"/>
          </a:xfrm>
          <a:prstGeom prst="rightBrace">
            <a:avLst>
              <a:gd name="adj1" fmla="val 50137"/>
              <a:gd name="adj2" fmla="val 50000"/>
            </a:avLst>
          </a:prstGeom>
          <a:noFill/>
          <a:ln w="31750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856003" y="4573515"/>
            <a:ext cx="16938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FF"/>
                </a:solidFill>
                <a:latin typeface="Comic Sans MS" panose="030F0902030302020204" pitchFamily="66" charset="0"/>
              </a:rPr>
              <a:t>through GPDs</a:t>
            </a:r>
          </a:p>
        </p:txBody>
      </p:sp>
      <p:graphicFrame>
        <p:nvGraphicFramePr>
          <p:cNvPr id="19" name="Object 18"/>
          <p:cNvGraphicFramePr>
            <a:graphicFrameLocks noChangeAspect="1"/>
          </p:cNvGraphicFramePr>
          <p:nvPr/>
        </p:nvGraphicFramePr>
        <p:xfrm>
          <a:off x="3438525" y="4978400"/>
          <a:ext cx="5267325" cy="641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6044" name="Equation" r:id="rId7" imgW="3022600" imgH="368300" progId="Equation.DSMT4">
                  <p:embed/>
                </p:oleObj>
              </mc:Choice>
              <mc:Fallback>
                <p:oleObj name="Equation" r:id="rId7" imgW="3022600" imgH="368300" progId="Equation.DSMT4">
                  <p:embed/>
                  <p:pic>
                    <p:nvPicPr>
                      <p:cNvPr id="19" name="Object 18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438525" y="4978400"/>
                        <a:ext cx="5267325" cy="6413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75510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 animBg="1"/>
      <p:bldP spid="18" grpId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27DDC71-259A-C543-A997-ECAA288B5E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E.C. Aschenauer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A5EEDE0-412A-3F4E-8083-F31127474E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CTEQ - Summer School, July 2019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9E5213-2EF9-6547-99D6-F329024AF3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49</a:t>
            </a:fld>
            <a:endParaRPr lang="en-US"/>
          </a:p>
        </p:txBody>
      </p:sp>
      <p:pic>
        <p:nvPicPr>
          <p:cNvPr id="7" name="Picture 6" descr="A screenshot of a cell phone&#10;&#10;Description automatically generated">
            <a:extLst>
              <a:ext uri="{FF2B5EF4-FFF2-40B4-BE49-F238E27FC236}">
                <a16:creationId xmlns:a16="http://schemas.microsoft.com/office/drawing/2014/main" id="{C059B114-AFD0-A045-95AE-5B6A3F637F4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1628"/>
          <a:stretch/>
        </p:blipFill>
        <p:spPr>
          <a:xfrm>
            <a:off x="2293594" y="398721"/>
            <a:ext cx="4556811" cy="606055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385A765-3424-CD46-AA6C-2057F514FD4F}"/>
              </a:ext>
            </a:extLst>
          </p:cNvPr>
          <p:cNvSpPr txBox="1"/>
          <p:nvPr/>
        </p:nvSpPr>
        <p:spPr>
          <a:xfrm rot="2444288">
            <a:off x="5469680" y="5507664"/>
            <a:ext cx="12907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rgbClr val="FFFF00"/>
                </a:solidFill>
                <a:latin typeface="Comic Sans MS" panose="030F0902030302020204" pitchFamily="66" charset="0"/>
              </a:rPr>
              <a:t>on </a:t>
            </a:r>
          </a:p>
          <a:p>
            <a:pPr algn="ctr"/>
            <a:r>
              <a:rPr lang="en-US" sz="1200" dirty="0">
                <a:solidFill>
                  <a:srgbClr val="FFFF00"/>
                </a:solidFill>
                <a:latin typeface="Comic Sans MS" panose="030F0902030302020204" pitchFamily="66" charset="0"/>
              </a:rPr>
              <a:t>TMDs and GPS </a:t>
            </a:r>
          </a:p>
        </p:txBody>
      </p:sp>
    </p:spTree>
    <p:extLst>
      <p:ext uri="{BB962C8B-B14F-4D97-AF65-F5344CB8AC3E}">
        <p14:creationId xmlns:p14="http://schemas.microsoft.com/office/powerpoint/2010/main" val="1978571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Date Placeholder 1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E.C. Aschenauer</a:t>
            </a:r>
            <a:endParaRPr lang="en-US" altLang="ja-JP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CTEQ - Summer School, July 2019</a:t>
            </a:r>
            <a:endParaRPr lang="en-US" altLang="ja-JP" dirty="0"/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D43D72-2878-6B49-9B3C-2A2D6DA2ADFC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23553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 reminder of Quantum Electro-Dynamics (QED)</a:t>
            </a:r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0" y="679450"/>
            <a:ext cx="9026525" cy="5734050"/>
          </a:xfrm>
        </p:spPr>
        <p:txBody>
          <a:bodyPr>
            <a:normAutofit/>
          </a:bodyPr>
          <a:lstStyle/>
          <a:p>
            <a:r>
              <a:rPr lang="en-US" sz="2000" dirty="0">
                <a:latin typeface="Comic Sans MS" panose="030F0902030302020204" pitchFamily="66" charset="0"/>
              </a:rPr>
              <a:t>Theory of electromagnetic interactions</a:t>
            </a:r>
          </a:p>
          <a:p>
            <a:r>
              <a:rPr lang="en-US" sz="2000" dirty="0">
                <a:latin typeface="Comic Sans MS" panose="030F0902030302020204" pitchFamily="66" charset="0"/>
              </a:rPr>
              <a:t>Exchange particles (photons) do not carry electric charge</a:t>
            </a:r>
          </a:p>
          <a:p>
            <a:r>
              <a:rPr lang="en-US" sz="2000" dirty="0">
                <a:latin typeface="Comic Sans MS" panose="030F0902030302020204" pitchFamily="66" charset="0"/>
              </a:rPr>
              <a:t>Flux is not confined: V(r) ~ 1/r, F(r) ~ 1/r</a:t>
            </a:r>
            <a:r>
              <a:rPr lang="en-US" sz="2000" baseline="30000" dirty="0">
                <a:latin typeface="Comic Sans MS" panose="030F0902030302020204" pitchFamily="66" charset="0"/>
              </a:rPr>
              <a:t>2</a:t>
            </a:r>
          </a:p>
        </p:txBody>
      </p:sp>
      <p:pic>
        <p:nvPicPr>
          <p:cNvPr id="23555" name="Picture 3">
            <a:hlinkClick r:id="rId3"/>
          </p:cNvPr>
          <p:cNvPicPr>
            <a:picLocks noChangeArrowheads="1"/>
          </p:cNvPicPr>
          <p:nvPr/>
        </p:nvPicPr>
        <p:blipFill>
          <a:blip r:embed="rId4"/>
          <a:srcRect b="50887"/>
          <a:stretch>
            <a:fillRect/>
          </a:stretch>
        </p:blipFill>
        <p:spPr bwMode="auto">
          <a:xfrm>
            <a:off x="192155" y="2633666"/>
            <a:ext cx="3839766" cy="1991320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sp>
        <p:nvSpPr>
          <p:cNvPr id="23556" name="Rectangle 4"/>
          <p:cNvSpPr>
            <a:spLocks/>
          </p:cNvSpPr>
          <p:nvPr/>
        </p:nvSpPr>
        <p:spPr bwMode="auto">
          <a:xfrm>
            <a:off x="3416166" y="5107860"/>
            <a:ext cx="5677035" cy="1022019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l"/>
            <a:r>
              <a:rPr lang="en-US" sz="2100" dirty="0">
                <a:latin typeface="Comic Sans MS" panose="030F0902030302020204" pitchFamily="66" charset="0"/>
                <a:ea typeface="Lucida Grande" pitchFamily="-108" charset="0"/>
                <a:cs typeface="Lucida Grande" pitchFamily="-108" charset="0"/>
              </a:rPr>
              <a:t>Coupling constant (</a:t>
            </a:r>
            <a:r>
              <a:rPr lang="en-US" sz="2100" dirty="0" err="1">
                <a:solidFill>
                  <a:srgbClr val="FF00FF"/>
                </a:solidFill>
                <a:latin typeface="Comic Sans MS" panose="030F0902030302020204" pitchFamily="66" charset="0"/>
                <a:ea typeface="Lucida Grande" pitchFamily="-108" charset="0"/>
                <a:cs typeface="Lucida Grande" pitchFamily="-108" charset="0"/>
              </a:rPr>
              <a:t>α</a:t>
            </a:r>
            <a:r>
              <a:rPr lang="en-US" sz="2100" dirty="0">
                <a:latin typeface="Comic Sans MS" panose="030F0902030302020204" pitchFamily="66" charset="0"/>
                <a:ea typeface="Lucida Grande" pitchFamily="-108" charset="0"/>
                <a:cs typeface="Lucida Grande" pitchFamily="-108" charset="0"/>
              </a:rPr>
              <a:t>): Interaction Strength</a:t>
            </a:r>
          </a:p>
          <a:p>
            <a:pPr algn="l"/>
            <a:r>
              <a:rPr lang="en-US" sz="2100" dirty="0">
                <a:latin typeface="Comic Sans MS" panose="030F0902030302020204" pitchFamily="66" charset="0"/>
                <a:ea typeface="Lucida Grande" pitchFamily="-108" charset="0"/>
                <a:cs typeface="Lucida Grande" pitchFamily="-108" charset="0"/>
              </a:rPr>
              <a:t>In QED: </a:t>
            </a:r>
            <a:r>
              <a:rPr lang="en-US" sz="2100" dirty="0" err="1">
                <a:solidFill>
                  <a:srgbClr val="FF00FF"/>
                </a:solidFill>
                <a:latin typeface="Comic Sans MS" panose="030F0902030302020204" pitchFamily="66" charset="0"/>
                <a:ea typeface="Lucida Grande" pitchFamily="-108" charset="0"/>
                <a:cs typeface="Lucida Grande" pitchFamily="-108" charset="0"/>
              </a:rPr>
              <a:t>α</a:t>
            </a:r>
            <a:r>
              <a:rPr lang="en-US" sz="2100" baseline="-6000" dirty="0" err="1">
                <a:solidFill>
                  <a:srgbClr val="FF00FF"/>
                </a:solidFill>
                <a:latin typeface="Comic Sans MS" panose="030F0902030302020204" pitchFamily="66" charset="0"/>
                <a:ea typeface="Gill Sans" pitchFamily="-108" charset="0"/>
                <a:cs typeface="Gill Sans" pitchFamily="-108" charset="0"/>
              </a:rPr>
              <a:t>em</a:t>
            </a:r>
            <a:r>
              <a:rPr lang="en-US" sz="2100" dirty="0">
                <a:solidFill>
                  <a:srgbClr val="FF00FF"/>
                </a:solidFill>
                <a:latin typeface="Comic Sans MS" panose="030F0902030302020204" pitchFamily="66" charset="0"/>
                <a:ea typeface="Gill Sans" pitchFamily="-108" charset="0"/>
                <a:cs typeface="Gill Sans" pitchFamily="-108" charset="0"/>
              </a:rPr>
              <a:t> = 1/137</a:t>
            </a: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5062728" y="2145342"/>
            <a:ext cx="3069581" cy="2626581"/>
            <a:chOff x="929" y="-680"/>
            <a:chExt cx="2750" cy="2352"/>
          </a:xfrm>
        </p:grpSpPr>
        <p:grpSp>
          <p:nvGrpSpPr>
            <p:cNvPr id="3" name="Group 6"/>
            <p:cNvGrpSpPr>
              <a:grpSpLocks/>
            </p:cNvGrpSpPr>
            <p:nvPr/>
          </p:nvGrpSpPr>
          <p:grpSpPr bwMode="auto">
            <a:xfrm>
              <a:off x="1128" y="174"/>
              <a:ext cx="2212" cy="1498"/>
              <a:chOff x="0" y="-334"/>
              <a:chExt cx="2211" cy="1497"/>
            </a:xfrm>
          </p:grpSpPr>
          <p:pic>
            <p:nvPicPr>
              <p:cNvPr id="23559" name="Picture 7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0" y="-334"/>
                <a:ext cx="2211" cy="1497"/>
              </a:xfrm>
              <a:prstGeom prst="rect">
                <a:avLst/>
              </a:prstGeom>
              <a:noFill/>
              <a:ln w="12700" cap="flat">
                <a:noFill/>
                <a:miter lim="800000"/>
                <a:headEnd/>
                <a:tailEnd/>
              </a:ln>
            </p:spPr>
          </p:pic>
          <p:sp>
            <p:nvSpPr>
              <p:cNvPr id="23560" name="Rectangle 8"/>
              <p:cNvSpPr>
                <a:spLocks/>
              </p:cNvSpPr>
              <p:nvPr/>
            </p:nvSpPr>
            <p:spPr bwMode="auto">
              <a:xfrm>
                <a:off x="73" y="300"/>
                <a:ext cx="289" cy="303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800000"/>
                <a:headEnd type="none" w="med" len="med"/>
                <a:tailEnd type="none" w="med" len="med"/>
              </a:ln>
            </p:spPr>
            <p:txBody>
              <a:bodyPr wrap="none" lIns="0" tIns="0" rIns="0" bIns="0" anchor="ctr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2200" dirty="0">
                    <a:solidFill>
                      <a:srgbClr val="00FF00"/>
                    </a:solidFill>
                    <a:latin typeface="Comic Sans MS" panose="030F0902030302020204" pitchFamily="66" charset="0"/>
                    <a:ea typeface="Lucida Grande" pitchFamily="-108" charset="0"/>
                    <a:cs typeface="Lucida Grande" pitchFamily="-108" charset="0"/>
                  </a:rPr>
                  <a:t>√</a:t>
                </a:r>
                <a:r>
                  <a:rPr lang="en-US" sz="2200" dirty="0" err="1">
                    <a:solidFill>
                      <a:srgbClr val="00FF00"/>
                    </a:solidFill>
                    <a:latin typeface="Comic Sans MS" panose="030F0902030302020204" pitchFamily="66" charset="0"/>
                    <a:ea typeface="Lucida Grande" pitchFamily="-108" charset="0"/>
                    <a:cs typeface="Lucida Grande" pitchFamily="-108" charset="0"/>
                  </a:rPr>
                  <a:t>α</a:t>
                </a:r>
                <a:endParaRPr lang="en-US" sz="2200" dirty="0">
                  <a:solidFill>
                    <a:srgbClr val="00FF00"/>
                  </a:solidFill>
                  <a:latin typeface="Comic Sans MS" panose="030F0902030302020204" pitchFamily="66" charset="0"/>
                  <a:ea typeface="Lucida Grande" pitchFamily="-108" charset="0"/>
                  <a:cs typeface="Lucida Grande" pitchFamily="-108" charset="0"/>
                </a:endParaRPr>
              </a:p>
            </p:txBody>
          </p:sp>
          <p:sp>
            <p:nvSpPr>
              <p:cNvPr id="23561" name="Rectangle 9"/>
              <p:cNvSpPr>
                <a:spLocks/>
              </p:cNvSpPr>
              <p:nvPr/>
            </p:nvSpPr>
            <p:spPr bwMode="auto">
              <a:xfrm>
                <a:off x="1548" y="300"/>
                <a:ext cx="289" cy="303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800000"/>
                <a:headEnd type="none" w="med" len="med"/>
                <a:tailEnd type="none" w="med" len="med"/>
              </a:ln>
            </p:spPr>
            <p:txBody>
              <a:bodyPr wrap="none" lIns="0" tIns="0" rIns="0" bIns="0" anchor="ctr">
                <a:prstTxWarp prst="textNoShape">
                  <a:avLst/>
                </a:prstTxWarp>
                <a:spAutoFit/>
              </a:bodyPr>
              <a:lstStyle/>
              <a:p>
                <a:r>
                  <a:rPr lang="en-US" sz="2200" dirty="0">
                    <a:solidFill>
                      <a:srgbClr val="00FF00"/>
                    </a:solidFill>
                    <a:latin typeface="Comic Sans MS" panose="030F0902030302020204" pitchFamily="66" charset="0"/>
                    <a:ea typeface="Lucida Grande" pitchFamily="-108" charset="0"/>
                    <a:cs typeface="Lucida Grande" pitchFamily="-108" charset="0"/>
                  </a:rPr>
                  <a:t>√</a:t>
                </a:r>
                <a:r>
                  <a:rPr lang="en-US" sz="2200" dirty="0" err="1">
                    <a:solidFill>
                      <a:srgbClr val="00FF00"/>
                    </a:solidFill>
                    <a:latin typeface="Comic Sans MS" panose="030F0902030302020204" pitchFamily="66" charset="0"/>
                    <a:ea typeface="Lucida Grande" pitchFamily="-108" charset="0"/>
                    <a:cs typeface="Lucida Grande" pitchFamily="-108" charset="0"/>
                  </a:rPr>
                  <a:t>α</a:t>
                </a:r>
                <a:endParaRPr lang="en-US" sz="2200" dirty="0">
                  <a:solidFill>
                    <a:srgbClr val="00FF00"/>
                  </a:solidFill>
                  <a:latin typeface="Comic Sans MS" panose="030F0902030302020204" pitchFamily="66" charset="0"/>
                  <a:ea typeface="Lucida Grande" pitchFamily="-108" charset="0"/>
                  <a:cs typeface="Lucida Grande" pitchFamily="-108" charset="0"/>
                </a:endParaRPr>
              </a:p>
            </p:txBody>
          </p:sp>
        </p:grpSp>
        <p:sp>
          <p:nvSpPr>
            <p:cNvPr id="23562" name="Rectangle 10"/>
            <p:cNvSpPr>
              <a:spLocks/>
            </p:cNvSpPr>
            <p:nvPr/>
          </p:nvSpPr>
          <p:spPr bwMode="auto">
            <a:xfrm>
              <a:off x="929" y="-680"/>
              <a:ext cx="2750" cy="744"/>
            </a:xfrm>
            <a:prstGeom prst="rect">
              <a:avLst/>
            </a:prstGeom>
            <a:noFill/>
            <a:ln w="12700" cap="flat">
              <a:noFill/>
              <a:miter lim="800000"/>
              <a:headEnd type="none" w="med" len="med"/>
              <a:tailEnd type="none" w="med" len="med"/>
            </a:ln>
          </p:spPr>
          <p:txBody>
            <a:bodyPr wrap="none" lIns="0" tIns="0" rIns="0" bIns="0" anchor="ctr">
              <a:prstTxWarp prst="textNoShape">
                <a:avLst/>
              </a:prstTxWarp>
              <a:spAutoFit/>
            </a:bodyPr>
            <a:lstStyle/>
            <a:p>
              <a:pPr algn="ctr"/>
              <a:r>
                <a:rPr lang="en-US" sz="2700" dirty="0">
                  <a:solidFill>
                    <a:srgbClr val="0000FF"/>
                  </a:solidFill>
                  <a:latin typeface="Comic Sans MS" panose="030F0902030302020204" pitchFamily="66" charset="0"/>
                  <a:ea typeface="Gill Sans" pitchFamily="-108" charset="0"/>
                  <a:cs typeface="Gill Sans" pitchFamily="-108" charset="0"/>
                </a:rPr>
                <a:t>Feynman Diagram: </a:t>
              </a:r>
            </a:p>
            <a:p>
              <a:pPr algn="ctr"/>
              <a:r>
                <a:rPr lang="en-US" sz="2700" dirty="0" err="1">
                  <a:solidFill>
                    <a:srgbClr val="0000FF"/>
                  </a:solidFill>
                  <a:latin typeface="Comic Sans MS" panose="030F0902030302020204" pitchFamily="66" charset="0"/>
                  <a:ea typeface="Gill Sans" pitchFamily="-108" charset="0"/>
                  <a:cs typeface="Gill Sans" pitchFamily="-108" charset="0"/>
                </a:rPr>
                <a:t>e</a:t>
              </a:r>
              <a:r>
                <a:rPr lang="en-US" sz="2700" baseline="32000" dirty="0" err="1">
                  <a:solidFill>
                    <a:srgbClr val="0000FF"/>
                  </a:solidFill>
                  <a:latin typeface="Comic Sans MS" panose="030F0902030302020204" pitchFamily="66" charset="0"/>
                  <a:ea typeface="Gill Sans" pitchFamily="-108" charset="0"/>
                  <a:cs typeface="Gill Sans" pitchFamily="-108" charset="0"/>
                </a:rPr>
                <a:t>+</a:t>
              </a:r>
              <a:r>
                <a:rPr lang="en-US" sz="2700" dirty="0" err="1">
                  <a:solidFill>
                    <a:srgbClr val="0000FF"/>
                  </a:solidFill>
                  <a:latin typeface="Comic Sans MS" panose="030F0902030302020204" pitchFamily="66" charset="0"/>
                  <a:ea typeface="Gill Sans" pitchFamily="-108" charset="0"/>
                  <a:cs typeface="Gill Sans" pitchFamily="-108" charset="0"/>
                </a:rPr>
                <a:t>e</a:t>
              </a:r>
              <a:r>
                <a:rPr lang="en-US" sz="2700" baseline="32000" dirty="0">
                  <a:solidFill>
                    <a:srgbClr val="0000FF"/>
                  </a:solidFill>
                  <a:latin typeface="Comic Sans MS" panose="030F0902030302020204" pitchFamily="66" charset="0"/>
                  <a:ea typeface="Gill Sans" pitchFamily="-108" charset="0"/>
                  <a:cs typeface="Gill Sans" pitchFamily="-108" charset="0"/>
                </a:rPr>
                <a:t>-</a:t>
              </a:r>
              <a:r>
                <a:rPr lang="en-US" sz="2700" dirty="0">
                  <a:solidFill>
                    <a:srgbClr val="0000FF"/>
                  </a:solidFill>
                  <a:latin typeface="Comic Sans MS" panose="030F0902030302020204" pitchFamily="66" charset="0"/>
                  <a:ea typeface="Gill Sans" pitchFamily="-108" charset="0"/>
                  <a:cs typeface="Gill Sans" pitchFamily="-108" charset="0"/>
                </a:rPr>
                <a:t> annihilation</a:t>
              </a:r>
            </a:p>
          </p:txBody>
        </p:sp>
      </p:grpSp>
      <p:graphicFrame>
        <p:nvGraphicFramePr>
          <p:cNvPr id="60" name="Object 59"/>
          <p:cNvGraphicFramePr>
            <a:graphicFrameLocks noChangeAspect="1"/>
          </p:cNvGraphicFramePr>
          <p:nvPr/>
        </p:nvGraphicFramePr>
        <p:xfrm>
          <a:off x="719671" y="4555069"/>
          <a:ext cx="2870199" cy="8095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7033" name="Equation" r:id="rId6" imgW="1981200" imgH="558800" progId="Equation.DSMT4">
                  <p:embed/>
                </p:oleObj>
              </mc:Choice>
              <mc:Fallback>
                <p:oleObj name="Equation" r:id="rId6" imgW="1981200" imgH="558800" progId="Equation.DSMT4">
                  <p:embed/>
                  <p:pic>
                    <p:nvPicPr>
                      <p:cNvPr id="60" name="Object 5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9671" y="4555069"/>
                        <a:ext cx="2870199" cy="80954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1" name="Group 60"/>
          <p:cNvGrpSpPr/>
          <p:nvPr/>
        </p:nvGrpSpPr>
        <p:grpSpPr>
          <a:xfrm>
            <a:off x="1446220" y="1316777"/>
            <a:ext cx="5625703" cy="4813102"/>
            <a:chOff x="1539015" y="2044898"/>
            <a:chExt cx="5625703" cy="4813102"/>
          </a:xfrm>
        </p:grpSpPr>
        <p:pic>
          <p:nvPicPr>
            <p:cNvPr id="23566" name="Picture 14"/>
            <p:cNvPicPr>
              <a:picLocks noChangeArrowheads="1"/>
            </p:cNvPicPr>
            <p:nvPr/>
          </p:nvPicPr>
          <p:blipFill>
            <a:blip r:embed="rId8"/>
            <a:srcRect l="16528" t="32779" r="44026" b="24544"/>
            <a:stretch>
              <a:fillRect/>
            </a:stretch>
          </p:blipFill>
          <p:spPr bwMode="auto">
            <a:xfrm>
              <a:off x="1539015" y="2044898"/>
              <a:ext cx="5625703" cy="4813102"/>
            </a:xfrm>
            <a:prstGeom prst="rect">
              <a:avLst/>
            </a:prstGeom>
            <a:noFill/>
            <a:ln w="12700" cap="flat">
              <a:solidFill>
                <a:srgbClr val="FF00FF"/>
              </a:solidFill>
              <a:prstDash val="solid"/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 w="114300" prst="artDeco"/>
              <a:bevelB w="114300" prst="artDeco"/>
            </a:sp3d>
          </p:spPr>
        </p:pic>
        <p:sp>
          <p:nvSpPr>
            <p:cNvPr id="23567" name="Oval 15"/>
            <p:cNvSpPr>
              <a:spLocks/>
            </p:cNvSpPr>
            <p:nvPr/>
          </p:nvSpPr>
          <p:spPr bwMode="auto">
            <a:xfrm>
              <a:off x="5563525" y="2061766"/>
              <a:ext cx="718742" cy="660797"/>
            </a:xfrm>
            <a:prstGeom prst="ellipse">
              <a:avLst/>
            </a:prstGeom>
            <a:noFill/>
            <a:ln w="63500" cap="flat">
              <a:solidFill>
                <a:srgbClr val="FF00FF"/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lIns="0" tIns="0" rIns="0" bIns="0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795065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E.C. Aschenauer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CTEQ - Summer School, July 2019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50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DFF5B6A-89B1-5E42-856C-0292273837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308" y="2791630"/>
            <a:ext cx="9052560" cy="26373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6500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5" name="Object 34"/>
          <p:cNvGraphicFramePr>
            <a:graphicFrameLocks noChangeAspect="1"/>
          </p:cNvGraphicFramePr>
          <p:nvPr/>
        </p:nvGraphicFramePr>
        <p:xfrm>
          <a:off x="355596" y="4902194"/>
          <a:ext cx="3166537" cy="11309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8058" name="Equation" r:id="rId3" imgW="1422400" imgH="508000" progId="Equation.DSMT4">
                  <p:embed/>
                </p:oleObj>
              </mc:Choice>
              <mc:Fallback>
                <p:oleObj name="Equation" r:id="rId3" imgW="1422400" imgH="508000" progId="Equation.DSMT4">
                  <p:embed/>
                  <p:pic>
                    <p:nvPicPr>
                      <p:cNvPr id="35" name="Object 3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5596" y="4902194"/>
                        <a:ext cx="3166537" cy="113090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E.C. Aschenauer</a:t>
            </a:r>
            <a:endParaRPr lang="en-US" altLang="ja-JP" dirty="0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CTEQ - Summer School, July 2019</a:t>
            </a:r>
            <a:endParaRPr lang="en-US" altLang="ja-JP" dirty="0"/>
          </a:p>
        </p:txBody>
      </p:sp>
      <p:sp>
        <p:nvSpPr>
          <p:cNvPr id="2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7A81F-0356-054D-A0E8-7B584EAD732D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24577" name="Rectangle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Quantum Chromo-Dynamics (</a:t>
            </a:r>
            <a:r>
              <a:rPr lang="en-US" dirty="0">
                <a:solidFill>
                  <a:srgbClr val="FF0000"/>
                </a:solidFill>
              </a:rPr>
              <a:t>Q</a:t>
            </a:r>
            <a:r>
              <a:rPr lang="en-US" dirty="0">
                <a:solidFill>
                  <a:srgbClr val="0000FF"/>
                </a:solidFill>
              </a:rPr>
              <a:t>C</a:t>
            </a:r>
            <a:r>
              <a:rPr lang="en-US" dirty="0">
                <a:solidFill>
                  <a:srgbClr val="00FF00"/>
                </a:solidFill>
              </a:rPr>
              <a:t>D</a:t>
            </a:r>
            <a:r>
              <a:rPr lang="en-US" dirty="0"/>
              <a:t>) - 1973</a:t>
            </a:r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0" y="679450"/>
            <a:ext cx="9026525" cy="2284413"/>
          </a:xfrm>
        </p:spPr>
        <p:txBody>
          <a:bodyPr>
            <a:normAutofit/>
          </a:bodyPr>
          <a:lstStyle/>
          <a:p>
            <a:pPr>
              <a:buClr>
                <a:srgbClr val="0432FF"/>
              </a:buClr>
              <a:buFont typeface="Wingdings" pitchFamily="2" charset="2"/>
              <a:buChar char="q"/>
            </a:pPr>
            <a:r>
              <a:rPr lang="en-US" sz="2000" dirty="0">
                <a:latin typeface="Comic Sans MS" panose="030F0902030302020204" pitchFamily="66" charset="0"/>
              </a:rPr>
              <a:t> Theory of strong (nuclear) interactions</a:t>
            </a:r>
          </a:p>
          <a:p>
            <a:pPr>
              <a:buClr>
                <a:srgbClr val="0432FF"/>
              </a:buClr>
              <a:buFont typeface="Wingdings" pitchFamily="2" charset="2"/>
              <a:buChar char="q"/>
            </a:pPr>
            <a:r>
              <a:rPr lang="en-US" sz="2000" dirty="0">
                <a:latin typeface="Comic Sans MS" panose="030F0902030302020204" pitchFamily="66" charset="0"/>
              </a:rPr>
              <a:t> Three </a:t>
            </a:r>
            <a:r>
              <a:rPr lang="en-US" sz="2000" dirty="0" err="1">
                <a:solidFill>
                  <a:srgbClr val="FF0000"/>
                </a:solidFill>
                <a:latin typeface="Comic Sans MS" panose="030F0902030302020204" pitchFamily="66" charset="0"/>
              </a:rPr>
              <a:t>co</a:t>
            </a:r>
            <a:r>
              <a:rPr lang="en-US" sz="2000" dirty="0" err="1">
                <a:solidFill>
                  <a:srgbClr val="0000FF"/>
                </a:solidFill>
                <a:latin typeface="Comic Sans MS" panose="030F0902030302020204" pitchFamily="66" charset="0"/>
              </a:rPr>
              <a:t>lo</a:t>
            </a:r>
            <a:r>
              <a:rPr lang="en-US" sz="2000" dirty="0" err="1">
                <a:solidFill>
                  <a:srgbClr val="00FF00"/>
                </a:solidFill>
                <a:latin typeface="Comic Sans MS" panose="030F0902030302020204" pitchFamily="66" charset="0"/>
              </a:rPr>
              <a:t>ur</a:t>
            </a:r>
            <a:r>
              <a:rPr lang="en-US" sz="2000" dirty="0">
                <a:latin typeface="Comic Sans MS" panose="030F0902030302020204" pitchFamily="66" charset="0"/>
              </a:rPr>
              <a:t> charges: </a:t>
            </a:r>
            <a:r>
              <a:rPr lang="en-US" sz="2000" dirty="0">
                <a:solidFill>
                  <a:srgbClr val="FF0000"/>
                </a:solidFill>
                <a:latin typeface="Comic Sans MS" panose="030F0902030302020204" pitchFamily="66" charset="0"/>
              </a:rPr>
              <a:t>red</a:t>
            </a:r>
            <a:r>
              <a:rPr lang="en-US" sz="2000" dirty="0">
                <a:latin typeface="Comic Sans MS" panose="030F0902030302020204" pitchFamily="66" charset="0"/>
              </a:rPr>
              <a:t>, </a:t>
            </a:r>
            <a:r>
              <a:rPr lang="en-US" sz="2000" dirty="0">
                <a:solidFill>
                  <a:srgbClr val="00FF00"/>
                </a:solidFill>
                <a:latin typeface="Comic Sans MS" panose="030F0902030302020204" pitchFamily="66" charset="0"/>
              </a:rPr>
              <a:t>green</a:t>
            </a:r>
            <a:r>
              <a:rPr lang="en-US" sz="2000" dirty="0">
                <a:latin typeface="Comic Sans MS" panose="030F0902030302020204" pitchFamily="66" charset="0"/>
              </a:rPr>
              <a:t> and </a:t>
            </a:r>
            <a:r>
              <a:rPr lang="en-US" sz="2000" dirty="0">
                <a:solidFill>
                  <a:srgbClr val="0000FF"/>
                </a:solidFill>
                <a:latin typeface="Comic Sans MS" panose="030F0902030302020204" pitchFamily="66" charset="0"/>
              </a:rPr>
              <a:t>blue</a:t>
            </a:r>
          </a:p>
          <a:p>
            <a:pPr>
              <a:buClr>
                <a:srgbClr val="0432FF"/>
              </a:buClr>
              <a:buFont typeface="Wingdings" pitchFamily="2" charset="2"/>
              <a:buChar char="q"/>
            </a:pPr>
            <a:r>
              <a:rPr lang="en-US" sz="2000" dirty="0">
                <a:latin typeface="Comic Sans MS" panose="030F0902030302020204" pitchFamily="66" charset="0"/>
              </a:rPr>
              <a:t> Exchange particles (</a:t>
            </a:r>
            <a:r>
              <a:rPr lang="en-US" sz="2000" dirty="0">
                <a:solidFill>
                  <a:srgbClr val="FF00FF"/>
                </a:solidFill>
                <a:latin typeface="Comic Sans MS" panose="030F0902030302020204" pitchFamily="66" charset="0"/>
              </a:rPr>
              <a:t>gluons</a:t>
            </a:r>
            <a:r>
              <a:rPr lang="en-US" sz="2000" dirty="0">
                <a:latin typeface="Comic Sans MS" panose="030F0902030302020204" pitchFamily="66" charset="0"/>
              </a:rPr>
              <a:t>) carry </a:t>
            </a:r>
            <a:r>
              <a:rPr lang="en-US" sz="2000" dirty="0" err="1">
                <a:solidFill>
                  <a:srgbClr val="FF0000"/>
                </a:solidFill>
                <a:latin typeface="Comic Sans MS" panose="030F0902030302020204" pitchFamily="66" charset="0"/>
              </a:rPr>
              <a:t>co</a:t>
            </a:r>
            <a:r>
              <a:rPr lang="en-US" sz="2000" dirty="0" err="1">
                <a:solidFill>
                  <a:srgbClr val="0000FF"/>
                </a:solidFill>
                <a:latin typeface="Comic Sans MS" panose="030F0902030302020204" pitchFamily="66" charset="0"/>
              </a:rPr>
              <a:t>lo</a:t>
            </a:r>
            <a:r>
              <a:rPr lang="en-US" sz="2000" dirty="0" err="1">
                <a:solidFill>
                  <a:srgbClr val="00FF00"/>
                </a:solidFill>
                <a:latin typeface="Comic Sans MS" panose="030F0902030302020204" pitchFamily="66" charset="0"/>
              </a:rPr>
              <a:t>ur</a:t>
            </a:r>
            <a:r>
              <a:rPr lang="en-US" sz="2000" dirty="0">
                <a:latin typeface="Comic Sans MS" panose="030F0902030302020204" pitchFamily="66" charset="0"/>
              </a:rPr>
              <a:t> charge and can self-interact</a:t>
            </a:r>
          </a:p>
          <a:p>
            <a:pPr>
              <a:buClr>
                <a:srgbClr val="0432FF"/>
              </a:buClr>
              <a:buFont typeface="Wingdings" pitchFamily="2" charset="2"/>
              <a:buChar char="q"/>
            </a:pPr>
            <a:r>
              <a:rPr lang="en-US" sz="2000">
                <a:latin typeface="Comic Sans MS" panose="030F0902030302020204" pitchFamily="66" charset="0"/>
              </a:rPr>
              <a:t> Flux </a:t>
            </a:r>
            <a:r>
              <a:rPr lang="en-US" sz="2000" dirty="0">
                <a:latin typeface="Comic Sans MS" panose="030F0902030302020204" pitchFamily="66" charset="0"/>
              </a:rPr>
              <a:t>is confined: </a:t>
            </a:r>
            <a:r>
              <a:rPr lang="en-US" sz="2000" dirty="0" err="1">
                <a:solidFill>
                  <a:srgbClr val="0000FF"/>
                </a:solidFill>
                <a:latin typeface="Comic Sans MS" panose="030F0902030302020204" pitchFamily="66" charset="0"/>
              </a:rPr>
              <a:t>V(r</a:t>
            </a:r>
            <a:r>
              <a:rPr lang="en-US" sz="2000" dirty="0">
                <a:solidFill>
                  <a:srgbClr val="0000FF"/>
                </a:solidFill>
                <a:latin typeface="Comic Sans MS" panose="030F0902030302020204" pitchFamily="66" charset="0"/>
              </a:rPr>
              <a:t>) ~ </a:t>
            </a:r>
            <a:r>
              <a:rPr lang="en-US" sz="2000" dirty="0" err="1">
                <a:solidFill>
                  <a:srgbClr val="0000FF"/>
                </a:solidFill>
                <a:latin typeface="Comic Sans MS" panose="030F0902030302020204" pitchFamily="66" charset="0"/>
              </a:rPr>
              <a:t>r</a:t>
            </a:r>
            <a:r>
              <a:rPr lang="en-US" sz="2000" dirty="0">
                <a:solidFill>
                  <a:srgbClr val="0000FF"/>
                </a:solidFill>
                <a:latin typeface="Comic Sans MS" panose="030F0902030302020204" pitchFamily="66" charset="0"/>
              </a:rPr>
              <a:t>, </a:t>
            </a:r>
            <a:r>
              <a:rPr lang="en-US" sz="2000" dirty="0" err="1">
                <a:solidFill>
                  <a:srgbClr val="0000FF"/>
                </a:solidFill>
                <a:latin typeface="Comic Sans MS" panose="030F0902030302020204" pitchFamily="66" charset="0"/>
              </a:rPr>
              <a:t>F(r</a:t>
            </a:r>
            <a:r>
              <a:rPr lang="en-US" sz="2000" dirty="0">
                <a:solidFill>
                  <a:srgbClr val="0000FF"/>
                </a:solidFill>
                <a:latin typeface="Comic Sans MS" panose="030F0902030302020204" pitchFamily="66" charset="0"/>
              </a:rPr>
              <a:t>) ~ constant</a:t>
            </a:r>
          </a:p>
        </p:txBody>
      </p:sp>
      <p:pic>
        <p:nvPicPr>
          <p:cNvPr id="24579" name="Picture 3">
            <a:hlinkClick r:id="rId5"/>
          </p:cNvPr>
          <p:cNvPicPr>
            <a:picLocks noChangeArrowheads="1"/>
          </p:cNvPicPr>
          <p:nvPr/>
        </p:nvPicPr>
        <p:blipFill>
          <a:blip r:embed="rId6"/>
          <a:srcRect t="50887"/>
          <a:stretch>
            <a:fillRect/>
          </a:stretch>
        </p:blipFill>
        <p:spPr bwMode="auto">
          <a:xfrm>
            <a:off x="211864" y="2825287"/>
            <a:ext cx="4741664" cy="1643063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536407" y="3071813"/>
            <a:ext cx="3359795" cy="1762497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sp>
        <p:nvSpPr>
          <p:cNvPr id="24581" name="Rectangle 5"/>
          <p:cNvSpPr>
            <a:spLocks/>
          </p:cNvSpPr>
          <p:nvPr/>
        </p:nvSpPr>
        <p:spPr bwMode="auto">
          <a:xfrm>
            <a:off x="5675933" y="4200093"/>
            <a:ext cx="113369" cy="26161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US" sz="1700" dirty="0" err="1">
                <a:ea typeface="Gill Sans" pitchFamily="-108" charset="0"/>
                <a:cs typeface="Gill Sans" pitchFamily="-108" charset="0"/>
              </a:rPr>
              <a:t>q</a:t>
            </a:r>
            <a:endParaRPr lang="en-US" sz="1700" dirty="0">
              <a:ea typeface="Gill Sans" pitchFamily="-108" charset="0"/>
              <a:cs typeface="Gill Sans" pitchFamily="-108" charset="0"/>
            </a:endParaRPr>
          </a:p>
        </p:txBody>
      </p:sp>
      <p:sp>
        <p:nvSpPr>
          <p:cNvPr id="24582" name="Rectangle 6"/>
          <p:cNvSpPr>
            <a:spLocks/>
          </p:cNvSpPr>
          <p:nvPr/>
        </p:nvSpPr>
        <p:spPr bwMode="auto">
          <a:xfrm>
            <a:off x="8498830" y="3365167"/>
            <a:ext cx="113369" cy="26161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US" sz="1700" dirty="0" err="1">
                <a:ea typeface="Gill Sans" pitchFamily="-108" charset="0"/>
                <a:cs typeface="Gill Sans" pitchFamily="-108" charset="0"/>
              </a:rPr>
              <a:t>q</a:t>
            </a:r>
            <a:endParaRPr lang="en-US" sz="1700" dirty="0">
              <a:ea typeface="Gill Sans" pitchFamily="-108" charset="0"/>
              <a:cs typeface="Gill Sans" pitchFamily="-108" charset="0"/>
            </a:endParaRPr>
          </a:p>
        </p:txBody>
      </p:sp>
      <p:sp>
        <p:nvSpPr>
          <p:cNvPr id="24583" name="Rectangle 7"/>
          <p:cNvSpPr>
            <a:spLocks/>
          </p:cNvSpPr>
          <p:nvPr/>
        </p:nvSpPr>
        <p:spPr bwMode="auto">
          <a:xfrm>
            <a:off x="5675933" y="3365167"/>
            <a:ext cx="113369" cy="26161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US" sz="1700" dirty="0" err="1">
                <a:ea typeface="Gill Sans" pitchFamily="-108" charset="0"/>
                <a:cs typeface="Gill Sans" pitchFamily="-108" charset="0"/>
              </a:rPr>
              <a:t>q</a:t>
            </a:r>
            <a:endParaRPr lang="en-US" sz="1700" dirty="0">
              <a:ea typeface="Gill Sans" pitchFamily="-108" charset="0"/>
              <a:cs typeface="Gill Sans" pitchFamily="-108" charset="0"/>
            </a:endParaRPr>
          </a:p>
        </p:txBody>
      </p:sp>
      <p:sp>
        <p:nvSpPr>
          <p:cNvPr id="24584" name="Rectangle 8"/>
          <p:cNvSpPr>
            <a:spLocks/>
          </p:cNvSpPr>
          <p:nvPr/>
        </p:nvSpPr>
        <p:spPr bwMode="auto">
          <a:xfrm>
            <a:off x="8498830" y="4200093"/>
            <a:ext cx="113369" cy="26161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US" sz="1700" dirty="0" err="1">
                <a:ea typeface="Gill Sans" pitchFamily="-108" charset="0"/>
                <a:cs typeface="Gill Sans" pitchFamily="-108" charset="0"/>
              </a:rPr>
              <a:t>q</a:t>
            </a:r>
            <a:endParaRPr lang="en-US" sz="1700" dirty="0">
              <a:ea typeface="Gill Sans" pitchFamily="-108" charset="0"/>
              <a:cs typeface="Gill Sans" pitchFamily="-108" charset="0"/>
            </a:endParaRPr>
          </a:p>
        </p:txBody>
      </p:sp>
      <p:sp>
        <p:nvSpPr>
          <p:cNvPr id="24585" name="Rectangle 9"/>
          <p:cNvSpPr>
            <a:spLocks/>
          </p:cNvSpPr>
          <p:nvPr/>
        </p:nvSpPr>
        <p:spPr bwMode="auto">
          <a:xfrm>
            <a:off x="7119194" y="4200093"/>
            <a:ext cx="115711" cy="26161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US" sz="1700" dirty="0" err="1">
                <a:ea typeface="Gill Sans" pitchFamily="-108" charset="0"/>
                <a:cs typeface="Gill Sans" pitchFamily="-108" charset="0"/>
              </a:rPr>
              <a:t>g</a:t>
            </a:r>
            <a:endParaRPr lang="en-US" sz="1700" dirty="0">
              <a:ea typeface="Gill Sans" pitchFamily="-108" charset="0"/>
              <a:cs typeface="Gill Sans" pitchFamily="-108" charset="0"/>
            </a:endParaRPr>
          </a:p>
        </p:txBody>
      </p:sp>
      <p:sp>
        <p:nvSpPr>
          <p:cNvPr id="24586" name="Rectangle 10"/>
          <p:cNvSpPr>
            <a:spLocks/>
          </p:cNvSpPr>
          <p:nvPr/>
        </p:nvSpPr>
        <p:spPr bwMode="auto">
          <a:xfrm>
            <a:off x="8093646" y="3825047"/>
            <a:ext cx="292097" cy="26161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US" sz="1700" dirty="0">
                <a:solidFill>
                  <a:srgbClr val="008000"/>
                </a:solidFill>
                <a:ea typeface="Lucida Grande" pitchFamily="-108" charset="0"/>
                <a:cs typeface="Lucida Grande" pitchFamily="-108" charset="0"/>
              </a:rPr>
              <a:t>√</a:t>
            </a:r>
            <a:r>
              <a:rPr lang="en-US" sz="1700" dirty="0" err="1">
                <a:solidFill>
                  <a:srgbClr val="008000"/>
                </a:solidFill>
                <a:ea typeface="Lucida Grande" pitchFamily="-108" charset="0"/>
                <a:cs typeface="Lucida Grande" pitchFamily="-108" charset="0"/>
              </a:rPr>
              <a:t>α</a:t>
            </a:r>
            <a:endParaRPr lang="en-US" sz="1700" dirty="0">
              <a:solidFill>
                <a:srgbClr val="008000"/>
              </a:solidFill>
              <a:ea typeface="Lucida Grande" pitchFamily="-108" charset="0"/>
              <a:cs typeface="Lucida Grande" pitchFamily="-108" charset="0"/>
            </a:endParaRPr>
          </a:p>
        </p:txBody>
      </p:sp>
      <p:sp>
        <p:nvSpPr>
          <p:cNvPr id="24587" name="Rectangle 11"/>
          <p:cNvSpPr>
            <a:spLocks/>
          </p:cNvSpPr>
          <p:nvPr/>
        </p:nvSpPr>
        <p:spPr bwMode="auto">
          <a:xfrm>
            <a:off x="5910338" y="3825047"/>
            <a:ext cx="292097" cy="261610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US" sz="1700" dirty="0">
                <a:solidFill>
                  <a:srgbClr val="008000"/>
                </a:solidFill>
                <a:ea typeface="Lucida Grande" pitchFamily="-108" charset="0"/>
                <a:cs typeface="Lucida Grande" pitchFamily="-108" charset="0"/>
              </a:rPr>
              <a:t>√</a:t>
            </a:r>
            <a:r>
              <a:rPr lang="en-US" sz="1700" dirty="0" err="1">
                <a:solidFill>
                  <a:srgbClr val="008000"/>
                </a:solidFill>
                <a:ea typeface="Lucida Grande" pitchFamily="-108" charset="0"/>
                <a:cs typeface="Lucida Grande" pitchFamily="-108" charset="0"/>
              </a:rPr>
              <a:t>α</a:t>
            </a:r>
            <a:endParaRPr lang="en-US" sz="1700" dirty="0">
              <a:solidFill>
                <a:srgbClr val="008000"/>
              </a:solidFill>
              <a:ea typeface="Lucida Grande" pitchFamily="-108" charset="0"/>
              <a:cs typeface="Lucida Grande" pitchFamily="-108" charset="0"/>
            </a:endParaRPr>
          </a:p>
        </p:txBody>
      </p:sp>
      <p:sp>
        <p:nvSpPr>
          <p:cNvPr id="24588" name="Rectangle 12"/>
          <p:cNvSpPr>
            <a:spLocks/>
          </p:cNvSpPr>
          <p:nvPr/>
        </p:nvSpPr>
        <p:spPr bwMode="auto">
          <a:xfrm>
            <a:off x="4448713" y="4819517"/>
            <a:ext cx="4695287" cy="307777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square" lIns="0" tIns="0" rIns="0" bIns="0" anchor="ctr">
            <a:prstTxWarp prst="textNoShape">
              <a:avLst/>
            </a:prstTxWarp>
            <a:spAutoFit/>
          </a:bodyPr>
          <a:lstStyle/>
          <a:p>
            <a:pPr algn="l"/>
            <a:r>
              <a:rPr lang="en-US" sz="2000" dirty="0">
                <a:solidFill>
                  <a:srgbClr val="0000FF"/>
                </a:solidFill>
                <a:latin typeface="Symbol" pitchFamily="2" charset="2"/>
                <a:ea typeface="Gill Sans" pitchFamily="-108" charset="0"/>
                <a:cs typeface="Lucida Grande" pitchFamily="-108" charset="0"/>
              </a:rPr>
              <a:t>a</a:t>
            </a:r>
            <a:r>
              <a:rPr lang="en-US" sz="2000" baseline="-6000" dirty="0">
                <a:solidFill>
                  <a:srgbClr val="0000FF"/>
                </a:solidFill>
                <a:latin typeface="Comic Sans MS" panose="030F0902030302020204" pitchFamily="66" charset="0"/>
                <a:ea typeface="Gill Sans" pitchFamily="-108" charset="0"/>
                <a:cs typeface="Gill Sans" pitchFamily="-108" charset="0"/>
              </a:rPr>
              <a:t>s</a:t>
            </a:r>
            <a:r>
              <a:rPr lang="en-US" sz="2000" dirty="0">
                <a:solidFill>
                  <a:srgbClr val="0000FF"/>
                </a:solidFill>
                <a:latin typeface="Comic Sans MS" panose="030F0902030302020204" pitchFamily="66" charset="0"/>
                <a:ea typeface="Gill Sans" pitchFamily="-108" charset="0"/>
                <a:cs typeface="Gill Sans" pitchFamily="-108" charset="0"/>
              </a:rPr>
              <a:t> = strong coupling constant ≈ 0.3</a:t>
            </a:r>
          </a:p>
        </p:txBody>
      </p:sp>
      <p:sp>
        <p:nvSpPr>
          <p:cNvPr id="24589" name="Oval 13"/>
          <p:cNvSpPr>
            <a:spLocks/>
          </p:cNvSpPr>
          <p:nvPr/>
        </p:nvSpPr>
        <p:spPr bwMode="auto">
          <a:xfrm>
            <a:off x="2065866" y="4915033"/>
            <a:ext cx="778931" cy="1282568"/>
          </a:xfrm>
          <a:prstGeom prst="ellipse">
            <a:avLst/>
          </a:prstGeom>
          <a:noFill/>
          <a:ln w="50800" cap="flat">
            <a:solidFill>
              <a:srgbClr val="FF00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91" name="Rectangle 15"/>
          <p:cNvSpPr>
            <a:spLocks/>
          </p:cNvSpPr>
          <p:nvPr/>
        </p:nvSpPr>
        <p:spPr bwMode="auto">
          <a:xfrm>
            <a:off x="2559974" y="6208965"/>
            <a:ext cx="2624116" cy="338554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US" sz="2200" dirty="0">
                <a:solidFill>
                  <a:srgbClr val="008000"/>
                </a:solidFill>
                <a:latin typeface="Comic Sans MS" panose="030F0902030302020204" pitchFamily="66" charset="0"/>
                <a:ea typeface="Gill Sans" pitchFamily="-108" charset="0"/>
                <a:cs typeface="Gill Sans" pitchFamily="-108" charset="0"/>
              </a:rPr>
              <a:t>long range force ~ </a:t>
            </a:r>
            <a:r>
              <a:rPr lang="en-US" sz="2200" dirty="0" err="1">
                <a:solidFill>
                  <a:srgbClr val="008000"/>
                </a:solidFill>
                <a:latin typeface="Comic Sans MS" panose="030F0902030302020204" pitchFamily="66" charset="0"/>
                <a:ea typeface="Gill Sans" pitchFamily="-108" charset="0"/>
                <a:cs typeface="Gill Sans" pitchFamily="-108" charset="0"/>
              </a:rPr>
              <a:t>r</a:t>
            </a:r>
            <a:endParaRPr lang="en-US" sz="2200" dirty="0">
              <a:solidFill>
                <a:srgbClr val="008000"/>
              </a:solidFill>
              <a:latin typeface="Comic Sans MS" panose="030F0902030302020204" pitchFamily="66" charset="0"/>
              <a:ea typeface="Gill Sans" pitchFamily="-108" charset="0"/>
              <a:cs typeface="Gill Sans" pitchFamily="-108" charset="0"/>
            </a:endParaRPr>
          </a:p>
        </p:txBody>
      </p:sp>
      <p:sp>
        <p:nvSpPr>
          <p:cNvPr id="24592" name="Line 16"/>
          <p:cNvSpPr>
            <a:spLocks noChangeShapeType="1"/>
          </p:cNvSpPr>
          <p:nvPr/>
        </p:nvSpPr>
        <p:spPr bwMode="auto">
          <a:xfrm>
            <a:off x="3558049" y="5905564"/>
            <a:ext cx="321469" cy="491133"/>
          </a:xfrm>
          <a:prstGeom prst="line">
            <a:avLst/>
          </a:prstGeom>
          <a:noFill/>
          <a:ln w="38100" cap="flat">
            <a:solidFill>
              <a:srgbClr val="008000"/>
            </a:solidFill>
            <a:prstDash val="solid"/>
            <a:miter lim="800000"/>
            <a:headEnd type="stealth" w="med" len="med"/>
            <a:tailEnd type="none" w="med" len="med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4593" name="Picture 17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473806" y="2901744"/>
            <a:ext cx="3348633" cy="1909837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sp>
        <p:nvSpPr>
          <p:cNvPr id="24594" name="Rectangle 18"/>
          <p:cNvSpPr>
            <a:spLocks/>
          </p:cNvSpPr>
          <p:nvPr/>
        </p:nvSpPr>
        <p:spPr bwMode="auto">
          <a:xfrm>
            <a:off x="4911328" y="5269943"/>
            <a:ext cx="4232672" cy="803672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0" bIns="0" anchor="ctr">
            <a:prstTxWarp prst="textNoShape">
              <a:avLst/>
            </a:prstTxWarp>
          </a:bodyPr>
          <a:lstStyle/>
          <a:p>
            <a:pPr algn="ctr"/>
            <a:r>
              <a:rPr lang="en-US" sz="2200" dirty="0">
                <a:solidFill>
                  <a:srgbClr val="FF00FF"/>
                </a:solidFill>
                <a:latin typeface="Comic Sans MS" panose="030F0902030302020204" pitchFamily="66" charset="0"/>
                <a:ea typeface="Gill Sans" pitchFamily="-108" charset="0"/>
                <a:cs typeface="Gill Sans" pitchFamily="-108" charset="0"/>
              </a:rPr>
              <a:t>gluons can self-interact - more vertices are allowed</a:t>
            </a:r>
          </a:p>
        </p:txBody>
      </p:sp>
      <p:sp>
        <p:nvSpPr>
          <p:cNvPr id="24595" name="Rectangle 19"/>
          <p:cNvSpPr>
            <a:spLocks/>
          </p:cNvSpPr>
          <p:nvPr/>
        </p:nvSpPr>
        <p:spPr bwMode="auto">
          <a:xfrm>
            <a:off x="252264" y="4520862"/>
            <a:ext cx="2558393" cy="338554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r>
              <a:rPr lang="en-US" sz="2200" dirty="0">
                <a:solidFill>
                  <a:srgbClr val="FF00FF"/>
                </a:solidFill>
                <a:latin typeface="Comic Sans MS" panose="030F0902030302020204" pitchFamily="66" charset="0"/>
                <a:ea typeface="Gill Sans" pitchFamily="-108" charset="0"/>
                <a:cs typeface="Gill Sans" pitchFamily="-108" charset="0"/>
              </a:rPr>
              <a:t>~1/r at short range</a:t>
            </a:r>
          </a:p>
        </p:txBody>
      </p:sp>
      <p:sp>
        <p:nvSpPr>
          <p:cNvPr id="24596" name="Line 20"/>
          <p:cNvSpPr>
            <a:spLocks noChangeShapeType="1"/>
          </p:cNvSpPr>
          <p:nvPr/>
        </p:nvSpPr>
        <p:spPr bwMode="auto">
          <a:xfrm flipH="1" flipV="1">
            <a:off x="1142671" y="4824349"/>
            <a:ext cx="1092530" cy="204854"/>
          </a:xfrm>
          <a:prstGeom prst="line">
            <a:avLst/>
          </a:prstGeom>
          <a:noFill/>
          <a:ln w="38100" cap="flat">
            <a:solidFill>
              <a:srgbClr val="FF00FF"/>
            </a:solidFill>
            <a:prstDash val="solid"/>
            <a:miter lim="800000"/>
            <a:headEnd type="stealth" w="med" len="med"/>
            <a:tailEnd type="none" w="med" len="med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597" name="Oval 21"/>
          <p:cNvSpPr>
            <a:spLocks/>
          </p:cNvSpPr>
          <p:nvPr/>
        </p:nvSpPr>
        <p:spPr bwMode="auto">
          <a:xfrm>
            <a:off x="2982257" y="5179219"/>
            <a:ext cx="750094" cy="678656"/>
          </a:xfrm>
          <a:prstGeom prst="ellipse">
            <a:avLst/>
          </a:prstGeom>
          <a:noFill/>
          <a:ln w="50800" cap="flat">
            <a:solidFill>
              <a:srgbClr val="008000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164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1" grpId="0" autoUpdateAnimBg="0"/>
      <p:bldP spid="24582" grpId="0" autoUpdateAnimBg="0"/>
      <p:bldP spid="24583" grpId="0" autoUpdateAnimBg="0"/>
      <p:bldP spid="24584" grpId="0" autoUpdateAnimBg="0"/>
      <p:bldP spid="24585" grpId="0" autoUpdateAnimBg="0"/>
      <p:bldP spid="24586" grpId="0" autoUpdateAnimBg="0"/>
      <p:bldP spid="24587" grpId="0" autoUpdateAnimBg="0"/>
      <p:bldP spid="24588" grpId="0" autoUpdateAnimBg="0"/>
      <p:bldP spid="24589" grpId="0" animBg="1"/>
      <p:bldP spid="24591" grpId="0" autoUpdateAnimBg="0"/>
      <p:bldP spid="24592" grpId="0" animBg="1"/>
      <p:bldP spid="24594" grpId="0" autoUpdateAnimBg="0"/>
      <p:bldP spid="24595" grpId="0" autoUpdateAnimBg="0"/>
      <p:bldP spid="24596" grpId="0" animBg="1"/>
      <p:bldP spid="2459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ja-JP"/>
              <a:t>E.C. Aschenauer</a:t>
            </a:r>
            <a:endParaRPr lang="en-US" altLang="ja-JP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ja-JP"/>
              <a:t>CTEQ - Summer School, July 2019</a:t>
            </a:r>
            <a:endParaRPr lang="en-US" altLang="ja-JP" dirty="0"/>
          </a:p>
        </p:txBody>
      </p:sp>
      <p:sp>
        <p:nvSpPr>
          <p:cNvPr id="6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721B94-D275-DF48-846E-C41E5FFB1FCB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QED </a:t>
            </a:r>
            <a:r>
              <a:rPr lang="en-US" dirty="0" err="1"/>
              <a:t>vs</a:t>
            </a:r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</a:rPr>
              <a:t>Q</a:t>
            </a:r>
            <a:r>
              <a:rPr lang="en-US" dirty="0">
                <a:solidFill>
                  <a:srgbClr val="0000FF"/>
                </a:solidFill>
              </a:rPr>
              <a:t>C</a:t>
            </a:r>
            <a:r>
              <a:rPr lang="en-US" dirty="0">
                <a:solidFill>
                  <a:srgbClr val="00FF00"/>
                </a:solidFill>
              </a:rPr>
              <a:t>D</a:t>
            </a:r>
            <a:endParaRPr lang="en-US" dirty="0"/>
          </a:p>
        </p:txBody>
      </p:sp>
      <p:sp>
        <p:nvSpPr>
          <p:cNvPr id="25601" name="Rectangle 1"/>
          <p:cNvSpPr>
            <a:spLocks noGrp="1" noChangeArrowheads="1"/>
          </p:cNvSpPr>
          <p:nvPr>
            <p:ph type="body" idx="4294967295"/>
          </p:nvPr>
        </p:nvSpPr>
        <p:spPr>
          <a:xfrm>
            <a:off x="0" y="750888"/>
            <a:ext cx="9129713" cy="1517650"/>
          </a:xfrm>
          <a:ln/>
        </p:spPr>
        <p:txBody>
          <a:bodyPr>
            <a:noAutofit/>
          </a:bodyPr>
          <a:lstStyle/>
          <a:p>
            <a:pPr marL="128575" indent="0">
              <a:buNone/>
            </a:pPr>
            <a:r>
              <a:rPr lang="en-US" sz="2400" dirty="0">
                <a:solidFill>
                  <a:srgbClr val="0432FF"/>
                </a:solidFill>
                <a:latin typeface="Comic Sans MS" panose="030F0902030302020204" pitchFamily="66" charset="0"/>
              </a:rPr>
              <a:t>Potentials:</a:t>
            </a:r>
          </a:p>
          <a:p>
            <a:pPr marL="357175">
              <a:buNone/>
            </a:pPr>
            <a:endParaRPr lang="en-US" sz="2000" dirty="0">
              <a:latin typeface="Comic Sans MS" panose="030F0902030302020204" pitchFamily="66" charset="0"/>
            </a:endParaRPr>
          </a:p>
          <a:p>
            <a:pPr marL="262515" lvl="1" indent="0">
              <a:buNone/>
            </a:pPr>
            <a:endParaRPr lang="en-US" dirty="0">
              <a:latin typeface="Comic Sans MS" panose="030F0902030302020204" pitchFamily="66" charset="0"/>
            </a:endParaRPr>
          </a:p>
          <a:p>
            <a:pPr marL="262515" lvl="1" indent="0">
              <a:buNone/>
            </a:pPr>
            <a:r>
              <a:rPr lang="en-US" sz="2000" dirty="0">
                <a:solidFill>
                  <a:srgbClr val="0432FF"/>
                </a:solidFill>
                <a:latin typeface="Comic Sans MS" panose="030F0902030302020204" pitchFamily="66" charset="0"/>
                <a:sym typeface="Wingdings" pitchFamily="2" charset="2"/>
              </a:rPr>
              <a:t></a:t>
            </a:r>
            <a:r>
              <a:rPr lang="en-US" sz="2000" dirty="0">
                <a:latin typeface="Comic Sans MS" panose="030F0902030302020204" pitchFamily="66" charset="0"/>
              </a:rPr>
              <a:t>long range aspect of V</a:t>
            </a:r>
            <a:r>
              <a:rPr lang="en-US" sz="2000" baseline="-6000" dirty="0">
                <a:latin typeface="Comic Sans MS" panose="030F0902030302020204" pitchFamily="66" charset="0"/>
              </a:rPr>
              <a:t>s</a:t>
            </a:r>
            <a:r>
              <a:rPr lang="en-US" sz="2000" dirty="0">
                <a:latin typeface="Comic Sans MS" panose="030F0902030302020204" pitchFamily="66" charset="0"/>
              </a:rPr>
              <a:t>(r) leads to</a:t>
            </a:r>
            <a:r>
              <a:rPr lang="en-US" sz="2000" dirty="0">
                <a:solidFill>
                  <a:srgbClr val="0000FF"/>
                </a:solidFill>
                <a:latin typeface="Comic Sans MS" panose="030F0902030302020204" pitchFamily="66" charset="0"/>
              </a:rPr>
              <a:t> quark confinement</a:t>
            </a:r>
            <a:r>
              <a:rPr lang="en-US" sz="2000" dirty="0">
                <a:solidFill>
                  <a:srgbClr val="800080"/>
                </a:solidFill>
                <a:latin typeface="Comic Sans MS" panose="030F0902030302020204" pitchFamily="66" charset="0"/>
              </a:rPr>
              <a:t> </a:t>
            </a:r>
            <a:r>
              <a:rPr lang="en-US" sz="2000" dirty="0">
                <a:latin typeface="Comic Sans MS" panose="030F0902030302020204" pitchFamily="66" charset="0"/>
              </a:rPr>
              <a:t>and the existence of nucleons</a:t>
            </a:r>
          </a:p>
        </p:txBody>
      </p:sp>
      <p:graphicFrame>
        <p:nvGraphicFramePr>
          <p:cNvPr id="25603" name="Group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3833017"/>
              </p:ext>
            </p:extLst>
          </p:nvPr>
        </p:nvGraphicFramePr>
        <p:xfrm>
          <a:off x="3094631" y="2868016"/>
          <a:ext cx="5501804" cy="3141017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77031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39315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383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71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Zapf Dingbats" pitchFamily="-108" charset="2"/>
                        <a:buNone/>
                        <a:tabLst>
                          <a:tab pos="914400" algn="l"/>
                        </a:tabLst>
                      </a:pPr>
                      <a:endParaRPr kumimoji="0" lang="en-US" sz="2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anose="030F0902030302020204" pitchFamily="66" charset="0"/>
                        <a:ea typeface="ヒラギノ角ゴ ProN W3" pitchFamily="-108" charset="-128"/>
                        <a:cs typeface="ヒラギノ角ゴ ProN W3" pitchFamily="-108" charset="-128"/>
                        <a:sym typeface="Gill Sans" pitchFamily="-108" charset="0"/>
                      </a:endParaRP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Zapf Dingbats" pitchFamily="-108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100" b="0" u="none" strike="noStrike" cap="none" normalizeH="0" baseline="0">
                          <a:ln>
                            <a:noFill/>
                          </a:ln>
                          <a:effectLst/>
                          <a:latin typeface="Comic Sans MS" panose="030F0902030302020204" pitchFamily="66" charset="0"/>
                          <a:sym typeface="Gill Sans" pitchFamily="-108" charset="0"/>
                        </a:rPr>
                        <a:t>QED</a:t>
                      </a:r>
                      <a:endParaRPr kumimoji="0" lang="en-US" sz="2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anose="030F0902030302020204" pitchFamily="66" charset="0"/>
                        <a:ea typeface="Gill Sans" pitchFamily="-108" charset="0"/>
                        <a:cs typeface="Gill Sans" pitchFamily="-108" charset="0"/>
                        <a:sym typeface="Gill Sans" pitchFamily="-108" charset="0"/>
                      </a:endParaRP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Zapf Dingbats" pitchFamily="-108" charset="2"/>
                        <a:buNone/>
                        <a:tabLst>
                          <a:tab pos="914400" algn="l"/>
                        </a:tabLst>
                      </a:pPr>
                      <a:r>
                        <a:rPr lang="en-US" sz="2400" b="0" dirty="0">
                          <a:solidFill>
                            <a:srgbClr val="FF0000"/>
                          </a:solidFill>
                          <a:latin typeface="Comic Sans MS" panose="030F0902030302020204" pitchFamily="66" charset="0"/>
                        </a:rPr>
                        <a:t>Q</a:t>
                      </a:r>
                      <a:r>
                        <a:rPr lang="en-US" sz="2400" b="0" dirty="0">
                          <a:solidFill>
                            <a:srgbClr val="0000FF"/>
                          </a:solidFill>
                          <a:latin typeface="Comic Sans MS" panose="030F0902030302020204" pitchFamily="66" charset="0"/>
                        </a:rPr>
                        <a:t>C</a:t>
                      </a:r>
                      <a:r>
                        <a:rPr lang="en-US" sz="2400" b="0" dirty="0">
                          <a:solidFill>
                            <a:srgbClr val="00FF00"/>
                          </a:solidFill>
                          <a:latin typeface="Comic Sans MS" panose="030F0902030302020204" pitchFamily="66" charset="0"/>
                        </a:rPr>
                        <a:t>D</a:t>
                      </a:r>
                      <a:endParaRPr kumimoji="0" lang="en-US" sz="2100" b="0" i="0" u="none" strike="noStrike" cap="none" normalizeH="0" baseline="0" dirty="0">
                        <a:ln>
                          <a:noFill/>
                        </a:ln>
                        <a:solidFill>
                          <a:srgbClr val="00FF00"/>
                        </a:solidFill>
                        <a:effectLst/>
                        <a:latin typeface="Comic Sans MS" panose="030F0902030302020204" pitchFamily="66" charset="0"/>
                        <a:ea typeface="Gill Sans" pitchFamily="-108" charset="0"/>
                        <a:cs typeface="Gill Sans" pitchFamily="-108" charset="0"/>
                        <a:sym typeface="Gill Sans" pitchFamily="-108" charset="0"/>
                      </a:endParaRPr>
                    </a:p>
                  </a:txBody>
                  <a:tcPr marL="35719" marR="35719" marT="35719" marB="35719" anchor="ctr"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9382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Zapf Dingbats" pitchFamily="-108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100" b="0" u="none" strike="noStrike" cap="none" normalizeH="0" baseline="0" dirty="0">
                          <a:ln>
                            <a:noFill/>
                          </a:ln>
                          <a:effectLst/>
                          <a:latin typeface="Comic Sans MS" panose="030F0902030302020204" pitchFamily="66" charset="0"/>
                          <a:sym typeface="Gill Sans" pitchFamily="-108" charset="0"/>
                        </a:rPr>
                        <a:t>Charges</a:t>
                      </a:r>
                      <a:endParaRPr kumimoji="0" lang="en-US" sz="2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anose="030F0902030302020204" pitchFamily="66" charset="0"/>
                        <a:ea typeface="Gill Sans" pitchFamily="-108" charset="0"/>
                        <a:cs typeface="Gill Sans" pitchFamily="-108" charset="0"/>
                        <a:sym typeface="Gill Sans" pitchFamily="-108" charset="0"/>
                      </a:endParaRP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Zapf Dingbats" pitchFamily="-108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100" b="0" u="none" strike="noStrike" cap="none" normalizeH="0" baseline="0" dirty="0">
                          <a:ln>
                            <a:noFill/>
                          </a:ln>
                          <a:effectLst/>
                          <a:latin typeface="Comic Sans MS" panose="030F0902030302020204" pitchFamily="66" charset="0"/>
                          <a:sym typeface="Gill Sans" pitchFamily="-108" charset="0"/>
                        </a:rPr>
                        <a:t>electric (2)</a:t>
                      </a:r>
                      <a:endParaRPr kumimoji="0" lang="en-US" sz="2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anose="030F0902030302020204" pitchFamily="66" charset="0"/>
                        <a:ea typeface="Gill Sans" pitchFamily="-108" charset="0"/>
                        <a:cs typeface="Gill Sans" pitchFamily="-108" charset="0"/>
                        <a:sym typeface="Gill Sans" pitchFamily="-108" charset="0"/>
                      </a:endParaRP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Zapf Dingbats" pitchFamily="-108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100" b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anose="030F0902030302020204" pitchFamily="66" charset="0"/>
                          <a:sym typeface="Gill Sans" pitchFamily="-108" charset="0"/>
                        </a:rPr>
                        <a:t>co</a:t>
                      </a:r>
                      <a:r>
                        <a:rPr kumimoji="0" lang="en-US" sz="2100" b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anose="030F0902030302020204" pitchFamily="66" charset="0"/>
                          <a:sym typeface="Gill Sans" pitchFamily="-108" charset="0"/>
                        </a:rPr>
                        <a:t>lo</a:t>
                      </a:r>
                      <a:r>
                        <a:rPr kumimoji="0" lang="en-US" sz="2100" b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/>
                          <a:latin typeface="Comic Sans MS" panose="030F0902030302020204" pitchFamily="66" charset="0"/>
                          <a:sym typeface="Gill Sans" pitchFamily="-108" charset="0"/>
                        </a:rPr>
                        <a:t>ur</a:t>
                      </a:r>
                      <a:r>
                        <a:rPr kumimoji="0" lang="en-US" sz="2100" b="0" u="none" strike="noStrike" cap="none" normalizeH="0" baseline="0" dirty="0">
                          <a:ln>
                            <a:noFill/>
                          </a:ln>
                          <a:effectLst/>
                          <a:latin typeface="Comic Sans MS" panose="030F0902030302020204" pitchFamily="66" charset="0"/>
                          <a:sym typeface="Gill Sans" pitchFamily="-108" charset="0"/>
                        </a:rPr>
                        <a:t> (3)</a:t>
                      </a:r>
                      <a:endParaRPr kumimoji="0" lang="en-US" sz="2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anose="030F0902030302020204" pitchFamily="66" charset="0"/>
                        <a:ea typeface="Gill Sans" pitchFamily="-108" charset="0"/>
                        <a:cs typeface="Gill Sans" pitchFamily="-108" charset="0"/>
                        <a:sym typeface="Gill Sans" pitchFamily="-108" charset="0"/>
                      </a:endParaRPr>
                    </a:p>
                  </a:txBody>
                  <a:tcPr marL="35719" marR="35719" marT="35719" marB="35719" anchor="ctr"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8266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Zapf Dingbats" pitchFamily="-108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100" b="0" u="none" strike="noStrike" cap="none" normalizeH="0" baseline="0">
                          <a:ln>
                            <a:noFill/>
                          </a:ln>
                          <a:effectLst/>
                          <a:latin typeface="Comic Sans MS" panose="030F0902030302020204" pitchFamily="66" charset="0"/>
                          <a:sym typeface="Gill Sans" pitchFamily="-108" charset="0"/>
                        </a:rPr>
                        <a:t>gauge bosons</a:t>
                      </a:r>
                      <a:endParaRPr kumimoji="0" lang="en-US" sz="2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anose="030F0902030302020204" pitchFamily="66" charset="0"/>
                        <a:ea typeface="Gill Sans" pitchFamily="-108" charset="0"/>
                        <a:cs typeface="Gill Sans" pitchFamily="-108" charset="0"/>
                        <a:sym typeface="Gill Sans" pitchFamily="-108" charset="0"/>
                      </a:endParaRP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Zapf Dingbats" pitchFamily="-108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100" b="0" u="none" strike="noStrike" cap="none" normalizeH="0" baseline="0">
                          <a:ln>
                            <a:noFill/>
                          </a:ln>
                          <a:effectLst/>
                          <a:latin typeface="Comic Sans MS" panose="030F0902030302020204" pitchFamily="66" charset="0"/>
                          <a:sym typeface="Gill Sans" pitchFamily="-108" charset="0"/>
                        </a:rPr>
                        <a:t>γ</a:t>
                      </a:r>
                      <a:endParaRPr kumimoji="0" lang="en-US" sz="2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anose="030F0902030302020204" pitchFamily="66" charset="0"/>
                        <a:ea typeface="Lucida Grande" pitchFamily="-108" charset="0"/>
                        <a:cs typeface="Lucida Grande" pitchFamily="-108" charset="0"/>
                        <a:sym typeface="Gill Sans" pitchFamily="-108" charset="0"/>
                      </a:endParaRP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Zapf Dingbats" pitchFamily="-108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100" b="0" u="none" strike="noStrike" cap="none" normalizeH="0" baseline="0" dirty="0">
                          <a:ln>
                            <a:noFill/>
                          </a:ln>
                          <a:effectLst/>
                          <a:latin typeface="Comic Sans MS" panose="030F0902030302020204" pitchFamily="66" charset="0"/>
                          <a:sym typeface="Gill Sans" pitchFamily="-108" charset="0"/>
                        </a:rPr>
                        <a:t>g</a:t>
                      </a:r>
                      <a:endParaRPr kumimoji="0" lang="en-US" sz="2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anose="030F0902030302020204" pitchFamily="66" charset="0"/>
                        <a:ea typeface="Gill Sans" pitchFamily="-108" charset="0"/>
                        <a:cs typeface="Gill Sans" pitchFamily="-108" charset="0"/>
                        <a:sym typeface="Gill Sans" pitchFamily="-108" charset="0"/>
                      </a:endParaRPr>
                    </a:p>
                  </a:txBody>
                  <a:tcPr marL="35719" marR="35719" marT="35719" marB="35719" anchor="ctr"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0498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Zapf Dingbats" pitchFamily="-108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100" b="0" u="none" strike="noStrike" cap="none" normalizeH="0" baseline="0">
                          <a:ln>
                            <a:noFill/>
                          </a:ln>
                          <a:effectLst/>
                          <a:latin typeface="Comic Sans MS" panose="030F0902030302020204" pitchFamily="66" charset="0"/>
                          <a:sym typeface="Gill Sans" pitchFamily="-108" charset="0"/>
                        </a:rPr>
                        <a:t>charged?</a:t>
                      </a:r>
                      <a:endParaRPr kumimoji="0" lang="en-US" sz="2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anose="030F0902030302020204" pitchFamily="66" charset="0"/>
                        <a:ea typeface="Gill Sans" pitchFamily="-108" charset="0"/>
                        <a:cs typeface="Gill Sans" pitchFamily="-108" charset="0"/>
                        <a:sym typeface="Gill Sans" pitchFamily="-108" charset="0"/>
                      </a:endParaRP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Zapf Dingbats" pitchFamily="-108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100" b="0" u="none" strike="noStrike" cap="none" normalizeH="0" baseline="0">
                          <a:ln>
                            <a:noFill/>
                          </a:ln>
                          <a:effectLst/>
                          <a:latin typeface="Comic Sans MS" panose="030F0902030302020204" pitchFamily="66" charset="0"/>
                          <a:sym typeface="Gill Sans" pitchFamily="-108" charset="0"/>
                        </a:rPr>
                        <a:t>no</a:t>
                      </a:r>
                      <a:endParaRPr kumimoji="0" lang="en-US" sz="2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anose="030F0902030302020204" pitchFamily="66" charset="0"/>
                        <a:ea typeface="Gill Sans" pitchFamily="-108" charset="0"/>
                        <a:cs typeface="Gill Sans" pitchFamily="-108" charset="0"/>
                        <a:sym typeface="Gill Sans" pitchFamily="-108" charset="0"/>
                      </a:endParaRP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Zapf Dingbats" pitchFamily="-108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100" b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omic Sans MS" panose="030F0902030302020204" pitchFamily="66" charset="0"/>
                          <a:sym typeface="Gill Sans" pitchFamily="-108" charset="0"/>
                        </a:rPr>
                        <a:t>y</a:t>
                      </a:r>
                      <a:r>
                        <a:rPr kumimoji="0" lang="en-US" sz="2100" b="0" u="none" strike="noStrike" cap="none" normalizeH="0" baseline="0" dirty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Comic Sans MS" panose="030F0902030302020204" pitchFamily="66" charset="0"/>
                          <a:sym typeface="Gill Sans" pitchFamily="-108" charset="0"/>
                        </a:rPr>
                        <a:t>e</a:t>
                      </a:r>
                      <a:r>
                        <a:rPr kumimoji="0" lang="en-US" sz="2100" b="0" u="none" strike="noStrike" cap="none" normalizeH="0" baseline="0" dirty="0">
                          <a:ln>
                            <a:noFill/>
                          </a:ln>
                          <a:solidFill>
                            <a:srgbClr val="00FF00"/>
                          </a:solidFill>
                          <a:effectLst/>
                          <a:latin typeface="Comic Sans MS" panose="030F0902030302020204" pitchFamily="66" charset="0"/>
                          <a:sym typeface="Gill Sans" pitchFamily="-108" charset="0"/>
                        </a:rPr>
                        <a:t>s</a:t>
                      </a:r>
                      <a:endParaRPr kumimoji="0" lang="en-US" sz="2100" b="0" i="0" u="none" strike="noStrike" cap="none" normalizeH="0" baseline="0" dirty="0">
                        <a:ln>
                          <a:noFill/>
                        </a:ln>
                        <a:solidFill>
                          <a:srgbClr val="00FF00"/>
                        </a:solidFill>
                        <a:effectLst/>
                        <a:latin typeface="Comic Sans MS" panose="030F0902030302020204" pitchFamily="66" charset="0"/>
                        <a:ea typeface="Gill Sans" pitchFamily="-108" charset="0"/>
                        <a:cs typeface="Gill Sans" pitchFamily="-108" charset="0"/>
                        <a:sym typeface="Gill Sans" pitchFamily="-108" charset="0"/>
                      </a:endParaRPr>
                    </a:p>
                  </a:txBody>
                  <a:tcPr marL="35719" marR="35719" marT="35719" marB="35719" anchor="ctr" horzOverflow="overflow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8804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Zapf Dingbats" pitchFamily="-108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100" b="0" u="none" strike="noStrike" cap="none" normalizeH="0" baseline="0">
                          <a:ln>
                            <a:noFill/>
                          </a:ln>
                          <a:effectLst/>
                          <a:latin typeface="Comic Sans MS" panose="030F0902030302020204" pitchFamily="66" charset="0"/>
                          <a:sym typeface="Gill Sans" pitchFamily="-108" charset="0"/>
                        </a:rPr>
                        <a:t>coupling strength</a:t>
                      </a:r>
                      <a:endParaRPr kumimoji="0" lang="en-US" sz="2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anose="030F0902030302020204" pitchFamily="66" charset="0"/>
                        <a:ea typeface="Gill Sans" pitchFamily="-108" charset="0"/>
                        <a:cs typeface="Gill Sans" pitchFamily="-108" charset="0"/>
                        <a:sym typeface="Gill Sans" pitchFamily="-108" charset="0"/>
                      </a:endParaRP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Zapf Dingbats" pitchFamily="-108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100" b="0" u="none" strike="noStrike" cap="none" normalizeH="0" baseline="0">
                          <a:ln>
                            <a:noFill/>
                          </a:ln>
                          <a:effectLst/>
                          <a:latin typeface="Comic Sans MS" panose="030F0902030302020204" pitchFamily="66" charset="0"/>
                          <a:sym typeface="Gill Sans" pitchFamily="-108" charset="0"/>
                        </a:rPr>
                        <a:t>α</a:t>
                      </a:r>
                      <a:r>
                        <a:rPr kumimoji="0" lang="en-US" sz="2100" b="0" u="none" strike="noStrike" cap="none" normalizeH="0" baseline="-6000">
                          <a:ln>
                            <a:noFill/>
                          </a:ln>
                          <a:effectLst/>
                          <a:latin typeface="Comic Sans MS" panose="030F0902030302020204" pitchFamily="66" charset="0"/>
                          <a:sym typeface="Gill Sans" pitchFamily="-108" charset="0"/>
                        </a:rPr>
                        <a:t>em</a:t>
                      </a:r>
                      <a:r>
                        <a:rPr kumimoji="0" lang="en-US" sz="2100" b="0" u="none" strike="noStrike" cap="none" normalizeH="0" baseline="0">
                          <a:ln>
                            <a:noFill/>
                          </a:ln>
                          <a:effectLst/>
                          <a:latin typeface="Comic Sans MS" panose="030F0902030302020204" pitchFamily="66" charset="0"/>
                          <a:sym typeface="Gill Sans" pitchFamily="-108" charset="0"/>
                        </a:rPr>
                        <a:t> = e</a:t>
                      </a:r>
                      <a:r>
                        <a:rPr kumimoji="0" lang="en-US" sz="2100" b="0" u="none" strike="noStrike" cap="none" normalizeH="0" baseline="32000">
                          <a:ln>
                            <a:noFill/>
                          </a:ln>
                          <a:effectLst/>
                          <a:latin typeface="Comic Sans MS" panose="030F0902030302020204" pitchFamily="66" charset="0"/>
                          <a:sym typeface="Gill Sans" pitchFamily="-108" charset="0"/>
                        </a:rPr>
                        <a:t>2</a:t>
                      </a:r>
                      <a:r>
                        <a:rPr kumimoji="0" lang="en-US" sz="2100" b="0" u="none" strike="noStrike" cap="none" normalizeH="0" baseline="0">
                          <a:ln>
                            <a:noFill/>
                          </a:ln>
                          <a:effectLst/>
                          <a:latin typeface="Comic Sans MS" panose="030F0902030302020204" pitchFamily="66" charset="0"/>
                          <a:sym typeface="Gill Sans" pitchFamily="-108" charset="0"/>
                        </a:rPr>
                        <a:t>/4π ≈ 1/137</a:t>
                      </a:r>
                      <a:endParaRPr kumimoji="0" lang="en-US" sz="2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anose="030F0902030302020204" pitchFamily="66" charset="0"/>
                        <a:ea typeface="Lucida Grande" pitchFamily="-108" charset="0"/>
                        <a:cs typeface="Lucida Grande" pitchFamily="-108" charset="0"/>
                        <a:sym typeface="Gill Sans" pitchFamily="-108" charset="0"/>
                      </a:endParaRP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Zapf Dingbats" pitchFamily="-108" charset="2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sz="2100" b="0" u="none" strike="noStrike" cap="none" normalizeH="0" baseline="0" dirty="0">
                          <a:ln>
                            <a:noFill/>
                          </a:ln>
                          <a:effectLst/>
                          <a:latin typeface="Comic Sans MS" panose="030F0902030302020204" pitchFamily="66" charset="0"/>
                          <a:sym typeface="Gill Sans" pitchFamily="-108" charset="0"/>
                        </a:rPr>
                        <a:t>α</a:t>
                      </a:r>
                      <a:r>
                        <a:rPr kumimoji="0" lang="en-US" sz="2100" b="0" u="none" strike="noStrike" cap="none" normalizeH="0" baseline="-6000" dirty="0">
                          <a:ln>
                            <a:noFill/>
                          </a:ln>
                          <a:effectLst/>
                          <a:latin typeface="Comic Sans MS" panose="030F0902030302020204" pitchFamily="66" charset="0"/>
                          <a:sym typeface="Gill Sans" pitchFamily="-108" charset="0"/>
                        </a:rPr>
                        <a:t>s</a:t>
                      </a:r>
                      <a:r>
                        <a:rPr kumimoji="0" lang="en-US" sz="2100" b="0" u="none" strike="noStrike" cap="none" normalizeH="0" baseline="0" dirty="0">
                          <a:ln>
                            <a:noFill/>
                          </a:ln>
                          <a:effectLst/>
                          <a:latin typeface="Comic Sans MS" panose="030F0902030302020204" pitchFamily="66" charset="0"/>
                          <a:sym typeface="Gill Sans" pitchFamily="-108" charset="0"/>
                        </a:rPr>
                        <a:t> ~ 0.3</a:t>
                      </a:r>
                      <a:endParaRPr kumimoji="0" lang="en-US" sz="2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mic Sans MS" panose="030F0902030302020204" pitchFamily="66" charset="0"/>
                        <a:ea typeface="Lucida Grande" pitchFamily="-108" charset="0"/>
                        <a:cs typeface="Lucida Grande" pitchFamily="-108" charset="0"/>
                        <a:sym typeface="Gill Sans" pitchFamily="-108" charset="0"/>
                      </a:endParaRPr>
                    </a:p>
                  </a:txBody>
                  <a:tcPr marL="35719" marR="35719" marT="35719" marB="35719" anchor="ctr" horzOverflow="overflow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pSp>
        <p:nvGrpSpPr>
          <p:cNvPr id="2" name="Group 57"/>
          <p:cNvGrpSpPr>
            <a:grpSpLocks/>
          </p:cNvGrpSpPr>
          <p:nvPr/>
        </p:nvGrpSpPr>
        <p:grpSpPr bwMode="auto">
          <a:xfrm>
            <a:off x="440661" y="2840678"/>
            <a:ext cx="2455664" cy="3220269"/>
            <a:chOff x="0" y="0"/>
            <a:chExt cx="2200" cy="2885"/>
          </a:xfrm>
        </p:grpSpPr>
        <p:pic>
          <p:nvPicPr>
            <p:cNvPr id="25658" name="Picture 58">
              <a:hlinkClick r:id="rId3"/>
            </p:cNvPr>
            <p:cNvPicPr>
              <a:picLocks noChangeArrowheads="1"/>
            </p:cNvPicPr>
            <p:nvPr/>
          </p:nvPicPr>
          <p:blipFill>
            <a:blip r:embed="rId4"/>
            <a:srcRect l="49397" t="50888"/>
            <a:stretch>
              <a:fillRect/>
            </a:stretch>
          </p:blipFill>
          <p:spPr bwMode="auto">
            <a:xfrm>
              <a:off x="0" y="1413"/>
              <a:ext cx="2200" cy="1472"/>
            </a:xfrm>
            <a:prstGeom prst="rect">
              <a:avLst/>
            </a:prstGeom>
            <a:noFill/>
            <a:ln w="12700" cap="flat">
              <a:noFill/>
              <a:miter lim="800000"/>
              <a:headEnd/>
              <a:tailEnd/>
            </a:ln>
          </p:spPr>
        </p:pic>
        <p:pic>
          <p:nvPicPr>
            <p:cNvPr id="25659" name="Picture 59">
              <a:hlinkClick r:id="rId3"/>
            </p:cNvPr>
            <p:cNvPicPr>
              <a:picLocks noChangeArrowheads="1"/>
            </p:cNvPicPr>
            <p:nvPr/>
          </p:nvPicPr>
          <p:blipFill>
            <a:blip r:embed="rId4"/>
            <a:srcRect l="473" t="50888" r="48674"/>
            <a:stretch>
              <a:fillRect/>
            </a:stretch>
          </p:blipFill>
          <p:spPr bwMode="auto">
            <a:xfrm>
              <a:off x="0" y="0"/>
              <a:ext cx="2200" cy="1472"/>
            </a:xfrm>
            <a:prstGeom prst="rect">
              <a:avLst/>
            </a:prstGeom>
            <a:noFill/>
            <a:ln w="12700" cap="flat">
              <a:noFill/>
              <a:miter lim="800000"/>
              <a:headEnd/>
              <a:tailEnd/>
            </a:ln>
          </p:spPr>
        </p:pic>
      </p:grpSp>
      <p:graphicFrame>
        <p:nvGraphicFramePr>
          <p:cNvPr id="26" name="Object 25"/>
          <p:cNvGraphicFramePr>
            <a:graphicFrameLocks noChangeAspect="1"/>
          </p:cNvGraphicFramePr>
          <p:nvPr/>
        </p:nvGraphicFramePr>
        <p:xfrm>
          <a:off x="4508500" y="3327400"/>
          <a:ext cx="127000" cy="203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199" name="Equation" r:id="rId5" imgW="127000" imgH="203200" progId="Equation.DSMT4">
                  <p:embed/>
                </p:oleObj>
              </mc:Choice>
              <mc:Fallback>
                <p:oleObj name="Equation" r:id="rId5" imgW="127000" imgH="203200" progId="Equation.DSMT4">
                  <p:embed/>
                  <p:pic>
                    <p:nvPicPr>
                      <p:cNvPr id="26" name="Object 2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08500" y="3327400"/>
                        <a:ext cx="127000" cy="2032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28035" name="Object 3"/>
          <p:cNvGraphicFramePr>
            <a:graphicFrameLocks noChangeAspect="1"/>
          </p:cNvGraphicFramePr>
          <p:nvPr/>
        </p:nvGraphicFramePr>
        <p:xfrm>
          <a:off x="5082646" y="973659"/>
          <a:ext cx="2317221" cy="86561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200" name="Equation" r:id="rId7" imgW="1358900" imgH="508000" progId="Equation.DSMT4">
                  <p:embed/>
                </p:oleObj>
              </mc:Choice>
              <mc:Fallback>
                <p:oleObj name="Equation" r:id="rId7" imgW="1358900" imgH="508000" progId="Equation.DSMT4">
                  <p:embed/>
                  <p:pic>
                    <p:nvPicPr>
                      <p:cNvPr id="428035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082646" y="973659"/>
                        <a:ext cx="2317221" cy="86561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28036" name="Object 4"/>
          <p:cNvGraphicFramePr>
            <a:graphicFrameLocks noChangeAspect="1"/>
          </p:cNvGraphicFramePr>
          <p:nvPr/>
        </p:nvGraphicFramePr>
        <p:xfrm>
          <a:off x="1193272" y="1049335"/>
          <a:ext cx="2870200" cy="809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9201" name="Equation" r:id="rId9" imgW="1981200" imgH="558800" progId="Equation.DSMT4">
                  <p:embed/>
                </p:oleObj>
              </mc:Choice>
              <mc:Fallback>
                <p:oleObj name="Equation" r:id="rId9" imgW="1981200" imgH="558800" progId="Equation.DSMT4">
                  <p:embed/>
                  <p:pic>
                    <p:nvPicPr>
                      <p:cNvPr id="428036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93272" y="1049335"/>
                        <a:ext cx="2870200" cy="8096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40198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E73416A-D07A-A04E-8AC9-007DFA9439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E.C. Aschenauer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D5C832A-39D6-7044-93EF-34377E163F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CTEQ - Summer School, July 2019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490306-3F5F-DA4B-8C7D-89C65BD851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7123D9A-DE7D-4C4C-ABEE-F83D6F2181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Features of Quantum Chromo-Dynamics</a:t>
            </a: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E8A861BD-ED05-D840-AF0E-3C74A7F4D141}"/>
              </a:ext>
            </a:extLst>
          </p:cNvPr>
          <p:cNvSpPr>
            <a:spLocks/>
          </p:cNvSpPr>
          <p:nvPr/>
        </p:nvSpPr>
        <p:spPr bwMode="auto">
          <a:xfrm>
            <a:off x="3088618" y="6026111"/>
            <a:ext cx="3206155" cy="283863"/>
          </a:xfrm>
          <a:prstGeom prst="rect">
            <a:avLst/>
          </a:prstGeom>
          <a:solidFill>
            <a:srgbClr val="FFFFFF"/>
          </a:solidFill>
          <a:ln w="50800" cap="flat">
            <a:noFill/>
            <a:miter lim="800000"/>
            <a:headEnd type="none" w="med" len="med"/>
            <a:tailEnd type="none" w="med" len="med"/>
          </a:ln>
        </p:spPr>
        <p:txBody>
          <a:bodyPr lIns="0" tIns="0" rIns="28573" bIns="0">
            <a:prstTxWarp prst="textNoShape">
              <a:avLst/>
            </a:prstTxWarp>
          </a:bodyPr>
          <a:lstStyle/>
          <a:p>
            <a:pPr marL="27905">
              <a:spcBef>
                <a:spcPts val="809"/>
              </a:spcBef>
            </a:pPr>
            <a:r>
              <a:rPr lang="en-US" sz="1600" dirty="0">
                <a:latin typeface="Arial" pitchFamily="-108" charset="0"/>
                <a:ea typeface="Arial" pitchFamily="-108" charset="0"/>
                <a:cs typeface="Arial" pitchFamily="-108" charset="0"/>
                <a:sym typeface="Arial" pitchFamily="-108" charset="0"/>
              </a:rPr>
              <a:t>0.2 fm          0.02 fm        0.002 fm</a:t>
            </a:r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id="{69339B9D-D8B5-FE43-82FB-CD0145288A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/>
          <a:srcRect l="43748" t="26042" r="8592" b="9375"/>
          <a:stretch>
            <a:fillRect/>
          </a:stretch>
        </p:blipFill>
        <p:spPr bwMode="auto">
          <a:xfrm>
            <a:off x="2829005" y="2492582"/>
            <a:ext cx="3485989" cy="3542839"/>
          </a:xfrm>
          <a:prstGeom prst="rect">
            <a:avLst/>
          </a:prstGeom>
          <a:noFill/>
          <a:ln w="12700" cap="flat">
            <a:noFill/>
            <a:miter lim="800000"/>
            <a:headEnd/>
            <a:tailEnd/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C1D35C4-3997-AF4F-B080-5127C954EA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68615" y="525616"/>
            <a:ext cx="4216400" cy="7366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B6A32267-7FF0-6948-ABE1-234434025077}"/>
                  </a:ext>
                </a:extLst>
              </p:cNvPr>
              <p:cNvSpPr txBox="1"/>
              <p:nvPr/>
            </p:nvSpPr>
            <p:spPr>
              <a:xfrm>
                <a:off x="6314994" y="2971339"/>
                <a:ext cx="2657841" cy="25853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latin typeface="Comic Sans MS" panose="030F0902030302020204" pitchFamily="66" charset="0"/>
                  </a:rPr>
                  <a:t>One parameter, </a:t>
                </a:r>
                <a:r>
                  <a:rPr lang="en-US" dirty="0">
                    <a:latin typeface="Symbol" pitchFamily="2" charset="2"/>
                  </a:rPr>
                  <a:t>L</a:t>
                </a:r>
                <a:r>
                  <a:rPr lang="en-US" baseline="-25000" dirty="0">
                    <a:latin typeface="Comic Sans MS" panose="030F0902030302020204" pitchFamily="66" charset="0"/>
                  </a:rPr>
                  <a:t>QCD</a:t>
                </a:r>
                <a:r>
                  <a:rPr lang="en-US" dirty="0">
                    <a:latin typeface="Comic Sans MS" panose="030F0902030302020204" pitchFamily="66" charset="0"/>
                  </a:rPr>
                  <a:t>, ~ Mass Scale or Inverse Distance Scale where </a:t>
                </a:r>
                <a:r>
                  <a:rPr lang="en-US" dirty="0">
                    <a:latin typeface="Symbol" pitchFamily="2" charset="2"/>
                  </a:rPr>
                  <a:t>a</a:t>
                </a:r>
                <a:r>
                  <a:rPr lang="en-US" baseline="-25000" dirty="0">
                    <a:latin typeface="Comic Sans MS" panose="030F0902030302020204" pitchFamily="66" charset="0"/>
                  </a:rPr>
                  <a:t>s</a:t>
                </a:r>
                <a:r>
                  <a:rPr lang="en-US" dirty="0">
                    <a:latin typeface="Comic Sans MS" panose="030F0902030302020204" pitchFamily="66" charset="0"/>
                  </a:rPr>
                  <a:t>(Q) =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∞</m:t>
                    </m:r>
                  </m:oMath>
                </a14:m>
                <a:endParaRPr lang="en-US" dirty="0">
                  <a:latin typeface="Comic Sans MS" panose="030F0902030302020204" pitchFamily="66" charset="0"/>
                </a:endParaRPr>
              </a:p>
              <a:p>
                <a:endParaRPr lang="en-US" dirty="0">
                  <a:latin typeface="Comic Sans MS" panose="030F0902030302020204" pitchFamily="66" charset="0"/>
                </a:endParaRPr>
              </a:p>
              <a:p>
                <a:r>
                  <a:rPr lang="en-US" dirty="0">
                    <a:latin typeface="Comic Sans MS" panose="030F0902030302020204" pitchFamily="66" charset="0"/>
                  </a:rPr>
                  <a:t>“Separates” Confinement and Perturbative Regions </a:t>
                </a:r>
              </a:p>
              <a:p>
                <a:pPr algn="l"/>
                <a:endParaRPr lang="en-US" dirty="0" err="1">
                  <a:latin typeface="Comic Sans MS" panose="030F0902030302020204" pitchFamily="66" charset="0"/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B6A32267-7FF0-6948-ABE1-2344340250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14994" y="2971339"/>
                <a:ext cx="2657841" cy="2585323"/>
              </a:xfrm>
              <a:prstGeom prst="rect">
                <a:avLst/>
              </a:prstGeom>
              <a:blipFill>
                <a:blip r:embed="rId4"/>
                <a:stretch>
                  <a:fillRect l="-1422" t="-1463" r="-379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17208041-FE0A-1047-B337-C4D158521B54}"/>
              </a:ext>
            </a:extLst>
          </p:cNvPr>
          <p:cNvSpPr txBox="1"/>
          <p:nvPr/>
        </p:nvSpPr>
        <p:spPr>
          <a:xfrm>
            <a:off x="1811764" y="1380636"/>
            <a:ext cx="152958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0432FF"/>
                </a:solidFill>
                <a:latin typeface="Comic Sans MS" panose="030F0902030302020204" pitchFamily="66" charset="0"/>
              </a:rPr>
              <a:t>Confinement</a:t>
            </a:r>
          </a:p>
          <a:p>
            <a:pPr algn="ctr"/>
            <a:r>
              <a:rPr lang="en-US" dirty="0">
                <a:latin typeface="Comic Sans MS" panose="030F0902030302020204" pitchFamily="66" charset="0"/>
              </a:rPr>
              <a:t>Nucleons </a:t>
            </a:r>
          </a:p>
          <a:p>
            <a:pPr algn="ctr"/>
            <a:r>
              <a:rPr lang="en-US" dirty="0">
                <a:latin typeface="Comic Sans MS" panose="030F0902030302020204" pitchFamily="66" charset="0"/>
              </a:rPr>
              <a:t>Q &lt; </a:t>
            </a:r>
            <a:r>
              <a:rPr lang="en-US" dirty="0">
                <a:latin typeface="Symbol" pitchFamily="2" charset="2"/>
              </a:rPr>
              <a:t>L</a:t>
            </a:r>
            <a:r>
              <a:rPr lang="en-US" dirty="0">
                <a:latin typeface="Comic Sans MS" panose="030F0902030302020204" pitchFamily="66" charset="0"/>
              </a:rPr>
              <a:t> </a:t>
            </a:r>
          </a:p>
          <a:p>
            <a:pPr algn="ctr"/>
            <a:r>
              <a:rPr lang="en-US" dirty="0">
                <a:latin typeface="Symbol" pitchFamily="2" charset="2"/>
              </a:rPr>
              <a:t>a</a:t>
            </a:r>
            <a:r>
              <a:rPr lang="en-US" baseline="-25000" dirty="0">
                <a:latin typeface="Comic Sans MS" panose="030F0902030302020204" pitchFamily="66" charset="0"/>
              </a:rPr>
              <a:t>s</a:t>
            </a:r>
            <a:r>
              <a:rPr lang="en-US" dirty="0">
                <a:latin typeface="Comic Sans MS" panose="030F0902030302020204" pitchFamily="66" charset="0"/>
              </a:rPr>
              <a:t>(Q) &gt; 1 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DAC0028-1BD8-6249-BF5A-A1411AA71108}"/>
              </a:ext>
            </a:extLst>
          </p:cNvPr>
          <p:cNvSpPr txBox="1"/>
          <p:nvPr/>
        </p:nvSpPr>
        <p:spPr>
          <a:xfrm>
            <a:off x="3853694" y="1384717"/>
            <a:ext cx="143661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0432FF"/>
                </a:solidFill>
                <a:latin typeface="Comic Sans MS" panose="030F0902030302020204" pitchFamily="66" charset="0"/>
              </a:rPr>
              <a:t>Constituent</a:t>
            </a:r>
          </a:p>
          <a:p>
            <a:pPr algn="ctr"/>
            <a:r>
              <a:rPr lang="en-US" dirty="0">
                <a:latin typeface="Comic Sans MS" panose="030F0902030302020204" pitchFamily="66" charset="0"/>
              </a:rPr>
              <a:t>Quarks</a:t>
            </a:r>
          </a:p>
          <a:p>
            <a:pPr algn="ctr"/>
            <a:r>
              <a:rPr lang="en-US" dirty="0">
                <a:latin typeface="Comic Sans MS" panose="030F0902030302020204" pitchFamily="66" charset="0"/>
              </a:rPr>
              <a:t>Q &gt; </a:t>
            </a:r>
            <a:r>
              <a:rPr lang="en-US" dirty="0">
                <a:latin typeface="Symbol" pitchFamily="2" charset="2"/>
              </a:rPr>
              <a:t>L</a:t>
            </a:r>
            <a:r>
              <a:rPr lang="en-US" dirty="0">
                <a:latin typeface="Comic Sans MS" panose="030F0902030302020204" pitchFamily="66" charset="0"/>
              </a:rPr>
              <a:t> </a:t>
            </a:r>
          </a:p>
          <a:p>
            <a:pPr algn="ctr"/>
            <a:r>
              <a:rPr lang="en-US" dirty="0">
                <a:latin typeface="Symbol" pitchFamily="2" charset="2"/>
              </a:rPr>
              <a:t>a</a:t>
            </a:r>
            <a:r>
              <a:rPr lang="en-US" baseline="-25000" dirty="0">
                <a:latin typeface="Comic Sans MS" panose="030F0902030302020204" pitchFamily="66" charset="0"/>
              </a:rPr>
              <a:t>s</a:t>
            </a:r>
            <a:r>
              <a:rPr lang="en-US" dirty="0">
                <a:latin typeface="Comic Sans MS" panose="030F0902030302020204" pitchFamily="66" charset="0"/>
              </a:rPr>
              <a:t>(Q) large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21DD741-6691-9447-B50E-87CA124A49B5}"/>
              </a:ext>
            </a:extLst>
          </p:cNvPr>
          <p:cNvSpPr txBox="1"/>
          <p:nvPr/>
        </p:nvSpPr>
        <p:spPr>
          <a:xfrm>
            <a:off x="6149624" y="1380637"/>
            <a:ext cx="184377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0432FF"/>
                </a:solidFill>
                <a:latin typeface="Comic Sans MS" panose="030F0902030302020204" pitchFamily="66" charset="0"/>
              </a:rPr>
              <a:t>Asymptotically </a:t>
            </a:r>
          </a:p>
          <a:p>
            <a:pPr algn="ctr"/>
            <a:r>
              <a:rPr lang="en-US" dirty="0">
                <a:latin typeface="Comic Sans MS" panose="030F0902030302020204" pitchFamily="66" charset="0"/>
              </a:rPr>
              <a:t>free Quarks</a:t>
            </a:r>
          </a:p>
          <a:p>
            <a:pPr algn="ctr"/>
            <a:r>
              <a:rPr lang="en-US" dirty="0">
                <a:latin typeface="Comic Sans MS" panose="030F0902030302020204" pitchFamily="66" charset="0"/>
              </a:rPr>
              <a:t>Q &gt;&gt; </a:t>
            </a:r>
            <a:r>
              <a:rPr lang="en-US" dirty="0">
                <a:latin typeface="Symbol" pitchFamily="2" charset="2"/>
              </a:rPr>
              <a:t>L</a:t>
            </a:r>
            <a:r>
              <a:rPr lang="en-US" dirty="0">
                <a:latin typeface="Comic Sans MS" panose="030F0902030302020204" pitchFamily="66" charset="0"/>
              </a:rPr>
              <a:t> </a:t>
            </a:r>
          </a:p>
          <a:p>
            <a:pPr algn="ctr"/>
            <a:r>
              <a:rPr lang="en-US" dirty="0">
                <a:latin typeface="Symbol" pitchFamily="2" charset="2"/>
              </a:rPr>
              <a:t>a</a:t>
            </a:r>
            <a:r>
              <a:rPr lang="en-US" baseline="-25000" dirty="0">
                <a:latin typeface="Comic Sans MS" panose="030F0902030302020204" pitchFamily="66" charset="0"/>
              </a:rPr>
              <a:t>s</a:t>
            </a:r>
            <a:r>
              <a:rPr lang="en-US" dirty="0">
                <a:latin typeface="Comic Sans MS" panose="030F0902030302020204" pitchFamily="66" charset="0"/>
              </a:rPr>
              <a:t>(Q) small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F4543E9E-2EA8-E94A-8F59-0239F8F787DE}"/>
              </a:ext>
            </a:extLst>
          </p:cNvPr>
          <p:cNvCxnSpPr>
            <a:cxnSpLocks/>
          </p:cNvCxnSpPr>
          <p:nvPr/>
        </p:nvCxnSpPr>
        <p:spPr>
          <a:xfrm>
            <a:off x="404037" y="3306726"/>
            <a:ext cx="956930" cy="5422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BD97130A-440D-A443-B958-EF16A769EC44}"/>
              </a:ext>
            </a:extLst>
          </p:cNvPr>
          <p:cNvCxnSpPr>
            <a:cxnSpLocks/>
          </p:cNvCxnSpPr>
          <p:nvPr/>
        </p:nvCxnSpPr>
        <p:spPr>
          <a:xfrm flipV="1">
            <a:off x="391351" y="3872452"/>
            <a:ext cx="980249" cy="48555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Group 29">
            <a:extLst>
              <a:ext uri="{FF2B5EF4-FFF2-40B4-BE49-F238E27FC236}">
                <a16:creationId xmlns:a16="http://schemas.microsoft.com/office/drawing/2014/main" id="{02812B2D-6FC8-8D40-83EB-D72F3C1952D6}"/>
              </a:ext>
            </a:extLst>
          </p:cNvPr>
          <p:cNvGrpSpPr/>
          <p:nvPr/>
        </p:nvGrpSpPr>
        <p:grpSpPr>
          <a:xfrm rot="1619804">
            <a:off x="1392528" y="3743006"/>
            <a:ext cx="694374" cy="258890"/>
            <a:chOff x="890133" y="1774548"/>
            <a:chExt cx="694374" cy="258890"/>
          </a:xfrm>
        </p:grpSpPr>
        <p:grpSp>
          <p:nvGrpSpPr>
            <p:cNvPr id="18" name="Group 25">
              <a:extLst>
                <a:ext uri="{FF2B5EF4-FFF2-40B4-BE49-F238E27FC236}">
                  <a16:creationId xmlns:a16="http://schemas.microsoft.com/office/drawing/2014/main" id="{9A556995-CA70-2341-A8BE-B9FDB9CA57F7}"/>
                </a:ext>
              </a:extLst>
            </p:cNvPr>
            <p:cNvGrpSpPr>
              <a:grpSpLocks/>
            </p:cNvGrpSpPr>
            <p:nvPr/>
          </p:nvGrpSpPr>
          <p:grpSpPr bwMode="auto">
            <a:xfrm rot="20053445">
              <a:off x="890133" y="1928853"/>
              <a:ext cx="380620" cy="104585"/>
              <a:chOff x="2291" y="2513"/>
              <a:chExt cx="1199" cy="188"/>
            </a:xfrm>
            <a:noFill/>
          </p:grpSpPr>
          <p:sp>
            <p:nvSpPr>
              <p:cNvPr id="19" name="Freeform 26">
                <a:extLst>
                  <a:ext uri="{FF2B5EF4-FFF2-40B4-BE49-F238E27FC236}">
                    <a16:creationId xmlns:a16="http://schemas.microsoft.com/office/drawing/2014/main" id="{E0A0621C-CEAF-3349-80C9-7E00356B4C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91" y="2513"/>
                <a:ext cx="317" cy="178"/>
              </a:xfrm>
              <a:custGeom>
                <a:avLst/>
                <a:gdLst/>
                <a:ahLst/>
                <a:cxnLst>
                  <a:cxn ang="0">
                    <a:pos x="0" y="95"/>
                  </a:cxn>
                  <a:cxn ang="0">
                    <a:pos x="19" y="32"/>
                  </a:cxn>
                  <a:cxn ang="0">
                    <a:pos x="146" y="0"/>
                  </a:cxn>
                  <a:cxn ang="0">
                    <a:pos x="247" y="25"/>
                  </a:cxn>
                  <a:cxn ang="0">
                    <a:pos x="298" y="139"/>
                  </a:cxn>
                  <a:cxn ang="0">
                    <a:pos x="241" y="171"/>
                  </a:cxn>
                  <a:cxn ang="0">
                    <a:pos x="241" y="32"/>
                  </a:cxn>
                  <a:cxn ang="0">
                    <a:pos x="317" y="13"/>
                  </a:cxn>
                </a:cxnLst>
                <a:rect l="0" t="0" r="r" b="b"/>
                <a:pathLst>
                  <a:path w="317" h="178">
                    <a:moveTo>
                      <a:pt x="0" y="95"/>
                    </a:moveTo>
                    <a:cubicBezTo>
                      <a:pt x="6" y="77"/>
                      <a:pt x="8" y="47"/>
                      <a:pt x="19" y="32"/>
                    </a:cubicBezTo>
                    <a:cubicBezTo>
                      <a:pt x="43" y="1"/>
                      <a:pt x="114" y="4"/>
                      <a:pt x="146" y="0"/>
                    </a:cubicBezTo>
                    <a:cubicBezTo>
                      <a:pt x="179" y="10"/>
                      <a:pt x="214" y="14"/>
                      <a:pt x="247" y="25"/>
                    </a:cubicBezTo>
                    <a:cubicBezTo>
                      <a:pt x="272" y="62"/>
                      <a:pt x="285" y="96"/>
                      <a:pt x="298" y="139"/>
                    </a:cubicBezTo>
                    <a:cubicBezTo>
                      <a:pt x="289" y="178"/>
                      <a:pt x="280" y="178"/>
                      <a:pt x="241" y="171"/>
                    </a:cubicBezTo>
                    <a:cubicBezTo>
                      <a:pt x="228" y="129"/>
                      <a:pt x="218" y="72"/>
                      <a:pt x="241" y="32"/>
                    </a:cubicBezTo>
                    <a:cubicBezTo>
                      <a:pt x="254" y="9"/>
                      <a:pt x="298" y="13"/>
                      <a:pt x="317" y="13"/>
                    </a:cubicBezTo>
                  </a:path>
                </a:pathLst>
              </a:custGeom>
              <a:grpFill/>
              <a:ln w="28575" cap="flat" cmpd="sng">
                <a:solidFill>
                  <a:srgbClr val="FF26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" name="Freeform 27">
                <a:extLst>
                  <a:ext uri="{FF2B5EF4-FFF2-40B4-BE49-F238E27FC236}">
                    <a16:creationId xmlns:a16="http://schemas.microsoft.com/office/drawing/2014/main" id="{2F8C1B78-ABCF-C54D-B9B3-47918B174B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13" y="2515"/>
                <a:ext cx="317" cy="178"/>
              </a:xfrm>
              <a:custGeom>
                <a:avLst/>
                <a:gdLst/>
                <a:ahLst/>
                <a:cxnLst>
                  <a:cxn ang="0">
                    <a:pos x="0" y="95"/>
                  </a:cxn>
                  <a:cxn ang="0">
                    <a:pos x="19" y="32"/>
                  </a:cxn>
                  <a:cxn ang="0">
                    <a:pos x="146" y="0"/>
                  </a:cxn>
                  <a:cxn ang="0">
                    <a:pos x="247" y="25"/>
                  </a:cxn>
                  <a:cxn ang="0">
                    <a:pos x="298" y="139"/>
                  </a:cxn>
                  <a:cxn ang="0">
                    <a:pos x="241" y="171"/>
                  </a:cxn>
                  <a:cxn ang="0">
                    <a:pos x="241" y="32"/>
                  </a:cxn>
                  <a:cxn ang="0">
                    <a:pos x="317" y="13"/>
                  </a:cxn>
                </a:cxnLst>
                <a:rect l="0" t="0" r="r" b="b"/>
                <a:pathLst>
                  <a:path w="317" h="178">
                    <a:moveTo>
                      <a:pt x="0" y="95"/>
                    </a:moveTo>
                    <a:cubicBezTo>
                      <a:pt x="6" y="77"/>
                      <a:pt x="8" y="47"/>
                      <a:pt x="19" y="32"/>
                    </a:cubicBezTo>
                    <a:cubicBezTo>
                      <a:pt x="43" y="1"/>
                      <a:pt x="114" y="4"/>
                      <a:pt x="146" y="0"/>
                    </a:cubicBezTo>
                    <a:cubicBezTo>
                      <a:pt x="179" y="10"/>
                      <a:pt x="214" y="14"/>
                      <a:pt x="247" y="25"/>
                    </a:cubicBezTo>
                    <a:cubicBezTo>
                      <a:pt x="272" y="62"/>
                      <a:pt x="285" y="96"/>
                      <a:pt x="298" y="139"/>
                    </a:cubicBezTo>
                    <a:cubicBezTo>
                      <a:pt x="289" y="178"/>
                      <a:pt x="280" y="178"/>
                      <a:pt x="241" y="171"/>
                    </a:cubicBezTo>
                    <a:cubicBezTo>
                      <a:pt x="228" y="129"/>
                      <a:pt x="218" y="72"/>
                      <a:pt x="241" y="32"/>
                    </a:cubicBezTo>
                    <a:cubicBezTo>
                      <a:pt x="254" y="9"/>
                      <a:pt x="298" y="13"/>
                      <a:pt x="317" y="13"/>
                    </a:cubicBezTo>
                  </a:path>
                </a:pathLst>
              </a:custGeom>
              <a:grpFill/>
              <a:ln w="28575" cap="flat" cmpd="sng">
                <a:solidFill>
                  <a:srgbClr val="FF26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1" name="Freeform 28">
                <a:extLst>
                  <a:ext uri="{FF2B5EF4-FFF2-40B4-BE49-F238E27FC236}">
                    <a16:creationId xmlns:a16="http://schemas.microsoft.com/office/drawing/2014/main" id="{01BDEA63-6F2C-464D-9630-8DA22B01E1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37" y="2513"/>
                <a:ext cx="317" cy="178"/>
              </a:xfrm>
              <a:custGeom>
                <a:avLst/>
                <a:gdLst/>
                <a:ahLst/>
                <a:cxnLst>
                  <a:cxn ang="0">
                    <a:pos x="0" y="95"/>
                  </a:cxn>
                  <a:cxn ang="0">
                    <a:pos x="19" y="32"/>
                  </a:cxn>
                  <a:cxn ang="0">
                    <a:pos x="146" y="0"/>
                  </a:cxn>
                  <a:cxn ang="0">
                    <a:pos x="247" y="25"/>
                  </a:cxn>
                  <a:cxn ang="0">
                    <a:pos x="298" y="139"/>
                  </a:cxn>
                  <a:cxn ang="0">
                    <a:pos x="241" y="171"/>
                  </a:cxn>
                  <a:cxn ang="0">
                    <a:pos x="241" y="32"/>
                  </a:cxn>
                  <a:cxn ang="0">
                    <a:pos x="317" y="13"/>
                  </a:cxn>
                </a:cxnLst>
                <a:rect l="0" t="0" r="r" b="b"/>
                <a:pathLst>
                  <a:path w="317" h="178">
                    <a:moveTo>
                      <a:pt x="0" y="95"/>
                    </a:moveTo>
                    <a:cubicBezTo>
                      <a:pt x="6" y="77"/>
                      <a:pt x="8" y="47"/>
                      <a:pt x="19" y="32"/>
                    </a:cubicBezTo>
                    <a:cubicBezTo>
                      <a:pt x="43" y="1"/>
                      <a:pt x="114" y="4"/>
                      <a:pt x="146" y="0"/>
                    </a:cubicBezTo>
                    <a:cubicBezTo>
                      <a:pt x="179" y="10"/>
                      <a:pt x="214" y="14"/>
                      <a:pt x="247" y="25"/>
                    </a:cubicBezTo>
                    <a:cubicBezTo>
                      <a:pt x="272" y="62"/>
                      <a:pt x="285" y="96"/>
                      <a:pt x="298" y="139"/>
                    </a:cubicBezTo>
                    <a:cubicBezTo>
                      <a:pt x="289" y="178"/>
                      <a:pt x="280" y="178"/>
                      <a:pt x="241" y="171"/>
                    </a:cubicBezTo>
                    <a:cubicBezTo>
                      <a:pt x="228" y="129"/>
                      <a:pt x="218" y="72"/>
                      <a:pt x="241" y="32"/>
                    </a:cubicBezTo>
                    <a:cubicBezTo>
                      <a:pt x="254" y="9"/>
                      <a:pt x="298" y="13"/>
                      <a:pt x="317" y="13"/>
                    </a:cubicBezTo>
                  </a:path>
                </a:pathLst>
              </a:custGeom>
              <a:grpFill/>
              <a:ln w="28575" cap="flat" cmpd="sng">
                <a:solidFill>
                  <a:srgbClr val="FF26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2" name="Freeform 29">
                <a:extLst>
                  <a:ext uri="{FF2B5EF4-FFF2-40B4-BE49-F238E27FC236}">
                    <a16:creationId xmlns:a16="http://schemas.microsoft.com/office/drawing/2014/main" id="{96A5EB74-7C88-9049-BA8B-D52CF5B09B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57" y="2517"/>
                <a:ext cx="317" cy="178"/>
              </a:xfrm>
              <a:custGeom>
                <a:avLst/>
                <a:gdLst/>
                <a:ahLst/>
                <a:cxnLst>
                  <a:cxn ang="0">
                    <a:pos x="0" y="95"/>
                  </a:cxn>
                  <a:cxn ang="0">
                    <a:pos x="19" y="32"/>
                  </a:cxn>
                  <a:cxn ang="0">
                    <a:pos x="146" y="0"/>
                  </a:cxn>
                  <a:cxn ang="0">
                    <a:pos x="247" y="25"/>
                  </a:cxn>
                  <a:cxn ang="0">
                    <a:pos x="298" y="139"/>
                  </a:cxn>
                  <a:cxn ang="0">
                    <a:pos x="241" y="171"/>
                  </a:cxn>
                  <a:cxn ang="0">
                    <a:pos x="241" y="32"/>
                  </a:cxn>
                  <a:cxn ang="0">
                    <a:pos x="317" y="13"/>
                  </a:cxn>
                </a:cxnLst>
                <a:rect l="0" t="0" r="r" b="b"/>
                <a:pathLst>
                  <a:path w="317" h="178">
                    <a:moveTo>
                      <a:pt x="0" y="95"/>
                    </a:moveTo>
                    <a:cubicBezTo>
                      <a:pt x="6" y="77"/>
                      <a:pt x="8" y="47"/>
                      <a:pt x="19" y="32"/>
                    </a:cubicBezTo>
                    <a:cubicBezTo>
                      <a:pt x="43" y="1"/>
                      <a:pt x="114" y="4"/>
                      <a:pt x="146" y="0"/>
                    </a:cubicBezTo>
                    <a:cubicBezTo>
                      <a:pt x="179" y="10"/>
                      <a:pt x="214" y="14"/>
                      <a:pt x="247" y="25"/>
                    </a:cubicBezTo>
                    <a:cubicBezTo>
                      <a:pt x="272" y="62"/>
                      <a:pt x="285" y="96"/>
                      <a:pt x="298" y="139"/>
                    </a:cubicBezTo>
                    <a:cubicBezTo>
                      <a:pt x="289" y="178"/>
                      <a:pt x="280" y="178"/>
                      <a:pt x="241" y="171"/>
                    </a:cubicBezTo>
                    <a:cubicBezTo>
                      <a:pt x="228" y="129"/>
                      <a:pt x="218" y="72"/>
                      <a:pt x="241" y="32"/>
                    </a:cubicBezTo>
                    <a:cubicBezTo>
                      <a:pt x="254" y="9"/>
                      <a:pt x="298" y="13"/>
                      <a:pt x="317" y="13"/>
                    </a:cubicBezTo>
                  </a:path>
                </a:pathLst>
              </a:custGeom>
              <a:grpFill/>
              <a:ln w="28575" cap="flat" cmpd="sng">
                <a:solidFill>
                  <a:srgbClr val="FF26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3" name="Freeform 30">
                <a:extLst>
                  <a:ext uri="{FF2B5EF4-FFF2-40B4-BE49-F238E27FC236}">
                    <a16:creationId xmlns:a16="http://schemas.microsoft.com/office/drawing/2014/main" id="{4FF1AA15-7407-FD4E-8785-1997DEB52BE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73" y="2523"/>
                <a:ext cx="317" cy="178"/>
              </a:xfrm>
              <a:custGeom>
                <a:avLst/>
                <a:gdLst/>
                <a:ahLst/>
                <a:cxnLst>
                  <a:cxn ang="0">
                    <a:pos x="0" y="95"/>
                  </a:cxn>
                  <a:cxn ang="0">
                    <a:pos x="19" y="32"/>
                  </a:cxn>
                  <a:cxn ang="0">
                    <a:pos x="146" y="0"/>
                  </a:cxn>
                  <a:cxn ang="0">
                    <a:pos x="247" y="25"/>
                  </a:cxn>
                  <a:cxn ang="0">
                    <a:pos x="298" y="139"/>
                  </a:cxn>
                  <a:cxn ang="0">
                    <a:pos x="241" y="171"/>
                  </a:cxn>
                  <a:cxn ang="0">
                    <a:pos x="241" y="32"/>
                  </a:cxn>
                  <a:cxn ang="0">
                    <a:pos x="317" y="13"/>
                  </a:cxn>
                </a:cxnLst>
                <a:rect l="0" t="0" r="r" b="b"/>
                <a:pathLst>
                  <a:path w="317" h="178">
                    <a:moveTo>
                      <a:pt x="0" y="95"/>
                    </a:moveTo>
                    <a:cubicBezTo>
                      <a:pt x="6" y="77"/>
                      <a:pt x="8" y="47"/>
                      <a:pt x="19" y="32"/>
                    </a:cubicBezTo>
                    <a:cubicBezTo>
                      <a:pt x="43" y="1"/>
                      <a:pt x="114" y="4"/>
                      <a:pt x="146" y="0"/>
                    </a:cubicBezTo>
                    <a:cubicBezTo>
                      <a:pt x="179" y="10"/>
                      <a:pt x="214" y="14"/>
                      <a:pt x="247" y="25"/>
                    </a:cubicBezTo>
                    <a:cubicBezTo>
                      <a:pt x="272" y="62"/>
                      <a:pt x="285" y="96"/>
                      <a:pt x="298" y="139"/>
                    </a:cubicBezTo>
                    <a:cubicBezTo>
                      <a:pt x="289" y="178"/>
                      <a:pt x="280" y="178"/>
                      <a:pt x="241" y="171"/>
                    </a:cubicBezTo>
                    <a:cubicBezTo>
                      <a:pt x="228" y="129"/>
                      <a:pt x="218" y="72"/>
                      <a:pt x="241" y="32"/>
                    </a:cubicBezTo>
                    <a:cubicBezTo>
                      <a:pt x="254" y="9"/>
                      <a:pt x="298" y="13"/>
                      <a:pt x="317" y="13"/>
                    </a:cubicBezTo>
                  </a:path>
                </a:pathLst>
              </a:custGeom>
              <a:grpFill/>
              <a:ln w="28575" cap="flat" cmpd="sng">
                <a:solidFill>
                  <a:srgbClr val="FF26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E84653D1-90D6-6A4E-83EA-8C555C1045D3}"/>
                </a:ext>
              </a:extLst>
            </p:cNvPr>
            <p:cNvGrpSpPr>
              <a:grpSpLocks/>
            </p:cNvGrpSpPr>
            <p:nvPr/>
          </p:nvGrpSpPr>
          <p:grpSpPr bwMode="auto">
            <a:xfrm rot="20053445">
              <a:off x="1203887" y="1774548"/>
              <a:ext cx="380620" cy="104585"/>
              <a:chOff x="2291" y="2513"/>
              <a:chExt cx="1199" cy="188"/>
            </a:xfrm>
            <a:noFill/>
          </p:grpSpPr>
          <p:sp>
            <p:nvSpPr>
              <p:cNvPr id="25" name="Freeform 39">
                <a:extLst>
                  <a:ext uri="{FF2B5EF4-FFF2-40B4-BE49-F238E27FC236}">
                    <a16:creationId xmlns:a16="http://schemas.microsoft.com/office/drawing/2014/main" id="{F20BBFA9-E47A-284A-8277-8D27B3A5F93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291" y="2513"/>
                <a:ext cx="317" cy="178"/>
              </a:xfrm>
              <a:custGeom>
                <a:avLst/>
                <a:gdLst/>
                <a:ahLst/>
                <a:cxnLst>
                  <a:cxn ang="0">
                    <a:pos x="0" y="95"/>
                  </a:cxn>
                  <a:cxn ang="0">
                    <a:pos x="19" y="32"/>
                  </a:cxn>
                  <a:cxn ang="0">
                    <a:pos x="146" y="0"/>
                  </a:cxn>
                  <a:cxn ang="0">
                    <a:pos x="247" y="25"/>
                  </a:cxn>
                  <a:cxn ang="0">
                    <a:pos x="298" y="139"/>
                  </a:cxn>
                  <a:cxn ang="0">
                    <a:pos x="241" y="171"/>
                  </a:cxn>
                  <a:cxn ang="0">
                    <a:pos x="241" y="32"/>
                  </a:cxn>
                  <a:cxn ang="0">
                    <a:pos x="317" y="13"/>
                  </a:cxn>
                </a:cxnLst>
                <a:rect l="0" t="0" r="r" b="b"/>
                <a:pathLst>
                  <a:path w="317" h="178">
                    <a:moveTo>
                      <a:pt x="0" y="95"/>
                    </a:moveTo>
                    <a:cubicBezTo>
                      <a:pt x="6" y="77"/>
                      <a:pt x="8" y="47"/>
                      <a:pt x="19" y="32"/>
                    </a:cubicBezTo>
                    <a:cubicBezTo>
                      <a:pt x="43" y="1"/>
                      <a:pt x="114" y="4"/>
                      <a:pt x="146" y="0"/>
                    </a:cubicBezTo>
                    <a:cubicBezTo>
                      <a:pt x="179" y="10"/>
                      <a:pt x="214" y="14"/>
                      <a:pt x="247" y="25"/>
                    </a:cubicBezTo>
                    <a:cubicBezTo>
                      <a:pt x="272" y="62"/>
                      <a:pt x="285" y="96"/>
                      <a:pt x="298" y="139"/>
                    </a:cubicBezTo>
                    <a:cubicBezTo>
                      <a:pt x="289" y="178"/>
                      <a:pt x="280" y="178"/>
                      <a:pt x="241" y="171"/>
                    </a:cubicBezTo>
                    <a:cubicBezTo>
                      <a:pt x="228" y="129"/>
                      <a:pt x="218" y="72"/>
                      <a:pt x="241" y="32"/>
                    </a:cubicBezTo>
                    <a:cubicBezTo>
                      <a:pt x="254" y="9"/>
                      <a:pt x="298" y="13"/>
                      <a:pt x="317" y="13"/>
                    </a:cubicBezTo>
                  </a:path>
                </a:pathLst>
              </a:custGeom>
              <a:grpFill/>
              <a:ln w="28575" cap="flat" cmpd="sng">
                <a:solidFill>
                  <a:srgbClr val="FF26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  <p:sp>
            <p:nvSpPr>
              <p:cNvPr id="26" name="Freeform 40">
                <a:extLst>
                  <a:ext uri="{FF2B5EF4-FFF2-40B4-BE49-F238E27FC236}">
                    <a16:creationId xmlns:a16="http://schemas.microsoft.com/office/drawing/2014/main" id="{7B85AFD1-F84C-6A48-A41A-19911E42E71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13" y="2515"/>
                <a:ext cx="317" cy="178"/>
              </a:xfrm>
              <a:custGeom>
                <a:avLst/>
                <a:gdLst/>
                <a:ahLst/>
                <a:cxnLst>
                  <a:cxn ang="0">
                    <a:pos x="0" y="95"/>
                  </a:cxn>
                  <a:cxn ang="0">
                    <a:pos x="19" y="32"/>
                  </a:cxn>
                  <a:cxn ang="0">
                    <a:pos x="146" y="0"/>
                  </a:cxn>
                  <a:cxn ang="0">
                    <a:pos x="247" y="25"/>
                  </a:cxn>
                  <a:cxn ang="0">
                    <a:pos x="298" y="139"/>
                  </a:cxn>
                  <a:cxn ang="0">
                    <a:pos x="241" y="171"/>
                  </a:cxn>
                  <a:cxn ang="0">
                    <a:pos x="241" y="32"/>
                  </a:cxn>
                  <a:cxn ang="0">
                    <a:pos x="317" y="13"/>
                  </a:cxn>
                </a:cxnLst>
                <a:rect l="0" t="0" r="r" b="b"/>
                <a:pathLst>
                  <a:path w="317" h="178">
                    <a:moveTo>
                      <a:pt x="0" y="95"/>
                    </a:moveTo>
                    <a:cubicBezTo>
                      <a:pt x="6" y="77"/>
                      <a:pt x="8" y="47"/>
                      <a:pt x="19" y="32"/>
                    </a:cubicBezTo>
                    <a:cubicBezTo>
                      <a:pt x="43" y="1"/>
                      <a:pt x="114" y="4"/>
                      <a:pt x="146" y="0"/>
                    </a:cubicBezTo>
                    <a:cubicBezTo>
                      <a:pt x="179" y="10"/>
                      <a:pt x="214" y="14"/>
                      <a:pt x="247" y="25"/>
                    </a:cubicBezTo>
                    <a:cubicBezTo>
                      <a:pt x="272" y="62"/>
                      <a:pt x="285" y="96"/>
                      <a:pt x="298" y="139"/>
                    </a:cubicBezTo>
                    <a:cubicBezTo>
                      <a:pt x="289" y="178"/>
                      <a:pt x="280" y="178"/>
                      <a:pt x="241" y="171"/>
                    </a:cubicBezTo>
                    <a:cubicBezTo>
                      <a:pt x="228" y="129"/>
                      <a:pt x="218" y="72"/>
                      <a:pt x="241" y="32"/>
                    </a:cubicBezTo>
                    <a:cubicBezTo>
                      <a:pt x="254" y="9"/>
                      <a:pt x="298" y="13"/>
                      <a:pt x="317" y="13"/>
                    </a:cubicBezTo>
                  </a:path>
                </a:pathLst>
              </a:custGeom>
              <a:grpFill/>
              <a:ln w="28575" cap="flat" cmpd="sng">
                <a:solidFill>
                  <a:srgbClr val="FF26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7" name="Freeform 41">
                <a:extLst>
                  <a:ext uri="{FF2B5EF4-FFF2-40B4-BE49-F238E27FC236}">
                    <a16:creationId xmlns:a16="http://schemas.microsoft.com/office/drawing/2014/main" id="{F3977BD3-AAAF-3E45-B4EC-8F44423162A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37" y="2513"/>
                <a:ext cx="317" cy="178"/>
              </a:xfrm>
              <a:custGeom>
                <a:avLst/>
                <a:gdLst/>
                <a:ahLst/>
                <a:cxnLst>
                  <a:cxn ang="0">
                    <a:pos x="0" y="95"/>
                  </a:cxn>
                  <a:cxn ang="0">
                    <a:pos x="19" y="32"/>
                  </a:cxn>
                  <a:cxn ang="0">
                    <a:pos x="146" y="0"/>
                  </a:cxn>
                  <a:cxn ang="0">
                    <a:pos x="247" y="25"/>
                  </a:cxn>
                  <a:cxn ang="0">
                    <a:pos x="298" y="139"/>
                  </a:cxn>
                  <a:cxn ang="0">
                    <a:pos x="241" y="171"/>
                  </a:cxn>
                  <a:cxn ang="0">
                    <a:pos x="241" y="32"/>
                  </a:cxn>
                  <a:cxn ang="0">
                    <a:pos x="317" y="13"/>
                  </a:cxn>
                </a:cxnLst>
                <a:rect l="0" t="0" r="r" b="b"/>
                <a:pathLst>
                  <a:path w="317" h="178">
                    <a:moveTo>
                      <a:pt x="0" y="95"/>
                    </a:moveTo>
                    <a:cubicBezTo>
                      <a:pt x="6" y="77"/>
                      <a:pt x="8" y="47"/>
                      <a:pt x="19" y="32"/>
                    </a:cubicBezTo>
                    <a:cubicBezTo>
                      <a:pt x="43" y="1"/>
                      <a:pt x="114" y="4"/>
                      <a:pt x="146" y="0"/>
                    </a:cubicBezTo>
                    <a:cubicBezTo>
                      <a:pt x="179" y="10"/>
                      <a:pt x="214" y="14"/>
                      <a:pt x="247" y="25"/>
                    </a:cubicBezTo>
                    <a:cubicBezTo>
                      <a:pt x="272" y="62"/>
                      <a:pt x="285" y="96"/>
                      <a:pt x="298" y="139"/>
                    </a:cubicBezTo>
                    <a:cubicBezTo>
                      <a:pt x="289" y="178"/>
                      <a:pt x="280" y="178"/>
                      <a:pt x="241" y="171"/>
                    </a:cubicBezTo>
                    <a:cubicBezTo>
                      <a:pt x="228" y="129"/>
                      <a:pt x="218" y="72"/>
                      <a:pt x="241" y="32"/>
                    </a:cubicBezTo>
                    <a:cubicBezTo>
                      <a:pt x="254" y="9"/>
                      <a:pt x="298" y="13"/>
                      <a:pt x="317" y="13"/>
                    </a:cubicBezTo>
                  </a:path>
                </a:pathLst>
              </a:custGeom>
              <a:grpFill/>
              <a:ln w="28575" cap="flat" cmpd="sng">
                <a:solidFill>
                  <a:srgbClr val="FF26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8" name="Freeform 42">
                <a:extLst>
                  <a:ext uri="{FF2B5EF4-FFF2-40B4-BE49-F238E27FC236}">
                    <a16:creationId xmlns:a16="http://schemas.microsoft.com/office/drawing/2014/main" id="{56A62EC8-900F-ED4B-8BEE-31D8AAF89D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57" y="2517"/>
                <a:ext cx="317" cy="178"/>
              </a:xfrm>
              <a:custGeom>
                <a:avLst/>
                <a:gdLst/>
                <a:ahLst/>
                <a:cxnLst>
                  <a:cxn ang="0">
                    <a:pos x="0" y="95"/>
                  </a:cxn>
                  <a:cxn ang="0">
                    <a:pos x="19" y="32"/>
                  </a:cxn>
                  <a:cxn ang="0">
                    <a:pos x="146" y="0"/>
                  </a:cxn>
                  <a:cxn ang="0">
                    <a:pos x="247" y="25"/>
                  </a:cxn>
                  <a:cxn ang="0">
                    <a:pos x="298" y="139"/>
                  </a:cxn>
                  <a:cxn ang="0">
                    <a:pos x="241" y="171"/>
                  </a:cxn>
                  <a:cxn ang="0">
                    <a:pos x="241" y="32"/>
                  </a:cxn>
                  <a:cxn ang="0">
                    <a:pos x="317" y="13"/>
                  </a:cxn>
                </a:cxnLst>
                <a:rect l="0" t="0" r="r" b="b"/>
                <a:pathLst>
                  <a:path w="317" h="178">
                    <a:moveTo>
                      <a:pt x="0" y="95"/>
                    </a:moveTo>
                    <a:cubicBezTo>
                      <a:pt x="6" y="77"/>
                      <a:pt x="8" y="47"/>
                      <a:pt x="19" y="32"/>
                    </a:cubicBezTo>
                    <a:cubicBezTo>
                      <a:pt x="43" y="1"/>
                      <a:pt x="114" y="4"/>
                      <a:pt x="146" y="0"/>
                    </a:cubicBezTo>
                    <a:cubicBezTo>
                      <a:pt x="179" y="10"/>
                      <a:pt x="214" y="14"/>
                      <a:pt x="247" y="25"/>
                    </a:cubicBezTo>
                    <a:cubicBezTo>
                      <a:pt x="272" y="62"/>
                      <a:pt x="285" y="96"/>
                      <a:pt x="298" y="139"/>
                    </a:cubicBezTo>
                    <a:cubicBezTo>
                      <a:pt x="289" y="178"/>
                      <a:pt x="280" y="178"/>
                      <a:pt x="241" y="171"/>
                    </a:cubicBezTo>
                    <a:cubicBezTo>
                      <a:pt x="228" y="129"/>
                      <a:pt x="218" y="72"/>
                      <a:pt x="241" y="32"/>
                    </a:cubicBezTo>
                    <a:cubicBezTo>
                      <a:pt x="254" y="9"/>
                      <a:pt x="298" y="13"/>
                      <a:pt x="317" y="13"/>
                    </a:cubicBezTo>
                  </a:path>
                </a:pathLst>
              </a:custGeom>
              <a:grpFill/>
              <a:ln w="28575" cap="flat" cmpd="sng">
                <a:solidFill>
                  <a:srgbClr val="FF26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9" name="Freeform 43">
                <a:extLst>
                  <a:ext uri="{FF2B5EF4-FFF2-40B4-BE49-F238E27FC236}">
                    <a16:creationId xmlns:a16="http://schemas.microsoft.com/office/drawing/2014/main" id="{A5BE28F2-879E-634A-8547-43E199E8505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73" y="2523"/>
                <a:ext cx="317" cy="178"/>
              </a:xfrm>
              <a:custGeom>
                <a:avLst/>
                <a:gdLst/>
                <a:ahLst/>
                <a:cxnLst>
                  <a:cxn ang="0">
                    <a:pos x="0" y="95"/>
                  </a:cxn>
                  <a:cxn ang="0">
                    <a:pos x="19" y="32"/>
                  </a:cxn>
                  <a:cxn ang="0">
                    <a:pos x="146" y="0"/>
                  </a:cxn>
                  <a:cxn ang="0">
                    <a:pos x="247" y="25"/>
                  </a:cxn>
                  <a:cxn ang="0">
                    <a:pos x="298" y="139"/>
                  </a:cxn>
                  <a:cxn ang="0">
                    <a:pos x="241" y="171"/>
                  </a:cxn>
                  <a:cxn ang="0">
                    <a:pos x="241" y="32"/>
                  </a:cxn>
                  <a:cxn ang="0">
                    <a:pos x="317" y="13"/>
                  </a:cxn>
                </a:cxnLst>
                <a:rect l="0" t="0" r="r" b="b"/>
                <a:pathLst>
                  <a:path w="317" h="178">
                    <a:moveTo>
                      <a:pt x="0" y="95"/>
                    </a:moveTo>
                    <a:cubicBezTo>
                      <a:pt x="6" y="77"/>
                      <a:pt x="8" y="47"/>
                      <a:pt x="19" y="32"/>
                    </a:cubicBezTo>
                    <a:cubicBezTo>
                      <a:pt x="43" y="1"/>
                      <a:pt x="114" y="4"/>
                      <a:pt x="146" y="0"/>
                    </a:cubicBezTo>
                    <a:cubicBezTo>
                      <a:pt x="179" y="10"/>
                      <a:pt x="214" y="14"/>
                      <a:pt x="247" y="25"/>
                    </a:cubicBezTo>
                    <a:cubicBezTo>
                      <a:pt x="272" y="62"/>
                      <a:pt x="285" y="96"/>
                      <a:pt x="298" y="139"/>
                    </a:cubicBezTo>
                    <a:cubicBezTo>
                      <a:pt x="289" y="178"/>
                      <a:pt x="280" y="178"/>
                      <a:pt x="241" y="171"/>
                    </a:cubicBezTo>
                    <a:cubicBezTo>
                      <a:pt x="228" y="129"/>
                      <a:pt x="218" y="72"/>
                      <a:pt x="241" y="32"/>
                    </a:cubicBezTo>
                    <a:cubicBezTo>
                      <a:pt x="254" y="9"/>
                      <a:pt x="298" y="13"/>
                      <a:pt x="317" y="13"/>
                    </a:cubicBezTo>
                  </a:path>
                </a:pathLst>
              </a:custGeom>
              <a:grpFill/>
              <a:ln w="28575" cap="flat" cmpd="sng">
                <a:solidFill>
                  <a:srgbClr val="FF26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949E77EE-369D-164C-9461-34FF608F00ED}"/>
              </a:ext>
            </a:extLst>
          </p:cNvPr>
          <p:cNvSpPr txBox="1"/>
          <p:nvPr/>
        </p:nvSpPr>
        <p:spPr>
          <a:xfrm>
            <a:off x="180032" y="3110327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>
                <a:latin typeface="Comic Sans MS" panose="030F0902030302020204" pitchFamily="66" charset="0"/>
              </a:rPr>
              <a:t>q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9789790-1271-5F4E-9212-14458666A6FA}"/>
              </a:ext>
            </a:extLst>
          </p:cNvPr>
          <p:cNvSpPr txBox="1"/>
          <p:nvPr/>
        </p:nvSpPr>
        <p:spPr>
          <a:xfrm>
            <a:off x="166424" y="4115229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>
                <a:latin typeface="Comic Sans MS" panose="030F0902030302020204" pitchFamily="66" charset="0"/>
              </a:rPr>
              <a:t>q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399522E-CF33-C044-98AD-1343CC2C4DB8}"/>
              </a:ext>
            </a:extLst>
          </p:cNvPr>
          <p:cNvSpPr txBox="1"/>
          <p:nvPr/>
        </p:nvSpPr>
        <p:spPr>
          <a:xfrm>
            <a:off x="2094822" y="3679554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dirty="0">
                <a:solidFill>
                  <a:srgbClr val="FF2600"/>
                </a:solidFill>
                <a:latin typeface="Comic Sans MS" panose="030F0902030302020204" pitchFamily="66" charset="0"/>
              </a:rPr>
              <a:t>g</a:t>
            </a:r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F37E8DC1-A642-0E4F-88E0-33C50C0A2565}"/>
              </a:ext>
            </a:extLst>
          </p:cNvPr>
          <p:cNvCxnSpPr>
            <a:cxnSpLocks/>
            <a:endCxn id="19" idx="1"/>
          </p:cNvCxnSpPr>
          <p:nvPr/>
        </p:nvCxnSpPr>
        <p:spPr>
          <a:xfrm flipH="1">
            <a:off x="1375776" y="3119167"/>
            <a:ext cx="1712842" cy="694514"/>
          </a:xfrm>
          <a:prstGeom prst="straightConnector1">
            <a:avLst/>
          </a:prstGeom>
          <a:ln w="19050">
            <a:solidFill>
              <a:srgbClr val="0432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Picture 5">
            <a:extLst>
              <a:ext uri="{FF2B5EF4-FFF2-40B4-BE49-F238E27FC236}">
                <a16:creationId xmlns:a16="http://schemas.microsoft.com/office/drawing/2014/main" id="{9672A36C-ECD0-9643-A156-5172642070F4}"/>
              </a:ext>
            </a:extLst>
          </p:cNvPr>
          <p:cNvPicPr>
            <a:picLocks noChangeArrowheads="1"/>
          </p:cNvPicPr>
          <p:nvPr/>
        </p:nvPicPr>
        <p:blipFill>
          <a:blip r:embed="rId5"/>
          <a:srcRect l="16537" t="32799" r="44044" b="26857"/>
          <a:stretch>
            <a:fillRect/>
          </a:stretch>
        </p:blipFill>
        <p:spPr bwMode="auto">
          <a:xfrm>
            <a:off x="1704813" y="1640728"/>
            <a:ext cx="5777508" cy="4446984"/>
          </a:xfrm>
          <a:prstGeom prst="rect">
            <a:avLst/>
          </a:prstGeom>
          <a:noFill/>
          <a:ln w="12700" cap="flat">
            <a:solidFill>
              <a:srgbClr val="FF00FF"/>
            </a:solidFill>
            <a:prstDash val="solid"/>
            <a:miter lim="800000"/>
            <a:headEnd/>
            <a:tailEnd/>
          </a:ln>
          <a:scene3d>
            <a:camera prst="orthographicFront"/>
            <a:lightRig rig="threePt" dir="t"/>
          </a:scene3d>
          <a:sp3d>
            <a:bevelT w="114300" prst="artDeco"/>
            <a:bevelB w="114300" prst="artDeco"/>
          </a:sp3d>
        </p:spPr>
      </p:pic>
      <p:sp>
        <p:nvSpPr>
          <p:cNvPr id="39" name="Line 6">
            <a:extLst>
              <a:ext uri="{FF2B5EF4-FFF2-40B4-BE49-F238E27FC236}">
                <a16:creationId xmlns:a16="http://schemas.microsoft.com/office/drawing/2014/main" id="{A37AD85B-20D5-9C4D-BB8D-242BC07BA562}"/>
              </a:ext>
            </a:extLst>
          </p:cNvPr>
          <p:cNvSpPr>
            <a:spLocks noChangeShapeType="1"/>
          </p:cNvSpPr>
          <p:nvPr/>
        </p:nvSpPr>
        <p:spPr bwMode="auto">
          <a:xfrm>
            <a:off x="3566674" y="2843027"/>
            <a:ext cx="1662038" cy="0"/>
          </a:xfrm>
          <a:prstGeom prst="line">
            <a:avLst/>
          </a:prstGeom>
          <a:noFill/>
          <a:ln w="38100" cap="flat">
            <a:solidFill>
              <a:srgbClr val="FF00FF"/>
            </a:solidFill>
            <a:prstDash val="solid"/>
            <a:miter lim="800000"/>
            <a:headEnd type="none" w="med" len="med"/>
            <a:tailEnd type="none" w="med" len="med"/>
          </a:ln>
        </p:spPr>
        <p:txBody>
          <a:bodyPr lIns="0" tIns="0" rIns="0" bIns="0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445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BF0BAB4-B719-C841-BFA3-6C9377B3ED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E.C. Aschenauer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7679C64-8266-FF43-A400-09C6FD3619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CTEQ - Summer School, July 2019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21D79F-F95D-FD47-A0EB-BB79198C19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C5830-40F3-F04E-B2E3-10E6672BA8FF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FA4A330-0D13-764D-8F42-A9100C0BF3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539" y="64631"/>
            <a:ext cx="8666922" cy="176119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88E68A0-38F5-B74A-AEBA-1A33BA8BA1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8539" y="1976517"/>
            <a:ext cx="8666922" cy="3890796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F67AD271-3290-F446-ADA3-699E58D2C327}"/>
              </a:ext>
            </a:extLst>
          </p:cNvPr>
          <p:cNvSpPr/>
          <p:nvPr/>
        </p:nvSpPr>
        <p:spPr>
          <a:xfrm>
            <a:off x="32302" y="5843527"/>
            <a:ext cx="9144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rgbClr val="FF2600"/>
                </a:solidFill>
                <a:latin typeface="Helvetica" pitchFamily="2" charset="0"/>
              </a:rPr>
              <a:t>QCD evolved from a </a:t>
            </a:r>
            <a:r>
              <a:rPr lang="en-US" dirty="0" err="1">
                <a:solidFill>
                  <a:srgbClr val="FF2600"/>
                </a:solidFill>
                <a:latin typeface="Helvetica" pitchFamily="2" charset="0"/>
              </a:rPr>
              <a:t>Lagrangian</a:t>
            </a:r>
            <a:r>
              <a:rPr lang="en-US" dirty="0">
                <a:solidFill>
                  <a:srgbClr val="FF2600"/>
                </a:solidFill>
                <a:latin typeface="Helvetica" pitchFamily="2" charset="0"/>
              </a:rPr>
              <a:t> with the property of asymptotic freedom to a sophisticated tool for the calculation of high energy processes. </a:t>
            </a:r>
          </a:p>
          <a:p>
            <a:pPr algn="ctr"/>
            <a:r>
              <a:rPr lang="en-US" dirty="0">
                <a:solidFill>
                  <a:srgbClr val="000000"/>
                </a:solidFill>
                <a:latin typeface="Helvetica" pitchFamily="2" charset="0"/>
              </a:rPr>
              <a:t>R.K. Ellis Nuovo </a:t>
            </a:r>
            <a:r>
              <a:rPr lang="en-US" dirty="0" err="1">
                <a:solidFill>
                  <a:srgbClr val="000000"/>
                </a:solidFill>
                <a:latin typeface="Helvetica" pitchFamily="2" charset="0"/>
              </a:rPr>
              <a:t>Cimento</a:t>
            </a:r>
            <a:r>
              <a:rPr lang="en-US" dirty="0">
                <a:solidFill>
                  <a:srgbClr val="000000"/>
                </a:solidFill>
                <a:latin typeface="Helvetica" pitchFamily="2" charset="0"/>
              </a:rPr>
              <a:t> 39C(2016)355</a:t>
            </a:r>
            <a:endParaRPr lang="en-US" dirty="0">
              <a:solidFill>
                <a:srgbClr val="FF2600"/>
              </a:solidFill>
              <a:effectLst/>
              <a:latin typeface="Helvetic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6059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>
        <p14:prism/>
      </p:transition>
    </mc:Choice>
    <mc:Fallback xmlns="">
      <p:transition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{color}&#10;\begin{document}&#10;\input{coloric}&#10;$$&#10;\blue{ \frac{dg_1}{d\log(Q^2)} \propto \red{-} \Delta g(x,Q^2)}&#10;$$&#10;&#10;&#10;\end{document}&#10;"/>
  <p:tag name="EXTERNALNAME" val="txp_fig"/>
  <p:tag name="BLEND" val="Falsch"/>
  <p:tag name="TRANSPARENT" val="Falsch"/>
  <p:tag name="KEEPFILES" val="Falsch"/>
  <p:tag name="DEBUGPAUSE" val="Falsch"/>
  <p:tag name="RESOLUTION" val="1200"/>
  <p:tag name="TIMEOUT" val="(none)"/>
  <p:tag name="BOXWIDTH" val="502"/>
  <p:tag name="BOXHEIGHT" val="473"/>
  <p:tag name="BOXFONT" val="10"/>
  <p:tag name="BOXWRAP" val="Falsch"/>
  <p:tag name="WORKAROUNDTRANSPARENCYBUG" val="Falsch"/>
  <p:tag name="ALLOWFONTSUBSTITUTION" val="Falsch"/>
  <p:tag name="BITMAPFORMAT" val="png256"/>
  <p:tag name="ORIGWIDTH" val="235"/>
  <p:tag name="PICTUREFILESIZE" val="28440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 algn="l">
          <a:defRPr dirty="0" err="1" smtClean="0">
            <a:latin typeface="Comic Sans MS" panose="030F0902030302020204" pitchFamily="66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EIC_PPT_Template_EditableTextLogos" id="{00FAD509-D349-8A47-998B-D6A9B09DAFE7}" vid="{C82AAD2E-8960-DB40-8700-990D4EEA0AB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4187</TotalTime>
  <Words>3699</Words>
  <Application>Microsoft Macintosh PowerPoint</Application>
  <PresentationFormat>On-screen Show (4:3)</PresentationFormat>
  <Paragraphs>829</Paragraphs>
  <Slides>50</Slides>
  <Notes>7</Notes>
  <HiddenSlides>0</HiddenSlides>
  <MMClips>0</MMClips>
  <ScaleCrop>false</ScaleCrop>
  <HeadingPairs>
    <vt:vector size="8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50</vt:i4>
      </vt:variant>
    </vt:vector>
  </HeadingPairs>
  <TitlesOfParts>
    <vt:vector size="65" baseType="lpstr">
      <vt:lpstr>黑体</vt:lpstr>
      <vt:lpstr>Arial</vt:lpstr>
      <vt:lpstr>Arial Black</vt:lpstr>
      <vt:lpstr>Calibri</vt:lpstr>
      <vt:lpstr>Cambria Math</vt:lpstr>
      <vt:lpstr>Comic Sans MS</vt:lpstr>
      <vt:lpstr>Comic Sans MS Bold</vt:lpstr>
      <vt:lpstr>Helvetica</vt:lpstr>
      <vt:lpstr>Symbol</vt:lpstr>
      <vt:lpstr>Times New Roman</vt:lpstr>
      <vt:lpstr>Verdana</vt:lpstr>
      <vt:lpstr>Wingdings</vt:lpstr>
      <vt:lpstr>Zapf Dingbats</vt:lpstr>
      <vt:lpstr>Office Theme</vt:lpstr>
      <vt:lpstr>Equation</vt:lpstr>
      <vt:lpstr>Deep Inelastic Scattering The way to unravel  the secrets of nucleons </vt:lpstr>
      <vt:lpstr>Elementary Particles</vt:lpstr>
      <vt:lpstr>Cool Facts about QCD and Nuclei</vt:lpstr>
      <vt:lpstr>Cool Facts about QCD and Nuclei</vt:lpstr>
      <vt:lpstr>A reminder of Quantum Electro-Dynamics (QED)</vt:lpstr>
      <vt:lpstr>Quantum Chromo-Dynamics (QCD) - 1973</vt:lpstr>
      <vt:lpstr>QED vs QCD</vt:lpstr>
      <vt:lpstr>Features of Quantum Chromo-Dynamics</vt:lpstr>
      <vt:lpstr>PowerPoint Presentation</vt:lpstr>
      <vt:lpstr>PowerPoint Presentation</vt:lpstr>
      <vt:lpstr>Deep Inelastic Scattering ep  eX (1969)</vt:lpstr>
      <vt:lpstr>The Quark Parton Model</vt:lpstr>
      <vt:lpstr>PowerPoint Presentation</vt:lpstr>
      <vt:lpstr>Deep Inelastic Scattering</vt:lpstr>
      <vt:lpstr>Why do we need different probes</vt:lpstr>
      <vt:lpstr>To fully understand proton structure</vt:lpstr>
      <vt:lpstr>Different Processes</vt:lpstr>
      <vt:lpstr>Deep Inelastic Scattering</vt:lpstr>
      <vt:lpstr>HERA @ DESY</vt:lpstr>
      <vt:lpstr>HOW TO ACCESS PARTONS IN DIS</vt:lpstr>
      <vt:lpstr>How to access Gluons in DIS</vt:lpstr>
      <vt:lpstr>How to access Gluons in DIS</vt:lpstr>
      <vt:lpstr>How to access Gluons in DIS</vt:lpstr>
      <vt:lpstr>How do gluons manifest themselves  in DIS</vt:lpstr>
      <vt:lpstr>How do gluons manifest themselves  in DIS</vt:lpstr>
      <vt:lpstr>HERA’s big Discovery</vt:lpstr>
      <vt:lpstr>PowerPoint Presentation</vt:lpstr>
      <vt:lpstr>What is next? The EIC</vt:lpstr>
      <vt:lpstr>EIC Accelerator Designs</vt:lpstr>
      <vt:lpstr>SPIN: Fundamental Quantum Number</vt:lpstr>
      <vt:lpstr>The contemporary “spin” experiments</vt:lpstr>
      <vt:lpstr>The Spin of the Proton</vt:lpstr>
      <vt:lpstr>What composes the Spin of the Proton</vt:lpstr>
      <vt:lpstr>Why should we care?</vt:lpstr>
      <vt:lpstr>How and What do we measure</vt:lpstr>
      <vt:lpstr>How to measure Quark Polarizations</vt:lpstr>
      <vt:lpstr>How to go from Asymmetries to Structure Functions</vt:lpstr>
      <vt:lpstr>present vs EIC kinematic coverage</vt:lpstr>
      <vt:lpstr>Why is separating quark flavors important?</vt:lpstr>
      <vt:lpstr>Data from Deep Inelastic scattering</vt:lpstr>
      <vt:lpstr>What We Know right now: DG</vt:lpstr>
      <vt:lpstr>Q2-Dependence</vt:lpstr>
      <vt:lpstr>What forms the Spin of the Proton</vt:lpstr>
      <vt:lpstr>g1p the way to find the Spin </vt:lpstr>
      <vt:lpstr>scaling violations at small x</vt:lpstr>
      <vt:lpstr>What forms the Spin of the Proton</vt:lpstr>
      <vt:lpstr>Where does the Spin of the proton hide</vt:lpstr>
      <vt:lpstr>The spin Sum rules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EIC: A collider to map initial and final state correlations with high precision</dc:title>
  <dc:creator>Aschenauer, Elke</dc:creator>
  <cp:lastModifiedBy>Elke-Caroline Aschenauer</cp:lastModifiedBy>
  <cp:revision>264</cp:revision>
  <dcterms:created xsi:type="dcterms:W3CDTF">2019-04-29T20:50:32Z</dcterms:created>
  <dcterms:modified xsi:type="dcterms:W3CDTF">2019-07-18T11:42:00Z</dcterms:modified>
</cp:coreProperties>
</file>