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709" r:id="rId1"/>
  </p:sldMasterIdLst>
  <p:notesMasterIdLst>
    <p:notesMasterId r:id="rId21"/>
  </p:notesMasterIdLst>
  <p:handoutMasterIdLst>
    <p:handoutMasterId r:id="rId22"/>
  </p:handoutMasterIdLst>
  <p:sldIdLst>
    <p:sldId id="832" r:id="rId2"/>
    <p:sldId id="850" r:id="rId3"/>
    <p:sldId id="837" r:id="rId4"/>
    <p:sldId id="835" r:id="rId5"/>
    <p:sldId id="838" r:id="rId6"/>
    <p:sldId id="836" r:id="rId7"/>
    <p:sldId id="839" r:id="rId8"/>
    <p:sldId id="840" r:id="rId9"/>
    <p:sldId id="841" r:id="rId10"/>
    <p:sldId id="842" r:id="rId11"/>
    <p:sldId id="844" r:id="rId12"/>
    <p:sldId id="846" r:id="rId13"/>
    <p:sldId id="843" r:id="rId14"/>
    <p:sldId id="845" r:id="rId15"/>
    <p:sldId id="847" r:id="rId16"/>
    <p:sldId id="851" r:id="rId17"/>
    <p:sldId id="848" r:id="rId18"/>
    <p:sldId id="849" r:id="rId19"/>
    <p:sldId id="852" r:id="rId20"/>
  </p:sldIdLst>
  <p:sldSz cx="12192000" cy="6858000"/>
  <p:notesSz cx="9926638" cy="66690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7703"/>
    <a:srgbClr val="435602"/>
    <a:srgbClr val="1E5AAE"/>
    <a:srgbClr val="FFFFFF"/>
    <a:srgbClr val="F7F7F7"/>
    <a:srgbClr val="FF9900"/>
    <a:srgbClr val="CA8F42"/>
    <a:srgbClr val="6A7D8E"/>
    <a:srgbClr val="A2BAE8"/>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09" autoAdjust="0"/>
    <p:restoredTop sz="92016" autoAdjust="0"/>
  </p:normalViewPr>
  <p:slideViewPr>
    <p:cSldViewPr snapToGrid="0" showGuides="1">
      <p:cViewPr varScale="1">
        <p:scale>
          <a:sx n="116" d="100"/>
          <a:sy n="116" d="100"/>
        </p:scale>
        <p:origin x="92" y="156"/>
      </p:cViewPr>
      <p:guideLst>
        <p:guide orient="horz" pos="2183"/>
        <p:guide pos="3840"/>
      </p:guideLst>
    </p:cSldViewPr>
  </p:slideViewPr>
  <p:outlineViewPr>
    <p:cViewPr>
      <p:scale>
        <a:sx n="33" d="100"/>
        <a:sy n="33" d="100"/>
      </p:scale>
      <p:origin x="0" y="-25608"/>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117" d="100"/>
          <a:sy n="117" d="100"/>
        </p:scale>
        <p:origin x="11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F5C6C9-B91A-DF49-99F2-40BFDA979BC6}" type="doc">
      <dgm:prSet loTypeId="urn:microsoft.com/office/officeart/2005/8/layout/radial5" loCatId="" qsTypeId="urn:microsoft.com/office/officeart/2005/8/quickstyle/simple1" qsCatId="simple" csTypeId="urn:microsoft.com/office/officeart/2005/8/colors/colorful4" csCatId="colorful" phldr="1"/>
      <dgm:spPr/>
      <dgm:t>
        <a:bodyPr/>
        <a:lstStyle/>
        <a:p>
          <a:endParaRPr lang="en-US"/>
        </a:p>
      </dgm:t>
    </dgm:pt>
    <dgm:pt modelId="{D0DD422B-1CB0-E04D-9352-8CC24B394899}">
      <dgm:prSet phldrT="[Text]"/>
      <dgm:spPr>
        <a:solidFill>
          <a:schemeClr val="accent3">
            <a:lumMod val="60000"/>
            <a:lumOff val="40000"/>
          </a:schemeClr>
        </a:solidFill>
      </dgm:spPr>
      <dgm:t>
        <a:bodyPr/>
        <a:lstStyle/>
        <a:p>
          <a:r>
            <a:rPr lang="en-US" dirty="0" smtClean="0"/>
            <a:t>PSB </a:t>
          </a:r>
        </a:p>
        <a:p>
          <a:r>
            <a:rPr lang="en-US" dirty="0" smtClean="0"/>
            <a:t>Injection</a:t>
          </a:r>
          <a:endParaRPr lang="en-US" dirty="0"/>
        </a:p>
      </dgm:t>
    </dgm:pt>
    <dgm:pt modelId="{997011C3-1254-2A49-A9FF-537ACE2EE5C3}" type="parTrans" cxnId="{0DAF98B1-CD1B-1F48-9CFC-D32DBB610F76}">
      <dgm:prSet/>
      <dgm:spPr/>
      <dgm:t>
        <a:bodyPr/>
        <a:lstStyle/>
        <a:p>
          <a:endParaRPr lang="en-US"/>
        </a:p>
      </dgm:t>
    </dgm:pt>
    <dgm:pt modelId="{94DA5663-EF4D-8845-9B9E-30849B6395C4}" type="sibTrans" cxnId="{0DAF98B1-CD1B-1F48-9CFC-D32DBB610F76}">
      <dgm:prSet/>
      <dgm:spPr/>
      <dgm:t>
        <a:bodyPr/>
        <a:lstStyle/>
        <a:p>
          <a:endParaRPr lang="en-US"/>
        </a:p>
      </dgm:t>
    </dgm:pt>
    <dgm:pt modelId="{58F08A69-067F-B24B-9C03-37101BB8F2DC}">
      <dgm:prSet phldrT="[Text]"/>
      <dgm:spPr>
        <a:solidFill>
          <a:schemeClr val="accent5">
            <a:lumMod val="75000"/>
          </a:schemeClr>
        </a:solidFill>
      </dgm:spPr>
      <dgm:t>
        <a:bodyPr/>
        <a:lstStyle/>
        <a:p>
          <a:r>
            <a:rPr lang="en-US" b="1" dirty="0"/>
            <a:t>Pre-Chopper</a:t>
          </a:r>
        </a:p>
      </dgm:t>
    </dgm:pt>
    <dgm:pt modelId="{1323F877-F8E6-C343-9C10-90199603DB60}" type="parTrans" cxnId="{0162FAAE-D304-4141-AA96-C13116B0378D}">
      <dgm:prSet/>
      <dgm:spPr>
        <a:solidFill>
          <a:schemeClr val="tx2"/>
        </a:solidFill>
      </dgm:spPr>
      <dgm:t>
        <a:bodyPr/>
        <a:lstStyle/>
        <a:p>
          <a:endParaRPr lang="en-US"/>
        </a:p>
      </dgm:t>
    </dgm:pt>
    <dgm:pt modelId="{271905DE-C692-E747-8640-8B1A258DBD3C}" type="sibTrans" cxnId="{0162FAAE-D304-4141-AA96-C13116B0378D}">
      <dgm:prSet/>
      <dgm:spPr/>
      <dgm:t>
        <a:bodyPr/>
        <a:lstStyle/>
        <a:p>
          <a:endParaRPr lang="en-US"/>
        </a:p>
      </dgm:t>
    </dgm:pt>
    <dgm:pt modelId="{F7FD4968-F80E-E74E-ABF5-2158C206F089}">
      <dgm:prSet phldrT="[Text]"/>
      <dgm:spPr>
        <a:solidFill>
          <a:srgbClr val="5E7703"/>
        </a:solidFill>
      </dgm:spPr>
      <dgm:t>
        <a:bodyPr/>
        <a:lstStyle/>
        <a:p>
          <a:r>
            <a:rPr lang="en-US" b="1" dirty="0"/>
            <a:t>Chopper</a:t>
          </a:r>
        </a:p>
      </dgm:t>
    </dgm:pt>
    <dgm:pt modelId="{996572C0-5F49-464C-896A-D6361B5A6E6E}" type="parTrans" cxnId="{BD34F32B-5CD4-7841-A96E-E9FF12927EDA}">
      <dgm:prSet/>
      <dgm:spPr>
        <a:solidFill>
          <a:srgbClr val="5E7703"/>
        </a:solidFill>
      </dgm:spPr>
      <dgm:t>
        <a:bodyPr/>
        <a:lstStyle/>
        <a:p>
          <a:endParaRPr lang="en-US"/>
        </a:p>
      </dgm:t>
    </dgm:pt>
    <dgm:pt modelId="{2F4EE45E-EFF5-9649-A201-48B4E43A6B26}" type="sibTrans" cxnId="{BD34F32B-5CD4-7841-A96E-E9FF12927EDA}">
      <dgm:prSet/>
      <dgm:spPr/>
      <dgm:t>
        <a:bodyPr/>
        <a:lstStyle/>
        <a:p>
          <a:endParaRPr lang="en-US"/>
        </a:p>
      </dgm:t>
    </dgm:pt>
    <dgm:pt modelId="{C4F55F58-B01D-EB44-A522-9DB7CA6A4B48}">
      <dgm:prSet phldrT="[Text]"/>
      <dgm:spPr>
        <a:solidFill>
          <a:schemeClr val="accent5">
            <a:lumMod val="75000"/>
          </a:schemeClr>
        </a:solidFill>
      </dgm:spPr>
      <dgm:t>
        <a:bodyPr/>
        <a:lstStyle/>
        <a:p>
          <a:r>
            <a:rPr lang="en-US" b="1" dirty="0"/>
            <a:t>Distributor</a:t>
          </a:r>
        </a:p>
      </dgm:t>
    </dgm:pt>
    <dgm:pt modelId="{30A08968-C04A-3A4B-B606-900624D95B70}" type="parTrans" cxnId="{CF9F3D26-25C6-F64A-AF95-F3968684E57B}">
      <dgm:prSet/>
      <dgm:spPr>
        <a:solidFill>
          <a:schemeClr val="tx2"/>
        </a:solidFill>
      </dgm:spPr>
      <dgm:t>
        <a:bodyPr/>
        <a:lstStyle/>
        <a:p>
          <a:endParaRPr lang="en-US"/>
        </a:p>
      </dgm:t>
    </dgm:pt>
    <dgm:pt modelId="{5D2DB3A5-48A1-104C-B820-DBDCC4DF2D7C}" type="sibTrans" cxnId="{CF9F3D26-25C6-F64A-AF95-F3968684E57B}">
      <dgm:prSet/>
      <dgm:spPr/>
      <dgm:t>
        <a:bodyPr/>
        <a:lstStyle/>
        <a:p>
          <a:endParaRPr lang="en-US"/>
        </a:p>
      </dgm:t>
    </dgm:pt>
    <dgm:pt modelId="{69F296A0-03E4-6540-A60B-C0462CC7F2DA}">
      <dgm:prSet phldrT="[Text]"/>
      <dgm:spPr>
        <a:solidFill>
          <a:srgbClr val="5E7703"/>
        </a:solidFill>
      </dgm:spPr>
      <dgm:t>
        <a:bodyPr/>
        <a:lstStyle/>
        <a:p>
          <a:r>
            <a:rPr lang="en-US" b="1" dirty="0"/>
            <a:t>Linac4 and PSB RF</a:t>
          </a:r>
        </a:p>
      </dgm:t>
    </dgm:pt>
    <dgm:pt modelId="{2B309EC0-2F03-CA49-945F-530F43C3A39A}" type="parTrans" cxnId="{BE7132BB-038A-A74B-84FA-DDEC6491294A}">
      <dgm:prSet/>
      <dgm:spPr>
        <a:solidFill>
          <a:srgbClr val="5E7703"/>
        </a:solidFill>
      </dgm:spPr>
      <dgm:t>
        <a:bodyPr/>
        <a:lstStyle/>
        <a:p>
          <a:endParaRPr lang="en-US"/>
        </a:p>
      </dgm:t>
    </dgm:pt>
    <dgm:pt modelId="{7205D282-7C3B-F346-A27A-3606FD5E63F3}" type="sibTrans" cxnId="{BE7132BB-038A-A74B-84FA-DDEC6491294A}">
      <dgm:prSet/>
      <dgm:spPr/>
      <dgm:t>
        <a:bodyPr/>
        <a:lstStyle/>
        <a:p>
          <a:endParaRPr lang="en-US"/>
        </a:p>
      </dgm:t>
    </dgm:pt>
    <dgm:pt modelId="{58EAC6DE-121C-FA49-8137-7C1A1338B39D}">
      <dgm:prSet phldrT="[Text]"/>
      <dgm:spPr>
        <a:solidFill>
          <a:schemeClr val="accent5">
            <a:lumMod val="75000"/>
          </a:schemeClr>
        </a:solidFill>
      </dgm:spPr>
      <dgm:t>
        <a:bodyPr/>
        <a:lstStyle/>
        <a:p>
          <a:r>
            <a:rPr lang="en-US" b="1" dirty="0"/>
            <a:t>Injection Kicker</a:t>
          </a:r>
        </a:p>
      </dgm:t>
    </dgm:pt>
    <dgm:pt modelId="{41EF337A-C097-0E4C-8195-D0397BBF82E9}" type="parTrans" cxnId="{578CD93E-943A-0A4C-B59F-0E84272136F6}">
      <dgm:prSet/>
      <dgm:spPr>
        <a:solidFill>
          <a:schemeClr val="tx2"/>
        </a:solidFill>
      </dgm:spPr>
      <dgm:t>
        <a:bodyPr/>
        <a:lstStyle/>
        <a:p>
          <a:endParaRPr lang="en-US"/>
        </a:p>
      </dgm:t>
    </dgm:pt>
    <dgm:pt modelId="{8D82E812-203E-344C-9129-7CFB9D0FC1F8}" type="sibTrans" cxnId="{578CD93E-943A-0A4C-B59F-0E84272136F6}">
      <dgm:prSet/>
      <dgm:spPr/>
      <dgm:t>
        <a:bodyPr/>
        <a:lstStyle/>
        <a:p>
          <a:endParaRPr lang="en-US"/>
        </a:p>
      </dgm:t>
    </dgm:pt>
    <dgm:pt modelId="{936B2C48-4715-5D4E-BB45-F9AF1E3CB627}">
      <dgm:prSet phldrT="[Text]"/>
      <dgm:spPr>
        <a:solidFill>
          <a:srgbClr val="C00000"/>
        </a:solidFill>
      </dgm:spPr>
      <dgm:t>
        <a:bodyPr/>
        <a:lstStyle/>
        <a:p>
          <a:r>
            <a:rPr lang="en-US" b="1" dirty="0"/>
            <a:t>Injection Chicane Bumpers</a:t>
          </a:r>
        </a:p>
      </dgm:t>
    </dgm:pt>
    <dgm:pt modelId="{439EA33A-07E9-2A43-9472-6927728CE6F9}" type="parTrans" cxnId="{5C313A92-85B5-614F-B894-CF13D102D554}">
      <dgm:prSet/>
      <dgm:spPr>
        <a:solidFill>
          <a:srgbClr val="C00000"/>
        </a:solidFill>
      </dgm:spPr>
      <dgm:t>
        <a:bodyPr/>
        <a:lstStyle/>
        <a:p>
          <a:endParaRPr lang="en-US"/>
        </a:p>
      </dgm:t>
    </dgm:pt>
    <dgm:pt modelId="{58E1249E-DDC9-EA40-A199-802BCD2A67CE}" type="sibTrans" cxnId="{5C313A92-85B5-614F-B894-CF13D102D554}">
      <dgm:prSet/>
      <dgm:spPr/>
      <dgm:t>
        <a:bodyPr/>
        <a:lstStyle/>
        <a:p>
          <a:endParaRPr lang="en-US"/>
        </a:p>
      </dgm:t>
    </dgm:pt>
    <dgm:pt modelId="{413F72BC-EFEA-8048-908B-182480CC6098}">
      <dgm:prSet phldrT="[Text]" custT="1"/>
      <dgm:spPr>
        <a:solidFill>
          <a:srgbClr val="C00000"/>
        </a:solidFill>
      </dgm:spPr>
      <dgm:t>
        <a:bodyPr/>
        <a:lstStyle/>
        <a:p>
          <a:r>
            <a:rPr lang="en-US" sz="1800" b="1" dirty="0" err="1"/>
            <a:t>Bdl</a:t>
          </a:r>
          <a:endParaRPr lang="en-US" sz="1400" b="1" dirty="0"/>
        </a:p>
      </dgm:t>
    </dgm:pt>
    <dgm:pt modelId="{9E473679-6534-D24C-BBEB-9F7DAB53FA67}" type="parTrans" cxnId="{C3593167-630D-A541-9511-7BAB16B75B73}">
      <dgm:prSet/>
      <dgm:spPr>
        <a:solidFill>
          <a:srgbClr val="C00000"/>
        </a:solidFill>
      </dgm:spPr>
      <dgm:t>
        <a:bodyPr/>
        <a:lstStyle/>
        <a:p>
          <a:endParaRPr lang="en-US" dirty="0"/>
        </a:p>
      </dgm:t>
    </dgm:pt>
    <dgm:pt modelId="{AD0AFDFC-8F3E-9041-B32E-3BC4582D5A17}" type="sibTrans" cxnId="{C3593167-630D-A541-9511-7BAB16B75B73}">
      <dgm:prSet/>
      <dgm:spPr/>
      <dgm:t>
        <a:bodyPr/>
        <a:lstStyle/>
        <a:p>
          <a:endParaRPr lang="en-US"/>
        </a:p>
      </dgm:t>
    </dgm:pt>
    <dgm:pt modelId="{09685848-25F1-EA45-8704-F95553F224B2}">
      <dgm:prSet/>
      <dgm:spPr>
        <a:solidFill>
          <a:srgbClr val="C00000"/>
        </a:solidFill>
      </dgm:spPr>
      <dgm:t>
        <a:bodyPr/>
        <a:lstStyle/>
        <a:p>
          <a:r>
            <a:rPr lang="en-US" b="1" dirty="0"/>
            <a:t>Q-strips</a:t>
          </a:r>
        </a:p>
        <a:p>
          <a:r>
            <a:rPr lang="en-US" b="1" dirty="0"/>
            <a:t>(QDE3/14)</a:t>
          </a:r>
        </a:p>
      </dgm:t>
    </dgm:pt>
    <dgm:pt modelId="{3557F9F3-0F47-9741-A484-8FC5437C6376}" type="parTrans" cxnId="{753C5818-F15E-A540-A024-702B49E5AA02}">
      <dgm:prSet/>
      <dgm:spPr>
        <a:solidFill>
          <a:srgbClr val="C00000"/>
        </a:solidFill>
      </dgm:spPr>
      <dgm:t>
        <a:bodyPr/>
        <a:lstStyle/>
        <a:p>
          <a:endParaRPr lang="en-US"/>
        </a:p>
      </dgm:t>
    </dgm:pt>
    <dgm:pt modelId="{B8AB0318-C768-4C44-A079-311C337374AB}" type="sibTrans" cxnId="{753C5818-F15E-A540-A024-702B49E5AA02}">
      <dgm:prSet/>
      <dgm:spPr/>
      <dgm:t>
        <a:bodyPr/>
        <a:lstStyle/>
        <a:p>
          <a:endParaRPr lang="en-US"/>
        </a:p>
      </dgm:t>
    </dgm:pt>
    <dgm:pt modelId="{B30361C3-C511-8F40-A408-67A4457A84D4}" type="pres">
      <dgm:prSet presAssocID="{B5F5C6C9-B91A-DF49-99F2-40BFDA979BC6}" presName="Name0" presStyleCnt="0">
        <dgm:presLayoutVars>
          <dgm:chMax val="1"/>
          <dgm:dir/>
          <dgm:animLvl val="ctr"/>
          <dgm:resizeHandles val="exact"/>
        </dgm:presLayoutVars>
      </dgm:prSet>
      <dgm:spPr/>
      <dgm:t>
        <a:bodyPr/>
        <a:lstStyle/>
        <a:p>
          <a:endParaRPr lang="en-US"/>
        </a:p>
      </dgm:t>
    </dgm:pt>
    <dgm:pt modelId="{47C5334E-F980-C14C-A4A3-3D86923AA33C}" type="pres">
      <dgm:prSet presAssocID="{D0DD422B-1CB0-E04D-9352-8CC24B394899}" presName="centerShape" presStyleLbl="node0" presStyleIdx="0" presStyleCnt="1"/>
      <dgm:spPr/>
      <dgm:t>
        <a:bodyPr/>
        <a:lstStyle/>
        <a:p>
          <a:endParaRPr lang="en-US"/>
        </a:p>
      </dgm:t>
    </dgm:pt>
    <dgm:pt modelId="{E460DBCC-43E7-C643-9830-083D4DBB4A9A}" type="pres">
      <dgm:prSet presAssocID="{1323F877-F8E6-C343-9C10-90199603DB60}" presName="parTrans" presStyleLbl="sibTrans2D1" presStyleIdx="0" presStyleCnt="8"/>
      <dgm:spPr/>
      <dgm:t>
        <a:bodyPr/>
        <a:lstStyle/>
        <a:p>
          <a:endParaRPr lang="en-US"/>
        </a:p>
      </dgm:t>
    </dgm:pt>
    <dgm:pt modelId="{54700C4A-F501-1340-AC4A-365A9E9EA50B}" type="pres">
      <dgm:prSet presAssocID="{1323F877-F8E6-C343-9C10-90199603DB60}" presName="connectorText" presStyleLbl="sibTrans2D1" presStyleIdx="0" presStyleCnt="8"/>
      <dgm:spPr/>
      <dgm:t>
        <a:bodyPr/>
        <a:lstStyle/>
        <a:p>
          <a:endParaRPr lang="en-US"/>
        </a:p>
      </dgm:t>
    </dgm:pt>
    <dgm:pt modelId="{22665205-7D20-634A-BBBC-4604F71C44F7}" type="pres">
      <dgm:prSet presAssocID="{58F08A69-067F-B24B-9C03-37101BB8F2DC}" presName="node" presStyleLbl="node1" presStyleIdx="0" presStyleCnt="8">
        <dgm:presLayoutVars>
          <dgm:bulletEnabled val="1"/>
        </dgm:presLayoutVars>
      </dgm:prSet>
      <dgm:spPr/>
      <dgm:t>
        <a:bodyPr/>
        <a:lstStyle/>
        <a:p>
          <a:endParaRPr lang="en-US"/>
        </a:p>
      </dgm:t>
    </dgm:pt>
    <dgm:pt modelId="{FDDD7F7A-AE06-3A49-88FC-703926501F77}" type="pres">
      <dgm:prSet presAssocID="{996572C0-5F49-464C-896A-D6361B5A6E6E}" presName="parTrans" presStyleLbl="sibTrans2D1" presStyleIdx="1" presStyleCnt="8"/>
      <dgm:spPr/>
      <dgm:t>
        <a:bodyPr/>
        <a:lstStyle/>
        <a:p>
          <a:endParaRPr lang="en-US"/>
        </a:p>
      </dgm:t>
    </dgm:pt>
    <dgm:pt modelId="{A9850C83-D2A4-F742-8F7E-60D0DD8B3FD5}" type="pres">
      <dgm:prSet presAssocID="{996572C0-5F49-464C-896A-D6361B5A6E6E}" presName="connectorText" presStyleLbl="sibTrans2D1" presStyleIdx="1" presStyleCnt="8"/>
      <dgm:spPr/>
      <dgm:t>
        <a:bodyPr/>
        <a:lstStyle/>
        <a:p>
          <a:endParaRPr lang="en-US"/>
        </a:p>
      </dgm:t>
    </dgm:pt>
    <dgm:pt modelId="{2FDB69F9-1428-8E42-8D51-A16089A734FF}" type="pres">
      <dgm:prSet presAssocID="{F7FD4968-F80E-E74E-ABF5-2158C206F089}" presName="node" presStyleLbl="node1" presStyleIdx="1" presStyleCnt="8">
        <dgm:presLayoutVars>
          <dgm:bulletEnabled val="1"/>
        </dgm:presLayoutVars>
      </dgm:prSet>
      <dgm:spPr/>
      <dgm:t>
        <a:bodyPr/>
        <a:lstStyle/>
        <a:p>
          <a:endParaRPr lang="en-US"/>
        </a:p>
      </dgm:t>
    </dgm:pt>
    <dgm:pt modelId="{AA52B6BB-89BA-6D4D-AFBE-53C8266AC96D}" type="pres">
      <dgm:prSet presAssocID="{30A08968-C04A-3A4B-B606-900624D95B70}" presName="parTrans" presStyleLbl="sibTrans2D1" presStyleIdx="2" presStyleCnt="8"/>
      <dgm:spPr/>
      <dgm:t>
        <a:bodyPr/>
        <a:lstStyle/>
        <a:p>
          <a:endParaRPr lang="en-US"/>
        </a:p>
      </dgm:t>
    </dgm:pt>
    <dgm:pt modelId="{CCDA0C24-33AF-5F4E-87B5-13B51E840CFE}" type="pres">
      <dgm:prSet presAssocID="{30A08968-C04A-3A4B-B606-900624D95B70}" presName="connectorText" presStyleLbl="sibTrans2D1" presStyleIdx="2" presStyleCnt="8"/>
      <dgm:spPr/>
      <dgm:t>
        <a:bodyPr/>
        <a:lstStyle/>
        <a:p>
          <a:endParaRPr lang="en-US"/>
        </a:p>
      </dgm:t>
    </dgm:pt>
    <dgm:pt modelId="{034B2819-0E2C-9146-90EE-DE83BB5E7FA9}" type="pres">
      <dgm:prSet presAssocID="{C4F55F58-B01D-EB44-A522-9DB7CA6A4B48}" presName="node" presStyleLbl="node1" presStyleIdx="2" presStyleCnt="8">
        <dgm:presLayoutVars>
          <dgm:bulletEnabled val="1"/>
        </dgm:presLayoutVars>
      </dgm:prSet>
      <dgm:spPr/>
      <dgm:t>
        <a:bodyPr/>
        <a:lstStyle/>
        <a:p>
          <a:endParaRPr lang="en-US"/>
        </a:p>
      </dgm:t>
    </dgm:pt>
    <dgm:pt modelId="{D7B649C8-E446-F041-83DD-F402C0717F0E}" type="pres">
      <dgm:prSet presAssocID="{2B309EC0-2F03-CA49-945F-530F43C3A39A}" presName="parTrans" presStyleLbl="sibTrans2D1" presStyleIdx="3" presStyleCnt="8"/>
      <dgm:spPr/>
      <dgm:t>
        <a:bodyPr/>
        <a:lstStyle/>
        <a:p>
          <a:endParaRPr lang="en-US"/>
        </a:p>
      </dgm:t>
    </dgm:pt>
    <dgm:pt modelId="{F837F119-60E1-A549-A9BB-E6209B3364F1}" type="pres">
      <dgm:prSet presAssocID="{2B309EC0-2F03-CA49-945F-530F43C3A39A}" presName="connectorText" presStyleLbl="sibTrans2D1" presStyleIdx="3" presStyleCnt="8"/>
      <dgm:spPr/>
      <dgm:t>
        <a:bodyPr/>
        <a:lstStyle/>
        <a:p>
          <a:endParaRPr lang="en-US"/>
        </a:p>
      </dgm:t>
    </dgm:pt>
    <dgm:pt modelId="{45BE5806-CFF7-3942-A1F2-78C3A79670D1}" type="pres">
      <dgm:prSet presAssocID="{69F296A0-03E4-6540-A60B-C0462CC7F2DA}" presName="node" presStyleLbl="node1" presStyleIdx="3" presStyleCnt="8">
        <dgm:presLayoutVars>
          <dgm:bulletEnabled val="1"/>
        </dgm:presLayoutVars>
      </dgm:prSet>
      <dgm:spPr/>
      <dgm:t>
        <a:bodyPr/>
        <a:lstStyle/>
        <a:p>
          <a:endParaRPr lang="en-US"/>
        </a:p>
      </dgm:t>
    </dgm:pt>
    <dgm:pt modelId="{56A7D481-9A02-C447-A5B8-8165E9CD4461}" type="pres">
      <dgm:prSet presAssocID="{41EF337A-C097-0E4C-8195-D0397BBF82E9}" presName="parTrans" presStyleLbl="sibTrans2D1" presStyleIdx="4" presStyleCnt="8"/>
      <dgm:spPr/>
      <dgm:t>
        <a:bodyPr/>
        <a:lstStyle/>
        <a:p>
          <a:endParaRPr lang="en-US"/>
        </a:p>
      </dgm:t>
    </dgm:pt>
    <dgm:pt modelId="{DAF37D74-76BA-A04A-8EAA-AF411D64BEC2}" type="pres">
      <dgm:prSet presAssocID="{41EF337A-C097-0E4C-8195-D0397BBF82E9}" presName="connectorText" presStyleLbl="sibTrans2D1" presStyleIdx="4" presStyleCnt="8"/>
      <dgm:spPr/>
      <dgm:t>
        <a:bodyPr/>
        <a:lstStyle/>
        <a:p>
          <a:endParaRPr lang="en-US"/>
        </a:p>
      </dgm:t>
    </dgm:pt>
    <dgm:pt modelId="{D6ED5BB4-CC22-BB4B-8FCB-77E9EAC78CE4}" type="pres">
      <dgm:prSet presAssocID="{58EAC6DE-121C-FA49-8137-7C1A1338B39D}" presName="node" presStyleLbl="node1" presStyleIdx="4" presStyleCnt="8">
        <dgm:presLayoutVars>
          <dgm:bulletEnabled val="1"/>
        </dgm:presLayoutVars>
      </dgm:prSet>
      <dgm:spPr/>
      <dgm:t>
        <a:bodyPr/>
        <a:lstStyle/>
        <a:p>
          <a:endParaRPr lang="en-US"/>
        </a:p>
      </dgm:t>
    </dgm:pt>
    <dgm:pt modelId="{E740EFEC-8A2C-394B-89FD-2B9433FB492D}" type="pres">
      <dgm:prSet presAssocID="{439EA33A-07E9-2A43-9472-6927728CE6F9}" presName="parTrans" presStyleLbl="sibTrans2D1" presStyleIdx="5" presStyleCnt="8"/>
      <dgm:spPr/>
      <dgm:t>
        <a:bodyPr/>
        <a:lstStyle/>
        <a:p>
          <a:endParaRPr lang="en-US"/>
        </a:p>
      </dgm:t>
    </dgm:pt>
    <dgm:pt modelId="{2A975B2D-9527-C643-8D21-1767209C8C88}" type="pres">
      <dgm:prSet presAssocID="{439EA33A-07E9-2A43-9472-6927728CE6F9}" presName="connectorText" presStyleLbl="sibTrans2D1" presStyleIdx="5" presStyleCnt="8"/>
      <dgm:spPr/>
      <dgm:t>
        <a:bodyPr/>
        <a:lstStyle/>
        <a:p>
          <a:endParaRPr lang="en-US"/>
        </a:p>
      </dgm:t>
    </dgm:pt>
    <dgm:pt modelId="{1A9F04B4-3F91-584F-86D4-C1ECF804FAE2}" type="pres">
      <dgm:prSet presAssocID="{936B2C48-4715-5D4E-BB45-F9AF1E3CB627}" presName="node" presStyleLbl="node1" presStyleIdx="5" presStyleCnt="8">
        <dgm:presLayoutVars>
          <dgm:bulletEnabled val="1"/>
        </dgm:presLayoutVars>
      </dgm:prSet>
      <dgm:spPr/>
      <dgm:t>
        <a:bodyPr/>
        <a:lstStyle/>
        <a:p>
          <a:endParaRPr lang="en-US"/>
        </a:p>
      </dgm:t>
    </dgm:pt>
    <dgm:pt modelId="{33E13261-3987-8649-83EB-677844D5B352}" type="pres">
      <dgm:prSet presAssocID="{3557F9F3-0F47-9741-A484-8FC5437C6376}" presName="parTrans" presStyleLbl="sibTrans2D1" presStyleIdx="6" presStyleCnt="8"/>
      <dgm:spPr/>
      <dgm:t>
        <a:bodyPr/>
        <a:lstStyle/>
        <a:p>
          <a:endParaRPr lang="en-US"/>
        </a:p>
      </dgm:t>
    </dgm:pt>
    <dgm:pt modelId="{5E737EF2-AB63-524D-AF51-F56EA9AF0E35}" type="pres">
      <dgm:prSet presAssocID="{3557F9F3-0F47-9741-A484-8FC5437C6376}" presName="connectorText" presStyleLbl="sibTrans2D1" presStyleIdx="6" presStyleCnt="8"/>
      <dgm:spPr/>
      <dgm:t>
        <a:bodyPr/>
        <a:lstStyle/>
        <a:p>
          <a:endParaRPr lang="en-US"/>
        </a:p>
      </dgm:t>
    </dgm:pt>
    <dgm:pt modelId="{D49DD10C-108C-E44B-887E-E38DBF8D81EC}" type="pres">
      <dgm:prSet presAssocID="{09685848-25F1-EA45-8704-F95553F224B2}" presName="node" presStyleLbl="node1" presStyleIdx="6" presStyleCnt="8">
        <dgm:presLayoutVars>
          <dgm:bulletEnabled val="1"/>
        </dgm:presLayoutVars>
      </dgm:prSet>
      <dgm:spPr/>
      <dgm:t>
        <a:bodyPr/>
        <a:lstStyle/>
        <a:p>
          <a:endParaRPr lang="en-US"/>
        </a:p>
      </dgm:t>
    </dgm:pt>
    <dgm:pt modelId="{32D02B3A-B192-E246-8916-DFA7B9F1A989}" type="pres">
      <dgm:prSet presAssocID="{9E473679-6534-D24C-BBEB-9F7DAB53FA67}" presName="parTrans" presStyleLbl="sibTrans2D1" presStyleIdx="7" presStyleCnt="8"/>
      <dgm:spPr/>
      <dgm:t>
        <a:bodyPr/>
        <a:lstStyle/>
        <a:p>
          <a:endParaRPr lang="en-US"/>
        </a:p>
      </dgm:t>
    </dgm:pt>
    <dgm:pt modelId="{6EF74735-CB0A-4A40-9CAB-E670FAF83954}" type="pres">
      <dgm:prSet presAssocID="{9E473679-6534-D24C-BBEB-9F7DAB53FA67}" presName="connectorText" presStyleLbl="sibTrans2D1" presStyleIdx="7" presStyleCnt="8"/>
      <dgm:spPr/>
      <dgm:t>
        <a:bodyPr/>
        <a:lstStyle/>
        <a:p>
          <a:endParaRPr lang="en-US"/>
        </a:p>
      </dgm:t>
    </dgm:pt>
    <dgm:pt modelId="{78EBDCCF-7124-3A49-8750-F3B406A59CE3}" type="pres">
      <dgm:prSet presAssocID="{413F72BC-EFEA-8048-908B-182480CC6098}" presName="node" presStyleLbl="node1" presStyleIdx="7" presStyleCnt="8">
        <dgm:presLayoutVars>
          <dgm:bulletEnabled val="1"/>
        </dgm:presLayoutVars>
      </dgm:prSet>
      <dgm:spPr/>
      <dgm:t>
        <a:bodyPr/>
        <a:lstStyle/>
        <a:p>
          <a:endParaRPr lang="en-US"/>
        </a:p>
      </dgm:t>
    </dgm:pt>
  </dgm:ptLst>
  <dgm:cxnLst>
    <dgm:cxn modelId="{E6F727DB-27C6-DB46-B0AE-8828EBCF2B62}" type="presOf" srcId="{D0DD422B-1CB0-E04D-9352-8CC24B394899}" destId="{47C5334E-F980-C14C-A4A3-3D86923AA33C}" srcOrd="0" destOrd="0" presId="urn:microsoft.com/office/officeart/2005/8/layout/radial5"/>
    <dgm:cxn modelId="{5817DE35-137F-CB45-A9E2-E66A27541C1E}" type="presOf" srcId="{439EA33A-07E9-2A43-9472-6927728CE6F9}" destId="{2A975B2D-9527-C643-8D21-1767209C8C88}" srcOrd="1" destOrd="0" presId="urn:microsoft.com/office/officeart/2005/8/layout/radial5"/>
    <dgm:cxn modelId="{C3593167-630D-A541-9511-7BAB16B75B73}" srcId="{D0DD422B-1CB0-E04D-9352-8CC24B394899}" destId="{413F72BC-EFEA-8048-908B-182480CC6098}" srcOrd="7" destOrd="0" parTransId="{9E473679-6534-D24C-BBEB-9F7DAB53FA67}" sibTransId="{AD0AFDFC-8F3E-9041-B32E-3BC4582D5A17}"/>
    <dgm:cxn modelId="{38C657AE-FBBB-B041-A729-B9467088A1E1}" type="presOf" srcId="{09685848-25F1-EA45-8704-F95553F224B2}" destId="{D49DD10C-108C-E44B-887E-E38DBF8D81EC}" srcOrd="0" destOrd="0" presId="urn:microsoft.com/office/officeart/2005/8/layout/radial5"/>
    <dgm:cxn modelId="{F34CCB2B-DB37-524F-90DC-261C04A30EDA}" type="presOf" srcId="{439EA33A-07E9-2A43-9472-6927728CE6F9}" destId="{E740EFEC-8A2C-394B-89FD-2B9433FB492D}" srcOrd="0" destOrd="0" presId="urn:microsoft.com/office/officeart/2005/8/layout/radial5"/>
    <dgm:cxn modelId="{578CD93E-943A-0A4C-B59F-0E84272136F6}" srcId="{D0DD422B-1CB0-E04D-9352-8CC24B394899}" destId="{58EAC6DE-121C-FA49-8137-7C1A1338B39D}" srcOrd="4" destOrd="0" parTransId="{41EF337A-C097-0E4C-8195-D0397BBF82E9}" sibTransId="{8D82E812-203E-344C-9129-7CFB9D0FC1F8}"/>
    <dgm:cxn modelId="{CF9F3D26-25C6-F64A-AF95-F3968684E57B}" srcId="{D0DD422B-1CB0-E04D-9352-8CC24B394899}" destId="{C4F55F58-B01D-EB44-A522-9DB7CA6A4B48}" srcOrd="2" destOrd="0" parTransId="{30A08968-C04A-3A4B-B606-900624D95B70}" sibTransId="{5D2DB3A5-48A1-104C-B820-DBDCC4DF2D7C}"/>
    <dgm:cxn modelId="{BEFF8B54-7EAD-3D4D-A6E9-B977989207DF}" type="presOf" srcId="{996572C0-5F49-464C-896A-D6361B5A6E6E}" destId="{FDDD7F7A-AE06-3A49-88FC-703926501F77}" srcOrd="0" destOrd="0" presId="urn:microsoft.com/office/officeart/2005/8/layout/radial5"/>
    <dgm:cxn modelId="{BD34F32B-5CD4-7841-A96E-E9FF12927EDA}" srcId="{D0DD422B-1CB0-E04D-9352-8CC24B394899}" destId="{F7FD4968-F80E-E74E-ABF5-2158C206F089}" srcOrd="1" destOrd="0" parTransId="{996572C0-5F49-464C-896A-D6361B5A6E6E}" sibTransId="{2F4EE45E-EFF5-9649-A201-48B4E43A6B26}"/>
    <dgm:cxn modelId="{59F991A6-C3ED-5E43-BC51-1E33D3A160F6}" type="presOf" srcId="{C4F55F58-B01D-EB44-A522-9DB7CA6A4B48}" destId="{034B2819-0E2C-9146-90EE-DE83BB5E7FA9}" srcOrd="0" destOrd="0" presId="urn:microsoft.com/office/officeart/2005/8/layout/radial5"/>
    <dgm:cxn modelId="{5C313A92-85B5-614F-B894-CF13D102D554}" srcId="{D0DD422B-1CB0-E04D-9352-8CC24B394899}" destId="{936B2C48-4715-5D4E-BB45-F9AF1E3CB627}" srcOrd="5" destOrd="0" parTransId="{439EA33A-07E9-2A43-9472-6927728CE6F9}" sibTransId="{58E1249E-DDC9-EA40-A199-802BCD2A67CE}"/>
    <dgm:cxn modelId="{E379968F-715F-1942-B8C3-0A73185AC61B}" type="presOf" srcId="{58EAC6DE-121C-FA49-8137-7C1A1338B39D}" destId="{D6ED5BB4-CC22-BB4B-8FCB-77E9EAC78CE4}" srcOrd="0" destOrd="0" presId="urn:microsoft.com/office/officeart/2005/8/layout/radial5"/>
    <dgm:cxn modelId="{6983B025-E3FC-3545-8159-B8265B4A13A1}" type="presOf" srcId="{3557F9F3-0F47-9741-A484-8FC5437C6376}" destId="{33E13261-3987-8649-83EB-677844D5B352}" srcOrd="0" destOrd="0" presId="urn:microsoft.com/office/officeart/2005/8/layout/radial5"/>
    <dgm:cxn modelId="{9952E985-0C16-D44A-9F18-21EB33763D71}" type="presOf" srcId="{F7FD4968-F80E-E74E-ABF5-2158C206F089}" destId="{2FDB69F9-1428-8E42-8D51-A16089A734FF}" srcOrd="0" destOrd="0" presId="urn:microsoft.com/office/officeart/2005/8/layout/radial5"/>
    <dgm:cxn modelId="{12A26A79-3E67-1843-9D38-DDA3A0E00680}" type="presOf" srcId="{9E473679-6534-D24C-BBEB-9F7DAB53FA67}" destId="{32D02B3A-B192-E246-8916-DFA7B9F1A989}" srcOrd="0" destOrd="0" presId="urn:microsoft.com/office/officeart/2005/8/layout/radial5"/>
    <dgm:cxn modelId="{65EA1D6B-0291-AD44-8340-DB3F620FBA21}" type="presOf" srcId="{2B309EC0-2F03-CA49-945F-530F43C3A39A}" destId="{F837F119-60E1-A549-A9BB-E6209B3364F1}" srcOrd="1" destOrd="0" presId="urn:microsoft.com/office/officeart/2005/8/layout/radial5"/>
    <dgm:cxn modelId="{F8A0D28C-82AC-0B45-8CA1-456C340337EC}" type="presOf" srcId="{41EF337A-C097-0E4C-8195-D0397BBF82E9}" destId="{56A7D481-9A02-C447-A5B8-8165E9CD4461}" srcOrd="0" destOrd="0" presId="urn:microsoft.com/office/officeart/2005/8/layout/radial5"/>
    <dgm:cxn modelId="{08B05974-132B-3A48-A708-465DC800024C}" type="presOf" srcId="{9E473679-6534-D24C-BBEB-9F7DAB53FA67}" destId="{6EF74735-CB0A-4A40-9CAB-E670FAF83954}" srcOrd="1" destOrd="0" presId="urn:microsoft.com/office/officeart/2005/8/layout/radial5"/>
    <dgm:cxn modelId="{0DAF98B1-CD1B-1F48-9CFC-D32DBB610F76}" srcId="{B5F5C6C9-B91A-DF49-99F2-40BFDA979BC6}" destId="{D0DD422B-1CB0-E04D-9352-8CC24B394899}" srcOrd="0" destOrd="0" parTransId="{997011C3-1254-2A49-A9FF-537ACE2EE5C3}" sibTransId="{94DA5663-EF4D-8845-9B9E-30849B6395C4}"/>
    <dgm:cxn modelId="{5A788D72-6BF0-E54F-A747-7C9B83C61E58}" type="presOf" srcId="{1323F877-F8E6-C343-9C10-90199603DB60}" destId="{54700C4A-F501-1340-AC4A-365A9E9EA50B}" srcOrd="1" destOrd="0" presId="urn:microsoft.com/office/officeart/2005/8/layout/radial5"/>
    <dgm:cxn modelId="{8EBB67A6-E1D1-1944-BA47-7ED03259F555}" type="presOf" srcId="{996572C0-5F49-464C-896A-D6361B5A6E6E}" destId="{A9850C83-D2A4-F742-8F7E-60D0DD8B3FD5}" srcOrd="1" destOrd="0" presId="urn:microsoft.com/office/officeart/2005/8/layout/radial5"/>
    <dgm:cxn modelId="{599C4A26-DCB9-BE4C-9AAB-7CAD115F2ECD}" type="presOf" srcId="{58F08A69-067F-B24B-9C03-37101BB8F2DC}" destId="{22665205-7D20-634A-BBBC-4604F71C44F7}" srcOrd="0" destOrd="0" presId="urn:microsoft.com/office/officeart/2005/8/layout/radial5"/>
    <dgm:cxn modelId="{0A770491-703D-E94E-BDC0-69A71B3671EE}" type="presOf" srcId="{1323F877-F8E6-C343-9C10-90199603DB60}" destId="{E460DBCC-43E7-C643-9830-083D4DBB4A9A}" srcOrd="0" destOrd="0" presId="urn:microsoft.com/office/officeart/2005/8/layout/radial5"/>
    <dgm:cxn modelId="{B7909233-54A7-6945-B107-20C6C847EEC2}" type="presOf" srcId="{41EF337A-C097-0E4C-8195-D0397BBF82E9}" destId="{DAF37D74-76BA-A04A-8EAA-AF411D64BEC2}" srcOrd="1" destOrd="0" presId="urn:microsoft.com/office/officeart/2005/8/layout/radial5"/>
    <dgm:cxn modelId="{57F22D9B-3FCC-7348-89E1-B3548E9357FA}" type="presOf" srcId="{69F296A0-03E4-6540-A60B-C0462CC7F2DA}" destId="{45BE5806-CFF7-3942-A1F2-78C3A79670D1}" srcOrd="0" destOrd="0" presId="urn:microsoft.com/office/officeart/2005/8/layout/radial5"/>
    <dgm:cxn modelId="{09FD7848-542D-EF43-BAFB-ADD8CE0E3077}" type="presOf" srcId="{3557F9F3-0F47-9741-A484-8FC5437C6376}" destId="{5E737EF2-AB63-524D-AF51-F56EA9AF0E35}" srcOrd="1" destOrd="0" presId="urn:microsoft.com/office/officeart/2005/8/layout/radial5"/>
    <dgm:cxn modelId="{753C5818-F15E-A540-A024-702B49E5AA02}" srcId="{D0DD422B-1CB0-E04D-9352-8CC24B394899}" destId="{09685848-25F1-EA45-8704-F95553F224B2}" srcOrd="6" destOrd="0" parTransId="{3557F9F3-0F47-9741-A484-8FC5437C6376}" sibTransId="{B8AB0318-C768-4C44-A079-311C337374AB}"/>
    <dgm:cxn modelId="{20251FE9-8BD0-F846-8205-9D2232B2ECEE}" type="presOf" srcId="{B5F5C6C9-B91A-DF49-99F2-40BFDA979BC6}" destId="{B30361C3-C511-8F40-A408-67A4457A84D4}" srcOrd="0" destOrd="0" presId="urn:microsoft.com/office/officeart/2005/8/layout/radial5"/>
    <dgm:cxn modelId="{72E1646F-55FD-874F-B4CD-7FE32E34565D}" type="presOf" srcId="{30A08968-C04A-3A4B-B606-900624D95B70}" destId="{CCDA0C24-33AF-5F4E-87B5-13B51E840CFE}" srcOrd="1" destOrd="0" presId="urn:microsoft.com/office/officeart/2005/8/layout/radial5"/>
    <dgm:cxn modelId="{0162FAAE-D304-4141-AA96-C13116B0378D}" srcId="{D0DD422B-1CB0-E04D-9352-8CC24B394899}" destId="{58F08A69-067F-B24B-9C03-37101BB8F2DC}" srcOrd="0" destOrd="0" parTransId="{1323F877-F8E6-C343-9C10-90199603DB60}" sibTransId="{271905DE-C692-E747-8640-8B1A258DBD3C}"/>
    <dgm:cxn modelId="{897F6BC7-1B19-C241-9B84-5A39CC668252}" type="presOf" srcId="{30A08968-C04A-3A4B-B606-900624D95B70}" destId="{AA52B6BB-89BA-6D4D-AFBE-53C8266AC96D}" srcOrd="0" destOrd="0" presId="urn:microsoft.com/office/officeart/2005/8/layout/radial5"/>
    <dgm:cxn modelId="{BE7132BB-038A-A74B-84FA-DDEC6491294A}" srcId="{D0DD422B-1CB0-E04D-9352-8CC24B394899}" destId="{69F296A0-03E4-6540-A60B-C0462CC7F2DA}" srcOrd="3" destOrd="0" parTransId="{2B309EC0-2F03-CA49-945F-530F43C3A39A}" sibTransId="{7205D282-7C3B-F346-A27A-3606FD5E63F3}"/>
    <dgm:cxn modelId="{38882855-1383-F846-8AB5-51B957FF2927}" type="presOf" srcId="{936B2C48-4715-5D4E-BB45-F9AF1E3CB627}" destId="{1A9F04B4-3F91-584F-86D4-C1ECF804FAE2}" srcOrd="0" destOrd="0" presId="urn:microsoft.com/office/officeart/2005/8/layout/radial5"/>
    <dgm:cxn modelId="{4BAF6625-3372-DD4D-93E8-AA9A7C768C16}" type="presOf" srcId="{2B309EC0-2F03-CA49-945F-530F43C3A39A}" destId="{D7B649C8-E446-F041-83DD-F402C0717F0E}" srcOrd="0" destOrd="0" presId="urn:microsoft.com/office/officeart/2005/8/layout/radial5"/>
    <dgm:cxn modelId="{2F787B8F-5E65-B44A-9A57-18DF50B3704B}" type="presOf" srcId="{413F72BC-EFEA-8048-908B-182480CC6098}" destId="{78EBDCCF-7124-3A49-8750-F3B406A59CE3}" srcOrd="0" destOrd="0" presId="urn:microsoft.com/office/officeart/2005/8/layout/radial5"/>
    <dgm:cxn modelId="{3E3BF60A-7603-7A40-86E4-74666CE2B2E0}" type="presParOf" srcId="{B30361C3-C511-8F40-A408-67A4457A84D4}" destId="{47C5334E-F980-C14C-A4A3-3D86923AA33C}" srcOrd="0" destOrd="0" presId="urn:microsoft.com/office/officeart/2005/8/layout/radial5"/>
    <dgm:cxn modelId="{277075F1-A33D-BC48-A20F-917DB6746C68}" type="presParOf" srcId="{B30361C3-C511-8F40-A408-67A4457A84D4}" destId="{E460DBCC-43E7-C643-9830-083D4DBB4A9A}" srcOrd="1" destOrd="0" presId="urn:microsoft.com/office/officeart/2005/8/layout/radial5"/>
    <dgm:cxn modelId="{C503BEE8-31FC-034E-8831-1F003B3DCEE6}" type="presParOf" srcId="{E460DBCC-43E7-C643-9830-083D4DBB4A9A}" destId="{54700C4A-F501-1340-AC4A-365A9E9EA50B}" srcOrd="0" destOrd="0" presId="urn:microsoft.com/office/officeart/2005/8/layout/radial5"/>
    <dgm:cxn modelId="{BC75079E-59B0-C54C-BFA4-889FBAF90ECF}" type="presParOf" srcId="{B30361C3-C511-8F40-A408-67A4457A84D4}" destId="{22665205-7D20-634A-BBBC-4604F71C44F7}" srcOrd="2" destOrd="0" presId="urn:microsoft.com/office/officeart/2005/8/layout/radial5"/>
    <dgm:cxn modelId="{3DC9F1CF-DBFB-0540-A46E-12B8FF257266}" type="presParOf" srcId="{B30361C3-C511-8F40-A408-67A4457A84D4}" destId="{FDDD7F7A-AE06-3A49-88FC-703926501F77}" srcOrd="3" destOrd="0" presId="urn:microsoft.com/office/officeart/2005/8/layout/radial5"/>
    <dgm:cxn modelId="{8EE80BE5-4F90-4C45-A9C6-68370D149F6E}" type="presParOf" srcId="{FDDD7F7A-AE06-3A49-88FC-703926501F77}" destId="{A9850C83-D2A4-F742-8F7E-60D0DD8B3FD5}" srcOrd="0" destOrd="0" presId="urn:microsoft.com/office/officeart/2005/8/layout/radial5"/>
    <dgm:cxn modelId="{965578F0-69D9-1E48-99CA-D86723BAFFC2}" type="presParOf" srcId="{B30361C3-C511-8F40-A408-67A4457A84D4}" destId="{2FDB69F9-1428-8E42-8D51-A16089A734FF}" srcOrd="4" destOrd="0" presId="urn:microsoft.com/office/officeart/2005/8/layout/radial5"/>
    <dgm:cxn modelId="{F89C4BF4-D3F5-794D-A944-BF57EBB28914}" type="presParOf" srcId="{B30361C3-C511-8F40-A408-67A4457A84D4}" destId="{AA52B6BB-89BA-6D4D-AFBE-53C8266AC96D}" srcOrd="5" destOrd="0" presId="urn:microsoft.com/office/officeart/2005/8/layout/radial5"/>
    <dgm:cxn modelId="{9C7A1A53-46B2-EA46-9BF3-8C3DEDC8E698}" type="presParOf" srcId="{AA52B6BB-89BA-6D4D-AFBE-53C8266AC96D}" destId="{CCDA0C24-33AF-5F4E-87B5-13B51E840CFE}" srcOrd="0" destOrd="0" presId="urn:microsoft.com/office/officeart/2005/8/layout/radial5"/>
    <dgm:cxn modelId="{857F9FF3-0950-2C42-AF19-C4D4F60A2980}" type="presParOf" srcId="{B30361C3-C511-8F40-A408-67A4457A84D4}" destId="{034B2819-0E2C-9146-90EE-DE83BB5E7FA9}" srcOrd="6" destOrd="0" presId="urn:microsoft.com/office/officeart/2005/8/layout/radial5"/>
    <dgm:cxn modelId="{E5561BCA-0441-2B42-BB96-2D6BCE8FAEDB}" type="presParOf" srcId="{B30361C3-C511-8F40-A408-67A4457A84D4}" destId="{D7B649C8-E446-F041-83DD-F402C0717F0E}" srcOrd="7" destOrd="0" presId="urn:microsoft.com/office/officeart/2005/8/layout/radial5"/>
    <dgm:cxn modelId="{50CA1CB4-0FFF-9A4C-BB8F-CCF41C9D352B}" type="presParOf" srcId="{D7B649C8-E446-F041-83DD-F402C0717F0E}" destId="{F837F119-60E1-A549-A9BB-E6209B3364F1}" srcOrd="0" destOrd="0" presId="urn:microsoft.com/office/officeart/2005/8/layout/radial5"/>
    <dgm:cxn modelId="{DF8241AB-EF2C-3448-9D6C-7610C94E6F76}" type="presParOf" srcId="{B30361C3-C511-8F40-A408-67A4457A84D4}" destId="{45BE5806-CFF7-3942-A1F2-78C3A79670D1}" srcOrd="8" destOrd="0" presId="urn:microsoft.com/office/officeart/2005/8/layout/radial5"/>
    <dgm:cxn modelId="{8266D12A-1F71-714E-8FD6-B219FD2AC98B}" type="presParOf" srcId="{B30361C3-C511-8F40-A408-67A4457A84D4}" destId="{56A7D481-9A02-C447-A5B8-8165E9CD4461}" srcOrd="9" destOrd="0" presId="urn:microsoft.com/office/officeart/2005/8/layout/radial5"/>
    <dgm:cxn modelId="{6998CEB8-B63C-884B-AEA2-BCD9E15A2271}" type="presParOf" srcId="{56A7D481-9A02-C447-A5B8-8165E9CD4461}" destId="{DAF37D74-76BA-A04A-8EAA-AF411D64BEC2}" srcOrd="0" destOrd="0" presId="urn:microsoft.com/office/officeart/2005/8/layout/radial5"/>
    <dgm:cxn modelId="{4A23244D-1867-B341-8F5E-A1C8F4CF25C9}" type="presParOf" srcId="{B30361C3-C511-8F40-A408-67A4457A84D4}" destId="{D6ED5BB4-CC22-BB4B-8FCB-77E9EAC78CE4}" srcOrd="10" destOrd="0" presId="urn:microsoft.com/office/officeart/2005/8/layout/radial5"/>
    <dgm:cxn modelId="{203D1760-68F0-7B4F-9B3C-412D53FE5DCF}" type="presParOf" srcId="{B30361C3-C511-8F40-A408-67A4457A84D4}" destId="{E740EFEC-8A2C-394B-89FD-2B9433FB492D}" srcOrd="11" destOrd="0" presId="urn:microsoft.com/office/officeart/2005/8/layout/radial5"/>
    <dgm:cxn modelId="{A67C120C-D0AA-A246-A740-2C5126C0DB9C}" type="presParOf" srcId="{E740EFEC-8A2C-394B-89FD-2B9433FB492D}" destId="{2A975B2D-9527-C643-8D21-1767209C8C88}" srcOrd="0" destOrd="0" presId="urn:microsoft.com/office/officeart/2005/8/layout/radial5"/>
    <dgm:cxn modelId="{6FE77C85-29AC-B24D-81C4-A537AFCD25FC}" type="presParOf" srcId="{B30361C3-C511-8F40-A408-67A4457A84D4}" destId="{1A9F04B4-3F91-584F-86D4-C1ECF804FAE2}" srcOrd="12" destOrd="0" presId="urn:microsoft.com/office/officeart/2005/8/layout/radial5"/>
    <dgm:cxn modelId="{C4DDECE6-E7D9-4F4B-AC46-F7511B714AA1}" type="presParOf" srcId="{B30361C3-C511-8F40-A408-67A4457A84D4}" destId="{33E13261-3987-8649-83EB-677844D5B352}" srcOrd="13" destOrd="0" presId="urn:microsoft.com/office/officeart/2005/8/layout/radial5"/>
    <dgm:cxn modelId="{B8D96DF8-F2D9-894D-87B8-907898DF7391}" type="presParOf" srcId="{33E13261-3987-8649-83EB-677844D5B352}" destId="{5E737EF2-AB63-524D-AF51-F56EA9AF0E35}" srcOrd="0" destOrd="0" presId="urn:microsoft.com/office/officeart/2005/8/layout/radial5"/>
    <dgm:cxn modelId="{0814B31C-BCDA-E841-A869-C942F31845C9}" type="presParOf" srcId="{B30361C3-C511-8F40-A408-67A4457A84D4}" destId="{D49DD10C-108C-E44B-887E-E38DBF8D81EC}" srcOrd="14" destOrd="0" presId="urn:microsoft.com/office/officeart/2005/8/layout/radial5"/>
    <dgm:cxn modelId="{4AECC3B5-A818-8847-B726-B8E7854E773D}" type="presParOf" srcId="{B30361C3-C511-8F40-A408-67A4457A84D4}" destId="{32D02B3A-B192-E246-8916-DFA7B9F1A989}" srcOrd="15" destOrd="0" presId="urn:microsoft.com/office/officeart/2005/8/layout/radial5"/>
    <dgm:cxn modelId="{83EDAB97-3AA2-3C4F-A6C5-C36F1D1E4E88}" type="presParOf" srcId="{32D02B3A-B192-E246-8916-DFA7B9F1A989}" destId="{6EF74735-CB0A-4A40-9CAB-E670FAF83954}" srcOrd="0" destOrd="0" presId="urn:microsoft.com/office/officeart/2005/8/layout/radial5"/>
    <dgm:cxn modelId="{1DE8DDBA-25CD-5D4A-9623-25BD1C22D39C}" type="presParOf" srcId="{B30361C3-C511-8F40-A408-67A4457A84D4}" destId="{78EBDCCF-7124-3A49-8750-F3B406A59CE3}" srcOrd="1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C5334E-F980-C14C-A4A3-3D86923AA33C}">
      <dsp:nvSpPr>
        <dsp:cNvPr id="0" name=""/>
        <dsp:cNvSpPr/>
      </dsp:nvSpPr>
      <dsp:spPr>
        <a:xfrm>
          <a:off x="4705866" y="1902341"/>
          <a:ext cx="1284842" cy="1284842"/>
        </a:xfrm>
        <a:prstGeom prst="ellipse">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PSB </a:t>
          </a:r>
        </a:p>
        <a:p>
          <a:pPr lvl="0" algn="ctr" defTabSz="844550">
            <a:lnSpc>
              <a:spcPct val="90000"/>
            </a:lnSpc>
            <a:spcBef>
              <a:spcPct val="0"/>
            </a:spcBef>
            <a:spcAft>
              <a:spcPct val="35000"/>
            </a:spcAft>
          </a:pPr>
          <a:r>
            <a:rPr lang="en-US" sz="1900" kern="1200" dirty="0" smtClean="0"/>
            <a:t>Injection</a:t>
          </a:r>
          <a:endParaRPr lang="en-US" sz="1900" kern="1200" dirty="0"/>
        </a:p>
      </dsp:txBody>
      <dsp:txXfrm>
        <a:off x="4894027" y="2090502"/>
        <a:ext cx="908520" cy="908520"/>
      </dsp:txXfrm>
    </dsp:sp>
    <dsp:sp modelId="{E460DBCC-43E7-C643-9830-083D4DBB4A9A}">
      <dsp:nvSpPr>
        <dsp:cNvPr id="0" name=""/>
        <dsp:cNvSpPr/>
      </dsp:nvSpPr>
      <dsp:spPr>
        <a:xfrm rot="16200000">
          <a:off x="5151221" y="1323249"/>
          <a:ext cx="394132" cy="436846"/>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5210341" y="1469738"/>
        <a:ext cx="275892" cy="262108"/>
      </dsp:txXfrm>
    </dsp:sp>
    <dsp:sp modelId="{22665205-7D20-634A-BBBC-4604F71C44F7}">
      <dsp:nvSpPr>
        <dsp:cNvPr id="0" name=""/>
        <dsp:cNvSpPr/>
      </dsp:nvSpPr>
      <dsp:spPr>
        <a:xfrm>
          <a:off x="4770108" y="2337"/>
          <a:ext cx="1156358" cy="1156358"/>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Pre-Chopper</a:t>
          </a:r>
        </a:p>
      </dsp:txBody>
      <dsp:txXfrm>
        <a:off x="4939453" y="171682"/>
        <a:ext cx="817668" cy="817668"/>
      </dsp:txXfrm>
    </dsp:sp>
    <dsp:sp modelId="{FDDD7F7A-AE06-3A49-88FC-703926501F77}">
      <dsp:nvSpPr>
        <dsp:cNvPr id="0" name=""/>
        <dsp:cNvSpPr/>
      </dsp:nvSpPr>
      <dsp:spPr>
        <a:xfrm rot="18900000">
          <a:off x="5860512" y="1617047"/>
          <a:ext cx="394132" cy="436846"/>
        </a:xfrm>
        <a:prstGeom prst="rightArrow">
          <a:avLst>
            <a:gd name="adj1" fmla="val 60000"/>
            <a:gd name="adj2" fmla="val 50000"/>
          </a:avLst>
        </a:prstGeom>
        <a:solidFill>
          <a:srgbClr val="5E770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5877828" y="1746220"/>
        <a:ext cx="275892" cy="262108"/>
      </dsp:txXfrm>
    </dsp:sp>
    <dsp:sp modelId="{2FDB69F9-1428-8E42-8D51-A16089A734FF}">
      <dsp:nvSpPr>
        <dsp:cNvPr id="0" name=""/>
        <dsp:cNvSpPr/>
      </dsp:nvSpPr>
      <dsp:spPr>
        <a:xfrm>
          <a:off x="6159040" y="577651"/>
          <a:ext cx="1156358" cy="1156358"/>
        </a:xfrm>
        <a:prstGeom prst="ellipse">
          <a:avLst/>
        </a:prstGeom>
        <a:solidFill>
          <a:srgbClr val="5E770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Chopper</a:t>
          </a:r>
        </a:p>
      </dsp:txBody>
      <dsp:txXfrm>
        <a:off x="6328385" y="746996"/>
        <a:ext cx="817668" cy="817668"/>
      </dsp:txXfrm>
    </dsp:sp>
    <dsp:sp modelId="{AA52B6BB-89BA-6D4D-AFBE-53C8266AC96D}">
      <dsp:nvSpPr>
        <dsp:cNvPr id="0" name=""/>
        <dsp:cNvSpPr/>
      </dsp:nvSpPr>
      <dsp:spPr>
        <a:xfrm>
          <a:off x="6154310" y="2326339"/>
          <a:ext cx="394132" cy="436846"/>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6154310" y="2413708"/>
        <a:ext cx="275892" cy="262108"/>
      </dsp:txXfrm>
    </dsp:sp>
    <dsp:sp modelId="{034B2819-0E2C-9146-90EE-DE83BB5E7FA9}">
      <dsp:nvSpPr>
        <dsp:cNvPr id="0" name=""/>
        <dsp:cNvSpPr/>
      </dsp:nvSpPr>
      <dsp:spPr>
        <a:xfrm>
          <a:off x="6734354" y="1966583"/>
          <a:ext cx="1156358" cy="1156358"/>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Distributor</a:t>
          </a:r>
        </a:p>
      </dsp:txBody>
      <dsp:txXfrm>
        <a:off x="6903699" y="2135928"/>
        <a:ext cx="817668" cy="817668"/>
      </dsp:txXfrm>
    </dsp:sp>
    <dsp:sp modelId="{D7B649C8-E446-F041-83DD-F402C0717F0E}">
      <dsp:nvSpPr>
        <dsp:cNvPr id="0" name=""/>
        <dsp:cNvSpPr/>
      </dsp:nvSpPr>
      <dsp:spPr>
        <a:xfrm rot="2700000">
          <a:off x="5860512" y="3035630"/>
          <a:ext cx="394132" cy="436846"/>
        </a:xfrm>
        <a:prstGeom prst="rightArrow">
          <a:avLst>
            <a:gd name="adj1" fmla="val 60000"/>
            <a:gd name="adj2" fmla="val 50000"/>
          </a:avLst>
        </a:prstGeom>
        <a:solidFill>
          <a:srgbClr val="5E770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5877828" y="3081195"/>
        <a:ext cx="275892" cy="262108"/>
      </dsp:txXfrm>
    </dsp:sp>
    <dsp:sp modelId="{45BE5806-CFF7-3942-A1F2-78C3A79670D1}">
      <dsp:nvSpPr>
        <dsp:cNvPr id="0" name=""/>
        <dsp:cNvSpPr/>
      </dsp:nvSpPr>
      <dsp:spPr>
        <a:xfrm>
          <a:off x="6159040" y="3355515"/>
          <a:ext cx="1156358" cy="1156358"/>
        </a:xfrm>
        <a:prstGeom prst="ellipse">
          <a:avLst/>
        </a:prstGeom>
        <a:solidFill>
          <a:srgbClr val="5E770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Linac4 and PSB RF</a:t>
          </a:r>
        </a:p>
      </dsp:txBody>
      <dsp:txXfrm>
        <a:off x="6328385" y="3524860"/>
        <a:ext cx="817668" cy="817668"/>
      </dsp:txXfrm>
    </dsp:sp>
    <dsp:sp modelId="{56A7D481-9A02-C447-A5B8-8165E9CD4461}">
      <dsp:nvSpPr>
        <dsp:cNvPr id="0" name=""/>
        <dsp:cNvSpPr/>
      </dsp:nvSpPr>
      <dsp:spPr>
        <a:xfrm rot="5400000">
          <a:off x="5151221" y="3329428"/>
          <a:ext cx="394132" cy="436846"/>
        </a:xfrm>
        <a:prstGeom prst="rightArrow">
          <a:avLst>
            <a:gd name="adj1" fmla="val 60000"/>
            <a:gd name="adj2" fmla="val 50000"/>
          </a:avLst>
        </a:prstGeom>
        <a:solidFill>
          <a:schemeClr val="tx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5210341" y="3357677"/>
        <a:ext cx="275892" cy="262108"/>
      </dsp:txXfrm>
    </dsp:sp>
    <dsp:sp modelId="{D6ED5BB4-CC22-BB4B-8FCB-77E9EAC78CE4}">
      <dsp:nvSpPr>
        <dsp:cNvPr id="0" name=""/>
        <dsp:cNvSpPr/>
      </dsp:nvSpPr>
      <dsp:spPr>
        <a:xfrm>
          <a:off x="4770108" y="3930829"/>
          <a:ext cx="1156358" cy="1156358"/>
        </a:xfrm>
        <a:prstGeom prst="ellipse">
          <a:avLst/>
        </a:prstGeom>
        <a:solidFill>
          <a:schemeClr val="accent5">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Injection Kicker</a:t>
          </a:r>
        </a:p>
      </dsp:txBody>
      <dsp:txXfrm>
        <a:off x="4939453" y="4100174"/>
        <a:ext cx="817668" cy="817668"/>
      </dsp:txXfrm>
    </dsp:sp>
    <dsp:sp modelId="{E740EFEC-8A2C-394B-89FD-2B9433FB492D}">
      <dsp:nvSpPr>
        <dsp:cNvPr id="0" name=""/>
        <dsp:cNvSpPr/>
      </dsp:nvSpPr>
      <dsp:spPr>
        <a:xfrm rot="8100000">
          <a:off x="4441929" y="3035630"/>
          <a:ext cx="394132" cy="436846"/>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4542853" y="3081195"/>
        <a:ext cx="275892" cy="262108"/>
      </dsp:txXfrm>
    </dsp:sp>
    <dsp:sp modelId="{1A9F04B4-3F91-584F-86D4-C1ECF804FAE2}">
      <dsp:nvSpPr>
        <dsp:cNvPr id="0" name=""/>
        <dsp:cNvSpPr/>
      </dsp:nvSpPr>
      <dsp:spPr>
        <a:xfrm>
          <a:off x="3381176" y="3355515"/>
          <a:ext cx="1156358" cy="1156358"/>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Injection Chicane Bumpers</a:t>
          </a:r>
        </a:p>
      </dsp:txBody>
      <dsp:txXfrm>
        <a:off x="3550521" y="3524860"/>
        <a:ext cx="817668" cy="817668"/>
      </dsp:txXfrm>
    </dsp:sp>
    <dsp:sp modelId="{33E13261-3987-8649-83EB-677844D5B352}">
      <dsp:nvSpPr>
        <dsp:cNvPr id="0" name=""/>
        <dsp:cNvSpPr/>
      </dsp:nvSpPr>
      <dsp:spPr>
        <a:xfrm rot="10800000">
          <a:off x="4148131" y="2326339"/>
          <a:ext cx="394132" cy="436846"/>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4266371" y="2413708"/>
        <a:ext cx="275892" cy="262108"/>
      </dsp:txXfrm>
    </dsp:sp>
    <dsp:sp modelId="{D49DD10C-108C-E44B-887E-E38DBF8D81EC}">
      <dsp:nvSpPr>
        <dsp:cNvPr id="0" name=""/>
        <dsp:cNvSpPr/>
      </dsp:nvSpPr>
      <dsp:spPr>
        <a:xfrm>
          <a:off x="2805862" y="1966583"/>
          <a:ext cx="1156358" cy="1156358"/>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a:t>Q-strips</a:t>
          </a:r>
        </a:p>
        <a:p>
          <a:pPr lvl="0" algn="ctr" defTabSz="577850">
            <a:lnSpc>
              <a:spcPct val="90000"/>
            </a:lnSpc>
            <a:spcBef>
              <a:spcPct val="0"/>
            </a:spcBef>
            <a:spcAft>
              <a:spcPct val="35000"/>
            </a:spcAft>
          </a:pPr>
          <a:r>
            <a:rPr lang="en-US" sz="1300" b="1" kern="1200" dirty="0"/>
            <a:t>(QDE3/14)</a:t>
          </a:r>
        </a:p>
      </dsp:txBody>
      <dsp:txXfrm>
        <a:off x="2975207" y="2135928"/>
        <a:ext cx="817668" cy="817668"/>
      </dsp:txXfrm>
    </dsp:sp>
    <dsp:sp modelId="{32D02B3A-B192-E246-8916-DFA7B9F1A989}">
      <dsp:nvSpPr>
        <dsp:cNvPr id="0" name=""/>
        <dsp:cNvSpPr/>
      </dsp:nvSpPr>
      <dsp:spPr>
        <a:xfrm rot="13500000">
          <a:off x="4441929" y="1617047"/>
          <a:ext cx="394132" cy="436846"/>
        </a:xfrm>
        <a:prstGeom prst="rightArrow">
          <a:avLst>
            <a:gd name="adj1" fmla="val 60000"/>
            <a:gd name="adj2" fmla="val 50000"/>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10800000">
        <a:off x="4542853" y="1746220"/>
        <a:ext cx="275892" cy="262108"/>
      </dsp:txXfrm>
    </dsp:sp>
    <dsp:sp modelId="{78EBDCCF-7124-3A49-8750-F3B406A59CE3}">
      <dsp:nvSpPr>
        <dsp:cNvPr id="0" name=""/>
        <dsp:cNvSpPr/>
      </dsp:nvSpPr>
      <dsp:spPr>
        <a:xfrm>
          <a:off x="3381176" y="577651"/>
          <a:ext cx="1156358" cy="1156358"/>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err="1"/>
            <a:t>Bdl</a:t>
          </a:r>
          <a:endParaRPr lang="en-US" sz="1400" b="1" kern="1200" dirty="0"/>
        </a:p>
      </dsp:txBody>
      <dsp:txXfrm>
        <a:off x="3550521" y="746996"/>
        <a:ext cx="817668" cy="817668"/>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0519" cy="33382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3755" y="0"/>
            <a:ext cx="4300519" cy="333828"/>
          </a:xfrm>
          <a:prstGeom prst="rect">
            <a:avLst/>
          </a:prstGeom>
        </p:spPr>
        <p:txBody>
          <a:bodyPr vert="horz" lIns="91440" tIns="45720" rIns="91440" bIns="45720" rtlCol="0"/>
          <a:lstStyle>
            <a:lvl1pPr algn="r">
              <a:defRPr sz="1200"/>
            </a:lvl1pPr>
          </a:lstStyle>
          <a:p>
            <a:fld id="{3E5C98A3-AD06-4B51-8EC3-73C53AE79DE7}" type="datetimeFigureOut">
              <a:rPr lang="en-GB" smtClean="0"/>
              <a:t>15/05/2019</a:t>
            </a:fld>
            <a:endParaRPr lang="en-GB"/>
          </a:p>
        </p:txBody>
      </p:sp>
      <p:sp>
        <p:nvSpPr>
          <p:cNvPr id="4" name="Footer Placeholder 3"/>
          <p:cNvSpPr>
            <a:spLocks noGrp="1"/>
          </p:cNvSpPr>
          <p:nvPr>
            <p:ph type="ftr" sz="quarter" idx="2"/>
          </p:nvPr>
        </p:nvSpPr>
        <p:spPr>
          <a:xfrm>
            <a:off x="0" y="6335260"/>
            <a:ext cx="4300519" cy="33382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3755" y="6335260"/>
            <a:ext cx="4300519" cy="333828"/>
          </a:xfrm>
          <a:prstGeom prst="rect">
            <a:avLst/>
          </a:prstGeom>
        </p:spPr>
        <p:txBody>
          <a:bodyPr vert="horz" lIns="91440" tIns="45720" rIns="91440" bIns="45720" rtlCol="0" anchor="b"/>
          <a:lstStyle>
            <a:lvl1pPr algn="r">
              <a:defRPr sz="1200"/>
            </a:lvl1pPr>
          </a:lstStyle>
          <a:p>
            <a:fld id="{09C9AAA8-191E-4885-8E8C-3CFA21E56991}" type="slidenum">
              <a:rPr lang="en-GB" smtClean="0"/>
              <a:t>‹#›</a:t>
            </a:fld>
            <a:endParaRPr lang="en-GB"/>
          </a:p>
        </p:txBody>
      </p:sp>
    </p:spTree>
    <p:extLst>
      <p:ext uri="{BB962C8B-B14F-4D97-AF65-F5344CB8AC3E}">
        <p14:creationId xmlns:p14="http://schemas.microsoft.com/office/powerpoint/2010/main" val="3756343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346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798" y="1"/>
            <a:ext cx="4301543" cy="334613"/>
          </a:xfrm>
          <a:prstGeom prst="rect">
            <a:avLst/>
          </a:prstGeom>
        </p:spPr>
        <p:txBody>
          <a:bodyPr vert="horz" lIns="91440" tIns="45720" rIns="91440" bIns="45720" rtlCol="0"/>
          <a:lstStyle>
            <a:lvl1pPr algn="r">
              <a:defRPr sz="1200"/>
            </a:lvl1pPr>
          </a:lstStyle>
          <a:p>
            <a:fld id="{0FEC9F85-845B-4F9C-AE20-90E89B4664DB}" type="datetimeFigureOut">
              <a:rPr lang="en-GB" smtClean="0"/>
              <a:t>15/05/2019</a:t>
            </a:fld>
            <a:endParaRPr lang="en-GB"/>
          </a:p>
        </p:txBody>
      </p:sp>
      <p:sp>
        <p:nvSpPr>
          <p:cNvPr id="4" name="Slide Image Placeholder 3"/>
          <p:cNvSpPr>
            <a:spLocks noGrp="1" noRot="1" noChangeAspect="1"/>
          </p:cNvSpPr>
          <p:nvPr>
            <p:ph type="sldImg" idx="2"/>
          </p:nvPr>
        </p:nvSpPr>
        <p:spPr>
          <a:xfrm>
            <a:off x="2963863" y="833438"/>
            <a:ext cx="3998912" cy="22510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664" y="3209498"/>
            <a:ext cx="7941310" cy="2625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334478"/>
            <a:ext cx="4301543" cy="3346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798" y="6334478"/>
            <a:ext cx="4301543" cy="334612"/>
          </a:xfrm>
          <a:prstGeom prst="rect">
            <a:avLst/>
          </a:prstGeom>
        </p:spPr>
        <p:txBody>
          <a:bodyPr vert="horz" lIns="91440" tIns="45720" rIns="91440" bIns="45720" rtlCol="0" anchor="b"/>
          <a:lstStyle>
            <a:lvl1pPr algn="r">
              <a:defRPr sz="1200"/>
            </a:lvl1pPr>
          </a:lstStyle>
          <a:p>
            <a:fld id="{58374B54-9BF4-4224-B98A-D42A2C22AF54}" type="slidenum">
              <a:rPr lang="en-GB" smtClean="0"/>
              <a:t>‹#›</a:t>
            </a:fld>
            <a:endParaRPr lang="en-GB"/>
          </a:p>
        </p:txBody>
      </p:sp>
    </p:spTree>
    <p:extLst>
      <p:ext uri="{BB962C8B-B14F-4D97-AF65-F5344CB8AC3E}">
        <p14:creationId xmlns:p14="http://schemas.microsoft.com/office/powerpoint/2010/main" val="1014481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2</a:t>
            </a:fld>
            <a:endParaRPr lang="en-GB"/>
          </a:p>
        </p:txBody>
      </p:sp>
    </p:spTree>
    <p:extLst>
      <p:ext uri="{BB962C8B-B14F-4D97-AF65-F5344CB8AC3E}">
        <p14:creationId xmlns:p14="http://schemas.microsoft.com/office/powerpoint/2010/main" val="1276504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11</a:t>
            </a:fld>
            <a:endParaRPr lang="en-GB"/>
          </a:p>
        </p:txBody>
      </p:sp>
    </p:spTree>
    <p:extLst>
      <p:ext uri="{BB962C8B-B14F-4D97-AF65-F5344CB8AC3E}">
        <p14:creationId xmlns:p14="http://schemas.microsoft.com/office/powerpoint/2010/main" val="3876167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12</a:t>
            </a:fld>
            <a:endParaRPr lang="en-GB"/>
          </a:p>
        </p:txBody>
      </p:sp>
    </p:spTree>
    <p:extLst>
      <p:ext uri="{BB962C8B-B14F-4D97-AF65-F5344CB8AC3E}">
        <p14:creationId xmlns:p14="http://schemas.microsoft.com/office/powerpoint/2010/main" val="4243133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13</a:t>
            </a:fld>
            <a:endParaRPr lang="en-GB"/>
          </a:p>
        </p:txBody>
      </p:sp>
    </p:spTree>
    <p:extLst>
      <p:ext uri="{BB962C8B-B14F-4D97-AF65-F5344CB8AC3E}">
        <p14:creationId xmlns:p14="http://schemas.microsoft.com/office/powerpoint/2010/main" val="231494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14</a:t>
            </a:fld>
            <a:endParaRPr lang="en-GB"/>
          </a:p>
        </p:txBody>
      </p:sp>
    </p:spTree>
    <p:extLst>
      <p:ext uri="{BB962C8B-B14F-4D97-AF65-F5344CB8AC3E}">
        <p14:creationId xmlns:p14="http://schemas.microsoft.com/office/powerpoint/2010/main" val="2471669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15</a:t>
            </a:fld>
            <a:endParaRPr lang="en-GB"/>
          </a:p>
        </p:txBody>
      </p:sp>
    </p:spTree>
    <p:extLst>
      <p:ext uri="{BB962C8B-B14F-4D97-AF65-F5344CB8AC3E}">
        <p14:creationId xmlns:p14="http://schemas.microsoft.com/office/powerpoint/2010/main" val="3971002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16</a:t>
            </a:fld>
            <a:endParaRPr lang="en-GB"/>
          </a:p>
        </p:txBody>
      </p:sp>
    </p:spTree>
    <p:extLst>
      <p:ext uri="{BB962C8B-B14F-4D97-AF65-F5344CB8AC3E}">
        <p14:creationId xmlns:p14="http://schemas.microsoft.com/office/powerpoint/2010/main" val="567595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17</a:t>
            </a:fld>
            <a:endParaRPr lang="en-GB"/>
          </a:p>
        </p:txBody>
      </p:sp>
    </p:spTree>
    <p:extLst>
      <p:ext uri="{BB962C8B-B14F-4D97-AF65-F5344CB8AC3E}">
        <p14:creationId xmlns:p14="http://schemas.microsoft.com/office/powerpoint/2010/main" val="4160440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18</a:t>
            </a:fld>
            <a:endParaRPr lang="en-GB"/>
          </a:p>
        </p:txBody>
      </p:sp>
    </p:spTree>
    <p:extLst>
      <p:ext uri="{BB962C8B-B14F-4D97-AF65-F5344CB8AC3E}">
        <p14:creationId xmlns:p14="http://schemas.microsoft.com/office/powerpoint/2010/main" val="2556883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3</a:t>
            </a:fld>
            <a:endParaRPr lang="en-GB"/>
          </a:p>
        </p:txBody>
      </p:sp>
    </p:spTree>
    <p:extLst>
      <p:ext uri="{BB962C8B-B14F-4D97-AF65-F5344CB8AC3E}">
        <p14:creationId xmlns:p14="http://schemas.microsoft.com/office/powerpoint/2010/main" val="665062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KSW painting bump will decay, in a controlled way, until injection is accomplished. A multiple-linear waveform is chosen for the KSW generators. The ultimate goal is that, after the commissioning period, predefined and optimised waveforms for each user will be available to be played during the regular PSB operation</a:t>
            </a:r>
          </a:p>
          <a:p>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4</a:t>
            </a:fld>
            <a:endParaRPr lang="en-GB"/>
          </a:p>
        </p:txBody>
      </p:sp>
    </p:spTree>
    <p:extLst>
      <p:ext uri="{BB962C8B-B14F-4D97-AF65-F5344CB8AC3E}">
        <p14:creationId xmlns:p14="http://schemas.microsoft.com/office/powerpoint/2010/main" val="204864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In order to satisfy the stringent geometry constrain, short rectangular magnets with a maximum deflection of 66 </a:t>
            </a:r>
            <a:r>
              <a:rPr lang="en-GB" sz="1200" kern="1200" dirty="0" err="1" smtClean="0">
                <a:solidFill>
                  <a:schemeClr val="tx1"/>
                </a:solidFill>
                <a:effectLst/>
                <a:latin typeface="+mn-lt"/>
                <a:ea typeface="+mn-ea"/>
                <a:cs typeface="+mn-cs"/>
              </a:rPr>
              <a:t>mrad</a:t>
            </a:r>
            <a:r>
              <a:rPr lang="en-GB" sz="1200" kern="1200" dirty="0" smtClean="0">
                <a:solidFill>
                  <a:schemeClr val="tx1"/>
                </a:solidFill>
                <a:effectLst/>
                <a:latin typeface="+mn-lt"/>
                <a:ea typeface="+mn-ea"/>
                <a:cs typeface="+mn-cs"/>
              </a:rPr>
              <a:t> are required and introduce focusing errors in the vertical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Implementation of all regulation loops in a lower level board (not in FGC3). This implies using a faster regulation board, not designed to guarantee high precision on manipulated signals.</a:t>
            </a:r>
            <a:br>
              <a:rPr lang="en-GB" dirty="0" smtClean="0"/>
            </a:br>
            <a:r>
              <a:rPr lang="en-GB" dirty="0" smtClean="0"/>
              <a:t>        Pros: a 3rd possibility if the first 2 are not acceptable...</a:t>
            </a:r>
            <a:br>
              <a:rPr lang="en-GB" dirty="0" smtClean="0"/>
            </a:br>
            <a:r>
              <a:rPr lang="en-GB" dirty="0" smtClean="0"/>
              <a:t>        Cons: Precision is lower than solutions with FGC3, this has to be evaluated via lab. testing / not a standard approach / could be difficult to properly implement a "random" ramp-down start.</a:t>
            </a: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5</a:t>
            </a:fld>
            <a:endParaRPr lang="en-GB"/>
          </a:p>
        </p:txBody>
      </p:sp>
    </p:spTree>
    <p:extLst>
      <p:ext uri="{BB962C8B-B14F-4D97-AF65-F5344CB8AC3E}">
        <p14:creationId xmlns:p14="http://schemas.microsoft.com/office/powerpoint/2010/main" val="2943418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First of all, in order to satisfy the stringent geometry constrain, short rectangular magnets with a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maximum deflection of 66 </a:t>
            </a:r>
            <a:r>
              <a:rPr lang="en-GB" sz="1200" kern="1200" dirty="0" err="1" smtClean="0">
                <a:solidFill>
                  <a:schemeClr val="tx1"/>
                </a:solidFill>
                <a:effectLst/>
                <a:latin typeface="+mn-lt"/>
                <a:ea typeface="+mn-ea"/>
                <a:cs typeface="+mn-cs"/>
              </a:rPr>
              <a:t>mrad</a:t>
            </a:r>
            <a:r>
              <a:rPr lang="en-GB" sz="1200" kern="1200" dirty="0" smtClean="0">
                <a:solidFill>
                  <a:schemeClr val="tx1"/>
                </a:solidFill>
                <a:effectLst/>
                <a:latin typeface="+mn-lt"/>
                <a:ea typeface="+mn-ea"/>
                <a:cs typeface="+mn-cs"/>
              </a:rPr>
              <a:t> are required and introduce focusing errors in the vertical plan</a:t>
            </a: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6</a:t>
            </a:fld>
            <a:endParaRPr lang="en-GB"/>
          </a:p>
        </p:txBody>
      </p:sp>
    </p:spTree>
    <p:extLst>
      <p:ext uri="{BB962C8B-B14F-4D97-AF65-F5344CB8AC3E}">
        <p14:creationId xmlns:p14="http://schemas.microsoft.com/office/powerpoint/2010/main" val="1591035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7</a:t>
            </a:fld>
            <a:endParaRPr lang="en-GB"/>
          </a:p>
        </p:txBody>
      </p:sp>
    </p:spTree>
    <p:extLst>
      <p:ext uri="{BB962C8B-B14F-4D97-AF65-F5344CB8AC3E}">
        <p14:creationId xmlns:p14="http://schemas.microsoft.com/office/powerpoint/2010/main" val="1871437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8</a:t>
            </a:fld>
            <a:endParaRPr lang="en-GB"/>
          </a:p>
        </p:txBody>
      </p:sp>
    </p:spTree>
    <p:extLst>
      <p:ext uri="{BB962C8B-B14F-4D97-AF65-F5344CB8AC3E}">
        <p14:creationId xmlns:p14="http://schemas.microsoft.com/office/powerpoint/2010/main" val="102289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Say test in HW commissioning</a:t>
            </a:r>
            <a:r>
              <a:rPr lang="en-US" baseline="0" dirty="0" smtClean="0"/>
              <a:t> and catastrophic scenario</a:t>
            </a: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9</a:t>
            </a:fld>
            <a:endParaRPr lang="en-GB"/>
          </a:p>
        </p:txBody>
      </p:sp>
    </p:spTree>
    <p:extLst>
      <p:ext uri="{BB962C8B-B14F-4D97-AF65-F5344CB8AC3E}">
        <p14:creationId xmlns:p14="http://schemas.microsoft.com/office/powerpoint/2010/main" val="3764046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8374B54-9BF4-4224-B98A-D42A2C22AF54}" type="slidenum">
              <a:rPr lang="en-GB" smtClean="0"/>
              <a:t>10</a:t>
            </a:fld>
            <a:endParaRPr lang="en-GB"/>
          </a:p>
        </p:txBody>
      </p:sp>
    </p:spTree>
    <p:extLst>
      <p:ext uri="{BB962C8B-B14F-4D97-AF65-F5344CB8AC3E}">
        <p14:creationId xmlns:p14="http://schemas.microsoft.com/office/powerpoint/2010/main" val="3248463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17.05.2019</a:t>
            </a:r>
            <a:endParaRPr lang="en-GB"/>
          </a:p>
        </p:txBody>
      </p:sp>
      <p:sp>
        <p:nvSpPr>
          <p:cNvPr id="5" name="Footer Placeholder 4"/>
          <p:cNvSpPr>
            <a:spLocks noGrp="1"/>
          </p:cNvSpPr>
          <p:nvPr>
            <p:ph type="ftr" sz="quarter" idx="11"/>
          </p:nvPr>
        </p:nvSpPr>
        <p:spPr/>
        <p:txBody>
          <a:bodyPr/>
          <a:lstStyle/>
          <a:p>
            <a:r>
              <a:rPr lang="en-US" smtClean="0"/>
              <a:t>G.P. Di Giovanni - CCC Meeting – 17th May 2019</a:t>
            </a:r>
            <a:endParaRPr lang="en-GB"/>
          </a:p>
        </p:txBody>
      </p:sp>
      <p:sp>
        <p:nvSpPr>
          <p:cNvPr id="6" name="Slide Number Placeholder 5"/>
          <p:cNvSpPr>
            <a:spLocks noGrp="1"/>
          </p:cNvSpPr>
          <p:nvPr>
            <p:ph type="sldNum" sz="quarter" idx="12"/>
          </p:nvPr>
        </p:nvSpPr>
        <p:spPr/>
        <p:txBody>
          <a:bodyPr/>
          <a:lstStyle/>
          <a:p>
            <a:fld id="{633CC1A6-AE81-4220-97E8-2DBAC9DABC59}" type="slidenum">
              <a:rPr lang="en-GB" smtClean="0"/>
              <a:t>‹#›</a:t>
            </a:fld>
            <a:endParaRPr lang="en-GB"/>
          </a:p>
        </p:txBody>
      </p:sp>
    </p:spTree>
    <p:extLst>
      <p:ext uri="{BB962C8B-B14F-4D97-AF65-F5344CB8AC3E}">
        <p14:creationId xmlns:p14="http://schemas.microsoft.com/office/powerpoint/2010/main" val="389425847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17.05.2019</a:t>
            </a:r>
            <a:endParaRPr lang="en-GB"/>
          </a:p>
        </p:txBody>
      </p:sp>
      <p:sp>
        <p:nvSpPr>
          <p:cNvPr id="5" name="Footer Placeholder 4"/>
          <p:cNvSpPr>
            <a:spLocks noGrp="1"/>
          </p:cNvSpPr>
          <p:nvPr>
            <p:ph type="ftr" sz="quarter" idx="11"/>
          </p:nvPr>
        </p:nvSpPr>
        <p:spPr/>
        <p:txBody>
          <a:bodyPr/>
          <a:lstStyle/>
          <a:p>
            <a:r>
              <a:rPr lang="en-US" smtClean="0"/>
              <a:t>G.P. Di Giovanni - CCC Meeting – 17th May 2019</a:t>
            </a:r>
            <a:endParaRPr lang="en-GB"/>
          </a:p>
        </p:txBody>
      </p:sp>
      <p:sp>
        <p:nvSpPr>
          <p:cNvPr id="6" name="Slide Number Placeholder 5"/>
          <p:cNvSpPr>
            <a:spLocks noGrp="1"/>
          </p:cNvSpPr>
          <p:nvPr>
            <p:ph type="sldNum" sz="quarter" idx="12"/>
          </p:nvPr>
        </p:nvSpPr>
        <p:spPr/>
        <p:txBody>
          <a:bodyPr/>
          <a:lstStyle/>
          <a:p>
            <a:fld id="{633CC1A6-AE81-4220-97E8-2DBAC9DABC59}" type="slidenum">
              <a:rPr lang="en-GB" smtClean="0"/>
              <a:pPr/>
              <a:t>‹#›</a:t>
            </a:fld>
            <a:endParaRPr lang="en-GB" dirty="0"/>
          </a:p>
        </p:txBody>
      </p:sp>
    </p:spTree>
    <p:extLst>
      <p:ext uri="{BB962C8B-B14F-4D97-AF65-F5344CB8AC3E}">
        <p14:creationId xmlns:p14="http://schemas.microsoft.com/office/powerpoint/2010/main" val="22502426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17.05.2019</a:t>
            </a:r>
            <a:endParaRPr lang="en-GB"/>
          </a:p>
        </p:txBody>
      </p:sp>
      <p:sp>
        <p:nvSpPr>
          <p:cNvPr id="4" name="Footer Placeholder 3"/>
          <p:cNvSpPr>
            <a:spLocks noGrp="1"/>
          </p:cNvSpPr>
          <p:nvPr>
            <p:ph type="ftr" sz="quarter" idx="11"/>
          </p:nvPr>
        </p:nvSpPr>
        <p:spPr/>
        <p:txBody>
          <a:bodyPr/>
          <a:lstStyle/>
          <a:p>
            <a:r>
              <a:rPr lang="en-US" smtClean="0"/>
              <a:t>G.P. Di Giovanni - CCC Meeting – 17th May 2019</a:t>
            </a:r>
            <a:endParaRPr lang="en-GB"/>
          </a:p>
        </p:txBody>
      </p:sp>
      <p:sp>
        <p:nvSpPr>
          <p:cNvPr id="5" name="Slide Number Placeholder 4"/>
          <p:cNvSpPr>
            <a:spLocks noGrp="1"/>
          </p:cNvSpPr>
          <p:nvPr>
            <p:ph type="sldNum" sz="quarter" idx="12"/>
          </p:nvPr>
        </p:nvSpPr>
        <p:spPr/>
        <p:txBody>
          <a:bodyPr/>
          <a:lstStyle/>
          <a:p>
            <a:fld id="{633CC1A6-AE81-4220-97E8-2DBAC9DABC59}" type="slidenum">
              <a:rPr lang="en-GB" smtClean="0"/>
              <a:pPr/>
              <a:t>‹#›</a:t>
            </a:fld>
            <a:endParaRPr lang="en-GB" dirty="0" smtClean="0"/>
          </a:p>
        </p:txBody>
      </p:sp>
    </p:spTree>
    <p:extLst>
      <p:ext uri="{BB962C8B-B14F-4D97-AF65-F5344CB8AC3E}">
        <p14:creationId xmlns:p14="http://schemas.microsoft.com/office/powerpoint/2010/main" val="34312945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17.05.2019</a:t>
            </a:r>
            <a:endParaRPr lang="en-GB" dirty="0"/>
          </a:p>
        </p:txBody>
      </p:sp>
      <p:sp>
        <p:nvSpPr>
          <p:cNvPr id="3" name="Footer Placeholder 2"/>
          <p:cNvSpPr>
            <a:spLocks noGrp="1"/>
          </p:cNvSpPr>
          <p:nvPr>
            <p:ph type="ftr" sz="quarter" idx="11"/>
          </p:nvPr>
        </p:nvSpPr>
        <p:spPr/>
        <p:txBody>
          <a:bodyPr/>
          <a:lstStyle/>
          <a:p>
            <a:r>
              <a:rPr lang="en-US" dirty="0" smtClean="0"/>
              <a:t>G.P. Di Giovanni - CCC Meeting – 17th May 2019</a:t>
            </a:r>
            <a:endParaRPr lang="en-GB" dirty="0"/>
          </a:p>
        </p:txBody>
      </p:sp>
      <p:sp>
        <p:nvSpPr>
          <p:cNvPr id="4" name="Slide Number Placeholder 3"/>
          <p:cNvSpPr>
            <a:spLocks noGrp="1"/>
          </p:cNvSpPr>
          <p:nvPr>
            <p:ph type="sldNum" sz="quarter" idx="12"/>
          </p:nvPr>
        </p:nvSpPr>
        <p:spPr/>
        <p:txBody>
          <a:bodyPr/>
          <a:lstStyle/>
          <a:p>
            <a:fld id="{633CC1A6-AE81-4220-97E8-2DBAC9DABC59}" type="slidenum">
              <a:rPr lang="en-GB" smtClean="0"/>
              <a:pPr/>
              <a:t>‹#›</a:t>
            </a:fld>
            <a:endParaRPr lang="en-GB" dirty="0" smtClean="0"/>
          </a:p>
        </p:txBody>
      </p:sp>
    </p:spTree>
    <p:extLst>
      <p:ext uri="{BB962C8B-B14F-4D97-AF65-F5344CB8AC3E}">
        <p14:creationId xmlns:p14="http://schemas.microsoft.com/office/powerpoint/2010/main" val="6735821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11666013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pic>
        <p:nvPicPr>
          <p:cNvPr id="6"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425569410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48349066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15903287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a:prstGeom prst="rect">
            <a:avLst/>
          </a:prstGeo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5786870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p:nvPr userDrawn="1"/>
        </p:nvSpPr>
        <p:spPr>
          <a:xfrm>
            <a:off x="0" y="6210000"/>
            <a:ext cx="12193200" cy="648000"/>
          </a:xfrm>
          <a:prstGeom prst="rect">
            <a:avLst/>
          </a:prstGeom>
          <a:solidFill>
            <a:srgbClr val="1E5A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6000" y="0"/>
            <a:ext cx="12157200" cy="720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6000" y="1008000"/>
            <a:ext cx="11160000" cy="5112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516000" y="6492875"/>
            <a:ext cx="27000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17.05.2019</a:t>
            </a:r>
            <a:endParaRPr lang="en-GB" dirty="0"/>
          </a:p>
        </p:txBody>
      </p:sp>
      <p:sp>
        <p:nvSpPr>
          <p:cNvPr id="5" name="Footer Placeholder 4"/>
          <p:cNvSpPr>
            <a:spLocks noGrp="1"/>
          </p:cNvSpPr>
          <p:nvPr>
            <p:ph type="ftr" sz="quarter" idx="3"/>
          </p:nvPr>
        </p:nvSpPr>
        <p:spPr>
          <a:xfrm>
            <a:off x="3768000" y="6492875"/>
            <a:ext cx="4320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G.P. Di Giovanni - CCC Meeting – 17th May 2019</a:t>
            </a:r>
            <a:endParaRPr lang="en-GB" dirty="0"/>
          </a:p>
        </p:txBody>
      </p:sp>
      <p:sp>
        <p:nvSpPr>
          <p:cNvPr id="6" name="Slide Number Placeholder 5"/>
          <p:cNvSpPr>
            <a:spLocks noGrp="1"/>
          </p:cNvSpPr>
          <p:nvPr>
            <p:ph type="sldNum" sz="quarter" idx="4"/>
          </p:nvPr>
        </p:nvSpPr>
        <p:spPr>
          <a:xfrm>
            <a:off x="8640000" y="6492875"/>
            <a:ext cx="2700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C1A6-AE81-4220-97E8-2DBAC9DABC59}" type="slidenum">
              <a:rPr lang="en-GB" smtClean="0"/>
              <a:pPr/>
              <a:t>‹#›</a:t>
            </a:fld>
            <a:endParaRPr lang="en-GB" dirty="0"/>
          </a:p>
        </p:txBody>
      </p:sp>
      <p:pic>
        <p:nvPicPr>
          <p:cNvPr id="9" name="Picture 8"/>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000" y="6246000"/>
            <a:ext cx="576000" cy="576000"/>
          </a:xfrm>
          <a:prstGeom prst="rect">
            <a:avLst/>
          </a:prstGeom>
        </p:spPr>
      </p:pic>
    </p:spTree>
    <p:extLst>
      <p:ext uri="{BB962C8B-B14F-4D97-AF65-F5344CB8AC3E}">
        <p14:creationId xmlns:p14="http://schemas.microsoft.com/office/powerpoint/2010/main" val="378369192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5" r:id="rId3"/>
    <p:sldLayoutId id="2147483716" r:id="rId4"/>
    <p:sldLayoutId id="2147483718" r:id="rId5"/>
    <p:sldLayoutId id="2147483719" r:id="rId6"/>
    <p:sldLayoutId id="2147483720" r:id="rId7"/>
    <p:sldLayoutId id="2147483721" r:id="rId8"/>
    <p:sldLayoutId id="2147483722" r:id="rId9"/>
  </p:sldLayoutIdLst>
  <p:timing>
    <p:tnLst>
      <p:par>
        <p:cTn id="1" dur="indefinite" restart="never" nodeType="tmRoot"/>
      </p:par>
    </p:tnLst>
  </p:timing>
  <p:hf hdr="0" dt="0"/>
  <p:txStyles>
    <p:titleStyle>
      <a:lvl1pPr algn="ctr" defTabSz="914400" rtl="0" eaLnBrk="1" latinLnBrk="0" hangingPunct="1">
        <a:lnSpc>
          <a:spcPct val="90000"/>
        </a:lnSpc>
        <a:spcBef>
          <a:spcPct val="0"/>
        </a:spcBef>
        <a:buNone/>
        <a:defRPr sz="4000" b="1" kern="1200">
          <a:solidFill>
            <a:srgbClr val="1E5AAE"/>
          </a:solidFill>
          <a:effectLst/>
          <a:latin typeface="+mj-lt"/>
          <a:ea typeface="+mj-ea"/>
          <a:cs typeface="+mj-cs"/>
        </a:defRPr>
      </a:lvl1pPr>
    </p:titleStyle>
    <p:body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ui/file/2117053/0.1/PSB-MKKSW-ES-0001-00-10.pdf"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1524000" y="2492946"/>
            <a:ext cx="9144000" cy="930392"/>
          </a:xfrm>
        </p:spPr>
        <p:txBody>
          <a:bodyPr/>
          <a:lstStyle/>
          <a:p>
            <a:r>
              <a:rPr lang="en-US" dirty="0">
                <a:effectLst/>
              </a:rPr>
              <a:t>Equipment Integration </a:t>
            </a:r>
            <a:r>
              <a:rPr lang="en-US" dirty="0" smtClean="0">
                <a:effectLst/>
              </a:rPr>
              <a:t>PSB</a:t>
            </a:r>
            <a:endParaRPr lang="en-US" dirty="0">
              <a:effectLst/>
            </a:endParaRPr>
          </a:p>
        </p:txBody>
      </p:sp>
      <p:sp>
        <p:nvSpPr>
          <p:cNvPr id="5" name="Text Placeholder 2"/>
          <p:cNvSpPr>
            <a:spLocks noGrp="1"/>
          </p:cNvSpPr>
          <p:nvPr>
            <p:ph type="subTitle" idx="1"/>
          </p:nvPr>
        </p:nvSpPr>
        <p:spPr>
          <a:xfrm>
            <a:off x="1524000" y="3765663"/>
            <a:ext cx="9144000" cy="1655762"/>
          </a:xfrm>
        </p:spPr>
        <p:txBody>
          <a:bodyPr>
            <a:noAutofit/>
          </a:bodyPr>
          <a:lstStyle/>
          <a:p>
            <a:r>
              <a:rPr lang="en-US" sz="2200" dirty="0"/>
              <a:t>LIU Commissioning Coordination </a:t>
            </a:r>
            <a:r>
              <a:rPr lang="en-US" sz="2200" dirty="0" smtClean="0"/>
              <a:t>Committee</a:t>
            </a:r>
          </a:p>
          <a:p>
            <a:r>
              <a:rPr lang="en-US" sz="2200" dirty="0" smtClean="0"/>
              <a:t>17</a:t>
            </a:r>
            <a:r>
              <a:rPr lang="en-US" sz="2200" baseline="30000" dirty="0" smtClean="0"/>
              <a:t>th</a:t>
            </a:r>
            <a:r>
              <a:rPr lang="en-US" sz="2200" dirty="0" smtClean="0"/>
              <a:t> May 2019</a:t>
            </a:r>
          </a:p>
          <a:p>
            <a:endParaRPr lang="en-US" sz="1050" dirty="0" smtClean="0"/>
          </a:p>
          <a:p>
            <a:r>
              <a:rPr lang="en-US" sz="2200" dirty="0" smtClean="0">
                <a:solidFill>
                  <a:schemeClr val="bg1">
                    <a:lumMod val="50000"/>
                  </a:schemeClr>
                </a:solidFill>
              </a:rPr>
              <a:t>J.F. </a:t>
            </a:r>
            <a:r>
              <a:rPr lang="en-US" sz="2200" dirty="0" err="1" smtClean="0">
                <a:solidFill>
                  <a:schemeClr val="bg1">
                    <a:lumMod val="50000"/>
                  </a:schemeClr>
                </a:solidFill>
              </a:rPr>
              <a:t>Comblin</a:t>
            </a:r>
            <a:r>
              <a:rPr lang="en-US" sz="2200" dirty="0" smtClean="0">
                <a:solidFill>
                  <a:schemeClr val="bg1">
                    <a:lumMod val="50000"/>
                  </a:schemeClr>
                </a:solidFill>
              </a:rPr>
              <a:t>,</a:t>
            </a:r>
            <a:r>
              <a:rPr lang="en-US" sz="2200" dirty="0" smtClean="0"/>
              <a:t> G.P. Di Giovanni</a:t>
            </a:r>
            <a:r>
              <a:rPr lang="en-US" sz="2200" dirty="0" smtClean="0">
                <a:solidFill>
                  <a:schemeClr val="bg1">
                    <a:lumMod val="50000"/>
                  </a:schemeClr>
                </a:solidFill>
              </a:rPr>
              <a:t>, B. </a:t>
            </a:r>
            <a:r>
              <a:rPr lang="en-US" sz="2200" dirty="0" err="1" smtClean="0">
                <a:solidFill>
                  <a:schemeClr val="bg1">
                    <a:lumMod val="50000"/>
                  </a:schemeClr>
                </a:solidFill>
              </a:rPr>
              <a:t>Mikulec</a:t>
            </a:r>
            <a:endParaRPr lang="en-US" sz="2200" dirty="0">
              <a:solidFill>
                <a:schemeClr val="bg1">
                  <a:lumMod val="50000"/>
                </a:schemeClr>
              </a:solidFill>
            </a:endParaRPr>
          </a:p>
        </p:txBody>
      </p:sp>
    </p:spTree>
    <p:extLst>
      <p:ext uri="{BB962C8B-B14F-4D97-AF65-F5344CB8AC3E}">
        <p14:creationId xmlns:p14="http://schemas.microsoft.com/office/powerpoint/2010/main" val="178781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Extraction Kicker</a:t>
            </a:r>
            <a:endParaRPr lang="en-US" sz="4400" dirty="0">
              <a:effectLst/>
              <a:latin typeface="+mn-lt"/>
            </a:endParaRPr>
          </a:p>
        </p:txBody>
      </p:sp>
      <p:sp>
        <p:nvSpPr>
          <p:cNvPr id="4" name="Rectangle 3"/>
          <p:cNvSpPr/>
          <p:nvPr/>
        </p:nvSpPr>
        <p:spPr>
          <a:xfrm>
            <a:off x="309438" y="631965"/>
            <a:ext cx="11714922" cy="1277273"/>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dirty="0"/>
              <a:t>Eradicate the old GM control → </a:t>
            </a:r>
            <a:r>
              <a:rPr lang="en-US" b="1" dirty="0">
                <a:solidFill>
                  <a:srgbClr val="0070C0"/>
                </a:solidFill>
              </a:rPr>
              <a:t>New control. </a:t>
            </a:r>
          </a:p>
          <a:p>
            <a:pPr marL="630238" lvl="1" indent="-173038">
              <a:buClr>
                <a:schemeClr val="tx1"/>
              </a:buClr>
              <a:buFont typeface="Arial" panose="020B0604020202020204" pitchFamily="34" charset="0"/>
              <a:buChar char="•"/>
            </a:pPr>
            <a:r>
              <a:rPr lang="en-US" b="1" dirty="0">
                <a:solidFill>
                  <a:srgbClr val="0070C0"/>
                </a:solidFill>
              </a:rPr>
              <a:t>In addition allow advancing extraction for optics matching at injection</a:t>
            </a:r>
            <a:r>
              <a:rPr lang="en-US" dirty="0"/>
              <a:t>, i.e. extract the beam not later than </a:t>
            </a:r>
          </a:p>
          <a:p>
            <a:pPr lvl="1">
              <a:buClr>
                <a:schemeClr val="tx1"/>
              </a:buClr>
            </a:pPr>
            <a:r>
              <a:rPr lang="en-US" dirty="0"/>
              <a:t>   100 turns to avoid burning the grids of the matching monitor</a:t>
            </a:r>
            <a:r>
              <a:rPr lang="en-US" dirty="0" smtClean="0"/>
              <a:t>.</a:t>
            </a:r>
            <a:endParaRPr lang="en-US" dirty="0"/>
          </a:p>
        </p:txBody>
      </p:sp>
      <p:sp>
        <p:nvSpPr>
          <p:cNvPr id="21" name="Rectangle 20"/>
          <p:cNvSpPr/>
          <p:nvPr/>
        </p:nvSpPr>
        <p:spPr>
          <a:xfrm>
            <a:off x="305628" y="2235800"/>
            <a:ext cx="11718732" cy="723275"/>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Application</a:t>
            </a:r>
            <a:r>
              <a:rPr lang="en-US" dirty="0" smtClean="0">
                <a:latin typeface="Calibri" panose="020F0502020204030204" pitchFamily="34" charset="0"/>
                <a:cs typeface="Calibri" panose="020F0502020204030204" pitchFamily="34" charset="0"/>
              </a:rPr>
              <a:t> needed as the new control is </a:t>
            </a:r>
            <a:r>
              <a:rPr lang="en-US" b="1" dirty="0" smtClean="0">
                <a:solidFill>
                  <a:srgbClr val="00B050"/>
                </a:solidFill>
                <a:latin typeface="Calibri" panose="020F0502020204030204" pitchFamily="34" charset="0"/>
                <a:cs typeface="Calibri" panose="020F0502020204030204" pitchFamily="34" charset="0"/>
              </a:rPr>
              <a:t>not compatible with </a:t>
            </a:r>
            <a:r>
              <a:rPr lang="en-US" b="1" dirty="0" smtClean="0">
                <a:solidFill>
                  <a:srgbClr val="00B050"/>
                </a:solidFill>
                <a:latin typeface="Calibri" panose="020F0502020204030204" pitchFamily="34" charset="0"/>
                <a:cs typeface="Calibri" panose="020F0502020204030204" pitchFamily="34" charset="0"/>
              </a:rPr>
              <a:t>KNOBS.</a:t>
            </a:r>
            <a:endParaRPr lang="en-US" dirty="0" smtClean="0">
              <a:latin typeface="Calibri" panose="020F0502020204030204" pitchFamily="34" charset="0"/>
              <a:cs typeface="Calibri" panose="020F0502020204030204" pitchFamily="34" charset="0"/>
            </a:endParaRPr>
          </a:p>
        </p:txBody>
      </p:sp>
      <p:sp>
        <p:nvSpPr>
          <p:cNvPr id="5" name="Slide Number Placeholder 4"/>
          <p:cNvSpPr>
            <a:spLocks noGrp="1"/>
          </p:cNvSpPr>
          <p:nvPr>
            <p:ph type="sldNum" sz="quarter" idx="12"/>
          </p:nvPr>
        </p:nvSpPr>
        <p:spPr/>
        <p:txBody>
          <a:bodyPr/>
          <a:lstStyle/>
          <a:p>
            <a:fld id="{633CC1A6-AE81-4220-97E8-2DBAC9DABC59}" type="slidenum">
              <a:rPr lang="en-GB" smtClean="0"/>
              <a:pPr/>
              <a:t>10</a:t>
            </a:fld>
            <a:endParaRPr lang="en-GB" dirty="0" smtClean="0"/>
          </a:p>
        </p:txBody>
      </p:sp>
    </p:spTree>
    <p:extLst>
      <p:ext uri="{BB962C8B-B14F-4D97-AF65-F5344CB8AC3E}">
        <p14:creationId xmlns:p14="http://schemas.microsoft.com/office/powerpoint/2010/main" val="2437675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Extraction Kicker</a:t>
            </a:r>
            <a:endParaRPr lang="en-US" sz="4400" dirty="0">
              <a:effectLst/>
              <a:latin typeface="+mn-lt"/>
            </a:endParaRPr>
          </a:p>
        </p:txBody>
      </p:sp>
      <p:sp>
        <p:nvSpPr>
          <p:cNvPr id="4" name="Rectangle 3"/>
          <p:cNvSpPr/>
          <p:nvPr/>
        </p:nvSpPr>
        <p:spPr>
          <a:xfrm>
            <a:off x="309438" y="639410"/>
            <a:ext cx="11714922" cy="1554272"/>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dirty="0" smtClean="0"/>
              <a:t>Eradicate the old GM control → </a:t>
            </a:r>
            <a:r>
              <a:rPr lang="en-US" b="1" dirty="0" smtClean="0">
                <a:solidFill>
                  <a:srgbClr val="0070C0"/>
                </a:solidFill>
              </a:rPr>
              <a:t>New control. </a:t>
            </a:r>
            <a:endParaRPr lang="en-US" b="1" dirty="0">
              <a:solidFill>
                <a:srgbClr val="0070C0"/>
              </a:solidFill>
            </a:endParaRPr>
          </a:p>
          <a:p>
            <a:pPr marL="630238" lvl="1" indent="-173038">
              <a:buClr>
                <a:schemeClr val="tx1"/>
              </a:buClr>
              <a:buFont typeface="Arial" panose="020B0604020202020204" pitchFamily="34" charset="0"/>
              <a:buChar char="•"/>
            </a:pPr>
            <a:r>
              <a:rPr lang="en-US" b="1" dirty="0" smtClean="0">
                <a:solidFill>
                  <a:srgbClr val="0070C0"/>
                </a:solidFill>
              </a:rPr>
              <a:t>In addition allow advancing extraction for optics matching at injection</a:t>
            </a:r>
            <a:r>
              <a:rPr lang="en-US" dirty="0" smtClean="0"/>
              <a:t>, i.e. extract the beam not later than </a:t>
            </a:r>
          </a:p>
          <a:p>
            <a:pPr lvl="1">
              <a:buClr>
                <a:schemeClr val="tx1"/>
              </a:buClr>
            </a:pPr>
            <a:r>
              <a:rPr lang="en-US" dirty="0"/>
              <a:t> </a:t>
            </a:r>
            <a:r>
              <a:rPr lang="en-US" dirty="0" smtClean="0"/>
              <a:t>  100 turns to avoid burning the grids of the matching monitor.</a:t>
            </a:r>
          </a:p>
          <a:p>
            <a:pPr marL="630238" lvl="1" indent="-173038">
              <a:buClr>
                <a:schemeClr val="tx1"/>
              </a:buClr>
              <a:buFont typeface="Arial" panose="020B0604020202020204" pitchFamily="34" charset="0"/>
              <a:buChar char="•"/>
            </a:pPr>
            <a:endParaRPr lang="en-GB" dirty="0"/>
          </a:p>
        </p:txBody>
      </p:sp>
      <p:sp>
        <p:nvSpPr>
          <p:cNvPr id="21" name="Rectangle 20"/>
          <p:cNvSpPr/>
          <p:nvPr/>
        </p:nvSpPr>
        <p:spPr>
          <a:xfrm>
            <a:off x="305628" y="2235800"/>
            <a:ext cx="11718732" cy="723275"/>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Application</a:t>
            </a:r>
            <a:r>
              <a:rPr lang="en-US" dirty="0" smtClean="0">
                <a:latin typeface="Calibri" panose="020F0502020204030204" pitchFamily="34" charset="0"/>
                <a:cs typeface="Calibri" panose="020F0502020204030204" pitchFamily="34" charset="0"/>
              </a:rPr>
              <a:t> needed as the new control is </a:t>
            </a:r>
            <a:r>
              <a:rPr lang="en-US" b="1" dirty="0" smtClean="0">
                <a:solidFill>
                  <a:srgbClr val="00B050"/>
                </a:solidFill>
                <a:latin typeface="Calibri" panose="020F0502020204030204" pitchFamily="34" charset="0"/>
                <a:cs typeface="Calibri" panose="020F0502020204030204" pitchFamily="34" charset="0"/>
              </a:rPr>
              <a:t>not compatible with KNOBS.</a:t>
            </a:r>
          </a:p>
        </p:txBody>
      </p:sp>
      <p:sp>
        <p:nvSpPr>
          <p:cNvPr id="8" name="Title 6"/>
          <p:cNvSpPr txBox="1">
            <a:spLocks/>
          </p:cNvSpPr>
          <p:nvPr/>
        </p:nvSpPr>
        <p:spPr>
          <a:xfrm>
            <a:off x="3810" y="378714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Matching Monitor</a:t>
            </a:r>
            <a:endParaRPr lang="en-US" sz="4400" dirty="0">
              <a:effectLst/>
              <a:latin typeface="+mn-lt"/>
            </a:endParaRPr>
          </a:p>
        </p:txBody>
      </p:sp>
      <p:sp>
        <p:nvSpPr>
          <p:cNvPr id="9" name="Rectangle 8"/>
          <p:cNvSpPr/>
          <p:nvPr/>
        </p:nvSpPr>
        <p:spPr>
          <a:xfrm>
            <a:off x="301818" y="4437980"/>
            <a:ext cx="9840402" cy="1000274"/>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dirty="0" smtClean="0"/>
              <a:t>Standard grid to </a:t>
            </a:r>
            <a:r>
              <a:rPr lang="en-US" b="1" dirty="0" smtClean="0">
                <a:solidFill>
                  <a:srgbClr val="0070C0"/>
                </a:solidFill>
              </a:rPr>
              <a:t>measure optics parameters at PSB injection. Only in Ring3.</a:t>
            </a:r>
          </a:p>
          <a:p>
            <a:pPr marL="630238" lvl="1" indent="-173038">
              <a:buClr>
                <a:schemeClr val="tx1"/>
              </a:buClr>
              <a:buFont typeface="Arial" panose="020B0604020202020204" pitchFamily="34" charset="0"/>
              <a:buChar char="•"/>
            </a:pPr>
            <a:endParaRPr lang="en-GB" dirty="0"/>
          </a:p>
        </p:txBody>
      </p:sp>
      <p:sp>
        <p:nvSpPr>
          <p:cNvPr id="10" name="Rectangle 9"/>
          <p:cNvSpPr/>
          <p:nvPr/>
        </p:nvSpPr>
        <p:spPr>
          <a:xfrm>
            <a:off x="298008" y="5165690"/>
            <a:ext cx="11295822" cy="1000274"/>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Application</a:t>
            </a:r>
            <a:r>
              <a:rPr lang="en-US" dirty="0" smtClean="0">
                <a:latin typeface="Calibri" panose="020F0502020204030204" pitchFamily="34" charset="0"/>
                <a:cs typeface="Calibri" panose="020F0502020204030204" pitchFamily="34" charset="0"/>
              </a:rPr>
              <a:t> will be based on current Linac4 SEM grid application. Work not yet started.</a:t>
            </a: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To define:</a:t>
            </a:r>
            <a:r>
              <a:rPr lang="en-US" dirty="0" smtClean="0">
                <a:latin typeface="Calibri" panose="020F0502020204030204" pitchFamily="34" charset="0"/>
                <a:cs typeface="Calibri" panose="020F0502020204030204" pitchFamily="34" charset="0"/>
              </a:rPr>
              <a:t> any additional post-processing for matching (ABT experience on PS analysis), if needed.</a:t>
            </a:r>
            <a:endParaRPr lang="en-GB" dirty="0" smtClean="0"/>
          </a:p>
        </p:txBody>
      </p:sp>
      <p:sp>
        <p:nvSpPr>
          <p:cNvPr id="6" name="Down Arrow 5"/>
          <p:cNvSpPr/>
          <p:nvPr/>
        </p:nvSpPr>
        <p:spPr>
          <a:xfrm>
            <a:off x="5909310" y="3236074"/>
            <a:ext cx="377190" cy="551066"/>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Slide Number Placeholder 4"/>
          <p:cNvSpPr>
            <a:spLocks noGrp="1"/>
          </p:cNvSpPr>
          <p:nvPr>
            <p:ph type="sldNum" sz="quarter" idx="12"/>
          </p:nvPr>
        </p:nvSpPr>
        <p:spPr/>
        <p:txBody>
          <a:bodyPr/>
          <a:lstStyle/>
          <a:p>
            <a:fld id="{633CC1A6-AE81-4220-97E8-2DBAC9DABC59}" type="slidenum">
              <a:rPr lang="en-GB" smtClean="0"/>
              <a:pPr/>
              <a:t>11</a:t>
            </a:fld>
            <a:endParaRPr lang="en-GB" dirty="0" smtClean="0"/>
          </a:p>
        </p:txBody>
      </p:sp>
    </p:spTree>
    <p:extLst>
      <p:ext uri="{BB962C8B-B14F-4D97-AF65-F5344CB8AC3E}">
        <p14:creationId xmlns:p14="http://schemas.microsoft.com/office/powerpoint/2010/main" val="1707681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BI Devices Integration</a:t>
            </a:r>
            <a:endParaRPr lang="en-US" sz="4400" dirty="0">
              <a:effectLst/>
              <a:latin typeface="+mn-lt"/>
            </a:endParaRPr>
          </a:p>
        </p:txBody>
      </p:sp>
      <p:sp>
        <p:nvSpPr>
          <p:cNvPr id="4" name="Rectangle 3"/>
          <p:cNvSpPr/>
          <p:nvPr/>
        </p:nvSpPr>
        <p:spPr>
          <a:xfrm>
            <a:off x="240858" y="707990"/>
            <a:ext cx="11714922" cy="1338828"/>
          </a:xfrm>
          <a:prstGeom prst="rect">
            <a:avLst/>
          </a:prstGeom>
        </p:spPr>
        <p:txBody>
          <a:bodyPr wrap="square">
            <a:spAutoFit/>
          </a:bodyPr>
          <a:lstStyle/>
          <a:p>
            <a:r>
              <a:rPr lang="en-US" sz="2200" b="1" u="sng" dirty="0" smtClean="0">
                <a:solidFill>
                  <a:srgbClr val="0070C0"/>
                </a:solidFill>
                <a:cs typeface="Calibri" panose="020F0502020204030204" pitchFamily="34" charset="0"/>
              </a:rPr>
              <a:t>H</a:t>
            </a:r>
            <a:r>
              <a:rPr lang="en-US" sz="2200" b="1" u="sng" baseline="30000" dirty="0" smtClean="0">
                <a:solidFill>
                  <a:srgbClr val="0070C0"/>
                </a:solidFill>
                <a:cs typeface="Calibri" panose="020F0502020204030204" pitchFamily="34" charset="0"/>
              </a:rPr>
              <a:t>0</a:t>
            </a:r>
            <a:r>
              <a:rPr lang="en-US" sz="2200" b="1" u="sng" dirty="0" smtClean="0">
                <a:solidFill>
                  <a:srgbClr val="0070C0"/>
                </a:solidFill>
                <a:cs typeface="Calibri" panose="020F0502020204030204" pitchFamily="34" charset="0"/>
              </a:rPr>
              <a:t>/H</a:t>
            </a:r>
            <a:r>
              <a:rPr lang="en-US" sz="2200" b="1" u="sng" baseline="30000" dirty="0" smtClean="0">
                <a:solidFill>
                  <a:srgbClr val="0070C0"/>
                </a:solidFill>
                <a:cs typeface="Calibri" panose="020F0502020204030204" pitchFamily="34" charset="0"/>
              </a:rPr>
              <a:t>-</a:t>
            </a:r>
            <a:r>
              <a:rPr lang="en-US" sz="2200" b="1" u="sng" dirty="0" smtClean="0">
                <a:solidFill>
                  <a:srgbClr val="0070C0"/>
                </a:solidFill>
                <a:cs typeface="Calibri" panose="020F0502020204030204" pitchFamily="34" charset="0"/>
              </a:rPr>
              <a:t> Monitor:</a:t>
            </a:r>
            <a:endParaRPr lang="en-US" sz="2200" b="1" u="sng" dirty="0">
              <a:solidFill>
                <a:srgbClr val="0070C0"/>
              </a:solidFill>
              <a:cs typeface="Calibri" panose="020F0502020204030204" pitchFamily="34" charset="0"/>
            </a:endParaRP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b="1" dirty="0" smtClean="0"/>
              <a:t>OP developer allocated</a:t>
            </a:r>
            <a:r>
              <a:rPr lang="en-US" dirty="0" smtClean="0"/>
              <a:t>. Work </a:t>
            </a:r>
            <a:r>
              <a:rPr lang="en-US" b="1" dirty="0" smtClean="0"/>
              <a:t>not yet started.</a:t>
            </a:r>
          </a:p>
          <a:p>
            <a:pPr marL="630238" lvl="1" indent="-173038">
              <a:buClr>
                <a:schemeClr val="tx1"/>
              </a:buClr>
              <a:buFont typeface="Arial" panose="020B0604020202020204" pitchFamily="34" charset="0"/>
              <a:buChar char="•"/>
            </a:pPr>
            <a:r>
              <a:rPr lang="en-US" dirty="0" smtClean="0"/>
              <a:t>Display </a:t>
            </a:r>
            <a:r>
              <a:rPr lang="en-US" dirty="0"/>
              <a:t>of H</a:t>
            </a:r>
            <a:r>
              <a:rPr lang="en-US" baseline="30000" dirty="0"/>
              <a:t>0</a:t>
            </a:r>
            <a:r>
              <a:rPr lang="en-US" dirty="0"/>
              <a:t>/H</a:t>
            </a:r>
            <a:r>
              <a:rPr lang="en-US" baseline="30000" dirty="0"/>
              <a:t>-</a:t>
            </a:r>
            <a:r>
              <a:rPr lang="en-US" dirty="0"/>
              <a:t> signal for the 4 rings over a variable period of </a:t>
            </a:r>
            <a:r>
              <a:rPr lang="en-US" dirty="0" smtClean="0"/>
              <a:t>time.</a:t>
            </a:r>
          </a:p>
          <a:p>
            <a:pPr marL="630238" lvl="1" indent="-173038">
              <a:buClr>
                <a:schemeClr val="tx1"/>
              </a:buClr>
              <a:buFont typeface="Arial" panose="020B0604020202020204" pitchFamily="34" charset="0"/>
              <a:buChar char="•"/>
            </a:pPr>
            <a:r>
              <a:rPr lang="en-US" dirty="0" smtClean="0"/>
              <a:t>Display </a:t>
            </a:r>
            <a:r>
              <a:rPr lang="en-US" dirty="0"/>
              <a:t>thresholds for degraded performance and stripping foil failure</a:t>
            </a:r>
            <a:r>
              <a:rPr lang="en-US" dirty="0" smtClean="0"/>
              <a:t>.</a:t>
            </a:r>
            <a:endParaRPr lang="en-US" dirty="0"/>
          </a:p>
        </p:txBody>
      </p:sp>
      <p:sp>
        <p:nvSpPr>
          <p:cNvPr id="11" name="Rectangle 10"/>
          <p:cNvSpPr/>
          <p:nvPr/>
        </p:nvSpPr>
        <p:spPr>
          <a:xfrm>
            <a:off x="244668" y="2174840"/>
            <a:ext cx="11714922" cy="1646605"/>
          </a:xfrm>
          <a:prstGeom prst="rect">
            <a:avLst/>
          </a:prstGeom>
        </p:spPr>
        <p:txBody>
          <a:bodyPr wrap="square">
            <a:spAutoFit/>
          </a:bodyPr>
          <a:lstStyle/>
          <a:p>
            <a:r>
              <a:rPr lang="en-US" sz="2200" b="1" u="sng" dirty="0" err="1" smtClean="0">
                <a:solidFill>
                  <a:srgbClr val="0070C0"/>
                </a:solidFill>
                <a:cs typeface="Calibri" panose="020F0502020204030204" pitchFamily="34" charset="0"/>
              </a:rPr>
              <a:t>Wirescanner</a:t>
            </a:r>
            <a:r>
              <a:rPr lang="en-US" sz="2200" b="1" u="sng" dirty="0" smtClean="0">
                <a:solidFill>
                  <a:srgbClr val="0070C0"/>
                </a:solidFill>
                <a:cs typeface="Calibri" panose="020F0502020204030204" pitchFamily="34" charset="0"/>
              </a:rPr>
              <a:t>:</a:t>
            </a:r>
            <a:endParaRPr lang="en-US" sz="2200" b="1" u="sng" dirty="0">
              <a:solidFill>
                <a:srgbClr val="0070C0"/>
              </a:solidFill>
              <a:cs typeface="Calibri" panose="020F0502020204030204" pitchFamily="34" charset="0"/>
            </a:endParaRP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b="1" dirty="0" smtClean="0"/>
              <a:t>OP developer </a:t>
            </a:r>
            <a:r>
              <a:rPr lang="en-US" dirty="0" smtClean="0"/>
              <a:t>allocated. </a:t>
            </a:r>
            <a:r>
              <a:rPr lang="en-US" dirty="0"/>
              <a:t>Work </a:t>
            </a:r>
            <a:r>
              <a:rPr lang="en-US" b="1" dirty="0"/>
              <a:t>not yet started</a:t>
            </a:r>
            <a:r>
              <a:rPr lang="en-US" dirty="0"/>
              <a:t>.</a:t>
            </a:r>
            <a:endParaRPr lang="en-US" dirty="0" smtClean="0"/>
          </a:p>
          <a:p>
            <a:pPr marL="630238" lvl="1" indent="-173038">
              <a:buClr>
                <a:schemeClr val="tx1"/>
              </a:buClr>
              <a:buFont typeface="Arial" panose="020B0604020202020204" pitchFamily="34" charset="0"/>
              <a:buChar char="•"/>
            </a:pPr>
            <a:r>
              <a:rPr lang="en-US" dirty="0" smtClean="0"/>
              <a:t>Same application for PSB and PS. In PSB we will </a:t>
            </a:r>
            <a:r>
              <a:rPr lang="en-US" b="1" dirty="0" smtClean="0"/>
              <a:t>also maintain the old WS equipment and application</a:t>
            </a:r>
            <a:r>
              <a:rPr lang="en-US" dirty="0" smtClean="0"/>
              <a:t>.</a:t>
            </a:r>
          </a:p>
          <a:p>
            <a:pPr marL="630238" lvl="1" indent="-173038">
              <a:buClr>
                <a:schemeClr val="tx1"/>
              </a:buClr>
              <a:buFont typeface="Arial" panose="020B0604020202020204" pitchFamily="34" charset="0"/>
              <a:buChar char="•"/>
            </a:pPr>
            <a:r>
              <a:rPr lang="en-US" dirty="0" smtClean="0"/>
              <a:t>Automatic logging for LHC quality tracking.</a:t>
            </a:r>
          </a:p>
          <a:p>
            <a:pPr marL="630238" lvl="1" indent="-173038">
              <a:buClr>
                <a:schemeClr val="tx1"/>
              </a:buClr>
              <a:buFont typeface="Arial" panose="020B0604020202020204" pitchFamily="34" charset="0"/>
              <a:buChar char="•"/>
            </a:pPr>
            <a:r>
              <a:rPr lang="en-US" dirty="0" smtClean="0"/>
              <a:t>Deconvolution with tomogram, if needed.</a:t>
            </a:r>
            <a:endParaRPr lang="en-US" dirty="0"/>
          </a:p>
        </p:txBody>
      </p:sp>
      <p:sp>
        <p:nvSpPr>
          <p:cNvPr id="12" name="Rectangle 11"/>
          <p:cNvSpPr/>
          <p:nvPr/>
        </p:nvSpPr>
        <p:spPr>
          <a:xfrm>
            <a:off x="244668" y="3912200"/>
            <a:ext cx="11714922" cy="1061829"/>
          </a:xfrm>
          <a:prstGeom prst="rect">
            <a:avLst/>
          </a:prstGeom>
        </p:spPr>
        <p:txBody>
          <a:bodyPr wrap="square">
            <a:spAutoFit/>
          </a:bodyPr>
          <a:lstStyle/>
          <a:p>
            <a:r>
              <a:rPr lang="en-US" sz="2200" b="1" u="sng" dirty="0" smtClean="0">
                <a:solidFill>
                  <a:srgbClr val="0070C0"/>
                </a:solidFill>
                <a:cs typeface="Calibri" panose="020F0502020204030204" pitchFamily="34" charset="0"/>
              </a:rPr>
              <a:t>Diamond BLM:</a:t>
            </a:r>
            <a:endParaRPr lang="en-US" sz="2200" b="1" u="sng" dirty="0">
              <a:solidFill>
                <a:srgbClr val="0070C0"/>
              </a:solidFill>
              <a:cs typeface="Calibri" panose="020F0502020204030204" pitchFamily="34" charset="0"/>
            </a:endParaRP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b="1" dirty="0" smtClean="0"/>
              <a:t>OP developer allocated, if an application is needed</a:t>
            </a:r>
            <a:r>
              <a:rPr lang="en-US" dirty="0" smtClean="0"/>
              <a:t>. </a:t>
            </a:r>
          </a:p>
          <a:p>
            <a:pPr marL="630238" lvl="1" indent="-173038">
              <a:buClr>
                <a:schemeClr val="tx1"/>
              </a:buClr>
              <a:buFont typeface="Arial" panose="020B0604020202020204" pitchFamily="34" charset="0"/>
              <a:buChar char="•"/>
            </a:pPr>
            <a:r>
              <a:rPr lang="en-US" dirty="0" smtClean="0"/>
              <a:t>Waiting for summer as decision point to know if BI could provide an acquisition system + FESA.</a:t>
            </a:r>
          </a:p>
        </p:txBody>
      </p:sp>
      <p:sp>
        <p:nvSpPr>
          <p:cNvPr id="13" name="Rectangle 12"/>
          <p:cNvSpPr/>
          <p:nvPr/>
        </p:nvSpPr>
        <p:spPr>
          <a:xfrm>
            <a:off x="237048" y="5070440"/>
            <a:ext cx="11714922" cy="1061829"/>
          </a:xfrm>
          <a:prstGeom prst="rect">
            <a:avLst/>
          </a:prstGeom>
        </p:spPr>
        <p:txBody>
          <a:bodyPr wrap="square">
            <a:spAutoFit/>
          </a:bodyPr>
          <a:lstStyle/>
          <a:p>
            <a:r>
              <a:rPr lang="en-US" sz="2200" b="1" u="sng" dirty="0" smtClean="0">
                <a:solidFill>
                  <a:srgbClr val="0070C0"/>
                </a:solidFill>
                <a:cs typeface="Calibri" panose="020F0502020204030204" pitchFamily="34" charset="0"/>
              </a:rPr>
              <a:t>Tune/Chroma Measurement:</a:t>
            </a:r>
            <a:endParaRPr lang="en-US" sz="2200" b="1" u="sng" dirty="0">
              <a:solidFill>
                <a:srgbClr val="0070C0"/>
              </a:solidFill>
              <a:cs typeface="Calibri" panose="020F0502020204030204" pitchFamily="34" charset="0"/>
            </a:endParaRP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US" dirty="0" smtClean="0"/>
              <a:t>By the end of the year, BI plans to renew the FESA for </a:t>
            </a:r>
            <a:r>
              <a:rPr lang="en-US" dirty="0" smtClean="0"/>
              <a:t>tune/</a:t>
            </a:r>
            <a:r>
              <a:rPr lang="en-US" dirty="0" err="1" smtClean="0"/>
              <a:t>quadrupolar</a:t>
            </a:r>
            <a:r>
              <a:rPr lang="en-US" dirty="0" smtClean="0"/>
              <a:t>/</a:t>
            </a:r>
            <a:r>
              <a:rPr lang="en-US" dirty="0" err="1" smtClean="0"/>
              <a:t>chroma</a:t>
            </a:r>
            <a:r>
              <a:rPr lang="en-US" dirty="0" smtClean="0"/>
              <a:t> </a:t>
            </a:r>
            <a:r>
              <a:rPr lang="en-US" dirty="0" smtClean="0"/>
              <a:t>measurement.</a:t>
            </a:r>
          </a:p>
          <a:p>
            <a:pPr marL="630238" lvl="1" indent="-173038">
              <a:buClr>
                <a:schemeClr val="tx1"/>
              </a:buClr>
              <a:buFont typeface="Arial" panose="020B0604020202020204" pitchFamily="34" charset="0"/>
              <a:buChar char="•"/>
            </a:pPr>
            <a:r>
              <a:rPr lang="en-US" dirty="0" smtClean="0"/>
              <a:t>The </a:t>
            </a:r>
            <a:r>
              <a:rPr lang="en-US" b="1" dirty="0" smtClean="0"/>
              <a:t>development could realistically start only next year</a:t>
            </a:r>
            <a:r>
              <a:rPr lang="en-US" dirty="0" smtClean="0"/>
              <a:t>.</a:t>
            </a:r>
          </a:p>
        </p:txBody>
      </p:sp>
      <p:sp>
        <p:nvSpPr>
          <p:cNvPr id="5" name="Slide Number Placeholder 4"/>
          <p:cNvSpPr>
            <a:spLocks noGrp="1"/>
          </p:cNvSpPr>
          <p:nvPr>
            <p:ph type="sldNum" sz="quarter" idx="12"/>
          </p:nvPr>
        </p:nvSpPr>
        <p:spPr/>
        <p:txBody>
          <a:bodyPr/>
          <a:lstStyle/>
          <a:p>
            <a:fld id="{633CC1A6-AE81-4220-97E8-2DBAC9DABC59}" type="slidenum">
              <a:rPr lang="en-GB" smtClean="0"/>
              <a:pPr/>
              <a:t>12</a:t>
            </a:fld>
            <a:endParaRPr lang="en-GB" dirty="0" smtClean="0"/>
          </a:p>
        </p:txBody>
      </p:sp>
    </p:spTree>
    <p:extLst>
      <p:ext uri="{BB962C8B-B14F-4D97-AF65-F5344CB8AC3E}">
        <p14:creationId xmlns:p14="http://schemas.microsoft.com/office/powerpoint/2010/main" val="3564791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Others (I)</a:t>
            </a:r>
            <a:endParaRPr lang="en-US" sz="4400" dirty="0">
              <a:effectLst/>
              <a:latin typeface="+mn-lt"/>
            </a:endParaRPr>
          </a:p>
        </p:txBody>
      </p:sp>
      <p:sp>
        <p:nvSpPr>
          <p:cNvPr id="4" name="Rectangle 3"/>
          <p:cNvSpPr/>
          <p:nvPr/>
        </p:nvSpPr>
        <p:spPr>
          <a:xfrm>
            <a:off x="309438" y="685130"/>
            <a:ext cx="11714922" cy="2846933"/>
          </a:xfrm>
          <a:prstGeom prst="rect">
            <a:avLst/>
          </a:prstGeom>
        </p:spPr>
        <p:txBody>
          <a:bodyPr wrap="square">
            <a:spAutoFit/>
          </a:bodyPr>
          <a:lstStyle/>
          <a:p>
            <a:r>
              <a:rPr lang="en-US" sz="2200" b="1" u="sng" dirty="0" smtClean="0">
                <a:solidFill>
                  <a:srgbClr val="0070C0"/>
                </a:solidFill>
                <a:cs typeface="Calibri" panose="020F0502020204030204" pitchFamily="34" charset="0"/>
              </a:rPr>
              <a:t>LLRF:</a:t>
            </a:r>
            <a:endParaRPr lang="en-US" sz="2200" b="1" u="sng" dirty="0">
              <a:solidFill>
                <a:srgbClr val="0070C0"/>
              </a:solidFill>
              <a:cs typeface="Calibri" panose="020F0502020204030204" pitchFamily="34" charset="0"/>
            </a:endParaRP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Font typeface="Arial" panose="020B0604020202020204" pitchFamily="34" charset="0"/>
              <a:buChar char="•"/>
            </a:pPr>
            <a:r>
              <a:rPr lang="en-GB" dirty="0" smtClean="0"/>
              <a:t>The </a:t>
            </a:r>
            <a:r>
              <a:rPr lang="en-GB" b="1" dirty="0" smtClean="0"/>
              <a:t>LLRF</a:t>
            </a:r>
            <a:r>
              <a:rPr lang="en-GB" dirty="0" smtClean="0"/>
              <a:t> </a:t>
            </a:r>
            <a:r>
              <a:rPr lang="en-GB" dirty="0"/>
              <a:t>will move to a </a:t>
            </a:r>
            <a:r>
              <a:rPr lang="en-GB" b="1" dirty="0"/>
              <a:t>5 motherboard system</a:t>
            </a:r>
            <a:r>
              <a:rPr lang="en-GB" dirty="0"/>
              <a:t>, including brand </a:t>
            </a:r>
            <a:r>
              <a:rPr lang="en-GB" b="1" dirty="0"/>
              <a:t>new </a:t>
            </a:r>
            <a:r>
              <a:rPr lang="en-GB" b="1" dirty="0" smtClean="0"/>
              <a:t>FW </a:t>
            </a:r>
            <a:r>
              <a:rPr lang="en-GB" b="1" dirty="0"/>
              <a:t>to control and drive the </a:t>
            </a:r>
            <a:r>
              <a:rPr lang="en-GB" b="1" dirty="0" err="1"/>
              <a:t>Finemet</a:t>
            </a:r>
            <a:r>
              <a:rPr lang="en-GB" b="1" dirty="0"/>
              <a:t> </a:t>
            </a:r>
            <a:r>
              <a:rPr lang="en-GB" b="1" dirty="0" smtClean="0"/>
              <a:t>hardware</a:t>
            </a:r>
            <a:r>
              <a:rPr lang="en-GB" dirty="0" smtClean="0"/>
              <a:t>.</a:t>
            </a:r>
          </a:p>
          <a:p>
            <a:pPr marL="630238" lvl="1" indent="-173038">
              <a:buFont typeface="Arial" panose="020B0604020202020204" pitchFamily="34" charset="0"/>
              <a:buChar char="•"/>
            </a:pPr>
            <a:endParaRPr lang="en-GB" sz="400" dirty="0" smtClean="0"/>
          </a:p>
          <a:p>
            <a:pPr marL="630238" lvl="1" indent="-173038">
              <a:buFont typeface="Arial" panose="020B0604020202020204" pitchFamily="34" charset="0"/>
              <a:buChar char="•"/>
            </a:pPr>
            <a:r>
              <a:rPr lang="en-GB" dirty="0" smtClean="0"/>
              <a:t>New </a:t>
            </a:r>
            <a:r>
              <a:rPr lang="en-GB" dirty="0"/>
              <a:t>FESA classes, knobs, low level synoptic, OASIS &amp; sampler signals will be deployed to control the RF system for each ring, including the spare low level crate maintained in parallel on ring </a:t>
            </a:r>
            <a:r>
              <a:rPr lang="en-GB" dirty="0" smtClean="0"/>
              <a:t>4.</a:t>
            </a:r>
          </a:p>
          <a:p>
            <a:pPr marL="630238" lvl="1" indent="-173038">
              <a:buFont typeface="Arial" panose="020B0604020202020204" pitchFamily="34" charset="0"/>
              <a:buChar char="•"/>
            </a:pPr>
            <a:endParaRPr lang="en-GB" sz="400" dirty="0" smtClean="0"/>
          </a:p>
          <a:p>
            <a:pPr marL="630238" lvl="1" indent="-173038">
              <a:buFont typeface="Arial" panose="020B0604020202020204" pitchFamily="34" charset="0"/>
              <a:buChar char="•"/>
            </a:pPr>
            <a:r>
              <a:rPr lang="en-GB" b="1" dirty="0" smtClean="0"/>
              <a:t>Distributed </a:t>
            </a:r>
            <a:r>
              <a:rPr lang="en-GB" b="1" dirty="0"/>
              <a:t>cavity approach via software </a:t>
            </a:r>
            <a:r>
              <a:rPr lang="en-GB" dirty="0"/>
              <a:t>to be readied for start of commissioning, so all 3 cavities can be programmed with the required proportion of each harmonic used.</a:t>
            </a:r>
            <a:endParaRPr lang="en-GB" dirty="0"/>
          </a:p>
          <a:p>
            <a:r>
              <a:rPr lang="en-GB" dirty="0"/>
              <a:t> </a:t>
            </a:r>
            <a:endParaRPr lang="en-GB" dirty="0"/>
          </a:p>
          <a:p>
            <a:pPr marL="630238" lvl="1" indent="-173038">
              <a:buClr>
                <a:schemeClr val="tx1"/>
              </a:buClr>
              <a:buFont typeface="Arial" panose="020B0604020202020204" pitchFamily="34" charset="0"/>
              <a:buChar char="•"/>
            </a:pPr>
            <a:endParaRPr lang="en-US" dirty="0" smtClean="0"/>
          </a:p>
          <a:p>
            <a:pPr marL="630238" lvl="1" indent="-173038">
              <a:buClr>
                <a:schemeClr val="tx1"/>
              </a:buClr>
              <a:buFont typeface="Arial" panose="020B0604020202020204" pitchFamily="34" charset="0"/>
              <a:buChar char="•"/>
            </a:pPr>
            <a:endParaRPr lang="en-GB" dirty="0"/>
          </a:p>
        </p:txBody>
      </p:sp>
      <p:sp>
        <p:nvSpPr>
          <p:cNvPr id="21" name="Rectangle 20"/>
          <p:cNvSpPr/>
          <p:nvPr/>
        </p:nvSpPr>
        <p:spPr>
          <a:xfrm>
            <a:off x="237048" y="3093050"/>
            <a:ext cx="11718732" cy="2939266"/>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Transverse </a:t>
            </a:r>
            <a:r>
              <a:rPr lang="en-US" sz="2200" b="1" u="sng" dirty="0" err="1" smtClean="0">
                <a:solidFill>
                  <a:srgbClr val="0070C0"/>
                </a:solidFill>
                <a:latin typeface="Calibri" panose="020F0502020204030204" pitchFamily="34" charset="0"/>
                <a:cs typeface="Calibri" panose="020F0502020204030204" pitchFamily="34" charset="0"/>
              </a:rPr>
              <a:t>FeedBack</a:t>
            </a:r>
            <a:r>
              <a:rPr lang="en-US" sz="2200" b="1" u="sng" dirty="0" smtClean="0">
                <a:solidFill>
                  <a:srgbClr val="0070C0"/>
                </a:solidFill>
                <a:latin typeface="Calibri" panose="020F0502020204030204" pitchFamily="34" charset="0"/>
                <a:cs typeface="Calibri" panose="020F0502020204030204" pitchFamily="34" charset="0"/>
              </a:rPr>
              <a:t>:</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Commissioning of the new damping system in 2018</a:t>
            </a:r>
            <a:r>
              <a:rPr lang="en-US" dirty="0" smtClean="0">
                <a:latin typeface="Calibri" panose="020F0502020204030204" pitchFamily="34" charset="0"/>
                <a:cs typeface="Calibri" panose="020F0502020204030204" pitchFamily="34" charset="0"/>
              </a:rPr>
              <a:t>:</a:t>
            </a: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Managed to systematically accelerate the highest intense beam in the PSB.</a:t>
            </a:r>
          </a:p>
          <a:p>
            <a:pPr marL="557213" lvl="1" indent="-214313">
              <a:buFont typeface="Arial" panose="020B0604020202020204" pitchFamily="34" charset="0"/>
              <a:buChar char="•"/>
            </a:pPr>
            <a:endParaRPr lang="en-US" sz="4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Did NOT commission additional features</a:t>
            </a:r>
            <a:r>
              <a:rPr lang="en-US" dirty="0" smtClean="0">
                <a:latin typeface="Calibri" panose="020F0502020204030204" pitchFamily="34" charset="0"/>
                <a:cs typeface="Calibri" panose="020F0502020204030204" pitchFamily="34" charset="0"/>
              </a:rPr>
              <a:t> like transverse blow-up</a:t>
            </a:r>
          </a:p>
          <a:p>
            <a:pPr marL="557213" lvl="1" indent="-214313">
              <a:buFont typeface="Arial" panose="020B0604020202020204" pitchFamily="34" charset="0"/>
              <a:buChar char="•"/>
            </a:pPr>
            <a:endParaRPr lang="en-US" sz="400"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Old system still kept as a backup</a:t>
            </a:r>
            <a:r>
              <a:rPr lang="en-US" dirty="0" smtClean="0">
                <a:latin typeface="Calibri" panose="020F0502020204030204" pitchFamily="34" charset="0"/>
                <a:cs typeface="Calibri" panose="020F0502020204030204" pitchFamily="34" charset="0"/>
              </a:rPr>
              <a:t>:</a:t>
            </a: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Due to GM eradication, </a:t>
            </a:r>
            <a:r>
              <a:rPr lang="en-US" b="1" dirty="0" smtClean="0">
                <a:latin typeface="Calibri" panose="020F0502020204030204" pitchFamily="34" charset="0"/>
                <a:cs typeface="Calibri" panose="020F0502020204030204" pitchFamily="34" charset="0"/>
              </a:rPr>
              <a:t>OP developed a new inspector-based application to control the old TFB</a:t>
            </a:r>
            <a:r>
              <a:rPr lang="en-US" dirty="0" smtClean="0">
                <a:latin typeface="Calibri" panose="020F0502020204030204" pitchFamily="34" charset="0"/>
                <a:cs typeface="Calibri" panose="020F0502020204030204" pitchFamily="34" charset="0"/>
              </a:rPr>
              <a:t> system using its updated control.</a:t>
            </a:r>
          </a:p>
          <a:p>
            <a:pPr marL="1014413" lvl="2" indent="-214313">
              <a:buFont typeface="Arial" panose="020B0604020202020204" pitchFamily="34" charset="0"/>
              <a:buChar char="•"/>
            </a:pPr>
            <a:endParaRPr lang="en-US" sz="4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KNOBS</a:t>
            </a:r>
            <a:r>
              <a:rPr lang="en-US" dirty="0" smtClean="0">
                <a:latin typeface="Calibri" panose="020F0502020204030204" pitchFamily="34" charset="0"/>
                <a:cs typeface="Calibri" panose="020F0502020204030204" pitchFamily="34" charset="0"/>
              </a:rPr>
              <a:t> are currently the baseline solution for controlling the new TFB.</a:t>
            </a:r>
          </a:p>
          <a:p>
            <a:pPr marL="1014413" lvl="2"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If time and resources allow, OP/RF may develop a dedicated application. </a:t>
            </a:r>
            <a:endParaRPr lang="en-GB" b="1" dirty="0" smtClean="0"/>
          </a:p>
        </p:txBody>
      </p:sp>
      <p:sp>
        <p:nvSpPr>
          <p:cNvPr id="5" name="Slide Number Placeholder 4"/>
          <p:cNvSpPr>
            <a:spLocks noGrp="1"/>
          </p:cNvSpPr>
          <p:nvPr>
            <p:ph type="sldNum" sz="quarter" idx="12"/>
          </p:nvPr>
        </p:nvSpPr>
        <p:spPr/>
        <p:txBody>
          <a:bodyPr/>
          <a:lstStyle/>
          <a:p>
            <a:fld id="{633CC1A6-AE81-4220-97E8-2DBAC9DABC59}" type="slidenum">
              <a:rPr lang="en-GB" smtClean="0"/>
              <a:pPr/>
              <a:t>13</a:t>
            </a:fld>
            <a:endParaRPr lang="en-GB" dirty="0" smtClean="0"/>
          </a:p>
        </p:txBody>
      </p:sp>
    </p:spTree>
    <p:extLst>
      <p:ext uri="{BB962C8B-B14F-4D97-AF65-F5344CB8AC3E}">
        <p14:creationId xmlns:p14="http://schemas.microsoft.com/office/powerpoint/2010/main" val="2110459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Others (II)</a:t>
            </a:r>
            <a:endParaRPr lang="en-US" sz="4400" dirty="0">
              <a:effectLst/>
              <a:latin typeface="+mn-lt"/>
            </a:endParaRPr>
          </a:p>
        </p:txBody>
      </p:sp>
      <p:sp>
        <p:nvSpPr>
          <p:cNvPr id="21" name="Rectangle 20"/>
          <p:cNvSpPr/>
          <p:nvPr/>
        </p:nvSpPr>
        <p:spPr>
          <a:xfrm>
            <a:off x="237048" y="909920"/>
            <a:ext cx="11718732" cy="1154162"/>
          </a:xfrm>
          <a:prstGeom prst="rect">
            <a:avLst/>
          </a:prstGeom>
        </p:spPr>
        <p:txBody>
          <a:bodyPr wrap="square">
            <a:spAutoFit/>
          </a:bodyPr>
          <a:lstStyle/>
          <a:p>
            <a:r>
              <a:rPr lang="en-US" sz="2200" b="1" u="sng" dirty="0" err="1" smtClean="0">
                <a:solidFill>
                  <a:srgbClr val="0070C0"/>
                </a:solidFill>
                <a:latin typeface="Calibri" panose="020F0502020204030204" pitchFamily="34" charset="0"/>
                <a:cs typeface="Calibri" panose="020F0502020204030204" pitchFamily="34" charset="0"/>
              </a:rPr>
              <a:t>Tomoscope</a:t>
            </a:r>
            <a:r>
              <a:rPr lang="en-US" sz="2200" b="1" u="sng" dirty="0" smtClean="0">
                <a:solidFill>
                  <a:srgbClr val="0070C0"/>
                </a:solidFill>
                <a:latin typeface="Calibri" panose="020F0502020204030204" pitchFamily="34" charset="0"/>
                <a:cs typeface="Calibri" panose="020F0502020204030204" pitchFamily="34" charset="0"/>
              </a:rPr>
              <a:t>:</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Current </a:t>
            </a:r>
            <a:r>
              <a:rPr lang="en-US" b="1" dirty="0" smtClean="0">
                <a:latin typeface="Calibri" panose="020F0502020204030204" pitchFamily="34" charset="0"/>
                <a:cs typeface="Calibri" panose="020F0502020204030204" pitchFamily="34" charset="0"/>
              </a:rPr>
              <a:t>FORTRAN-based implementation of tomography would work just as fine post-LS2</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endParaRPr lang="en-US" sz="4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Because of maintenance considerations, </a:t>
            </a:r>
            <a:r>
              <a:rPr lang="en-US" b="1" dirty="0" smtClean="0">
                <a:latin typeface="Calibri" panose="020F0502020204030204" pitchFamily="34" charset="0"/>
                <a:cs typeface="Calibri" panose="020F0502020204030204" pitchFamily="34" charset="0"/>
              </a:rPr>
              <a:t>RF is looking into re-writing the tomographic algorithm in C++</a:t>
            </a:r>
            <a:r>
              <a:rPr lang="en-US" dirty="0" smtClean="0">
                <a:latin typeface="Calibri" panose="020F0502020204030204" pitchFamily="34" charset="0"/>
                <a:cs typeface="Calibri" panose="020F0502020204030204" pitchFamily="34" charset="0"/>
              </a:rPr>
              <a:t>.</a:t>
            </a:r>
            <a:r>
              <a:rPr lang="en-US" b="1" dirty="0" smtClean="0">
                <a:latin typeface="Calibri" panose="020F0502020204030204" pitchFamily="34" charset="0"/>
                <a:cs typeface="Calibri" panose="020F0502020204030204" pitchFamily="34" charset="0"/>
              </a:rPr>
              <a:t> </a:t>
            </a:r>
            <a:endParaRPr lang="en-GB" dirty="0" smtClean="0"/>
          </a:p>
        </p:txBody>
      </p:sp>
      <p:sp>
        <p:nvSpPr>
          <p:cNvPr id="5" name="Rectangle 4"/>
          <p:cNvSpPr/>
          <p:nvPr/>
        </p:nvSpPr>
        <p:spPr>
          <a:xfrm>
            <a:off x="240858" y="2125310"/>
            <a:ext cx="11718732" cy="1338828"/>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Tune Control:</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Discussion started with ABP in 2018 about using </a:t>
            </a:r>
            <a:r>
              <a:rPr lang="en-US" b="1" dirty="0" smtClean="0">
                <a:latin typeface="Calibri" panose="020F0502020204030204" pitchFamily="34" charset="0"/>
                <a:cs typeface="Calibri" panose="020F0502020204030204" pitchFamily="34" charset="0"/>
              </a:rPr>
              <a:t>MADX simulation </a:t>
            </a:r>
            <a:r>
              <a:rPr lang="en-US" dirty="0" smtClean="0">
                <a:latin typeface="Calibri" panose="020F0502020204030204" pitchFamily="34" charset="0"/>
                <a:cs typeface="Calibri" panose="020F0502020204030204" pitchFamily="34" charset="0"/>
              </a:rPr>
              <a:t>as input for the turning the knobs for the tune.</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Effect of QSTRIPs and BDL to be added to the linear optics.</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Only initial </a:t>
            </a:r>
            <a:r>
              <a:rPr lang="en-US" b="1" dirty="0" smtClean="0">
                <a:latin typeface="Calibri" panose="020F0502020204030204" pitchFamily="34" charset="0"/>
                <a:cs typeface="Calibri" panose="020F0502020204030204" pitchFamily="34" charset="0"/>
              </a:rPr>
              <a:t>discussion</a:t>
            </a:r>
            <a:r>
              <a:rPr lang="en-US" b="1" dirty="0" smtClean="0">
                <a:latin typeface="Calibri" panose="020F0502020204030204" pitchFamily="34" charset="0"/>
                <a:cs typeface="Calibri" panose="020F0502020204030204" pitchFamily="34" charset="0"/>
              </a:rPr>
              <a:t>s </a:t>
            </a:r>
            <a:r>
              <a:rPr lang="en-US" b="1" dirty="0" smtClean="0">
                <a:latin typeface="Calibri" panose="020F0502020204030204" pitchFamily="34" charset="0"/>
                <a:cs typeface="Calibri" panose="020F0502020204030204" pitchFamily="34" charset="0"/>
              </a:rPr>
              <a:t>done so far</a:t>
            </a:r>
            <a:r>
              <a:rPr lang="en-US" dirty="0" smtClean="0">
                <a:latin typeface="Calibri" panose="020F0502020204030204" pitchFamily="34" charset="0"/>
                <a:cs typeface="Calibri" panose="020F0502020204030204" pitchFamily="34" charset="0"/>
              </a:rPr>
              <a:t>. </a:t>
            </a:r>
            <a:endParaRPr lang="en-GB" dirty="0" smtClean="0"/>
          </a:p>
        </p:txBody>
      </p:sp>
      <p:sp>
        <p:nvSpPr>
          <p:cNvPr id="6" name="Rectangle 5"/>
          <p:cNvSpPr/>
          <p:nvPr/>
        </p:nvSpPr>
        <p:spPr>
          <a:xfrm>
            <a:off x="244668" y="3535010"/>
            <a:ext cx="11718732" cy="1338828"/>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YASP:</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Successful tests of the PSB-PS transfer + 1</a:t>
            </a:r>
            <a:r>
              <a:rPr lang="en-US" baseline="30000" dirty="0" smtClean="0">
                <a:latin typeface="Calibri" panose="020F0502020204030204" pitchFamily="34" charset="0"/>
                <a:cs typeface="Calibri" panose="020F0502020204030204" pitchFamily="34" charset="0"/>
              </a:rPr>
              <a:t>st</a:t>
            </a:r>
            <a:r>
              <a:rPr lang="en-US" dirty="0" smtClean="0">
                <a:latin typeface="Calibri" panose="020F0502020204030204" pitchFamily="34" charset="0"/>
                <a:cs typeface="Calibri" panose="020F0502020204030204" pitchFamily="34" charset="0"/>
              </a:rPr>
              <a:t> turn in PS.</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ABT+ABP to provide new optics for the injection in the PSB and extraction to PS</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Include </a:t>
            </a:r>
            <a:r>
              <a:rPr lang="en-US" b="1" dirty="0" smtClean="0">
                <a:latin typeface="Calibri" panose="020F0502020204030204" pitchFamily="34" charset="0"/>
                <a:cs typeface="Calibri" panose="020F0502020204030204" pitchFamily="34" charset="0"/>
              </a:rPr>
              <a:t>the steering to ISOLDE if possible</a:t>
            </a:r>
            <a:r>
              <a:rPr lang="en-US" dirty="0" smtClean="0">
                <a:latin typeface="Calibri" panose="020F0502020204030204" pitchFamily="34" charset="0"/>
                <a:cs typeface="Calibri" panose="020F0502020204030204" pitchFamily="34" charset="0"/>
              </a:rPr>
              <a:t>. New optics model available.</a:t>
            </a:r>
            <a:endParaRPr lang="en-GB" dirty="0" smtClean="0"/>
          </a:p>
        </p:txBody>
      </p:sp>
      <p:sp>
        <p:nvSpPr>
          <p:cNvPr id="7" name="Rectangle 6"/>
          <p:cNvSpPr/>
          <p:nvPr/>
        </p:nvSpPr>
        <p:spPr>
          <a:xfrm>
            <a:off x="248478" y="4887560"/>
            <a:ext cx="11718732" cy="1061829"/>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Interlock:</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SIS</a:t>
            </a:r>
            <a:r>
              <a:rPr lang="en-US" dirty="0" smtClean="0">
                <a:latin typeface="Calibri" panose="020F0502020204030204" pitchFamily="34" charset="0"/>
                <a:cs typeface="Calibri" panose="020F0502020204030204" pitchFamily="34" charset="0"/>
              </a:rPr>
              <a:t> implementation of new permits and adaptation old permits → </a:t>
            </a:r>
            <a:r>
              <a:rPr lang="en-US" b="1" dirty="0" smtClean="0">
                <a:latin typeface="Calibri" panose="020F0502020204030204" pitchFamily="34" charset="0"/>
                <a:cs typeface="Calibri" panose="020F0502020204030204" pitchFamily="34" charset="0"/>
              </a:rPr>
              <a:t>OP developer allocated.</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BIS monitoring</a:t>
            </a:r>
            <a:r>
              <a:rPr lang="en-US" dirty="0" smtClean="0">
                <a:latin typeface="Calibri" panose="020F0502020204030204" pitchFamily="34" charset="0"/>
                <a:cs typeface="Calibri" panose="020F0502020204030204" pitchFamily="34" charset="0"/>
              </a:rPr>
              <a:t>: Plan to </a:t>
            </a:r>
            <a:r>
              <a:rPr lang="en-US" b="1" dirty="0" smtClean="0">
                <a:latin typeface="Calibri" panose="020F0502020204030204" pitchFamily="34" charset="0"/>
                <a:cs typeface="Calibri" panose="020F0502020204030204" pitchFamily="34" charset="0"/>
              </a:rPr>
              <a:t>test </a:t>
            </a:r>
            <a:r>
              <a:rPr lang="en-US" b="1" dirty="0" err="1" smtClean="0">
                <a:latin typeface="Calibri" panose="020F0502020204030204" pitchFamily="34" charset="0"/>
                <a:cs typeface="Calibri" panose="020F0502020204030204" pitchFamily="34" charset="0"/>
              </a:rPr>
              <a:t>Jorg’s</a:t>
            </a:r>
            <a:r>
              <a:rPr lang="en-US" b="1" dirty="0" smtClean="0">
                <a:latin typeface="Calibri" panose="020F0502020204030204" pitchFamily="34" charset="0"/>
                <a:cs typeface="Calibri" panose="020F0502020204030204" pitchFamily="34" charset="0"/>
              </a:rPr>
              <a:t> application during LBE run</a:t>
            </a:r>
            <a:r>
              <a:rPr lang="en-US" dirty="0" smtClean="0">
                <a:latin typeface="Calibri" panose="020F0502020204030204" pitchFamily="34" charset="0"/>
                <a:cs typeface="Calibri" panose="020F0502020204030204" pitchFamily="34" charset="0"/>
              </a:rPr>
              <a:t>. To be implemented for the PSB as well.</a:t>
            </a:r>
            <a:endParaRPr lang="en-GB" dirty="0" smtClean="0"/>
          </a:p>
        </p:txBody>
      </p:sp>
      <p:sp>
        <p:nvSpPr>
          <p:cNvPr id="4" name="Slide Number Placeholder 3"/>
          <p:cNvSpPr>
            <a:spLocks noGrp="1"/>
          </p:cNvSpPr>
          <p:nvPr>
            <p:ph type="sldNum" sz="quarter" idx="12"/>
          </p:nvPr>
        </p:nvSpPr>
        <p:spPr/>
        <p:txBody>
          <a:bodyPr/>
          <a:lstStyle/>
          <a:p>
            <a:fld id="{633CC1A6-AE81-4220-97E8-2DBAC9DABC59}" type="slidenum">
              <a:rPr lang="en-GB" smtClean="0"/>
              <a:pPr/>
              <a:t>14</a:t>
            </a:fld>
            <a:endParaRPr lang="en-GB" dirty="0" smtClean="0"/>
          </a:p>
        </p:txBody>
      </p:sp>
    </p:spTree>
    <p:extLst>
      <p:ext uri="{BB962C8B-B14F-4D97-AF65-F5344CB8AC3E}">
        <p14:creationId xmlns:p14="http://schemas.microsoft.com/office/powerpoint/2010/main" val="14609186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Others (III)</a:t>
            </a:r>
            <a:endParaRPr lang="en-US" sz="4400" dirty="0">
              <a:effectLst/>
              <a:latin typeface="+mn-lt"/>
            </a:endParaRPr>
          </a:p>
        </p:txBody>
      </p:sp>
      <p:sp>
        <p:nvSpPr>
          <p:cNvPr id="21" name="Rectangle 20"/>
          <p:cNvSpPr/>
          <p:nvPr/>
        </p:nvSpPr>
        <p:spPr>
          <a:xfrm>
            <a:off x="237048" y="909920"/>
            <a:ext cx="11718732" cy="1061829"/>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Ring BPMs:</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Fully integrated in the PSB system. Commissioned last year.</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Critical equipment which needs to work from 1</a:t>
            </a:r>
            <a:r>
              <a:rPr lang="en-US" b="1" baseline="30000" dirty="0" smtClean="0">
                <a:latin typeface="Calibri" panose="020F0502020204030204" pitchFamily="34" charset="0"/>
                <a:cs typeface="Calibri" panose="020F0502020204030204" pitchFamily="34" charset="0"/>
              </a:rPr>
              <a:t>st</a:t>
            </a:r>
            <a:r>
              <a:rPr lang="en-US" b="1" dirty="0" smtClean="0">
                <a:latin typeface="Calibri" panose="020F0502020204030204" pitchFamily="34" charset="0"/>
                <a:cs typeface="Calibri" panose="020F0502020204030204" pitchFamily="34" charset="0"/>
              </a:rPr>
              <a:t> turn</a:t>
            </a:r>
            <a:r>
              <a:rPr lang="en-US" dirty="0" smtClean="0">
                <a:latin typeface="Calibri" panose="020F0502020204030204" pitchFamily="34" charset="0"/>
                <a:cs typeface="Calibri" panose="020F0502020204030204" pitchFamily="34" charset="0"/>
              </a:rPr>
              <a:t>.</a:t>
            </a:r>
            <a:endParaRPr lang="en-GB" dirty="0" smtClean="0"/>
          </a:p>
        </p:txBody>
      </p:sp>
      <p:sp>
        <p:nvSpPr>
          <p:cNvPr id="5" name="Rectangle 4"/>
          <p:cNvSpPr/>
          <p:nvPr/>
        </p:nvSpPr>
        <p:spPr>
          <a:xfrm>
            <a:off x="240858" y="2125310"/>
            <a:ext cx="11718732" cy="1061829"/>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Beam distribution:</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KNOBS to define height and angle at distributor entrance </a:t>
            </a:r>
            <a:r>
              <a:rPr lang="en-US" dirty="0" smtClean="0">
                <a:latin typeface="Calibri" panose="020F0502020204030204" pitchFamily="34" charset="0"/>
                <a:cs typeface="Calibri" panose="020F0502020204030204" pitchFamily="34" charset="0"/>
              </a:rPr>
              <a:t>and calculate the current of QNO30/40 and DVT30</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Task supported by the Setting Management WG</a:t>
            </a:r>
            <a:endParaRPr lang="en-GB" dirty="0" smtClean="0"/>
          </a:p>
        </p:txBody>
      </p:sp>
      <p:sp>
        <p:nvSpPr>
          <p:cNvPr id="6" name="Rectangle 5"/>
          <p:cNvSpPr/>
          <p:nvPr/>
        </p:nvSpPr>
        <p:spPr>
          <a:xfrm>
            <a:off x="244668" y="3535010"/>
            <a:ext cx="11718732" cy="1061829"/>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Injection/Extraction position/angle:</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Implementation of momentum scaling in LSA already done and tested in 2018.</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ABP/ABT to provide new coefficients for the updated optics.</a:t>
            </a:r>
            <a:endParaRPr lang="en-GB" b="1" dirty="0" smtClean="0"/>
          </a:p>
        </p:txBody>
      </p:sp>
      <p:sp>
        <p:nvSpPr>
          <p:cNvPr id="7" name="Rectangle 6"/>
          <p:cNvSpPr/>
          <p:nvPr/>
        </p:nvSpPr>
        <p:spPr>
          <a:xfrm>
            <a:off x="248478" y="4887560"/>
            <a:ext cx="11718732" cy="784830"/>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Logging:</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OP to review the signals to be logged in NXCALS.</a:t>
            </a:r>
            <a:endParaRPr lang="en-GB" dirty="0" smtClean="0"/>
          </a:p>
        </p:txBody>
      </p:sp>
      <p:sp>
        <p:nvSpPr>
          <p:cNvPr id="4" name="Slide Number Placeholder 3"/>
          <p:cNvSpPr>
            <a:spLocks noGrp="1"/>
          </p:cNvSpPr>
          <p:nvPr>
            <p:ph type="sldNum" sz="quarter" idx="12"/>
          </p:nvPr>
        </p:nvSpPr>
        <p:spPr/>
        <p:txBody>
          <a:bodyPr/>
          <a:lstStyle/>
          <a:p>
            <a:fld id="{633CC1A6-AE81-4220-97E8-2DBAC9DABC59}" type="slidenum">
              <a:rPr lang="en-GB" smtClean="0"/>
              <a:pPr/>
              <a:t>15</a:t>
            </a:fld>
            <a:endParaRPr lang="en-GB" dirty="0" smtClean="0"/>
          </a:p>
        </p:txBody>
      </p:sp>
    </p:spTree>
    <p:extLst>
      <p:ext uri="{BB962C8B-B14F-4D97-AF65-F5344CB8AC3E}">
        <p14:creationId xmlns:p14="http://schemas.microsoft.com/office/powerpoint/2010/main" val="3369760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Others (IV)</a:t>
            </a:r>
            <a:endParaRPr lang="en-US" sz="4400" dirty="0">
              <a:effectLst/>
              <a:latin typeface="+mn-lt"/>
            </a:endParaRPr>
          </a:p>
        </p:txBody>
      </p:sp>
      <p:sp>
        <p:nvSpPr>
          <p:cNvPr id="21" name="Rectangle 20"/>
          <p:cNvSpPr/>
          <p:nvPr/>
        </p:nvSpPr>
        <p:spPr>
          <a:xfrm>
            <a:off x="237048" y="909920"/>
            <a:ext cx="11718732" cy="4862870"/>
          </a:xfrm>
          <a:prstGeom prst="rect">
            <a:avLst/>
          </a:prstGeom>
        </p:spPr>
        <p:txBody>
          <a:bodyPr wrap="square">
            <a:spAutoFit/>
          </a:bodyPr>
          <a:lstStyle/>
          <a:p>
            <a:r>
              <a:rPr lang="en-US" sz="2200" b="1" u="sng" dirty="0" smtClean="0">
                <a:solidFill>
                  <a:srgbClr val="0070C0"/>
                </a:solidFill>
                <a:latin typeface="Calibri" panose="020F0502020204030204" pitchFamily="34" charset="0"/>
                <a:cs typeface="Calibri" panose="020F0502020204030204" pitchFamily="34" charset="0"/>
              </a:rPr>
              <a:t>Timing Renovation:</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a:latin typeface="Calibri" panose="020F0502020204030204" pitchFamily="34" charset="0"/>
                <a:cs typeface="Calibri" panose="020F0502020204030204" pitchFamily="34" charset="0"/>
              </a:rPr>
              <a:t>Ongoing </a:t>
            </a:r>
            <a:r>
              <a:rPr lang="en-US" dirty="0" smtClean="0">
                <a:latin typeface="Calibri" panose="020F0502020204030204" pitchFamily="34" charset="0"/>
                <a:cs typeface="Calibri" panose="020F0502020204030204" pitchFamily="34" charset="0"/>
              </a:rPr>
              <a:t>activity with </a:t>
            </a:r>
            <a:r>
              <a:rPr lang="en-US" b="1" dirty="0">
                <a:latin typeface="Calibri" panose="020F0502020204030204" pitchFamily="34" charset="0"/>
                <a:cs typeface="Calibri" panose="020F0502020204030204" pitchFamily="34" charset="0"/>
              </a:rPr>
              <a:t>RF, </a:t>
            </a:r>
            <a:r>
              <a:rPr lang="en-US" b="1" dirty="0" smtClean="0">
                <a:latin typeface="Calibri" panose="020F0502020204030204" pitchFamily="34" charset="0"/>
                <a:cs typeface="Calibri" panose="020F0502020204030204" pitchFamily="34" charset="0"/>
              </a:rPr>
              <a:t>OP and CO</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For </a:t>
            </a:r>
            <a:r>
              <a:rPr lang="en-US" b="1" dirty="0" smtClean="0">
                <a:latin typeface="Calibri" panose="020F0502020204030204" pitchFamily="34" charset="0"/>
                <a:cs typeface="Calibri" panose="020F0502020204030204" pitchFamily="34" charset="0"/>
              </a:rPr>
              <a:t>the IONs in LBE/LBS, </a:t>
            </a:r>
            <a:r>
              <a:rPr lang="en-US" dirty="0" smtClean="0">
                <a:latin typeface="Calibri" panose="020F0502020204030204" pitchFamily="34" charset="0"/>
                <a:cs typeface="Calibri" panose="020F0502020204030204" pitchFamily="34" charset="0"/>
              </a:rPr>
              <a:t>while running the H</a:t>
            </a:r>
            <a:r>
              <a:rPr lang="en-US" baseline="30000" dirty="0" smtClean="0">
                <a:latin typeface="Calibri" panose="020F0502020204030204" pitchFamily="34" charset="0"/>
                <a:cs typeface="Calibri" panose="020F0502020204030204" pitchFamily="34" charset="0"/>
              </a:rPr>
              <a:t>-</a:t>
            </a:r>
            <a:r>
              <a:rPr lang="en-US" dirty="0" smtClean="0">
                <a:latin typeface="Calibri" panose="020F0502020204030204" pitchFamily="34" charset="0"/>
                <a:cs typeface="Calibri" panose="020F0502020204030204" pitchFamily="34" charset="0"/>
              </a:rPr>
              <a:t> beam in the PSB, special tests are planned for Q3/Q4 of 2019.</a:t>
            </a:r>
          </a:p>
          <a:p>
            <a:pPr marL="1014413" lvl="2" indent="-214313">
              <a:buFont typeface="Arial" panose="020B0604020202020204" pitchFamily="34" charset="0"/>
              <a:buChar char="•"/>
            </a:pPr>
            <a:r>
              <a:rPr lang="en-GB" dirty="0" smtClean="0">
                <a:latin typeface="Calibri" panose="020F0502020204030204" pitchFamily="34" charset="0"/>
                <a:cs typeface="Calibri" panose="020F0502020204030204" pitchFamily="34" charset="0"/>
              </a:rPr>
              <a:t>In </a:t>
            </a:r>
            <a:r>
              <a:rPr lang="en-GB" dirty="0">
                <a:latin typeface="Calibri" panose="020F0502020204030204" pitchFamily="34" charset="0"/>
                <a:cs typeface="Calibri" panose="020F0502020204030204" pitchFamily="34" charset="0"/>
              </a:rPr>
              <a:t>July </a:t>
            </a:r>
            <a:r>
              <a:rPr lang="en-GB" dirty="0" smtClean="0">
                <a:latin typeface="Calibri" panose="020F0502020204030204" pitchFamily="34" charset="0"/>
                <a:cs typeface="Calibri" panose="020F0502020204030204" pitchFamily="34" charset="0"/>
              </a:rPr>
              <a:t>tests based on simulation</a:t>
            </a:r>
            <a:r>
              <a:rPr lang="en-GB" dirty="0">
                <a:latin typeface="Calibri" panose="020F0502020204030204" pitchFamily="34" charset="0"/>
                <a:cs typeface="Calibri" panose="020F0502020204030204" pitchFamily="34" charset="0"/>
              </a:rPr>
              <a:t>. </a:t>
            </a:r>
            <a:endParaRPr lang="en-GB" dirty="0" smtClean="0">
              <a:latin typeface="Calibri" panose="020F0502020204030204" pitchFamily="34" charset="0"/>
              <a:cs typeface="Calibri" panose="020F0502020204030204" pitchFamily="34" charset="0"/>
            </a:endParaRPr>
          </a:p>
          <a:p>
            <a:pPr marL="1014413" lvl="2" indent="-214313">
              <a:buFont typeface="Arial" panose="020B0604020202020204" pitchFamily="34" charset="0"/>
              <a:buChar char="•"/>
            </a:pPr>
            <a:r>
              <a:rPr lang="en-GB" dirty="0" smtClean="0">
                <a:latin typeface="Calibri" panose="020F0502020204030204" pitchFamily="34" charset="0"/>
                <a:cs typeface="Calibri" panose="020F0502020204030204" pitchFamily="34" charset="0"/>
              </a:rPr>
              <a:t>In September tests to be done during </a:t>
            </a:r>
            <a:r>
              <a:rPr lang="en-GB" dirty="0">
                <a:latin typeface="Calibri" panose="020F0502020204030204" pitchFamily="34" charset="0"/>
                <a:cs typeface="Calibri" panose="020F0502020204030204" pitchFamily="34" charset="0"/>
              </a:rPr>
              <a:t>the LBE run. </a:t>
            </a:r>
            <a:endParaRPr lang="en-GB" dirty="0" smtClean="0">
              <a:latin typeface="Calibri" panose="020F0502020204030204" pitchFamily="34" charset="0"/>
              <a:cs typeface="Calibri" panose="020F0502020204030204" pitchFamily="34" charset="0"/>
            </a:endParaRPr>
          </a:p>
          <a:p>
            <a:pPr marL="1014413" lvl="2" indent="-214313">
              <a:buFont typeface="Arial" panose="020B0604020202020204" pitchFamily="34" charset="0"/>
              <a:buChar char="•"/>
            </a:pPr>
            <a:r>
              <a:rPr lang="en-GB" dirty="0" smtClean="0">
                <a:latin typeface="Calibri" panose="020F0502020204030204" pitchFamily="34" charset="0"/>
                <a:cs typeface="Calibri" panose="020F0502020204030204" pitchFamily="34" charset="0"/>
              </a:rPr>
              <a:t>All </a:t>
            </a:r>
            <a:r>
              <a:rPr lang="en-GB" dirty="0">
                <a:latin typeface="Calibri" panose="020F0502020204030204" pitchFamily="34" charset="0"/>
                <a:cs typeface="Calibri" panose="020F0502020204030204" pitchFamily="34" charset="0"/>
              </a:rPr>
              <a:t>tests </a:t>
            </a:r>
            <a:r>
              <a:rPr lang="en-GB" dirty="0" smtClean="0">
                <a:latin typeface="Calibri" panose="020F0502020204030204" pitchFamily="34" charset="0"/>
                <a:cs typeface="Calibri" panose="020F0502020204030204" pitchFamily="34" charset="0"/>
              </a:rPr>
              <a:t>will be carried out with </a:t>
            </a:r>
            <a:r>
              <a:rPr lang="en-GB" b="1" dirty="0">
                <a:latin typeface="Calibri" panose="020F0502020204030204" pitchFamily="34" charset="0"/>
                <a:cs typeface="Calibri" panose="020F0502020204030204" pitchFamily="34" charset="0"/>
              </a:rPr>
              <a:t>TE-EPC</a:t>
            </a:r>
            <a:r>
              <a:rPr lang="en-GB" dirty="0">
                <a:latin typeface="Calibri" panose="020F0502020204030204" pitchFamily="34" charset="0"/>
                <a:cs typeface="Calibri" panose="020F0502020204030204" pitchFamily="34" charset="0"/>
              </a:rPr>
              <a:t> assistance.</a:t>
            </a:r>
            <a:endParaRPr lang="en-US" dirty="0">
              <a:latin typeface="Calibri" panose="020F0502020204030204" pitchFamily="34" charset="0"/>
              <a:cs typeface="Calibri" panose="020F0502020204030204" pitchFamily="34" charset="0"/>
            </a:endParaRPr>
          </a:p>
          <a:p>
            <a:endParaRPr lang="en-US" sz="2200" b="1" u="sng" dirty="0" smtClean="0">
              <a:solidFill>
                <a:srgbClr val="0070C0"/>
              </a:solidFill>
              <a:latin typeface="Calibri" panose="020F0502020204030204" pitchFamily="34" charset="0"/>
              <a:cs typeface="Calibri" panose="020F0502020204030204" pitchFamily="34" charset="0"/>
            </a:endParaRPr>
          </a:p>
          <a:p>
            <a:r>
              <a:rPr lang="en-US" sz="2200" b="1" u="sng" dirty="0" smtClean="0">
                <a:solidFill>
                  <a:srgbClr val="0070C0"/>
                </a:solidFill>
                <a:latin typeface="Calibri" panose="020F0502020204030204" pitchFamily="34" charset="0"/>
                <a:cs typeface="Calibri" panose="020F0502020204030204" pitchFamily="34" charset="0"/>
              </a:rPr>
              <a:t>Longitudinal Painting:</a:t>
            </a:r>
            <a:endParaRPr lang="en-US" sz="2200" b="1" u="sng" dirty="0">
              <a:solidFill>
                <a:srgbClr val="0070C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Ongoing discussion within </a:t>
            </a:r>
            <a:r>
              <a:rPr lang="en-US" b="1" dirty="0" smtClean="0">
                <a:latin typeface="Calibri" panose="020F0502020204030204" pitchFamily="34" charset="0"/>
                <a:cs typeface="Calibri" panose="020F0502020204030204" pitchFamily="34" charset="0"/>
              </a:rPr>
              <a:t>RF, ABP, ABT and OP</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b="1" dirty="0" smtClean="0">
                <a:latin typeface="Calibri" panose="020F0502020204030204" pitchFamily="34" charset="0"/>
                <a:cs typeface="Calibri" panose="020F0502020204030204" pitchFamily="34" charset="0"/>
              </a:rPr>
              <a:t>Basic implementation to be tested during the LBE run.</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Simulation (</a:t>
            </a:r>
            <a:r>
              <a:rPr lang="en-US" b="1" dirty="0" smtClean="0">
                <a:latin typeface="Calibri" panose="020F0502020204030204" pitchFamily="34" charset="0"/>
                <a:cs typeface="Calibri" panose="020F0502020204030204" pitchFamily="34" charset="0"/>
              </a:rPr>
              <a:t>ABP/ABT/RF</a:t>
            </a:r>
            <a:r>
              <a:rPr lang="en-US" dirty="0" smtClean="0">
                <a:latin typeface="Calibri" panose="020F0502020204030204" pitchFamily="34" charset="0"/>
                <a:cs typeface="Calibri" panose="020F0502020204030204" pitchFamily="34" charset="0"/>
              </a:rPr>
              <a:t>) to better understand the criticality of longitudinal painting for the production of high intensity beams.</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Based on the outcome of simulation and the LBE line tests, we will judge </a:t>
            </a:r>
            <a:r>
              <a:rPr lang="en-US" b="1" dirty="0" smtClean="0">
                <a:latin typeface="Calibri" panose="020F0502020204030204" pitchFamily="34" charset="0"/>
                <a:cs typeface="Calibri" panose="020F0502020204030204" pitchFamily="34" charset="0"/>
              </a:rPr>
              <a:t>IF/HOW</a:t>
            </a:r>
            <a:r>
              <a:rPr lang="en-US" dirty="0" smtClean="0">
                <a:latin typeface="Calibri" panose="020F0502020204030204" pitchFamily="34" charset="0"/>
                <a:cs typeface="Calibri" panose="020F0502020204030204" pitchFamily="34" charset="0"/>
              </a:rPr>
              <a:t> to integrate the longitudinal painting in the PSB control.</a:t>
            </a:r>
          </a:p>
          <a:p>
            <a:pPr marL="557213" lvl="1" indent="-214313">
              <a:buFont typeface="Arial" panose="020B0604020202020204" pitchFamily="34" charset="0"/>
              <a:buChar char="•"/>
            </a:pPr>
            <a:endParaRPr lang="en-US"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dirty="0" smtClean="0"/>
          </a:p>
        </p:txBody>
      </p:sp>
      <p:sp>
        <p:nvSpPr>
          <p:cNvPr id="4" name="Slide Number Placeholder 3"/>
          <p:cNvSpPr>
            <a:spLocks noGrp="1"/>
          </p:cNvSpPr>
          <p:nvPr>
            <p:ph type="sldNum" sz="quarter" idx="12"/>
          </p:nvPr>
        </p:nvSpPr>
        <p:spPr/>
        <p:txBody>
          <a:bodyPr/>
          <a:lstStyle/>
          <a:p>
            <a:fld id="{633CC1A6-AE81-4220-97E8-2DBAC9DABC59}" type="slidenum">
              <a:rPr lang="en-GB" smtClean="0"/>
              <a:pPr/>
              <a:t>16</a:t>
            </a:fld>
            <a:endParaRPr lang="en-GB" dirty="0" smtClean="0"/>
          </a:p>
        </p:txBody>
      </p:sp>
    </p:spTree>
    <p:extLst>
      <p:ext uri="{BB962C8B-B14F-4D97-AF65-F5344CB8AC3E}">
        <p14:creationId xmlns:p14="http://schemas.microsoft.com/office/powerpoint/2010/main" val="1921641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Summary</a:t>
            </a:r>
            <a:endParaRPr lang="en-US" sz="4400" dirty="0">
              <a:effectLst/>
              <a:latin typeface="+mn-lt"/>
            </a:endParaRPr>
          </a:p>
        </p:txBody>
      </p:sp>
      <p:sp>
        <p:nvSpPr>
          <p:cNvPr id="8" name="Rectangle 7"/>
          <p:cNvSpPr/>
          <p:nvPr/>
        </p:nvSpPr>
        <p:spPr>
          <a:xfrm>
            <a:off x="237048" y="845912"/>
            <a:ext cx="11718732" cy="5232202"/>
          </a:xfrm>
          <a:prstGeom prst="rect">
            <a:avLst/>
          </a:prstGeom>
        </p:spPr>
        <p:txBody>
          <a:bodyPr wrap="square">
            <a:spAutoFit/>
          </a:bodyPr>
          <a:lstStyle/>
          <a:p>
            <a:pPr marL="182563" indent="-182563">
              <a:buFont typeface="Arial" panose="020B0604020202020204" pitchFamily="34" charset="0"/>
              <a:buChar char="•"/>
            </a:pPr>
            <a:r>
              <a:rPr lang="en-US" sz="2200" dirty="0" smtClean="0">
                <a:latin typeface="Calibri" panose="020F0502020204030204" pitchFamily="34" charset="0"/>
                <a:cs typeface="Calibri" panose="020F0502020204030204" pitchFamily="34" charset="0"/>
              </a:rPr>
              <a:t>Presented an overview of the new system to be integrated in the PSB, including adaptation of old system to new controls.</a:t>
            </a:r>
          </a:p>
          <a:p>
            <a:pPr marL="182563" indent="-182563">
              <a:buFont typeface="Arial" panose="020B0604020202020204" pitchFamily="34" charset="0"/>
              <a:buChar char="•"/>
            </a:pPr>
            <a:endParaRPr lang="en-US" sz="2200" dirty="0">
              <a:latin typeface="Calibri" panose="020F0502020204030204" pitchFamily="34" charset="0"/>
              <a:cs typeface="Calibri" panose="020F0502020204030204" pitchFamily="34" charset="0"/>
            </a:endParaRPr>
          </a:p>
          <a:p>
            <a:pPr marL="182563" indent="-182563">
              <a:buFont typeface="Arial" panose="020B0604020202020204" pitchFamily="34" charset="0"/>
              <a:buChar char="•"/>
            </a:pPr>
            <a:r>
              <a:rPr lang="en-US" sz="2200" dirty="0" smtClean="0">
                <a:latin typeface="Calibri" panose="020F0502020204030204" pitchFamily="34" charset="0"/>
                <a:cs typeface="Calibri" panose="020F0502020204030204" pitchFamily="34" charset="0"/>
              </a:rPr>
              <a:t>Close follow-up:</a:t>
            </a:r>
          </a:p>
          <a:p>
            <a:pPr marL="182563" indent="-182563">
              <a:buFont typeface="Arial" panose="020B0604020202020204" pitchFamily="34" charset="0"/>
              <a:buChar char="•"/>
            </a:pPr>
            <a:endParaRPr lang="en-US" sz="400" dirty="0" smtClean="0">
              <a:latin typeface="Calibri" panose="020F0502020204030204" pitchFamily="34" charset="0"/>
              <a:cs typeface="Calibri" panose="020F0502020204030204" pitchFamily="34" charset="0"/>
            </a:endParaRP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BSW</a:t>
            </a:r>
            <a:r>
              <a:rPr lang="en-US" sz="2200" dirty="0" smtClean="0">
                <a:latin typeface="Calibri" panose="020F0502020204030204" pitchFamily="34" charset="0"/>
                <a:cs typeface="Calibri" panose="020F0502020204030204" pitchFamily="34" charset="0"/>
              </a:rPr>
              <a:t>: EPC working on improving precision and repeatability of the system. </a:t>
            </a: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POPS-B</a:t>
            </a:r>
            <a:r>
              <a:rPr lang="en-US" sz="2200" dirty="0" smtClean="0">
                <a:latin typeface="Calibri" panose="020F0502020204030204" pitchFamily="34" charset="0"/>
                <a:cs typeface="Calibri" panose="020F0502020204030204" pitchFamily="34" charset="0"/>
              </a:rPr>
              <a:t>: Decision point in June. The integration will follow up.</a:t>
            </a:r>
          </a:p>
          <a:p>
            <a:pPr marL="1096963" lvl="2" indent="-182563">
              <a:buFont typeface="Arial" panose="020B0604020202020204" pitchFamily="34" charset="0"/>
              <a:buChar char="•"/>
            </a:pPr>
            <a:r>
              <a:rPr lang="en-US" sz="2200" dirty="0" smtClean="0">
                <a:latin typeface="Calibri" panose="020F0502020204030204" pitchFamily="34" charset="0"/>
                <a:cs typeface="Calibri" panose="020F0502020204030204" pitchFamily="34" charset="0"/>
              </a:rPr>
              <a:t>Also prepare detailed procedure in case of switch with old MPS.</a:t>
            </a: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New Magnetic Cycle: </a:t>
            </a:r>
            <a:r>
              <a:rPr lang="en-US" sz="2200" dirty="0" smtClean="0">
                <a:latin typeface="Calibri" panose="020F0502020204030204" pitchFamily="34" charset="0"/>
                <a:cs typeface="Calibri" panose="020F0502020204030204" pitchFamily="34" charset="0"/>
              </a:rPr>
              <a:t>Investigating with simulation possibility to use a flat-bottom for injection.</a:t>
            </a:r>
          </a:p>
          <a:p>
            <a:pPr marL="1096963" lvl="2" indent="-182563">
              <a:buFont typeface="Arial" panose="020B0604020202020204" pitchFamily="34" charset="0"/>
              <a:buChar char="•"/>
            </a:pPr>
            <a:r>
              <a:rPr lang="en-US" sz="2200" dirty="0" smtClean="0">
                <a:latin typeface="Calibri" panose="020F0502020204030204" pitchFamily="34" charset="0"/>
                <a:cs typeface="Calibri" panose="020F0502020204030204" pitchFamily="34" charset="0"/>
              </a:rPr>
              <a:t>Impact on the priority list and commissioning schedule.</a:t>
            </a: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Extraction kicker: </a:t>
            </a:r>
            <a:r>
              <a:rPr lang="en-US" sz="2200" dirty="0">
                <a:latin typeface="Calibri" panose="020F0502020204030204" pitchFamily="34" charset="0"/>
                <a:cs typeface="Calibri" panose="020F0502020204030204" pitchFamily="34" charset="0"/>
              </a:rPr>
              <a:t>c</a:t>
            </a:r>
            <a:r>
              <a:rPr lang="en-US" sz="2200" dirty="0" smtClean="0">
                <a:latin typeface="Calibri" panose="020F0502020204030204" pitchFamily="34" charset="0"/>
                <a:cs typeface="Calibri" panose="020F0502020204030204" pitchFamily="34" charset="0"/>
              </a:rPr>
              <a:t>larify the details of advancing the extraction kicker time for commissioning purposes.</a:t>
            </a: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Tune control.</a:t>
            </a:r>
          </a:p>
          <a:p>
            <a:pPr marL="639763" lvl="1" indent="-182563">
              <a:buFont typeface="Arial" panose="020B0604020202020204" pitchFamily="34" charset="0"/>
              <a:buChar char="•"/>
            </a:pPr>
            <a:r>
              <a:rPr lang="en-US" sz="2200" b="1" dirty="0" smtClean="0">
                <a:solidFill>
                  <a:srgbClr val="0070C0"/>
                </a:solidFill>
                <a:latin typeface="Calibri" panose="020F0502020204030204" pitchFamily="34" charset="0"/>
                <a:cs typeface="Calibri" panose="020F0502020204030204" pitchFamily="34" charset="0"/>
              </a:rPr>
              <a:t>Transverse and longitudinal painting.</a:t>
            </a:r>
          </a:p>
          <a:p>
            <a:pPr marL="639763" lvl="1" indent="-182563">
              <a:buFont typeface="Arial" panose="020B0604020202020204" pitchFamily="34" charset="0"/>
              <a:buChar char="•"/>
            </a:pPr>
            <a:endParaRPr lang="en-US" sz="2200" dirty="0">
              <a:latin typeface="Calibri" panose="020F0502020204030204" pitchFamily="34" charset="0"/>
              <a:cs typeface="Calibri" panose="020F0502020204030204" pitchFamily="34" charset="0"/>
            </a:endParaRPr>
          </a:p>
          <a:p>
            <a:pPr marL="182563" indent="-182563">
              <a:buFont typeface="Arial" panose="020B0604020202020204" pitchFamily="34" charset="0"/>
              <a:buChar char="•"/>
            </a:pPr>
            <a:r>
              <a:rPr lang="en-US" sz="2200" dirty="0" smtClean="0">
                <a:latin typeface="Calibri" panose="020F0502020204030204" pitchFamily="34" charset="0"/>
                <a:cs typeface="Calibri" panose="020F0502020204030204" pitchFamily="34" charset="0"/>
              </a:rPr>
              <a:t>BE-OP-PSB fully engaged with as many software developers as possible, </a:t>
            </a:r>
            <a:r>
              <a:rPr lang="en-US" sz="2200" b="1" dirty="0" smtClean="0">
                <a:latin typeface="Calibri" panose="020F0502020204030204" pitchFamily="34" charset="0"/>
                <a:cs typeface="Calibri" panose="020F0502020204030204" pitchFamily="34" charset="0"/>
              </a:rPr>
              <a:t>see next slide</a:t>
            </a:r>
            <a:r>
              <a:rPr lang="en-US" sz="2200" dirty="0" smtClean="0">
                <a:latin typeface="Calibri" panose="020F0502020204030204" pitchFamily="34" charset="0"/>
                <a:cs typeface="Calibri" panose="020F0502020204030204" pitchFamily="34" charset="0"/>
              </a:rPr>
              <a:t>.</a:t>
            </a:r>
            <a:endParaRPr lang="en-US" sz="22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2"/>
          </p:nvPr>
        </p:nvSpPr>
        <p:spPr/>
        <p:txBody>
          <a:bodyPr/>
          <a:lstStyle/>
          <a:p>
            <a:fld id="{633CC1A6-AE81-4220-97E8-2DBAC9DABC59}" type="slidenum">
              <a:rPr lang="en-GB" smtClean="0"/>
              <a:pPr/>
              <a:t>17</a:t>
            </a:fld>
            <a:endParaRPr lang="en-GB" dirty="0" smtClean="0"/>
          </a:p>
        </p:txBody>
      </p:sp>
    </p:spTree>
    <p:extLst>
      <p:ext uri="{BB962C8B-B14F-4D97-AF65-F5344CB8AC3E}">
        <p14:creationId xmlns:p14="http://schemas.microsoft.com/office/powerpoint/2010/main" val="32472076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Software Development BE-OP-PSB</a:t>
            </a:r>
            <a:endParaRPr lang="en-US" sz="4400" dirty="0">
              <a:effectLst/>
              <a:latin typeface="+mn-lt"/>
            </a:endParaRPr>
          </a:p>
        </p:txBody>
      </p:sp>
      <p:graphicFrame>
        <p:nvGraphicFramePr>
          <p:cNvPr id="5" name="Content Placeholder 6"/>
          <p:cNvGraphicFramePr>
            <a:graphicFrameLocks/>
          </p:cNvGraphicFramePr>
          <p:nvPr>
            <p:extLst>
              <p:ext uri="{D42A27DB-BD31-4B8C-83A1-F6EECF244321}">
                <p14:modId xmlns:p14="http://schemas.microsoft.com/office/powerpoint/2010/main" val="1114051195"/>
              </p:ext>
            </p:extLst>
          </p:nvPr>
        </p:nvGraphicFramePr>
        <p:xfrm>
          <a:off x="3362707" y="672450"/>
          <a:ext cx="5455032" cy="5492806"/>
        </p:xfrm>
        <a:graphic>
          <a:graphicData uri="http://schemas.openxmlformats.org/drawingml/2006/table">
            <a:tbl>
              <a:tblPr firstRow="1" bandRow="1">
                <a:tableStyleId>{FABFCF23-3B69-468F-B69F-88F6DE6A72F2}</a:tableStyleId>
              </a:tblPr>
              <a:tblGrid>
                <a:gridCol w="2546795">
                  <a:extLst>
                    <a:ext uri="{9D8B030D-6E8A-4147-A177-3AD203B41FA5}">
                      <a16:colId xmlns:a16="http://schemas.microsoft.com/office/drawing/2014/main" val="4152043443"/>
                    </a:ext>
                  </a:extLst>
                </a:gridCol>
                <a:gridCol w="2908237">
                  <a:extLst>
                    <a:ext uri="{9D8B030D-6E8A-4147-A177-3AD203B41FA5}">
                      <a16:colId xmlns:a16="http://schemas.microsoft.com/office/drawing/2014/main" val="1978868829"/>
                    </a:ext>
                  </a:extLst>
                </a:gridCol>
              </a:tblGrid>
              <a:tr h="267482">
                <a:tc>
                  <a:txBody>
                    <a:bodyPr/>
                    <a:lstStyle/>
                    <a:p>
                      <a:r>
                        <a:rPr lang="en-US" sz="1200" dirty="0" smtClean="0"/>
                        <a:t>Application</a:t>
                      </a:r>
                      <a:endParaRPr lang="en-GB" sz="1200" dirty="0"/>
                    </a:p>
                  </a:txBody>
                  <a:tcPr/>
                </a:tc>
                <a:tc>
                  <a:txBody>
                    <a:bodyPr/>
                    <a:lstStyle/>
                    <a:p>
                      <a:r>
                        <a:rPr lang="en-US" sz="1200" dirty="0" smtClean="0"/>
                        <a:t>Responsible</a:t>
                      </a:r>
                      <a:endParaRPr lang="en-GB" sz="1200" dirty="0"/>
                    </a:p>
                  </a:txBody>
                  <a:tcPr/>
                </a:tc>
                <a:extLst>
                  <a:ext uri="{0D108BD9-81ED-4DB2-BD59-A6C34878D82A}">
                    <a16:rowId xmlns:a16="http://schemas.microsoft.com/office/drawing/2014/main" val="1631317639"/>
                  </a:ext>
                </a:extLst>
              </a:tr>
              <a:tr h="267482">
                <a:tc>
                  <a:txBody>
                    <a:bodyPr/>
                    <a:lstStyle/>
                    <a:p>
                      <a:r>
                        <a:rPr lang="en-US" sz="1200" b="1" dirty="0" smtClean="0">
                          <a:solidFill>
                            <a:srgbClr val="C00000"/>
                          </a:solidFill>
                        </a:rPr>
                        <a:t>LN4 Longitudinal Emittance</a:t>
                      </a:r>
                      <a:endParaRPr lang="en-GB" sz="1200" b="1" dirty="0">
                        <a:solidFill>
                          <a:srgbClr val="C00000"/>
                        </a:solidFill>
                      </a:endParaRPr>
                    </a:p>
                  </a:txBody>
                  <a:tcPr/>
                </a:tc>
                <a:tc>
                  <a:txBody>
                    <a:bodyPr/>
                    <a:lstStyle/>
                    <a:p>
                      <a:r>
                        <a:rPr lang="en-US" sz="1200" b="1" dirty="0" smtClean="0"/>
                        <a:t>Y. Wu</a:t>
                      </a:r>
                      <a:endParaRPr lang="en-GB" sz="1200" b="1" dirty="0"/>
                    </a:p>
                  </a:txBody>
                  <a:tcPr/>
                </a:tc>
                <a:extLst>
                  <a:ext uri="{0D108BD9-81ED-4DB2-BD59-A6C34878D82A}">
                    <a16:rowId xmlns:a16="http://schemas.microsoft.com/office/drawing/2014/main" val="444494899"/>
                  </a:ext>
                </a:extLst>
              </a:tr>
              <a:tr h="267482">
                <a:tc>
                  <a:txBody>
                    <a:bodyPr/>
                    <a:lstStyle/>
                    <a:p>
                      <a:r>
                        <a:rPr lang="en-US" sz="1200" b="1" dirty="0" smtClean="0">
                          <a:solidFill>
                            <a:srgbClr val="C00000"/>
                          </a:solidFill>
                        </a:rPr>
                        <a:t>LN4 Transverse</a:t>
                      </a:r>
                      <a:r>
                        <a:rPr lang="en-US" sz="1200" b="1" baseline="0" dirty="0" smtClean="0">
                          <a:solidFill>
                            <a:srgbClr val="C00000"/>
                          </a:solidFill>
                        </a:rPr>
                        <a:t> Emittance.</a:t>
                      </a:r>
                      <a:endParaRPr lang="en-GB" sz="1200" b="1" dirty="0">
                        <a:solidFill>
                          <a:srgbClr val="C00000"/>
                        </a:solidFill>
                      </a:endParaRPr>
                    </a:p>
                  </a:txBody>
                  <a:tcPr/>
                </a:tc>
                <a:tc>
                  <a:txBody>
                    <a:bodyPr/>
                    <a:lstStyle/>
                    <a:p>
                      <a:r>
                        <a:rPr lang="en-US" sz="1200" b="1" dirty="0" smtClean="0"/>
                        <a:t>T. Bukovics / JF Comblin</a:t>
                      </a:r>
                      <a:endParaRPr lang="en-GB" sz="1200" b="1" dirty="0"/>
                    </a:p>
                  </a:txBody>
                  <a:tcPr/>
                </a:tc>
                <a:extLst>
                  <a:ext uri="{0D108BD9-81ED-4DB2-BD59-A6C34878D82A}">
                    <a16:rowId xmlns:a16="http://schemas.microsoft.com/office/drawing/2014/main" val="3614096088"/>
                  </a:ext>
                </a:extLst>
              </a:tr>
              <a:tr h="267482">
                <a:tc>
                  <a:txBody>
                    <a:bodyPr/>
                    <a:lstStyle/>
                    <a:p>
                      <a:r>
                        <a:rPr lang="en-US" sz="1200" b="1" dirty="0" smtClean="0">
                          <a:solidFill>
                            <a:srgbClr val="C00000"/>
                          </a:solidFill>
                        </a:rPr>
                        <a:t>Time of Flight</a:t>
                      </a:r>
                      <a:endParaRPr lang="en-GB" sz="1200" b="1" dirty="0">
                        <a:solidFill>
                          <a:srgbClr val="C00000"/>
                        </a:solidFill>
                      </a:endParaRPr>
                    </a:p>
                  </a:txBody>
                  <a:tcPr/>
                </a:tc>
                <a:tc>
                  <a:txBody>
                    <a:bodyPr/>
                    <a:lstStyle/>
                    <a:p>
                      <a:pPr marL="228600" indent="-228600">
                        <a:buAutoNum type="alphaUcPeriod"/>
                      </a:pPr>
                      <a:r>
                        <a:rPr lang="en-US" sz="1200" b="1" baseline="0" dirty="0" smtClean="0"/>
                        <a:t>Akroh</a:t>
                      </a:r>
                      <a:endParaRPr lang="en-GB" sz="1200" b="1" dirty="0"/>
                    </a:p>
                  </a:txBody>
                  <a:tcPr/>
                </a:tc>
                <a:extLst>
                  <a:ext uri="{0D108BD9-81ED-4DB2-BD59-A6C34878D82A}">
                    <a16:rowId xmlns:a16="http://schemas.microsoft.com/office/drawing/2014/main" val="684838947"/>
                  </a:ext>
                </a:extLst>
              </a:tr>
              <a:tr h="267482">
                <a:tc>
                  <a:txBody>
                    <a:bodyPr/>
                    <a:lstStyle/>
                    <a:p>
                      <a:r>
                        <a:rPr lang="en-US" sz="1200" b="1" dirty="0" smtClean="0">
                          <a:solidFill>
                            <a:srgbClr val="C00000"/>
                          </a:solidFill>
                        </a:rPr>
                        <a:t>Energy Meas.</a:t>
                      </a:r>
                      <a:r>
                        <a:rPr lang="en-US" sz="1200" b="1" baseline="0" dirty="0" smtClean="0">
                          <a:solidFill>
                            <a:srgbClr val="C00000"/>
                          </a:solidFill>
                        </a:rPr>
                        <a:t> with Beam Loading</a:t>
                      </a:r>
                      <a:endParaRPr lang="en-GB" sz="1200" b="1" dirty="0">
                        <a:solidFill>
                          <a:srgbClr val="C00000"/>
                        </a:solidFill>
                      </a:endParaRPr>
                    </a:p>
                  </a:txBody>
                  <a:tcPr/>
                </a:tc>
                <a:tc>
                  <a:txBody>
                    <a:bodyPr/>
                    <a:lstStyle/>
                    <a:p>
                      <a:pPr marL="0" indent="0">
                        <a:buNone/>
                      </a:pPr>
                      <a:r>
                        <a:rPr lang="en-US" sz="1200" b="1" dirty="0" smtClean="0"/>
                        <a:t>JF</a:t>
                      </a:r>
                      <a:r>
                        <a:rPr lang="en-US" sz="1200" b="1" baseline="0" dirty="0" smtClean="0"/>
                        <a:t> Comblin</a:t>
                      </a:r>
                      <a:endParaRPr lang="en-GB" sz="1200" b="1" dirty="0"/>
                    </a:p>
                  </a:txBody>
                  <a:tcPr/>
                </a:tc>
                <a:extLst>
                  <a:ext uri="{0D108BD9-81ED-4DB2-BD59-A6C34878D82A}">
                    <a16:rowId xmlns:a16="http://schemas.microsoft.com/office/drawing/2014/main" val="284614892"/>
                  </a:ext>
                </a:extLst>
              </a:tr>
              <a:tr h="267482">
                <a:tc>
                  <a:txBody>
                    <a:bodyPr/>
                    <a:lstStyle/>
                    <a:p>
                      <a:r>
                        <a:rPr lang="en-US" sz="1200" b="1" dirty="0" smtClean="0"/>
                        <a:t>Cruise Control</a:t>
                      </a:r>
                      <a:endParaRPr lang="en-GB" sz="1200" b="1" dirty="0"/>
                    </a:p>
                  </a:txBody>
                  <a:tcPr/>
                </a:tc>
                <a:tc>
                  <a:txBody>
                    <a:bodyPr/>
                    <a:lstStyle/>
                    <a:p>
                      <a:pPr marL="228600" indent="-228600">
                        <a:buAutoNum type="alphaUcPeriod"/>
                      </a:pPr>
                      <a:r>
                        <a:rPr lang="en-US" sz="1200" b="1" dirty="0" smtClean="0"/>
                        <a:t>Akroh</a:t>
                      </a:r>
                      <a:endParaRPr lang="en-GB" sz="1200" b="1" dirty="0"/>
                    </a:p>
                  </a:txBody>
                  <a:tcPr/>
                </a:tc>
                <a:extLst>
                  <a:ext uri="{0D108BD9-81ED-4DB2-BD59-A6C34878D82A}">
                    <a16:rowId xmlns:a16="http://schemas.microsoft.com/office/drawing/2014/main" val="2957232460"/>
                  </a:ext>
                </a:extLst>
              </a:tr>
              <a:tr h="267482">
                <a:tc>
                  <a:txBody>
                    <a:bodyPr/>
                    <a:lstStyle/>
                    <a:p>
                      <a:r>
                        <a:rPr lang="en-US" sz="1200" b="1" dirty="0" smtClean="0"/>
                        <a:t>Laser Emittance Measurement</a:t>
                      </a:r>
                      <a:endParaRPr lang="en-GB" sz="1200" b="1" dirty="0"/>
                    </a:p>
                  </a:txBody>
                  <a:tcPr/>
                </a:tc>
                <a:tc>
                  <a:txBody>
                    <a:bodyPr/>
                    <a:lstStyle/>
                    <a:p>
                      <a:r>
                        <a:rPr lang="en-US" sz="1200" b="1" dirty="0" smtClean="0"/>
                        <a:t>T. Bukovics</a:t>
                      </a:r>
                      <a:endParaRPr lang="en-GB" sz="1200" b="1" dirty="0"/>
                    </a:p>
                  </a:txBody>
                  <a:tcPr/>
                </a:tc>
                <a:extLst>
                  <a:ext uri="{0D108BD9-81ED-4DB2-BD59-A6C34878D82A}">
                    <a16:rowId xmlns:a16="http://schemas.microsoft.com/office/drawing/2014/main" val="1763079454"/>
                  </a:ext>
                </a:extLst>
              </a:tr>
              <a:tr h="267482">
                <a:tc>
                  <a:txBody>
                    <a:bodyPr/>
                    <a:lstStyle/>
                    <a:p>
                      <a:r>
                        <a:rPr lang="en-US" sz="1200" b="1" dirty="0" smtClean="0">
                          <a:solidFill>
                            <a:srgbClr val="C00000"/>
                          </a:solidFill>
                        </a:rPr>
                        <a:t>S.I.S.</a:t>
                      </a:r>
                      <a:endParaRPr lang="en-GB" sz="1200" b="1" dirty="0">
                        <a:solidFill>
                          <a:srgbClr val="C00000"/>
                        </a:solidFill>
                      </a:endParaRPr>
                    </a:p>
                  </a:txBody>
                  <a:tcPr/>
                </a:tc>
                <a:tc>
                  <a:txBody>
                    <a:bodyPr/>
                    <a:lstStyle/>
                    <a:p>
                      <a:pPr marL="0" indent="0">
                        <a:buNone/>
                      </a:pPr>
                      <a:r>
                        <a:rPr lang="en-US" sz="1200" b="1" dirty="0" smtClean="0"/>
                        <a:t>T. Bukovics</a:t>
                      </a:r>
                      <a:endParaRPr lang="en-GB" sz="1200" b="1" dirty="0"/>
                    </a:p>
                  </a:txBody>
                  <a:tcPr/>
                </a:tc>
                <a:extLst>
                  <a:ext uri="{0D108BD9-81ED-4DB2-BD59-A6C34878D82A}">
                    <a16:rowId xmlns:a16="http://schemas.microsoft.com/office/drawing/2014/main" val="2902843483"/>
                  </a:ext>
                </a:extLst>
              </a:tr>
              <a:tr h="267482">
                <a:tc>
                  <a:txBody>
                    <a:bodyPr/>
                    <a:lstStyle/>
                    <a:p>
                      <a:r>
                        <a:rPr lang="en-US" sz="1200" b="1" dirty="0" smtClean="0"/>
                        <a:t>Wire Scanner</a:t>
                      </a:r>
                      <a:r>
                        <a:rPr lang="en-US" sz="1200" b="1" baseline="0" dirty="0" smtClean="0"/>
                        <a:t> Application</a:t>
                      </a:r>
                      <a:endParaRPr lang="en-GB" sz="1200" b="1" dirty="0"/>
                    </a:p>
                  </a:txBody>
                  <a:tcPr/>
                </a:tc>
                <a:tc>
                  <a:txBody>
                    <a:bodyPr/>
                    <a:lstStyle/>
                    <a:p>
                      <a:r>
                        <a:rPr lang="en-US" sz="1200" b="1" dirty="0" smtClean="0"/>
                        <a:t>JF Comblin</a:t>
                      </a:r>
                      <a:endParaRPr lang="en-GB" sz="1200" b="1" dirty="0"/>
                    </a:p>
                  </a:txBody>
                  <a:tcPr/>
                </a:tc>
                <a:extLst>
                  <a:ext uri="{0D108BD9-81ED-4DB2-BD59-A6C34878D82A}">
                    <a16:rowId xmlns:a16="http://schemas.microsoft.com/office/drawing/2014/main" val="285663480"/>
                  </a:ext>
                </a:extLst>
              </a:tr>
              <a:tr h="267482">
                <a:tc>
                  <a:txBody>
                    <a:bodyPr/>
                    <a:lstStyle/>
                    <a:p>
                      <a:r>
                        <a:rPr lang="en-US" sz="1200" b="1" dirty="0" smtClean="0"/>
                        <a:t>Diamond BLMs</a:t>
                      </a:r>
                      <a:endParaRPr lang="en-GB" sz="1200" b="1" dirty="0"/>
                    </a:p>
                  </a:txBody>
                  <a:tcPr/>
                </a:tc>
                <a:tc>
                  <a:txBody>
                    <a:bodyPr/>
                    <a:lstStyle/>
                    <a:p>
                      <a:r>
                        <a:rPr lang="en-US" sz="1200" b="1" dirty="0" smtClean="0"/>
                        <a:t>Y. Wu</a:t>
                      </a:r>
                      <a:endParaRPr lang="en-GB" sz="1200" b="1" dirty="0"/>
                    </a:p>
                  </a:txBody>
                  <a:tcPr/>
                </a:tc>
                <a:extLst>
                  <a:ext uri="{0D108BD9-81ED-4DB2-BD59-A6C34878D82A}">
                    <a16:rowId xmlns:a16="http://schemas.microsoft.com/office/drawing/2014/main" val="544746508"/>
                  </a:ext>
                </a:extLst>
              </a:tr>
              <a:tr h="267482">
                <a:tc>
                  <a:txBody>
                    <a:bodyPr/>
                    <a:lstStyle/>
                    <a:p>
                      <a:r>
                        <a:rPr lang="en-US" sz="1200" b="1" dirty="0" smtClean="0"/>
                        <a:t>Matching Monitor</a:t>
                      </a:r>
                      <a:endParaRPr lang="en-GB" sz="1200" b="1" dirty="0"/>
                    </a:p>
                  </a:txBody>
                  <a:tcPr/>
                </a:tc>
                <a:tc>
                  <a:txBody>
                    <a:bodyPr/>
                    <a:lstStyle/>
                    <a:p>
                      <a:r>
                        <a:rPr lang="en-US" sz="1200" b="1" dirty="0" smtClean="0"/>
                        <a:t>JF Comblin</a:t>
                      </a:r>
                      <a:endParaRPr lang="en-GB" sz="1200" b="1" dirty="0"/>
                    </a:p>
                  </a:txBody>
                  <a:tcPr/>
                </a:tc>
                <a:extLst>
                  <a:ext uri="{0D108BD9-81ED-4DB2-BD59-A6C34878D82A}">
                    <a16:rowId xmlns:a16="http://schemas.microsoft.com/office/drawing/2014/main" val="1943894113"/>
                  </a:ext>
                </a:extLst>
              </a:tr>
              <a:tr h="267482">
                <a:tc>
                  <a:txBody>
                    <a:bodyPr/>
                    <a:lstStyle/>
                    <a:p>
                      <a:r>
                        <a:rPr lang="en-US" sz="1200" b="1" dirty="0" smtClean="0"/>
                        <a:t>H0/H- Monitor</a:t>
                      </a:r>
                      <a:endParaRPr lang="en-GB" sz="1200" b="1" dirty="0"/>
                    </a:p>
                  </a:txBody>
                  <a:tcPr/>
                </a:tc>
                <a:tc>
                  <a:txBody>
                    <a:bodyPr/>
                    <a:lstStyle/>
                    <a:p>
                      <a:r>
                        <a:rPr lang="en-US" sz="1200" b="1" dirty="0" smtClean="0"/>
                        <a:t>V.</a:t>
                      </a:r>
                      <a:r>
                        <a:rPr lang="en-US" sz="1200" b="1" baseline="0" dirty="0" smtClean="0"/>
                        <a:t> Barbet</a:t>
                      </a:r>
                      <a:endParaRPr lang="en-GB" sz="1200" b="1" dirty="0"/>
                    </a:p>
                  </a:txBody>
                  <a:tcPr/>
                </a:tc>
                <a:extLst>
                  <a:ext uri="{0D108BD9-81ED-4DB2-BD59-A6C34878D82A}">
                    <a16:rowId xmlns:a16="http://schemas.microsoft.com/office/drawing/2014/main" val="2604125399"/>
                  </a:ext>
                </a:extLst>
              </a:tr>
              <a:tr h="267482">
                <a:tc>
                  <a:txBody>
                    <a:bodyPr/>
                    <a:lstStyle/>
                    <a:p>
                      <a:r>
                        <a:rPr lang="en-US" sz="1200" b="1" dirty="0" smtClean="0"/>
                        <a:t>Extraction</a:t>
                      </a:r>
                      <a:r>
                        <a:rPr lang="en-US" sz="1200" b="1" baseline="0" dirty="0" smtClean="0"/>
                        <a:t> Kickers Control</a:t>
                      </a:r>
                      <a:endParaRPr lang="en-GB" sz="1200" b="1" dirty="0"/>
                    </a:p>
                  </a:txBody>
                  <a:tcPr/>
                </a:tc>
                <a:tc>
                  <a:txBody>
                    <a:bodyPr/>
                    <a:lstStyle/>
                    <a:p>
                      <a:pPr marL="0" indent="0">
                        <a:buNone/>
                      </a:pPr>
                      <a:r>
                        <a:rPr lang="en-US" sz="1200" b="1" baseline="0" dirty="0" smtClean="0"/>
                        <a:t>V. Barbet</a:t>
                      </a:r>
                      <a:endParaRPr lang="en-GB" sz="1200" b="1" dirty="0"/>
                    </a:p>
                  </a:txBody>
                  <a:tcPr/>
                </a:tc>
                <a:extLst>
                  <a:ext uri="{0D108BD9-81ED-4DB2-BD59-A6C34878D82A}">
                    <a16:rowId xmlns:a16="http://schemas.microsoft.com/office/drawing/2014/main" val="531798051"/>
                  </a:ext>
                </a:extLst>
              </a:tr>
              <a:tr h="267482">
                <a:tc>
                  <a:txBody>
                    <a:bodyPr/>
                    <a:lstStyle/>
                    <a:p>
                      <a:r>
                        <a:rPr lang="en-US" sz="1200" b="1" dirty="0" smtClean="0"/>
                        <a:t>POPS-B Control</a:t>
                      </a:r>
                      <a:endParaRPr lang="en-GB"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t>V. Barbet / JF Comblin / JM Nonglaton</a:t>
                      </a:r>
                      <a:endParaRPr lang="en-GB" sz="1200" b="1" dirty="0" smtClean="0"/>
                    </a:p>
                  </a:txBody>
                  <a:tcPr/>
                </a:tc>
                <a:extLst>
                  <a:ext uri="{0D108BD9-81ED-4DB2-BD59-A6C34878D82A}">
                    <a16:rowId xmlns:a16="http://schemas.microsoft.com/office/drawing/2014/main" val="465901216"/>
                  </a:ext>
                </a:extLst>
              </a:tr>
              <a:tr h="267482">
                <a:tc>
                  <a:txBody>
                    <a:bodyPr/>
                    <a:lstStyle/>
                    <a:p>
                      <a:r>
                        <a:rPr lang="en-US" sz="1200" b="1" dirty="0" smtClean="0"/>
                        <a:t>Tune Control</a:t>
                      </a:r>
                      <a:endParaRPr lang="en-GB" sz="1200" b="1" dirty="0"/>
                    </a:p>
                  </a:txBody>
                  <a:tcPr/>
                </a:tc>
                <a:tc>
                  <a:txBody>
                    <a:bodyPr/>
                    <a:lstStyle/>
                    <a:p>
                      <a:r>
                        <a:rPr lang="en-US" sz="1200" b="1" dirty="0" smtClean="0"/>
                        <a:t>V. Barbet / JF Comblin / JM Nonglaton</a:t>
                      </a:r>
                      <a:endParaRPr lang="en-GB" sz="1200" b="1" dirty="0"/>
                    </a:p>
                  </a:txBody>
                  <a:tcPr/>
                </a:tc>
                <a:extLst>
                  <a:ext uri="{0D108BD9-81ED-4DB2-BD59-A6C34878D82A}">
                    <a16:rowId xmlns:a16="http://schemas.microsoft.com/office/drawing/2014/main" val="1383680080"/>
                  </a:ext>
                </a:extLst>
              </a:tr>
              <a:tr h="267482">
                <a:tc>
                  <a:txBody>
                    <a:bodyPr/>
                    <a:lstStyle/>
                    <a:p>
                      <a:r>
                        <a:rPr lang="en-US" sz="1200" b="1" dirty="0" smtClean="0"/>
                        <a:t>YASP Configuration</a:t>
                      </a:r>
                      <a:endParaRPr lang="en-GB" sz="1200" b="1" dirty="0"/>
                    </a:p>
                  </a:txBody>
                  <a:tcPr/>
                </a:tc>
                <a:tc>
                  <a:txBody>
                    <a:bodyPr/>
                    <a:lstStyle/>
                    <a:p>
                      <a:r>
                        <a:rPr lang="en-US" sz="1200" b="1" dirty="0" smtClean="0"/>
                        <a:t>JF</a:t>
                      </a:r>
                      <a:r>
                        <a:rPr lang="en-US" sz="1200" b="1" baseline="0" dirty="0" smtClean="0"/>
                        <a:t> Comblin</a:t>
                      </a:r>
                      <a:endParaRPr lang="en-GB" sz="1200" b="1" dirty="0"/>
                    </a:p>
                  </a:txBody>
                  <a:tcPr/>
                </a:tc>
                <a:extLst>
                  <a:ext uri="{0D108BD9-81ED-4DB2-BD59-A6C34878D82A}">
                    <a16:rowId xmlns:a16="http://schemas.microsoft.com/office/drawing/2014/main" val="2469865913"/>
                  </a:ext>
                </a:extLst>
              </a:tr>
              <a:tr h="267482">
                <a:tc>
                  <a:txBody>
                    <a:bodyPr/>
                    <a:lstStyle/>
                    <a:p>
                      <a:r>
                        <a:rPr lang="en-US" sz="1200" b="1" dirty="0" smtClean="0"/>
                        <a:t>Review</a:t>
                      </a:r>
                      <a:r>
                        <a:rPr lang="en-US" sz="1200" b="1" baseline="0" dirty="0" smtClean="0"/>
                        <a:t> and Update of Logging</a:t>
                      </a:r>
                      <a:endParaRPr lang="en-GB" sz="1200" b="1" dirty="0"/>
                    </a:p>
                  </a:txBody>
                  <a:tcPr/>
                </a:tc>
                <a:tc>
                  <a:txBody>
                    <a:bodyPr/>
                    <a:lstStyle/>
                    <a:p>
                      <a:r>
                        <a:rPr lang="en-US" sz="1200" b="1" dirty="0" smtClean="0"/>
                        <a:t>Y. Wu</a:t>
                      </a:r>
                      <a:endParaRPr lang="en-GB" sz="1200" b="1" dirty="0"/>
                    </a:p>
                  </a:txBody>
                  <a:tcPr/>
                </a:tc>
                <a:extLst>
                  <a:ext uri="{0D108BD9-81ED-4DB2-BD59-A6C34878D82A}">
                    <a16:rowId xmlns:a16="http://schemas.microsoft.com/office/drawing/2014/main" val="938039669"/>
                  </a:ext>
                </a:extLst>
              </a:tr>
              <a:tr h="445803">
                <a:tc>
                  <a:txBody>
                    <a:bodyPr/>
                    <a:lstStyle/>
                    <a:p>
                      <a:r>
                        <a:rPr lang="en-US" sz="1200" b="1" dirty="0" smtClean="0"/>
                        <a:t>Misc. (Update of</a:t>
                      </a:r>
                      <a:r>
                        <a:rPr lang="en-US" sz="1200" b="1" baseline="0" dirty="0" smtClean="0"/>
                        <a:t> app., knobs, W-Sets)</a:t>
                      </a:r>
                      <a:endParaRPr lang="en-US" sz="1200" b="1" dirty="0" smtClean="0"/>
                    </a:p>
                  </a:txBody>
                  <a:tcPr/>
                </a:tc>
                <a:tc>
                  <a:txBody>
                    <a:bodyPr/>
                    <a:lstStyle/>
                    <a:p>
                      <a:r>
                        <a:rPr lang="en-US" sz="1200" b="1" dirty="0" smtClean="0"/>
                        <a:t>Y. Wu / A. Akroh / JF Comblin / V. Barbet</a:t>
                      </a:r>
                      <a:endParaRPr lang="en-GB" sz="1200" b="1" dirty="0"/>
                    </a:p>
                  </a:txBody>
                  <a:tcPr/>
                </a:tc>
                <a:extLst>
                  <a:ext uri="{0D108BD9-81ED-4DB2-BD59-A6C34878D82A}">
                    <a16:rowId xmlns:a16="http://schemas.microsoft.com/office/drawing/2014/main" val="3505092899"/>
                  </a:ext>
                </a:extLst>
              </a:tr>
              <a:tr h="372166">
                <a:tc>
                  <a:txBody>
                    <a:bodyPr/>
                    <a:lstStyle/>
                    <a:p>
                      <a:pPr algn="l"/>
                      <a:r>
                        <a:rPr lang="en-US" sz="1200" b="1" u="sng" dirty="0" smtClean="0"/>
                        <a:t>Total, </a:t>
                      </a:r>
                      <a:r>
                        <a:rPr lang="en-US" sz="1200" b="1" u="sng" dirty="0" smtClean="0">
                          <a:solidFill>
                            <a:srgbClr val="C00000"/>
                          </a:solidFill>
                        </a:rPr>
                        <a:t>including LN4 development</a:t>
                      </a:r>
                    </a:p>
                  </a:txBody>
                  <a:tcPr/>
                </a:tc>
                <a:tc>
                  <a:txBody>
                    <a:bodyPr/>
                    <a:lstStyle/>
                    <a:p>
                      <a:r>
                        <a:rPr lang="en-US" sz="1200" b="1" u="sng" dirty="0" smtClean="0"/>
                        <a:t>5 programmers  (3 experienced + 2 novice)</a:t>
                      </a:r>
                      <a:endParaRPr lang="en-GB" sz="1200" b="1" u="sng" dirty="0"/>
                    </a:p>
                  </a:txBody>
                  <a:tcPr/>
                </a:tc>
                <a:extLst>
                  <a:ext uri="{0D108BD9-81ED-4DB2-BD59-A6C34878D82A}">
                    <a16:rowId xmlns:a16="http://schemas.microsoft.com/office/drawing/2014/main" val="3764509408"/>
                  </a:ext>
                </a:extLst>
              </a:tr>
            </a:tbl>
          </a:graphicData>
        </a:graphic>
      </p:graphicFrame>
      <p:sp>
        <p:nvSpPr>
          <p:cNvPr id="4" name="Slide Number Placeholder 3"/>
          <p:cNvSpPr>
            <a:spLocks noGrp="1"/>
          </p:cNvSpPr>
          <p:nvPr>
            <p:ph type="sldNum" sz="quarter" idx="12"/>
          </p:nvPr>
        </p:nvSpPr>
        <p:spPr/>
        <p:txBody>
          <a:bodyPr/>
          <a:lstStyle/>
          <a:p>
            <a:fld id="{633CC1A6-AE81-4220-97E8-2DBAC9DABC59}" type="slidenum">
              <a:rPr lang="en-GB" smtClean="0"/>
              <a:pPr/>
              <a:t>18</a:t>
            </a:fld>
            <a:endParaRPr lang="en-GB" dirty="0" smtClean="0"/>
          </a:p>
        </p:txBody>
      </p:sp>
    </p:spTree>
    <p:extLst>
      <p:ext uri="{BB962C8B-B14F-4D97-AF65-F5344CB8AC3E}">
        <p14:creationId xmlns:p14="http://schemas.microsoft.com/office/powerpoint/2010/main" val="2235641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1980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G.P. Di Giovanni - CCC Meeting – 17th May 2019</a:t>
            </a:r>
            <a:endParaRPr lang="en-GB" dirty="0"/>
          </a:p>
        </p:txBody>
      </p:sp>
      <p:sp>
        <p:nvSpPr>
          <p:cNvPr id="3" name="Title 6"/>
          <p:cNvSpPr txBox="1">
            <a:spLocks/>
          </p:cNvSpPr>
          <p:nvPr/>
        </p:nvSpPr>
        <p:spPr>
          <a:xfrm>
            <a:off x="12900" y="94753"/>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A PSB LIU Upgrade Snapshot</a:t>
            </a:r>
            <a:endParaRPr lang="en-US" sz="4400" dirty="0">
              <a:effectLst/>
              <a:latin typeface="+mn-lt"/>
            </a:endParaRPr>
          </a:p>
        </p:txBody>
      </p:sp>
      <p:sp>
        <p:nvSpPr>
          <p:cNvPr id="5" name="Content Placeholder 2"/>
          <p:cNvSpPr txBox="1">
            <a:spLocks/>
          </p:cNvSpPr>
          <p:nvPr/>
        </p:nvSpPr>
        <p:spPr>
          <a:xfrm>
            <a:off x="4450345" y="906114"/>
            <a:ext cx="3317110" cy="5004000"/>
          </a:xfrm>
          <a:prstGeom prst="rect">
            <a:avLst/>
          </a:prstGeom>
          <a:solidFill>
            <a:srgbClr val="C00000">
              <a:alpha val="20000"/>
            </a:srgbClr>
          </a:solidFill>
          <a:ln>
            <a:solidFill>
              <a:schemeClr val="accent1"/>
            </a:solidFill>
          </a:ln>
        </p:spPr>
        <p:txBody>
          <a:bodyPr>
            <a:normAutofit/>
          </a:bodyPr>
          <a:lst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3025" indent="0" algn="ctr">
              <a:buFont typeface="Arial" panose="020B0604020202020204" pitchFamily="34" charset="0"/>
              <a:buNone/>
            </a:pPr>
            <a:r>
              <a:rPr lang="en-US" sz="1800" b="1" dirty="0" smtClean="0"/>
              <a:t>Instrumentation</a:t>
            </a:r>
          </a:p>
          <a:p>
            <a:pPr lvl="1"/>
            <a:endParaRPr lang="en-US" sz="1600" dirty="0" smtClean="0"/>
          </a:p>
          <a:p>
            <a:pPr marL="266700" lvl="1" indent="-174625"/>
            <a:r>
              <a:rPr lang="en-US" sz="1600" dirty="0" smtClean="0"/>
              <a:t>H</a:t>
            </a:r>
            <a:r>
              <a:rPr lang="en-US" sz="1600" baseline="30000" dirty="0" smtClean="0"/>
              <a:t>0</a:t>
            </a:r>
            <a:r>
              <a:rPr lang="en-US" sz="1600" dirty="0" smtClean="0"/>
              <a:t>/H</a:t>
            </a:r>
            <a:r>
              <a:rPr lang="en-US" sz="2800" baseline="30000" dirty="0" smtClean="0"/>
              <a:t>-</a:t>
            </a:r>
          </a:p>
          <a:p>
            <a:pPr marL="266700" lvl="1" indent="-174625"/>
            <a:endParaRPr lang="en-US" sz="400" baseline="30000" dirty="0" smtClean="0"/>
          </a:p>
          <a:p>
            <a:pPr marL="266700" lvl="1" indent="-174625"/>
            <a:r>
              <a:rPr lang="en-US" sz="1600" dirty="0" err="1" smtClean="0"/>
              <a:t>TbT</a:t>
            </a:r>
            <a:r>
              <a:rPr lang="en-US" sz="1600" dirty="0" smtClean="0"/>
              <a:t> BPMs</a:t>
            </a:r>
          </a:p>
          <a:p>
            <a:pPr marL="266700" lvl="1" indent="-174625"/>
            <a:endParaRPr lang="en-US" sz="400" dirty="0" smtClean="0"/>
          </a:p>
          <a:p>
            <a:pPr marL="266700" lvl="1" indent="-174625"/>
            <a:r>
              <a:rPr lang="en-US" sz="1600" dirty="0" smtClean="0"/>
              <a:t>Diamond BLMs</a:t>
            </a:r>
          </a:p>
          <a:p>
            <a:pPr marL="266700" lvl="1" indent="-174625"/>
            <a:endParaRPr lang="en-US" sz="400" dirty="0" smtClean="0"/>
          </a:p>
          <a:p>
            <a:pPr marL="266700" lvl="1" indent="-174625"/>
            <a:r>
              <a:rPr lang="en-US" sz="1600" dirty="0" smtClean="0"/>
              <a:t>Matching Monitors</a:t>
            </a:r>
          </a:p>
          <a:p>
            <a:pPr marL="266700" lvl="1" indent="-174625"/>
            <a:endParaRPr lang="en-US" sz="400" dirty="0" smtClean="0"/>
          </a:p>
          <a:p>
            <a:pPr marL="266700" lvl="1" indent="-174625"/>
            <a:r>
              <a:rPr lang="en-US" sz="1600" dirty="0" smtClean="0"/>
              <a:t>Wire scanners</a:t>
            </a:r>
          </a:p>
          <a:p>
            <a:pPr marL="266700" lvl="1" indent="-174625"/>
            <a:endParaRPr lang="en-US" sz="400" dirty="0" smtClean="0"/>
          </a:p>
          <a:p>
            <a:pPr marL="266700" lvl="1" indent="-174625"/>
            <a:r>
              <a:rPr lang="en-US" sz="1600" dirty="0" smtClean="0"/>
              <a:t>Tune/</a:t>
            </a:r>
            <a:r>
              <a:rPr lang="en-US" sz="1600" dirty="0" err="1" smtClean="0"/>
              <a:t>Quadrupolar</a:t>
            </a:r>
            <a:r>
              <a:rPr lang="en-US" sz="1600" dirty="0" smtClean="0"/>
              <a:t> PU</a:t>
            </a:r>
          </a:p>
          <a:p>
            <a:pPr lvl="1"/>
            <a:endParaRPr lang="en-US" sz="1600" dirty="0"/>
          </a:p>
        </p:txBody>
      </p:sp>
      <p:sp>
        <p:nvSpPr>
          <p:cNvPr id="6" name="Content Placeholder 2"/>
          <p:cNvSpPr txBox="1">
            <a:spLocks/>
          </p:cNvSpPr>
          <p:nvPr/>
        </p:nvSpPr>
        <p:spPr>
          <a:xfrm>
            <a:off x="7882360" y="906114"/>
            <a:ext cx="3311221" cy="5004000"/>
          </a:xfrm>
          <a:prstGeom prst="rect">
            <a:avLst/>
          </a:prstGeom>
          <a:solidFill>
            <a:srgbClr val="00B050">
              <a:alpha val="20000"/>
            </a:srgbClr>
          </a:solidFill>
          <a:ln>
            <a:solidFill>
              <a:schemeClr val="accent1"/>
            </a:solidFill>
          </a:ln>
        </p:spPr>
        <p:txBody>
          <a:bodyPr vert="horz" lIns="91440" tIns="45720" rIns="91440" bIns="45720" rtlCol="0">
            <a:normAutofit/>
          </a:bodyPr>
          <a:lstStyle>
            <a:lvl1pPr marL="313200" marR="0" indent="-241200" algn="just" defTabSz="914400" rtl="0" eaLnBrk="1" fontAlgn="auto" latinLnBrk="0" hangingPunct="1">
              <a:lnSpc>
                <a:spcPct val="100000"/>
              </a:lnSpc>
              <a:spcBef>
                <a:spcPts val="1272"/>
              </a:spcBef>
              <a:spcAft>
                <a:spcPts val="0"/>
              </a:spcAft>
              <a:buClr>
                <a:srgbClr val="0055A1"/>
              </a:buClr>
              <a:buSzPct val="100000"/>
              <a:buFont typeface="Arial"/>
              <a:buChar char="•"/>
              <a:tabLst/>
              <a:defRPr kumimoji="0" sz="2000" b="1" kern="1200" baseline="0">
                <a:solidFill>
                  <a:srgbClr val="0055A1"/>
                </a:solidFill>
                <a:latin typeface="Calibri" panose="020F0502020204030204" pitchFamily="34" charset="0"/>
                <a:ea typeface="+mn-ea"/>
                <a:cs typeface="Calibri" panose="020F0502020204030204" pitchFamily="34" charset="0"/>
              </a:defRPr>
            </a:lvl1pPr>
            <a:lvl2pPr marL="615600" marR="0" indent="-241200" algn="just" defTabSz="914400" rtl="0" eaLnBrk="1" fontAlgn="auto" latinLnBrk="0" hangingPunct="1">
              <a:lnSpc>
                <a:spcPct val="100000"/>
              </a:lnSpc>
              <a:spcBef>
                <a:spcPct val="20000"/>
              </a:spcBef>
              <a:spcAft>
                <a:spcPts val="0"/>
              </a:spcAft>
              <a:buClr>
                <a:srgbClr val="4D4D4D">
                  <a:lumMod val="50000"/>
                </a:srgbClr>
              </a:buClr>
              <a:buSzPct val="80000"/>
              <a:buFont typeface="Wingdings" charset="2"/>
              <a:buChar char="§"/>
              <a:tabLst/>
              <a:defRPr kumimoji="0" sz="1800" kern="1200">
                <a:solidFill>
                  <a:schemeClr val="accent6">
                    <a:lumMod val="50000"/>
                  </a:schemeClr>
                </a:solidFill>
                <a:latin typeface="Calibri" panose="020F0502020204030204" pitchFamily="34" charset="0"/>
                <a:ea typeface="+mn-ea"/>
                <a:cs typeface="Calibri" panose="020F0502020204030204" pitchFamily="34" charset="0"/>
              </a:defRPr>
            </a:lvl2pPr>
            <a:lvl3pPr marL="878400" marR="0" indent="-198000" algn="just" defTabSz="914400" rtl="0" eaLnBrk="1" fontAlgn="auto" latinLnBrk="0" hangingPunct="1">
              <a:lnSpc>
                <a:spcPct val="100000"/>
              </a:lnSpc>
              <a:spcBef>
                <a:spcPct val="20000"/>
              </a:spcBef>
              <a:spcAft>
                <a:spcPts val="0"/>
              </a:spcAft>
              <a:buClr>
                <a:srgbClr val="4D4D4D">
                  <a:lumMod val="50000"/>
                </a:srgbClr>
              </a:buClr>
              <a:buSzPct val="80000"/>
              <a:buFont typeface=".AppleSystemUIFont" charset="-120"/>
              <a:buChar char="-"/>
              <a:tabLst/>
              <a:defRPr kumimoji="0" sz="1600" kern="1200" baseline="0">
                <a:solidFill>
                  <a:schemeClr val="accent6">
                    <a:lumMod val="50000"/>
                  </a:schemeClr>
                </a:solidFill>
                <a:latin typeface="Calibri" panose="020F0502020204030204" pitchFamily="34" charset="0"/>
                <a:ea typeface="+mn-ea"/>
                <a:cs typeface="Calibri" panose="020F0502020204030204" pitchFamily="34" charset="0"/>
              </a:defRPr>
            </a:lvl3pPr>
            <a:lvl4pPr marL="1385316" marR="0" indent="-342900" algn="just" defTabSz="914400" rtl="0" eaLnBrk="1" fontAlgn="auto" latinLnBrk="0" hangingPunct="1">
              <a:lnSpc>
                <a:spcPct val="100000"/>
              </a:lnSpc>
              <a:spcBef>
                <a:spcPct val="20000"/>
              </a:spcBef>
              <a:spcAft>
                <a:spcPts val="0"/>
              </a:spcAft>
              <a:buClr>
                <a:schemeClr val="accent6">
                  <a:lumMod val="50000"/>
                </a:schemeClr>
              </a:buClr>
              <a:buSzPct val="80000"/>
              <a:buFont typeface="Courier New" charset="0"/>
              <a:buChar char="o"/>
              <a:tabLst/>
              <a:defRPr kumimoji="0" lang="en-US" sz="1400" kern="1200">
                <a:solidFill>
                  <a:schemeClr val="accent6">
                    <a:lumMod val="50000"/>
                  </a:schemeClr>
                </a:solidFill>
                <a:latin typeface="Calibri" panose="020F0502020204030204" pitchFamily="34" charset="0"/>
                <a:ea typeface="+mn-ea"/>
                <a:cs typeface="Calibri" panose="020F0502020204030204" pitchFamily="34" charset="0"/>
              </a:defRPr>
            </a:lvl4pPr>
            <a:lvl5pPr marL="1650492" marR="0" indent="-342900" algn="just" defTabSz="914400" rtl="0" eaLnBrk="1" fontAlgn="auto" latinLnBrk="0" hangingPunct="1">
              <a:lnSpc>
                <a:spcPct val="100000"/>
              </a:lnSpc>
              <a:spcBef>
                <a:spcPct val="20000"/>
              </a:spcBef>
              <a:spcAft>
                <a:spcPts val="0"/>
              </a:spcAft>
              <a:buClr>
                <a:schemeClr val="accent6">
                  <a:lumMod val="50000"/>
                </a:schemeClr>
              </a:buClr>
              <a:buSzPct val="80000"/>
              <a:buFont typeface="Wingdings" charset="2"/>
              <a:buChar char="q"/>
              <a:tabLst/>
              <a:defRPr kumimoji="0" lang="en-US" sz="1400" kern="1200">
                <a:solidFill>
                  <a:schemeClr val="accent6">
                    <a:lumMod val="50000"/>
                  </a:schemeClr>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72000" indent="0" algn="ctr">
              <a:buNone/>
            </a:pPr>
            <a:r>
              <a:rPr lang="en-US" sz="1800" dirty="0" smtClean="0">
                <a:latin typeface="+mj-lt"/>
              </a:rPr>
              <a:t>Operation</a:t>
            </a:r>
          </a:p>
          <a:p>
            <a:pPr lvl="1" algn="l"/>
            <a:endParaRPr lang="en-US" sz="1600" dirty="0" smtClean="0">
              <a:latin typeface="+mj-lt"/>
            </a:endParaRPr>
          </a:p>
          <a:p>
            <a:pPr marL="263525" lvl="1" indent="-171450" algn="l">
              <a:buSzPct val="100000"/>
              <a:buFont typeface="Arial" panose="020B0604020202020204" pitchFamily="34" charset="0"/>
              <a:buChar char="•"/>
            </a:pPr>
            <a:r>
              <a:rPr lang="en-US" sz="1600" dirty="0">
                <a:latin typeface="+mn-lt"/>
              </a:rPr>
              <a:t>Cycle </a:t>
            </a:r>
            <a:r>
              <a:rPr lang="en-US" sz="1600" dirty="0" smtClean="0">
                <a:latin typeface="+mn-lt"/>
              </a:rPr>
              <a:t>generation and tune control</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Interlock: BIS, External Conditions, SIS</a:t>
            </a:r>
          </a:p>
          <a:p>
            <a:pPr marL="263525" lvl="1" indent="-171450" algn="l">
              <a:buSzPct val="100000"/>
              <a:buFont typeface="Arial" panose="020B0604020202020204" pitchFamily="34" charset="0"/>
              <a:buChar char="•"/>
            </a:pPr>
            <a:endParaRPr lang="en-US" sz="400" dirty="0">
              <a:latin typeface="+mn-lt"/>
            </a:endParaRPr>
          </a:p>
          <a:p>
            <a:pPr marL="263525" lvl="1" indent="-171450" algn="l">
              <a:buSzPct val="100000"/>
              <a:buFont typeface="Arial" panose="020B0604020202020204" pitchFamily="34" charset="0"/>
              <a:buChar char="•"/>
            </a:pPr>
            <a:r>
              <a:rPr lang="en-US" sz="1600" dirty="0" err="1" smtClean="0">
                <a:latin typeface="+mn-lt"/>
              </a:rPr>
              <a:t>Synchronisation</a:t>
            </a:r>
            <a:r>
              <a:rPr lang="en-US" sz="1600" dirty="0" smtClean="0">
                <a:latin typeface="+mn-lt"/>
              </a:rPr>
              <a:t> adjustment of equipment (distribution, injection, extraction, recombination)</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Operational applications</a:t>
            </a:r>
            <a:endParaRPr lang="en-US" sz="1600" dirty="0">
              <a:latin typeface="+mn-lt"/>
            </a:endParaRPr>
          </a:p>
          <a:p>
            <a:pPr lvl="1" algn="l"/>
            <a:endParaRPr lang="en-US" sz="1600" dirty="0" smtClean="0">
              <a:latin typeface="+mj-lt"/>
            </a:endParaRPr>
          </a:p>
        </p:txBody>
      </p:sp>
      <p:sp>
        <p:nvSpPr>
          <p:cNvPr id="7" name="Content Placeholder 2"/>
          <p:cNvSpPr txBox="1">
            <a:spLocks/>
          </p:cNvSpPr>
          <p:nvPr/>
        </p:nvSpPr>
        <p:spPr>
          <a:xfrm>
            <a:off x="986838" y="906114"/>
            <a:ext cx="3342096" cy="5004000"/>
          </a:xfrm>
          <a:prstGeom prst="rect">
            <a:avLst/>
          </a:prstGeom>
          <a:solidFill>
            <a:schemeClr val="tx2">
              <a:alpha val="20000"/>
            </a:schemeClr>
          </a:solidFill>
          <a:ln>
            <a:solidFill>
              <a:schemeClr val="accent1"/>
            </a:solidFill>
          </a:ln>
        </p:spPr>
        <p:txBody>
          <a:bodyPr vert="horz" lIns="91440" tIns="45720" rIns="91440" bIns="45720" rtlCol="0">
            <a:normAutofit/>
          </a:bodyPr>
          <a:lstStyle>
            <a:lvl1pPr marL="313200" marR="0" indent="-241200" algn="just" defTabSz="914400" rtl="0" eaLnBrk="1" fontAlgn="auto" latinLnBrk="0" hangingPunct="1">
              <a:lnSpc>
                <a:spcPct val="100000"/>
              </a:lnSpc>
              <a:spcBef>
                <a:spcPts val="1272"/>
              </a:spcBef>
              <a:spcAft>
                <a:spcPts val="0"/>
              </a:spcAft>
              <a:buClr>
                <a:srgbClr val="0055A1"/>
              </a:buClr>
              <a:buSzPct val="100000"/>
              <a:buFont typeface="Arial"/>
              <a:buChar char="•"/>
              <a:tabLst/>
              <a:defRPr kumimoji="0" sz="2000" b="1" kern="1200" baseline="0">
                <a:solidFill>
                  <a:srgbClr val="0055A1"/>
                </a:solidFill>
                <a:latin typeface="Calibri" panose="020F0502020204030204" pitchFamily="34" charset="0"/>
                <a:ea typeface="+mn-ea"/>
                <a:cs typeface="Calibri" panose="020F0502020204030204" pitchFamily="34" charset="0"/>
              </a:defRPr>
            </a:lvl1pPr>
            <a:lvl2pPr marL="615600" marR="0" indent="-241200" algn="just" defTabSz="914400" rtl="0" eaLnBrk="1" fontAlgn="auto" latinLnBrk="0" hangingPunct="1">
              <a:lnSpc>
                <a:spcPct val="100000"/>
              </a:lnSpc>
              <a:spcBef>
                <a:spcPct val="20000"/>
              </a:spcBef>
              <a:spcAft>
                <a:spcPts val="0"/>
              </a:spcAft>
              <a:buClr>
                <a:srgbClr val="4D4D4D">
                  <a:lumMod val="50000"/>
                </a:srgbClr>
              </a:buClr>
              <a:buSzPct val="80000"/>
              <a:buFont typeface="Wingdings" charset="2"/>
              <a:buChar char="§"/>
              <a:tabLst/>
              <a:defRPr kumimoji="0" sz="1800" kern="1200">
                <a:solidFill>
                  <a:schemeClr val="accent6">
                    <a:lumMod val="50000"/>
                  </a:schemeClr>
                </a:solidFill>
                <a:latin typeface="Calibri" panose="020F0502020204030204" pitchFamily="34" charset="0"/>
                <a:ea typeface="+mn-ea"/>
                <a:cs typeface="Calibri" panose="020F0502020204030204" pitchFamily="34" charset="0"/>
              </a:defRPr>
            </a:lvl2pPr>
            <a:lvl3pPr marL="878400" marR="0" indent="-198000" algn="just" defTabSz="914400" rtl="0" eaLnBrk="1" fontAlgn="auto" latinLnBrk="0" hangingPunct="1">
              <a:lnSpc>
                <a:spcPct val="100000"/>
              </a:lnSpc>
              <a:spcBef>
                <a:spcPct val="20000"/>
              </a:spcBef>
              <a:spcAft>
                <a:spcPts val="0"/>
              </a:spcAft>
              <a:buClr>
                <a:srgbClr val="4D4D4D">
                  <a:lumMod val="50000"/>
                </a:srgbClr>
              </a:buClr>
              <a:buSzPct val="80000"/>
              <a:buFont typeface=".AppleSystemUIFont" charset="-120"/>
              <a:buChar char="-"/>
              <a:tabLst/>
              <a:defRPr kumimoji="0" sz="1600" kern="1200" baseline="0">
                <a:solidFill>
                  <a:schemeClr val="accent6">
                    <a:lumMod val="50000"/>
                  </a:schemeClr>
                </a:solidFill>
                <a:latin typeface="Calibri" panose="020F0502020204030204" pitchFamily="34" charset="0"/>
                <a:ea typeface="+mn-ea"/>
                <a:cs typeface="Calibri" panose="020F0502020204030204" pitchFamily="34" charset="0"/>
              </a:defRPr>
            </a:lvl3pPr>
            <a:lvl4pPr marL="1385316" marR="0" indent="-342900" algn="just" defTabSz="914400" rtl="0" eaLnBrk="1" fontAlgn="auto" latinLnBrk="0" hangingPunct="1">
              <a:lnSpc>
                <a:spcPct val="100000"/>
              </a:lnSpc>
              <a:spcBef>
                <a:spcPct val="20000"/>
              </a:spcBef>
              <a:spcAft>
                <a:spcPts val="0"/>
              </a:spcAft>
              <a:buClr>
                <a:schemeClr val="accent6">
                  <a:lumMod val="50000"/>
                </a:schemeClr>
              </a:buClr>
              <a:buSzPct val="80000"/>
              <a:buFont typeface="Courier New" charset="0"/>
              <a:buChar char="o"/>
              <a:tabLst/>
              <a:defRPr kumimoji="0" lang="en-US" sz="1400" kern="1200">
                <a:solidFill>
                  <a:schemeClr val="accent6">
                    <a:lumMod val="50000"/>
                  </a:schemeClr>
                </a:solidFill>
                <a:latin typeface="Calibri" panose="020F0502020204030204" pitchFamily="34" charset="0"/>
                <a:ea typeface="+mn-ea"/>
                <a:cs typeface="Calibri" panose="020F0502020204030204" pitchFamily="34" charset="0"/>
              </a:defRPr>
            </a:lvl4pPr>
            <a:lvl5pPr marL="1650492" marR="0" indent="-342900" algn="just" defTabSz="914400" rtl="0" eaLnBrk="1" fontAlgn="auto" latinLnBrk="0" hangingPunct="1">
              <a:lnSpc>
                <a:spcPct val="100000"/>
              </a:lnSpc>
              <a:spcBef>
                <a:spcPct val="20000"/>
              </a:spcBef>
              <a:spcAft>
                <a:spcPts val="0"/>
              </a:spcAft>
              <a:buClr>
                <a:schemeClr val="accent6">
                  <a:lumMod val="50000"/>
                </a:schemeClr>
              </a:buClr>
              <a:buSzPct val="80000"/>
              <a:buFont typeface="Wingdings" charset="2"/>
              <a:buChar char="q"/>
              <a:tabLst/>
              <a:defRPr kumimoji="0" lang="en-US" sz="1400" kern="1200">
                <a:solidFill>
                  <a:schemeClr val="accent6">
                    <a:lumMod val="50000"/>
                  </a:schemeClr>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72000" indent="0" algn="ctr">
              <a:buNone/>
            </a:pPr>
            <a:r>
              <a:rPr lang="en-US" sz="1800" dirty="0" smtClean="0">
                <a:latin typeface="+mj-lt"/>
              </a:rPr>
              <a:t>Upgrade</a:t>
            </a:r>
          </a:p>
          <a:p>
            <a:pPr marL="266700" lvl="1" indent="-174625" algn="l"/>
            <a:endParaRPr lang="en-US" sz="1600" dirty="0" smtClean="0">
              <a:latin typeface="+mj-lt"/>
            </a:endParaRPr>
          </a:p>
          <a:p>
            <a:pPr marL="263525" lvl="1" indent="-171450" algn="l">
              <a:buSzPct val="100000"/>
              <a:buFont typeface="Arial" panose="020B0604020202020204" pitchFamily="34" charset="0"/>
              <a:buChar char="•"/>
            </a:pPr>
            <a:r>
              <a:rPr lang="en-GB" sz="1600" dirty="0" smtClean="0">
                <a:latin typeface="+mn-lt"/>
                <a:cs typeface="Times New Roman" panose="02020603050405020304" pitchFamily="18" charset="0"/>
              </a:rPr>
              <a:t>New </a:t>
            </a:r>
            <a:r>
              <a:rPr lang="en-GB" sz="1600" dirty="0">
                <a:latin typeface="+mn-lt"/>
                <a:cs typeface="Times New Roman" panose="02020603050405020304" pitchFamily="18" charset="0"/>
              </a:rPr>
              <a:t>injection and extraction </a:t>
            </a:r>
            <a:r>
              <a:rPr lang="en-GB" sz="1600" dirty="0" smtClean="0">
                <a:latin typeface="+mn-lt"/>
                <a:cs typeface="Times New Roman" panose="02020603050405020304" pitchFamily="18" charset="0"/>
              </a:rPr>
              <a:t>energies</a:t>
            </a:r>
          </a:p>
          <a:p>
            <a:pPr marL="263525" lvl="1" indent="-171450" algn="l">
              <a:buSzPct val="100000"/>
              <a:buFont typeface="Arial" panose="020B0604020202020204" pitchFamily="34" charset="0"/>
              <a:buChar char="•"/>
            </a:pPr>
            <a:endParaRPr lang="en-GB" sz="800" dirty="0" smtClean="0">
              <a:latin typeface="+mn-lt"/>
            </a:endParaRPr>
          </a:p>
          <a:p>
            <a:pPr marL="263525" lvl="1" indent="-171450" algn="l">
              <a:buSzPct val="100000"/>
              <a:buFont typeface="Arial" panose="020B0604020202020204" pitchFamily="34" charset="0"/>
              <a:buChar char="•"/>
            </a:pPr>
            <a:r>
              <a:rPr lang="en-US" sz="1600" dirty="0" smtClean="0">
                <a:latin typeface="+mn-lt"/>
              </a:rPr>
              <a:t>New H</a:t>
            </a:r>
            <a:r>
              <a:rPr lang="en-US" sz="2000" b="1" baseline="30000" dirty="0" smtClean="0">
                <a:latin typeface="+mn-lt"/>
              </a:rPr>
              <a:t>-</a:t>
            </a:r>
            <a:r>
              <a:rPr lang="en-US" sz="1600" dirty="0" smtClean="0">
                <a:latin typeface="+mn-lt"/>
              </a:rPr>
              <a:t> injection schema: Stripping foil, transverse &amp; longitudinal painting, beta-beating correction</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New RF system (</a:t>
            </a:r>
            <a:r>
              <a:rPr lang="en-US" sz="1600" dirty="0" err="1" smtClean="0">
                <a:latin typeface="+mn-lt"/>
              </a:rPr>
              <a:t>Finemet</a:t>
            </a:r>
            <a:r>
              <a:rPr lang="en-US" sz="1600" dirty="0" smtClean="0">
                <a:latin typeface="+mn-lt"/>
              </a:rPr>
              <a:t>) and LLRF control</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POPS-B control: beta-beating corrections, special </a:t>
            </a:r>
            <a:r>
              <a:rPr lang="en-US" sz="1600" dirty="0">
                <a:latin typeface="+mn-lt"/>
              </a:rPr>
              <a:t>t</a:t>
            </a:r>
            <a:r>
              <a:rPr lang="en-US" sz="1600" dirty="0" smtClean="0">
                <a:latin typeface="+mn-lt"/>
              </a:rPr>
              <a:t>rims, </a:t>
            </a:r>
            <a:r>
              <a:rPr lang="en-US" sz="1600" dirty="0" err="1" smtClean="0">
                <a:latin typeface="+mn-lt"/>
              </a:rPr>
              <a:t>etc</a:t>
            </a:r>
            <a:r>
              <a:rPr lang="en-US" sz="1600" dirty="0" smtClean="0">
                <a:latin typeface="+mn-lt"/>
              </a:rPr>
              <a:t>, </a:t>
            </a:r>
            <a:r>
              <a:rPr lang="en-US" sz="1600" dirty="0" err="1" smtClean="0">
                <a:latin typeface="+mn-lt"/>
              </a:rPr>
              <a:t>etc</a:t>
            </a:r>
            <a:r>
              <a:rPr lang="en-US" sz="1600" dirty="0" smtClean="0">
                <a:latin typeface="+mn-lt"/>
              </a:rPr>
              <a:t> </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B-Train</a:t>
            </a:r>
          </a:p>
          <a:p>
            <a:pPr marL="263525" lvl="1" indent="-171450" algn="l">
              <a:buSzPct val="100000"/>
              <a:buFont typeface="Arial" panose="020B0604020202020204" pitchFamily="34" charset="0"/>
              <a:buChar char="•"/>
            </a:pPr>
            <a:endParaRPr lang="en-US" sz="400" dirty="0">
              <a:latin typeface="+mn-lt"/>
            </a:endParaRPr>
          </a:p>
          <a:p>
            <a:pPr marL="263525" lvl="1" indent="-171450" algn="l">
              <a:buSzPct val="100000"/>
              <a:buFont typeface="Arial" panose="020B0604020202020204" pitchFamily="34" charset="0"/>
              <a:buChar char="•"/>
            </a:pPr>
            <a:r>
              <a:rPr lang="en-US" sz="1600" dirty="0" smtClean="0">
                <a:latin typeface="+mn-lt"/>
              </a:rPr>
              <a:t>Transverse Feedback</a:t>
            </a:r>
          </a:p>
          <a:p>
            <a:pPr marL="263525" lvl="1" indent="-171450" algn="l">
              <a:buSzPct val="100000"/>
              <a:buFont typeface="Arial" panose="020B0604020202020204" pitchFamily="34" charset="0"/>
              <a:buChar char="•"/>
            </a:pPr>
            <a:endParaRPr lang="en-US" sz="400" dirty="0" smtClean="0">
              <a:latin typeface="+mn-lt"/>
            </a:endParaRPr>
          </a:p>
          <a:p>
            <a:pPr marL="263525" lvl="1" indent="-171450" algn="l">
              <a:buSzPct val="100000"/>
              <a:buFont typeface="Arial" panose="020B0604020202020204" pitchFamily="34" charset="0"/>
              <a:buChar char="•"/>
            </a:pPr>
            <a:r>
              <a:rPr lang="en-US" sz="1600" dirty="0" smtClean="0">
                <a:latin typeface="+mn-lt"/>
              </a:rPr>
              <a:t>New Extraction Kicker control</a:t>
            </a:r>
          </a:p>
          <a:p>
            <a:pPr lvl="1" algn="ctr"/>
            <a:endParaRPr lang="en-US" sz="1600" dirty="0" smtClean="0">
              <a:latin typeface="+mj-lt"/>
            </a:endParaRPr>
          </a:p>
          <a:p>
            <a:pPr lvl="1" algn="ctr"/>
            <a:endParaRPr lang="en-US" sz="1600" dirty="0" smtClean="0">
              <a:latin typeface="+mj-lt"/>
            </a:endParaRPr>
          </a:p>
        </p:txBody>
      </p:sp>
      <p:sp>
        <p:nvSpPr>
          <p:cNvPr id="8" name="Slide Number Placeholder 7"/>
          <p:cNvSpPr>
            <a:spLocks noGrp="1"/>
          </p:cNvSpPr>
          <p:nvPr>
            <p:ph type="sldNum" sz="quarter" idx="12"/>
          </p:nvPr>
        </p:nvSpPr>
        <p:spPr/>
        <p:txBody>
          <a:bodyPr/>
          <a:lstStyle/>
          <a:p>
            <a:fld id="{633CC1A6-AE81-4220-97E8-2DBAC9DABC59}" type="slidenum">
              <a:rPr lang="en-GB" smtClean="0"/>
              <a:pPr/>
              <a:t>2</a:t>
            </a:fld>
            <a:endParaRPr lang="en-GB" dirty="0" smtClean="0"/>
          </a:p>
        </p:txBody>
      </p:sp>
    </p:spTree>
    <p:extLst>
      <p:ext uri="{BB962C8B-B14F-4D97-AF65-F5344CB8AC3E}">
        <p14:creationId xmlns:p14="http://schemas.microsoft.com/office/powerpoint/2010/main" val="4173391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1E0BE-6A15-7C4B-9C15-9534BB5F9C0A}"/>
              </a:ext>
            </a:extLst>
          </p:cNvPr>
          <p:cNvSpPr>
            <a:spLocks noGrp="1"/>
          </p:cNvSpPr>
          <p:nvPr>
            <p:ph type="title"/>
          </p:nvPr>
        </p:nvSpPr>
        <p:spPr/>
        <p:txBody>
          <a:bodyPr>
            <a:normAutofit/>
          </a:bodyPr>
          <a:lstStyle/>
          <a:p>
            <a:r>
              <a:rPr lang="en-GB" dirty="0">
                <a:latin typeface="+mn-lt"/>
              </a:rPr>
              <a:t>N</a:t>
            </a:r>
            <a:r>
              <a:rPr lang="en-GB" dirty="0" smtClean="0">
                <a:latin typeface="+mn-lt"/>
              </a:rPr>
              <a:t>ew </a:t>
            </a:r>
            <a:r>
              <a:rPr lang="en-GB" sz="4400" dirty="0">
                <a:latin typeface="+mn-lt"/>
              </a:rPr>
              <a:t>PSB</a:t>
            </a:r>
            <a:r>
              <a:rPr lang="en-GB" dirty="0">
                <a:latin typeface="+mn-lt"/>
              </a:rPr>
              <a:t> </a:t>
            </a:r>
            <a:r>
              <a:rPr lang="en-GB" dirty="0" smtClean="0">
                <a:latin typeface="+mn-lt"/>
              </a:rPr>
              <a:t>Injection</a:t>
            </a:r>
            <a:endParaRPr lang="en-GB" dirty="0">
              <a:latin typeface="+mn-lt"/>
            </a:endParaRPr>
          </a:p>
        </p:txBody>
      </p:sp>
      <p:graphicFrame>
        <p:nvGraphicFramePr>
          <p:cNvPr id="5" name="Content Placeholder 4">
            <a:extLst>
              <a:ext uri="{FF2B5EF4-FFF2-40B4-BE49-F238E27FC236}">
                <a16:creationId xmlns:a16="http://schemas.microsoft.com/office/drawing/2014/main" id="{FE05FF28-5B22-5745-BDBA-DFA94C777731}"/>
              </a:ext>
            </a:extLst>
          </p:cNvPr>
          <p:cNvGraphicFramePr>
            <a:graphicFrameLocks noGrp="1"/>
          </p:cNvGraphicFramePr>
          <p:nvPr>
            <p:ph idx="1"/>
            <p:extLst>
              <p:ext uri="{D42A27DB-BD31-4B8C-83A1-F6EECF244321}">
                <p14:modId xmlns:p14="http://schemas.microsoft.com/office/powerpoint/2010/main" val="1476240964"/>
              </p:ext>
            </p:extLst>
          </p:nvPr>
        </p:nvGraphicFramePr>
        <p:xfrm>
          <a:off x="747713" y="971550"/>
          <a:ext cx="10696575" cy="5089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2139B909-2A4D-4146-84A9-71A54F67311B}"/>
              </a:ext>
            </a:extLst>
          </p:cNvPr>
          <p:cNvSpPr>
            <a:spLocks noGrp="1"/>
          </p:cNvSpPr>
          <p:nvPr>
            <p:ph type="sldNum" sz="quarter" idx="12"/>
          </p:nvPr>
        </p:nvSpPr>
        <p:spPr/>
        <p:txBody>
          <a:bodyPr/>
          <a:lstStyle/>
          <a:p>
            <a:fld id="{615900EE-DEFD-408A-947D-E2DEF0E998D3}" type="slidenum">
              <a:rPr lang="en-GB" smtClean="0"/>
              <a:t>3</a:t>
            </a:fld>
            <a:endParaRPr lang="en-GB"/>
          </a:p>
        </p:txBody>
      </p:sp>
      <p:sp>
        <p:nvSpPr>
          <p:cNvPr id="6" name="Content Placeholder 2">
            <a:extLst>
              <a:ext uri="{FF2B5EF4-FFF2-40B4-BE49-F238E27FC236}">
                <a16:creationId xmlns:a16="http://schemas.microsoft.com/office/drawing/2014/main" id="{691F3A6F-3A6C-0F4B-AB55-E318580F9058}"/>
              </a:ext>
            </a:extLst>
          </p:cNvPr>
          <p:cNvSpPr txBox="1">
            <a:spLocks/>
          </p:cNvSpPr>
          <p:nvPr/>
        </p:nvSpPr>
        <p:spPr>
          <a:xfrm>
            <a:off x="7557573" y="835213"/>
            <a:ext cx="4351663" cy="5662671"/>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lgn="r">
              <a:spcBef>
                <a:spcPts val="500"/>
              </a:spcBef>
              <a:buNone/>
            </a:pPr>
            <a:endParaRPr lang="en-GB" sz="1600" dirty="0">
              <a:solidFill>
                <a:schemeClr val="tx1"/>
              </a:solidFill>
            </a:endParaRPr>
          </a:p>
          <a:p>
            <a:pPr marL="0" indent="0" algn="r">
              <a:spcBef>
                <a:spcPts val="500"/>
              </a:spcBef>
              <a:buNone/>
            </a:pPr>
            <a:r>
              <a:rPr lang="en-GB" sz="1600" dirty="0">
                <a:solidFill>
                  <a:schemeClr val="tx1"/>
                </a:solidFill>
              </a:rPr>
              <a:t>Defines length of Linac4 pulse</a:t>
            </a:r>
          </a:p>
          <a:p>
            <a:pPr marL="0" indent="0" algn="r">
              <a:spcBef>
                <a:spcPts val="500"/>
              </a:spcBef>
              <a:buNone/>
            </a:pPr>
            <a:endParaRPr lang="en-GB" sz="1600" dirty="0">
              <a:solidFill>
                <a:schemeClr val="tx1"/>
              </a:solidFill>
            </a:endParaRPr>
          </a:p>
          <a:p>
            <a:pPr marL="0" indent="0" algn="r">
              <a:spcBef>
                <a:spcPts val="500"/>
              </a:spcBef>
              <a:buNone/>
            </a:pPr>
            <a:r>
              <a:rPr lang="en-GB" sz="1600" dirty="0">
                <a:solidFill>
                  <a:schemeClr val="tx1"/>
                </a:solidFill>
              </a:rPr>
              <a:t>Produces 1.5 us holes </a:t>
            </a:r>
            <a:r>
              <a:rPr lang="en-GB" sz="1600" dirty="0" err="1">
                <a:solidFill>
                  <a:schemeClr val="tx1"/>
                </a:solidFill>
              </a:rPr>
              <a:t>betw</a:t>
            </a:r>
            <a:r>
              <a:rPr lang="en-GB" sz="1600" dirty="0">
                <a:solidFill>
                  <a:schemeClr val="tx1"/>
                </a:solidFill>
              </a:rPr>
              <a:t>. rings to avoid</a:t>
            </a:r>
          </a:p>
          <a:p>
            <a:pPr marL="0" indent="0" algn="r">
              <a:spcBef>
                <a:spcPts val="500"/>
              </a:spcBef>
              <a:buNone/>
            </a:pPr>
            <a:r>
              <a:rPr lang="en-GB" sz="1600" dirty="0">
                <a:solidFill>
                  <a:schemeClr val="tx1"/>
                </a:solidFill>
              </a:rPr>
              <a:t>losses during distributor rise-time;</a:t>
            </a:r>
          </a:p>
          <a:p>
            <a:pPr marL="0" indent="0" algn="r">
              <a:spcBef>
                <a:spcPts val="500"/>
              </a:spcBef>
              <a:buNone/>
            </a:pPr>
            <a:r>
              <a:rPr lang="en-GB" sz="1600" dirty="0">
                <a:solidFill>
                  <a:schemeClr val="tx1"/>
                </a:solidFill>
              </a:rPr>
              <a:t>chopping pattern for loss-free beam-to-</a:t>
            </a:r>
          </a:p>
          <a:p>
            <a:pPr marL="0" indent="0" algn="r">
              <a:spcBef>
                <a:spcPts val="500"/>
              </a:spcBef>
              <a:buNone/>
            </a:pPr>
            <a:r>
              <a:rPr lang="en-GB" sz="1600" dirty="0">
                <a:solidFill>
                  <a:schemeClr val="tx1"/>
                </a:solidFill>
              </a:rPr>
              <a:t>bucket transfer; longitudinal painting</a:t>
            </a:r>
          </a:p>
          <a:p>
            <a:pPr marL="0" indent="0" algn="r">
              <a:spcBef>
                <a:spcPts val="500"/>
              </a:spcBef>
              <a:buNone/>
            </a:pPr>
            <a:endParaRPr lang="en-GB" sz="1600" dirty="0">
              <a:solidFill>
                <a:schemeClr val="tx1"/>
              </a:solidFill>
            </a:endParaRPr>
          </a:p>
          <a:p>
            <a:pPr marL="0" indent="0" algn="r">
              <a:spcBef>
                <a:spcPts val="500"/>
              </a:spcBef>
              <a:buNone/>
            </a:pPr>
            <a:r>
              <a:rPr lang="en-GB" sz="1600" dirty="0">
                <a:solidFill>
                  <a:schemeClr val="tx1"/>
                </a:solidFill>
              </a:rPr>
              <a:t>Distributes beam slices of flexible</a:t>
            </a:r>
          </a:p>
          <a:p>
            <a:pPr marL="0" indent="0" algn="r">
              <a:spcBef>
                <a:spcPts val="500"/>
              </a:spcBef>
              <a:buNone/>
            </a:pPr>
            <a:r>
              <a:rPr lang="en-GB" sz="1600" dirty="0">
                <a:solidFill>
                  <a:schemeClr val="tx1"/>
                </a:solidFill>
              </a:rPr>
              <a:t>length into 4 PSB rings</a:t>
            </a:r>
          </a:p>
          <a:p>
            <a:pPr marL="0" indent="0" algn="r">
              <a:spcBef>
                <a:spcPts val="500"/>
              </a:spcBef>
              <a:buNone/>
            </a:pPr>
            <a:endParaRPr lang="en-GB" sz="1600" dirty="0">
              <a:solidFill>
                <a:schemeClr val="tx1"/>
              </a:solidFill>
            </a:endParaRPr>
          </a:p>
          <a:p>
            <a:pPr marL="0" indent="0" algn="r">
              <a:spcBef>
                <a:spcPts val="500"/>
              </a:spcBef>
              <a:buNone/>
            </a:pPr>
            <a:endParaRPr lang="en-GB" sz="1600" dirty="0">
              <a:solidFill>
                <a:schemeClr val="tx1"/>
              </a:solidFill>
            </a:endParaRPr>
          </a:p>
          <a:p>
            <a:pPr marL="0" indent="0" algn="r">
              <a:spcBef>
                <a:spcPts val="500"/>
              </a:spcBef>
              <a:buNone/>
            </a:pPr>
            <a:r>
              <a:rPr lang="en-GB" sz="1600" dirty="0">
                <a:solidFill>
                  <a:schemeClr val="tx1"/>
                </a:solidFill>
              </a:rPr>
              <a:t>Linac4 RF: Ramping of last 2 PIMS cavities for longitudinal painting + </a:t>
            </a:r>
            <a:r>
              <a:rPr lang="en-GB" sz="1600" dirty="0" err="1">
                <a:solidFill>
                  <a:schemeClr val="tx1"/>
                </a:solidFill>
              </a:rPr>
              <a:t>debuncher</a:t>
            </a:r>
            <a:endParaRPr lang="en-GB" sz="1600" dirty="0">
              <a:solidFill>
                <a:schemeClr val="tx1"/>
              </a:solidFill>
            </a:endParaRPr>
          </a:p>
          <a:p>
            <a:pPr marL="0" indent="0" algn="r">
              <a:spcBef>
                <a:spcPts val="500"/>
              </a:spcBef>
              <a:buNone/>
            </a:pPr>
            <a:r>
              <a:rPr lang="en-GB" sz="1600" dirty="0">
                <a:solidFill>
                  <a:schemeClr val="tx1"/>
                </a:solidFill>
              </a:rPr>
              <a:t>PSB RF: To align RF buckets per ring to </a:t>
            </a:r>
          </a:p>
          <a:p>
            <a:pPr marL="0" indent="0" algn="r">
              <a:spcBef>
                <a:spcPts val="500"/>
              </a:spcBef>
              <a:buNone/>
            </a:pPr>
            <a:r>
              <a:rPr lang="en-GB" sz="1600" dirty="0">
                <a:solidFill>
                  <a:schemeClr val="tx1"/>
                </a:solidFill>
              </a:rPr>
              <a:t>Linac4 beam slice arrival   </a:t>
            </a:r>
          </a:p>
        </p:txBody>
      </p:sp>
      <p:sp>
        <p:nvSpPr>
          <p:cNvPr id="7" name="Content Placeholder 2">
            <a:extLst>
              <a:ext uri="{FF2B5EF4-FFF2-40B4-BE49-F238E27FC236}">
                <a16:creationId xmlns:a16="http://schemas.microsoft.com/office/drawing/2014/main" id="{7ED780EC-8416-5C41-9D05-2415D1C76CC3}"/>
              </a:ext>
            </a:extLst>
          </p:cNvPr>
          <p:cNvSpPr txBox="1">
            <a:spLocks/>
          </p:cNvSpPr>
          <p:nvPr/>
        </p:nvSpPr>
        <p:spPr>
          <a:xfrm>
            <a:off x="361718" y="961909"/>
            <a:ext cx="4287397" cy="55359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indent="0">
              <a:spcBef>
                <a:spcPts val="500"/>
              </a:spcBef>
              <a:buNone/>
            </a:pPr>
            <a:r>
              <a:rPr lang="en-GB" sz="1600" dirty="0">
                <a:solidFill>
                  <a:schemeClr val="tx1"/>
                </a:solidFill>
              </a:rPr>
              <a:t>	</a:t>
            </a:r>
          </a:p>
          <a:p>
            <a:pPr marL="0" indent="0">
              <a:spcBef>
                <a:spcPts val="500"/>
              </a:spcBef>
              <a:buNone/>
            </a:pPr>
            <a:r>
              <a:rPr lang="en-GB" sz="1600" dirty="0">
                <a:solidFill>
                  <a:schemeClr val="tx1"/>
                </a:solidFill>
              </a:rPr>
              <a:t>				</a:t>
            </a:r>
          </a:p>
          <a:p>
            <a:pPr marL="0" indent="0">
              <a:spcBef>
                <a:spcPts val="500"/>
              </a:spcBef>
              <a:buNone/>
            </a:pPr>
            <a:r>
              <a:rPr lang="en-GB" sz="1600" dirty="0">
                <a:solidFill>
                  <a:schemeClr val="tx1"/>
                </a:solidFill>
              </a:rPr>
              <a:t>By-ring correction of magnetic</a:t>
            </a:r>
          </a:p>
          <a:p>
            <a:pPr marL="0" indent="0">
              <a:spcBef>
                <a:spcPts val="500"/>
              </a:spcBef>
              <a:buNone/>
            </a:pPr>
            <a:r>
              <a:rPr lang="en-GB" sz="1600" dirty="0">
                <a:solidFill>
                  <a:schemeClr val="tx1"/>
                </a:solidFill>
              </a:rPr>
              <a:t>field at injection (injection during</a:t>
            </a:r>
          </a:p>
          <a:p>
            <a:pPr marL="0" indent="0">
              <a:spcBef>
                <a:spcPts val="500"/>
              </a:spcBef>
              <a:buNone/>
            </a:pPr>
            <a:r>
              <a:rPr lang="en-GB" sz="1600" dirty="0">
                <a:solidFill>
                  <a:schemeClr val="tx1"/>
                </a:solidFill>
              </a:rPr>
              <a:t>ramping B-field)</a:t>
            </a:r>
          </a:p>
          <a:p>
            <a:pPr marL="0" indent="0">
              <a:spcBef>
                <a:spcPts val="500"/>
              </a:spcBef>
              <a:buNone/>
            </a:pPr>
            <a:endParaRPr lang="en-GB" sz="1600" dirty="0">
              <a:solidFill>
                <a:schemeClr val="tx1"/>
              </a:solidFill>
            </a:endParaRPr>
          </a:p>
          <a:p>
            <a:pPr marL="0" indent="0">
              <a:spcBef>
                <a:spcPts val="500"/>
              </a:spcBef>
              <a:buNone/>
            </a:pPr>
            <a:endParaRPr lang="en-GB" sz="1600" dirty="0">
              <a:solidFill>
                <a:schemeClr val="tx1"/>
              </a:solidFill>
            </a:endParaRPr>
          </a:p>
          <a:p>
            <a:pPr marL="0" indent="0">
              <a:spcBef>
                <a:spcPts val="500"/>
              </a:spcBef>
              <a:buNone/>
            </a:pPr>
            <a:r>
              <a:rPr lang="en-GB" sz="1600" dirty="0">
                <a:solidFill>
                  <a:schemeClr val="tx1"/>
                </a:solidFill>
              </a:rPr>
              <a:t>Correction of vertical beta-beating</a:t>
            </a:r>
          </a:p>
          <a:p>
            <a:pPr marL="0" indent="0">
              <a:spcBef>
                <a:spcPts val="500"/>
              </a:spcBef>
              <a:buNone/>
            </a:pPr>
            <a:r>
              <a:rPr lang="en-GB" sz="1600" dirty="0">
                <a:solidFill>
                  <a:schemeClr val="tx1"/>
                </a:solidFill>
              </a:rPr>
              <a:t>introduced by BSW magnets (+ </a:t>
            </a:r>
          </a:p>
          <a:p>
            <a:pPr marL="0" indent="0">
              <a:spcBef>
                <a:spcPts val="500"/>
              </a:spcBef>
              <a:buNone/>
            </a:pPr>
            <a:r>
              <a:rPr lang="en-GB" sz="1600" dirty="0">
                <a:solidFill>
                  <a:schemeClr val="tx1"/>
                </a:solidFill>
              </a:rPr>
              <a:t>working point)</a:t>
            </a:r>
          </a:p>
          <a:p>
            <a:pPr marL="0" indent="0">
              <a:spcBef>
                <a:spcPts val="500"/>
              </a:spcBef>
              <a:buNone/>
            </a:pPr>
            <a:endParaRPr lang="en-GB" sz="1600" dirty="0">
              <a:solidFill>
                <a:schemeClr val="tx1"/>
              </a:solidFill>
            </a:endParaRPr>
          </a:p>
          <a:p>
            <a:pPr marL="0" indent="0">
              <a:spcBef>
                <a:spcPts val="500"/>
              </a:spcBef>
              <a:buNone/>
            </a:pPr>
            <a:endParaRPr lang="en-GB" sz="1600" dirty="0">
              <a:solidFill>
                <a:schemeClr val="tx1"/>
              </a:solidFill>
            </a:endParaRPr>
          </a:p>
          <a:p>
            <a:pPr marL="0" indent="0">
              <a:spcBef>
                <a:spcPts val="500"/>
              </a:spcBef>
              <a:buNone/>
            </a:pPr>
            <a:r>
              <a:rPr lang="en-GB" sz="1600" dirty="0">
                <a:solidFill>
                  <a:schemeClr val="tx1"/>
                </a:solidFill>
              </a:rPr>
              <a:t>Produce bump during injection;</a:t>
            </a:r>
          </a:p>
          <a:p>
            <a:pPr marL="0" indent="0">
              <a:spcBef>
                <a:spcPts val="500"/>
              </a:spcBef>
              <a:buNone/>
            </a:pPr>
            <a:r>
              <a:rPr lang="en-GB" sz="1600" dirty="0">
                <a:solidFill>
                  <a:schemeClr val="tx1"/>
                </a:solidFill>
              </a:rPr>
              <a:t>chicane fall after 5 </a:t>
            </a:r>
            <a:r>
              <a:rPr lang="en-GB" sz="1600" dirty="0" err="1">
                <a:solidFill>
                  <a:schemeClr val="tx1"/>
                </a:solidFill>
              </a:rPr>
              <a:t>ms</a:t>
            </a:r>
            <a:r>
              <a:rPr lang="en-GB" sz="1600" dirty="0">
                <a:solidFill>
                  <a:schemeClr val="tx1"/>
                </a:solidFill>
              </a:rPr>
              <a:t> to nominal</a:t>
            </a:r>
          </a:p>
          <a:p>
            <a:pPr marL="0" indent="0">
              <a:spcBef>
                <a:spcPts val="500"/>
              </a:spcBef>
              <a:buNone/>
            </a:pPr>
            <a:r>
              <a:rPr lang="en-GB" sz="1600" dirty="0">
                <a:solidFill>
                  <a:schemeClr val="tx1"/>
                </a:solidFill>
              </a:rPr>
              <a:t>orbit</a:t>
            </a:r>
          </a:p>
          <a:p>
            <a:pPr marL="0" indent="0">
              <a:spcBef>
                <a:spcPts val="500"/>
              </a:spcBef>
              <a:buNone/>
            </a:pPr>
            <a:endParaRPr lang="en-GB" sz="1600" dirty="0">
              <a:solidFill>
                <a:schemeClr val="tx1"/>
              </a:solidFill>
            </a:endParaRPr>
          </a:p>
          <a:p>
            <a:pPr marL="0" indent="0">
              <a:spcBef>
                <a:spcPts val="500"/>
              </a:spcBef>
              <a:buNone/>
            </a:pPr>
            <a:r>
              <a:rPr lang="en-GB" sz="1600" dirty="0">
                <a:solidFill>
                  <a:schemeClr val="tx1"/>
                </a:solidFill>
              </a:rPr>
              <a:t>Transverse phase-space painting and</a:t>
            </a:r>
          </a:p>
          <a:p>
            <a:pPr marL="0" indent="0">
              <a:spcBef>
                <a:spcPts val="500"/>
              </a:spcBef>
              <a:buNone/>
            </a:pPr>
            <a:r>
              <a:rPr lang="en-GB" sz="1600" dirty="0">
                <a:solidFill>
                  <a:schemeClr val="tx1"/>
                </a:solidFill>
              </a:rPr>
              <a:t>fast beam removal from stripping foil</a:t>
            </a:r>
          </a:p>
        </p:txBody>
      </p:sp>
      <p:cxnSp>
        <p:nvCxnSpPr>
          <p:cNvPr id="9" name="Straight Connector 8">
            <a:extLst>
              <a:ext uri="{FF2B5EF4-FFF2-40B4-BE49-F238E27FC236}">
                <a16:creationId xmlns:a16="http://schemas.microsoft.com/office/drawing/2014/main" id="{DCE0E330-EE00-3C4C-AA18-5806F5DFF44D}"/>
              </a:ext>
            </a:extLst>
          </p:cNvPr>
          <p:cNvCxnSpPr>
            <a:cxnSpLocks/>
          </p:cNvCxnSpPr>
          <p:nvPr/>
        </p:nvCxnSpPr>
        <p:spPr>
          <a:xfrm>
            <a:off x="6808424" y="1474194"/>
            <a:ext cx="3866921"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9972610-D12D-664E-9141-D55FCECC2F33}"/>
              </a:ext>
            </a:extLst>
          </p:cNvPr>
          <p:cNvCxnSpPr>
            <a:cxnSpLocks/>
          </p:cNvCxnSpPr>
          <p:nvPr/>
        </p:nvCxnSpPr>
        <p:spPr>
          <a:xfrm>
            <a:off x="8185533" y="2067268"/>
            <a:ext cx="2489812"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39ABAAC-C3EB-5546-9666-3768B90DBDA9}"/>
              </a:ext>
            </a:extLst>
          </p:cNvPr>
          <p:cNvCxnSpPr>
            <a:cxnSpLocks/>
          </p:cNvCxnSpPr>
          <p:nvPr/>
        </p:nvCxnSpPr>
        <p:spPr>
          <a:xfrm>
            <a:off x="8681292" y="3618807"/>
            <a:ext cx="1994053"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A6BE048-FCB9-7541-81AD-BB6806A6F67F}"/>
              </a:ext>
            </a:extLst>
          </p:cNvPr>
          <p:cNvCxnSpPr>
            <a:cxnSpLocks/>
          </p:cNvCxnSpPr>
          <p:nvPr/>
        </p:nvCxnSpPr>
        <p:spPr>
          <a:xfrm>
            <a:off x="8185533" y="4828832"/>
            <a:ext cx="2489812"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F6D1B58-379F-564C-9A3E-713624524111}"/>
              </a:ext>
            </a:extLst>
          </p:cNvPr>
          <p:cNvCxnSpPr>
            <a:cxnSpLocks/>
          </p:cNvCxnSpPr>
          <p:nvPr/>
        </p:nvCxnSpPr>
        <p:spPr>
          <a:xfrm>
            <a:off x="1388125" y="1819392"/>
            <a:ext cx="27432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C513BA9-76F4-CA46-9AA3-5C406E70D6F6}"/>
              </a:ext>
            </a:extLst>
          </p:cNvPr>
          <p:cNvCxnSpPr>
            <a:cxnSpLocks/>
          </p:cNvCxnSpPr>
          <p:nvPr/>
        </p:nvCxnSpPr>
        <p:spPr>
          <a:xfrm>
            <a:off x="1388125" y="3227714"/>
            <a:ext cx="2137273"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5229002-58FF-294D-AFE1-4213339EEC59}"/>
              </a:ext>
            </a:extLst>
          </p:cNvPr>
          <p:cNvCxnSpPr>
            <a:cxnSpLocks/>
          </p:cNvCxnSpPr>
          <p:nvPr/>
        </p:nvCxnSpPr>
        <p:spPr>
          <a:xfrm>
            <a:off x="1388125" y="4658071"/>
            <a:ext cx="265506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63CE7AC-8F19-C34A-BC15-FD61121110EC}"/>
              </a:ext>
            </a:extLst>
          </p:cNvPr>
          <p:cNvCxnSpPr>
            <a:cxnSpLocks/>
          </p:cNvCxnSpPr>
          <p:nvPr/>
        </p:nvCxnSpPr>
        <p:spPr>
          <a:xfrm>
            <a:off x="1388125" y="5790972"/>
            <a:ext cx="4070732"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C4AD8A8-15F8-E346-A102-B7A0F3905679}"/>
              </a:ext>
            </a:extLst>
          </p:cNvPr>
          <p:cNvSpPr txBox="1"/>
          <p:nvPr/>
        </p:nvSpPr>
        <p:spPr>
          <a:xfrm>
            <a:off x="335320" y="62329"/>
            <a:ext cx="3036530" cy="1200329"/>
          </a:xfrm>
          <a:prstGeom prst="rect">
            <a:avLst/>
          </a:prstGeom>
          <a:noFill/>
        </p:spPr>
        <p:txBody>
          <a:bodyPr wrap="square" rtlCol="0">
            <a:spAutoFit/>
          </a:bodyPr>
          <a:lstStyle/>
          <a:p>
            <a:pPr marL="171450" indent="-171450">
              <a:buClr>
                <a:schemeClr val="accent5">
                  <a:lumMod val="75000"/>
                </a:schemeClr>
              </a:buClr>
              <a:buSzPct val="100000"/>
              <a:buFont typeface="Wingdings" pitchFamily="2" charset="2"/>
              <a:buChar char="§"/>
            </a:pPr>
            <a:r>
              <a:rPr lang="en-GB" sz="2400" b="1" dirty="0">
                <a:solidFill>
                  <a:schemeClr val="tx2"/>
                </a:solidFill>
              </a:rPr>
              <a:t>TE-ABT equipment</a:t>
            </a:r>
          </a:p>
          <a:p>
            <a:pPr marL="171450" indent="-171450">
              <a:buClr>
                <a:schemeClr val="accent4"/>
              </a:buClr>
              <a:buSzPct val="100000"/>
              <a:buFont typeface="Wingdings" pitchFamily="2" charset="2"/>
              <a:buChar char="§"/>
            </a:pPr>
            <a:r>
              <a:rPr lang="en-GB" sz="2400" b="1" dirty="0">
                <a:solidFill>
                  <a:srgbClr val="5E7703"/>
                </a:solidFill>
              </a:rPr>
              <a:t>BE-RF equipment</a:t>
            </a:r>
          </a:p>
          <a:p>
            <a:pPr marL="171450" indent="-171450">
              <a:buClr>
                <a:srgbClr val="C00000"/>
              </a:buClr>
              <a:buSzPct val="100000"/>
              <a:buFont typeface="Wingdings" pitchFamily="2" charset="2"/>
              <a:buChar char="§"/>
            </a:pPr>
            <a:r>
              <a:rPr lang="en-GB" sz="2400" b="1" dirty="0">
                <a:solidFill>
                  <a:srgbClr val="C00000"/>
                </a:solidFill>
              </a:rPr>
              <a:t>TE-EPC equipment</a:t>
            </a:r>
          </a:p>
        </p:txBody>
      </p:sp>
      <p:sp>
        <p:nvSpPr>
          <p:cNvPr id="3" name="Footer Placeholder 2"/>
          <p:cNvSpPr>
            <a:spLocks noGrp="1"/>
          </p:cNvSpPr>
          <p:nvPr>
            <p:ph type="ftr" sz="quarter" idx="11"/>
          </p:nvPr>
        </p:nvSpPr>
        <p:spPr/>
        <p:txBody>
          <a:bodyPr/>
          <a:lstStyle/>
          <a:p>
            <a:r>
              <a:rPr lang="en-US" smtClean="0"/>
              <a:t>G.P. Di Giovanni - CCC Meeting – 17th May 2019</a:t>
            </a:r>
            <a:endParaRPr lang="en-GB"/>
          </a:p>
        </p:txBody>
      </p:sp>
    </p:spTree>
    <p:extLst>
      <p:ext uri="{BB962C8B-B14F-4D97-AF65-F5344CB8AC3E}">
        <p14:creationId xmlns:p14="http://schemas.microsoft.com/office/powerpoint/2010/main" val="4262911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Transverse Painting</a:t>
            </a:r>
            <a:endParaRPr lang="en-US" sz="4400" dirty="0">
              <a:effectLst/>
              <a:latin typeface="+mn-lt"/>
            </a:endParaRPr>
          </a:p>
        </p:txBody>
      </p:sp>
      <p:sp>
        <p:nvSpPr>
          <p:cNvPr id="4" name="Rectangle 3"/>
          <p:cNvSpPr/>
          <p:nvPr/>
        </p:nvSpPr>
        <p:spPr>
          <a:xfrm>
            <a:off x="309438" y="835042"/>
            <a:ext cx="7778562" cy="1277273"/>
          </a:xfrm>
          <a:prstGeom prst="rect">
            <a:avLst/>
          </a:prstGeom>
        </p:spPr>
        <p:txBody>
          <a:bodyPr wrap="square">
            <a:spAutoFit/>
          </a:bodyPr>
          <a:lstStyle/>
          <a:p>
            <a:r>
              <a:rPr lang="en-US" b="1" u="sng" dirty="0">
                <a:solidFill>
                  <a:srgbClr val="0070C0"/>
                </a:solidFill>
                <a:latin typeface="Calibri" panose="020F0502020204030204" pitchFamily="34" charset="0"/>
                <a:cs typeface="Calibri" panose="020F0502020204030204" pitchFamily="34" charset="0"/>
              </a:rPr>
              <a:t>Description:</a:t>
            </a: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dirty="0" smtClean="0">
                <a:latin typeface="Calibri" panose="020F0502020204030204" pitchFamily="34" charset="0"/>
                <a:cs typeface="Calibri" panose="020F0502020204030204" pitchFamily="34" charset="0"/>
              </a:rPr>
              <a:t>Four </a:t>
            </a:r>
            <a:r>
              <a:rPr lang="en-GB" dirty="0">
                <a:latin typeface="Calibri" panose="020F0502020204030204" pitchFamily="34" charset="0"/>
                <a:cs typeface="Calibri" panose="020F0502020204030204" pitchFamily="34" charset="0"/>
              </a:rPr>
              <a:t>slow kickers (</a:t>
            </a:r>
            <a:r>
              <a:rPr lang="en-GB" b="1" dirty="0">
                <a:solidFill>
                  <a:srgbClr val="0070C0"/>
                </a:solidFill>
                <a:latin typeface="Calibri" panose="020F0502020204030204" pitchFamily="34" charset="0"/>
                <a:cs typeface="Calibri" panose="020F0502020204030204" pitchFamily="34" charset="0"/>
              </a:rPr>
              <a:t>KSW</a:t>
            </a:r>
            <a:r>
              <a:rPr lang="en-GB" dirty="0">
                <a:latin typeface="Calibri" panose="020F0502020204030204" pitchFamily="34" charset="0"/>
                <a:cs typeface="Calibri" panose="020F0502020204030204" pitchFamily="34" charset="0"/>
              </a:rPr>
              <a:t>), installed in each ring of the PSB, will be used </a:t>
            </a:r>
            <a:endParaRPr lang="en-GB" dirty="0" smtClean="0">
              <a:latin typeface="Calibri" panose="020F0502020204030204" pitchFamily="34" charset="0"/>
              <a:cs typeface="Calibri" panose="020F0502020204030204" pitchFamily="34" charset="0"/>
            </a:endParaRPr>
          </a:p>
          <a:p>
            <a:pPr marL="342900" lvl="1"/>
            <a:r>
              <a:rPr lang="en-GB" dirty="0" smtClean="0">
                <a:latin typeface="Calibri" panose="020F0502020204030204" pitchFamily="34" charset="0"/>
                <a:cs typeface="Calibri" panose="020F0502020204030204" pitchFamily="34" charset="0"/>
              </a:rPr>
              <a:t>    to perform </a:t>
            </a:r>
            <a:r>
              <a:rPr lang="en-GB" dirty="0">
                <a:latin typeface="Calibri" panose="020F0502020204030204" pitchFamily="34" charset="0"/>
                <a:cs typeface="Calibri" panose="020F0502020204030204" pitchFamily="34" charset="0"/>
              </a:rPr>
              <a:t>the </a:t>
            </a:r>
            <a:r>
              <a:rPr lang="en-GB" b="1" dirty="0">
                <a:solidFill>
                  <a:srgbClr val="0070C0"/>
                </a:solidFill>
                <a:latin typeface="Calibri" panose="020F0502020204030204" pitchFamily="34" charset="0"/>
                <a:cs typeface="Calibri" panose="020F0502020204030204" pitchFamily="34" charset="0"/>
              </a:rPr>
              <a:t>transverse painting of the injected beam</a:t>
            </a: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based on the  </a:t>
            </a:r>
          </a:p>
          <a:p>
            <a:pPr marL="342900" lvl="1"/>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   desired intensity, emittance </a:t>
            </a:r>
            <a:r>
              <a:rPr lang="en-GB" dirty="0">
                <a:latin typeface="Calibri" panose="020F0502020204030204" pitchFamily="34" charset="0"/>
                <a:cs typeface="Calibri" panose="020F0502020204030204" pitchFamily="34" charset="0"/>
              </a:rPr>
              <a:t>and beam distribution </a:t>
            </a:r>
            <a:r>
              <a:rPr lang="en-GB" b="1" dirty="0">
                <a:solidFill>
                  <a:srgbClr val="0070C0"/>
                </a:solidFill>
                <a:latin typeface="Calibri" panose="020F0502020204030204" pitchFamily="34" charset="0"/>
                <a:cs typeface="Calibri" panose="020F0502020204030204" pitchFamily="34" charset="0"/>
              </a:rPr>
              <a:t>for each PSB </a:t>
            </a:r>
            <a:r>
              <a:rPr lang="en-GB" b="1" dirty="0" smtClean="0">
                <a:solidFill>
                  <a:srgbClr val="0070C0"/>
                </a:solidFill>
                <a:latin typeface="Calibri" panose="020F0502020204030204" pitchFamily="34" charset="0"/>
                <a:cs typeface="Calibri" panose="020F0502020204030204" pitchFamily="34" charset="0"/>
              </a:rPr>
              <a:t>user</a:t>
            </a:r>
            <a:r>
              <a:rPr lang="en-GB" dirty="0" smtClean="0">
                <a:latin typeface="Calibri" panose="020F0502020204030204" pitchFamily="34" charset="0"/>
                <a:cs typeface="Calibri" panose="020F0502020204030204" pitchFamily="34" charset="0"/>
              </a:rPr>
              <a:t>.</a:t>
            </a:r>
            <a:endParaRPr lang="en-GB" dirty="0">
              <a:latin typeface="Calibri" panose="020F0502020204030204" pitchFamily="34" charset="0"/>
              <a:cs typeface="Calibri" panose="020F0502020204030204" pitchFamily="34" charset="0"/>
            </a:endParaRPr>
          </a:p>
        </p:txBody>
      </p:sp>
      <p:sp>
        <p:nvSpPr>
          <p:cNvPr id="5" name="Rectangle 4"/>
          <p:cNvSpPr/>
          <p:nvPr/>
        </p:nvSpPr>
        <p:spPr>
          <a:xfrm>
            <a:off x="285376" y="2292908"/>
            <a:ext cx="7802624" cy="1261884"/>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b="1" u="sng" dirty="0">
              <a:solidFill>
                <a:srgbClr val="C0000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b="1" dirty="0">
                <a:solidFill>
                  <a:srgbClr val="C00000"/>
                </a:solidFill>
                <a:latin typeface="Calibri" panose="020F0502020204030204" pitchFamily="34" charset="0"/>
                <a:cs typeface="Calibri" panose="020F0502020204030204" pitchFamily="34" charset="0"/>
              </a:rPr>
              <a:t>Functional specification</a:t>
            </a:r>
            <a:r>
              <a:rPr lang="en-GB"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hlinkClick r:id="rId3"/>
              </a:rPr>
              <a:t>EDMS 2117053</a:t>
            </a:r>
            <a:r>
              <a:rPr lang="en-GB" dirty="0">
                <a:latin typeface="Calibri" panose="020F0502020204030204" pitchFamily="34" charset="0"/>
                <a:cs typeface="Calibri" panose="020F0502020204030204" pitchFamily="34" charset="0"/>
              </a:rPr>
              <a:t> under </a:t>
            </a:r>
            <a:r>
              <a:rPr lang="en-GB" dirty="0" smtClean="0">
                <a:latin typeface="Calibri" panose="020F0502020204030204" pitchFamily="34" charset="0"/>
                <a:cs typeface="Calibri" panose="020F0502020204030204" pitchFamily="34" charset="0"/>
              </a:rPr>
              <a:t>approval.</a:t>
            </a:r>
            <a:endParaRPr lang="en-GB"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dirty="0">
                <a:latin typeface="Calibri" panose="020F0502020204030204" pitchFamily="34" charset="0"/>
                <a:cs typeface="Calibri" panose="020F0502020204030204" pitchFamily="34" charset="0"/>
              </a:rPr>
              <a:t>Editable </a:t>
            </a:r>
            <a:r>
              <a:rPr lang="en-GB" dirty="0" smtClean="0">
                <a:latin typeface="Calibri" panose="020F0502020204030204" pitchFamily="34" charset="0"/>
                <a:cs typeface="Calibri" panose="020F0502020204030204" pitchFamily="34" charset="0"/>
              </a:rPr>
              <a:t>points of a </a:t>
            </a:r>
            <a:r>
              <a:rPr lang="en-GB" b="1" dirty="0" smtClean="0">
                <a:solidFill>
                  <a:srgbClr val="C00000"/>
                </a:solidFill>
                <a:latin typeface="Calibri" panose="020F0502020204030204" pitchFamily="34" charset="0"/>
                <a:cs typeface="Calibri" panose="020F0502020204030204" pitchFamily="34" charset="0"/>
              </a:rPr>
              <a:t>multi-linear function</a:t>
            </a:r>
            <a:r>
              <a:rPr lang="en-GB" dirty="0">
                <a:latin typeface="Calibri" panose="020F0502020204030204" pitchFamily="34" charset="0"/>
                <a:cs typeface="Calibri" panose="020F0502020204030204" pitchFamily="34" charset="0"/>
              </a:rPr>
              <a:t>, control </a:t>
            </a:r>
            <a:r>
              <a:rPr lang="en-GB" b="1" dirty="0" smtClean="0">
                <a:solidFill>
                  <a:srgbClr val="C00000"/>
                </a:solidFill>
                <a:latin typeface="Calibri" panose="020F0502020204030204" pitchFamily="34" charset="0"/>
                <a:cs typeface="Calibri" panose="020F0502020204030204" pitchFamily="34" charset="0"/>
              </a:rPr>
              <a:t>bump height</a:t>
            </a:r>
            <a:r>
              <a:rPr lang="en-GB" dirty="0" smtClean="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mm</a:t>
            </a:r>
            <a:r>
              <a:rPr lang="en-GB" dirty="0" smtClean="0">
                <a:latin typeface="Calibri" panose="020F0502020204030204" pitchFamily="34" charset="0"/>
                <a:cs typeface="Calibri" panose="020F0502020204030204" pitchFamily="34" charset="0"/>
              </a:rPr>
              <a:t>).</a:t>
            </a:r>
            <a:endParaRPr lang="en-GB"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dirty="0">
                <a:latin typeface="Calibri" panose="020F0502020204030204" pitchFamily="34" charset="0"/>
                <a:cs typeface="Calibri" panose="020F0502020204030204" pitchFamily="34" charset="0"/>
              </a:rPr>
              <a:t>C</a:t>
            </a:r>
            <a:r>
              <a:rPr lang="en-GB" dirty="0" smtClean="0">
                <a:latin typeface="Calibri" panose="020F0502020204030204" pitchFamily="34" charset="0"/>
                <a:cs typeface="Calibri" panose="020F0502020204030204" pitchFamily="34" charset="0"/>
              </a:rPr>
              <a:t>urrent </a:t>
            </a:r>
            <a:r>
              <a:rPr lang="en-GB" dirty="0">
                <a:latin typeface="Calibri" panose="020F0502020204030204" pitchFamily="34" charset="0"/>
                <a:cs typeface="Calibri" panose="020F0502020204030204" pitchFamily="34" charset="0"/>
              </a:rPr>
              <a:t>for each </a:t>
            </a:r>
            <a:r>
              <a:rPr lang="en-GB" dirty="0" smtClean="0">
                <a:latin typeface="Calibri" panose="020F0502020204030204" pitchFamily="34" charset="0"/>
                <a:cs typeface="Calibri" panose="020F0502020204030204" pitchFamily="34" charset="0"/>
              </a:rPr>
              <a:t>KSW depends </a:t>
            </a:r>
            <a:r>
              <a:rPr lang="en-GB" dirty="0">
                <a:latin typeface="Calibri" panose="020F0502020204030204" pitchFamily="34" charset="0"/>
                <a:cs typeface="Calibri" panose="020F0502020204030204" pitchFamily="34" charset="0"/>
              </a:rPr>
              <a:t>on </a:t>
            </a:r>
            <a:r>
              <a:rPr lang="en-GB" dirty="0" smtClean="0">
                <a:latin typeface="Calibri" panose="020F0502020204030204" pitchFamily="34" charset="0"/>
                <a:cs typeface="Calibri" panose="020F0502020204030204" pitchFamily="34" charset="0"/>
              </a:rPr>
              <a:t>tune.</a:t>
            </a:r>
            <a:endParaRPr lang="en-GB" dirty="0">
              <a:latin typeface="Calibri" panose="020F0502020204030204" pitchFamily="34" charset="0"/>
              <a:cs typeface="Calibri" panose="020F0502020204030204" pitchFamily="34" charset="0"/>
            </a:endParaRPr>
          </a:p>
        </p:txBody>
      </p:sp>
      <p:grpSp>
        <p:nvGrpSpPr>
          <p:cNvPr id="12" name="Group 11"/>
          <p:cNvGrpSpPr>
            <a:grpSpLocks noChangeAspect="1"/>
          </p:cNvGrpSpPr>
          <p:nvPr/>
        </p:nvGrpSpPr>
        <p:grpSpPr>
          <a:xfrm>
            <a:off x="7715250" y="971551"/>
            <a:ext cx="4270248" cy="2231136"/>
            <a:chOff x="6583680" y="2011681"/>
            <a:chExt cx="5337810" cy="2788920"/>
          </a:xfrm>
        </p:grpSpPr>
        <p:grpSp>
          <p:nvGrpSpPr>
            <p:cNvPr id="7" name="Group 6"/>
            <p:cNvGrpSpPr/>
            <p:nvPr/>
          </p:nvGrpSpPr>
          <p:grpSpPr>
            <a:xfrm>
              <a:off x="6677977" y="2133599"/>
              <a:ext cx="5145405" cy="2590800"/>
              <a:chOff x="0" y="-1"/>
              <a:chExt cx="5145405" cy="2590800"/>
            </a:xfrm>
            <a:solidFill>
              <a:schemeClr val="bg1"/>
            </a:solidFill>
          </p:grpSpPr>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0" y="-1"/>
                <a:ext cx="5145405" cy="2590800"/>
              </a:xfrm>
              <a:prstGeom prst="rect">
                <a:avLst/>
              </a:prstGeom>
              <a:grpFill/>
            </p:spPr>
          </p:pic>
          <p:sp>
            <p:nvSpPr>
              <p:cNvPr id="9" name="TextBox 4"/>
              <p:cNvSpPr txBox="1"/>
              <p:nvPr/>
            </p:nvSpPr>
            <p:spPr>
              <a:xfrm>
                <a:off x="441874" y="62586"/>
                <a:ext cx="756285" cy="247650"/>
              </a:xfrm>
              <a:prstGeom prst="rect">
                <a:avLst/>
              </a:prstGeom>
              <a:grpFill/>
              <a:ln>
                <a:solidFill>
                  <a:schemeClr val="tx1"/>
                </a:solidFill>
              </a:ln>
            </p:spPr>
            <p:txBody>
              <a:bodyPr wrap="square" rtlCol="0">
                <a:spAutoFit/>
              </a:bodyPr>
              <a:lstStyle/>
              <a:p>
                <a:pPr>
                  <a:spcAft>
                    <a:spcPts val="0"/>
                  </a:spcAft>
                </a:pPr>
                <a:r>
                  <a:rPr lang="en-US" sz="1050" kern="1200">
                    <a:solidFill>
                      <a:srgbClr val="000000"/>
                    </a:solidFill>
                    <a:effectLst/>
                    <a:latin typeface="Cambria" panose="02040503050406030204" pitchFamily="18" charset="0"/>
                    <a:ea typeface="MS Mincho"/>
                    <a:cs typeface="Times New Roman" panose="02020603050405020304" pitchFamily="18" charset="0"/>
                  </a:rPr>
                  <a:t>-35 mm</a:t>
                </a:r>
                <a:endParaRPr lang="en-GB" sz="1200">
                  <a:effectLst/>
                  <a:latin typeface="Times New Roman" panose="02020603050405020304" pitchFamily="18" charset="0"/>
                  <a:ea typeface="MS Mincho"/>
                </a:endParaRPr>
              </a:p>
            </p:txBody>
          </p:sp>
          <p:sp>
            <p:nvSpPr>
              <p:cNvPr id="10" name="Rectangle 9"/>
              <p:cNvSpPr/>
              <p:nvPr/>
            </p:nvSpPr>
            <p:spPr>
              <a:xfrm>
                <a:off x="599816" y="2280458"/>
                <a:ext cx="45719" cy="1330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11" name="Rectangle 10"/>
            <p:cNvSpPr/>
            <p:nvPr/>
          </p:nvSpPr>
          <p:spPr>
            <a:xfrm>
              <a:off x="6583680" y="2011681"/>
              <a:ext cx="5337810" cy="278892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7637" y="3998597"/>
            <a:ext cx="4277429" cy="1823339"/>
          </a:xfrm>
          <a:prstGeom prst="rect">
            <a:avLst/>
          </a:prstGeom>
          <a:noFill/>
          <a:ln w="38100">
            <a:solidFill>
              <a:srgbClr val="C00000"/>
            </a:solidFill>
          </a:ln>
        </p:spPr>
      </p:pic>
      <p:sp>
        <p:nvSpPr>
          <p:cNvPr id="14" name="Rectangle 13"/>
          <p:cNvSpPr/>
          <p:nvPr/>
        </p:nvSpPr>
        <p:spPr>
          <a:xfrm>
            <a:off x="313248" y="3817615"/>
            <a:ext cx="7778562" cy="2369880"/>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p>
          <a:p>
            <a:endParaRPr lang="en-US" sz="400"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Readiness mock-up for SW development within the next weeks (</a:t>
            </a:r>
            <a:r>
              <a:rPr lang="en-US" b="1" dirty="0" smtClean="0">
                <a:solidFill>
                  <a:srgbClr val="00B050"/>
                </a:solidFill>
                <a:latin typeface="Calibri" panose="020F0502020204030204" pitchFamily="34" charset="0"/>
                <a:cs typeface="Calibri" panose="020F0502020204030204" pitchFamily="34" charset="0"/>
              </a:rPr>
              <a:t>ABT</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Incorporate KSW control in PSB Cruise Control (</a:t>
            </a:r>
            <a:r>
              <a:rPr lang="en-US" b="1" dirty="0" smtClean="0">
                <a:solidFill>
                  <a:srgbClr val="00B050"/>
                </a:solidFill>
                <a:latin typeface="Calibri" panose="020F0502020204030204" pitchFamily="34" charset="0"/>
                <a:cs typeface="Calibri" panose="020F0502020204030204" pitchFamily="34" charset="0"/>
              </a:rPr>
              <a:t>OP</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GB" dirty="0" smtClean="0"/>
              <a:t>List all </a:t>
            </a:r>
            <a:r>
              <a:rPr lang="en-GB" dirty="0"/>
              <a:t>interlocks </a:t>
            </a:r>
            <a:r>
              <a:rPr lang="en-GB" dirty="0" smtClean="0"/>
              <a:t>covered </a:t>
            </a:r>
            <a:r>
              <a:rPr lang="en-GB" dirty="0"/>
              <a:t>by the BIS </a:t>
            </a:r>
            <a:r>
              <a:rPr lang="en-GB" dirty="0" smtClean="0"/>
              <a:t>in </a:t>
            </a:r>
            <a:r>
              <a:rPr lang="en-GB" dirty="0"/>
              <a:t>an official EDMS </a:t>
            </a:r>
            <a:r>
              <a:rPr lang="en-GB" dirty="0" smtClean="0"/>
              <a:t>document (</a:t>
            </a:r>
            <a:r>
              <a:rPr lang="en-GB" b="1" dirty="0" smtClean="0">
                <a:solidFill>
                  <a:srgbClr val="00B050"/>
                </a:solidFill>
              </a:rPr>
              <a:t>ABT</a:t>
            </a:r>
            <a:r>
              <a:rPr lang="en-GB" dirty="0" smtClean="0"/>
              <a:t> with OP assistance).</a:t>
            </a:r>
            <a:endParaRPr lang="en-GB" sz="500"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To </a:t>
            </a:r>
            <a:r>
              <a:rPr lang="en-US" b="1" dirty="0" err="1" smtClean="0">
                <a:solidFill>
                  <a:srgbClr val="00B050"/>
                </a:solidFill>
                <a:latin typeface="Calibri" panose="020F0502020204030204" pitchFamily="34" charset="0"/>
                <a:cs typeface="Calibri" panose="020F0502020204030204" pitchFamily="34" charset="0"/>
              </a:rPr>
              <a:t>finalise</a:t>
            </a:r>
            <a:r>
              <a:rPr lang="en-US" b="1" dirty="0" smtClean="0">
                <a:solidFill>
                  <a:srgbClr val="00B050"/>
                </a:solidFill>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LSA implementation of scale </a:t>
            </a:r>
            <a:r>
              <a:rPr lang="en-US" dirty="0">
                <a:latin typeface="Calibri" panose="020F0502020204030204" pitchFamily="34" charset="0"/>
                <a:cs typeface="Calibri" panose="020F0502020204030204" pitchFamily="34" charset="0"/>
              </a:rPr>
              <a:t>factors </a:t>
            </a:r>
            <a:r>
              <a:rPr lang="en-US" dirty="0" smtClean="0">
                <a:latin typeface="Calibri" panose="020F0502020204030204" pitchFamily="34" charset="0"/>
                <a:cs typeface="Calibri" panose="020F0502020204030204" pitchFamily="34" charset="0"/>
              </a:rPr>
              <a:t>which are </a:t>
            </a:r>
          </a:p>
          <a:p>
            <a:pPr marL="342900" lvl="1"/>
            <a:r>
              <a:rPr lang="en-US" dirty="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   tune-dependent</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Makerule</a:t>
            </a:r>
            <a:r>
              <a:rPr lang="en-US" dirty="0" smtClean="0">
                <a:latin typeface="Calibri" panose="020F0502020204030204" pitchFamily="34" charset="0"/>
                <a:cs typeface="Calibri" panose="020F0502020204030204" pitchFamily="34" charset="0"/>
              </a:rPr>
              <a:t>? (</a:t>
            </a:r>
            <a:r>
              <a:rPr lang="en-US" b="1" dirty="0" smtClean="0">
                <a:solidFill>
                  <a:srgbClr val="00B050"/>
                </a:solidFill>
                <a:latin typeface="Calibri" panose="020F0502020204030204" pitchFamily="34" charset="0"/>
                <a:cs typeface="Calibri" panose="020F0502020204030204" pitchFamily="34" charset="0"/>
              </a:rPr>
              <a:t>ABT/Setting </a:t>
            </a:r>
            <a:r>
              <a:rPr lang="en-US" b="1" dirty="0">
                <a:solidFill>
                  <a:srgbClr val="00B050"/>
                </a:solidFill>
                <a:latin typeface="Calibri" panose="020F0502020204030204" pitchFamily="34" charset="0"/>
                <a:cs typeface="Calibri" panose="020F0502020204030204" pitchFamily="34" charset="0"/>
              </a:rPr>
              <a:t>Management/OP</a:t>
            </a:r>
            <a:r>
              <a:rPr lang="en-US" dirty="0" smtClean="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dirty="0" smtClean="0"/>
          </a:p>
        </p:txBody>
      </p:sp>
      <p:sp>
        <p:nvSpPr>
          <p:cNvPr id="6" name="Slide Number Placeholder 5"/>
          <p:cNvSpPr>
            <a:spLocks noGrp="1"/>
          </p:cNvSpPr>
          <p:nvPr>
            <p:ph type="sldNum" sz="quarter" idx="12"/>
          </p:nvPr>
        </p:nvSpPr>
        <p:spPr/>
        <p:txBody>
          <a:bodyPr/>
          <a:lstStyle/>
          <a:p>
            <a:fld id="{633CC1A6-AE81-4220-97E8-2DBAC9DABC59}" type="slidenum">
              <a:rPr lang="en-GB" smtClean="0"/>
              <a:pPr/>
              <a:t>4</a:t>
            </a:fld>
            <a:endParaRPr lang="en-GB" dirty="0" smtClean="0"/>
          </a:p>
        </p:txBody>
      </p:sp>
    </p:spTree>
    <p:extLst>
      <p:ext uri="{BB962C8B-B14F-4D97-AF65-F5344CB8AC3E}">
        <p14:creationId xmlns:p14="http://schemas.microsoft.com/office/powerpoint/2010/main" val="615354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BSW</a:t>
            </a:r>
            <a:endParaRPr lang="en-US" sz="4400" dirty="0">
              <a:effectLst/>
              <a:latin typeface="+mn-lt"/>
            </a:endParaRPr>
          </a:p>
        </p:txBody>
      </p:sp>
      <p:sp>
        <p:nvSpPr>
          <p:cNvPr id="4" name="Rectangle 3"/>
          <p:cNvSpPr/>
          <p:nvPr/>
        </p:nvSpPr>
        <p:spPr>
          <a:xfrm>
            <a:off x="309438" y="781877"/>
            <a:ext cx="7778562" cy="1277273"/>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557213" lvl="1" indent="-214313">
              <a:buFont typeface="Arial" panose="020B0604020202020204" pitchFamily="34" charset="0"/>
              <a:buChar char="•"/>
            </a:pPr>
            <a:r>
              <a:rPr lang="en-GB" spc="-1" dirty="0">
                <a:ea typeface="AR PL SungtiL GB"/>
              </a:rPr>
              <a:t>The</a:t>
            </a:r>
            <a:r>
              <a:rPr lang="en-GB" b="1" spc="-1" dirty="0">
                <a:solidFill>
                  <a:srgbClr val="0070C0"/>
                </a:solidFill>
                <a:ea typeface="AR PL SungtiL GB"/>
              </a:rPr>
              <a:t> chicane bump </a:t>
            </a:r>
            <a:r>
              <a:rPr lang="en-GB" spc="-1" dirty="0">
                <a:ea typeface="AR PL SungtiL GB"/>
              </a:rPr>
              <a:t>stays constant at </a:t>
            </a:r>
            <a:r>
              <a:rPr lang="en-GB" b="1" spc="-1" dirty="0">
                <a:solidFill>
                  <a:srgbClr val="0070C0"/>
                </a:solidFill>
                <a:ea typeface="AR PL SungtiL GB"/>
              </a:rPr>
              <a:t>46 mm </a:t>
            </a:r>
            <a:r>
              <a:rPr lang="en-GB" spc="-1" dirty="0">
                <a:ea typeface="AR PL SungtiL GB"/>
              </a:rPr>
              <a:t>during injection and </a:t>
            </a:r>
            <a:endParaRPr lang="en-GB" spc="-1" dirty="0" smtClean="0">
              <a:ea typeface="AR PL SungtiL GB"/>
            </a:endParaRPr>
          </a:p>
          <a:p>
            <a:pPr marL="342900" lvl="1"/>
            <a:r>
              <a:rPr lang="en-GB" spc="-1" dirty="0">
                <a:ea typeface="AR PL SungtiL GB"/>
              </a:rPr>
              <a:t> </a:t>
            </a:r>
            <a:r>
              <a:rPr lang="en-GB" spc="-1" dirty="0" smtClean="0">
                <a:ea typeface="AR PL SungtiL GB"/>
              </a:rPr>
              <a:t>   then </a:t>
            </a:r>
            <a:r>
              <a:rPr lang="en-GB" spc="-1" dirty="0">
                <a:ea typeface="AR PL SungtiL GB"/>
              </a:rPr>
              <a:t>decays to zero </a:t>
            </a:r>
            <a:r>
              <a:rPr lang="en-GB" b="1" spc="-1" dirty="0">
                <a:solidFill>
                  <a:srgbClr val="0070C0"/>
                </a:solidFill>
                <a:ea typeface="AR PL SungtiL GB"/>
              </a:rPr>
              <a:t>in 5 </a:t>
            </a:r>
            <a:r>
              <a:rPr lang="en-GB" b="1" spc="-1" dirty="0" err="1" smtClean="0">
                <a:solidFill>
                  <a:srgbClr val="0070C0"/>
                </a:solidFill>
                <a:ea typeface="AR PL SungtiL GB"/>
              </a:rPr>
              <a:t>ms</a:t>
            </a:r>
            <a:r>
              <a:rPr lang="en-GB" b="1" spc="-1" dirty="0" smtClean="0">
                <a:solidFill>
                  <a:srgbClr val="0070C0"/>
                </a:solidFill>
                <a:ea typeface="AR PL SungtiL GB"/>
              </a:rPr>
              <a:t>.</a:t>
            </a:r>
          </a:p>
          <a:p>
            <a:pPr marL="557213" lvl="1" indent="-214313">
              <a:buFont typeface="Arial" panose="020B0604020202020204" pitchFamily="34" charset="0"/>
              <a:buChar char="•"/>
            </a:pPr>
            <a:r>
              <a:rPr lang="en-US" b="1" spc="-1" dirty="0" smtClean="0">
                <a:solidFill>
                  <a:srgbClr val="0070C0"/>
                </a:solidFill>
                <a:ea typeface="AR PL SungtiL GB"/>
              </a:rPr>
              <a:t>Short rectangular magnets</a:t>
            </a:r>
            <a:r>
              <a:rPr lang="en-US" spc="-1" dirty="0" smtClean="0">
                <a:ea typeface="AR PL SungtiL GB"/>
              </a:rPr>
              <a:t> with a max. deflection of 66 </a:t>
            </a:r>
            <a:r>
              <a:rPr lang="en-US" spc="-1" dirty="0" err="1" smtClean="0">
                <a:ea typeface="AR PL SungtiL GB"/>
              </a:rPr>
              <a:t>mrad</a:t>
            </a:r>
            <a:r>
              <a:rPr lang="en-US" spc="-1" dirty="0">
                <a:ea typeface="AR PL SungtiL GB"/>
              </a:rPr>
              <a:t>.</a:t>
            </a:r>
            <a:endParaRPr lang="en-US" spc="-1" dirty="0">
              <a:ea typeface="AR PL SungtiL GB"/>
              <a:sym typeface="Wingdings" panose="05000000000000000000" pitchFamily="2" charset="2"/>
            </a:endParaRPr>
          </a:p>
        </p:txBody>
      </p:sp>
      <p:sp>
        <p:nvSpPr>
          <p:cNvPr id="5" name="Rectangle 4"/>
          <p:cNvSpPr/>
          <p:nvPr/>
        </p:nvSpPr>
        <p:spPr>
          <a:xfrm>
            <a:off x="305628" y="2268438"/>
            <a:ext cx="11081842" cy="1261884"/>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b="1" u="sng" dirty="0">
              <a:solidFill>
                <a:srgbClr val="C0000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C00000"/>
                </a:solidFill>
                <a:latin typeface="Calibri" panose="020F0502020204030204" pitchFamily="34" charset="0"/>
                <a:cs typeface="Calibri" panose="020F0502020204030204" pitchFamily="34" charset="0"/>
              </a:rPr>
              <a:t>Challenging to reach the specified precision </a:t>
            </a:r>
            <a:r>
              <a:rPr lang="en-US" dirty="0" smtClean="0">
                <a:latin typeface="Calibri" panose="020F0502020204030204" pitchFamily="34" charset="0"/>
                <a:cs typeface="Calibri" panose="020F0502020204030204" pitchFamily="34" charset="0"/>
              </a:rPr>
              <a:t>(±50 ppm at flat-top), especially for a pulse as long as 150 </a:t>
            </a:r>
            <a:r>
              <a:rPr lang="en-US" dirty="0" err="1" smtClean="0">
                <a:latin typeface="Symbol" panose="05050102010706020507" pitchFamily="18" charset="2"/>
                <a:cs typeface="Calibri" panose="020F0502020204030204" pitchFamily="34" charset="0"/>
              </a:rPr>
              <a:t>m</a:t>
            </a:r>
            <a:r>
              <a:rPr lang="en-US" dirty="0" err="1" smtClean="0">
                <a:latin typeface="Calibri" panose="020F0502020204030204" pitchFamily="34" charset="0"/>
                <a:cs typeface="Calibri" panose="020F0502020204030204" pitchFamily="34" charset="0"/>
              </a:rPr>
              <a:t>s.</a:t>
            </a:r>
            <a:endParaRPr lang="en-US"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C00000"/>
                </a:solidFill>
                <a:latin typeface="Calibri" panose="020F0502020204030204" pitchFamily="34" charset="0"/>
                <a:cs typeface="Calibri" panose="020F0502020204030204" pitchFamily="34" charset="0"/>
              </a:rPr>
              <a:t>Communication issues</a:t>
            </a:r>
            <a:r>
              <a:rPr lang="en-US" dirty="0" smtClean="0">
                <a:latin typeface="Calibri" panose="020F0502020204030204" pitchFamily="34" charset="0"/>
                <a:cs typeface="Calibri" panose="020F0502020204030204" pitchFamily="34" charset="0"/>
              </a:rPr>
              <a:t> to increase the repeatability of signals transmission slowed down the testing process. Issues recently fixed.</a:t>
            </a:r>
          </a:p>
        </p:txBody>
      </p:sp>
      <p:sp>
        <p:nvSpPr>
          <p:cNvPr id="21" name="Rectangle 20"/>
          <p:cNvSpPr/>
          <p:nvPr/>
        </p:nvSpPr>
        <p:spPr>
          <a:xfrm>
            <a:off x="241830" y="3580283"/>
            <a:ext cx="11703492" cy="2723823"/>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b="1" dirty="0" smtClean="0">
                <a:solidFill>
                  <a:srgbClr val="00B050"/>
                </a:solidFill>
              </a:rPr>
              <a:t>EPC currently exploring couple of solutions:</a:t>
            </a:r>
          </a:p>
          <a:p>
            <a:pPr marL="1014413" lvl="2" indent="-214313">
              <a:buFont typeface="Arial" panose="020B0604020202020204" pitchFamily="34" charset="0"/>
              <a:buChar char="•"/>
            </a:pPr>
            <a:endParaRPr lang="en-US" sz="400" dirty="0" smtClean="0"/>
          </a:p>
          <a:p>
            <a:pPr marL="1014413" lvl="2" indent="-214313">
              <a:buFont typeface="Arial" panose="020B0604020202020204" pitchFamily="34" charset="0"/>
              <a:buChar char="•"/>
            </a:pPr>
            <a:r>
              <a:rPr lang="en-US" b="1" dirty="0" smtClean="0">
                <a:solidFill>
                  <a:srgbClr val="00B050"/>
                </a:solidFill>
              </a:rPr>
              <a:t>Standard </a:t>
            </a:r>
            <a:r>
              <a:rPr lang="en-GB" b="1" dirty="0" smtClean="0">
                <a:solidFill>
                  <a:srgbClr val="00B050"/>
                </a:solidFill>
              </a:rPr>
              <a:t>online </a:t>
            </a:r>
            <a:r>
              <a:rPr lang="en-GB" b="1" dirty="0">
                <a:solidFill>
                  <a:srgbClr val="00B050"/>
                </a:solidFill>
              </a:rPr>
              <a:t>regulation in the </a:t>
            </a:r>
            <a:r>
              <a:rPr lang="en-GB" b="1" dirty="0" smtClean="0">
                <a:solidFill>
                  <a:srgbClr val="00B050"/>
                </a:solidFill>
              </a:rPr>
              <a:t>FGC3</a:t>
            </a:r>
            <a:r>
              <a:rPr lang="en-GB" dirty="0" smtClean="0"/>
              <a:t> pushed to the limit while maintaining repeatability.</a:t>
            </a:r>
          </a:p>
          <a:p>
            <a:pPr marL="1014413" lvl="2" indent="-214313">
              <a:buFont typeface="Arial" panose="020B0604020202020204" pitchFamily="34" charset="0"/>
              <a:buChar char="•"/>
            </a:pPr>
            <a:r>
              <a:rPr lang="en-GB" dirty="0"/>
              <a:t>Integration of ILC (</a:t>
            </a:r>
            <a:r>
              <a:rPr lang="en-GB" b="1" dirty="0">
                <a:solidFill>
                  <a:srgbClr val="00B050"/>
                </a:solidFill>
              </a:rPr>
              <a:t>Iterative Learning </a:t>
            </a:r>
            <a:r>
              <a:rPr lang="en-GB" b="1" dirty="0" smtClean="0">
                <a:solidFill>
                  <a:srgbClr val="00B050"/>
                </a:solidFill>
              </a:rPr>
              <a:t>Control</a:t>
            </a:r>
            <a:r>
              <a:rPr lang="en-GB" dirty="0"/>
              <a:t>), </a:t>
            </a:r>
            <a:r>
              <a:rPr lang="en-GB" dirty="0" smtClean="0"/>
              <a:t>tuning </a:t>
            </a:r>
            <a:r>
              <a:rPr lang="en-GB" dirty="0"/>
              <a:t>the current reference function from cycle to cycle in order to obtain excellent performances in a few </a:t>
            </a:r>
            <a:r>
              <a:rPr lang="en-GB" dirty="0" smtClean="0"/>
              <a:t>cycles.</a:t>
            </a:r>
          </a:p>
          <a:p>
            <a:pPr marL="557213" lvl="1" indent="-214313">
              <a:buFont typeface="Arial" panose="020B0604020202020204" pitchFamily="34" charset="0"/>
              <a:buChar char="•"/>
            </a:pPr>
            <a:r>
              <a:rPr lang="en-GB" b="1" dirty="0" smtClean="0">
                <a:solidFill>
                  <a:srgbClr val="00B050"/>
                </a:solidFill>
              </a:rPr>
              <a:t>EPC to </a:t>
            </a:r>
            <a:r>
              <a:rPr lang="en-GB" b="1" dirty="0">
                <a:solidFill>
                  <a:srgbClr val="00B050"/>
                </a:solidFill>
              </a:rPr>
              <a:t>provide the </a:t>
            </a:r>
            <a:r>
              <a:rPr lang="en-GB" b="1" dirty="0" smtClean="0">
                <a:solidFill>
                  <a:srgbClr val="00B050"/>
                </a:solidFill>
              </a:rPr>
              <a:t>maximum precision currently reachable</a:t>
            </a:r>
            <a:r>
              <a:rPr lang="en-GB" dirty="0" smtClean="0"/>
              <a:t> of </a:t>
            </a:r>
            <a:r>
              <a:rPr lang="en-GB" dirty="0"/>
              <a:t>the flat-top and ramping down of the BSW to </a:t>
            </a:r>
            <a:r>
              <a:rPr lang="en-GB" dirty="0" smtClean="0"/>
              <a:t>ABT/ABP, </a:t>
            </a:r>
            <a:r>
              <a:rPr lang="en-GB" dirty="0"/>
              <a:t>who will simulate the </a:t>
            </a:r>
            <a:r>
              <a:rPr lang="en-GB" dirty="0" smtClean="0"/>
              <a:t>effect.</a:t>
            </a:r>
          </a:p>
          <a:p>
            <a:pPr marL="557213" lvl="1" indent="-214313">
              <a:buFont typeface="Arial" panose="020B0604020202020204" pitchFamily="34" charset="0"/>
              <a:buChar char="•"/>
            </a:pPr>
            <a:r>
              <a:rPr lang="en-GB" b="1" dirty="0" smtClean="0">
                <a:solidFill>
                  <a:srgbClr val="00B050"/>
                </a:solidFill>
              </a:rPr>
              <a:t>To finalise:</a:t>
            </a:r>
            <a:r>
              <a:rPr lang="en-GB" dirty="0" smtClean="0"/>
              <a:t> Best </a:t>
            </a:r>
            <a:r>
              <a:rPr lang="en-GB" dirty="0"/>
              <a:t>compromise for the first ~2 years of run 3 (then a new FGC3.2 should resolve all these issues).</a:t>
            </a:r>
            <a:endParaRPr lang="en-GB" dirty="0" smtClean="0"/>
          </a:p>
          <a:p>
            <a:pPr marL="557213" lvl="1" indent="-214313">
              <a:buFont typeface="Arial" panose="020B0604020202020204" pitchFamily="34" charset="0"/>
              <a:buChar char="•"/>
            </a:pPr>
            <a:endParaRPr lang="en-GB" dirty="0" smtClean="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8019" y="418344"/>
            <a:ext cx="4752541" cy="2106930"/>
          </a:xfrm>
          <a:prstGeom prst="rect">
            <a:avLst/>
          </a:prstGeom>
          <a:ln w="38100">
            <a:solidFill>
              <a:srgbClr val="0070C0"/>
            </a:solidFill>
          </a:ln>
        </p:spPr>
      </p:pic>
      <p:sp>
        <p:nvSpPr>
          <p:cNvPr id="6" name="Slide Number Placeholder 5"/>
          <p:cNvSpPr>
            <a:spLocks noGrp="1"/>
          </p:cNvSpPr>
          <p:nvPr>
            <p:ph type="sldNum" sz="quarter" idx="12"/>
          </p:nvPr>
        </p:nvSpPr>
        <p:spPr/>
        <p:txBody>
          <a:bodyPr/>
          <a:lstStyle/>
          <a:p>
            <a:fld id="{633CC1A6-AE81-4220-97E8-2DBAC9DABC59}" type="slidenum">
              <a:rPr lang="en-GB" smtClean="0"/>
              <a:pPr/>
              <a:t>5</a:t>
            </a:fld>
            <a:endParaRPr lang="en-GB" dirty="0" smtClean="0"/>
          </a:p>
        </p:txBody>
      </p:sp>
    </p:spTree>
    <p:extLst>
      <p:ext uri="{BB962C8B-B14F-4D97-AF65-F5344CB8AC3E}">
        <p14:creationId xmlns:p14="http://schemas.microsoft.com/office/powerpoint/2010/main" val="3905373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Q-Strips</a:t>
            </a:r>
            <a:endParaRPr lang="en-US" sz="4400" dirty="0">
              <a:effectLst/>
              <a:latin typeface="+mn-lt"/>
            </a:endParaRPr>
          </a:p>
        </p:txBody>
      </p:sp>
      <p:sp>
        <p:nvSpPr>
          <p:cNvPr id="4" name="Rectangle 3"/>
          <p:cNvSpPr/>
          <p:nvPr/>
        </p:nvSpPr>
        <p:spPr>
          <a:xfrm>
            <a:off x="309438" y="840578"/>
            <a:ext cx="7778562" cy="1831271"/>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557213" lvl="1" indent="-214313">
              <a:buFont typeface="Arial" panose="020B0604020202020204" pitchFamily="34" charset="0"/>
              <a:buChar char="•"/>
            </a:pPr>
            <a:r>
              <a:rPr lang="en-US" b="1" spc="-1" dirty="0" smtClean="0">
                <a:solidFill>
                  <a:srgbClr val="0070C0"/>
                </a:solidFill>
                <a:ea typeface="AR PL SungtiL GB"/>
              </a:rPr>
              <a:t>PPM tune </a:t>
            </a:r>
            <a:r>
              <a:rPr lang="en-US" b="1" spc="-1" dirty="0" smtClean="0">
                <a:solidFill>
                  <a:srgbClr val="0070C0"/>
                </a:solidFill>
                <a:ea typeface="AR PL SungtiL GB"/>
              </a:rPr>
              <a:t>control at </a:t>
            </a:r>
            <a:r>
              <a:rPr lang="en-US" b="1" spc="-1" dirty="0" smtClean="0">
                <a:solidFill>
                  <a:srgbClr val="0070C0"/>
                </a:solidFill>
                <a:ea typeface="AR PL SungtiL GB"/>
              </a:rPr>
              <a:t>injection.</a:t>
            </a:r>
            <a:endParaRPr lang="en-US" b="1" spc="-1" dirty="0" smtClean="0">
              <a:solidFill>
                <a:srgbClr val="0070C0"/>
              </a:solidFill>
              <a:ea typeface="AR PL SungtiL GB"/>
            </a:endParaRPr>
          </a:p>
          <a:p>
            <a:pPr marL="557213" lvl="1" indent="-214313">
              <a:buFont typeface="Arial" panose="020B0604020202020204" pitchFamily="34" charset="0"/>
              <a:buChar char="•"/>
            </a:pPr>
            <a:r>
              <a:rPr lang="en-US" b="1" spc="-1" dirty="0" smtClean="0">
                <a:solidFill>
                  <a:srgbClr val="0070C0"/>
                </a:solidFill>
                <a:ea typeface="AR PL SungtiL GB"/>
              </a:rPr>
              <a:t>Vertical </a:t>
            </a:r>
            <a:r>
              <a:rPr lang="en-US" b="1" spc="-1" dirty="0">
                <a:solidFill>
                  <a:srgbClr val="0070C0"/>
                </a:solidFill>
                <a:ea typeface="AR PL SungtiL GB"/>
              </a:rPr>
              <a:t>beta beating </a:t>
            </a:r>
            <a:r>
              <a:rPr lang="en-US" spc="-1" dirty="0">
                <a:ea typeface="AR PL SungtiL GB"/>
              </a:rPr>
              <a:t>introduced by </a:t>
            </a:r>
            <a:r>
              <a:rPr lang="en-US" b="1" spc="-1" dirty="0">
                <a:solidFill>
                  <a:srgbClr val="0070C0"/>
                </a:solidFill>
                <a:ea typeface="AR PL SungtiL GB"/>
              </a:rPr>
              <a:t>edge effects and eddy currents </a:t>
            </a:r>
            <a:r>
              <a:rPr lang="en-US" spc="-1" dirty="0">
                <a:ea typeface="AR PL SungtiL GB"/>
              </a:rPr>
              <a:t>during the fall of the </a:t>
            </a:r>
            <a:r>
              <a:rPr lang="en-US" spc="-1" dirty="0" smtClean="0">
                <a:ea typeface="AR PL SungtiL GB"/>
              </a:rPr>
              <a:t>chicane (lasting 5 </a:t>
            </a:r>
            <a:r>
              <a:rPr lang="en-US" spc="-1" dirty="0" err="1" smtClean="0">
                <a:ea typeface="AR PL SungtiL GB"/>
              </a:rPr>
              <a:t>ms</a:t>
            </a:r>
            <a:r>
              <a:rPr lang="en-US" spc="-1" dirty="0" smtClean="0">
                <a:ea typeface="AR PL SungtiL GB"/>
              </a:rPr>
              <a:t>). </a:t>
            </a:r>
            <a:endParaRPr lang="en-US" spc="-1" dirty="0">
              <a:ea typeface="AR PL SungtiL GB"/>
            </a:endParaRPr>
          </a:p>
          <a:p>
            <a:pPr marL="557213" lvl="1" indent="-214313">
              <a:buFont typeface="Arial" panose="020B0604020202020204" pitchFamily="34" charset="0"/>
              <a:buChar char="•"/>
            </a:pPr>
            <a:r>
              <a:rPr lang="en-US" b="1" spc="-1" dirty="0">
                <a:solidFill>
                  <a:srgbClr val="0070C0"/>
                </a:solidFill>
                <a:ea typeface="AR PL SungtiL GB"/>
                <a:sym typeface="Wingdings" panose="05000000000000000000" pitchFamily="2" charset="2"/>
              </a:rPr>
              <a:t>Two additional trims </a:t>
            </a:r>
            <a:r>
              <a:rPr lang="en-US" spc="-1" dirty="0">
                <a:ea typeface="AR PL SungtiL GB"/>
                <a:sym typeface="Wingdings" panose="05000000000000000000" pitchFamily="2" charset="2"/>
              </a:rPr>
              <a:t>are foreseen on top of the standard quadrupoles of cells </a:t>
            </a:r>
            <a:r>
              <a:rPr lang="en-US" b="1" spc="-1" dirty="0">
                <a:solidFill>
                  <a:srgbClr val="0070C0"/>
                </a:solidFill>
                <a:ea typeface="AR PL SungtiL GB"/>
                <a:sym typeface="Wingdings" panose="05000000000000000000" pitchFamily="2" charset="2"/>
              </a:rPr>
              <a:t>3 and 14</a:t>
            </a:r>
            <a:r>
              <a:rPr lang="en-US" spc="-1" dirty="0">
                <a:ea typeface="AR PL SungtiL GB"/>
                <a:sym typeface="Wingdings" panose="05000000000000000000" pitchFamily="2" charset="2"/>
              </a:rPr>
              <a:t> to compensate the induced beta </a:t>
            </a:r>
            <a:r>
              <a:rPr lang="en-US" spc="-1" dirty="0" smtClean="0">
                <a:ea typeface="AR PL SungtiL GB"/>
                <a:sym typeface="Wingdings" panose="05000000000000000000" pitchFamily="2" charset="2"/>
              </a:rPr>
              <a:t>beating.</a:t>
            </a:r>
            <a:endParaRPr lang="en-US" spc="-1" dirty="0">
              <a:ea typeface="AR PL SungtiL GB"/>
              <a:sym typeface="Wingdings" panose="05000000000000000000" pitchFamily="2" charset="2"/>
            </a:endParaRPr>
          </a:p>
        </p:txBody>
      </p:sp>
      <p:sp>
        <p:nvSpPr>
          <p:cNvPr id="5" name="Rectangle 4"/>
          <p:cNvSpPr/>
          <p:nvPr/>
        </p:nvSpPr>
        <p:spPr>
          <a:xfrm>
            <a:off x="285376" y="2707638"/>
            <a:ext cx="7802624" cy="1538883"/>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b="1" u="sng" dirty="0">
              <a:solidFill>
                <a:srgbClr val="C0000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b="1" dirty="0" smtClean="0">
                <a:solidFill>
                  <a:srgbClr val="C00000"/>
                </a:solidFill>
                <a:latin typeface="Calibri" panose="020F0502020204030204" pitchFamily="34" charset="0"/>
                <a:cs typeface="Calibri" panose="020F0502020204030204" pitchFamily="34" charset="0"/>
              </a:rPr>
              <a:t>One power converter </a:t>
            </a:r>
            <a:r>
              <a:rPr lang="en-GB" b="1" dirty="0">
                <a:solidFill>
                  <a:srgbClr val="C00000"/>
                </a:solidFill>
                <a:latin typeface="Calibri" panose="020F0502020204030204" pitchFamily="34" charset="0"/>
                <a:cs typeface="Calibri" panose="020F0502020204030204" pitchFamily="34" charset="0"/>
              </a:rPr>
              <a:t>successfully </a:t>
            </a:r>
            <a:r>
              <a:rPr lang="en-GB" b="1" dirty="0" smtClean="0">
                <a:solidFill>
                  <a:srgbClr val="C00000"/>
                </a:solidFill>
                <a:latin typeface="Calibri" panose="020F0502020204030204" pitchFamily="34" charset="0"/>
                <a:cs typeface="Calibri" panose="020F0502020204030204" pitchFamily="34" charset="0"/>
              </a:rPr>
              <a:t>tested in 2018</a:t>
            </a:r>
            <a:r>
              <a:rPr lang="en-GB" dirty="0" smtClean="0">
                <a:solidFill>
                  <a:srgbClr val="C00000"/>
                </a:solidFill>
                <a:latin typeface="Calibri" panose="020F0502020204030204" pitchFamily="34" charset="0"/>
                <a:cs typeface="Calibri" panose="020F0502020204030204" pitchFamily="34" charset="0"/>
              </a:rPr>
              <a:t> (</a:t>
            </a:r>
            <a:r>
              <a:rPr lang="en-GB" b="1" dirty="0" smtClean="0">
                <a:solidFill>
                  <a:srgbClr val="C00000"/>
                </a:solidFill>
                <a:latin typeface="Calibri" panose="020F0502020204030204" pitchFamily="34" charset="0"/>
                <a:cs typeface="Calibri" panose="020F0502020204030204" pitchFamily="34" charset="0"/>
              </a:rPr>
              <a:t>EPC/OP</a:t>
            </a:r>
            <a:r>
              <a:rPr lang="en-GB" dirty="0" smtClean="0">
                <a:solidFill>
                  <a:srgbClr val="C00000"/>
                </a:solidFill>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Control done via </a:t>
            </a:r>
            <a:r>
              <a:rPr lang="en-US" b="1" dirty="0" smtClean="0">
                <a:solidFill>
                  <a:srgbClr val="C00000"/>
                </a:solidFill>
                <a:latin typeface="Calibri" panose="020F0502020204030204" pitchFamily="34" charset="0"/>
                <a:cs typeface="Calibri" panose="020F0502020204030204" pitchFamily="34" charset="0"/>
              </a:rPr>
              <a:t>KNOBS.</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LSA implementation </a:t>
            </a:r>
            <a:r>
              <a:rPr lang="en-US" b="1" dirty="0" smtClean="0">
                <a:solidFill>
                  <a:srgbClr val="C00000"/>
                </a:solidFill>
                <a:latin typeface="Calibri" panose="020F0502020204030204" pitchFamily="34" charset="0"/>
                <a:cs typeface="Calibri" panose="020F0502020204030204" pitchFamily="34" charset="0"/>
              </a:rPr>
              <a:t>of fast correction on top of the tune correction </a:t>
            </a:r>
            <a:r>
              <a:rPr lang="en-US" dirty="0" smtClean="0">
                <a:latin typeface="Calibri" panose="020F0502020204030204" pitchFamily="34" charset="0"/>
                <a:cs typeface="Calibri" panose="020F0502020204030204" pitchFamily="34" charset="0"/>
              </a:rPr>
              <a:t>done and </a:t>
            </a:r>
            <a:r>
              <a:rPr lang="en-US" b="1" dirty="0" smtClean="0">
                <a:solidFill>
                  <a:srgbClr val="C00000"/>
                </a:solidFill>
                <a:latin typeface="Calibri" panose="020F0502020204030204" pitchFamily="34" charset="0"/>
                <a:cs typeface="Calibri" panose="020F0502020204030204" pitchFamily="34" charset="0"/>
              </a:rPr>
              <a:t>tested in 2018.</a:t>
            </a:r>
            <a:endParaRPr lang="en-GB" b="1" dirty="0" smtClean="0">
              <a:solidFill>
                <a:srgbClr val="C00000"/>
              </a:solidFill>
              <a:latin typeface="Calibri" panose="020F0502020204030204" pitchFamily="34" charset="0"/>
              <a:cs typeface="Calibri" panose="020F0502020204030204" pitchFamily="34" charset="0"/>
            </a:endParaRPr>
          </a:p>
        </p:txBody>
      </p:sp>
      <p:grpSp>
        <p:nvGrpSpPr>
          <p:cNvPr id="18" name="Group 17"/>
          <p:cNvGrpSpPr/>
          <p:nvPr/>
        </p:nvGrpSpPr>
        <p:grpSpPr>
          <a:xfrm>
            <a:off x="8112062" y="1005170"/>
            <a:ext cx="3969448" cy="2080930"/>
            <a:chOff x="8112062" y="1005170"/>
            <a:chExt cx="3969448" cy="2080930"/>
          </a:xfrm>
        </p:grpSpPr>
        <p:grpSp>
          <p:nvGrpSpPr>
            <p:cNvPr id="15" name="Shape 65"/>
            <p:cNvGrpSpPr/>
            <p:nvPr/>
          </p:nvGrpSpPr>
          <p:grpSpPr>
            <a:xfrm>
              <a:off x="8263890" y="1179517"/>
              <a:ext cx="3691890" cy="1757992"/>
              <a:chOff x="187575" y="3304075"/>
              <a:chExt cx="4479426" cy="1819449"/>
            </a:xfrm>
          </p:grpSpPr>
          <p:pic>
            <p:nvPicPr>
              <p:cNvPr id="16" name="Shape 66"/>
              <p:cNvPicPr preferRelativeResize="0"/>
              <p:nvPr/>
            </p:nvPicPr>
            <p:blipFill rotWithShape="1">
              <a:blip r:embed="rId3">
                <a:alphaModFix/>
              </a:blip>
              <a:srcRect t="6354" b="48355"/>
              <a:stretch/>
            </p:blipFill>
            <p:spPr>
              <a:xfrm>
                <a:off x="187575" y="3304075"/>
                <a:ext cx="4479426" cy="1521500"/>
              </a:xfrm>
              <a:prstGeom prst="rect">
                <a:avLst/>
              </a:prstGeom>
              <a:noFill/>
              <a:ln>
                <a:noFill/>
              </a:ln>
            </p:spPr>
          </p:pic>
          <p:sp>
            <p:nvSpPr>
              <p:cNvPr id="17" name="Shape 67"/>
              <p:cNvSpPr txBox="1"/>
              <p:nvPr/>
            </p:nvSpPr>
            <p:spPr>
              <a:xfrm>
                <a:off x="2147775" y="4825575"/>
                <a:ext cx="1063065" cy="297949"/>
              </a:xfrm>
              <a:prstGeom prst="rect">
                <a:avLst/>
              </a:prstGeom>
              <a:noFill/>
              <a:ln>
                <a:noFill/>
              </a:ln>
            </p:spPr>
            <p:txBody>
              <a:bodyPr spcFirstLastPara="1" wrap="square" lIns="121900" tIns="121900" rIns="121900" bIns="121900" anchor="t" anchorCtr="0">
                <a:noAutofit/>
              </a:bodyPr>
              <a:lstStyle/>
              <a:p>
                <a:r>
                  <a:rPr lang="en" sz="1333" dirty="0"/>
                  <a:t>S [m]</a:t>
                </a:r>
                <a:endParaRPr sz="1333" dirty="0"/>
              </a:p>
            </p:txBody>
          </p:sp>
        </p:grpSp>
        <p:sp>
          <p:nvSpPr>
            <p:cNvPr id="6" name="Rectangle 5"/>
            <p:cNvSpPr/>
            <p:nvPr/>
          </p:nvSpPr>
          <p:spPr>
            <a:xfrm>
              <a:off x="8112062" y="1005170"/>
              <a:ext cx="3969448" cy="208093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49266" y="3429000"/>
            <a:ext cx="3863664" cy="2606104"/>
          </a:xfrm>
          <a:prstGeom prst="rect">
            <a:avLst/>
          </a:prstGeom>
        </p:spPr>
      </p:pic>
      <p:sp>
        <p:nvSpPr>
          <p:cNvPr id="21" name="Rectangle 20"/>
          <p:cNvSpPr/>
          <p:nvPr/>
        </p:nvSpPr>
        <p:spPr>
          <a:xfrm>
            <a:off x="327419" y="4581870"/>
            <a:ext cx="7778562" cy="1277273"/>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To be implemented: </a:t>
            </a:r>
            <a:r>
              <a:rPr lang="en-US" dirty="0" smtClean="0">
                <a:latin typeface="Calibri" panose="020F0502020204030204" pitchFamily="34" charset="0"/>
                <a:cs typeface="Calibri" panose="020F0502020204030204" pitchFamily="34" charset="0"/>
              </a:rPr>
              <a:t>Procedure for loading predefined </a:t>
            </a:r>
          </a:p>
          <a:p>
            <a:pPr marL="342900" lvl="1"/>
            <a:r>
              <a:rPr lang="en-US" dirty="0" smtClean="0">
                <a:latin typeface="Calibri" panose="020F0502020204030204" pitchFamily="34" charset="0"/>
                <a:cs typeface="Calibri" panose="020F0502020204030204" pitchFamily="34" charset="0"/>
              </a:rPr>
              <a:t>    tune-dependent correction functions in the hardware (</a:t>
            </a:r>
            <a:r>
              <a:rPr lang="en-US" b="1" dirty="0" smtClean="0">
                <a:solidFill>
                  <a:srgbClr val="00B050"/>
                </a:solidFill>
                <a:latin typeface="Calibri" panose="020F0502020204030204" pitchFamily="34" charset="0"/>
                <a:cs typeface="Calibri" panose="020F0502020204030204" pitchFamily="34" charset="0"/>
              </a:rPr>
              <a:t>ABP/OP</a:t>
            </a:r>
            <a:r>
              <a:rPr lang="en-US" dirty="0" smtClean="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Makerule</a:t>
            </a:r>
            <a:r>
              <a:rPr lang="en-US" dirty="0" smtClean="0">
                <a:latin typeface="Calibri" panose="020F0502020204030204" pitchFamily="34" charset="0"/>
                <a:cs typeface="Calibri" panose="020F0502020204030204" pitchFamily="34" charset="0"/>
              </a:rPr>
              <a:t>?</a:t>
            </a:r>
            <a:endParaRPr lang="en-GB" dirty="0"/>
          </a:p>
          <a:p>
            <a:pPr marL="539750" lvl="1" indent="-196850">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To be implemented:</a:t>
            </a:r>
            <a:r>
              <a:rPr lang="en-US" dirty="0" smtClean="0">
                <a:latin typeface="Calibri" panose="020F0502020204030204" pitchFamily="34" charset="0"/>
                <a:cs typeface="Calibri" panose="020F0502020204030204" pitchFamily="34" charset="0"/>
              </a:rPr>
              <a:t> </a:t>
            </a:r>
            <a:r>
              <a:rPr lang="en-US" dirty="0" smtClean="0">
                <a:latin typeface="Calibri" panose="020F0502020204030204" pitchFamily="34" charset="0"/>
                <a:cs typeface="Calibri" panose="020F0502020204030204" pitchFamily="34" charset="0"/>
              </a:rPr>
              <a:t>Inclusion </a:t>
            </a:r>
            <a:r>
              <a:rPr lang="en-US" dirty="0" smtClean="0">
                <a:latin typeface="Calibri" panose="020F0502020204030204" pitchFamily="34" charset="0"/>
                <a:cs typeface="Calibri" panose="020F0502020204030204" pitchFamily="34" charset="0"/>
              </a:rPr>
              <a:t>in </a:t>
            </a:r>
            <a:r>
              <a:rPr lang="en-US" dirty="0" smtClean="0">
                <a:latin typeface="Calibri" panose="020F0502020204030204" pitchFamily="34" charset="0"/>
                <a:cs typeface="Calibri" panose="020F0502020204030204" pitchFamily="34" charset="0"/>
              </a:rPr>
              <a:t>new tune control.</a:t>
            </a:r>
            <a:endParaRPr lang="en-US" dirty="0" smtClean="0">
              <a:latin typeface="Calibri" panose="020F0502020204030204" pitchFamily="34" charset="0"/>
              <a:cs typeface="Calibri" panose="020F0502020204030204" pitchFamily="34" charset="0"/>
            </a:endParaRPr>
          </a:p>
        </p:txBody>
      </p:sp>
      <p:sp>
        <p:nvSpPr>
          <p:cNvPr id="14" name="Rectangle 13"/>
          <p:cNvSpPr/>
          <p:nvPr/>
        </p:nvSpPr>
        <p:spPr>
          <a:xfrm>
            <a:off x="9582978" y="4359223"/>
            <a:ext cx="2167062" cy="369332"/>
          </a:xfrm>
          <a:prstGeom prst="rect">
            <a:avLst/>
          </a:prstGeom>
        </p:spPr>
        <p:txBody>
          <a:bodyPr wrap="square">
            <a:spAutoFit/>
          </a:bodyPr>
          <a:lstStyle/>
          <a:p>
            <a:r>
              <a:rPr lang="en-US" b="1" u="sng" dirty="0" smtClean="0">
                <a:solidFill>
                  <a:srgbClr val="C00000"/>
                </a:solidFill>
                <a:latin typeface="Calibri" panose="020F0502020204030204" pitchFamily="34" charset="0"/>
                <a:cs typeface="Calibri" panose="020F0502020204030204" pitchFamily="34" charset="0"/>
              </a:rPr>
              <a:t>Beta-beat correction</a:t>
            </a:r>
            <a:endParaRPr lang="en-GB" dirty="0" smtClean="0">
              <a:solidFill>
                <a:srgbClr val="C00000"/>
              </a:solidFill>
            </a:endParaRPr>
          </a:p>
        </p:txBody>
      </p:sp>
      <p:cxnSp>
        <p:nvCxnSpPr>
          <p:cNvPr id="23" name="Straight Arrow Connector 22"/>
          <p:cNvCxnSpPr/>
          <p:nvPr/>
        </p:nvCxnSpPr>
        <p:spPr>
          <a:xfrm flipH="1">
            <a:off x="9212580" y="4556207"/>
            <a:ext cx="365760" cy="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9952548" y="4854523"/>
            <a:ext cx="1934652" cy="369332"/>
          </a:xfrm>
          <a:prstGeom prst="rect">
            <a:avLst/>
          </a:prstGeom>
        </p:spPr>
        <p:txBody>
          <a:bodyPr wrap="square">
            <a:spAutoFit/>
          </a:bodyPr>
          <a:lstStyle/>
          <a:p>
            <a:r>
              <a:rPr lang="en-US" b="1" u="sng" dirty="0" smtClean="0">
                <a:latin typeface="Calibri" panose="020F0502020204030204" pitchFamily="34" charset="0"/>
                <a:cs typeface="Calibri" panose="020F0502020204030204" pitchFamily="34" charset="0"/>
              </a:rPr>
              <a:t>Tune control</a:t>
            </a:r>
            <a:endParaRPr lang="en-GB" dirty="0" smtClean="0"/>
          </a:p>
        </p:txBody>
      </p:sp>
      <p:cxnSp>
        <p:nvCxnSpPr>
          <p:cNvPr id="25" name="Straight Arrow Connector 24"/>
          <p:cNvCxnSpPr/>
          <p:nvPr/>
        </p:nvCxnSpPr>
        <p:spPr>
          <a:xfrm flipH="1">
            <a:off x="9582150" y="5051507"/>
            <a:ext cx="36576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633CC1A6-AE81-4220-97E8-2DBAC9DABC59}" type="slidenum">
              <a:rPr lang="en-GB" smtClean="0"/>
              <a:pPr/>
              <a:t>6</a:t>
            </a:fld>
            <a:endParaRPr lang="en-GB" dirty="0" smtClean="0"/>
          </a:p>
        </p:txBody>
      </p:sp>
    </p:spTree>
    <p:extLst>
      <p:ext uri="{BB962C8B-B14F-4D97-AF65-F5344CB8AC3E}">
        <p14:creationId xmlns:p14="http://schemas.microsoft.com/office/powerpoint/2010/main" val="2532664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err="1" smtClean="0">
                <a:effectLst/>
                <a:latin typeface="+mn-lt"/>
              </a:rPr>
              <a:t>Bdl</a:t>
            </a:r>
            <a:endParaRPr lang="en-US" sz="4400" dirty="0">
              <a:effectLst/>
              <a:latin typeface="+mn-lt"/>
            </a:endParaRPr>
          </a:p>
        </p:txBody>
      </p:sp>
      <p:sp>
        <p:nvSpPr>
          <p:cNvPr id="4" name="Rectangle 3"/>
          <p:cNvSpPr/>
          <p:nvPr/>
        </p:nvSpPr>
        <p:spPr>
          <a:xfrm>
            <a:off x="309438" y="822290"/>
            <a:ext cx="8468802" cy="1554272"/>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557213" lvl="1" indent="-214313">
              <a:buFont typeface="Arial" panose="020B0604020202020204" pitchFamily="34" charset="0"/>
              <a:buChar char="•"/>
            </a:pPr>
            <a:r>
              <a:rPr lang="en-US" spc="-1" dirty="0" smtClean="0">
                <a:ea typeface="AR PL SungtiL GB"/>
              </a:rPr>
              <a:t>Additional windings to the main bending electrically connected in series.</a:t>
            </a:r>
          </a:p>
          <a:p>
            <a:pPr marL="557213" lvl="1" indent="-214313">
              <a:buFont typeface="Arial" panose="020B0604020202020204" pitchFamily="34" charset="0"/>
              <a:buChar char="•"/>
            </a:pPr>
            <a:r>
              <a:rPr lang="en-US" b="1" spc="-1" dirty="0" smtClean="0">
                <a:solidFill>
                  <a:srgbClr val="0070C0"/>
                </a:solidFill>
                <a:ea typeface="AR PL SungtiL GB"/>
                <a:sym typeface="Wingdings" panose="05000000000000000000" pitchFamily="2" charset="2"/>
              </a:rPr>
              <a:t>Pre-LS2, the </a:t>
            </a:r>
            <a:r>
              <a:rPr lang="en-US" b="1" spc="-1" dirty="0" err="1" smtClean="0">
                <a:solidFill>
                  <a:srgbClr val="0070C0"/>
                </a:solidFill>
                <a:ea typeface="AR PL SungtiL GB"/>
                <a:sym typeface="Wingdings" panose="05000000000000000000" pitchFamily="2" charset="2"/>
              </a:rPr>
              <a:t>Bdl</a:t>
            </a:r>
            <a:r>
              <a:rPr lang="en-US" b="1" spc="-1" dirty="0" smtClean="0">
                <a:solidFill>
                  <a:srgbClr val="0070C0"/>
                </a:solidFill>
                <a:ea typeface="AR PL SungtiL GB"/>
                <a:sym typeface="Wingdings" panose="05000000000000000000" pitchFamily="2" charset="2"/>
              </a:rPr>
              <a:t> were used for </a:t>
            </a:r>
            <a:r>
              <a:rPr lang="en-US" b="1" spc="-1" dirty="0" err="1" smtClean="0">
                <a:solidFill>
                  <a:srgbClr val="0070C0"/>
                </a:solidFill>
                <a:ea typeface="AR PL SungtiL GB"/>
                <a:sym typeface="Wingdings" panose="05000000000000000000" pitchFamily="2" charset="2"/>
              </a:rPr>
              <a:t>equalising</a:t>
            </a:r>
            <a:r>
              <a:rPr lang="en-US" b="1" spc="-1" dirty="0" smtClean="0">
                <a:solidFill>
                  <a:srgbClr val="0070C0"/>
                </a:solidFill>
                <a:ea typeface="AR PL SungtiL GB"/>
                <a:sym typeface="Wingdings" panose="05000000000000000000" pitchFamily="2" charset="2"/>
              </a:rPr>
              <a:t> the energy across rings </a:t>
            </a:r>
          </a:p>
          <a:p>
            <a:pPr marL="557213" lvl="1" indent="-214313">
              <a:buFont typeface="Arial" panose="020B0604020202020204" pitchFamily="34" charset="0"/>
              <a:buChar char="•"/>
            </a:pPr>
            <a:r>
              <a:rPr lang="en-US" b="1" spc="-1" dirty="0" smtClean="0">
                <a:solidFill>
                  <a:srgbClr val="0070C0"/>
                </a:solidFill>
                <a:ea typeface="AR PL SungtiL GB"/>
                <a:sym typeface="Wingdings" panose="05000000000000000000" pitchFamily="2" charset="2"/>
              </a:rPr>
              <a:t>Post-LS2, the </a:t>
            </a:r>
            <a:r>
              <a:rPr lang="en-US" b="1" spc="-1" dirty="0" err="1" smtClean="0">
                <a:solidFill>
                  <a:srgbClr val="0070C0"/>
                </a:solidFill>
                <a:ea typeface="AR PL SungtiL GB"/>
                <a:sym typeface="Wingdings" panose="05000000000000000000" pitchFamily="2" charset="2"/>
              </a:rPr>
              <a:t>Bdl</a:t>
            </a:r>
            <a:r>
              <a:rPr lang="en-US" b="1" spc="-1" dirty="0" smtClean="0">
                <a:solidFill>
                  <a:srgbClr val="0070C0"/>
                </a:solidFill>
                <a:ea typeface="AR PL SungtiL GB"/>
                <a:sym typeface="Wingdings" panose="05000000000000000000" pitchFamily="2" charset="2"/>
              </a:rPr>
              <a:t> will ALSO be used </a:t>
            </a:r>
            <a:r>
              <a:rPr lang="en-GB" dirty="0" smtClean="0"/>
              <a:t>to correct </a:t>
            </a:r>
            <a:r>
              <a:rPr lang="en-GB" dirty="0"/>
              <a:t>the B-field </a:t>
            </a:r>
            <a:r>
              <a:rPr lang="en-GB" dirty="0" smtClean="0"/>
              <a:t>such </a:t>
            </a:r>
            <a:r>
              <a:rPr lang="en-GB" dirty="0"/>
              <a:t>that each ring sees the </a:t>
            </a:r>
            <a:r>
              <a:rPr lang="en-GB" b="1" dirty="0">
                <a:solidFill>
                  <a:srgbClr val="0070C0"/>
                </a:solidFill>
              </a:rPr>
              <a:t>same B-field at </a:t>
            </a:r>
            <a:r>
              <a:rPr lang="en-GB" b="1" dirty="0" smtClean="0">
                <a:solidFill>
                  <a:srgbClr val="0070C0"/>
                </a:solidFill>
              </a:rPr>
              <a:t>injection</a:t>
            </a:r>
            <a:r>
              <a:rPr lang="en-US" spc="-1" dirty="0">
                <a:sym typeface="Wingdings" panose="05000000000000000000" pitchFamily="2" charset="2"/>
              </a:rPr>
              <a:t> </a:t>
            </a:r>
            <a:r>
              <a:rPr lang="en-US" spc="-1" dirty="0" smtClean="0">
                <a:sym typeface="Wingdings" panose="05000000000000000000" pitchFamily="2" charset="2"/>
              </a:rPr>
              <a:t>→ </a:t>
            </a:r>
            <a:r>
              <a:rPr lang="en-US" b="1" spc="-1" dirty="0" smtClean="0">
                <a:solidFill>
                  <a:srgbClr val="0070C0"/>
                </a:solidFill>
                <a:sym typeface="Wingdings" panose="05000000000000000000" pitchFamily="2" charset="2"/>
              </a:rPr>
              <a:t>need to pulse TWICE during the cycle.</a:t>
            </a:r>
            <a:endParaRPr lang="en-GB" b="1" dirty="0">
              <a:solidFill>
                <a:srgbClr val="0070C0"/>
              </a:solidFill>
            </a:endParaRPr>
          </a:p>
        </p:txBody>
      </p:sp>
      <p:sp>
        <p:nvSpPr>
          <p:cNvPr id="5" name="Rectangle 4"/>
          <p:cNvSpPr/>
          <p:nvPr/>
        </p:nvSpPr>
        <p:spPr>
          <a:xfrm>
            <a:off x="285376" y="2547618"/>
            <a:ext cx="9087224" cy="2092881"/>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b="1" u="sng" dirty="0">
              <a:solidFill>
                <a:srgbClr val="C0000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Active discussion within LIU Beam Dynamics WG (</a:t>
            </a:r>
            <a:r>
              <a:rPr lang="en-US" b="1" dirty="0" smtClean="0">
                <a:solidFill>
                  <a:srgbClr val="C00000"/>
                </a:solidFill>
                <a:latin typeface="Calibri" panose="020F0502020204030204" pitchFamily="34" charset="0"/>
                <a:cs typeface="Calibri" panose="020F0502020204030204" pitchFamily="34" charset="0"/>
              </a:rPr>
              <a:t>ABP/ABT/RF</a:t>
            </a:r>
            <a:r>
              <a:rPr lang="en-US" dirty="0" smtClean="0">
                <a:latin typeface="Calibri" panose="020F0502020204030204" pitchFamily="34" charset="0"/>
                <a:cs typeface="Calibri" panose="020F0502020204030204" pitchFamily="34" charset="0"/>
              </a:rPr>
              <a:t>) to evaluate staged approach and</a:t>
            </a:r>
            <a:r>
              <a:rPr lang="en-US" dirty="0" smtClean="0">
                <a:solidFill>
                  <a:srgbClr val="C00000"/>
                </a:solidFill>
                <a:latin typeface="Calibri" panose="020F0502020204030204" pitchFamily="34" charset="0"/>
                <a:cs typeface="Calibri" panose="020F0502020204030204" pitchFamily="34" charset="0"/>
              </a:rPr>
              <a:t> </a:t>
            </a:r>
            <a:r>
              <a:rPr lang="en-US" b="1" dirty="0" smtClean="0">
                <a:solidFill>
                  <a:srgbClr val="C00000"/>
                </a:solidFill>
                <a:latin typeface="Calibri" panose="020F0502020204030204" pitchFamily="34" charset="0"/>
                <a:cs typeface="Calibri" panose="020F0502020204030204" pitchFamily="34" charset="0"/>
              </a:rPr>
              <a:t>inject on flat bottom </a:t>
            </a:r>
            <a:r>
              <a:rPr lang="en-US" dirty="0" smtClean="0">
                <a:latin typeface="Calibri" panose="020F0502020204030204" pitchFamily="34" charset="0"/>
                <a:cs typeface="Calibri" panose="020F0502020204030204" pitchFamily="34" charset="0"/>
              </a:rPr>
              <a:t>(and not on a ramp) to ease the commissioning.</a:t>
            </a:r>
          </a:p>
          <a:p>
            <a:pPr marL="557213" lvl="1" indent="-214313">
              <a:buFont typeface="Arial" panose="020B0604020202020204" pitchFamily="34" charset="0"/>
              <a:buChar char="•"/>
            </a:pPr>
            <a:r>
              <a:rPr lang="en-US" b="1" dirty="0">
                <a:solidFill>
                  <a:srgbClr val="C00000"/>
                </a:solidFill>
                <a:latin typeface="Calibri" panose="020F0502020204030204" pitchFamily="34" charset="0"/>
                <a:cs typeface="Calibri" panose="020F0502020204030204" pitchFamily="34" charset="0"/>
              </a:rPr>
              <a:t>RF prepared a new magnetic cycle with flat bottom </a:t>
            </a:r>
            <a:r>
              <a:rPr lang="en-US" b="1" dirty="0" smtClean="0">
                <a:solidFill>
                  <a:srgbClr val="C00000"/>
                </a:solidFill>
                <a:latin typeface="Calibri" panose="020F0502020204030204" pitchFamily="34" charset="0"/>
                <a:cs typeface="Calibri" panose="020F0502020204030204" pitchFamily="34" charset="0"/>
              </a:rPr>
              <a:t>injection</a:t>
            </a: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Currently it would require the </a:t>
            </a:r>
            <a:r>
              <a:rPr lang="en-US" b="1" dirty="0" smtClean="0">
                <a:solidFill>
                  <a:srgbClr val="C00000"/>
                </a:solidFill>
                <a:latin typeface="Calibri" panose="020F0502020204030204" pitchFamily="34" charset="0"/>
                <a:cs typeface="Calibri" panose="020F0502020204030204" pitchFamily="34" charset="0"/>
              </a:rPr>
              <a:t>extension of the PSB cycle by 5-10 </a:t>
            </a:r>
            <a:r>
              <a:rPr lang="en-US" b="1" dirty="0" err="1" smtClean="0">
                <a:solidFill>
                  <a:srgbClr val="C00000"/>
                </a:solidFill>
                <a:latin typeface="Calibri" panose="020F0502020204030204" pitchFamily="34" charset="0"/>
                <a:cs typeface="Calibri" panose="020F0502020204030204" pitchFamily="34" charset="0"/>
              </a:rPr>
              <a:t>ms</a:t>
            </a:r>
            <a:r>
              <a:rPr lang="en-US" dirty="0" err="1" smtClean="0">
                <a:latin typeface="Calibri" panose="020F0502020204030204" pitchFamily="34" charset="0"/>
                <a:cs typeface="Calibri" panose="020F0502020204030204" pitchFamily="34" charset="0"/>
              </a:rPr>
              <a:t>.</a:t>
            </a:r>
            <a:endParaRPr lang="en-US" dirty="0" smtClean="0">
              <a:latin typeface="Calibri" panose="020F0502020204030204" pitchFamily="34" charset="0"/>
              <a:cs typeface="Calibri" panose="020F0502020204030204" pitchFamily="34" charset="0"/>
            </a:endParaRPr>
          </a:p>
          <a:p>
            <a:pPr marL="1014413" lvl="2" indent="-214313">
              <a:buFont typeface="Arial" panose="020B0604020202020204" pitchFamily="34" charset="0"/>
              <a:buChar char="•"/>
            </a:pPr>
            <a:r>
              <a:rPr lang="en-US" b="1" dirty="0" smtClean="0">
                <a:solidFill>
                  <a:srgbClr val="C00000"/>
                </a:solidFill>
                <a:latin typeface="Calibri" panose="020F0502020204030204" pitchFamily="34" charset="0"/>
                <a:cs typeface="Calibri" panose="020F0502020204030204" pitchFamily="34" charset="0"/>
              </a:rPr>
              <a:t>RF</a:t>
            </a:r>
            <a:r>
              <a:rPr lang="en-US" dirty="0" smtClean="0">
                <a:latin typeface="Calibri" panose="020F0502020204030204" pitchFamily="34" charset="0"/>
                <a:cs typeface="Calibri" panose="020F0502020204030204" pitchFamily="34" charset="0"/>
              </a:rPr>
              <a:t> is working on preparing a flat-bottom cycle fitting in the current cycle.</a:t>
            </a:r>
          </a:p>
          <a:p>
            <a:pPr marL="557213" lvl="1" indent="-214313">
              <a:buFont typeface="Arial" panose="020B0604020202020204" pitchFamily="34" charset="0"/>
              <a:buChar char="•"/>
            </a:pPr>
            <a:endParaRPr lang="en-GB" b="1" dirty="0" smtClean="0">
              <a:solidFill>
                <a:srgbClr val="C00000"/>
              </a:solidFill>
              <a:latin typeface="Calibri" panose="020F0502020204030204" pitchFamily="34" charset="0"/>
              <a:cs typeface="Calibri" panose="020F0502020204030204" pitchFamily="34" charset="0"/>
            </a:endParaRPr>
          </a:p>
        </p:txBody>
      </p:sp>
      <p:sp>
        <p:nvSpPr>
          <p:cNvPr id="21" name="Rectangle 20"/>
          <p:cNvSpPr/>
          <p:nvPr/>
        </p:nvSpPr>
        <p:spPr>
          <a:xfrm>
            <a:off x="385638" y="4418930"/>
            <a:ext cx="10530012" cy="1554272"/>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Ongoing </a:t>
            </a:r>
            <a:r>
              <a:rPr lang="en-US" b="1" dirty="0" smtClean="0">
                <a:solidFill>
                  <a:srgbClr val="00B050"/>
                </a:solidFill>
                <a:latin typeface="Calibri" panose="020F0502020204030204" pitchFamily="34" charset="0"/>
                <a:cs typeface="Calibri" panose="020F0502020204030204" pitchFamily="34" charset="0"/>
              </a:rPr>
              <a:t>simulation based on the new magnetic cycle (ABP/ABT/RF).</a:t>
            </a: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EPC/CO working on the control side to allow </a:t>
            </a:r>
            <a:r>
              <a:rPr lang="en-GB" b="1" dirty="0" smtClean="0">
                <a:solidFill>
                  <a:srgbClr val="00B050"/>
                </a:solidFill>
                <a:latin typeface="Calibri" panose="020F0502020204030204" pitchFamily="34" charset="0"/>
                <a:cs typeface="Calibri" panose="020F0502020204030204" pitchFamily="34" charset="0"/>
              </a:rPr>
              <a:t>acquisition </a:t>
            </a:r>
            <a:r>
              <a:rPr lang="en-GB" b="1" dirty="0">
                <a:solidFill>
                  <a:srgbClr val="00B050"/>
                </a:solidFill>
                <a:latin typeface="Calibri" panose="020F0502020204030204" pitchFamily="34" charset="0"/>
                <a:cs typeface="Calibri" panose="020F0502020204030204" pitchFamily="34" charset="0"/>
              </a:rPr>
              <a:t>values at two different times in the cycle. </a:t>
            </a:r>
            <a:endParaRPr lang="en-GB" b="1" dirty="0" smtClean="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GB" dirty="0" smtClean="0">
                <a:latin typeface="Calibri" panose="020F0502020204030204" pitchFamily="34" charset="0"/>
                <a:cs typeface="Calibri" panose="020F0502020204030204" pitchFamily="34" charset="0"/>
              </a:rPr>
              <a:t>A </a:t>
            </a:r>
            <a:r>
              <a:rPr lang="en-GB" dirty="0" err="1" smtClean="0">
                <a:latin typeface="Calibri" panose="020F0502020204030204" pitchFamily="34" charset="0"/>
                <a:cs typeface="Calibri" panose="020F0502020204030204" pitchFamily="34" charset="0"/>
              </a:rPr>
              <a:t>makerule</a:t>
            </a:r>
            <a:r>
              <a:rPr lang="en-GB" dirty="0" smtClean="0">
                <a:latin typeface="Calibri" panose="020F0502020204030204" pitchFamily="34" charset="0"/>
                <a:cs typeface="Calibri" panose="020F0502020204030204" pitchFamily="34" charset="0"/>
              </a:rPr>
              <a:t> has to </a:t>
            </a:r>
            <a:r>
              <a:rPr lang="en-GB" dirty="0">
                <a:latin typeface="Calibri" panose="020F0502020204030204" pitchFamily="34" charset="0"/>
                <a:cs typeface="Calibri" panose="020F0502020204030204" pitchFamily="34" charset="0"/>
              </a:rPr>
              <a:t>be </a:t>
            </a:r>
            <a:r>
              <a:rPr lang="en-GB" dirty="0" smtClean="0">
                <a:latin typeface="Calibri" panose="020F0502020204030204" pitchFamily="34" charset="0"/>
                <a:cs typeface="Calibri" panose="020F0502020204030204" pitchFamily="34" charset="0"/>
              </a:rPr>
              <a:t>implemented to split the injection and extraction controls (</a:t>
            </a:r>
            <a:r>
              <a:rPr lang="en-GB" b="1" dirty="0" smtClean="0">
                <a:solidFill>
                  <a:srgbClr val="00B050"/>
                </a:solidFill>
                <a:latin typeface="Calibri" panose="020F0502020204030204" pitchFamily="34" charset="0"/>
                <a:cs typeface="Calibri" panose="020F0502020204030204" pitchFamily="34" charset="0"/>
              </a:rPr>
              <a:t>EPC/Setting Management/OP</a:t>
            </a:r>
            <a:r>
              <a:rPr lang="en-GB" dirty="0" smtClean="0">
                <a:latin typeface="Calibri" panose="020F0502020204030204" pitchFamily="34" charset="0"/>
                <a:cs typeface="Calibri" panose="020F0502020204030204" pitchFamily="34" charset="0"/>
              </a:rPr>
              <a:t>).</a:t>
            </a:r>
            <a:endParaRPr lang="en-GB" dirty="0" smtClean="0"/>
          </a:p>
        </p:txBody>
      </p:sp>
      <p:pic>
        <p:nvPicPr>
          <p:cNvPr id="20" name="Picture 19">
            <a:extLst>
              <a:ext uri="{FF2B5EF4-FFF2-40B4-BE49-F238E27FC236}">
                <a16:creationId xmlns:a16="http://schemas.microsoft.com/office/drawing/2014/main" id="{5DEDEF18-A0C3-1346-BD02-CF208FFB07C6}"/>
              </a:ext>
            </a:extLst>
          </p:cNvPr>
          <p:cNvPicPr>
            <a:picLocks noChangeAspect="1"/>
          </p:cNvPicPr>
          <p:nvPr/>
        </p:nvPicPr>
        <p:blipFill>
          <a:blip r:embed="rId3"/>
          <a:stretch>
            <a:fillRect/>
          </a:stretch>
        </p:blipFill>
        <p:spPr>
          <a:xfrm>
            <a:off x="8881110" y="1781453"/>
            <a:ext cx="3205279" cy="2939137"/>
          </a:xfrm>
          <a:prstGeom prst="rect">
            <a:avLst/>
          </a:prstGeom>
        </p:spPr>
      </p:pic>
      <p:sp>
        <p:nvSpPr>
          <p:cNvPr id="6" name="Slide Number Placeholder 5"/>
          <p:cNvSpPr>
            <a:spLocks noGrp="1"/>
          </p:cNvSpPr>
          <p:nvPr>
            <p:ph type="sldNum" sz="quarter" idx="12"/>
          </p:nvPr>
        </p:nvSpPr>
        <p:spPr/>
        <p:txBody>
          <a:bodyPr/>
          <a:lstStyle/>
          <a:p>
            <a:fld id="{633CC1A6-AE81-4220-97E8-2DBAC9DABC59}" type="slidenum">
              <a:rPr lang="en-GB" smtClean="0"/>
              <a:pPr/>
              <a:t>7</a:t>
            </a:fld>
            <a:endParaRPr lang="en-GB" dirty="0" smtClean="0"/>
          </a:p>
        </p:txBody>
      </p:sp>
    </p:spTree>
    <p:extLst>
      <p:ext uri="{BB962C8B-B14F-4D97-AF65-F5344CB8AC3E}">
        <p14:creationId xmlns:p14="http://schemas.microsoft.com/office/powerpoint/2010/main" val="2488467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Magnetic Cycle and B-Train</a:t>
            </a:r>
            <a:endParaRPr lang="en-US" sz="4400" dirty="0">
              <a:effectLst/>
              <a:latin typeface="+mn-lt"/>
            </a:endParaRPr>
          </a:p>
        </p:txBody>
      </p:sp>
      <p:sp>
        <p:nvSpPr>
          <p:cNvPr id="4" name="Rectangle 3"/>
          <p:cNvSpPr/>
          <p:nvPr/>
        </p:nvSpPr>
        <p:spPr>
          <a:xfrm>
            <a:off x="309438" y="822290"/>
            <a:ext cx="9840402" cy="1000274"/>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557213" lvl="1" indent="-214313">
              <a:buFont typeface="Arial" panose="020B0604020202020204" pitchFamily="34" charset="0"/>
              <a:buChar char="•"/>
            </a:pPr>
            <a:r>
              <a:rPr lang="en-US" b="1" spc="-1" dirty="0" smtClean="0">
                <a:solidFill>
                  <a:srgbClr val="0070C0"/>
                </a:solidFill>
                <a:ea typeface="AR PL SungtiL GB"/>
              </a:rPr>
              <a:t>New magnetic cycle for 2.0 and 1.4 GeV operation with POPS-B (compatible with its limitation)</a:t>
            </a:r>
            <a:r>
              <a:rPr lang="en-GB" b="1" dirty="0" smtClean="0">
                <a:solidFill>
                  <a:srgbClr val="0070C0"/>
                </a:solidFill>
              </a:rPr>
              <a:t>.</a:t>
            </a:r>
          </a:p>
          <a:p>
            <a:pPr marL="557213" lvl="1" indent="-214313">
              <a:buFont typeface="Arial" panose="020B0604020202020204" pitchFamily="34" charset="0"/>
              <a:buChar char="•"/>
            </a:pPr>
            <a:r>
              <a:rPr lang="en-US" b="1" spc="-1" dirty="0" smtClean="0">
                <a:solidFill>
                  <a:srgbClr val="0070C0"/>
                </a:solidFill>
                <a:ea typeface="AR PL SungtiL GB"/>
              </a:rPr>
              <a:t>New B-Train to allow separate control of inner/outer rings.</a:t>
            </a:r>
          </a:p>
        </p:txBody>
      </p:sp>
      <p:sp>
        <p:nvSpPr>
          <p:cNvPr id="5" name="Rectangle 4"/>
          <p:cNvSpPr/>
          <p:nvPr/>
        </p:nvSpPr>
        <p:spPr>
          <a:xfrm>
            <a:off x="285376" y="2330448"/>
            <a:ext cx="9087224" cy="1877437"/>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u="sng"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C00000"/>
                </a:solidFill>
                <a:latin typeface="Calibri" panose="020F0502020204030204" pitchFamily="34" charset="0"/>
                <a:cs typeface="Calibri" panose="020F0502020204030204" pitchFamily="34" charset="0"/>
              </a:rPr>
              <a:t>RF</a:t>
            </a:r>
            <a:r>
              <a:rPr lang="en-US" dirty="0" smtClean="0">
                <a:latin typeface="Calibri" panose="020F0502020204030204" pitchFamily="34" charset="0"/>
                <a:cs typeface="Calibri" panose="020F0502020204030204" pitchFamily="34" charset="0"/>
              </a:rPr>
              <a:t> prepared the </a:t>
            </a:r>
            <a:r>
              <a:rPr lang="en-US" b="1" dirty="0" smtClean="0">
                <a:solidFill>
                  <a:srgbClr val="C00000"/>
                </a:solidFill>
                <a:latin typeface="Calibri" panose="020F0502020204030204" pitchFamily="34" charset="0"/>
                <a:cs typeface="Calibri" panose="020F0502020204030204" pitchFamily="34" charset="0"/>
              </a:rPr>
              <a:t>new magnetic cycles since a while already</a:t>
            </a:r>
            <a:r>
              <a:rPr lang="en-US" dirty="0" smtClean="0">
                <a:latin typeface="Calibri" panose="020F0502020204030204" pitchFamily="34" charset="0"/>
                <a:cs typeface="Calibri" panose="020F0502020204030204" pitchFamily="34" charset="0"/>
              </a:rPr>
              <a:t>.</a:t>
            </a: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Used for the successful tests of POPS-B in December 2018.</a:t>
            </a: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In light of the recent discussions, </a:t>
            </a:r>
            <a:r>
              <a:rPr lang="en-US" b="1" dirty="0" smtClean="0">
                <a:solidFill>
                  <a:srgbClr val="C00000"/>
                </a:solidFill>
                <a:latin typeface="Calibri" panose="020F0502020204030204" pitchFamily="34" charset="0"/>
                <a:cs typeface="Calibri" panose="020F0502020204030204" pitchFamily="34" charset="0"/>
              </a:rPr>
              <a:t>RF</a:t>
            </a:r>
            <a:r>
              <a:rPr lang="en-US"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prepared </a:t>
            </a:r>
            <a:r>
              <a:rPr lang="en-US" b="1" dirty="0">
                <a:solidFill>
                  <a:srgbClr val="C00000"/>
                </a:solidFill>
                <a:latin typeface="Calibri" panose="020F0502020204030204" pitchFamily="34" charset="0"/>
                <a:cs typeface="Calibri" panose="020F0502020204030204" pitchFamily="34" charset="0"/>
              </a:rPr>
              <a:t>a new magnetic cycle with flat bottom </a:t>
            </a:r>
            <a:r>
              <a:rPr lang="en-US" b="1" dirty="0" smtClean="0">
                <a:solidFill>
                  <a:srgbClr val="C00000"/>
                </a:solidFill>
                <a:latin typeface="Calibri" panose="020F0502020204030204" pitchFamily="34" charset="0"/>
                <a:cs typeface="Calibri" panose="020F0502020204030204" pitchFamily="34" charset="0"/>
              </a:rPr>
              <a:t>injection</a:t>
            </a:r>
            <a:r>
              <a:rPr lang="en-US" dirty="0" smtClean="0">
                <a:latin typeface="Calibri" panose="020F0502020204030204" pitchFamily="34" charset="0"/>
                <a:cs typeface="Calibri" panose="020F0502020204030204" pitchFamily="34" charset="0"/>
              </a:rPr>
              <a:t>. Performance under testing with simulation.</a:t>
            </a:r>
          </a:p>
          <a:p>
            <a:pPr marL="557213" lvl="1" indent="-214313">
              <a:buFont typeface="Arial" panose="020B0604020202020204" pitchFamily="34" charset="0"/>
              <a:buChar char="•"/>
            </a:pPr>
            <a:endParaRPr lang="en-US" sz="400"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New </a:t>
            </a:r>
            <a:r>
              <a:rPr lang="en-US" b="1" dirty="0" smtClean="0">
                <a:solidFill>
                  <a:srgbClr val="C00000"/>
                </a:solidFill>
                <a:latin typeface="Calibri" panose="020F0502020204030204" pitchFamily="34" charset="0"/>
                <a:cs typeface="Calibri" panose="020F0502020204030204" pitchFamily="34" charset="0"/>
              </a:rPr>
              <a:t>firestorm B-Train reliability run successfully carried out in 2018 for about 6 months</a:t>
            </a:r>
            <a:r>
              <a:rPr lang="en-US" dirty="0" smtClean="0">
                <a:latin typeface="Calibri" panose="020F0502020204030204" pitchFamily="34" charset="0"/>
                <a:cs typeface="Calibri" panose="020F0502020204030204" pitchFamily="34" charset="0"/>
              </a:rPr>
              <a:t>.</a:t>
            </a:r>
            <a:endParaRPr lang="en-GB" dirty="0" smtClean="0">
              <a:latin typeface="Calibri" panose="020F0502020204030204" pitchFamily="34" charset="0"/>
              <a:cs typeface="Calibri" panose="020F0502020204030204" pitchFamily="34" charset="0"/>
            </a:endParaRPr>
          </a:p>
        </p:txBody>
      </p:sp>
      <p:sp>
        <p:nvSpPr>
          <p:cNvPr id="21" name="Rectangle 20"/>
          <p:cNvSpPr/>
          <p:nvPr/>
        </p:nvSpPr>
        <p:spPr>
          <a:xfrm>
            <a:off x="362778" y="4681820"/>
            <a:ext cx="10530012" cy="1277273"/>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RF</a:t>
            </a:r>
            <a:r>
              <a:rPr lang="en-US" dirty="0" smtClean="0">
                <a:latin typeface="Calibri" panose="020F0502020204030204" pitchFamily="34" charset="0"/>
                <a:cs typeface="Calibri" panose="020F0502020204030204" pitchFamily="34" charset="0"/>
              </a:rPr>
              <a:t> may need to refine the magnetic cycle based on latest simulation results.</a:t>
            </a:r>
          </a:p>
          <a:p>
            <a:pPr marL="557213" lvl="1" indent="-214313">
              <a:buFont typeface="Arial" panose="020B0604020202020204" pitchFamily="34" charset="0"/>
              <a:buChar char="•"/>
            </a:pPr>
            <a:r>
              <a:rPr lang="en-US" b="1" dirty="0" smtClean="0">
                <a:solidFill>
                  <a:srgbClr val="00B050"/>
                </a:solidFill>
                <a:latin typeface="Calibri" panose="020F0502020204030204" pitchFamily="34" charset="0"/>
                <a:cs typeface="Calibri" panose="020F0502020204030204" pitchFamily="34" charset="0"/>
              </a:rPr>
              <a:t>MSC-MM and OP</a:t>
            </a:r>
            <a:r>
              <a:rPr lang="en-US" dirty="0" smtClean="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f</a:t>
            </a:r>
            <a:r>
              <a:rPr lang="en-US" dirty="0" err="1" smtClean="0">
                <a:latin typeface="Calibri" panose="020F0502020204030204" pitchFamily="34" charset="0"/>
                <a:cs typeface="Calibri" panose="020F0502020204030204" pitchFamily="34" charset="0"/>
              </a:rPr>
              <a:t>inalising</a:t>
            </a:r>
            <a:r>
              <a:rPr lang="en-US" dirty="0" smtClean="0">
                <a:latin typeface="Calibri" panose="020F0502020204030204" pitchFamily="34" charset="0"/>
                <a:cs typeface="Calibri" panose="020F0502020204030204" pitchFamily="34" charset="0"/>
              </a:rPr>
              <a:t> the details of the B-Train implementation, e.g. calibration procedures, alarm raising, </a:t>
            </a:r>
            <a:r>
              <a:rPr lang="en-US" dirty="0" err="1" smtClean="0">
                <a:latin typeface="Calibri" panose="020F0502020204030204" pitchFamily="34" charset="0"/>
                <a:cs typeface="Calibri" panose="020F0502020204030204" pitchFamily="34" charset="0"/>
              </a:rPr>
              <a:t>etc</a:t>
            </a:r>
            <a:r>
              <a:rPr lang="en-US" dirty="0" smtClean="0">
                <a:latin typeface="Calibri" panose="020F0502020204030204" pitchFamily="34" charset="0"/>
                <a:cs typeface="Calibri" panose="020F0502020204030204" pitchFamily="34" charset="0"/>
              </a:rPr>
              <a:t>, etc.  </a:t>
            </a:r>
            <a:endParaRPr lang="en-GB" dirty="0" smtClean="0"/>
          </a:p>
        </p:txBody>
      </p:sp>
      <p:sp>
        <p:nvSpPr>
          <p:cNvPr id="6" name="Slide Number Placeholder 5"/>
          <p:cNvSpPr>
            <a:spLocks noGrp="1"/>
          </p:cNvSpPr>
          <p:nvPr>
            <p:ph type="sldNum" sz="quarter" idx="12"/>
          </p:nvPr>
        </p:nvSpPr>
        <p:spPr/>
        <p:txBody>
          <a:bodyPr/>
          <a:lstStyle/>
          <a:p>
            <a:fld id="{633CC1A6-AE81-4220-97E8-2DBAC9DABC59}" type="slidenum">
              <a:rPr lang="en-GB" smtClean="0"/>
              <a:pPr/>
              <a:t>8</a:t>
            </a:fld>
            <a:endParaRPr lang="en-GB" dirty="0" smtClean="0"/>
          </a:p>
        </p:txBody>
      </p:sp>
    </p:spTree>
    <p:extLst>
      <p:ext uri="{BB962C8B-B14F-4D97-AF65-F5344CB8AC3E}">
        <p14:creationId xmlns:p14="http://schemas.microsoft.com/office/powerpoint/2010/main" val="392187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G.P. Di Giovanni - CCC Meeting – 17th May 2019</a:t>
            </a:r>
            <a:endParaRPr lang="en-GB" dirty="0"/>
          </a:p>
        </p:txBody>
      </p:sp>
      <p:sp>
        <p:nvSpPr>
          <p:cNvPr id="3" name="Title 6"/>
          <p:cNvSpPr txBox="1">
            <a:spLocks/>
          </p:cNvSpPr>
          <p:nvPr/>
        </p:nvSpPr>
        <p:spPr>
          <a:xfrm>
            <a:off x="0" y="11430"/>
            <a:ext cx="12192000" cy="777240"/>
          </a:xfrm>
          <a:prstGeom prst="rect">
            <a:avLst/>
          </a:prstGeom>
        </p:spPr>
        <p:txBody>
          <a:bodyPr/>
          <a:lst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a:lstStyle>
          <a:p>
            <a:pPr algn="ctr"/>
            <a:r>
              <a:rPr lang="en-US" sz="4400" dirty="0" smtClean="0">
                <a:effectLst/>
                <a:latin typeface="+mn-lt"/>
              </a:rPr>
              <a:t>POPS-B</a:t>
            </a:r>
            <a:endParaRPr lang="en-US" sz="4400" dirty="0">
              <a:effectLst/>
              <a:latin typeface="+mn-lt"/>
            </a:endParaRPr>
          </a:p>
        </p:txBody>
      </p:sp>
      <p:sp>
        <p:nvSpPr>
          <p:cNvPr id="4" name="Rectangle 3"/>
          <p:cNvSpPr/>
          <p:nvPr/>
        </p:nvSpPr>
        <p:spPr>
          <a:xfrm>
            <a:off x="309438" y="822290"/>
            <a:ext cx="9840402" cy="1338828"/>
          </a:xfrm>
          <a:prstGeom prst="rect">
            <a:avLst/>
          </a:prstGeom>
        </p:spPr>
        <p:txBody>
          <a:bodyPr wrap="square">
            <a:spAutoFit/>
          </a:bodyPr>
          <a:lstStyle/>
          <a:p>
            <a:r>
              <a:rPr lang="en-US" b="1" u="sng" dirty="0">
                <a:solidFill>
                  <a:srgbClr val="0070C0"/>
                </a:solidFill>
                <a:cs typeface="Calibri" panose="020F0502020204030204" pitchFamily="34" charset="0"/>
              </a:rPr>
              <a:t>Description:</a:t>
            </a:r>
          </a:p>
          <a:p>
            <a:pPr marL="557213" lvl="1" indent="-214313">
              <a:buFont typeface="Arial" panose="020B0604020202020204" pitchFamily="34" charset="0"/>
              <a:buChar char="•"/>
            </a:pPr>
            <a:endParaRPr lang="en-GB" sz="500" dirty="0" smtClean="0">
              <a:cs typeface="Calibri" panose="020F0502020204030204" pitchFamily="34" charset="0"/>
            </a:endParaRPr>
          </a:p>
          <a:p>
            <a:pPr marL="630238" lvl="1" indent="-173038">
              <a:buClr>
                <a:schemeClr val="tx1"/>
              </a:buClr>
              <a:buFont typeface="Arial" panose="020B0604020202020204" pitchFamily="34" charset="0"/>
              <a:buChar char="•"/>
            </a:pPr>
            <a:r>
              <a:rPr lang="en-GB" b="1" dirty="0">
                <a:solidFill>
                  <a:srgbClr val="0070C0"/>
                </a:solidFill>
              </a:rPr>
              <a:t>Increase to 2 GeV energy</a:t>
            </a:r>
            <a:r>
              <a:rPr lang="en-GB" dirty="0"/>
              <a:t> → an equal increase in the power requested by the main PC.</a:t>
            </a:r>
          </a:p>
          <a:p>
            <a:pPr marL="173038" indent="-173038">
              <a:buClr>
                <a:schemeClr val="tx1"/>
              </a:buClr>
              <a:buFont typeface="Arial" panose="020B0604020202020204" pitchFamily="34" charset="0"/>
              <a:buChar char="•"/>
            </a:pPr>
            <a:endParaRPr lang="en-GB" sz="400" dirty="0"/>
          </a:p>
          <a:p>
            <a:pPr marL="630238" lvl="1" indent="-173038">
              <a:buClr>
                <a:schemeClr val="tx1"/>
              </a:buClr>
              <a:buFont typeface="Arial" panose="020B0604020202020204" pitchFamily="34" charset="0"/>
              <a:buChar char="•"/>
            </a:pPr>
            <a:r>
              <a:rPr lang="en-GB" dirty="0"/>
              <a:t>Need to build a new, more powerful Main Power Supply, called </a:t>
            </a:r>
            <a:r>
              <a:rPr lang="en-GB" b="1" dirty="0" smtClean="0">
                <a:solidFill>
                  <a:srgbClr val="0070C0"/>
                </a:solidFill>
              </a:rPr>
              <a:t>POPS-B</a:t>
            </a:r>
            <a:r>
              <a:rPr lang="en-GB" dirty="0" smtClean="0"/>
              <a:t>, </a:t>
            </a:r>
          </a:p>
          <a:p>
            <a:pPr lvl="1">
              <a:buClr>
                <a:schemeClr val="tx1"/>
              </a:buClr>
            </a:pPr>
            <a:r>
              <a:rPr lang="en-GB" dirty="0"/>
              <a:t> </a:t>
            </a:r>
            <a:r>
              <a:rPr lang="en-GB" dirty="0" smtClean="0"/>
              <a:t> </a:t>
            </a:r>
            <a:r>
              <a:rPr lang="en-GB" dirty="0" smtClean="0"/>
              <a:t> </a:t>
            </a:r>
            <a:r>
              <a:rPr lang="en-GB" dirty="0" err="1" smtClean="0"/>
              <a:t>spli</a:t>
            </a:r>
            <a:r>
              <a:rPr lang="en-US" dirty="0" err="1" smtClean="0"/>
              <a:t>tting</a:t>
            </a:r>
            <a:r>
              <a:rPr lang="en-US" dirty="0" smtClean="0"/>
              <a:t> </a:t>
            </a:r>
            <a:r>
              <a:rPr lang="en-US" dirty="0"/>
              <a:t>the chain for inner/outer rings and include all additional special trims</a:t>
            </a:r>
            <a:r>
              <a:rPr lang="en-US" dirty="0" smtClean="0"/>
              <a:t>.</a:t>
            </a:r>
            <a:endParaRPr lang="en-GB" dirty="0"/>
          </a:p>
        </p:txBody>
      </p:sp>
      <p:sp>
        <p:nvSpPr>
          <p:cNvPr id="5" name="Rectangle 4"/>
          <p:cNvSpPr/>
          <p:nvPr/>
        </p:nvSpPr>
        <p:spPr>
          <a:xfrm>
            <a:off x="285376" y="2319018"/>
            <a:ext cx="10607414" cy="2431435"/>
          </a:xfrm>
          <a:prstGeom prst="rect">
            <a:avLst/>
          </a:prstGeom>
        </p:spPr>
        <p:txBody>
          <a:bodyPr wrap="square">
            <a:spAutoFit/>
          </a:bodyPr>
          <a:lstStyle/>
          <a:p>
            <a:r>
              <a:rPr lang="en-US" b="1" u="sng" dirty="0">
                <a:solidFill>
                  <a:srgbClr val="C00000"/>
                </a:solidFill>
                <a:latin typeface="Calibri" panose="020F0502020204030204" pitchFamily="34" charset="0"/>
                <a:cs typeface="Calibri" panose="020F0502020204030204" pitchFamily="34" charset="0"/>
              </a:rPr>
              <a:t>Status</a:t>
            </a:r>
            <a:r>
              <a:rPr lang="en-US" b="1" u="sng" dirty="0" smtClean="0">
                <a:solidFill>
                  <a:srgbClr val="C00000"/>
                </a:solidFill>
                <a:latin typeface="Calibri" panose="020F0502020204030204" pitchFamily="34" charset="0"/>
                <a:cs typeface="Calibri" panose="020F0502020204030204" pitchFamily="34" charset="0"/>
              </a:rPr>
              <a:t>:</a:t>
            </a:r>
          </a:p>
          <a:p>
            <a:endParaRPr lang="en-US" sz="400" u="sng" dirty="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Successful test of </a:t>
            </a:r>
            <a:r>
              <a:rPr lang="en-US" b="1" dirty="0" smtClean="0">
                <a:solidFill>
                  <a:srgbClr val="C00000"/>
                </a:solidFill>
                <a:latin typeface="Calibri" panose="020F0502020204030204" pitchFamily="34" charset="0"/>
                <a:cs typeface="Calibri" panose="020F0502020204030204" pitchFamily="34" charset="0"/>
              </a:rPr>
              <a:t>the main power supplies in December 2018 pulsing the magnet at 2.0 </a:t>
            </a:r>
            <a:r>
              <a:rPr lang="en-US" b="1" dirty="0" smtClean="0">
                <a:solidFill>
                  <a:srgbClr val="C00000"/>
                </a:solidFill>
                <a:latin typeface="Calibri" panose="020F0502020204030204" pitchFamily="34" charset="0"/>
                <a:cs typeface="Calibri" panose="020F0502020204030204" pitchFamily="34" charset="0"/>
              </a:rPr>
              <a:t>GeV.</a:t>
            </a:r>
            <a:endParaRPr lang="en-US" b="1" dirty="0" smtClean="0">
              <a:solidFill>
                <a:srgbClr val="C00000"/>
              </a:solidFill>
              <a:latin typeface="Calibri" panose="020F0502020204030204" pitchFamily="34" charset="0"/>
              <a:cs typeface="Calibri" panose="020F0502020204030204" pitchFamily="34" charset="0"/>
            </a:endParaRPr>
          </a:p>
          <a:p>
            <a:pPr marL="1014413" lvl="2"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B-field sent via function editor and based on the baseline 2.0 GeV cycle.</a:t>
            </a:r>
          </a:p>
          <a:p>
            <a:pPr marL="557213" lvl="1" indent="-214313">
              <a:buFont typeface="Arial" panose="020B0604020202020204" pitchFamily="34" charset="0"/>
              <a:buChar char="•"/>
            </a:pPr>
            <a:endParaRPr lang="en-US" sz="4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b="1" dirty="0" smtClean="0">
                <a:solidFill>
                  <a:srgbClr val="C00000"/>
                </a:solidFill>
                <a:latin typeface="Calibri" panose="020F0502020204030204" pitchFamily="34" charset="0"/>
                <a:cs typeface="Calibri" panose="020F0502020204030204" pitchFamily="34" charset="0"/>
              </a:rPr>
              <a:t>OP</a:t>
            </a:r>
            <a:r>
              <a:rPr lang="en-US" dirty="0" smtClean="0">
                <a:latin typeface="Calibri" panose="020F0502020204030204" pitchFamily="34" charset="0"/>
                <a:cs typeface="Calibri" panose="020F0502020204030204" pitchFamily="34" charset="0"/>
              </a:rPr>
              <a:t> is exploring </a:t>
            </a:r>
            <a:r>
              <a:rPr lang="en-US" b="1" dirty="0" smtClean="0">
                <a:solidFill>
                  <a:srgbClr val="C00000"/>
                </a:solidFill>
                <a:latin typeface="Calibri" panose="020F0502020204030204" pitchFamily="34" charset="0"/>
                <a:cs typeface="Calibri" panose="020F0502020204030204" pitchFamily="34" charset="0"/>
              </a:rPr>
              <a:t>two complementary approaches for the control</a:t>
            </a:r>
            <a:r>
              <a:rPr lang="en-US" dirty="0" smtClean="0">
                <a:latin typeface="Calibri" panose="020F0502020204030204" pitchFamily="34" charset="0"/>
                <a:cs typeface="Calibri" panose="020F0502020204030204" pitchFamily="34" charset="0"/>
              </a:rPr>
              <a:t>:</a:t>
            </a:r>
          </a:p>
          <a:p>
            <a:pPr marL="800100" lvl="2"/>
            <a:r>
              <a:rPr lang="en-US" dirty="0" smtClean="0">
                <a:latin typeface="Calibri" panose="020F0502020204030204" pitchFamily="34" charset="0"/>
                <a:cs typeface="Calibri" panose="020F0502020204030204" pitchFamily="34" charset="0"/>
              </a:rPr>
              <a:t>1. Control via </a:t>
            </a:r>
            <a:r>
              <a:rPr lang="en-US" b="1" dirty="0" smtClean="0">
                <a:solidFill>
                  <a:srgbClr val="C00000"/>
                </a:solidFill>
                <a:latin typeface="Calibri" panose="020F0502020204030204" pitchFamily="34" charset="0"/>
                <a:cs typeface="Calibri" panose="020F0502020204030204" pitchFamily="34" charset="0"/>
              </a:rPr>
              <a:t>a cycle editor and </a:t>
            </a:r>
            <a:r>
              <a:rPr lang="en-US" b="1" dirty="0" err="1" smtClean="0">
                <a:solidFill>
                  <a:srgbClr val="C00000"/>
                </a:solidFill>
                <a:latin typeface="Calibri" panose="020F0502020204030204" pitchFamily="34" charset="0"/>
                <a:cs typeface="Calibri" panose="020F0502020204030204" pitchFamily="34" charset="0"/>
              </a:rPr>
              <a:t>makerules</a:t>
            </a:r>
            <a:r>
              <a:rPr lang="en-US" dirty="0" smtClean="0">
                <a:latin typeface="Calibri" panose="020F0502020204030204" pitchFamily="34" charset="0"/>
                <a:cs typeface="Calibri" panose="020F0502020204030204" pitchFamily="34" charset="0"/>
              </a:rPr>
              <a:t> which will handle </a:t>
            </a:r>
            <a:r>
              <a:rPr lang="en-US" b="1" dirty="0" smtClean="0">
                <a:solidFill>
                  <a:srgbClr val="C00000"/>
                </a:solidFill>
                <a:latin typeface="Calibri" panose="020F0502020204030204" pitchFamily="34" charset="0"/>
                <a:cs typeface="Calibri" panose="020F0502020204030204" pitchFamily="34" charset="0"/>
              </a:rPr>
              <a:t>BOTH</a:t>
            </a:r>
            <a:r>
              <a:rPr lang="en-US" dirty="0" smtClean="0">
                <a:latin typeface="Calibri" panose="020F0502020204030204" pitchFamily="34" charset="0"/>
                <a:cs typeface="Calibri" panose="020F0502020204030204" pitchFamily="34" charset="0"/>
              </a:rPr>
              <a:t> POPS-B and old MPS limitations.</a:t>
            </a:r>
          </a:p>
          <a:p>
            <a:pPr marL="800100" lvl="2"/>
            <a:r>
              <a:rPr lang="en-US" dirty="0" smtClean="0">
                <a:latin typeface="Calibri" panose="020F0502020204030204" pitchFamily="34" charset="0"/>
                <a:cs typeface="Calibri" panose="020F0502020204030204" pitchFamily="34" charset="0"/>
              </a:rPr>
              <a:t>2. Replicate </a:t>
            </a:r>
            <a:r>
              <a:rPr lang="en-US" b="1" dirty="0" smtClean="0">
                <a:solidFill>
                  <a:srgbClr val="C00000"/>
                </a:solidFill>
                <a:latin typeface="Calibri" panose="020F0502020204030204" pitchFamily="34" charset="0"/>
                <a:cs typeface="Calibri" panose="020F0502020204030204" pitchFamily="34" charset="0"/>
              </a:rPr>
              <a:t>POPS control, using PPPL functions</a:t>
            </a:r>
            <a:r>
              <a:rPr lang="en-US" dirty="0" smtClean="0">
                <a:latin typeface="Calibri" panose="020F0502020204030204" pitchFamily="34" charset="0"/>
                <a:cs typeface="Calibri" panose="020F0502020204030204" pitchFamily="34" charset="0"/>
              </a:rPr>
              <a:t>:</a:t>
            </a:r>
          </a:p>
          <a:p>
            <a:pPr marL="1471613" lvl="3"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Can we fit the new PSB magnetic cycles with one or more PPPL?</a:t>
            </a:r>
          </a:p>
          <a:p>
            <a:pPr marL="1471613" lvl="3"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In this case we must keep the old MPS control working.</a:t>
            </a:r>
            <a:endParaRPr lang="en-GB" dirty="0" smtClean="0">
              <a:latin typeface="Calibri" panose="020F0502020204030204" pitchFamily="34" charset="0"/>
              <a:cs typeface="Calibri" panose="020F0502020204030204" pitchFamily="34" charset="0"/>
            </a:endParaRPr>
          </a:p>
        </p:txBody>
      </p:sp>
      <p:sp>
        <p:nvSpPr>
          <p:cNvPr id="21" name="Rectangle 20"/>
          <p:cNvSpPr/>
          <p:nvPr/>
        </p:nvSpPr>
        <p:spPr>
          <a:xfrm>
            <a:off x="305628" y="4818980"/>
            <a:ext cx="11295822" cy="1277273"/>
          </a:xfrm>
          <a:prstGeom prst="rect">
            <a:avLst/>
          </a:prstGeom>
        </p:spPr>
        <p:txBody>
          <a:bodyPr wrap="square">
            <a:spAutoFit/>
          </a:bodyPr>
          <a:lstStyle/>
          <a:p>
            <a:r>
              <a:rPr lang="en-US" b="1" u="sng" dirty="0" smtClean="0">
                <a:solidFill>
                  <a:srgbClr val="00B050"/>
                </a:solidFill>
                <a:latin typeface="Calibri" panose="020F0502020204030204" pitchFamily="34" charset="0"/>
                <a:cs typeface="Calibri" panose="020F0502020204030204" pitchFamily="34" charset="0"/>
              </a:rPr>
              <a:t>Resources and Planning:</a:t>
            </a:r>
            <a:endParaRPr lang="en-US" b="1" u="sng" dirty="0">
              <a:solidFill>
                <a:srgbClr val="00B050"/>
              </a:solidFill>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endParaRPr lang="en-GB" sz="500" dirty="0" smtClean="0">
              <a:latin typeface="Calibri" panose="020F0502020204030204" pitchFamily="34" charset="0"/>
              <a:cs typeface="Calibri" panose="020F0502020204030204" pitchFamily="34" charset="0"/>
            </a:endParaRP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Regular meetings to discuss the progress. </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By </a:t>
            </a:r>
            <a:r>
              <a:rPr lang="en-US" b="1" dirty="0" smtClean="0">
                <a:solidFill>
                  <a:srgbClr val="00B050"/>
                </a:solidFill>
                <a:latin typeface="Calibri" panose="020F0502020204030204" pitchFamily="34" charset="0"/>
                <a:cs typeface="Calibri" panose="020F0502020204030204" pitchFamily="34" charset="0"/>
              </a:rPr>
              <a:t>June 2018 agree on the control implementation</a:t>
            </a:r>
            <a:r>
              <a:rPr lang="en-US" dirty="0" smtClean="0">
                <a:latin typeface="Calibri" panose="020F0502020204030204" pitchFamily="34" charset="0"/>
                <a:cs typeface="Calibri" panose="020F0502020204030204" pitchFamily="34" charset="0"/>
              </a:rPr>
              <a:t>.</a:t>
            </a:r>
          </a:p>
          <a:p>
            <a:pPr marL="557213" lvl="1" indent="-214313">
              <a:buFont typeface="Arial" panose="020B0604020202020204" pitchFamily="34" charset="0"/>
              <a:buChar char="•"/>
            </a:pPr>
            <a:r>
              <a:rPr lang="en-US" dirty="0" smtClean="0">
                <a:latin typeface="Calibri" panose="020F0502020204030204" pitchFamily="34" charset="0"/>
                <a:cs typeface="Calibri" panose="020F0502020204030204" pitchFamily="34" charset="0"/>
              </a:rPr>
              <a:t>By the end of the year </a:t>
            </a:r>
            <a:r>
              <a:rPr lang="en-US" b="1" dirty="0" smtClean="0">
                <a:solidFill>
                  <a:srgbClr val="00B050"/>
                </a:solidFill>
                <a:latin typeface="Calibri" panose="020F0502020204030204" pitchFamily="34" charset="0"/>
                <a:cs typeface="Calibri" panose="020F0502020204030204" pitchFamily="34" charset="0"/>
              </a:rPr>
              <a:t>EPC/MSC/EL/OP</a:t>
            </a:r>
            <a:r>
              <a:rPr lang="en-US" dirty="0" smtClean="0">
                <a:latin typeface="Calibri" panose="020F0502020204030204" pitchFamily="34" charset="0"/>
                <a:cs typeface="Calibri" panose="020F0502020204030204" pitchFamily="34" charset="0"/>
              </a:rPr>
              <a:t> </a:t>
            </a:r>
            <a:r>
              <a:rPr lang="en-US" dirty="0" err="1" smtClean="0">
                <a:latin typeface="Calibri" panose="020F0502020204030204" pitchFamily="34" charset="0"/>
                <a:cs typeface="Calibri" panose="020F0502020204030204" pitchFamily="34" charset="0"/>
              </a:rPr>
              <a:t>finalise</a:t>
            </a:r>
            <a:r>
              <a:rPr lang="en-US" dirty="0" smtClean="0">
                <a:latin typeface="Calibri" panose="020F0502020204030204" pitchFamily="34" charset="0"/>
                <a:cs typeface="Calibri" panose="020F0502020204030204" pitchFamily="34" charset="0"/>
              </a:rPr>
              <a:t> a procedure in case of </a:t>
            </a:r>
            <a:r>
              <a:rPr lang="en-US" b="1" dirty="0" smtClean="0">
                <a:solidFill>
                  <a:srgbClr val="00B050"/>
                </a:solidFill>
                <a:latin typeface="Calibri" panose="020F0502020204030204" pitchFamily="34" charset="0"/>
                <a:cs typeface="Calibri" panose="020F0502020204030204" pitchFamily="34" charset="0"/>
              </a:rPr>
              <a:t>switch to old MPS</a:t>
            </a:r>
            <a:r>
              <a:rPr lang="en-US" dirty="0" smtClean="0">
                <a:latin typeface="Calibri" panose="020F0502020204030204" pitchFamily="34" charset="0"/>
                <a:cs typeface="Calibri" panose="020F0502020204030204" pitchFamily="34" charset="0"/>
              </a:rPr>
              <a:t>. </a:t>
            </a:r>
            <a:endParaRPr lang="en-GB" dirty="0" smtClean="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9740" y="127731"/>
            <a:ext cx="2613660" cy="2467383"/>
          </a:xfrm>
          <a:prstGeom prst="rect">
            <a:avLst/>
          </a:prstGeom>
        </p:spPr>
      </p:pic>
      <p:sp>
        <p:nvSpPr>
          <p:cNvPr id="6" name="Slide Number Placeholder 5"/>
          <p:cNvSpPr>
            <a:spLocks noGrp="1"/>
          </p:cNvSpPr>
          <p:nvPr>
            <p:ph type="sldNum" sz="quarter" idx="12"/>
          </p:nvPr>
        </p:nvSpPr>
        <p:spPr/>
        <p:txBody>
          <a:bodyPr/>
          <a:lstStyle/>
          <a:p>
            <a:fld id="{633CC1A6-AE81-4220-97E8-2DBAC9DABC59}" type="slidenum">
              <a:rPr lang="en-GB" smtClean="0"/>
              <a:pPr/>
              <a:t>9</a:t>
            </a:fld>
            <a:endParaRPr lang="en-GB" dirty="0" smtClean="0"/>
          </a:p>
        </p:txBody>
      </p:sp>
    </p:spTree>
    <p:extLst>
      <p:ext uri="{BB962C8B-B14F-4D97-AF65-F5344CB8AC3E}">
        <p14:creationId xmlns:p14="http://schemas.microsoft.com/office/powerpoint/2010/main" val="9467236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beigetone">
      <a:dk1>
        <a:srgbClr val="2B2B2B"/>
      </a:dk1>
      <a:lt1>
        <a:srgbClr val="FFFFFF"/>
      </a:lt1>
      <a:dk2>
        <a:srgbClr val="44546A"/>
      </a:dk2>
      <a:lt2>
        <a:srgbClr val="FFFFFF"/>
      </a:lt2>
      <a:accent1>
        <a:srgbClr val="B06660"/>
      </a:accent1>
      <a:accent2>
        <a:srgbClr val="CA8F42"/>
      </a:accent2>
      <a:accent3>
        <a:srgbClr val="AB9C73"/>
      </a:accent3>
      <a:accent4>
        <a:srgbClr val="5E7703"/>
      </a:accent4>
      <a:accent5>
        <a:srgbClr val="6A7D8E"/>
      </a:accent5>
      <a:accent6>
        <a:srgbClr val="2B2B2B"/>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14551</TotalTime>
  <Words>2720</Words>
  <Application>Microsoft Office PowerPoint</Application>
  <PresentationFormat>Widescreen</PresentationFormat>
  <Paragraphs>432</Paragraphs>
  <Slides>19</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AR PL SungtiL GB</vt:lpstr>
      <vt:lpstr>Arial</vt:lpstr>
      <vt:lpstr>Calibri</vt:lpstr>
      <vt:lpstr>Calibri Light</vt:lpstr>
      <vt:lpstr>Cambria</vt:lpstr>
      <vt:lpstr>MS Mincho</vt:lpstr>
      <vt:lpstr>Optima</vt:lpstr>
      <vt:lpstr>Symbol</vt:lpstr>
      <vt:lpstr>Times New Roman</vt:lpstr>
      <vt:lpstr>Wingdings</vt:lpstr>
      <vt:lpstr>Office Theme</vt:lpstr>
      <vt:lpstr>Equipment Integration PSB</vt:lpstr>
      <vt:lpstr>PowerPoint Presentation</vt:lpstr>
      <vt:lpstr>New PSB Injection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GP</dc:creator>
  <cp:lastModifiedBy>Gian Piero Di Giovanni</cp:lastModifiedBy>
  <cp:revision>1781</cp:revision>
  <cp:lastPrinted>2016-01-20T15:41:09Z</cp:lastPrinted>
  <dcterms:created xsi:type="dcterms:W3CDTF">2016-01-05T14:08:19Z</dcterms:created>
  <dcterms:modified xsi:type="dcterms:W3CDTF">2019-05-16T11:44:25Z</dcterms:modified>
</cp:coreProperties>
</file>