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8" r:id="rId5"/>
  </p:sldMasterIdLst>
  <p:notesMasterIdLst>
    <p:notesMasterId r:id="rId21"/>
  </p:notesMasterIdLst>
  <p:sldIdLst>
    <p:sldId id="257" r:id="rId6"/>
    <p:sldId id="268" r:id="rId7"/>
    <p:sldId id="271" r:id="rId8"/>
    <p:sldId id="272" r:id="rId9"/>
    <p:sldId id="274" r:id="rId10"/>
    <p:sldId id="273" r:id="rId11"/>
    <p:sldId id="281" r:id="rId12"/>
    <p:sldId id="269" r:id="rId13"/>
    <p:sldId id="275" r:id="rId14"/>
    <p:sldId id="276" r:id="rId15"/>
    <p:sldId id="280" r:id="rId16"/>
    <p:sldId id="277" r:id="rId17"/>
    <p:sldId id="282" r:id="rId18"/>
    <p:sldId id="278" r:id="rId19"/>
    <p:sldId id="27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22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09" autoAdjust="0"/>
    <p:restoredTop sz="94660"/>
  </p:normalViewPr>
  <p:slideViewPr>
    <p:cSldViewPr snapToGrid="0">
      <p:cViewPr varScale="1">
        <p:scale>
          <a:sx n="88" d="100"/>
          <a:sy n="88" d="100"/>
        </p:scale>
        <p:origin x="120" y="114"/>
      </p:cViewPr>
      <p:guideLst>
        <p:guide orient="horz" pos="4320"/>
        <p:guide pos="3840"/>
        <p:guide orient="horz" pos="22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81692" y="6434540"/>
            <a:ext cx="872071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012" y="6438262"/>
            <a:ext cx="5032489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09400" y="6427962"/>
            <a:ext cx="318477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EDC322F-E7FF-3F47-9B80-34B1F24F4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9400" y="6427962"/>
            <a:ext cx="318477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B213AD1-666F-2A4B-BC8E-708542D79E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1692" y="6434540"/>
            <a:ext cx="872071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1FF4BEC-282F-F948-88BB-C037CFF2D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012" y="6438262"/>
            <a:ext cx="5032489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0A7DE0B-F912-E04C-AE09-46C0AC4AC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9400" y="6427962"/>
            <a:ext cx="318477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17AA079-5146-3B4C-B2E9-5789DE0892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1692" y="6434540"/>
            <a:ext cx="872071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F9C6CB4-82A0-1E45-88D1-AD827580E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012" y="6438262"/>
            <a:ext cx="5032489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8323D3D9-F716-3747-B77A-00437BF3F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9400" y="6427962"/>
            <a:ext cx="318477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34998EB-532F-E045-A38E-2CDF72F3EA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1692" y="6434540"/>
            <a:ext cx="872071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71CA5F5-DD14-5742-B8E5-B55CE661E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012" y="6438262"/>
            <a:ext cx="5032489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5E54A23-50DA-2D4B-82B9-F56B1E36C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9400" y="6427962"/>
            <a:ext cx="318477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82D261A0-25DD-224C-B72A-891F74572A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1692" y="6434540"/>
            <a:ext cx="872071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B23BC84-FEEE-3F48-8CC6-3DA7D63B2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012" y="6438262"/>
            <a:ext cx="5032489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39F398E-7E36-5A45-9883-3643F7872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9400" y="6427962"/>
            <a:ext cx="318477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A2CD304-B5F5-EA49-A6A8-57FF0E5AF3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1692" y="6434540"/>
            <a:ext cx="872071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0CEB11C-E06F-E647-BAFF-CF7B07299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012" y="6438262"/>
            <a:ext cx="5032489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E838FE4-380C-BF45-9907-E35FEA9E4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9400" y="6427962"/>
            <a:ext cx="318477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7E56D6B-7B11-8540-8CB6-5D987829B2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1692" y="6434540"/>
            <a:ext cx="872071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A227BE5-6E24-414E-A7D3-3EDE0A38E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012" y="6438262"/>
            <a:ext cx="5032489" cy="331932"/>
          </a:xfrm>
          <a:prstGeom prst="rect">
            <a:avLst/>
          </a:prstGeom>
        </p:spPr>
        <p:txBody>
          <a:bodyPr lIns="0"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5B8A16-1C10-2D46-B743-3E9B369838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175" y="0"/>
            <a:ext cx="12246039" cy="691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7B543C5-3058-D043-B525-E66556B20E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24623" y="5514319"/>
            <a:ext cx="3742753" cy="890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3B88B7-8795-3142-93AF-06AC89EC91DD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1809"/>
            <a:ext cx="12192000" cy="74619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5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20.JPG"/><Relationship Id="rId7" Type="http://schemas.openxmlformats.org/officeDocument/2006/relationships/image" Target="../media/image24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lms.cern.ch/ekp/servlet/ekp?TX=STRUCTUREDCATALOG&amp;CAT=EKP000000488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box.cern.ch/index.php/s/8ALums38W6KzbbV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/DE-2-HSSIP" TargetMode="External"/><Relationship Id="rId2" Type="http://schemas.openxmlformats.org/officeDocument/2006/relationships/hyperlink" Target="https://indico.cern.ch/e/AUHSSIP1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HSSIP-Admin@cern.ch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://smb-dep.web.cern.ch/en/ShuttleService" TargetMode="External"/><Relationship Id="rId7" Type="http://schemas.openxmlformats.org/officeDocument/2006/relationships/image" Target="../media/image7.jpg"/><Relationship Id="rId2" Type="http://schemas.openxmlformats.org/officeDocument/2006/relationships/hyperlink" Target="https://maps.cern.ch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mb-dep.web.cern.ch/en/Mobility/CERN_bikes_rental" TargetMode="External"/><Relationship Id="rId5" Type="http://schemas.openxmlformats.org/officeDocument/2006/relationships/hyperlink" Target="https://smb-dep.web.cern.ch/en/ShuttleService/Circuit_2" TargetMode="External"/><Relationship Id="rId4" Type="http://schemas.openxmlformats.org/officeDocument/2006/relationships/hyperlink" Target="https://smb-dep.web.cern.ch/en/ShuttleService/Circuit_1" TargetMode="External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hyperlink" Target="https://account.cern.ch/account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C73CFB5-45BE-D64F-8ED1-1EA7C53DD2D4}"/>
              </a:ext>
            </a:extLst>
          </p:cNvPr>
          <p:cNvSpPr txBox="1"/>
          <p:nvPr/>
        </p:nvSpPr>
        <p:spPr>
          <a:xfrm>
            <a:off x="3341836" y="1888006"/>
            <a:ext cx="5315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Welcome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5639CD-8567-D047-9020-A2D1C9EA82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4E24B1-5C06-DD40-AECF-C317F1429A2D}"/>
              </a:ext>
            </a:extLst>
          </p:cNvPr>
          <p:cNvSpPr txBox="1"/>
          <p:nvPr/>
        </p:nvSpPr>
        <p:spPr>
          <a:xfrm>
            <a:off x="3019494" y="2257338"/>
            <a:ext cx="3848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Welcome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6F308C-4A05-5A43-8319-0AA8C0B77B59}"/>
              </a:ext>
            </a:extLst>
          </p:cNvPr>
          <p:cNvSpPr txBox="1"/>
          <p:nvPr/>
        </p:nvSpPr>
        <p:spPr>
          <a:xfrm>
            <a:off x="2855033" y="2170878"/>
            <a:ext cx="50537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6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Willkommen</a:t>
            </a:r>
            <a:endParaRPr lang="en-US" sz="6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training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4" t="2843" r="4104" b="5235"/>
          <a:stretch/>
        </p:blipFill>
        <p:spPr>
          <a:xfrm>
            <a:off x="2017727" y="3621498"/>
            <a:ext cx="1155469" cy="16126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948" b="-1605"/>
          <a:stretch/>
        </p:blipFill>
        <p:spPr>
          <a:xfrm>
            <a:off x="9315036" y="2264672"/>
            <a:ext cx="1964117" cy="2745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1" t="2549" r="3564" b="790"/>
          <a:stretch/>
        </p:blipFill>
        <p:spPr>
          <a:xfrm>
            <a:off x="7232973" y="1540397"/>
            <a:ext cx="1172095" cy="16957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37" r="67590"/>
          <a:stretch/>
        </p:blipFill>
        <p:spPr>
          <a:xfrm>
            <a:off x="5955647" y="4080013"/>
            <a:ext cx="4092085" cy="8231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1" t="2843" r="1909" b="5235"/>
          <a:stretch/>
        </p:blipFill>
        <p:spPr>
          <a:xfrm>
            <a:off x="3946279" y="3621498"/>
            <a:ext cx="1197033" cy="16126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449" r="3588" b="3734"/>
          <a:stretch/>
        </p:blipFill>
        <p:spPr>
          <a:xfrm>
            <a:off x="4970837" y="1565335"/>
            <a:ext cx="1214979" cy="164592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2587274" y="3024502"/>
            <a:ext cx="4211" cy="297738"/>
          </a:xfrm>
          <a:prstGeom prst="straightConnector1">
            <a:avLst/>
          </a:prstGeom>
          <a:ln w="15875" cap="flat" cmpd="sng" algn="ctr">
            <a:solidFill>
              <a:srgbClr val="0099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453401" y="2401970"/>
            <a:ext cx="324240" cy="0"/>
          </a:xfrm>
          <a:prstGeom prst="straightConnector1">
            <a:avLst/>
          </a:prstGeom>
          <a:ln w="15875" cap="flat" cmpd="sng" algn="ctr">
            <a:solidFill>
              <a:srgbClr val="0099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625673" y="2393007"/>
            <a:ext cx="324240" cy="0"/>
          </a:xfrm>
          <a:prstGeom prst="straightConnector1">
            <a:avLst/>
          </a:prstGeom>
          <a:ln w="15875" cap="flat" cmpd="sng" algn="ctr">
            <a:solidFill>
              <a:srgbClr val="0099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8565168" y="2417402"/>
            <a:ext cx="324240" cy="0"/>
          </a:xfrm>
          <a:prstGeom prst="straightConnector1">
            <a:avLst/>
          </a:prstGeom>
          <a:ln w="15875" cap="flat" cmpd="sng" algn="ctr">
            <a:solidFill>
              <a:srgbClr val="0099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224581" y="4487256"/>
            <a:ext cx="324240" cy="0"/>
          </a:xfrm>
          <a:prstGeom prst="straightConnector1">
            <a:avLst/>
          </a:prstGeom>
          <a:ln w="15875" cap="flat" cmpd="sng" algn="ctr">
            <a:solidFill>
              <a:srgbClr val="0099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396853" y="4478293"/>
            <a:ext cx="324240" cy="0"/>
          </a:xfrm>
          <a:prstGeom prst="straightConnector1">
            <a:avLst/>
          </a:prstGeom>
          <a:ln w="15875" cap="flat" cmpd="sng" algn="ctr">
            <a:solidFill>
              <a:srgbClr val="0099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085" y="1690688"/>
            <a:ext cx="2615595" cy="126378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18920">
            <a:off x="10579412" y="3001569"/>
            <a:ext cx="889060" cy="88906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9324304" y="2265774"/>
            <a:ext cx="1954850" cy="2728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955646" y="4079381"/>
            <a:ext cx="4092085" cy="8485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103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Dosimeters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741" y="1685987"/>
            <a:ext cx="3424843" cy="171242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8200" y="1685987"/>
            <a:ext cx="6819900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/>
              <a:t>Wear it while you work</a:t>
            </a:r>
            <a:endParaRPr lang="en-GB" sz="19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chemeClr val="tx1"/>
                </a:solidFill>
              </a:rPr>
              <a:t>They measure the dose you receive by exposure to ionising 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/>
              <a:t>Personal – not transferable!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/>
              <a:t>Required training: Radiation protection – Supervised Area</a:t>
            </a:r>
          </a:p>
          <a:p>
            <a:pPr algn="just"/>
            <a:r>
              <a:rPr lang="en-GB" dirty="0">
                <a:hlinkClick r:id="rId3"/>
              </a:rPr>
              <a:t>https://lms.cern.ch/ekp/servlet/ekp?TX=STRUCTUREDCATALOG&amp;CAT=EKP000000488</a:t>
            </a:r>
            <a:endParaRPr lang="en-GB" dirty="0"/>
          </a:p>
          <a:p>
            <a:pPr algn="just"/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27273">
            <a:off x="104035" y="2957114"/>
            <a:ext cx="655671" cy="65567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434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6"/>
            <a:r>
              <a:rPr lang="en-GB" sz="4800" dirty="0"/>
              <a:t>Visits at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579" y="2389679"/>
            <a:ext cx="1671074" cy="1671074"/>
          </a:xfrm>
          <a:prstGeom prst="rect">
            <a:avLst/>
          </a:prstGeom>
        </p:spPr>
      </p:pic>
      <p:pic>
        <p:nvPicPr>
          <p:cNvPr id="8" name="Picture 7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106" y="2494954"/>
            <a:ext cx="1827659" cy="14605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27" y="2525283"/>
            <a:ext cx="1399866" cy="13998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267" y="2468270"/>
            <a:ext cx="1513892" cy="151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24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BOX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3680574061"/>
              </p:ext>
            </p:extLst>
          </p:nvPr>
        </p:nvSpPr>
        <p:spPr>
          <a:xfrm>
            <a:off x="676275" y="1825625"/>
            <a:ext cx="10473570" cy="418465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Upload your </a:t>
            </a:r>
            <a:r>
              <a:rPr lang="en-US" dirty="0" smtClean="0"/>
              <a:t>pictures </a:t>
            </a:r>
            <a:r>
              <a:rPr lang="en-US" dirty="0"/>
              <a:t>here!</a:t>
            </a:r>
          </a:p>
          <a:p>
            <a:endParaRPr lang="en-US" dirty="0">
              <a:cs typeface="Arial"/>
            </a:endParaRPr>
          </a:p>
          <a:p>
            <a:pPr marL="0" indent="0">
              <a:buNone/>
            </a:pPr>
            <a:endParaRPr lang="en-US" sz="3200" dirty="0">
              <a:cs typeface="Arial"/>
            </a:endParaRPr>
          </a:p>
          <a:p>
            <a:pPr>
              <a:buNone/>
            </a:pPr>
            <a:r>
              <a:rPr lang="en-US" sz="3200" dirty="0">
                <a:cs typeface="Arial"/>
                <a:hlinkClick r:id="rId2"/>
              </a:rPr>
              <a:t>https://cernbox.cern.ch/index.php/s/8ALums38W6KzbbV</a:t>
            </a:r>
            <a:endParaRPr sz="3200" dirty="0">
              <a:cs typeface="Arial"/>
            </a:endParaRPr>
          </a:p>
          <a:p>
            <a:pPr marL="0" indent="0">
              <a:buNone/>
            </a:pPr>
            <a:endParaRPr lang="en-US" sz="3600" dirty="0">
              <a:cs typeface="Arial"/>
            </a:endParaRPr>
          </a:p>
          <a:p>
            <a:endParaRPr lang="en-US" dirty="0">
              <a:cs typeface="Arial"/>
            </a:endParaRPr>
          </a:p>
          <a:p>
            <a:endParaRPr lang="en-GB" dirty="0"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2907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6"/>
            <a:r>
              <a:rPr lang="en-GB" sz="4800" dirty="0"/>
              <a:t>What’s next?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8713124" cy="310575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1900" dirty="0"/>
              <a:t>Registrations </a:t>
            </a:r>
            <a:r>
              <a:rPr lang="mr-IN" sz="1900" dirty="0"/>
              <a:t>–</a:t>
            </a:r>
            <a:r>
              <a:rPr lang="en-GB" sz="1900" dirty="0"/>
              <a:t> Building 55 </a:t>
            </a:r>
            <a:r>
              <a:rPr lang="mr-IN" sz="1900" dirty="0"/>
              <a:t>–</a:t>
            </a:r>
            <a:r>
              <a:rPr lang="en-GB" sz="1900" dirty="0"/>
              <a:t> ID / passport needed</a:t>
            </a:r>
          </a:p>
          <a:p>
            <a:pPr>
              <a:lnSpc>
                <a:spcPct val="150000"/>
              </a:lnSpc>
            </a:pPr>
            <a:r>
              <a:rPr lang="en-GB" sz="1900" dirty="0"/>
              <a:t>Lunch</a:t>
            </a:r>
          </a:p>
          <a:p>
            <a:pPr>
              <a:lnSpc>
                <a:spcPct val="150000"/>
              </a:lnSpc>
            </a:pPr>
            <a:r>
              <a:rPr lang="en-GB" sz="1900" dirty="0"/>
              <a:t>Group picture </a:t>
            </a:r>
            <a:r>
              <a:rPr lang="mr-IN" sz="1900" dirty="0"/>
              <a:t>–</a:t>
            </a:r>
            <a:r>
              <a:rPr lang="en-GB" sz="1900" dirty="0"/>
              <a:t> 13h30 </a:t>
            </a:r>
            <a:r>
              <a:rPr lang="mr-IN" sz="1900" dirty="0"/>
              <a:t>–</a:t>
            </a:r>
            <a:r>
              <a:rPr lang="en-GB" sz="1900" dirty="0"/>
              <a:t> meeting point: UBS bank </a:t>
            </a:r>
            <a:r>
              <a:rPr lang="mr-IN" sz="1900" dirty="0"/>
              <a:t>–</a:t>
            </a:r>
            <a:r>
              <a:rPr lang="en-GB" sz="1900" dirty="0"/>
              <a:t> main building</a:t>
            </a:r>
          </a:p>
          <a:p>
            <a:pPr>
              <a:lnSpc>
                <a:spcPct val="150000"/>
              </a:lnSpc>
            </a:pPr>
            <a:r>
              <a:rPr lang="en-GB" sz="1900" dirty="0"/>
              <a:t>CERN treasure hunt </a:t>
            </a:r>
            <a:r>
              <a:rPr lang="mr-IN" sz="1900" dirty="0"/>
              <a:t>–</a:t>
            </a:r>
            <a:r>
              <a:rPr lang="en-GB" sz="1900" dirty="0"/>
              <a:t> 14h00 </a:t>
            </a:r>
            <a:r>
              <a:rPr lang="mr-IN" sz="1900" dirty="0"/>
              <a:t>–</a:t>
            </a:r>
            <a:r>
              <a:rPr lang="en-GB" sz="1900" dirty="0"/>
              <a:t> 17h00 </a:t>
            </a:r>
          </a:p>
          <a:p>
            <a:pPr>
              <a:lnSpc>
                <a:spcPct val="150000"/>
              </a:lnSpc>
            </a:pPr>
            <a:r>
              <a:rPr lang="en-GB" sz="1900" dirty="0"/>
              <a:t>Visit to Synchrocyclotron (SC) </a:t>
            </a:r>
            <a:r>
              <a:rPr lang="mr-IN" sz="1900" dirty="0"/>
              <a:t>–</a:t>
            </a:r>
            <a:r>
              <a:rPr lang="en-GB" sz="1900" dirty="0"/>
              <a:t> 17h00 </a:t>
            </a:r>
          </a:p>
        </p:txBody>
      </p:sp>
    </p:spTree>
    <p:extLst>
      <p:ext uri="{BB962C8B-B14F-4D97-AF65-F5344CB8AC3E}">
        <p14:creationId xmlns:p14="http://schemas.microsoft.com/office/powerpoint/2010/main" val="3897176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2011046"/>
            <a:ext cx="10515600" cy="1325563"/>
          </a:xfrm>
        </p:spPr>
        <p:txBody>
          <a:bodyPr/>
          <a:lstStyle/>
          <a:p>
            <a:pPr marL="36576"/>
            <a:r>
              <a:rPr lang="en-GB" sz="4800" dirty="0"/>
              <a:t>Enjoy the programme!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" t="2287"/>
          <a:stretch/>
        </p:blipFill>
        <p:spPr>
          <a:xfrm>
            <a:off x="1193800" y="3785496"/>
            <a:ext cx="4727084" cy="147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601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Indico</a:t>
            </a:r>
            <a:r>
              <a:rPr lang="en-US" dirty="0"/>
              <a:t> Agenda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8" name="TextBox 7"/>
          <p:cNvSpPr txBox="1"/>
          <p:nvPr>
            <p:extLst>
              <p:ext uri="{D42A27DB-BD31-4B8C-83A1-F6EECF244321}">
                <p14:modId xmlns:p14="http://schemas.microsoft.com/office/powerpoint/2010/main" val="2928422813"/>
              </p:ext>
            </p:extLst>
          </p:nvPr>
        </p:nvSpPr>
        <p:spPr>
          <a:xfrm>
            <a:off x="2158723" y="2102153"/>
            <a:ext cx="7874554" cy="286232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6195" indent="0" algn="ctr">
              <a:buNone/>
            </a:pPr>
            <a:r>
              <a:rPr lang="en-GB" sz="3600" dirty="0"/>
              <a:t>Your programme agenda: </a:t>
            </a:r>
            <a:endParaRPr lang="en-US"/>
          </a:p>
          <a:p>
            <a:pPr marL="36195" indent="0" algn="ctr">
              <a:buNone/>
            </a:pPr>
            <a:endParaRPr lang="en-GB" sz="3600" dirty="0">
              <a:cs typeface="Arial"/>
              <a:hlinkClick r:id="rId2"/>
            </a:endParaRPr>
          </a:p>
          <a:p>
            <a:pPr algn="ctr">
              <a:buNone/>
            </a:pPr>
            <a:r>
              <a:rPr lang="en-GB" sz="3600" dirty="0">
                <a:solidFill>
                  <a:srgbClr val="CB6D04"/>
                </a:solidFill>
                <a:cs typeface="Arial"/>
                <a:hlinkClick r:id="rId3"/>
              </a:rPr>
              <a:t>https://indico.cern.ch/e/DE-2-HSSIP</a:t>
            </a:r>
            <a:endParaRPr sz="3600"/>
          </a:p>
          <a:p>
            <a:pPr marL="36195" algn="ctr"/>
            <a:endParaRPr lang="en-GB" sz="2000" dirty="0"/>
          </a:p>
          <a:p>
            <a:pPr marL="36195" indent="0" algn="ctr">
              <a:buNone/>
            </a:pPr>
            <a:r>
              <a:rPr lang="en-GB" sz="2000" dirty="0"/>
              <a:t>Please browse frequently </a:t>
            </a:r>
            <a:r>
              <a:rPr lang="mr-IN" sz="2000"/>
              <a:t>–</a:t>
            </a:r>
            <a:r>
              <a:rPr lang="en-GB" sz="2000" dirty="0"/>
              <a:t> agenda is subject to change!</a:t>
            </a:r>
            <a:endParaRPr/>
          </a:p>
          <a:p>
            <a:pPr algn="l"/>
            <a:endParaRPr lang="en-GB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643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phone numbers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1226276512"/>
              </p:ext>
            </p:extLst>
          </p:nvPr>
        </p:nvSpPr>
        <p:spPr>
          <a:xfrm>
            <a:off x="838200" y="1603600"/>
            <a:ext cx="9120447" cy="4579486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36195" indent="0">
              <a:buNone/>
            </a:pPr>
            <a:r>
              <a:rPr lang="en-GB" sz="2000" dirty="0"/>
              <a:t>Your teachers</a:t>
            </a:r>
            <a:endParaRPr lang="en-US" dirty="0"/>
          </a:p>
          <a:p>
            <a:pPr marL="36195" indent="0">
              <a:buNone/>
            </a:pPr>
            <a:r>
              <a:rPr lang="en-US" sz="2000" dirty="0"/>
              <a:t>Jonas Wagner</a:t>
            </a:r>
            <a:r>
              <a:rPr lang="en-GB" sz="2000" dirty="0"/>
              <a:t> : </a:t>
            </a:r>
            <a:r>
              <a:rPr lang="en-GB" sz="2000" dirty="0" smtClean="0"/>
              <a:t>+41 </a:t>
            </a:r>
            <a:r>
              <a:rPr lang="en-GB" sz="2000" dirty="0"/>
              <a:t>75 411 20 63 (or 16 20 63) </a:t>
            </a:r>
            <a:endParaRPr lang="en-GB" sz="2000" dirty="0">
              <a:cs typeface="Arial"/>
            </a:endParaRPr>
          </a:p>
          <a:p>
            <a:pPr marL="36195" indent="0">
              <a:buNone/>
            </a:pPr>
            <a:r>
              <a:rPr lang="en-GB" sz="2000" dirty="0" smtClean="0"/>
              <a:t>Sabine </a:t>
            </a:r>
            <a:r>
              <a:rPr lang="en-GB" sz="2000" dirty="0" err="1"/>
              <a:t>Juckelandt</a:t>
            </a:r>
            <a:r>
              <a:rPr lang="en-US" sz="2000" dirty="0" smtClean="0"/>
              <a:t> </a:t>
            </a:r>
            <a:r>
              <a:rPr lang="en-US" sz="2000" dirty="0" smtClean="0"/>
              <a:t>: +41 </a:t>
            </a:r>
            <a:r>
              <a:rPr lang="en-US" sz="2000" dirty="0"/>
              <a:t>75 411 20 48 (or 16 20 48)</a:t>
            </a:r>
            <a:endParaRPr lang="en-US" sz="2000" dirty="0">
              <a:cs typeface="Arial"/>
            </a:endParaRPr>
          </a:p>
          <a:p>
            <a:pPr marL="36195" indent="0">
              <a:buNone/>
            </a:pPr>
            <a:endParaRPr lang="en-GB" sz="2000" dirty="0">
              <a:cs typeface="Arial"/>
            </a:endParaRPr>
          </a:p>
          <a:p>
            <a:pPr marL="36195" indent="0">
              <a:buNone/>
            </a:pPr>
            <a:r>
              <a:rPr lang="en-GB" sz="2000" dirty="0"/>
              <a:t>Your programme coordinator at CERN</a:t>
            </a:r>
            <a:endParaRPr lang="en-GB" sz="2000" dirty="0">
              <a:cs typeface="Arial"/>
            </a:endParaRPr>
          </a:p>
          <a:p>
            <a:r>
              <a:rPr lang="en-GB" sz="2000" dirty="0" smtClean="0">
                <a:latin typeface="+mn-ea"/>
                <a:cs typeface="+mn-ea"/>
              </a:rPr>
              <a:t>Sebastian </a:t>
            </a:r>
            <a:r>
              <a:rPr lang="en-GB" sz="2000" dirty="0" err="1" smtClean="0">
                <a:latin typeface="+mn-ea"/>
                <a:cs typeface="+mn-ea"/>
              </a:rPr>
              <a:t>Fabianski</a:t>
            </a:r>
            <a:r>
              <a:rPr lang="en-GB" sz="2000" dirty="0" smtClean="0">
                <a:latin typeface="+mn-ea"/>
                <a:cs typeface="+mn-ea"/>
              </a:rPr>
              <a:t> (CERN Coordinator) : +41 75 411 6125</a:t>
            </a:r>
            <a:r>
              <a:rPr lang="en-GB" sz="2000" dirty="0">
                <a:latin typeface="+mn-ea"/>
                <a:cs typeface="+mn-ea"/>
              </a:rPr>
              <a:t/>
            </a:r>
            <a:br>
              <a:rPr lang="en-GB" sz="2000" dirty="0">
                <a:latin typeface="+mn-ea"/>
                <a:cs typeface="+mn-ea"/>
              </a:rPr>
            </a:br>
            <a:endParaRPr lang="en-GB" sz="2000" dirty="0"/>
          </a:p>
          <a:p>
            <a:pPr marL="36195" indent="0">
              <a:buNone/>
            </a:pPr>
            <a:r>
              <a:rPr lang="en-GB" sz="2000" dirty="0"/>
              <a:t>The HSSIP team</a:t>
            </a:r>
            <a:endParaRPr lang="en-GB" sz="2000" dirty="0">
              <a:cs typeface="Arial"/>
            </a:endParaRPr>
          </a:p>
          <a:p>
            <a:r>
              <a:rPr lang="en-GB" sz="2000" dirty="0" err="1"/>
              <a:t>Stavie</a:t>
            </a:r>
            <a:r>
              <a:rPr lang="en-GB" sz="2000" dirty="0"/>
              <a:t> </a:t>
            </a:r>
            <a:r>
              <a:rPr lang="en-GB" sz="2000" dirty="0" err="1"/>
              <a:t>Kotsi</a:t>
            </a:r>
            <a:r>
              <a:rPr lang="en-GB" sz="2000" dirty="0"/>
              <a:t> (Programme Manager): +41 75 411 10 96 (16 10 96)</a:t>
            </a:r>
            <a:endParaRPr lang="en-GB" sz="2000" dirty="0">
              <a:cs typeface="Arial"/>
            </a:endParaRPr>
          </a:p>
          <a:p>
            <a:r>
              <a:rPr lang="en-GB" sz="2000" dirty="0"/>
              <a:t>Sara Musetti (Admin Support) : +41 75 411 75 74 (or 16 75 74)</a:t>
            </a:r>
          </a:p>
          <a:p>
            <a:r>
              <a:rPr lang="en-GB" sz="2000" dirty="0"/>
              <a:t>Email: </a:t>
            </a:r>
            <a:r>
              <a:rPr lang="en-GB" sz="2000" dirty="0">
                <a:hlinkClick r:id="rId2"/>
              </a:rPr>
              <a:t>HSSIP-Admin@cern.ch</a:t>
            </a:r>
            <a:endParaRPr lang="en-GB" sz="2000" dirty="0"/>
          </a:p>
          <a:p>
            <a:r>
              <a:rPr lang="en-GB" sz="2000" dirty="0"/>
              <a:t>Our offices: 33/R-012 and 33/R-020</a:t>
            </a:r>
          </a:p>
        </p:txBody>
      </p:sp>
    </p:spTree>
    <p:extLst>
      <p:ext uri="{BB962C8B-B14F-4D97-AF65-F5344CB8AC3E}">
        <p14:creationId xmlns:p14="http://schemas.microsoft.com/office/powerpoint/2010/main" val="400151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case of emergency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948" y="1690688"/>
            <a:ext cx="2880852" cy="149044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38200" y="1690687"/>
            <a:ext cx="76347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2400" u="sng" dirty="0">
                <a:solidFill>
                  <a:srgbClr val="FF0000"/>
                </a:solidFill>
              </a:rPr>
              <a:t>Emergencies</a:t>
            </a:r>
            <a:r>
              <a:rPr lang="en-GB" sz="2400" u="sng" dirty="0"/>
              <a:t> at CERN: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Use the fixed phones located all over CERN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Fire brigade/Medical emergencies: </a:t>
            </a:r>
            <a:r>
              <a:rPr lang="en-GB" sz="2400" dirty="0">
                <a:solidFill>
                  <a:srgbClr val="FF0000"/>
                </a:solidFill>
              </a:rPr>
              <a:t>74444</a:t>
            </a:r>
          </a:p>
          <a:p>
            <a:pPr marL="36576" indent="0">
              <a:buNone/>
            </a:pPr>
            <a:endParaRPr lang="en-GB" sz="2400" dirty="0"/>
          </a:p>
          <a:p>
            <a:pPr marL="36576" indent="0">
              <a:buNone/>
            </a:pPr>
            <a:r>
              <a:rPr lang="en-GB" sz="2400" u="sng" dirty="0"/>
              <a:t>Emergencies in Switzerland: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Ambulance: 144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Fire Brigade: 118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Police: 117</a:t>
            </a:r>
          </a:p>
          <a:p>
            <a:pPr marL="36576" indent="0">
              <a:buNone/>
            </a:pPr>
            <a:endParaRPr lang="en-GB" sz="2400" dirty="0"/>
          </a:p>
          <a:p>
            <a:pPr marL="36576" indent="0">
              <a:buNone/>
            </a:pPr>
            <a:r>
              <a:rPr lang="en-GB" sz="2400" u="sng" dirty="0"/>
              <a:t>European SOS:</a:t>
            </a:r>
            <a:r>
              <a:rPr lang="en-GB" sz="2400" dirty="0"/>
              <a:t> 112</a:t>
            </a:r>
          </a:p>
        </p:txBody>
      </p:sp>
    </p:spTree>
    <p:extLst>
      <p:ext uri="{BB962C8B-B14F-4D97-AF65-F5344CB8AC3E}">
        <p14:creationId xmlns:p14="http://schemas.microsoft.com/office/powerpoint/2010/main" val="203251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6576"/>
            <a:r>
              <a:rPr lang="en-GB" dirty="0"/>
              <a:t>Navigate on the CERN campus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8229600" cy="4194723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1900" dirty="0"/>
              <a:t>Campus maps:</a:t>
            </a:r>
          </a:p>
          <a:p>
            <a:r>
              <a:rPr lang="en-GB" sz="1900" dirty="0"/>
              <a:t>Printed CERN map</a:t>
            </a:r>
          </a:p>
          <a:p>
            <a:r>
              <a:rPr lang="en-GB" sz="1900" dirty="0">
                <a:hlinkClick r:id="rId2"/>
              </a:rPr>
              <a:t>https://maps.cern.ch/</a:t>
            </a:r>
            <a:endParaRPr lang="en-GB" sz="1900" dirty="0"/>
          </a:p>
          <a:p>
            <a:r>
              <a:rPr lang="en-GB" sz="1900" dirty="0"/>
              <a:t>Mobile version of CERN map available</a:t>
            </a:r>
          </a:p>
          <a:p>
            <a:pPr marL="0" indent="0">
              <a:buNone/>
            </a:pPr>
            <a:endParaRPr lang="en-GB" sz="1900" dirty="0"/>
          </a:p>
          <a:p>
            <a:pPr marL="36576" indent="0">
              <a:buNone/>
            </a:pPr>
            <a:r>
              <a:rPr lang="en-GB" sz="1900" dirty="0"/>
              <a:t>Shuttle Service: </a:t>
            </a:r>
            <a:r>
              <a:rPr lang="en-GB" sz="1900" dirty="0">
                <a:hlinkClick r:id="rId3"/>
              </a:rPr>
              <a:t>http://smb-dep.web.cern.ch/en/ShuttleService</a:t>
            </a:r>
            <a:r>
              <a:rPr lang="en-GB" sz="1900" dirty="0"/>
              <a:t> </a:t>
            </a:r>
          </a:p>
          <a:p>
            <a:r>
              <a:rPr lang="en-GB" sz="1900" dirty="0" smtClean="0"/>
              <a:t>No 1: </a:t>
            </a:r>
            <a:r>
              <a:rPr lang="en-GB" sz="1900" dirty="0" err="1" smtClean="0">
                <a:hlinkClick r:id="rId4"/>
              </a:rPr>
              <a:t>Meyrin</a:t>
            </a:r>
            <a:endParaRPr lang="en-GB" sz="1900" dirty="0" smtClean="0"/>
          </a:p>
          <a:p>
            <a:r>
              <a:rPr lang="en-GB" sz="1900" dirty="0" smtClean="0"/>
              <a:t>No </a:t>
            </a:r>
            <a:r>
              <a:rPr lang="en-GB" sz="1900" dirty="0"/>
              <a:t>2: </a:t>
            </a:r>
            <a:r>
              <a:rPr lang="en-GB" sz="1900" dirty="0" err="1" smtClean="0">
                <a:hlinkClick r:id="rId5"/>
              </a:rPr>
              <a:t>Prévessin</a:t>
            </a:r>
            <a:r>
              <a:rPr lang="en-GB" sz="1900" dirty="0"/>
              <a:t/>
            </a:r>
            <a:br>
              <a:rPr lang="en-GB" sz="1900" dirty="0"/>
            </a:br>
            <a:endParaRPr lang="en-GB" sz="1900" dirty="0"/>
          </a:p>
          <a:p>
            <a:pPr marL="0" indent="0">
              <a:buNone/>
            </a:pPr>
            <a:r>
              <a:rPr lang="en-GB" sz="1900" dirty="0"/>
              <a:t>Rent a bicycle: </a:t>
            </a:r>
            <a:r>
              <a:rPr lang="en-GB" sz="2000" dirty="0">
                <a:hlinkClick r:id="rId6"/>
              </a:rPr>
              <a:t>http://smb-dep.web.cern.ch/en/Mobility/CERN_bikes_rental</a:t>
            </a:r>
            <a:r>
              <a:rPr lang="en-GB" sz="1900" dirty="0"/>
              <a:t>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7717" y="1544729"/>
            <a:ext cx="3915510" cy="293511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026947" y="5252485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chemeClr val="tx1"/>
                </a:solidFill>
              </a:rPr>
              <a:t>Gate B: open 24/7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2000" b="71000" l="26600" r="6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485" t="22091" r="38061" b="28818"/>
          <a:stretch/>
        </p:blipFill>
        <p:spPr>
          <a:xfrm flipH="1">
            <a:off x="7897717" y="5003691"/>
            <a:ext cx="258460" cy="357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41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Lunch cards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0" t="20931" r="4093" b="21082"/>
          <a:stretch/>
        </p:blipFill>
        <p:spPr>
          <a:xfrm>
            <a:off x="838200" y="1774679"/>
            <a:ext cx="2236124" cy="14131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8200" y="3414422"/>
            <a:ext cx="38459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Use: 	Anywhere at </a:t>
            </a:r>
            <a:r>
              <a:rPr lang="en-GB" dirty="0" err="1">
                <a:solidFill>
                  <a:schemeClr val="tx1"/>
                </a:solidFill>
              </a:rPr>
              <a:t>Meyrin</a:t>
            </a:r>
            <a:r>
              <a:rPr lang="en-GB" dirty="0">
                <a:solidFill>
                  <a:schemeClr val="tx1"/>
                </a:solidFill>
              </a:rPr>
              <a:t> Site</a:t>
            </a:r>
          </a:p>
          <a:p>
            <a:r>
              <a:rPr lang="en-GB" dirty="0"/>
              <a:t>	</a:t>
            </a:r>
            <a:r>
              <a:rPr lang="en-GB" dirty="0" err="1"/>
              <a:t>Prévessin</a:t>
            </a:r>
            <a:r>
              <a:rPr lang="en-GB" dirty="0"/>
              <a:t> Site</a:t>
            </a:r>
          </a:p>
          <a:p>
            <a:pPr algn="l"/>
            <a:r>
              <a:rPr lang="en-GB" dirty="0">
                <a:solidFill>
                  <a:schemeClr val="tx1"/>
                </a:solidFill>
              </a:rPr>
              <a:t>	Vending Machines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Daily allowance: 36 CHF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Use like a contactless credit card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935" y="3423041"/>
            <a:ext cx="306098" cy="2837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935" y="3741487"/>
            <a:ext cx="256368" cy="236345"/>
          </a:xfrm>
          <a:prstGeom prst="round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935" y="4017376"/>
            <a:ext cx="256368" cy="236345"/>
          </a:xfrm>
          <a:prstGeom prst="roundRect">
            <a:avLst/>
          </a:prstGeom>
        </p:spPr>
      </p:pic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877635"/>
              </p:ext>
            </p:extLst>
          </p:nvPr>
        </p:nvGraphicFramePr>
        <p:xfrm>
          <a:off x="5479307" y="2173266"/>
          <a:ext cx="5859834" cy="210246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278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7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88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57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86618"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u="none" strike="noStrike" dirty="0">
                          <a:effectLst/>
                        </a:rPr>
                        <a:t> </a:t>
                      </a:r>
                      <a:r>
                        <a:rPr lang="en-GB" sz="1200" u="none" strike="noStrike" dirty="0">
                          <a:effectLst/>
                        </a:rPr>
                        <a:t>Timetable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Breakfast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Lunch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Dinner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792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Monday </a:t>
                      </a:r>
                      <a:r>
                        <a:rPr lang="mr-IN" sz="1200" u="none" strike="noStrike" dirty="0">
                          <a:effectLst/>
                        </a:rPr>
                        <a:t>- </a:t>
                      </a:r>
                      <a:r>
                        <a:rPr lang="en-GB" sz="1200" u="none" strike="noStrike" dirty="0">
                          <a:effectLst/>
                        </a:rPr>
                        <a:t>Friday</a:t>
                      </a:r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 dirty="0">
                          <a:effectLst/>
                        </a:rPr>
                        <a:t>6</a:t>
                      </a:r>
                      <a:r>
                        <a:rPr lang="mr-IN" sz="1200" u="none" strike="noStrike" dirty="0">
                          <a:effectLst/>
                        </a:rPr>
                        <a:t>h30 - 10h30</a:t>
                      </a:r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 dirty="0">
                          <a:effectLst/>
                        </a:rPr>
                        <a:t>11</a:t>
                      </a:r>
                      <a:r>
                        <a:rPr lang="mr-IN" sz="1200" u="none" strike="noStrike" dirty="0">
                          <a:effectLst/>
                        </a:rPr>
                        <a:t>h30 - 14h15</a:t>
                      </a:r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 dirty="0">
                          <a:effectLst/>
                        </a:rPr>
                        <a:t>18h00 - 21h30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79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Weekend &amp; bank holidays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 dirty="0">
                          <a:effectLst/>
                        </a:rPr>
                        <a:t>7</a:t>
                      </a:r>
                      <a:r>
                        <a:rPr lang="en-GB" sz="1200" u="none" strike="noStrike" dirty="0">
                          <a:effectLst/>
                        </a:rPr>
                        <a:t>h</a:t>
                      </a:r>
                      <a:r>
                        <a:rPr lang="de-DE" sz="1200" u="none" strike="noStrike" dirty="0">
                          <a:effectLst/>
                        </a:rPr>
                        <a:t>00</a:t>
                      </a:r>
                      <a:r>
                        <a:rPr lang="mr-IN" sz="1200" u="none" strike="noStrike" dirty="0">
                          <a:effectLst/>
                        </a:rPr>
                        <a:t> - 10h00</a:t>
                      </a:r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 dirty="0">
                          <a:effectLst/>
                        </a:rPr>
                        <a:t>11</a:t>
                      </a:r>
                      <a:r>
                        <a:rPr lang="mr-IN" sz="1200" u="none" strike="noStrike" dirty="0">
                          <a:effectLst/>
                        </a:rPr>
                        <a:t>h30 - 14h00</a:t>
                      </a:r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 dirty="0">
                          <a:effectLst/>
                        </a:rPr>
                        <a:t>18h00 - 20h00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 txBox="1">
            <a:spLocks/>
          </p:cNvSpPr>
          <p:nvPr/>
        </p:nvSpPr>
        <p:spPr>
          <a:xfrm>
            <a:off x="5994145" y="143858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200" dirty="0"/>
              <a:t>Opening Hours Restaurant 1</a:t>
            </a:r>
          </a:p>
        </p:txBody>
      </p:sp>
    </p:spTree>
    <p:extLst>
      <p:ext uri="{BB962C8B-B14F-4D97-AF65-F5344CB8AC3E}">
        <p14:creationId xmlns:p14="http://schemas.microsoft.com/office/powerpoint/2010/main" val="88112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Laptops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38199" y="1690688"/>
            <a:ext cx="873034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900" dirty="0"/>
              <a:t>Log-in: personal username and password (NICE account)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900" dirty="0"/>
              <a:t>Are you facing technical problems? - Come to us!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chemeClr val="tx1"/>
                </a:solidFill>
              </a:rPr>
              <a:t>Will be collected at the end of the programme after the final presentation!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139" y="3399822"/>
            <a:ext cx="2658650" cy="19939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137" y="3300153"/>
            <a:ext cx="2376372" cy="23763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419" y="3399822"/>
            <a:ext cx="3089686" cy="219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787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6AE35-8420-3547-9AED-4D8A784F8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Login for the first time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21EED-A8DB-FC4E-9540-433105B0B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838200" y="1690688"/>
            <a:ext cx="8229600" cy="3203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000" dirty="0">
                <a:hlinkClick r:id="rId2"/>
              </a:rPr>
              <a:t>account.cern.ch/account</a:t>
            </a:r>
            <a:endParaRPr lang="en-GB" sz="20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2450841" y="2060342"/>
            <a:ext cx="6357660" cy="3905875"/>
            <a:chOff x="2450841" y="2060342"/>
            <a:chExt cx="6357660" cy="3905875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0841" y="2060342"/>
              <a:ext cx="6357660" cy="3905875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2680818" y="3741210"/>
              <a:ext cx="2921959" cy="68116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ight Arrow 22"/>
            <p:cNvSpPr/>
            <p:nvPr/>
          </p:nvSpPr>
          <p:spPr>
            <a:xfrm flipH="1">
              <a:off x="4567807" y="3898910"/>
              <a:ext cx="253575" cy="18288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430" y="367918"/>
            <a:ext cx="1138380" cy="8507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38593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training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7052">
            <a:off x="8116198" y="1405427"/>
            <a:ext cx="889060" cy="88906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8980339" y="1690688"/>
            <a:ext cx="321166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00" dirty="0"/>
              <a:t>DO the Safety Courses</a:t>
            </a:r>
          </a:p>
          <a:p>
            <a:endParaRPr lang="en-GB" sz="1900" dirty="0">
              <a:sym typeface="Wingdings" panose="05000000000000000000" pitchFamily="2" charset="2"/>
            </a:endParaRPr>
          </a:p>
          <a:p>
            <a:r>
              <a:rPr lang="en-GB" sz="1900" dirty="0">
                <a:sym typeface="Wingdings" panose="05000000000000000000" pitchFamily="2" charset="2"/>
              </a:rPr>
              <a:t> CERN Learning Hub</a:t>
            </a:r>
            <a:endParaRPr lang="en-GB" sz="1900" dirty="0"/>
          </a:p>
        </p:txBody>
      </p:sp>
      <p:sp>
        <p:nvSpPr>
          <p:cNvPr id="9" name="TextBox 8"/>
          <p:cNvSpPr txBox="1"/>
          <p:nvPr/>
        </p:nvSpPr>
        <p:spPr>
          <a:xfrm>
            <a:off x="8980339" y="2594002"/>
            <a:ext cx="261962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00" dirty="0"/>
              <a:t>&lt;learninghub.cern.ch&gt;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0290153" y="2032090"/>
            <a:ext cx="0" cy="286691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03" y="1471352"/>
            <a:ext cx="6939462" cy="460525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341714" y="3012997"/>
            <a:ext cx="2058961" cy="9189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 rot="9409063">
            <a:off x="5428870" y="2842854"/>
            <a:ext cx="274320" cy="19950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6014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HSSIP colors">
      <a:dk1>
        <a:srgbClr val="0033A0"/>
      </a:dk1>
      <a:lt1>
        <a:srgbClr val="FFFFFF"/>
      </a:lt1>
      <a:dk2>
        <a:srgbClr val="19244C"/>
      </a:dk2>
      <a:lt2>
        <a:srgbClr val="E7E6E6"/>
      </a:lt2>
      <a:accent1>
        <a:srgbClr val="0033A0"/>
      </a:accent1>
      <a:accent2>
        <a:srgbClr val="EE3434"/>
      </a:accent2>
      <a:accent3>
        <a:srgbClr val="FFCC24"/>
      </a:accent3>
      <a:accent4>
        <a:srgbClr val="65C4DA"/>
      </a:accent4>
      <a:accent5>
        <a:srgbClr val="19244C"/>
      </a:accent5>
      <a:accent6>
        <a:srgbClr val="B6C1CB"/>
      </a:accent6>
      <a:hlink>
        <a:srgbClr val="65C4DB"/>
      </a:hlink>
      <a:folHlink>
        <a:srgbClr val="19244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solidFill>
              <a:schemeClr val="tx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.potx" id="{0BD87021-363C-4094-88DD-A6D0A1158204}" vid="{8EDEE2E5-01A7-40FC-B6BE-248B8C35BD51}"/>
    </a:ext>
  </a:extLst>
</a:theme>
</file>

<file path=ppt/theme/theme2.xml><?xml version="1.0" encoding="utf-8"?>
<a:theme xmlns:a="http://schemas.openxmlformats.org/drawingml/2006/main" name="End Slides">
  <a:themeElements>
    <a:clrScheme name="HSSIP colors">
      <a:dk1>
        <a:srgbClr val="0033A0"/>
      </a:dk1>
      <a:lt1>
        <a:srgbClr val="FFFFFF"/>
      </a:lt1>
      <a:dk2>
        <a:srgbClr val="19244C"/>
      </a:dk2>
      <a:lt2>
        <a:srgbClr val="E7E6E6"/>
      </a:lt2>
      <a:accent1>
        <a:srgbClr val="0033A0"/>
      </a:accent1>
      <a:accent2>
        <a:srgbClr val="EE3434"/>
      </a:accent2>
      <a:accent3>
        <a:srgbClr val="FFCC24"/>
      </a:accent3>
      <a:accent4>
        <a:srgbClr val="65C4DA"/>
      </a:accent4>
      <a:accent5>
        <a:srgbClr val="19244C"/>
      </a:accent5>
      <a:accent6>
        <a:srgbClr val="B6C1CB"/>
      </a:accent6>
      <a:hlink>
        <a:srgbClr val="65C4DB"/>
      </a:hlink>
      <a:folHlink>
        <a:srgbClr val="19244C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25064BA75C5341A81AF78C2092647C" ma:contentTypeVersion="0" ma:contentTypeDescription="Create a new document." ma:contentTypeScope="" ma:versionID="232826c52df000806138a42793ad7c8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7DBCB8-4B05-4DB3-B171-EDDC1F9BAB7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643733-4D2C-4B35-B093-86EF1C009297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7408C8D-8E73-4B40-A01A-A2BFF7AF31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10077</TotalTime>
  <Words>356</Words>
  <Application>Microsoft Office PowerPoint</Application>
  <PresentationFormat>Widescreen</PresentationFormat>
  <Paragraphs>108</Paragraphs>
  <Slides>15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Mangal</vt:lpstr>
      <vt:lpstr>Wingdings</vt:lpstr>
      <vt:lpstr>CERNCorporate16-9</vt:lpstr>
      <vt:lpstr>End Slides</vt:lpstr>
      <vt:lpstr>PowerPoint Presentation</vt:lpstr>
      <vt:lpstr>Indico Agenda</vt:lpstr>
      <vt:lpstr>Important phone numbers</vt:lpstr>
      <vt:lpstr>In case of emergency</vt:lpstr>
      <vt:lpstr>Navigate on the CERN campus</vt:lpstr>
      <vt:lpstr>Lunch cards</vt:lpstr>
      <vt:lpstr>Laptops</vt:lpstr>
      <vt:lpstr>Login for the first time</vt:lpstr>
      <vt:lpstr>Safety training</vt:lpstr>
      <vt:lpstr>Safety training</vt:lpstr>
      <vt:lpstr>Dosimeters</vt:lpstr>
      <vt:lpstr>Visits at CERN</vt:lpstr>
      <vt:lpstr>CERN BOX</vt:lpstr>
      <vt:lpstr>What’s next?</vt:lpstr>
      <vt:lpstr>Enjoy the programme!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Mathieson</dc:creator>
  <cp:lastModifiedBy>Sara Musetti</cp:lastModifiedBy>
  <cp:revision>92</cp:revision>
  <dcterms:created xsi:type="dcterms:W3CDTF">2016-01-26T10:53:29Z</dcterms:created>
  <dcterms:modified xsi:type="dcterms:W3CDTF">2019-11-07T16:09:58Z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0x0101005B25064BA75C5341A81AF78C2092647C</vt:lpwstr>
  </property>
</Properties>
</file>