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29"/>
  </p:notesMasterIdLst>
  <p:handoutMasterIdLst>
    <p:handoutMasterId r:id="rId30"/>
  </p:handoutMasterIdLst>
  <p:sldIdLst>
    <p:sldId id="330" r:id="rId2"/>
    <p:sldId id="331" r:id="rId3"/>
    <p:sldId id="365" r:id="rId4"/>
    <p:sldId id="372" r:id="rId5"/>
    <p:sldId id="373" r:id="rId6"/>
    <p:sldId id="345" r:id="rId7"/>
    <p:sldId id="352" r:id="rId8"/>
    <p:sldId id="357" r:id="rId9"/>
    <p:sldId id="351" r:id="rId10"/>
    <p:sldId id="369" r:id="rId11"/>
    <p:sldId id="355" r:id="rId12"/>
    <p:sldId id="343" r:id="rId13"/>
    <p:sldId id="341" r:id="rId14"/>
    <p:sldId id="340" r:id="rId15"/>
    <p:sldId id="363" r:id="rId16"/>
    <p:sldId id="347" r:id="rId17"/>
    <p:sldId id="370" r:id="rId18"/>
    <p:sldId id="359" r:id="rId19"/>
    <p:sldId id="360" r:id="rId20"/>
    <p:sldId id="361" r:id="rId21"/>
    <p:sldId id="371" r:id="rId22"/>
    <p:sldId id="337" r:id="rId23"/>
    <p:sldId id="364" r:id="rId24"/>
    <p:sldId id="348" r:id="rId25"/>
    <p:sldId id="358" r:id="rId26"/>
    <p:sldId id="367" r:id="rId27"/>
    <p:sldId id="374" r:id="rId2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10000"/>
    <a:srgbClr val="FFFFFF"/>
    <a:srgbClr val="80808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4" autoAdjust="0"/>
    <p:restoredTop sz="86429" autoAdjust="0"/>
  </p:normalViewPr>
  <p:slideViewPr>
    <p:cSldViewPr snapToObjects="1">
      <p:cViewPr varScale="1">
        <p:scale>
          <a:sx n="131" d="100"/>
          <a:sy n="131" d="100"/>
        </p:scale>
        <p:origin x="666" y="120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535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272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1137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710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75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030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6409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358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 smtClean="0"/>
              <a:t>Insert the title of your </a:t>
            </a:r>
            <a:br>
              <a:rPr lang="en-US" dirty="0" smtClean="0"/>
            </a:br>
            <a:r>
              <a:rPr lang="en-US" dirty="0" smtClean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 smtClean="0"/>
              <a:t>First name and Name Author  ::  Function  ::  Paul </a:t>
            </a:r>
            <a:r>
              <a:rPr lang="en-US" dirty="0" err="1" smtClean="0"/>
              <a:t>Scherrer</a:t>
            </a:r>
            <a:r>
              <a:rPr lang="en-US" dirty="0" smtClean="0"/>
              <a:t> </a:t>
            </a:r>
            <a:r>
              <a:rPr lang="en-US" dirty="0" err="1" smtClean="0"/>
              <a:t>Institut</a:t>
            </a:r>
            <a:endParaRPr lang="en-US" dirty="0" smtClean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 smtClean="0"/>
              <a:t>Insert the occasion and date of your presentation here</a:t>
            </a:r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7.png"/><Relationship Id="rId4" Type="http://schemas.openxmlformats.org/officeDocument/2006/relationships/image" Target="../media/image25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gif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0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SLS </a:t>
            </a:r>
            <a:r>
              <a:rPr lang="de-DE" dirty="0" err="1" smtClean="0"/>
              <a:t>booster</a:t>
            </a:r>
            <a:r>
              <a:rPr lang="de-DE" dirty="0" smtClean="0"/>
              <a:t> </a:t>
            </a:r>
            <a:r>
              <a:rPr lang="de-DE" dirty="0" err="1" smtClean="0"/>
              <a:t>emittance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Jonas Kallestrup ::  PhD student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Advanced</a:t>
            </a:r>
            <a:r>
              <a:rPr lang="de-DE" dirty="0" smtClean="0"/>
              <a:t> Low </a:t>
            </a:r>
            <a:r>
              <a:rPr lang="de-DE" dirty="0" err="1" smtClean="0"/>
              <a:t>Emittance</a:t>
            </a:r>
            <a:r>
              <a:rPr lang="de-DE" dirty="0" smtClean="0"/>
              <a:t> Rings Technology </a:t>
            </a:r>
            <a:r>
              <a:rPr lang="de-DE" dirty="0" err="1" smtClean="0"/>
              <a:t>workshop</a:t>
            </a:r>
            <a:r>
              <a:rPr lang="de-DE" dirty="0" smtClean="0"/>
              <a:t>, 11-07-2019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SLS booster: overview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8036" y="7094"/>
            <a:ext cx="9700154" cy="5136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7163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sz="1400" dirty="0" smtClean="0"/>
          </a:p>
          <a:p>
            <a:r>
              <a:rPr lang="en-US" sz="1400" dirty="0" smtClean="0"/>
              <a:t>Digitally controllable in 4000 steps along full ramp</a:t>
            </a:r>
          </a:p>
          <a:p>
            <a:pPr marL="177790" lvl="1" indent="0">
              <a:buNone/>
            </a:pPr>
            <a:r>
              <a:rPr lang="en-US" sz="1400" dirty="0"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ym typeface="Wingdings" panose="05000000000000000000" pitchFamily="2" charset="2"/>
              </a:rPr>
              <a:t>≈ 88 </a:t>
            </a:r>
            <a:r>
              <a:rPr lang="en-US" sz="1400" dirty="0">
                <a:sym typeface="Wingdings" panose="05000000000000000000" pitchFamily="2" charset="2"/>
              </a:rPr>
              <a:t>turns / step </a:t>
            </a:r>
            <a:r>
              <a:rPr lang="en-US" sz="1400" dirty="0" smtClean="0">
                <a:sym typeface="Wingdings" panose="05000000000000000000" pitchFamily="2" charset="2"/>
              </a:rPr>
              <a:t>≈ 79 </a:t>
            </a:r>
            <a:r>
              <a:rPr lang="el-GR" sz="1400" dirty="0" smtClean="0">
                <a:sym typeface="Wingdings" panose="05000000000000000000" pitchFamily="2" charset="2"/>
              </a:rPr>
              <a:t>μ</a:t>
            </a:r>
            <a:r>
              <a:rPr lang="en-US" sz="1400" dirty="0" smtClean="0">
                <a:sym typeface="Wingdings" panose="05000000000000000000" pitchFamily="2" charset="2"/>
              </a:rPr>
              <a:t>s / step. </a:t>
            </a:r>
          </a:p>
          <a:p>
            <a:pPr lvl="1"/>
            <a:r>
              <a:rPr lang="en-US" sz="1400" dirty="0" smtClean="0">
                <a:sym typeface="Wingdings" panose="05000000000000000000" pitchFamily="2" charset="2"/>
              </a:rPr>
              <a:t>Quite nice resolution!</a:t>
            </a:r>
          </a:p>
          <a:p>
            <a:endParaRPr lang="en-US" sz="1400" dirty="0">
              <a:sym typeface="Wingdings" panose="05000000000000000000" pitchFamily="2" charset="2"/>
            </a:endParaRPr>
          </a:p>
          <a:p>
            <a:r>
              <a:rPr lang="en-US" sz="1400" dirty="0" smtClean="0">
                <a:sym typeface="Wingdings" panose="05000000000000000000" pitchFamily="2" charset="2"/>
              </a:rPr>
              <a:t>Maximum current: 140 A</a:t>
            </a:r>
            <a:endParaRPr lang="en-US" sz="1400" dirty="0">
              <a:sym typeface="Wingdings" panose="05000000000000000000" pitchFamily="2" charset="2"/>
            </a:endParaRPr>
          </a:p>
          <a:p>
            <a:endParaRPr lang="en-US" sz="1400" dirty="0">
              <a:sym typeface="Wingdings" panose="05000000000000000000" pitchFamily="2" charset="2"/>
            </a:endParaRPr>
          </a:p>
          <a:p>
            <a:pPr marL="177790" lvl="1" indent="0">
              <a:buNone/>
            </a:pPr>
            <a:endParaRPr lang="en-US" sz="1400" dirty="0" smtClean="0">
              <a:sym typeface="Wingdings" panose="05000000000000000000" pitchFamily="2" charset="2"/>
            </a:endParaRPr>
          </a:p>
          <a:p>
            <a:pPr marL="177790" lvl="1" indent="0">
              <a:buNone/>
            </a:pPr>
            <a:endParaRPr lang="en-US" sz="14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è"/>
            </a:pPr>
            <a:endParaRPr lang="en-US" sz="1400" dirty="0" smtClean="0">
              <a:sym typeface="Wingdings" panose="05000000000000000000" pitchFamily="2" charset="2"/>
            </a:endParaRPr>
          </a:p>
          <a:p>
            <a:endParaRPr lang="en-US" sz="1400" dirty="0"/>
          </a:p>
          <a:p>
            <a:endParaRPr lang="de-DE" sz="1400" dirty="0">
              <a:solidFill>
                <a:srgbClr val="010000"/>
              </a:solidFill>
            </a:endParaRPr>
          </a:p>
          <a:p>
            <a:endParaRPr lang="de-DE" sz="1400" dirty="0" smtClean="0">
              <a:solidFill>
                <a:srgbClr val="010000"/>
              </a:solidFill>
            </a:endParaRPr>
          </a:p>
          <a:p>
            <a:endParaRPr lang="en-US" sz="1400" dirty="0">
              <a:solidFill>
                <a:srgbClr val="010000"/>
              </a:solidFill>
            </a:endParaRPr>
          </a:p>
          <a:p>
            <a:endParaRPr lang="de-DE" sz="140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SLS booster: QF family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489" y="2947867"/>
            <a:ext cx="3905563" cy="1735806"/>
          </a:xfrm>
          <a:prstGeom prst="rect">
            <a:avLst/>
          </a:prstGeom>
        </p:spPr>
      </p:pic>
      <p:sp>
        <p:nvSpPr>
          <p:cNvPr id="12" name="Up Arrow 11"/>
          <p:cNvSpPr/>
          <p:nvPr/>
        </p:nvSpPr>
        <p:spPr bwMode="auto">
          <a:xfrm>
            <a:off x="5765924" y="4587974"/>
            <a:ext cx="144016" cy="380026"/>
          </a:xfrm>
          <a:prstGeom prst="up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Up Arrow 12"/>
          <p:cNvSpPr/>
          <p:nvPr/>
        </p:nvSpPr>
        <p:spPr bwMode="auto">
          <a:xfrm>
            <a:off x="8604448" y="4587974"/>
            <a:ext cx="144016" cy="380026"/>
          </a:xfrm>
          <a:prstGeom prst="up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0461" y="826838"/>
            <a:ext cx="3608003" cy="16574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000" y="2617200"/>
            <a:ext cx="2426400" cy="24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3438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1400" dirty="0" err="1" smtClean="0"/>
              <a:t>Coupling</a:t>
            </a:r>
            <a:r>
              <a:rPr lang="de-CH" sz="1400" dirty="0" smtClean="0"/>
              <a:t> </a:t>
            </a:r>
            <a:r>
              <a:rPr lang="de-CH" sz="1400" dirty="0" err="1" smtClean="0"/>
              <a:t>is</a:t>
            </a:r>
            <a:r>
              <a:rPr lang="de-CH" sz="1400" dirty="0" smtClean="0"/>
              <a:t> </a:t>
            </a:r>
            <a:r>
              <a:rPr lang="de-CH" sz="1400" dirty="0" err="1" smtClean="0"/>
              <a:t>measured</a:t>
            </a:r>
            <a:r>
              <a:rPr lang="de-CH" sz="1400" dirty="0" smtClean="0"/>
              <a:t> </a:t>
            </a:r>
            <a:r>
              <a:rPr lang="de-CH" sz="1400" dirty="0" err="1" smtClean="0"/>
              <a:t>using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Closest</a:t>
            </a:r>
            <a:r>
              <a:rPr lang="de-CH" sz="1400" dirty="0" smtClean="0"/>
              <a:t> Tune Approach at </a:t>
            </a:r>
            <a:r>
              <a:rPr lang="de-CH" sz="1400" dirty="0" err="1" smtClean="0"/>
              <a:t>the</a:t>
            </a:r>
            <a:r>
              <a:rPr lang="de-CH" sz="1400" dirty="0" smtClean="0"/>
              <a:t> top </a:t>
            </a:r>
            <a:r>
              <a:rPr lang="de-CH" sz="1400" dirty="0" err="1" smtClean="0"/>
              <a:t>of</a:t>
            </a:r>
            <a:r>
              <a:rPr lang="de-CH" sz="1400" dirty="0" smtClean="0"/>
              <a:t> </a:t>
            </a:r>
            <a:r>
              <a:rPr lang="de-CH" sz="1400" dirty="0" err="1" smtClean="0"/>
              <a:t>the</a:t>
            </a:r>
            <a:r>
              <a:rPr lang="de-CH" sz="1400" dirty="0" smtClean="0"/>
              <a:t> </a:t>
            </a:r>
            <a:r>
              <a:rPr lang="de-CH" sz="1400" dirty="0" err="1" smtClean="0"/>
              <a:t>ramp</a:t>
            </a:r>
            <a:r>
              <a:rPr lang="de-CH" sz="1400" dirty="0" smtClean="0"/>
              <a:t> </a:t>
            </a:r>
          </a:p>
          <a:p>
            <a:endParaRPr lang="de-CH" sz="1400" dirty="0"/>
          </a:p>
          <a:p>
            <a:endParaRPr lang="de-CH" sz="1400" dirty="0" smtClean="0"/>
          </a:p>
          <a:p>
            <a:endParaRPr lang="de-CH" sz="1400" dirty="0" smtClean="0"/>
          </a:p>
          <a:p>
            <a:r>
              <a:rPr lang="de-CH" sz="1400" dirty="0" smtClean="0"/>
              <a:t>‘Natural’ </a:t>
            </a:r>
            <a:r>
              <a:rPr lang="de-CH" sz="1400" dirty="0" err="1" smtClean="0"/>
              <a:t>coupling</a:t>
            </a:r>
            <a:r>
              <a:rPr lang="de-CH" sz="1400" dirty="0" smtClean="0"/>
              <a:t> </a:t>
            </a:r>
            <a:r>
              <a:rPr lang="de-CH" sz="1400" dirty="0" err="1" smtClean="0"/>
              <a:t>is</a:t>
            </a:r>
            <a:r>
              <a:rPr lang="de-CH" sz="1400" dirty="0" smtClean="0"/>
              <a:t> substantial: </a:t>
            </a:r>
          </a:p>
          <a:p>
            <a:pPr lvl="1"/>
            <a:r>
              <a:rPr lang="de-CH" sz="1400" dirty="0" smtClean="0"/>
              <a:t>|C| = 0.019 </a:t>
            </a:r>
          </a:p>
          <a:p>
            <a:pPr lvl="1"/>
            <a:r>
              <a:rPr lang="de-CH" sz="1400" dirty="0" err="1" smtClean="0"/>
              <a:t>No</a:t>
            </a:r>
            <a:r>
              <a:rPr lang="de-CH" sz="1400" dirty="0" smtClean="0"/>
              <a:t> </a:t>
            </a:r>
            <a:r>
              <a:rPr lang="de-CH" sz="1400" dirty="0" err="1" smtClean="0"/>
              <a:t>need</a:t>
            </a:r>
            <a:r>
              <a:rPr lang="de-CH" sz="1400" dirty="0" smtClean="0"/>
              <a:t> </a:t>
            </a:r>
            <a:r>
              <a:rPr lang="de-CH" sz="1400" dirty="0" err="1" smtClean="0"/>
              <a:t>for</a:t>
            </a:r>
            <a:r>
              <a:rPr lang="de-CH" sz="1400" dirty="0" smtClean="0"/>
              <a:t> additional </a:t>
            </a:r>
            <a:r>
              <a:rPr lang="de-CH" sz="1400" dirty="0" err="1" smtClean="0"/>
              <a:t>skew</a:t>
            </a:r>
            <a:r>
              <a:rPr lang="de-CH" sz="1400" dirty="0" smtClean="0"/>
              <a:t> </a:t>
            </a:r>
            <a:r>
              <a:rPr lang="de-CH" sz="1400" dirty="0" err="1" smtClean="0"/>
              <a:t>quadrupoles</a:t>
            </a:r>
            <a:endParaRPr lang="de-CH" sz="14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Closest Tune Approach measurements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800" y="2793600"/>
            <a:ext cx="3423600" cy="228240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 bwMode="auto">
          <a:xfrm>
            <a:off x="6372200" y="3673475"/>
            <a:ext cx="0" cy="21602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444208" y="361038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alibri"/>
              </a:rPr>
              <a:t>=|C|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8" y="1364979"/>
            <a:ext cx="2506812" cy="53404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1425542"/>
            <a:ext cx="1296750" cy="3156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600" y="2656800"/>
            <a:ext cx="2458800" cy="24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5807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09" y="1565183"/>
            <a:ext cx="5264999" cy="3510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Tune along ramp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5292080" y="2067694"/>
            <a:ext cx="0" cy="12241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10800000">
            <a:off x="5454753" y="2139702"/>
            <a:ext cx="0" cy="12241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Inhaltsplatzhalter 5"/>
              <p:cNvSpPr txBox="1">
                <a:spLocks/>
              </p:cNvSpPr>
              <p:nvPr/>
            </p:nvSpPr>
            <p:spPr>
              <a:xfrm>
                <a:off x="6062527" y="1288207"/>
                <a:ext cx="2952328" cy="35099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:r>
                  <a:rPr lang="de-DE" sz="1400" dirty="0" smtClean="0"/>
                  <a:t>Goals:</a:t>
                </a:r>
              </a:p>
              <a:p>
                <a:r>
                  <a:rPr lang="de-DE" sz="1400" dirty="0" smtClean="0"/>
                  <a:t>Cross </a:t>
                </a:r>
                <a:r>
                  <a:rPr lang="de-DE" sz="1400" dirty="0" err="1" smtClean="0"/>
                  <a:t>the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coupling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resonance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quickly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to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achieve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the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emittance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exchange</a:t>
                </a:r>
                <a:endParaRPr lang="de-DE" sz="1400" kern="0" dirty="0" smtClean="0"/>
              </a:p>
              <a:p>
                <a:r>
                  <a:rPr lang="de-DE" sz="1400" kern="0" dirty="0" err="1" smtClean="0"/>
                  <a:t>Extract</a:t>
                </a:r>
                <a:r>
                  <a:rPr lang="de-DE" sz="1400" kern="0" dirty="0" smtClean="0"/>
                  <a:t> beam </a:t>
                </a:r>
                <a:r>
                  <a:rPr lang="de-DE" sz="1400" kern="0" dirty="0" err="1" smtClean="0"/>
                  <a:t>shortly</a:t>
                </a:r>
                <a:r>
                  <a:rPr lang="de-DE" sz="1400" kern="0" dirty="0" smtClean="0"/>
                  <a:t> after </a:t>
                </a:r>
                <a:r>
                  <a:rPr lang="de-DE" sz="1400" kern="0" dirty="0" err="1" smtClean="0"/>
                  <a:t>to</a:t>
                </a:r>
                <a:r>
                  <a:rPr lang="de-DE" sz="1400" kern="0" dirty="0" smtClean="0"/>
                  <a:t> </a:t>
                </a:r>
                <a:r>
                  <a:rPr lang="de-DE" sz="1400" kern="0" dirty="0" err="1" smtClean="0"/>
                  <a:t>avoid</a:t>
                </a:r>
                <a:r>
                  <a:rPr lang="de-DE" sz="1400" kern="0" dirty="0" smtClean="0"/>
                  <a:t> </a:t>
                </a:r>
                <a:r>
                  <a:rPr lang="de-DE" sz="1400" kern="0" dirty="0" err="1" smtClean="0"/>
                  <a:t>damping</a:t>
                </a:r>
                <a:endParaRPr lang="de-DE" sz="1400" kern="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kern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kern="0" smtClean="0">
                            <a:latin typeface="Cambria Math" panose="02040503050406030204" pitchFamily="18" charset="0"/>
                          </a:rPr>
                          <m:t>𝑄𝐹</m:t>
                        </m:r>
                      </m:sub>
                    </m:sSub>
                    <m:r>
                      <a:rPr lang="en-US" sz="1400" b="0" i="1" kern="0" smtClean="0">
                        <a:latin typeface="Cambria Math" panose="02040503050406030204" pitchFamily="18" charset="0"/>
                      </a:rPr>
                      <m:t>:98</m:t>
                    </m:r>
                    <m:r>
                      <a:rPr lang="en-US" sz="1400" b="0" i="1" kern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b="0" i="1" kern="0" smtClean="0">
                        <a:latin typeface="Cambria Math" panose="02040503050406030204" pitchFamily="18" charset="0"/>
                      </a:rPr>
                      <m:t> →95</m:t>
                    </m:r>
                    <m:r>
                      <a:rPr lang="en-US" sz="1400" b="0" i="1" kern="0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de-DE" sz="1400" kern="0" dirty="0" smtClean="0"/>
              </a:p>
              <a:p>
                <a:endParaRPr lang="de-CH" sz="1400" dirty="0"/>
              </a:p>
            </p:txBody>
          </p:sp>
        </mc:Choice>
        <mc:Fallback xmlns="">
          <p:sp>
            <p:nvSpPr>
              <p:cNvPr id="11" name="Inhaltsplatzhalt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2527" y="1288207"/>
                <a:ext cx="2952328" cy="3509963"/>
              </a:xfrm>
              <a:prstGeom prst="rect">
                <a:avLst/>
              </a:prstGeom>
              <a:blipFill>
                <a:blip r:embed="rId3"/>
                <a:stretch>
                  <a:fillRect l="-3719" t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564" y="2990891"/>
            <a:ext cx="2838291" cy="189219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5776" y="826782"/>
            <a:ext cx="2506812" cy="534047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 flipH="1">
            <a:off x="6794259" y="3520761"/>
            <a:ext cx="1686934" cy="55904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1413808" y="1580564"/>
            <a:ext cx="4392488" cy="2325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500" dirty="0" smtClean="0">
                <a:solidFill>
                  <a:srgbClr val="000000"/>
                </a:solidFill>
                <a:latin typeface="Calibri"/>
              </a:rPr>
              <a:t>Waterfall plot of FFT of Turn-by-Turn BPM data</a:t>
            </a:r>
          </a:p>
        </p:txBody>
      </p:sp>
    </p:spTree>
    <p:extLst>
      <p:ext uri="{BB962C8B-B14F-4D97-AF65-F5344CB8AC3E}">
        <p14:creationId xmlns:p14="http://schemas.microsoft.com/office/powerpoint/2010/main" val="42901417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00" y="1566000"/>
            <a:ext cx="5264943" cy="3509963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along ramp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Inhaltsplatzhalter 5"/>
              <p:cNvSpPr txBox="1">
                <a:spLocks/>
              </p:cNvSpPr>
              <p:nvPr/>
            </p:nvSpPr>
            <p:spPr>
              <a:xfrm>
                <a:off x="6062527" y="1288207"/>
                <a:ext cx="2952328" cy="35099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:r>
                  <a:rPr lang="de-DE" sz="1400" dirty="0" smtClean="0"/>
                  <a:t>Goals:</a:t>
                </a:r>
              </a:p>
              <a:p>
                <a:r>
                  <a:rPr lang="de-DE" sz="1400" dirty="0" smtClean="0"/>
                  <a:t>Cross </a:t>
                </a:r>
                <a:r>
                  <a:rPr lang="de-DE" sz="1400" dirty="0" err="1" smtClean="0"/>
                  <a:t>the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coupling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resonance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quickly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to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achieve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the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emittance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exchange</a:t>
                </a:r>
                <a:endParaRPr lang="de-DE" sz="1400" kern="0" dirty="0"/>
              </a:p>
              <a:p>
                <a:r>
                  <a:rPr lang="de-DE" sz="1400" kern="0" dirty="0" err="1" smtClean="0"/>
                  <a:t>Extract</a:t>
                </a:r>
                <a:r>
                  <a:rPr lang="de-DE" sz="1400" kern="0" dirty="0" smtClean="0"/>
                  <a:t> beam </a:t>
                </a:r>
                <a:r>
                  <a:rPr lang="de-DE" sz="1400" kern="0" dirty="0" err="1" smtClean="0"/>
                  <a:t>shortly</a:t>
                </a:r>
                <a:r>
                  <a:rPr lang="de-DE" sz="1400" kern="0" dirty="0" smtClean="0"/>
                  <a:t> after </a:t>
                </a:r>
                <a:r>
                  <a:rPr lang="de-DE" sz="1400" kern="0" dirty="0" err="1" smtClean="0"/>
                  <a:t>to</a:t>
                </a:r>
                <a:r>
                  <a:rPr lang="de-DE" sz="1400" kern="0" dirty="0" smtClean="0"/>
                  <a:t> </a:t>
                </a:r>
                <a:r>
                  <a:rPr lang="de-DE" sz="1400" kern="0" dirty="0" err="1" smtClean="0"/>
                  <a:t>avoid</a:t>
                </a:r>
                <a:r>
                  <a:rPr lang="de-DE" sz="1400" kern="0" dirty="0" smtClean="0"/>
                  <a:t> </a:t>
                </a:r>
                <a:r>
                  <a:rPr lang="de-DE" sz="1400" kern="0" dirty="0" err="1" smtClean="0"/>
                  <a:t>damping</a:t>
                </a:r>
                <a:endParaRPr lang="de-DE" sz="1400" kern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ker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i="1" kern="0">
                            <a:latin typeface="Cambria Math" panose="02040503050406030204" pitchFamily="18" charset="0"/>
                          </a:rPr>
                          <m:t>𝑄𝐹</m:t>
                        </m:r>
                      </m:sub>
                    </m:sSub>
                    <m:r>
                      <a:rPr lang="en-US" sz="1400" i="1" kern="0">
                        <a:latin typeface="Cambria Math" panose="02040503050406030204" pitchFamily="18" charset="0"/>
                      </a:rPr>
                      <m:t>:98</m:t>
                    </m:r>
                    <m:r>
                      <a:rPr lang="en-US" sz="1400" i="1" ker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i="1" kern="0">
                        <a:latin typeface="Cambria Math" panose="02040503050406030204" pitchFamily="18" charset="0"/>
                      </a:rPr>
                      <m:t> →95</m:t>
                    </m:r>
                    <m:r>
                      <a:rPr lang="en-US" sz="1400" i="1" ker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de-DE" sz="1400" kern="0" dirty="0"/>
              </a:p>
              <a:p>
                <a:endParaRPr lang="de-CH" sz="1400" dirty="0"/>
              </a:p>
            </p:txBody>
          </p:sp>
        </mc:Choice>
        <mc:Fallback xmlns="">
          <p:sp>
            <p:nvSpPr>
              <p:cNvPr id="12" name="Inhaltsplatzhalt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2527" y="1288207"/>
                <a:ext cx="2952328" cy="3509963"/>
              </a:xfrm>
              <a:prstGeom prst="rect">
                <a:avLst/>
              </a:prstGeom>
              <a:blipFill>
                <a:blip r:embed="rId4"/>
                <a:stretch>
                  <a:fillRect l="-3719" t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400" y="2808000"/>
            <a:ext cx="2077200" cy="207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413808" y="1580564"/>
            <a:ext cx="4392488" cy="2325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500" dirty="0" smtClean="0">
                <a:solidFill>
                  <a:srgbClr val="000000"/>
                </a:solidFill>
                <a:latin typeface="Calibri"/>
              </a:rPr>
              <a:t>Waterfall plot of FFT of Turn-by-Turn BPM data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5776" y="826782"/>
            <a:ext cx="2506812" cy="53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2888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Tune along ramp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Inhaltsplatzhalter 5"/>
              <p:cNvSpPr txBox="1">
                <a:spLocks/>
              </p:cNvSpPr>
              <p:nvPr/>
            </p:nvSpPr>
            <p:spPr>
              <a:xfrm>
                <a:off x="6062527" y="1288207"/>
                <a:ext cx="2952328" cy="35099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buNone/>
                </a:pPr>
                <a:r>
                  <a:rPr lang="de-DE" sz="1400" dirty="0" smtClean="0"/>
                  <a:t>Goals:</a:t>
                </a:r>
              </a:p>
              <a:p>
                <a:r>
                  <a:rPr lang="de-DE" sz="1400" dirty="0" smtClean="0"/>
                  <a:t>Cross </a:t>
                </a:r>
                <a:r>
                  <a:rPr lang="de-DE" sz="1400" dirty="0" err="1" smtClean="0"/>
                  <a:t>the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coupling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resonance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quickly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to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achieve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the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emittance</a:t>
                </a:r>
                <a:r>
                  <a:rPr lang="de-DE" sz="1400" dirty="0" smtClean="0"/>
                  <a:t> </a:t>
                </a:r>
                <a:r>
                  <a:rPr lang="de-DE" sz="1400" dirty="0" err="1" smtClean="0"/>
                  <a:t>exchange</a:t>
                </a:r>
                <a:endParaRPr lang="de-DE" sz="1400" kern="0" dirty="0"/>
              </a:p>
              <a:p>
                <a:r>
                  <a:rPr lang="de-DE" sz="1400" kern="0" dirty="0" err="1" smtClean="0"/>
                  <a:t>Extract</a:t>
                </a:r>
                <a:r>
                  <a:rPr lang="de-DE" sz="1400" kern="0" dirty="0" smtClean="0"/>
                  <a:t> beam </a:t>
                </a:r>
                <a:r>
                  <a:rPr lang="de-DE" sz="1400" kern="0" dirty="0" err="1" smtClean="0"/>
                  <a:t>shortly</a:t>
                </a:r>
                <a:r>
                  <a:rPr lang="de-DE" sz="1400" kern="0" dirty="0" smtClean="0"/>
                  <a:t> after </a:t>
                </a:r>
                <a:r>
                  <a:rPr lang="de-DE" sz="1400" kern="0" dirty="0" err="1" smtClean="0"/>
                  <a:t>to</a:t>
                </a:r>
                <a:r>
                  <a:rPr lang="de-DE" sz="1400" kern="0" dirty="0" smtClean="0"/>
                  <a:t> </a:t>
                </a:r>
                <a:r>
                  <a:rPr lang="de-DE" sz="1400" kern="0" dirty="0" err="1" smtClean="0"/>
                  <a:t>avoid</a:t>
                </a:r>
                <a:r>
                  <a:rPr lang="de-DE" sz="1400" kern="0" dirty="0" smtClean="0"/>
                  <a:t> </a:t>
                </a:r>
                <a:r>
                  <a:rPr lang="de-DE" sz="1400" kern="0" dirty="0" err="1" smtClean="0"/>
                  <a:t>damping</a:t>
                </a:r>
                <a:endParaRPr lang="de-DE" sz="1400" kern="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ker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i="1" kern="0">
                            <a:latin typeface="Cambria Math" panose="02040503050406030204" pitchFamily="18" charset="0"/>
                          </a:rPr>
                          <m:t>𝑄𝐹</m:t>
                        </m:r>
                      </m:sub>
                    </m:sSub>
                    <m:r>
                      <a:rPr lang="en-US" sz="1400" i="1" kern="0">
                        <a:latin typeface="Cambria Math" panose="02040503050406030204" pitchFamily="18" charset="0"/>
                      </a:rPr>
                      <m:t>:98</m:t>
                    </m:r>
                    <m:r>
                      <a:rPr lang="en-US" sz="1400" i="1" ker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i="1" kern="0">
                        <a:latin typeface="Cambria Math" panose="02040503050406030204" pitchFamily="18" charset="0"/>
                      </a:rPr>
                      <m:t> →95</m:t>
                    </m:r>
                    <m:r>
                      <a:rPr lang="en-US" sz="1400" i="1" ker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endParaRPr lang="de-DE" sz="1400" kern="0" dirty="0"/>
              </a:p>
              <a:p>
                <a:endParaRPr lang="de-CH" sz="1400" dirty="0"/>
              </a:p>
            </p:txBody>
          </p:sp>
        </mc:Choice>
        <mc:Fallback xmlns="">
          <p:sp>
            <p:nvSpPr>
              <p:cNvPr id="12" name="Inhaltsplatzhalt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2527" y="1288207"/>
                <a:ext cx="2952328" cy="3509963"/>
              </a:xfrm>
              <a:prstGeom prst="rect">
                <a:avLst/>
              </a:prstGeom>
              <a:blipFill>
                <a:blip r:embed="rId3"/>
                <a:stretch>
                  <a:fillRect l="-3719" t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00" y="1566000"/>
            <a:ext cx="5264943" cy="35099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400" y="2808000"/>
            <a:ext cx="2077200" cy="2077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13808" y="1580564"/>
            <a:ext cx="4392488" cy="2325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500" dirty="0" smtClean="0">
                <a:solidFill>
                  <a:srgbClr val="000000"/>
                </a:solidFill>
                <a:latin typeface="Calibri"/>
              </a:rPr>
              <a:t>Waterfall plot of FFT of Turn-by-Turn BPM data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55776" y="826782"/>
            <a:ext cx="2506812" cy="53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02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1" y="1006082"/>
                <a:ext cx="3817032" cy="3509963"/>
              </a:xfrm>
            </p:spPr>
            <p:txBody>
              <a:bodyPr/>
              <a:lstStyle/>
              <a:p>
                <a:r>
                  <a:rPr lang="en-US" dirty="0" smtClean="0"/>
                  <a:t>Beam size measured on OTR in Booster-to-Ring transfer line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Emittance Exchange process measured by extracting at earlier times over many ramp cycles</a:t>
                </a:r>
              </a:p>
              <a:p>
                <a:endParaRPr lang="en-US" dirty="0"/>
              </a:p>
              <a:p>
                <a:r>
                  <a:rPr lang="en-US" dirty="0" smtClean="0"/>
                  <a:t>Assuming </a:t>
                </a:r>
                <a:r>
                  <a:rPr lang="el-GR" dirty="0" smtClean="0"/>
                  <a:t>β</a:t>
                </a:r>
                <a:r>
                  <a:rPr lang="en-US" dirty="0" smtClean="0"/>
                  <a:t>, </a:t>
                </a:r>
                <a:r>
                  <a:rPr lang="el-GR" dirty="0" smtClean="0"/>
                  <a:t>η</a:t>
                </a:r>
                <a:r>
                  <a:rPr lang="en-US" dirty="0" smtClean="0"/>
                  <a:t> constant during quadrupole sweep</a:t>
                </a:r>
              </a:p>
              <a:p>
                <a:endParaRPr lang="en-US" dirty="0" smtClean="0"/>
              </a:p>
              <a:p>
                <a:pPr marL="17779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177790" lvl="1" indent="0">
                  <a:buNone/>
                </a:pPr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1" y="1006082"/>
                <a:ext cx="3817032" cy="3509963"/>
              </a:xfrm>
              <a:blipFill>
                <a:blip r:embed="rId3"/>
                <a:stretch>
                  <a:fillRect l="-3195" t="-1563" r="-6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998" y="2408696"/>
            <a:ext cx="3848584" cy="24459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1282995" y="3723878"/>
            <a:ext cx="3240360" cy="738646"/>
          </a:xfrm>
          <a:prstGeom prst="rect">
            <a:avLst/>
          </a:prstGeom>
          <a:noFill/>
          <a:ln w="190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64" y="88853"/>
            <a:ext cx="2232248" cy="22143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67544" y="4771919"/>
                <a:ext cx="5832648" cy="39216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noAutofit/>
              </a:bodyPr>
              <a:lstStyle/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r>
                  <a:rPr lang="en-US" sz="1400" dirty="0" smtClean="0"/>
                  <a:t>Not a “big” change but remember: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)≈</m:t>
                    </m:r>
                    <m:d>
                      <m:d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10, 2.5</m:t>
                        </m:r>
                      </m:e>
                    </m:d>
                  </m:oMath>
                </a14:m>
                <a:r>
                  <a:rPr lang="en-US" sz="1400" dirty="0"/>
                  <a:t> </a:t>
                </a:r>
                <a:r>
                  <a:rPr lang="en-US" sz="1400" dirty="0" smtClean="0"/>
                  <a:t>nm∙rad</a:t>
                </a:r>
                <a:endParaRPr lang="en-US" sz="1400" dirty="0"/>
              </a:p>
              <a:p>
                <a:pPr eaLnBrk="1" hangingPunct="1">
                  <a:lnSpc>
                    <a:spcPct val="110000"/>
                  </a:lnSpc>
                  <a:spcBef>
                    <a:spcPct val="0"/>
                  </a:spcBef>
                  <a:buClr>
                    <a:srgbClr val="000000"/>
                  </a:buClr>
                </a:pPr>
                <a:endParaRPr lang="en-US" sz="1800" dirty="0" err="1" smtClean="0">
                  <a:solidFill>
                    <a:srgbClr val="000000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4771919"/>
                <a:ext cx="5832648" cy="392161"/>
              </a:xfrm>
              <a:prstGeom prst="rect">
                <a:avLst/>
              </a:prstGeom>
              <a:blipFill>
                <a:blip r:embed="rId6"/>
                <a:stretch>
                  <a:fillRect l="-1883" t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709427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600" y="2408400"/>
            <a:ext cx="3666598" cy="24444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10"/>
              <p:cNvSpPr txBox="1">
                <a:spLocks/>
              </p:cNvSpPr>
              <p:nvPr/>
            </p:nvSpPr>
            <p:spPr>
              <a:xfrm>
                <a:off x="1043001" y="1006082"/>
                <a:ext cx="3817032" cy="35099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r>
                  <a:rPr lang="en-US" dirty="0" smtClean="0"/>
                  <a:t>Test of injections with limited aperture by inserting horizontal scraper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Scraper can be inserted further without loss of charge when using emittance exchange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Fitting Cumulative Distribution Function</a:t>
                </a:r>
              </a:p>
              <a:p>
                <a:pPr marL="17779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𝑛𝑜𝑟𝑚𝑎𝑙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𝐸𝐸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=2.3</m:t>
                      </m:r>
                    </m:oMath>
                  </m:oMathPara>
                </a14:m>
                <a:endParaRPr lang="en-US" dirty="0" smtClean="0"/>
              </a:p>
              <a:p>
                <a:pPr marL="177790" lvl="1" indent="0">
                  <a:buNone/>
                </a:pPr>
                <a:r>
                  <a:rPr lang="en-US" dirty="0"/>
                  <a:t>	</a:t>
                </a:r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9" name="Content Placeholder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001" y="1006082"/>
                <a:ext cx="3817032" cy="3509963"/>
              </a:xfrm>
              <a:prstGeom prst="rect">
                <a:avLst/>
              </a:prstGeom>
              <a:blipFill>
                <a:blip r:embed="rId3"/>
                <a:stretch>
                  <a:fillRect l="-3195" t="-1563" r="-1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064" y="88853"/>
            <a:ext cx="2232248" cy="221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3987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2300157"/>
            <a:ext cx="3826816" cy="2551211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Emittance</a:t>
            </a:r>
            <a:r>
              <a:rPr lang="de-CH" dirty="0" smtClean="0"/>
              <a:t> </a:t>
            </a:r>
            <a:r>
              <a:rPr lang="de-CH" dirty="0" err="1" smtClean="0"/>
              <a:t>redistribution</a:t>
            </a:r>
            <a:r>
              <a:rPr lang="de-CH" dirty="0" smtClean="0"/>
              <a:t>: Radiation </a:t>
            </a:r>
            <a:r>
              <a:rPr lang="de-CH" dirty="0" err="1" smtClean="0"/>
              <a:t>damping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836" y="895496"/>
            <a:ext cx="3001823" cy="9959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Inhaltsplatzhalter 1"/>
              <p:cNvSpPr txBox="1">
                <a:spLocks/>
              </p:cNvSpPr>
              <p:nvPr/>
            </p:nvSpPr>
            <p:spPr>
              <a:xfrm>
                <a:off x="1043001" y="1006082"/>
                <a:ext cx="4249080" cy="350996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r>
                  <a:rPr lang="de-DE" sz="1400" dirty="0" smtClean="0">
                    <a:solidFill>
                      <a:srgbClr val="010000"/>
                    </a:solidFill>
                  </a:rPr>
                  <a:t>Damping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a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necessary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evil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for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emittance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exchange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lvl="1"/>
                <a:r>
                  <a:rPr lang="de-DE" sz="1400" dirty="0" smtClean="0">
                    <a:solidFill>
                      <a:srgbClr val="010000"/>
                    </a:solidFill>
                  </a:rPr>
                  <a:t>Quadrupole power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supplies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must ‚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beat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‘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damping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Rule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thumb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(1):</a:t>
                </a:r>
              </a:p>
              <a:p>
                <a:pPr marL="1436616" lvl="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𝑐𝑟𝑜𝑠𝑠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de-DE" sz="1400" dirty="0" smtClean="0">
                    <a:solidFill>
                      <a:srgbClr val="010000"/>
                    </a:solidFill>
                  </a:rPr>
                  <a:t>5-15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ms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0" indent="0">
                  <a:buNone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r>
                  <a:rPr lang="de-DE" sz="1400" dirty="0" err="1">
                    <a:solidFill>
                      <a:srgbClr val="010000"/>
                    </a:solidFill>
                  </a:rPr>
                  <a:t>T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gain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maximum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emittance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exchange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,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tune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sweep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must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start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and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end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far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away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from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resonance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Rule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thumb</a:t>
                </a:r>
                <a:r>
                  <a:rPr lang="de-DE" sz="1400" dirty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(2):</a:t>
                </a:r>
              </a:p>
              <a:p>
                <a:pPr marL="17779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0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𝑠𝑡𝑎𝑟𝑡</m:t>
                          </m:r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𝑓𝑖𝑛𝑖𝑠h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10000"/>
                          </a:solidFill>
                          <a:latin typeface="Cambria Math" panose="02040503050406030204" pitchFamily="18" charset="0"/>
                        </a:rPr>
                        <m:t>|≥3|</m:t>
                      </m:r>
                      <m:r>
                        <a:rPr lang="en-US" sz="1400" b="0" i="1" smtClean="0">
                          <a:solidFill>
                            <a:srgbClr val="01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US" sz="1400" b="0" i="1" smtClean="0">
                          <a:solidFill>
                            <a:srgbClr val="01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</m:oMath>
                  </m:oMathPara>
                </a14:m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Our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measurements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:</a:t>
                </a:r>
              </a:p>
              <a:p>
                <a:pPr marL="177790" lvl="1" indent="0">
                  <a:buNone/>
                </a:pPr>
                <a:r>
                  <a:rPr lang="de-DE" sz="1400" dirty="0" smtClean="0">
                    <a:solidFill>
                      <a:srgbClr val="010000"/>
                    </a:solidFill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≈11 </m:t>
                    </m:r>
                  </m:oMath>
                </a14:m>
                <a:r>
                  <a:rPr lang="de-DE" sz="1400" dirty="0" err="1" smtClean="0">
                    <a:solidFill>
                      <a:srgbClr val="010000"/>
                    </a:solidFill>
                  </a:rPr>
                  <a:t>ms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𝑐𝑟𝑜𝑠𝑠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≈2.5</m:t>
                    </m:r>
                  </m:oMath>
                </a14:m>
                <a:r>
                  <a:rPr lang="de-DE" sz="1400" dirty="0" smtClean="0">
                    <a:solidFill>
                      <a:srgbClr val="010000"/>
                    </a:solidFill>
                  </a:rPr>
                  <a:t> ms</a:t>
                </a:r>
              </a:p>
              <a:p>
                <a:pPr marL="896893" lvl="5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𝑠𝑡𝑎𝑟𝑡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≈2|</m:t>
                    </m:r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de-DE" sz="1400" dirty="0" smtClean="0">
                    <a:solidFill>
                      <a:srgbClr val="010000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US" sz="1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𝑒𝑛𝑑</m:t>
                        </m:r>
                      </m:sub>
                    </m:sSub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sz="1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0" indent="0">
                  <a:buNone/>
                </a:pPr>
                <a:r>
                  <a:rPr lang="de-DE" sz="1600" dirty="0" smtClean="0">
                    <a:solidFill>
                      <a:srgbClr val="010000"/>
                    </a:solidFill>
                  </a:rPr>
                  <a:t>	</a:t>
                </a:r>
              </a:p>
              <a:p>
                <a:endParaRPr lang="de-DE" sz="1600" dirty="0" smtClean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14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001" y="1006082"/>
                <a:ext cx="4249080" cy="3509963"/>
              </a:xfrm>
              <a:prstGeom prst="rect">
                <a:avLst/>
              </a:prstGeom>
              <a:blipFill>
                <a:blip r:embed="rId4"/>
                <a:stretch>
                  <a:fillRect l="-2296" t="-1215" r="-574" b="-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01821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Emittance</a:t>
            </a:r>
            <a:r>
              <a:rPr lang="de-CH" dirty="0" smtClean="0"/>
              <a:t> </a:t>
            </a:r>
            <a:r>
              <a:rPr lang="de-CH" dirty="0" err="1" smtClean="0"/>
              <a:t>redistribution</a:t>
            </a:r>
            <a:r>
              <a:rPr lang="de-CH" dirty="0" smtClean="0"/>
              <a:t>: Radiation </a:t>
            </a:r>
            <a:r>
              <a:rPr lang="de-CH" dirty="0" err="1" smtClean="0"/>
              <a:t>damping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9836" y="895496"/>
            <a:ext cx="3001823" cy="9959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Inhaltsplatzhalter 1"/>
              <p:cNvSpPr txBox="1">
                <a:spLocks/>
              </p:cNvSpPr>
              <p:nvPr/>
            </p:nvSpPr>
            <p:spPr>
              <a:xfrm>
                <a:off x="1043001" y="670680"/>
                <a:ext cx="4249080" cy="3845286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177790" lvl="1" indent="0">
                  <a:buNone/>
                </a:pPr>
                <a:r>
                  <a:rPr lang="de-DE" sz="1400" dirty="0" smtClean="0">
                    <a:solidFill>
                      <a:srgbClr val="010000"/>
                    </a:solidFill>
                  </a:rPr>
                  <a:t>Rule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thumb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(1):</a:t>
                </a:r>
              </a:p>
              <a:p>
                <a:pPr marL="1436616" lvl="8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𝑐𝑟𝑜𝑠𝑠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≪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de-DE" sz="1400" dirty="0" smtClean="0">
                    <a:solidFill>
                      <a:srgbClr val="010000"/>
                    </a:solidFill>
                  </a:rPr>
                  <a:t>5-15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ms</a:t>
                </a:r>
                <a:endParaRPr lang="de-DE" sz="1400" dirty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Rule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thumb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(2):</a:t>
                </a:r>
              </a:p>
              <a:p>
                <a:pPr marL="17779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𝑠𝑡𝑎𝑟𝑡</m:t>
                          </m:r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,   </m:t>
                          </m:r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𝑓𝑖𝑛𝑖𝑠h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10000"/>
                          </a:solidFill>
                          <a:latin typeface="Cambria Math" panose="02040503050406030204" pitchFamily="18" charset="0"/>
                        </a:rPr>
                        <m:t>≥3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</m:d>
                    </m:oMath>
                  </m:oMathPara>
                </a14:m>
                <a:endParaRPr lang="en-US" sz="1400" b="0" dirty="0" smtClean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endParaRPr lang="en-US" sz="1400" b="0" dirty="0" smtClean="0">
                  <a:solidFill>
                    <a:srgbClr val="010000"/>
                  </a:solidFill>
                </a:endParaRPr>
              </a:p>
              <a:p>
                <a:r>
                  <a:rPr lang="en-US" sz="1600" dirty="0"/>
                  <a:t>Crossing time depends on ramping speed and the total tune </a:t>
                </a:r>
                <a:r>
                  <a:rPr lang="en-US" sz="1600" dirty="0" smtClean="0"/>
                  <a:t>shift:</a:t>
                </a:r>
                <a:endParaRPr lang="en-US" sz="1600" dirty="0" smtClean="0">
                  <a:solidFill>
                    <a:srgbClr val="01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eqArrPr>
                        <m:e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𝑐𝑟𝑜𝑠𝑠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&amp;=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𝑟𝑎𝑚𝑝</m:t>
                              </m:r>
                            </m:sub>
                          </m:sSub>
                        </m:e>
                        <m:e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&amp;=</m:t>
                          </m:r>
                          <m:r>
                            <a:rPr lang="en-US" sz="1400" i="1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𝑐𝑎𝑙</m:t>
                          </m:r>
                          <m:r>
                            <a:rPr lang="en-US" sz="1400" i="1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𝑟𝑎𝑚𝑝</m:t>
                              </m:r>
                            </m:sub>
                          </m:sSub>
                          <m:r>
                            <a:rPr lang="en-US" sz="1400" i="1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f>
                            <m:fPr>
                              <m:ctrlP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𝑠𝑡𝑎𝑟𝑡</m:t>
                                  </m:r>
                                </m:sub>
                              </m:sSub>
                              <m:r>
                                <a:rPr lang="en-US" sz="1400" i="1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end</m:t>
                                  </m:r>
                                </m:sub>
                              </m:sSub>
                              <m:r>
                                <a:rPr lang="en-US" sz="140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sz="140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Σ</m:t>
                              </m:r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solidFill>
                                        <a:srgbClr val="01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</m:e>
                      </m:eqArr>
                    </m:oMath>
                  </m:oMathPara>
                </a14:m>
                <a:endParaRPr lang="en-US" sz="1400" dirty="0">
                  <a:solidFill>
                    <a:srgbClr val="010000"/>
                  </a:solidFill>
                </a:endParaRPr>
              </a:p>
              <a:p>
                <a:r>
                  <a:rPr lang="en-US" sz="1600" dirty="0" smtClean="0"/>
                  <a:t>Relief constraints on power supplies</a:t>
                </a:r>
              </a:p>
              <a:p>
                <a:pPr lvl="1"/>
                <a:r>
                  <a:rPr lang="en-US" sz="1600" dirty="0" smtClean="0"/>
                  <a:t>Decrease |C|</a:t>
                </a:r>
              </a:p>
              <a:p>
                <a:pPr lvl="1"/>
                <a:r>
                  <a:rPr lang="en-US" sz="1600" dirty="0" smtClean="0"/>
                  <a:t>BUT: smaller |C| needs longer crossing time to do the exchange adiabatically*</a:t>
                </a:r>
                <a:endParaRPr lang="en-US" sz="1600" dirty="0"/>
              </a:p>
              <a:p>
                <a:pPr marL="177790" lvl="1" indent="0">
                  <a:buNone/>
                </a:pPr>
                <a:r>
                  <a:rPr lang="en-US" sz="1600" dirty="0" smtClean="0">
                    <a:sym typeface="Wingdings" panose="05000000000000000000" pitchFamily="2" charset="2"/>
                  </a:rPr>
                  <a:t>	 Increased radiation damping</a:t>
                </a:r>
              </a:p>
              <a:p>
                <a:endParaRPr lang="en-US" sz="1600" dirty="0"/>
              </a:p>
              <a:p>
                <a:pPr marL="177790" lvl="1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14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001" y="670680"/>
                <a:ext cx="4249080" cy="3845286"/>
              </a:xfrm>
              <a:prstGeom prst="rect">
                <a:avLst/>
              </a:prstGeom>
              <a:blipFill>
                <a:blip r:embed="rId4"/>
                <a:stretch>
                  <a:fillRect l="-2726" t="-1109" r="-2869" b="-26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128600" y="4924673"/>
            <a:ext cx="8043799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800" dirty="0" smtClean="0">
                <a:solidFill>
                  <a:srgbClr val="010000"/>
                </a:solidFill>
              </a:rPr>
              <a:t>* See averaging of single particle emittance in: </a:t>
            </a:r>
            <a:r>
              <a:rPr lang="en-US" sz="800" dirty="0">
                <a:solidFill>
                  <a:srgbClr val="010000"/>
                </a:solidFill>
              </a:rPr>
              <a:t>A. </a:t>
            </a:r>
            <a:r>
              <a:rPr lang="en-US" sz="800" dirty="0" err="1">
                <a:solidFill>
                  <a:srgbClr val="010000"/>
                </a:solidFill>
              </a:rPr>
              <a:t>Franchi</a:t>
            </a:r>
            <a:r>
              <a:rPr lang="en-US" sz="800" dirty="0">
                <a:solidFill>
                  <a:srgbClr val="010000"/>
                </a:solidFill>
              </a:rPr>
              <a:t>, E. </a:t>
            </a:r>
            <a:r>
              <a:rPr lang="en-US" sz="800" dirty="0" err="1" smtClean="0">
                <a:solidFill>
                  <a:srgbClr val="010000"/>
                </a:solidFill>
              </a:rPr>
              <a:t>Métral</a:t>
            </a:r>
            <a:r>
              <a:rPr lang="en-US" sz="800" dirty="0">
                <a:solidFill>
                  <a:srgbClr val="010000"/>
                </a:solidFill>
              </a:rPr>
              <a:t>, R. </a:t>
            </a:r>
            <a:r>
              <a:rPr lang="en-US" sz="800" dirty="0" err="1" smtClean="0">
                <a:solidFill>
                  <a:srgbClr val="010000"/>
                </a:solidFill>
              </a:rPr>
              <a:t>Tomás</a:t>
            </a:r>
            <a:r>
              <a:rPr lang="en-US" sz="800" dirty="0">
                <a:solidFill>
                  <a:srgbClr val="010000"/>
                </a:solidFill>
              </a:rPr>
              <a:t>, </a:t>
            </a:r>
            <a:r>
              <a:rPr lang="en-US" sz="800" i="1" dirty="0">
                <a:solidFill>
                  <a:srgbClr val="010000"/>
                </a:solidFill>
              </a:rPr>
              <a:t>“Emittance sharing and exchange driven by linear </a:t>
            </a:r>
            <a:r>
              <a:rPr lang="en-US" sz="800" i="1" dirty="0" err="1">
                <a:solidFill>
                  <a:srgbClr val="010000"/>
                </a:solidFill>
              </a:rPr>
              <a:t>betatron</a:t>
            </a:r>
            <a:r>
              <a:rPr lang="en-US" sz="800" i="1" dirty="0">
                <a:solidFill>
                  <a:srgbClr val="010000"/>
                </a:solidFill>
              </a:rPr>
              <a:t> coupling in circular accelerators” </a:t>
            </a:r>
            <a:r>
              <a:rPr lang="en-US" sz="800" dirty="0">
                <a:solidFill>
                  <a:srgbClr val="010000"/>
                </a:solidFill>
              </a:rPr>
              <a:t>eq. 20 &amp; 21</a:t>
            </a:r>
            <a:endParaRPr lang="de-DE" sz="800" dirty="0">
              <a:solidFill>
                <a:srgbClr val="010000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800" dirty="0" err="1" smtClean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2300157"/>
            <a:ext cx="3826816" cy="2551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316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CH" dirty="0" smtClean="0"/>
              <a:t>Motivation</a:t>
            </a:r>
          </a:p>
          <a:p>
            <a:pPr>
              <a:lnSpc>
                <a:spcPct val="150000"/>
              </a:lnSpc>
            </a:pPr>
            <a:r>
              <a:rPr lang="de-CH" dirty="0" err="1" smtClean="0"/>
              <a:t>Emittance</a:t>
            </a:r>
            <a:r>
              <a:rPr lang="de-CH" dirty="0" smtClean="0"/>
              <a:t> </a:t>
            </a:r>
            <a:r>
              <a:rPr lang="de-CH" dirty="0" err="1" smtClean="0"/>
              <a:t>redistribution</a:t>
            </a: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smtClean="0"/>
              <a:t>SLS </a:t>
            </a:r>
            <a:r>
              <a:rPr lang="de-CH" dirty="0" err="1" smtClean="0"/>
              <a:t>booster</a:t>
            </a:r>
            <a:r>
              <a:rPr lang="de-CH" dirty="0" smtClean="0"/>
              <a:t> </a:t>
            </a:r>
            <a:r>
              <a:rPr lang="de-CH" dirty="0" err="1" smtClean="0"/>
              <a:t>overview</a:t>
            </a: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err="1" smtClean="0"/>
              <a:t>Measurements</a:t>
            </a:r>
            <a:endParaRPr lang="de-CH" dirty="0" smtClean="0"/>
          </a:p>
          <a:p>
            <a:pPr lvl="1">
              <a:lnSpc>
                <a:spcPct val="150000"/>
              </a:lnSpc>
            </a:pPr>
            <a:r>
              <a:rPr lang="de-CH" dirty="0" err="1" smtClean="0"/>
              <a:t>Coupling</a:t>
            </a:r>
            <a:endParaRPr lang="de-CH" dirty="0" smtClean="0"/>
          </a:p>
          <a:p>
            <a:pPr lvl="1">
              <a:lnSpc>
                <a:spcPct val="150000"/>
              </a:lnSpc>
            </a:pPr>
            <a:r>
              <a:rPr lang="de-CH" dirty="0" smtClean="0"/>
              <a:t>Tune </a:t>
            </a:r>
            <a:r>
              <a:rPr lang="de-CH" dirty="0" err="1" smtClean="0"/>
              <a:t>along</a:t>
            </a:r>
            <a:r>
              <a:rPr lang="de-CH" dirty="0" smtClean="0"/>
              <a:t> </a:t>
            </a:r>
            <a:r>
              <a:rPr lang="de-CH" dirty="0" err="1" smtClean="0"/>
              <a:t>ramp</a:t>
            </a:r>
            <a:endParaRPr lang="de-CH" dirty="0" smtClean="0"/>
          </a:p>
          <a:p>
            <a:pPr lvl="1">
              <a:lnSpc>
                <a:spcPct val="150000"/>
              </a:lnSpc>
            </a:pPr>
            <a:r>
              <a:rPr lang="de-CH" dirty="0" err="1" smtClean="0"/>
              <a:t>Emittance</a:t>
            </a:r>
            <a:r>
              <a:rPr lang="de-CH" dirty="0" smtClean="0"/>
              <a:t> </a:t>
            </a:r>
            <a:r>
              <a:rPr lang="de-CH" dirty="0" err="1" smtClean="0"/>
              <a:t>exchange</a:t>
            </a: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err="1" smtClean="0"/>
              <a:t>Damping</a:t>
            </a:r>
            <a:r>
              <a:rPr lang="de-CH" dirty="0" smtClean="0"/>
              <a:t> </a:t>
            </a:r>
            <a:r>
              <a:rPr lang="de-CH" dirty="0" err="1" smtClean="0"/>
              <a:t>effects</a:t>
            </a:r>
            <a:endParaRPr lang="de-CH" dirty="0" smtClean="0"/>
          </a:p>
          <a:p>
            <a:pPr>
              <a:lnSpc>
                <a:spcPct val="150000"/>
              </a:lnSpc>
            </a:pPr>
            <a:r>
              <a:rPr lang="de-CH" dirty="0" smtClean="0"/>
              <a:t>Outlook</a:t>
            </a:r>
          </a:p>
          <a:p>
            <a:pPr>
              <a:lnSpc>
                <a:spcPct val="150000"/>
              </a:lnSpc>
            </a:pPr>
            <a:r>
              <a:rPr lang="de-CH" dirty="0" smtClean="0"/>
              <a:t>Summary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04657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Improvements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future</a:t>
            </a:r>
            <a:r>
              <a:rPr lang="de-CH" dirty="0" smtClean="0"/>
              <a:t> </a:t>
            </a:r>
            <a:r>
              <a:rPr lang="de-CH" dirty="0" err="1" smtClean="0"/>
              <a:t>measurements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Inhaltsplatzhalter 1"/>
              <p:cNvSpPr txBox="1">
                <a:spLocks/>
              </p:cNvSpPr>
              <p:nvPr/>
            </p:nvSpPr>
            <p:spPr>
              <a:xfrm>
                <a:off x="1043001" y="1006082"/>
                <a:ext cx="4537111" cy="3653900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r>
                  <a:rPr lang="en-US" sz="1600" dirty="0" smtClean="0"/>
                  <a:t>Rule of thumb (2) was not fulfilled: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Δ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𝑠𝑡𝑎𝑟𝑡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&lt;3|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endParaRPr lang="en-US" sz="1600" dirty="0" smtClean="0"/>
              </a:p>
              <a:p>
                <a:pPr lvl="1"/>
                <a:r>
                  <a:rPr lang="en-US" sz="1600" dirty="0" smtClean="0"/>
                  <a:t>Starting point too close to resonance</a:t>
                </a:r>
              </a:p>
              <a:p>
                <a:pPr lvl="1"/>
                <a:r>
                  <a:rPr lang="en-US" sz="1600" dirty="0" smtClean="0"/>
                  <a:t>Damping already plays a role decreasing efficiency of exchange</a:t>
                </a:r>
              </a:p>
              <a:p>
                <a:pPr lvl="1"/>
                <a:endParaRPr lang="en-US" sz="1600" dirty="0"/>
              </a:p>
              <a:p>
                <a:r>
                  <a:rPr lang="en-US" sz="1600" dirty="0" smtClean="0"/>
                  <a:t>Currently no reliable measurement of emittances</a:t>
                </a:r>
              </a:p>
              <a:p>
                <a:pPr lvl="1"/>
                <a:r>
                  <a:rPr lang="en-US" sz="1600" dirty="0" err="1" smtClean="0"/>
                  <a:t>Betatronic</a:t>
                </a:r>
                <a:r>
                  <a:rPr lang="en-US" sz="1600" dirty="0" smtClean="0"/>
                  <a:t> and dispersive beam size contributions approximately equal </a:t>
                </a:r>
              </a:p>
              <a:p>
                <a:pPr marL="177790" lvl="1" indent="0">
                  <a:buNone/>
                </a:pPr>
                <a:r>
                  <a:rPr lang="en-US" sz="1600" dirty="0">
                    <a:sym typeface="Wingdings" panose="05000000000000000000" pitchFamily="2" charset="2"/>
                  </a:rPr>
                  <a:t>	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 standard quadrupole scans not useful</a:t>
                </a:r>
              </a:p>
              <a:p>
                <a:pPr lvl="1"/>
                <a:r>
                  <a:rPr lang="en-US" sz="1600" dirty="0" smtClean="0">
                    <a:sym typeface="Wingdings" panose="05000000000000000000" pitchFamily="2" charset="2"/>
                  </a:rPr>
                  <a:t>Attempts with multi-quad, multi-screen scans in progress</a:t>
                </a:r>
              </a:p>
              <a:p>
                <a:pPr lvl="1"/>
                <a:endParaRPr lang="en-US" sz="1600" dirty="0"/>
              </a:p>
              <a:p>
                <a:pPr marL="177790" lvl="1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14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001" y="1006082"/>
                <a:ext cx="4537111" cy="3653900"/>
              </a:xfrm>
              <a:prstGeom prst="rect">
                <a:avLst/>
              </a:prstGeom>
              <a:blipFill>
                <a:blip r:embed="rId3"/>
                <a:stretch>
                  <a:fillRect l="-2554" t="-1336" r="-2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064" y="843558"/>
            <a:ext cx="3423600" cy="22824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 bwMode="auto">
          <a:xfrm flipH="1">
            <a:off x="6046815" y="1647769"/>
            <a:ext cx="2046974" cy="79551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Inhaltsplatzhalter 1"/>
              <p:cNvSpPr txBox="1">
                <a:spLocks/>
              </p:cNvSpPr>
              <p:nvPr/>
            </p:nvSpPr>
            <p:spPr>
              <a:xfrm>
                <a:off x="1043001" y="3935015"/>
                <a:ext cx="7561447" cy="1133674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17779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55582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539724" marR="0" indent="-18414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spc="0" baseline="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3pPr>
                <a:lvl4pPr marL="717515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4pPr>
                <a:lvl5pPr marL="895306" marR="0" indent="-177792" algn="l" defTabSz="914354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/>
                  </a:buClr>
                  <a:buSzPct val="100000"/>
                  <a:buFont typeface="Symbol" panose="05050102010706020507" pitchFamily="18" charset="2"/>
                  <a:buChar char="-"/>
                  <a:tabLst/>
                  <a:defRPr sz="1700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ＭＳ Ｐゴシック" charset="0"/>
                  </a:defRPr>
                </a:lvl5pPr>
                <a:lvl6pPr marL="1074685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chemeClr val="tx1"/>
                  </a:buClr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1257238" indent="-182554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1436616" indent="-179380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1614408" indent="-177792" algn="l" rtl="0" eaLnBrk="1" fontAlgn="base" hangingPunct="1">
                  <a:lnSpc>
                    <a:spcPct val="110000"/>
                  </a:lnSpc>
                  <a:spcBef>
                    <a:spcPct val="0"/>
                  </a:spcBef>
                  <a:spcAft>
                    <a:spcPct val="0"/>
                  </a:spcAft>
                  <a:buFont typeface="Symbol" panose="05050102010706020507" pitchFamily="18" charset="2"/>
                  <a:buChar char="-"/>
                  <a:defRPr sz="15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endParaRPr lang="en-US" sz="1600" dirty="0" smtClean="0"/>
              </a:p>
              <a:p>
                <a:r>
                  <a:rPr lang="en-US" sz="1600" dirty="0" smtClean="0"/>
                  <a:t>Minimization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r>
                  <a:rPr lang="en-US" sz="1600" dirty="0" smtClean="0">
                    <a:sym typeface="Wingdings" panose="05000000000000000000" pitchFamily="2" charset="2"/>
                  </a:rPr>
                  <a:t> larger reduction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US" sz="1600" dirty="0" smtClean="0"/>
              </a:p>
              <a:p>
                <a:pPr lvl="1"/>
                <a:r>
                  <a:rPr lang="en-US" sz="1600" dirty="0" smtClean="0"/>
                  <a:t>Currently,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1600" dirty="0" smtClean="0"/>
                  <a:t> 2-3 nm∙rad and we hope to get &lt; </a:t>
                </a:r>
                <a:r>
                  <a:rPr lang="en-US" sz="1600" dirty="0"/>
                  <a:t>1 </a:t>
                </a:r>
                <a:r>
                  <a:rPr lang="en-US" sz="1600" dirty="0" err="1" smtClean="0"/>
                  <a:t>nm∙</a:t>
                </a:r>
                <a:r>
                  <a:rPr lang="en-US" sz="1600" dirty="0" err="1"/>
                  <a:t>rad</a:t>
                </a:r>
                <a:r>
                  <a:rPr lang="en-US" sz="1600" dirty="0"/>
                  <a:t> </a:t>
                </a:r>
                <a:endParaRPr lang="en-US" sz="1600" dirty="0" smtClean="0"/>
              </a:p>
              <a:p>
                <a:pPr lvl="1"/>
                <a:r>
                  <a:rPr lang="en-US" sz="1600" dirty="0" smtClean="0"/>
                  <a:t>Orbit correction: currently only 2 BPMs in booster</a:t>
                </a:r>
                <a:endParaRPr lang="en-US" sz="1600" dirty="0"/>
              </a:p>
              <a:p>
                <a:pPr lvl="1"/>
                <a:endParaRPr lang="en-US" sz="1600" dirty="0"/>
              </a:p>
              <a:p>
                <a:pPr marL="177790" lvl="1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8" name="Inhaltsplatzhalt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001" y="3935015"/>
                <a:ext cx="7561447" cy="1133674"/>
              </a:xfrm>
              <a:prstGeom prst="rect">
                <a:avLst/>
              </a:prstGeom>
              <a:blipFill>
                <a:blip r:embed="rId5"/>
                <a:stretch>
                  <a:fillRect l="-1532" b="-86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08121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Outlook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14" name="Inhaltsplatzhalter 1"/>
          <p:cNvSpPr txBox="1">
            <a:spLocks/>
          </p:cNvSpPr>
          <p:nvPr/>
        </p:nvSpPr>
        <p:spPr>
          <a:xfrm>
            <a:off x="1043000" y="1006082"/>
            <a:ext cx="7345423" cy="35098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600" dirty="0" smtClean="0">
                <a:sym typeface="Wingdings" panose="05000000000000000000" pitchFamily="2" charset="2"/>
              </a:rPr>
              <a:t>Emittance exchange successfully tested: many future </a:t>
            </a:r>
            <a:r>
              <a:rPr lang="en-US" sz="1600" i="1" dirty="0" smtClean="0">
                <a:sym typeface="Wingdings" panose="05000000000000000000" pitchFamily="2" charset="2"/>
              </a:rPr>
              <a:t>and </a:t>
            </a:r>
            <a:r>
              <a:rPr lang="en-US" sz="1600" dirty="0" smtClean="0">
                <a:sym typeface="Wingdings" panose="05000000000000000000" pitchFamily="2" charset="2"/>
              </a:rPr>
              <a:t>existing facilities might apply this technique depending on their booster and injection scheme</a:t>
            </a:r>
          </a:p>
          <a:p>
            <a:endParaRPr lang="en-US" sz="1600" dirty="0" smtClean="0">
              <a:sym typeface="Wingdings" panose="05000000000000000000" pitchFamily="2" charset="2"/>
            </a:endParaRPr>
          </a:p>
          <a:p>
            <a:r>
              <a:rPr lang="en-US" sz="1600" dirty="0" smtClean="0">
                <a:sym typeface="Wingdings" panose="05000000000000000000" pitchFamily="2" charset="2"/>
              </a:rPr>
              <a:t>High-emittance (≥ 50 nm) boosters can </a:t>
            </a:r>
            <a:r>
              <a:rPr lang="en-US" sz="1600" dirty="0">
                <a:sym typeface="Wingdings" panose="05000000000000000000" pitchFamily="2" charset="2"/>
              </a:rPr>
              <a:t>have a significant relaxation of required horizontal </a:t>
            </a:r>
            <a:r>
              <a:rPr lang="en-US" sz="1600" dirty="0" smtClean="0">
                <a:sym typeface="Wingdings" panose="05000000000000000000" pitchFamily="2" charset="2"/>
              </a:rPr>
              <a:t>acceptance, since vertical emittance is typically less than 5 nm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Large emittance does not imply longer crossing times</a:t>
            </a:r>
          </a:p>
          <a:p>
            <a:endParaRPr lang="en-US" sz="1600" dirty="0" smtClean="0">
              <a:sym typeface="Wingdings" panose="05000000000000000000" pitchFamily="2" charset="2"/>
            </a:endParaRPr>
          </a:p>
          <a:p>
            <a:r>
              <a:rPr lang="en-US" sz="1600" dirty="0" smtClean="0">
                <a:sym typeface="Wingdings" panose="05000000000000000000" pitchFamily="2" charset="2"/>
              </a:rPr>
              <a:t>Easy to implement: 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Does (should) not require modifications of booster or transfer line hardware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Exploits ‘natural’ coupling of the machine</a:t>
            </a:r>
          </a:p>
          <a:p>
            <a:endParaRPr lang="en-US" sz="16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1600" dirty="0"/>
          </a:p>
          <a:p>
            <a:pPr marL="177790" lvl="1" indent="0">
              <a:buNone/>
            </a:pPr>
            <a:endParaRPr lang="de-DE" sz="1400" dirty="0">
              <a:solidFill>
                <a:srgbClr val="01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4923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4176960" cy="4183379"/>
          </a:xfrm>
        </p:spPr>
        <p:txBody>
          <a:bodyPr tIns="108000"/>
          <a:lstStyle/>
          <a:p>
            <a:r>
              <a:rPr lang="de-CH" sz="1500" dirty="0" smtClean="0"/>
              <a:t>Upgrade </a:t>
            </a:r>
            <a:r>
              <a:rPr lang="de-CH" sz="1500" dirty="0" err="1" smtClean="0"/>
              <a:t>projects</a:t>
            </a:r>
            <a:r>
              <a:rPr lang="de-CH" sz="1500" dirty="0" smtClean="0"/>
              <a:t> </a:t>
            </a:r>
            <a:r>
              <a:rPr lang="de-CH" sz="1500" dirty="0" err="1" smtClean="0"/>
              <a:t>tend</a:t>
            </a:r>
            <a:r>
              <a:rPr lang="de-CH" sz="1500" dirty="0" smtClean="0"/>
              <a:t> </a:t>
            </a:r>
            <a:r>
              <a:rPr lang="de-CH" sz="1500" dirty="0" err="1" smtClean="0"/>
              <a:t>to</a:t>
            </a:r>
            <a:r>
              <a:rPr lang="de-CH" sz="1500" dirty="0" smtClean="0"/>
              <a:t> </a:t>
            </a:r>
            <a:r>
              <a:rPr lang="de-CH" sz="1500" dirty="0" err="1" smtClean="0"/>
              <a:t>reuse</a:t>
            </a:r>
            <a:r>
              <a:rPr lang="de-CH" sz="1500" dirty="0" smtClean="0"/>
              <a:t> </a:t>
            </a:r>
            <a:r>
              <a:rPr lang="de-CH" sz="1500" dirty="0" err="1" smtClean="0"/>
              <a:t>existing</a:t>
            </a:r>
            <a:r>
              <a:rPr lang="de-CH" sz="1500" dirty="0" smtClean="0"/>
              <a:t> </a:t>
            </a:r>
            <a:r>
              <a:rPr lang="de-CH" sz="1500" dirty="0" err="1" smtClean="0"/>
              <a:t>injector</a:t>
            </a:r>
            <a:r>
              <a:rPr lang="de-CH" sz="1500" dirty="0" smtClean="0"/>
              <a:t> </a:t>
            </a:r>
            <a:r>
              <a:rPr lang="de-CH" sz="1500" dirty="0" err="1" smtClean="0"/>
              <a:t>complex</a:t>
            </a:r>
            <a:endParaRPr lang="de-CH" sz="1500" dirty="0" smtClean="0"/>
          </a:p>
          <a:p>
            <a:endParaRPr lang="de-CH" sz="1500" dirty="0" smtClean="0"/>
          </a:p>
          <a:p>
            <a:r>
              <a:rPr lang="de-CH" sz="1500" dirty="0" smtClean="0"/>
              <a:t>Small </a:t>
            </a:r>
            <a:r>
              <a:rPr lang="de-CH" sz="1500" dirty="0" err="1" smtClean="0"/>
              <a:t>dynamic</a:t>
            </a:r>
            <a:r>
              <a:rPr lang="de-CH" sz="1500" dirty="0" smtClean="0"/>
              <a:t> </a:t>
            </a:r>
            <a:r>
              <a:rPr lang="de-CH" sz="1500" dirty="0" err="1" smtClean="0"/>
              <a:t>aperture</a:t>
            </a:r>
            <a:r>
              <a:rPr lang="de-CH" sz="1500" dirty="0" smtClean="0"/>
              <a:t> </a:t>
            </a:r>
            <a:r>
              <a:rPr lang="de-CH" sz="1500" dirty="0" err="1" smtClean="0"/>
              <a:t>make</a:t>
            </a:r>
            <a:r>
              <a:rPr lang="de-CH" sz="1500" dirty="0" smtClean="0"/>
              <a:t> off-</a:t>
            </a:r>
            <a:r>
              <a:rPr lang="de-CH" sz="1500" dirty="0" err="1" smtClean="0"/>
              <a:t>axis</a:t>
            </a:r>
            <a:r>
              <a:rPr lang="de-CH" sz="1500" dirty="0" smtClean="0"/>
              <a:t> </a:t>
            </a:r>
            <a:r>
              <a:rPr lang="de-CH" sz="1500" dirty="0" err="1" smtClean="0"/>
              <a:t>injections</a:t>
            </a:r>
            <a:r>
              <a:rPr lang="de-CH" sz="1500" dirty="0" smtClean="0"/>
              <a:t> </a:t>
            </a:r>
            <a:r>
              <a:rPr lang="de-CH" sz="1500" dirty="0" err="1" smtClean="0"/>
              <a:t>challenging</a:t>
            </a:r>
            <a:endParaRPr lang="de-CH" sz="1500" dirty="0" smtClean="0"/>
          </a:p>
          <a:p>
            <a:endParaRPr lang="de-CH" sz="1500" dirty="0"/>
          </a:p>
          <a:p>
            <a:r>
              <a:rPr lang="de-CH" sz="1500" dirty="0" smtClean="0"/>
              <a:t>The </a:t>
            </a:r>
            <a:r>
              <a:rPr lang="de-CH" sz="1500" dirty="0" err="1" smtClean="0"/>
              <a:t>booster</a:t>
            </a:r>
            <a:r>
              <a:rPr lang="de-CH" sz="1500" dirty="0" smtClean="0"/>
              <a:t> </a:t>
            </a:r>
            <a:r>
              <a:rPr lang="de-CH" sz="1500" dirty="0" err="1" smtClean="0"/>
              <a:t>emittance</a:t>
            </a:r>
            <a:r>
              <a:rPr lang="de-CH" sz="1500" dirty="0" smtClean="0"/>
              <a:t> </a:t>
            </a:r>
            <a:r>
              <a:rPr lang="de-CH" sz="1500" dirty="0" err="1" smtClean="0"/>
              <a:t>can</a:t>
            </a:r>
            <a:r>
              <a:rPr lang="de-CH" sz="1500" dirty="0" smtClean="0"/>
              <a:t> </a:t>
            </a:r>
            <a:r>
              <a:rPr lang="de-CH" sz="1500" dirty="0" err="1" smtClean="0"/>
              <a:t>be</a:t>
            </a:r>
            <a:r>
              <a:rPr lang="de-CH" sz="1500" dirty="0" smtClean="0"/>
              <a:t> </a:t>
            </a:r>
            <a:r>
              <a:rPr lang="de-CH" sz="1500" dirty="0" err="1" smtClean="0"/>
              <a:t>redistributed</a:t>
            </a:r>
            <a:r>
              <a:rPr lang="de-CH" sz="1500" dirty="0" smtClean="0"/>
              <a:t> </a:t>
            </a:r>
            <a:r>
              <a:rPr lang="de-CH" sz="1500" dirty="0" err="1" smtClean="0"/>
              <a:t>through</a:t>
            </a:r>
            <a:r>
              <a:rPr lang="de-CH" sz="1500" dirty="0" smtClean="0"/>
              <a:t> </a:t>
            </a:r>
            <a:r>
              <a:rPr lang="de-CH" sz="1500" dirty="0" err="1" smtClean="0"/>
              <a:t>emittance</a:t>
            </a:r>
            <a:r>
              <a:rPr lang="de-CH" sz="1500" dirty="0" smtClean="0"/>
              <a:t> </a:t>
            </a:r>
            <a:r>
              <a:rPr lang="de-CH" sz="1500" dirty="0" err="1" smtClean="0"/>
              <a:t>exchange</a:t>
            </a:r>
            <a:r>
              <a:rPr lang="de-CH" sz="1500" dirty="0"/>
              <a:t> </a:t>
            </a:r>
            <a:r>
              <a:rPr lang="de-CH" sz="1500" dirty="0" err="1" smtClean="0"/>
              <a:t>by</a:t>
            </a:r>
            <a:r>
              <a:rPr lang="de-CH" sz="1500" dirty="0" smtClean="0"/>
              <a:t> </a:t>
            </a:r>
            <a:r>
              <a:rPr lang="de-CH" sz="1500" dirty="0" err="1" smtClean="0"/>
              <a:t>coupling</a:t>
            </a:r>
            <a:r>
              <a:rPr lang="de-CH" sz="1500" dirty="0" smtClean="0"/>
              <a:t> </a:t>
            </a:r>
            <a:r>
              <a:rPr lang="de-CH" sz="1500" dirty="0" err="1" smtClean="0"/>
              <a:t>resonance</a:t>
            </a:r>
            <a:r>
              <a:rPr lang="de-CH" sz="1500" dirty="0" smtClean="0"/>
              <a:t> </a:t>
            </a:r>
            <a:r>
              <a:rPr lang="de-CH" sz="1500" dirty="0" err="1" smtClean="0"/>
              <a:t>crossing</a:t>
            </a:r>
            <a:r>
              <a:rPr lang="de-CH" sz="1500" dirty="0" smtClean="0"/>
              <a:t> </a:t>
            </a:r>
            <a:r>
              <a:rPr lang="de-CH" sz="1500" dirty="0" err="1" smtClean="0"/>
              <a:t>before</a:t>
            </a:r>
            <a:r>
              <a:rPr lang="de-CH" sz="1500" dirty="0" smtClean="0"/>
              <a:t> </a:t>
            </a:r>
            <a:r>
              <a:rPr lang="de-CH" sz="1500" dirty="0" err="1" smtClean="0"/>
              <a:t>extraction</a:t>
            </a:r>
            <a:endParaRPr lang="de-CH" sz="1500" dirty="0" smtClean="0"/>
          </a:p>
          <a:p>
            <a:endParaRPr lang="de-CH" sz="1500" dirty="0"/>
          </a:p>
          <a:p>
            <a:r>
              <a:rPr lang="de-CH" sz="1500" dirty="0" smtClean="0"/>
              <a:t>A </a:t>
            </a:r>
            <a:r>
              <a:rPr lang="de-CH" sz="1500" dirty="0" err="1" smtClean="0"/>
              <a:t>factor</a:t>
            </a:r>
            <a:r>
              <a:rPr lang="de-CH" sz="1500" dirty="0" smtClean="0"/>
              <a:t> 4 (3.6) </a:t>
            </a:r>
            <a:r>
              <a:rPr lang="de-CH" sz="1500" dirty="0" err="1" smtClean="0"/>
              <a:t>decrease</a:t>
            </a:r>
            <a:r>
              <a:rPr lang="de-CH" sz="1500" dirty="0" smtClean="0"/>
              <a:t> (</a:t>
            </a:r>
            <a:r>
              <a:rPr lang="de-CH" sz="1500" dirty="0" err="1" smtClean="0"/>
              <a:t>increase</a:t>
            </a:r>
            <a:r>
              <a:rPr lang="de-CH" sz="1500" dirty="0" smtClean="0"/>
              <a:t>) in horizontal (</a:t>
            </a:r>
            <a:r>
              <a:rPr lang="de-CH" sz="1500" dirty="0" err="1" smtClean="0"/>
              <a:t>vertical</a:t>
            </a:r>
            <a:r>
              <a:rPr lang="de-CH" sz="1500" dirty="0" smtClean="0"/>
              <a:t>) </a:t>
            </a:r>
            <a:r>
              <a:rPr lang="de-CH" sz="1500" dirty="0" err="1" smtClean="0"/>
              <a:t>emittance</a:t>
            </a:r>
            <a:r>
              <a:rPr lang="de-CH" sz="1500" dirty="0" smtClean="0"/>
              <a:t> </a:t>
            </a:r>
            <a:r>
              <a:rPr lang="de-CH" sz="1500" dirty="0" err="1" smtClean="0"/>
              <a:t>achieved</a:t>
            </a:r>
            <a:r>
              <a:rPr lang="de-CH" sz="1500" dirty="0" smtClean="0"/>
              <a:t> in SLS </a:t>
            </a:r>
            <a:r>
              <a:rPr lang="de-CH" sz="1500" dirty="0" err="1" smtClean="0"/>
              <a:t>booster</a:t>
            </a:r>
            <a:endParaRPr lang="de-CH" sz="1500" dirty="0" smtClean="0"/>
          </a:p>
          <a:p>
            <a:pPr lvl="1"/>
            <a:r>
              <a:rPr lang="de-CH" sz="1500" dirty="0" smtClean="0"/>
              <a:t>Close </a:t>
            </a:r>
            <a:r>
              <a:rPr lang="de-CH" sz="1500" dirty="0" err="1" smtClean="0"/>
              <a:t>to</a:t>
            </a:r>
            <a:r>
              <a:rPr lang="de-CH" sz="1500" dirty="0" smtClean="0"/>
              <a:t> </a:t>
            </a:r>
            <a:r>
              <a:rPr lang="de-CH" sz="1500" dirty="0" err="1" smtClean="0"/>
              <a:t>full</a:t>
            </a:r>
            <a:r>
              <a:rPr lang="de-CH" sz="1500" dirty="0" smtClean="0"/>
              <a:t> </a:t>
            </a:r>
            <a:r>
              <a:rPr lang="de-CH" sz="1500" dirty="0" err="1" smtClean="0"/>
              <a:t>exchange</a:t>
            </a:r>
            <a:r>
              <a:rPr lang="de-CH" sz="1500" dirty="0" smtClean="0"/>
              <a:t>!</a:t>
            </a:r>
            <a:endParaRPr lang="de-CH" sz="1500" dirty="0"/>
          </a:p>
          <a:p>
            <a:pPr lvl="1"/>
            <a:r>
              <a:rPr lang="de-CH" sz="1500" dirty="0" smtClean="0"/>
              <a:t>Can </a:t>
            </a:r>
            <a:r>
              <a:rPr lang="de-CH" sz="1500" dirty="0" err="1" smtClean="0"/>
              <a:t>be</a:t>
            </a:r>
            <a:r>
              <a:rPr lang="de-CH" sz="1500" dirty="0" smtClean="0"/>
              <a:t> </a:t>
            </a:r>
            <a:r>
              <a:rPr lang="de-CH" sz="1500" dirty="0" err="1" smtClean="0"/>
              <a:t>useful</a:t>
            </a:r>
            <a:r>
              <a:rPr lang="de-CH" sz="1500" dirty="0" smtClean="0"/>
              <a:t> </a:t>
            </a:r>
            <a:r>
              <a:rPr lang="de-CH" sz="1500" dirty="0" err="1" smtClean="0"/>
              <a:t>for</a:t>
            </a:r>
            <a:r>
              <a:rPr lang="de-CH" sz="1500" dirty="0" smtClean="0"/>
              <a:t> </a:t>
            </a:r>
            <a:r>
              <a:rPr lang="de-CH" sz="1500" dirty="0" err="1" smtClean="0"/>
              <a:t>other</a:t>
            </a:r>
            <a:r>
              <a:rPr lang="de-CH" sz="1500" dirty="0" smtClean="0"/>
              <a:t> </a:t>
            </a:r>
            <a:r>
              <a:rPr lang="de-CH" sz="1500" dirty="0" err="1" smtClean="0"/>
              <a:t>existing</a:t>
            </a:r>
            <a:r>
              <a:rPr lang="de-CH" sz="1500" dirty="0" smtClean="0"/>
              <a:t> </a:t>
            </a:r>
            <a:r>
              <a:rPr lang="de-CH" sz="1500" dirty="0" err="1" smtClean="0"/>
              <a:t>and</a:t>
            </a:r>
            <a:r>
              <a:rPr lang="de-CH" sz="1500" dirty="0" smtClean="0"/>
              <a:t> </a:t>
            </a:r>
            <a:r>
              <a:rPr lang="de-CH" sz="1500" dirty="0" err="1" smtClean="0"/>
              <a:t>future</a:t>
            </a:r>
            <a:r>
              <a:rPr lang="de-CH" sz="1500" dirty="0" smtClean="0"/>
              <a:t> </a:t>
            </a:r>
            <a:r>
              <a:rPr lang="de-CH" sz="1500" dirty="0" err="1" smtClean="0"/>
              <a:t>facilities</a:t>
            </a:r>
            <a:r>
              <a:rPr lang="de-CH" sz="1500" dirty="0" smtClean="0"/>
              <a:t> </a:t>
            </a:r>
            <a:r>
              <a:rPr lang="de-CH" sz="1500" dirty="0" err="1" smtClean="0"/>
              <a:t>and</a:t>
            </a:r>
            <a:r>
              <a:rPr lang="de-CH" sz="1500" dirty="0" smtClean="0"/>
              <a:t> (</a:t>
            </a:r>
            <a:r>
              <a:rPr lang="de-CH" sz="1500" dirty="0" err="1" smtClean="0"/>
              <a:t>almost</a:t>
            </a:r>
            <a:r>
              <a:rPr lang="de-CH" sz="1500" dirty="0" smtClean="0"/>
              <a:t>) </a:t>
            </a:r>
            <a:r>
              <a:rPr lang="de-CH" sz="1500" dirty="0" err="1" smtClean="0"/>
              <a:t>immediately</a:t>
            </a:r>
            <a:r>
              <a:rPr lang="de-CH" sz="1500" dirty="0" smtClean="0"/>
              <a:t> </a:t>
            </a:r>
            <a:r>
              <a:rPr lang="de-CH" sz="1500" dirty="0" err="1" smtClean="0"/>
              <a:t>applied</a:t>
            </a:r>
            <a:endParaRPr lang="de-CH" sz="1500" dirty="0"/>
          </a:p>
          <a:p>
            <a:pPr marL="0" indent="0">
              <a:buNone/>
            </a:pPr>
            <a:endParaRPr lang="de-CH" sz="1500" dirty="0" smtClean="0"/>
          </a:p>
        </p:txBody>
      </p:sp>
    </p:spTree>
    <p:extLst>
      <p:ext uri="{BB962C8B-B14F-4D97-AF65-F5344CB8AC3E}">
        <p14:creationId xmlns:p14="http://schemas.microsoft.com/office/powerpoint/2010/main" val="5946716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4176960" cy="4183379"/>
          </a:xfrm>
        </p:spPr>
        <p:txBody>
          <a:bodyPr tIns="108000"/>
          <a:lstStyle/>
          <a:p>
            <a:endParaRPr lang="de-CH" sz="1500" dirty="0" smtClean="0"/>
          </a:p>
          <a:p>
            <a:endParaRPr lang="de-CH" sz="1500" dirty="0"/>
          </a:p>
          <a:p>
            <a:endParaRPr lang="de-CH" sz="1500" dirty="0" smtClean="0"/>
          </a:p>
          <a:p>
            <a:endParaRPr lang="de-CH" sz="1500" dirty="0"/>
          </a:p>
          <a:p>
            <a:endParaRPr lang="de-CH" sz="1500" dirty="0" smtClean="0"/>
          </a:p>
          <a:p>
            <a:endParaRPr lang="de-CH" sz="1500" dirty="0"/>
          </a:p>
          <a:p>
            <a:endParaRPr lang="de-CH" sz="1500" dirty="0" smtClean="0"/>
          </a:p>
          <a:p>
            <a:pPr marL="0" indent="0">
              <a:buNone/>
            </a:pPr>
            <a:r>
              <a:rPr lang="de-CH" sz="2500" dirty="0" smtClean="0"/>
              <a:t>  </a:t>
            </a:r>
            <a:r>
              <a:rPr lang="de-CH" sz="2500" dirty="0" err="1" smtClean="0"/>
              <a:t>Thank</a:t>
            </a:r>
            <a:r>
              <a:rPr lang="de-CH" sz="2500" dirty="0" smtClean="0"/>
              <a:t> </a:t>
            </a:r>
            <a:r>
              <a:rPr lang="de-CH" sz="2500" dirty="0" err="1" smtClean="0"/>
              <a:t>you</a:t>
            </a:r>
            <a:r>
              <a:rPr lang="de-CH" sz="2500" dirty="0" smtClean="0"/>
              <a:t> </a:t>
            </a:r>
            <a:r>
              <a:rPr lang="de-CH" sz="2500" dirty="0" err="1" smtClean="0"/>
              <a:t>for</a:t>
            </a:r>
            <a:r>
              <a:rPr lang="de-CH" sz="2500" dirty="0" smtClean="0"/>
              <a:t> </a:t>
            </a:r>
            <a:r>
              <a:rPr lang="de-CH" sz="2500" dirty="0" err="1" smtClean="0"/>
              <a:t>your</a:t>
            </a:r>
            <a:r>
              <a:rPr lang="de-CH" sz="2500" dirty="0" smtClean="0"/>
              <a:t> </a:t>
            </a:r>
            <a:r>
              <a:rPr lang="de-CH" sz="2500" dirty="0" err="1" smtClean="0"/>
              <a:t>attention</a:t>
            </a:r>
            <a:r>
              <a:rPr lang="de-CH" sz="2500" dirty="0" smtClean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299145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slides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437248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0" y="1006082"/>
                <a:ext cx="4486967" cy="3509963"/>
              </a:xfrm>
            </p:spPr>
            <p:txBody>
              <a:bodyPr/>
              <a:lstStyle/>
              <a:p>
                <a:r>
                  <a:rPr lang="en-US" sz="1400" dirty="0" smtClean="0"/>
                  <a:t>Best exchange for the crossing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𝑄𝐹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=98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→95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US" sz="1400" dirty="0" smtClean="0"/>
                  <a:t> with a “crossing time” of ≈2200 turns. </a:t>
                </a:r>
              </a:p>
              <a:p>
                <a:endParaRPr lang="en-US" sz="1400" dirty="0"/>
              </a:p>
              <a:p>
                <a:r>
                  <a:rPr lang="en-US" sz="1400" dirty="0" smtClean="0"/>
                  <a:t>Small machine coupling: Longer crossing time needed</a:t>
                </a:r>
              </a:p>
              <a:p>
                <a:pPr lvl="1">
                  <a:buFont typeface="Wingdings" panose="05000000000000000000" pitchFamily="2" charset="2"/>
                  <a:buChar char="è"/>
                </a:pPr>
                <a:r>
                  <a:rPr lang="en-US" sz="1400" dirty="0" smtClean="0">
                    <a:sym typeface="Wingdings" panose="05000000000000000000" pitchFamily="2" charset="2"/>
                  </a:rPr>
                  <a:t>Radiation damping becomes important</a:t>
                </a:r>
              </a:p>
              <a:p>
                <a:pPr lvl="2">
                  <a:buFont typeface="Wingdings" panose="05000000000000000000" pitchFamily="2" charset="2"/>
                  <a:buChar char="è"/>
                </a:pPr>
                <a:r>
                  <a:rPr lang="en-US" sz="1400" dirty="0" smtClean="0">
                    <a:sym typeface="Wingdings" panose="05000000000000000000" pitchFamily="2" charset="2"/>
                  </a:rPr>
                  <a:t>Additional coupling needed </a:t>
                </a:r>
              </a:p>
              <a:p>
                <a:pPr lvl="3">
                  <a:buFont typeface="Wingdings" panose="05000000000000000000" pitchFamily="2" charset="2"/>
                  <a:buChar char="è"/>
                </a:pPr>
                <a:r>
                  <a:rPr lang="en-US" sz="1400" dirty="0" smtClean="0">
                    <a:sym typeface="Wingdings" panose="05000000000000000000" pitchFamily="2" charset="2"/>
                  </a:rPr>
                  <a:t>Additional skew quadrupole needed</a:t>
                </a:r>
              </a:p>
              <a:p>
                <a:pPr lvl="3">
                  <a:buFont typeface="Wingdings" panose="05000000000000000000" pitchFamily="2" charset="2"/>
                  <a:buChar char="è"/>
                </a:pPr>
                <a:endParaRPr lang="en-US" sz="1400" dirty="0">
                  <a:sym typeface="Wingdings" panose="05000000000000000000" pitchFamily="2" charset="2"/>
                </a:endParaRPr>
              </a:p>
              <a:p>
                <a:pPr lvl="3">
                  <a:buFont typeface="Wingdings" panose="05000000000000000000" pitchFamily="2" charset="2"/>
                  <a:buChar char="è"/>
                </a:pPr>
                <a:endParaRPr lang="en-US" sz="1400" dirty="0" smtClean="0">
                  <a:sym typeface="Wingdings" panose="05000000000000000000" pitchFamily="2" charset="2"/>
                </a:endParaRPr>
              </a:p>
              <a:p>
                <a:pPr marL="539723" lvl="3" indent="0">
                  <a:buNone/>
                </a:pPr>
                <a:endParaRPr lang="en-US" sz="1400" dirty="0" smtClean="0">
                  <a:sym typeface="Wingdings" panose="05000000000000000000" pitchFamily="2" charset="2"/>
                </a:endParaRPr>
              </a:p>
              <a:p>
                <a:pPr lvl="1">
                  <a:buFont typeface="Wingdings" panose="05000000000000000000" pitchFamily="2" charset="2"/>
                  <a:buChar char="è"/>
                </a:pPr>
                <a:endParaRPr lang="en-US" sz="1400" dirty="0" smtClean="0"/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0" y="1006082"/>
                <a:ext cx="4486967" cy="3509963"/>
              </a:xfrm>
              <a:blipFill>
                <a:blip r:embed="rId2"/>
                <a:stretch>
                  <a:fillRect l="-2174" t="-8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Crossing</a:t>
            </a:r>
            <a:r>
              <a:rPr lang="de-CH" dirty="0" smtClean="0"/>
              <a:t> </a:t>
            </a:r>
            <a:r>
              <a:rPr lang="de-CH" dirty="0" err="1" smtClean="0"/>
              <a:t>speed</a:t>
            </a:r>
            <a:r>
              <a:rPr lang="de-CH" dirty="0" smtClean="0"/>
              <a:t> </a:t>
            </a:r>
            <a:r>
              <a:rPr lang="de-CH" dirty="0" err="1" smtClean="0"/>
              <a:t>dependency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967" y="771550"/>
            <a:ext cx="3236323" cy="2157549"/>
          </a:xfrm>
          <a:prstGeom prst="rect">
            <a:avLst/>
          </a:prstGeom>
        </p:spPr>
      </p:pic>
      <p:sp>
        <p:nvSpPr>
          <p:cNvPr id="8" name="Left Brace 7"/>
          <p:cNvSpPr/>
          <p:nvPr/>
        </p:nvSpPr>
        <p:spPr bwMode="auto">
          <a:xfrm rot="16200000">
            <a:off x="5908675" y="2797886"/>
            <a:ext cx="278978" cy="360040"/>
          </a:xfrm>
          <a:prstGeom prst="leftBrac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5301604" y="3625469"/>
            <a:ext cx="149312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000" dirty="0" smtClean="0">
                <a:solidFill>
                  <a:srgbClr val="000000"/>
                </a:solidFill>
                <a:latin typeface="Calibri"/>
              </a:rPr>
              <a:t>Power supply can’t follow</a:t>
            </a:r>
          </a:p>
        </p:txBody>
      </p:sp>
    </p:spTree>
    <p:extLst>
      <p:ext uri="{BB962C8B-B14F-4D97-AF65-F5344CB8AC3E}">
        <p14:creationId xmlns:p14="http://schemas.microsoft.com/office/powerpoint/2010/main" val="7538118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5" y="555526"/>
            <a:ext cx="3601130" cy="4477406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Crossing</a:t>
            </a:r>
            <a:r>
              <a:rPr lang="de-CH" dirty="0" smtClean="0"/>
              <a:t> </a:t>
            </a:r>
            <a:r>
              <a:rPr lang="de-CH" dirty="0" err="1" smtClean="0"/>
              <a:t>speed</a:t>
            </a:r>
            <a:r>
              <a:rPr lang="de-CH" dirty="0" smtClean="0"/>
              <a:t> </a:t>
            </a:r>
            <a:r>
              <a:rPr lang="de-CH" dirty="0" err="1" smtClean="0"/>
              <a:t>dependency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sp>
        <p:nvSpPr>
          <p:cNvPr id="10" name="Content Placeholder 10"/>
          <p:cNvSpPr txBox="1">
            <a:spLocks/>
          </p:cNvSpPr>
          <p:nvPr/>
        </p:nvSpPr>
        <p:spPr>
          <a:xfrm>
            <a:off x="1043001" y="1006082"/>
            <a:ext cx="4249080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400" dirty="0" smtClean="0"/>
              <a:t>Consequences of low coupling: mismatch of emittance</a:t>
            </a:r>
          </a:p>
          <a:p>
            <a:pPr lvl="1"/>
            <a:r>
              <a:rPr lang="en-US" sz="1400" dirty="0" smtClean="0"/>
              <a:t>If coupling is small, then a longer crossing time is needed to do a proper emittance exchange without mismatch of the emittance.</a:t>
            </a:r>
          </a:p>
          <a:p>
            <a:pPr lvl="1"/>
            <a:r>
              <a:rPr lang="en-US" sz="1400" dirty="0" smtClean="0"/>
              <a:t>If crossing time is too short, the emittance exchange becomes </a:t>
            </a:r>
            <a:r>
              <a:rPr lang="en-US" sz="1400" dirty="0" err="1" smtClean="0"/>
              <a:t>nonadiabatic</a:t>
            </a:r>
            <a:r>
              <a:rPr lang="en-US" sz="1400" dirty="0" smtClean="0"/>
              <a:t>.</a:t>
            </a:r>
          </a:p>
          <a:p>
            <a:pPr marL="177790" lvl="1" indent="0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If crossing time is too long, radiation damping &amp; quantum excitation will play a role.</a:t>
            </a:r>
          </a:p>
          <a:p>
            <a:pPr marL="177790" lvl="1" indent="0">
              <a:buNone/>
            </a:pPr>
            <a:endParaRPr lang="en-US" sz="1400" dirty="0" smtClean="0"/>
          </a:p>
          <a:p>
            <a:pPr lvl="1"/>
            <a:r>
              <a:rPr lang="en-US" sz="1400" dirty="0" smtClean="0"/>
              <a:t>Skew quadrupoles might be needed if coupling is too small.</a:t>
            </a:r>
          </a:p>
        </p:txBody>
      </p:sp>
    </p:spTree>
    <p:extLst>
      <p:ext uri="{BB962C8B-B14F-4D97-AF65-F5344CB8AC3E}">
        <p14:creationId xmlns:p14="http://schemas.microsoft.com/office/powerpoint/2010/main" val="417070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1" y="1006082"/>
                <a:ext cx="3817032" cy="3509963"/>
              </a:xfrm>
            </p:spPr>
            <p:txBody>
              <a:bodyPr/>
              <a:lstStyle/>
              <a:p>
                <a:r>
                  <a:rPr lang="en-US" dirty="0" smtClean="0"/>
                  <a:t>Movie of measured beam profile</a:t>
                </a:r>
              </a:p>
              <a:p>
                <a:pPr lvl="1"/>
                <a:r>
                  <a:rPr lang="en-US" dirty="0" smtClean="0"/>
                  <a:t>Emittance exchange is not very visible due to large dispersion at OTR monitor</a:t>
                </a:r>
              </a:p>
              <a:p>
                <a:pPr marL="177790" lvl="1" indent="0">
                  <a:buNone/>
                </a:pPr>
                <a:r>
                  <a:rPr lang="en-US" dirty="0" smtClean="0"/>
                  <a:t>   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)≈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0.1, 0.1</m:t>
                        </m:r>
                      </m:e>
                    </m:d>
                  </m:oMath>
                </a14:m>
                <a:r>
                  <a:rPr lang="en-US" dirty="0" smtClean="0"/>
                  <a:t> m measured</a:t>
                </a:r>
              </a:p>
              <a:p>
                <a:pPr marL="177790" lvl="1" indent="0">
                  <a:buNone/>
                </a:pPr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1" y="1006082"/>
                <a:ext cx="3817032" cy="3509963"/>
              </a:xfrm>
              <a:blipFill>
                <a:blip r:embed="rId3"/>
                <a:stretch>
                  <a:fillRect l="-3195" t="-1563" r="-1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432" y="195486"/>
            <a:ext cx="3848584" cy="244598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661989"/>
            <a:ext cx="5173962" cy="2453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38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757955"/>
            <a:ext cx="3776776" cy="23965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0" y="1006082"/>
                <a:ext cx="7993496" cy="3509963"/>
              </a:xfrm>
            </p:spPr>
            <p:txBody>
              <a:bodyPr/>
              <a:lstStyle/>
              <a:p>
                <a:r>
                  <a:rPr lang="de-DE" sz="1400" dirty="0" smtClean="0">
                    <a:solidFill>
                      <a:srgbClr val="010000"/>
                    </a:solidFill>
                  </a:rPr>
                  <a:t>The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new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generation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storage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ring-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based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light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sources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are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based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on Multi-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Bend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Achromat (MBA)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lattices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with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very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strong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focusing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and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low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dispersion</a:t>
                </a:r>
                <a:r>
                  <a:rPr lang="de-DE" sz="1400" dirty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achieving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&lt; 250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pm∙rad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horizontal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emittance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. </a:t>
                </a: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  <a:p>
                <a:r>
                  <a:rPr lang="de-DE" sz="1400" dirty="0" smtClean="0">
                    <a:solidFill>
                      <a:srgbClr val="010000"/>
                    </a:solidFill>
                  </a:rPr>
                  <a:t>A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common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consequence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a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rather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limited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dynamic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aperture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typically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~5-10 mm.</a:t>
                </a:r>
              </a:p>
              <a:p>
                <a:pPr lvl="1"/>
                <a:r>
                  <a:rPr lang="de-DE" sz="1400" dirty="0" smtClean="0">
                    <a:solidFill>
                      <a:srgbClr val="010000"/>
                    </a:solidFill>
                  </a:rPr>
                  <a:t>SLS 2.0 CDR: </a:t>
                </a:r>
                <a:r>
                  <a:rPr lang="de-DE" sz="1400" b="1" dirty="0" smtClean="0">
                    <a:solidFill>
                      <a:srgbClr val="010000"/>
                    </a:solidFill>
                  </a:rPr>
                  <a:t>5 mm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dynamic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aperture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when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including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errors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for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=3.5</m:t>
                    </m:r>
                  </m:oMath>
                </a14:m>
                <a:r>
                  <a:rPr lang="de-DE" sz="1400" dirty="0" smtClean="0">
                    <a:solidFill>
                      <a:srgbClr val="010000"/>
                    </a:solidFill>
                  </a:rPr>
                  <a:t>m</a:t>
                </a:r>
              </a:p>
              <a:p>
                <a:pPr lvl="1"/>
                <a:endParaRPr lang="de-DE" sz="1400" dirty="0">
                  <a:solidFill>
                    <a:srgbClr val="010000"/>
                  </a:solidFill>
                </a:endParaRPr>
              </a:p>
              <a:p>
                <a:r>
                  <a:rPr lang="de-DE" sz="1400" dirty="0" err="1" smtClean="0">
                    <a:solidFill>
                      <a:srgbClr val="010000"/>
                    </a:solidFill>
                  </a:rPr>
                  <a:t>Existing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3th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generation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storage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ring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often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inject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using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horizontal off-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axis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injections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lvl="1"/>
                <a:r>
                  <a:rPr lang="de-DE" sz="1400" dirty="0" smtClean="0">
                    <a:solidFill>
                      <a:srgbClr val="010000"/>
                    </a:solidFill>
                  </a:rPr>
                  <a:t>Low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dynamic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aperture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new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rings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makes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challenging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! </a:t>
                </a:r>
              </a:p>
              <a:p>
                <a:pPr lvl="1"/>
                <a:r>
                  <a:rPr lang="de-DE" sz="1400" dirty="0" smtClean="0">
                    <a:solidFill>
                      <a:srgbClr val="010000"/>
                    </a:solidFill>
                  </a:rPr>
                  <a:t>Upgrade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projects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often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reuse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injector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complex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!</a:t>
                </a:r>
                <a:br>
                  <a:rPr lang="de-DE" sz="1400" dirty="0" smtClean="0">
                    <a:solidFill>
                      <a:srgbClr val="010000"/>
                    </a:solidFill>
                  </a:rPr>
                </a:br>
                <a:r>
                  <a:rPr lang="de-DE" sz="1400" dirty="0" smtClean="0">
                    <a:solidFill>
                      <a:srgbClr val="010000"/>
                    </a:solidFill>
                  </a:rPr>
                  <a:t>(Boosters w.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&gt;50</m:t>
                    </m:r>
                  </m:oMath>
                </a14:m>
                <a:r>
                  <a:rPr lang="de-DE" sz="1400" dirty="0" err="1" smtClean="0">
                    <a:solidFill>
                      <a:srgbClr val="010000"/>
                    </a:solidFill>
                  </a:rPr>
                  <a:t>nm∙rad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)</a:t>
                </a:r>
              </a:p>
              <a:p>
                <a:pPr marL="177790" lvl="1" indent="0">
                  <a:buNone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r>
                  <a:rPr lang="de-DE" sz="1400" dirty="0" smtClean="0">
                    <a:solidFill>
                      <a:srgbClr val="010000"/>
                    </a:solidFill>
                  </a:rPr>
                  <a:t>New on-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axis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injection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schemes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under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development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</a:p>
              <a:p>
                <a:pPr lvl="1"/>
                <a:r>
                  <a:rPr lang="de-DE" sz="1400" dirty="0" smtClean="0">
                    <a:solidFill>
                      <a:srgbClr val="010000"/>
                    </a:solidFill>
                  </a:rPr>
                  <a:t>Technology not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mature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yet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…</a:t>
                </a:r>
              </a:p>
              <a:p>
                <a:pPr lvl="1"/>
                <a:r>
                  <a:rPr lang="de-DE" sz="1400" dirty="0" smtClean="0">
                    <a:solidFill>
                      <a:srgbClr val="010000"/>
                    </a:solidFill>
                  </a:rPr>
                  <a:t>Off-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axis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still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pursued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a „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safe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“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choice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:</a:t>
                </a:r>
                <a:br>
                  <a:rPr lang="de-DE" sz="1400" dirty="0" smtClean="0">
                    <a:solidFill>
                      <a:srgbClr val="010000"/>
                    </a:solidFill>
                  </a:rPr>
                </a:br>
                <a:r>
                  <a:rPr lang="de-DE" sz="1400" dirty="0" err="1" smtClean="0">
                    <a:solidFill>
                      <a:srgbClr val="010000"/>
                    </a:solidFill>
                  </a:rPr>
                  <a:t>we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know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how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to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do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it!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0" y="1006082"/>
                <a:ext cx="7993496" cy="3509963"/>
              </a:xfrm>
              <a:blipFill>
                <a:blip r:embed="rId3"/>
                <a:stretch>
                  <a:fillRect l="-1220" t="-1215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9548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6625344" cy="3509963"/>
          </a:xfrm>
        </p:spPr>
        <p:txBody>
          <a:bodyPr/>
          <a:lstStyle/>
          <a:p>
            <a:r>
              <a:rPr lang="de-DE" sz="1400" dirty="0" err="1" smtClean="0">
                <a:solidFill>
                  <a:srgbClr val="010000"/>
                </a:solidFill>
              </a:rPr>
              <a:t>Several</a:t>
            </a:r>
            <a:r>
              <a:rPr lang="de-DE" sz="1400" dirty="0" smtClean="0">
                <a:solidFill>
                  <a:srgbClr val="010000"/>
                </a:solidFill>
              </a:rPr>
              <a:t> tricks </a:t>
            </a:r>
            <a:r>
              <a:rPr lang="de-DE" sz="1400" dirty="0" err="1" smtClean="0">
                <a:solidFill>
                  <a:srgbClr val="010000"/>
                </a:solidFill>
              </a:rPr>
              <a:t>can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be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used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to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improve</a:t>
            </a:r>
            <a:r>
              <a:rPr lang="de-DE" sz="1400" dirty="0" smtClean="0">
                <a:solidFill>
                  <a:srgbClr val="010000"/>
                </a:solidFill>
              </a:rPr>
              <a:t> off-</a:t>
            </a:r>
            <a:r>
              <a:rPr lang="de-DE" sz="1400" dirty="0" err="1" smtClean="0">
                <a:solidFill>
                  <a:srgbClr val="010000"/>
                </a:solidFill>
              </a:rPr>
              <a:t>axis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injection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efficiency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or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give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safety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margin</a:t>
            </a:r>
            <a:endParaRPr lang="de-DE" sz="1400" dirty="0" smtClean="0">
              <a:solidFill>
                <a:srgbClr val="010000"/>
              </a:solidFill>
            </a:endParaRPr>
          </a:p>
          <a:p>
            <a:pPr lvl="1"/>
            <a:r>
              <a:rPr lang="de-DE" sz="1400" dirty="0">
                <a:solidFill>
                  <a:srgbClr val="010000"/>
                </a:solidFill>
              </a:rPr>
              <a:t>High-</a:t>
            </a:r>
            <a:r>
              <a:rPr lang="el-GR" sz="1400" dirty="0">
                <a:solidFill>
                  <a:srgbClr val="010000"/>
                </a:solidFill>
              </a:rPr>
              <a:t>β</a:t>
            </a:r>
            <a:r>
              <a:rPr lang="en-US" sz="1400" dirty="0">
                <a:solidFill>
                  <a:srgbClr val="010000"/>
                </a:solidFill>
              </a:rPr>
              <a:t> region for injection</a:t>
            </a:r>
          </a:p>
          <a:p>
            <a:pPr lvl="1"/>
            <a:r>
              <a:rPr lang="de-DE" sz="1400" dirty="0" smtClean="0">
                <a:solidFill>
                  <a:srgbClr val="010000"/>
                </a:solidFill>
              </a:rPr>
              <a:t>„Anti-</a:t>
            </a:r>
            <a:r>
              <a:rPr lang="de-DE" sz="1400" dirty="0" err="1" smtClean="0">
                <a:solidFill>
                  <a:srgbClr val="010000"/>
                </a:solidFill>
              </a:rPr>
              <a:t>septum</a:t>
            </a:r>
            <a:r>
              <a:rPr lang="de-DE" sz="1400" dirty="0" smtClean="0">
                <a:solidFill>
                  <a:srgbClr val="010000"/>
                </a:solidFill>
              </a:rPr>
              <a:t>“</a:t>
            </a:r>
          </a:p>
          <a:p>
            <a:pPr lvl="1"/>
            <a:r>
              <a:rPr lang="de-DE" sz="1400" b="1" dirty="0" smtClean="0">
                <a:solidFill>
                  <a:srgbClr val="010000"/>
                </a:solidFill>
              </a:rPr>
              <a:t>See </a:t>
            </a:r>
            <a:r>
              <a:rPr lang="de-DE" sz="1400" b="1" dirty="0" err="1" smtClean="0">
                <a:solidFill>
                  <a:srgbClr val="010000"/>
                </a:solidFill>
              </a:rPr>
              <a:t>previous</a:t>
            </a:r>
            <a:r>
              <a:rPr lang="de-DE" sz="1400" b="1" dirty="0" smtClean="0">
                <a:solidFill>
                  <a:srgbClr val="010000"/>
                </a:solidFill>
              </a:rPr>
              <a:t> </a:t>
            </a:r>
            <a:r>
              <a:rPr lang="de-DE" sz="1400" b="1" dirty="0" err="1" smtClean="0">
                <a:solidFill>
                  <a:srgbClr val="010000"/>
                </a:solidFill>
              </a:rPr>
              <a:t>talk</a:t>
            </a:r>
            <a:r>
              <a:rPr lang="de-DE" sz="1400" b="1" dirty="0" smtClean="0">
                <a:solidFill>
                  <a:srgbClr val="010000"/>
                </a:solidFill>
              </a:rPr>
              <a:t> </a:t>
            </a:r>
            <a:r>
              <a:rPr lang="de-DE" sz="1400" b="1" dirty="0" err="1" smtClean="0">
                <a:solidFill>
                  <a:srgbClr val="010000"/>
                </a:solidFill>
              </a:rPr>
              <a:t>by</a:t>
            </a:r>
            <a:r>
              <a:rPr lang="de-DE" sz="1400" b="1" dirty="0" smtClean="0">
                <a:solidFill>
                  <a:srgbClr val="010000"/>
                </a:solidFill>
              </a:rPr>
              <a:t> M. Aiba</a:t>
            </a:r>
            <a:endParaRPr lang="de-DE" sz="1400" dirty="0" smtClean="0">
              <a:solidFill>
                <a:srgbClr val="010000"/>
              </a:solidFill>
            </a:endParaRPr>
          </a:p>
          <a:p>
            <a:pPr lvl="1"/>
            <a:endParaRPr lang="de-DE" sz="1400" dirty="0">
              <a:solidFill>
                <a:srgbClr val="010000"/>
              </a:solidFill>
            </a:endParaRPr>
          </a:p>
          <a:p>
            <a:r>
              <a:rPr lang="de-DE" sz="1400" dirty="0" smtClean="0">
                <a:solidFill>
                  <a:srgbClr val="010000"/>
                </a:solidFill>
              </a:rPr>
              <a:t>Booster </a:t>
            </a:r>
            <a:r>
              <a:rPr lang="de-DE" sz="1400" dirty="0" err="1" smtClean="0">
                <a:solidFill>
                  <a:srgbClr val="010000"/>
                </a:solidFill>
              </a:rPr>
              <a:t>and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transfer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line</a:t>
            </a:r>
            <a:r>
              <a:rPr lang="de-DE" sz="1400" dirty="0" smtClean="0">
                <a:solidFill>
                  <a:srgbClr val="010000"/>
                </a:solidFill>
              </a:rPr>
              <a:t> initiatives</a:t>
            </a:r>
          </a:p>
          <a:p>
            <a:pPr lvl="1"/>
            <a:r>
              <a:rPr lang="de-DE" sz="1400" dirty="0" err="1" smtClean="0">
                <a:solidFill>
                  <a:srgbClr val="010000"/>
                </a:solidFill>
              </a:rPr>
              <a:t>Reduction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or</a:t>
            </a:r>
            <a:r>
              <a:rPr lang="de-DE" sz="1400" dirty="0" smtClean="0">
                <a:solidFill>
                  <a:srgbClr val="010000"/>
                </a:solidFill>
              </a:rPr>
              <a:t> Redistribution </a:t>
            </a:r>
            <a:r>
              <a:rPr lang="de-DE" sz="1400" dirty="0" err="1" smtClean="0">
                <a:solidFill>
                  <a:srgbClr val="010000"/>
                </a:solidFill>
              </a:rPr>
              <a:t>of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booster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emittances</a:t>
            </a:r>
            <a:endParaRPr lang="de-DE" sz="1400" dirty="0" smtClean="0">
              <a:solidFill>
                <a:srgbClr val="010000"/>
              </a:solidFill>
            </a:endParaRPr>
          </a:p>
          <a:p>
            <a:pPr lvl="1"/>
            <a:endParaRPr lang="de-DE" sz="1400" dirty="0">
              <a:solidFill>
                <a:srgbClr val="010000"/>
              </a:solidFill>
            </a:endParaRPr>
          </a:p>
          <a:p>
            <a:pPr lvl="1"/>
            <a:endParaRPr lang="de-DE" sz="140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grpSp>
        <p:nvGrpSpPr>
          <p:cNvPr id="13" name="Group 12"/>
          <p:cNvGrpSpPr/>
          <p:nvPr/>
        </p:nvGrpSpPr>
        <p:grpSpPr>
          <a:xfrm>
            <a:off x="179512" y="2752044"/>
            <a:ext cx="7794239" cy="1995686"/>
            <a:chOff x="1292694" y="4068028"/>
            <a:chExt cx="8424936" cy="2243872"/>
          </a:xfrm>
        </p:grpSpPr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694" y="4090781"/>
              <a:ext cx="8424936" cy="2221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2379306" y="4090781"/>
              <a:ext cx="13131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9900"/>
                  </a:solidFill>
                </a:rPr>
                <a:t>B</a:t>
              </a:r>
              <a:r>
                <a:rPr lang="en-US" sz="2400" dirty="0" smtClean="0">
                  <a:solidFill>
                    <a:srgbClr val="009900"/>
                  </a:solidFill>
                </a:rPr>
                <a:t>ump on</a:t>
              </a:r>
              <a:endParaRPr lang="en-US" sz="2400" dirty="0">
                <a:solidFill>
                  <a:srgbClr val="0099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665167" y="4068028"/>
              <a:ext cx="13374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009900"/>
                  </a:solidFill>
                </a:rPr>
                <a:t>B</a:t>
              </a:r>
              <a:r>
                <a:rPr lang="en-US" sz="2400" dirty="0" smtClean="0">
                  <a:solidFill>
                    <a:srgbClr val="009900"/>
                  </a:solidFill>
                </a:rPr>
                <a:t>ump off</a:t>
              </a:r>
              <a:endParaRPr lang="en-US" sz="2400" dirty="0">
                <a:solidFill>
                  <a:srgbClr val="009900"/>
                </a:solidFill>
              </a:endParaRPr>
            </a:p>
          </p:txBody>
        </p:sp>
      </p:grpSp>
      <p:sp>
        <p:nvSpPr>
          <p:cNvPr id="17" name="Right Arrow 16"/>
          <p:cNvSpPr/>
          <p:nvPr/>
        </p:nvSpPr>
        <p:spPr>
          <a:xfrm>
            <a:off x="4901696" y="4640882"/>
            <a:ext cx="1614520" cy="194565"/>
          </a:xfrm>
          <a:prstGeom prst="rightArrow">
            <a:avLst/>
          </a:prstGeom>
          <a:solidFill>
            <a:srgbClr val="99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542087" y="4512810"/>
            <a:ext cx="2072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9933FF"/>
                </a:solidFill>
                <a:latin typeface="+mn-lt"/>
              </a:rPr>
              <a:t>Aperture required</a:t>
            </a:r>
            <a:endParaRPr lang="en-US" sz="2000" dirty="0">
              <a:solidFill>
                <a:srgbClr val="9933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17356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2643758"/>
            <a:ext cx="8206312" cy="2571750"/>
          </a:xfrm>
          <a:prstGeom prst="rect">
            <a:avLst/>
          </a:prstGeom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3000" y="1006082"/>
            <a:ext cx="6625344" cy="3509963"/>
          </a:xfrm>
        </p:spPr>
        <p:txBody>
          <a:bodyPr/>
          <a:lstStyle/>
          <a:p>
            <a:r>
              <a:rPr lang="de-DE" sz="1400" dirty="0" err="1" smtClean="0">
                <a:solidFill>
                  <a:srgbClr val="010000"/>
                </a:solidFill>
              </a:rPr>
              <a:t>Several</a:t>
            </a:r>
            <a:r>
              <a:rPr lang="de-DE" sz="1400" dirty="0" smtClean="0">
                <a:solidFill>
                  <a:srgbClr val="010000"/>
                </a:solidFill>
              </a:rPr>
              <a:t> tricks </a:t>
            </a:r>
            <a:r>
              <a:rPr lang="de-DE" sz="1400" dirty="0" err="1" smtClean="0">
                <a:solidFill>
                  <a:srgbClr val="010000"/>
                </a:solidFill>
              </a:rPr>
              <a:t>can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be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used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to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improve</a:t>
            </a:r>
            <a:r>
              <a:rPr lang="de-DE" sz="1400" dirty="0" smtClean="0">
                <a:solidFill>
                  <a:srgbClr val="010000"/>
                </a:solidFill>
              </a:rPr>
              <a:t> off-</a:t>
            </a:r>
            <a:r>
              <a:rPr lang="de-DE" sz="1400" dirty="0" err="1" smtClean="0">
                <a:solidFill>
                  <a:srgbClr val="010000"/>
                </a:solidFill>
              </a:rPr>
              <a:t>axis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injection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efficiency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or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give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safety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margin</a:t>
            </a:r>
            <a:endParaRPr lang="de-DE" sz="1400" dirty="0" smtClean="0">
              <a:solidFill>
                <a:srgbClr val="010000"/>
              </a:solidFill>
            </a:endParaRPr>
          </a:p>
          <a:p>
            <a:pPr lvl="1"/>
            <a:r>
              <a:rPr lang="de-DE" sz="1400" dirty="0">
                <a:solidFill>
                  <a:srgbClr val="010000"/>
                </a:solidFill>
              </a:rPr>
              <a:t>High-</a:t>
            </a:r>
            <a:r>
              <a:rPr lang="el-GR" sz="1400" dirty="0">
                <a:solidFill>
                  <a:srgbClr val="010000"/>
                </a:solidFill>
              </a:rPr>
              <a:t>β</a:t>
            </a:r>
            <a:r>
              <a:rPr lang="en-US" sz="1400" dirty="0">
                <a:solidFill>
                  <a:srgbClr val="010000"/>
                </a:solidFill>
              </a:rPr>
              <a:t> region for injection</a:t>
            </a:r>
          </a:p>
          <a:p>
            <a:pPr lvl="1"/>
            <a:r>
              <a:rPr lang="de-DE" sz="1400" dirty="0" smtClean="0">
                <a:solidFill>
                  <a:srgbClr val="010000"/>
                </a:solidFill>
              </a:rPr>
              <a:t>„Anti-</a:t>
            </a:r>
            <a:r>
              <a:rPr lang="de-DE" sz="1400" dirty="0" err="1" smtClean="0">
                <a:solidFill>
                  <a:srgbClr val="010000"/>
                </a:solidFill>
              </a:rPr>
              <a:t>septum</a:t>
            </a:r>
            <a:r>
              <a:rPr lang="de-DE" sz="1400" dirty="0" smtClean="0">
                <a:solidFill>
                  <a:srgbClr val="010000"/>
                </a:solidFill>
              </a:rPr>
              <a:t>“</a:t>
            </a:r>
          </a:p>
          <a:p>
            <a:pPr lvl="1"/>
            <a:r>
              <a:rPr lang="de-DE" sz="1400" b="1" dirty="0" smtClean="0">
                <a:solidFill>
                  <a:srgbClr val="010000"/>
                </a:solidFill>
              </a:rPr>
              <a:t>See </a:t>
            </a:r>
            <a:r>
              <a:rPr lang="de-DE" sz="1400" b="1" dirty="0" err="1" smtClean="0">
                <a:solidFill>
                  <a:srgbClr val="010000"/>
                </a:solidFill>
              </a:rPr>
              <a:t>previous</a:t>
            </a:r>
            <a:r>
              <a:rPr lang="de-DE" sz="1400" b="1" dirty="0" smtClean="0">
                <a:solidFill>
                  <a:srgbClr val="010000"/>
                </a:solidFill>
              </a:rPr>
              <a:t> </a:t>
            </a:r>
            <a:r>
              <a:rPr lang="de-DE" sz="1400" b="1" dirty="0" err="1" smtClean="0">
                <a:solidFill>
                  <a:srgbClr val="010000"/>
                </a:solidFill>
              </a:rPr>
              <a:t>talk</a:t>
            </a:r>
            <a:r>
              <a:rPr lang="de-DE" sz="1400" b="1" dirty="0" smtClean="0">
                <a:solidFill>
                  <a:srgbClr val="010000"/>
                </a:solidFill>
              </a:rPr>
              <a:t> </a:t>
            </a:r>
            <a:r>
              <a:rPr lang="de-DE" sz="1400" b="1" dirty="0" err="1" smtClean="0">
                <a:solidFill>
                  <a:srgbClr val="010000"/>
                </a:solidFill>
              </a:rPr>
              <a:t>by</a:t>
            </a:r>
            <a:r>
              <a:rPr lang="de-DE" sz="1400" b="1" dirty="0" smtClean="0">
                <a:solidFill>
                  <a:srgbClr val="010000"/>
                </a:solidFill>
              </a:rPr>
              <a:t> M. Aiba</a:t>
            </a:r>
            <a:endParaRPr lang="de-DE" sz="1400" dirty="0" smtClean="0">
              <a:solidFill>
                <a:srgbClr val="010000"/>
              </a:solidFill>
            </a:endParaRPr>
          </a:p>
          <a:p>
            <a:pPr lvl="1"/>
            <a:endParaRPr lang="de-DE" sz="1400" dirty="0">
              <a:solidFill>
                <a:srgbClr val="010000"/>
              </a:solidFill>
            </a:endParaRPr>
          </a:p>
          <a:p>
            <a:r>
              <a:rPr lang="de-DE" sz="1400" dirty="0" smtClean="0">
                <a:solidFill>
                  <a:srgbClr val="010000"/>
                </a:solidFill>
              </a:rPr>
              <a:t>Booster </a:t>
            </a:r>
            <a:r>
              <a:rPr lang="de-DE" sz="1400" dirty="0" err="1" smtClean="0">
                <a:solidFill>
                  <a:srgbClr val="010000"/>
                </a:solidFill>
              </a:rPr>
              <a:t>and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transfer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line</a:t>
            </a:r>
            <a:r>
              <a:rPr lang="de-DE" sz="1400" dirty="0" smtClean="0">
                <a:solidFill>
                  <a:srgbClr val="010000"/>
                </a:solidFill>
              </a:rPr>
              <a:t> initiatives</a:t>
            </a:r>
          </a:p>
          <a:p>
            <a:pPr lvl="1"/>
            <a:r>
              <a:rPr lang="de-DE" sz="1400" dirty="0" err="1" smtClean="0">
                <a:solidFill>
                  <a:srgbClr val="010000"/>
                </a:solidFill>
              </a:rPr>
              <a:t>Reduction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or</a:t>
            </a:r>
            <a:r>
              <a:rPr lang="de-DE" sz="1400" dirty="0" smtClean="0">
                <a:solidFill>
                  <a:srgbClr val="010000"/>
                </a:solidFill>
              </a:rPr>
              <a:t> Redistribution </a:t>
            </a:r>
            <a:r>
              <a:rPr lang="de-DE" sz="1400" dirty="0" err="1" smtClean="0">
                <a:solidFill>
                  <a:srgbClr val="010000"/>
                </a:solidFill>
              </a:rPr>
              <a:t>of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booster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emittances</a:t>
            </a:r>
            <a:endParaRPr lang="de-DE" sz="1400" dirty="0" smtClean="0">
              <a:solidFill>
                <a:srgbClr val="010000"/>
              </a:solidFill>
            </a:endParaRPr>
          </a:p>
          <a:p>
            <a:pPr lvl="1"/>
            <a:endParaRPr lang="de-DE" sz="1400" dirty="0">
              <a:solidFill>
                <a:srgbClr val="010000"/>
              </a:solidFill>
            </a:endParaRPr>
          </a:p>
          <a:p>
            <a:pPr lvl="1"/>
            <a:endParaRPr lang="de-DE" sz="140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17" name="Right Arrow 16"/>
          <p:cNvSpPr/>
          <p:nvPr/>
        </p:nvSpPr>
        <p:spPr>
          <a:xfrm>
            <a:off x="4901697" y="4640882"/>
            <a:ext cx="966448" cy="194565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959449" y="4524642"/>
            <a:ext cx="2662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rPr>
              <a:t>New aperture required!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0870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0" y="1006082"/>
                <a:ext cx="7345424" cy="3509963"/>
              </a:xfrm>
            </p:spPr>
            <p:txBody>
              <a:bodyPr/>
              <a:lstStyle/>
              <a:p>
                <a:r>
                  <a:rPr lang="de-DE" sz="1400" dirty="0" smtClean="0">
                    <a:solidFill>
                      <a:srgbClr val="010000"/>
                    </a:solidFill>
                  </a:rPr>
                  <a:t>The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transverse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emittances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can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redistributed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by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using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nonzero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coupling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machine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r>
                  <a:rPr lang="de-DE" sz="1400" b="1" dirty="0" smtClean="0">
                    <a:solidFill>
                      <a:srgbClr val="010000"/>
                    </a:solidFill>
                  </a:rPr>
                  <a:t>Round beam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achieved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by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moving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tunes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to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coupling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difference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resonance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rgbClr val="01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10000"/>
                        </a:solidFill>
                        <a:latin typeface="Cambria Math" panose="02040503050406030204" pitchFamily="18" charset="0"/>
                      </a:rPr>
                      <m:t>−ℓ=0</m:t>
                    </m:r>
                  </m:oMath>
                </a14:m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1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rgbClr val="01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solidFill>
                                    <a:srgbClr val="01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400" b="0" i="1" smtClean="0">
                              <a:solidFill>
                                <a:srgbClr val="010000"/>
                              </a:solidFill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</m:oMath>
                  </m:oMathPara>
                </a14:m>
                <a:endParaRPr lang="en-US" sz="1400" b="0" dirty="0" smtClean="0">
                  <a:solidFill>
                    <a:srgbClr val="010000"/>
                  </a:solidFill>
                </a:endParaRPr>
              </a:p>
              <a:p>
                <a:pPr marL="0" indent="0">
                  <a:buNone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r>
                  <a:rPr lang="de-DE" sz="1400" dirty="0" smtClean="0">
                    <a:solidFill>
                      <a:srgbClr val="010000"/>
                    </a:solidFill>
                  </a:rPr>
                  <a:t>Leads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typically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to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a ≈50%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reduction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of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horizontal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emittance</a:t>
                </a: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  <a:p>
                <a:r>
                  <a:rPr lang="de-DE" sz="1400" dirty="0" smtClean="0">
                    <a:solidFill>
                      <a:srgbClr val="010000"/>
                    </a:solidFill>
                  </a:rPr>
                  <a:t>ESRF Booster: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From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120/5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nm∙rad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to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60/60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nm∙rad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! </a:t>
                </a: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  <a:p>
                <a:r>
                  <a:rPr lang="de-DE" sz="1400" dirty="0" err="1" smtClean="0">
                    <a:solidFill>
                      <a:srgbClr val="010000"/>
                    </a:solidFill>
                  </a:rPr>
                  <a:t>Vertical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dynamic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aperture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is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plentiful</a:t>
                </a:r>
                <a:endParaRPr lang="de-DE" sz="1400" dirty="0">
                  <a:solidFill>
                    <a:srgbClr val="010000"/>
                  </a:solidFill>
                </a:endParaRPr>
              </a:p>
              <a:p>
                <a:pPr lvl="1"/>
                <a:r>
                  <a:rPr lang="de-DE" sz="1400" dirty="0" smtClean="0">
                    <a:solidFill>
                      <a:srgbClr val="010000"/>
                    </a:solidFill>
                  </a:rPr>
                  <a:t>Move all horizontal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emittance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to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vertical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plane!</a:t>
                </a: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  <a:p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  <a:p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0" y="1006082"/>
                <a:ext cx="7345424" cy="3509963"/>
              </a:xfrm>
              <a:blipFill>
                <a:blip r:embed="rId2"/>
                <a:stretch>
                  <a:fillRect l="-1328" t="-1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Emittance</a:t>
            </a:r>
            <a:r>
              <a:rPr lang="de-CH" dirty="0" smtClean="0"/>
              <a:t> </a:t>
            </a:r>
            <a:r>
              <a:rPr lang="de-CH" dirty="0" err="1" smtClean="0"/>
              <a:t>redistribution</a:t>
            </a:r>
            <a:r>
              <a:rPr lang="de-CH" dirty="0" smtClean="0"/>
              <a:t>: </a:t>
            </a:r>
            <a:r>
              <a:rPr lang="de-CH" dirty="0" err="1" smtClean="0"/>
              <a:t>sharing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587" y="2224452"/>
            <a:ext cx="3600400" cy="27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6882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234" y="2611344"/>
            <a:ext cx="3376208" cy="25321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0" y="1006082"/>
                <a:ext cx="4614315" cy="3509963"/>
              </a:xfrm>
            </p:spPr>
            <p:txBody>
              <a:bodyPr/>
              <a:lstStyle/>
              <a:p>
                <a:r>
                  <a:rPr lang="en-US" sz="1400" dirty="0" smtClean="0">
                    <a:solidFill>
                      <a:srgbClr val="010000"/>
                    </a:solidFill>
                  </a:rPr>
                  <a:t>A complete exchange of transverse emittances can be achieved by </a:t>
                </a:r>
                <a:r>
                  <a:rPr lang="en-US" sz="1400" b="1" i="1" dirty="0" smtClean="0">
                    <a:solidFill>
                      <a:srgbClr val="010000"/>
                    </a:solidFill>
                  </a:rPr>
                  <a:t>crossing</a:t>
                </a:r>
                <a:r>
                  <a:rPr lang="en-US" sz="1400" dirty="0" smtClean="0">
                    <a:solidFill>
                      <a:srgbClr val="010000"/>
                    </a:solidFill>
                  </a:rPr>
                  <a:t> the coupling resonance</a:t>
                </a:r>
              </a:p>
              <a:p>
                <a:pPr lvl="1"/>
                <a:r>
                  <a:rPr lang="de-DE" sz="1400" dirty="0" err="1" smtClean="0">
                    <a:solidFill>
                      <a:srgbClr val="010000"/>
                    </a:solidFill>
                  </a:rPr>
                  <a:t>Observed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at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Proton Synchrotron (2001)</a:t>
                </a:r>
                <a:endParaRPr lang="de-DE" sz="1400" dirty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When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el-GR" sz="1400" dirty="0" smtClean="0"/>
                  <a:t>Δ</a:t>
                </a:r>
                <a:r>
                  <a:rPr lang="en-US" sz="1400" dirty="0" smtClean="0"/>
                  <a:t> decreases,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4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de-CH" sz="14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 smtClean="0"/>
                  <a:t>decreases,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CH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 smtClean="0"/>
                  <a:t>increases</a:t>
                </a:r>
                <a:endParaRPr lang="en-US" sz="1400" dirty="0"/>
              </a:p>
              <a:p>
                <a:pPr marL="342900" lvl="0" indent="-342900">
                  <a:buClr>
                    <a:srgbClr val="000000"/>
                  </a:buClr>
                  <a:buFont typeface="+mj-lt"/>
                  <a:buAutoNum type="arabicPeriod"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When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el-GR" sz="1400" dirty="0" smtClean="0">
                    <a:solidFill>
                      <a:srgbClr val="000000"/>
                    </a:solidFill>
                  </a:rPr>
                  <a:t>Δ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 = 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de-CH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 smtClean="0">
                    <a:solidFill>
                      <a:srgbClr val="000000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</m:num>
                      <m:den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400" b="0" dirty="0" smtClean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000000"/>
                  </a:buClr>
                  <a:buFont typeface="+mj-lt"/>
                  <a:buAutoNum type="arabicPeriod"/>
                </a:pPr>
                <a:r>
                  <a:rPr lang="de-DE" sz="1400" dirty="0">
                    <a:solidFill>
                      <a:srgbClr val="010000"/>
                    </a:solidFill>
                  </a:rPr>
                  <a:t>When </a:t>
                </a:r>
                <a:r>
                  <a:rPr lang="el-GR" sz="1400" dirty="0"/>
                  <a:t>Δ</a:t>
                </a:r>
                <a:r>
                  <a:rPr lang="en-US" sz="1400" dirty="0"/>
                  <a:t> </a:t>
                </a:r>
                <a:r>
                  <a:rPr lang="en-US" sz="1400" dirty="0" smtClean="0"/>
                  <a:t>increases on the other side of the resonance </a:t>
                </a:r>
                <a:r>
                  <a:rPr lang="en-US" sz="1400" b="0" dirty="0" smtClean="0"/>
                  <a:t>	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≫</m:t>
                    </m:r>
                    <m:d>
                      <m:dPr>
                        <m:begChr m:val="|"/>
                        <m:endChr m:val="|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 :   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US" sz="1400" i="1" dirty="0" smtClean="0"/>
                  <a:t>	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US" sz="1400" i="1" dirty="0" smtClean="0"/>
                  <a:t> </a:t>
                </a:r>
              </a:p>
              <a:p>
                <a:pPr marL="342900" indent="-342900">
                  <a:buClr>
                    <a:srgbClr val="000000"/>
                  </a:buClr>
                  <a:buFont typeface="+mj-lt"/>
                  <a:buAutoNum type="arabicPeriod"/>
                </a:pPr>
                <a:endParaRPr lang="en-US" sz="1400" i="1" dirty="0" smtClean="0"/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 smtClean="0">
                  <a:solidFill>
                    <a:srgbClr val="000000"/>
                  </a:solidFill>
                </a:endParaRPr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>
                  <a:solidFill>
                    <a:srgbClr val="000000"/>
                  </a:solidFill>
                </a:endParaRPr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 smtClean="0">
                  <a:solidFill>
                    <a:srgbClr val="000000"/>
                  </a:solidFill>
                </a:endParaRPr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 smtClean="0">
                  <a:solidFill>
                    <a:srgbClr val="000000"/>
                  </a:solidFill>
                </a:endParaRPr>
              </a:p>
              <a:p>
                <a:pPr>
                  <a:buClr>
                    <a:srgbClr val="000000"/>
                  </a:buClr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Goal: Cross the coupling resonance quickly and extract immediately after!</a:t>
                </a:r>
              </a:p>
              <a:p>
                <a:pPr>
                  <a:buClr>
                    <a:srgbClr val="000000"/>
                  </a:buClr>
                </a:pPr>
                <a:r>
                  <a:rPr lang="en-US" sz="1400" dirty="0">
                    <a:solidFill>
                      <a:srgbClr val="000000"/>
                    </a:solidFill>
                  </a:rPr>
                  <a:t>How: Rapid modification of quadrupole family ramp</a:t>
                </a:r>
              </a:p>
              <a:p>
                <a:pPr marL="0" indent="0">
                  <a:buClr>
                    <a:srgbClr val="000000"/>
                  </a:buClr>
                  <a:buNone/>
                </a:pPr>
                <a:endParaRPr lang="en-US" sz="1400" dirty="0">
                  <a:solidFill>
                    <a:srgbClr val="000000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lvl="1"/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0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0" y="1006082"/>
                <a:ext cx="4614315" cy="3509963"/>
              </a:xfrm>
              <a:blipFill>
                <a:blip r:embed="rId3"/>
                <a:stretch>
                  <a:fillRect l="-2378" t="-1215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Emittance</a:t>
            </a:r>
            <a:r>
              <a:rPr lang="de-CH" dirty="0" smtClean="0"/>
              <a:t> </a:t>
            </a:r>
            <a:r>
              <a:rPr lang="de-CH" dirty="0" err="1" smtClean="0"/>
              <a:t>redistribution</a:t>
            </a:r>
            <a:r>
              <a:rPr lang="de-CH" dirty="0" smtClean="0"/>
              <a:t>: </a:t>
            </a:r>
            <a:r>
              <a:rPr lang="de-CH" dirty="0" err="1" smtClean="0"/>
              <a:t>exchange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791" y="3291830"/>
            <a:ext cx="3888432" cy="727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9836" y="895496"/>
            <a:ext cx="3001823" cy="9959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07100" y="2155005"/>
                <a:ext cx="2808312" cy="476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>
                    <a:latin typeface="+mn-lt"/>
                  </a:rPr>
                  <a:t>Δ</a:t>
                </a:r>
                <a:r>
                  <a:rPr lang="en-US" sz="1200" dirty="0" smtClean="0">
                    <a:latin typeface="+mn-lt"/>
                  </a:rPr>
                  <a:t>: </a:t>
                </a:r>
                <a:r>
                  <a:rPr lang="en-US" sz="1200" dirty="0" err="1" smtClean="0">
                    <a:latin typeface="+mn-lt"/>
                  </a:rPr>
                  <a:t>betatron</a:t>
                </a:r>
                <a:r>
                  <a:rPr lang="en-US" sz="1200" dirty="0" smtClean="0">
                    <a:latin typeface="+mn-lt"/>
                  </a:rPr>
                  <a:t> tune separation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−ℓ</m:t>
                    </m:r>
                  </m:oMath>
                </a14:m>
                <a:r>
                  <a:rPr lang="en-US" sz="1200" dirty="0">
                    <a:latin typeface="+mn-lt"/>
                  </a:rPr>
                  <a:t/>
                </a:r>
                <a:br>
                  <a:rPr lang="en-US" sz="1200" dirty="0">
                    <a:latin typeface="+mn-lt"/>
                  </a:rPr>
                </a:br>
                <a:r>
                  <a:rPr lang="en-US" sz="1200" dirty="0" smtClean="0">
                    <a:latin typeface="+mn-lt"/>
                  </a:rPr>
                  <a:t>|C|: coupling coefficient</a:t>
                </a:r>
                <a:endParaRPr lang="en-US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100" y="2155005"/>
                <a:ext cx="2808312" cy="476284"/>
              </a:xfrm>
              <a:prstGeom prst="rect">
                <a:avLst/>
              </a:prstGeom>
              <a:blipFill>
                <a:blip r:embed="rId6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4014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723" y="2684619"/>
            <a:ext cx="3570152" cy="23801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Inhaltsplatzhalter 1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3000" y="1006082"/>
                <a:ext cx="4614315" cy="3509963"/>
              </a:xfrm>
            </p:spPr>
            <p:txBody>
              <a:bodyPr/>
              <a:lstStyle/>
              <a:p>
                <a:r>
                  <a:rPr lang="en-US" sz="1400" dirty="0" smtClean="0">
                    <a:solidFill>
                      <a:srgbClr val="010000"/>
                    </a:solidFill>
                  </a:rPr>
                  <a:t>A complete exchange of transverse emittances can be achieved by </a:t>
                </a:r>
                <a:r>
                  <a:rPr lang="en-US" sz="1400" b="1" i="1" dirty="0" smtClean="0">
                    <a:solidFill>
                      <a:srgbClr val="010000"/>
                    </a:solidFill>
                  </a:rPr>
                  <a:t>crossing</a:t>
                </a:r>
                <a:r>
                  <a:rPr lang="en-US" sz="1400" dirty="0" smtClean="0">
                    <a:solidFill>
                      <a:srgbClr val="010000"/>
                    </a:solidFill>
                  </a:rPr>
                  <a:t> the coupling resonance</a:t>
                </a:r>
              </a:p>
              <a:p>
                <a:pPr lvl="1"/>
                <a:r>
                  <a:rPr lang="de-DE" sz="1400" dirty="0" err="1" smtClean="0">
                    <a:solidFill>
                      <a:srgbClr val="010000"/>
                    </a:solidFill>
                  </a:rPr>
                  <a:t>Observed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at </a:t>
                </a:r>
                <a:r>
                  <a:rPr lang="de-DE" sz="1400" dirty="0" err="1" smtClean="0">
                    <a:solidFill>
                      <a:srgbClr val="010000"/>
                    </a:solidFill>
                  </a:rPr>
                  <a:t>the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Proton Synchrotron (2001)</a:t>
                </a:r>
                <a:endParaRPr lang="de-DE" sz="1400" dirty="0">
                  <a:solidFill>
                    <a:srgbClr val="010000"/>
                  </a:solidFill>
                </a:endParaRPr>
              </a:p>
              <a:p>
                <a:pPr marL="177790" lvl="1" indent="0">
                  <a:buNone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When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el-GR" sz="1400" dirty="0" smtClean="0"/>
                  <a:t>Δ</a:t>
                </a:r>
                <a:r>
                  <a:rPr lang="en-US" sz="1400" dirty="0" smtClean="0"/>
                  <a:t> decreases,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400"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de-CH" sz="140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 smtClean="0"/>
                  <a:t>decreases,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CH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 smtClean="0"/>
                  <a:t>increases</a:t>
                </a:r>
                <a:endParaRPr lang="en-US" sz="1400" dirty="0"/>
              </a:p>
              <a:p>
                <a:pPr marL="342900" lvl="0" indent="-342900">
                  <a:buClr>
                    <a:srgbClr val="000000"/>
                  </a:buClr>
                  <a:buFont typeface="+mj-lt"/>
                  <a:buAutoNum type="arabicPeriod"/>
                </a:pPr>
                <a:r>
                  <a:rPr lang="de-DE" sz="1400" dirty="0" err="1" smtClean="0">
                    <a:solidFill>
                      <a:srgbClr val="010000"/>
                    </a:solidFill>
                  </a:rPr>
                  <a:t>When</a:t>
                </a:r>
                <a:r>
                  <a:rPr lang="de-DE" sz="1400" dirty="0" smtClean="0">
                    <a:solidFill>
                      <a:srgbClr val="010000"/>
                    </a:solidFill>
                  </a:rPr>
                  <a:t> </a:t>
                </a:r>
                <a:r>
                  <a:rPr lang="el-GR" sz="1400" dirty="0" smtClean="0">
                    <a:solidFill>
                      <a:srgbClr val="000000"/>
                    </a:solidFill>
                  </a:rPr>
                  <a:t>Δ</a:t>
                </a:r>
                <a:r>
                  <a:rPr lang="en-US" sz="1400" dirty="0" smtClean="0">
                    <a:solidFill>
                      <a:srgbClr val="000000"/>
                    </a:solidFill>
                  </a:rPr>
                  <a:t> = 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de-CH" sz="1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 smtClean="0">
                    <a:solidFill>
                      <a:srgbClr val="000000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CH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a:rPr lang="en-US" sz="1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sz="14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,0</m:t>
                            </m:r>
                          </m:sub>
                        </m:sSub>
                      </m:num>
                      <m:den>
                        <m:r>
                          <a:rPr lang="en-US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sz="1400" b="0" dirty="0" smtClean="0">
                  <a:solidFill>
                    <a:srgbClr val="000000"/>
                  </a:solidFill>
                </a:endParaRPr>
              </a:p>
              <a:p>
                <a:pPr marL="342900" indent="-342900">
                  <a:buClr>
                    <a:srgbClr val="000000"/>
                  </a:buClr>
                  <a:buFont typeface="+mj-lt"/>
                  <a:buAutoNum type="arabicPeriod"/>
                </a:pPr>
                <a:r>
                  <a:rPr lang="de-DE" sz="1400" dirty="0">
                    <a:solidFill>
                      <a:srgbClr val="010000"/>
                    </a:solidFill>
                  </a:rPr>
                  <a:t>When </a:t>
                </a:r>
                <a:r>
                  <a:rPr lang="el-GR" sz="1400" dirty="0"/>
                  <a:t>Δ</a:t>
                </a:r>
                <a:r>
                  <a:rPr lang="en-US" sz="1400" dirty="0"/>
                  <a:t> </a:t>
                </a:r>
                <a:r>
                  <a:rPr lang="en-US" sz="1400" dirty="0" smtClean="0"/>
                  <a:t>increases on the other side of the resonance </a:t>
                </a:r>
                <a:r>
                  <a:rPr lang="en-US" sz="1400" b="0" dirty="0" smtClean="0"/>
                  <a:t>	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latin typeface="Cambria Math" panose="020405030504060302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sz="14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≫</m:t>
                    </m:r>
                    <m:d>
                      <m:dPr>
                        <m:begChr m:val="|"/>
                        <m:endChr m:val="|"/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  :   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US" sz="1400" i="1" dirty="0" smtClean="0"/>
                  <a:t>	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i="1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</m:oMath>
                </a14:m>
                <a:r>
                  <a:rPr lang="en-US" sz="1400" i="1" dirty="0" smtClean="0"/>
                  <a:t> </a:t>
                </a:r>
              </a:p>
              <a:p>
                <a:pPr marL="342900" indent="-342900">
                  <a:buClr>
                    <a:srgbClr val="000000"/>
                  </a:buClr>
                  <a:buFont typeface="+mj-lt"/>
                  <a:buAutoNum type="arabicPeriod"/>
                </a:pPr>
                <a:endParaRPr lang="en-US" sz="1400" i="1" dirty="0" smtClean="0"/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 smtClean="0">
                  <a:solidFill>
                    <a:srgbClr val="000000"/>
                  </a:solidFill>
                </a:endParaRPr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>
                  <a:solidFill>
                    <a:srgbClr val="000000"/>
                  </a:solidFill>
                </a:endParaRPr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 smtClean="0">
                  <a:solidFill>
                    <a:srgbClr val="000000"/>
                  </a:solidFill>
                </a:endParaRPr>
              </a:p>
              <a:p>
                <a:pPr marL="0" lvl="0" indent="0">
                  <a:buClr>
                    <a:srgbClr val="000000"/>
                  </a:buClr>
                  <a:buNone/>
                </a:pPr>
                <a:endParaRPr lang="en-US" sz="1400" dirty="0" smtClean="0">
                  <a:solidFill>
                    <a:srgbClr val="000000"/>
                  </a:solidFill>
                </a:endParaRPr>
              </a:p>
              <a:p>
                <a:pPr>
                  <a:buClr>
                    <a:srgbClr val="000000"/>
                  </a:buClr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Goal: Cross the coupling resonance quickly and extract immediately after!</a:t>
                </a:r>
              </a:p>
              <a:p>
                <a:pPr>
                  <a:buClr>
                    <a:srgbClr val="000000"/>
                  </a:buClr>
                </a:pPr>
                <a:r>
                  <a:rPr lang="en-US" sz="1400" dirty="0" smtClean="0">
                    <a:solidFill>
                      <a:srgbClr val="000000"/>
                    </a:solidFill>
                  </a:rPr>
                  <a:t>How: Rapid modification of quadrupole family ramp</a:t>
                </a:r>
                <a:endParaRPr lang="en-US" sz="1400" dirty="0">
                  <a:solidFill>
                    <a:srgbClr val="000000"/>
                  </a:solidFill>
                </a:endParaRPr>
              </a:p>
              <a:p>
                <a:pPr marL="342900" indent="-342900">
                  <a:buFont typeface="+mj-lt"/>
                  <a:buAutoNum type="arabicPeriod"/>
                </a:pPr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lvl="1"/>
                <a:endParaRPr lang="de-DE" sz="1400" dirty="0" smtClean="0">
                  <a:solidFill>
                    <a:srgbClr val="010000"/>
                  </a:solidFill>
                </a:endParaRPr>
              </a:p>
              <a:p>
                <a:pPr marL="0" indent="0">
                  <a:buNone/>
                </a:pPr>
                <a:endParaRPr lang="de-DE" sz="1400" dirty="0">
                  <a:solidFill>
                    <a:srgbClr val="010000"/>
                  </a:solidFill>
                </a:endParaRPr>
              </a:p>
            </p:txBody>
          </p:sp>
        </mc:Choice>
        <mc:Fallback xmlns="">
          <p:sp>
            <p:nvSpPr>
              <p:cNvPr id="2" name="Inhaltsplatzhalt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3000" y="1006082"/>
                <a:ext cx="4614315" cy="3509963"/>
              </a:xfrm>
              <a:blipFill>
                <a:blip r:embed="rId3"/>
                <a:stretch>
                  <a:fillRect l="-2378" t="-1215" b="-13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Emittance</a:t>
            </a:r>
            <a:r>
              <a:rPr lang="de-CH" dirty="0" smtClean="0"/>
              <a:t> </a:t>
            </a:r>
            <a:r>
              <a:rPr lang="de-CH" dirty="0" err="1" smtClean="0"/>
              <a:t>redistribution</a:t>
            </a:r>
            <a:r>
              <a:rPr lang="de-CH" dirty="0" smtClean="0"/>
              <a:t>: </a:t>
            </a:r>
            <a:r>
              <a:rPr lang="de-CH" dirty="0" err="1" smtClean="0"/>
              <a:t>exchange</a:t>
            </a:r>
            <a:endParaRPr lang="de-CH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600" y="2685600"/>
            <a:ext cx="3569400" cy="2379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600" y="2685600"/>
            <a:ext cx="3569400" cy="2379600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6007100" y="2155005"/>
                <a:ext cx="2808312" cy="476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200" dirty="0" smtClean="0">
                    <a:latin typeface="+mn-lt"/>
                  </a:rPr>
                  <a:t>Δ</a:t>
                </a:r>
                <a:r>
                  <a:rPr lang="en-US" sz="1200" dirty="0" smtClean="0">
                    <a:latin typeface="+mn-lt"/>
                  </a:rPr>
                  <a:t>: </a:t>
                </a:r>
                <a:r>
                  <a:rPr lang="en-US" sz="1200" dirty="0" err="1" smtClean="0">
                    <a:latin typeface="+mn-lt"/>
                  </a:rPr>
                  <a:t>betatron</a:t>
                </a:r>
                <a:r>
                  <a:rPr lang="en-US" sz="1200" dirty="0" smtClean="0">
                    <a:latin typeface="+mn-lt"/>
                  </a:rPr>
                  <a:t> tune separation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−ℓ</m:t>
                    </m:r>
                  </m:oMath>
                </a14:m>
                <a:r>
                  <a:rPr lang="en-US" sz="1200" dirty="0">
                    <a:latin typeface="+mn-lt"/>
                  </a:rPr>
                  <a:t/>
                </a:r>
                <a:br>
                  <a:rPr lang="en-US" sz="1200" dirty="0">
                    <a:latin typeface="+mn-lt"/>
                  </a:rPr>
                </a:br>
                <a:r>
                  <a:rPr lang="en-US" sz="1200" dirty="0" smtClean="0">
                    <a:latin typeface="+mn-lt"/>
                  </a:rPr>
                  <a:t>|C|: coupling coefficient</a:t>
                </a:r>
                <a:endParaRPr lang="en-US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7100" y="2155005"/>
                <a:ext cx="2808312" cy="476284"/>
              </a:xfrm>
              <a:prstGeom prst="rect">
                <a:avLst/>
              </a:prstGeom>
              <a:blipFill>
                <a:blip r:embed="rId6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42791" y="3291830"/>
            <a:ext cx="3888432" cy="727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79836" y="895496"/>
            <a:ext cx="3001823" cy="99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7065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1400" dirty="0" smtClean="0">
                <a:solidFill>
                  <a:srgbClr val="010000"/>
                </a:solidFill>
              </a:rPr>
              <a:t>Highlights</a:t>
            </a:r>
            <a:endParaRPr lang="de-DE" sz="1400" dirty="0" smtClean="0">
              <a:solidFill>
                <a:schemeClr val="accent6"/>
              </a:solidFill>
            </a:endParaRPr>
          </a:p>
          <a:p>
            <a:r>
              <a:rPr lang="de-DE" sz="1400" dirty="0" smtClean="0">
                <a:solidFill>
                  <a:srgbClr val="7030A0"/>
                </a:solidFill>
              </a:rPr>
              <a:t>First </a:t>
            </a:r>
            <a:r>
              <a:rPr lang="de-DE" sz="1400" dirty="0" err="1" smtClean="0">
                <a:solidFill>
                  <a:srgbClr val="7030A0"/>
                </a:solidFill>
              </a:rPr>
              <a:t>booster</a:t>
            </a:r>
            <a:r>
              <a:rPr lang="de-DE" sz="1400" dirty="0" smtClean="0">
                <a:solidFill>
                  <a:srgbClr val="7030A0"/>
                </a:solidFill>
              </a:rPr>
              <a:t> </a:t>
            </a:r>
            <a:r>
              <a:rPr lang="de-DE" sz="1400" dirty="0" err="1" smtClean="0">
                <a:solidFill>
                  <a:srgbClr val="7030A0"/>
                </a:solidFill>
              </a:rPr>
              <a:t>built</a:t>
            </a:r>
            <a:r>
              <a:rPr lang="de-DE" sz="1400" dirty="0" smtClean="0">
                <a:solidFill>
                  <a:srgbClr val="7030A0"/>
                </a:solidFill>
              </a:rPr>
              <a:t> </a:t>
            </a:r>
            <a:r>
              <a:rPr lang="de-DE" sz="1400" dirty="0" err="1" smtClean="0">
                <a:solidFill>
                  <a:srgbClr val="7030A0"/>
                </a:solidFill>
              </a:rPr>
              <a:t>specifically</a:t>
            </a:r>
            <a:r>
              <a:rPr lang="de-DE" sz="1400" dirty="0" smtClean="0">
                <a:solidFill>
                  <a:srgbClr val="7030A0"/>
                </a:solidFill>
              </a:rPr>
              <a:t> </a:t>
            </a:r>
            <a:r>
              <a:rPr lang="de-DE" sz="1400" dirty="0" err="1" smtClean="0">
                <a:solidFill>
                  <a:srgbClr val="7030A0"/>
                </a:solidFill>
              </a:rPr>
              <a:t>for</a:t>
            </a:r>
            <a:r>
              <a:rPr lang="de-DE" sz="1400" dirty="0" smtClean="0">
                <a:solidFill>
                  <a:srgbClr val="7030A0"/>
                </a:solidFill>
              </a:rPr>
              <a:t> top-</a:t>
            </a:r>
            <a:r>
              <a:rPr lang="de-DE" sz="1400" dirty="0" err="1" smtClean="0">
                <a:solidFill>
                  <a:srgbClr val="7030A0"/>
                </a:solidFill>
              </a:rPr>
              <a:t>up</a:t>
            </a:r>
            <a:r>
              <a:rPr lang="de-DE" sz="1400" dirty="0" smtClean="0">
                <a:solidFill>
                  <a:srgbClr val="7030A0"/>
                </a:solidFill>
              </a:rPr>
              <a:t> </a:t>
            </a:r>
            <a:r>
              <a:rPr lang="de-DE" sz="1400" dirty="0" err="1" smtClean="0">
                <a:solidFill>
                  <a:srgbClr val="7030A0"/>
                </a:solidFill>
              </a:rPr>
              <a:t>operation</a:t>
            </a:r>
            <a:endParaRPr lang="de-DE" sz="1400" dirty="0" smtClean="0">
              <a:solidFill>
                <a:srgbClr val="010000"/>
              </a:solidFill>
            </a:endParaRPr>
          </a:p>
          <a:p>
            <a:r>
              <a:rPr lang="de-DE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Mounted</a:t>
            </a:r>
            <a:r>
              <a:rPr lang="de-DE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on </a:t>
            </a:r>
            <a:r>
              <a:rPr lang="de-DE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inner</a:t>
            </a:r>
            <a:r>
              <a:rPr lang="de-DE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wall </a:t>
            </a:r>
            <a:r>
              <a:rPr lang="de-DE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of</a:t>
            </a:r>
            <a:r>
              <a:rPr lang="de-DE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Storage Ring </a:t>
            </a:r>
            <a:r>
              <a:rPr lang="de-DE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tunnel</a:t>
            </a:r>
            <a:endParaRPr lang="de-DE" sz="1400" dirty="0" smtClean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de-DE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≈ same </a:t>
            </a:r>
            <a:r>
              <a:rPr lang="de-DE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circumference</a:t>
            </a:r>
            <a:r>
              <a:rPr lang="de-DE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as</a:t>
            </a:r>
            <a:r>
              <a:rPr lang="de-DE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SR</a:t>
            </a:r>
          </a:p>
          <a:p>
            <a:r>
              <a:rPr lang="de-DE" sz="1400" dirty="0" smtClean="0">
                <a:solidFill>
                  <a:schemeClr val="accent6"/>
                </a:solidFill>
              </a:rPr>
              <a:t>Low horizontal </a:t>
            </a:r>
            <a:r>
              <a:rPr lang="de-DE" sz="1400" dirty="0" err="1" smtClean="0">
                <a:solidFill>
                  <a:schemeClr val="accent6"/>
                </a:solidFill>
              </a:rPr>
              <a:t>emittance</a:t>
            </a:r>
            <a:endParaRPr lang="de-DE" sz="1400" dirty="0">
              <a:solidFill>
                <a:schemeClr val="accent6"/>
              </a:solidFill>
            </a:endParaRPr>
          </a:p>
          <a:p>
            <a:pPr lvl="1"/>
            <a:r>
              <a:rPr lang="de-DE" sz="1200" dirty="0" err="1" smtClean="0">
                <a:solidFill>
                  <a:schemeClr val="accent6"/>
                </a:solidFill>
              </a:rPr>
              <a:t>Vertical</a:t>
            </a:r>
            <a:r>
              <a:rPr lang="de-DE" sz="1200" dirty="0" smtClean="0">
                <a:solidFill>
                  <a:schemeClr val="accent6"/>
                </a:solidFill>
              </a:rPr>
              <a:t> </a:t>
            </a:r>
            <a:r>
              <a:rPr lang="de-DE" sz="1200" dirty="0" err="1" smtClean="0">
                <a:solidFill>
                  <a:schemeClr val="accent6"/>
                </a:solidFill>
              </a:rPr>
              <a:t>emittance</a:t>
            </a:r>
            <a:r>
              <a:rPr lang="de-DE" sz="1200" dirty="0" smtClean="0">
                <a:solidFill>
                  <a:schemeClr val="accent6"/>
                </a:solidFill>
              </a:rPr>
              <a:t> </a:t>
            </a:r>
            <a:r>
              <a:rPr lang="de-DE" sz="1200" dirty="0" err="1" smtClean="0">
                <a:solidFill>
                  <a:schemeClr val="accent6"/>
                </a:solidFill>
              </a:rPr>
              <a:t>probably</a:t>
            </a:r>
            <a:r>
              <a:rPr lang="de-DE" sz="1200" dirty="0" smtClean="0">
                <a:solidFill>
                  <a:schemeClr val="accent6"/>
                </a:solidFill>
              </a:rPr>
              <a:t> ~2-3 </a:t>
            </a:r>
            <a:r>
              <a:rPr lang="de-DE" sz="1200" dirty="0" err="1" smtClean="0">
                <a:solidFill>
                  <a:schemeClr val="accent6"/>
                </a:solidFill>
              </a:rPr>
              <a:t>nm.rad</a:t>
            </a:r>
            <a:r>
              <a:rPr lang="de-DE" sz="1200" dirty="0" smtClean="0">
                <a:solidFill>
                  <a:schemeClr val="accent6"/>
                </a:solidFill>
              </a:rPr>
              <a:t> </a:t>
            </a:r>
            <a:r>
              <a:rPr lang="de-DE" sz="1200" dirty="0" err="1" smtClean="0">
                <a:solidFill>
                  <a:schemeClr val="accent6"/>
                </a:solidFill>
              </a:rPr>
              <a:t>while</a:t>
            </a:r>
            <a:r>
              <a:rPr lang="de-DE" sz="1200" dirty="0" smtClean="0">
                <a:solidFill>
                  <a:schemeClr val="accent6"/>
                </a:solidFill>
              </a:rPr>
              <a:t> </a:t>
            </a:r>
            <a:r>
              <a:rPr lang="de-DE" sz="1200" dirty="0" err="1" smtClean="0">
                <a:solidFill>
                  <a:schemeClr val="accent6"/>
                </a:solidFill>
              </a:rPr>
              <a:t>minimum</a:t>
            </a:r>
            <a:r>
              <a:rPr lang="de-DE" sz="1200" dirty="0" smtClean="0">
                <a:solidFill>
                  <a:schemeClr val="accent6"/>
                </a:solidFill>
              </a:rPr>
              <a:t> </a:t>
            </a:r>
            <a:r>
              <a:rPr lang="de-DE" sz="1200" dirty="0" err="1" smtClean="0">
                <a:solidFill>
                  <a:schemeClr val="accent6"/>
                </a:solidFill>
              </a:rPr>
              <a:t>is</a:t>
            </a:r>
            <a:r>
              <a:rPr lang="de-DE" sz="1200" dirty="0" smtClean="0">
                <a:solidFill>
                  <a:schemeClr val="accent6"/>
                </a:solidFill>
              </a:rPr>
              <a:t> 0.05</a:t>
            </a:r>
          </a:p>
          <a:p>
            <a:r>
              <a:rPr lang="de-DE" sz="1400" dirty="0" smtClean="0">
                <a:solidFill>
                  <a:srgbClr val="EB5B00"/>
                </a:solidFill>
              </a:rPr>
              <a:t>Tune </a:t>
            </a:r>
            <a:r>
              <a:rPr lang="de-DE" sz="1400" dirty="0" err="1" smtClean="0">
                <a:solidFill>
                  <a:srgbClr val="EB5B00"/>
                </a:solidFill>
              </a:rPr>
              <a:t>are</a:t>
            </a:r>
            <a:r>
              <a:rPr lang="de-DE" sz="1400" dirty="0" smtClean="0">
                <a:solidFill>
                  <a:srgbClr val="EB5B00"/>
                </a:solidFill>
              </a:rPr>
              <a:t> </a:t>
            </a:r>
            <a:r>
              <a:rPr lang="de-DE" sz="1400" dirty="0" err="1" smtClean="0">
                <a:solidFill>
                  <a:srgbClr val="EB5B00"/>
                </a:solidFill>
              </a:rPr>
              <a:t>relatively</a:t>
            </a:r>
            <a:r>
              <a:rPr lang="de-DE" sz="1400" dirty="0" smtClean="0">
                <a:solidFill>
                  <a:srgbClr val="EB5B00"/>
                </a:solidFill>
              </a:rPr>
              <a:t> </a:t>
            </a:r>
            <a:r>
              <a:rPr lang="de-DE" sz="1400" dirty="0" err="1" smtClean="0">
                <a:solidFill>
                  <a:srgbClr val="EB5B00"/>
                </a:solidFill>
              </a:rPr>
              <a:t>close</a:t>
            </a:r>
            <a:endParaRPr lang="de-DE" sz="1400" dirty="0" smtClean="0">
              <a:solidFill>
                <a:srgbClr val="EB5B00"/>
              </a:solidFill>
            </a:endParaRPr>
          </a:p>
          <a:p>
            <a:endParaRPr lang="de-DE" sz="1400" dirty="0" smtClean="0">
              <a:solidFill>
                <a:srgbClr val="010000"/>
              </a:solidFill>
            </a:endParaRPr>
          </a:p>
          <a:p>
            <a:r>
              <a:rPr lang="de-DE" sz="1400" dirty="0" smtClean="0">
                <a:solidFill>
                  <a:srgbClr val="010000"/>
                </a:solidFill>
              </a:rPr>
              <a:t>Digital </a:t>
            </a:r>
            <a:r>
              <a:rPr lang="de-DE" sz="1400" dirty="0" err="1" smtClean="0">
                <a:solidFill>
                  <a:srgbClr val="010000"/>
                </a:solidFill>
              </a:rPr>
              <a:t>magnet</a:t>
            </a:r>
            <a:r>
              <a:rPr lang="de-DE" sz="1400" dirty="0" smtClean="0">
                <a:solidFill>
                  <a:srgbClr val="010000"/>
                </a:solidFill>
              </a:rPr>
              <a:t> power </a:t>
            </a:r>
            <a:r>
              <a:rPr lang="de-DE" sz="1400" dirty="0" err="1" smtClean="0">
                <a:solidFill>
                  <a:srgbClr val="010000"/>
                </a:solidFill>
              </a:rPr>
              <a:t>supply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control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</a:p>
          <a:p>
            <a:r>
              <a:rPr lang="de-DE" sz="1400" dirty="0" err="1" smtClean="0">
                <a:solidFill>
                  <a:srgbClr val="010000"/>
                </a:solidFill>
              </a:rPr>
              <a:t>Dipoles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with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quadrupole</a:t>
            </a:r>
            <a:r>
              <a:rPr lang="de-DE" sz="1400" dirty="0" smtClean="0">
                <a:solidFill>
                  <a:srgbClr val="010000"/>
                </a:solidFill>
              </a:rPr>
              <a:t> + </a:t>
            </a:r>
            <a:r>
              <a:rPr lang="de-DE" sz="1400" dirty="0" err="1" smtClean="0">
                <a:solidFill>
                  <a:srgbClr val="010000"/>
                </a:solidFill>
              </a:rPr>
              <a:t>sextupole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components</a:t>
            </a:r>
            <a:endParaRPr lang="de-DE" sz="1400" dirty="0" smtClean="0">
              <a:solidFill>
                <a:srgbClr val="010000"/>
              </a:solidFill>
            </a:endParaRPr>
          </a:p>
          <a:p>
            <a:pPr lvl="1"/>
            <a:r>
              <a:rPr lang="de-DE" sz="1400" dirty="0" smtClean="0">
                <a:solidFill>
                  <a:srgbClr val="010000"/>
                </a:solidFill>
              </a:rPr>
              <a:t>Quadrupole </a:t>
            </a:r>
            <a:r>
              <a:rPr lang="de-DE" sz="1400" dirty="0" err="1" smtClean="0">
                <a:solidFill>
                  <a:srgbClr val="010000"/>
                </a:solidFill>
              </a:rPr>
              <a:t>families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for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dispersion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and</a:t>
            </a:r>
            <a:r>
              <a:rPr lang="de-DE" sz="1400" dirty="0" smtClean="0">
                <a:solidFill>
                  <a:srgbClr val="010000"/>
                </a:solidFill>
              </a:rPr>
              <a:t> tune </a:t>
            </a:r>
            <a:r>
              <a:rPr lang="de-DE" sz="1400" dirty="0" err="1" smtClean="0">
                <a:solidFill>
                  <a:srgbClr val="010000"/>
                </a:solidFill>
              </a:rPr>
              <a:t>control</a:t>
            </a:r>
            <a:endParaRPr lang="de-DE" sz="1400" dirty="0" smtClean="0">
              <a:solidFill>
                <a:srgbClr val="010000"/>
              </a:solidFill>
            </a:endParaRPr>
          </a:p>
          <a:p>
            <a:r>
              <a:rPr lang="de-DE" sz="1400" dirty="0" err="1" smtClean="0">
                <a:solidFill>
                  <a:srgbClr val="010000"/>
                </a:solidFill>
              </a:rPr>
              <a:t>Relatively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weak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and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inexpensive</a:t>
            </a:r>
            <a:r>
              <a:rPr lang="de-DE" sz="1400" dirty="0" smtClean="0">
                <a:solidFill>
                  <a:srgbClr val="010000"/>
                </a:solidFill>
              </a:rPr>
              <a:t> </a:t>
            </a:r>
            <a:r>
              <a:rPr lang="de-DE" sz="1400" dirty="0" err="1" smtClean="0">
                <a:solidFill>
                  <a:srgbClr val="010000"/>
                </a:solidFill>
              </a:rPr>
              <a:t>magnets</a:t>
            </a:r>
            <a:endParaRPr lang="de-DE" sz="1400" dirty="0" smtClean="0">
              <a:solidFill>
                <a:srgbClr val="010000"/>
              </a:solidFill>
            </a:endParaRPr>
          </a:p>
          <a:p>
            <a:endParaRPr lang="de-DE" sz="1400" dirty="0" smtClean="0">
              <a:solidFill>
                <a:srgbClr val="010000"/>
              </a:solidFill>
            </a:endParaRPr>
          </a:p>
          <a:p>
            <a:r>
              <a:rPr lang="de-DE" sz="1400" b="1" dirty="0" err="1" smtClean="0">
                <a:solidFill>
                  <a:srgbClr val="010000"/>
                </a:solidFill>
              </a:rPr>
              <a:t>Extremely</a:t>
            </a:r>
            <a:r>
              <a:rPr lang="de-DE" sz="1400" b="1" dirty="0" smtClean="0">
                <a:solidFill>
                  <a:srgbClr val="010000"/>
                </a:solidFill>
              </a:rPr>
              <a:t> flexible </a:t>
            </a:r>
            <a:r>
              <a:rPr lang="de-DE" sz="1400" b="1" dirty="0" err="1" smtClean="0">
                <a:solidFill>
                  <a:srgbClr val="010000"/>
                </a:solidFill>
              </a:rPr>
              <a:t>and</a:t>
            </a:r>
            <a:r>
              <a:rPr lang="de-DE" sz="1400" b="1" dirty="0" smtClean="0">
                <a:solidFill>
                  <a:srgbClr val="010000"/>
                </a:solidFill>
              </a:rPr>
              <a:t> </a:t>
            </a:r>
            <a:r>
              <a:rPr lang="de-DE" sz="1400" b="1" dirty="0" err="1" smtClean="0">
                <a:solidFill>
                  <a:srgbClr val="010000"/>
                </a:solidFill>
              </a:rPr>
              <a:t>easily</a:t>
            </a:r>
            <a:r>
              <a:rPr lang="de-DE" sz="1400" b="1" dirty="0" smtClean="0">
                <a:solidFill>
                  <a:srgbClr val="010000"/>
                </a:solidFill>
              </a:rPr>
              <a:t> </a:t>
            </a:r>
            <a:r>
              <a:rPr lang="en-US" sz="1400" b="1" dirty="0" smtClean="0">
                <a:solidFill>
                  <a:srgbClr val="010000"/>
                </a:solidFill>
              </a:rPr>
              <a:t>controllable</a:t>
            </a:r>
            <a:r>
              <a:rPr lang="de-DE" sz="1400" b="1" dirty="0" smtClean="0">
                <a:solidFill>
                  <a:srgbClr val="010000"/>
                </a:solidFill>
              </a:rPr>
              <a:t>!</a:t>
            </a:r>
          </a:p>
          <a:p>
            <a:endParaRPr lang="de-DE" sz="1400" dirty="0">
              <a:solidFill>
                <a:srgbClr val="010000"/>
              </a:solidFill>
            </a:endParaRPr>
          </a:p>
          <a:p>
            <a:endParaRPr lang="de-DE" sz="1400" dirty="0" smtClean="0">
              <a:solidFill>
                <a:srgbClr val="010000"/>
              </a:solidFill>
            </a:endParaRPr>
          </a:p>
          <a:p>
            <a:endParaRPr lang="de-DE" sz="1400" dirty="0" smtClean="0">
              <a:solidFill>
                <a:srgbClr val="010000"/>
              </a:solidFill>
            </a:endParaRPr>
          </a:p>
          <a:p>
            <a:endParaRPr lang="de-DE" sz="1400" dirty="0">
              <a:solidFill>
                <a:srgbClr val="010000"/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SLS booster: overview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025" y="699542"/>
            <a:ext cx="3644355" cy="214615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5505671" y="1203598"/>
            <a:ext cx="3456384" cy="162000"/>
          </a:xfrm>
          <a:prstGeom prst="rect">
            <a:avLst/>
          </a:prstGeom>
          <a:noFill/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05671" y="1401114"/>
            <a:ext cx="3456384" cy="162000"/>
          </a:xfrm>
          <a:prstGeom prst="rect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505671" y="1020431"/>
            <a:ext cx="3456384" cy="162000"/>
          </a:xfrm>
          <a:prstGeom prst="rect">
            <a:avLst/>
          </a:prstGeom>
          <a:noFill/>
          <a:ln w="19050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489" y="2947867"/>
            <a:ext cx="3905563" cy="173580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5505671" y="1584281"/>
            <a:ext cx="3456384" cy="162000"/>
          </a:xfrm>
          <a:prstGeom prst="rect">
            <a:avLst/>
          </a:prstGeom>
          <a:noFill/>
          <a:ln w="19050" cap="flat" cmpd="sng" algn="ctr">
            <a:solidFill>
              <a:srgbClr val="EE7B3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3035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 16_9</Template>
  <TotalTime>0</TotalTime>
  <Words>1021</Words>
  <Application>Microsoft Office PowerPoint</Application>
  <PresentationFormat>On-screen Show (16:9)</PresentationFormat>
  <Paragraphs>295</Paragraphs>
  <Slides>27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9" baseType="lpstr">
      <vt:lpstr>ＭＳ Ｐゴシック</vt:lpstr>
      <vt:lpstr>Arial</vt:lpstr>
      <vt:lpstr>Arial Narrow</vt:lpstr>
      <vt:lpstr>Calibri</vt:lpstr>
      <vt:lpstr>Cambria Math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SLS booster emittance exchange </vt:lpstr>
      <vt:lpstr>Outline</vt:lpstr>
      <vt:lpstr>Motivation</vt:lpstr>
      <vt:lpstr>Motivation</vt:lpstr>
      <vt:lpstr>Motivation</vt:lpstr>
      <vt:lpstr>Emittance redistribution: sharing</vt:lpstr>
      <vt:lpstr>Emittance redistribution: exchange</vt:lpstr>
      <vt:lpstr>Emittance redistribution: exchange</vt:lpstr>
      <vt:lpstr>SLS booster: overview</vt:lpstr>
      <vt:lpstr>SLS booster: overview</vt:lpstr>
      <vt:lpstr>SLS booster: QF family</vt:lpstr>
      <vt:lpstr>Closest Tune Approach measurements</vt:lpstr>
      <vt:lpstr>Tune along ramp</vt:lpstr>
      <vt:lpstr>Tune along ramp</vt:lpstr>
      <vt:lpstr>Tune along ramp</vt:lpstr>
      <vt:lpstr>Results</vt:lpstr>
      <vt:lpstr>Results</vt:lpstr>
      <vt:lpstr>Emittance redistribution: Radiation damping</vt:lpstr>
      <vt:lpstr>Emittance redistribution: Radiation damping</vt:lpstr>
      <vt:lpstr>Improvements for future measurements</vt:lpstr>
      <vt:lpstr>Outlook</vt:lpstr>
      <vt:lpstr>Summary</vt:lpstr>
      <vt:lpstr>Summary</vt:lpstr>
      <vt:lpstr>Extra slides</vt:lpstr>
      <vt:lpstr>Crossing speed dependency</vt:lpstr>
      <vt:lpstr>Crossing speed dependency</vt:lpstr>
      <vt:lpstr>Results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SLS booster emittance exchange</dc:title>
  <dc:creator>Kallestrup Jonas</dc:creator>
  <cp:lastModifiedBy>Kallestrup Jonas</cp:lastModifiedBy>
  <cp:revision>133</cp:revision>
  <cp:lastPrinted>2015-09-30T13:23:15Z</cp:lastPrinted>
  <dcterms:created xsi:type="dcterms:W3CDTF">2019-07-02T07:48:29Z</dcterms:created>
  <dcterms:modified xsi:type="dcterms:W3CDTF">2019-07-10T22:09:37Z</dcterms:modified>
</cp:coreProperties>
</file>