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2"/>
  </p:notesMasterIdLst>
  <p:sldIdLst>
    <p:sldId id="470" r:id="rId2"/>
    <p:sldId id="565" r:id="rId3"/>
    <p:sldId id="506" r:id="rId4"/>
    <p:sldId id="507" r:id="rId5"/>
    <p:sldId id="508" r:id="rId6"/>
    <p:sldId id="509" r:id="rId7"/>
    <p:sldId id="510" r:id="rId8"/>
    <p:sldId id="564" r:id="rId9"/>
    <p:sldId id="514" r:id="rId10"/>
    <p:sldId id="516" r:id="rId11"/>
    <p:sldId id="518" r:id="rId12"/>
    <p:sldId id="519" r:id="rId13"/>
    <p:sldId id="566" r:id="rId14"/>
    <p:sldId id="485" r:id="rId15"/>
    <p:sldId id="486" r:id="rId16"/>
    <p:sldId id="489" r:id="rId17"/>
    <p:sldId id="490" r:id="rId18"/>
    <p:sldId id="501" r:id="rId19"/>
    <p:sldId id="522" r:id="rId20"/>
    <p:sldId id="467" r:id="rId21"/>
    <p:sldId id="468" r:id="rId22"/>
    <p:sldId id="475" r:id="rId23"/>
    <p:sldId id="525" r:id="rId24"/>
    <p:sldId id="543" r:id="rId25"/>
    <p:sldId id="542" r:id="rId26"/>
    <p:sldId id="527" r:id="rId27"/>
    <p:sldId id="528" r:id="rId28"/>
    <p:sldId id="529" r:id="rId29"/>
    <p:sldId id="531" r:id="rId30"/>
    <p:sldId id="532" r:id="rId31"/>
    <p:sldId id="533" r:id="rId32"/>
    <p:sldId id="526" r:id="rId33"/>
    <p:sldId id="530" r:id="rId34"/>
    <p:sldId id="544" r:id="rId35"/>
    <p:sldId id="539" r:id="rId36"/>
    <p:sldId id="534" r:id="rId37"/>
    <p:sldId id="474" r:id="rId38"/>
    <p:sldId id="466" r:id="rId39"/>
    <p:sldId id="561" r:id="rId40"/>
    <p:sldId id="546" r:id="rId41"/>
    <p:sldId id="540" r:id="rId42"/>
    <p:sldId id="524" r:id="rId43"/>
    <p:sldId id="545" r:id="rId44"/>
    <p:sldId id="503" r:id="rId45"/>
    <p:sldId id="556" r:id="rId46"/>
    <p:sldId id="558" r:id="rId47"/>
    <p:sldId id="535" r:id="rId48"/>
    <p:sldId id="504" r:id="rId49"/>
    <p:sldId id="547" r:id="rId50"/>
    <p:sldId id="548" r:id="rId51"/>
    <p:sldId id="536" r:id="rId52"/>
    <p:sldId id="477" r:id="rId53"/>
    <p:sldId id="550" r:id="rId54"/>
    <p:sldId id="552" r:id="rId55"/>
    <p:sldId id="551" r:id="rId56"/>
    <p:sldId id="554" r:id="rId57"/>
    <p:sldId id="559" r:id="rId58"/>
    <p:sldId id="562" r:id="rId59"/>
    <p:sldId id="553" r:id="rId60"/>
    <p:sldId id="549" r:id="rId61"/>
    <p:sldId id="560" r:id="rId62"/>
    <p:sldId id="537" r:id="rId63"/>
    <p:sldId id="499" r:id="rId64"/>
    <p:sldId id="538" r:id="rId65"/>
    <p:sldId id="497" r:id="rId66"/>
    <p:sldId id="498" r:id="rId67"/>
    <p:sldId id="555" r:id="rId68"/>
    <p:sldId id="496" r:id="rId69"/>
    <p:sldId id="567" r:id="rId70"/>
    <p:sldId id="568" r:id="rId71"/>
    <p:sldId id="569" r:id="rId72"/>
    <p:sldId id="570" r:id="rId73"/>
    <p:sldId id="571" r:id="rId74"/>
    <p:sldId id="572" r:id="rId75"/>
    <p:sldId id="573" r:id="rId76"/>
    <p:sldId id="574" r:id="rId77"/>
    <p:sldId id="575" r:id="rId78"/>
    <p:sldId id="576" r:id="rId79"/>
    <p:sldId id="577" r:id="rId80"/>
    <p:sldId id="578" r:id="rId8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0055A0"/>
    <a:srgbClr val="0B387C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36" autoAdjust="0"/>
    <p:restoredTop sz="94625" autoAdjust="0"/>
  </p:normalViewPr>
  <p:slideViewPr>
    <p:cSldViewPr snapToGrid="0" snapToObjects="1">
      <p:cViewPr varScale="1">
        <p:scale>
          <a:sx n="138" d="100"/>
          <a:sy n="138" d="100"/>
        </p:scale>
        <p:origin x="522" y="114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-23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6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8BE85-A0A3-4C4B-ACC3-7072F7395BB9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DECDC-7EDC-4116-883F-41B994AD4C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686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DECDC-7EDC-4116-883F-41B994AD4C6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814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DECDC-7EDC-4116-883F-41B994AD4C6A}" type="slidenum">
              <a:rPr lang="en-GB" smtClean="0"/>
              <a:t>80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060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DECDC-7EDC-4116-883F-41B994AD4C6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133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DECDC-7EDC-4116-883F-41B994AD4C6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159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DECDC-7EDC-4116-883F-41B994AD4C6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545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3DECDC-7EDC-4116-883F-41B994AD4C6A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902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3DECDC-7EDC-4116-883F-41B994AD4C6A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269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3DECDC-7EDC-4116-883F-41B994AD4C6A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633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3DECDC-7EDC-4116-883F-41B994AD4C6A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315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3DECDC-7EDC-4116-883F-41B994AD4C6A}" type="slidenum">
              <a:rPr lang="en-GB" smtClean="0"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731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FDE4D-E352-4A23-9913-05F7514E2BC5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4BC91-1CDA-4806-8B38-0899C36D57AE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D56CF-4241-4938-B763-5870D3C83D1F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118D9-BEB5-4392-9A20-FC0A19EBD3B1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1E559-36AB-404F-9176-75F316272CA3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CC659-52B8-4903-81EA-E97BFF6C00A4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7C363-1DF7-44B1-BE31-9C6C9F9F6B7E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70BCF-6895-41E0-92E6-9006681EC93D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applications.org/oagis_fields" TargetMode="External"/><Relationship Id="rId2" Type="http://schemas.openxmlformats.org/officeDocument/2006/relationships/hyperlink" Target="http://schemas.datastream.net/MP_fields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67.png"/><Relationship Id="rId7" Type="http://schemas.openxmlformats.org/officeDocument/2006/relationships/image" Target="../media/image3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69.jpeg"/><Relationship Id="rId4" Type="http://schemas.openxmlformats.org/officeDocument/2006/relationships/image" Target="../media/image68.png"/><Relationship Id="rId9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31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gi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9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cmmsx.cern.ch/SSO/eamlight/workorder/26493247" TargetMode="External"/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cmmsx-test.cern.ch/SSO/eamlight/workorder/25437667" TargetMode="External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hyperlink" Target="https://cmmsx.cern.ch/SSO/eamlight/position/QBBI.A12R5" TargetMode="Externa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gi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cmmsx-test.cern.ch/SSO/eamlight/asset/PX113601" TargetMode="External"/><Relationship Id="rId2" Type="http://schemas.openxmlformats.org/officeDocument/2006/relationships/hyperlink" Target="https://cmmsx.cern.ch/SSO/eamlight/position/UACV1-00083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mmsx.cern.ch/SSO/eamlight/part/F834041626" TargetMode="External"/><Relationship Id="rId4" Type="http://schemas.openxmlformats.org/officeDocument/2006/relationships/hyperlink" Target="https://cmmsx.cern.ch/SSO/eamlight/workorder/368651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cmmsx.cern.ch/SSO/eamlight/meterreading" TargetMode="External"/><Relationship Id="rId2" Type="http://schemas.openxmlformats.org/officeDocument/2006/relationships/hyperlink" Target="https://cmmsx.cern.ch/SSO/eamlight/replaceeqp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png"/><Relationship Id="rId5" Type="http://schemas.openxmlformats.org/officeDocument/2006/relationships/image" Target="../media/image114.jpeg"/><Relationship Id="rId4" Type="http://schemas.openxmlformats.org/officeDocument/2006/relationships/hyperlink" Target="https://cmmsx.cern.ch/SSO/eamlight/position/UACV1-00083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cmmsx.cern.ch/SSO/eamlight/workorder?&amp;standardwo=MM-REQ-SCM01&amp;screen=WSJB29" TargetMode="External"/><Relationship Id="rId2" Type="http://schemas.openxmlformats.org/officeDocument/2006/relationships/hyperlink" Target="https://cmmsx.cern.ch/SSO/eamlight/workorder?&amp;equipmentcode=HCLBAR_000-CR003009" TargetMode="Externa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cmmsx.cern.ch/SSO/eamlight/workorder?&amp;standardwo=MM-REQ-SCM01&amp;screen=WSJB29" TargetMode="External"/><Relationship Id="rId2" Type="http://schemas.openxmlformats.org/officeDocument/2006/relationships/hyperlink" Target="https://cmmsx.cern.ch/SSO/eamlight/workorder?&amp;equipmentcode=HCLBAR_000-CR003009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G"/><Relationship Id="rId2" Type="http://schemas.openxmlformats.org/officeDocument/2006/relationships/image" Target="../media/image119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cmmsx.cern.ch/SSO/eamlight/position/UACV1-00083" TargetMode="External"/><Relationship Id="rId2" Type="http://schemas.openxmlformats.org/officeDocument/2006/relationships/hyperlink" Target="https://cmmsx.cern.ch/SSO/eamlight/workorder?&amp;standardwo=MM-REQ-SCM01&amp;screen=WSJB29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hyperlink" Target="https://github.com/cern-ea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3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mailto:eam-service@cern.ch" TargetMode="Externa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hyperlink" Target="https://www.cern.ch/eam-opensourc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tiff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tiff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1.tiff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tiff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tiff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tiff"/><Relationship Id="rId2" Type="http://schemas.openxmlformats.org/officeDocument/2006/relationships/image" Target="../media/image130.tiff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mailto:eam-service@cern.ch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3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839" y="1307690"/>
            <a:ext cx="8623902" cy="2094270"/>
          </a:xfrm>
        </p:spPr>
        <p:txBody>
          <a:bodyPr>
            <a:noAutofit/>
          </a:bodyPr>
          <a:lstStyle/>
          <a:p>
            <a:r>
              <a:rPr lang="en-GB" sz="1600" dirty="0" smtClean="0"/>
              <a:t>Workshop 17 June 2019</a:t>
            </a:r>
            <a:br>
              <a:rPr lang="en-GB" sz="1600" dirty="0" smtClean="0"/>
            </a:br>
            <a:r>
              <a:rPr lang="en-GB" sz="3900" dirty="0" smtClean="0"/>
              <a:t>CERN’s Open Source Components </a:t>
            </a:r>
            <a:br>
              <a:rPr lang="en-GB" sz="3900" dirty="0" smtClean="0"/>
            </a:br>
            <a:r>
              <a:rPr lang="en-GB" sz="3900" dirty="0" smtClean="0"/>
              <a:t>for Infor EAM</a:t>
            </a:r>
            <a:endParaRPr lang="en-GB" sz="39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4733" y="3471404"/>
            <a:ext cx="4645735" cy="804542"/>
          </a:xfrm>
        </p:spPr>
        <p:txBody>
          <a:bodyPr>
            <a:normAutofit/>
          </a:bodyPr>
          <a:lstStyle/>
          <a:p>
            <a:r>
              <a:rPr lang="en-US" dirty="0" smtClean="0"/>
              <a:t>Lukasz Pater &amp; David Widegren</a:t>
            </a:r>
          </a:p>
          <a:p>
            <a:r>
              <a:rPr lang="en-US" dirty="0" smtClean="0"/>
              <a:t>CERN, Asset &amp; Maintenance Management</a:t>
            </a:r>
          </a:p>
          <a:p>
            <a:r>
              <a:rPr lang="en-US" dirty="0" smtClean="0"/>
              <a:t>June 2019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86326" y="4677847"/>
            <a:ext cx="14494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</a:rPr>
              <a:t>EDMS 2170647</a:t>
            </a:r>
            <a:endParaRPr lang="en-GB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63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295399" y="3422479"/>
            <a:ext cx="4921046" cy="66202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Asset Management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759245" cy="34192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tx2"/>
                </a:solidFill>
              </a:rPr>
              <a:t>A large part of our maintenance is outsourced</a:t>
            </a:r>
          </a:p>
          <a:p>
            <a:pPr lvl="1">
              <a:buFont typeface="Arial"/>
              <a:buChar char="–"/>
              <a:defRPr/>
            </a:pPr>
            <a:r>
              <a:rPr lang="en-US" sz="1400" dirty="0"/>
              <a:t>Our very wide range of maintenance activities makes outsourcing the only alternative due to cost and personnel constraints. </a:t>
            </a:r>
          </a:p>
          <a:p>
            <a:pPr marL="336042" lvl="1" indent="0">
              <a:buNone/>
              <a:defRPr/>
            </a:pPr>
            <a:endParaRPr lang="en-US" sz="1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1600" b="1" dirty="0">
                <a:solidFill>
                  <a:schemeClr val="tx2"/>
                </a:solidFill>
              </a:rPr>
              <a:t>Outsourced maintenance requires centralized tools for managing knowledge</a:t>
            </a:r>
          </a:p>
          <a:p>
            <a:pPr lvl="1">
              <a:buFont typeface="Arial"/>
              <a:buChar char="–"/>
              <a:defRPr/>
            </a:pPr>
            <a:r>
              <a:rPr lang="en-US" sz="1400" dirty="0"/>
              <a:t>Essential with single repository for all assets and their history to keep knowledge at CERN. 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000" dirty="0"/>
          </a:p>
          <a:p>
            <a:pPr marL="448056" lvl="1" indent="0">
              <a:buNone/>
              <a:defRPr/>
            </a:pPr>
            <a:endParaRPr lang="en-US" sz="600" dirty="0"/>
          </a:p>
          <a:p>
            <a:pPr lvl="1">
              <a:buFont typeface="Arial"/>
              <a:buChar char="–"/>
              <a:defRPr/>
            </a:pPr>
            <a:r>
              <a:rPr lang="en-US" sz="1600" dirty="0">
                <a:solidFill>
                  <a:schemeClr val="bg1"/>
                </a:solidFill>
              </a:rPr>
              <a:t>A common tool brings common </a:t>
            </a:r>
            <a:r>
              <a:rPr lang="en-US" sz="1600" dirty="0" smtClean="0">
                <a:solidFill>
                  <a:schemeClr val="bg1"/>
                </a:solidFill>
              </a:rPr>
              <a:t>processes, </a:t>
            </a:r>
            <a:r>
              <a:rPr lang="en-US" sz="1600" dirty="0">
                <a:solidFill>
                  <a:schemeClr val="bg1"/>
                </a:solidFill>
              </a:rPr>
              <a:t>which in turn brings </a:t>
            </a:r>
            <a:r>
              <a:rPr lang="en-US" sz="1600" dirty="0" smtClean="0">
                <a:solidFill>
                  <a:schemeClr val="bg1"/>
                </a:solidFill>
              </a:rPr>
              <a:t>efficiencies and </a:t>
            </a:r>
            <a:r>
              <a:rPr lang="en-US" sz="1600" dirty="0">
                <a:solidFill>
                  <a:schemeClr val="bg1"/>
                </a:solidFill>
              </a:rPr>
              <a:t>financial savings.</a:t>
            </a:r>
          </a:p>
          <a:p>
            <a:pPr>
              <a:defRPr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" r="-1547"/>
          <a:stretch/>
        </p:blipFill>
        <p:spPr>
          <a:xfrm>
            <a:off x="6463481" y="994204"/>
            <a:ext cx="2444096" cy="329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990305" y="1047684"/>
            <a:ext cx="3196268" cy="2001971"/>
            <a:chOff x="2990305" y="1047684"/>
            <a:chExt cx="3196268" cy="2001971"/>
          </a:xfrm>
        </p:grpSpPr>
        <p:sp>
          <p:nvSpPr>
            <p:cNvPr id="41" name="Rectangle 40"/>
            <p:cNvSpPr/>
            <p:nvPr/>
          </p:nvSpPr>
          <p:spPr>
            <a:xfrm>
              <a:off x="2990305" y="1047684"/>
              <a:ext cx="3196268" cy="200197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828266" y="1081737"/>
              <a:ext cx="142699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Operation &amp;</a:t>
              </a:r>
              <a:br>
                <a:rPr lang="en-US" sz="1600" b="1" dirty="0"/>
              </a:br>
              <a:r>
                <a:rPr lang="en-US" sz="1600" b="1" dirty="0"/>
                <a:t>Maintenance</a:t>
              </a:r>
              <a:endParaRPr lang="en-GB" sz="1600" b="1" dirty="0"/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2"/>
          <a:srcRect l="445" t="9187" r="445" b="5263"/>
          <a:stretch/>
        </p:blipFill>
        <p:spPr>
          <a:xfrm>
            <a:off x="3228168" y="2424041"/>
            <a:ext cx="834958" cy="409129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Our Asset Management Platform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039497" y="3197065"/>
            <a:ext cx="2726667" cy="970749"/>
            <a:chOff x="-311586" y="3893092"/>
            <a:chExt cx="3635555" cy="1294332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1" t="30201" r="41682" b="13569"/>
            <a:stretch/>
          </p:blipFill>
          <p:spPr bwMode="auto">
            <a:xfrm>
              <a:off x="263967" y="4478217"/>
              <a:ext cx="1037951" cy="70920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-311586" y="3893092"/>
              <a:ext cx="2189059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/>
                <a:t>Reporting &amp; BI</a:t>
              </a:r>
              <a:r>
                <a:rPr lang="en-US" sz="1500" b="1" dirty="0"/>
                <a:t/>
              </a:r>
              <a:br>
                <a:rPr lang="en-US" sz="1500" b="1" dirty="0"/>
              </a:br>
              <a:r>
                <a:rPr lang="en-US" sz="825" dirty="0"/>
                <a:t>Business Intelligence / Reports</a:t>
              </a:r>
            </a:p>
          </p:txBody>
        </p:sp>
        <p:sp>
          <p:nvSpPr>
            <p:cNvPr id="20" name="Up-Down Arrow 19"/>
            <p:cNvSpPr/>
            <p:nvPr/>
          </p:nvSpPr>
          <p:spPr>
            <a:xfrm rot="5400000">
              <a:off x="2691261" y="4153036"/>
              <a:ext cx="88051" cy="1177364"/>
            </a:xfrm>
            <a:prstGeom prst="upDownArrow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458948" y="3197064"/>
            <a:ext cx="3022906" cy="821584"/>
            <a:chOff x="5667682" y="3893091"/>
            <a:chExt cx="4030534" cy="1095445"/>
          </a:xfrm>
        </p:grpSpPr>
        <p:sp>
          <p:nvSpPr>
            <p:cNvPr id="18" name="TextBox 17"/>
            <p:cNvSpPr txBox="1"/>
            <p:nvPr/>
          </p:nvSpPr>
          <p:spPr>
            <a:xfrm>
              <a:off x="6718340" y="3893091"/>
              <a:ext cx="2979876" cy="60016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/>
                <a:t>Financial Depreciation</a:t>
              </a:r>
              <a:r>
                <a:rPr lang="en-US" sz="1500" b="1" dirty="0"/>
                <a:t/>
              </a:r>
              <a:br>
                <a:rPr lang="en-US" sz="1500" b="1" dirty="0"/>
              </a:br>
              <a:r>
                <a:rPr lang="en-US" sz="825" dirty="0"/>
                <a:t>Plant, Property &amp; Equipment</a:t>
              </a:r>
              <a:endParaRPr lang="en-US" sz="788" dirty="0"/>
            </a:p>
          </p:txBody>
        </p:sp>
        <p:sp>
          <p:nvSpPr>
            <p:cNvPr id="21" name="Up-Down Arrow 20"/>
            <p:cNvSpPr/>
            <p:nvPr/>
          </p:nvSpPr>
          <p:spPr>
            <a:xfrm rot="5400000">
              <a:off x="6212338" y="4149017"/>
              <a:ext cx="88051" cy="1177364"/>
            </a:xfrm>
            <a:prstGeom prst="upDownArrow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/>
            <a:srcRect b="15116"/>
            <a:stretch/>
          </p:blipFill>
          <p:spPr>
            <a:xfrm>
              <a:off x="7730952" y="4478216"/>
              <a:ext cx="1068105" cy="51032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</p:grpSp>
      <p:grpSp>
        <p:nvGrpSpPr>
          <p:cNvPr id="27" name="Group 26"/>
          <p:cNvGrpSpPr/>
          <p:nvPr/>
        </p:nvGrpSpPr>
        <p:grpSpPr>
          <a:xfrm>
            <a:off x="836115" y="1047685"/>
            <a:ext cx="2975895" cy="2260833"/>
            <a:chOff x="836115" y="1047685"/>
            <a:chExt cx="2975895" cy="2260833"/>
          </a:xfrm>
        </p:grpSpPr>
        <p:grpSp>
          <p:nvGrpSpPr>
            <p:cNvPr id="5" name="Group 4"/>
            <p:cNvGrpSpPr/>
            <p:nvPr/>
          </p:nvGrpSpPr>
          <p:grpSpPr>
            <a:xfrm>
              <a:off x="836115" y="1047685"/>
              <a:ext cx="2275011" cy="2016074"/>
              <a:chOff x="836115" y="1047685"/>
              <a:chExt cx="2275011" cy="2016074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836115" y="1047685"/>
                <a:ext cx="1977909" cy="201607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095381" y="1980242"/>
                <a:ext cx="1521571" cy="4501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/>
                  <a:t>MTF</a:t>
                </a:r>
                <a:br>
                  <a:rPr lang="en-US" sz="1500" b="1" dirty="0"/>
                </a:br>
                <a:r>
                  <a:rPr lang="en-US" sz="825" dirty="0"/>
                  <a:t>Manufacturing &amp; Test Folder</a:t>
                </a:r>
              </a:p>
            </p:txBody>
          </p:sp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5"/>
              <a:srcRect l="761" t="11563" r="686" b="1229"/>
              <a:stretch/>
            </p:blipFill>
            <p:spPr>
              <a:xfrm>
                <a:off x="1467620" y="2425178"/>
                <a:ext cx="696847" cy="442260"/>
              </a:xfrm>
              <a:prstGeom prst="rect">
                <a:avLst/>
              </a:prstGeom>
              <a:ln>
                <a:solidFill>
                  <a:schemeClr val="accent2"/>
                </a:solidFill>
              </a:ln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946625" y="1074648"/>
                <a:ext cx="186140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/>
                  <a:t>Manufacturing &amp; </a:t>
                </a:r>
                <a:br>
                  <a:rPr lang="en-US" sz="1600" b="1" dirty="0"/>
                </a:br>
                <a:r>
                  <a:rPr lang="en-US" sz="1600" b="1" dirty="0"/>
                  <a:t>Installation</a:t>
                </a:r>
                <a:endParaRPr lang="en-GB" sz="1600" b="1" dirty="0"/>
              </a:p>
            </p:txBody>
          </p:sp>
          <p:sp>
            <p:nvSpPr>
              <p:cNvPr id="36" name="Right Arrow 35"/>
              <p:cNvSpPr/>
              <p:nvPr/>
            </p:nvSpPr>
            <p:spPr>
              <a:xfrm>
                <a:off x="2778369" y="1183277"/>
                <a:ext cx="332757" cy="175601"/>
              </a:xfrm>
              <a:prstGeom prst="rightArrow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23" name="Up-Down Arrow 22"/>
            <p:cNvSpPr/>
            <p:nvPr/>
          </p:nvSpPr>
          <p:spPr>
            <a:xfrm rot="6405836">
              <a:off x="3004740" y="2501248"/>
              <a:ext cx="66038" cy="1548502"/>
            </a:xfrm>
            <a:prstGeom prst="upDown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104545" y="1977685"/>
            <a:ext cx="2981759" cy="2201816"/>
            <a:chOff x="3104545" y="1977685"/>
            <a:chExt cx="2981759" cy="2201816"/>
          </a:xfrm>
        </p:grpSpPr>
        <p:sp>
          <p:nvSpPr>
            <p:cNvPr id="8" name="TextBox 7"/>
            <p:cNvSpPr txBox="1"/>
            <p:nvPr/>
          </p:nvSpPr>
          <p:spPr>
            <a:xfrm>
              <a:off x="3839886" y="1977685"/>
              <a:ext cx="1611340" cy="4501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/>
                <a:t> Infor EAM</a:t>
              </a:r>
              <a:br>
                <a:rPr lang="en-US" sz="1500" b="1" dirty="0"/>
              </a:br>
              <a:r>
                <a:rPr lang="en-US" sz="825" dirty="0"/>
                <a:t>Enterprise Asset Management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481942" y="2388459"/>
              <a:ext cx="583095" cy="502948"/>
              <a:chOff x="1435123" y="3647205"/>
              <a:chExt cx="2761783" cy="2382176"/>
            </a:xfrm>
          </p:grpSpPr>
          <p:pic>
            <p:nvPicPr>
              <p:cNvPr id="29" name="Picture 4" descr="http://stig.ly/stigly/public/images_website/ipad_frame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5123" y="3647205"/>
                <a:ext cx="2761783" cy="23821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2" descr="iPad Screenshot 3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5742" y="3899231"/>
                <a:ext cx="2224185" cy="16681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02482" y="3467110"/>
              <a:ext cx="1201496" cy="712391"/>
            </a:xfrm>
            <a:prstGeom prst="rect">
              <a:avLst/>
            </a:prstGeom>
          </p:spPr>
        </p:pic>
        <p:sp>
          <p:nvSpPr>
            <p:cNvPr id="24" name="Up-Down Arrow 23"/>
            <p:cNvSpPr/>
            <p:nvPr/>
          </p:nvSpPr>
          <p:spPr>
            <a:xfrm>
              <a:off x="4559336" y="3087755"/>
              <a:ext cx="66038" cy="364021"/>
            </a:xfrm>
            <a:prstGeom prst="upDown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5" name="Right Brace 24"/>
            <p:cNvSpPr/>
            <p:nvPr/>
          </p:nvSpPr>
          <p:spPr>
            <a:xfrm rot="5400000">
              <a:off x="4558530" y="1466631"/>
              <a:ext cx="73789" cy="2981759"/>
            </a:xfrm>
            <a:prstGeom prst="rightBrac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9"/>
            <a:srcRect l="239" t="8515" r="1185" b="9572"/>
            <a:stretch/>
          </p:blipFill>
          <p:spPr>
            <a:xfrm>
              <a:off x="4273862" y="2425178"/>
              <a:ext cx="731479" cy="401863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grpSp>
          <p:nvGrpSpPr>
            <p:cNvPr id="45" name="Group 44"/>
            <p:cNvGrpSpPr/>
            <p:nvPr/>
          </p:nvGrpSpPr>
          <p:grpSpPr>
            <a:xfrm>
              <a:off x="5106408" y="2398288"/>
              <a:ext cx="236574" cy="424953"/>
              <a:chOff x="5552591" y="498276"/>
              <a:chExt cx="3151959" cy="5661789"/>
            </a:xfrm>
          </p:grpSpPr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52591" y="498276"/>
                <a:ext cx="3151959" cy="5661789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 rotWithShape="1">
              <a:blip r:embed="rId11"/>
              <a:srcRect l="33044" t="14288" r="47348" b="27797"/>
              <a:stretch/>
            </p:blipFill>
            <p:spPr>
              <a:xfrm>
                <a:off x="6007114" y="1270136"/>
                <a:ext cx="2305858" cy="4114631"/>
              </a:xfrm>
              <a:prstGeom prst="rect">
                <a:avLst/>
              </a:prstGeom>
            </p:spPr>
          </p:pic>
        </p:grpSp>
      </p:grpSp>
      <p:grpSp>
        <p:nvGrpSpPr>
          <p:cNvPr id="9" name="Group 8"/>
          <p:cNvGrpSpPr/>
          <p:nvPr/>
        </p:nvGrpSpPr>
        <p:grpSpPr>
          <a:xfrm>
            <a:off x="5309987" y="1040632"/>
            <a:ext cx="3077644" cy="2247839"/>
            <a:chOff x="5309987" y="1040632"/>
            <a:chExt cx="3077644" cy="2247839"/>
          </a:xfrm>
        </p:grpSpPr>
        <p:grpSp>
          <p:nvGrpSpPr>
            <p:cNvPr id="6" name="Group 5"/>
            <p:cNvGrpSpPr/>
            <p:nvPr/>
          </p:nvGrpSpPr>
          <p:grpSpPr>
            <a:xfrm>
              <a:off x="5309987" y="1040632"/>
              <a:ext cx="3077644" cy="2247839"/>
              <a:chOff x="5309987" y="1040632"/>
              <a:chExt cx="3077644" cy="2247839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6377623" y="1040632"/>
                <a:ext cx="2010008" cy="201607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90054" y="1999262"/>
                <a:ext cx="1313181" cy="4501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 smtClean="0"/>
                  <a:t>TREC</a:t>
                </a:r>
                <a:r>
                  <a:rPr lang="en-US" sz="1500" b="1" dirty="0"/>
                  <a:t/>
                </a:r>
                <a:br>
                  <a:rPr lang="en-US" sz="1500" b="1" dirty="0"/>
                </a:br>
                <a:r>
                  <a:rPr lang="en-US" sz="825" dirty="0"/>
                  <a:t>Radioactive Traceability</a:t>
                </a:r>
                <a:endParaRPr lang="en-US" sz="788" dirty="0"/>
              </a:p>
            </p:txBody>
          </p:sp>
          <p:sp>
            <p:nvSpPr>
              <p:cNvPr id="22" name="Up-Down Arrow 21"/>
              <p:cNvSpPr/>
              <p:nvPr/>
            </p:nvSpPr>
            <p:spPr>
              <a:xfrm rot="4271197">
                <a:off x="6055111" y="2477309"/>
                <a:ext cx="66038" cy="1556285"/>
              </a:xfrm>
              <a:prstGeom prst="upDown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416644" y="1055248"/>
                <a:ext cx="195636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/>
                  <a:t>Disposal &amp; Waste </a:t>
                </a:r>
              </a:p>
              <a:p>
                <a:pPr algn="ctr"/>
                <a:r>
                  <a:rPr lang="en-US" sz="1600" b="1" dirty="0"/>
                  <a:t>Management</a:t>
                </a:r>
                <a:endParaRPr lang="en-GB" sz="1600" b="1" dirty="0"/>
              </a:p>
            </p:txBody>
          </p:sp>
          <p:sp>
            <p:nvSpPr>
              <p:cNvPr id="43" name="Right Arrow 42"/>
              <p:cNvSpPr/>
              <p:nvPr/>
            </p:nvSpPr>
            <p:spPr>
              <a:xfrm>
                <a:off x="6108636" y="1183276"/>
                <a:ext cx="332757" cy="175601"/>
              </a:xfrm>
              <a:prstGeom prst="rightArrow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12"/>
            <a:srcRect l="490" t="10570" r="293" b="2850"/>
            <a:stretch/>
          </p:blipFill>
          <p:spPr>
            <a:xfrm>
              <a:off x="7043269" y="2449386"/>
              <a:ext cx="614828" cy="442022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81519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100" dirty="0"/>
              <a:t>Integrating tools and processes</a:t>
            </a:r>
            <a:endParaRPr lang="en-GB" sz="4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519" y="2432397"/>
            <a:ext cx="1313195" cy="798018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236325" y="1111785"/>
            <a:ext cx="2739216" cy="3172788"/>
            <a:chOff x="236325" y="1111785"/>
            <a:chExt cx="2739216" cy="3172788"/>
          </a:xfrm>
        </p:grpSpPr>
        <p:sp>
          <p:nvSpPr>
            <p:cNvPr id="38" name="TextBox 37"/>
            <p:cNvSpPr txBox="1"/>
            <p:nvPr/>
          </p:nvSpPr>
          <p:spPr>
            <a:xfrm>
              <a:off x="473959" y="3463291"/>
              <a:ext cx="7633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ERP(s)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6325" y="2315079"/>
              <a:ext cx="12795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Reporting / BI</a:t>
              </a:r>
              <a:endParaRPr lang="en-US" sz="1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10250" y="2918662"/>
              <a:ext cx="9316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Planning </a:t>
              </a:r>
              <a:endParaRPr lang="en-US" sz="1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54477" y="1782842"/>
              <a:ext cx="12023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SCADA /</a:t>
              </a:r>
              <a:r>
                <a:rPr lang="en-US" sz="1400" dirty="0" err="1" smtClean="0"/>
                <a:t>IIoT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4374" y="1191822"/>
              <a:ext cx="4940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GIS</a:t>
              </a:r>
              <a:endParaRPr lang="en-US" sz="14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73959" y="3976796"/>
              <a:ext cx="17509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Contractor</a:t>
              </a:r>
              <a:r>
                <a:rPr lang="en-GB" sz="1400" dirty="0"/>
                <a:t>’s CMMS</a:t>
              </a:r>
              <a:endParaRPr lang="en-US" sz="1400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381" t="15123" b="24623"/>
            <a:stretch/>
          </p:blipFill>
          <p:spPr>
            <a:xfrm>
              <a:off x="1558676" y="2859012"/>
              <a:ext cx="969201" cy="412321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2604" t="42933" r="55781" b="29929"/>
            <a:stretch/>
          </p:blipFill>
          <p:spPr>
            <a:xfrm>
              <a:off x="1558676" y="1156017"/>
              <a:ext cx="969201" cy="411176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5"/>
            <a:srcRect l="7205" t="15109" r="76991" b="58622"/>
            <a:stretch/>
          </p:blipFill>
          <p:spPr>
            <a:xfrm>
              <a:off x="1558676" y="1732332"/>
              <a:ext cx="969201" cy="377337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6"/>
            <a:srcRect l="1967" t="59805" r="1"/>
            <a:stretch/>
          </p:blipFill>
          <p:spPr>
            <a:xfrm>
              <a:off x="1558676" y="2275048"/>
              <a:ext cx="974974" cy="414307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58676" y="3428568"/>
              <a:ext cx="969201" cy="396274"/>
            </a:xfrm>
            <a:prstGeom prst="rect">
              <a:avLst/>
            </a:prstGeom>
          </p:spPr>
        </p:pic>
        <p:sp>
          <p:nvSpPr>
            <p:cNvPr id="16" name="Left Brace 15"/>
            <p:cNvSpPr/>
            <p:nvPr/>
          </p:nvSpPr>
          <p:spPr>
            <a:xfrm rot="10800000">
              <a:off x="2676495" y="1111785"/>
              <a:ext cx="299046" cy="3172787"/>
            </a:xfrm>
            <a:prstGeom prst="leftBrace">
              <a:avLst>
                <a:gd name="adj1" fmla="val 8333"/>
                <a:gd name="adj2" fmla="val 50000"/>
              </a:avLst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279757" y="988941"/>
            <a:ext cx="2614818" cy="1089778"/>
            <a:chOff x="3279757" y="988941"/>
            <a:chExt cx="2614818" cy="1089778"/>
          </a:xfrm>
        </p:grpSpPr>
        <p:sp>
          <p:nvSpPr>
            <p:cNvPr id="18" name="TextBox 17"/>
            <p:cNvSpPr txBox="1"/>
            <p:nvPr/>
          </p:nvSpPr>
          <p:spPr>
            <a:xfrm>
              <a:off x="3279757" y="988941"/>
              <a:ext cx="2614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Control Room </a:t>
              </a:r>
              <a:r>
                <a:rPr lang="en-US" sz="1400" dirty="0"/>
                <a:t>&amp; Service Desk</a:t>
              </a:r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" t="31919" r="25" b="28428"/>
            <a:stretch/>
          </p:blipFill>
          <p:spPr>
            <a:xfrm>
              <a:off x="3656986" y="1331346"/>
              <a:ext cx="1626570" cy="430266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55" name="Left Brace 54"/>
            <p:cNvSpPr/>
            <p:nvPr/>
          </p:nvSpPr>
          <p:spPr>
            <a:xfrm rot="16200000">
              <a:off x="4377963" y="880464"/>
              <a:ext cx="299046" cy="2097464"/>
            </a:xfrm>
            <a:prstGeom prst="leftBrace">
              <a:avLst>
                <a:gd name="adj1" fmla="val 8333"/>
                <a:gd name="adj2" fmla="val 50000"/>
              </a:avLst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350678" y="3677198"/>
            <a:ext cx="2342308" cy="748555"/>
            <a:chOff x="3350678" y="3677198"/>
            <a:chExt cx="2342308" cy="748555"/>
          </a:xfrm>
        </p:grpSpPr>
        <p:sp>
          <p:nvSpPr>
            <p:cNvPr id="13" name="TextBox 12"/>
            <p:cNvSpPr txBox="1"/>
            <p:nvPr/>
          </p:nvSpPr>
          <p:spPr>
            <a:xfrm>
              <a:off x="3350678" y="3902533"/>
              <a:ext cx="23423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Accelerator </a:t>
              </a:r>
              <a:r>
                <a:rPr lang="en-US" sz="1400" dirty="0" smtClean="0"/>
                <a:t>Layout / </a:t>
              </a:r>
              <a:br>
                <a:rPr lang="en-US" sz="1400" dirty="0" smtClean="0"/>
              </a:br>
              <a:r>
                <a:rPr lang="en-US" sz="1400" dirty="0" smtClean="0"/>
                <a:t>Configuration Management</a:t>
              </a:r>
              <a:endParaRPr lang="en-US" sz="1100" dirty="0"/>
            </a:p>
          </p:txBody>
        </p:sp>
        <p:sp>
          <p:nvSpPr>
            <p:cNvPr id="57" name="Left Brace 56"/>
            <p:cNvSpPr/>
            <p:nvPr/>
          </p:nvSpPr>
          <p:spPr>
            <a:xfrm rot="5400000">
              <a:off x="4379000" y="2777989"/>
              <a:ext cx="299046" cy="2097464"/>
            </a:xfrm>
            <a:prstGeom prst="leftBrace">
              <a:avLst>
                <a:gd name="adj1" fmla="val 8333"/>
                <a:gd name="adj2" fmla="val 50000"/>
              </a:avLst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-146981" y="-280877"/>
            <a:ext cx="9576731" cy="598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5960816" y="1054404"/>
            <a:ext cx="3192709" cy="3230167"/>
            <a:chOff x="5960816" y="1054404"/>
            <a:chExt cx="3192709" cy="3230167"/>
          </a:xfrm>
        </p:grpSpPr>
        <p:sp>
          <p:nvSpPr>
            <p:cNvPr id="37" name="TextBox 36"/>
            <p:cNvSpPr txBox="1"/>
            <p:nvPr/>
          </p:nvSpPr>
          <p:spPr>
            <a:xfrm>
              <a:off x="7600074" y="1145217"/>
              <a:ext cx="9490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PLM</a:t>
              </a:r>
              <a:endParaRPr lang="en-US" sz="1400" dirty="0"/>
            </a:p>
          </p:txBody>
        </p:sp>
        <p:pic>
          <p:nvPicPr>
            <p:cNvPr id="40" name="Picture 2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9" t="16943" r="5322" b="31491"/>
            <a:stretch/>
          </p:blipFill>
          <p:spPr bwMode="auto">
            <a:xfrm>
              <a:off x="6352132" y="1656139"/>
              <a:ext cx="980652" cy="365451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>
              <a:off x="7526381" y="1699000"/>
              <a:ext cx="13179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Manufacturing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54835" y="2800495"/>
              <a:ext cx="1671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Radioactive Waste</a:t>
              </a:r>
              <a:endParaRPr lang="en-US" sz="1400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10"/>
            <a:srcRect l="255" t="19216" r="493" b="24194"/>
            <a:stretch/>
          </p:blipFill>
          <p:spPr>
            <a:xfrm>
              <a:off x="6348096" y="1111785"/>
              <a:ext cx="984688" cy="374912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54" name="TextBox 53"/>
            <p:cNvSpPr txBox="1"/>
            <p:nvPr/>
          </p:nvSpPr>
          <p:spPr>
            <a:xfrm>
              <a:off x="7357487" y="3387778"/>
              <a:ext cx="17960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Operation Logbooks</a:t>
              </a:r>
              <a:endParaRPr lang="en-US" sz="1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526381" y="2229133"/>
              <a:ext cx="1409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Commissioning</a:t>
              </a:r>
              <a:endParaRPr lang="en-US" sz="1400" dirty="0"/>
            </a:p>
          </p:txBody>
        </p:sp>
        <p:sp>
          <p:nvSpPr>
            <p:cNvPr id="43" name="Left Brace 42"/>
            <p:cNvSpPr/>
            <p:nvPr/>
          </p:nvSpPr>
          <p:spPr>
            <a:xfrm>
              <a:off x="5960816" y="1054404"/>
              <a:ext cx="299046" cy="3230167"/>
            </a:xfrm>
            <a:prstGeom prst="leftBrace">
              <a:avLst>
                <a:gd name="adj1" fmla="val 8333"/>
                <a:gd name="adj2" fmla="val 50000"/>
              </a:avLst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11"/>
            <a:srcRect l="472" t="11314" r="1556" b="25210"/>
            <a:stretch/>
          </p:blipFill>
          <p:spPr>
            <a:xfrm>
              <a:off x="6357173" y="2738021"/>
              <a:ext cx="990789" cy="41679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12"/>
            <a:srcRect l="423" t="11335" r="10316" b="25906"/>
            <a:stretch/>
          </p:blipFill>
          <p:spPr>
            <a:xfrm>
              <a:off x="6341546" y="3337907"/>
              <a:ext cx="986354" cy="403442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3"/>
            <a:srcRect l="465" t="17929" r="568" b="5429"/>
            <a:stretch/>
          </p:blipFill>
          <p:spPr>
            <a:xfrm>
              <a:off x="6341546" y="2191033"/>
              <a:ext cx="990789" cy="361011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58" name="TextBox 57"/>
            <p:cNvSpPr txBox="1"/>
            <p:nvPr/>
          </p:nvSpPr>
          <p:spPr>
            <a:xfrm>
              <a:off x="6402499" y="3972165"/>
              <a:ext cx="25234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Access / Permit Management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3068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100" dirty="0"/>
              <a:t>Infor EAM at CERN:</a:t>
            </a:r>
            <a:r>
              <a:rPr lang="sv-SE" sz="4100" dirty="0"/>
              <a:t> </a:t>
            </a:r>
            <a:r>
              <a:rPr lang="sv-SE" sz="4100" dirty="0" smtClean="0"/>
              <a:t>In </a:t>
            </a:r>
            <a:r>
              <a:rPr lang="sv-SE" sz="4100" dirty="0"/>
              <a:t>n</a:t>
            </a:r>
            <a:r>
              <a:rPr lang="en-US" sz="4100" dirty="0"/>
              <a:t>umbers</a:t>
            </a:r>
            <a:endParaRPr lang="en-GB" sz="4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A404A9-0BF6-4A3A-83B8-EA5F99A6E967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700773" y="1318620"/>
          <a:ext cx="1910301" cy="8915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0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/>
                      <a:r>
                        <a:rPr lang="fr-CH" sz="3300" b="1" baseline="0" dirty="0" smtClean="0"/>
                        <a:t>2.4 </a:t>
                      </a:r>
                      <a:r>
                        <a:rPr lang="fr-CH" sz="3300" b="1" dirty="0" smtClean="0"/>
                        <a:t>M</a:t>
                      </a:r>
                      <a:r>
                        <a:rPr lang="fr-CH" sz="3300" b="1" baseline="0" dirty="0" smtClean="0"/>
                        <a:t> </a:t>
                      </a:r>
                      <a:br>
                        <a:rPr lang="fr-CH" sz="3300" b="1" baseline="0" dirty="0" smtClean="0"/>
                      </a:br>
                      <a:r>
                        <a:rPr lang="fr-CH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Equipment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/>
          </p:nvPr>
        </p:nvGraphicFramePr>
        <p:xfrm>
          <a:off x="3303277" y="1254626"/>
          <a:ext cx="1948487" cy="1028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8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28700">
                <a:tc>
                  <a:txBody>
                    <a:bodyPr/>
                    <a:lstStyle/>
                    <a:p>
                      <a:pPr algn="ctr"/>
                      <a:r>
                        <a:rPr lang="en-US" sz="3300" b="1" noProof="0" dirty="0" smtClean="0"/>
                        <a:t>&gt;200 k</a:t>
                      </a:r>
                      <a:r>
                        <a:rPr lang="en-US" sz="3300" b="1" baseline="0" noProof="0" dirty="0" smtClean="0"/>
                        <a:t> </a:t>
                      </a:r>
                      <a:br>
                        <a:rPr lang="en-US" sz="3300" b="1" baseline="0" noProof="0" dirty="0" smtClean="0"/>
                      </a:br>
                      <a:r>
                        <a:rPr lang="en-US" sz="1500" b="0" baseline="0" noProof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Work Orders / year</a:t>
                      </a:r>
                      <a:endParaRPr lang="en-US" sz="2100" noProof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3108217" y="2634190"/>
          <a:ext cx="2338606" cy="800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8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00100">
                <a:tc>
                  <a:txBody>
                    <a:bodyPr/>
                    <a:lstStyle/>
                    <a:p>
                      <a:pPr algn="ctr"/>
                      <a:r>
                        <a:rPr lang="en-US" sz="3300" b="1" noProof="0" dirty="0" smtClean="0"/>
                        <a:t>1 M</a:t>
                      </a:r>
                      <a:r>
                        <a:rPr lang="en-US" sz="3300" b="1" baseline="0" noProof="0" dirty="0" smtClean="0"/>
                        <a:t/>
                      </a:r>
                      <a:br>
                        <a:rPr lang="en-US" sz="3300" b="1" baseline="0" noProof="0" dirty="0" smtClean="0"/>
                      </a:br>
                      <a:r>
                        <a:rPr lang="en-US" sz="1500" b="0" baseline="0" noProof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Attached Documents</a:t>
                      </a:r>
                      <a:endParaRPr lang="en-US" sz="2400" noProof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5849021" y="2648328"/>
          <a:ext cx="2040007" cy="11658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0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00100">
                <a:tc>
                  <a:txBody>
                    <a:bodyPr/>
                    <a:lstStyle/>
                    <a:p>
                      <a:pPr algn="ctr"/>
                      <a:r>
                        <a:rPr lang="en-US" sz="3300" b="1" noProof="0" dirty="0" smtClean="0"/>
                        <a:t>2800</a:t>
                      </a:r>
                      <a:r>
                        <a:rPr lang="en-US" sz="3300" b="1" baseline="0" noProof="0" dirty="0" smtClean="0"/>
                        <a:t/>
                      </a:r>
                      <a:br>
                        <a:rPr lang="en-US" sz="3300" b="1" baseline="0" noProof="0" dirty="0" smtClean="0"/>
                      </a:br>
                      <a:r>
                        <a:rPr lang="en-US" sz="1500" b="0" baseline="0" noProof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Users </a:t>
                      </a:r>
                    </a:p>
                    <a:p>
                      <a:pPr algn="ctr"/>
                      <a:endParaRPr lang="en-US" sz="2400" noProof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457200" y="2648328"/>
          <a:ext cx="2338606" cy="8153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8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00100">
                <a:tc>
                  <a:txBody>
                    <a:bodyPr/>
                    <a:lstStyle/>
                    <a:p>
                      <a:pPr algn="ctr"/>
                      <a:r>
                        <a:rPr lang="en-US" sz="3300" b="1" noProof="0" dirty="0" smtClean="0"/>
                        <a:t>92 k</a:t>
                      </a:r>
                      <a:r>
                        <a:rPr lang="en-US" sz="3300" b="1" baseline="0" noProof="0" dirty="0" smtClean="0"/>
                        <a:t/>
                      </a:r>
                      <a:br>
                        <a:rPr lang="en-US" sz="3300" b="1" baseline="0" noProof="0" dirty="0" smtClean="0"/>
                      </a:br>
                      <a:r>
                        <a:rPr lang="en-US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Part References</a:t>
                      </a:r>
                      <a:endParaRPr lang="en-US" sz="2400" noProof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5849021" y="1254626"/>
          <a:ext cx="2030722" cy="1028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0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28700">
                <a:tc>
                  <a:txBody>
                    <a:bodyPr/>
                    <a:lstStyle/>
                    <a:p>
                      <a:pPr algn="ctr"/>
                      <a:r>
                        <a:rPr lang="en-US" sz="3300" b="1" noProof="0" dirty="0" smtClean="0"/>
                        <a:t>5000</a:t>
                      </a:r>
                      <a:r>
                        <a:rPr lang="en-US" sz="3300" b="1" baseline="0" noProof="0" dirty="0" smtClean="0"/>
                        <a:t/>
                      </a:r>
                      <a:br>
                        <a:rPr lang="en-US" sz="3300" b="1" baseline="0" noProof="0" dirty="0" smtClean="0"/>
                      </a:br>
                      <a:r>
                        <a:rPr lang="en-US" sz="1500" b="0" baseline="0" noProof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Check List Items / day</a:t>
                      </a:r>
                      <a:endParaRPr lang="en-US" sz="2100" noProof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29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of our keys to success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876455" y="1207130"/>
            <a:ext cx="267558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Integrating with other tools </a:t>
            </a:r>
            <a:r>
              <a:rPr lang="en-US" sz="1500" b="1" dirty="0"/>
              <a:t/>
            </a:r>
            <a:br>
              <a:rPr lang="en-US" sz="1500" b="1" dirty="0"/>
            </a:br>
            <a:endParaRPr lang="en-US" sz="1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855921" y="3882534"/>
            <a:ext cx="56695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Now available as Open Source components </a:t>
            </a:r>
            <a:r>
              <a:rPr lang="en-US" sz="1500" b="1" smtClean="0"/>
              <a:t>for Infor EAM!</a:t>
            </a:r>
            <a:endParaRPr lang="en-US" sz="1000" dirty="0"/>
          </a:p>
        </p:txBody>
      </p:sp>
      <p:sp>
        <p:nvSpPr>
          <p:cNvPr id="35" name="Left Brace 34"/>
          <p:cNvSpPr/>
          <p:nvPr/>
        </p:nvSpPr>
        <p:spPr>
          <a:xfrm rot="16200000">
            <a:off x="4446573" y="-311296"/>
            <a:ext cx="248107" cy="7915729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997" y="1592919"/>
            <a:ext cx="2071104" cy="140034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31497" y="3047608"/>
            <a:ext cx="3365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Using CERN’s EAM Web Services Hub</a:t>
            </a:r>
            <a:endParaRPr lang="en-US" sz="8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4512483" y="1236393"/>
            <a:ext cx="4279825" cy="2083491"/>
            <a:chOff x="4512483" y="1236393"/>
            <a:chExt cx="4279825" cy="2083491"/>
          </a:xfrm>
        </p:grpSpPr>
        <p:grpSp>
          <p:nvGrpSpPr>
            <p:cNvPr id="8" name="Group 7"/>
            <p:cNvGrpSpPr/>
            <p:nvPr/>
          </p:nvGrpSpPr>
          <p:grpSpPr>
            <a:xfrm>
              <a:off x="5277602" y="1663307"/>
              <a:ext cx="2663013" cy="1259572"/>
              <a:chOff x="4157989" y="1666457"/>
              <a:chExt cx="4831737" cy="239039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57989" y="1666457"/>
                <a:ext cx="3272608" cy="2301919"/>
              </a:xfrm>
              <a:prstGeom prst="rect">
                <a:avLst/>
              </a:prstGeom>
            </p:spPr>
          </p:pic>
          <p:grpSp>
            <p:nvGrpSpPr>
              <p:cNvPr id="10" name="Group 9"/>
              <p:cNvGrpSpPr/>
              <p:nvPr/>
            </p:nvGrpSpPr>
            <p:grpSpPr>
              <a:xfrm>
                <a:off x="7658979" y="1666457"/>
                <a:ext cx="1330747" cy="2390390"/>
                <a:chOff x="1784254" y="877123"/>
                <a:chExt cx="3151959" cy="5661789"/>
              </a:xfrm>
            </p:grpSpPr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84254" y="877123"/>
                  <a:ext cx="3151959" cy="5661789"/>
                </a:xfrm>
                <a:prstGeom prst="rect">
                  <a:avLst/>
                </a:prstGeom>
              </p:spPr>
            </p:pic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28401" t="17849" r="46562" b="17603"/>
                <a:stretch/>
              </p:blipFill>
              <p:spPr>
                <a:xfrm>
                  <a:off x="2239234" y="1650701"/>
                  <a:ext cx="2331393" cy="4114631"/>
                </a:xfrm>
                <a:prstGeom prst="rect">
                  <a:avLst/>
                </a:prstGeom>
              </p:spPr>
            </p:pic>
          </p:grpSp>
        </p:grpSp>
        <p:sp>
          <p:nvSpPr>
            <p:cNvPr id="33" name="TextBox 32"/>
            <p:cNvSpPr txBox="1"/>
            <p:nvPr/>
          </p:nvSpPr>
          <p:spPr>
            <a:xfrm>
              <a:off x="4512483" y="1236393"/>
              <a:ext cx="427982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/>
                <a:t>Simplified user interfaces for specific tasks </a:t>
              </a:r>
              <a:r>
                <a:rPr lang="en-US" sz="1500" b="1" dirty="0"/>
                <a:t/>
              </a:r>
              <a:br>
                <a:rPr lang="en-US" sz="1500" b="1" dirty="0"/>
              </a:br>
              <a:endParaRPr lang="en-US" sz="10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893898" y="3042885"/>
              <a:ext cx="33654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Using CERN’s EAM Light toolkit.</a:t>
              </a:r>
              <a:endParaRPr lang="en-US" sz="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53598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CERN’s EAM Web </a:t>
            </a:r>
            <a:r>
              <a:rPr lang="en-US" dirty="0"/>
              <a:t>Service Hub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>
          <a:xfrm>
            <a:off x="579125" y="953165"/>
            <a:ext cx="7728176" cy="498951"/>
          </a:xfrm>
        </p:spPr>
        <p:txBody>
          <a:bodyPr>
            <a:normAutofit fontScale="92500" lnSpcReduction="20000"/>
          </a:bodyPr>
          <a:lstStyle/>
          <a:p>
            <a:r>
              <a:rPr lang="en-US" sz="1600" b="0" dirty="0" smtClean="0"/>
              <a:t>CERN’s EAM Web Services Hub solves this by providing </a:t>
            </a:r>
            <a:r>
              <a:rPr lang="en-US" sz="1600" b="0" dirty="0"/>
              <a:t>a simple, developer-friendly and </a:t>
            </a:r>
            <a:r>
              <a:rPr lang="en-US" sz="1600" b="0" dirty="0" smtClean="0"/>
              <a:t>light-weight </a:t>
            </a:r>
            <a:r>
              <a:rPr lang="en-US" sz="1600" b="0" dirty="0"/>
              <a:t>web services </a:t>
            </a:r>
            <a:r>
              <a:rPr lang="en-US" sz="1600" b="0" dirty="0" smtClean="0"/>
              <a:t>front-end </a:t>
            </a:r>
            <a:r>
              <a:rPr lang="en-US" sz="1600" b="0" dirty="0"/>
              <a:t>to Infor EAM Web Services.</a:t>
            </a:r>
          </a:p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354" y="3882640"/>
            <a:ext cx="8682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Allows developers and </a:t>
            </a:r>
            <a:r>
              <a:rPr lang="en-US" sz="1400" dirty="0" smtClean="0"/>
              <a:t>system integrators to </a:t>
            </a:r>
            <a:r>
              <a:rPr lang="en-US" sz="1400" dirty="0"/>
              <a:t>focus on </a:t>
            </a:r>
            <a:r>
              <a:rPr lang="en-US" sz="1400" b="1" dirty="0"/>
              <a:t>what</a:t>
            </a:r>
            <a:r>
              <a:rPr lang="en-US" sz="1400" dirty="0"/>
              <a:t> they want to </a:t>
            </a:r>
            <a:r>
              <a:rPr lang="en-US" sz="1400" dirty="0" smtClean="0"/>
              <a:t>do. Not on the </a:t>
            </a:r>
            <a:r>
              <a:rPr lang="en-US" sz="1400" b="1" dirty="0"/>
              <a:t>how</a:t>
            </a:r>
            <a:r>
              <a:rPr lang="en-US" sz="1400" dirty="0"/>
              <a:t>.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l="14012" r="36660" b="35817"/>
          <a:stretch/>
        </p:blipFill>
        <p:spPr>
          <a:xfrm>
            <a:off x="859982" y="1790801"/>
            <a:ext cx="4455416" cy="202880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/>
          <a:srcRect l="70104" r="1284" b="35817"/>
          <a:stretch/>
        </p:blipFill>
        <p:spPr>
          <a:xfrm>
            <a:off x="5381901" y="1259099"/>
            <a:ext cx="2262988" cy="177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8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WS Hub: Compact &amp; Fast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3978" t="7823" r="16213" b="2586"/>
          <a:stretch/>
        </p:blipFill>
        <p:spPr>
          <a:xfrm>
            <a:off x="6793578" y="1744805"/>
            <a:ext cx="1927342" cy="26793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14597" t="7883" r="16607" b="2175"/>
          <a:stretch/>
        </p:blipFill>
        <p:spPr>
          <a:xfrm>
            <a:off x="6735076" y="1729958"/>
            <a:ext cx="1899360" cy="26898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4790" t="7834" r="16160" b="2926"/>
          <a:stretch/>
        </p:blipFill>
        <p:spPr>
          <a:xfrm>
            <a:off x="6649577" y="1743123"/>
            <a:ext cx="1906354" cy="26688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/>
          <a:srcRect l="14739" t="8215" r="15959" b="2428"/>
          <a:stretch/>
        </p:blipFill>
        <p:spPr>
          <a:xfrm>
            <a:off x="6556859" y="1734214"/>
            <a:ext cx="1913349" cy="267239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/>
          <a:srcRect l="14471" t="7522" r="16226" b="2770"/>
          <a:stretch/>
        </p:blipFill>
        <p:spPr>
          <a:xfrm>
            <a:off x="6452571" y="1715645"/>
            <a:ext cx="1913350" cy="26828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/>
          <a:srcRect l="14597" t="7855" r="16480" b="2555"/>
          <a:stretch/>
        </p:blipFill>
        <p:spPr>
          <a:xfrm>
            <a:off x="6349570" y="1701175"/>
            <a:ext cx="1902858" cy="267939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/>
          <a:srcRect l="14597" t="6319" r="16354" b="4352"/>
          <a:stretch/>
        </p:blipFill>
        <p:spPr>
          <a:xfrm>
            <a:off x="6266329" y="1706907"/>
            <a:ext cx="1906354" cy="26715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0"/>
          <a:srcRect l="14413" t="6599" r="16031" b="3711"/>
          <a:stretch/>
        </p:blipFill>
        <p:spPr>
          <a:xfrm>
            <a:off x="6160322" y="1700577"/>
            <a:ext cx="1920346" cy="268234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1"/>
          <a:srcRect l="14365" t="6661" r="16206" b="3280"/>
          <a:stretch/>
        </p:blipFill>
        <p:spPr>
          <a:xfrm>
            <a:off x="6095501" y="1668587"/>
            <a:ext cx="1916848" cy="269338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2"/>
          <a:srcRect l="14675" t="7478" r="16021" b="2697"/>
          <a:stretch/>
        </p:blipFill>
        <p:spPr>
          <a:xfrm>
            <a:off x="6010051" y="1678962"/>
            <a:ext cx="1913350" cy="268638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3"/>
          <a:srcRect l="14596" t="7792" r="16227" b="2617"/>
          <a:stretch/>
        </p:blipFill>
        <p:spPr>
          <a:xfrm>
            <a:off x="5918212" y="1660732"/>
            <a:ext cx="1909853" cy="267939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4"/>
          <a:srcRect l="14417" t="8227" r="15900" b="1950"/>
          <a:stretch/>
        </p:blipFill>
        <p:spPr>
          <a:xfrm>
            <a:off x="5829202" y="1633935"/>
            <a:ext cx="1923844" cy="268638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5"/>
          <a:srcRect l="14500" t="6371" r="16324" b="4038"/>
          <a:stretch/>
        </p:blipFill>
        <p:spPr>
          <a:xfrm>
            <a:off x="5747918" y="1623737"/>
            <a:ext cx="1909853" cy="267939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6"/>
          <a:srcRect l="13927" t="6332" r="15776" b="3533"/>
          <a:stretch/>
        </p:blipFill>
        <p:spPr>
          <a:xfrm>
            <a:off x="5637142" y="1581883"/>
            <a:ext cx="1940767" cy="269570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623720" y="1025492"/>
            <a:ext cx="2280867" cy="3350082"/>
            <a:chOff x="623720" y="1025492"/>
            <a:chExt cx="2280867" cy="335008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17"/>
            <a:srcRect l="14712" t="7006" r="16080" b="3033"/>
            <a:stretch/>
          </p:blipFill>
          <p:spPr>
            <a:xfrm>
              <a:off x="623720" y="1714467"/>
              <a:ext cx="1889852" cy="2661107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675002" y="1025492"/>
              <a:ext cx="22295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CERN’s EAM WS Hub</a:t>
              </a:r>
              <a:br>
                <a:rPr lang="en-US" sz="1600" dirty="0" smtClean="0"/>
              </a:br>
              <a:r>
                <a:rPr lang="en-US" sz="1200" b="1" dirty="0" smtClean="0"/>
                <a:t>496</a:t>
              </a:r>
              <a:r>
                <a:rPr lang="en-US" sz="1200" dirty="0" smtClean="0"/>
                <a:t> characters XML code</a:t>
              </a:r>
              <a:endParaRPr lang="en-GB" sz="1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584766" y="1025492"/>
            <a:ext cx="2460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Infor</a:t>
            </a:r>
            <a:r>
              <a:rPr lang="en-US" sz="1600" dirty="0" smtClean="0"/>
              <a:t> EAM Web Services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b="1" dirty="0" smtClean="0"/>
              <a:t>35.112</a:t>
            </a:r>
            <a:r>
              <a:rPr lang="en-US" sz="1200" dirty="0" smtClean="0"/>
              <a:t> characters </a:t>
            </a:r>
            <a:r>
              <a:rPr lang="en-US" sz="1200" dirty="0"/>
              <a:t>XML </a:t>
            </a:r>
            <a:r>
              <a:rPr lang="en-US" sz="1200" dirty="0" smtClean="0"/>
              <a:t>code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888833" y="1917171"/>
            <a:ext cx="231353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Example</a:t>
            </a:r>
            <a:r>
              <a:rPr lang="en-US" sz="1400" dirty="0" smtClean="0"/>
              <a:t>: Update of Scheduled End date &amp; a single Custom Field for a Work Order.</a:t>
            </a:r>
            <a:br>
              <a:rPr lang="en-US" sz="1400" dirty="0" smtClean="0"/>
            </a:br>
            <a:endParaRPr lang="en-US" sz="800" dirty="0" smtClean="0"/>
          </a:p>
          <a:p>
            <a:pPr algn="ctr"/>
            <a:r>
              <a:rPr lang="en-US" sz="1400" dirty="0" smtClean="0"/>
              <a:t>Web service call reduced with a factor of 70!</a:t>
            </a:r>
            <a:br>
              <a:rPr lang="en-US" sz="1400" dirty="0" smtClean="0"/>
            </a:br>
            <a:endParaRPr lang="en-US" sz="700" dirty="0" smtClean="0"/>
          </a:p>
          <a:p>
            <a:pPr algn="ctr"/>
            <a:r>
              <a:rPr lang="en-US" sz="1400" dirty="0" smtClean="0"/>
              <a:t>- </a:t>
            </a:r>
            <a:r>
              <a:rPr lang="en-US" sz="1400" b="1" dirty="0" smtClean="0"/>
              <a:t>Easier</a:t>
            </a:r>
            <a:r>
              <a:rPr lang="en-US" sz="1400" dirty="0" smtClean="0"/>
              <a:t> to develop</a:t>
            </a:r>
          </a:p>
          <a:p>
            <a:pPr algn="ctr"/>
            <a:r>
              <a:rPr lang="en-US" sz="1400" dirty="0" smtClean="0"/>
              <a:t>- </a:t>
            </a:r>
            <a:r>
              <a:rPr lang="en-US" sz="1400" b="1" dirty="0" smtClean="0"/>
              <a:t>Faster</a:t>
            </a:r>
            <a:r>
              <a:rPr lang="en-US" sz="1400" dirty="0" smtClean="0"/>
              <a:t> to execute</a:t>
            </a:r>
            <a:endParaRPr lang="en-GB" sz="1100" dirty="0"/>
          </a:p>
        </p:txBody>
      </p:sp>
      <p:sp>
        <p:nvSpPr>
          <p:cNvPr id="2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63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5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1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6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1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6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1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6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1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6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1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</a:t>
            </a:r>
            <a:r>
              <a:rPr lang="en-US" dirty="0"/>
              <a:t>WS </a:t>
            </a:r>
            <a:r>
              <a:rPr lang="en-US" dirty="0" smtClean="0"/>
              <a:t>Hub: Simplified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3848" y="2042878"/>
            <a:ext cx="1584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CERN WS Hub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27025" y="3179066"/>
            <a:ext cx="1488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Infor</a:t>
            </a:r>
            <a:r>
              <a:rPr lang="en-US" sz="1600" dirty="0" smtClean="0"/>
              <a:t> EAM </a:t>
            </a:r>
            <a:br>
              <a:rPr lang="en-US" sz="1600" dirty="0" smtClean="0"/>
            </a:br>
            <a:r>
              <a:rPr lang="en-US" sz="1600" dirty="0" smtClean="0"/>
              <a:t>Web Services</a:t>
            </a:r>
            <a:r>
              <a:rPr lang="en-US" sz="1200" dirty="0" smtClean="0"/>
              <a:t> 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2377440" y="2092069"/>
            <a:ext cx="37700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000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en-GB" sz="1000" dirty="0" err="1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SchedEndDate</a:t>
            </a:r>
            <a:r>
              <a:rPr lang="en-GB" sz="1000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r>
              <a:rPr lang="en-GB" sz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2-OCT-2017</a:t>
            </a:r>
            <a:r>
              <a:rPr lang="en-GB" sz="1000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&lt;/</a:t>
            </a:r>
            <a:r>
              <a:rPr lang="en-GB" sz="1000" dirty="0" err="1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SchedEndDate</a:t>
            </a:r>
            <a:r>
              <a:rPr lang="en-GB" sz="1000" dirty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en-GB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8731" y="2622819"/>
            <a:ext cx="6858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ns2:SCHEDEND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GB" sz="1000" b="1" dirty="0" smtClean="0">
                <a:solidFill>
                  <a:srgbClr val="932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qualifier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"OTHER"</a:t>
            </a:r>
            <a:endParaRPr lang="en-GB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GB" sz="1000" b="1" dirty="0" smtClean="0">
                <a:solidFill>
                  <a:srgbClr val="932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xmlns:ns2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u="sng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http://schemas.datastream.net/</a:t>
            </a:r>
            <a:r>
              <a:rPr lang="en-GB" sz="1000" b="1" u="sng" dirty="0" err="1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MP_fields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en-GB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ns6:YEAR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GB" sz="1000" b="1" dirty="0" smtClean="0">
                <a:solidFill>
                  <a:srgbClr val="932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xmlns:ns6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u="sng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http://www.openapplications.org/oagis_fields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2017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&lt;/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ns6:YEAR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en-GB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ns6:MONTH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GB" sz="1000" b="1" dirty="0" smtClean="0">
                <a:solidFill>
                  <a:srgbClr val="932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xmlns:ns6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u="sng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http://www.openapplications.org/oagis_fields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&lt;/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ns6:MONTH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en-GB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ns6:DAY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GB" sz="1000" b="1" dirty="0" smtClean="0">
                <a:solidFill>
                  <a:srgbClr val="932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xmlns:ns6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u="sng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http://www.openapplications.org/oagis_fields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&lt;/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ns6:DAY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en-GB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ns6:HOUR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GB" sz="1000" b="1" dirty="0" smtClean="0">
                <a:solidFill>
                  <a:srgbClr val="932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xmlns:ns6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u="sng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http://www.openapplications.org/oagis_fields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&lt;/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ns6:HOUR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en-GB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ns6:MINUTE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GB" sz="1000" b="1" dirty="0" smtClean="0">
                <a:solidFill>
                  <a:srgbClr val="932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xmlns:ns6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u="sng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http://www.openapplications.org/oagis_fields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&lt;/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ns6:MINUTE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en-GB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ns6:SECOND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GB" sz="1000" b="1" dirty="0" smtClean="0">
                <a:solidFill>
                  <a:srgbClr val="932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xmlns:ns6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u="sng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http://www.openapplications.org/oagis_fields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&lt;/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ns6:SECOND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en-GB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ns6:SUBSECOND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GB" sz="1000" b="1" dirty="0" smtClean="0">
                <a:solidFill>
                  <a:srgbClr val="932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xmlns:ns6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u="sng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http://www.openapplications.org/oagis_fields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&lt;/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ns6:SUBSECOND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en-GB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ns6:TIMEZONE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GB" sz="1000" b="1" dirty="0" smtClean="0">
                <a:solidFill>
                  <a:srgbClr val="932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xmlns:ns6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u="sng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http://www.openapplications.org/oagis_fields</a:t>
            </a:r>
            <a:r>
              <a:rPr lang="en-GB" sz="1000" b="1" dirty="0" smtClean="0">
                <a:solidFill>
                  <a:srgbClr val="3933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r>
              <a:rPr lang="en-GB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UTC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&lt;/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ns6:TIMEZONE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en-GB" sz="1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&lt;/</a:t>
            </a:r>
            <a:r>
              <a:rPr lang="en-GB" sz="1000" b="1" dirty="0" smtClean="0">
                <a:solidFill>
                  <a:srgbClr val="4E919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ns2:SCHEDEND</a:t>
            </a:r>
            <a:r>
              <a:rPr lang="en-GB" sz="1000" b="1" dirty="0" smtClean="0">
                <a:solidFill>
                  <a:srgbClr val="00919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en-GB" sz="1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6" name="Left Brace 15"/>
          <p:cNvSpPr/>
          <p:nvPr/>
        </p:nvSpPr>
        <p:spPr>
          <a:xfrm>
            <a:off x="2103005" y="2591801"/>
            <a:ext cx="394050" cy="1785104"/>
          </a:xfrm>
          <a:prstGeom prst="lef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Left Brace 16"/>
          <p:cNvSpPr/>
          <p:nvPr/>
        </p:nvSpPr>
        <p:spPr>
          <a:xfrm>
            <a:off x="2103005" y="2054483"/>
            <a:ext cx="394050" cy="346513"/>
          </a:xfrm>
          <a:prstGeom prst="lef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46777" t="56233" r="3230" b="39534"/>
          <a:stretch/>
        </p:blipFill>
        <p:spPr>
          <a:xfrm>
            <a:off x="6366945" y="1295992"/>
            <a:ext cx="2479344" cy="27388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30277" y="1115784"/>
            <a:ext cx="76117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Example</a:t>
            </a:r>
            <a:r>
              <a:rPr lang="en-US" sz="1400" dirty="0"/>
              <a:t>: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Update </a:t>
            </a:r>
            <a:r>
              <a:rPr lang="en-US" sz="1400" dirty="0"/>
              <a:t>of a Scheduled </a:t>
            </a:r>
            <a:r>
              <a:rPr lang="en-US" sz="1400" dirty="0" smtClean="0"/>
              <a:t>End Date </a:t>
            </a:r>
            <a:r>
              <a:rPr lang="en-US" sz="1400" dirty="0"/>
              <a:t>for a Work </a:t>
            </a:r>
            <a:r>
              <a:rPr lang="en-US" sz="1400" dirty="0" smtClean="0"/>
              <a:t>Order in </a:t>
            </a:r>
            <a:r>
              <a:rPr lang="en-US" sz="1400" dirty="0" err="1" smtClean="0"/>
              <a:t>Infor</a:t>
            </a:r>
            <a:r>
              <a:rPr lang="en-US" sz="1400" dirty="0" smtClean="0"/>
              <a:t> EAM: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6831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Different profiles - Different </a:t>
            </a:r>
            <a:r>
              <a:rPr lang="en-GB" dirty="0"/>
              <a:t>needs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8291" y="1125994"/>
            <a:ext cx="2045414" cy="444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Infor EAM</a:t>
            </a:r>
            <a:br>
              <a:rPr lang="en-US" sz="1500" b="1" dirty="0"/>
            </a:br>
            <a:r>
              <a:rPr lang="en-US" sz="788" dirty="0"/>
              <a:t>Full / Expert Web Interface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79073" y="1131115"/>
            <a:ext cx="2502440" cy="444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EAM Light</a:t>
            </a:r>
            <a:br>
              <a:rPr lang="en-US" sz="1500" b="1" dirty="0"/>
            </a:br>
            <a:r>
              <a:rPr lang="en-US" sz="788" dirty="0"/>
              <a:t>Simplified / Limited Web Interface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3159523" y="1128286"/>
            <a:ext cx="2455804" cy="1781666"/>
            <a:chOff x="5409649" y="1225749"/>
            <a:chExt cx="3274405" cy="2375554"/>
          </a:xfrm>
        </p:grpSpPr>
        <p:sp>
          <p:nvSpPr>
            <p:cNvPr id="11" name="TextBox 10"/>
            <p:cNvSpPr txBox="1"/>
            <p:nvPr/>
          </p:nvSpPr>
          <p:spPr>
            <a:xfrm>
              <a:off x="5409649" y="1225749"/>
              <a:ext cx="3274405" cy="59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/>
                <a:t>Infor EAM Mobile</a:t>
              </a:r>
              <a:br>
                <a:rPr lang="en-US" sz="1500" b="1" dirty="0"/>
              </a:br>
              <a:r>
                <a:rPr lang="en-US" sz="788" dirty="0" smtClean="0"/>
                <a:t>Offline/Online Mobile </a:t>
              </a:r>
              <a:r>
                <a:rPr lang="en-US" sz="788" dirty="0"/>
                <a:t>Application 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890798" y="1790607"/>
              <a:ext cx="2312106" cy="1810696"/>
              <a:chOff x="694792" y="4642001"/>
              <a:chExt cx="4241087" cy="3315117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694792" y="4642001"/>
                <a:ext cx="4241087" cy="3315117"/>
                <a:chOff x="3040171" y="2547260"/>
                <a:chExt cx="4536504" cy="3546035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3040171" y="2547260"/>
                  <a:ext cx="4536504" cy="3546035"/>
                  <a:chOff x="1907704" y="1844823"/>
                  <a:chExt cx="5400602" cy="4219220"/>
                </a:xfrm>
              </p:grpSpPr>
              <p:pic>
                <p:nvPicPr>
                  <p:cNvPr id="33" name="Picture 2" descr="http://allonzyinteractive.com/iPadFrame.png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6200000">
                    <a:off x="2498395" y="1254132"/>
                    <a:ext cx="4219220" cy="540060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34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146" t="13816" r="1025" b="9474"/>
                  <a:stretch/>
                </p:blipFill>
                <p:spPr bwMode="auto">
                  <a:xfrm>
                    <a:off x="2454712" y="2370255"/>
                    <a:ext cx="4349536" cy="307496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30" name="Group 29"/>
                <p:cNvGrpSpPr/>
                <p:nvPr/>
              </p:nvGrpSpPr>
              <p:grpSpPr>
                <a:xfrm>
                  <a:off x="3486077" y="2932220"/>
                  <a:ext cx="3678442" cy="2712616"/>
                  <a:chOff x="3486077" y="2932220"/>
                  <a:chExt cx="3678442" cy="2712616"/>
                </a:xfrm>
              </p:grpSpPr>
              <p:pic>
                <p:nvPicPr>
                  <p:cNvPr id="31" name="Picture 30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10" t="13278" r="2851" b="1617"/>
                  <a:stretch/>
                </p:blipFill>
                <p:spPr bwMode="auto">
                  <a:xfrm>
                    <a:off x="3486077" y="2932220"/>
                    <a:ext cx="3678442" cy="24263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2" name="Rectangle 31"/>
                  <p:cNvSpPr/>
                  <p:nvPr/>
                </p:nvSpPr>
                <p:spPr>
                  <a:xfrm>
                    <a:off x="6559235" y="5358564"/>
                    <a:ext cx="584978" cy="28627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</p:grpSp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1662" y="4991440"/>
                <a:ext cx="3411272" cy="25584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/>
          <a:srcRect l="239" t="8515" r="1185" b="9572"/>
          <a:stretch/>
        </p:blipFill>
        <p:spPr>
          <a:xfrm>
            <a:off x="5873695" y="1572703"/>
            <a:ext cx="2225539" cy="1222676"/>
          </a:xfrm>
          <a:prstGeom prst="rect">
            <a:avLst/>
          </a:prstGeom>
          <a:ln>
            <a:solidFill>
              <a:schemeClr val="accent2"/>
            </a:solidFill>
          </a:ln>
        </p:spPr>
      </p:pic>
      <p:grpSp>
        <p:nvGrpSpPr>
          <p:cNvPr id="24" name="Group 23"/>
          <p:cNvGrpSpPr/>
          <p:nvPr/>
        </p:nvGrpSpPr>
        <p:grpSpPr>
          <a:xfrm>
            <a:off x="8178709" y="1552384"/>
            <a:ext cx="719782" cy="1292927"/>
            <a:chOff x="5552591" y="498276"/>
            <a:chExt cx="3151959" cy="566178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2591" y="498276"/>
              <a:ext cx="3151959" cy="5661789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8"/>
            <a:srcRect l="33044" t="14288" r="47348" b="27797"/>
            <a:stretch/>
          </p:blipFill>
          <p:spPr>
            <a:xfrm>
              <a:off x="6007114" y="1270136"/>
              <a:ext cx="2305858" cy="4114631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355810" y="3333571"/>
            <a:ext cx="80829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8167" lvl="1" algn="ctr"/>
            <a:r>
              <a:rPr lang="en-US" sz="1400" dirty="0" smtClean="0"/>
              <a:t>“One size fits all” does not work for users with significantly different needs.</a:t>
            </a:r>
          </a:p>
          <a:p>
            <a:pPr marL="601014" lvl="1" indent="-192847" algn="ctr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408167" lvl="1" algn="ctr"/>
            <a:r>
              <a:rPr lang="en-US" sz="1400" dirty="0" smtClean="0"/>
              <a:t>Simple, configurable and task-targeted user interfaces increase overall efficiency.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9"/>
          <a:srcRect l="445" t="9187" r="445" b="5263"/>
          <a:stretch/>
        </p:blipFill>
        <p:spPr>
          <a:xfrm>
            <a:off x="355811" y="1580535"/>
            <a:ext cx="2453461" cy="132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28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Capable Tools – Simple User Interfaces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17950" y="2203450"/>
            <a:ext cx="4343598" cy="212090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US" sz="1800" i="1" dirty="0" smtClean="0"/>
              <a:t>“If you can't explain it simply,</a:t>
            </a:r>
          </a:p>
          <a:p>
            <a:pPr marL="36576" indent="0" algn="ctr">
              <a:buFont typeface="Arial"/>
              <a:buNone/>
            </a:pPr>
            <a:r>
              <a:rPr lang="en-US" sz="1800" i="1" dirty="0" smtClean="0"/>
              <a:t>you don't understand it well enough.”</a:t>
            </a:r>
            <a:endParaRPr lang="en-GB" sz="1800" i="1" dirty="0" smtClean="0"/>
          </a:p>
          <a:p>
            <a:endParaRPr lang="en-GB" i="1" dirty="0"/>
          </a:p>
        </p:txBody>
      </p:sp>
      <p:pic>
        <p:nvPicPr>
          <p:cNvPr id="1026" name="Picture 2" descr="https://upload.wikimedia.org/wikipedia/commons/6/6f/Einstein-formal_portrait-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48" y="1327885"/>
            <a:ext cx="1947606" cy="2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20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64921"/>
            <a:ext cx="7948862" cy="3032429"/>
          </a:xfrm>
        </p:spPr>
        <p:txBody>
          <a:bodyPr>
            <a:normAutofit/>
          </a:bodyPr>
          <a:lstStyle/>
          <a:p>
            <a:pPr lvl="1"/>
            <a:endParaRPr lang="fr-CH" sz="1400" dirty="0" smtClean="0"/>
          </a:p>
          <a:p>
            <a:endParaRPr lang="fr-CH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6788"/>
              </p:ext>
            </p:extLst>
          </p:nvPr>
        </p:nvGraphicFramePr>
        <p:xfrm>
          <a:off x="646770" y="1068547"/>
          <a:ext cx="7887630" cy="32965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9457">
                  <a:extLst>
                    <a:ext uri="{9D8B030D-6E8A-4147-A177-3AD203B41FA5}">
                      <a16:colId xmlns:a16="http://schemas.microsoft.com/office/drawing/2014/main" val="4057257216"/>
                    </a:ext>
                  </a:extLst>
                </a:gridCol>
                <a:gridCol w="5948173">
                  <a:extLst>
                    <a:ext uri="{9D8B030D-6E8A-4147-A177-3AD203B41FA5}">
                      <a16:colId xmlns:a16="http://schemas.microsoft.com/office/drawing/2014/main" val="900575730"/>
                    </a:ext>
                  </a:extLst>
                </a:gridCol>
              </a:tblGrid>
              <a:tr h="697147">
                <a:tc>
                  <a:txBody>
                    <a:bodyPr/>
                    <a:lstStyle/>
                    <a:p>
                      <a:r>
                        <a:rPr lang="en-US" dirty="0" smtClean="0"/>
                        <a:t>14.00-14.30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CERN and Infor EAM at CERN : </a:t>
                      </a:r>
                    </a:p>
                    <a:p>
                      <a:pPr lvl="1"/>
                      <a:r>
                        <a:rPr lang="fr-CH" sz="1400" dirty="0" err="1" smtClean="0"/>
                        <a:t>Why</a:t>
                      </a:r>
                      <a:r>
                        <a:rPr lang="fr-CH" sz="1400" dirty="0" smtClean="0"/>
                        <a:t> Open Source Components </a:t>
                      </a:r>
                      <a:r>
                        <a:rPr lang="fr-CH" sz="1400" dirty="0" err="1" smtClean="0"/>
                        <a:t>were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created</a:t>
                      </a:r>
                      <a:r>
                        <a:rPr lang="fr-CH" sz="1400" dirty="0" smtClean="0"/>
                        <a:t>!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181493"/>
                  </a:ext>
                </a:extLst>
              </a:tr>
              <a:tr h="871434">
                <a:tc>
                  <a:txBody>
                    <a:bodyPr/>
                    <a:lstStyle/>
                    <a:p>
                      <a:r>
                        <a:rPr lang="en-US" dirty="0" smtClean="0"/>
                        <a:t>14.30-15.30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err="1" smtClean="0"/>
                        <a:t>Overview</a:t>
                      </a:r>
                      <a:r>
                        <a:rPr lang="fr-CH" sz="1800" dirty="0" smtClean="0"/>
                        <a:t> of the Open Source Components</a:t>
                      </a:r>
                    </a:p>
                    <a:p>
                      <a:pPr lvl="1"/>
                      <a:r>
                        <a:rPr lang="fr-CH" sz="1400" dirty="0" err="1" smtClean="0"/>
                        <a:t>What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they</a:t>
                      </a:r>
                      <a:r>
                        <a:rPr lang="fr-CH" sz="1400" dirty="0" smtClean="0"/>
                        <a:t> are and how </a:t>
                      </a:r>
                      <a:r>
                        <a:rPr lang="fr-CH" sz="1400" dirty="0" err="1" smtClean="0"/>
                        <a:t>they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can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be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used</a:t>
                      </a:r>
                      <a:endParaRPr lang="fr-CH" sz="1400" dirty="0" smtClean="0"/>
                    </a:p>
                    <a:p>
                      <a:pPr marL="448056" lvl="1" indent="0">
                        <a:buNone/>
                      </a:pPr>
                      <a:endParaRPr lang="fr-CH" sz="1400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328147"/>
                  </a:ext>
                </a:extLst>
              </a:tr>
              <a:tr h="522860">
                <a:tc>
                  <a:txBody>
                    <a:bodyPr/>
                    <a:lstStyle/>
                    <a:p>
                      <a:r>
                        <a:rPr lang="en-US" dirty="0" smtClean="0"/>
                        <a:t>15.30-16.00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Coffee Break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2752615"/>
                  </a:ext>
                </a:extLst>
              </a:tr>
              <a:tr h="697147">
                <a:tc>
                  <a:txBody>
                    <a:bodyPr/>
                    <a:lstStyle/>
                    <a:p>
                      <a:r>
                        <a:rPr lang="en-US" dirty="0" smtClean="0"/>
                        <a:t>16.00-17.00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Technical </a:t>
                      </a:r>
                      <a:r>
                        <a:rPr lang="fr-CH" sz="1800" dirty="0" err="1" smtClean="0"/>
                        <a:t>Overview</a:t>
                      </a:r>
                      <a:r>
                        <a:rPr lang="fr-CH" sz="1800" dirty="0" smtClean="0"/>
                        <a:t> &amp; QA</a:t>
                      </a:r>
                    </a:p>
                    <a:p>
                      <a:pPr lvl="1"/>
                      <a:r>
                        <a:rPr lang="fr-CH" sz="1400" dirty="0" smtClean="0"/>
                        <a:t>How </a:t>
                      </a:r>
                      <a:r>
                        <a:rPr lang="fr-CH" sz="1400" dirty="0" err="1" smtClean="0"/>
                        <a:t>these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tools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can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be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installed</a:t>
                      </a:r>
                      <a:r>
                        <a:rPr lang="fr-CH" sz="1400" dirty="0" smtClean="0"/>
                        <a:t> in </a:t>
                      </a:r>
                      <a:r>
                        <a:rPr lang="fr-CH" sz="1400" dirty="0" err="1" smtClean="0"/>
                        <a:t>your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environment</a:t>
                      </a:r>
                      <a:endParaRPr lang="fr-CH" sz="1400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794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746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need for EAM Light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280212" cy="3203145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1400" dirty="0" err="1" smtClean="0"/>
              <a:t>Infor</a:t>
            </a:r>
            <a:r>
              <a:rPr lang="en-US" sz="1400" dirty="0" smtClean="0"/>
              <a:t> EAM is a great application packed with functionality and industry best practice.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However not all users need all that functionality  - especially not all the time.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EAM Light is a web application that provides a limited sub-set of the most commonly used functions.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The responsive design allows it to be used on both mobile devices as well as desktops.</a:t>
            </a:r>
          </a:p>
          <a:p>
            <a:pPr>
              <a:spcBef>
                <a:spcPts val="1200"/>
              </a:spcBef>
            </a:pPr>
            <a:r>
              <a:rPr lang="en-US" sz="1400" b="1" dirty="0" smtClean="0"/>
              <a:t>The purpose is to provide a simple and intuitive tool that can be used with little or no training. </a:t>
            </a:r>
            <a:endParaRPr lang="en-GB" sz="1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740" y="302615"/>
            <a:ext cx="2206488" cy="396346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900" y="855516"/>
            <a:ext cx="1588325" cy="282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11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About EAM Light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162612" cy="3203145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1400" dirty="0" smtClean="0"/>
              <a:t>EAM Light is a complement to </a:t>
            </a:r>
            <a:r>
              <a:rPr lang="en-US" sz="1400" dirty="0" err="1" smtClean="0"/>
              <a:t>Infor</a:t>
            </a:r>
            <a:r>
              <a:rPr lang="en-US" sz="1400" dirty="0" smtClean="0"/>
              <a:t> EAM.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Experience shows that many users start with EAM Light and continues, once more advanced, with </a:t>
            </a:r>
            <a:r>
              <a:rPr lang="en-US" sz="1400" dirty="0" err="1" smtClean="0"/>
              <a:t>Infor</a:t>
            </a:r>
            <a:r>
              <a:rPr lang="en-US" sz="1400" dirty="0" smtClean="0"/>
              <a:t> EAM.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EAM Light lowers the initial effort to learn a new tool and has proven to also boost the usage of </a:t>
            </a:r>
            <a:r>
              <a:rPr lang="en-US" sz="1400" dirty="0" err="1" smtClean="0"/>
              <a:t>Infor</a:t>
            </a:r>
            <a:r>
              <a:rPr lang="en-US" sz="1400" dirty="0" smtClean="0"/>
              <a:t> EAM. 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An </a:t>
            </a:r>
            <a:r>
              <a:rPr lang="en-US" sz="1400" dirty="0" err="1" smtClean="0"/>
              <a:t>Infor</a:t>
            </a:r>
            <a:r>
              <a:rPr lang="en-US" sz="1400" dirty="0" smtClean="0"/>
              <a:t> EAM or </a:t>
            </a:r>
            <a:r>
              <a:rPr lang="en-US" sz="1400" dirty="0" err="1" smtClean="0"/>
              <a:t>Infor</a:t>
            </a:r>
            <a:r>
              <a:rPr lang="en-US" sz="1400" dirty="0" smtClean="0"/>
              <a:t> EAM connector license is required to use the application.</a:t>
            </a:r>
          </a:p>
        </p:txBody>
      </p:sp>
      <p:pic>
        <p:nvPicPr>
          <p:cNvPr id="6" name="Picture 2" descr="Bildergebnis für ipad frame wh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341" y="1085850"/>
            <a:ext cx="3924389" cy="278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177" y="1244333"/>
            <a:ext cx="3325393" cy="249404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93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Available anywhere on any device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42333"/>
            <a:ext cx="8293101" cy="3203145"/>
          </a:xfrm>
        </p:spPr>
        <p:txBody>
          <a:bodyPr>
            <a:no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en-US" sz="1400" dirty="0" smtClean="0"/>
              <a:t>The responsive design makes EAM Light efficient to work with on any device with a web browser.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02" y="1666457"/>
            <a:ext cx="3605933" cy="2349979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157989" y="1666457"/>
            <a:ext cx="4831737" cy="2390390"/>
            <a:chOff x="4157989" y="1666457"/>
            <a:chExt cx="4831737" cy="239039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57989" y="1666457"/>
              <a:ext cx="3272608" cy="2301919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7658979" y="1666457"/>
              <a:ext cx="1330747" cy="2390390"/>
              <a:chOff x="1784254" y="877123"/>
              <a:chExt cx="3151959" cy="5661789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4254" y="877123"/>
                <a:ext cx="3151959" cy="5661789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6"/>
              <a:srcRect l="28401" t="17849" r="46562" b="17603"/>
              <a:stretch/>
            </p:blipFill>
            <p:spPr>
              <a:xfrm>
                <a:off x="2239234" y="1650701"/>
                <a:ext cx="2331393" cy="4114631"/>
              </a:xfrm>
              <a:prstGeom prst="rect">
                <a:avLst/>
              </a:prstGeom>
            </p:spPr>
          </p:pic>
        </p:grp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09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Light: Overview &amp; Navigation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08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 Page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129" y="345051"/>
            <a:ext cx="2206943" cy="3962743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4664927" cy="34063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dirty="0" smtClean="0"/>
              <a:t>A single Google-like search for Equipment, Parts and Work Orders.</a:t>
            </a:r>
          </a:p>
          <a:p>
            <a:pPr marL="36576" indent="0">
              <a:buNone/>
            </a:pPr>
            <a:endParaRPr lang="en-US" sz="1400" dirty="0" smtClean="0"/>
          </a:p>
          <a:p>
            <a:pPr marL="36576" indent="0">
              <a:buNone/>
            </a:pPr>
            <a:r>
              <a:rPr lang="en-US" sz="1400" dirty="0" smtClean="0"/>
              <a:t>No need to know the equipment type in advance.</a:t>
            </a:r>
          </a:p>
          <a:p>
            <a:r>
              <a:rPr lang="en-US" sz="1200" dirty="0" smtClean="0"/>
              <a:t>The search will automatically jump to the corresponding Asset, Position or System screen.</a:t>
            </a:r>
          </a:p>
          <a:p>
            <a:r>
              <a:rPr lang="en-US" sz="1200" dirty="0"/>
              <a:t>If the user have no access to the main screen, he will automatically be redirected to the clone where he has access.</a:t>
            </a:r>
          </a:p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1400" dirty="0" smtClean="0"/>
              <a:t>More advanced searches can be done in the corresponding grid.</a:t>
            </a:r>
          </a:p>
          <a:p>
            <a:pPr marL="36576" indent="0">
              <a:buNone/>
            </a:pPr>
            <a:endParaRPr lang="en-US" sz="1400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4511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Bildergebnis für ipad frame 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206" y="344230"/>
            <a:ext cx="5576599" cy="395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3474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Start Page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56438"/>
            <a:ext cx="2529348" cy="2707640"/>
          </a:xfrm>
        </p:spPr>
        <p:txBody>
          <a:bodyPr>
            <a:normAutofit/>
          </a:bodyPr>
          <a:lstStyle/>
          <a:p>
            <a:r>
              <a:rPr lang="en-US" sz="1400" dirty="0"/>
              <a:t>Gives instant feedback with autocomplete </a:t>
            </a:r>
            <a:r>
              <a:rPr lang="en-US" sz="1400" dirty="0" smtClean="0"/>
              <a:t>inputting search criteria </a:t>
            </a:r>
            <a:r>
              <a:rPr lang="en-US" sz="1400" dirty="0"/>
              <a:t>by hand.</a:t>
            </a:r>
          </a:p>
          <a:p>
            <a:endParaRPr lang="en-US" sz="1400" dirty="0" smtClean="0"/>
          </a:p>
          <a:p>
            <a:r>
              <a:rPr lang="en-US" sz="1400" dirty="0" smtClean="0"/>
              <a:t>Allows barcode scanning using camera on device or external Bluetooth/cabled scanner.</a:t>
            </a:r>
          </a:p>
          <a:p>
            <a:endParaRPr lang="en-US" sz="1400" dirty="0"/>
          </a:p>
          <a:p>
            <a:pPr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400" dirty="0" smtClean="0"/>
          </a:p>
          <a:p>
            <a:pPr marL="36576" indent="0">
              <a:buNone/>
            </a:pPr>
            <a:endParaRPr lang="en-US" sz="1400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490" y="585221"/>
            <a:ext cx="4643220" cy="347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57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 : Menus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86" t="10895" r="1697" b="482"/>
          <a:stretch/>
        </p:blipFill>
        <p:spPr>
          <a:xfrm>
            <a:off x="2673381" y="1423714"/>
            <a:ext cx="4168297" cy="270802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45727" y="1144257"/>
            <a:ext cx="1585570" cy="1054535"/>
            <a:chOff x="248717" y="1671340"/>
            <a:chExt cx="2114093" cy="1406046"/>
          </a:xfrm>
        </p:grpSpPr>
        <p:cxnSp>
          <p:nvCxnSpPr>
            <p:cNvPr id="9" name="Straight Connector 8"/>
            <p:cNvCxnSpPr/>
            <p:nvPr/>
          </p:nvCxnSpPr>
          <p:spPr>
            <a:xfrm flipH="1" flipV="1">
              <a:off x="1858061" y="2011765"/>
              <a:ext cx="446227" cy="46443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78889" y="1671340"/>
              <a:ext cx="1754737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Open Work Orders assigned to me.</a:t>
              </a:r>
              <a:endParaRPr lang="en-GB" sz="105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8717" y="2307945"/>
              <a:ext cx="178490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Open Work Orders assigned to my Department(s).</a:t>
              </a:r>
              <a:endParaRPr lang="en-GB" sz="1050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 flipV="1">
              <a:off x="1858061" y="2653855"/>
              <a:ext cx="504749" cy="1556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845727" y="2200279"/>
            <a:ext cx="1541678" cy="321835"/>
            <a:chOff x="248717" y="3079365"/>
            <a:chExt cx="2055571" cy="429112"/>
          </a:xfrm>
        </p:grpSpPr>
        <p:sp>
          <p:nvSpPr>
            <p:cNvPr id="14" name="TextBox 13"/>
            <p:cNvSpPr txBox="1"/>
            <p:nvPr/>
          </p:nvSpPr>
          <p:spPr>
            <a:xfrm>
              <a:off x="248717" y="3169923"/>
              <a:ext cx="17849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Work Order menu</a:t>
              </a:r>
              <a:endParaRPr lang="en-GB" sz="105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>
              <a:off x="1805944" y="3079365"/>
              <a:ext cx="498344" cy="2689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845724" y="2469909"/>
            <a:ext cx="1541681" cy="366162"/>
            <a:chOff x="248714" y="3438871"/>
            <a:chExt cx="2055574" cy="488215"/>
          </a:xfrm>
        </p:grpSpPr>
        <p:sp>
          <p:nvSpPr>
            <p:cNvPr id="17" name="TextBox 16"/>
            <p:cNvSpPr txBox="1"/>
            <p:nvPr/>
          </p:nvSpPr>
          <p:spPr>
            <a:xfrm>
              <a:off x="248714" y="3588532"/>
              <a:ext cx="17849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Equipment menu</a:t>
              </a:r>
              <a:endParaRPr lang="en-GB" sz="1050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1858061" y="3438871"/>
              <a:ext cx="446227" cy="29535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845724" y="2697570"/>
            <a:ext cx="1541681" cy="460248"/>
            <a:chOff x="248714" y="3742420"/>
            <a:chExt cx="2055574" cy="613663"/>
          </a:xfrm>
        </p:grpSpPr>
        <p:sp>
          <p:nvSpPr>
            <p:cNvPr id="20" name="TextBox 19"/>
            <p:cNvSpPr txBox="1"/>
            <p:nvPr/>
          </p:nvSpPr>
          <p:spPr>
            <a:xfrm>
              <a:off x="248714" y="4017529"/>
              <a:ext cx="17849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Materials menu</a:t>
              </a:r>
              <a:endParaRPr lang="en-GB" sz="1050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1805944" y="3742420"/>
              <a:ext cx="498344" cy="35333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t="12166" r="251" b="441"/>
          <a:stretch/>
        </p:blipFill>
        <p:spPr>
          <a:xfrm>
            <a:off x="2493714" y="1294477"/>
            <a:ext cx="4747805" cy="303701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t="12047" r="579" b="418"/>
          <a:stretch/>
        </p:blipFill>
        <p:spPr>
          <a:xfrm>
            <a:off x="2493711" y="1294477"/>
            <a:ext cx="4732271" cy="304193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t="12470" r="502" b="522"/>
          <a:stretch/>
        </p:blipFill>
        <p:spPr>
          <a:xfrm>
            <a:off x="2493711" y="1311550"/>
            <a:ext cx="4735896" cy="302364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/>
          <a:srcRect t="11998" r="504" b="749"/>
          <a:stretch/>
        </p:blipFill>
        <p:spPr>
          <a:xfrm>
            <a:off x="2492574" y="1292589"/>
            <a:ext cx="4735796" cy="303209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t="11970" r="331" b="778"/>
          <a:stretch/>
        </p:blipFill>
        <p:spPr>
          <a:xfrm>
            <a:off x="2497458" y="1290772"/>
            <a:ext cx="4744061" cy="3032091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5908977" y="3080225"/>
            <a:ext cx="1077278" cy="622678"/>
            <a:chOff x="6999717" y="4252628"/>
            <a:chExt cx="1436371" cy="830236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7054303" y="4252628"/>
              <a:ext cx="380167" cy="51815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999717" y="4744310"/>
              <a:ext cx="14363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Quick Search</a:t>
              </a:r>
              <a:endParaRPr lang="en-GB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180861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EAM Light : Navigation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82032" y="4767263"/>
            <a:ext cx="376068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-7" t="9746" r="1688" b="3279"/>
          <a:stretch/>
        </p:blipFill>
        <p:spPr>
          <a:xfrm>
            <a:off x="4243388" y="1322345"/>
            <a:ext cx="4580503" cy="311048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l="23555" t="15368" r="37721" b="80370"/>
          <a:stretch/>
        </p:blipFill>
        <p:spPr>
          <a:xfrm>
            <a:off x="5343778" y="1523999"/>
            <a:ext cx="1804086" cy="152401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819150" y="1365252"/>
            <a:ext cx="2864881" cy="2015202"/>
            <a:chOff x="819150" y="1365252"/>
            <a:chExt cx="2864881" cy="2015202"/>
          </a:xfrm>
        </p:grpSpPr>
        <p:cxnSp>
          <p:nvCxnSpPr>
            <p:cNvPr id="23" name="Straight Connector 22"/>
            <p:cNvCxnSpPr/>
            <p:nvPr/>
          </p:nvCxnSpPr>
          <p:spPr>
            <a:xfrm flipH="1">
              <a:off x="2531626" y="1485087"/>
              <a:ext cx="1152405" cy="176840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>
              <a:off x="2340273" y="1365252"/>
              <a:ext cx="453687" cy="49765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340672" y="1749693"/>
              <a:ext cx="131605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Copy/Clone</a:t>
              </a:r>
              <a:endParaRPr lang="en-GB" sz="105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18042" y="2080421"/>
              <a:ext cx="133868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Send email link</a:t>
              </a:r>
              <a:endParaRPr lang="en-GB" sz="105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2412930" y="1380501"/>
              <a:ext cx="623369" cy="7895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340672" y="2429346"/>
              <a:ext cx="133868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Show on Map</a:t>
              </a:r>
              <a:endParaRPr lang="en-GB" sz="1050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2418841" y="1366362"/>
              <a:ext cx="886084" cy="12127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882650" y="2789339"/>
              <a:ext cx="177407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Create new Work Order</a:t>
              </a:r>
              <a:endParaRPr lang="en-GB" sz="1050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 flipH="1">
              <a:off x="2506365" y="1380501"/>
              <a:ext cx="1032570" cy="14970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19150" y="3126538"/>
              <a:ext cx="172112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Open page in </a:t>
              </a:r>
              <a:r>
                <a:rPr lang="en-US" sz="1050" dirty="0" err="1" smtClean="0"/>
                <a:t>Infor</a:t>
              </a:r>
              <a:r>
                <a:rPr lang="en-US" sz="1050" dirty="0" smtClean="0"/>
                <a:t> EAM</a:t>
              </a:r>
              <a:endParaRPr lang="en-GB" sz="1050" dirty="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l="23555" t="15368" r="37721" b="80370"/>
          <a:stretch/>
        </p:blipFill>
        <p:spPr>
          <a:xfrm>
            <a:off x="744119" y="1215168"/>
            <a:ext cx="3179818" cy="268617"/>
          </a:xfrm>
          <a:prstGeom prst="rect">
            <a:avLst/>
          </a:prstGeom>
          <a:ln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75639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11111E-6 L -0.43646 -0.04722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23" y="-23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Easy navigation in structures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0594" t="9412" r="72044" b="84794"/>
          <a:stretch/>
        </p:blipFill>
        <p:spPr>
          <a:xfrm>
            <a:off x="966019" y="1949438"/>
            <a:ext cx="958645" cy="4681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3440" y="2811702"/>
            <a:ext cx="16038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Show/Hide Main Menu</a:t>
            </a:r>
            <a:endParaRPr lang="en-GB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320862" y="1338282"/>
            <a:ext cx="22489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Show/Hide Equipment Structure</a:t>
            </a:r>
            <a:endParaRPr lang="en-GB" sz="105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6742" y="2424964"/>
            <a:ext cx="228599" cy="34249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369142" y="1581136"/>
            <a:ext cx="228599" cy="34249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36" t="10701" r="399" b="3817"/>
          <a:stretch/>
        </p:blipFill>
        <p:spPr>
          <a:xfrm>
            <a:off x="2646021" y="1187246"/>
            <a:ext cx="6040779" cy="300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93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main screens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29" t="10335" r="1566" b="1980"/>
          <a:stretch/>
        </p:blipFill>
        <p:spPr>
          <a:xfrm>
            <a:off x="504599" y="963519"/>
            <a:ext cx="4672290" cy="31004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17308" y="1044352"/>
            <a:ext cx="1196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Work</a:t>
            </a:r>
            <a:r>
              <a:rPr lang="fr-CH" sz="1400" dirty="0" smtClean="0"/>
              <a:t> </a:t>
            </a:r>
            <a:r>
              <a:rPr lang="fr-CH" sz="1400" dirty="0" err="1" smtClean="0"/>
              <a:t>Orders</a:t>
            </a:r>
            <a:endParaRPr lang="en-GB" sz="1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041058" y="1012548"/>
            <a:ext cx="6830512" cy="3070898"/>
            <a:chOff x="1041058" y="1012548"/>
            <a:chExt cx="6830512" cy="307089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t="11630" r="1631" b="635"/>
            <a:stretch/>
          </p:blipFill>
          <p:spPr>
            <a:xfrm>
              <a:off x="1041058" y="1012548"/>
              <a:ext cx="5120696" cy="307089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959141" y="1391975"/>
              <a:ext cx="9124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smtClean="0"/>
                <a:t>Positions</a:t>
              </a:r>
              <a:endParaRPr lang="en-GB" sz="1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81757" y="1089328"/>
            <a:ext cx="6095235" cy="3098972"/>
            <a:chOff x="1681757" y="1089328"/>
            <a:chExt cx="6095235" cy="309897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t="1030"/>
            <a:stretch/>
          </p:blipFill>
          <p:spPr>
            <a:xfrm>
              <a:off x="1681757" y="1089328"/>
              <a:ext cx="4150685" cy="309897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053717" y="1739598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err="1" smtClean="0"/>
                <a:t>Assets</a:t>
              </a:r>
              <a:endParaRPr lang="en-GB" sz="14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232598" y="1111518"/>
            <a:ext cx="5484281" cy="3285346"/>
            <a:chOff x="2232598" y="1111518"/>
            <a:chExt cx="5484281" cy="328534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/>
            <a:srcRect t="9015"/>
            <a:stretch/>
          </p:blipFill>
          <p:spPr>
            <a:xfrm>
              <a:off x="2232598" y="1111518"/>
              <a:ext cx="4255398" cy="328534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113829" y="2087221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smtClean="0"/>
                <a:t>Parts</a:t>
              </a:r>
              <a:endParaRPr lang="en-GB" sz="14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883816" y="2908079"/>
            <a:ext cx="1189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And more…!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7648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CERN?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57201" y="975493"/>
            <a:ext cx="6120062" cy="343608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C00000"/>
                </a:solidFill>
              </a:rPr>
              <a:t>CERN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/>
              <a:t>is the world’s largest research center for particle physics.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1600" b="1" dirty="0" smtClean="0">
                <a:solidFill>
                  <a:srgbClr val="C00000"/>
                </a:solidFill>
              </a:rPr>
              <a:t>23 European member states</a:t>
            </a:r>
            <a:r>
              <a:rPr lang="en-US" sz="1600" dirty="0"/>
              <a:t> </a:t>
            </a:r>
            <a:r>
              <a:rPr lang="en-US" sz="1600" dirty="0" smtClean="0"/>
              <a:t>and over 70 additional collaborating countries.</a:t>
            </a:r>
            <a:endParaRPr lang="en-US" sz="1600" dirty="0"/>
          </a:p>
          <a:p>
            <a:pPr marL="36576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C00000"/>
                </a:solidFill>
              </a:rPr>
              <a:t>Our mission </a:t>
            </a:r>
            <a:r>
              <a:rPr lang="en-US" sz="1600" dirty="0"/>
              <a:t>is to provide scientists </a:t>
            </a:r>
            <a:r>
              <a:rPr lang="en-US" sz="1600" dirty="0" smtClean="0"/>
              <a:t>with </a:t>
            </a:r>
            <a:r>
              <a:rPr lang="en-US" sz="1600" dirty="0"/>
              <a:t>tools to study the building blocks of matter and the origins of the universe.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C00000"/>
                </a:solidFill>
              </a:rPr>
              <a:t>How: </a:t>
            </a:r>
            <a:r>
              <a:rPr lang="en-US" sz="1600" dirty="0"/>
              <a:t>By building and operating huge particle accelerators.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C00000"/>
                </a:solidFill>
              </a:rPr>
              <a:t>People: </a:t>
            </a:r>
            <a:r>
              <a:rPr lang="en-US" sz="1600" dirty="0" smtClean="0"/>
              <a:t>2.600 </a:t>
            </a:r>
            <a:r>
              <a:rPr lang="en-US" sz="1600" dirty="0"/>
              <a:t>staff,  2.500 </a:t>
            </a:r>
            <a:r>
              <a:rPr lang="en-US" sz="1600" dirty="0" smtClean="0"/>
              <a:t>students </a:t>
            </a:r>
            <a:r>
              <a:rPr lang="en-US" sz="1600" dirty="0"/>
              <a:t>&amp; </a:t>
            </a:r>
            <a:r>
              <a:rPr lang="en-US" sz="1600" dirty="0" smtClean="0"/>
              <a:t>12.000 </a:t>
            </a:r>
            <a:r>
              <a:rPr lang="en-US" sz="1600" dirty="0"/>
              <a:t>visiting scientists.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C00000"/>
                </a:solidFill>
              </a:rPr>
              <a:t>Annual budget</a:t>
            </a:r>
            <a:r>
              <a:rPr lang="en-US" sz="1600" dirty="0">
                <a:solidFill>
                  <a:srgbClr val="C00000"/>
                </a:solidFill>
              </a:rPr>
              <a:t>: </a:t>
            </a:r>
            <a:r>
              <a:rPr lang="en-US" sz="1600" dirty="0"/>
              <a:t>~ </a:t>
            </a:r>
            <a:r>
              <a:rPr lang="en-US" sz="1600" dirty="0" smtClean="0"/>
              <a:t>1.1 </a:t>
            </a:r>
            <a:r>
              <a:rPr lang="en-US" sz="1600" dirty="0"/>
              <a:t>billion </a:t>
            </a:r>
            <a:r>
              <a:rPr lang="en-US" sz="1600" dirty="0" smtClean="0"/>
              <a:t>CHF</a:t>
            </a:r>
            <a:endParaRPr lang="en-GB" sz="1600" dirty="0"/>
          </a:p>
        </p:txBody>
      </p:sp>
      <p:pic>
        <p:nvPicPr>
          <p:cNvPr id="2050" name="Picture 2" descr="Bildergebnis für cern building 4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0" r="18883"/>
          <a:stretch/>
        </p:blipFill>
        <p:spPr bwMode="auto">
          <a:xfrm>
            <a:off x="6577263" y="975493"/>
            <a:ext cx="2358335" cy="332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24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Grids with </a:t>
            </a:r>
            <a:r>
              <a:rPr lang="en-US" dirty="0" err="1" smtClean="0"/>
              <a:t>Dataspies</a:t>
            </a:r>
            <a:r>
              <a:rPr lang="en-US" dirty="0" smtClean="0"/>
              <a:t> &amp; Filters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9884" b="1062"/>
          <a:stretch/>
        </p:blipFill>
        <p:spPr>
          <a:xfrm>
            <a:off x="539217" y="1028663"/>
            <a:ext cx="6717016" cy="32976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0381" b="927"/>
          <a:stretch/>
        </p:blipFill>
        <p:spPr>
          <a:xfrm>
            <a:off x="1735714" y="1444217"/>
            <a:ext cx="6848728" cy="334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0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Light: UI &amp; Navigation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484212"/>
              </p:ext>
            </p:extLst>
          </p:nvPr>
        </p:nvGraphicFramePr>
        <p:xfrm>
          <a:off x="4666077" y="1216208"/>
          <a:ext cx="4157330" cy="1584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57330">
                  <a:extLst>
                    <a:ext uri="{9D8B030D-6E8A-4147-A177-3AD203B41FA5}">
                      <a16:colId xmlns:a16="http://schemas.microsoft.com/office/drawing/2014/main" val="4039098774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Navigation &amp;</a:t>
                      </a:r>
                      <a:r>
                        <a:rPr lang="en-US" sz="1400" baseline="0" dirty="0" smtClean="0"/>
                        <a:t> Searching</a:t>
                      </a:r>
                      <a:endParaRPr lang="en-US" sz="1400" dirty="0" smtClean="0"/>
                    </a:p>
                  </a:txBody>
                  <a:tcPr marL="68580" marR="68580" marT="34290" marB="3429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7367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Quick access</a:t>
                      </a:r>
                      <a:r>
                        <a:rPr lang="en-US" sz="1200" baseline="0" dirty="0" smtClean="0"/>
                        <a:t> to My Work Orders as well as My Teams’ (Departments) Work Orders </a:t>
                      </a:r>
                      <a:endParaRPr lang="en-US" sz="1200" dirty="0" smtClean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51324722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lvl="1"/>
                      <a:r>
                        <a:rPr lang="en-US" sz="1200" dirty="0" err="1" smtClean="0"/>
                        <a:t>Infor</a:t>
                      </a:r>
                      <a:r>
                        <a:rPr lang="en-US" sz="1200" dirty="0" smtClean="0"/>
                        <a:t> EAM </a:t>
                      </a:r>
                      <a:r>
                        <a:rPr lang="en-US" sz="1200" dirty="0" err="1" smtClean="0"/>
                        <a:t>dataspies</a:t>
                      </a:r>
                      <a:r>
                        <a:rPr lang="en-US" sz="1200" baseline="0" dirty="0" smtClean="0"/>
                        <a:t> and additional ad-hoc filtering in grids always available from main menu.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32381309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Quick search for Equipment,</a:t>
                      </a:r>
                      <a:r>
                        <a:rPr lang="en-US" sz="1200" baseline="0" dirty="0" smtClean="0"/>
                        <a:t> Parts &amp; WOs. A</a:t>
                      </a:r>
                      <a:r>
                        <a:rPr lang="en-US" sz="1200" dirty="0" smtClean="0"/>
                        <a:t>lso operating on fields</a:t>
                      </a:r>
                      <a:r>
                        <a:rPr lang="en-US" sz="1200" baseline="0" dirty="0" smtClean="0"/>
                        <a:t> such as</a:t>
                      </a:r>
                      <a:r>
                        <a:rPr lang="en-US" sz="1200" dirty="0" smtClean="0"/>
                        <a:t> alias</a:t>
                      </a:r>
                      <a:r>
                        <a:rPr lang="en-US" sz="1200" baseline="0" dirty="0" smtClean="0"/>
                        <a:t> &amp;</a:t>
                      </a:r>
                      <a:r>
                        <a:rPr lang="en-US" sz="1200" dirty="0" smtClean="0"/>
                        <a:t> serial number.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70525568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637386"/>
              </p:ext>
            </p:extLst>
          </p:nvPr>
        </p:nvGraphicFramePr>
        <p:xfrm>
          <a:off x="274186" y="1221654"/>
          <a:ext cx="4157330" cy="1706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57330">
                  <a:extLst>
                    <a:ext uri="{9D8B030D-6E8A-4147-A177-3AD203B41FA5}">
                      <a16:colId xmlns:a16="http://schemas.microsoft.com/office/drawing/2014/main" val="4039098774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User Interface </a:t>
                      </a:r>
                    </a:p>
                  </a:txBody>
                  <a:tcPr marL="68580" marR="68580" marT="34290" marB="3429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736705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lvl="1"/>
                      <a:r>
                        <a:rPr lang="en-US" sz="1200" baseline="0" dirty="0" smtClean="0"/>
                        <a:t>A</a:t>
                      </a:r>
                      <a:r>
                        <a:rPr lang="en-US" sz="1200" dirty="0" smtClean="0"/>
                        <a:t>ccess</a:t>
                      </a:r>
                      <a:r>
                        <a:rPr lang="en-US" sz="1200" baseline="0" dirty="0" smtClean="0"/>
                        <a:t> rights, screen designer settings and alternative language/boiler texts are supported. </a:t>
                      </a:r>
                      <a:endParaRPr lang="en-US" sz="1200" dirty="0" smtClean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5132472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lvl="1"/>
                      <a:r>
                        <a:rPr lang="en-US" sz="1200" dirty="0" smtClean="0"/>
                        <a:t>Cloned screens</a:t>
                      </a:r>
                      <a:r>
                        <a:rPr lang="en-US" sz="1200" baseline="0" dirty="0" smtClean="0"/>
                        <a:t> &amp;</a:t>
                      </a:r>
                      <a:r>
                        <a:rPr lang="en-US" sz="1200" dirty="0" smtClean="0"/>
                        <a:t> User Defined Fields supported.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3238130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lvl="1"/>
                      <a:r>
                        <a:rPr lang="en-US" sz="1200" dirty="0" smtClean="0"/>
                        <a:t>Autocomplete</a:t>
                      </a:r>
                      <a:r>
                        <a:rPr lang="en-US" sz="1200" baseline="0" dirty="0" smtClean="0"/>
                        <a:t> functionality wherever suitable</a:t>
                      </a:r>
                      <a:endParaRPr lang="en-US" sz="1200" dirty="0" smtClean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5712971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Responsive web design providing full functionality in mobile mode</a:t>
                      </a:r>
                      <a:r>
                        <a:rPr lang="en-US" sz="1200" baseline="0" dirty="0" smtClean="0"/>
                        <a:t> (also on Smartphones).</a:t>
                      </a:r>
                      <a:endParaRPr lang="en-US" sz="1200" dirty="0" smtClean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2491776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124030" y="3387436"/>
            <a:ext cx="893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And more!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1485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Light: Work Orders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58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 Order Functionality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494160"/>
              </p:ext>
            </p:extLst>
          </p:nvPr>
        </p:nvGraphicFramePr>
        <p:xfrm>
          <a:off x="1620194" y="1086100"/>
          <a:ext cx="5577242" cy="277715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7242">
                  <a:extLst>
                    <a:ext uri="{9D8B030D-6E8A-4147-A177-3AD203B41FA5}">
                      <a16:colId xmlns:a16="http://schemas.microsoft.com/office/drawing/2014/main" val="4039098774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Work Orders</a:t>
                      </a:r>
                    </a:p>
                  </a:txBody>
                  <a:tcPr marL="68580" marR="68580" marT="34290" marB="3429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736705"/>
                  </a:ext>
                </a:extLst>
              </a:tr>
              <a:tr h="270179">
                <a:tc>
                  <a:txBody>
                    <a:bodyPr/>
                    <a:lstStyle/>
                    <a:p>
                      <a:pPr marL="448056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DDDDDD"/>
                        </a:buClr>
                        <a:buSzPct val="90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Possible to view, create, update and delete WOs.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5132472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448056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DDDDDD"/>
                        </a:buClr>
                        <a:buSzPct val="90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Both Requested and Scheduled dates supported.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3203129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448056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DDDDDD"/>
                        </a:buClr>
                        <a:buSzPct val="90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Support for Closing Codes &amp; Closing Comments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6251532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448056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DDDDDD"/>
                        </a:buClr>
                        <a:buSzPct val="90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Checklists Supported (except new checklist items introduced in 11.4)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4894183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448056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DDDDDD"/>
                        </a:buClr>
                        <a:buSzPct val="90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Custom Fields and UDFs supported.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3238130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448056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DDDDDD"/>
                        </a:buClr>
                        <a:buSzPct val="90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Possible to create activities, book labor and issue parts.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8865258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448056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DDDDDD"/>
                        </a:buClr>
                        <a:buSzPct val="90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Possible to enter Meter readings (if associated).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4212302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448056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DDDDDD"/>
                        </a:buClr>
                        <a:buSzPct val="90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Possible to navigate to Equipment or to Child Work Orders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8431161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448056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DDDDDD"/>
                        </a:buClr>
                        <a:buSzPct val="90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And more…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41006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65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 Orders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0" t="9508" r="295" b="1892"/>
          <a:stretch/>
        </p:blipFill>
        <p:spPr>
          <a:xfrm>
            <a:off x="1543444" y="922869"/>
            <a:ext cx="5731400" cy="33724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95" t="9658" r="198" b="856"/>
          <a:stretch/>
        </p:blipFill>
        <p:spPr>
          <a:xfrm>
            <a:off x="1543444" y="922869"/>
            <a:ext cx="5784345" cy="344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80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Booking Hours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93775"/>
            <a:ext cx="5431060" cy="3203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7716" t="17277" r="45314" b="4568"/>
          <a:stretch/>
        </p:blipFill>
        <p:spPr>
          <a:xfrm>
            <a:off x="6467582" y="464024"/>
            <a:ext cx="2092925" cy="37333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253" y="993775"/>
            <a:ext cx="5432007" cy="320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26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 Activity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635" y="1030406"/>
            <a:ext cx="5515334" cy="325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45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Checklists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124" y="133285"/>
            <a:ext cx="2363969" cy="4246342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5779585" cy="3203145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1400" dirty="0" smtClean="0"/>
              <a:t>All types of checklist items supported.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Possibility to enter notes.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Checklists items grouped by activities and/or equipment </a:t>
            </a:r>
            <a:br>
              <a:rPr lang="en-US" sz="1400" dirty="0" smtClean="0"/>
            </a:br>
            <a:r>
              <a:rPr lang="en-US" sz="1400" dirty="0" smtClean="0"/>
              <a:t>(for route work orders).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Available on desktops, laptops, tablets and smartphones. 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Can be used both in landscape and portrait mode.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Entered results are automatically pushed to server in order to avoid data loss. (Especially important for long checklists.)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876" y="710255"/>
            <a:ext cx="1717625" cy="301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10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Checklists on tablets…</a:t>
            </a:r>
            <a:endParaRPr lang="en-GB" dirty="0"/>
          </a:p>
        </p:txBody>
      </p:sp>
      <p:pic>
        <p:nvPicPr>
          <p:cNvPr id="5" name="Picture 2" descr="Bildergebnis für ipad frame 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12931" y="775080"/>
            <a:ext cx="4121619" cy="292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0" name="Picture 2" descr="Bildergebnis für ipad frame 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44" y="962283"/>
            <a:ext cx="4588455" cy="32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3739" t="5657" r="36261" b="9196"/>
          <a:stretch/>
        </p:blipFill>
        <p:spPr>
          <a:xfrm>
            <a:off x="6188375" y="527786"/>
            <a:ext cx="2573604" cy="34240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04" y="1155199"/>
            <a:ext cx="3840480" cy="286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48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 Checklists in action….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47" y="880452"/>
            <a:ext cx="4328615" cy="3246461"/>
          </a:xfrm>
          <a:prstGeom prst="rect">
            <a:avLst/>
          </a:prstGeo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23359" t="5291" r="36044" b="8620"/>
          <a:stretch/>
        </p:blipFill>
        <p:spPr>
          <a:xfrm>
            <a:off x="5592092" y="880452"/>
            <a:ext cx="2449479" cy="324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55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Large Hadron Collider - LHC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3" t="2871" r="3791" b="3643"/>
          <a:stretch/>
        </p:blipFill>
        <p:spPr>
          <a:xfrm>
            <a:off x="-175491" y="887322"/>
            <a:ext cx="9319491" cy="425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73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 Part directly from WO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630341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3489159" cy="3203145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1600" dirty="0" smtClean="0"/>
              <a:t>Easy to indicate Part usage directly from Work Order.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Possible to Issue/Return Parts or Parts tracked by Asset.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Scanning can be done with camera on device.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9247"/>
          <a:stretch/>
        </p:blipFill>
        <p:spPr>
          <a:xfrm>
            <a:off x="4664356" y="948660"/>
            <a:ext cx="3521020" cy="38186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9101"/>
          <a:stretch/>
        </p:blipFill>
        <p:spPr>
          <a:xfrm>
            <a:off x="4664356" y="948660"/>
            <a:ext cx="3515357" cy="38186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9394"/>
          <a:stretch/>
        </p:blipFill>
        <p:spPr>
          <a:xfrm>
            <a:off x="4664356" y="948660"/>
            <a:ext cx="3526701" cy="381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43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 Orders - Demo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5" t="8699" r="2"/>
          <a:stretch/>
        </p:blipFill>
        <p:spPr>
          <a:xfrm>
            <a:off x="1013955" y="1000769"/>
            <a:ext cx="4578948" cy="31862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41006" y="3697343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85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Light: Meter Readings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83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Meter reading from WO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0641"/>
          <a:stretch/>
        </p:blipFill>
        <p:spPr>
          <a:xfrm>
            <a:off x="1966976" y="1024831"/>
            <a:ext cx="5207302" cy="333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76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Add-hoc meter reading: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81984" y="1903661"/>
            <a:ext cx="34467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Meter readings: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By scanning Meter code or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By scanning Equipment identifier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6127977" y="119330"/>
            <a:ext cx="2412295" cy="4333148"/>
            <a:chOff x="3793361" y="119330"/>
            <a:chExt cx="2412295" cy="43331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3361" y="119330"/>
              <a:ext cx="2412295" cy="433314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5299" y="704837"/>
              <a:ext cx="1761851" cy="30828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805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Light: </a:t>
            </a:r>
            <a:br>
              <a:rPr lang="en-US" dirty="0" smtClean="0"/>
            </a:br>
            <a:r>
              <a:rPr lang="en-US" dirty="0" smtClean="0"/>
              <a:t>Assets, Positions &amp; 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4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Equipment screens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144940" y="1890316"/>
            <a:ext cx="1702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Assets, Positions and Systems</a:t>
            </a:r>
            <a:endParaRPr lang="en-GB" sz="1600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t="8092"/>
          <a:stretch/>
        </p:blipFill>
        <p:spPr>
          <a:xfrm>
            <a:off x="1250357" y="1069928"/>
            <a:ext cx="5810362" cy="330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99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Light: Parts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66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use case: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81984" y="1903661"/>
            <a:ext cx="29225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Accessing Part information: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Available quantity in stock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Technical information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057" y="119330"/>
            <a:ext cx="2412295" cy="43331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998" y="704837"/>
            <a:ext cx="1768537" cy="308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5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Light: </a:t>
            </a:r>
            <a:br>
              <a:rPr lang="en-US" dirty="0" smtClean="0"/>
            </a:br>
            <a:r>
              <a:rPr lang="en-US" dirty="0" smtClean="0"/>
              <a:t>Equipment Replacement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74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Inside the LHC Tunnel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2" descr="\\cern.ch\dfs\Users\w\widegren\Desktop\InforPAris\0703001_01-A4-at-144-dp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" t="118" r="122" b="15872"/>
          <a:stretch/>
        </p:blipFill>
        <p:spPr bwMode="auto">
          <a:xfrm>
            <a:off x="-71846" y="-69015"/>
            <a:ext cx="9259212" cy="521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7619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Card replacements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7105" t="12045" r="29474" b="21748"/>
          <a:stretch/>
        </p:blipFill>
        <p:spPr>
          <a:xfrm>
            <a:off x="1934088" y="880452"/>
            <a:ext cx="4698308" cy="35179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974" t="11914" r="29869" b="22531"/>
          <a:stretch/>
        </p:blipFill>
        <p:spPr>
          <a:xfrm>
            <a:off x="1934089" y="880452"/>
            <a:ext cx="4721760" cy="35179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7237" t="12803" r="29605" b="21862"/>
          <a:stretch/>
        </p:blipFill>
        <p:spPr>
          <a:xfrm>
            <a:off x="1934089" y="880452"/>
            <a:ext cx="4737499" cy="351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46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Light: Configuration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4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Easy configurable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3009900" cy="34063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dirty="0" smtClean="0"/>
              <a:t>Leveraging the power of Screen Designer functionality in </a:t>
            </a:r>
            <a:r>
              <a:rPr lang="en-US" sz="1400" dirty="0" err="1" smtClean="0"/>
              <a:t>Infor</a:t>
            </a:r>
            <a:r>
              <a:rPr lang="en-US" sz="1400" dirty="0" smtClean="0"/>
              <a:t> EAM!</a:t>
            </a:r>
          </a:p>
          <a:p>
            <a:pPr marL="36576" indent="0">
              <a:buNone/>
            </a:pPr>
            <a:endParaRPr lang="en-US" sz="1050" dirty="0" smtClean="0"/>
          </a:p>
          <a:p>
            <a:r>
              <a:rPr lang="en-US" sz="1200" dirty="0" smtClean="0"/>
              <a:t>Text labels can be changed.</a:t>
            </a:r>
          </a:p>
          <a:p>
            <a:r>
              <a:rPr lang="en-US" sz="1200" dirty="0" smtClean="0"/>
              <a:t>Required / Protected / Hidden options supported.</a:t>
            </a:r>
          </a:p>
          <a:p>
            <a:r>
              <a:rPr lang="en-US" sz="1200" dirty="0" smtClean="0"/>
              <a:t>Default values available.</a:t>
            </a:r>
          </a:p>
          <a:p>
            <a:r>
              <a:rPr lang="en-US" sz="1200" dirty="0" smtClean="0"/>
              <a:t>Possible to hide whole regions</a:t>
            </a:r>
          </a:p>
          <a:p>
            <a:endParaRPr lang="en-US" sz="1400" dirty="0" smtClean="0"/>
          </a:p>
          <a:p>
            <a:pPr marL="36576" indent="0">
              <a:buNone/>
            </a:pPr>
            <a:r>
              <a:rPr lang="en-US" sz="1400" dirty="0" smtClean="0"/>
              <a:t>As EAM Light supports cloned screens, this open even more possibilities.</a:t>
            </a:r>
          </a:p>
          <a:p>
            <a:pPr marL="36576" indent="0">
              <a:buNone/>
            </a:pPr>
            <a:endParaRPr lang="en-US" sz="1400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015" y="836834"/>
            <a:ext cx="4794140" cy="359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94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Easy URLs to Asset, WOs, Parts, etc…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 smtClean="0"/>
              <a:t>URLs to any page in EAM Light can be bookmarked, emailed, computed and included in other applications or reports.</a:t>
            </a:r>
            <a:br>
              <a:rPr lang="en-US" sz="1600" dirty="0" smtClean="0"/>
            </a:b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Some examples:</a:t>
            </a:r>
            <a:endParaRPr lang="en-GB" sz="1600" dirty="0" smtClean="0">
              <a:hlinkClick r:id="rId2"/>
            </a:endParaRPr>
          </a:p>
          <a:p>
            <a:r>
              <a:rPr lang="en-US" sz="1600" dirty="0" smtClean="0"/>
              <a:t>Asset: </a:t>
            </a:r>
            <a:r>
              <a:rPr lang="en-GB" sz="1600" dirty="0">
                <a:hlinkClick r:id="rId3"/>
              </a:rPr>
              <a:t>https://</a:t>
            </a:r>
            <a:r>
              <a:rPr lang="en-GB" sz="1600" dirty="0" smtClean="0">
                <a:hlinkClick r:id="rId3"/>
              </a:rPr>
              <a:t>cmmsx.cern.ch/SSO/eamlight/asset/PX113601</a:t>
            </a:r>
            <a:endParaRPr lang="en-US" sz="1600" dirty="0" smtClean="0"/>
          </a:p>
          <a:p>
            <a:r>
              <a:rPr lang="en-US" sz="1600" dirty="0" smtClean="0"/>
              <a:t>Position:</a:t>
            </a:r>
            <a:r>
              <a:rPr lang="en-GB" sz="1600" dirty="0" smtClean="0"/>
              <a:t> </a:t>
            </a:r>
            <a:r>
              <a:rPr lang="en-GB" sz="1600" dirty="0" smtClean="0">
                <a:hlinkClick r:id="rId2"/>
              </a:rPr>
              <a:t>https</a:t>
            </a:r>
            <a:r>
              <a:rPr lang="en-GB" sz="1600" dirty="0">
                <a:hlinkClick r:id="rId2"/>
              </a:rPr>
              <a:t>://</a:t>
            </a:r>
            <a:r>
              <a:rPr lang="en-GB" sz="1600" dirty="0" smtClean="0">
                <a:hlinkClick r:id="rId2"/>
              </a:rPr>
              <a:t>cmmsx.cern.ch/SSO/eamlight/position/UACV1-00083</a:t>
            </a:r>
            <a:endParaRPr lang="en-GB" sz="1600" dirty="0" smtClean="0"/>
          </a:p>
          <a:p>
            <a:r>
              <a:rPr lang="en-US" sz="1600" dirty="0" smtClean="0"/>
              <a:t>Work Order: </a:t>
            </a:r>
            <a:r>
              <a:rPr lang="en-GB" sz="1600" dirty="0">
                <a:hlinkClick r:id="rId4"/>
              </a:rPr>
              <a:t>https://</a:t>
            </a:r>
            <a:r>
              <a:rPr lang="en-GB" sz="1600" dirty="0" smtClean="0">
                <a:hlinkClick r:id="rId4"/>
              </a:rPr>
              <a:t>cmmsx.cern.ch/SSO/eamlight/workorder/368651</a:t>
            </a:r>
            <a:endParaRPr lang="en-US" sz="1600" dirty="0" smtClean="0"/>
          </a:p>
          <a:p>
            <a:r>
              <a:rPr lang="en-US" sz="1600" dirty="0" smtClean="0"/>
              <a:t>Part: </a:t>
            </a:r>
            <a:r>
              <a:rPr lang="en-GB" sz="1600" dirty="0">
                <a:hlinkClick r:id="rId5"/>
              </a:rPr>
              <a:t>https://</a:t>
            </a:r>
            <a:r>
              <a:rPr lang="en-GB" sz="1600" dirty="0" smtClean="0">
                <a:hlinkClick r:id="rId5"/>
              </a:rPr>
              <a:t>cmmsx.cern.ch/SSO/eamlight/part/F834041626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Quick access to functions with URLs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93100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 smtClean="0"/>
              <a:t>EAM Light pages can be opened using URLs. </a:t>
            </a:r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dirty="0" smtClean="0"/>
              <a:t>Examples:</a:t>
            </a:r>
            <a:br>
              <a:rPr lang="en-US" sz="1600" dirty="0" smtClean="0"/>
            </a:br>
            <a:r>
              <a:rPr lang="en-US" sz="1600" dirty="0" smtClean="0"/>
              <a:t>- Equipment replacement: </a:t>
            </a:r>
            <a:r>
              <a:rPr lang="en-GB" sz="1600" dirty="0" smtClean="0">
                <a:hlinkClick r:id="rId2"/>
              </a:rPr>
              <a:t>https</a:t>
            </a:r>
            <a:r>
              <a:rPr lang="en-GB" sz="1600" dirty="0">
                <a:hlinkClick r:id="rId2"/>
              </a:rPr>
              <a:t>://</a:t>
            </a:r>
            <a:r>
              <a:rPr lang="en-GB" sz="1600" dirty="0" smtClean="0">
                <a:hlinkClick r:id="rId2"/>
              </a:rPr>
              <a:t>cmmsx.cern.ch/SSO/eamlight/replaceeqp</a:t>
            </a:r>
            <a:endParaRPr lang="en-GB" sz="1600" dirty="0"/>
          </a:p>
          <a:p>
            <a:pPr marL="36576" indent="0">
              <a:buNone/>
            </a:pPr>
            <a:r>
              <a:rPr lang="en-US" sz="1600" dirty="0"/>
              <a:t>- </a:t>
            </a:r>
            <a:r>
              <a:rPr lang="en-US" sz="1600" dirty="0" smtClean="0"/>
              <a:t>Meter readings:</a:t>
            </a:r>
            <a:r>
              <a:rPr lang="en-GB" sz="1600" dirty="0" smtClean="0"/>
              <a:t> </a:t>
            </a:r>
            <a:r>
              <a:rPr lang="en-GB" sz="1600" dirty="0" smtClean="0">
                <a:hlinkClick r:id="rId3"/>
              </a:rPr>
              <a:t>https</a:t>
            </a:r>
            <a:r>
              <a:rPr lang="en-GB" sz="1600" dirty="0">
                <a:hlinkClick r:id="rId3"/>
              </a:rPr>
              <a:t>://</a:t>
            </a:r>
            <a:r>
              <a:rPr lang="en-GB" sz="1600" dirty="0" smtClean="0">
                <a:hlinkClick r:id="rId3"/>
              </a:rPr>
              <a:t>cmmsx.cern.ch/SSO/eamlight/meterreading</a:t>
            </a:r>
            <a:endParaRPr lang="en-GB" sz="1600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Bookmark these as favorites or create shortcuts </a:t>
            </a:r>
          </a:p>
          <a:p>
            <a:pPr marL="36576" indent="0">
              <a:buNone/>
            </a:pPr>
            <a:r>
              <a:rPr lang="en-US" sz="1600" dirty="0" smtClean="0"/>
              <a:t>from your desktop, tablet or phone – and you have</a:t>
            </a:r>
            <a:br>
              <a:rPr lang="en-US" sz="1600" dirty="0" smtClean="0"/>
            </a:br>
            <a:r>
              <a:rPr lang="en-US" sz="1600" dirty="0" smtClean="0"/>
              <a:t>basically created a dedicated “app”!</a:t>
            </a:r>
            <a:br>
              <a:rPr lang="en-US" sz="1600" dirty="0" smtClean="0"/>
            </a:br>
            <a:endParaRPr lang="en-US" sz="1600" dirty="0" smtClean="0"/>
          </a:p>
          <a:p>
            <a:pPr marL="36576" indent="0">
              <a:buNone/>
            </a:pPr>
            <a:endParaRPr lang="en-GB" sz="1600" dirty="0" smtClean="0">
              <a:hlinkClick r:id="rId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7432270" y="2536608"/>
            <a:ext cx="895941" cy="1774161"/>
            <a:chOff x="5583417" y="2536942"/>
            <a:chExt cx="895941" cy="1774161"/>
          </a:xfrm>
        </p:grpSpPr>
        <p:pic>
          <p:nvPicPr>
            <p:cNvPr id="1028" name="Picture 4" descr="Image result for iphone home screen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590" t="982" r="2729" b="800"/>
            <a:stretch/>
          </p:blipFill>
          <p:spPr bwMode="auto">
            <a:xfrm>
              <a:off x="5583417" y="2536942"/>
              <a:ext cx="895941" cy="17741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ounded Rectangle 8"/>
            <p:cNvSpPr/>
            <p:nvPr/>
          </p:nvSpPr>
          <p:spPr>
            <a:xfrm>
              <a:off x="5889009" y="3725839"/>
              <a:ext cx="98946" cy="10577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" dirty="0" smtClean="0"/>
                <a:t>App</a:t>
              </a:r>
              <a:endParaRPr lang="en-GB" sz="100" dirty="0"/>
            </a:p>
          </p:txBody>
        </p:sp>
      </p:grpSp>
      <p:pic>
        <p:nvPicPr>
          <p:cNvPr id="2050" name="Picture 2" descr="Image result for safari favorites ipho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928" y="2555584"/>
            <a:ext cx="994253" cy="176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6077344" y="3120454"/>
            <a:ext cx="168740" cy="16183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" dirty="0" smtClean="0"/>
              <a:t>App</a:t>
            </a:r>
            <a:endParaRPr lang="en-GB" sz="100" dirty="0"/>
          </a:p>
        </p:txBody>
      </p:sp>
    </p:spTree>
    <p:extLst>
      <p:ext uri="{BB962C8B-B14F-4D97-AF65-F5344CB8AC3E}">
        <p14:creationId xmlns:p14="http://schemas.microsoft.com/office/powerpoint/2010/main" val="12352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Integrate with other applications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93100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 smtClean="0"/>
              <a:t>EAM Light pages can be opened using URLs and also combined with input parameters.</a:t>
            </a:r>
            <a:br>
              <a:rPr lang="en-US" sz="1600" dirty="0" smtClean="0"/>
            </a:b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Create Work Order for a specific Asset: </a:t>
            </a:r>
            <a:r>
              <a:rPr lang="en-GB" sz="1600" dirty="0" smtClean="0">
                <a:hlinkClick r:id="rId2"/>
              </a:rPr>
              <a:t>https</a:t>
            </a:r>
            <a:r>
              <a:rPr lang="en-GB" sz="1600" dirty="0">
                <a:hlinkClick r:id="rId2"/>
              </a:rPr>
              <a:t>://cmmsx.cern.ch/SSO/eamlight/workorder?&amp;</a:t>
            </a:r>
            <a:r>
              <a:rPr lang="en-GB" sz="1600" dirty="0" smtClean="0">
                <a:hlinkClick r:id="rId2"/>
              </a:rPr>
              <a:t>equipmentcode=HCLBAR_000-CR003009</a:t>
            </a:r>
            <a:endParaRPr lang="en-GB" sz="1600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Create a Work Order based on a Standard Work Order:</a:t>
            </a:r>
          </a:p>
          <a:p>
            <a:pPr marL="36576" indent="0">
              <a:buNone/>
            </a:pPr>
            <a:r>
              <a:rPr lang="en-GB" sz="1600" dirty="0">
                <a:hlinkClick r:id="rId2"/>
              </a:rPr>
              <a:t>https://</a:t>
            </a:r>
            <a:r>
              <a:rPr lang="en-GB" sz="1600" dirty="0" smtClean="0">
                <a:hlinkClick r:id="rId2"/>
              </a:rPr>
              <a:t>cmmsx.cern.ch/SSO/eamlight/workorder?</a:t>
            </a:r>
            <a:r>
              <a:rPr lang="en-GB" sz="1600" dirty="0" smtClean="0">
                <a:hlinkClick r:id="rId3"/>
              </a:rPr>
              <a:t>&amp;standardwo=MM-REQ-SCM01</a:t>
            </a:r>
            <a:endParaRPr lang="en-GB" sz="1600" dirty="0"/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dirty="0" smtClean="0"/>
              <a:t>Such links could for example be used </a:t>
            </a:r>
            <a:br>
              <a:rPr lang="en-US" sz="1600" dirty="0" smtClean="0"/>
            </a:br>
            <a:r>
              <a:rPr lang="en-US" sz="1600" dirty="0" smtClean="0"/>
              <a:t>as buttons/links from other applications.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603750" y="3626135"/>
            <a:ext cx="2306472" cy="34735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Create Repair WO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30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QR Codes for Quick WO Creation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93100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 smtClean="0"/>
              <a:t>Or to create a Work for the a </a:t>
            </a:r>
            <a:r>
              <a:rPr lang="en-US" sz="1600" dirty="0" err="1" smtClean="0"/>
              <a:t>specifc</a:t>
            </a:r>
            <a:r>
              <a:rPr lang="en-US" sz="1600" dirty="0" smtClean="0"/>
              <a:t> Asset based on a Standard Work Order:</a:t>
            </a:r>
          </a:p>
          <a:p>
            <a:pPr marL="36576" indent="0">
              <a:buNone/>
            </a:pPr>
            <a:r>
              <a:rPr lang="en-GB" sz="1600" dirty="0">
                <a:hlinkClick r:id="rId2"/>
              </a:rPr>
              <a:t>https://cmmsx.cern.ch/SSO/eamlight/workorder?&amp;equipmentcode=HCLBAR_000-CR003009 </a:t>
            </a:r>
            <a:r>
              <a:rPr lang="en-GB" sz="1600" dirty="0" smtClean="0">
                <a:hlinkClick r:id="rId3"/>
              </a:rPr>
              <a:t>&amp;</a:t>
            </a:r>
            <a:r>
              <a:rPr lang="en-GB" sz="1600" dirty="0" err="1">
                <a:hlinkClick r:id="rId3"/>
              </a:rPr>
              <a:t>standardwo</a:t>
            </a:r>
            <a:r>
              <a:rPr lang="en-GB" sz="1600" dirty="0">
                <a:hlinkClick r:id="rId3"/>
              </a:rPr>
              <a:t>=MM-REQ-SCM01</a:t>
            </a:r>
            <a:endParaRPr lang="en-GB" sz="1600" dirty="0"/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dirty="0" smtClean="0"/>
              <a:t>And why not generating a QR code label and stick it on to the Asset?</a:t>
            </a:r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dirty="0" smtClean="0"/>
              <a:t>Scanning such a QR code could allow creation of a; </a:t>
            </a:r>
            <a:endParaRPr lang="en-US" sz="1600" dirty="0"/>
          </a:p>
          <a:p>
            <a:r>
              <a:rPr lang="en-US" sz="1600" dirty="0" smtClean="0"/>
              <a:t>Repair Work Order for the asset</a:t>
            </a:r>
          </a:p>
          <a:p>
            <a:r>
              <a:rPr lang="en-US" sz="1600" dirty="0" smtClean="0"/>
              <a:t>Ad-hoc Checklist Work Order for the asset</a:t>
            </a:r>
          </a:p>
          <a:p>
            <a:r>
              <a:rPr lang="en-US" sz="1600" dirty="0" smtClean="0"/>
              <a:t>Or anything else you might think of….</a:t>
            </a:r>
          </a:p>
          <a:p>
            <a:pPr>
              <a:buFontTx/>
              <a:buChar char="-"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8037" y="2752109"/>
            <a:ext cx="12319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9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QR Code examples from CERN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106" t="16750" r="32182" b="6145"/>
          <a:stretch/>
        </p:blipFill>
        <p:spPr>
          <a:xfrm rot="390911">
            <a:off x="6238114" y="1654315"/>
            <a:ext cx="2276025" cy="288395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6252" t="46388" r="24541" b="9204"/>
          <a:stretch/>
        </p:blipFill>
        <p:spPr>
          <a:xfrm>
            <a:off x="464024" y="2041006"/>
            <a:ext cx="4668537" cy="211251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1" y="994205"/>
            <a:ext cx="6462214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600" dirty="0" smtClean="0"/>
              <a:t>Gas bottle delivery, tracing  and inspections are managed with EAM.</a:t>
            </a:r>
          </a:p>
          <a:p>
            <a:pPr marL="36576" indent="0">
              <a:buFont typeface="Arial"/>
              <a:buNone/>
            </a:pPr>
            <a:r>
              <a:rPr lang="en-US" sz="1600" dirty="0" smtClean="0"/>
              <a:t>This are barcodes available at gas bottle delivery points.</a:t>
            </a:r>
          </a:p>
          <a:p>
            <a:pPr marL="36576" indent="0">
              <a:buFont typeface="Arial"/>
              <a:buNone/>
            </a:pPr>
            <a:r>
              <a:rPr lang="en-US" sz="1600" dirty="0" smtClean="0"/>
              <a:t>All fields are prefilled except Asset code, which is scanned.</a:t>
            </a:r>
          </a:p>
          <a:p>
            <a:pPr marL="36576" indent="0">
              <a:buFont typeface="Arial"/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794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QR Code examples from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4990" y="1403041"/>
            <a:ext cx="3416418" cy="25623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10" y="975988"/>
            <a:ext cx="4555222" cy="341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7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Support for cloned screens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93100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 smtClean="0"/>
              <a:t>Example opening a cloned* Work Order screen to create a WO based on a Standard Work Order:</a:t>
            </a:r>
          </a:p>
          <a:p>
            <a:pPr marL="36576" indent="0">
              <a:buNone/>
            </a:pPr>
            <a:r>
              <a:rPr lang="en-GB" sz="1600" dirty="0">
                <a:hlinkClick r:id="rId2"/>
              </a:rPr>
              <a:t>https://cmmsx.cern.ch/SSO/eamlight/workorder?&amp;standardwo=MM-REQ-SCM01&amp;screen=WSJB29</a:t>
            </a:r>
            <a:endParaRPr lang="en-GB" sz="1600" dirty="0"/>
          </a:p>
          <a:p>
            <a:pPr marL="36576" indent="0">
              <a:buNone/>
            </a:pPr>
            <a:endParaRPr lang="en-US" sz="1600" dirty="0" smtClean="0">
              <a:hlinkClick r:id="rId3"/>
            </a:endParaRPr>
          </a:p>
          <a:p>
            <a:pPr marL="36576" indent="0">
              <a:buNone/>
            </a:pPr>
            <a:r>
              <a:rPr lang="en-US" sz="1600" dirty="0" smtClean="0"/>
              <a:t>This can be bookmarked or used to create as a link/button from another application.</a:t>
            </a:r>
          </a:p>
          <a:p>
            <a:pPr marL="36576" indent="0">
              <a:buNone/>
            </a:pPr>
            <a:endParaRPr lang="en-GB" sz="1600" dirty="0" smtClean="0"/>
          </a:p>
          <a:p>
            <a:pPr marL="36576" indent="0">
              <a:buNone/>
            </a:pPr>
            <a:r>
              <a:rPr lang="en-GB" sz="1600" dirty="0" smtClean="0"/>
              <a:t>*A cloned screen is a copy of a standard Infor EAM screen that the can be modified or simplified.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61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CMS – 1 of 4 LHC Detectors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5" descr="CMS"/>
          <p:cNvPicPr>
            <a:picLocks noChangeAspect="1" noChangeArrowheads="1"/>
          </p:cNvPicPr>
          <p:nvPr/>
        </p:nvPicPr>
        <p:blipFill rotWithShape="1">
          <a:blip r:embed="rId2" cstate="print"/>
          <a:srcRect t="-309" b="7049"/>
          <a:stretch/>
        </p:blipFill>
        <p:spPr bwMode="auto">
          <a:xfrm>
            <a:off x="0" y="-156741"/>
            <a:ext cx="9144000" cy="5525592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16749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Demo: “Mobile Checklist App”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Imagine you would like to create a simple Checklist app for your technicians to be used on their smartphones.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Steps:</a:t>
            </a:r>
          </a:p>
          <a:p>
            <a:pPr lvl="1"/>
            <a:r>
              <a:rPr lang="en-GB" sz="1400" dirty="0" smtClean="0"/>
              <a:t>Create a specific user group with limited access to the standard Work Order screen (or create a dedicated cloned Work Order screen) </a:t>
            </a:r>
          </a:p>
          <a:p>
            <a:pPr lvl="1"/>
            <a:r>
              <a:rPr lang="en-GB" sz="1400" dirty="0" smtClean="0"/>
              <a:t>Modify and remove everything you don’t want to see on the screen for this particular user group. </a:t>
            </a:r>
          </a:p>
          <a:p>
            <a:pPr lvl="1"/>
            <a:r>
              <a:rPr lang="en-GB" sz="1400" dirty="0" smtClean="0"/>
              <a:t>Compose and distribute the URL to the technicians.</a:t>
            </a:r>
          </a:p>
          <a:p>
            <a:pPr marL="448056" lvl="1" indent="0">
              <a:buNone/>
            </a:pPr>
            <a:endParaRPr lang="en-GB" sz="1400" dirty="0" smtClean="0"/>
          </a:p>
          <a:p>
            <a:r>
              <a:rPr lang="en-GB" sz="1800" dirty="0" smtClean="0"/>
              <a:t>Congratulations, you have just created a mobile checklist app!</a:t>
            </a:r>
            <a:endParaRPr lang="en-GB" sz="1800" dirty="0"/>
          </a:p>
          <a:p>
            <a:pPr marL="448056" lvl="1" indent="0">
              <a:buNone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90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 Configuration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0059"/>
            <a:ext cx="8229600" cy="3248167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sz="2900" dirty="0"/>
              <a:t>H</a:t>
            </a:r>
            <a:r>
              <a:rPr lang="en-US" sz="2900" dirty="0" smtClean="0"/>
              <a:t>ighly configurable</a:t>
            </a:r>
          </a:p>
          <a:p>
            <a:r>
              <a:rPr lang="en-US" sz="2600" dirty="0" smtClean="0"/>
              <a:t>Leverages Infor EAM’s powerful configuration possibilities.</a:t>
            </a:r>
          </a:p>
          <a:p>
            <a:r>
              <a:rPr lang="en-US" sz="2600" dirty="0" smtClean="0"/>
              <a:t>If this is not enough, you also have access to the source code.</a:t>
            </a:r>
          </a:p>
          <a:p>
            <a:r>
              <a:rPr lang="en-US" sz="2600" dirty="0" smtClean="0"/>
              <a:t>Web links, shortcuts and QR codes can be parametrized.</a:t>
            </a:r>
          </a:p>
          <a:p>
            <a:pPr marL="36576" indent="0">
              <a:buNone/>
            </a:pPr>
            <a:endParaRPr lang="en-US" sz="2900" dirty="0"/>
          </a:p>
          <a:p>
            <a:pPr marL="36576" indent="0">
              <a:buNone/>
            </a:pPr>
            <a:r>
              <a:rPr lang="en-US" sz="2900" dirty="0" smtClean="0"/>
              <a:t>Flexible deployment</a:t>
            </a:r>
          </a:p>
          <a:p>
            <a:r>
              <a:rPr lang="en-US" sz="2600" dirty="0" smtClean="0"/>
              <a:t>Fully online with no sync problems.</a:t>
            </a:r>
          </a:p>
          <a:p>
            <a:r>
              <a:rPr lang="en-US" sz="2600" dirty="0" smtClean="0"/>
              <a:t>No client installation.</a:t>
            </a:r>
          </a:p>
          <a:p>
            <a:r>
              <a:rPr lang="en-US" sz="2600" dirty="0" smtClean="0"/>
              <a:t>System configurations are available instantly. </a:t>
            </a:r>
          </a:p>
          <a:p>
            <a:r>
              <a:rPr lang="en-US" sz="2600" dirty="0" smtClean="0"/>
              <a:t>Works on basically all devices with a web browser.</a:t>
            </a:r>
          </a:p>
          <a:p>
            <a:pPr marL="36576" indent="0">
              <a:buNone/>
            </a:pPr>
            <a:r>
              <a:rPr lang="en-US" sz="2600" dirty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76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EAM Light: Other applications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15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EAM Light applications at CERN</a:t>
            </a:r>
            <a:endParaRPr lang="en-GB" sz="4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577" y="936234"/>
            <a:ext cx="7789818" cy="346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01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download &amp; install?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23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to download the software?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Both tools are available on GitHub with instructions for system administrator how to </a:t>
            </a:r>
            <a:r>
              <a:rPr lang="en-US" sz="1400" dirty="0"/>
              <a:t>install.</a:t>
            </a:r>
            <a:br>
              <a:rPr lang="en-US" sz="1400" dirty="0"/>
            </a:br>
            <a:r>
              <a:rPr lang="en-US" sz="1400" dirty="0"/>
              <a:t> </a:t>
            </a:r>
            <a:r>
              <a:rPr lang="en-US" sz="1400" dirty="0">
                <a:hlinkClick r:id="rId2"/>
              </a:rPr>
              <a:t>https://github.com/cern-eam</a:t>
            </a:r>
            <a:r>
              <a:rPr lang="en-US" sz="1400" dirty="0" smtClean="0">
                <a:hlinkClick r:id="rId2"/>
              </a:rPr>
              <a:t>/</a:t>
            </a:r>
            <a:r>
              <a:rPr lang="en-US" sz="1400" dirty="0" smtClean="0"/>
              <a:t> 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66"/>
          <a:stretch/>
        </p:blipFill>
        <p:spPr>
          <a:xfrm>
            <a:off x="5036716" y="1703168"/>
            <a:ext cx="3607601" cy="2607935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61"/>
          <a:stretch/>
        </p:blipFill>
        <p:spPr>
          <a:xfrm>
            <a:off x="993628" y="1703168"/>
            <a:ext cx="3506660" cy="2607935"/>
          </a:xfrm>
          <a:prstGeom prst="rect">
            <a:avLst/>
          </a:prstGeom>
          <a:ln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34495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install the software?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1754406"/>
          </a:xfrm>
        </p:spPr>
        <p:txBody>
          <a:bodyPr>
            <a:normAutofit/>
          </a:bodyPr>
          <a:lstStyle/>
          <a:p>
            <a:r>
              <a:rPr lang="en-US" sz="1400" dirty="0" smtClean="0"/>
              <a:t>Both tools are available as pre-compiled Docker images.</a:t>
            </a:r>
          </a:p>
          <a:p>
            <a:r>
              <a:rPr lang="en-US" sz="1400" dirty="0" smtClean="0"/>
              <a:t>Can be installed with a single command line on any server with Docker installed.</a:t>
            </a:r>
          </a:p>
          <a:p>
            <a:pPr lvl="1"/>
            <a:r>
              <a:rPr lang="en-US" sz="1200" dirty="0" smtClean="0"/>
              <a:t>Example:</a:t>
            </a: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 </a:t>
            </a:r>
            <a:endParaRPr lang="en-US" sz="1000" dirty="0" smtClean="0"/>
          </a:p>
          <a:p>
            <a:pPr lvl="1"/>
            <a:endParaRPr lang="en-US" sz="1000" dirty="0"/>
          </a:p>
          <a:p>
            <a:pPr lvl="1"/>
            <a:endParaRPr lang="en-US" sz="1000" dirty="0" smtClean="0"/>
          </a:p>
          <a:p>
            <a:pPr lvl="1"/>
            <a:endParaRPr lang="en-US" sz="1000" dirty="0"/>
          </a:p>
          <a:p>
            <a:r>
              <a:rPr lang="en-US" sz="1400" dirty="0" smtClean="0"/>
              <a:t>To modify the software, you need to download the Java source code and compile it yourself.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525" y="1812945"/>
            <a:ext cx="7386422" cy="59696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64474" y="2938208"/>
            <a:ext cx="3579823" cy="107335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EAM Web Services Hub </a:t>
            </a:r>
            <a:r>
              <a:rPr lang="en-US" sz="1400" dirty="0" smtClean="0">
                <a:solidFill>
                  <a:schemeClr val="bg1"/>
                </a:solidFill>
              </a:rPr>
              <a:t>can be used on:</a:t>
            </a:r>
          </a:p>
          <a:p>
            <a:r>
              <a:rPr lang="en-US" sz="1200" dirty="0">
                <a:solidFill>
                  <a:schemeClr val="bg1"/>
                </a:solidFill>
              </a:rPr>
              <a:t>A</a:t>
            </a:r>
            <a:r>
              <a:rPr lang="en-US" sz="1200" dirty="0" smtClean="0">
                <a:solidFill>
                  <a:schemeClr val="bg1"/>
                </a:solidFill>
              </a:rPr>
              <a:t> Cloud or On-Premise installation.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An Oracle or SQL Server installation.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Any </a:t>
            </a:r>
            <a:r>
              <a:rPr lang="en-US" sz="1200" dirty="0">
                <a:solidFill>
                  <a:schemeClr val="bg1"/>
                </a:solidFill>
              </a:rPr>
              <a:t>server Operation </a:t>
            </a:r>
            <a:r>
              <a:rPr lang="en-US" sz="1200" dirty="0" smtClean="0">
                <a:solidFill>
                  <a:schemeClr val="bg1"/>
                </a:solidFill>
              </a:rPr>
              <a:t>System supporting Docker.</a:t>
            </a:r>
            <a:endParaRPr lang="en-US" sz="1200" dirty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47615" y="2938207"/>
            <a:ext cx="3637761" cy="106298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EAM Light </a:t>
            </a:r>
            <a:r>
              <a:rPr lang="en-US" sz="1400" dirty="0" smtClean="0">
                <a:solidFill>
                  <a:schemeClr val="bg1"/>
                </a:solidFill>
              </a:rPr>
              <a:t>can be used on:</a:t>
            </a:r>
          </a:p>
          <a:p>
            <a:r>
              <a:rPr lang="en-US" sz="1200" dirty="0">
                <a:solidFill>
                  <a:schemeClr val="bg1"/>
                </a:solidFill>
              </a:rPr>
              <a:t>A </a:t>
            </a:r>
            <a:r>
              <a:rPr lang="en-US" sz="1200" dirty="0" smtClean="0">
                <a:solidFill>
                  <a:schemeClr val="bg1"/>
                </a:solidFill>
              </a:rPr>
              <a:t>Cloud* </a:t>
            </a:r>
            <a:r>
              <a:rPr lang="en-US" sz="1200" dirty="0">
                <a:solidFill>
                  <a:schemeClr val="bg1"/>
                </a:solidFill>
              </a:rPr>
              <a:t>or </a:t>
            </a:r>
            <a:r>
              <a:rPr lang="en-US" sz="1200" dirty="0" smtClean="0">
                <a:solidFill>
                  <a:schemeClr val="bg1"/>
                </a:solidFill>
              </a:rPr>
              <a:t>On-Premise </a:t>
            </a:r>
            <a:r>
              <a:rPr lang="en-US" sz="1200" dirty="0">
                <a:solidFill>
                  <a:schemeClr val="bg1"/>
                </a:solidFill>
              </a:rPr>
              <a:t>installation 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An Oracle or SQL Server installation.</a:t>
            </a:r>
          </a:p>
          <a:p>
            <a:r>
              <a:rPr lang="en-US" sz="1200" dirty="0">
                <a:solidFill>
                  <a:schemeClr val="bg1"/>
                </a:solidFill>
              </a:rPr>
              <a:t>A</a:t>
            </a:r>
            <a:r>
              <a:rPr lang="en-US" sz="1200" dirty="0" smtClean="0">
                <a:solidFill>
                  <a:schemeClr val="bg1"/>
                </a:solidFill>
              </a:rPr>
              <a:t>ny </a:t>
            </a:r>
            <a:r>
              <a:rPr lang="en-US" sz="1200" dirty="0">
                <a:solidFill>
                  <a:schemeClr val="bg1"/>
                </a:solidFill>
              </a:rPr>
              <a:t>server Operation System supporting Docker.</a:t>
            </a:r>
          </a:p>
          <a:p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13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Licenses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All modules of CERN’s Open Source Software are published under GNU GPL v3 License.</a:t>
            </a:r>
          </a:p>
          <a:p>
            <a:r>
              <a:rPr lang="en-US" sz="1800" dirty="0" smtClean="0"/>
              <a:t>Please contact us for potential dual licensing if this license type is not meeting your needs!</a:t>
            </a:r>
            <a:endParaRPr lang="en-US" sz="1800" dirty="0"/>
          </a:p>
          <a:p>
            <a:r>
              <a:rPr lang="en-US" sz="1800" dirty="0"/>
              <a:t>Email: </a:t>
            </a:r>
            <a:r>
              <a:rPr lang="en-US" sz="1800" dirty="0" smtClean="0">
                <a:hlinkClick r:id="rId2"/>
              </a:rPr>
              <a:t>eam-service@cern.ch</a:t>
            </a:r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GB" sz="18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858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about the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A dedicated web site with more information and presentations is also available.</a:t>
            </a:r>
            <a:br>
              <a:rPr lang="en-US" sz="1400" dirty="0" smtClean="0"/>
            </a:br>
            <a:r>
              <a:rPr lang="en-US" sz="1400" dirty="0" smtClean="0">
                <a:hlinkClick r:id="rId2"/>
              </a:rPr>
              <a:t>https://cern.ch/eam-opensource</a:t>
            </a:r>
            <a:endParaRPr lang="en-US" sz="1400" dirty="0" smtClean="0"/>
          </a:p>
          <a:p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79" y="1820615"/>
            <a:ext cx="2368753" cy="249048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951" y="1820613"/>
            <a:ext cx="2368754" cy="249048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964" y="1820613"/>
            <a:ext cx="2368754" cy="2490488"/>
          </a:xfrm>
          <a:prstGeom prst="rect">
            <a:avLst/>
          </a:prstGeom>
          <a:ln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77899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839" y="1307690"/>
            <a:ext cx="8623902" cy="2094270"/>
          </a:xfrm>
        </p:spPr>
        <p:txBody>
          <a:bodyPr>
            <a:noAutofit/>
          </a:bodyPr>
          <a:lstStyle/>
          <a:p>
            <a:r>
              <a:rPr lang="en-GB" sz="3900" dirty="0"/>
              <a:t>EAM Web Services Hub and EAM Light – Technical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4733" y="3471404"/>
            <a:ext cx="4645735" cy="804542"/>
          </a:xfrm>
        </p:spPr>
        <p:txBody>
          <a:bodyPr>
            <a:normAutofit/>
          </a:bodyPr>
          <a:lstStyle/>
          <a:p>
            <a:r>
              <a:rPr lang="en-US" dirty="0"/>
              <a:t>David </a:t>
            </a:r>
            <a:r>
              <a:rPr lang="en-US" dirty="0" err="1"/>
              <a:t>Widegren</a:t>
            </a:r>
            <a:r>
              <a:rPr lang="en-US" dirty="0"/>
              <a:t> &amp; Lukasz Pater</a:t>
            </a:r>
          </a:p>
          <a:p>
            <a:r>
              <a:rPr lang="en-US" dirty="0"/>
              <a:t>CERN, Asset &amp; Maintenance Management</a:t>
            </a:r>
          </a:p>
          <a:p>
            <a:r>
              <a:rPr lang="en-US" dirty="0"/>
              <a:t>June 2019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54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CMS – Particle Collisions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21" y="1180089"/>
            <a:ext cx="5341072" cy="315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503920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99D6BC3E-8C32-5D49-9440-DA593B456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164921"/>
            <a:ext cx="4910166" cy="303242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1800" b="1" dirty="0"/>
              <a:t>EAM Web Services Hub </a:t>
            </a:r>
          </a:p>
          <a:p>
            <a:pPr>
              <a:lnSpc>
                <a:spcPct val="110000"/>
              </a:lnSpc>
            </a:pPr>
            <a:r>
              <a:rPr lang="en-GB" sz="1800" b="1" dirty="0"/>
              <a:t>Docker</a:t>
            </a:r>
          </a:p>
          <a:p>
            <a:pPr>
              <a:lnSpc>
                <a:spcPct val="110000"/>
              </a:lnSpc>
            </a:pPr>
            <a:r>
              <a:rPr lang="en-GB" sz="1800" b="1" dirty="0"/>
              <a:t>EAM Light </a:t>
            </a:r>
          </a:p>
          <a:p>
            <a:pPr lvl="1">
              <a:lnSpc>
                <a:spcPct val="110000"/>
              </a:lnSpc>
            </a:pPr>
            <a:r>
              <a:rPr lang="en-GB" sz="1200" b="1" dirty="0"/>
              <a:t>Frontend Setup</a:t>
            </a:r>
          </a:p>
          <a:p>
            <a:pPr lvl="1">
              <a:lnSpc>
                <a:spcPct val="110000"/>
              </a:lnSpc>
            </a:pPr>
            <a:r>
              <a:rPr lang="en-GB" sz="1200" b="1" dirty="0"/>
              <a:t>Backend Setup</a:t>
            </a:r>
          </a:p>
          <a:p>
            <a:pPr lvl="1">
              <a:lnSpc>
                <a:spcPct val="110000"/>
              </a:lnSpc>
            </a:pPr>
            <a:r>
              <a:rPr lang="en-GB" sz="1200" b="1" dirty="0"/>
              <a:t>Production Setup</a:t>
            </a:r>
          </a:p>
          <a:p>
            <a:pPr lvl="1">
              <a:lnSpc>
                <a:spcPct val="110000"/>
              </a:lnSpc>
            </a:pPr>
            <a:r>
              <a:rPr lang="en-GB" sz="1200" b="1" dirty="0"/>
              <a:t>Future Developments</a:t>
            </a:r>
          </a:p>
          <a:p>
            <a:pPr>
              <a:lnSpc>
                <a:spcPct val="110000"/>
              </a:lnSpc>
            </a:pPr>
            <a:r>
              <a:rPr lang="en-GB" sz="1600" b="1" dirty="0"/>
              <a:t>A lot of demos </a:t>
            </a:r>
            <a:r>
              <a:rPr lang="en-GB" sz="1600" b="1" dirty="0">
                <a:sym typeface="Wingdings" pitchFamily="2" charset="2"/>
              </a:rPr>
              <a:t>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6497969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503920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EAM WS Hub / Overall architecture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71</a:t>
            </a:fld>
            <a:endParaRPr lang="en-US" dirty="0"/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0C6700F5-4874-174C-A503-7D426A3765A2}"/>
              </a:ext>
            </a:extLst>
          </p:cNvPr>
          <p:cNvGrpSpPr/>
          <p:nvPr/>
        </p:nvGrpSpPr>
        <p:grpSpPr>
          <a:xfrm>
            <a:off x="5780598" y="1743520"/>
            <a:ext cx="3077154" cy="1656459"/>
            <a:chOff x="3029446" y="1817909"/>
            <a:chExt cx="3064452" cy="1640908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E67C04CE-EF25-D049-9452-0DC3F7479D27}"/>
                </a:ext>
              </a:extLst>
            </p:cNvPr>
            <p:cNvSpPr txBox="1"/>
            <p:nvPr/>
          </p:nvSpPr>
          <p:spPr>
            <a:xfrm>
              <a:off x="3029447" y="1817909"/>
              <a:ext cx="23809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EAM WS Hub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08C0DD8-4256-6244-B979-929B714AA130}"/>
                </a:ext>
              </a:extLst>
            </p:cNvPr>
            <p:cNvSpPr/>
            <p:nvPr/>
          </p:nvSpPr>
          <p:spPr>
            <a:xfrm>
              <a:off x="3029446" y="1826829"/>
              <a:ext cx="3064452" cy="1631988"/>
            </a:xfrm>
            <a:prstGeom prst="rect">
              <a:avLst/>
            </a:prstGeom>
            <a:noFill/>
            <a:ln cap="rnd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C5504FED-1FB8-B74A-B973-16799CD0CB9E}"/>
              </a:ext>
            </a:extLst>
          </p:cNvPr>
          <p:cNvSpPr/>
          <p:nvPr/>
        </p:nvSpPr>
        <p:spPr>
          <a:xfrm>
            <a:off x="5876616" y="2416254"/>
            <a:ext cx="2588196" cy="890597"/>
          </a:xfrm>
          <a:prstGeom prst="rect">
            <a:avLst/>
          </a:prstGeom>
          <a:noFill/>
          <a:ln cap="rnd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FR" b="1" dirty="0">
                <a:solidFill>
                  <a:schemeClr val="tx1"/>
                </a:solidFill>
              </a:rPr>
              <a:t>EAM WS Hub </a:t>
            </a:r>
            <a:r>
              <a:rPr lang="fr-FR" b="1" dirty="0" err="1">
                <a:solidFill>
                  <a:schemeClr val="tx1"/>
                </a:solidFill>
              </a:rPr>
              <a:t>Core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E7343979-9FED-2B40-81DC-B07D49291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255690" y="2181381"/>
            <a:ext cx="419182" cy="463736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26BBFA1B-200A-D24B-8345-BB47914DB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648162" y="1521694"/>
            <a:ext cx="419182" cy="463736"/>
          </a:xfrm>
          <a:prstGeom prst="rect">
            <a:avLst/>
          </a:prstGeom>
        </p:spPr>
      </p:pic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99D6BC3E-8C32-5D49-9440-DA593B456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164921"/>
            <a:ext cx="4910166" cy="303242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1800" b="1" dirty="0"/>
              <a:t>EAM WS Hub </a:t>
            </a:r>
            <a:br>
              <a:rPr lang="en-GB" sz="1800" b="1" dirty="0"/>
            </a:br>
            <a:r>
              <a:rPr lang="en-GB" sz="1800" dirty="0"/>
              <a:t>Dockerized</a:t>
            </a:r>
            <a:r>
              <a:rPr lang="en-GB" sz="1800" b="1" dirty="0"/>
              <a:t> </a:t>
            </a:r>
            <a:r>
              <a:rPr lang="en-GB" sz="1600" dirty="0"/>
              <a:t>Java EE web application providing REST and SOAP Web Services façade to Infor EAM</a:t>
            </a:r>
          </a:p>
          <a:p>
            <a:pPr marL="36576" indent="0">
              <a:lnSpc>
                <a:spcPct val="110000"/>
              </a:lnSpc>
              <a:buNone/>
            </a:pPr>
            <a:endParaRPr lang="en-GB" sz="1600" dirty="0"/>
          </a:p>
          <a:p>
            <a:r>
              <a:rPr lang="en-GB" sz="1800" b="1" dirty="0"/>
              <a:t>EAM WS Hub Core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fr-CH" sz="1600" dirty="0"/>
              <a:t>Java </a:t>
            </a:r>
            <a:r>
              <a:rPr lang="fr-CH" sz="1600" dirty="0" err="1"/>
              <a:t>library</a:t>
            </a:r>
            <a:r>
              <a:rPr lang="fr-CH" sz="1600" dirty="0"/>
              <a:t> </a:t>
            </a:r>
            <a:r>
              <a:rPr lang="fr-CH" sz="1600" dirty="0" err="1"/>
              <a:t>that</a:t>
            </a:r>
            <a:r>
              <a:rPr lang="fr-CH" sz="1600" dirty="0"/>
              <a:t> </a:t>
            </a:r>
            <a:r>
              <a:rPr lang="fr-CH" sz="1600" dirty="0" err="1"/>
              <a:t>provides</a:t>
            </a:r>
            <a:r>
              <a:rPr lang="fr-CH" sz="1600" dirty="0"/>
              <a:t> all </a:t>
            </a:r>
            <a:r>
              <a:rPr lang="fr-CH" sz="1600" dirty="0" err="1"/>
              <a:t>core</a:t>
            </a:r>
            <a:r>
              <a:rPr lang="fr-CH" sz="1600" dirty="0"/>
              <a:t> </a:t>
            </a:r>
            <a:r>
              <a:rPr lang="fr-CH" sz="1600" dirty="0" err="1"/>
              <a:t>functionalities</a:t>
            </a:r>
            <a:r>
              <a:rPr lang="fr-CH" sz="1600" dirty="0"/>
              <a:t> of EAM WS Hub </a:t>
            </a:r>
            <a:r>
              <a:rPr lang="fr-CH" sz="1600" dirty="0" err="1"/>
              <a:t>used</a:t>
            </a:r>
            <a:r>
              <a:rPr lang="fr-CH" sz="1600" dirty="0"/>
              <a:t> by EAM </a:t>
            </a:r>
            <a:r>
              <a:rPr lang="fr-CH" sz="1600" dirty="0" err="1"/>
              <a:t>WSHub</a:t>
            </a: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333743457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590D4-F2C4-F440-8CF5-AB54A4CDB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Docker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050612-B5F4-BF40-8949-9F3B0836B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5553986" cy="3203145"/>
          </a:xfrm>
        </p:spPr>
        <p:txBody>
          <a:bodyPr>
            <a:normAutofit/>
          </a:bodyPr>
          <a:lstStyle/>
          <a:p>
            <a:r>
              <a:rPr lang="de-CH" sz="2000" dirty="0" err="1"/>
              <a:t>Provides</a:t>
            </a:r>
            <a:r>
              <a:rPr lang="de-CH" sz="2000" dirty="0"/>
              <a:t> a </a:t>
            </a:r>
            <a:r>
              <a:rPr lang="de-CH" sz="2000" dirty="0" err="1"/>
              <a:t>uniformed</a:t>
            </a:r>
            <a:r>
              <a:rPr lang="de-CH" sz="2000" dirty="0"/>
              <a:t> </a:t>
            </a:r>
            <a:r>
              <a:rPr lang="de-CH" sz="2000" dirty="0" err="1"/>
              <a:t>wrapper</a:t>
            </a:r>
            <a:r>
              <a:rPr lang="de-CH" sz="2000" dirty="0"/>
              <a:t> </a:t>
            </a:r>
            <a:r>
              <a:rPr lang="de-CH" sz="2000" dirty="0" err="1"/>
              <a:t>around</a:t>
            </a:r>
            <a:r>
              <a:rPr lang="de-CH" sz="2000" dirty="0"/>
              <a:t> a </a:t>
            </a:r>
            <a:r>
              <a:rPr lang="de-CH" sz="2000" dirty="0" err="1"/>
              <a:t>software</a:t>
            </a:r>
            <a:r>
              <a:rPr lang="de-CH" sz="2000" dirty="0"/>
              <a:t> </a:t>
            </a:r>
            <a:r>
              <a:rPr lang="de-CH" sz="2000" dirty="0" err="1"/>
              <a:t>package</a:t>
            </a:r>
            <a:r>
              <a:rPr lang="de-CH" sz="2000" dirty="0"/>
              <a:t/>
            </a:r>
            <a:br>
              <a:rPr lang="de-CH" sz="2000" dirty="0"/>
            </a:br>
            <a:r>
              <a:rPr lang="de-CH" sz="2000" i="1" dirty="0"/>
              <a:t>«</a:t>
            </a:r>
            <a:r>
              <a:rPr lang="de-CH" sz="2000" i="1" dirty="0" err="1"/>
              <a:t>Build</a:t>
            </a:r>
            <a:r>
              <a:rPr lang="de-CH" sz="2000" i="1" dirty="0"/>
              <a:t>, </a:t>
            </a:r>
            <a:r>
              <a:rPr lang="de-CH" sz="2000" i="1" dirty="0" err="1"/>
              <a:t>Ship</a:t>
            </a:r>
            <a:r>
              <a:rPr lang="de-CH" sz="2000" i="1" dirty="0"/>
              <a:t> </a:t>
            </a:r>
            <a:r>
              <a:rPr lang="de-CH" sz="2000" i="1" dirty="0" err="1"/>
              <a:t>and</a:t>
            </a:r>
            <a:r>
              <a:rPr lang="de-CH" sz="2000" i="1" dirty="0"/>
              <a:t> Run </a:t>
            </a:r>
            <a:r>
              <a:rPr lang="de-CH" sz="2000" i="1" dirty="0" err="1"/>
              <a:t>Any</a:t>
            </a:r>
            <a:r>
              <a:rPr lang="de-CH" sz="2000" i="1" dirty="0"/>
              <a:t> App, Anywhere»</a:t>
            </a:r>
          </a:p>
          <a:p>
            <a:pPr marL="36576" indent="0">
              <a:buNone/>
            </a:pPr>
            <a:endParaRPr lang="de-CH" sz="2000" i="1" dirty="0"/>
          </a:p>
          <a:p>
            <a:r>
              <a:rPr lang="de-CH" sz="2000" dirty="0" err="1"/>
              <a:t>Similar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shipping</a:t>
            </a:r>
            <a:r>
              <a:rPr lang="de-CH" sz="2000" dirty="0"/>
              <a:t> </a:t>
            </a:r>
            <a:r>
              <a:rPr lang="de-CH" sz="2000" dirty="0" err="1"/>
              <a:t>containers</a:t>
            </a:r>
            <a:r>
              <a:rPr lang="de-CH" sz="2000" dirty="0"/>
              <a:t>: The </a:t>
            </a:r>
            <a:r>
              <a:rPr lang="de-CH" sz="2000" dirty="0" err="1"/>
              <a:t>container</a:t>
            </a:r>
            <a:r>
              <a:rPr lang="de-CH" sz="2000" dirty="0"/>
              <a:t> </a:t>
            </a:r>
            <a:r>
              <a:rPr lang="de-CH" sz="2000" dirty="0" err="1"/>
              <a:t>is</a:t>
            </a:r>
            <a:r>
              <a:rPr lang="de-CH" sz="2000" dirty="0"/>
              <a:t> </a:t>
            </a:r>
            <a:r>
              <a:rPr lang="de-CH" sz="2000" dirty="0" err="1"/>
              <a:t>always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same, </a:t>
            </a:r>
            <a:r>
              <a:rPr lang="de-CH" sz="2000" dirty="0" err="1"/>
              <a:t>regardless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contents</a:t>
            </a:r>
            <a:r>
              <a:rPr lang="de-CH" sz="2000" dirty="0"/>
              <a:t> </a:t>
            </a:r>
            <a:r>
              <a:rPr lang="de-CH" sz="2000" dirty="0" err="1"/>
              <a:t>and</a:t>
            </a:r>
            <a:r>
              <a:rPr lang="de-CH" sz="2000" dirty="0"/>
              <a:t> </a:t>
            </a:r>
            <a:r>
              <a:rPr lang="de-CH" sz="2000" dirty="0" err="1"/>
              <a:t>thus</a:t>
            </a:r>
            <a:r>
              <a:rPr lang="de-CH" sz="2000" dirty="0"/>
              <a:t> </a:t>
            </a:r>
            <a:r>
              <a:rPr lang="de-CH" sz="2000" dirty="0" err="1"/>
              <a:t>fits</a:t>
            </a:r>
            <a:r>
              <a:rPr lang="de-CH" sz="2000" dirty="0"/>
              <a:t> on all </a:t>
            </a:r>
            <a:r>
              <a:rPr lang="de-CH" sz="2000" dirty="0" err="1"/>
              <a:t>trucks</a:t>
            </a:r>
            <a:r>
              <a:rPr lang="de-CH" sz="2000" dirty="0"/>
              <a:t>, </a:t>
            </a:r>
            <a:r>
              <a:rPr lang="de-CH" sz="2000" dirty="0" err="1"/>
              <a:t>cranes</a:t>
            </a:r>
            <a:r>
              <a:rPr lang="de-CH" sz="2000" dirty="0"/>
              <a:t>, </a:t>
            </a:r>
            <a:r>
              <a:rPr lang="de-CH" sz="2000" dirty="0" err="1"/>
              <a:t>ships</a:t>
            </a:r>
            <a:r>
              <a:rPr lang="de-CH" sz="2000" dirty="0"/>
              <a:t>, ...</a:t>
            </a:r>
          </a:p>
          <a:p>
            <a:endParaRPr lang="de-CH" sz="2000" i="1" dirty="0"/>
          </a:p>
          <a:p>
            <a:endParaRPr lang="de-CH" sz="2000" i="1" dirty="0"/>
          </a:p>
          <a:p>
            <a:endParaRPr lang="fr-FR" sz="1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2D2E29-1CC8-C44B-8C1F-204C9D2346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04E4819-8961-184D-ADE9-B153441EE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4195" y="1329938"/>
            <a:ext cx="2591175" cy="217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70445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EAM WS Hub / Setup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2710EF-0757-3646-931B-3AD585D69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254" y="1421144"/>
            <a:ext cx="1685732" cy="168573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67C04CE-EF25-D049-9452-0DC3F7479D27}"/>
              </a:ext>
            </a:extLst>
          </p:cNvPr>
          <p:cNvSpPr txBox="1"/>
          <p:nvPr/>
        </p:nvSpPr>
        <p:spPr>
          <a:xfrm>
            <a:off x="6397255" y="2810551"/>
            <a:ext cx="2380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WSHUB BACKEND</a:t>
            </a:r>
          </a:p>
          <a:p>
            <a:r>
              <a:rPr lang="fr-FR" sz="1600" dirty="0"/>
              <a:t>PORT: 8081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2995E05-BF1C-484A-BFBB-E0DA31DF0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5"/>
            <a:ext cx="7279420" cy="3347207"/>
          </a:xfrm>
        </p:spPr>
        <p:txBody>
          <a:bodyPr>
            <a:normAutofit/>
          </a:bodyPr>
          <a:lstStyle/>
          <a:p>
            <a:pPr marL="379476" indent="-342900">
              <a:buFont typeface="+mj-lt"/>
              <a:buAutoNum type="arabicPeriod"/>
            </a:pPr>
            <a:r>
              <a:rPr lang="fr-CH" sz="1600" b="1" dirty="0" err="1">
                <a:latin typeface="+mj-lt"/>
              </a:rPr>
              <a:t>Create</a:t>
            </a:r>
            <a:r>
              <a:rPr lang="fr-CH" sz="1600" b="1" dirty="0">
                <a:latin typeface="+mj-lt"/>
              </a:rPr>
              <a:t> the .</a:t>
            </a:r>
            <a:r>
              <a:rPr lang="fr-CH" sz="1600" b="1" dirty="0" err="1">
                <a:latin typeface="+mj-lt"/>
              </a:rPr>
              <a:t>env</a:t>
            </a:r>
            <a:r>
              <a:rPr lang="fr-CH" sz="1600" b="1" dirty="0">
                <a:latin typeface="+mj-lt"/>
              </a:rPr>
              <a:t> file</a:t>
            </a:r>
          </a:p>
          <a:p>
            <a:pPr marL="448056" lvl="1" indent="0">
              <a:lnSpc>
                <a:spcPct val="150000"/>
              </a:lnSpc>
              <a:buNone/>
            </a:pPr>
            <a:r>
              <a:rPr lang="fr-CH" sz="1400" dirty="0">
                <a:latin typeface="Courier" pitchFamily="2" charset="0"/>
              </a:rPr>
              <a:t>INFOR_WS_URL=https://</a:t>
            </a:r>
            <a:r>
              <a:rPr lang="fr-CH" sz="1400" dirty="0" err="1">
                <a:latin typeface="Courier" pitchFamily="2" charset="0"/>
              </a:rPr>
              <a:t>infor</a:t>
            </a:r>
            <a:r>
              <a:rPr lang="fr-CH" sz="1400" dirty="0">
                <a:latin typeface="Courier" pitchFamily="2" charset="0"/>
              </a:rPr>
              <a:t>/axis/services/</a:t>
            </a:r>
            <a:r>
              <a:rPr lang="fr-CH" sz="1400" dirty="0" err="1">
                <a:latin typeface="Courier" pitchFamily="2" charset="0"/>
              </a:rPr>
              <a:t>EWSConnector</a:t>
            </a:r>
            <a:endParaRPr lang="fr-CH" sz="1400" dirty="0">
              <a:latin typeface="Courier" pitchFamily="2" charset="0"/>
            </a:endParaRPr>
          </a:p>
          <a:p>
            <a:pPr marL="448056" lvl="1" indent="0">
              <a:buNone/>
            </a:pPr>
            <a:r>
              <a:rPr lang="fr-CH" sz="1400" dirty="0">
                <a:latin typeface="Courier" pitchFamily="2" charset="0"/>
              </a:rPr>
              <a:t>INFOR_TENANT=GMAO</a:t>
            </a:r>
          </a:p>
          <a:p>
            <a:pPr marL="379476" indent="-342900">
              <a:lnSpc>
                <a:spcPct val="150000"/>
              </a:lnSpc>
              <a:buFont typeface="+mj-lt"/>
              <a:buAutoNum type="arabicPeriod"/>
            </a:pPr>
            <a:r>
              <a:rPr lang="fr-CH" sz="1600" b="1" dirty="0" err="1">
                <a:latin typeface="Courier" pitchFamily="2" charset="0"/>
              </a:rPr>
              <a:t>Run</a:t>
            </a:r>
            <a:r>
              <a:rPr lang="fr-CH" sz="1600" b="1" dirty="0">
                <a:latin typeface="Courier" pitchFamily="2" charset="0"/>
              </a:rPr>
              <a:t> the docker image</a:t>
            </a:r>
          </a:p>
          <a:p>
            <a:pPr marL="448056" lvl="1" indent="0">
              <a:buNone/>
            </a:pPr>
            <a:r>
              <a:rPr lang="fr-CH" sz="1400" dirty="0">
                <a:latin typeface="Courier" pitchFamily="2" charset="0"/>
              </a:rPr>
              <a:t>docker </a:t>
            </a:r>
            <a:r>
              <a:rPr lang="fr-CH" sz="1400" dirty="0" err="1">
                <a:latin typeface="Courier" pitchFamily="2" charset="0"/>
              </a:rPr>
              <a:t>run</a:t>
            </a:r>
            <a:r>
              <a:rPr lang="fr-CH" sz="1400" dirty="0">
                <a:latin typeface="Courier" pitchFamily="2" charset="0"/>
              </a:rPr>
              <a:t> -p 8082:8082 --</a:t>
            </a:r>
            <a:r>
              <a:rPr lang="fr-CH" sz="1400" dirty="0" err="1">
                <a:latin typeface="Courier" pitchFamily="2" charset="0"/>
              </a:rPr>
              <a:t>env</a:t>
            </a:r>
            <a:r>
              <a:rPr lang="fr-CH" sz="1400" dirty="0">
                <a:latin typeface="Courier" pitchFamily="2" charset="0"/>
              </a:rPr>
              <a:t>-file .</a:t>
            </a:r>
            <a:r>
              <a:rPr lang="fr-CH" sz="1400" dirty="0" err="1">
                <a:latin typeface="Courier" pitchFamily="2" charset="0"/>
              </a:rPr>
              <a:t>env</a:t>
            </a:r>
            <a:r>
              <a:rPr lang="fr-CH" sz="1400" dirty="0">
                <a:latin typeface="Courier" pitchFamily="2" charset="0"/>
              </a:rPr>
              <a:t> </a:t>
            </a:r>
          </a:p>
          <a:p>
            <a:pPr marL="448056" lvl="1" indent="0">
              <a:buNone/>
            </a:pPr>
            <a:r>
              <a:rPr lang="fr-CH" sz="1400" dirty="0" err="1">
                <a:latin typeface="Courier" pitchFamily="2" charset="0"/>
              </a:rPr>
              <a:t>cerneam</a:t>
            </a:r>
            <a:r>
              <a:rPr lang="fr-CH" sz="1400" dirty="0">
                <a:latin typeface="Courier" pitchFamily="2" charset="0"/>
              </a:rPr>
              <a:t>/</a:t>
            </a:r>
            <a:r>
              <a:rPr lang="fr-CH" sz="1400" dirty="0" err="1">
                <a:latin typeface="Courier" pitchFamily="2" charset="0"/>
              </a:rPr>
              <a:t>eam-wshub</a:t>
            </a:r>
            <a:endParaRPr lang="fr-CH" sz="1800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84064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EAM Light / Overall Architecture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74</a:t>
            </a:fld>
            <a:endParaRPr lang="en-US" dirty="0"/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0C6700F5-4874-174C-A503-7D426A3765A2}"/>
              </a:ext>
            </a:extLst>
          </p:cNvPr>
          <p:cNvGrpSpPr/>
          <p:nvPr/>
        </p:nvGrpSpPr>
        <p:grpSpPr>
          <a:xfrm>
            <a:off x="5780598" y="2532238"/>
            <a:ext cx="3077154" cy="1656459"/>
            <a:chOff x="3029446" y="1817909"/>
            <a:chExt cx="3064452" cy="1640908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E67C04CE-EF25-D049-9452-0DC3F7479D27}"/>
                </a:ext>
              </a:extLst>
            </p:cNvPr>
            <p:cNvSpPr txBox="1"/>
            <p:nvPr/>
          </p:nvSpPr>
          <p:spPr>
            <a:xfrm>
              <a:off x="3029447" y="1817909"/>
              <a:ext cx="23809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EAMLIGHT BACKEND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08C0DD8-4256-6244-B979-929B714AA130}"/>
                </a:ext>
              </a:extLst>
            </p:cNvPr>
            <p:cNvSpPr/>
            <p:nvPr/>
          </p:nvSpPr>
          <p:spPr>
            <a:xfrm>
              <a:off x="3029446" y="1826829"/>
              <a:ext cx="3064452" cy="1631988"/>
            </a:xfrm>
            <a:prstGeom prst="rect">
              <a:avLst/>
            </a:prstGeom>
            <a:noFill/>
            <a:ln cap="rnd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C5504FED-1FB8-B74A-B973-16799CD0CB9E}"/>
              </a:ext>
            </a:extLst>
          </p:cNvPr>
          <p:cNvSpPr/>
          <p:nvPr/>
        </p:nvSpPr>
        <p:spPr>
          <a:xfrm>
            <a:off x="5876616" y="3204972"/>
            <a:ext cx="2588196" cy="890597"/>
          </a:xfrm>
          <a:prstGeom prst="rect">
            <a:avLst/>
          </a:prstGeom>
          <a:noFill/>
          <a:ln cap="rnd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FR" b="1" dirty="0">
                <a:solidFill>
                  <a:schemeClr val="tx1"/>
                </a:solidFill>
              </a:rPr>
              <a:t>EAM WSHUB CORE</a:t>
            </a: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E7343979-9FED-2B40-81DC-B07D49291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263641" y="2970099"/>
            <a:ext cx="419182" cy="463736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26BBFA1B-200A-D24B-8345-BB47914DB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648162" y="2310412"/>
            <a:ext cx="419182" cy="463736"/>
          </a:xfrm>
          <a:prstGeom prst="rect">
            <a:avLst/>
          </a:prstGeom>
        </p:spPr>
      </p:pic>
      <p:grpSp>
        <p:nvGrpSpPr>
          <p:cNvPr id="41" name="Groupe 40">
            <a:extLst>
              <a:ext uri="{FF2B5EF4-FFF2-40B4-BE49-F238E27FC236}">
                <a16:creationId xmlns:a16="http://schemas.microsoft.com/office/drawing/2014/main" id="{A70D96D4-49D8-5F46-BEB5-0BAC04481BCB}"/>
              </a:ext>
            </a:extLst>
          </p:cNvPr>
          <p:cNvGrpSpPr/>
          <p:nvPr/>
        </p:nvGrpSpPr>
        <p:grpSpPr>
          <a:xfrm>
            <a:off x="5796010" y="1343600"/>
            <a:ext cx="3077154" cy="776883"/>
            <a:chOff x="3029446" y="1817909"/>
            <a:chExt cx="3064452" cy="1640908"/>
          </a:xfrm>
        </p:grpSpPr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CBAE7FF2-72DE-B74D-B8D0-E41FDABB1425}"/>
                </a:ext>
              </a:extLst>
            </p:cNvPr>
            <p:cNvSpPr txBox="1"/>
            <p:nvPr/>
          </p:nvSpPr>
          <p:spPr>
            <a:xfrm>
              <a:off x="3029447" y="1817909"/>
              <a:ext cx="2534402" cy="715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EAMLIGHT FRONTEND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AF48D15-49AB-8D4F-8577-96DB9E50B2BC}"/>
                </a:ext>
              </a:extLst>
            </p:cNvPr>
            <p:cNvSpPr/>
            <p:nvPr/>
          </p:nvSpPr>
          <p:spPr>
            <a:xfrm>
              <a:off x="3029446" y="1826829"/>
              <a:ext cx="3064452" cy="1631988"/>
            </a:xfrm>
            <a:prstGeom prst="rect">
              <a:avLst/>
            </a:prstGeom>
            <a:noFill/>
            <a:ln cap="rnd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46" name="Image 45">
            <a:extLst>
              <a:ext uri="{FF2B5EF4-FFF2-40B4-BE49-F238E27FC236}">
                <a16:creationId xmlns:a16="http://schemas.microsoft.com/office/drawing/2014/main" id="{65924D5D-CCC5-A64C-84C4-C2B0FC70C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663574" y="1121774"/>
            <a:ext cx="419182" cy="463736"/>
          </a:xfrm>
          <a:prstGeom prst="rect">
            <a:avLst/>
          </a:prstGeom>
        </p:spPr>
      </p:pic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99D6BC3E-8C32-5D49-9440-DA593B456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164921"/>
            <a:ext cx="4910166" cy="3032429"/>
          </a:xfrm>
        </p:spPr>
        <p:txBody>
          <a:bodyPr>
            <a:normAutofit fontScale="92500" lnSpcReduction="10000"/>
          </a:bodyPr>
          <a:lstStyle/>
          <a:p>
            <a:r>
              <a:rPr lang="en-GB" sz="1800" b="1" dirty="0"/>
              <a:t>EAM Light Frontend 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/>
              <a:t>Dockerized </a:t>
            </a:r>
            <a:r>
              <a:rPr lang="en-GB" sz="1600" dirty="0"/>
              <a:t>ReactJS web application providing the core functionality of Infor EAM Extended</a:t>
            </a:r>
          </a:p>
          <a:p>
            <a:endParaRPr lang="en-GB" sz="1600" dirty="0"/>
          </a:p>
          <a:p>
            <a:pPr>
              <a:lnSpc>
                <a:spcPct val="110000"/>
              </a:lnSpc>
            </a:pPr>
            <a:r>
              <a:rPr lang="en-GB" sz="1800" b="1" dirty="0"/>
              <a:t>EAM Light Backend</a:t>
            </a:r>
            <a:br>
              <a:rPr lang="en-GB" sz="1800" b="1" dirty="0"/>
            </a:br>
            <a:r>
              <a:rPr lang="en-GB" sz="1800" dirty="0"/>
              <a:t>Dockerized</a:t>
            </a:r>
            <a:r>
              <a:rPr lang="en-GB" sz="1800" b="1" dirty="0"/>
              <a:t> </a:t>
            </a:r>
            <a:r>
              <a:rPr lang="en-GB" sz="1600" dirty="0"/>
              <a:t>Java EE web application providing REST façade for EAM Light Frontend</a:t>
            </a:r>
          </a:p>
          <a:p>
            <a:pPr marL="36576" indent="0">
              <a:lnSpc>
                <a:spcPct val="110000"/>
              </a:lnSpc>
              <a:buNone/>
            </a:pPr>
            <a:endParaRPr lang="en-GB" sz="1600" dirty="0"/>
          </a:p>
          <a:p>
            <a:r>
              <a:rPr lang="en-GB" sz="1800" b="1" dirty="0"/>
              <a:t>EAM </a:t>
            </a:r>
            <a:r>
              <a:rPr lang="en-GB" sz="1800" b="1" dirty="0" err="1"/>
              <a:t>WSHub</a:t>
            </a:r>
            <a:r>
              <a:rPr lang="en-GB" sz="1800" b="1" dirty="0"/>
              <a:t> Core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fr-CH" sz="1600" dirty="0"/>
              <a:t>Java </a:t>
            </a:r>
            <a:r>
              <a:rPr lang="fr-CH" sz="1600" dirty="0" err="1"/>
              <a:t>library</a:t>
            </a:r>
            <a:r>
              <a:rPr lang="fr-CH" sz="1600" dirty="0"/>
              <a:t> </a:t>
            </a:r>
            <a:r>
              <a:rPr lang="fr-CH" sz="1600" dirty="0" err="1"/>
              <a:t>that</a:t>
            </a:r>
            <a:r>
              <a:rPr lang="fr-CH" sz="1600" dirty="0"/>
              <a:t> </a:t>
            </a:r>
            <a:r>
              <a:rPr lang="fr-CH" sz="1600" dirty="0" err="1"/>
              <a:t>provides</a:t>
            </a:r>
            <a:r>
              <a:rPr lang="fr-CH" sz="1600" dirty="0"/>
              <a:t> all </a:t>
            </a:r>
            <a:r>
              <a:rPr lang="fr-CH" sz="1600" dirty="0" err="1"/>
              <a:t>core</a:t>
            </a:r>
            <a:r>
              <a:rPr lang="fr-CH" sz="1600" dirty="0"/>
              <a:t> </a:t>
            </a:r>
            <a:r>
              <a:rPr lang="fr-CH" sz="1600" dirty="0" err="1"/>
              <a:t>functionalities</a:t>
            </a:r>
            <a:r>
              <a:rPr lang="fr-CH" sz="1600" dirty="0"/>
              <a:t> of EAM WS Hub </a:t>
            </a:r>
            <a:r>
              <a:rPr lang="fr-CH" sz="1600" dirty="0" err="1"/>
              <a:t>used</a:t>
            </a:r>
            <a:r>
              <a:rPr lang="fr-CH" sz="1600" dirty="0"/>
              <a:t> by EAM Light </a:t>
            </a:r>
            <a:r>
              <a:rPr lang="fr-CH" sz="1600" dirty="0" err="1"/>
              <a:t>Backend</a:t>
            </a:r>
            <a:r>
              <a:rPr lang="fr-CH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40027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EAM Light Setup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75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2710EF-0757-3646-931B-3AD585D69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254" y="586258"/>
            <a:ext cx="1685732" cy="168573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67C04CE-EF25-D049-9452-0DC3F7479D27}"/>
              </a:ext>
            </a:extLst>
          </p:cNvPr>
          <p:cNvSpPr txBox="1"/>
          <p:nvPr/>
        </p:nvSpPr>
        <p:spPr>
          <a:xfrm>
            <a:off x="6397255" y="1975665"/>
            <a:ext cx="2380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EAMLIGHT BACKEND</a:t>
            </a:r>
          </a:p>
          <a:p>
            <a:r>
              <a:rPr lang="fr-FR" sz="1600" dirty="0"/>
              <a:t>PORT: 8081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E3FFFDB-ED0F-7248-ABF4-B8001F609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254" y="2388310"/>
            <a:ext cx="1685732" cy="1685732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02A7FD-2D10-BB44-B688-31BBB9D740D5}"/>
              </a:ext>
            </a:extLst>
          </p:cNvPr>
          <p:cNvSpPr txBox="1"/>
          <p:nvPr/>
        </p:nvSpPr>
        <p:spPr>
          <a:xfrm>
            <a:off x="6397254" y="3777717"/>
            <a:ext cx="2535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EAMLIGHT FRONTEND</a:t>
            </a:r>
          </a:p>
          <a:p>
            <a:r>
              <a:rPr lang="fr-FR" sz="1600" dirty="0"/>
              <a:t>PORT: 8080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915E29B-95BC-9244-84D1-AD92C875B1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394" b="19043"/>
          <a:stretch/>
        </p:blipFill>
        <p:spPr>
          <a:xfrm>
            <a:off x="435492" y="1878744"/>
            <a:ext cx="1994490" cy="1386012"/>
          </a:xfrm>
          <a:prstGeom prst="rect">
            <a:avLst/>
          </a:prstGeom>
        </p:spPr>
      </p:pic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FEE38324-E279-2F49-9224-FD96BFB5458A}"/>
              </a:ext>
            </a:extLst>
          </p:cNvPr>
          <p:cNvCxnSpPr>
            <a:stCxn id="14" idx="3"/>
            <a:endCxn id="5" idx="1"/>
          </p:cNvCxnSpPr>
          <p:nvPr/>
        </p:nvCxnSpPr>
        <p:spPr>
          <a:xfrm flipV="1">
            <a:off x="2429982" y="1429124"/>
            <a:ext cx="3967272" cy="11426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F28371C9-CF8C-1141-A317-49ED98C817C5}"/>
              </a:ext>
            </a:extLst>
          </p:cNvPr>
          <p:cNvCxnSpPr>
            <a:cxnSpLocks/>
          </p:cNvCxnSpPr>
          <p:nvPr/>
        </p:nvCxnSpPr>
        <p:spPr>
          <a:xfrm>
            <a:off x="2437933" y="2579701"/>
            <a:ext cx="3967272" cy="6594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39048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EAM Light / Frontend Setup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76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2995E05-BF1C-484A-BFBB-E0DA31DF0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5"/>
            <a:ext cx="7279420" cy="3347207"/>
          </a:xfrm>
        </p:spPr>
        <p:txBody>
          <a:bodyPr>
            <a:normAutofit/>
          </a:bodyPr>
          <a:lstStyle/>
          <a:p>
            <a:pPr marL="379476" indent="-342900">
              <a:buFont typeface="+mj-lt"/>
              <a:buAutoNum type="arabicPeriod"/>
            </a:pPr>
            <a:r>
              <a:rPr lang="fr-CH" sz="1600" dirty="0" err="1">
                <a:latin typeface="+mj-lt"/>
              </a:rPr>
              <a:t>Download</a:t>
            </a:r>
            <a:r>
              <a:rPr lang="fr-CH" sz="1600" dirty="0">
                <a:latin typeface="+mj-lt"/>
              </a:rPr>
              <a:t> the sources</a:t>
            </a:r>
          </a:p>
          <a:p>
            <a:pPr marL="448056" lvl="1" indent="0">
              <a:lnSpc>
                <a:spcPct val="150000"/>
              </a:lnSpc>
              <a:buNone/>
            </a:pPr>
            <a:r>
              <a:rPr lang="fr-CH" sz="1400" dirty="0">
                <a:latin typeface="Courier" pitchFamily="2" charset="0"/>
              </a:rPr>
              <a:t>git clone https://</a:t>
            </a:r>
            <a:r>
              <a:rPr lang="fr-CH" sz="1400" dirty="0" err="1">
                <a:latin typeface="Courier" pitchFamily="2" charset="0"/>
              </a:rPr>
              <a:t>github.com</a:t>
            </a:r>
            <a:r>
              <a:rPr lang="fr-CH" sz="1400" dirty="0">
                <a:latin typeface="Courier" pitchFamily="2" charset="0"/>
              </a:rPr>
              <a:t>/</a:t>
            </a:r>
            <a:r>
              <a:rPr lang="fr-CH" sz="1400" dirty="0" err="1">
                <a:latin typeface="Courier" pitchFamily="2" charset="0"/>
              </a:rPr>
              <a:t>cern-eam</a:t>
            </a:r>
            <a:r>
              <a:rPr lang="fr-CH" sz="1400" dirty="0">
                <a:latin typeface="Courier" pitchFamily="2" charset="0"/>
              </a:rPr>
              <a:t>/</a:t>
            </a:r>
            <a:r>
              <a:rPr lang="fr-CH" sz="1400" dirty="0" err="1">
                <a:latin typeface="Courier" pitchFamily="2" charset="0"/>
              </a:rPr>
              <a:t>eam</a:t>
            </a:r>
            <a:r>
              <a:rPr lang="fr-CH" sz="1400" dirty="0">
                <a:latin typeface="Courier" pitchFamily="2" charset="0"/>
              </a:rPr>
              <a:t>-light-</a:t>
            </a:r>
            <a:r>
              <a:rPr lang="fr-CH" sz="1400" dirty="0" err="1">
                <a:latin typeface="Courier" pitchFamily="2" charset="0"/>
              </a:rPr>
              <a:t>frontend.git</a:t>
            </a:r>
            <a:r>
              <a:rPr lang="fr-CH" sz="1400" dirty="0">
                <a:latin typeface="Courier" pitchFamily="2" charset="0"/>
              </a:rPr>
              <a:t> </a:t>
            </a:r>
          </a:p>
          <a:p>
            <a:pPr marL="379476" indent="-342900">
              <a:lnSpc>
                <a:spcPct val="150000"/>
              </a:lnSpc>
              <a:buFont typeface="+mj-lt"/>
              <a:buAutoNum type="arabicPeriod"/>
            </a:pPr>
            <a:r>
              <a:rPr lang="fr-CH" sz="1700" dirty="0">
                <a:latin typeface="+mj-lt"/>
              </a:rPr>
              <a:t>Change </a:t>
            </a:r>
            <a:r>
              <a:rPr lang="fr-CH" sz="1700" dirty="0">
                <a:latin typeface="Courier" pitchFamily="2" charset="0"/>
              </a:rPr>
              <a:t>REACT_APP_BACKEND </a:t>
            </a:r>
            <a:r>
              <a:rPr lang="fr-CH" sz="1700" dirty="0"/>
              <a:t>in the </a:t>
            </a:r>
            <a:r>
              <a:rPr lang="fr-CH" sz="1700" dirty="0" err="1"/>
              <a:t>Dockerfile</a:t>
            </a:r>
            <a:endParaRPr lang="fr-CH" sz="1700" dirty="0">
              <a:latin typeface="+mj-lt"/>
            </a:endParaRPr>
          </a:p>
          <a:p>
            <a:pPr marL="379476" indent="-342900">
              <a:lnSpc>
                <a:spcPct val="150000"/>
              </a:lnSpc>
              <a:buFont typeface="+mj-lt"/>
              <a:buAutoNum type="arabicPeriod"/>
            </a:pPr>
            <a:r>
              <a:rPr lang="fr-CH" sz="1600" dirty="0" err="1">
                <a:latin typeface="+mj-lt"/>
              </a:rPr>
              <a:t>Build</a:t>
            </a:r>
            <a:r>
              <a:rPr lang="fr-CH" sz="1600" dirty="0">
                <a:latin typeface="+mj-lt"/>
              </a:rPr>
              <a:t> the docker image</a:t>
            </a:r>
          </a:p>
          <a:p>
            <a:pPr marL="448056" lvl="1" indent="0">
              <a:lnSpc>
                <a:spcPct val="150000"/>
              </a:lnSpc>
              <a:buNone/>
            </a:pPr>
            <a:r>
              <a:rPr lang="fr-CH" sz="1400" dirty="0">
                <a:latin typeface="Courier" pitchFamily="2" charset="0"/>
              </a:rPr>
              <a:t>docker </a:t>
            </a:r>
            <a:r>
              <a:rPr lang="fr-CH" sz="1400" dirty="0" err="1">
                <a:latin typeface="Courier" pitchFamily="2" charset="0"/>
              </a:rPr>
              <a:t>build</a:t>
            </a:r>
            <a:r>
              <a:rPr lang="fr-CH" sz="1400" dirty="0">
                <a:latin typeface="Courier" pitchFamily="2" charset="0"/>
              </a:rPr>
              <a:t> . -</a:t>
            </a:r>
            <a:r>
              <a:rPr lang="fr-CH" sz="1400" dirty="0" err="1">
                <a:latin typeface="Courier" pitchFamily="2" charset="0"/>
              </a:rPr>
              <a:t>t</a:t>
            </a:r>
            <a:r>
              <a:rPr lang="fr-CH" sz="1400" dirty="0">
                <a:latin typeface="Courier" pitchFamily="2" charset="0"/>
              </a:rPr>
              <a:t> </a:t>
            </a:r>
            <a:r>
              <a:rPr lang="fr-CH" sz="1400" dirty="0" err="1">
                <a:latin typeface="Courier" pitchFamily="2" charset="0"/>
              </a:rPr>
              <a:t>eam</a:t>
            </a:r>
            <a:r>
              <a:rPr lang="fr-CH" sz="1400" dirty="0">
                <a:latin typeface="Courier" pitchFamily="2" charset="0"/>
              </a:rPr>
              <a:t>-light-</a:t>
            </a:r>
            <a:r>
              <a:rPr lang="fr-CH" sz="1400" dirty="0" err="1">
                <a:latin typeface="Courier" pitchFamily="2" charset="0"/>
              </a:rPr>
              <a:t>frontend</a:t>
            </a:r>
            <a:endParaRPr lang="fr-CH" sz="1400" dirty="0">
              <a:latin typeface="Courier" pitchFamily="2" charset="0"/>
            </a:endParaRPr>
          </a:p>
          <a:p>
            <a:pPr marL="379476" indent="-342900">
              <a:lnSpc>
                <a:spcPct val="150000"/>
              </a:lnSpc>
              <a:buFont typeface="+mj-lt"/>
              <a:buAutoNum type="arabicPeriod"/>
            </a:pPr>
            <a:r>
              <a:rPr lang="fr-CH" sz="1600" dirty="0" err="1">
                <a:latin typeface="+mj-lt"/>
              </a:rPr>
              <a:t>Run</a:t>
            </a:r>
            <a:r>
              <a:rPr lang="fr-CH" sz="1600" dirty="0">
                <a:latin typeface="+mj-lt"/>
              </a:rPr>
              <a:t> the </a:t>
            </a:r>
            <a:r>
              <a:rPr lang="fr-CH" sz="1600" dirty="0" err="1">
                <a:latin typeface="+mj-lt"/>
              </a:rPr>
              <a:t>built</a:t>
            </a:r>
            <a:r>
              <a:rPr lang="fr-CH" sz="1600" dirty="0">
                <a:latin typeface="+mj-lt"/>
              </a:rPr>
              <a:t> image</a:t>
            </a:r>
          </a:p>
          <a:p>
            <a:pPr marL="448056" lvl="1" indent="0">
              <a:lnSpc>
                <a:spcPct val="150000"/>
              </a:lnSpc>
              <a:buNone/>
            </a:pPr>
            <a:r>
              <a:rPr lang="fr-CH" sz="1400" dirty="0">
                <a:latin typeface="Courier" pitchFamily="2" charset="0"/>
              </a:rPr>
              <a:t>docker </a:t>
            </a:r>
            <a:r>
              <a:rPr lang="fr-CH" sz="1400" dirty="0" err="1">
                <a:latin typeface="Courier" pitchFamily="2" charset="0"/>
              </a:rPr>
              <a:t>run</a:t>
            </a:r>
            <a:r>
              <a:rPr lang="fr-CH" sz="1400" dirty="0">
                <a:latin typeface="Courier" pitchFamily="2" charset="0"/>
              </a:rPr>
              <a:t> -p 8080:8080 </a:t>
            </a:r>
            <a:r>
              <a:rPr lang="fr-CH" sz="1400" dirty="0" err="1">
                <a:latin typeface="Courier" pitchFamily="2" charset="0"/>
              </a:rPr>
              <a:t>eam</a:t>
            </a:r>
            <a:r>
              <a:rPr lang="fr-CH" sz="1400" dirty="0">
                <a:latin typeface="Courier" pitchFamily="2" charset="0"/>
              </a:rPr>
              <a:t>-light-</a:t>
            </a:r>
            <a:r>
              <a:rPr lang="fr-CH" sz="1400" dirty="0" err="1">
                <a:latin typeface="Courier" pitchFamily="2" charset="0"/>
              </a:rPr>
              <a:t>frontend</a:t>
            </a:r>
            <a:endParaRPr lang="fr-CH" sz="1400" b="1" dirty="0">
              <a:latin typeface="Courier" pitchFamily="2" charset="0"/>
            </a:endParaRPr>
          </a:p>
          <a:p>
            <a:pPr marL="448056" lvl="1" indent="0">
              <a:buNone/>
            </a:pPr>
            <a:endParaRPr lang="fr-CH" sz="1800" dirty="0">
              <a:latin typeface="Courier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413E1A0-1245-8348-9D6D-05B593590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254" y="1426211"/>
            <a:ext cx="1685732" cy="168573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D7DB308-8C6A-8F4B-8187-E90157388B55}"/>
              </a:ext>
            </a:extLst>
          </p:cNvPr>
          <p:cNvSpPr txBox="1"/>
          <p:nvPr/>
        </p:nvSpPr>
        <p:spPr>
          <a:xfrm>
            <a:off x="6397254" y="2807667"/>
            <a:ext cx="2535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EAMLIGHT FRONTEND</a:t>
            </a:r>
          </a:p>
          <a:p>
            <a:r>
              <a:rPr lang="fr-FR" sz="1600" dirty="0"/>
              <a:t>PORT: 8080</a:t>
            </a:r>
          </a:p>
        </p:txBody>
      </p:sp>
    </p:spTree>
    <p:extLst>
      <p:ext uri="{BB962C8B-B14F-4D97-AF65-F5344CB8AC3E}">
        <p14:creationId xmlns:p14="http://schemas.microsoft.com/office/powerpoint/2010/main" val="47101408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EAM Light / Backend Setup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77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2710EF-0757-3646-931B-3AD585D69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254" y="1421144"/>
            <a:ext cx="1685732" cy="168573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67C04CE-EF25-D049-9452-0DC3F7479D27}"/>
              </a:ext>
            </a:extLst>
          </p:cNvPr>
          <p:cNvSpPr txBox="1"/>
          <p:nvPr/>
        </p:nvSpPr>
        <p:spPr>
          <a:xfrm>
            <a:off x="6397255" y="2810551"/>
            <a:ext cx="2380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EAMLIGHT BACKEND</a:t>
            </a:r>
          </a:p>
          <a:p>
            <a:r>
              <a:rPr lang="fr-FR" sz="1600" dirty="0"/>
              <a:t>PORT: 8081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2995E05-BF1C-484A-BFBB-E0DA31DF0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5"/>
            <a:ext cx="7279420" cy="3347207"/>
          </a:xfrm>
        </p:spPr>
        <p:txBody>
          <a:bodyPr>
            <a:normAutofit/>
          </a:bodyPr>
          <a:lstStyle/>
          <a:p>
            <a:pPr marL="379476" indent="-342900">
              <a:buFont typeface="+mj-lt"/>
              <a:buAutoNum type="arabicPeriod"/>
            </a:pPr>
            <a:r>
              <a:rPr lang="fr-CH" sz="1600" b="1" dirty="0" err="1">
                <a:latin typeface="+mj-lt"/>
              </a:rPr>
              <a:t>Create</a:t>
            </a:r>
            <a:r>
              <a:rPr lang="fr-CH" sz="1600" b="1" dirty="0">
                <a:latin typeface="+mj-lt"/>
              </a:rPr>
              <a:t> the .</a:t>
            </a:r>
            <a:r>
              <a:rPr lang="fr-CH" sz="1600" b="1" dirty="0" err="1">
                <a:latin typeface="+mj-lt"/>
              </a:rPr>
              <a:t>env</a:t>
            </a:r>
            <a:r>
              <a:rPr lang="fr-CH" sz="1600" b="1" dirty="0">
                <a:latin typeface="+mj-lt"/>
              </a:rPr>
              <a:t> file</a:t>
            </a:r>
          </a:p>
          <a:p>
            <a:pPr marL="448056" lvl="1" indent="0">
              <a:lnSpc>
                <a:spcPct val="150000"/>
              </a:lnSpc>
              <a:buNone/>
            </a:pPr>
            <a:r>
              <a:rPr lang="fr-CH" sz="1400" dirty="0">
                <a:latin typeface="Courier" pitchFamily="2" charset="0"/>
              </a:rPr>
              <a:t>EAMLIGHT_INFOR_WS_URL=https://</a:t>
            </a:r>
            <a:r>
              <a:rPr lang="fr-CH" sz="1400" dirty="0" err="1">
                <a:latin typeface="Courier" pitchFamily="2" charset="0"/>
              </a:rPr>
              <a:t>infor</a:t>
            </a:r>
            <a:r>
              <a:rPr lang="fr-CH" sz="1400" dirty="0">
                <a:latin typeface="Courier" pitchFamily="2" charset="0"/>
              </a:rPr>
              <a:t>/axis/services/</a:t>
            </a:r>
            <a:r>
              <a:rPr lang="fr-CH" sz="1400" dirty="0" err="1">
                <a:latin typeface="Courier" pitchFamily="2" charset="0"/>
              </a:rPr>
              <a:t>EWSConnector</a:t>
            </a:r>
            <a:endParaRPr lang="fr-CH" sz="1400" dirty="0">
              <a:latin typeface="Courier" pitchFamily="2" charset="0"/>
            </a:endParaRPr>
          </a:p>
          <a:p>
            <a:pPr marL="448056" lvl="1" indent="0">
              <a:buNone/>
            </a:pPr>
            <a:r>
              <a:rPr lang="fr-CH" sz="1400" dirty="0">
                <a:latin typeface="Courier" pitchFamily="2" charset="0"/>
              </a:rPr>
              <a:t>EAMLIGHT_INFOR_TENANT=GMAO</a:t>
            </a:r>
          </a:p>
          <a:p>
            <a:pPr marL="448056" lvl="1" indent="0">
              <a:buNone/>
            </a:pPr>
            <a:r>
              <a:rPr lang="fr-CH" sz="1400" dirty="0">
                <a:latin typeface="Courier" pitchFamily="2" charset="0"/>
              </a:rPr>
              <a:t>EAMLIGHT_ADMIN_USER=R5</a:t>
            </a:r>
          </a:p>
          <a:p>
            <a:pPr marL="448056" lvl="1" indent="0">
              <a:buNone/>
            </a:pPr>
            <a:r>
              <a:rPr lang="fr-CH" sz="1400" dirty="0">
                <a:latin typeface="Courier" pitchFamily="2" charset="0"/>
              </a:rPr>
              <a:t>EAMLIGHT_ADMIN_PASSWORD=</a:t>
            </a:r>
          </a:p>
          <a:p>
            <a:pPr marL="448056" lvl="1" indent="0">
              <a:buNone/>
            </a:pPr>
            <a:r>
              <a:rPr lang="fr-CH" sz="1400" dirty="0">
                <a:latin typeface="Courier" pitchFamily="2" charset="0"/>
              </a:rPr>
              <a:t>EAMLIGHT_INFOR_ORGANIZATION=*</a:t>
            </a:r>
          </a:p>
          <a:p>
            <a:pPr marL="379476" indent="-342900">
              <a:lnSpc>
                <a:spcPct val="150000"/>
              </a:lnSpc>
              <a:buFont typeface="+mj-lt"/>
              <a:buAutoNum type="arabicPeriod"/>
            </a:pPr>
            <a:r>
              <a:rPr lang="fr-CH" sz="1600" b="1" dirty="0" err="1">
                <a:latin typeface="Courier" pitchFamily="2" charset="0"/>
              </a:rPr>
              <a:t>Run</a:t>
            </a:r>
            <a:r>
              <a:rPr lang="fr-CH" sz="1600" b="1" dirty="0">
                <a:latin typeface="Courier" pitchFamily="2" charset="0"/>
              </a:rPr>
              <a:t> the docker image</a:t>
            </a:r>
          </a:p>
          <a:p>
            <a:pPr marL="448056" lvl="1" indent="0">
              <a:buNone/>
            </a:pPr>
            <a:r>
              <a:rPr lang="fr-CH" sz="1400" dirty="0">
                <a:latin typeface="Courier" pitchFamily="2" charset="0"/>
              </a:rPr>
              <a:t>docker </a:t>
            </a:r>
            <a:r>
              <a:rPr lang="fr-CH" sz="1400" dirty="0" err="1">
                <a:latin typeface="Courier" pitchFamily="2" charset="0"/>
              </a:rPr>
              <a:t>run</a:t>
            </a:r>
            <a:r>
              <a:rPr lang="fr-CH" sz="1400" dirty="0">
                <a:latin typeface="Courier" pitchFamily="2" charset="0"/>
              </a:rPr>
              <a:t> -p 8081:8081 --</a:t>
            </a:r>
            <a:r>
              <a:rPr lang="fr-CH" sz="1400" dirty="0" err="1">
                <a:latin typeface="Courier" pitchFamily="2" charset="0"/>
              </a:rPr>
              <a:t>env</a:t>
            </a:r>
            <a:r>
              <a:rPr lang="fr-CH" sz="1400" dirty="0">
                <a:latin typeface="Courier" pitchFamily="2" charset="0"/>
              </a:rPr>
              <a:t>-file .</a:t>
            </a:r>
            <a:r>
              <a:rPr lang="fr-CH" sz="1400" dirty="0" err="1">
                <a:latin typeface="Courier" pitchFamily="2" charset="0"/>
              </a:rPr>
              <a:t>env</a:t>
            </a:r>
            <a:r>
              <a:rPr lang="fr-CH" sz="1400" dirty="0">
                <a:latin typeface="Courier" pitchFamily="2" charset="0"/>
              </a:rPr>
              <a:t> </a:t>
            </a:r>
          </a:p>
          <a:p>
            <a:pPr marL="448056" lvl="1" indent="0">
              <a:buNone/>
            </a:pPr>
            <a:r>
              <a:rPr lang="fr-CH" sz="1400" dirty="0" err="1">
                <a:latin typeface="Courier" pitchFamily="2" charset="0"/>
              </a:rPr>
              <a:t>cerneam</a:t>
            </a:r>
            <a:r>
              <a:rPr lang="fr-CH" sz="1400" dirty="0">
                <a:latin typeface="Courier" pitchFamily="2" charset="0"/>
              </a:rPr>
              <a:t>/</a:t>
            </a:r>
            <a:r>
              <a:rPr lang="fr-CH" sz="1400" dirty="0" err="1">
                <a:latin typeface="Courier" pitchFamily="2" charset="0"/>
              </a:rPr>
              <a:t>eam</a:t>
            </a:r>
            <a:r>
              <a:rPr lang="fr-CH" sz="1400" dirty="0">
                <a:latin typeface="Courier" pitchFamily="2" charset="0"/>
              </a:rPr>
              <a:t>-light-</a:t>
            </a:r>
            <a:r>
              <a:rPr lang="fr-CH" sz="1400" dirty="0" err="1">
                <a:latin typeface="Courier" pitchFamily="2" charset="0"/>
              </a:rPr>
              <a:t>backend</a:t>
            </a:r>
            <a:endParaRPr lang="fr-CH" sz="1800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358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EAM Light / Production Setup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78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2710EF-0757-3646-931B-3AD585D69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254" y="586258"/>
            <a:ext cx="1685732" cy="168573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67C04CE-EF25-D049-9452-0DC3F7479D27}"/>
              </a:ext>
            </a:extLst>
          </p:cNvPr>
          <p:cNvSpPr txBox="1"/>
          <p:nvPr/>
        </p:nvSpPr>
        <p:spPr>
          <a:xfrm>
            <a:off x="6397255" y="1975665"/>
            <a:ext cx="2380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EAMLIGHT BACKEND</a:t>
            </a:r>
          </a:p>
          <a:p>
            <a:r>
              <a:rPr lang="fr-FR" sz="1600" dirty="0"/>
              <a:t>PORT: 8081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E3FFFDB-ED0F-7248-ABF4-B8001F609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254" y="2388310"/>
            <a:ext cx="1685732" cy="1685732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02A7FD-2D10-BB44-B688-31BBB9D740D5}"/>
              </a:ext>
            </a:extLst>
          </p:cNvPr>
          <p:cNvSpPr txBox="1"/>
          <p:nvPr/>
        </p:nvSpPr>
        <p:spPr>
          <a:xfrm>
            <a:off x="6397254" y="3777717"/>
            <a:ext cx="2535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EAMLIGHT FRONTEND</a:t>
            </a:r>
          </a:p>
          <a:p>
            <a:r>
              <a:rPr lang="fr-FR" sz="1600" dirty="0"/>
              <a:t>PORT: 8080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915E29B-95BC-9244-84D1-AD92C875B1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394" b="19043"/>
          <a:stretch/>
        </p:blipFill>
        <p:spPr>
          <a:xfrm>
            <a:off x="435492" y="1878744"/>
            <a:ext cx="1994490" cy="1386012"/>
          </a:xfrm>
          <a:prstGeom prst="rect">
            <a:avLst/>
          </a:prstGeom>
        </p:spPr>
      </p:pic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FEE38324-E279-2F49-9224-FD96BFB5458A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4993419" y="1429124"/>
            <a:ext cx="1403835" cy="9591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F28371C9-CF8C-1141-A317-49ED98C817C5}"/>
              </a:ext>
            </a:extLst>
          </p:cNvPr>
          <p:cNvCxnSpPr>
            <a:cxnSpLocks/>
          </p:cNvCxnSpPr>
          <p:nvPr/>
        </p:nvCxnSpPr>
        <p:spPr>
          <a:xfrm>
            <a:off x="5001370" y="2396261"/>
            <a:ext cx="1411786" cy="8508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40297891-D553-E148-8887-7AA3D5F61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638" y="1553395"/>
            <a:ext cx="1685732" cy="1685732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EAEB13FF-AAC1-2B4B-B93D-15634480AA5F}"/>
              </a:ext>
            </a:extLst>
          </p:cNvPr>
          <p:cNvSpPr txBox="1"/>
          <p:nvPr/>
        </p:nvSpPr>
        <p:spPr>
          <a:xfrm>
            <a:off x="3321032" y="2946739"/>
            <a:ext cx="3084173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EAMLIGHT PROXY</a:t>
            </a:r>
          </a:p>
          <a:p>
            <a:pPr>
              <a:lnSpc>
                <a:spcPct val="150000"/>
              </a:lnSpc>
            </a:pPr>
            <a:r>
              <a:rPr lang="fr-FR" sz="1400" b="1" dirty="0">
                <a:latin typeface="Courier" pitchFamily="2" charset="0"/>
              </a:rPr>
              <a:t>/apis/</a:t>
            </a:r>
            <a:r>
              <a:rPr lang="fr-FR" sz="1400" b="1" dirty="0" err="1">
                <a:latin typeface="Courier" pitchFamily="2" charset="0"/>
              </a:rPr>
              <a:t>rest</a:t>
            </a:r>
            <a:r>
              <a:rPr lang="fr-FR" sz="1400" b="1" dirty="0">
                <a:latin typeface="Courier" pitchFamily="2" charset="0"/>
              </a:rPr>
              <a:t> -&gt; BACKEND:8081</a:t>
            </a:r>
          </a:p>
          <a:p>
            <a:pPr>
              <a:lnSpc>
                <a:spcPct val="150000"/>
              </a:lnSpc>
            </a:pPr>
            <a:r>
              <a:rPr lang="fr-FR" sz="1400" b="1" dirty="0">
                <a:latin typeface="Courier" pitchFamily="2" charset="0"/>
              </a:rPr>
              <a:t>/ … / …    -&gt; FRONTEND:8080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C3E133CD-620F-3548-8728-FC0CA7BB3C73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2429982" y="2560440"/>
            <a:ext cx="891050" cy="113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154897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 and Future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188226" cy="320314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dirty="0"/>
              <a:t>Detach Meter Readings from DB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Detach Equipment Tree from DB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Detach Equipment Replacement from DB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Fetch Layout Information with the WS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Use Infor Session Authentication(?)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Offline mode(?)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79</a:t>
            </a:fld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3FE8031-59CB-B145-950E-FD4A8A744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4249" y="1047888"/>
            <a:ext cx="2351128" cy="326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351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0174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50707" y="3663902"/>
            <a:ext cx="4241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Alpha Magnetic Spectrometer</a:t>
            </a:r>
            <a:endParaRPr lang="en-GB" sz="2400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528" y="886702"/>
            <a:ext cx="3664911" cy="26265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08"/>
          <a:stretch/>
        </p:blipFill>
        <p:spPr>
          <a:xfrm>
            <a:off x="0" y="0"/>
            <a:ext cx="9145632" cy="523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87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7207"/>
            <a:ext cx="8229600" cy="2060143"/>
          </a:xfrm>
        </p:spPr>
        <p:txBody>
          <a:bodyPr>
            <a:normAutofit/>
          </a:bodyPr>
          <a:lstStyle/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600" dirty="0"/>
              <a:t>If you have questions or feedback later, please contact: </a:t>
            </a:r>
            <a:r>
              <a:rPr lang="en-US" sz="1600" dirty="0">
                <a:hlinkClick r:id="rId3"/>
              </a:rPr>
              <a:t>eam-service@cern.ch</a:t>
            </a:r>
            <a:r>
              <a:rPr lang="en-US" sz="1600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8177" y="1162388"/>
            <a:ext cx="2599517" cy="19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63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Very wide array of assets…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3557830"/>
            <a:ext cx="8229600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dirty="0" smtClean="0"/>
              <a:t>..and a strategy of a single EAM system </a:t>
            </a:r>
            <a:r>
              <a:rPr lang="en-GB" sz="1600" dirty="0"/>
              <a:t>to manage them</a:t>
            </a:r>
            <a:r>
              <a:rPr lang="en-GB" sz="1600" dirty="0" smtClean="0"/>
              <a:t>.</a:t>
            </a:r>
          </a:p>
          <a:p>
            <a:pPr lvl="1"/>
            <a:r>
              <a:rPr lang="en-GB" sz="1600" dirty="0" smtClean="0"/>
              <a:t>(</a:t>
            </a:r>
            <a:r>
              <a:rPr lang="en-GB" sz="1600" dirty="0"/>
              <a:t>Close to) Zero modifications of the </a:t>
            </a:r>
            <a:r>
              <a:rPr lang="en-GB" sz="1600" dirty="0" smtClean="0"/>
              <a:t>software. </a:t>
            </a:r>
            <a:endParaRPr lang="en-GB" sz="1600" dirty="0"/>
          </a:p>
          <a:p>
            <a:pPr lvl="1"/>
            <a:r>
              <a:rPr lang="en-GB" sz="1600" dirty="0"/>
              <a:t>Only </a:t>
            </a:r>
            <a:r>
              <a:rPr lang="en-GB" sz="1600" dirty="0" smtClean="0"/>
              <a:t>standard configuration </a:t>
            </a:r>
            <a:r>
              <a:rPr lang="en-GB" sz="1600" dirty="0"/>
              <a:t>or external add-ons / integrations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4" descr="http://lol54.ru/uploads/posts/2012-11/1352697650_lol54.ru_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47" y="953585"/>
            <a:ext cx="3598879" cy="22574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" name="Picture 2" descr="http://www.filozofirame.mk/wp-content/uploads/2015/02/CCcry2_07_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82" b="4889"/>
          <a:stretch/>
        </p:blipFill>
        <p:spPr bwMode="auto">
          <a:xfrm>
            <a:off x="731233" y="1012206"/>
            <a:ext cx="3702661" cy="2360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5" name="Picture 4" descr="https://cds.cern.ch/record/1973061/files/GJean_021_27%20novembre%202014_GuillaumeJeanneret-CERN2014.jpg?subformat=icon-14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430" y="933547"/>
            <a:ext cx="3697779" cy="24677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30" name="Picture 6" descr="http://home.cern/sites/home.web.cern.ch/files/image/engineering_page/2013/01/power_station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248" y="1064098"/>
            <a:ext cx="2892554" cy="2310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4" name="Picture 4" descr="http://home.web.cern.ch/sites/home.web.cern.ch/files/styles/medium/public/image/about_section_page/2013/01/cern-servers.jpg?itok=MyedI_8q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" t="22226" r="-291"/>
          <a:stretch/>
        </p:blipFill>
        <p:spPr bwMode="auto">
          <a:xfrm>
            <a:off x="2792481" y="953586"/>
            <a:ext cx="4512294" cy="24134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 t="12557" r="5692"/>
          <a:stretch/>
        </p:blipFill>
        <p:spPr>
          <a:xfrm>
            <a:off x="3439600" y="961320"/>
            <a:ext cx="3367646" cy="24647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https://ctmcblog.files.wordpress.com/2014/03/gopr1858_cool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6" t="35177" r="30954" b="24292"/>
          <a:stretch/>
        </p:blipFill>
        <p:spPr bwMode="auto">
          <a:xfrm>
            <a:off x="4076868" y="999347"/>
            <a:ext cx="4499172" cy="2285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3" name="Content Placeholder 4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5"/>
          <a:stretch/>
        </p:blipFill>
        <p:spPr>
          <a:xfrm>
            <a:off x="4957334" y="925207"/>
            <a:ext cx="3751592" cy="2525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17213" y="3664675"/>
            <a:ext cx="1158827" cy="70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51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62755</TotalTime>
  <Words>2186</Words>
  <Application>Microsoft Office PowerPoint</Application>
  <PresentationFormat>On-screen Show (16:9)</PresentationFormat>
  <Paragraphs>521</Paragraphs>
  <Slides>80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7" baseType="lpstr">
      <vt:lpstr>arial</vt:lpstr>
      <vt:lpstr>arial</vt:lpstr>
      <vt:lpstr>Calibri</vt:lpstr>
      <vt:lpstr>Courier</vt:lpstr>
      <vt:lpstr>Times New Roman</vt:lpstr>
      <vt:lpstr>Wingdings</vt:lpstr>
      <vt:lpstr>CERNCorporate16-9</vt:lpstr>
      <vt:lpstr>Workshop 17 June 2019 CERN’s Open Source Components  for Infor EAM</vt:lpstr>
      <vt:lpstr>Agenda</vt:lpstr>
      <vt:lpstr>What is CERN?</vt:lpstr>
      <vt:lpstr>The Large Hadron Collider - LHC</vt:lpstr>
      <vt:lpstr>Inside the LHC Tunnel</vt:lpstr>
      <vt:lpstr>CMS – 1 of 4 LHC Detectors</vt:lpstr>
      <vt:lpstr>CMS – Particle Collisions</vt:lpstr>
      <vt:lpstr>PowerPoint Presentation</vt:lpstr>
      <vt:lpstr>Very wide array of assets…</vt:lpstr>
      <vt:lpstr>Asset Management at CERN</vt:lpstr>
      <vt:lpstr>Our Asset Management Platform</vt:lpstr>
      <vt:lpstr>Integrating tools and processes</vt:lpstr>
      <vt:lpstr>Infor EAM at CERN: In numbers</vt:lpstr>
      <vt:lpstr>Two of our keys to success</vt:lpstr>
      <vt:lpstr>CERN’s EAM Web Service Hub</vt:lpstr>
      <vt:lpstr>EAM WS Hub: Compact &amp; Fast</vt:lpstr>
      <vt:lpstr>EAM WS Hub: Simplified</vt:lpstr>
      <vt:lpstr>Different profiles - Different needs</vt:lpstr>
      <vt:lpstr>Capable Tools – Simple User Interfaces</vt:lpstr>
      <vt:lpstr>The need for EAM Light </vt:lpstr>
      <vt:lpstr>About EAM Light</vt:lpstr>
      <vt:lpstr>Available anywhere on any device</vt:lpstr>
      <vt:lpstr>EAM Light: Overview &amp; Navigation</vt:lpstr>
      <vt:lpstr>Start Page</vt:lpstr>
      <vt:lpstr>Start Page</vt:lpstr>
      <vt:lpstr>EAM Light : Menus</vt:lpstr>
      <vt:lpstr>EAM Light : Navigation</vt:lpstr>
      <vt:lpstr>Easy navigation in structures</vt:lpstr>
      <vt:lpstr>Examples of main screens</vt:lpstr>
      <vt:lpstr>Grids with Dataspies &amp; Filters </vt:lpstr>
      <vt:lpstr>EAM Light: UI &amp; Navigation</vt:lpstr>
      <vt:lpstr>EAM Light: Work Orders</vt:lpstr>
      <vt:lpstr>Work Order Functionality</vt:lpstr>
      <vt:lpstr>Work Orders</vt:lpstr>
      <vt:lpstr>Booking Hours</vt:lpstr>
      <vt:lpstr>Adding Activity</vt:lpstr>
      <vt:lpstr>Checklists</vt:lpstr>
      <vt:lpstr>Checklists on tablets…</vt:lpstr>
      <vt:lpstr>EAM Light Checklists in action….</vt:lpstr>
      <vt:lpstr>Issue Part directly from WO</vt:lpstr>
      <vt:lpstr>Work Orders - Demo</vt:lpstr>
      <vt:lpstr>EAM Light: Meter Readings</vt:lpstr>
      <vt:lpstr>Meter reading from WO</vt:lpstr>
      <vt:lpstr>Add-hoc meter reading:</vt:lpstr>
      <vt:lpstr>EAM Light:  Assets, Positions &amp; Systems</vt:lpstr>
      <vt:lpstr>Equipment screens</vt:lpstr>
      <vt:lpstr>EAM Light: Parts</vt:lpstr>
      <vt:lpstr>Example use case:</vt:lpstr>
      <vt:lpstr>EAM Light:  Equipment Replacement</vt:lpstr>
      <vt:lpstr>Example: Card replacements</vt:lpstr>
      <vt:lpstr>EAM Light: Configuration</vt:lpstr>
      <vt:lpstr>Easy configurable</vt:lpstr>
      <vt:lpstr>Easy URLs to Asset, WOs, Parts, etc…</vt:lpstr>
      <vt:lpstr>Quick access to functions with URLs</vt:lpstr>
      <vt:lpstr>Integrate with other applications</vt:lpstr>
      <vt:lpstr>QR Codes for Quick WO Creation</vt:lpstr>
      <vt:lpstr>QR Code examples from CERN</vt:lpstr>
      <vt:lpstr>QR Code examples from CERN</vt:lpstr>
      <vt:lpstr>Support for cloned screens </vt:lpstr>
      <vt:lpstr>Demo: “Mobile Checklist App”</vt:lpstr>
      <vt:lpstr>EAM Light Configuration Summary</vt:lpstr>
      <vt:lpstr>EAM Light: Other applications</vt:lpstr>
      <vt:lpstr>EAM Light applications at CERN</vt:lpstr>
      <vt:lpstr>How to download &amp; install?</vt:lpstr>
      <vt:lpstr>Where to download the software?</vt:lpstr>
      <vt:lpstr>How to install the software?</vt:lpstr>
      <vt:lpstr>Licenses</vt:lpstr>
      <vt:lpstr>More information about the tools</vt:lpstr>
      <vt:lpstr>EAM Web Services Hub and EAM Light – Technical Overview</vt:lpstr>
      <vt:lpstr>Agenda</vt:lpstr>
      <vt:lpstr>EAM WS Hub / Overall architecture</vt:lpstr>
      <vt:lpstr>Docker</vt:lpstr>
      <vt:lpstr>EAM WS Hub / Setup  </vt:lpstr>
      <vt:lpstr>EAM Light / Overall Architecture </vt:lpstr>
      <vt:lpstr>EAM Light Setup  </vt:lpstr>
      <vt:lpstr>EAM Light / Frontend Setup  </vt:lpstr>
      <vt:lpstr>EAM Light / Backend Setup  </vt:lpstr>
      <vt:lpstr>EAM Light / Production Setup  </vt:lpstr>
      <vt:lpstr>Status and Future Developments</vt:lpstr>
      <vt:lpstr>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Widegren</dc:creator>
  <cp:lastModifiedBy>David Widegren</cp:lastModifiedBy>
  <cp:revision>469</cp:revision>
  <dcterms:created xsi:type="dcterms:W3CDTF">2014-04-10T07:26:28Z</dcterms:created>
  <dcterms:modified xsi:type="dcterms:W3CDTF">2019-06-20T13:31:21Z</dcterms:modified>
</cp:coreProperties>
</file>