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2"/>
  </p:notesMasterIdLst>
  <p:sldIdLst>
    <p:sldId id="256" r:id="rId5"/>
    <p:sldId id="271" r:id="rId6"/>
    <p:sldId id="283" r:id="rId7"/>
    <p:sldId id="272" r:id="rId8"/>
    <p:sldId id="273" r:id="rId9"/>
    <p:sldId id="282" r:id="rId10"/>
    <p:sldId id="270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8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345" y="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LSS621 Layout and apertures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819012"/>
            <a:ext cx="4830680" cy="999957"/>
          </a:xfrm>
        </p:spPr>
        <p:txBody>
          <a:bodyPr>
            <a:normAutofit/>
          </a:bodyPr>
          <a:lstStyle/>
          <a:p>
            <a:r>
              <a:rPr lang="en-GB" dirty="0"/>
              <a:t>Gamma Factory meeting on the Proof of Principle</a:t>
            </a:r>
            <a:br>
              <a:rPr lang="en-GB" dirty="0"/>
            </a:br>
            <a:r>
              <a:rPr lang="en-GB" dirty="0"/>
              <a:t>LAL, Paris, 3-5 June 2019</a:t>
            </a:r>
          </a:p>
          <a:p>
            <a:endParaRPr lang="en-US" dirty="0"/>
          </a:p>
          <a:p>
            <a:r>
              <a:rPr lang="EN-US" u="sng" dirty="0"/>
              <a:t>Y. Dutheil</a:t>
            </a:r>
            <a:r>
              <a:rPr lang="EN-US" dirty="0"/>
              <a:t>, B. Goddard</a:t>
            </a:r>
            <a:r>
              <a:rPr lang="en-US" dirty="0"/>
              <a:t>, F. Velotti</a:t>
            </a: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2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EED203F-B7C1-446E-ACB7-9AEE66C1E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space location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D6D553-11E6-4A15-91DD-E9DBB1ADAF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74B17D-3E8A-452C-A475-029DBE401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BF679-1BCC-4FFA-82FB-59B89ABDD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5CFFCC-1038-41D6-A4EB-8076E03CC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94" y="495546"/>
            <a:ext cx="4041065" cy="17532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32823A-044B-4A10-B826-7B215A217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390" y="2284262"/>
            <a:ext cx="4122851" cy="1988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0690CD-DBC5-4198-A409-B3DCAFB80AC0}"/>
              </a:ext>
            </a:extLst>
          </p:cNvPr>
          <p:cNvSpPr txBox="1"/>
          <p:nvPr/>
        </p:nvSpPr>
        <p:spPr>
          <a:xfrm>
            <a:off x="4624152" y="153327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SPS 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8C1868-416F-4A4F-A02B-77D993D7E4E3}"/>
              </a:ext>
            </a:extLst>
          </p:cNvPr>
          <p:cNvSpPr txBox="1"/>
          <p:nvPr/>
        </p:nvSpPr>
        <p:spPr>
          <a:xfrm>
            <a:off x="4697165" y="60844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ring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185CB3-A23C-40EE-B645-9987D65A3164}"/>
              </a:ext>
            </a:extLst>
          </p:cNvPr>
          <p:cNvCxnSpPr>
            <a:stCxn id="12" idx="1"/>
          </p:cNvCxnSpPr>
          <p:nvPr/>
        </p:nvCxnSpPr>
        <p:spPr>
          <a:xfrm flipH="1">
            <a:off x="1755787" y="793107"/>
            <a:ext cx="2941378" cy="2413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7889C3D-D6DD-4620-BE3A-A959DFFA64D3}"/>
              </a:ext>
            </a:extLst>
          </p:cNvPr>
          <p:cNvSpPr txBox="1"/>
          <p:nvPr/>
        </p:nvSpPr>
        <p:spPr>
          <a:xfrm>
            <a:off x="5244751" y="974358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639E81-C8E1-4257-9418-FB521AB0F9BC}"/>
              </a:ext>
            </a:extLst>
          </p:cNvPr>
          <p:cNvCxnSpPr>
            <a:stCxn id="16" idx="1"/>
          </p:cNvCxnSpPr>
          <p:nvPr/>
        </p:nvCxnSpPr>
        <p:spPr>
          <a:xfrm flipH="1">
            <a:off x="3330780" y="1159024"/>
            <a:ext cx="1913971" cy="21312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B00C66D-30D6-470C-B276-863DDDA90185}"/>
              </a:ext>
            </a:extLst>
          </p:cNvPr>
          <p:cNvCxnSpPr>
            <a:stCxn id="9" idx="1"/>
          </p:cNvCxnSpPr>
          <p:nvPr/>
        </p:nvCxnSpPr>
        <p:spPr>
          <a:xfrm flipH="1">
            <a:off x="4116538" y="1717937"/>
            <a:ext cx="507614" cy="4132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E0F3D7FD-39B8-4056-AE8D-3B20AF2C2022}"/>
              </a:ext>
            </a:extLst>
          </p:cNvPr>
          <p:cNvSpPr/>
          <p:nvPr/>
        </p:nvSpPr>
        <p:spPr>
          <a:xfrm>
            <a:off x="1689727" y="1300195"/>
            <a:ext cx="518045" cy="467392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BE42662-BCDB-432F-80B3-E73918361B66}"/>
              </a:ext>
            </a:extLst>
          </p:cNvPr>
          <p:cNvCxnSpPr>
            <a:stCxn id="21" idx="5"/>
          </p:cNvCxnSpPr>
          <p:nvPr/>
        </p:nvCxnSpPr>
        <p:spPr>
          <a:xfrm>
            <a:off x="2131906" y="1699139"/>
            <a:ext cx="2238439" cy="89803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C172BA5-9FE9-403B-BE7C-53577CC4F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5" y="2901612"/>
            <a:ext cx="4052145" cy="137078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6A6E510-D071-4615-A790-8C468E866AAC}"/>
              </a:ext>
            </a:extLst>
          </p:cNvPr>
          <p:cNvSpPr/>
          <p:nvPr/>
        </p:nvSpPr>
        <p:spPr>
          <a:xfrm rot="606482">
            <a:off x="1584325" y="3648075"/>
            <a:ext cx="520700" cy="10477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7D53C6-4835-4AB4-8ACE-D6C38C2E39C0}"/>
              </a:ext>
            </a:extLst>
          </p:cNvPr>
          <p:cNvSpPr txBox="1"/>
          <p:nvPr/>
        </p:nvSpPr>
        <p:spPr>
          <a:xfrm>
            <a:off x="-56541" y="2572245"/>
            <a:ext cx="184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Wall penetration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7930AC-34DA-4F7A-BD71-86CBC8E7D1FD}"/>
              </a:ext>
            </a:extLst>
          </p:cNvPr>
          <p:cNvSpPr txBox="1"/>
          <p:nvPr/>
        </p:nvSpPr>
        <p:spPr>
          <a:xfrm>
            <a:off x="1794838" y="260047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</a:t>
            </a:r>
          </a:p>
        </p:txBody>
      </p:sp>
    </p:spTree>
    <p:extLst>
      <p:ext uri="{BB962C8B-B14F-4D97-AF65-F5344CB8AC3E}">
        <p14:creationId xmlns:p14="http://schemas.microsoft.com/office/powerpoint/2010/main" val="3162657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53096F-8039-4DEA-8F12-25CC99C66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0012" y="291378"/>
            <a:ext cx="5183841" cy="1513681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73DE6F-BCD4-42F0-9D11-573104EE8A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EFE6C5-C05D-49C7-9401-FCBD16379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07DCDA-8C98-4CC2-8935-654E6AC8F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FECDFE-432C-415B-B310-3257F7FAA803}"/>
              </a:ext>
            </a:extLst>
          </p:cNvPr>
          <p:cNvCxnSpPr/>
          <p:nvPr/>
        </p:nvCxnSpPr>
        <p:spPr>
          <a:xfrm flipH="1" flipV="1">
            <a:off x="2807098" y="1886486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4CDE327-E0F8-41B7-A2F5-F2D310B712E9}"/>
              </a:ext>
            </a:extLst>
          </p:cNvPr>
          <p:cNvCxnSpPr/>
          <p:nvPr/>
        </p:nvCxnSpPr>
        <p:spPr>
          <a:xfrm flipH="1" flipV="1">
            <a:off x="2318941" y="1886487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1017ED-631B-431E-B460-306BDA81EFAA}"/>
              </a:ext>
            </a:extLst>
          </p:cNvPr>
          <p:cNvCxnSpPr/>
          <p:nvPr/>
        </p:nvCxnSpPr>
        <p:spPr>
          <a:xfrm flipH="1" flipV="1">
            <a:off x="1829595" y="188435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6B56EA4-4937-4A72-9AAB-6B34AFA9DF43}"/>
              </a:ext>
            </a:extLst>
          </p:cNvPr>
          <p:cNvCxnSpPr>
            <a:cxnSpLocks/>
          </p:cNvCxnSpPr>
          <p:nvPr/>
        </p:nvCxnSpPr>
        <p:spPr>
          <a:xfrm>
            <a:off x="1586706" y="1955330"/>
            <a:ext cx="4857750" cy="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850E98-5CBA-43D7-BD97-84E9D042FCCE}"/>
              </a:ext>
            </a:extLst>
          </p:cNvPr>
          <p:cNvCxnSpPr/>
          <p:nvPr/>
        </p:nvCxnSpPr>
        <p:spPr>
          <a:xfrm flipV="1">
            <a:off x="2809478" y="1886488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5B00123-07F0-4CED-8BFA-9F84235E8FC5}"/>
              </a:ext>
            </a:extLst>
          </p:cNvPr>
          <p:cNvCxnSpPr/>
          <p:nvPr/>
        </p:nvCxnSpPr>
        <p:spPr>
          <a:xfrm flipV="1">
            <a:off x="3298490" y="1886487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13AD0D9-628E-4E90-BF8E-1937BF731169}"/>
              </a:ext>
            </a:extLst>
          </p:cNvPr>
          <p:cNvCxnSpPr/>
          <p:nvPr/>
        </p:nvCxnSpPr>
        <p:spPr>
          <a:xfrm flipV="1">
            <a:off x="3297635" y="188648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536D23E-D445-480E-9BFA-4039314638E1}"/>
              </a:ext>
            </a:extLst>
          </p:cNvPr>
          <p:cNvCxnSpPr/>
          <p:nvPr/>
        </p:nvCxnSpPr>
        <p:spPr>
          <a:xfrm flipV="1">
            <a:off x="3786647" y="1886488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121D067-0BB0-4E63-8461-F1A5E443F31E}"/>
              </a:ext>
            </a:extLst>
          </p:cNvPr>
          <p:cNvCxnSpPr/>
          <p:nvPr/>
        </p:nvCxnSpPr>
        <p:spPr>
          <a:xfrm flipV="1">
            <a:off x="3786981" y="1884361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7803325-37A9-4F80-AE7E-C220731724EE}"/>
              </a:ext>
            </a:extLst>
          </p:cNvPr>
          <p:cNvCxnSpPr/>
          <p:nvPr/>
        </p:nvCxnSpPr>
        <p:spPr>
          <a:xfrm flipV="1">
            <a:off x="4275993" y="188436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470CF79-CA93-4FC4-9656-155401691C15}"/>
              </a:ext>
            </a:extLst>
          </p:cNvPr>
          <p:cNvCxnSpPr/>
          <p:nvPr/>
        </p:nvCxnSpPr>
        <p:spPr>
          <a:xfrm flipV="1">
            <a:off x="4275138" y="188649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FEF753-3E7F-4BC7-A1E9-1E39F38F02D6}"/>
              </a:ext>
            </a:extLst>
          </p:cNvPr>
          <p:cNvCxnSpPr/>
          <p:nvPr/>
        </p:nvCxnSpPr>
        <p:spPr>
          <a:xfrm flipV="1">
            <a:off x="4764150" y="188648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D1DAD25-3957-4A20-9BDB-2BA088E58989}"/>
              </a:ext>
            </a:extLst>
          </p:cNvPr>
          <p:cNvCxnSpPr/>
          <p:nvPr/>
        </p:nvCxnSpPr>
        <p:spPr>
          <a:xfrm flipV="1">
            <a:off x="4764484" y="1886491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905D2A-D806-47FF-A128-99E0554B0EA5}"/>
              </a:ext>
            </a:extLst>
          </p:cNvPr>
          <p:cNvCxnSpPr/>
          <p:nvPr/>
        </p:nvCxnSpPr>
        <p:spPr>
          <a:xfrm flipV="1">
            <a:off x="5253496" y="188649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790A4FD-F423-43A6-8E88-9DED95CD99F8}"/>
              </a:ext>
            </a:extLst>
          </p:cNvPr>
          <p:cNvSpPr txBox="1"/>
          <p:nvPr/>
        </p:nvSpPr>
        <p:spPr>
          <a:xfrm>
            <a:off x="2676293" y="1742931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IR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6728AA-5653-4860-AC33-0728718877B8}"/>
              </a:ext>
            </a:extLst>
          </p:cNvPr>
          <p:cNvSpPr txBox="1"/>
          <p:nvPr/>
        </p:nvSpPr>
        <p:spPr>
          <a:xfrm>
            <a:off x="3180649" y="1735391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B3D9A4E-D70C-4BB4-8178-931532343E7B}"/>
              </a:ext>
            </a:extLst>
          </p:cNvPr>
          <p:cNvSpPr txBox="1"/>
          <p:nvPr/>
        </p:nvSpPr>
        <p:spPr>
          <a:xfrm>
            <a:off x="3672673" y="1750668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4CC3B5-1854-4FBC-AA13-81FBD70C8AE0}"/>
              </a:ext>
            </a:extLst>
          </p:cNvPr>
          <p:cNvSpPr txBox="1"/>
          <p:nvPr/>
        </p:nvSpPr>
        <p:spPr>
          <a:xfrm>
            <a:off x="4160675" y="1740459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85EE72-32F2-4EB8-A235-E77BCBCBD408}"/>
              </a:ext>
            </a:extLst>
          </p:cNvPr>
          <p:cNvSpPr txBox="1"/>
          <p:nvPr/>
        </p:nvSpPr>
        <p:spPr>
          <a:xfrm>
            <a:off x="4650510" y="1735178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573D80-E6B4-4E95-BFF7-9FE866BC1F28}"/>
              </a:ext>
            </a:extLst>
          </p:cNvPr>
          <p:cNvSpPr txBox="1"/>
          <p:nvPr/>
        </p:nvSpPr>
        <p:spPr>
          <a:xfrm>
            <a:off x="2191392" y="1733081"/>
            <a:ext cx="25359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-2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53C6A1-F1DE-4192-A224-BCB5BF59F917}"/>
              </a:ext>
            </a:extLst>
          </p:cNvPr>
          <p:cNvSpPr txBox="1"/>
          <p:nvPr/>
        </p:nvSpPr>
        <p:spPr>
          <a:xfrm>
            <a:off x="206562" y="2197099"/>
            <a:ext cx="933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Cavity shields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18415CE-A2EF-4C57-85A0-3392C58BD2A2}"/>
              </a:ext>
            </a:extLst>
          </p:cNvPr>
          <p:cNvGrpSpPr/>
          <p:nvPr/>
        </p:nvGrpSpPr>
        <p:grpSpPr>
          <a:xfrm>
            <a:off x="1877203" y="2235198"/>
            <a:ext cx="881973" cy="635929"/>
            <a:chOff x="1877203" y="2235199"/>
            <a:chExt cx="1264481" cy="96859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1BAC9F6-1866-4D6F-8B37-6F783D48B92F}"/>
                </a:ext>
              </a:extLst>
            </p:cNvPr>
            <p:cNvSpPr/>
            <p:nvPr/>
          </p:nvSpPr>
          <p:spPr>
            <a:xfrm>
              <a:off x="1925243" y="2310714"/>
              <a:ext cx="787396" cy="419099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9E9CDFF-1C18-4104-9959-ACA5287048D4}"/>
                </a:ext>
              </a:extLst>
            </p:cNvPr>
            <p:cNvCxnSpPr/>
            <p:nvPr/>
          </p:nvCxnSpPr>
          <p:spPr>
            <a:xfrm>
              <a:off x="1925243" y="2235199"/>
              <a:ext cx="7873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25256C79-E1BB-48CA-9DCE-90292D4A1E1F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52070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F26FC09-EFB4-4376-BEBE-974E8303F3CD}"/>
                </a:ext>
              </a:extLst>
            </p:cNvPr>
            <p:cNvSpPr txBox="1"/>
            <p:nvPr/>
          </p:nvSpPr>
          <p:spPr>
            <a:xfrm>
              <a:off x="1877203" y="2805328"/>
              <a:ext cx="1264481" cy="398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120x50mm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8C97183-4C82-4652-98E9-E58BB8A4902D}"/>
              </a:ext>
            </a:extLst>
          </p:cNvPr>
          <p:cNvGrpSpPr/>
          <p:nvPr/>
        </p:nvGrpSpPr>
        <p:grpSpPr>
          <a:xfrm>
            <a:off x="2978204" y="2235198"/>
            <a:ext cx="881973" cy="635929"/>
            <a:chOff x="1877203" y="2235199"/>
            <a:chExt cx="1264481" cy="96859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7CAFC1F-46A7-43CE-998E-70DAE78EE593}"/>
                </a:ext>
              </a:extLst>
            </p:cNvPr>
            <p:cNvSpPr/>
            <p:nvPr/>
          </p:nvSpPr>
          <p:spPr>
            <a:xfrm>
              <a:off x="1925243" y="2310714"/>
              <a:ext cx="787396" cy="419099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62117ADC-1900-4EC8-BB15-A99403600C5B}"/>
                </a:ext>
              </a:extLst>
            </p:cNvPr>
            <p:cNvCxnSpPr/>
            <p:nvPr/>
          </p:nvCxnSpPr>
          <p:spPr>
            <a:xfrm>
              <a:off x="1925243" y="2235199"/>
              <a:ext cx="7873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41F2288-8BF8-45D1-B56C-F46DDC392B61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52070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D5AF855-7D27-459B-8156-A2EF40248185}"/>
                </a:ext>
              </a:extLst>
            </p:cNvPr>
            <p:cNvSpPr txBox="1"/>
            <p:nvPr/>
          </p:nvSpPr>
          <p:spPr>
            <a:xfrm>
              <a:off x="1877203" y="2805328"/>
              <a:ext cx="1264481" cy="398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120x50mm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AE430DBF-3678-4C16-9098-C8BE8483B6CF}"/>
              </a:ext>
            </a:extLst>
          </p:cNvPr>
          <p:cNvSpPr txBox="1"/>
          <p:nvPr/>
        </p:nvSpPr>
        <p:spPr>
          <a:xfrm>
            <a:off x="206561" y="2995830"/>
            <a:ext cx="138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Forward photon cone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3A86845-7466-4632-8C87-71683B2270A0}"/>
              </a:ext>
            </a:extLst>
          </p:cNvPr>
          <p:cNvCxnSpPr>
            <a:cxnSpLocks/>
          </p:cNvCxnSpPr>
          <p:nvPr/>
        </p:nvCxnSpPr>
        <p:spPr>
          <a:xfrm flipH="1" flipV="1">
            <a:off x="1991522" y="927317"/>
            <a:ext cx="0" cy="3832226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0FAB9448-52D9-4E49-8B62-AE26B66BEEBB}"/>
              </a:ext>
            </a:extLst>
          </p:cNvPr>
          <p:cNvSpPr/>
          <p:nvPr/>
        </p:nvSpPr>
        <p:spPr>
          <a:xfrm>
            <a:off x="2761431" y="3446648"/>
            <a:ext cx="89601" cy="8960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5A39FE-6508-4392-A9E2-7E28DF9F7BA0}"/>
              </a:ext>
            </a:extLst>
          </p:cNvPr>
          <p:cNvGrpSpPr/>
          <p:nvPr/>
        </p:nvGrpSpPr>
        <p:grpSpPr>
          <a:xfrm>
            <a:off x="2976154" y="3301364"/>
            <a:ext cx="881973" cy="805206"/>
            <a:chOff x="1877203" y="2235199"/>
            <a:chExt cx="1264481" cy="1226417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C36446D-6243-42D0-9CA7-05853B8AD4CE}"/>
                </a:ext>
              </a:extLst>
            </p:cNvPr>
            <p:cNvSpPr/>
            <p:nvPr/>
          </p:nvSpPr>
          <p:spPr>
            <a:xfrm>
              <a:off x="1925243" y="2310714"/>
              <a:ext cx="787396" cy="419099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F4403C39-F407-4EFC-B3ED-81CFE19AD4C4}"/>
                </a:ext>
              </a:extLst>
            </p:cNvPr>
            <p:cNvCxnSpPr/>
            <p:nvPr/>
          </p:nvCxnSpPr>
          <p:spPr>
            <a:xfrm>
              <a:off x="1925243" y="2235199"/>
              <a:ext cx="7873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E42EA66-4892-4955-8112-D96CAD8EA627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52070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D7A4D46-8D17-4742-AF23-15B70BA411C3}"/>
                </a:ext>
              </a:extLst>
            </p:cNvPr>
            <p:cNvSpPr txBox="1"/>
            <p:nvPr/>
          </p:nvSpPr>
          <p:spPr>
            <a:xfrm>
              <a:off x="1877203" y="2805328"/>
              <a:ext cx="1264481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120x50mm</a:t>
              </a:r>
            </a:p>
            <a:p>
              <a:r>
                <a:rPr lang="en-US" sz="1100" dirty="0"/>
                <a:t>60x25mrad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BA033E2-B1C6-4157-83B2-737606C4B9A7}"/>
              </a:ext>
            </a:extLst>
          </p:cNvPr>
          <p:cNvGrpSpPr/>
          <p:nvPr/>
        </p:nvGrpSpPr>
        <p:grpSpPr>
          <a:xfrm>
            <a:off x="3962617" y="3303448"/>
            <a:ext cx="1154600" cy="805206"/>
            <a:chOff x="1598950" y="2235199"/>
            <a:chExt cx="1655345" cy="1226417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17BB623-58D9-480E-8545-B7B5C8F61769}"/>
                </a:ext>
              </a:extLst>
            </p:cNvPr>
            <p:cNvSpPr/>
            <p:nvPr/>
          </p:nvSpPr>
          <p:spPr>
            <a:xfrm>
              <a:off x="1598950" y="2325166"/>
              <a:ext cx="1097068" cy="52065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0D8FF00-E5F0-4FDE-AEF5-46FC9CF5F0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9567" y="2235199"/>
              <a:ext cx="1063072" cy="31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1368EFA9-9F96-4213-92D4-7A844D641012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607451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08A9490-4DCD-45F7-A8BE-6BE9F3E6B1FC}"/>
                </a:ext>
              </a:extLst>
            </p:cNvPr>
            <p:cNvSpPr txBox="1"/>
            <p:nvPr/>
          </p:nvSpPr>
          <p:spPr>
            <a:xfrm>
              <a:off x="1877203" y="2805328"/>
              <a:ext cx="1377092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420x175mm</a:t>
              </a:r>
            </a:p>
            <a:p>
              <a:r>
                <a:rPr lang="en-US" sz="1100" dirty="0"/>
                <a:t>60x25mrad</a:t>
              </a: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BA6DAAA-ED9D-402C-A4A3-41CF8F1C0390}"/>
              </a:ext>
            </a:extLst>
          </p:cNvPr>
          <p:cNvSpPr txBox="1"/>
          <p:nvPr/>
        </p:nvSpPr>
        <p:spPr>
          <a:xfrm>
            <a:off x="4160675" y="2844993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@7m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9BE3C8F-869C-4610-8F63-31E2254CA516}"/>
              </a:ext>
            </a:extLst>
          </p:cNvPr>
          <p:cNvSpPr txBox="1"/>
          <p:nvPr/>
        </p:nvSpPr>
        <p:spPr>
          <a:xfrm>
            <a:off x="6421134" y="17456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from IR (m)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578435-C271-4D58-BCA6-1681A4724015}"/>
              </a:ext>
            </a:extLst>
          </p:cNvPr>
          <p:cNvSpPr txBox="1"/>
          <p:nvPr/>
        </p:nvSpPr>
        <p:spPr>
          <a:xfrm>
            <a:off x="6011565" y="2472361"/>
            <a:ext cx="2895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Considering detector position 7m downstream the interaction point is conservative.</a:t>
            </a:r>
          </a:p>
          <a:p>
            <a:r>
              <a:rPr lang="en-US" dirty="0"/>
              <a:t>Possible to go further.</a:t>
            </a:r>
          </a:p>
        </p:txBody>
      </p:sp>
    </p:spTree>
    <p:extLst>
      <p:ext uri="{BB962C8B-B14F-4D97-AF65-F5344CB8AC3E}">
        <p14:creationId xmlns:p14="http://schemas.microsoft.com/office/powerpoint/2010/main" val="2987128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53096F-8039-4DEA-8F12-25CC99C66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0012" y="291378"/>
            <a:ext cx="5183841" cy="1513681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73DE6F-BCD4-42F0-9D11-573104EE8A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EFE6C5-C05D-49C7-9401-FCBD16379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07DCDA-8C98-4CC2-8935-654E6AC8F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FECDFE-432C-415B-B310-3257F7FAA803}"/>
              </a:ext>
            </a:extLst>
          </p:cNvPr>
          <p:cNvCxnSpPr/>
          <p:nvPr/>
        </p:nvCxnSpPr>
        <p:spPr>
          <a:xfrm flipH="1" flipV="1">
            <a:off x="2807098" y="1886486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4CDE327-E0F8-41B7-A2F5-F2D310B712E9}"/>
              </a:ext>
            </a:extLst>
          </p:cNvPr>
          <p:cNvCxnSpPr/>
          <p:nvPr/>
        </p:nvCxnSpPr>
        <p:spPr>
          <a:xfrm flipH="1" flipV="1">
            <a:off x="2318941" y="1886487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1017ED-631B-431E-B460-306BDA81EFAA}"/>
              </a:ext>
            </a:extLst>
          </p:cNvPr>
          <p:cNvCxnSpPr/>
          <p:nvPr/>
        </p:nvCxnSpPr>
        <p:spPr>
          <a:xfrm flipH="1" flipV="1">
            <a:off x="1829595" y="188435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6B56EA4-4937-4A72-9AAB-6B34AFA9DF43}"/>
              </a:ext>
            </a:extLst>
          </p:cNvPr>
          <p:cNvCxnSpPr>
            <a:cxnSpLocks/>
          </p:cNvCxnSpPr>
          <p:nvPr/>
        </p:nvCxnSpPr>
        <p:spPr>
          <a:xfrm>
            <a:off x="1586706" y="1955330"/>
            <a:ext cx="4857750" cy="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850E98-5CBA-43D7-BD97-84E9D042FCCE}"/>
              </a:ext>
            </a:extLst>
          </p:cNvPr>
          <p:cNvCxnSpPr/>
          <p:nvPr/>
        </p:nvCxnSpPr>
        <p:spPr>
          <a:xfrm flipV="1">
            <a:off x="2809478" y="1886488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5B00123-07F0-4CED-8BFA-9F84235E8FC5}"/>
              </a:ext>
            </a:extLst>
          </p:cNvPr>
          <p:cNvCxnSpPr/>
          <p:nvPr/>
        </p:nvCxnSpPr>
        <p:spPr>
          <a:xfrm flipV="1">
            <a:off x="3298490" y="1886487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13AD0D9-628E-4E90-BF8E-1937BF731169}"/>
              </a:ext>
            </a:extLst>
          </p:cNvPr>
          <p:cNvCxnSpPr/>
          <p:nvPr/>
        </p:nvCxnSpPr>
        <p:spPr>
          <a:xfrm flipV="1">
            <a:off x="3297635" y="188648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536D23E-D445-480E-9BFA-4039314638E1}"/>
              </a:ext>
            </a:extLst>
          </p:cNvPr>
          <p:cNvCxnSpPr/>
          <p:nvPr/>
        </p:nvCxnSpPr>
        <p:spPr>
          <a:xfrm flipV="1">
            <a:off x="3786647" y="1886488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121D067-0BB0-4E63-8461-F1A5E443F31E}"/>
              </a:ext>
            </a:extLst>
          </p:cNvPr>
          <p:cNvCxnSpPr/>
          <p:nvPr/>
        </p:nvCxnSpPr>
        <p:spPr>
          <a:xfrm flipV="1">
            <a:off x="3786981" y="1884361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7803325-37A9-4F80-AE7E-C220731724EE}"/>
              </a:ext>
            </a:extLst>
          </p:cNvPr>
          <p:cNvCxnSpPr/>
          <p:nvPr/>
        </p:nvCxnSpPr>
        <p:spPr>
          <a:xfrm flipV="1">
            <a:off x="4275993" y="188436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470CF79-CA93-4FC4-9656-155401691C15}"/>
              </a:ext>
            </a:extLst>
          </p:cNvPr>
          <p:cNvCxnSpPr/>
          <p:nvPr/>
        </p:nvCxnSpPr>
        <p:spPr>
          <a:xfrm flipV="1">
            <a:off x="4275138" y="188649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FEF753-3E7F-4BC7-A1E9-1E39F38F02D6}"/>
              </a:ext>
            </a:extLst>
          </p:cNvPr>
          <p:cNvCxnSpPr/>
          <p:nvPr/>
        </p:nvCxnSpPr>
        <p:spPr>
          <a:xfrm flipV="1">
            <a:off x="4764150" y="188648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D1DAD25-3957-4A20-9BDB-2BA088E58989}"/>
              </a:ext>
            </a:extLst>
          </p:cNvPr>
          <p:cNvCxnSpPr/>
          <p:nvPr/>
        </p:nvCxnSpPr>
        <p:spPr>
          <a:xfrm flipV="1">
            <a:off x="4764484" y="1886491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905D2A-D806-47FF-A128-99E0554B0EA5}"/>
              </a:ext>
            </a:extLst>
          </p:cNvPr>
          <p:cNvCxnSpPr/>
          <p:nvPr/>
        </p:nvCxnSpPr>
        <p:spPr>
          <a:xfrm flipV="1">
            <a:off x="5253496" y="1886490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790A4FD-F423-43A6-8E88-9DED95CD99F8}"/>
              </a:ext>
            </a:extLst>
          </p:cNvPr>
          <p:cNvSpPr txBox="1"/>
          <p:nvPr/>
        </p:nvSpPr>
        <p:spPr>
          <a:xfrm>
            <a:off x="2676293" y="1742931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IR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6728AA-5653-4860-AC33-0728718877B8}"/>
              </a:ext>
            </a:extLst>
          </p:cNvPr>
          <p:cNvSpPr txBox="1"/>
          <p:nvPr/>
        </p:nvSpPr>
        <p:spPr>
          <a:xfrm>
            <a:off x="3180649" y="1735391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B3D9A4E-D70C-4BB4-8178-931532343E7B}"/>
              </a:ext>
            </a:extLst>
          </p:cNvPr>
          <p:cNvSpPr txBox="1"/>
          <p:nvPr/>
        </p:nvSpPr>
        <p:spPr>
          <a:xfrm>
            <a:off x="3672673" y="1750668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4CC3B5-1854-4FBC-AA13-81FBD70C8AE0}"/>
              </a:ext>
            </a:extLst>
          </p:cNvPr>
          <p:cNvSpPr txBox="1"/>
          <p:nvPr/>
        </p:nvSpPr>
        <p:spPr>
          <a:xfrm>
            <a:off x="4160675" y="1740459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85EE72-32F2-4EB8-A235-E77BCBCBD408}"/>
              </a:ext>
            </a:extLst>
          </p:cNvPr>
          <p:cNvSpPr txBox="1"/>
          <p:nvPr/>
        </p:nvSpPr>
        <p:spPr>
          <a:xfrm>
            <a:off x="4650510" y="1735178"/>
            <a:ext cx="2279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573D80-E6B4-4E95-BFF7-9FE866BC1F28}"/>
              </a:ext>
            </a:extLst>
          </p:cNvPr>
          <p:cNvSpPr txBox="1"/>
          <p:nvPr/>
        </p:nvSpPr>
        <p:spPr>
          <a:xfrm>
            <a:off x="2191392" y="1733081"/>
            <a:ext cx="25359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-2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E430DBF-3678-4C16-9098-C8BE8483B6CF}"/>
              </a:ext>
            </a:extLst>
          </p:cNvPr>
          <p:cNvSpPr txBox="1"/>
          <p:nvPr/>
        </p:nvSpPr>
        <p:spPr>
          <a:xfrm>
            <a:off x="152196" y="2061771"/>
            <a:ext cx="138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Forward photon cone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3A86845-7466-4632-8C87-71683B2270A0}"/>
              </a:ext>
            </a:extLst>
          </p:cNvPr>
          <p:cNvCxnSpPr>
            <a:cxnSpLocks/>
          </p:cNvCxnSpPr>
          <p:nvPr/>
        </p:nvCxnSpPr>
        <p:spPr>
          <a:xfrm flipH="1" flipV="1">
            <a:off x="2806232" y="263525"/>
            <a:ext cx="0" cy="3832226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0FAB9448-52D9-4E49-8B62-AE26B66BEEBB}"/>
              </a:ext>
            </a:extLst>
          </p:cNvPr>
          <p:cNvSpPr/>
          <p:nvPr/>
        </p:nvSpPr>
        <p:spPr>
          <a:xfrm>
            <a:off x="2761431" y="3446648"/>
            <a:ext cx="89601" cy="8960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E5A39FE-6508-4392-A9E2-7E28DF9F7BA0}"/>
              </a:ext>
            </a:extLst>
          </p:cNvPr>
          <p:cNvGrpSpPr/>
          <p:nvPr/>
        </p:nvGrpSpPr>
        <p:grpSpPr>
          <a:xfrm>
            <a:off x="2871954" y="2380834"/>
            <a:ext cx="881973" cy="805206"/>
            <a:chOff x="1877203" y="2235199"/>
            <a:chExt cx="1264481" cy="1226417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C36446D-6243-42D0-9CA7-05853B8AD4CE}"/>
                </a:ext>
              </a:extLst>
            </p:cNvPr>
            <p:cNvSpPr/>
            <p:nvPr/>
          </p:nvSpPr>
          <p:spPr>
            <a:xfrm>
              <a:off x="1925243" y="2310714"/>
              <a:ext cx="787396" cy="419099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F4403C39-F407-4EFC-B3ED-81CFE19AD4C4}"/>
                </a:ext>
              </a:extLst>
            </p:cNvPr>
            <p:cNvCxnSpPr/>
            <p:nvPr/>
          </p:nvCxnSpPr>
          <p:spPr>
            <a:xfrm>
              <a:off x="1925243" y="2235199"/>
              <a:ext cx="7873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E42EA66-4892-4955-8112-D96CAD8EA627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52070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D7A4D46-8D17-4742-AF23-15B70BA411C3}"/>
                </a:ext>
              </a:extLst>
            </p:cNvPr>
            <p:cNvSpPr txBox="1"/>
            <p:nvPr/>
          </p:nvSpPr>
          <p:spPr>
            <a:xfrm>
              <a:off x="1877203" y="2805328"/>
              <a:ext cx="1264481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120x50mm</a:t>
              </a:r>
            </a:p>
            <a:p>
              <a:r>
                <a:rPr lang="en-US" sz="1100" dirty="0"/>
                <a:t>60x25mrad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BA033E2-B1C6-4157-83B2-737606C4B9A7}"/>
              </a:ext>
            </a:extLst>
          </p:cNvPr>
          <p:cNvGrpSpPr/>
          <p:nvPr/>
        </p:nvGrpSpPr>
        <p:grpSpPr>
          <a:xfrm>
            <a:off x="4275138" y="2404754"/>
            <a:ext cx="1175113" cy="805206"/>
            <a:chOff x="1569540" y="2235199"/>
            <a:chExt cx="1684755" cy="1226417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17BB623-58D9-480E-8545-B7B5C8F61769}"/>
                </a:ext>
              </a:extLst>
            </p:cNvPr>
            <p:cNvSpPr/>
            <p:nvPr/>
          </p:nvSpPr>
          <p:spPr>
            <a:xfrm>
              <a:off x="1569540" y="2310712"/>
              <a:ext cx="1143100" cy="55360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0D8FF00-E5F0-4FDE-AEF5-46FC9CF5F0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5372" y="2235199"/>
              <a:ext cx="1077266" cy="31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1368EFA9-9F96-4213-92D4-7A844D641012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6259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08A9490-4DCD-45F7-A8BE-6BE9F3E6B1FC}"/>
                </a:ext>
              </a:extLst>
            </p:cNvPr>
            <p:cNvSpPr txBox="1"/>
            <p:nvPr/>
          </p:nvSpPr>
          <p:spPr>
            <a:xfrm>
              <a:off x="1877203" y="2805328"/>
              <a:ext cx="1377092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540x175mm</a:t>
              </a:r>
            </a:p>
            <a:p>
              <a:r>
                <a:rPr lang="en-US" sz="1100" dirty="0"/>
                <a:t>60x225mrad</a:t>
              </a: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BA6DAAA-ED9D-402C-A4A3-41CF8F1C0390}"/>
              </a:ext>
            </a:extLst>
          </p:cNvPr>
          <p:cNvSpPr txBox="1"/>
          <p:nvPr/>
        </p:nvSpPr>
        <p:spPr>
          <a:xfrm>
            <a:off x="4489733" y="2021864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@9m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9BE3C8F-869C-4610-8F63-31E2254CA516}"/>
              </a:ext>
            </a:extLst>
          </p:cNvPr>
          <p:cNvSpPr txBox="1"/>
          <p:nvPr/>
        </p:nvSpPr>
        <p:spPr>
          <a:xfrm>
            <a:off x="6421134" y="17456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 from IR (m)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0949A44-5004-46B9-BE22-7ED843186ADA}"/>
              </a:ext>
            </a:extLst>
          </p:cNvPr>
          <p:cNvSpPr txBox="1"/>
          <p:nvPr/>
        </p:nvSpPr>
        <p:spPr>
          <a:xfrm>
            <a:off x="168656" y="3558781"/>
            <a:ext cx="1380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apertures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8A32108-684C-491C-A334-64751A7FA017}"/>
              </a:ext>
            </a:extLst>
          </p:cNvPr>
          <p:cNvGrpSpPr/>
          <p:nvPr/>
        </p:nvGrpSpPr>
        <p:grpSpPr>
          <a:xfrm>
            <a:off x="4753736" y="3702306"/>
            <a:ext cx="869326" cy="805206"/>
            <a:chOff x="1877203" y="2235199"/>
            <a:chExt cx="1331128" cy="1226417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D72A824-FA49-4E4A-95B6-BE37A70B57DE}"/>
                </a:ext>
              </a:extLst>
            </p:cNvPr>
            <p:cNvSpPr/>
            <p:nvPr/>
          </p:nvSpPr>
          <p:spPr>
            <a:xfrm>
              <a:off x="1925243" y="2310713"/>
              <a:ext cx="787395" cy="203950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75B117A-5659-40B0-A367-33144B19A9C8}"/>
                </a:ext>
              </a:extLst>
            </p:cNvPr>
            <p:cNvCxnSpPr/>
            <p:nvPr/>
          </p:nvCxnSpPr>
          <p:spPr>
            <a:xfrm>
              <a:off x="1925243" y="2235199"/>
              <a:ext cx="7873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8D180E71-0E97-4BCC-AFDD-8AC816DD7E51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6" y="2238373"/>
              <a:ext cx="0" cy="31618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2BB3EF0-5163-4B77-8FA4-050CE7DDA96C}"/>
                </a:ext>
              </a:extLst>
            </p:cNvPr>
            <p:cNvSpPr txBox="1"/>
            <p:nvPr/>
          </p:nvSpPr>
          <p:spPr>
            <a:xfrm>
              <a:off x="1877203" y="2805328"/>
              <a:ext cx="1331128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200x45mm</a:t>
              </a:r>
            </a:p>
            <a:p>
              <a:r>
                <a:rPr lang="en-US" sz="1100" dirty="0"/>
                <a:t>20x4.5mrad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38D7FE0A-CF43-4577-A753-8001783DFD8E}"/>
              </a:ext>
            </a:extLst>
          </p:cNvPr>
          <p:cNvSpPr txBox="1"/>
          <p:nvPr/>
        </p:nvSpPr>
        <p:spPr>
          <a:xfrm>
            <a:off x="4598784" y="3313372"/>
            <a:ext cx="12605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Dipole corrector @~10m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F7F343C-EB4B-4A4A-8E1F-12979E8EE743}"/>
              </a:ext>
            </a:extLst>
          </p:cNvPr>
          <p:cNvGrpSpPr/>
          <p:nvPr/>
        </p:nvGrpSpPr>
        <p:grpSpPr>
          <a:xfrm>
            <a:off x="5750727" y="3701835"/>
            <a:ext cx="960519" cy="805206"/>
            <a:chOff x="1877203" y="2235199"/>
            <a:chExt cx="1470764" cy="1226417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F34A9DF-32BE-4257-B567-E715185BA11F}"/>
                </a:ext>
              </a:extLst>
            </p:cNvPr>
            <p:cNvSpPr/>
            <p:nvPr/>
          </p:nvSpPr>
          <p:spPr>
            <a:xfrm>
              <a:off x="2192444" y="2310713"/>
              <a:ext cx="520196" cy="419099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D117895-508E-4178-B53F-F60CD4DD4DF3}"/>
                </a:ext>
              </a:extLst>
            </p:cNvPr>
            <p:cNvCxnSpPr>
              <a:cxnSpLocks/>
            </p:cNvCxnSpPr>
            <p:nvPr/>
          </p:nvCxnSpPr>
          <p:spPr>
            <a:xfrm>
              <a:off x="2192444" y="2235199"/>
              <a:ext cx="520196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3B0F615E-2ECB-4BEC-A6FC-76050AB6A0F1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238373"/>
              <a:ext cx="0" cy="52070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7111611-9532-47E0-9699-AD868B7A31C2}"/>
                </a:ext>
              </a:extLst>
            </p:cNvPr>
            <p:cNvSpPr txBox="1"/>
            <p:nvPr/>
          </p:nvSpPr>
          <p:spPr>
            <a:xfrm>
              <a:off x="1877203" y="2805328"/>
              <a:ext cx="1470764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134x134mm</a:t>
              </a:r>
            </a:p>
            <a:p>
              <a:r>
                <a:rPr lang="en-US" sz="1100" dirty="0"/>
                <a:t>12x12mrad</a:t>
              </a: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CD5F9A4F-DDCF-458F-A3C9-6961B3371E45}"/>
              </a:ext>
            </a:extLst>
          </p:cNvPr>
          <p:cNvSpPr txBox="1"/>
          <p:nvPr/>
        </p:nvSpPr>
        <p:spPr>
          <a:xfrm>
            <a:off x="5663819" y="3440314"/>
            <a:ext cx="12605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Octupole @~11m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E648B1D-2782-43C6-9DE8-A6F8E0C446AC}"/>
              </a:ext>
            </a:extLst>
          </p:cNvPr>
          <p:cNvCxnSpPr/>
          <p:nvPr/>
        </p:nvCxnSpPr>
        <p:spPr>
          <a:xfrm flipV="1">
            <a:off x="5252149" y="1892419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7130AEA-B6EB-4473-AE43-618E02A3ED77}"/>
              </a:ext>
            </a:extLst>
          </p:cNvPr>
          <p:cNvCxnSpPr/>
          <p:nvPr/>
        </p:nvCxnSpPr>
        <p:spPr>
          <a:xfrm flipV="1">
            <a:off x="5741161" y="1892418"/>
            <a:ext cx="0" cy="709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42345BFA-FBE8-47BF-8DF0-1D550723AA80}"/>
              </a:ext>
            </a:extLst>
          </p:cNvPr>
          <p:cNvSpPr txBox="1"/>
          <p:nvPr/>
        </p:nvSpPr>
        <p:spPr>
          <a:xfrm>
            <a:off x="5135654" y="1747139"/>
            <a:ext cx="27122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10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DE29011-8CEB-4DF6-97C4-1632ABC73D26}"/>
              </a:ext>
            </a:extLst>
          </p:cNvPr>
          <p:cNvSpPr txBox="1"/>
          <p:nvPr/>
        </p:nvSpPr>
        <p:spPr>
          <a:xfrm>
            <a:off x="5604200" y="1758902"/>
            <a:ext cx="27122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12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EBEF036-70AD-4BD7-B35C-E1FBFDE55D43}"/>
              </a:ext>
            </a:extLst>
          </p:cNvPr>
          <p:cNvGrpSpPr/>
          <p:nvPr/>
        </p:nvGrpSpPr>
        <p:grpSpPr>
          <a:xfrm>
            <a:off x="5549389" y="2441544"/>
            <a:ext cx="960519" cy="778857"/>
            <a:chOff x="1877203" y="2275331"/>
            <a:chExt cx="1377092" cy="118628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7ED07B1-64CE-4DA7-AAF6-17C0D0127C81}"/>
                </a:ext>
              </a:extLst>
            </p:cNvPr>
            <p:cNvSpPr/>
            <p:nvPr/>
          </p:nvSpPr>
          <p:spPr>
            <a:xfrm>
              <a:off x="2036110" y="2355052"/>
              <a:ext cx="564796" cy="23596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76DF56DB-DFDE-4AAA-B565-CBC167E01B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41261" y="2275331"/>
              <a:ext cx="560493" cy="32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64878D43-D482-41A5-B2D4-C71D0BD57F6C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87" y="2337068"/>
              <a:ext cx="0" cy="32331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6675638-9379-4B45-9BFD-35B6516BB7F6}"/>
                </a:ext>
              </a:extLst>
            </p:cNvPr>
            <p:cNvSpPr txBox="1"/>
            <p:nvPr/>
          </p:nvSpPr>
          <p:spPr>
            <a:xfrm>
              <a:off x="1877203" y="2805328"/>
              <a:ext cx="1377092" cy="656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138x52mm</a:t>
              </a:r>
            </a:p>
            <a:p>
              <a:r>
                <a:rPr lang="en-US" sz="1100" dirty="0"/>
                <a:t>12x4.5mrad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1866AB91-3437-4301-884A-01137B792DCB}"/>
              </a:ext>
            </a:extLst>
          </p:cNvPr>
          <p:cNvSpPr txBox="1"/>
          <p:nvPr/>
        </p:nvSpPr>
        <p:spPr>
          <a:xfrm>
            <a:off x="5440385" y="2035756"/>
            <a:ext cx="1042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@11.5m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2918C4-8FF4-4AFD-9055-701C284AD3C4}"/>
              </a:ext>
            </a:extLst>
          </p:cNvPr>
          <p:cNvSpPr txBox="1"/>
          <p:nvPr/>
        </p:nvSpPr>
        <p:spPr>
          <a:xfrm>
            <a:off x="7052033" y="2576602"/>
            <a:ext cx="19710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@11.5 m possible but very little space between stay-clear region and photon cone</a:t>
            </a:r>
          </a:p>
        </p:txBody>
      </p:sp>
    </p:spTree>
    <p:extLst>
      <p:ext uri="{BB962C8B-B14F-4D97-AF65-F5344CB8AC3E}">
        <p14:creationId xmlns:p14="http://schemas.microsoft.com/office/powerpoint/2010/main" val="2456028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9375F-4513-45CE-A7B3-61F7F2D7D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34ACC-F406-450C-9F68-788258359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893573"/>
          </a:xfrm>
        </p:spPr>
        <p:txBody>
          <a:bodyPr>
            <a:normAutofit/>
          </a:bodyPr>
          <a:lstStyle/>
          <a:p>
            <a:r>
              <a:rPr lang="en-US" dirty="0"/>
              <a:t>Detector below the IR is only constrained by the stay clear region (~50x120mm)</a:t>
            </a:r>
          </a:p>
          <a:p>
            <a:endParaRPr lang="en-US" dirty="0"/>
          </a:p>
          <a:p>
            <a:r>
              <a:rPr lang="en-US" dirty="0"/>
              <a:t>Forward detector has other constrains</a:t>
            </a:r>
          </a:p>
          <a:p>
            <a:pPr lvl="1"/>
            <a:r>
              <a:rPr lang="en-US" dirty="0"/>
              <a:t>Optimal location depends on simulated flux</a:t>
            </a:r>
          </a:p>
          <a:p>
            <a:pPr lvl="1"/>
            <a:r>
              <a:rPr lang="en-US" dirty="0"/>
              <a:t>A position ~7m downstream from the IR can be considered for now as it leaves some margin if the cavity needs to be moved</a:t>
            </a:r>
          </a:p>
          <a:p>
            <a:pPr lvl="1"/>
            <a:r>
              <a:rPr lang="en-US" dirty="0"/>
              <a:t>Detectors after the two magnets (dipole corrector MPSH and octupole LOF) may not be relevant due to the limited space between the stay-clear region and the photon cone passing trough those two magnets.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1143-61E0-4FED-B609-34AC441E07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7E20A-804C-4297-AB0B-9171BA3A3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C0E90-3EDA-4699-BD8F-78E62F1FF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6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04/06/2019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GF-LAL, SPS aspects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6060</TotalTime>
  <Words>247</Words>
  <Application>Microsoft Office PowerPoint</Application>
  <PresentationFormat>On-screen Show (16:9)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Optima</vt:lpstr>
      <vt:lpstr>CERNCorporate16-9</vt:lpstr>
      <vt:lpstr>PowerPoint Presentation</vt:lpstr>
      <vt:lpstr>LSS621 Layout and apertures</vt:lpstr>
      <vt:lpstr>Real space location</vt:lpstr>
      <vt:lpstr>PowerPoint Presentation</vt:lpstr>
      <vt:lpstr>PowerPoint Presentation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78</cp:revision>
  <dcterms:created xsi:type="dcterms:W3CDTF">2012-11-30T11:04:26Z</dcterms:created>
  <dcterms:modified xsi:type="dcterms:W3CDTF">2019-06-04T11:40:43Z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