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3"/>
  </p:notesMasterIdLst>
  <p:sldIdLst>
    <p:sldId id="256" r:id="rId5"/>
    <p:sldId id="257" r:id="rId6"/>
    <p:sldId id="359" r:id="rId7"/>
    <p:sldId id="369" r:id="rId8"/>
    <p:sldId id="372" r:id="rId9"/>
    <p:sldId id="380" r:id="rId10"/>
    <p:sldId id="381" r:id="rId11"/>
    <p:sldId id="280" r:id="rId12"/>
    <p:sldId id="382" r:id="rId13"/>
    <p:sldId id="383" r:id="rId14"/>
    <p:sldId id="384" r:id="rId15"/>
    <p:sldId id="279" r:id="rId16"/>
    <p:sldId id="362" r:id="rId17"/>
    <p:sldId id="366" r:id="rId18"/>
    <p:sldId id="367" r:id="rId19"/>
    <p:sldId id="368" r:id="rId20"/>
    <p:sldId id="371" r:id="rId21"/>
    <p:sldId id="270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2" autoAdjust="0"/>
    <p:restoredTop sz="94660"/>
  </p:normalViewPr>
  <p:slideViewPr>
    <p:cSldViewPr snapToGrid="0" snapToObjects="1">
      <p:cViewPr varScale="1">
        <p:scale>
          <a:sx n="158" d="100"/>
          <a:sy n="158" d="100"/>
        </p:scale>
        <p:origin x="240" y="23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29/01/2019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Gamma Factory meeting, Krakow, Poland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pix.web.cern.ch/technology-chip/timepix3-chip" TargetMode="External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bgi-web.web.cern.ch/bgi-web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54689456-B8F7-9A41-9641-08D523497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/>
          <a:lstStyle/>
          <a:p>
            <a:r>
              <a:rPr lang="en-US" dirty="0"/>
              <a:t>X-ray photon from Camilla’s talk</a:t>
            </a:r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B2414111-7C51-1F4D-84F1-270A1AEDA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8D5993C8-C9DA-2246-9AFE-8F373D6C0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341C36-6F4B-404A-8423-6B96FD0A1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6"/>
            <a:ext cx="8967020" cy="3893573"/>
          </a:xfrm>
        </p:spPr>
        <p:txBody>
          <a:bodyPr/>
          <a:lstStyle/>
          <a:p>
            <a:r>
              <a:rPr lang="en-US" dirty="0"/>
              <a:t>Large photon fluxes of 200-250/mm</a:t>
            </a:r>
            <a:r>
              <a:rPr lang="en-US" baseline="30000" dirty="0"/>
              <a:t>2</a:t>
            </a:r>
          </a:p>
          <a:p>
            <a:endParaRPr lang="en-US" dirty="0"/>
          </a:p>
          <a:p>
            <a:r>
              <a:rPr lang="en-US" dirty="0"/>
              <a:t>Question is more on the detector technology choice ?</a:t>
            </a:r>
          </a:p>
          <a:p>
            <a:pPr lvl="1"/>
            <a:r>
              <a:rPr lang="en-US" dirty="0"/>
              <a:t>Semiconductor vs Scintillator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Performance vs Simplicity/Robustness/Cost</a:t>
            </a:r>
          </a:p>
          <a:p>
            <a:pPr lvl="2"/>
            <a:r>
              <a:rPr lang="en-US" sz="1200" dirty="0"/>
              <a:t>Semiconductor can provide some energy resolution, is it required for the </a:t>
            </a:r>
            <a:r>
              <a:rPr lang="en-US" sz="1200" dirty="0" err="1"/>
              <a:t>PoP</a:t>
            </a:r>
            <a:r>
              <a:rPr lang="en-US" sz="1200" dirty="0"/>
              <a:t> ?</a:t>
            </a:r>
          </a:p>
          <a:p>
            <a:pPr lvl="2"/>
            <a:r>
              <a:rPr lang="en-US" sz="1200" dirty="0"/>
              <a:t>Semiconductor are great candidate for an outside vacuum detection system (not possible on SPS)</a:t>
            </a:r>
          </a:p>
          <a:p>
            <a:pPr lvl="2"/>
            <a:endParaRPr lang="en-US" sz="1200" dirty="0"/>
          </a:p>
          <a:p>
            <a:pPr lvl="2"/>
            <a:r>
              <a:rPr lang="en-US" sz="1200" dirty="0"/>
              <a:t>Scintillating screen or scintillator coupled to PMT could work</a:t>
            </a:r>
            <a:endParaRPr lang="en-US" sz="800" dirty="0"/>
          </a:p>
          <a:p>
            <a:pPr marL="36576" indent="0">
              <a:buNone/>
            </a:pPr>
            <a:endParaRPr lang="en-US" sz="800" dirty="0"/>
          </a:p>
          <a:p>
            <a:pPr lvl="2"/>
            <a:endParaRPr lang="en-US" sz="12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081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54689456-B8F7-9A41-9641-08D523497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/>
          <a:lstStyle/>
          <a:p>
            <a:r>
              <a:rPr lang="en-US" dirty="0"/>
              <a:t>X-ray photon from Camilla’s talk</a:t>
            </a:r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B2414111-7C51-1F4D-84F1-270A1AEDA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8D5993C8-C9DA-2246-9AFE-8F373D6C0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341C36-6F4B-404A-8423-6B96FD0A1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6"/>
            <a:ext cx="8967020" cy="3893573"/>
          </a:xfrm>
        </p:spPr>
        <p:txBody>
          <a:bodyPr/>
          <a:lstStyle/>
          <a:p>
            <a:r>
              <a:rPr lang="en-US" dirty="0"/>
              <a:t>Simple scintillator design can be done with very limited resources</a:t>
            </a:r>
          </a:p>
          <a:p>
            <a:r>
              <a:rPr lang="en-US" dirty="0"/>
              <a:t>Refurbishing a CERN BTV system (screen + camera)</a:t>
            </a:r>
          </a:p>
          <a:p>
            <a:pPr lvl="1"/>
            <a:r>
              <a:rPr lang="en-US" dirty="0"/>
              <a:t>BTV can have a replacement chamber</a:t>
            </a:r>
          </a:p>
          <a:p>
            <a:pPr lvl="1"/>
            <a:r>
              <a:rPr lang="en-US" dirty="0"/>
              <a:t>It comes with CERN standard control and acquisition system</a:t>
            </a:r>
          </a:p>
          <a:p>
            <a:pPr lvl="1"/>
            <a:r>
              <a:rPr lang="en-US" dirty="0"/>
              <a:t>Normal scintillating/OTR screen to be replaced by an adequate ring scintillator screen (several option for the screen material and easy to change the screen shape if needed)</a:t>
            </a:r>
          </a:p>
          <a:p>
            <a:pPr lvl="1"/>
            <a:r>
              <a:rPr lang="en-US" dirty="0"/>
              <a:t>Would need some mechanical design/integration but no real development (possibly reusing existing equipment ?)</a:t>
            </a:r>
          </a:p>
        </p:txBody>
      </p:sp>
      <p:pic>
        <p:nvPicPr>
          <p:cNvPr id="7" name="Picture 2" descr="\\cern.ch\dfs\Departments\AB\Projects\Datatlefevre\Diagnostic_study\Project\CTF3\Devices\OTR_Linac\Component\Tank\Design_2007\mtv4.jpg">
            <a:extLst>
              <a:ext uri="{FF2B5EF4-FFF2-40B4-BE49-F238E27FC236}">
                <a16:creationId xmlns:a16="http://schemas.microsoft.com/office/drawing/2014/main" id="{F72AC643-203B-DD4E-99EB-C889B924D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100" y="2717323"/>
            <a:ext cx="2179252" cy="155936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296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E857B-7DFD-40A5-BB92-E9156A7D6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1EE1F-0CFE-4CD5-A30E-E0413569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90" y="495546"/>
            <a:ext cx="9055510" cy="3893573"/>
          </a:xfrm>
        </p:spPr>
        <p:txBody>
          <a:bodyPr>
            <a:normAutofit/>
          </a:bodyPr>
          <a:lstStyle/>
          <a:p>
            <a:r>
              <a:rPr lang="en-US" sz="2400" dirty="0"/>
              <a:t>Keep two BPMs in the laser cavity</a:t>
            </a:r>
          </a:p>
          <a:p>
            <a:endParaRPr lang="en-US" sz="2400" dirty="0"/>
          </a:p>
          <a:p>
            <a:r>
              <a:rPr lang="en-US" sz="2400" dirty="0"/>
              <a:t>Do not count on visible photons detection system in the laser cavity</a:t>
            </a:r>
          </a:p>
          <a:p>
            <a:pPr marL="36576" indent="0">
              <a:buNone/>
            </a:pPr>
            <a:endParaRPr lang="en-US" sz="2400" dirty="0"/>
          </a:p>
          <a:p>
            <a:r>
              <a:rPr lang="en-US" sz="2400" dirty="0"/>
              <a:t>Looking for the most pragmatic approach and simpler design of scintillating screen reusing on a BTV system</a:t>
            </a:r>
          </a:p>
          <a:p>
            <a:endParaRPr lang="en-US" sz="2400" dirty="0"/>
          </a:p>
          <a:p>
            <a:r>
              <a:rPr lang="en-US" sz="2400" dirty="0"/>
              <a:t>If more resource/manpower is found, we could do better !!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3CF3C-6B2B-484A-A3ED-1B8F0A895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EFAEBF7-B219-4048-BEF8-0ECC78C042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9A8A931B-E765-2246-AF43-E63C35208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3337793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diagnostics for GF-OP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Measuring longitudinal beam cooling</a:t>
            </a:r>
          </a:p>
          <a:p>
            <a:pPr lvl="1"/>
            <a:r>
              <a:rPr lang="en-US" dirty="0"/>
              <a:t>Several monitors available in SPS with sub-ns resolution (BQM, WCT or HT-monitor)</a:t>
            </a:r>
          </a:p>
          <a:p>
            <a:pPr lvl="2"/>
            <a:r>
              <a:rPr lang="en-US" sz="1400" dirty="0"/>
              <a:t>Bandwidth up to 3GHz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Bunch-by-bunch, turn-by-turn longitudinal beam profile possible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Need to check if the current read-out system is adequate for our need - how many measurements per second are needed ?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FFE75F-3A89-2044-9130-B512587EB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560" y="2632013"/>
            <a:ext cx="2072409" cy="1382835"/>
          </a:xfrm>
          <a:prstGeom prst="rect">
            <a:avLst/>
          </a:prstGeom>
        </p:spPr>
      </p:pic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4F358B17-631F-3047-8E4C-E1176BE36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A49915-0C55-1D47-96BD-57AE428ED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2954305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diagnostics for GF-OP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Measuring transverse beam size</a:t>
            </a:r>
          </a:p>
          <a:p>
            <a:pPr lvl="1"/>
            <a:r>
              <a:rPr lang="en-US" dirty="0"/>
              <a:t>Not enough SR for ions for BSRT</a:t>
            </a:r>
          </a:p>
          <a:p>
            <a:pPr lvl="1"/>
            <a:r>
              <a:rPr lang="en-US" dirty="0"/>
              <a:t>Wire scanner – risk of stripping ?</a:t>
            </a:r>
          </a:p>
          <a:p>
            <a:pPr lvl="1"/>
            <a:r>
              <a:rPr lang="en-US" dirty="0"/>
              <a:t>Beam gas ionization profile monitor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BBB82A-05D0-6349-A3DD-1F5B2244CE52}"/>
              </a:ext>
            </a:extLst>
          </p:cNvPr>
          <p:cNvSpPr txBox="1">
            <a:spLocks/>
          </p:cNvSpPr>
          <p:nvPr/>
        </p:nvSpPr>
        <p:spPr>
          <a:xfrm>
            <a:off x="1828364" y="3471720"/>
            <a:ext cx="6150160" cy="92850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Very clean profile after background subtraction</a:t>
            </a:r>
          </a:p>
          <a:p>
            <a:r>
              <a:rPr lang="en-US" sz="1400" dirty="0"/>
              <a:t>Smallest intensity that can be detected in a single cycle  = ~10e10 p</a:t>
            </a:r>
          </a:p>
          <a:p>
            <a:r>
              <a:rPr lang="en-US" sz="1400" dirty="0"/>
              <a:t>Open questions and future investigations</a:t>
            </a:r>
          </a:p>
          <a:p>
            <a:pPr lvl="1"/>
            <a:r>
              <a:rPr lang="en-US" sz="1000" dirty="0"/>
              <a:t>Do we need gas injections ? Sensitivity with single ion bunches 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D5302-453C-C648-ACFD-BE734AE88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099" y="1841939"/>
            <a:ext cx="1924112" cy="15530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F6CE5E-866F-334F-9D16-9FADEBC25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171"/>
          <a:stretch/>
        </p:blipFill>
        <p:spPr>
          <a:xfrm>
            <a:off x="4761887" y="1604660"/>
            <a:ext cx="2332449" cy="16779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6D8673A-692B-DB4E-8F7C-11ADD9FA85E1}"/>
              </a:ext>
            </a:extLst>
          </p:cNvPr>
          <p:cNvSpPr/>
          <p:nvPr/>
        </p:nvSpPr>
        <p:spPr>
          <a:xfrm>
            <a:off x="5102935" y="1879822"/>
            <a:ext cx="9428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Raw data</a:t>
            </a:r>
          </a:p>
          <a:p>
            <a:endParaRPr lang="en-US" sz="1050" dirty="0">
              <a:solidFill>
                <a:schemeClr val="accent1"/>
              </a:solidFill>
            </a:endParaRPr>
          </a:p>
          <a:p>
            <a:r>
              <a:rPr lang="en-US" sz="1050" dirty="0">
                <a:solidFill>
                  <a:srgbClr val="0000FF"/>
                </a:solidFill>
              </a:rPr>
              <a:t>Background </a:t>
            </a:r>
          </a:p>
          <a:p>
            <a:r>
              <a:rPr lang="en-US" sz="1050" dirty="0">
                <a:solidFill>
                  <a:srgbClr val="0000FF"/>
                </a:solidFill>
              </a:rPr>
              <a:t>subtracted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57C59F82-03E2-3E48-B364-C74B83765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F1D4A4EE-684B-9E42-827E-3E01A7E1C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227485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on SPS using Pixel detector – Timepix3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410BE5-95F2-BD49-A794-A428099B8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68" y="1827408"/>
            <a:ext cx="4348976" cy="24462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45FE5B4-5FF7-EC43-95D6-3267230D0654}"/>
              </a:ext>
            </a:extLst>
          </p:cNvPr>
          <p:cNvSpPr/>
          <p:nvPr/>
        </p:nvSpPr>
        <p:spPr>
          <a:xfrm>
            <a:off x="1247679" y="988979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https://medipix.web.cern.ch/technology-chip/timepix3-chip</a:t>
            </a:r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DC2434-AD0E-2646-998A-5057E3BC7BC5}"/>
              </a:ext>
            </a:extLst>
          </p:cNvPr>
          <p:cNvSpPr/>
          <p:nvPr/>
        </p:nvSpPr>
        <p:spPr>
          <a:xfrm>
            <a:off x="1247679" y="1342664"/>
            <a:ext cx="3813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http://bgi-web.web.cern.ch/bgi-web/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B2D783-ACA2-A447-A02B-3DBD5E7413EE}"/>
              </a:ext>
            </a:extLst>
          </p:cNvPr>
          <p:cNvSpPr txBox="1"/>
          <p:nvPr/>
        </p:nvSpPr>
        <p:spPr>
          <a:xfrm>
            <a:off x="5257800" y="2442332"/>
            <a:ext cx="37586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CMOS : 256x256 pixels (55umx55um)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Rad-hard read-out electronic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Operational on PS since 2017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0A10EFB9-A830-0847-B040-036138160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/>
          <a:lstStyle/>
          <a:p>
            <a:r>
              <a:rPr lang="en-US" dirty="0"/>
              <a:t>X-ray photon Diagnostics for GF-OP</a:t>
            </a:r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981641B8-3DAB-B043-8552-817D83D3AD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D8735F92-031B-F749-B950-3EA065CC9D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1477811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on SPS using Pixel detector – Timepix3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A773C0-FD20-504A-A38C-42E67EEEB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362480" y="764174"/>
            <a:ext cx="2606308" cy="40423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97CC9D-64A1-174B-ADB0-4743E9988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83448" y="638926"/>
            <a:ext cx="2766062" cy="4133073"/>
          </a:xfrm>
          <a:prstGeom prst="rect">
            <a:avLst/>
          </a:prstGeom>
        </p:spPr>
      </p:pic>
      <p:sp>
        <p:nvSpPr>
          <p:cNvPr id="16" name="Title 6">
            <a:extLst>
              <a:ext uri="{FF2B5EF4-FFF2-40B4-BE49-F238E27FC236}">
                <a16:creationId xmlns:a16="http://schemas.microsoft.com/office/drawing/2014/main" id="{F04C0EC1-C2FA-EC47-AD62-8DA9AA503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/>
          <a:lstStyle/>
          <a:p>
            <a:r>
              <a:rPr lang="en-US" dirty="0"/>
              <a:t>X-ray photon Diagnostics for GF-OP</a:t>
            </a:r>
            <a:endParaRPr lang="en-GB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086158DD-E83F-3E4F-8211-7591406CD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39497C1-F11C-9644-ADF5-BAB4D6B87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784195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diagnostics for GF-OP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8490" y="495546"/>
            <a:ext cx="8967020" cy="3893573"/>
          </a:xfrm>
        </p:spPr>
        <p:txBody>
          <a:bodyPr/>
          <a:lstStyle/>
          <a:p>
            <a:r>
              <a:rPr lang="en-US" dirty="0"/>
              <a:t>X-ray detection system using lead loaded plastic scintillator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9" name="Rectangle 3">
            <a:extLst>
              <a:ext uri="{FF2B5EF4-FFF2-40B4-BE49-F238E27FC236}">
                <a16:creationId xmlns:a16="http://schemas.microsoft.com/office/drawing/2014/main" id="{88187D00-6898-FC48-ADA7-FE1667B6A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5316" y="3515326"/>
            <a:ext cx="470702" cy="753442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000"/>
          </a:p>
        </p:txBody>
      </p:sp>
      <p:grpSp>
        <p:nvGrpSpPr>
          <p:cNvPr id="70" name="Group 4">
            <a:extLst>
              <a:ext uri="{FF2B5EF4-FFF2-40B4-BE49-F238E27FC236}">
                <a16:creationId xmlns:a16="http://schemas.microsoft.com/office/drawing/2014/main" id="{899D9694-A535-A347-A251-0710EA9E5E7D}"/>
              </a:ext>
            </a:extLst>
          </p:cNvPr>
          <p:cNvGrpSpPr>
            <a:grpSpLocks/>
          </p:cNvGrpSpPr>
          <p:nvPr/>
        </p:nvGrpSpPr>
        <p:grpSpPr bwMode="auto">
          <a:xfrm>
            <a:off x="1428946" y="1049514"/>
            <a:ext cx="933254" cy="2420148"/>
            <a:chOff x="4630" y="1048"/>
            <a:chExt cx="784" cy="1960"/>
          </a:xfrm>
        </p:grpSpPr>
        <p:sp>
          <p:nvSpPr>
            <p:cNvPr id="71" name="Rectangle 5">
              <a:extLst>
                <a:ext uri="{FF2B5EF4-FFF2-40B4-BE49-F238E27FC236}">
                  <a16:creationId xmlns:a16="http://schemas.microsoft.com/office/drawing/2014/main" id="{6CCE4F92-248F-214B-8E7D-45BD8B9BF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7" y="2763"/>
              <a:ext cx="487" cy="2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72" name="Rectangle 6">
              <a:extLst>
                <a:ext uri="{FF2B5EF4-FFF2-40B4-BE49-F238E27FC236}">
                  <a16:creationId xmlns:a16="http://schemas.microsoft.com/office/drawing/2014/main" id="{30756B80-9514-A24C-B4E6-DB51B2277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0" y="1048"/>
              <a:ext cx="784" cy="112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en-US" altLang="en-US" sz="1000" dirty="0"/>
                <a:t>PMT</a:t>
              </a:r>
            </a:p>
          </p:txBody>
        </p:sp>
        <p:grpSp>
          <p:nvGrpSpPr>
            <p:cNvPr id="73" name="Group 7">
              <a:extLst>
                <a:ext uri="{FF2B5EF4-FFF2-40B4-BE49-F238E27FC236}">
                  <a16:creationId xmlns:a16="http://schemas.microsoft.com/office/drawing/2014/main" id="{0A93EFAF-5F6A-FB42-9290-26F8865C65A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630" y="2322"/>
              <a:ext cx="784" cy="98"/>
              <a:chOff x="768" y="2880"/>
              <a:chExt cx="768" cy="96"/>
            </a:xfrm>
          </p:grpSpPr>
          <p:sp>
            <p:nvSpPr>
              <p:cNvPr id="109" name="Rectangle 8">
                <a:extLst>
                  <a:ext uri="{FF2B5EF4-FFF2-40B4-BE49-F238E27FC236}">
                    <a16:creationId xmlns:a16="http://schemas.microsoft.com/office/drawing/2014/main" id="{D095F2A9-5702-6948-A3CE-202452FD9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2880"/>
                <a:ext cx="768" cy="4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10" name="Rectangle 9">
                <a:extLst>
                  <a:ext uri="{FF2B5EF4-FFF2-40B4-BE49-F238E27FC236}">
                    <a16:creationId xmlns:a16="http://schemas.microsoft.com/office/drawing/2014/main" id="{B52418BB-EB19-104C-8E2C-F173DECCB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2928"/>
                <a:ext cx="768" cy="4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</p:grpSp>
        <p:grpSp>
          <p:nvGrpSpPr>
            <p:cNvPr id="74" name="Group 10">
              <a:extLst>
                <a:ext uri="{FF2B5EF4-FFF2-40B4-BE49-F238E27FC236}">
                  <a16:creationId xmlns:a16="http://schemas.microsoft.com/office/drawing/2014/main" id="{49D297D7-D0D4-044A-B9C7-D6B0745C31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30" y="2665"/>
              <a:ext cx="784" cy="98"/>
              <a:chOff x="768" y="2880"/>
              <a:chExt cx="768" cy="96"/>
            </a:xfrm>
          </p:grpSpPr>
          <p:sp>
            <p:nvSpPr>
              <p:cNvPr id="107" name="Rectangle 11">
                <a:extLst>
                  <a:ext uri="{FF2B5EF4-FFF2-40B4-BE49-F238E27FC236}">
                    <a16:creationId xmlns:a16="http://schemas.microsoft.com/office/drawing/2014/main" id="{13EBD1FE-9EAB-474D-AA7D-AD16C3668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2880"/>
                <a:ext cx="768" cy="4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8" name="Rectangle 12">
                <a:extLst>
                  <a:ext uri="{FF2B5EF4-FFF2-40B4-BE49-F238E27FC236}">
                    <a16:creationId xmlns:a16="http://schemas.microsoft.com/office/drawing/2014/main" id="{60225CD0-3B66-504A-B212-5C8FF808D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2928"/>
                <a:ext cx="768" cy="4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</p:grpSp>
        <p:sp>
          <p:nvSpPr>
            <p:cNvPr id="75" name="Rectangle 13">
              <a:extLst>
                <a:ext uri="{FF2B5EF4-FFF2-40B4-BE49-F238E27FC236}">
                  <a16:creationId xmlns:a16="http://schemas.microsoft.com/office/drawing/2014/main" id="{ED6A152A-56F5-0F46-9B2A-D9661CD44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7" y="2126"/>
              <a:ext cx="369" cy="88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76" name="Rectangle 14">
              <a:extLst>
                <a:ext uri="{FF2B5EF4-FFF2-40B4-BE49-F238E27FC236}">
                  <a16:creationId xmlns:a16="http://schemas.microsoft.com/office/drawing/2014/main" id="{20130909-25F6-774B-A8CF-D1245DAF9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0" y="2959"/>
              <a:ext cx="323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grpSp>
          <p:nvGrpSpPr>
            <p:cNvPr id="77" name="Group 15">
              <a:extLst>
                <a:ext uri="{FF2B5EF4-FFF2-40B4-BE49-F238E27FC236}">
                  <a16:creationId xmlns:a16="http://schemas.microsoft.com/office/drawing/2014/main" id="{3332C39E-88AB-9E45-AFC8-42BACDAAD065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 flipH="1">
              <a:off x="5245" y="2497"/>
              <a:ext cx="245" cy="92"/>
              <a:chOff x="576" y="3024"/>
              <a:chExt cx="2304" cy="336"/>
            </a:xfrm>
          </p:grpSpPr>
          <p:sp>
            <p:nvSpPr>
              <p:cNvPr id="95" name="Line 16">
                <a:extLst>
                  <a:ext uri="{FF2B5EF4-FFF2-40B4-BE49-F238E27FC236}">
                    <a16:creationId xmlns:a16="http://schemas.microsoft.com/office/drawing/2014/main" id="{2DFF26DB-33A2-964D-83CD-47981A66B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6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6" name="Line 17">
                <a:extLst>
                  <a:ext uri="{FF2B5EF4-FFF2-40B4-BE49-F238E27FC236}">
                    <a16:creationId xmlns:a16="http://schemas.microsoft.com/office/drawing/2014/main" id="{EA8C2331-76C7-A942-AE3B-F3B7184243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0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7" name="Line 18">
                <a:extLst>
                  <a:ext uri="{FF2B5EF4-FFF2-40B4-BE49-F238E27FC236}">
                    <a16:creationId xmlns:a16="http://schemas.microsoft.com/office/drawing/2014/main" id="{E7FE3B55-CF0C-8B4C-BB14-D52AB053C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44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8" name="Line 19">
                <a:extLst>
                  <a:ext uri="{FF2B5EF4-FFF2-40B4-BE49-F238E27FC236}">
                    <a16:creationId xmlns:a16="http://schemas.microsoft.com/office/drawing/2014/main" id="{14C0306D-9CFB-0744-8A4E-420AFEB1D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9" name="Line 20">
                <a:extLst>
                  <a:ext uri="{FF2B5EF4-FFF2-40B4-BE49-F238E27FC236}">
                    <a16:creationId xmlns:a16="http://schemas.microsoft.com/office/drawing/2014/main" id="{0906DC8C-B028-2442-8C3D-38AA1C65AB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12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0" name="Line 21">
                <a:extLst>
                  <a:ext uri="{FF2B5EF4-FFF2-40B4-BE49-F238E27FC236}">
                    <a16:creationId xmlns:a16="http://schemas.microsoft.com/office/drawing/2014/main" id="{C0FAFD0A-CC47-7A45-A786-1E8C6CEAB2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96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1" name="Line 22">
                <a:extLst>
                  <a:ext uri="{FF2B5EF4-FFF2-40B4-BE49-F238E27FC236}">
                    <a16:creationId xmlns:a16="http://schemas.microsoft.com/office/drawing/2014/main" id="{768619CF-795F-044C-B4E5-92BB07226B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68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2" name="Line 23">
                <a:extLst>
                  <a:ext uri="{FF2B5EF4-FFF2-40B4-BE49-F238E27FC236}">
                    <a16:creationId xmlns:a16="http://schemas.microsoft.com/office/drawing/2014/main" id="{E348DE06-A626-4B44-9E23-30859842F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52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3" name="Line 24">
                <a:extLst>
                  <a:ext uri="{FF2B5EF4-FFF2-40B4-BE49-F238E27FC236}">
                    <a16:creationId xmlns:a16="http://schemas.microsoft.com/office/drawing/2014/main" id="{D3ADFA1F-AE53-6246-B860-D38C7B2B68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304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4" name="Line 25">
                <a:extLst>
                  <a:ext uri="{FF2B5EF4-FFF2-40B4-BE49-F238E27FC236}">
                    <a16:creationId xmlns:a16="http://schemas.microsoft.com/office/drawing/2014/main" id="{45D011B2-1890-0349-B183-81FEB63F44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20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5" name="Line 26">
                <a:extLst>
                  <a:ext uri="{FF2B5EF4-FFF2-40B4-BE49-F238E27FC236}">
                    <a16:creationId xmlns:a16="http://schemas.microsoft.com/office/drawing/2014/main" id="{B013414B-9AB9-FE42-8635-5333564DA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536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106" name="Line 27">
                <a:extLst>
                  <a:ext uri="{FF2B5EF4-FFF2-40B4-BE49-F238E27FC236}">
                    <a16:creationId xmlns:a16="http://schemas.microsoft.com/office/drawing/2014/main" id="{334A2AC9-8810-B04F-AC0F-06585EBB87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688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</p:grpSp>
        <p:grpSp>
          <p:nvGrpSpPr>
            <p:cNvPr id="78" name="Group 28">
              <a:extLst>
                <a:ext uri="{FF2B5EF4-FFF2-40B4-BE49-F238E27FC236}">
                  <a16:creationId xmlns:a16="http://schemas.microsoft.com/office/drawing/2014/main" id="{9F27B1B2-89EB-3C43-A537-6F2F3192C97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4584" y="2497"/>
              <a:ext cx="245" cy="92"/>
              <a:chOff x="576" y="3024"/>
              <a:chExt cx="2304" cy="336"/>
            </a:xfrm>
          </p:grpSpPr>
          <p:sp>
            <p:nvSpPr>
              <p:cNvPr id="83" name="Line 29">
                <a:extLst>
                  <a:ext uri="{FF2B5EF4-FFF2-40B4-BE49-F238E27FC236}">
                    <a16:creationId xmlns:a16="http://schemas.microsoft.com/office/drawing/2014/main" id="{B4DF99A9-50FF-1E42-9A9F-3AB42F0AFB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6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4" name="Line 30">
                <a:extLst>
                  <a:ext uri="{FF2B5EF4-FFF2-40B4-BE49-F238E27FC236}">
                    <a16:creationId xmlns:a16="http://schemas.microsoft.com/office/drawing/2014/main" id="{D4FA1392-41D7-234A-AE45-BF4E109DC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0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5" name="Line 31">
                <a:extLst>
                  <a:ext uri="{FF2B5EF4-FFF2-40B4-BE49-F238E27FC236}">
                    <a16:creationId xmlns:a16="http://schemas.microsoft.com/office/drawing/2014/main" id="{40F6E703-3134-074C-8861-3C01B47C4D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44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6" name="Line 32">
                <a:extLst>
                  <a:ext uri="{FF2B5EF4-FFF2-40B4-BE49-F238E27FC236}">
                    <a16:creationId xmlns:a16="http://schemas.microsoft.com/office/drawing/2014/main" id="{287D1570-63ED-3D4E-A419-6641D0F46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28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7" name="Line 33">
                <a:extLst>
                  <a:ext uri="{FF2B5EF4-FFF2-40B4-BE49-F238E27FC236}">
                    <a16:creationId xmlns:a16="http://schemas.microsoft.com/office/drawing/2014/main" id="{8204A644-7F91-8344-8420-21D980260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12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8" name="Line 34">
                <a:extLst>
                  <a:ext uri="{FF2B5EF4-FFF2-40B4-BE49-F238E27FC236}">
                    <a16:creationId xmlns:a16="http://schemas.microsoft.com/office/drawing/2014/main" id="{7B411789-FA19-F641-BE3C-AAB39C100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96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9" name="Line 35">
                <a:extLst>
                  <a:ext uri="{FF2B5EF4-FFF2-40B4-BE49-F238E27FC236}">
                    <a16:creationId xmlns:a16="http://schemas.microsoft.com/office/drawing/2014/main" id="{B1F5B09E-CF0E-4440-942D-99A1DDF94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68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0" name="Line 36">
                <a:extLst>
                  <a:ext uri="{FF2B5EF4-FFF2-40B4-BE49-F238E27FC236}">
                    <a16:creationId xmlns:a16="http://schemas.microsoft.com/office/drawing/2014/main" id="{9F6BFCB4-07BE-C64E-97CA-7462548BB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152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1" name="Line 37">
                <a:extLst>
                  <a:ext uri="{FF2B5EF4-FFF2-40B4-BE49-F238E27FC236}">
                    <a16:creationId xmlns:a16="http://schemas.microsoft.com/office/drawing/2014/main" id="{3C4AC500-8004-4241-9237-1A3EF963F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304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2" name="Line 38">
                <a:extLst>
                  <a:ext uri="{FF2B5EF4-FFF2-40B4-BE49-F238E27FC236}">
                    <a16:creationId xmlns:a16="http://schemas.microsoft.com/office/drawing/2014/main" id="{CB2AD4E8-CDC1-2848-A28C-D4A092C034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920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3" name="Line 39">
                <a:extLst>
                  <a:ext uri="{FF2B5EF4-FFF2-40B4-BE49-F238E27FC236}">
                    <a16:creationId xmlns:a16="http://schemas.microsoft.com/office/drawing/2014/main" id="{77B2F198-559B-7545-A83A-57AF5D1AA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536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94" name="Line 40">
                <a:extLst>
                  <a:ext uri="{FF2B5EF4-FFF2-40B4-BE49-F238E27FC236}">
                    <a16:creationId xmlns:a16="http://schemas.microsoft.com/office/drawing/2014/main" id="{CAE81B3A-3F31-814A-A5D0-2D0BCCBEB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688" y="3024"/>
                <a:ext cx="192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</p:grpSp>
        <p:grpSp>
          <p:nvGrpSpPr>
            <p:cNvPr id="79" name="Group 41">
              <a:extLst>
                <a:ext uri="{FF2B5EF4-FFF2-40B4-BE49-F238E27FC236}">
                  <a16:creationId xmlns:a16="http://schemas.microsoft.com/office/drawing/2014/main" id="{6FD8C5F1-02A5-2246-A54D-D91EC1F05DFF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630" y="2077"/>
              <a:ext cx="784" cy="98"/>
              <a:chOff x="768" y="2880"/>
              <a:chExt cx="768" cy="96"/>
            </a:xfrm>
          </p:grpSpPr>
          <p:sp>
            <p:nvSpPr>
              <p:cNvPr id="81" name="Rectangle 42">
                <a:extLst>
                  <a:ext uri="{FF2B5EF4-FFF2-40B4-BE49-F238E27FC236}">
                    <a16:creationId xmlns:a16="http://schemas.microsoft.com/office/drawing/2014/main" id="{2A70FB9D-8D24-E546-8504-4DB7C43B4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2880"/>
                <a:ext cx="768" cy="4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  <p:sp>
            <p:nvSpPr>
              <p:cNvPr id="82" name="Rectangle 43">
                <a:extLst>
                  <a:ext uri="{FF2B5EF4-FFF2-40B4-BE49-F238E27FC236}">
                    <a16:creationId xmlns:a16="http://schemas.microsoft.com/office/drawing/2014/main" id="{F04FE846-6B95-484F-9163-E1FCECAF5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2928"/>
                <a:ext cx="768" cy="4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00"/>
              </a:p>
            </p:txBody>
          </p:sp>
        </p:grpSp>
        <p:sp>
          <p:nvSpPr>
            <p:cNvPr id="80" name="Rectangle 44">
              <a:extLst>
                <a:ext uri="{FF2B5EF4-FFF2-40B4-BE49-F238E27FC236}">
                  <a16:creationId xmlns:a16="http://schemas.microsoft.com/office/drawing/2014/main" id="{5E175A34-8923-5A41-B22B-B2A19953B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0" y="2077"/>
              <a:ext cx="323" cy="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70C5357-D520-7F47-8AE1-D7F1D9D7992B}"/>
              </a:ext>
            </a:extLst>
          </p:cNvPr>
          <p:cNvGrpSpPr/>
          <p:nvPr/>
        </p:nvGrpSpPr>
        <p:grpSpPr>
          <a:xfrm>
            <a:off x="906132" y="3541871"/>
            <a:ext cx="635968" cy="707886"/>
            <a:chOff x="305049" y="3503646"/>
            <a:chExt cx="635968" cy="707886"/>
          </a:xfrm>
        </p:grpSpPr>
        <p:sp>
          <p:nvSpPr>
            <p:cNvPr id="111" name="Freeform 53">
              <a:extLst>
                <a:ext uri="{FF2B5EF4-FFF2-40B4-BE49-F238E27FC236}">
                  <a16:creationId xmlns:a16="http://schemas.microsoft.com/office/drawing/2014/main" id="{E0831D89-5303-A94C-8175-21D6291B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907" y="3749867"/>
              <a:ext cx="466627" cy="242963"/>
            </a:xfrm>
            <a:custGeom>
              <a:avLst/>
              <a:gdLst>
                <a:gd name="T0" fmla="*/ 0 w 816"/>
                <a:gd name="T1" fmla="*/ 192 h 192"/>
                <a:gd name="T2" fmla="*/ 96 w 816"/>
                <a:gd name="T3" fmla="*/ 0 h 192"/>
                <a:gd name="T4" fmla="*/ 192 w 816"/>
                <a:gd name="T5" fmla="*/ 192 h 192"/>
                <a:gd name="T6" fmla="*/ 288 w 816"/>
                <a:gd name="T7" fmla="*/ 0 h 192"/>
                <a:gd name="T8" fmla="*/ 384 w 816"/>
                <a:gd name="T9" fmla="*/ 192 h 192"/>
                <a:gd name="T10" fmla="*/ 432 w 816"/>
                <a:gd name="T11" fmla="*/ 0 h 192"/>
                <a:gd name="T12" fmla="*/ 528 w 816"/>
                <a:gd name="T13" fmla="*/ 192 h 192"/>
                <a:gd name="T14" fmla="*/ 576 w 816"/>
                <a:gd name="T15" fmla="*/ 0 h 192"/>
                <a:gd name="T16" fmla="*/ 624 w 816"/>
                <a:gd name="T17" fmla="*/ 96 h 192"/>
                <a:gd name="T18" fmla="*/ 816 w 816"/>
                <a:gd name="T19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6" h="192">
                  <a:moveTo>
                    <a:pt x="0" y="192"/>
                  </a:moveTo>
                  <a:lnTo>
                    <a:pt x="96" y="0"/>
                  </a:lnTo>
                  <a:lnTo>
                    <a:pt x="192" y="192"/>
                  </a:lnTo>
                  <a:lnTo>
                    <a:pt x="288" y="0"/>
                  </a:lnTo>
                  <a:lnTo>
                    <a:pt x="384" y="192"/>
                  </a:lnTo>
                  <a:lnTo>
                    <a:pt x="432" y="0"/>
                  </a:lnTo>
                  <a:lnTo>
                    <a:pt x="528" y="192"/>
                  </a:lnTo>
                  <a:lnTo>
                    <a:pt x="576" y="0"/>
                  </a:lnTo>
                  <a:lnTo>
                    <a:pt x="624" y="96"/>
                  </a:lnTo>
                  <a:lnTo>
                    <a:pt x="816" y="96"/>
                  </a:lnTo>
                </a:path>
              </a:pathLst>
            </a:custGeom>
            <a:noFill/>
            <a:ln w="9525">
              <a:solidFill>
                <a:srgbClr val="9966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dirty="0"/>
            </a:p>
          </p:txBody>
        </p:sp>
        <p:sp>
          <p:nvSpPr>
            <p:cNvPr id="112" name="Rectangle 54">
              <a:extLst>
                <a:ext uri="{FF2B5EF4-FFF2-40B4-BE49-F238E27FC236}">
                  <a16:creationId xmlns:a16="http://schemas.microsoft.com/office/drawing/2014/main" id="{90E1FB02-B463-F04A-B92E-E600FE358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" y="3503646"/>
              <a:ext cx="635968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000" dirty="0">
                  <a:solidFill>
                    <a:srgbClr val="996633"/>
                  </a:solidFill>
                  <a:cs typeface="Times New Roman" panose="02020603050405020304" pitchFamily="18" charset="0"/>
                </a:rPr>
                <a:t>X-ray</a:t>
              </a:r>
            </a:p>
            <a:p>
              <a:endParaRPr lang="en-US" altLang="en-US" sz="1000" dirty="0">
                <a:solidFill>
                  <a:srgbClr val="996633"/>
                </a:solidFill>
                <a:cs typeface="Times New Roman" panose="02020603050405020304" pitchFamily="18" charset="0"/>
              </a:endParaRPr>
            </a:p>
            <a:p>
              <a:endParaRPr lang="en-US" altLang="en-US" sz="1000" dirty="0">
                <a:solidFill>
                  <a:srgbClr val="996633"/>
                </a:solidFill>
                <a:cs typeface="Times New Roman" panose="02020603050405020304" pitchFamily="18" charset="0"/>
              </a:endParaRPr>
            </a:p>
            <a:p>
              <a:r>
                <a:rPr lang="en-US" altLang="en-US" sz="1000" dirty="0">
                  <a:solidFill>
                    <a:srgbClr val="996633"/>
                  </a:solidFill>
                  <a:cs typeface="Times New Roman" panose="02020603050405020304" pitchFamily="18" charset="0"/>
                </a:rPr>
                <a:t>22keV</a:t>
              </a:r>
            </a:p>
          </p:txBody>
        </p:sp>
      </p:grpSp>
      <p:sp>
        <p:nvSpPr>
          <p:cNvPr id="113" name="Freeform 56">
            <a:extLst>
              <a:ext uri="{FF2B5EF4-FFF2-40B4-BE49-F238E27FC236}">
                <a16:creationId xmlns:a16="http://schemas.microsoft.com/office/drawing/2014/main" id="{DF2484A2-16F8-234D-89A8-D81CC3FD6321}"/>
              </a:ext>
            </a:extLst>
          </p:cNvPr>
          <p:cNvSpPr>
            <a:spLocks/>
          </p:cNvSpPr>
          <p:nvPr/>
        </p:nvSpPr>
        <p:spPr bwMode="auto">
          <a:xfrm rot="16200000">
            <a:off x="1622658" y="2927937"/>
            <a:ext cx="485925" cy="233314"/>
          </a:xfrm>
          <a:custGeom>
            <a:avLst/>
            <a:gdLst>
              <a:gd name="T0" fmla="*/ 0 w 816"/>
              <a:gd name="T1" fmla="*/ 192 h 192"/>
              <a:gd name="T2" fmla="*/ 96 w 816"/>
              <a:gd name="T3" fmla="*/ 0 h 192"/>
              <a:gd name="T4" fmla="*/ 192 w 816"/>
              <a:gd name="T5" fmla="*/ 192 h 192"/>
              <a:gd name="T6" fmla="*/ 288 w 816"/>
              <a:gd name="T7" fmla="*/ 0 h 192"/>
              <a:gd name="T8" fmla="*/ 384 w 816"/>
              <a:gd name="T9" fmla="*/ 192 h 192"/>
              <a:gd name="T10" fmla="*/ 432 w 816"/>
              <a:gd name="T11" fmla="*/ 0 h 192"/>
              <a:gd name="T12" fmla="*/ 528 w 816"/>
              <a:gd name="T13" fmla="*/ 192 h 192"/>
              <a:gd name="T14" fmla="*/ 576 w 816"/>
              <a:gd name="T15" fmla="*/ 0 h 192"/>
              <a:gd name="T16" fmla="*/ 624 w 816"/>
              <a:gd name="T17" fmla="*/ 96 h 192"/>
              <a:gd name="T18" fmla="*/ 816 w 816"/>
              <a:gd name="T19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92">
                <a:moveTo>
                  <a:pt x="0" y="192"/>
                </a:moveTo>
                <a:lnTo>
                  <a:pt x="96" y="0"/>
                </a:lnTo>
                <a:lnTo>
                  <a:pt x="192" y="192"/>
                </a:lnTo>
                <a:lnTo>
                  <a:pt x="288" y="0"/>
                </a:lnTo>
                <a:lnTo>
                  <a:pt x="384" y="192"/>
                </a:lnTo>
                <a:lnTo>
                  <a:pt x="432" y="0"/>
                </a:lnTo>
                <a:lnTo>
                  <a:pt x="528" y="192"/>
                </a:lnTo>
                <a:lnTo>
                  <a:pt x="576" y="0"/>
                </a:lnTo>
                <a:lnTo>
                  <a:pt x="624" y="96"/>
                </a:lnTo>
                <a:lnTo>
                  <a:pt x="816" y="96"/>
                </a:lnTo>
              </a:path>
            </a:pathLst>
          </a:custGeom>
          <a:noFill/>
          <a:ln w="9525">
            <a:solidFill>
              <a:srgbClr val="00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000"/>
          </a:p>
        </p:txBody>
      </p:sp>
      <p:sp>
        <p:nvSpPr>
          <p:cNvPr id="114" name="Rectangle 57">
            <a:extLst>
              <a:ext uri="{FF2B5EF4-FFF2-40B4-BE49-F238E27FC236}">
                <a16:creationId xmlns:a16="http://schemas.microsoft.com/office/drawing/2014/main" id="{ABA8598F-5D05-0848-9C84-E2228AE76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5316" y="2523189"/>
            <a:ext cx="48952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000" dirty="0">
                <a:solidFill>
                  <a:srgbClr val="0099FF"/>
                </a:solidFill>
                <a:cs typeface="Times New Roman" panose="02020603050405020304" pitchFamily="18" charset="0"/>
              </a:rPr>
              <a:t>3eV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0E2027A3-944D-4C41-837D-B0F0327373B0}"/>
              </a:ext>
            </a:extLst>
          </p:cNvPr>
          <p:cNvSpPr/>
          <p:nvPr/>
        </p:nvSpPr>
        <p:spPr>
          <a:xfrm>
            <a:off x="2442268" y="3918783"/>
            <a:ext cx="18261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/>
              <a:t>Aluminized Plastic scintillator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CC3E005-1443-1E45-ACC8-5FE649767D2A}"/>
              </a:ext>
            </a:extLst>
          </p:cNvPr>
          <p:cNvCxnSpPr/>
          <p:nvPr/>
        </p:nvCxnSpPr>
        <p:spPr>
          <a:xfrm flipV="1">
            <a:off x="607055" y="3162193"/>
            <a:ext cx="2606046" cy="302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BB5D34C-F3D2-D541-991A-083987E051A3}"/>
              </a:ext>
            </a:extLst>
          </p:cNvPr>
          <p:cNvSpPr/>
          <p:nvPr/>
        </p:nvSpPr>
        <p:spPr>
          <a:xfrm>
            <a:off x="557815" y="3172539"/>
            <a:ext cx="7809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/>
              <a:t>In-vacuum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DC2A9C6E-2C6D-844C-8BD2-37F86E60B217}"/>
              </a:ext>
            </a:extLst>
          </p:cNvPr>
          <p:cNvSpPr/>
          <p:nvPr/>
        </p:nvSpPr>
        <p:spPr>
          <a:xfrm>
            <a:off x="548056" y="2946224"/>
            <a:ext cx="476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/>
              <a:t>In-air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E864705-228F-8547-AFA0-147171C311A3}"/>
              </a:ext>
            </a:extLst>
          </p:cNvPr>
          <p:cNvSpPr txBox="1"/>
          <p:nvPr/>
        </p:nvSpPr>
        <p:spPr>
          <a:xfrm>
            <a:off x="2776528" y="2683114"/>
            <a:ext cx="1162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Translation stage</a:t>
            </a:r>
          </a:p>
          <a:p>
            <a:r>
              <a:rPr lang="en-US" sz="1000" dirty="0"/>
              <a:t>&amp; Bellow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BC6FCB22-DEAC-154F-A91F-BCCCC1976D5D}"/>
              </a:ext>
            </a:extLst>
          </p:cNvPr>
          <p:cNvSpPr/>
          <p:nvPr/>
        </p:nvSpPr>
        <p:spPr>
          <a:xfrm>
            <a:off x="2509673" y="3214128"/>
            <a:ext cx="8066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/>
              <a:t>Light guide</a:t>
            </a:r>
          </a:p>
        </p:txBody>
      </p:sp>
      <p:sp>
        <p:nvSpPr>
          <p:cNvPr id="122" name="Rectangle 3">
            <a:extLst>
              <a:ext uri="{FF2B5EF4-FFF2-40B4-BE49-F238E27FC236}">
                <a16:creationId xmlns:a16="http://schemas.microsoft.com/office/drawing/2014/main" id="{90486733-CD4C-704D-8BF4-E9788E605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2061" y="2861999"/>
            <a:ext cx="106473" cy="749026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000"/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E01C271-036E-B74A-940F-ACEBAD3BA45F}"/>
              </a:ext>
            </a:extLst>
          </p:cNvPr>
          <p:cNvCxnSpPr>
            <a:cxnSpLocks/>
          </p:cNvCxnSpPr>
          <p:nvPr/>
        </p:nvCxnSpPr>
        <p:spPr>
          <a:xfrm>
            <a:off x="4982664" y="1171897"/>
            <a:ext cx="0" cy="28400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FCE1B2B5-E3AD-5842-BDCE-1E550BF707F1}"/>
              </a:ext>
            </a:extLst>
          </p:cNvPr>
          <p:cNvCxnSpPr>
            <a:stCxn id="121" idx="1"/>
          </p:cNvCxnSpPr>
          <p:nvPr/>
        </p:nvCxnSpPr>
        <p:spPr>
          <a:xfrm flipH="1" flipV="1">
            <a:off x="2114602" y="3337238"/>
            <a:ext cx="395071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D423A41-161E-8F48-8327-F250B3C5CED3}"/>
              </a:ext>
            </a:extLst>
          </p:cNvPr>
          <p:cNvCxnSpPr/>
          <p:nvPr/>
        </p:nvCxnSpPr>
        <p:spPr>
          <a:xfrm flipH="1" flipV="1">
            <a:off x="2047197" y="4051537"/>
            <a:ext cx="395071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B7B7B967-2E40-7244-A157-AC845062496A}"/>
              </a:ext>
            </a:extLst>
          </p:cNvPr>
          <p:cNvCxnSpPr/>
          <p:nvPr/>
        </p:nvCxnSpPr>
        <p:spPr>
          <a:xfrm flipH="1" flipV="1">
            <a:off x="2377560" y="2891169"/>
            <a:ext cx="395071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8D6E4A2-1DF9-044E-9836-55CF28514A42}"/>
              </a:ext>
            </a:extLst>
          </p:cNvPr>
          <p:cNvGrpSpPr/>
          <p:nvPr/>
        </p:nvGrpSpPr>
        <p:grpSpPr>
          <a:xfrm>
            <a:off x="5550326" y="2680206"/>
            <a:ext cx="635968" cy="707886"/>
            <a:chOff x="305049" y="3503646"/>
            <a:chExt cx="635968" cy="707886"/>
          </a:xfrm>
        </p:grpSpPr>
        <p:sp>
          <p:nvSpPr>
            <p:cNvPr id="133" name="Freeform 53">
              <a:extLst>
                <a:ext uri="{FF2B5EF4-FFF2-40B4-BE49-F238E27FC236}">
                  <a16:creationId xmlns:a16="http://schemas.microsoft.com/office/drawing/2014/main" id="{F2C6D804-4D50-3646-8344-480561848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907" y="3749867"/>
              <a:ext cx="466627" cy="242963"/>
            </a:xfrm>
            <a:custGeom>
              <a:avLst/>
              <a:gdLst>
                <a:gd name="T0" fmla="*/ 0 w 816"/>
                <a:gd name="T1" fmla="*/ 192 h 192"/>
                <a:gd name="T2" fmla="*/ 96 w 816"/>
                <a:gd name="T3" fmla="*/ 0 h 192"/>
                <a:gd name="T4" fmla="*/ 192 w 816"/>
                <a:gd name="T5" fmla="*/ 192 h 192"/>
                <a:gd name="T6" fmla="*/ 288 w 816"/>
                <a:gd name="T7" fmla="*/ 0 h 192"/>
                <a:gd name="T8" fmla="*/ 384 w 816"/>
                <a:gd name="T9" fmla="*/ 192 h 192"/>
                <a:gd name="T10" fmla="*/ 432 w 816"/>
                <a:gd name="T11" fmla="*/ 0 h 192"/>
                <a:gd name="T12" fmla="*/ 528 w 816"/>
                <a:gd name="T13" fmla="*/ 192 h 192"/>
                <a:gd name="T14" fmla="*/ 576 w 816"/>
                <a:gd name="T15" fmla="*/ 0 h 192"/>
                <a:gd name="T16" fmla="*/ 624 w 816"/>
                <a:gd name="T17" fmla="*/ 96 h 192"/>
                <a:gd name="T18" fmla="*/ 816 w 816"/>
                <a:gd name="T19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6" h="192">
                  <a:moveTo>
                    <a:pt x="0" y="192"/>
                  </a:moveTo>
                  <a:lnTo>
                    <a:pt x="96" y="0"/>
                  </a:lnTo>
                  <a:lnTo>
                    <a:pt x="192" y="192"/>
                  </a:lnTo>
                  <a:lnTo>
                    <a:pt x="288" y="0"/>
                  </a:lnTo>
                  <a:lnTo>
                    <a:pt x="384" y="192"/>
                  </a:lnTo>
                  <a:lnTo>
                    <a:pt x="432" y="0"/>
                  </a:lnTo>
                  <a:lnTo>
                    <a:pt x="528" y="192"/>
                  </a:lnTo>
                  <a:lnTo>
                    <a:pt x="576" y="0"/>
                  </a:lnTo>
                  <a:lnTo>
                    <a:pt x="624" y="96"/>
                  </a:lnTo>
                  <a:lnTo>
                    <a:pt x="816" y="96"/>
                  </a:lnTo>
                </a:path>
              </a:pathLst>
            </a:custGeom>
            <a:noFill/>
            <a:ln w="9525">
              <a:solidFill>
                <a:srgbClr val="996633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000" dirty="0"/>
            </a:p>
          </p:txBody>
        </p:sp>
        <p:sp>
          <p:nvSpPr>
            <p:cNvPr id="134" name="Rectangle 54">
              <a:extLst>
                <a:ext uri="{FF2B5EF4-FFF2-40B4-BE49-F238E27FC236}">
                  <a16:creationId xmlns:a16="http://schemas.microsoft.com/office/drawing/2014/main" id="{DE58CD68-10DA-B342-A0BA-972808B6A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49" y="3503646"/>
              <a:ext cx="635968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000" dirty="0">
                  <a:solidFill>
                    <a:srgbClr val="996633"/>
                  </a:solidFill>
                  <a:cs typeface="Times New Roman" panose="02020603050405020304" pitchFamily="18" charset="0"/>
                </a:rPr>
                <a:t>X-ray</a:t>
              </a:r>
            </a:p>
            <a:p>
              <a:endParaRPr lang="en-US" altLang="en-US" sz="1000" dirty="0">
                <a:solidFill>
                  <a:srgbClr val="996633"/>
                </a:solidFill>
                <a:cs typeface="Times New Roman" panose="02020603050405020304" pitchFamily="18" charset="0"/>
              </a:endParaRPr>
            </a:p>
            <a:p>
              <a:endParaRPr lang="en-US" altLang="en-US" sz="1000" dirty="0">
                <a:solidFill>
                  <a:srgbClr val="996633"/>
                </a:solidFill>
                <a:cs typeface="Times New Roman" panose="02020603050405020304" pitchFamily="18" charset="0"/>
              </a:endParaRPr>
            </a:p>
            <a:p>
              <a:r>
                <a:rPr lang="en-US" altLang="en-US" sz="1000" dirty="0">
                  <a:solidFill>
                    <a:srgbClr val="996633"/>
                  </a:solidFill>
                  <a:cs typeface="Times New Roman" panose="02020603050405020304" pitchFamily="18" charset="0"/>
                </a:rPr>
                <a:t>22keV</a:t>
              </a:r>
            </a:p>
          </p:txBody>
        </p:sp>
      </p:grpSp>
      <p:sp>
        <p:nvSpPr>
          <p:cNvPr id="135" name="Rectangle 3">
            <a:extLst>
              <a:ext uri="{FF2B5EF4-FFF2-40B4-BE49-F238E27FC236}">
                <a16:creationId xmlns:a16="http://schemas.microsoft.com/office/drawing/2014/main" id="{2D815740-F2CF-6E4D-8059-B4E00E55D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892" y="2853438"/>
            <a:ext cx="106473" cy="749026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00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4A176BE3-C993-744F-8B64-3C481C2F59EC}"/>
              </a:ext>
            </a:extLst>
          </p:cNvPr>
          <p:cNvSpPr/>
          <p:nvPr/>
        </p:nvSpPr>
        <p:spPr>
          <a:xfrm>
            <a:off x="5747036" y="2070567"/>
            <a:ext cx="1350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/>
              <a:t>1st detector</a:t>
            </a:r>
          </a:p>
          <a:p>
            <a:pPr algn="ctr" eaLnBrk="0" hangingPunct="0"/>
            <a:r>
              <a:rPr lang="en-US" altLang="en-US" sz="1000" dirty="0"/>
              <a:t>Signal + background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88D7B018-E0E8-9241-A742-3EC8381E2085}"/>
              </a:ext>
            </a:extLst>
          </p:cNvPr>
          <p:cNvSpPr/>
          <p:nvPr/>
        </p:nvSpPr>
        <p:spPr>
          <a:xfrm>
            <a:off x="7256374" y="2070567"/>
            <a:ext cx="8915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/>
              <a:t>2nd detector</a:t>
            </a:r>
          </a:p>
          <a:p>
            <a:pPr algn="ctr" eaLnBrk="0" hangingPunct="0"/>
            <a:r>
              <a:rPr lang="en-US" altLang="en-US" sz="1000" dirty="0"/>
              <a:t>background</a:t>
            </a:r>
          </a:p>
        </p:txBody>
      </p: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015D8011-5370-EF48-A2D5-C901D5CB3023}"/>
              </a:ext>
            </a:extLst>
          </p:cNvPr>
          <p:cNvCxnSpPr>
            <a:cxnSpLocks/>
            <a:endCxn id="122" idx="0"/>
          </p:cNvCxnSpPr>
          <p:nvPr/>
        </p:nvCxnSpPr>
        <p:spPr>
          <a:xfrm>
            <a:off x="6468942" y="2523189"/>
            <a:ext cx="6356" cy="33881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06999714-3F6C-F344-A523-C50DD2529088}"/>
              </a:ext>
            </a:extLst>
          </p:cNvPr>
          <p:cNvCxnSpPr>
            <a:cxnSpLocks/>
          </p:cNvCxnSpPr>
          <p:nvPr/>
        </p:nvCxnSpPr>
        <p:spPr>
          <a:xfrm>
            <a:off x="7612751" y="2506264"/>
            <a:ext cx="6356" cy="33881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Right Arrow 141">
            <a:extLst>
              <a:ext uri="{FF2B5EF4-FFF2-40B4-BE49-F238E27FC236}">
                <a16:creationId xmlns:a16="http://schemas.microsoft.com/office/drawing/2014/main" id="{72B5C00A-6B0D-FC4A-BC8B-4DBA14206E80}"/>
              </a:ext>
            </a:extLst>
          </p:cNvPr>
          <p:cNvSpPr/>
          <p:nvPr/>
        </p:nvSpPr>
        <p:spPr>
          <a:xfrm>
            <a:off x="5369573" y="3337238"/>
            <a:ext cx="2778391" cy="169295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EDA5BEA-733E-7341-B9E5-16F2B100FCDB}"/>
              </a:ext>
            </a:extLst>
          </p:cNvPr>
          <p:cNvSpPr/>
          <p:nvPr/>
        </p:nvSpPr>
        <p:spPr>
          <a:xfrm>
            <a:off x="5611130" y="3468747"/>
            <a:ext cx="4187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1000" dirty="0">
                <a:solidFill>
                  <a:srgbClr val="FF0000"/>
                </a:solidFill>
              </a:rPr>
              <a:t>ions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F81561-29B7-9148-899B-F982569A3474}"/>
              </a:ext>
            </a:extLst>
          </p:cNvPr>
          <p:cNvSpPr txBox="1"/>
          <p:nvPr/>
        </p:nvSpPr>
        <p:spPr>
          <a:xfrm>
            <a:off x="2570250" y="1194804"/>
            <a:ext cx="2343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u="sng" dirty="0"/>
              <a:t>Existing design (2001)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i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i="1" u="sng" dirty="0"/>
              <a:t>System sensitivity to be checked (10</a:t>
            </a:r>
            <a:r>
              <a:rPr lang="en-US" sz="1200" i="1" u="sng" baseline="30000" dirty="0"/>
              <a:t>4</a:t>
            </a:r>
            <a:r>
              <a:rPr lang="en-US" sz="1200" i="1" u="sng" dirty="0"/>
              <a:t> photons/pulse)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i="1" u="sng" dirty="0"/>
          </a:p>
        </p:txBody>
      </p:sp>
      <p:sp>
        <p:nvSpPr>
          <p:cNvPr id="116" name="Date Placeholder 1">
            <a:extLst>
              <a:ext uri="{FF2B5EF4-FFF2-40B4-BE49-F238E27FC236}">
                <a16:creationId xmlns:a16="http://schemas.microsoft.com/office/drawing/2014/main" id="{C706EBC7-93DD-2D40-974E-04E4CAEAFF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24" name="Footer Placeholder 2">
            <a:extLst>
              <a:ext uri="{FF2B5EF4-FFF2-40B4-BE49-F238E27FC236}">
                <a16:creationId xmlns:a16="http://schemas.microsoft.com/office/drawing/2014/main" id="{FCFC3D71-CEE4-8D41-9FB2-531F85AF9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2756650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095424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Photon detection concept(s) -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543342"/>
            <a:ext cx="4830680" cy="99995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u="sng" dirty="0"/>
              <a:t>T. </a:t>
            </a:r>
            <a:r>
              <a:rPr lang="en-US" u="sng" dirty="0" err="1"/>
              <a:t>Lefevre</a:t>
            </a:r>
            <a:r>
              <a:rPr lang="en-US" u="sng" dirty="0"/>
              <a:t> on behalf on the BI group</a:t>
            </a:r>
            <a:endParaRPr lang="EN-US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Gamma Factory meeting, LAL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Conclusion from CERN Meeting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Taking into account recent simulations from the new interaction zone</a:t>
            </a:r>
          </a:p>
          <a:p>
            <a:pPr lvl="1"/>
            <a:r>
              <a:rPr lang="en-US" dirty="0"/>
              <a:t>What changes ?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Can we make a plan of a realistic detection system with the present resources ?</a:t>
            </a:r>
          </a:p>
          <a:p>
            <a:pPr lvl="1"/>
            <a:r>
              <a:rPr lang="en-US" dirty="0"/>
              <a:t>Consideration on Budget, Schedule, Resources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558EF2F7-19F9-F44A-AD08-25B3857ED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C074858F-F89C-CC41-B42B-04631632A3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963935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Diagnostics for GF-OP – Conclusions from March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 position monitors around the laser cavity</a:t>
            </a:r>
          </a:p>
          <a:p>
            <a:pPr lvl="1"/>
            <a:r>
              <a:rPr lang="en-US" sz="1400" dirty="0"/>
              <a:t>Button beam-position monitors (BPMW) are installed on either side of the laser cavity using the CERN DOROS acquisition system providing orbit data (integrated over 1ms) with micron resolution</a:t>
            </a:r>
          </a:p>
          <a:p>
            <a:pPr lvl="1"/>
            <a:endParaRPr lang="en-US" sz="1400" dirty="0"/>
          </a:p>
          <a:p>
            <a:r>
              <a:rPr lang="en-US" sz="2100" dirty="0"/>
              <a:t>Challenging monitors</a:t>
            </a:r>
          </a:p>
          <a:p>
            <a:pPr lvl="1"/>
            <a:r>
              <a:rPr lang="en-US" sz="1400" dirty="0"/>
              <a:t>Need a replacement chamber for Photon X-ray monitor</a:t>
            </a:r>
          </a:p>
          <a:p>
            <a:pPr lvl="1"/>
            <a:r>
              <a:rPr lang="en-US" sz="1400" dirty="0"/>
              <a:t>Challenging visible light monitor</a:t>
            </a:r>
          </a:p>
          <a:p>
            <a:pPr lvl="2"/>
            <a:r>
              <a:rPr lang="en-US" sz="1200" dirty="0"/>
              <a:t>Very few photons</a:t>
            </a:r>
          </a:p>
          <a:p>
            <a:pPr lvl="2"/>
            <a:r>
              <a:rPr lang="en-US" sz="1200" dirty="0"/>
              <a:t>If doable (depending on background light)  it will require a high sensitivity (and expensive) camera and integration time of several seconds</a:t>
            </a:r>
          </a:p>
          <a:p>
            <a:pPr lvl="1"/>
            <a:r>
              <a:rPr lang="en-US" sz="1400" dirty="0"/>
              <a:t>At least two possible technology choices for X-ray monitor</a:t>
            </a:r>
          </a:p>
          <a:p>
            <a:pPr lvl="2">
              <a:buClr>
                <a:srgbClr val="0055A0"/>
              </a:buClr>
            </a:pPr>
            <a:r>
              <a:rPr lang="en-US" sz="1200" dirty="0">
                <a:solidFill>
                  <a:srgbClr val="0055A0"/>
                </a:solidFill>
              </a:rPr>
              <a:t>Scintillation or Pixel detector ? </a:t>
            </a:r>
          </a:p>
          <a:p>
            <a:pPr lvl="2">
              <a:buClr>
                <a:srgbClr val="0055A0"/>
              </a:buClr>
            </a:pPr>
            <a:r>
              <a:rPr lang="en-US" sz="1200" dirty="0">
                <a:solidFill>
                  <a:srgbClr val="0055A0"/>
                </a:solidFill>
              </a:rPr>
              <a:t>Going to more realistic detector study (simulations of realistic design size /shape, including background from beam losses in </a:t>
            </a:r>
            <a:r>
              <a:rPr lang="en-US" sz="1200" dirty="0" err="1">
                <a:solidFill>
                  <a:srgbClr val="0055A0"/>
                </a:solidFill>
              </a:rPr>
              <a:t>BDsim</a:t>
            </a:r>
            <a:r>
              <a:rPr lang="en-US" sz="1200" dirty="0">
                <a:solidFill>
                  <a:srgbClr val="0055A0"/>
                </a:solidFill>
              </a:rPr>
              <a:t>?)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6665772-FA8C-0C49-998C-F5421A6923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1E0946D-C4AE-214D-B491-007C1A3E5E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</p:spTree>
    <p:extLst>
      <p:ext uri="{BB962C8B-B14F-4D97-AF65-F5344CB8AC3E}">
        <p14:creationId xmlns:p14="http://schemas.microsoft.com/office/powerpoint/2010/main" val="3130429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simulations from </a:t>
            </a:r>
            <a:r>
              <a:rPr lang="en-US" dirty="0" err="1"/>
              <a:t>Camilla’talk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imaging system using emitted photons in visible range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DE7C105-1D8D-C94A-9C34-FB863401CB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63E652A-5EEB-CF4E-B71A-EDD2D76DF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E90381-2B20-0840-8F3A-E4D3E61C6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44" y="1239738"/>
            <a:ext cx="2704260" cy="276714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3FEDA47-ECA4-0D40-B064-01CB9503F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227" y="1239738"/>
            <a:ext cx="5436090" cy="264126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BDBDDE8-97EC-844A-99C7-FF60B87836F6}"/>
              </a:ext>
            </a:extLst>
          </p:cNvPr>
          <p:cNvSpPr txBox="1"/>
          <p:nvPr/>
        </p:nvSpPr>
        <p:spPr>
          <a:xfrm>
            <a:off x="2494710" y="4006886"/>
            <a:ext cx="5216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These are the photons hitting the detection plane !</a:t>
            </a:r>
          </a:p>
        </p:txBody>
      </p:sp>
    </p:spTree>
    <p:extLst>
      <p:ext uri="{BB962C8B-B14F-4D97-AF65-F5344CB8AC3E}">
        <p14:creationId xmlns:p14="http://schemas.microsoft.com/office/powerpoint/2010/main" val="3844167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simulations from </a:t>
            </a:r>
            <a:r>
              <a:rPr lang="en-US" dirty="0" err="1"/>
              <a:t>Camilla’talk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imaging system using emitted photons in visible range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DE7C105-1D8D-C94A-9C34-FB863401CB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63E652A-5EEB-CF4E-B71A-EDD2D76DF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E90381-2B20-0840-8F3A-E4D3E61C6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45" y="1044201"/>
            <a:ext cx="1545624" cy="1581568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50BD0E86-FCA5-B242-B00F-F03711898C29}"/>
              </a:ext>
            </a:extLst>
          </p:cNvPr>
          <p:cNvGrpSpPr/>
          <p:nvPr/>
        </p:nvGrpSpPr>
        <p:grpSpPr>
          <a:xfrm>
            <a:off x="4348588" y="1157046"/>
            <a:ext cx="2632920" cy="2092864"/>
            <a:chOff x="4302868" y="804349"/>
            <a:chExt cx="2632920" cy="2092864"/>
          </a:xfrm>
        </p:grpSpPr>
        <p:sp>
          <p:nvSpPr>
            <p:cNvPr id="6" name="Lightning Bolt 5">
              <a:extLst>
                <a:ext uri="{FF2B5EF4-FFF2-40B4-BE49-F238E27FC236}">
                  <a16:creationId xmlns:a16="http://schemas.microsoft.com/office/drawing/2014/main" id="{9BCC78FC-7F3A-2E48-B915-D95BB052A725}"/>
                </a:ext>
              </a:extLst>
            </p:cNvPr>
            <p:cNvSpPr/>
            <p:nvPr/>
          </p:nvSpPr>
          <p:spPr>
            <a:xfrm rot="3379383" flipH="1">
              <a:off x="5432797" y="2656887"/>
              <a:ext cx="233577" cy="247076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4A9D137-5AE3-1744-9BC9-D3B876D6DA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1468" y="2785329"/>
              <a:ext cx="803365" cy="1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A49B52-6673-5D4C-A060-700098014715}"/>
                </a:ext>
              </a:extLst>
            </p:cNvPr>
            <p:cNvSpPr txBox="1"/>
            <p:nvPr/>
          </p:nvSpPr>
          <p:spPr>
            <a:xfrm>
              <a:off x="4302868" y="2429520"/>
              <a:ext cx="4748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PSI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EA7D4C-B798-8847-A2B6-9BED2CB1271D}"/>
                </a:ext>
              </a:extLst>
            </p:cNvPr>
            <p:cNvSpPr txBox="1"/>
            <p:nvPr/>
          </p:nvSpPr>
          <p:spPr>
            <a:xfrm>
              <a:off x="5565129" y="2434472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laser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CC365BC-D156-324B-9DDD-428CB2194D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34833" y="1453896"/>
              <a:ext cx="721183" cy="116029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74D130D-E8C6-3E4C-BF3A-13C36E1BA6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3865" y="1308645"/>
              <a:ext cx="285328" cy="13167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566960D-525E-1F4E-90D2-D2BD8E735A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87550" y="1396202"/>
              <a:ext cx="397195" cy="120120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3F39774-E738-1F43-BBDD-4A119564F809}"/>
                </a:ext>
              </a:extLst>
            </p:cNvPr>
            <p:cNvSpPr/>
            <p:nvPr/>
          </p:nvSpPr>
          <p:spPr>
            <a:xfrm rot="950212">
              <a:off x="5212732" y="1648974"/>
              <a:ext cx="1021489" cy="20239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E962069-7EB6-EF46-8EB7-B369ABBBD4CA}"/>
                </a:ext>
              </a:extLst>
            </p:cNvPr>
            <p:cNvSpPr txBox="1"/>
            <p:nvPr/>
          </p:nvSpPr>
          <p:spPr>
            <a:xfrm>
              <a:off x="4352986" y="1407417"/>
              <a:ext cx="851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viewport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8F9FBBE-5C4A-B44D-814F-C9F820A2FBE6}"/>
                </a:ext>
              </a:extLst>
            </p:cNvPr>
            <p:cNvSpPr/>
            <p:nvPr/>
          </p:nvSpPr>
          <p:spPr>
            <a:xfrm rot="950212">
              <a:off x="5375153" y="1283760"/>
              <a:ext cx="1021489" cy="9175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4EB3BA-C665-9748-9F67-CD6AD1EDA032}"/>
                </a:ext>
              </a:extLst>
            </p:cNvPr>
            <p:cNvSpPr txBox="1"/>
            <p:nvPr/>
          </p:nvSpPr>
          <p:spPr>
            <a:xfrm>
              <a:off x="4779978" y="1000868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lens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3C9CC0-63CC-5F41-8FBA-F9CB1CD283ED}"/>
                </a:ext>
              </a:extLst>
            </p:cNvPr>
            <p:cNvSpPr txBox="1"/>
            <p:nvPr/>
          </p:nvSpPr>
          <p:spPr>
            <a:xfrm>
              <a:off x="6114729" y="876232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Camera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10F0252-931E-A241-9EDD-788FB9E06FE7}"/>
                </a:ext>
              </a:extLst>
            </p:cNvPr>
            <p:cNvSpPr/>
            <p:nvPr/>
          </p:nvSpPr>
          <p:spPr>
            <a:xfrm rot="17276341">
              <a:off x="5760123" y="882483"/>
              <a:ext cx="383310" cy="2270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83FEDA47-ECA4-0D40-B064-01CB9503F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21" y="2702454"/>
            <a:ext cx="3347175" cy="162631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42B6175-BCF6-FA4C-8610-58BD6CB84354}"/>
              </a:ext>
            </a:extLst>
          </p:cNvPr>
          <p:cNvSpPr txBox="1"/>
          <p:nvPr/>
        </p:nvSpPr>
        <p:spPr>
          <a:xfrm>
            <a:off x="3575217" y="3447169"/>
            <a:ext cx="5480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Only a fraction of those photons will be detected by the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Maybe one or two photons per bunch crossing !</a:t>
            </a:r>
          </a:p>
        </p:txBody>
      </p:sp>
    </p:spTree>
    <p:extLst>
      <p:ext uri="{BB962C8B-B14F-4D97-AF65-F5344CB8AC3E}">
        <p14:creationId xmlns:p14="http://schemas.microsoft.com/office/powerpoint/2010/main" val="3476090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simulations from </a:t>
            </a:r>
            <a:r>
              <a:rPr lang="en-US" dirty="0" err="1"/>
              <a:t>Camilla’talk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imaging system using emitted photons in visible range</a:t>
            </a:r>
          </a:p>
          <a:p>
            <a:pPr lvl="1"/>
            <a:r>
              <a:rPr lang="en-US" dirty="0"/>
              <a:t>SR background for ions expected to be negligible in the visible range</a:t>
            </a:r>
          </a:p>
          <a:p>
            <a:pPr lvl="1"/>
            <a:r>
              <a:rPr lang="en-US" dirty="0"/>
              <a:t>Suppressing Background light at the level of few photons per turn is challenging</a:t>
            </a:r>
          </a:p>
          <a:p>
            <a:pPr lvl="2"/>
            <a:r>
              <a:rPr lang="en-US" sz="1200" dirty="0"/>
              <a:t>Requiring a perfect light tight detection system</a:t>
            </a:r>
          </a:p>
          <a:p>
            <a:pPr lvl="1"/>
            <a:r>
              <a:rPr lang="en-US" dirty="0"/>
              <a:t>Background will also come from the laser photons – this limitation should be removed using laser notch filter</a:t>
            </a:r>
          </a:p>
          <a:p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DE7C105-1D8D-C94A-9C34-FB863401CB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163E652A-5EEB-CF4E-B71A-EDD2D76DF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815587-222E-904B-B91F-CA641C6518F1}"/>
              </a:ext>
            </a:extLst>
          </p:cNvPr>
          <p:cNvSpPr txBox="1"/>
          <p:nvPr/>
        </p:nvSpPr>
        <p:spPr>
          <a:xfrm>
            <a:off x="671639" y="2791714"/>
            <a:ext cx="8015161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My personal feeling is that this is quite challenging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A viewport can be foreseen on the laser cavity vacuum chamber to investigate background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But I would not count on this detector to tune the experiment</a:t>
            </a:r>
          </a:p>
        </p:txBody>
      </p:sp>
    </p:spTree>
    <p:extLst>
      <p:ext uri="{BB962C8B-B14F-4D97-AF65-F5344CB8AC3E}">
        <p14:creationId xmlns:p14="http://schemas.microsoft.com/office/powerpoint/2010/main" val="594140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54689456-B8F7-9A41-9641-08D523497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/>
          <a:lstStyle/>
          <a:p>
            <a:r>
              <a:rPr lang="en-US" dirty="0"/>
              <a:t>X-ray photon from Camilla’s talk</a:t>
            </a:r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B2414111-7C51-1F4D-84F1-270A1AEDA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8D5993C8-C9DA-2246-9AFE-8F373D6C0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50CDDA-3058-A842-8330-9C0A13761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48" y="638461"/>
            <a:ext cx="4524515" cy="28289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256114-B1DE-314B-88E6-65C8E05B9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261" y="566443"/>
            <a:ext cx="3817582" cy="373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82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54689456-B8F7-9A41-9641-08D523497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/>
          <a:lstStyle/>
          <a:p>
            <a:r>
              <a:rPr lang="en-US" dirty="0"/>
              <a:t>X-ray photon from Camilla’s talk</a:t>
            </a:r>
            <a:endParaRPr lang="en-GB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B2414111-7C51-1F4D-84F1-270A1AEDAB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/>
              <a:t>05/06/2019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8D5993C8-C9DA-2246-9AFE-8F373D6C0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Gamma Factory meeting, LAL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6025A0-C4F0-7549-8EDB-DF8622257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279" y="418860"/>
            <a:ext cx="3976192" cy="39761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628FD0-8C38-C848-ACB3-F3FBC78FC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07" y="621161"/>
            <a:ext cx="4697954" cy="366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26501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145811-00F6-4C16-9F7E-410B8188E32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6816</TotalTime>
  <Words>919</Words>
  <Application>Microsoft Macintosh PowerPoint</Application>
  <PresentationFormat>On-screen Show (16:9)</PresentationFormat>
  <Paragraphs>183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Optima</vt:lpstr>
      <vt:lpstr>Times New Roman</vt:lpstr>
      <vt:lpstr>CERNCorporate16-9</vt:lpstr>
      <vt:lpstr>PowerPoint Presentation</vt:lpstr>
      <vt:lpstr>Photon detection concept(s) -</vt:lpstr>
      <vt:lpstr>Outline</vt:lpstr>
      <vt:lpstr>Diagnostics for GF-OP – Conclusions from March</vt:lpstr>
      <vt:lpstr>Recent simulations from Camilla’talk</vt:lpstr>
      <vt:lpstr>Recent simulations from Camilla’talk</vt:lpstr>
      <vt:lpstr>Recent simulations from Camilla’talk</vt:lpstr>
      <vt:lpstr>X-ray photon from Camilla’s talk</vt:lpstr>
      <vt:lpstr>X-ray photon from Camilla’s talk</vt:lpstr>
      <vt:lpstr>X-ray photon from Camilla’s talk</vt:lpstr>
      <vt:lpstr>X-ray photon from Camilla’s talk</vt:lpstr>
      <vt:lpstr>Conclusions</vt:lpstr>
      <vt:lpstr>Beam diagnostics for GF-OP</vt:lpstr>
      <vt:lpstr>Beam diagnostics for GF-OP</vt:lpstr>
      <vt:lpstr>X-ray photon Diagnostics for GF-OP</vt:lpstr>
      <vt:lpstr>X-ray photon Diagnostics for GF-OP</vt:lpstr>
      <vt:lpstr>Beam diagnostics for GF-OP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141</cp:revision>
  <dcterms:created xsi:type="dcterms:W3CDTF">2012-11-30T11:04:26Z</dcterms:created>
  <dcterms:modified xsi:type="dcterms:W3CDTF">2019-06-04T17:34:55Z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