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2"/>
  </p:notesMasterIdLst>
  <p:sldIdLst>
    <p:sldId id="256" r:id="rId5"/>
    <p:sldId id="271" r:id="rId6"/>
    <p:sldId id="273" r:id="rId7"/>
    <p:sldId id="275" r:id="rId8"/>
    <p:sldId id="276" r:id="rId9"/>
    <p:sldId id="277" r:id="rId10"/>
    <p:sldId id="270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n Dutheil" initials="YD" lastIdx="2" clrIdx="0">
    <p:extLst>
      <p:ext uri="{19B8F6BF-5375-455C-9EA6-DF929625EA0E}">
        <p15:presenceInfo xmlns:p15="http://schemas.microsoft.com/office/powerpoint/2012/main" userId="S::yann.dutheil@cern.ch::b860695e-8bdb-4629-b4d8-9acb9244b0c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723" y="51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819820/contributions/3427122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19820/contributions/3427122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>
            <a:noAutofit/>
          </a:bodyPr>
          <a:lstStyle/>
          <a:p>
            <a:r>
              <a:rPr lang="en-US" sz="3200" dirty="0"/>
              <a:t>Photon detectors functional specifications</a:t>
            </a:r>
            <a:endParaRPr lang="en-GB" sz="3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819012"/>
            <a:ext cx="4830680" cy="999957"/>
          </a:xfrm>
        </p:spPr>
        <p:txBody>
          <a:bodyPr>
            <a:normAutofit/>
          </a:bodyPr>
          <a:lstStyle/>
          <a:p>
            <a:r>
              <a:rPr lang="en-GB" dirty="0"/>
              <a:t>Gamma Factory meeting on the Proof of Principle</a:t>
            </a:r>
            <a:br>
              <a:rPr lang="en-GB" dirty="0"/>
            </a:br>
            <a:r>
              <a:rPr lang="en-GB" dirty="0"/>
              <a:t>LAL, Paris, 3-5 June 2019</a:t>
            </a:r>
          </a:p>
          <a:p>
            <a:endParaRPr lang="en-US" dirty="0"/>
          </a:p>
          <a:p>
            <a:r>
              <a:rPr lang="EN-US" u="sng" dirty="0"/>
              <a:t>Y. Dutheil</a:t>
            </a:r>
            <a:r>
              <a:rPr lang="EN-US" dirty="0"/>
              <a:t>, B. Goddard</a:t>
            </a:r>
            <a:r>
              <a:rPr lang="en-US" dirty="0"/>
              <a:t>, F. Velotti</a:t>
            </a: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2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89091-911B-43E3-A2C7-3E704DA96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detection system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91874-B85D-4D72-A959-A490C5D35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Needed for finding and demonstrating the excitation of the circulating ions</a:t>
            </a:r>
          </a:p>
          <a:p>
            <a:pPr fontAlgn="ctr"/>
            <a:r>
              <a:rPr lang="en-US" dirty="0"/>
              <a:t>Requirements</a:t>
            </a:r>
          </a:p>
          <a:p>
            <a:pPr lvl="1" fontAlgn="ctr"/>
            <a:r>
              <a:rPr lang="en-US" dirty="0"/>
              <a:t>Measurement of 10</a:t>
            </a:r>
            <a:r>
              <a:rPr lang="en-US" baseline="30000" dirty="0"/>
              <a:t>-4</a:t>
            </a:r>
            <a:r>
              <a:rPr lang="en-US" dirty="0"/>
              <a:t> of the maximum flux with 10ms (500 turns)</a:t>
            </a:r>
          </a:p>
          <a:p>
            <a:pPr fontAlgn="ctr"/>
            <a:r>
              <a:rPr lang="en-US" dirty="0"/>
              <a:t>Constraints</a:t>
            </a:r>
          </a:p>
          <a:p>
            <a:pPr lvl="1" fontAlgn="ctr"/>
            <a:r>
              <a:rPr lang="en-US" dirty="0"/>
              <a:t>Mechanical integration/design compatible with proton operation (Impedance)</a:t>
            </a:r>
          </a:p>
          <a:p>
            <a:pPr lvl="1" fontAlgn="ctr"/>
            <a:r>
              <a:rPr lang="en-US" dirty="0"/>
              <a:t>Aperture preserves the stay-clear region</a:t>
            </a:r>
          </a:p>
          <a:p>
            <a:pPr lvl="1" fontAlgn="ctr"/>
            <a:r>
              <a:rPr lang="en-US" dirty="0"/>
              <a:t>Radiation resilience</a:t>
            </a:r>
          </a:p>
          <a:p>
            <a:pPr lvl="1" fontAlgn="ctr"/>
            <a:r>
              <a:rPr lang="en-US" dirty="0"/>
              <a:t>Background suppression if sensitive to beam losses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3DE10-ACF4-416F-B9AB-45E5C5A7BB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6B404-D9CB-4BD5-BD61-D38DA8A1E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EBFF9-078F-4317-9CFD-9D9754F56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552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1177D-784A-4556-B8E4-CD81DD489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err="1"/>
              <a:t>Xrays</a:t>
            </a:r>
            <a:r>
              <a:rPr lang="en-US" dirty="0"/>
              <a:t> : Forward detector, </a:t>
            </a:r>
            <a:r>
              <a:rPr lang="en-US" dirty="0" err="1"/>
              <a:t>C.Curatolo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7356A-7644-4FB0-8870-72255E3A1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Ring detector </a:t>
            </a:r>
          </a:p>
          <a:p>
            <a:pPr lvl="1"/>
            <a:r>
              <a:rPr lang="en-US" dirty="0"/>
              <a:t>7m downstream of the IR, inner radius 65mm and 10mm thick, ~4000mm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5sigma below resonance 1.3E5 photons or 33 photons/ mm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2sigma below resonance 1E6 photons or 250 photons/mm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On resonance, 1.4E6 photons or 350 photons/ mm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Range required from 0.035 to 350 photons/mm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Numbers per bunch crossing, SPS revolution </a:t>
            </a:r>
            <a:br>
              <a:rPr lang="en-US" dirty="0"/>
            </a:br>
            <a:r>
              <a:rPr lang="en-US" dirty="0"/>
              <a:t>frequency ~43kHz</a:t>
            </a:r>
          </a:p>
          <a:p>
            <a:r>
              <a:rPr lang="en-US" dirty="0"/>
              <a:t>Photon energy up to ~35keV</a:t>
            </a:r>
          </a:p>
          <a:p>
            <a:r>
              <a:rPr lang="en-US" dirty="0"/>
              <a:t>Flux can be changed and placing detectors at</a:t>
            </a:r>
            <a:br>
              <a:rPr lang="en-US" dirty="0"/>
            </a:br>
            <a:r>
              <a:rPr lang="en-US" dirty="0"/>
              <a:t>different radius could effectively increase the dynamic range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32D4B-F0DE-4030-B2A7-3FF744587C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60798-F32B-4628-8CCE-A3C5242AF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48E30-AFD5-4B0E-8C02-20D68AAFF9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BC7A95-0A19-4C0A-B099-2083EDA4AF73}"/>
              </a:ext>
            </a:extLst>
          </p:cNvPr>
          <p:cNvSpPr txBox="1"/>
          <p:nvPr/>
        </p:nvSpPr>
        <p:spPr>
          <a:xfrm>
            <a:off x="689163" y="4427444"/>
            <a:ext cx="4437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Curatolo : https://indico.cern.ch/event/819820/contributions/3427122/</a:t>
            </a:r>
            <a:endParaRPr lang="en-US" sz="1050" dirty="0">
              <a:solidFill>
                <a:schemeClr val="accent6"/>
              </a:solidFill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9DF4BB9-FE5F-4CBA-997F-1B8A47403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185" y="1285874"/>
            <a:ext cx="2618815" cy="26188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DCA3D3-0A18-4A5F-9AE7-A4780E36987D}"/>
              </a:ext>
            </a:extLst>
          </p:cNvPr>
          <p:cNvSpPr txBox="1"/>
          <p:nvPr/>
        </p:nvSpPr>
        <p:spPr>
          <a:xfrm>
            <a:off x="7599988" y="377757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resonance</a:t>
            </a:r>
          </a:p>
        </p:txBody>
      </p:sp>
    </p:spTree>
    <p:extLst>
      <p:ext uri="{BB962C8B-B14F-4D97-AF65-F5344CB8AC3E}">
        <p14:creationId xmlns:p14="http://schemas.microsoft.com/office/powerpoint/2010/main" val="947987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DC5B-5521-4EFD-92DD-33F664346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visible : Below IR, C. Curatolo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DDC3D-81C1-4F32-9696-5A2CE0DEF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Detector</a:t>
            </a:r>
          </a:p>
          <a:p>
            <a:pPr lvl="1"/>
            <a:r>
              <a:rPr lang="en-US" dirty="0"/>
              <a:t>Square 80x80mm 30mm above/below</a:t>
            </a:r>
          </a:p>
          <a:p>
            <a:pPr lvl="1"/>
            <a:r>
              <a:rPr lang="en-US" dirty="0"/>
              <a:t>Using photons between 1.7 and 3.2eV</a:t>
            </a:r>
          </a:p>
          <a:p>
            <a:pPr lvl="1"/>
            <a:r>
              <a:rPr lang="en-US" dirty="0"/>
              <a:t>Flux optimized with detector downstream the interaction by ~10cm</a:t>
            </a:r>
          </a:p>
          <a:p>
            <a:pPr lvl="1"/>
            <a:endParaRPr lang="en-US" dirty="0"/>
          </a:p>
          <a:p>
            <a:r>
              <a:rPr lang="en-US" dirty="0"/>
              <a:t>Flux</a:t>
            </a:r>
          </a:p>
          <a:p>
            <a:pPr lvl="1"/>
            <a:r>
              <a:rPr lang="en-US" dirty="0"/>
              <a:t>Up to ~10 photons per crossings (at 2sigma below resonance) and per crossing</a:t>
            </a:r>
          </a:p>
          <a:p>
            <a:pPr lvl="1"/>
            <a:r>
              <a:rPr lang="en-US" dirty="0"/>
              <a:t>Scales up to ~15 photons for on-resonance and per crossing (12/8 factor)</a:t>
            </a:r>
          </a:p>
          <a:p>
            <a:pPr lvl="1"/>
            <a:r>
              <a:rPr lang="en-US" dirty="0"/>
              <a:t>With revolution frequency of 43kHz and 10 bunches</a:t>
            </a:r>
          </a:p>
          <a:p>
            <a:pPr lvl="1"/>
            <a:r>
              <a:rPr lang="en-US" dirty="0"/>
              <a:t>Around up to 6.5E6 photons per second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9F7C5-5F8A-4500-8485-79E1BE3822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A6031-D548-4AF8-A2FA-68A4460E53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8CD10-BC11-4421-8236-979BC8E5A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F744C3-4364-4761-91F4-1024566255E8}"/>
              </a:ext>
            </a:extLst>
          </p:cNvPr>
          <p:cNvSpPr txBox="1"/>
          <p:nvPr/>
        </p:nvSpPr>
        <p:spPr>
          <a:xfrm>
            <a:off x="-33617" y="4173528"/>
            <a:ext cx="4437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Curatolo : https://indico.cern.ch/event/819820/contributions/3427122/</a:t>
            </a:r>
            <a:endParaRPr lang="en-US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61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ECEE9-8683-4C19-8544-5EC042BF0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5A63D-EA79-438E-BA3A-D04392D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detector positions were identified and photon flux quantified from C. Curatolo simulations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 steps :</a:t>
            </a:r>
          </a:p>
          <a:p>
            <a:pPr lvl="1"/>
            <a:r>
              <a:rPr lang="en-US" dirty="0"/>
              <a:t>Agree on detector technologies considering the photon characteristics</a:t>
            </a:r>
          </a:p>
          <a:p>
            <a:pPr lvl="1"/>
            <a:r>
              <a:rPr lang="en-US" dirty="0"/>
              <a:t>Possibly iterate on the detector positions</a:t>
            </a:r>
          </a:p>
          <a:p>
            <a:pPr lvl="1"/>
            <a:r>
              <a:rPr lang="en-US" dirty="0"/>
              <a:t>Cross-check simulations with Alexey’s on the chosen geometry</a:t>
            </a:r>
          </a:p>
          <a:p>
            <a:pPr lvl="1"/>
            <a:r>
              <a:rPr lang="en-US" dirty="0"/>
              <a:t>Write everything on the YR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5F7B6-9F19-4E00-BA90-CEC49AD5C8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BD7D4-7781-4069-92FA-1A092CEA0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50D23-14C1-4529-8249-9C47F8D4D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0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GF-LAL, detector specifications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4727</TotalTime>
  <Words>343</Words>
  <Application>Microsoft Office PowerPoint</Application>
  <PresentationFormat>On-screen Show (16:9)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Optima</vt:lpstr>
      <vt:lpstr>CERNCorporate16-9</vt:lpstr>
      <vt:lpstr>PowerPoint Presentation</vt:lpstr>
      <vt:lpstr>Photon detectors functional specifications</vt:lpstr>
      <vt:lpstr>Photon detection system considerations</vt:lpstr>
      <vt:lpstr>Detector Xrays : Forward detector, C.Curatolo</vt:lpstr>
      <vt:lpstr>Detector visible : Below IR, C. Curatolo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75</cp:revision>
  <dcterms:created xsi:type="dcterms:W3CDTF">2012-11-30T11:04:26Z</dcterms:created>
  <dcterms:modified xsi:type="dcterms:W3CDTF">2019-06-05T07:03:14Z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