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79" r:id="rId10"/>
    <p:sldId id="282" r:id="rId11"/>
    <p:sldId id="280" r:id="rId12"/>
    <p:sldId id="265" r:id="rId13"/>
    <p:sldId id="264" r:id="rId14"/>
    <p:sldId id="266" r:id="rId15"/>
    <p:sldId id="268" r:id="rId16"/>
    <p:sldId id="287" r:id="rId17"/>
    <p:sldId id="269" r:id="rId18"/>
    <p:sldId id="270" r:id="rId19"/>
    <p:sldId id="283" r:id="rId20"/>
    <p:sldId id="275" r:id="rId21"/>
    <p:sldId id="285" r:id="rId22"/>
    <p:sldId id="277" r:id="rId23"/>
    <p:sldId id="278" r:id="rId24"/>
    <p:sldId id="284" r:id="rId25"/>
    <p:sldId id="292" r:id="rId26"/>
    <p:sldId id="294" r:id="rId27"/>
    <p:sldId id="286" r:id="rId28"/>
    <p:sldId id="288" r:id="rId29"/>
    <p:sldId id="289" r:id="rId30"/>
    <p:sldId id="290" r:id="rId31"/>
    <p:sldId id="293" r:id="rId32"/>
    <p:sldId id="291" r:id="rId33"/>
    <p:sldId id="295" r:id="rId34"/>
    <p:sldId id="296" r:id="rId3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7942"/>
    <a:srgbClr val="942092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/>
    <p:restoredTop sz="94649"/>
  </p:normalViewPr>
  <p:slideViewPr>
    <p:cSldViewPr snapToGrid="0" snapToObjects="1">
      <p:cViewPr varScale="1">
        <p:scale>
          <a:sx n="97" d="100"/>
          <a:sy n="97" d="100"/>
        </p:scale>
        <p:origin x="9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9AB46-668A-B84B-A825-2C9D4B11C431}" type="datetimeFigureOut">
              <a:rPr lang="en-GB" smtClean="0"/>
              <a:t>14/05/2019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8BEEB-0B97-6A45-829F-3A8944DC59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2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886F3A9A-A851-564E-B7BA-26B8A15A7A54}"/>
              </a:ext>
            </a:extLst>
          </p:cNvPr>
          <p:cNvGrpSpPr>
            <a:grpSpLocks/>
          </p:cNvGrpSpPr>
          <p:nvPr/>
        </p:nvGrpSpPr>
        <p:grpSpPr bwMode="auto">
          <a:xfrm>
            <a:off x="649818" y="411164"/>
            <a:ext cx="10892367" cy="6035675"/>
            <a:chOff x="486873" y="411480"/>
            <a:chExt cx="8170254" cy="603504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B7BAD6F-CAB0-FF45-A5F8-76656C69395D}"/>
                </a:ext>
              </a:extLst>
            </p:cNvPr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290297-90CF-6343-A011-D47679FF79D9}"/>
                </a:ext>
              </a:extLst>
            </p:cNvPr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52526E0-71E8-8445-B3A3-BF3F1F3FC896}"/>
                </a:ext>
              </a:extLst>
            </p:cNvPr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3E77D4A-C2A7-5C4E-B9DB-92AE0C0BB21D}"/>
                </a:ext>
              </a:extLst>
            </p:cNvPr>
            <p:cNvSpPr/>
            <p:nvPr/>
          </p:nvSpPr>
          <p:spPr>
            <a:xfrm>
              <a:off x="563082" y="457513"/>
              <a:ext cx="7982907" cy="230368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pic>
        <p:nvPicPr>
          <p:cNvPr id="9" name="Picture 5" descr="atlas-logo">
            <a:extLst>
              <a:ext uri="{FF2B5EF4-FFF2-40B4-BE49-F238E27FC236}">
                <a16:creationId xmlns:a16="http://schemas.microsoft.com/office/drawing/2014/main" id="{8D4219F4-8EF9-7E4F-8130-5993CB795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100" y="3061998"/>
            <a:ext cx="2693100" cy="230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57788"/>
            <a:ext cx="9789584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1" y="4034488"/>
            <a:ext cx="7137895" cy="17526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C31F865-B379-9B4B-AF9F-150F9F0E09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117" y="6122988"/>
            <a:ext cx="2844800" cy="258762"/>
          </a:xfrm>
        </p:spPr>
        <p:txBody>
          <a:bodyPr/>
          <a:lstStyle>
            <a:lvl1pPr>
              <a:defRPr/>
            </a:lvl1pPr>
          </a:lstStyle>
          <a:p>
            <a:fld id="{92A4BC65-BA03-214D-BCAD-D50D48372875}" type="datetime1">
              <a:rPr lang="it-IT" smtClean="0"/>
              <a:t>14/05/19</a:t>
            </a:fld>
            <a:endParaRPr lang="it-IT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2FBAEFF-84D3-7B40-9821-5BFA9C17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18400" y="6122989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641F5DB-74BF-D14C-BF4B-4FC3B5ED6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88000" y="6122988"/>
            <a:ext cx="1016000" cy="271462"/>
          </a:xfrm>
        </p:spPr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314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>
            <a:extLst>
              <a:ext uri="{FF2B5EF4-FFF2-40B4-BE49-F238E27FC236}">
                <a16:creationId xmlns:a16="http://schemas.microsoft.com/office/drawing/2014/main" id="{47BB9CA4-F07A-8649-AA32-42BB523CCF33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grpSp>
          <p:nvGrpSpPr>
            <p:cNvPr id="7" name="Group 7">
              <a:extLst>
                <a:ext uri="{FF2B5EF4-FFF2-40B4-BE49-F238E27FC236}">
                  <a16:creationId xmlns:a16="http://schemas.microsoft.com/office/drawing/2014/main" id="{D9FE01E3-1BE4-D548-A1F5-A5A78DA086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9">
                <a:extLst>
                  <a:ext uri="{FF2B5EF4-FFF2-40B4-BE49-F238E27FC236}">
                    <a16:creationId xmlns:a16="http://schemas.microsoft.com/office/drawing/2014/main" id="{E0C176A4-4397-464E-BD41-249F3DD0AA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A8EAB1C-6F0B-8A4C-ABBE-13F2F2794E94}"/>
                    </a:ext>
                  </a:extLst>
                </p:cNvPr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grpSp>
              <p:nvGrpSpPr>
                <p:cNvPr id="12" name="Group 10">
                  <a:extLst>
                    <a:ext uri="{FF2B5EF4-FFF2-40B4-BE49-F238E27FC236}">
                      <a16:creationId xmlns:a16="http://schemas.microsoft.com/office/drawing/2014/main" id="{83CF0ED9-7870-D443-885F-73950362FB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B7EF229A-13C0-6347-A94D-7AE624D4FD2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800"/>
                  </a:p>
                </p:txBody>
              </p: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9811C840-FEEF-1147-9743-E5B29DA3C485}"/>
                      </a:ext>
                    </a:extLst>
                  </p:cNvPr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BCD86BF-2D78-484A-B5CC-DCFDB846C0F8}"/>
                  </a:ext>
                </a:extLst>
              </p:cNvPr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574F830-3498-CC4E-A6DB-9D53FB7E92AF}"/>
                </a:ext>
              </a:extLst>
            </p:cNvPr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67" y="1694329"/>
            <a:ext cx="4011084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1092" y="609601"/>
            <a:ext cx="5486400" cy="5465763"/>
          </a:xfrm>
        </p:spPr>
        <p:txBody>
          <a:bodyPr/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967" y="2672323"/>
            <a:ext cx="4011084" cy="3403040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70523" y="310123"/>
            <a:ext cx="4531783" cy="1204912"/>
          </a:xfrm>
        </p:spPr>
        <p:txBody>
          <a:bodyPr/>
          <a:lstStyle>
            <a:lvl1pPr>
              <a:buNone/>
              <a:defRPr sz="1800"/>
            </a:lvl1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F63ED4EE-50AA-884E-A948-3B57C2B3FEA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A394BEDB-53E8-1D42-9EBD-54170E28E31F}" type="datetime1">
              <a:rPr lang="it-IT" smtClean="0"/>
              <a:t>14/05/19</a:t>
            </a:fld>
            <a:endParaRPr lang="it-IT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64564336-618C-B24F-91FC-473F114FA7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FAE8FDA6-53F1-E44C-8B7B-641878ACDA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154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380A7DA7-801E-074A-9AE4-C6BD0E8AD5BF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192B2901-EB36-EA42-9B18-C978B7655E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1BDD7F1-B42B-A245-BCF3-CB54F1843D36}"/>
                  </a:ext>
                </a:extLst>
              </p:cNvPr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>
                <a:extLst>
                  <a:ext uri="{FF2B5EF4-FFF2-40B4-BE49-F238E27FC236}">
                    <a16:creationId xmlns:a16="http://schemas.microsoft.com/office/drawing/2014/main" id="{BFF23003-6D76-B648-A778-3DCBBBE4AE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E77DFF2E-16B9-914A-B317-935C49B8846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85B6D430-63C8-694F-B556-4B75752CA5E0}"/>
                    </a:ext>
                  </a:extLst>
                </p:cNvPr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5ECFF5A-1D77-0942-9BCF-0BAD5E2C93B2}"/>
                </a:ext>
              </a:extLst>
            </p:cNvPr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691640"/>
            <a:ext cx="4011168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84745" y="612775"/>
            <a:ext cx="5486400" cy="5468112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136" y="2670048"/>
            <a:ext cx="4011168" cy="3401568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317B16AF-61ED-D14C-B793-6A6F71FDB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8BCBD-6608-174B-81CD-72D89F1E18DD}" type="datetime1">
              <a:rPr lang="it-IT" smtClean="0"/>
              <a:t>14/05/19</a:t>
            </a:fld>
            <a:endParaRPr lang="it-IT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3D5A9ECE-97AD-574C-834E-44E48FEAF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ED718DBB-9AC3-2F4F-88E9-A015267B7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8197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6D61A96F-AB3E-C645-9267-86CABB2C1C89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F6BB430B-693F-A94F-9F56-12865E64D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267B5CC-7CB0-1341-A62C-2EB01B8F7256}"/>
                  </a:ext>
                </a:extLst>
              </p:cNvPr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>
                <a:extLst>
                  <a:ext uri="{FF2B5EF4-FFF2-40B4-BE49-F238E27FC236}">
                    <a16:creationId xmlns:a16="http://schemas.microsoft.com/office/drawing/2014/main" id="{AB80FE53-5018-EA46-846B-21F62B6469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3ECCB8BC-FBEF-3C49-8F58-EDB740783275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77A75498-B545-384D-A960-EB7DB2E7BAB4}"/>
                    </a:ext>
                  </a:extLst>
                </p:cNvPr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950E3F-0799-2E43-A0A5-F4D877B9AEE6}"/>
                </a:ext>
              </a:extLst>
            </p:cNvPr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4287820"/>
            <a:ext cx="10695969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5129" y="331694"/>
            <a:ext cx="11228832" cy="3783106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136" y="5271248"/>
            <a:ext cx="10695969" cy="1013011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CAC96F22-04A2-B14D-BBDF-F69F60C54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1A8A93-3125-0545-A993-09CB1BFD34C3}" type="datetime1">
              <a:rPr lang="it-IT" smtClean="0"/>
              <a:t>14/05/19</a:t>
            </a:fld>
            <a:endParaRPr lang="it-IT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92EF361E-2D87-4144-B2CF-C8B7EBABC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2F046FC4-B287-374B-9823-4CD8D9B1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7871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293F1D34-6E42-CB46-AE2B-FCEB23919691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CEA9318-1419-D243-8C66-6B0D20AFD3BD}"/>
                </a:ext>
              </a:extLst>
            </p:cNvPr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id="{CDACDA40-9EFF-C34A-BD26-8F6696C618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780A9B5-772A-B84B-B024-B58B4F090C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F9ABD0A-8D93-9440-BF1E-5F42C40A57E8}"/>
                  </a:ext>
                </a:extLst>
              </p:cNvPr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E152583-D3A6-D846-B06C-77BC49704FC6}"/>
                  </a:ext>
                </a:extLst>
              </p:cNvPr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752DFC1-EE9B-144C-B4A9-D045DFF45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DA2A9-CB7B-0242-8226-0FD86927EDEB}" type="datetime1">
              <a:rPr lang="it-IT" smtClean="0"/>
              <a:t>14/05/19</a:t>
            </a:fld>
            <a:endParaRPr lang="it-IT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EF2B624-6022-2E43-AE8A-455B756F3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6DE338A-81AB-F544-BE68-3875DC03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365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C866D4CD-1939-F74F-8201-EF43FA3121A6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475295A4-C7C7-A646-97A9-8447E44400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24EEE2C-3BBA-F64C-AE6F-2A9D13E4C84A}"/>
                  </a:ext>
                </a:extLst>
              </p:cNvPr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8" name="Group 10">
                <a:extLst>
                  <a:ext uri="{FF2B5EF4-FFF2-40B4-BE49-F238E27FC236}">
                    <a16:creationId xmlns:a16="http://schemas.microsoft.com/office/drawing/2014/main" id="{03CA2A4F-73DB-0146-94D2-C83DA8B1EB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152B7E40-6283-D040-8018-C5C6952D4F4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6BB481B2-ED54-D546-B391-DD985BDB8789}"/>
                    </a:ext>
                  </a:extLst>
                </p:cNvPr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CE45D8-97C5-B640-8A67-9BDFEA9C3C72}"/>
                </a:ext>
              </a:extLst>
            </p:cNvPr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199" y="609601"/>
            <a:ext cx="1888564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0963" y="609601"/>
            <a:ext cx="837303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064F928-56BC-484A-AC9A-AD07B4BBF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107CFE-9861-B041-88F4-FFE8A66E3C89}" type="datetime1">
              <a:rPr lang="it-IT" smtClean="0"/>
              <a:t>14/05/19</a:t>
            </a:fld>
            <a:endParaRPr lang="it-IT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4D9BE86-6C5F-F24C-8123-733E9330B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2075540-B2E3-A843-88B0-7ED6195E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2219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id="{F7A6C49E-12F0-4B42-8525-B7F0F0CD2562}"/>
              </a:ext>
            </a:extLst>
          </p:cNvPr>
          <p:cNvGrpSpPr>
            <a:grpSpLocks/>
          </p:cNvGrpSpPr>
          <p:nvPr/>
        </p:nvGrpSpPr>
        <p:grpSpPr bwMode="auto">
          <a:xfrm>
            <a:off x="42333" y="90488"/>
            <a:ext cx="12109451" cy="6684962"/>
            <a:chOff x="61928" y="76271"/>
            <a:chExt cx="8960789" cy="66836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D54BE80-08D0-8340-A449-0AC47CCFEFE3}"/>
                </a:ext>
              </a:extLst>
            </p:cNvPr>
            <p:cNvSpPr/>
            <p:nvPr/>
          </p:nvSpPr>
          <p:spPr>
            <a:xfrm>
              <a:off x="61928" y="76271"/>
              <a:ext cx="8960789" cy="66836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>
              <a:extLst>
                <a:ext uri="{FF2B5EF4-FFF2-40B4-BE49-F238E27FC236}">
                  <a16:creationId xmlns:a16="http://schemas.microsoft.com/office/drawing/2014/main" id="{A789EDAF-910A-3744-B7F8-B7C9A44423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EC8A81D-420C-F34A-A454-6C14A0C302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274" y="246261"/>
                <a:ext cx="8622469" cy="6364583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46DE60E-5EA8-2147-B9DD-9BD205E7474D}"/>
                  </a:ext>
                </a:extLst>
              </p:cNvPr>
              <p:cNvCxnSpPr/>
              <p:nvPr/>
            </p:nvCxnSpPr>
            <p:spPr>
              <a:xfrm>
                <a:off x="247274" y="6388639"/>
                <a:ext cx="8622469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937CCC5-928D-F24E-A069-8C3BF68CC640}"/>
                  </a:ext>
                </a:extLst>
              </p:cNvPr>
              <p:cNvSpPr/>
              <p:nvPr/>
            </p:nvSpPr>
            <p:spPr>
              <a:xfrm>
                <a:off x="247274" y="795425"/>
                <a:ext cx="8622469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pic>
        <p:nvPicPr>
          <p:cNvPr id="9" name="Picture 10" descr="atlas-logo">
            <a:extLst>
              <a:ext uri="{FF2B5EF4-FFF2-40B4-BE49-F238E27FC236}">
                <a16:creationId xmlns:a16="http://schemas.microsoft.com/office/drawing/2014/main" id="{00886DE7-456D-4644-8274-A6F5F0625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0" y="250826"/>
            <a:ext cx="62653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44476"/>
            <a:ext cx="9793816" cy="617263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1866C15-748C-5C40-B86A-9557D638D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14415C-EC81-8F43-81C2-EEA6E92FD5D8}" type="datetime1">
              <a:rPr lang="it-IT" smtClean="0"/>
              <a:t>14/05/19</a:t>
            </a:fld>
            <a:endParaRPr lang="it-IT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3A13405-BB8F-B241-8E61-BA5ED9E6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B60A607-F5DC-C647-A7B5-490B0C7C8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038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id="{640A0244-A18B-DF45-8C8D-5D615AF788AC}"/>
              </a:ext>
            </a:extLst>
          </p:cNvPr>
          <p:cNvGrpSpPr>
            <a:grpSpLocks/>
          </p:cNvGrpSpPr>
          <p:nvPr/>
        </p:nvGrpSpPr>
        <p:grpSpPr bwMode="auto">
          <a:xfrm>
            <a:off x="42333" y="90488"/>
            <a:ext cx="12109451" cy="6684962"/>
            <a:chOff x="61928" y="76271"/>
            <a:chExt cx="8960789" cy="66836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E2D21DC-6EAA-3440-8117-BD7722D5C77A}"/>
                </a:ext>
              </a:extLst>
            </p:cNvPr>
            <p:cNvSpPr/>
            <p:nvPr/>
          </p:nvSpPr>
          <p:spPr>
            <a:xfrm>
              <a:off x="61928" y="76271"/>
              <a:ext cx="8960789" cy="66836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>
              <a:extLst>
                <a:ext uri="{FF2B5EF4-FFF2-40B4-BE49-F238E27FC236}">
                  <a16:creationId xmlns:a16="http://schemas.microsoft.com/office/drawing/2014/main" id="{C02121EE-1648-3843-A0D6-8727147CCD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9B78F83-3C67-C140-8D43-88DD3437F5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274" y="246261"/>
                <a:ext cx="8622469" cy="6364583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41CC440F-44F8-DC42-93B5-1CBD4EC623B7}"/>
                  </a:ext>
                </a:extLst>
              </p:cNvPr>
              <p:cNvCxnSpPr/>
              <p:nvPr/>
            </p:nvCxnSpPr>
            <p:spPr>
              <a:xfrm>
                <a:off x="247274" y="6388639"/>
                <a:ext cx="8622469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F3ACC93-5E15-3F47-9F96-154DD1123552}"/>
                  </a:ext>
                </a:extLst>
              </p:cNvPr>
              <p:cNvSpPr/>
              <p:nvPr/>
            </p:nvSpPr>
            <p:spPr>
              <a:xfrm>
                <a:off x="247274" y="795425"/>
                <a:ext cx="8622469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pic>
        <p:nvPicPr>
          <p:cNvPr id="9" name="Picture 10" descr="atlas-logo">
            <a:extLst>
              <a:ext uri="{FF2B5EF4-FFF2-40B4-BE49-F238E27FC236}">
                <a16:creationId xmlns:a16="http://schemas.microsoft.com/office/drawing/2014/main" id="{0E7A51A2-367F-F04B-9005-D8754CC30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0" y="250826"/>
            <a:ext cx="62653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44476"/>
            <a:ext cx="9793816" cy="617263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68F6B35-B76C-F84A-8CFD-54778D5CE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A57B2F-3383-0343-A7B2-BD781C61AADF}" type="datetime1">
              <a:rPr lang="it-IT" smtClean="0"/>
              <a:t>14/05/19</a:t>
            </a:fld>
            <a:endParaRPr lang="it-IT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296525C-CFE3-A84E-BF88-6EE709E24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F2DF5A3-8167-5940-9369-6A601AE5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5189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id="{0A86A4B1-427A-1A48-AED8-014293034587}"/>
              </a:ext>
            </a:extLst>
          </p:cNvPr>
          <p:cNvGrpSpPr>
            <a:grpSpLocks/>
          </p:cNvGrpSpPr>
          <p:nvPr/>
        </p:nvGrpSpPr>
        <p:grpSpPr bwMode="auto">
          <a:xfrm>
            <a:off x="42333" y="90488"/>
            <a:ext cx="12109451" cy="6684962"/>
            <a:chOff x="61928" y="76271"/>
            <a:chExt cx="8960789" cy="66836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B336250-AF59-CC43-80A0-849BAE81FE8B}"/>
                </a:ext>
              </a:extLst>
            </p:cNvPr>
            <p:cNvSpPr/>
            <p:nvPr/>
          </p:nvSpPr>
          <p:spPr>
            <a:xfrm>
              <a:off x="61928" y="76271"/>
              <a:ext cx="8960789" cy="66836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>
              <a:extLst>
                <a:ext uri="{FF2B5EF4-FFF2-40B4-BE49-F238E27FC236}">
                  <a16:creationId xmlns:a16="http://schemas.microsoft.com/office/drawing/2014/main" id="{F9C221F1-2341-1B4F-AAA5-F24729496A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28F7995-4042-224B-9A9A-4188E8165E4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274" y="246261"/>
                <a:ext cx="8622469" cy="6364583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2E7564AC-EFCF-C041-8D93-4E240509B068}"/>
                  </a:ext>
                </a:extLst>
              </p:cNvPr>
              <p:cNvCxnSpPr/>
              <p:nvPr/>
            </p:nvCxnSpPr>
            <p:spPr>
              <a:xfrm>
                <a:off x="247274" y="6388639"/>
                <a:ext cx="8622469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796FDAB-6988-E247-BD82-14AE543F5483}"/>
                  </a:ext>
                </a:extLst>
              </p:cNvPr>
              <p:cNvSpPr/>
              <p:nvPr/>
            </p:nvSpPr>
            <p:spPr>
              <a:xfrm>
                <a:off x="247274" y="795425"/>
                <a:ext cx="8622469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pic>
        <p:nvPicPr>
          <p:cNvPr id="9" name="Picture 10" descr="atlas-logo">
            <a:extLst>
              <a:ext uri="{FF2B5EF4-FFF2-40B4-BE49-F238E27FC236}">
                <a16:creationId xmlns:a16="http://schemas.microsoft.com/office/drawing/2014/main" id="{2FC54B32-5B65-CF45-B546-FD306D15F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0" y="250826"/>
            <a:ext cx="62653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44476"/>
            <a:ext cx="9793816" cy="617263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46EA616-9CB7-0F41-A8BF-B0CC71C7C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DBF576-CA4A-064D-9073-D30E867CECF0}" type="datetime1">
              <a:rPr lang="it-IT" smtClean="0"/>
              <a:t>14/05/19</a:t>
            </a:fld>
            <a:endParaRPr lang="it-IT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A37DBDB-4214-3046-8CC2-64A5F05C6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5D3AA21-2489-8144-BABB-E67B80042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923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525D1F-3F3E-8B4E-A881-BD40319C76FD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2F0D90-0F99-7D4F-8547-47197A7E817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A7E3E48E-8C27-4E48-9C4A-283D8ECA50A3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DD0FBE-4722-F548-B0FC-FC0DCD3A534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42AD2AB-7781-CE48-A24E-2D551B475D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8725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74B6399-C869-724D-9CE6-1786583F2C95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23C8BA4-59CB-2D47-9D1C-6ED2F2DB177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7A6DBDD5-84C1-0441-9273-F96C5C66E80C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0991EE-5452-F042-B89E-C97F91805E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2778D4-E124-E04A-B309-4832A41B6C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4106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11BCA965-AF32-9743-AA94-8DD60316EF24}"/>
              </a:ext>
            </a:extLst>
          </p:cNvPr>
          <p:cNvGrpSpPr>
            <a:grpSpLocks/>
          </p:cNvGrpSpPr>
          <p:nvPr/>
        </p:nvGrpSpPr>
        <p:grpSpPr bwMode="auto">
          <a:xfrm>
            <a:off x="0" y="19050"/>
            <a:ext cx="12192000" cy="6838950"/>
            <a:chOff x="0" y="18958"/>
            <a:chExt cx="9144000" cy="6858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0A23BDE-3F40-1946-989B-43179D9A694F}"/>
                </a:ext>
              </a:extLst>
            </p:cNvPr>
            <p:cNvSpPr/>
            <p:nvPr/>
          </p:nvSpPr>
          <p:spPr>
            <a:xfrm>
              <a:off x="0" y="18958"/>
              <a:ext cx="9144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5C5B04E-90BB-B94E-9A75-3BC0FEDE6D10}"/>
                </a:ext>
              </a:extLst>
            </p:cNvPr>
            <p:cNvSpPr/>
            <p:nvPr/>
          </p:nvSpPr>
          <p:spPr>
            <a:xfrm>
              <a:off x="0" y="583645"/>
              <a:ext cx="9144000" cy="4616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146117"/>
            <a:ext cx="9793816" cy="172334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4893EA5-BAEE-9B4B-93FB-67166775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84F355-E30B-5B4D-830D-F55CC8E2527A}" type="datetime1">
              <a:rPr lang="it-IT" smtClean="0"/>
              <a:t>14/05/19</a:t>
            </a:fld>
            <a:endParaRPr lang="it-IT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836300D-A169-3442-A4C7-90300E286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877183-0A40-1A4F-B6EA-EF18FE686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  <p:pic>
        <p:nvPicPr>
          <p:cNvPr id="10" name="Picture 5" descr="atlas-logo">
            <a:extLst>
              <a:ext uri="{FF2B5EF4-FFF2-40B4-BE49-F238E27FC236}">
                <a16:creationId xmlns:a16="http://schemas.microsoft.com/office/drawing/2014/main" id="{D0461A42-4EE2-DE42-BFF9-3A07F8D5F1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590" y="55242"/>
            <a:ext cx="573627" cy="49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986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140227-D8FF-6E43-BBD9-212C95A3E6B5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A86689-EAA1-514E-A825-88CC513EB2D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495318CF-BA88-524C-B30A-DFFB4033C58B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D457CA-9B0B-BC45-B05D-34DA71C7E9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30AEFB6-5975-D14C-9AFF-0EF29D8B28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891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A768F0-1BFC-9942-BB11-F5A685309ACD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8C26DF-94AF-084F-A87B-1806CDF72BC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BD648D1D-28C6-2F44-B949-9874A8001A3D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A74568-8B06-BF4B-9237-7F2EFAAF87E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1BD9BE-ECE0-3248-BA53-9686AAAE41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102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35ED6E-27BB-6147-9817-7E757E31775B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5E9622-F3AD-604B-B5ED-C5B4E8BE535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FAE77319-4D8B-2E4E-9C64-5645E8943EB3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6EAEF5C-4EF8-3B47-B8DD-D64A058A02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B884037-3A79-6845-BF52-DE8DB7693C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3028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386170-C26E-CA4B-9576-36577C6DD14B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A9A649-2DF7-B54E-AF8F-CD6B5335EB1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E9D10DBA-8522-8C44-8143-CF06626F77EE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C50A8E-43D8-1D48-B056-244CB869FC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5CC6118-73A9-E841-B530-0211810791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0877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E1ACD1-9BF4-7145-A188-FC0DA3C1610A}"/>
              </a:ext>
            </a:extLst>
          </p:cNvPr>
          <p:cNvSpPr/>
          <p:nvPr/>
        </p:nvSpPr>
        <p:spPr bwMode="auto">
          <a:xfrm>
            <a:off x="16933" y="660400"/>
            <a:ext cx="12192000" cy="635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8576"/>
            <a:ext cx="9793816" cy="6172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25967" y="924507"/>
            <a:ext cx="11630916" cy="52286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143EAA5-B485-1B40-A6FA-EC925F20962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5967" y="6600826"/>
            <a:ext cx="2844800" cy="258763"/>
          </a:xfrm>
        </p:spPr>
        <p:txBody>
          <a:bodyPr/>
          <a:lstStyle>
            <a:lvl1pPr>
              <a:defRPr/>
            </a:lvl1pPr>
          </a:lstStyle>
          <a:p>
            <a:fld id="{BE1E4892-7F55-4C40-B7BE-52262A577FD8}" type="datetime1">
              <a:rPr lang="it-IT" smtClean="0"/>
              <a:t>14/05/19</a:t>
            </a:fld>
            <a:endParaRPr 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0D36DE-8DA7-3A4E-A890-6B346B62FF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945967" y="658812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15ADE8-E435-1843-90B0-69B8FC3A9C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588000" y="6584951"/>
            <a:ext cx="1016000" cy="27146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720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customiz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id="{FF24979F-CF65-4341-8BF0-AAEE910E735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08D68FF-2167-3943-93B4-BC8BC0E9913F}"/>
                </a:ext>
              </a:extLst>
            </p:cNvPr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F85BA94-9001-B64E-93FC-4CFBF324F779}"/>
                </a:ext>
              </a:extLst>
            </p:cNvPr>
            <p:cNvSpPr/>
            <p:nvPr/>
          </p:nvSpPr>
          <p:spPr>
            <a:xfrm>
              <a:off x="0" y="1033463"/>
              <a:ext cx="9144000" cy="650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pic>
        <p:nvPicPr>
          <p:cNvPr id="6" name="Picture 9" descr="atlas-logo">
            <a:extLst>
              <a:ext uri="{FF2B5EF4-FFF2-40B4-BE49-F238E27FC236}">
                <a16:creationId xmlns:a16="http://schemas.microsoft.com/office/drawing/2014/main" id="{E06A6059-4702-0C46-8C33-15B393ED6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1" y="96839"/>
            <a:ext cx="1056217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425" y="54578"/>
            <a:ext cx="9793816" cy="998346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50C32BE-9593-7E44-9581-5644C0F499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5967" y="6580188"/>
            <a:ext cx="2844800" cy="258762"/>
          </a:xfrm>
        </p:spPr>
        <p:txBody>
          <a:bodyPr/>
          <a:lstStyle>
            <a:lvl1pPr>
              <a:defRPr/>
            </a:lvl1pPr>
          </a:lstStyle>
          <a:p>
            <a:fld id="{F39F8EC3-7217-4748-A9B7-155A8CAC589D}" type="datetime1">
              <a:rPr lang="it-IT" smtClean="0"/>
              <a:t>14/05/19</a:t>
            </a:fld>
            <a:endParaRPr lang="it-IT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A6F14A0-8337-7448-9D25-15ED6F87D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45967" y="6580189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3BBD584-A39B-0A4E-AAE1-F53969BC8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88000" y="6564313"/>
            <a:ext cx="1016000" cy="2714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1640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id="{2D37B750-DA96-6845-BADE-87D81A5024FB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127CE53-D205-AB4B-8057-81FA6864CE31}"/>
                </a:ext>
              </a:extLst>
            </p:cNvPr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>
              <a:extLst>
                <a:ext uri="{FF2B5EF4-FFF2-40B4-BE49-F238E27FC236}">
                  <a16:creationId xmlns:a16="http://schemas.microsoft.com/office/drawing/2014/main" id="{276D5096-AF14-A040-BE5A-B0C751ABF2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00" y="237186"/>
              <a:ext cx="8622676" cy="6364582"/>
              <a:chOff x="247025" y="246872"/>
              <a:chExt cx="8622676" cy="636458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FD34DEB-2554-2644-9EBA-17AF2A85EC3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77B2015A-EAF1-9B4D-A5FC-BC4F23CB9C15}"/>
                  </a:ext>
                </a:extLst>
              </p:cNvPr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8DB756A-E927-E041-B8D3-9E507FBD57D9}"/>
                  </a:ext>
                </a:extLst>
              </p:cNvPr>
              <p:cNvSpPr/>
              <p:nvPr/>
            </p:nvSpPr>
            <p:spPr>
              <a:xfrm>
                <a:off x="247025" y="1122994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pic>
        <p:nvPicPr>
          <p:cNvPr id="9" name="Picture 10" descr="atlas-logo">
            <a:extLst>
              <a:ext uri="{FF2B5EF4-FFF2-40B4-BE49-F238E27FC236}">
                <a16:creationId xmlns:a16="http://schemas.microsoft.com/office/drawing/2014/main" id="{2297D461-E8D5-744F-8207-189615984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5585" y="257176"/>
            <a:ext cx="97578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244475"/>
            <a:ext cx="9793816" cy="74776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4360971-4956-5A45-A70F-71E5C0285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DFE4E3-DDBE-9E4D-9D7F-B80DCE5C3E7C}" type="datetime1">
              <a:rPr lang="it-IT" smtClean="0"/>
              <a:t>14/05/19</a:t>
            </a:fld>
            <a:endParaRPr lang="it-IT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7DC0A67-7D87-E545-8513-C8B2BEF01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AADF40D-6F1A-DB41-B892-3F6E5E5A6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409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84B9B1C0-B03C-9D4E-B974-CF15376F9B5B}"/>
              </a:ext>
            </a:extLst>
          </p:cNvPr>
          <p:cNvGrpSpPr>
            <a:grpSpLocks/>
          </p:cNvGrpSpPr>
          <p:nvPr/>
        </p:nvGrpSpPr>
        <p:grpSpPr bwMode="auto">
          <a:xfrm>
            <a:off x="649818" y="411164"/>
            <a:ext cx="10892367" cy="6035675"/>
            <a:chOff x="486873" y="411480"/>
            <a:chExt cx="8170254" cy="603504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D80295-23A9-1448-BC06-9122AA36DC46}"/>
                </a:ext>
              </a:extLst>
            </p:cNvPr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1">
              <a:extLst>
                <a:ext uri="{FF2B5EF4-FFF2-40B4-BE49-F238E27FC236}">
                  <a16:creationId xmlns:a16="http://schemas.microsoft.com/office/drawing/2014/main" id="{2A406FD3-C941-A849-8B35-1DBCA49C21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41EB01B-D09D-0E4F-83BB-995A0DF300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F6F9BC74-74C9-D644-B177-FF2DDC65835D}"/>
                  </a:ext>
                </a:extLst>
              </p:cNvPr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C4EA3EC2-74C3-B641-9E66-DFBBE97C4EFC}"/>
                  </a:ext>
                </a:extLst>
              </p:cNvPr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1" y="3442448"/>
            <a:ext cx="9793816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1" y="5029200"/>
            <a:ext cx="9793816" cy="9906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48657" y="533401"/>
            <a:ext cx="10448544" cy="2828925"/>
          </a:xfrm>
        </p:spPr>
        <p:txBody>
          <a:bodyPr/>
          <a:lstStyle>
            <a:lvl1pPr>
              <a:buNone/>
              <a:defRPr sz="2000"/>
            </a:lvl1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4A15E6F-C220-134D-8F13-CE16A4DCB5A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59884" y="6122988"/>
            <a:ext cx="2844800" cy="258762"/>
          </a:xfrm>
        </p:spPr>
        <p:txBody>
          <a:bodyPr/>
          <a:lstStyle>
            <a:lvl1pPr>
              <a:defRPr/>
            </a:lvl1pPr>
          </a:lstStyle>
          <a:p>
            <a:fld id="{D47C10E8-E06D-4846-9CE2-449C28D5777A}" type="datetime1">
              <a:rPr lang="it-IT" smtClean="0"/>
              <a:t>14/05/19</a:t>
            </a:fld>
            <a:endParaRPr lang="it-IT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610C9D9-9312-3248-8F5D-2B31400689A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7518400" y="6124576"/>
            <a:ext cx="3860800" cy="257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71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C00E32E6-F27C-7049-A01F-27809AA05859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07A684-D368-1A4C-8243-CA9F98D48F36}"/>
                </a:ext>
              </a:extLst>
            </p:cNvPr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id="{3BAB41F0-9E1C-CB4D-8CF1-2854861635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9E392B3-F637-4C4C-8B2B-9038A75B4A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50A89952-A94B-A445-9C9B-6DAAB476C634}"/>
                  </a:ext>
                </a:extLst>
              </p:cNvPr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1" y="1371600"/>
            <a:ext cx="9793816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1" y="3134567"/>
            <a:ext cx="9793816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218C493-E497-BC45-8B65-9C9818160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626D6-2B16-2945-83F2-B82EF9EA1F3D}" type="datetime1">
              <a:rPr lang="it-IT" smtClean="0"/>
              <a:t>14/05/19</a:t>
            </a:fld>
            <a:endParaRPr lang="it-IT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63F0E88-08C9-1E49-ABD5-E14EDF77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AB2F4D7-6024-3744-B1B7-CC9DEB796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882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EAA99A6A-A7FE-064D-A204-D0B70D58A7A8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6998090-7DDE-754B-9219-FC07BBE145C8}"/>
                </a:ext>
              </a:extLst>
            </p:cNvPr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0">
              <a:extLst>
                <a:ext uri="{FF2B5EF4-FFF2-40B4-BE49-F238E27FC236}">
                  <a16:creationId xmlns:a16="http://schemas.microsoft.com/office/drawing/2014/main" id="{A75D180C-942E-2D41-981A-77EF93D7B4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5BCCC86-5066-3449-B03C-5C751D920CC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93AECC30-82BE-324D-B8F8-CF96F2A4F737}"/>
                  </a:ext>
                </a:extLst>
              </p:cNvPr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2C05CB6-AD8A-7043-90F8-73B7BC859928}"/>
                  </a:ext>
                </a:extLst>
              </p:cNvPr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0148" y="2147889"/>
            <a:ext cx="4754880" cy="39274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599" y="2147889"/>
            <a:ext cx="4754880" cy="39274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600DA15D-D2FB-B24E-8E37-ABF01E0DC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C2DD14-8823-264A-912E-A98E3B58B9A1}" type="datetime1">
              <a:rPr lang="it-IT" smtClean="0"/>
              <a:t>14/05/19</a:t>
            </a:fld>
            <a:endParaRPr lang="it-IT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98A82FFF-B187-B142-B838-D14199C3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0EB170BA-A16B-104D-84AF-F25E790A7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852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2CBAAB1-976E-0948-9180-232008E8E838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94CFDC5-F5D2-F24E-9966-9F14B58F49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65A25B2-C4F8-8143-9504-5A619F990EF7}"/>
                  </a:ext>
                </a:extLst>
              </p:cNvPr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F5DFE6A-77D9-7841-9D65-ADFE8506AC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616D6F3C-A5C2-5249-A25D-4DBEBC74C43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836460BF-EE78-874E-9B33-35665E4F8E37}"/>
                    </a:ext>
                  </a:extLst>
                </p:cNvPr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82E53E42-D5D0-2445-AA8D-5D4060FD6D7E}"/>
                    </a:ext>
                  </a:extLst>
                </p:cNvPr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</p:grp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38AD9C0-3E54-6942-98BA-3B254AA95D1E}"/>
                </a:ext>
              </a:extLst>
            </p:cNvPr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3068" y="1708991"/>
            <a:ext cx="475488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068" y="2590801"/>
            <a:ext cx="4754880" cy="348456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4052" y="1708991"/>
            <a:ext cx="475488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4052" y="2590801"/>
            <a:ext cx="4754880" cy="348456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5" name="Date Placeholder 6">
            <a:extLst>
              <a:ext uri="{FF2B5EF4-FFF2-40B4-BE49-F238E27FC236}">
                <a16:creationId xmlns:a16="http://schemas.microsoft.com/office/drawing/2014/main" id="{01C99376-C988-D54B-8D3C-8FA26AEE0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BF182-F4EF-1B4F-B018-3272D8448C39}" type="datetime1">
              <a:rPr lang="it-IT" smtClean="0"/>
              <a:t>14/05/19</a:t>
            </a:fld>
            <a:endParaRPr lang="it-IT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308CFD06-077E-A141-A8A1-0E8F68EE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7" name="Slide Number Placeholder 8">
            <a:extLst>
              <a:ext uri="{FF2B5EF4-FFF2-40B4-BE49-F238E27FC236}">
                <a16:creationId xmlns:a16="http://schemas.microsoft.com/office/drawing/2014/main" id="{60B12977-0C44-DE49-8EB7-4A6EDE823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28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id="{E9EB28CC-78CD-A944-B9A8-B94208C37B2E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3B3EE78-E9D5-454D-947D-382848416D9B}"/>
                </a:ext>
              </a:extLst>
            </p:cNvPr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>
              <a:extLst>
                <a:ext uri="{FF2B5EF4-FFF2-40B4-BE49-F238E27FC236}">
                  <a16:creationId xmlns:a16="http://schemas.microsoft.com/office/drawing/2014/main" id="{C496B09D-87F0-2244-8596-12D3333A14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0C9086E-DB91-4244-91DD-2C8ECD024E2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A02C107C-AB6D-B048-A124-CF28AA0C4113}"/>
                  </a:ext>
                </a:extLst>
              </p:cNvPr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20FA76F-1BA6-254D-AB2A-3BAF91CBDE1C}"/>
                  </a:ext>
                </a:extLst>
              </p:cNvPr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D384F7E-0249-A84B-ABE8-C4BA97D94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3E657-406F-B84E-999E-F23DF175DA02}" type="datetime1">
              <a:rPr lang="it-IT" smtClean="0"/>
              <a:t>14/05/19</a:t>
            </a:fld>
            <a:endParaRPr lang="it-IT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C631324-D9D7-AA42-A7AA-9F52EA022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2F0D0E7-04EC-F243-A61E-1B543BC5D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1733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>
            <a:extLst>
              <a:ext uri="{FF2B5EF4-FFF2-40B4-BE49-F238E27FC236}">
                <a16:creationId xmlns:a16="http://schemas.microsoft.com/office/drawing/2014/main" id="{41CCC69C-8C8A-F947-8A1B-E84B5A975983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CCBE0D6-74C3-DB4A-876C-8275631E4AA2}"/>
                </a:ext>
              </a:extLst>
            </p:cNvPr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4" name="Group 10">
              <a:extLst>
                <a:ext uri="{FF2B5EF4-FFF2-40B4-BE49-F238E27FC236}">
                  <a16:creationId xmlns:a16="http://schemas.microsoft.com/office/drawing/2014/main" id="{E7A46916-1EB9-F644-84A6-AAA039751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FB4B3A4-66EE-A94C-9645-FCB1D99954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DC2CB6F3-CB1D-064B-8B31-D346380C03C5}"/>
                  </a:ext>
                </a:extLst>
              </p:cNvPr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AE12093-F826-2448-9AF4-8E65FC507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D48970-9640-774C-BC69-50358A826AE3}" type="datetime1">
              <a:rPr lang="it-IT" smtClean="0"/>
              <a:t>14/05/19</a:t>
            </a:fld>
            <a:endParaRPr lang="it-IT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3745655-1989-D24B-8273-51CB5ABB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408374-1983-1941-A36A-8EBE7664E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695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6EE5370B-C3C4-F14E-BC2C-971C45F055FD}"/>
              </a:ext>
            </a:extLst>
          </p:cNvPr>
          <p:cNvGrpSpPr>
            <a:grpSpLocks/>
          </p:cNvGrpSpPr>
          <p:nvPr/>
        </p:nvGrpSpPr>
        <p:grpSpPr bwMode="auto">
          <a:xfrm>
            <a:off x="243418" y="173039"/>
            <a:ext cx="11705167" cy="6511925"/>
            <a:chOff x="182880" y="173699"/>
            <a:chExt cx="8778240" cy="6510602"/>
          </a:xfrm>
        </p:grpSpPr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43C362F-8E77-9940-A421-8201CCAD52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67A7F47-EC8B-5D46-B39D-A1BF726BD95F}"/>
                  </a:ext>
                </a:extLst>
              </p:cNvPr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>
                <a:extLst>
                  <a:ext uri="{FF2B5EF4-FFF2-40B4-BE49-F238E27FC236}">
                    <a16:creationId xmlns:a16="http://schemas.microsoft.com/office/drawing/2014/main" id="{3F94D705-B0F4-E748-B992-CFDE12591D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D042952-F1A8-3B4F-B769-BAD2DE3ADBF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9818D433-F0A2-9C45-A20B-C81C55427F8A}"/>
                    </a:ext>
                  </a:extLst>
                </p:cNvPr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FCED86E-5E56-624A-9BD8-16FAD87E018E}"/>
                </a:ext>
              </a:extLst>
            </p:cNvPr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67" y="1169892"/>
            <a:ext cx="4011084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1092" y="609601"/>
            <a:ext cx="5486400" cy="5465763"/>
          </a:xfrm>
        </p:spPr>
        <p:txBody>
          <a:bodyPr/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6967" y="2147889"/>
            <a:ext cx="4011084" cy="3262313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D262192B-0D66-5A4C-B4C8-30D068511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591A35-6EA8-2D4F-8868-836DB2314A97}" type="datetime1">
              <a:rPr lang="it-IT" smtClean="0"/>
              <a:t>14/05/19</a:t>
            </a:fld>
            <a:endParaRPr lang="it-IT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B520FCBE-EC34-EE44-8298-8C81C9002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563E1F1A-098E-0442-9ABE-3DC72C026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1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1F447C5-9866-1E4B-86EB-858A51EE605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200151" y="244475"/>
            <a:ext cx="9793816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CBB79-436F-1A47-845E-934FE510C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0151" y="2133600"/>
            <a:ext cx="9793816" cy="393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AB5CE-F9DA-B448-9A27-83EA628D8F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5967" y="6372226"/>
            <a:ext cx="2844800" cy="2587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CDE0FB"/>
                </a:solidFill>
                <a:latin typeface="Brush Script MT" panose="03060802040406070304" pitchFamily="66" charset="-122"/>
              </a:defRPr>
            </a:lvl1pPr>
          </a:lstStyle>
          <a:p>
            <a:fld id="{B45F6C56-8201-F448-853D-BCFE9C1EED86}" type="datetime1">
              <a:rPr lang="it-IT" smtClean="0"/>
              <a:t>14/05/19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8D530-05AF-DC48-B6C0-558318361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5967" y="6372226"/>
            <a:ext cx="38608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5CBDB-5173-2549-80EE-926728447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88000" y="6356351"/>
            <a:ext cx="1016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CDE0FB"/>
                </a:solidFill>
              </a:defRPr>
            </a:lvl1pPr>
          </a:lstStyle>
          <a:p>
            <a:fld id="{18573468-42A3-3745-8386-3ADC7F0EACE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31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ts val="2000"/>
        </a:spcBef>
        <a:spcAft>
          <a:spcPct val="0"/>
        </a:spcAft>
        <a:buClr>
          <a:srgbClr val="404040"/>
        </a:buClr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579438" indent="-228600" algn="l" rtl="0" eaLnBrk="1" fontAlgn="base" hangingPunct="1">
        <a:spcBef>
          <a:spcPts val="600"/>
        </a:spcBef>
        <a:spcAft>
          <a:spcPct val="0"/>
        </a:spcAft>
        <a:buClr>
          <a:srgbClr val="CDE0FB"/>
        </a:buClr>
        <a:buFont typeface="Arial" panose="020B0604020202020204" pitchFamily="34" charset="0"/>
        <a:buChar char="•"/>
        <a:defRPr sz="22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808038" indent="-228600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Font typeface="Arial" panose="020B0604020202020204" pitchFamily="34" charset="0"/>
        <a:buChar char="•"/>
        <a:defRPr sz="20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036638" indent="-228600" algn="l" rtl="0" eaLnBrk="1" fontAlgn="base" hangingPunct="1">
        <a:spcBef>
          <a:spcPts val="600"/>
        </a:spcBef>
        <a:spcAft>
          <a:spcPct val="0"/>
        </a:spcAft>
        <a:buClr>
          <a:srgbClr val="CDE0FB"/>
        </a:buClr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1265238" indent="-228600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1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28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234DC-BCD9-6349-8A95-936551E92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201" y="899462"/>
            <a:ext cx="9789584" cy="1924050"/>
          </a:xfrm>
        </p:spPr>
        <p:txBody>
          <a:bodyPr/>
          <a:lstStyle/>
          <a:p>
            <a:r>
              <a:rPr lang="en" sz="4800" b="1" dirty="0"/>
              <a:t>Monte Carlo generators for the modelling of </a:t>
            </a:r>
            <a:r>
              <a:rPr lang="en" sz="4800" b="1" dirty="0" err="1"/>
              <a:t>multijet</a:t>
            </a:r>
            <a:r>
              <a:rPr lang="en" sz="4800" b="1" dirty="0"/>
              <a:t> processes in ATLAS at 13 </a:t>
            </a:r>
            <a:r>
              <a:rPr lang="en" sz="4800" b="1" dirty="0" err="1"/>
              <a:t>TeV</a:t>
            </a:r>
            <a:endParaRPr lang="it-IT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20808A-CF0E-A146-A7EC-AED1D13CFA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9011" y="3205332"/>
            <a:ext cx="10593977" cy="1752600"/>
          </a:xfrm>
        </p:spPr>
        <p:txBody>
          <a:bodyPr>
            <a:noAutofit/>
          </a:bodyPr>
          <a:lstStyle/>
          <a:p>
            <a:r>
              <a:rPr lang="it-IT" b="1" dirty="0"/>
              <a:t>Evelin Meoni</a:t>
            </a:r>
          </a:p>
          <a:p>
            <a:r>
              <a:rPr lang="it-IT" sz="1800" dirty="0"/>
              <a:t>(Università della Calabria &amp; INFN)</a:t>
            </a:r>
            <a:endParaRPr lang="it-IT" sz="1000" dirty="0"/>
          </a:p>
          <a:p>
            <a:endParaRPr lang="it-IT" sz="1000" dirty="0"/>
          </a:p>
          <a:p>
            <a:endParaRPr lang="it-IT" sz="1000" dirty="0"/>
          </a:p>
          <a:p>
            <a:endParaRPr lang="it-IT" dirty="0"/>
          </a:p>
          <a:p>
            <a:r>
              <a:rPr lang="en-GB" dirty="0"/>
              <a:t>on behalf of the </a:t>
            </a:r>
            <a:r>
              <a:rPr lang="en-GB" b="1" dirty="0"/>
              <a:t>ATLAS Collaboration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34E502-DD3E-CA46-BBD3-25698214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56419"/>
            <a:ext cx="12192000" cy="1431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0D7509-67D3-C74C-AEBF-DBF7108C0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180" y="3922030"/>
            <a:ext cx="1800000" cy="4782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63B627-28CD-3143-AE81-F6DEA844C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5072" y="3882274"/>
            <a:ext cx="1260000" cy="65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08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07C06-7ADD-3744-8591-342200FC4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57" y="158708"/>
            <a:ext cx="9793816" cy="172334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Event Shape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EFD2C0-FE6F-8045-A902-8C9F1C980F40}"/>
              </a:ext>
            </a:extLst>
          </p:cNvPr>
          <p:cNvSpPr txBox="1"/>
          <p:nvPr/>
        </p:nvSpPr>
        <p:spPr>
          <a:xfrm>
            <a:off x="112557" y="2843291"/>
            <a:ext cx="4272260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u="sng" dirty="0"/>
              <a:t>Data-MC@8TeV: </a:t>
            </a:r>
          </a:p>
          <a:p>
            <a:r>
              <a:rPr lang="en" sz="1600" b="1" dirty="0">
                <a:solidFill>
                  <a:srgbClr val="FF0000"/>
                </a:solidFill>
              </a:rPr>
              <a:t>Pythia8</a:t>
            </a:r>
            <a:r>
              <a:rPr lang="en" sz="1600" dirty="0">
                <a:solidFill>
                  <a:srgbClr val="FF0000"/>
                </a:solidFill>
              </a:rPr>
              <a:t> </a:t>
            </a:r>
            <a:r>
              <a:rPr lang="en" sz="1400" dirty="0"/>
              <a:t>(LO 2→2) </a:t>
            </a:r>
            <a:r>
              <a:rPr lang="en" sz="1600" dirty="0"/>
              <a:t>and </a:t>
            </a:r>
            <a:r>
              <a:rPr lang="en" sz="1600" b="1" dirty="0">
                <a:solidFill>
                  <a:srgbClr val="AB7942"/>
                </a:solidFill>
              </a:rPr>
              <a:t>Sherpa 1.4</a:t>
            </a:r>
            <a:r>
              <a:rPr lang="en" sz="1600" dirty="0"/>
              <a:t> </a:t>
            </a:r>
            <a:r>
              <a:rPr lang="en" sz="1400" dirty="0"/>
              <a:t>(LO up to 3 p) </a:t>
            </a:r>
          </a:p>
          <a:p>
            <a:r>
              <a:rPr lang="en" sz="1600" dirty="0"/>
              <a:t>sufficient to provide a good description of the </a:t>
            </a:r>
          </a:p>
          <a:p>
            <a:r>
              <a:rPr lang="en" sz="1600" dirty="0"/>
              <a:t>data, much better than </a:t>
            </a:r>
            <a:r>
              <a:rPr lang="en" sz="1600" b="1" dirty="0">
                <a:solidFill>
                  <a:srgbClr val="0070C0"/>
                </a:solidFill>
              </a:rPr>
              <a:t>LO Herwig with </a:t>
            </a:r>
          </a:p>
          <a:p>
            <a:r>
              <a:rPr lang="it-IT" sz="1600" b="1" dirty="0">
                <a:solidFill>
                  <a:srgbClr val="0070C0"/>
                </a:solidFill>
              </a:rPr>
              <a:t>a</a:t>
            </a:r>
            <a:r>
              <a:rPr lang="en" sz="1600" b="1" dirty="0" err="1">
                <a:solidFill>
                  <a:srgbClr val="0070C0"/>
                </a:solidFill>
              </a:rPr>
              <a:t>ngular</a:t>
            </a:r>
            <a:r>
              <a:rPr lang="en" sz="1600" b="1" dirty="0">
                <a:solidFill>
                  <a:srgbClr val="0070C0"/>
                </a:solidFill>
              </a:rPr>
              <a:t>-ordered PS </a:t>
            </a:r>
            <a:r>
              <a:rPr lang="en" sz="1400" b="1" dirty="0">
                <a:solidFill>
                  <a:srgbClr val="0070C0"/>
                </a:solidFill>
              </a:rPr>
              <a:t>(v2.5.1)</a:t>
            </a:r>
          </a:p>
          <a:p>
            <a:endParaRPr lang="it-IT" sz="1600" b="1" u="sng" dirty="0">
              <a:solidFill>
                <a:srgbClr val="0070C0"/>
              </a:solidFill>
            </a:endParaRPr>
          </a:p>
          <a:p>
            <a:endParaRPr lang="it-IT" sz="1600" b="1" u="sng" dirty="0">
              <a:solidFill>
                <a:srgbClr val="0070C0"/>
              </a:solidFill>
            </a:endParaRPr>
          </a:p>
          <a:p>
            <a:endParaRPr lang="it-IT" sz="1600" b="1" u="sng" dirty="0">
              <a:solidFill>
                <a:srgbClr val="0070C0"/>
              </a:solidFill>
            </a:endParaRPr>
          </a:p>
          <a:p>
            <a:r>
              <a:rPr lang="it-IT" sz="1600" b="1" u="sng" dirty="0" err="1"/>
              <a:t>Latest</a:t>
            </a:r>
            <a:r>
              <a:rPr lang="it-IT" sz="1600" b="1" u="sng" dirty="0"/>
              <a:t> MC@13TeV</a:t>
            </a:r>
          </a:p>
          <a:p>
            <a:r>
              <a:rPr lang="en" sz="1600" b="1" dirty="0">
                <a:solidFill>
                  <a:srgbClr val="FF0000"/>
                </a:solidFill>
              </a:rPr>
              <a:t>MadGraph+Pythia8</a:t>
            </a:r>
            <a:r>
              <a:rPr lang="en" sz="1600" dirty="0"/>
              <a:t> </a:t>
            </a:r>
            <a:r>
              <a:rPr lang="en" sz="1400" dirty="0"/>
              <a:t>(LO up to 4 p) </a:t>
            </a:r>
            <a:r>
              <a:rPr lang="en" sz="1600" dirty="0"/>
              <a:t>shows  </a:t>
            </a:r>
          </a:p>
          <a:p>
            <a:r>
              <a:rPr lang="en" sz="1600" dirty="0"/>
              <a:t>less activity in the central region than </a:t>
            </a:r>
            <a:r>
              <a:rPr lang="en" sz="1600" b="1" dirty="0"/>
              <a:t>Pythia8</a:t>
            </a:r>
            <a:r>
              <a:rPr lang="en" sz="1600" dirty="0"/>
              <a:t>,</a:t>
            </a:r>
          </a:p>
          <a:p>
            <a:r>
              <a:rPr lang="en" sz="1600" dirty="0"/>
              <a:t>all other MCs predict slightly more large-angle </a:t>
            </a:r>
          </a:p>
          <a:p>
            <a:r>
              <a:rPr lang="en" sz="1600" dirty="0"/>
              <a:t>radiation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FD50E-95A8-3B48-BE86-2660E3C69EE5}"/>
              </a:ext>
            </a:extLst>
          </p:cNvPr>
          <p:cNvSpPr txBox="1"/>
          <p:nvPr/>
        </p:nvSpPr>
        <p:spPr>
          <a:xfrm>
            <a:off x="22140" y="670409"/>
            <a:ext cx="1164998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Event shapes sensitive to hard gluon radiation</a:t>
            </a:r>
          </a:p>
          <a:p>
            <a:endParaRPr lang="en-GB" sz="600" dirty="0"/>
          </a:p>
          <a:p>
            <a:r>
              <a:rPr lang="en-GB" sz="1600" b="1" dirty="0"/>
              <a:t>Transverse Energy-Energy Correlation (TEEC) </a:t>
            </a:r>
            <a:r>
              <a:rPr lang="en-GB" sz="1600" dirty="0"/>
              <a:t>=</a:t>
            </a:r>
            <a:r>
              <a:rPr lang="en-GB" sz="1600" b="1" dirty="0"/>
              <a:t> </a:t>
            </a:r>
            <a:r>
              <a:rPr lang="en-GB" sz="1600" dirty="0"/>
              <a:t>transverse energy-weighted distribution of azimuthal difference between jet pairs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000" dirty="0"/>
          </a:p>
          <a:p>
            <a:r>
              <a:rPr lang="en-GB" sz="1600" dirty="0"/>
              <a:t>TEEC used to get α</a:t>
            </a:r>
            <a:r>
              <a:rPr lang="en-GB" sz="1600" baseline="-25000" dirty="0"/>
              <a:t>s </a:t>
            </a:r>
            <a:r>
              <a:rPr lang="en-GB" sz="1600" dirty="0"/>
              <a:t>at various Q-scale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5DC28C-E8A1-3F4D-8440-58C3C0926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11" y="1320720"/>
            <a:ext cx="2931546" cy="8087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C9AEC6-1E06-F24E-9EC8-C481716FD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2" y="1396850"/>
            <a:ext cx="966076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836496-806F-C142-A2AE-2BC3BD23D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389" y="1723122"/>
            <a:ext cx="3960000" cy="45619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DFE59A-81ED-3544-BDDA-21D9A0184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5344" y="6541102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10</a:t>
            </a:fld>
            <a:endParaRPr lang="it-I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DD5653-0B41-C14E-931F-A9A40508CFA4}"/>
              </a:ext>
            </a:extLst>
          </p:cNvPr>
          <p:cNvSpPr txBox="1"/>
          <p:nvPr/>
        </p:nvSpPr>
        <p:spPr>
          <a:xfrm>
            <a:off x="5845105" y="6390234"/>
            <a:ext cx="5014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anti-</a:t>
            </a:r>
            <a:r>
              <a:rPr lang="en-GB" sz="1200" dirty="0" err="1"/>
              <a:t>k</a:t>
            </a:r>
            <a:r>
              <a:rPr lang="en-GB" sz="1200" baseline="-25000" dirty="0" err="1"/>
              <a:t>t</a:t>
            </a:r>
            <a:r>
              <a:rPr lang="en-GB" sz="1200" baseline="-25000" dirty="0"/>
              <a:t> </a:t>
            </a:r>
            <a:r>
              <a:rPr lang="en-GB" sz="1200" dirty="0"/>
              <a:t>R=0.4 jets with </a:t>
            </a:r>
            <a:r>
              <a:rPr lang="en-GB" sz="1200" dirty="0" err="1"/>
              <a:t>p</a:t>
            </a:r>
            <a:r>
              <a:rPr lang="en-GB" sz="1200" baseline="-25000" dirty="0" err="1"/>
              <a:t>T</a:t>
            </a:r>
            <a:r>
              <a:rPr lang="en-GB" sz="1200" dirty="0"/>
              <a:t>&gt;100 GeV |</a:t>
            </a:r>
            <a:r>
              <a:rPr lang="en-GB" sz="1200" dirty="0">
                <a:latin typeface="Symbol" pitchFamily="2" charset="2"/>
              </a:rPr>
              <a:t>h</a:t>
            </a:r>
            <a:r>
              <a:rPr lang="en-GB" sz="1200" dirty="0"/>
              <a:t>|&lt;2.5 and H</a:t>
            </a:r>
            <a:r>
              <a:rPr lang="en-GB" sz="1200" baseline="-25000" dirty="0"/>
              <a:t>T2</a:t>
            </a:r>
            <a:r>
              <a:rPr lang="en-GB" sz="1200" dirty="0"/>
              <a:t> = p</a:t>
            </a:r>
            <a:r>
              <a:rPr lang="en-GB" sz="1200" baseline="-25000" dirty="0"/>
              <a:t>T1</a:t>
            </a:r>
            <a:r>
              <a:rPr lang="en-GB" sz="1200" dirty="0"/>
              <a:t> + p</a:t>
            </a:r>
            <a:r>
              <a:rPr lang="en-GB" sz="1200" baseline="-25000" dirty="0"/>
              <a:t>T2</a:t>
            </a:r>
            <a:r>
              <a:rPr lang="en-GB" sz="1200" dirty="0"/>
              <a:t> &gt;1.5TeV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73B1A3-A6B3-234F-9A20-216CECD2B7DE}"/>
              </a:ext>
            </a:extLst>
          </p:cNvPr>
          <p:cNvSpPr txBox="1"/>
          <p:nvPr/>
        </p:nvSpPr>
        <p:spPr>
          <a:xfrm>
            <a:off x="5675208" y="1515638"/>
            <a:ext cx="1691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highlight>
                  <a:srgbClr val="FFFF00"/>
                </a:highlight>
              </a:rPr>
              <a:t>Eur. Phys. J. 77 (2017) 872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3A4FFC-FAB9-6545-B68E-0D534DD6E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2000" y="1831853"/>
            <a:ext cx="3960000" cy="452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9136E-4676-C648-AC91-DD402464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Jet Shape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1719E0-222C-8C40-8C43-2B6B955ABFAA}"/>
              </a:ext>
            </a:extLst>
          </p:cNvPr>
          <p:cNvSpPr txBox="1"/>
          <p:nvPr/>
        </p:nvSpPr>
        <p:spPr>
          <a:xfrm>
            <a:off x="254467" y="668032"/>
            <a:ext cx="369342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Jet </a:t>
            </a:r>
            <a:r>
              <a:rPr lang="it-IT" sz="1600" dirty="0" err="1"/>
              <a:t>shapes</a:t>
            </a:r>
            <a:r>
              <a:rPr lang="it-IT" sz="1600" dirty="0"/>
              <a:t> sensitive to soft </a:t>
            </a:r>
            <a:r>
              <a:rPr lang="it-IT" sz="1600" dirty="0" err="1"/>
              <a:t>radiation</a:t>
            </a:r>
            <a:endParaRPr lang="it-IT" sz="1600" dirty="0"/>
          </a:p>
          <a:p>
            <a:endParaRPr lang="en-US" altLang="it-IT" sz="1600" dirty="0">
              <a:ea typeface="ＭＳ Ｐゴシック" panose="020B0600070205080204" pitchFamily="34" charset="-128"/>
            </a:endParaRPr>
          </a:p>
          <a:p>
            <a:endParaRPr lang="en-US" altLang="it-IT" sz="1600" dirty="0">
              <a:ea typeface="ＭＳ Ｐゴシック" panose="020B0600070205080204" pitchFamily="34" charset="-128"/>
            </a:endParaRPr>
          </a:p>
          <a:p>
            <a:r>
              <a:rPr lang="en-US" altLang="it-IT" sz="1600" dirty="0">
                <a:ea typeface="ＭＳ Ｐゴシック" panose="020B0600070205080204" pitchFamily="34" charset="-128"/>
              </a:rPr>
              <a:t>Integral Jet Shape </a:t>
            </a:r>
            <a:r>
              <a:rPr lang="en-US" altLang="it-IT" sz="1600" dirty="0" err="1">
                <a:ea typeface="ＭＳ Ｐゴシック" panose="020B0600070205080204" pitchFamily="34" charset="-128"/>
              </a:rPr>
              <a:t>Ψ</a:t>
            </a:r>
            <a:r>
              <a:rPr lang="en-US" altLang="it-IT" sz="1600" dirty="0">
                <a:ea typeface="ＭＳ Ｐゴシック" panose="020B0600070205080204" pitchFamily="34" charset="-128"/>
              </a:rPr>
              <a:t>(r) =  fraction of </a:t>
            </a:r>
          </a:p>
          <a:p>
            <a:r>
              <a:rPr lang="en-US" altLang="it-IT" sz="1600" dirty="0">
                <a:ea typeface="ＭＳ Ｐゴシック" panose="020B0600070205080204" pitchFamily="34" charset="-128"/>
              </a:rPr>
              <a:t>jet </a:t>
            </a:r>
            <a:r>
              <a:rPr lang="en-US" altLang="it-IT" sz="1600" dirty="0" err="1">
                <a:ea typeface="ＭＳ Ｐゴシック" panose="020B0600070205080204" pitchFamily="34" charset="-128"/>
              </a:rPr>
              <a:t>p</a:t>
            </a:r>
            <a:r>
              <a:rPr lang="en-US" altLang="it-IT" sz="1600" baseline="-25000" dirty="0" err="1">
                <a:ea typeface="ＭＳ Ｐゴシック" panose="020B0600070205080204" pitchFamily="34" charset="-128"/>
              </a:rPr>
              <a:t>T</a:t>
            </a:r>
            <a:r>
              <a:rPr lang="en-US" altLang="it-IT" sz="1600" dirty="0">
                <a:ea typeface="ＭＳ Ｐゴシック" panose="020B0600070205080204" pitchFamily="34" charset="-128"/>
              </a:rPr>
              <a:t> inside a cone of radius r</a:t>
            </a:r>
          </a:p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1F73E1-EBBD-7B4F-98AE-75590C33C5E0}"/>
              </a:ext>
            </a:extLst>
          </p:cNvPr>
          <p:cNvSpPr/>
          <p:nvPr/>
        </p:nvSpPr>
        <p:spPr>
          <a:xfrm>
            <a:off x="4178775" y="747052"/>
            <a:ext cx="3554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1400" dirty="0"/>
              <a:t>Fraction of the jet </a:t>
            </a:r>
            <a:r>
              <a:rPr lang="en" sz="1400" dirty="0" err="1"/>
              <a:t>p</a:t>
            </a:r>
            <a:r>
              <a:rPr lang="en" sz="1400" baseline="-25000" dirty="0" err="1"/>
              <a:t>T</a:t>
            </a:r>
            <a:r>
              <a:rPr lang="en" sz="1400" dirty="0"/>
              <a:t> outside a cone of  0.2 </a:t>
            </a:r>
          </a:p>
          <a:p>
            <a:r>
              <a:rPr lang="en" sz="1400" dirty="0"/>
              <a:t>as a function of the jet </a:t>
            </a:r>
            <a:r>
              <a:rPr lang="en" sz="1400" dirty="0" err="1"/>
              <a:t>p</a:t>
            </a:r>
            <a:r>
              <a:rPr lang="en" sz="1400" baseline="-25000" dirty="0" err="1"/>
              <a:t>T</a:t>
            </a:r>
            <a:endParaRPr lang="en" sz="1400" baseline="-25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1EA59C-75B3-DD41-8299-FA009DECFF94}"/>
              </a:ext>
            </a:extLst>
          </p:cNvPr>
          <p:cNvSpPr txBox="1"/>
          <p:nvPr/>
        </p:nvSpPr>
        <p:spPr>
          <a:xfrm>
            <a:off x="7733210" y="2279393"/>
            <a:ext cx="4407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dirty="0"/>
              <a:t>Radiation around the original </a:t>
            </a:r>
            <a:r>
              <a:rPr lang="en" sz="1600" dirty="0" err="1"/>
              <a:t>parton</a:t>
            </a:r>
            <a:r>
              <a:rPr lang="en" sz="1600" dirty="0"/>
              <a:t> becomes more collimated when increasing the jet </a:t>
            </a:r>
            <a:r>
              <a:rPr lang="en" sz="1600" dirty="0" err="1"/>
              <a:t>p</a:t>
            </a:r>
            <a:r>
              <a:rPr lang="en" sz="1600" baseline="-25000" dirty="0" err="1"/>
              <a:t>T</a:t>
            </a:r>
            <a:endParaRPr lang="en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83BBE9-DC1A-5042-9807-A5070AC127D2}"/>
              </a:ext>
            </a:extLst>
          </p:cNvPr>
          <p:cNvSpPr txBox="1"/>
          <p:nvPr/>
        </p:nvSpPr>
        <p:spPr>
          <a:xfrm>
            <a:off x="489327" y="6096330"/>
            <a:ext cx="1058469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/>
              <a:t>Pythia8</a:t>
            </a:r>
            <a:r>
              <a:rPr lang="en" sz="1600" dirty="0"/>
              <a:t> (</a:t>
            </a:r>
            <a:r>
              <a:rPr lang="en" sz="1600" dirty="0" err="1"/>
              <a:t>p</a:t>
            </a:r>
            <a:r>
              <a:rPr lang="en" sz="1600" baseline="-25000" dirty="0" err="1"/>
              <a:t>T</a:t>
            </a:r>
            <a:r>
              <a:rPr lang="en" sz="1600" dirty="0"/>
              <a:t> ordered PS) and  Herwig7 show significant differences: </a:t>
            </a:r>
            <a:r>
              <a:rPr lang="en" sz="1600" b="1" dirty="0">
                <a:solidFill>
                  <a:srgbClr val="0070C0"/>
                </a:solidFill>
              </a:rPr>
              <a:t>dipole PS </a:t>
            </a:r>
            <a:r>
              <a:rPr lang="en" sz="1600" dirty="0"/>
              <a:t>predicts systematically narrower jets than </a:t>
            </a:r>
          </a:p>
          <a:p>
            <a:r>
              <a:rPr lang="en" sz="1600" dirty="0"/>
              <a:t>Pythia8, while the </a:t>
            </a:r>
            <a:r>
              <a:rPr lang="en" sz="1600" b="1" dirty="0">
                <a:solidFill>
                  <a:srgbClr val="942092"/>
                </a:solidFill>
              </a:rPr>
              <a:t>angular-ordered PS </a:t>
            </a:r>
            <a:r>
              <a:rPr lang="en" sz="1600" dirty="0"/>
              <a:t>gives wider energy distributions inside the jet cone.</a:t>
            </a:r>
            <a:r>
              <a:rPr lang="en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25A6F-D690-9146-878F-3F5D1B19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76000" y="6541347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11</a:t>
            </a:fld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CDA9E2-1065-064C-A1D8-734B0F5ED6BE}"/>
              </a:ext>
            </a:extLst>
          </p:cNvPr>
          <p:cNvSpPr txBox="1"/>
          <p:nvPr/>
        </p:nvSpPr>
        <p:spPr>
          <a:xfrm>
            <a:off x="7796323" y="5174167"/>
            <a:ext cx="3277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anti-</a:t>
            </a:r>
            <a:r>
              <a:rPr lang="en-GB" sz="1200" dirty="0" err="1"/>
              <a:t>k</a:t>
            </a:r>
            <a:r>
              <a:rPr lang="en-GB" sz="1200" baseline="-25000" dirty="0" err="1"/>
              <a:t>t</a:t>
            </a:r>
            <a:r>
              <a:rPr lang="en-GB" sz="1200" baseline="-25000" dirty="0"/>
              <a:t> </a:t>
            </a:r>
            <a:r>
              <a:rPr lang="en-GB" sz="1200" dirty="0"/>
              <a:t>R=0.4 jets with </a:t>
            </a:r>
            <a:r>
              <a:rPr lang="en-GB" sz="1200" dirty="0" err="1"/>
              <a:t>p</a:t>
            </a:r>
            <a:r>
              <a:rPr lang="en-GB" sz="1200" baseline="-25000" dirty="0" err="1"/>
              <a:t>T</a:t>
            </a:r>
            <a:r>
              <a:rPr lang="en-GB" sz="1200" dirty="0"/>
              <a:t>&gt;100 GeV |</a:t>
            </a:r>
            <a:r>
              <a:rPr lang="en-GB" sz="1200" dirty="0">
                <a:latin typeface="Symbol" pitchFamily="2" charset="2"/>
              </a:rPr>
              <a:t>h</a:t>
            </a:r>
            <a:r>
              <a:rPr lang="en-GB" sz="1200" dirty="0"/>
              <a:t>|&lt;2.5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5B1C4BA-1345-AB4C-AB3D-31B2F9CC12E7}"/>
              </a:ext>
            </a:extLst>
          </p:cNvPr>
          <p:cNvGrpSpPr/>
          <p:nvPr/>
        </p:nvGrpSpPr>
        <p:grpSpPr>
          <a:xfrm>
            <a:off x="999243" y="2196383"/>
            <a:ext cx="1638563" cy="1600438"/>
            <a:chOff x="930466" y="2561719"/>
            <a:chExt cx="2036865" cy="2053652"/>
          </a:xfrm>
        </p:grpSpPr>
        <p:pic>
          <p:nvPicPr>
            <p:cNvPr id="3" name="Picture 10" descr="psi_def.eps">
              <a:extLst>
                <a:ext uri="{FF2B5EF4-FFF2-40B4-BE49-F238E27FC236}">
                  <a16:creationId xmlns:a16="http://schemas.microsoft.com/office/drawing/2014/main" id="{0EC44DDC-6D7F-0C40-BE72-65501CC85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466" y="2561719"/>
              <a:ext cx="2036865" cy="2053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A314940-BB7E-8143-8109-3BD0D3F6CF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93885" y="3904343"/>
              <a:ext cx="340500" cy="682000"/>
            </a:xfrm>
            <a:prstGeom prst="straightConnector1">
              <a:avLst/>
            </a:prstGeom>
            <a:ln w="1270">
              <a:solidFill>
                <a:srgbClr val="FF4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9FBDBA5-1316-1644-8AFD-E3CA75B5C7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34385" y="3904343"/>
              <a:ext cx="431444" cy="682000"/>
            </a:xfrm>
            <a:prstGeom prst="straightConnector1">
              <a:avLst/>
            </a:prstGeom>
            <a:ln w="1270">
              <a:solidFill>
                <a:srgbClr val="FF4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AC8F0DD-3E8B-484F-88A5-97CE25026A20}"/>
              </a:ext>
            </a:extLst>
          </p:cNvPr>
          <p:cNvGrpSpPr/>
          <p:nvPr/>
        </p:nvGrpSpPr>
        <p:grpSpPr>
          <a:xfrm>
            <a:off x="7953993" y="2970210"/>
            <a:ext cx="832436" cy="851059"/>
            <a:chOff x="7811311" y="2601522"/>
            <a:chExt cx="2036865" cy="2053652"/>
          </a:xfrm>
        </p:grpSpPr>
        <p:pic>
          <p:nvPicPr>
            <p:cNvPr id="26" name="Picture 10" descr="psi_def.eps">
              <a:extLst>
                <a:ext uri="{FF2B5EF4-FFF2-40B4-BE49-F238E27FC236}">
                  <a16:creationId xmlns:a16="http://schemas.microsoft.com/office/drawing/2014/main" id="{592E9AAD-F485-034D-ACB9-CF9F7EDDE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1311" y="2601522"/>
              <a:ext cx="2036865" cy="2053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D0D3B87-F8A1-0047-9D46-C9445019B0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18356" y="3846416"/>
              <a:ext cx="96875" cy="779730"/>
            </a:xfrm>
            <a:prstGeom prst="straightConnector1">
              <a:avLst/>
            </a:prstGeom>
            <a:ln w="1270">
              <a:solidFill>
                <a:srgbClr val="FF4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CABA38D-EF8E-F04C-92AF-F0BC5A634E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15230" y="3939696"/>
              <a:ext cx="227170" cy="686451"/>
            </a:xfrm>
            <a:prstGeom prst="straightConnector1">
              <a:avLst/>
            </a:prstGeom>
            <a:ln w="1270">
              <a:solidFill>
                <a:srgbClr val="FF4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4B6CCC86-B353-D143-BD14-44739C091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0975" y="1248454"/>
            <a:ext cx="3960000" cy="473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41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8188-2C80-C840-A0BD-9225C318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Z+jets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7B0207B-C65B-B14E-B6FF-E8E374F54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637686"/>
              </p:ext>
            </p:extLst>
          </p:nvPr>
        </p:nvGraphicFramePr>
        <p:xfrm>
          <a:off x="119678" y="3602017"/>
          <a:ext cx="8170807" cy="2987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206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1436915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1480457">
                  <a:extLst>
                    <a:ext uri="{9D8B030D-6E8A-4147-A177-3AD203B41FA5}">
                      <a16:colId xmlns:a16="http://schemas.microsoft.com/office/drawing/2014/main" val="552725611"/>
                    </a:ext>
                  </a:extLst>
                </a:gridCol>
                <a:gridCol w="2772229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</a:tblGrid>
              <a:tr h="266652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ME order</a:t>
                      </a:r>
                    </a:p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(V+N </a:t>
                      </a:r>
                      <a:r>
                        <a:rPr lang="en-GB" sz="1400" dirty="0" err="1">
                          <a:solidFill>
                            <a:sysClr val="windowText" lastClr="000000"/>
                          </a:solidFill>
                        </a:rPr>
                        <a:t>partons</a:t>
                      </a:r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ysClr val="windowText" lastClr="000000"/>
                          </a:solidFill>
                        </a:rPr>
                        <a:t>PDFs of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PS &amp; 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140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effectLst/>
                        </a:rPr>
                        <a:t>Sherpa</a:t>
                      </a:r>
                      <a:r>
                        <a:rPr lang="it-IT" sz="1400" kern="1200" dirty="0">
                          <a:effectLst/>
                        </a:rPr>
                        <a:t> v2.2 </a:t>
                      </a:r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 up to 2  p</a:t>
                      </a:r>
                    </a:p>
                    <a:p>
                      <a:r>
                        <a:rPr lang="en-GB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+LO up to 4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NNPDF3.0nnlo 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PS&amp;UE: Sherpa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00B050"/>
                          </a:solidFill>
                          <a:effectLst/>
                        </a:rPr>
                        <a:t>MEPS@NLO </a:t>
                      </a:r>
                      <a:r>
                        <a:rPr lang="it-IT" sz="1200" b="1" kern="1200" dirty="0" err="1">
                          <a:solidFill>
                            <a:srgbClr val="00B050"/>
                          </a:solidFill>
                          <a:effectLst/>
                        </a:rPr>
                        <a:t>merging</a:t>
                      </a:r>
                      <a:endParaRPr lang="it-IT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825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 err="1">
                          <a:effectLst/>
                        </a:rPr>
                        <a:t>MadGraph</a:t>
                      </a:r>
                      <a:r>
                        <a:rPr lang="it-IT" sz="1400" b="1" kern="1200" dirty="0">
                          <a:effectLst/>
                        </a:rPr>
                        <a:t> CKKW-L </a:t>
                      </a:r>
                      <a:r>
                        <a:rPr lang="it-IT" sz="1200" kern="1200" dirty="0">
                          <a:effectLst/>
                        </a:rPr>
                        <a:t>(MadGraph5_aMC@NLO v2.2.2)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up to 4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kern="1200" dirty="0">
                          <a:effectLst/>
                        </a:rPr>
                        <a:t>NNPDF3.0nlo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PS&amp;UE: </a:t>
                      </a:r>
                      <a:r>
                        <a:rPr lang="it-IT" sz="1200" b="1" kern="1200" dirty="0" err="1">
                          <a:solidFill>
                            <a:srgbClr val="942092"/>
                          </a:solidFill>
                          <a:effectLst/>
                        </a:rPr>
                        <a:t>Pythia</a:t>
                      </a: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 v8.186</a:t>
                      </a:r>
                      <a:endParaRPr lang="en-GB" sz="1200" b="1" kern="1200" dirty="0">
                        <a:solidFill>
                          <a:srgbClr val="942092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200" b="1" dirty="0">
                          <a:solidFill>
                            <a:srgbClr val="00B050"/>
                          </a:solidFill>
                        </a:rPr>
                        <a:t>CKKW-L matching and merging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92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b="1" dirty="0" err="1"/>
                        <a:t>MadGraph</a:t>
                      </a:r>
                      <a:r>
                        <a:rPr lang="en" sz="1400" b="1" dirty="0"/>
                        <a:t> </a:t>
                      </a:r>
                      <a:r>
                        <a:rPr lang="en" sz="1400" b="1" dirty="0" err="1"/>
                        <a:t>FxFx</a:t>
                      </a:r>
                      <a:r>
                        <a:rPr lang="en" sz="1400" b="1" dirty="0"/>
                        <a:t> </a:t>
                      </a:r>
                      <a:endParaRPr lang="en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(MadGraph5_aMC@NLO v2.3.3)</a:t>
                      </a:r>
                      <a:endParaRPr kumimoji="0" lang="it-IT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 up to 2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NNPDF2.3lo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PS&amp;UE: </a:t>
                      </a:r>
                      <a:r>
                        <a:rPr lang="it-IT" sz="1200" b="1" kern="1200" dirty="0" err="1">
                          <a:solidFill>
                            <a:srgbClr val="942092"/>
                          </a:solidFill>
                          <a:effectLst/>
                        </a:rPr>
                        <a:t>Pythia</a:t>
                      </a: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 v8.210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200" b="1" kern="1200" dirty="0">
                          <a:solidFill>
                            <a:srgbClr val="00B050"/>
                          </a:solidFill>
                          <a:effectLst/>
                        </a:rPr>
                        <a:t>Merging with </a:t>
                      </a:r>
                      <a:r>
                        <a:rPr lang="en" sz="1200" b="1" kern="1200" dirty="0" err="1">
                          <a:solidFill>
                            <a:srgbClr val="00B050"/>
                          </a:solidFill>
                          <a:effectLst/>
                        </a:rPr>
                        <a:t>FxFx</a:t>
                      </a:r>
                      <a:r>
                        <a:rPr lang="en" sz="1200" b="1" kern="1200" dirty="0">
                          <a:solidFill>
                            <a:srgbClr val="00B050"/>
                          </a:solidFill>
                          <a:effectLst/>
                        </a:rPr>
                        <a:t> prescription </a:t>
                      </a:r>
                      <a:endParaRPr lang="en" sz="12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137269"/>
                  </a:ext>
                </a:extLst>
              </a:tr>
              <a:tr h="5190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/>
                        <a:t>Powheg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MiNLO</a:t>
                      </a:r>
                      <a:r>
                        <a:rPr lang="it-IT" sz="14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 up to 1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CT14nnlo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PS&amp;UE: </a:t>
                      </a:r>
                      <a:r>
                        <a:rPr lang="it-IT" sz="1200" b="1" kern="1200" dirty="0" err="1">
                          <a:solidFill>
                            <a:srgbClr val="942092"/>
                          </a:solidFill>
                          <a:effectLst/>
                        </a:rPr>
                        <a:t>Pythia</a:t>
                      </a: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 v8.186</a:t>
                      </a:r>
                      <a:endParaRPr lang="en-GB" sz="1200" b="1" kern="1200" dirty="0">
                        <a:solidFill>
                          <a:srgbClr val="94209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266231"/>
                  </a:ext>
                </a:extLst>
              </a:tr>
              <a:tr h="4326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/>
                        <a:t>Alpgen</a:t>
                      </a:r>
                      <a:r>
                        <a:rPr lang="it-IT" sz="14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up to 5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CTEQ6L1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PS&amp;UE: </a:t>
                      </a:r>
                      <a:r>
                        <a:rPr lang="it-IT" sz="1200" b="1" kern="1200" dirty="0" err="1">
                          <a:solidFill>
                            <a:srgbClr val="942092"/>
                          </a:solidFill>
                          <a:effectLst/>
                        </a:rPr>
                        <a:t>Pythia</a:t>
                      </a: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</a:rPr>
                        <a:t> v6.426</a:t>
                      </a:r>
                      <a:endParaRPr lang="en-GB" sz="1200" b="1" kern="1200" dirty="0">
                        <a:solidFill>
                          <a:srgbClr val="942092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00B050"/>
                          </a:solidFill>
                          <a:effectLst/>
                        </a:rPr>
                        <a:t>MLM  </a:t>
                      </a:r>
                      <a:r>
                        <a:rPr lang="en" sz="1200" b="1" dirty="0">
                          <a:solidFill>
                            <a:srgbClr val="00B050"/>
                          </a:solidFill>
                        </a:rPr>
                        <a:t>matching and merging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69875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0F29A-6902-D14D-AA30-F0030A1A1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56322" y="6583504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12</a:t>
            </a:fld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F995D7-FB32-704A-BAD7-007AE272E430}"/>
              </a:ext>
            </a:extLst>
          </p:cNvPr>
          <p:cNvSpPr txBox="1"/>
          <p:nvPr/>
        </p:nvSpPr>
        <p:spPr>
          <a:xfrm>
            <a:off x="3350520" y="3355796"/>
            <a:ext cx="17091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highlight>
                  <a:srgbClr val="FFFF00"/>
                </a:highlight>
              </a:rPr>
              <a:t>ATL-PHYS-PUB-2017-006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EBE333C-1115-B142-B988-972C83037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969777"/>
              </p:ext>
            </p:extLst>
          </p:nvPr>
        </p:nvGraphicFramePr>
        <p:xfrm>
          <a:off x="8635893" y="3602017"/>
          <a:ext cx="2928429" cy="140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971">
                  <a:extLst>
                    <a:ext uri="{9D8B030D-6E8A-4147-A177-3AD203B41FA5}">
                      <a16:colId xmlns:a16="http://schemas.microsoft.com/office/drawing/2014/main" val="1411923760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760361966"/>
                    </a:ext>
                  </a:extLst>
                </a:gridCol>
                <a:gridCol w="667658">
                  <a:extLst>
                    <a:ext uri="{9D8B030D-6E8A-4147-A177-3AD203B41FA5}">
                      <a16:colId xmlns:a16="http://schemas.microsoft.com/office/drawing/2014/main" val="4126201040"/>
                    </a:ext>
                  </a:extLst>
                </a:gridCol>
              </a:tblGrid>
              <a:tr h="352429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Fixed Order </a:t>
                      </a:r>
                    </a:p>
                    <a:p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</a:rPr>
                        <a:t>Calc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ME </a:t>
                      </a:r>
                    </a:p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PDFs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521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/>
                        <a:t>BlackHat+Sherpa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NLO </a:t>
                      </a:r>
                    </a:p>
                    <a:p>
                      <a:r>
                        <a:rPr lang="en-GB" sz="1400" dirty="0"/>
                        <a:t>up to 4p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CT14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7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 err="1">
                          <a:effectLst/>
                        </a:rPr>
                        <a:t>N</a:t>
                      </a:r>
                      <a:r>
                        <a:rPr lang="it-IT" sz="1400" kern="1200" baseline="-25000" dirty="0" err="1">
                          <a:effectLst/>
                        </a:rPr>
                        <a:t>jetti</a:t>
                      </a:r>
                      <a:r>
                        <a:rPr lang="it-IT" sz="1400" kern="1200" dirty="0" err="1">
                          <a:effectLst/>
                        </a:rPr>
                        <a:t>NNLO</a:t>
                      </a:r>
                      <a:r>
                        <a:rPr lang="it-IT" sz="1400" kern="1200" dirty="0">
                          <a:effectLst/>
                        </a:rPr>
                        <a:t> </a:t>
                      </a:r>
                      <a:endParaRPr lang="it-IT" sz="14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NNLO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CT14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66497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F8F775D-7957-9842-A93F-B0F9EB590F8B}"/>
              </a:ext>
            </a:extLst>
          </p:cNvPr>
          <p:cNvSpPr txBox="1"/>
          <p:nvPr/>
        </p:nvSpPr>
        <p:spPr>
          <a:xfrm>
            <a:off x="119678" y="713738"/>
            <a:ext cx="8626384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Look at leptonic decays </a:t>
            </a:r>
            <a:r>
              <a:rPr lang="en-GB" sz="1600" dirty="0" err="1"/>
              <a:t>Z→μμ</a:t>
            </a:r>
            <a:r>
              <a:rPr lang="en-GB" sz="1600" dirty="0"/>
              <a:t>/</a:t>
            </a:r>
            <a:r>
              <a:rPr lang="en-GB" sz="1600" dirty="0" err="1"/>
              <a:t>ee</a:t>
            </a:r>
            <a:r>
              <a:rPr lang="en-GB" sz="1600" dirty="0"/>
              <a:t> (very clear probe)</a:t>
            </a:r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r>
              <a:rPr lang="en-GB" sz="1600" dirty="0"/>
              <a:t>Kinematic region with high efficiencies, </a:t>
            </a:r>
          </a:p>
          <a:p>
            <a:r>
              <a:rPr lang="en-GB" sz="1600" dirty="0"/>
              <a:t>good detector performances and low backgrounds</a:t>
            </a:r>
          </a:p>
          <a:p>
            <a:endParaRPr lang="en-GB" sz="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r>
              <a:rPr lang="en" sz="1600" b="1" dirty="0"/>
              <a:t>Comparisons </a:t>
            </a:r>
            <a:r>
              <a:rPr lang="en" sz="1600" dirty="0"/>
              <a:t>: Data unfolded – MCs</a:t>
            </a:r>
            <a:br>
              <a:rPr lang="en" sz="1600" dirty="0"/>
            </a:br>
            <a:r>
              <a:rPr lang="en" sz="1600" dirty="0"/>
              <a:t>                          Data unfolded – Fixed order calculations corrected for non perturbative effects </a:t>
            </a:r>
          </a:p>
          <a:p>
            <a:endParaRPr lang="it-IT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6836CC-DB4D-264F-A97B-73C549BC328F}"/>
              </a:ext>
            </a:extLst>
          </p:cNvPr>
          <p:cNvSpPr txBox="1"/>
          <p:nvPr/>
        </p:nvSpPr>
        <p:spPr>
          <a:xfrm>
            <a:off x="4907847" y="1241723"/>
            <a:ext cx="410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Leptons</a:t>
            </a:r>
            <a:r>
              <a:rPr lang="it-IT" sz="1400" dirty="0"/>
              <a:t>: </a:t>
            </a:r>
            <a:r>
              <a:rPr lang="it-IT" sz="1400" dirty="0" err="1"/>
              <a:t>p</a:t>
            </a:r>
            <a:r>
              <a:rPr lang="it-IT" sz="1400" baseline="-25000" dirty="0" err="1"/>
              <a:t>T</a:t>
            </a:r>
            <a:r>
              <a:rPr lang="it-IT" sz="1400" dirty="0"/>
              <a:t>&gt;25 </a:t>
            </a:r>
            <a:r>
              <a:rPr lang="it-IT" sz="1400" dirty="0" err="1"/>
              <a:t>GeV</a:t>
            </a:r>
            <a:r>
              <a:rPr lang="it-IT" sz="1400" dirty="0"/>
              <a:t>, |</a:t>
            </a:r>
            <a:r>
              <a:rPr lang="el-GR" sz="1400" dirty="0"/>
              <a:t>η|&lt;2.4 (μ)</a:t>
            </a:r>
            <a:r>
              <a:rPr lang="it-IT" sz="1400" dirty="0"/>
              <a:t> </a:t>
            </a:r>
            <a:r>
              <a:rPr lang="el-GR" sz="1400" dirty="0"/>
              <a:t>- 2.47 (</a:t>
            </a:r>
            <a:r>
              <a:rPr lang="it-IT" sz="1400" dirty="0"/>
              <a:t>e) </a:t>
            </a:r>
          </a:p>
          <a:p>
            <a:r>
              <a:rPr lang="it-IT" sz="1400" b="1" dirty="0" err="1"/>
              <a:t>Z</a:t>
            </a:r>
            <a:r>
              <a:rPr lang="it-IT" sz="1400" b="1" dirty="0"/>
              <a:t>: </a:t>
            </a:r>
            <a:r>
              <a:rPr lang="it-IT" sz="1400" dirty="0"/>
              <a:t>71 </a:t>
            </a:r>
            <a:r>
              <a:rPr lang="it-IT" sz="1400" dirty="0" err="1"/>
              <a:t>GeV</a:t>
            </a:r>
            <a:r>
              <a:rPr lang="it-IT" sz="1400" dirty="0"/>
              <a:t> &lt;</a:t>
            </a:r>
            <a:r>
              <a:rPr lang="it-IT" sz="1400" dirty="0" err="1"/>
              <a:t>m</a:t>
            </a:r>
            <a:r>
              <a:rPr lang="it-IT" sz="1400" baseline="-25000" dirty="0" err="1"/>
              <a:t>ll</a:t>
            </a:r>
            <a:r>
              <a:rPr lang="it-IT" sz="1400" dirty="0"/>
              <a:t>&lt;111 </a:t>
            </a:r>
            <a:r>
              <a:rPr lang="it-IT" sz="1400" dirty="0" err="1"/>
              <a:t>GeV</a:t>
            </a:r>
            <a:br>
              <a:rPr lang="it-IT" sz="1400" dirty="0"/>
            </a:br>
            <a:r>
              <a:rPr lang="it-IT" sz="1400" b="1" dirty="0" err="1"/>
              <a:t>Jets</a:t>
            </a:r>
            <a:r>
              <a:rPr lang="it-IT" sz="1400" b="1" dirty="0"/>
              <a:t>: </a:t>
            </a:r>
            <a:r>
              <a:rPr lang="it-IT" sz="1400" dirty="0"/>
              <a:t>anti-</a:t>
            </a:r>
            <a:r>
              <a:rPr lang="it-IT" sz="1400" dirty="0" err="1"/>
              <a:t>k</a:t>
            </a:r>
            <a:r>
              <a:rPr lang="it-IT" sz="1400" baseline="-25000" dirty="0" err="1"/>
              <a:t>t</a:t>
            </a:r>
            <a:r>
              <a:rPr lang="it-IT" sz="1400" dirty="0"/>
              <a:t> </a:t>
            </a:r>
            <a:r>
              <a:rPr lang="it-IT" sz="1400" dirty="0" err="1"/>
              <a:t>R</a:t>
            </a:r>
            <a:r>
              <a:rPr lang="it-IT" sz="1400" dirty="0"/>
              <a:t>=0.4, </a:t>
            </a:r>
            <a:r>
              <a:rPr lang="it-IT" sz="1400" dirty="0" err="1"/>
              <a:t>p</a:t>
            </a:r>
            <a:r>
              <a:rPr lang="it-IT" sz="1400" baseline="-25000" dirty="0" err="1"/>
              <a:t>T</a:t>
            </a:r>
            <a:r>
              <a:rPr lang="it-IT" sz="1400" dirty="0"/>
              <a:t>&gt;30 </a:t>
            </a:r>
            <a:r>
              <a:rPr lang="it-IT" sz="1400" dirty="0" err="1"/>
              <a:t>GeV</a:t>
            </a:r>
            <a:r>
              <a:rPr lang="it-IT" sz="1400" dirty="0"/>
              <a:t>, |y|&lt;2.5, </a:t>
            </a:r>
            <a:r>
              <a:rPr lang="el-GR" sz="1400" dirty="0"/>
              <a:t>Δ</a:t>
            </a:r>
            <a:r>
              <a:rPr lang="it-IT" sz="1400" dirty="0" err="1"/>
              <a:t>R</a:t>
            </a:r>
            <a:r>
              <a:rPr lang="it-IT" sz="1400" baseline="-25000" dirty="0" err="1"/>
              <a:t>lj</a:t>
            </a:r>
            <a:r>
              <a:rPr lang="it-IT" sz="1400" dirty="0"/>
              <a:t>&gt;0.4 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1AE9EF8-CBA7-D84C-BF71-A34F28121826}"/>
              </a:ext>
            </a:extLst>
          </p:cNvPr>
          <p:cNvSpPr/>
          <p:nvPr/>
        </p:nvSpPr>
        <p:spPr>
          <a:xfrm>
            <a:off x="4441370" y="1136849"/>
            <a:ext cx="428480" cy="92634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1" descr="page4image1828256">
            <a:extLst>
              <a:ext uri="{FF2B5EF4-FFF2-40B4-BE49-F238E27FC236}">
                <a16:creationId xmlns:a16="http://schemas.microsoft.com/office/drawing/2014/main" id="{507D8939-5A3E-544F-B20E-641F25DC0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779" y="27709"/>
            <a:ext cx="1027339" cy="55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page4image1791520">
            <a:extLst>
              <a:ext uri="{FF2B5EF4-FFF2-40B4-BE49-F238E27FC236}">
                <a16:creationId xmlns:a16="http://schemas.microsoft.com/office/drawing/2014/main" id="{B10366F7-7186-E948-84A3-CE4DA87E2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614" y="40961"/>
            <a:ext cx="823781" cy="51709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28845A-260D-4B44-A87E-F14AD6605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1639" y="789360"/>
            <a:ext cx="2880000" cy="27664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8F56036-CF68-5D4E-9F54-8F6A0BA227D8}"/>
              </a:ext>
            </a:extLst>
          </p:cNvPr>
          <p:cNvSpPr txBox="1"/>
          <p:nvPr/>
        </p:nvSpPr>
        <p:spPr>
          <a:xfrm>
            <a:off x="9928797" y="669120"/>
            <a:ext cx="18213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1000" b="1" dirty="0" err="1">
                <a:highlight>
                  <a:srgbClr val="FFFF00"/>
                </a:highlight>
              </a:rPr>
              <a:t>Eur</a:t>
            </a:r>
            <a:r>
              <a:rPr lang="fr" sz="1000" b="1" dirty="0">
                <a:highlight>
                  <a:srgbClr val="FFFF00"/>
                </a:highlight>
              </a:rPr>
              <a:t>. Phys. J. C77 (2017) 361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7F25A8-99A9-4444-81F8-6C125CD4D65C}"/>
              </a:ext>
            </a:extLst>
          </p:cNvPr>
          <p:cNvSpPr txBox="1"/>
          <p:nvPr/>
        </p:nvSpPr>
        <p:spPr>
          <a:xfrm>
            <a:off x="9234990" y="3366371"/>
            <a:ext cx="18213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1000" b="1" dirty="0" err="1">
                <a:highlight>
                  <a:srgbClr val="FFFF00"/>
                </a:highlight>
              </a:rPr>
              <a:t>Eur</a:t>
            </a:r>
            <a:r>
              <a:rPr lang="fr" sz="1000" b="1" dirty="0">
                <a:highlight>
                  <a:srgbClr val="FFFF00"/>
                </a:highlight>
              </a:rPr>
              <a:t>. Phys. J. C77 (2017) 361 </a:t>
            </a:r>
          </a:p>
        </p:txBody>
      </p:sp>
    </p:spTree>
    <p:extLst>
      <p:ext uri="{BB962C8B-B14F-4D97-AF65-F5344CB8AC3E}">
        <p14:creationId xmlns:p14="http://schemas.microsoft.com/office/powerpoint/2010/main" val="3463921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81CB4-AB79-2446-8A2E-51B4BD3B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0743"/>
            <a:ext cx="12130088" cy="236584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Z+jets</a:t>
            </a:r>
            <a:r>
              <a:rPr lang="en-GB" dirty="0"/>
              <a:t>: jet multiplicity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B1F3B6-EA89-7443-8376-B36BF76F0359}"/>
              </a:ext>
            </a:extLst>
          </p:cNvPr>
          <p:cNvSpPr txBox="1"/>
          <p:nvPr/>
        </p:nvSpPr>
        <p:spPr>
          <a:xfrm>
            <a:off x="110900" y="762902"/>
            <a:ext cx="3653051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/>
              <a:t>Figure of merit of goodness of QCD </a:t>
            </a:r>
          </a:p>
          <a:p>
            <a:r>
              <a:rPr lang="en" sz="1600" dirty="0"/>
              <a:t>predictions and important discriminator</a:t>
            </a:r>
          </a:p>
          <a:p>
            <a:r>
              <a:rPr lang="en" sz="1600" dirty="0"/>
              <a:t>with respect to the background  in </a:t>
            </a:r>
          </a:p>
          <a:p>
            <a:r>
              <a:rPr lang="en" sz="1600" dirty="0"/>
              <a:t>Higgs and searches </a:t>
            </a:r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r>
              <a:rPr lang="en" sz="1600" b="1" dirty="0">
                <a:solidFill>
                  <a:srgbClr val="C00000"/>
                </a:solidFill>
              </a:rPr>
              <a:t>MadGraph+Pythia8 CKKWL</a:t>
            </a:r>
          </a:p>
          <a:p>
            <a:r>
              <a:rPr lang="en" sz="1400" dirty="0">
                <a:solidFill>
                  <a:srgbClr val="C00000"/>
                </a:solidFill>
              </a:rPr>
              <a:t>(LO up to 4p)</a:t>
            </a:r>
            <a:r>
              <a:rPr lang="en" sz="1600" b="1" dirty="0">
                <a:solidFill>
                  <a:srgbClr val="C00000"/>
                </a:solidFill>
              </a:rPr>
              <a:t>  </a:t>
            </a:r>
            <a:r>
              <a:rPr lang="en" sz="1600" dirty="0"/>
              <a:t>shows good agreement </a:t>
            </a:r>
          </a:p>
          <a:p>
            <a:r>
              <a:rPr lang="en" sz="1600" dirty="0"/>
              <a:t>with data, while  </a:t>
            </a:r>
            <a:r>
              <a:rPr lang="en" sz="1600" b="1" dirty="0" err="1">
                <a:solidFill>
                  <a:srgbClr val="FFC000"/>
                </a:solidFill>
              </a:rPr>
              <a:t>Alpgen</a:t>
            </a:r>
            <a:r>
              <a:rPr lang="en" sz="1600" b="1" dirty="0">
                <a:solidFill>
                  <a:srgbClr val="FFC000"/>
                </a:solidFill>
              </a:rPr>
              <a:t> </a:t>
            </a:r>
            <a:r>
              <a:rPr lang="en" sz="1400" dirty="0">
                <a:solidFill>
                  <a:srgbClr val="FFC000"/>
                </a:solidFill>
              </a:rPr>
              <a:t>(LO up to 5p)</a:t>
            </a:r>
            <a:r>
              <a:rPr lang="en" sz="1400" b="1" dirty="0">
                <a:solidFill>
                  <a:srgbClr val="FFC000"/>
                </a:solidFill>
              </a:rPr>
              <a:t> </a:t>
            </a:r>
            <a:r>
              <a:rPr lang="en" sz="1600" b="1" dirty="0"/>
              <a:t>,</a:t>
            </a:r>
          </a:p>
          <a:p>
            <a:r>
              <a:rPr lang="en" sz="1600" b="1" dirty="0"/>
              <a:t> </a:t>
            </a:r>
            <a:r>
              <a:rPr lang="en" sz="1600" b="1" dirty="0">
                <a:solidFill>
                  <a:srgbClr val="00B050"/>
                </a:solidFill>
              </a:rPr>
              <a:t>Sherpa </a:t>
            </a:r>
            <a:r>
              <a:rPr lang="en" sz="1400" dirty="0">
                <a:solidFill>
                  <a:srgbClr val="00B050"/>
                </a:solidFill>
              </a:rPr>
              <a:t>(NLO up to 2 and LO up to 4p)</a:t>
            </a:r>
          </a:p>
          <a:p>
            <a:r>
              <a:rPr lang="en" sz="1600" dirty="0"/>
              <a:t>and</a:t>
            </a:r>
            <a:r>
              <a:rPr lang="en" sz="1600" dirty="0">
                <a:solidFill>
                  <a:srgbClr val="7030A0"/>
                </a:solidFill>
              </a:rPr>
              <a:t>  </a:t>
            </a:r>
            <a:r>
              <a:rPr lang="en" sz="1600" b="1" dirty="0">
                <a:solidFill>
                  <a:srgbClr val="7030A0"/>
                </a:solidFill>
              </a:rPr>
              <a:t>NLO MadGraph+Pythia8 </a:t>
            </a:r>
            <a:r>
              <a:rPr lang="en" sz="1600" b="1" dirty="0" err="1">
                <a:solidFill>
                  <a:srgbClr val="7030A0"/>
                </a:solidFill>
              </a:rPr>
              <a:t>FxFx</a:t>
            </a:r>
            <a:r>
              <a:rPr lang="en" sz="1600" b="1" dirty="0">
                <a:solidFill>
                  <a:srgbClr val="7030A0"/>
                </a:solidFill>
              </a:rPr>
              <a:t> </a:t>
            </a:r>
          </a:p>
          <a:p>
            <a:r>
              <a:rPr lang="en" sz="1400" dirty="0">
                <a:solidFill>
                  <a:srgbClr val="7030A0"/>
                </a:solidFill>
              </a:rPr>
              <a:t>(NLO up to 2 p</a:t>
            </a:r>
            <a:r>
              <a:rPr lang="en" sz="1600" dirty="0">
                <a:solidFill>
                  <a:srgbClr val="7030A0"/>
                </a:solidFill>
              </a:rPr>
              <a:t>) </a:t>
            </a:r>
            <a:r>
              <a:rPr lang="en" sz="1600" dirty="0"/>
              <a:t>show a systematic </a:t>
            </a:r>
          </a:p>
          <a:p>
            <a:r>
              <a:rPr lang="en" sz="1600" dirty="0"/>
              <a:t>trend deviating from data at high jet </a:t>
            </a:r>
          </a:p>
          <a:p>
            <a:r>
              <a:rPr lang="en" sz="1600" dirty="0"/>
              <a:t>multiplicities</a:t>
            </a:r>
          </a:p>
        </p:txBody>
      </p:sp>
      <p:pic>
        <p:nvPicPr>
          <p:cNvPr id="4097" name="Picture 1" descr="page4image1828256">
            <a:extLst>
              <a:ext uri="{FF2B5EF4-FFF2-40B4-BE49-F238E27FC236}">
                <a16:creationId xmlns:a16="http://schemas.microsoft.com/office/drawing/2014/main" id="{E5E0047C-B4F4-DA4D-A7E1-7F1EFC95E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779" y="27709"/>
            <a:ext cx="1027339" cy="55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age4image1791520">
            <a:extLst>
              <a:ext uri="{FF2B5EF4-FFF2-40B4-BE49-F238E27FC236}">
                <a16:creationId xmlns:a16="http://schemas.microsoft.com/office/drawing/2014/main" id="{4E8C3815-593B-8D45-B2A1-B9C5CFE6C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239" y="39682"/>
            <a:ext cx="823781" cy="51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372433-472C-9A45-B29B-53BAF4AFED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69" b="3176"/>
          <a:stretch/>
        </p:blipFill>
        <p:spPr>
          <a:xfrm>
            <a:off x="3694321" y="1026334"/>
            <a:ext cx="4104000" cy="52463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CA2908-50AE-514E-8DD2-781488DFD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0690" y="1972485"/>
            <a:ext cx="3060000" cy="28283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E92C27-77E2-FC48-8A88-BD479573CED5}"/>
              </a:ext>
            </a:extLst>
          </p:cNvPr>
          <p:cNvSpPr txBox="1"/>
          <p:nvPr/>
        </p:nvSpPr>
        <p:spPr>
          <a:xfrm>
            <a:off x="7992513" y="1215681"/>
            <a:ext cx="419922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What about MC uncertainty?</a:t>
            </a:r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b="1" dirty="0"/>
          </a:p>
          <a:p>
            <a:endParaRPr lang="en-GB" sz="1600" dirty="0"/>
          </a:p>
          <a:p>
            <a:r>
              <a:rPr lang="en-GB" sz="1600" dirty="0"/>
              <a:t>Sherpa uncertainty band </a:t>
            </a:r>
            <a:r>
              <a:rPr lang="en-GB" sz="1400" dirty="0"/>
              <a:t>(PDF +scale+ </a:t>
            </a:r>
          </a:p>
          <a:p>
            <a:r>
              <a:rPr lang="en-GB" sz="1400" dirty="0"/>
              <a:t>statistical </a:t>
            </a:r>
            <a:r>
              <a:rPr lang="en-GB" sz="1400" dirty="0" err="1"/>
              <a:t>unc</a:t>
            </a:r>
            <a:r>
              <a:rPr lang="en-GB" sz="1400" dirty="0"/>
              <a:t>) </a:t>
            </a:r>
            <a:r>
              <a:rPr lang="en-GB" sz="1600" dirty="0"/>
              <a:t>quite large at high jet multiplicity</a:t>
            </a:r>
          </a:p>
          <a:p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285AA6-AE87-C24E-BD84-3E39EEAE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13</a:t>
            </a:fld>
            <a:endParaRPr lang="it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803690-FF8B-A74E-82D1-40FDBE0BAC51}"/>
              </a:ext>
            </a:extLst>
          </p:cNvPr>
          <p:cNvSpPr txBox="1"/>
          <p:nvPr/>
        </p:nvSpPr>
        <p:spPr>
          <a:xfrm>
            <a:off x="4782668" y="942662"/>
            <a:ext cx="18213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1000" b="1" dirty="0" err="1">
                <a:highlight>
                  <a:srgbClr val="FFFF00"/>
                </a:highlight>
              </a:rPr>
              <a:t>Eur</a:t>
            </a:r>
            <a:r>
              <a:rPr lang="fr" sz="1000" b="1" dirty="0">
                <a:highlight>
                  <a:srgbClr val="FFFF00"/>
                </a:highlight>
              </a:rPr>
              <a:t>. Phys. J. C77 (2017) 361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274FFE-D1B1-C64A-81B0-E16127CB8E93}"/>
              </a:ext>
            </a:extLst>
          </p:cNvPr>
          <p:cNvSpPr txBox="1"/>
          <p:nvPr/>
        </p:nvSpPr>
        <p:spPr>
          <a:xfrm>
            <a:off x="9930864" y="1937896"/>
            <a:ext cx="17091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highlight>
                  <a:srgbClr val="FFFF00"/>
                </a:highlight>
              </a:rPr>
              <a:t>ATL-PHYS-PUB-2017-006</a:t>
            </a:r>
          </a:p>
        </p:txBody>
      </p:sp>
    </p:spTree>
    <p:extLst>
      <p:ext uri="{BB962C8B-B14F-4D97-AF65-F5344CB8AC3E}">
        <p14:creationId xmlns:p14="http://schemas.microsoft.com/office/powerpoint/2010/main" val="921315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7E4FE-16EA-DF46-86FA-6257BB75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Z+jets</a:t>
            </a:r>
            <a:r>
              <a:rPr lang="en-GB" dirty="0"/>
              <a:t>: H</a:t>
            </a:r>
            <a:r>
              <a:rPr lang="en-GB" baseline="-25000" dirty="0"/>
              <a:t>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5743D8-3861-E641-B396-F09F5418DE11}"/>
              </a:ext>
            </a:extLst>
          </p:cNvPr>
          <p:cNvSpPr txBox="1"/>
          <p:nvPr/>
        </p:nvSpPr>
        <p:spPr>
          <a:xfrm>
            <a:off x="8911" y="727502"/>
            <a:ext cx="66106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/>
              <a:t>Important for searches: signal topologies </a:t>
            </a:r>
          </a:p>
          <a:p>
            <a:r>
              <a:rPr lang="en-GB" sz="1600" dirty="0"/>
              <a:t>    with large jet activity (discriminant with </a:t>
            </a:r>
          </a:p>
          <a:p>
            <a:r>
              <a:rPr lang="en-GB" sz="1600" dirty="0"/>
              <a:t>    respect to SM background) </a:t>
            </a:r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r>
              <a:rPr lang="en-GB" sz="1600" b="1" dirty="0">
                <a:solidFill>
                  <a:srgbClr val="0070C0"/>
                </a:solidFill>
              </a:rPr>
              <a:t>NLO calculations from </a:t>
            </a:r>
            <a:r>
              <a:rPr lang="en-GB" sz="1600" b="1" dirty="0" err="1">
                <a:solidFill>
                  <a:srgbClr val="0070C0"/>
                </a:solidFill>
              </a:rPr>
              <a:t>BlackHat+Sherpa</a:t>
            </a:r>
            <a:r>
              <a:rPr lang="en-GB" sz="1600" b="1" dirty="0"/>
              <a:t> </a:t>
            </a:r>
          </a:p>
          <a:p>
            <a:r>
              <a:rPr lang="en-GB" sz="1600" dirty="0"/>
              <a:t>underestimate data</a:t>
            </a:r>
          </a:p>
          <a:p>
            <a:endParaRPr lang="en-GB" sz="1000" dirty="0"/>
          </a:p>
          <a:p>
            <a:r>
              <a:rPr lang="en-GB" sz="1600" b="1" dirty="0" err="1">
                <a:solidFill>
                  <a:srgbClr val="FF40FF"/>
                </a:solidFill>
              </a:rPr>
              <a:t>N</a:t>
            </a:r>
            <a:r>
              <a:rPr lang="en-GB" sz="1600" b="1" baseline="-25000" dirty="0" err="1">
                <a:solidFill>
                  <a:srgbClr val="FF40FF"/>
                </a:solidFill>
              </a:rPr>
              <a:t>jetti</a:t>
            </a:r>
            <a:r>
              <a:rPr lang="en-GB" sz="1600" b="1" dirty="0" err="1">
                <a:solidFill>
                  <a:srgbClr val="FF40FF"/>
                </a:solidFill>
              </a:rPr>
              <a:t>NNLO</a:t>
            </a:r>
            <a:r>
              <a:rPr lang="en-GB" sz="1600" b="1" dirty="0"/>
              <a:t> </a:t>
            </a:r>
            <a:r>
              <a:rPr lang="en-GB" sz="1600" dirty="0"/>
              <a:t>recovers agreement by </a:t>
            </a:r>
          </a:p>
          <a:p>
            <a:r>
              <a:rPr lang="en-GB" sz="1600" dirty="0"/>
              <a:t>adding higher orders in </a:t>
            </a:r>
            <a:r>
              <a:rPr lang="en-GB" sz="1600" dirty="0" err="1"/>
              <a:t>pQCD</a:t>
            </a:r>
            <a:r>
              <a:rPr lang="en-GB" sz="1600" dirty="0"/>
              <a:t> </a:t>
            </a:r>
          </a:p>
          <a:p>
            <a:endParaRPr lang="en-GB" sz="1000" dirty="0"/>
          </a:p>
          <a:p>
            <a:r>
              <a:rPr lang="en-GB" sz="1600" b="1" dirty="0">
                <a:solidFill>
                  <a:srgbClr val="C00000"/>
                </a:solidFill>
              </a:rPr>
              <a:t>LO MadGraph+Pythia8 CKKWL </a:t>
            </a:r>
          </a:p>
          <a:p>
            <a:r>
              <a:rPr lang="en-GB" sz="1600" b="1" dirty="0">
                <a:solidFill>
                  <a:srgbClr val="C00000"/>
                </a:solidFill>
              </a:rPr>
              <a:t>over-predicts </a:t>
            </a:r>
            <a:r>
              <a:rPr lang="en-GB" sz="1600" dirty="0"/>
              <a:t>large H</a:t>
            </a:r>
            <a:r>
              <a:rPr lang="en-GB" sz="1600" baseline="-25000" dirty="0"/>
              <a:t>T</a:t>
            </a:r>
          </a:p>
          <a:p>
            <a:r>
              <a:rPr lang="en-GB" sz="1600" dirty="0"/>
              <a:t>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C8194A-FFC0-7647-B189-5C13D5139A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69"/>
          <a:stretch/>
        </p:blipFill>
        <p:spPr>
          <a:xfrm>
            <a:off x="5220655" y="683959"/>
            <a:ext cx="1828800" cy="585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7F41DD-8CDA-4B40-86DE-DF730FB77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3797253" y="1313878"/>
            <a:ext cx="4320000" cy="5533736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CB8A62-3320-0A49-A0AE-0371078EB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1641" y="1828453"/>
            <a:ext cx="3600000" cy="32693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54B5D7-EE3D-A94B-87AC-398C63F680FF}"/>
              </a:ext>
            </a:extLst>
          </p:cNvPr>
          <p:cNvSpPr txBox="1"/>
          <p:nvPr/>
        </p:nvSpPr>
        <p:spPr>
          <a:xfrm>
            <a:off x="8105085" y="1495015"/>
            <a:ext cx="3994151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What about MC uncertainty?</a:t>
            </a:r>
          </a:p>
          <a:p>
            <a:endParaRPr lang="en-GB" sz="1000" b="1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r>
              <a:rPr lang="en-GB" sz="1500" dirty="0"/>
              <a:t>From 5% up to 50% using </a:t>
            </a:r>
            <a:r>
              <a:rPr lang="en-GB" sz="1500" b="1" dirty="0">
                <a:solidFill>
                  <a:srgbClr val="C00000"/>
                </a:solidFill>
              </a:rPr>
              <a:t>Sherpa </a:t>
            </a:r>
            <a:r>
              <a:rPr lang="en-GB" sz="1400" dirty="0">
                <a:solidFill>
                  <a:srgbClr val="C00000"/>
                </a:solidFill>
              </a:rPr>
              <a:t>(NLO up 2p</a:t>
            </a:r>
          </a:p>
          <a:p>
            <a:r>
              <a:rPr lang="en" sz="1400" dirty="0">
                <a:solidFill>
                  <a:srgbClr val="C00000"/>
                </a:solidFill>
              </a:rPr>
              <a:t>and LO up to 4</a:t>
            </a:r>
            <a:r>
              <a:rPr lang="en-GB" sz="1400" dirty="0">
                <a:solidFill>
                  <a:srgbClr val="C00000"/>
                </a:solidFill>
              </a:rPr>
              <a:t>)</a:t>
            </a:r>
          </a:p>
          <a:p>
            <a:endParaRPr lang="en-GB" sz="1000" dirty="0"/>
          </a:p>
          <a:p>
            <a:r>
              <a:rPr lang="en-GB" sz="1500" dirty="0"/>
              <a:t>Other NLO MCs contained within Sherpa uncertainty band, expect at low H</a:t>
            </a:r>
            <a:r>
              <a:rPr lang="en-GB" sz="1500" baseline="-25000" dirty="0"/>
              <a:t>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22996D-F3E6-9740-B75E-A90A7D73E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0515" y="6586537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14</a:t>
            </a:fld>
            <a:endParaRPr lang="it-IT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14EE2C-94D0-4147-ABDB-FC5CD3DEB8B6}"/>
              </a:ext>
            </a:extLst>
          </p:cNvPr>
          <p:cNvSpPr txBox="1"/>
          <p:nvPr/>
        </p:nvSpPr>
        <p:spPr>
          <a:xfrm>
            <a:off x="5056970" y="1190163"/>
            <a:ext cx="18213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1000" b="1" dirty="0" err="1">
                <a:highlight>
                  <a:srgbClr val="FFFF00"/>
                </a:highlight>
              </a:rPr>
              <a:t>Eur</a:t>
            </a:r>
            <a:r>
              <a:rPr lang="fr" sz="1000" b="1" dirty="0">
                <a:highlight>
                  <a:srgbClr val="FFFF00"/>
                </a:highlight>
              </a:rPr>
              <a:t>. Phys. J. C77 (2017) 361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AE73DB-024A-D540-8F45-E58531BCEE1B}"/>
              </a:ext>
            </a:extLst>
          </p:cNvPr>
          <p:cNvSpPr txBox="1"/>
          <p:nvPr/>
        </p:nvSpPr>
        <p:spPr>
          <a:xfrm>
            <a:off x="10196473" y="1781388"/>
            <a:ext cx="17091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highlight>
                  <a:srgbClr val="FFFF00"/>
                </a:highlight>
              </a:rPr>
              <a:t>ATL-PHYS-PUB-2017-006</a:t>
            </a:r>
          </a:p>
        </p:txBody>
      </p:sp>
      <p:pic>
        <p:nvPicPr>
          <p:cNvPr id="15" name="Picture 1" descr="page4image1828256">
            <a:extLst>
              <a:ext uri="{FF2B5EF4-FFF2-40B4-BE49-F238E27FC236}">
                <a16:creationId xmlns:a16="http://schemas.microsoft.com/office/drawing/2014/main" id="{63874B87-DCC3-5549-9788-5D9F658A9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779" y="12719"/>
            <a:ext cx="1027339" cy="55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page4image1791520">
            <a:extLst>
              <a:ext uri="{FF2B5EF4-FFF2-40B4-BE49-F238E27FC236}">
                <a16:creationId xmlns:a16="http://schemas.microsoft.com/office/drawing/2014/main" id="{5B0C2F07-FC3E-1246-8B22-DBBA5CFC2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239" y="24692"/>
            <a:ext cx="823781" cy="51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330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366AF669-194A-D94B-B4BB-7B820A6A5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2000" y="21617"/>
            <a:ext cx="2520000" cy="1891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481CB4-AB79-2446-8A2E-51B4BD3BF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+jets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4F8982-1346-C84F-875A-87D583929765}"/>
              </a:ext>
            </a:extLst>
          </p:cNvPr>
          <p:cNvSpPr txBox="1"/>
          <p:nvPr/>
        </p:nvSpPr>
        <p:spPr>
          <a:xfrm>
            <a:off x="205479" y="683467"/>
            <a:ext cx="116708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Final</a:t>
            </a:r>
            <a:r>
              <a:rPr lang="it-IT" sz="1600" dirty="0"/>
              <a:t> </a:t>
            </a:r>
            <a:r>
              <a:rPr lang="it-IT" sz="1600" dirty="0" err="1"/>
              <a:t>states</a:t>
            </a:r>
            <a:r>
              <a:rPr lang="it-IT" sz="1600" dirty="0"/>
              <a:t> sensitive to </a:t>
            </a:r>
            <a:r>
              <a:rPr lang="it-IT" sz="1600" dirty="0" err="1"/>
              <a:t>Vector</a:t>
            </a:r>
            <a:r>
              <a:rPr lang="it-IT" sz="1600" dirty="0"/>
              <a:t> </a:t>
            </a:r>
            <a:r>
              <a:rPr lang="it-IT" sz="1600" dirty="0" err="1"/>
              <a:t>Boson</a:t>
            </a:r>
            <a:r>
              <a:rPr lang="it-IT" sz="1600" dirty="0"/>
              <a:t> </a:t>
            </a:r>
            <a:r>
              <a:rPr lang="it-IT" sz="1600" dirty="0" err="1"/>
              <a:t>Scattering</a:t>
            </a:r>
            <a:r>
              <a:rPr lang="it-IT" sz="1600" dirty="0"/>
              <a:t> (VBS) </a:t>
            </a:r>
            <a:r>
              <a:rPr lang="it-IT" sz="1600" dirty="0" err="1"/>
              <a:t>allow</a:t>
            </a:r>
            <a:r>
              <a:rPr lang="it-IT" sz="1600" dirty="0"/>
              <a:t> to: </a:t>
            </a:r>
          </a:p>
          <a:p>
            <a:r>
              <a:rPr lang="it-IT" sz="1600" dirty="0"/>
              <a:t>-Test the </a:t>
            </a:r>
            <a:r>
              <a:rPr lang="it-IT" sz="1600" dirty="0" err="1"/>
              <a:t>electroweak</a:t>
            </a:r>
            <a:r>
              <a:rPr lang="it-IT" sz="1600" dirty="0"/>
              <a:t> breaking </a:t>
            </a:r>
            <a:r>
              <a:rPr lang="it-IT" sz="1600" dirty="0" err="1"/>
              <a:t>symmetry</a:t>
            </a:r>
            <a:r>
              <a:rPr lang="it-IT" sz="1600" dirty="0"/>
              <a:t>  (</a:t>
            </a:r>
            <a:r>
              <a:rPr lang="it-IT" sz="1600" dirty="0" err="1"/>
              <a:t>Higgs</a:t>
            </a:r>
            <a:r>
              <a:rPr lang="it-IT" sz="1600" dirty="0"/>
              <a:t> </a:t>
            </a:r>
            <a:r>
              <a:rPr lang="it-IT" sz="1600" dirty="0" err="1"/>
              <a:t>contribution</a:t>
            </a:r>
            <a:r>
              <a:rPr lang="it-IT" sz="1600" dirty="0"/>
              <a:t>)  </a:t>
            </a:r>
          </a:p>
          <a:p>
            <a:r>
              <a:rPr lang="it-IT" sz="1600" dirty="0"/>
              <a:t>- </a:t>
            </a:r>
            <a:r>
              <a:rPr lang="it-IT" sz="1600" dirty="0" err="1"/>
              <a:t>Study</a:t>
            </a:r>
            <a:r>
              <a:rPr lang="it-IT" sz="1600" dirty="0"/>
              <a:t> triple and </a:t>
            </a:r>
            <a:r>
              <a:rPr lang="it-IT" sz="1600" dirty="0" err="1"/>
              <a:t>quadratic</a:t>
            </a:r>
            <a:r>
              <a:rPr lang="it-IT" sz="1600" dirty="0"/>
              <a:t> </a:t>
            </a:r>
            <a:r>
              <a:rPr lang="it-IT" sz="1600" dirty="0" err="1"/>
              <a:t>gauge</a:t>
            </a:r>
            <a:r>
              <a:rPr lang="it-IT" sz="1600" dirty="0"/>
              <a:t> </a:t>
            </a:r>
            <a:r>
              <a:rPr lang="it-IT" sz="1600" dirty="0" err="1"/>
              <a:t>coupling</a:t>
            </a:r>
            <a:endParaRPr lang="it-IT" sz="1600" dirty="0"/>
          </a:p>
          <a:p>
            <a:r>
              <a:rPr lang="it-IT" sz="1600" dirty="0"/>
              <a:t>  </a:t>
            </a:r>
          </a:p>
        </p:txBody>
      </p:sp>
      <p:pic>
        <p:nvPicPr>
          <p:cNvPr id="7" name="Picture 14" descr="figaux_01b.png">
            <a:extLst>
              <a:ext uri="{FF2B5EF4-FFF2-40B4-BE49-F238E27FC236}">
                <a16:creationId xmlns:a16="http://schemas.microsoft.com/office/drawing/2014/main" id="{C6700D98-02DD-4141-B22A-941413CF5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682" y="2361935"/>
            <a:ext cx="1522466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Screen Shot 2014-07-02 at 2.30.33 PM.png">
            <a:extLst>
              <a:ext uri="{FF2B5EF4-FFF2-40B4-BE49-F238E27FC236}">
                <a16:creationId xmlns:a16="http://schemas.microsoft.com/office/drawing/2014/main" id="{FC992F23-101E-C24F-8A20-73469C9DA6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4" t="14435" r="62372"/>
          <a:stretch>
            <a:fillRect/>
          </a:stretch>
        </p:blipFill>
        <p:spPr bwMode="auto">
          <a:xfrm>
            <a:off x="2579777" y="2312192"/>
            <a:ext cx="1416414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figaux_01a.png">
            <a:extLst>
              <a:ext uri="{FF2B5EF4-FFF2-40B4-BE49-F238E27FC236}">
                <a16:creationId xmlns:a16="http://schemas.microsoft.com/office/drawing/2014/main" id="{5F426ED9-4FA2-6846-9925-38D05833C0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174" y="2369528"/>
            <a:ext cx="152246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ight Brace 10">
            <a:extLst>
              <a:ext uri="{FF2B5EF4-FFF2-40B4-BE49-F238E27FC236}">
                <a16:creationId xmlns:a16="http://schemas.microsoft.com/office/drawing/2014/main" id="{CCE0113B-AEF6-4248-BE73-9F612BFCDA1B}"/>
              </a:ext>
            </a:extLst>
          </p:cNvPr>
          <p:cNvSpPr/>
          <p:nvPr/>
        </p:nvSpPr>
        <p:spPr>
          <a:xfrm rot="5400000">
            <a:off x="6596268" y="2330467"/>
            <a:ext cx="480923" cy="282214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413ECA5-A50E-514B-B07E-57786EA345C5}"/>
              </a:ext>
            </a:extLst>
          </p:cNvPr>
          <p:cNvSpPr/>
          <p:nvPr/>
        </p:nvSpPr>
        <p:spPr>
          <a:xfrm rot="5400000">
            <a:off x="2928270" y="1593305"/>
            <a:ext cx="514659" cy="4298936"/>
          </a:xfrm>
          <a:prstGeom prst="rightBrace">
            <a:avLst>
              <a:gd name="adj1" fmla="val 19899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74F68AD0-6199-0149-A827-32BE10C7F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1326" y="3994433"/>
            <a:ext cx="20136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600" b="1" dirty="0"/>
              <a:t> Higgs contributions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72DDCAE6-FEE8-0B46-A20D-304700E1D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7412" y="3969836"/>
            <a:ext cx="1718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600" b="1" dirty="0"/>
              <a:t> Self-interactions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A822D189-7A19-C54C-81BC-79B75432162D}"/>
              </a:ext>
            </a:extLst>
          </p:cNvPr>
          <p:cNvSpPr/>
          <p:nvPr/>
        </p:nvSpPr>
        <p:spPr>
          <a:xfrm rot="5400000">
            <a:off x="8967125" y="3059946"/>
            <a:ext cx="480924" cy="152533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id="{30EFAAED-0BEE-2E47-9365-12E22F1F6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4588" y="4029435"/>
            <a:ext cx="14606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600" b="1" dirty="0"/>
              <a:t> Non resonant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62FFA13-E991-B14E-BA9A-E77691E4DD8E}"/>
              </a:ext>
            </a:extLst>
          </p:cNvPr>
          <p:cNvCxnSpPr>
            <a:cxnSpLocks/>
          </p:cNvCxnSpPr>
          <p:nvPr/>
        </p:nvCxnSpPr>
        <p:spPr>
          <a:xfrm flipV="1">
            <a:off x="2745253" y="2456629"/>
            <a:ext cx="1006796" cy="10886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EC57B63-6793-F145-A8C2-7D358E7F0156}"/>
              </a:ext>
            </a:extLst>
          </p:cNvPr>
          <p:cNvSpPr>
            <a:spLocks noChangeAspect="1"/>
          </p:cNvSpPr>
          <p:nvPr/>
        </p:nvSpPr>
        <p:spPr>
          <a:xfrm>
            <a:off x="4756231" y="2841866"/>
            <a:ext cx="163955" cy="163955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pic>
        <p:nvPicPr>
          <p:cNvPr id="23" name="Picture 15" descr="figaux_01c.png">
            <a:extLst>
              <a:ext uri="{FF2B5EF4-FFF2-40B4-BE49-F238E27FC236}">
                <a16:creationId xmlns:a16="http://schemas.microsoft.com/office/drawing/2014/main" id="{700A21E3-266F-3546-992C-C0738D42BF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917" y="2375640"/>
            <a:ext cx="1526294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 descr="figaux_01d.png">
            <a:extLst>
              <a:ext uri="{FF2B5EF4-FFF2-40B4-BE49-F238E27FC236}">
                <a16:creationId xmlns:a16="http://schemas.microsoft.com/office/drawing/2014/main" id="{20CBCA13-6F16-E549-BBED-71C70AA980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910" y="2407790"/>
            <a:ext cx="1526295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" descr="Screen Shot 2014-07-02 at 2.30.33 PM.png">
            <a:extLst>
              <a:ext uri="{FF2B5EF4-FFF2-40B4-BE49-F238E27FC236}">
                <a16:creationId xmlns:a16="http://schemas.microsoft.com/office/drawing/2014/main" id="{51916A41-A1C8-2F4F-B237-F27BC24F8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75" t="14435"/>
          <a:stretch>
            <a:fillRect/>
          </a:stretch>
        </p:blipFill>
        <p:spPr bwMode="auto">
          <a:xfrm>
            <a:off x="7169665" y="2381463"/>
            <a:ext cx="1385524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0F90985-0303-274D-ACDE-0AB650805B15}"/>
              </a:ext>
            </a:extLst>
          </p:cNvPr>
          <p:cNvCxnSpPr>
            <a:cxnSpLocks/>
          </p:cNvCxnSpPr>
          <p:nvPr/>
        </p:nvCxnSpPr>
        <p:spPr>
          <a:xfrm flipV="1">
            <a:off x="7404613" y="2359183"/>
            <a:ext cx="1030631" cy="10997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7">
            <a:extLst>
              <a:ext uri="{FF2B5EF4-FFF2-40B4-BE49-F238E27FC236}">
                <a16:creationId xmlns:a16="http://schemas.microsoft.com/office/drawing/2014/main" id="{8B65A56F-3304-8C48-A292-E1C8FD6B2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5898" y="2757915"/>
            <a:ext cx="3794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200" i="1"/>
              <a:t>H</a:t>
            </a:r>
            <a:r>
              <a:rPr lang="en-US" altLang="it-IT" sz="1200" i="1" baseline="30000"/>
              <a:t>0</a:t>
            </a:r>
          </a:p>
        </p:txBody>
      </p:sp>
      <p:pic>
        <p:nvPicPr>
          <p:cNvPr id="28" name="Picture 22" descr="figaux_02a.png">
            <a:extLst>
              <a:ext uri="{FF2B5EF4-FFF2-40B4-BE49-F238E27FC236}">
                <a16:creationId xmlns:a16="http://schemas.microsoft.com/office/drawing/2014/main" id="{1B1C1740-51E0-194C-8F66-5B890FC87B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837" y="5334544"/>
            <a:ext cx="1525336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1" descr="Screen Shot 2014-07-02 at 2.53.41 PM.png">
            <a:extLst>
              <a:ext uri="{FF2B5EF4-FFF2-40B4-BE49-F238E27FC236}">
                <a16:creationId xmlns:a16="http://schemas.microsoft.com/office/drawing/2014/main" id="{14AD4708-3B97-2242-AADB-2499726CDE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23"/>
          <a:stretch>
            <a:fillRect/>
          </a:stretch>
        </p:blipFill>
        <p:spPr bwMode="auto">
          <a:xfrm>
            <a:off x="3166853" y="5334544"/>
            <a:ext cx="135506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15">
            <a:extLst>
              <a:ext uri="{FF2B5EF4-FFF2-40B4-BE49-F238E27FC236}">
                <a16:creationId xmlns:a16="http://schemas.microsoft.com/office/drawing/2014/main" id="{C3D577B8-7E58-3646-9FC8-75BD9E78D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81" y="4445909"/>
            <a:ext cx="16353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600" b="1" u="sng" dirty="0"/>
              <a:t>QCD processes: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46F329-EA8E-EE49-BB05-89FC0CFA1A9F}"/>
              </a:ext>
            </a:extLst>
          </p:cNvPr>
          <p:cNvCxnSpPr>
            <a:cxnSpLocks/>
          </p:cNvCxnSpPr>
          <p:nvPr/>
        </p:nvCxnSpPr>
        <p:spPr>
          <a:xfrm flipV="1">
            <a:off x="3271158" y="5380584"/>
            <a:ext cx="1030631" cy="10997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65C3E63-0EB1-334C-979A-C1615590FACB}"/>
              </a:ext>
            </a:extLst>
          </p:cNvPr>
          <p:cNvSpPr txBox="1"/>
          <p:nvPr/>
        </p:nvSpPr>
        <p:spPr>
          <a:xfrm>
            <a:off x="7130211" y="1073720"/>
            <a:ext cx="1779654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 i="1" dirty="0"/>
              <a:t>More info in the talk</a:t>
            </a:r>
          </a:p>
          <a:p>
            <a:r>
              <a:rPr lang="en-GB" sz="1400" b="1" i="1" dirty="0"/>
              <a:t>of Francesco </a:t>
            </a:r>
            <a:r>
              <a:rPr lang="en-GB" sz="1400" b="1" i="1" dirty="0" err="1"/>
              <a:t>Conventi</a:t>
            </a:r>
            <a:endParaRPr lang="en-GB" sz="1400" b="1" i="1" dirty="0"/>
          </a:p>
          <a:p>
            <a:r>
              <a:rPr lang="en-GB" sz="1400" b="1" i="1" dirty="0"/>
              <a:t>(Tuesday)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713F7A-9AC4-3844-BFE2-C5F61361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15</a:t>
            </a:fld>
            <a:endParaRPr lang="it-IT"/>
          </a:p>
        </p:txBody>
      </p:sp>
      <p:sp>
        <p:nvSpPr>
          <p:cNvPr id="36" name="TextBox 15">
            <a:extLst>
              <a:ext uri="{FF2B5EF4-FFF2-40B4-BE49-F238E27FC236}">
                <a16:creationId xmlns:a16="http://schemas.microsoft.com/office/drawing/2014/main" id="{6A9CF7DB-6765-AF40-BA23-2C92EFC26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09" y="1783828"/>
            <a:ext cx="14991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it-IT" sz="1600" b="1" u="sng" dirty="0"/>
              <a:t>EW processes: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61EE63-EAC2-2249-BC01-B723343DA704}"/>
              </a:ext>
            </a:extLst>
          </p:cNvPr>
          <p:cNvSpPr txBox="1"/>
          <p:nvPr/>
        </p:nvSpPr>
        <p:spPr>
          <a:xfrm>
            <a:off x="6245898" y="4641920"/>
            <a:ext cx="45784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it-IT" sz="1600" dirty="0">
                <a:sym typeface="Wingdings" pitchFamily="2" charset="2"/>
              </a:rPr>
              <a:t>In </a:t>
            </a:r>
            <a:r>
              <a:rPr lang="en-US" altLang="it-IT" sz="1600" dirty="0" err="1"/>
              <a:t>W</a:t>
            </a:r>
            <a:r>
              <a:rPr lang="en-US" altLang="it-IT" sz="1600" baseline="30000" dirty="0" err="1"/>
              <a:t>±</a:t>
            </a:r>
            <a:r>
              <a:rPr lang="en-US" altLang="it-IT" sz="1600" dirty="0" err="1"/>
              <a:t>W</a:t>
            </a:r>
            <a:r>
              <a:rPr lang="en-US" altLang="it-IT" sz="1600" baseline="30000" dirty="0" err="1"/>
              <a:t>±</a:t>
            </a:r>
            <a:r>
              <a:rPr lang="en-US" altLang="it-IT" sz="1600" dirty="0" err="1"/>
              <a:t>jj</a:t>
            </a:r>
            <a:r>
              <a:rPr lang="en-US" altLang="it-IT" sz="1600" dirty="0"/>
              <a:t> (same sign) production </a:t>
            </a:r>
          </a:p>
          <a:p>
            <a:r>
              <a:rPr lang="en-US" altLang="it-IT" sz="1600" b="1" dirty="0">
                <a:solidFill>
                  <a:srgbClr val="FF0000"/>
                </a:solidFill>
              </a:rPr>
              <a:t>some diagrams do not contribute: </a:t>
            </a:r>
          </a:p>
          <a:p>
            <a:r>
              <a:rPr lang="en-US" altLang="it-IT" sz="1600" dirty="0">
                <a:solidFill>
                  <a:srgbClr val="002060"/>
                </a:solidFill>
              </a:rPr>
              <a:t>s</a:t>
            </a:r>
            <a:r>
              <a:rPr lang="en-US" altLang="it-IT" sz="1600" dirty="0">
                <a:sym typeface="Wingdings" pitchFamily="2" charset="2"/>
              </a:rPr>
              <a:t>maller cross-section than </a:t>
            </a:r>
            <a:r>
              <a:rPr lang="en-US" altLang="it-IT" sz="1600" dirty="0"/>
              <a:t>W</a:t>
            </a:r>
            <a:r>
              <a:rPr lang="en-US" altLang="it-IT" sz="1600" baseline="30000" dirty="0"/>
              <a:t>+</a:t>
            </a:r>
            <a:r>
              <a:rPr lang="en-US" altLang="it-IT" sz="1600" dirty="0"/>
              <a:t>W</a:t>
            </a:r>
            <a:r>
              <a:rPr lang="en-US" altLang="it-IT" sz="1600" baseline="30000" dirty="0"/>
              <a:t>- </a:t>
            </a:r>
            <a:r>
              <a:rPr lang="en-US" altLang="it-IT" sz="1600" dirty="0" err="1"/>
              <a:t>jj</a:t>
            </a:r>
            <a:r>
              <a:rPr lang="en-US" altLang="it-IT" sz="1600" dirty="0"/>
              <a:t> (opposite sign), </a:t>
            </a:r>
          </a:p>
          <a:p>
            <a:r>
              <a:rPr lang="en-US" altLang="it-IT" sz="1600" dirty="0"/>
              <a:t>but also large suppression of QCD processes</a:t>
            </a:r>
          </a:p>
          <a:p>
            <a:r>
              <a:rPr lang="en-US" altLang="it-IT" sz="1600" dirty="0"/>
              <a:t> </a:t>
            </a:r>
            <a:r>
              <a:rPr lang="en-US" altLang="it-IT" sz="1600" dirty="0">
                <a:sym typeface="Wingdings" pitchFamily="2" charset="2"/>
              </a:rPr>
              <a:t></a:t>
            </a:r>
            <a:r>
              <a:rPr lang="en-US" altLang="it-IT" sz="1600" dirty="0"/>
              <a:t> </a:t>
            </a:r>
            <a:r>
              <a:rPr lang="en-US" altLang="it-IT" sz="1600" b="1" dirty="0">
                <a:solidFill>
                  <a:srgbClr val="0000FF"/>
                </a:solidFill>
                <a:sym typeface="Wingdings" pitchFamily="2" charset="2"/>
              </a:rPr>
              <a:t>Golden</a:t>
            </a:r>
            <a:r>
              <a:rPr lang="en-US" altLang="it-IT" sz="1600" b="1" dirty="0">
                <a:solidFill>
                  <a:srgbClr val="0000FF"/>
                </a:solidFill>
              </a:rPr>
              <a:t> channel to study VBS </a:t>
            </a:r>
            <a:endParaRPr lang="en-GB" sz="16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BD40869-A72A-8940-A41F-CB497070DF54}"/>
              </a:ext>
            </a:extLst>
          </p:cNvPr>
          <p:cNvSpPr/>
          <p:nvPr/>
        </p:nvSpPr>
        <p:spPr>
          <a:xfrm>
            <a:off x="11930744" y="1464194"/>
            <a:ext cx="203200" cy="432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955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81CB4-AB79-2446-8A2E-51B4BD3BF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+jets: measurement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6E42AE-EEF4-0C40-8C2E-C3134EC007CA}"/>
              </a:ext>
            </a:extLst>
          </p:cNvPr>
          <p:cNvCxnSpPr/>
          <p:nvPr/>
        </p:nvCxnSpPr>
        <p:spPr>
          <a:xfrm flipH="1" flipV="1">
            <a:off x="7578760" y="4716261"/>
            <a:ext cx="153987" cy="236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Screen Shot 2014-07-02 at 3.01.42 PM.png">
            <a:extLst>
              <a:ext uri="{FF2B5EF4-FFF2-40B4-BE49-F238E27FC236}">
                <a16:creationId xmlns:a16="http://schemas.microsoft.com/office/drawing/2014/main" id="{FF97B937-B309-8341-8760-4EB4EE89C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9051" y="956460"/>
            <a:ext cx="2766658" cy="171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33218A4-041A-424A-889D-39A75106A5E7}"/>
              </a:ext>
            </a:extLst>
          </p:cNvPr>
          <p:cNvSpPr txBox="1"/>
          <p:nvPr/>
        </p:nvSpPr>
        <p:spPr>
          <a:xfrm>
            <a:off x="202609" y="758361"/>
            <a:ext cx="5534528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it-IT" sz="1600" b="1" dirty="0"/>
              <a:t>Fiducial phase-space of cross-section measurement:</a:t>
            </a:r>
          </a:p>
          <a:p>
            <a:pPr>
              <a:buFont typeface="Lucida Grande" panose="020B0600040502020204" pitchFamily="34" charset="0"/>
              <a:buChar char="-"/>
            </a:pPr>
            <a:r>
              <a:rPr lang="en-GB" altLang="it-IT" sz="1600" dirty="0"/>
              <a:t>2 isolated same-sign leptons (</a:t>
            </a:r>
            <a:r>
              <a:rPr lang="en-GB" altLang="it-IT" sz="1600" dirty="0" err="1"/>
              <a:t>e</a:t>
            </a:r>
            <a:r>
              <a:rPr lang="en-GB" altLang="it-IT" sz="1600" baseline="30000" dirty="0" err="1"/>
              <a:t>±</a:t>
            </a:r>
            <a:r>
              <a:rPr lang="en-GB" altLang="it-IT" sz="1600" dirty="0" err="1"/>
              <a:t>e</a:t>
            </a:r>
            <a:r>
              <a:rPr lang="en-GB" altLang="it-IT" sz="1600" baseline="30000" dirty="0"/>
              <a:t>±</a:t>
            </a:r>
            <a:r>
              <a:rPr lang="en-GB" altLang="it-IT" sz="1600" dirty="0"/>
              <a:t>,</a:t>
            </a:r>
            <a:r>
              <a:rPr lang="en-GB" altLang="it-IT" sz="1600" dirty="0" err="1">
                <a:latin typeface="Symbol" pitchFamily="2" charset="2"/>
              </a:rPr>
              <a:t>m</a:t>
            </a:r>
            <a:r>
              <a:rPr lang="en-GB" altLang="it-IT" sz="1600" baseline="30000" dirty="0" err="1"/>
              <a:t>±</a:t>
            </a:r>
            <a:r>
              <a:rPr lang="en-GB" altLang="it-IT" sz="1600" dirty="0" err="1">
                <a:latin typeface="Symbol" pitchFamily="2" charset="2"/>
              </a:rPr>
              <a:t>m</a:t>
            </a:r>
            <a:r>
              <a:rPr lang="en-GB" altLang="it-IT" sz="1600" baseline="30000" dirty="0"/>
              <a:t>±</a:t>
            </a:r>
            <a:r>
              <a:rPr lang="en-GB" altLang="it-IT" sz="1600" dirty="0"/>
              <a:t>,</a:t>
            </a:r>
            <a:r>
              <a:rPr lang="en-GB" altLang="it-IT" sz="1600" dirty="0" err="1"/>
              <a:t>e</a:t>
            </a:r>
            <a:r>
              <a:rPr lang="en-GB" altLang="it-IT" sz="1600" baseline="30000" dirty="0" err="1"/>
              <a:t>±</a:t>
            </a:r>
            <a:r>
              <a:rPr lang="en-GB" altLang="it-IT" sz="1600" dirty="0" err="1">
                <a:latin typeface="Symbol" pitchFamily="2" charset="2"/>
              </a:rPr>
              <a:t>m</a:t>
            </a:r>
            <a:r>
              <a:rPr lang="en-GB" altLang="it-IT" sz="1600" baseline="30000" dirty="0"/>
              <a:t>±</a:t>
            </a:r>
            <a:r>
              <a:rPr lang="en-GB" altLang="it-IT" sz="1600" dirty="0"/>
              <a:t>) </a:t>
            </a:r>
          </a:p>
          <a:p>
            <a:r>
              <a:rPr lang="en-GB" altLang="it-IT" sz="1600" dirty="0"/>
              <a:t>  central and </a:t>
            </a:r>
            <a:r>
              <a:rPr lang="en-GB" altLang="it-IT" sz="1600" dirty="0" err="1"/>
              <a:t>p</a:t>
            </a:r>
            <a:r>
              <a:rPr lang="en-GB" altLang="it-IT" sz="1600" baseline="-25000" dirty="0" err="1"/>
              <a:t>T</a:t>
            </a:r>
            <a:r>
              <a:rPr lang="en-GB" altLang="it-IT" sz="1600" dirty="0"/>
              <a:t> &gt;  27 GeV, </a:t>
            </a:r>
            <a:r>
              <a:rPr lang="en-GB" sz="1600" dirty="0">
                <a:solidFill>
                  <a:srgbClr val="000000"/>
                </a:solidFill>
                <a:latin typeface="Calisto MT" charset="0"/>
                <a:ea typeface="ＭＳ Ｐゴシック" charset="0"/>
                <a:cs typeface="ＭＳ Ｐゴシック" charset="0"/>
                <a:sym typeface="Wingdings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sto MT" charset="0"/>
                <a:ea typeface="ＭＳ Ｐゴシック" charset="0"/>
                <a:cs typeface="ＭＳ Ｐゴシック" charset="0"/>
                <a:sym typeface="Wingdings" charset="0"/>
              </a:rPr>
              <a:t>m</a:t>
            </a:r>
            <a:r>
              <a:rPr lang="en-GB" sz="1600" baseline="-25000" dirty="0" err="1">
                <a:solidFill>
                  <a:srgbClr val="000000"/>
                </a:solidFill>
                <a:latin typeface="Calisto MT" charset="0"/>
                <a:ea typeface="ＭＳ Ｐゴシック" charset="0"/>
                <a:cs typeface="ＭＳ Ｐゴシック" charset="0"/>
                <a:sym typeface="Wingdings" charset="0"/>
              </a:rPr>
              <a:t>ll</a:t>
            </a:r>
            <a:r>
              <a:rPr lang="en-GB" sz="1600" dirty="0">
                <a:solidFill>
                  <a:srgbClr val="000000"/>
                </a:solidFill>
                <a:latin typeface="Calisto MT" charset="0"/>
                <a:ea typeface="ＭＳ Ｐゴシック" charset="0"/>
                <a:cs typeface="ＭＳ Ｐゴシック" charset="0"/>
                <a:sym typeface="Wingdings" charset="0"/>
              </a:rPr>
              <a:t>&gt;20 GeV, </a:t>
            </a:r>
            <a:r>
              <a:rPr lang="it-IT" sz="1600" dirty="0"/>
              <a:t>∆</a:t>
            </a:r>
            <a:r>
              <a:rPr lang="it-IT" sz="1600" i="1" dirty="0" err="1"/>
              <a:t>R</a:t>
            </a:r>
            <a:r>
              <a:rPr lang="it-IT" sz="1600" baseline="-25000" dirty="0" err="1"/>
              <a:t>ll</a:t>
            </a:r>
            <a:r>
              <a:rPr lang="it-IT" sz="1600" dirty="0"/>
              <a:t> &gt; 0.3 </a:t>
            </a:r>
            <a:endParaRPr lang="en-GB" altLang="it-IT" sz="1600" dirty="0"/>
          </a:p>
          <a:p>
            <a:pPr>
              <a:buFont typeface="Lucida Grande" panose="020B0600040502020204" pitchFamily="34" charset="0"/>
              <a:buChar char="-"/>
            </a:pPr>
            <a:r>
              <a:rPr lang="en-GB" altLang="it-IT" sz="1600" dirty="0"/>
              <a:t>  Missing E</a:t>
            </a:r>
            <a:r>
              <a:rPr lang="en-GB" altLang="it-IT" sz="1600" baseline="-25000" dirty="0"/>
              <a:t>T</a:t>
            </a:r>
            <a:r>
              <a:rPr lang="en-GB" altLang="it-IT" sz="1600" dirty="0"/>
              <a:t> &gt;  30 GeV</a:t>
            </a:r>
          </a:p>
          <a:p>
            <a:pPr>
              <a:buFont typeface="Lucida Grande" panose="020B0600040502020204" pitchFamily="34" charset="0"/>
              <a:buChar char="-"/>
            </a:pPr>
            <a:r>
              <a:rPr lang="en-GB" altLang="it-IT" sz="1600" dirty="0"/>
              <a:t>  &gt;=2  jets with p</a:t>
            </a:r>
            <a:r>
              <a:rPr lang="en-GB" altLang="it-IT" sz="1600" baseline="-25000" dirty="0"/>
              <a:t>T</a:t>
            </a:r>
            <a:r>
              <a:rPr lang="en-GB" altLang="it-IT" sz="1600" baseline="30000" dirty="0"/>
              <a:t>j1</a:t>
            </a:r>
            <a:r>
              <a:rPr lang="en-GB" altLang="it-IT" sz="1600" dirty="0"/>
              <a:t> &gt;  65 GeV , p</a:t>
            </a:r>
            <a:r>
              <a:rPr lang="en-GB" altLang="it-IT" sz="1600" baseline="-25000" dirty="0"/>
              <a:t>T</a:t>
            </a:r>
            <a:r>
              <a:rPr lang="en-GB" altLang="it-IT" sz="1600" baseline="30000" dirty="0"/>
              <a:t>j2</a:t>
            </a:r>
            <a:r>
              <a:rPr lang="en-GB" altLang="it-IT" sz="1600" dirty="0"/>
              <a:t> &gt;35 GeV, </a:t>
            </a:r>
            <a:r>
              <a:rPr lang="it-IT" sz="1600" dirty="0"/>
              <a:t>∆</a:t>
            </a:r>
            <a:r>
              <a:rPr lang="it-IT" sz="1600" i="1" dirty="0" err="1"/>
              <a:t>R</a:t>
            </a:r>
            <a:r>
              <a:rPr lang="it-IT" sz="1600" baseline="-25000" dirty="0" err="1"/>
              <a:t>l</a:t>
            </a:r>
            <a:r>
              <a:rPr lang="it-IT" sz="1600" i="1" baseline="-25000" dirty="0" err="1"/>
              <a:t>j</a:t>
            </a:r>
            <a:r>
              <a:rPr lang="it-IT" sz="1600" i="1" dirty="0"/>
              <a:t> </a:t>
            </a:r>
            <a:r>
              <a:rPr lang="it-IT" sz="1600" dirty="0"/>
              <a:t>&gt; 0.3 </a:t>
            </a:r>
            <a:endParaRPr lang="en-GB" altLang="it-IT" sz="1600" dirty="0"/>
          </a:p>
          <a:p>
            <a:pPr>
              <a:buFont typeface="Lucida Grande" panose="020B0600040502020204" pitchFamily="34" charset="0"/>
              <a:buChar char="-"/>
            </a:pPr>
            <a:r>
              <a:rPr lang="en-GB" altLang="it-IT" sz="1600" dirty="0"/>
              <a:t> </a:t>
            </a:r>
            <a:r>
              <a:rPr lang="en-GB" altLang="it-IT" sz="1600" dirty="0">
                <a:sym typeface="Wingdings" pitchFamily="2" charset="2"/>
              </a:rPr>
              <a:t>|</a:t>
            </a:r>
            <a:r>
              <a:rPr lang="en-GB" altLang="it-IT" sz="1600" dirty="0" err="1">
                <a:latin typeface="Symbol" pitchFamily="2" charset="2"/>
                <a:sym typeface="Wingdings" pitchFamily="2" charset="2"/>
              </a:rPr>
              <a:t>D</a:t>
            </a:r>
            <a:r>
              <a:rPr lang="en-GB" altLang="it-IT" sz="1600" dirty="0" err="1">
                <a:sym typeface="Wingdings" pitchFamily="2" charset="2"/>
              </a:rPr>
              <a:t>y</a:t>
            </a:r>
            <a:r>
              <a:rPr lang="en-GB" altLang="it-IT" sz="1600" baseline="-25000" dirty="0" err="1">
                <a:sym typeface="Wingdings" pitchFamily="2" charset="2"/>
              </a:rPr>
              <a:t>jj</a:t>
            </a:r>
            <a:r>
              <a:rPr lang="en-GB" altLang="it-IT" sz="1600" dirty="0">
                <a:sym typeface="Wingdings" pitchFamily="2" charset="2"/>
              </a:rPr>
              <a:t>|&gt;2</a:t>
            </a:r>
            <a:endParaRPr lang="en-GB" altLang="it-IT" sz="1600" dirty="0"/>
          </a:p>
          <a:p>
            <a:pPr>
              <a:buFont typeface="Lucida Grande" panose="020B0600040502020204" pitchFamily="34" charset="0"/>
              <a:buChar char="-"/>
            </a:pPr>
            <a:r>
              <a:rPr lang="en-GB" altLang="it-IT" sz="1600" dirty="0"/>
              <a:t> </a:t>
            </a:r>
            <a:r>
              <a:rPr lang="en-GB" altLang="it-IT" sz="1600" dirty="0" err="1"/>
              <a:t>m</a:t>
            </a:r>
            <a:r>
              <a:rPr lang="en-GB" altLang="it-IT" sz="1600" baseline="-25000" dirty="0" err="1"/>
              <a:t>jj</a:t>
            </a:r>
            <a:r>
              <a:rPr lang="en-GB" altLang="it-IT" sz="1600" dirty="0"/>
              <a:t>&gt; 500 GeV </a:t>
            </a:r>
            <a:endParaRPr lang="en-GB" altLang="it-IT" sz="1600" dirty="0">
              <a:sym typeface="Wingdings" pitchFamily="2" charset="2"/>
            </a:endParaRPr>
          </a:p>
          <a:p>
            <a:r>
              <a:rPr lang="en-GB" altLang="it-IT" sz="1600" dirty="0">
                <a:sym typeface="Wingdings" pitchFamily="2" charset="2"/>
              </a:rPr>
              <a:t> </a:t>
            </a:r>
          </a:p>
          <a:p>
            <a:endParaRPr lang="en-GB" altLang="it-IT" sz="1600" dirty="0">
              <a:sym typeface="Wingdings" pitchFamily="2" charset="2"/>
            </a:endParaRPr>
          </a:p>
          <a:p>
            <a:r>
              <a:rPr lang="en-GB" altLang="it-IT" sz="1600" dirty="0">
                <a:sym typeface="Wingdings" pitchFamily="2" charset="2"/>
              </a:rPr>
              <a:t>Detector level selection very close to fiducial phase-space plus</a:t>
            </a:r>
          </a:p>
          <a:p>
            <a:r>
              <a:rPr lang="en-GB" altLang="it-IT" sz="1600" dirty="0">
                <a:sym typeface="Wingdings" pitchFamily="2" charset="2"/>
              </a:rPr>
              <a:t>additional cuts to f</a:t>
            </a:r>
            <a:r>
              <a:rPr lang="en-GB" altLang="it-IT" sz="1600" dirty="0"/>
              <a:t>urther reject background</a:t>
            </a:r>
          </a:p>
          <a:p>
            <a:endParaRPr lang="en-GB" altLang="it-IT" sz="1600" dirty="0"/>
          </a:p>
          <a:p>
            <a:r>
              <a:rPr lang="en-GB" altLang="it-IT" sz="1600" dirty="0"/>
              <a:t>EW signal extracted with fit on </a:t>
            </a:r>
            <a:r>
              <a:rPr lang="en-GB" altLang="it-IT" sz="1600" dirty="0" err="1"/>
              <a:t>m</a:t>
            </a:r>
            <a:r>
              <a:rPr lang="en-GB" altLang="it-IT" sz="1600" baseline="-25000" dirty="0" err="1"/>
              <a:t>jj</a:t>
            </a:r>
            <a:r>
              <a:rPr lang="en-GB" altLang="it-IT" sz="1600" dirty="0"/>
              <a:t> distribution</a:t>
            </a:r>
          </a:p>
          <a:p>
            <a:endParaRPr lang="en-GB" altLang="it-IT" sz="1600" dirty="0"/>
          </a:p>
          <a:p>
            <a:endParaRPr lang="en-GB" sz="1600" b="1" dirty="0"/>
          </a:p>
          <a:p>
            <a:r>
              <a:rPr lang="en-US" altLang="it-IT" sz="1600" b="1" u="sng" dirty="0">
                <a:solidFill>
                  <a:srgbClr val="FF0000"/>
                </a:solidFill>
              </a:rPr>
              <a:t>Observation of EW W</a:t>
            </a:r>
            <a:r>
              <a:rPr lang="en-US" altLang="it-IT" sz="1600" b="1" u="sng" baseline="30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±</a:t>
            </a:r>
            <a:r>
              <a:rPr lang="en-US" altLang="it-IT" sz="1600" b="1" u="sng" dirty="0">
                <a:solidFill>
                  <a:srgbClr val="FF0000"/>
                </a:solidFill>
              </a:rPr>
              <a:t>W</a:t>
            </a:r>
            <a:r>
              <a:rPr lang="en-US" altLang="it-IT" sz="1600" b="1" u="sng" baseline="30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±</a:t>
            </a:r>
            <a:r>
              <a:rPr lang="en-US" altLang="it-IT" sz="1600" b="1" u="sng" dirty="0">
                <a:solidFill>
                  <a:srgbClr val="FF0000"/>
                </a:solidFill>
              </a:rPr>
              <a:t>+jets by ATLAS@13 </a:t>
            </a:r>
            <a:r>
              <a:rPr lang="en-US" altLang="it-IT" sz="1600" b="1" u="sng" dirty="0" err="1">
                <a:solidFill>
                  <a:srgbClr val="FF0000"/>
                </a:solidFill>
              </a:rPr>
              <a:t>TeV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" sz="1600" dirty="0"/>
              <a:t>background-only hypothesis rejected with an </a:t>
            </a:r>
          </a:p>
          <a:p>
            <a:r>
              <a:rPr lang="en" sz="1600" dirty="0"/>
              <a:t>observed significance of 6.9σ</a:t>
            </a:r>
          </a:p>
          <a:p>
            <a:endParaRPr lang="en-GB" sz="1600" b="1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C83F2FF-ADB1-6147-B46B-A43EEF0A19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540" y="3020184"/>
            <a:ext cx="4644000" cy="334330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65C3E63-0EB1-334C-979A-C1615590FACB}"/>
              </a:ext>
            </a:extLst>
          </p:cNvPr>
          <p:cNvSpPr txBox="1"/>
          <p:nvPr/>
        </p:nvSpPr>
        <p:spPr>
          <a:xfrm>
            <a:off x="5557078" y="1070191"/>
            <a:ext cx="1779654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 i="1" dirty="0"/>
              <a:t>More info in the talk</a:t>
            </a:r>
          </a:p>
          <a:p>
            <a:r>
              <a:rPr lang="en-GB" sz="1400" b="1" i="1" dirty="0"/>
              <a:t>of Francesco </a:t>
            </a:r>
            <a:r>
              <a:rPr lang="en-GB" sz="1400" b="1" i="1" dirty="0" err="1"/>
              <a:t>Conventi</a:t>
            </a:r>
            <a:endParaRPr lang="en-GB" sz="1400" b="1" i="1" dirty="0"/>
          </a:p>
          <a:p>
            <a:r>
              <a:rPr lang="en-GB" sz="1400" b="1" i="1" dirty="0"/>
              <a:t>(Tuesday)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713F7A-9AC4-3844-BFE2-C5F61361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16</a:t>
            </a:fld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B8C7E5-21EE-814B-A5B8-E521C0F1416B}"/>
              </a:ext>
            </a:extLst>
          </p:cNvPr>
          <p:cNvSpPr txBox="1"/>
          <p:nvPr/>
        </p:nvSpPr>
        <p:spPr>
          <a:xfrm>
            <a:off x="8849051" y="6099639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M</a:t>
            </a:r>
            <a:r>
              <a:rPr lang="it-IT" sz="1200" baseline="-25000" dirty="0" err="1"/>
              <a:t>jj</a:t>
            </a:r>
            <a:r>
              <a:rPr lang="it-IT" sz="1200" baseline="-25000" dirty="0"/>
              <a:t> </a:t>
            </a:r>
            <a:r>
              <a:rPr lang="it-IT" sz="1200" dirty="0" err="1"/>
              <a:t>distribution</a:t>
            </a:r>
            <a:r>
              <a:rPr lang="it-IT" sz="1200" dirty="0"/>
              <a:t> </a:t>
            </a:r>
            <a:r>
              <a:rPr lang="it-IT" sz="1200" dirty="0" err="1"/>
              <a:t>after</a:t>
            </a:r>
            <a:r>
              <a:rPr lang="it-IT" sz="1200" dirty="0"/>
              <a:t> </a:t>
            </a:r>
            <a:r>
              <a:rPr lang="it-IT" sz="1200" dirty="0" err="1"/>
              <a:t>fit</a:t>
            </a:r>
            <a:r>
              <a:rPr lang="it-IT" sz="12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E684E4-1DAA-8D48-BAC2-CDF0A10E43F0}"/>
              </a:ext>
            </a:extLst>
          </p:cNvPr>
          <p:cNvSpPr txBox="1"/>
          <p:nvPr/>
        </p:nvSpPr>
        <p:spPr>
          <a:xfrm>
            <a:off x="8973104" y="2865581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highlight>
                  <a:srgbClr val="FFFF00"/>
                </a:highlight>
              </a:rPr>
              <a:t>ATLAS-CONF-2018-030 </a:t>
            </a:r>
          </a:p>
        </p:txBody>
      </p:sp>
      <p:pic>
        <p:nvPicPr>
          <p:cNvPr id="11" name="Picture 13" descr="figaux_01a.png">
            <a:extLst>
              <a:ext uri="{FF2B5EF4-FFF2-40B4-BE49-F238E27FC236}">
                <a16:creationId xmlns:a16="http://schemas.microsoft.com/office/drawing/2014/main" id="{AF542D6A-F968-844C-A8E2-1FCFEB15C7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93" y="49151"/>
            <a:ext cx="691216" cy="49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1F62437-E8D3-4949-A90E-F1AF804F07E6}"/>
              </a:ext>
            </a:extLst>
          </p:cNvPr>
          <p:cNvSpPr txBox="1"/>
          <p:nvPr/>
        </p:nvSpPr>
        <p:spPr>
          <a:xfrm>
            <a:off x="297618" y="742478"/>
            <a:ext cx="9678547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Detailed study performed recently on several MC configurations - </a:t>
            </a:r>
            <a:r>
              <a:rPr lang="it-IT" sz="1600" b="1" dirty="0" err="1"/>
              <a:t>electroweak</a:t>
            </a:r>
            <a:r>
              <a:rPr lang="it-IT" sz="1600" b="1" dirty="0"/>
              <a:t> </a:t>
            </a:r>
            <a:r>
              <a:rPr lang="it-IT" sz="1600" b="1" dirty="0" err="1"/>
              <a:t>same-sign</a:t>
            </a:r>
            <a:r>
              <a:rPr lang="it-IT" sz="1600" b="1" dirty="0"/>
              <a:t> </a:t>
            </a:r>
            <a:r>
              <a:rPr lang="it-IT" sz="1600" b="1" dirty="0" err="1"/>
              <a:t>WWjj</a:t>
            </a:r>
            <a:r>
              <a:rPr lang="it-IT" sz="1600" b="1" i="1" dirty="0"/>
              <a:t> </a:t>
            </a:r>
            <a:r>
              <a:rPr lang="it-IT" sz="1600" b="1" dirty="0"/>
              <a:t>product</a:t>
            </a:r>
            <a:r>
              <a:rPr lang="it-IT" b="1" dirty="0"/>
              <a:t>ion </a:t>
            </a:r>
            <a:endParaRPr lang="it-IT" sz="1600" b="1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Tested impact on different </a:t>
            </a: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ME orders </a:t>
            </a:r>
            <a:r>
              <a:rPr lang="en-GB" sz="1600" dirty="0"/>
              <a:t>and </a:t>
            </a:r>
            <a:r>
              <a:rPr lang="en-GB" sz="1600" b="1" dirty="0"/>
              <a:t>PS schemes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C68188-2C80-C840-A0BD-9225C318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 ± 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 ± </a:t>
            </a:r>
            <a:r>
              <a:rPr lang="en-GB" dirty="0"/>
              <a:t>+jets: MC configuration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477F6E-64F2-2446-BA49-16466F0C0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275345"/>
              </p:ext>
            </p:extLst>
          </p:nvPr>
        </p:nvGraphicFramePr>
        <p:xfrm>
          <a:off x="478971" y="1649441"/>
          <a:ext cx="9797143" cy="4013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1330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2558766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2291847">
                  <a:extLst>
                    <a:ext uri="{9D8B030D-6E8A-4147-A177-3AD203B41FA5}">
                      <a16:colId xmlns:a16="http://schemas.microsoft.com/office/drawing/2014/main" val="1470603120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ME order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PDFs of ME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PS &amp; UE &amp;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Hadr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 Models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140916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/>
                        <a:t>MadGraph</a:t>
                      </a:r>
                      <a:endParaRPr lang="it-IT" sz="14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/>
                        <a:t>(MadGraph5_aMC@NLO 2.6.2)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b="1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/>
                        <a:t>NNPDF30nlo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942092"/>
                          </a:solidFill>
                        </a:rPr>
                        <a:t>Pythia8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253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680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40FF"/>
                          </a:solidFill>
                        </a:rPr>
                        <a:t>Pythia 8, Dipole Recoil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0612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Herwig7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49703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39940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Powheg</a:t>
                      </a:r>
                      <a:endParaRPr lang="it-IT" sz="1400" b="1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NNPDF30nlo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942092"/>
                          </a:solidFill>
                        </a:rPr>
                        <a:t>Pythia8 </a:t>
                      </a:r>
                      <a:endParaRPr lang="en-GB" sz="1200" b="1" dirty="0">
                        <a:solidFill>
                          <a:srgbClr val="94209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92804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40FF"/>
                          </a:solidFill>
                        </a:rPr>
                        <a:t>Pythia 8, Dipole Recoil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4957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Herwig7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055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Herwig7, </a:t>
                      </a:r>
                      <a:r>
                        <a:rPr lang="it-IT" sz="14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Dipole</a:t>
                      </a:r>
                      <a:r>
                        <a:rPr lang="it-IT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Shower</a:t>
                      </a:r>
                      <a:r>
                        <a:rPr lang="it-IT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23395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Sherpa </a:t>
                      </a:r>
                      <a:endParaRPr lang="it-IT" sz="1400" b="1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</a:t>
                      </a:r>
                      <a:r>
                        <a:rPr lang="en-GB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(2 samples with different scales)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NNPDF30nnlo</a:t>
                      </a: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Sherpa 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137269"/>
                  </a:ext>
                </a:extLst>
              </a:tr>
              <a:tr h="39636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up to 1 additional  </a:t>
                      </a:r>
                      <a:r>
                        <a:rPr lang="en-GB" sz="1400" b="1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parton</a:t>
                      </a:r>
                      <a:endParaRPr lang="en-GB" sz="14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69875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AC04D6-BDD4-6041-9358-D673F4CE2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5967" y="6440420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17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5D73D9-99CB-EF47-9C3C-154EEF37D530}"/>
              </a:ext>
            </a:extLst>
          </p:cNvPr>
          <p:cNvSpPr txBox="1"/>
          <p:nvPr/>
        </p:nvSpPr>
        <p:spPr>
          <a:xfrm>
            <a:off x="8506094" y="1309426"/>
            <a:ext cx="2046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ATL-PHYS-PUB-2019-004 </a:t>
            </a:r>
          </a:p>
        </p:txBody>
      </p:sp>
      <p:pic>
        <p:nvPicPr>
          <p:cNvPr id="9" name="Picture 13" descr="figaux_01a.png">
            <a:extLst>
              <a:ext uri="{FF2B5EF4-FFF2-40B4-BE49-F238E27FC236}">
                <a16:creationId xmlns:a16="http://schemas.microsoft.com/office/drawing/2014/main" id="{B650D319-13C5-A440-9080-9A439DA19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93" y="49151"/>
            <a:ext cx="691216" cy="49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540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83515A9-61F7-0A47-9990-1020B8BBB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45" y="965362"/>
            <a:ext cx="5508000" cy="37895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37E4FE-16EA-DF46-86FA-6257BB75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+jets: cross-section</a:t>
            </a:r>
          </a:p>
        </p:txBody>
      </p:sp>
      <p:pic>
        <p:nvPicPr>
          <p:cNvPr id="5121" name="Picture 1" descr="page15image1786816">
            <a:extLst>
              <a:ext uri="{FF2B5EF4-FFF2-40B4-BE49-F238E27FC236}">
                <a16:creationId xmlns:a16="http://schemas.microsoft.com/office/drawing/2014/main" id="{63DBC634-EE18-C64C-8AF2-56E35E1499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25" b="17880"/>
          <a:stretch/>
        </p:blipFill>
        <p:spPr bwMode="auto">
          <a:xfrm>
            <a:off x="1309350" y="5229482"/>
            <a:ext cx="4056944" cy="36000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A80C99-9F6D-7943-9B8F-2C23580EFAEF}"/>
              </a:ext>
            </a:extLst>
          </p:cNvPr>
          <p:cNvSpPr txBox="1"/>
          <p:nvPr/>
        </p:nvSpPr>
        <p:spPr>
          <a:xfrm>
            <a:off x="235540" y="512745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>
                <a:solidFill>
                  <a:srgbClr val="00B050"/>
                </a:solidFill>
              </a:rPr>
              <a:t>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8975B-9914-B24E-A603-3B28F08C7A95}"/>
              </a:ext>
            </a:extLst>
          </p:cNvPr>
          <p:cNvSpPr txBox="1"/>
          <p:nvPr/>
        </p:nvSpPr>
        <p:spPr>
          <a:xfrm>
            <a:off x="6095999" y="941595"/>
            <a:ext cx="553001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b="1" dirty="0" err="1">
                <a:solidFill>
                  <a:schemeClr val="bg2">
                    <a:lumMod val="50000"/>
                  </a:schemeClr>
                </a:solidFill>
              </a:rPr>
              <a:t>Powheg</a:t>
            </a:r>
            <a:r>
              <a:rPr lang="en" sz="1600" b="1" dirty="0"/>
              <a:t> </a:t>
            </a:r>
            <a:r>
              <a:rPr lang="en" sz="1400" dirty="0">
                <a:solidFill>
                  <a:srgbClr val="0070C0"/>
                </a:solidFill>
              </a:rPr>
              <a:t>(NLO) </a:t>
            </a:r>
            <a:r>
              <a:rPr lang="en" sz="1600" dirty="0"/>
              <a:t>and all </a:t>
            </a:r>
            <a:r>
              <a:rPr lang="en" sz="1600" b="1" dirty="0" err="1">
                <a:solidFill>
                  <a:srgbClr val="AB7942"/>
                </a:solidFill>
              </a:rPr>
              <a:t>MadGraph</a:t>
            </a:r>
            <a:r>
              <a:rPr lang="en" sz="1600" b="1" dirty="0">
                <a:solidFill>
                  <a:srgbClr val="AB7942"/>
                </a:solidFill>
              </a:rPr>
              <a:t> </a:t>
            </a:r>
            <a:r>
              <a:rPr lang="en" sz="1400" dirty="0">
                <a:solidFill>
                  <a:srgbClr val="AB7942"/>
                </a:solidFill>
              </a:rPr>
              <a:t>(LO and NLO)</a:t>
            </a:r>
            <a:endParaRPr lang="en" sz="1400" dirty="0"/>
          </a:p>
          <a:p>
            <a:r>
              <a:rPr lang="en" sz="1600" dirty="0"/>
              <a:t>configurations agree within 10% while </a:t>
            </a:r>
          </a:p>
          <a:p>
            <a:r>
              <a:rPr lang="en" sz="1600" b="1" dirty="0">
                <a:solidFill>
                  <a:srgbClr val="FF0000"/>
                </a:solidFill>
              </a:rPr>
              <a:t>Sherpa </a:t>
            </a:r>
            <a:r>
              <a:rPr lang="en" sz="1400" dirty="0">
                <a:solidFill>
                  <a:srgbClr val="FF0000"/>
                </a:solidFill>
              </a:rPr>
              <a:t>(LO and LO up to 1 additional </a:t>
            </a:r>
            <a:r>
              <a:rPr lang="it-IT" sz="1400" dirty="0" err="1">
                <a:solidFill>
                  <a:srgbClr val="FF0000"/>
                </a:solidFill>
              </a:rPr>
              <a:t>p</a:t>
            </a:r>
            <a:r>
              <a:rPr lang="en" sz="1400" b="1" dirty="0">
                <a:solidFill>
                  <a:srgbClr val="FF0000"/>
                </a:solidFill>
              </a:rPr>
              <a:t>)</a:t>
            </a:r>
            <a:r>
              <a:rPr lang="en" sz="1400" b="1" dirty="0">
                <a:solidFill>
                  <a:srgbClr val="942092"/>
                </a:solidFill>
              </a:rPr>
              <a:t> </a:t>
            </a:r>
            <a:r>
              <a:rPr lang="en" sz="1600" dirty="0"/>
              <a:t>predicts lower </a:t>
            </a:r>
          </a:p>
          <a:p>
            <a:r>
              <a:rPr lang="en" sz="1600" dirty="0"/>
              <a:t>cross-sections</a:t>
            </a:r>
          </a:p>
          <a:p>
            <a:endParaRPr lang="en" sz="600" dirty="0"/>
          </a:p>
          <a:p>
            <a:endParaRPr lang="en" sz="1400" dirty="0"/>
          </a:p>
          <a:p>
            <a:endParaRPr lang="en" sz="1400" dirty="0"/>
          </a:p>
          <a:p>
            <a:endParaRPr lang="en" sz="1400" dirty="0"/>
          </a:p>
          <a:p>
            <a:endParaRPr lang="en" sz="1400" dirty="0"/>
          </a:p>
          <a:p>
            <a:endParaRPr lang="en" sz="1400" dirty="0"/>
          </a:p>
          <a:p>
            <a:endParaRPr lang="en" sz="1600" dirty="0"/>
          </a:p>
          <a:p>
            <a:r>
              <a:rPr lang="en" sz="1600" b="1" dirty="0"/>
              <a:t>Difference of NLO calculations </a:t>
            </a:r>
            <a:r>
              <a:rPr lang="en" sz="1600" dirty="0"/>
              <a:t>(</a:t>
            </a:r>
            <a:r>
              <a:rPr lang="en" sz="1600" b="1" dirty="0" err="1">
                <a:solidFill>
                  <a:srgbClr val="AB7942"/>
                </a:solidFill>
              </a:rPr>
              <a:t>MadGraph</a:t>
            </a:r>
            <a:r>
              <a:rPr lang="en" sz="1600" dirty="0">
                <a:solidFill>
                  <a:srgbClr val="AB7942"/>
                </a:solidFill>
              </a:rPr>
              <a:t> </a:t>
            </a:r>
            <a:r>
              <a:rPr lang="en" sz="1600" dirty="0"/>
              <a:t>and </a:t>
            </a:r>
            <a:r>
              <a:rPr lang="en" sz="1600" b="1" dirty="0" err="1">
                <a:solidFill>
                  <a:srgbClr val="0070C0"/>
                </a:solidFill>
              </a:rPr>
              <a:t>Powheg</a:t>
            </a:r>
            <a:r>
              <a:rPr lang="en" sz="1600" dirty="0"/>
              <a:t>)  </a:t>
            </a:r>
          </a:p>
          <a:p>
            <a:r>
              <a:rPr lang="it-IT" sz="1600" dirty="0"/>
              <a:t>of ∼</a:t>
            </a:r>
            <a:r>
              <a:rPr lang="en" sz="1600" dirty="0"/>
              <a:t>10%,  larger than their own ±2% uncertainty </a:t>
            </a:r>
          </a:p>
          <a:p>
            <a:r>
              <a:rPr lang="en" sz="1600" dirty="0"/>
              <a:t>(</a:t>
            </a:r>
            <a:r>
              <a:rPr lang="en" sz="1600" dirty="0" err="1"/>
              <a:t>scale+PDF</a:t>
            </a:r>
            <a:r>
              <a:rPr lang="en" sz="1600" dirty="0"/>
              <a:t>+ statistical  </a:t>
            </a:r>
            <a:r>
              <a:rPr lang="en" sz="1600" dirty="0" err="1"/>
              <a:t>unc</a:t>
            </a:r>
            <a:r>
              <a:rPr lang="en" sz="1600" dirty="0"/>
              <a:t>), absence of the s-channel </a:t>
            </a:r>
          </a:p>
          <a:p>
            <a:r>
              <a:rPr lang="en" sz="1600" dirty="0"/>
              <a:t>diagrams in the </a:t>
            </a:r>
            <a:r>
              <a:rPr lang="en" sz="1600" dirty="0" err="1"/>
              <a:t>Powheg</a:t>
            </a:r>
            <a:r>
              <a:rPr lang="en" sz="1600" dirty="0"/>
              <a:t> configuration</a:t>
            </a:r>
          </a:p>
          <a:p>
            <a:endParaRPr lang="en" sz="800" dirty="0"/>
          </a:p>
          <a:p>
            <a:r>
              <a:rPr lang="en" sz="1600" b="1" dirty="0"/>
              <a:t>Impact of changes in the PS</a:t>
            </a:r>
            <a:r>
              <a:rPr lang="en" sz="1600" dirty="0"/>
              <a:t> (Pythia8 vs Herwig7) </a:t>
            </a:r>
          </a:p>
          <a:p>
            <a:r>
              <a:rPr lang="it-IT" sz="1600" dirty="0" err="1"/>
              <a:t>is</a:t>
            </a:r>
            <a:r>
              <a:rPr lang="en" sz="1600" dirty="0"/>
              <a:t> at most of 5%</a:t>
            </a:r>
          </a:p>
          <a:p>
            <a:endParaRPr lang="en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796A94-A9CD-E24C-B789-106CE44D6990}"/>
              </a:ext>
            </a:extLst>
          </p:cNvPr>
          <p:cNvSpPr txBox="1"/>
          <p:nvPr/>
        </p:nvSpPr>
        <p:spPr>
          <a:xfrm>
            <a:off x="-30974" y="622609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MC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D778CA-9D3E-804A-9A00-5B257431F3FE}"/>
              </a:ext>
            </a:extLst>
          </p:cNvPr>
          <p:cNvSpPr txBox="1"/>
          <p:nvPr/>
        </p:nvSpPr>
        <p:spPr>
          <a:xfrm>
            <a:off x="263627" y="6088989"/>
            <a:ext cx="116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in agreement with </a:t>
            </a:r>
            <a:r>
              <a:rPr lang="en-GB" b="1" dirty="0" err="1">
                <a:solidFill>
                  <a:srgbClr val="0070C0"/>
                </a:solidFill>
              </a:rPr>
              <a:t>Powheg</a:t>
            </a:r>
            <a:r>
              <a:rPr lang="en-GB" dirty="0"/>
              <a:t> and </a:t>
            </a:r>
            <a:r>
              <a:rPr lang="it-IT" b="1" dirty="0" err="1">
                <a:solidFill>
                  <a:srgbClr val="AB7942"/>
                </a:solidFill>
              </a:rPr>
              <a:t>MadGraph</a:t>
            </a:r>
            <a:r>
              <a:rPr lang="it-IT" dirty="0">
                <a:solidFill>
                  <a:srgbClr val="AB7942"/>
                </a:solidFill>
              </a:rPr>
              <a:t> </a:t>
            </a:r>
            <a:r>
              <a:rPr lang="it-IT" dirty="0">
                <a:solidFill>
                  <a:schemeClr val="dk1"/>
                </a:solidFill>
              </a:rPr>
              <a:t>and </a:t>
            </a:r>
            <a:r>
              <a:rPr lang="en-GB" dirty="0"/>
              <a:t>about 1σ higher than </a:t>
            </a:r>
            <a:r>
              <a:rPr lang="en-GB" b="1" dirty="0">
                <a:solidFill>
                  <a:srgbClr val="FF0000"/>
                </a:solidFill>
              </a:rPr>
              <a:t>Sherpa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445DB-8EBF-EF46-9F71-F22DD2970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18</a:t>
            </a:fld>
            <a:endParaRPr lang="it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5DEFE7-3C83-134B-97AC-479D250C95B0}"/>
              </a:ext>
            </a:extLst>
          </p:cNvPr>
          <p:cNvSpPr txBox="1"/>
          <p:nvPr/>
        </p:nvSpPr>
        <p:spPr>
          <a:xfrm>
            <a:off x="3708269" y="689335"/>
            <a:ext cx="2046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highlight>
                  <a:srgbClr val="FFFF00"/>
                </a:highlight>
              </a:rPr>
              <a:t>ATL-PHYS-PUB-2019-004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377792-F914-FD45-9147-80552CFA02A5}"/>
              </a:ext>
            </a:extLst>
          </p:cNvPr>
          <p:cNvSpPr txBox="1"/>
          <p:nvPr/>
        </p:nvSpPr>
        <p:spPr>
          <a:xfrm>
            <a:off x="3666448" y="4914389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highlight>
                  <a:srgbClr val="FFFF00"/>
                </a:highlight>
              </a:rPr>
              <a:t>ATLAS-CONF-2018-030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52A042-1F55-884F-86A1-8FB676386B27}"/>
              </a:ext>
            </a:extLst>
          </p:cNvPr>
          <p:cNvSpPr/>
          <p:nvPr/>
        </p:nvSpPr>
        <p:spPr>
          <a:xfrm>
            <a:off x="319945" y="1309086"/>
            <a:ext cx="5530019" cy="685533"/>
          </a:xfrm>
          <a:prstGeom prst="rect">
            <a:avLst/>
          </a:prstGeom>
          <a:noFill/>
          <a:ln w="25400">
            <a:solidFill>
              <a:srgbClr val="AB794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91C351-2294-124E-AED3-8AC087EC8412}"/>
              </a:ext>
            </a:extLst>
          </p:cNvPr>
          <p:cNvSpPr/>
          <p:nvPr/>
        </p:nvSpPr>
        <p:spPr>
          <a:xfrm>
            <a:off x="308597" y="2020227"/>
            <a:ext cx="5530019" cy="33999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33DB60-AE3A-7646-899A-0098692E5434}"/>
              </a:ext>
            </a:extLst>
          </p:cNvPr>
          <p:cNvSpPr/>
          <p:nvPr/>
        </p:nvSpPr>
        <p:spPr>
          <a:xfrm>
            <a:off x="304419" y="2893293"/>
            <a:ext cx="5471201" cy="25894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FA39AA-D1FD-774A-BAB4-F3441A2D2E31}"/>
              </a:ext>
            </a:extLst>
          </p:cNvPr>
          <p:cNvSpPr/>
          <p:nvPr/>
        </p:nvSpPr>
        <p:spPr>
          <a:xfrm>
            <a:off x="319945" y="3666739"/>
            <a:ext cx="5471201" cy="696465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3ECB03-9A2B-6045-A7B9-851DBFC5A865}"/>
              </a:ext>
            </a:extLst>
          </p:cNvPr>
          <p:cNvSpPr/>
          <p:nvPr/>
        </p:nvSpPr>
        <p:spPr>
          <a:xfrm>
            <a:off x="319945" y="4364845"/>
            <a:ext cx="5471201" cy="391662"/>
          </a:xfrm>
          <a:prstGeom prst="rect">
            <a:avLst/>
          </a:prstGeom>
          <a:noFill/>
          <a:ln w="25400">
            <a:solidFill>
              <a:srgbClr val="AB794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3" descr="figaux_01a.png">
            <a:extLst>
              <a:ext uri="{FF2B5EF4-FFF2-40B4-BE49-F238E27FC236}">
                <a16:creationId xmlns:a16="http://schemas.microsoft.com/office/drawing/2014/main" id="{C3B9DEE4-CD1B-9541-8CE7-CB2DFD1DD1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93" y="49151"/>
            <a:ext cx="691216" cy="49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5536CAE-B4E8-2F43-98EC-75F7D9CC4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48" b="1750"/>
          <a:stretch/>
        </p:blipFill>
        <p:spPr>
          <a:xfrm>
            <a:off x="8564997" y="663155"/>
            <a:ext cx="3420000" cy="30794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7B44A4-52A2-1346-B4D7-B1EF64DBF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+jets: differential distributions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5C29F0-0E42-024F-B6BA-77A9E3063191}"/>
              </a:ext>
            </a:extLst>
          </p:cNvPr>
          <p:cNvSpPr txBox="1"/>
          <p:nvPr/>
        </p:nvSpPr>
        <p:spPr>
          <a:xfrm>
            <a:off x="130628" y="779788"/>
            <a:ext cx="9347200" cy="485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NLO MCs (</a:t>
            </a:r>
            <a:r>
              <a:rPr lang="en-GB" sz="1600" b="1" dirty="0" err="1">
                <a:solidFill>
                  <a:schemeClr val="bg2">
                    <a:lumMod val="50000"/>
                  </a:schemeClr>
                </a:solidFill>
              </a:rPr>
              <a:t>Powheg</a:t>
            </a:r>
            <a:r>
              <a:rPr lang="en-GB" sz="1600" dirty="0"/>
              <a:t> and </a:t>
            </a:r>
            <a:r>
              <a:rPr lang="en-GB" sz="1600" b="1" dirty="0" err="1"/>
              <a:t>Madgraph</a:t>
            </a:r>
            <a:r>
              <a:rPr lang="en-GB" sz="1600" dirty="0"/>
              <a:t>) </a:t>
            </a:r>
          </a:p>
          <a:p>
            <a:r>
              <a:rPr lang="en-GB" sz="1600" dirty="0"/>
              <a:t>produce harder </a:t>
            </a:r>
            <a:r>
              <a:rPr lang="en-GB" sz="1600" i="1" dirty="0" err="1"/>
              <a:t>m</a:t>
            </a:r>
            <a:r>
              <a:rPr lang="en-GB" sz="1600" i="1" baseline="-25000" dirty="0" err="1"/>
              <a:t>jj</a:t>
            </a:r>
            <a:r>
              <a:rPr lang="en-GB" sz="1600" i="1" dirty="0"/>
              <a:t> spectra</a:t>
            </a:r>
            <a:r>
              <a:rPr lang="en-GB" sz="1600" dirty="0"/>
              <a:t> than LO MCs (</a:t>
            </a:r>
            <a:r>
              <a:rPr lang="en-GB" sz="1600" b="1" dirty="0">
                <a:solidFill>
                  <a:srgbClr val="FF0000"/>
                </a:solidFill>
              </a:rPr>
              <a:t>Sherpa</a:t>
            </a:r>
            <a:r>
              <a:rPr lang="en-GB" sz="1600" dirty="0"/>
              <a:t>)</a:t>
            </a:r>
          </a:p>
          <a:p>
            <a:r>
              <a:rPr lang="en-GB" sz="1600" dirty="0"/>
              <a:t> </a:t>
            </a:r>
          </a:p>
          <a:p>
            <a:r>
              <a:rPr lang="en-GB" sz="1600" dirty="0"/>
              <a:t>Differences between Sherpa and </a:t>
            </a:r>
            <a:r>
              <a:rPr lang="en-GB" sz="1600" dirty="0" err="1"/>
              <a:t>Powheg</a:t>
            </a:r>
            <a:r>
              <a:rPr lang="en-GB" sz="1600" dirty="0"/>
              <a:t>  </a:t>
            </a:r>
          </a:p>
          <a:p>
            <a:r>
              <a:rPr lang="en-GB" sz="1600" dirty="0"/>
              <a:t>up to 40% at high </a:t>
            </a:r>
            <a:r>
              <a:rPr lang="en-GB" sz="1600" dirty="0" err="1"/>
              <a:t>m</a:t>
            </a:r>
            <a:r>
              <a:rPr lang="en-GB" sz="1600" baseline="-25000" dirty="0" err="1"/>
              <a:t>jj</a:t>
            </a:r>
            <a:endParaRPr lang="en-GB" sz="1600" baseline="-25000" dirty="0"/>
          </a:p>
          <a:p>
            <a:endParaRPr lang="en-GB" sz="1600" i="1" baseline="-25000" dirty="0"/>
          </a:p>
          <a:p>
            <a:endParaRPr lang="en-GB" sz="1600" i="1" baseline="-25000" dirty="0"/>
          </a:p>
          <a:p>
            <a:r>
              <a:rPr lang="en-GB" sz="1600" i="1" dirty="0" err="1"/>
              <a:t>Zeppenfeld</a:t>
            </a:r>
            <a:r>
              <a:rPr lang="en-GB" sz="1600" i="1" dirty="0"/>
              <a:t> variable of 3</a:t>
            </a:r>
            <a:r>
              <a:rPr lang="en-GB" sz="1600" i="1" baseline="30000" dirty="0"/>
              <a:t>rd</a:t>
            </a:r>
            <a:r>
              <a:rPr lang="en-GB" sz="1600" i="1" dirty="0"/>
              <a:t>  jet </a:t>
            </a:r>
          </a:p>
          <a:p>
            <a:r>
              <a:rPr lang="en-GB" sz="1600" dirty="0"/>
              <a:t>found important difference among generators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b="1" u="sng" dirty="0"/>
              <a:t>Impact on PS choice</a:t>
            </a:r>
            <a:r>
              <a:rPr lang="en-GB" sz="1600" dirty="0"/>
              <a:t> studied for NLO </a:t>
            </a:r>
            <a:r>
              <a:rPr lang="en-GB" sz="1600" dirty="0" err="1"/>
              <a:t>Powheg</a:t>
            </a:r>
            <a:r>
              <a:rPr lang="en-GB" sz="1600" dirty="0"/>
              <a:t> </a:t>
            </a:r>
          </a:p>
          <a:p>
            <a:r>
              <a:rPr lang="en-GB" sz="1600" dirty="0"/>
              <a:t>and </a:t>
            </a:r>
            <a:r>
              <a:rPr lang="en-GB" sz="1600" dirty="0" err="1"/>
              <a:t>Madgraph</a:t>
            </a:r>
            <a:r>
              <a:rPr lang="en-GB" sz="1600" dirty="0"/>
              <a:t>:</a:t>
            </a:r>
          </a:p>
          <a:p>
            <a:r>
              <a:rPr lang="en-GB" sz="1600" dirty="0"/>
              <a:t>small effects for </a:t>
            </a:r>
            <a:r>
              <a:rPr lang="en-GB" sz="1600" dirty="0" err="1"/>
              <a:t>m</a:t>
            </a:r>
            <a:r>
              <a:rPr lang="en-GB" sz="1600" baseline="-25000" dirty="0" err="1"/>
              <a:t>jj</a:t>
            </a:r>
            <a:r>
              <a:rPr lang="en-GB" sz="1600" dirty="0"/>
              <a:t>, while large effects for z</a:t>
            </a:r>
            <a:r>
              <a:rPr lang="en-GB" sz="1600" baseline="-25000" dirty="0"/>
              <a:t>j3 </a:t>
            </a:r>
            <a:r>
              <a:rPr lang="en-GB" sz="1600" dirty="0"/>
              <a:t> </a:t>
            </a:r>
            <a:endParaRPr lang="en-GB" sz="1600" baseline="-250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C91E555-8C2E-1348-BEC4-2D872F32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9314" y="6440420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19</a:t>
            </a:fld>
            <a:endParaRPr lang="it-IT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CD03E8-BC5F-394A-846A-05751714AB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7" b="6558"/>
          <a:stretch/>
        </p:blipFill>
        <p:spPr>
          <a:xfrm>
            <a:off x="10284851" y="1577211"/>
            <a:ext cx="1620000" cy="5162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363AFF-B49E-1C4E-B51E-64CFF550A1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54" b="4081"/>
          <a:stretch/>
        </p:blipFill>
        <p:spPr>
          <a:xfrm>
            <a:off x="5215050" y="681047"/>
            <a:ext cx="3420000" cy="30359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0E68DF6-6AA2-3344-B854-A16315B470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99" b="-1"/>
          <a:stretch/>
        </p:blipFill>
        <p:spPr>
          <a:xfrm>
            <a:off x="5225142" y="3693857"/>
            <a:ext cx="3420000" cy="31771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F6591B4-BF47-914F-98A3-8EF93F5F14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959"/>
          <a:stretch/>
        </p:blipFill>
        <p:spPr>
          <a:xfrm>
            <a:off x="8624957" y="3796784"/>
            <a:ext cx="3420000" cy="30612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47E1D2-B9CA-7A41-8639-262A7445C1B6}"/>
              </a:ext>
            </a:extLst>
          </p:cNvPr>
          <p:cNvSpPr txBox="1"/>
          <p:nvPr/>
        </p:nvSpPr>
        <p:spPr>
          <a:xfrm>
            <a:off x="3000720" y="606441"/>
            <a:ext cx="2046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highlight>
                  <a:srgbClr val="FFFF00"/>
                </a:highlight>
              </a:rPr>
              <a:t>ATL-PHYS-PUB-2019-004 </a:t>
            </a:r>
          </a:p>
        </p:txBody>
      </p:sp>
      <p:pic>
        <p:nvPicPr>
          <p:cNvPr id="15" name="Picture 13" descr="figaux_01a.png">
            <a:extLst>
              <a:ext uri="{FF2B5EF4-FFF2-40B4-BE49-F238E27FC236}">
                <a16:creationId xmlns:a16="http://schemas.microsoft.com/office/drawing/2014/main" id="{B561877E-A0B4-214B-A6F8-C82A5416DB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93" y="49151"/>
            <a:ext cx="691216" cy="49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08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A11F-AD93-D14E-9F4D-D686894F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092" y="198368"/>
            <a:ext cx="9793816" cy="172334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Introduction</a:t>
            </a:r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A157C9-8524-CB44-AA35-67F847BA3823}"/>
              </a:ext>
            </a:extLst>
          </p:cNvPr>
          <p:cNvSpPr txBox="1"/>
          <p:nvPr/>
        </p:nvSpPr>
        <p:spPr>
          <a:xfrm>
            <a:off x="88137" y="1093372"/>
            <a:ext cx="1154643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Why is MC modelling of paramount importance at LHC?</a:t>
            </a:r>
          </a:p>
          <a:p>
            <a:endParaRPr lang="en-GB" dirty="0"/>
          </a:p>
          <a:p>
            <a:r>
              <a:rPr lang="en-GB" dirty="0"/>
              <a:t>In cross-section measurements, MC used to </a:t>
            </a:r>
            <a:r>
              <a:rPr lang="en-GB" b="1" dirty="0"/>
              <a:t>unfold detector level results </a:t>
            </a:r>
            <a:r>
              <a:rPr lang="en-GB" dirty="0"/>
              <a:t>correcting for efficiencies, resolutions and </a:t>
            </a:r>
          </a:p>
          <a:p>
            <a:r>
              <a:rPr lang="en-GB" dirty="0"/>
              <a:t>acceptances and used </a:t>
            </a:r>
            <a:r>
              <a:rPr lang="en-GB" b="1" dirty="0"/>
              <a:t>to correct fixed-order calculations for non-perturbative effects </a:t>
            </a:r>
            <a:r>
              <a:rPr lang="en-GB" dirty="0"/>
              <a:t>in order to allow comparisons</a:t>
            </a:r>
          </a:p>
          <a:p>
            <a:r>
              <a:rPr lang="en-GB" dirty="0"/>
              <a:t>with data</a:t>
            </a:r>
          </a:p>
          <a:p>
            <a:endParaRPr lang="en-GB" dirty="0"/>
          </a:p>
          <a:p>
            <a:r>
              <a:rPr lang="en-GB" dirty="0"/>
              <a:t>In precision measurements of SM parameters, MC used to </a:t>
            </a:r>
            <a:r>
              <a:rPr lang="en-GB" b="1" dirty="0"/>
              <a:t>build templates </a:t>
            </a:r>
            <a:r>
              <a:rPr lang="en-GB" dirty="0"/>
              <a:t>of the sensitive observables</a:t>
            </a:r>
          </a:p>
          <a:p>
            <a:endParaRPr lang="en-GB" dirty="0"/>
          </a:p>
          <a:p>
            <a:r>
              <a:rPr lang="en-GB" dirty="0"/>
              <a:t>In measurements and searches, </a:t>
            </a:r>
            <a:r>
              <a:rPr lang="en-GB" b="1" dirty="0"/>
              <a:t>estimation of backgrounds </a:t>
            </a:r>
            <a:r>
              <a:rPr lang="en-GB" dirty="0"/>
              <a:t>often fully MC-based (small background) or based on </a:t>
            </a:r>
          </a:p>
          <a:p>
            <a:r>
              <a:rPr lang="en-GB" dirty="0"/>
              <a:t>a mixture of MC and data-driven techniques </a:t>
            </a:r>
          </a:p>
          <a:p>
            <a:endParaRPr lang="en-GB" dirty="0"/>
          </a:p>
          <a:p>
            <a:r>
              <a:rPr lang="en-GB" dirty="0"/>
              <a:t>MC used to assess </a:t>
            </a:r>
            <a:r>
              <a:rPr lang="en-GB" b="1" dirty="0"/>
              <a:t>signal and background systematics </a:t>
            </a:r>
          </a:p>
          <a:p>
            <a:endParaRPr lang="en-GB" dirty="0"/>
          </a:p>
          <a:p>
            <a:r>
              <a:rPr lang="en" sz="1600" i="1" u="sng" dirty="0"/>
              <a:t>Our ability to constrain and discover New Physics depends on having reliable MC predictions with well understood systematic uncertainties! </a:t>
            </a:r>
          </a:p>
          <a:p>
            <a:endParaRPr lang="en" sz="1600" i="1" u="sng" dirty="0"/>
          </a:p>
          <a:p>
            <a:endParaRPr lang="en" i="1" u="sng" dirty="0"/>
          </a:p>
          <a:p>
            <a:endParaRPr lang="en-GB" sz="1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A18BB4-6B62-004D-BB0D-1B878CF89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1850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B44A4-52A2-1346-B4D7-B1EF64DBF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BCA66D-BB31-894D-BF69-2789FEDF3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20</a:t>
            </a:fld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0C3214-B011-AC46-A956-811F75740F87}"/>
              </a:ext>
            </a:extLst>
          </p:cNvPr>
          <p:cNvSpPr txBox="1"/>
          <p:nvPr/>
        </p:nvSpPr>
        <p:spPr>
          <a:xfrm>
            <a:off x="0" y="921355"/>
            <a:ext cx="12245916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Good </a:t>
            </a:r>
            <a:r>
              <a:rPr lang="en-GB" b="1" dirty="0"/>
              <a:t>MC modelling </a:t>
            </a:r>
            <a:r>
              <a:rPr lang="en-GB" dirty="0"/>
              <a:t>is central for producing </a:t>
            </a:r>
            <a:r>
              <a:rPr lang="en-GB" b="1" dirty="0"/>
              <a:t>high-profile physics results at LHC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ATLAS Collaboration is investing a </a:t>
            </a:r>
            <a:r>
              <a:rPr lang="en-GB" b="1" dirty="0"/>
              <a:t>huge effort </a:t>
            </a:r>
            <a:r>
              <a:rPr lang="en-GB" dirty="0"/>
              <a:t>in studying several MC configurations for several physics processes,</a:t>
            </a:r>
          </a:p>
          <a:p>
            <a:r>
              <a:rPr lang="en-GB" dirty="0"/>
              <a:t>testing impact of several aspects: ME+PS matching , PS modelling, </a:t>
            </a:r>
            <a:r>
              <a:rPr lang="en-GB" dirty="0" err="1"/>
              <a:t>hadronisation</a:t>
            </a:r>
            <a:r>
              <a:rPr lang="en-GB" dirty="0"/>
              <a:t> modelling,</a:t>
            </a:r>
          </a:p>
          <a:p>
            <a:r>
              <a:rPr lang="en-GB" dirty="0"/>
              <a:t>with the aim of identifying </a:t>
            </a:r>
            <a:r>
              <a:rPr lang="en-GB" b="1" dirty="0"/>
              <a:t>a baseline MC modelling as-good-as-possible and with a reasonable uncertainty </a:t>
            </a:r>
          </a:p>
          <a:p>
            <a:endParaRPr lang="en-GB" sz="1000" dirty="0"/>
          </a:p>
          <a:p>
            <a:pPr marL="285750" indent="-285750">
              <a:buFont typeface="Wingdings" pitchFamily="2" charset="2"/>
              <a:buChar char="à"/>
            </a:pPr>
            <a:r>
              <a:rPr lang="en-GB" dirty="0"/>
              <a:t>Best approach to push on new improvements on MC market (all our publications come with a  Rivet routines to </a:t>
            </a:r>
          </a:p>
          <a:p>
            <a:r>
              <a:rPr lang="en-GB" dirty="0"/>
              <a:t>facilitate comparison of our measurements with latest MC setups)</a:t>
            </a:r>
          </a:p>
          <a:p>
            <a:pPr marL="285750" indent="-285750">
              <a:buFont typeface="Wingdings" pitchFamily="2" charset="2"/>
              <a:buChar char="à"/>
            </a:pPr>
            <a:endParaRPr lang="en-GB" dirty="0"/>
          </a:p>
          <a:p>
            <a:pPr marL="285750" indent="-285750">
              <a:buFont typeface="Wingdings" pitchFamily="2" charset="2"/>
              <a:buChar char="à"/>
            </a:pPr>
            <a:endParaRPr lang="en-GB" dirty="0"/>
          </a:p>
          <a:p>
            <a:r>
              <a:rPr lang="en-GB" dirty="0"/>
              <a:t>Shown today 3 cases focused on jet modelling:  </a:t>
            </a:r>
            <a:r>
              <a:rPr lang="en-GB" b="1" dirty="0" err="1"/>
              <a:t>multijets</a:t>
            </a:r>
            <a:r>
              <a:rPr lang="en-GB" b="1" dirty="0"/>
              <a:t>, </a:t>
            </a:r>
            <a:r>
              <a:rPr lang="en-GB" b="1" dirty="0" err="1"/>
              <a:t>V+jets</a:t>
            </a:r>
            <a:r>
              <a:rPr lang="en-GB" b="1" dirty="0"/>
              <a:t> in QCD domain and </a:t>
            </a:r>
            <a:r>
              <a:rPr lang="en-GB" b="1" dirty="0" err="1"/>
              <a:t>VV+jets</a:t>
            </a:r>
            <a:r>
              <a:rPr lang="en-GB" b="1" dirty="0"/>
              <a:t> in EW-dominated regions</a:t>
            </a:r>
          </a:p>
          <a:p>
            <a:endParaRPr lang="en-GB" sz="1000" dirty="0"/>
          </a:p>
          <a:p>
            <a:r>
              <a:rPr lang="en-GB" dirty="0"/>
              <a:t>In general found good agreement data-MC and among different MCs in intermediate phase-space regions, </a:t>
            </a:r>
          </a:p>
          <a:p>
            <a:r>
              <a:rPr lang="en-GB" dirty="0"/>
              <a:t>while in some cases important differences found in extreme phase-space regions (i.e. high </a:t>
            </a:r>
            <a:r>
              <a:rPr lang="en-GB" dirty="0" err="1"/>
              <a:t>m</a:t>
            </a:r>
            <a:r>
              <a:rPr lang="en-GB" baseline="-25000" dirty="0" err="1"/>
              <a:t>jj</a:t>
            </a:r>
            <a:r>
              <a:rPr lang="en-GB" dirty="0"/>
              <a:t> and  H</a:t>
            </a:r>
            <a:r>
              <a:rPr lang="en-GB" baseline="-25000" dirty="0"/>
              <a:t>T</a:t>
            </a:r>
            <a:r>
              <a:rPr lang="en-GB" dirty="0"/>
              <a:t>) or in cases</a:t>
            </a:r>
          </a:p>
          <a:p>
            <a:r>
              <a:rPr lang="en-GB" dirty="0"/>
              <a:t> dominated by additional radiation (i.e. modelling of z</a:t>
            </a:r>
            <a:r>
              <a:rPr lang="en-GB" baseline="-25000" dirty="0"/>
              <a:t>j3</a:t>
            </a:r>
            <a:r>
              <a:rPr lang="en-GB" dirty="0"/>
              <a:t> or high jet multiplicity)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347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4DEDC-814D-3744-A65F-BDF0FCB5D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3200"/>
            <a:ext cx="12192000" cy="771967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GB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5FCE87-39D6-F245-9618-62713B672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70676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8188-2C80-C840-A0BD-9225C318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MC configuration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DC162-5663-1049-8627-C17F954C1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656829"/>
              </p:ext>
            </p:extLst>
          </p:nvPr>
        </p:nvGraphicFramePr>
        <p:xfrm>
          <a:off x="119270" y="893085"/>
          <a:ext cx="11817854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0591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1192696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4041913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  <a:gridCol w="1470991">
                  <a:extLst>
                    <a:ext uri="{9D8B030D-6E8A-4147-A177-3AD203B41FA5}">
                      <a16:colId xmlns:a16="http://schemas.microsoft.com/office/drawing/2014/main" val="4200848041"/>
                    </a:ext>
                  </a:extLst>
                </a:gridCol>
                <a:gridCol w="1590261">
                  <a:extLst>
                    <a:ext uri="{9D8B030D-6E8A-4147-A177-3AD203B41FA5}">
                      <a16:colId xmlns:a16="http://schemas.microsoft.com/office/drawing/2014/main" val="205750720"/>
                    </a:ext>
                  </a:extLst>
                </a:gridCol>
                <a:gridCol w="1441402">
                  <a:extLst>
                    <a:ext uri="{9D8B030D-6E8A-4147-A177-3AD203B41FA5}">
                      <a16:colId xmlns:a16="http://schemas.microsoft.com/office/drawing/2014/main" val="1254636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500" noProof="0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noProof="0" dirty="0">
                          <a:solidFill>
                            <a:schemeClr val="tx1"/>
                          </a:solidFill>
                        </a:rPr>
                        <a:t>ME order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noProof="0" dirty="0">
                          <a:solidFill>
                            <a:schemeClr val="tx1"/>
                          </a:solidFill>
                        </a:rPr>
                        <a:t>PS &amp; UE &amp;</a:t>
                      </a:r>
                      <a:r>
                        <a:rPr lang="en-GB" sz="1500" noProof="0" dirty="0" err="1">
                          <a:solidFill>
                            <a:schemeClr val="tx1"/>
                          </a:solidFill>
                        </a:rPr>
                        <a:t>Hadr</a:t>
                      </a:r>
                      <a:r>
                        <a:rPr lang="en-GB" sz="1500" noProof="0" dirty="0">
                          <a:solidFill>
                            <a:schemeClr val="tx1"/>
                          </a:solidFill>
                        </a:rPr>
                        <a:t> Models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aseline="0" noProof="0">
                          <a:solidFill>
                            <a:schemeClr val="tx1"/>
                          </a:solidFill>
                        </a:rPr>
                        <a:t>PDFs of ME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noProof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500" baseline="-25000" noProof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GB" sz="1500" noProof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noProof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500" baseline="-25000" noProof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noProof="0">
                          <a:solidFill>
                            <a:schemeClr val="tx1"/>
                          </a:solidFill>
                        </a:rPr>
                        <a:t>PS&amp;MPI tunes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140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 8.230</a:t>
                      </a:r>
                      <a:endParaRPr lang="en-GB" sz="1200" b="1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LO 2</a:t>
                      </a:r>
                      <a:r>
                        <a:rPr lang="en-GB" sz="1200" baseline="0" noProof="0" dirty="0"/>
                        <a:t>→</a:t>
                      </a:r>
                      <a:r>
                        <a:rPr lang="en-GB" sz="1200" noProof="0" dirty="0"/>
                        <a:t>2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200" kern="1200" baseline="-250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  </a:t>
                      </a:r>
                      <a:r>
                        <a:rPr lang="en-GB" sz="1200" noProof="0" dirty="0"/>
                        <a:t>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noProof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Lund model for </a:t>
                      </a:r>
                      <a:r>
                        <a:rPr lang="en-GB" sz="1200" noProof="0" dirty="0" err="1"/>
                        <a:t>Hadr</a:t>
                      </a:r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NNPDF23LO </a:t>
                      </a:r>
                      <a:endParaRPr lang="en-GB" sz="1200" noProof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noProof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A14 tune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25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noProof="0" dirty="0"/>
                        <a:t>MG5_aMC@NLO+Pythia8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noProof="0" dirty="0"/>
                        <a:t>(</a:t>
                      </a:r>
                      <a:r>
                        <a:rPr lang="en-GB" sz="1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MadGraph5_aMC@NLO 2.3.3.1</a:t>
                      </a:r>
                      <a:r>
                        <a:rPr lang="en-GB" sz="1000" noProof="0" dirty="0"/>
                        <a:t>)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LO up to 4 part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PS&amp;Hadr</a:t>
                      </a: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Pythia8.212 </a:t>
                      </a:r>
                      <a:endParaRPr lang="en-GB" sz="1200" noProof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Merging with </a:t>
                      </a: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CKKW-L prescriptions,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merging scale=30 GeV</a:t>
                      </a:r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NNPDF30NLO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err="1"/>
                        <a:t>m</a:t>
                      </a:r>
                      <a:r>
                        <a:rPr lang="en-GB" sz="1200" baseline="-25000" noProof="0" dirty="0" err="1"/>
                        <a:t>T</a:t>
                      </a:r>
                      <a:r>
                        <a:rPr lang="en-GB" sz="1200" baseline="0" noProof="0" dirty="0"/>
                        <a:t> of 2→2 process</a:t>
                      </a:r>
                      <a:endParaRPr lang="en-GB" sz="1200" baseline="-250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ATLAS A14   (NNPDF23LO)</a:t>
                      </a:r>
                    </a:p>
                    <a:p>
                      <a:endParaRPr lang="en-GB" sz="1200" noProof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73478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Herwig 7.1.3 </a:t>
                      </a:r>
                      <a:endParaRPr lang="en-GB" sz="1200" b="1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noProof="0"/>
                        <a:t>NLO dijets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/>
                        <a:t> (Matchbox)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rgbClr val="FF0000"/>
                          </a:solidFill>
                        </a:rPr>
                        <a:t>Angular-ordered PS</a:t>
                      </a:r>
                    </a:p>
                    <a:p>
                      <a:r>
                        <a:rPr lang="en-GB" sz="1200" noProof="0" dirty="0"/>
                        <a:t>Matching with MC@NLO-like algorithm</a:t>
                      </a:r>
                    </a:p>
                    <a:p>
                      <a:r>
                        <a:rPr lang="en-GB" sz="1200" noProof="0" dirty="0"/>
                        <a:t>Cluster model for Had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noProof="0"/>
                        <a:t>MMHT2014NLO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err="1"/>
                        <a:t>p</a:t>
                      </a:r>
                      <a:r>
                        <a:rPr lang="en-GB" sz="1200" baseline="-25000" noProof="0" dirty="0" err="1"/>
                        <a:t>T</a:t>
                      </a:r>
                      <a:r>
                        <a:rPr lang="en-GB" sz="1200" noProof="0" dirty="0"/>
                        <a:t> leading jet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Dedicated tune</a:t>
                      </a:r>
                    </a:p>
                    <a:p>
                      <a:endParaRPr lang="en-GB" sz="1200" noProof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13726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>
                          <a:solidFill>
                            <a:srgbClr val="0070C0"/>
                          </a:solidFill>
                        </a:rPr>
                        <a:t>Dipole 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Matching with MC@NLO-like algorithm</a:t>
                      </a:r>
                    </a:p>
                    <a:p>
                      <a:r>
                        <a:rPr lang="en-GB" sz="1200" noProof="0" dirty="0"/>
                        <a:t>Cluster model for Had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err="1"/>
                        <a:t>p</a:t>
                      </a:r>
                      <a:r>
                        <a:rPr lang="en-GB" sz="1200" baseline="-25000" noProof="0" dirty="0" err="1"/>
                        <a:t>T</a:t>
                      </a:r>
                      <a:r>
                        <a:rPr lang="en-GB" sz="1200" baseline="-25000" noProof="0" dirty="0"/>
                        <a:t> </a:t>
                      </a:r>
                      <a:r>
                        <a:rPr lang="en-GB" sz="1200" noProof="0" dirty="0"/>
                        <a:t>leading jet</a:t>
                      </a:r>
                    </a:p>
                    <a:p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Dedicated tune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52952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200" b="1" noProof="0" dirty="0"/>
                        <a:t>Sherpa 2.2.5 </a:t>
                      </a:r>
                    </a:p>
                    <a:p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noProof="0" dirty="0"/>
                        <a:t>LO 2</a:t>
                      </a:r>
                      <a:r>
                        <a:rPr lang="en-GB" sz="1200" baseline="0" noProof="0" dirty="0"/>
                        <a:t>→</a:t>
                      </a:r>
                      <a:r>
                        <a:rPr lang="en-GB" sz="1200" noProof="0" dirty="0"/>
                        <a:t>2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200" kern="1200" baseline="-250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  </a:t>
                      </a:r>
                      <a:r>
                        <a:rPr lang="en-GB" sz="1200" noProof="0" dirty="0"/>
                        <a:t>PS with CSS Sherpa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>
                          <a:solidFill>
                            <a:srgbClr val="00B050"/>
                          </a:solidFill>
                        </a:rPr>
                        <a:t>Sherpa AHADIC model for </a:t>
                      </a:r>
                      <a:r>
                        <a:rPr lang="en-GB" sz="1200" noProof="0" dirty="0" err="1">
                          <a:solidFill>
                            <a:srgbClr val="00B050"/>
                          </a:solidFill>
                        </a:rPr>
                        <a:t>Hadr</a:t>
                      </a:r>
                      <a:r>
                        <a:rPr lang="en-GB" sz="1200" noProof="0" dirty="0">
                          <a:solidFill>
                            <a:srgbClr val="00B050"/>
                          </a:solidFill>
                        </a:rPr>
                        <a:t> based on cluster </a:t>
                      </a:r>
                      <a:r>
                        <a:rPr lang="en-GB" sz="1200" noProof="0" dirty="0" err="1">
                          <a:solidFill>
                            <a:srgbClr val="00B050"/>
                          </a:solidFill>
                        </a:rPr>
                        <a:t>fragm</a:t>
                      </a:r>
                      <a:endParaRPr lang="en-GB" sz="1200" noProof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noProof="0" dirty="0"/>
                        <a:t>CT14NNLO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Dedicate tune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CT10 f</a:t>
                      </a:r>
                      <a:r>
                        <a:rPr lang="en-GB" sz="1200" noProof="0" dirty="0"/>
                        <a:t>or MPI</a:t>
                      </a:r>
                    </a:p>
                    <a:p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2662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200" kern="1200" baseline="-250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GB" sz="12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  </a:t>
                      </a:r>
                      <a:r>
                        <a:rPr lang="en-GB" sz="1200" noProof="0" dirty="0"/>
                        <a:t>PS with CSS Sherpa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>
                          <a:solidFill>
                            <a:srgbClr val="FFC000"/>
                          </a:solidFill>
                        </a:rPr>
                        <a:t>Lund model for had with Pythia6.4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432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Powheg</a:t>
                      </a:r>
                      <a:r>
                        <a:rPr lang="en-GB" sz="12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-Box V2 r3480</a:t>
                      </a:r>
                      <a:endParaRPr lang="en-GB" sz="1200" b="1" noProof="0" dirty="0"/>
                    </a:p>
                    <a:p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/>
                        <a:t>NLO dijets</a:t>
                      </a:r>
                    </a:p>
                    <a:p>
                      <a:endParaRPr lang="en-GB" sz="1200" noProof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/>
                        <a:t>PS&amp;MPI: Pythia 8.230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noProof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noProof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NNPDF30NLO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 err="1"/>
                        <a:t>p</a:t>
                      </a:r>
                      <a:r>
                        <a:rPr lang="en-GB" sz="1200" baseline="-25000" noProof="0" dirty="0" err="1"/>
                        <a:t>T</a:t>
                      </a:r>
                      <a:r>
                        <a:rPr lang="en-GB" sz="1200" noProof="0" dirty="0"/>
                        <a:t> of Born configuration </a:t>
                      </a:r>
                    </a:p>
                    <a:p>
                      <a:endParaRPr lang="en-GB" sz="1200" noProof="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A14 tune </a:t>
                      </a:r>
                    </a:p>
                    <a:p>
                      <a:r>
                        <a:rPr lang="en-GB" sz="1200" noProof="0" dirty="0"/>
                        <a:t>(NNPDF23LO)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8318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295D8-9BCD-114F-8E9B-AC3E82C1C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22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6CDECB-7ED6-A64B-AC54-BDA5E3858A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93"/>
          <a:stretch/>
        </p:blipFill>
        <p:spPr>
          <a:xfrm>
            <a:off x="8931965" y="1537253"/>
            <a:ext cx="1546599" cy="18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41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2A4F7-2CB0-574C-88EB-B4D4E97B1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Event Topology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89576F-5811-6C48-8748-5E3397A3089A}"/>
              </a:ext>
            </a:extLst>
          </p:cNvPr>
          <p:cNvSpPr txBox="1"/>
          <p:nvPr/>
        </p:nvSpPr>
        <p:spPr>
          <a:xfrm>
            <a:off x="6497043" y="5509319"/>
            <a:ext cx="56949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>
                <a:solidFill>
                  <a:srgbClr val="0070C0"/>
                </a:solidFill>
              </a:rPr>
              <a:t>Herwig7  with dipole PS </a:t>
            </a:r>
            <a:r>
              <a:rPr lang="en" sz="1600" dirty="0"/>
              <a:t>predicts a smaller </a:t>
            </a:r>
            <a:r>
              <a:rPr lang="en" sz="1600" dirty="0" err="1"/>
              <a:t>N</a:t>
            </a:r>
            <a:r>
              <a:rPr lang="en" sz="1600" baseline="-25000" dirty="0" err="1"/>
              <a:t>jet</a:t>
            </a:r>
            <a:r>
              <a:rPr lang="en" sz="1600" baseline="-25000" dirty="0"/>
              <a:t> </a:t>
            </a:r>
            <a:r>
              <a:rPr lang="en" sz="1600" dirty="0"/>
              <a:t>than </a:t>
            </a:r>
            <a:r>
              <a:rPr lang="en" sz="1600" b="1" dirty="0"/>
              <a:t>Pythia8</a:t>
            </a:r>
            <a:r>
              <a:rPr lang="en" sz="1600" dirty="0"/>
              <a:t>,  </a:t>
            </a:r>
          </a:p>
          <a:p>
            <a:r>
              <a:rPr lang="en" sz="1600" b="1" dirty="0">
                <a:solidFill>
                  <a:srgbClr val="942092"/>
                </a:solidFill>
              </a:rPr>
              <a:t>angular-ordered PS </a:t>
            </a:r>
            <a:r>
              <a:rPr lang="en" sz="1600" dirty="0"/>
              <a:t>and </a:t>
            </a:r>
            <a:r>
              <a:rPr lang="en" sz="1600" b="1" dirty="0">
                <a:solidFill>
                  <a:srgbClr val="FFC000"/>
                </a:solidFill>
              </a:rPr>
              <a:t>S</a:t>
            </a:r>
            <a:r>
              <a:rPr lang="en" sz="1600" b="1" dirty="0">
                <a:solidFill>
                  <a:srgbClr val="AB7942"/>
                </a:solidFill>
              </a:rPr>
              <a:t>h</a:t>
            </a:r>
            <a:r>
              <a:rPr lang="en" sz="1600" b="1" dirty="0">
                <a:solidFill>
                  <a:srgbClr val="FFC000"/>
                </a:solidFill>
              </a:rPr>
              <a:t>e</a:t>
            </a:r>
            <a:r>
              <a:rPr lang="en" sz="1600" b="1" dirty="0">
                <a:solidFill>
                  <a:srgbClr val="AB7942"/>
                </a:solidFill>
              </a:rPr>
              <a:t>r</a:t>
            </a:r>
            <a:r>
              <a:rPr lang="en" sz="1600" b="1" dirty="0">
                <a:solidFill>
                  <a:srgbClr val="FFC000"/>
                </a:solidFill>
              </a:rPr>
              <a:t>p</a:t>
            </a:r>
            <a:r>
              <a:rPr lang="en" sz="1600" b="1" dirty="0">
                <a:solidFill>
                  <a:srgbClr val="AB7942"/>
                </a:solidFill>
              </a:rPr>
              <a:t>a </a:t>
            </a:r>
            <a:r>
              <a:rPr lang="en" sz="1600" dirty="0"/>
              <a:t> in agreement with Pythia8 </a:t>
            </a:r>
          </a:p>
          <a:p>
            <a:r>
              <a:rPr lang="en" sz="1600" dirty="0"/>
              <a:t>within PS </a:t>
            </a:r>
            <a:r>
              <a:rPr lang="en" sz="1600" dirty="0" err="1"/>
              <a:t>unc</a:t>
            </a:r>
            <a:r>
              <a:rPr lang="en" sz="1600" dirty="0"/>
              <a:t>. </a:t>
            </a:r>
            <a:r>
              <a:rPr lang="en" sz="1600" b="1" dirty="0">
                <a:solidFill>
                  <a:srgbClr val="FF0000"/>
                </a:solidFill>
              </a:rPr>
              <a:t>MadGraph+Pythia8  </a:t>
            </a:r>
            <a:r>
              <a:rPr lang="en" sz="1600" dirty="0"/>
              <a:t>in the middle between </a:t>
            </a:r>
          </a:p>
          <a:p>
            <a:r>
              <a:rPr lang="en" sz="1600" dirty="0"/>
              <a:t>Pythia8 and </a:t>
            </a:r>
            <a:r>
              <a:rPr lang="en" sz="1600" b="1" dirty="0">
                <a:solidFill>
                  <a:srgbClr val="0070C0"/>
                </a:solidFill>
              </a:rPr>
              <a:t>Herwig7 dipole PS</a:t>
            </a:r>
            <a:r>
              <a:rPr lang="en" sz="1600" dirty="0"/>
              <a:t>. </a:t>
            </a:r>
            <a:r>
              <a:rPr lang="en" sz="1600" b="1" dirty="0" err="1"/>
              <a:t>Powheg</a:t>
            </a:r>
            <a:r>
              <a:rPr lang="en" sz="1600" dirty="0"/>
              <a:t> predicts larger </a:t>
            </a:r>
            <a:r>
              <a:rPr lang="en" sz="1600" dirty="0" err="1"/>
              <a:t>N</a:t>
            </a:r>
            <a:r>
              <a:rPr lang="en" sz="1600" baseline="-25000" dirty="0" err="1"/>
              <a:t>jet</a:t>
            </a:r>
            <a:endParaRPr lang="en" sz="1600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D5BB8-FC5A-3340-AE09-34701E8AA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76000" y="6586537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23</a:t>
            </a:fld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F6D4B1-A696-9345-8E03-36ACF85AC011}"/>
              </a:ext>
            </a:extLst>
          </p:cNvPr>
          <p:cNvSpPr txBox="1"/>
          <p:nvPr/>
        </p:nvSpPr>
        <p:spPr>
          <a:xfrm>
            <a:off x="90538" y="5764518"/>
            <a:ext cx="5190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/>
              <a:t> </a:t>
            </a:r>
            <a:r>
              <a:rPr lang="en" sz="1600" b="1" dirty="0">
                <a:solidFill>
                  <a:srgbClr val="FF0000"/>
                </a:solidFill>
              </a:rPr>
              <a:t>MadGraph+Pythia8 </a:t>
            </a:r>
            <a:r>
              <a:rPr lang="en" sz="1600" dirty="0"/>
              <a:t>and </a:t>
            </a:r>
            <a:r>
              <a:rPr lang="en" sz="1600" b="1" dirty="0">
                <a:solidFill>
                  <a:srgbClr val="FFC000"/>
                </a:solidFill>
              </a:rPr>
              <a:t>S</a:t>
            </a:r>
            <a:r>
              <a:rPr lang="en" sz="1600" b="1" dirty="0">
                <a:solidFill>
                  <a:srgbClr val="AB7942"/>
                </a:solidFill>
              </a:rPr>
              <a:t>h</a:t>
            </a:r>
            <a:r>
              <a:rPr lang="en" sz="1600" b="1" dirty="0">
                <a:solidFill>
                  <a:srgbClr val="FFC000"/>
                </a:solidFill>
              </a:rPr>
              <a:t>e</a:t>
            </a:r>
            <a:r>
              <a:rPr lang="en" sz="1600" b="1" dirty="0">
                <a:solidFill>
                  <a:srgbClr val="AB7942"/>
                </a:solidFill>
              </a:rPr>
              <a:t>r</a:t>
            </a:r>
            <a:r>
              <a:rPr lang="en" sz="1600" b="1" dirty="0">
                <a:solidFill>
                  <a:srgbClr val="FFC000"/>
                </a:solidFill>
              </a:rPr>
              <a:t>p</a:t>
            </a:r>
            <a:r>
              <a:rPr lang="en" sz="1600" b="1" dirty="0">
                <a:solidFill>
                  <a:srgbClr val="AB7942"/>
                </a:solidFill>
              </a:rPr>
              <a:t>a</a:t>
            </a:r>
            <a:r>
              <a:rPr lang="en" sz="1600" dirty="0"/>
              <a:t> predict softer emissions</a:t>
            </a:r>
          </a:p>
          <a:p>
            <a:r>
              <a:rPr lang="it-IT" sz="1600" dirty="0"/>
              <a:t>t</a:t>
            </a:r>
            <a:r>
              <a:rPr lang="en" sz="1600" dirty="0" err="1"/>
              <a:t>han</a:t>
            </a:r>
            <a:r>
              <a:rPr lang="en" sz="1600" dirty="0"/>
              <a:t> </a:t>
            </a:r>
            <a:r>
              <a:rPr lang="en" sz="1600" b="1" dirty="0"/>
              <a:t>Pythia8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80284-E255-414B-A80A-070D0F2F1188}"/>
              </a:ext>
            </a:extLst>
          </p:cNvPr>
          <p:cNvSpPr txBox="1"/>
          <p:nvPr/>
        </p:nvSpPr>
        <p:spPr>
          <a:xfrm>
            <a:off x="-13342" y="673562"/>
            <a:ext cx="121148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it-IT" sz="1600" dirty="0">
                <a:ea typeface="ＭＳ Ｐゴシック" panose="020B0600070205080204" pitchFamily="34" charset="-128"/>
              </a:rPr>
              <a:t>3</a:t>
            </a:r>
            <a:r>
              <a:rPr lang="en-US" altLang="it-IT" sz="1600" baseline="30000" dirty="0">
                <a:ea typeface="ＭＳ Ｐゴシック" panose="020B0600070205080204" pitchFamily="34" charset="-128"/>
              </a:rPr>
              <a:t>rd</a:t>
            </a:r>
            <a:r>
              <a:rPr lang="en-US" altLang="it-IT" sz="1600" dirty="0">
                <a:ea typeface="ＭＳ Ｐゴシック" panose="020B0600070205080204" pitchFamily="34" charset="-128"/>
              </a:rPr>
              <a:t> jets from PS in Pythia8 and Sherpa (LO 2→2), from ME in Madgraph+Pythia8 (LO up to 4p),  Herwig and Powheg+Pyhia8 (NLO)</a:t>
            </a:r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6F88BE-8430-F643-9F3A-BD9D9FF47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6" y="1087354"/>
            <a:ext cx="3960000" cy="43864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DD22EE-5CA2-9843-BD6F-5D10CBA0E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000" y="981369"/>
            <a:ext cx="3960000" cy="4561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54A707-AD6B-D346-82EF-373402FF26F3}"/>
              </a:ext>
            </a:extLst>
          </p:cNvPr>
          <p:cNvSpPr txBox="1"/>
          <p:nvPr/>
        </p:nvSpPr>
        <p:spPr>
          <a:xfrm>
            <a:off x="4060382" y="4578601"/>
            <a:ext cx="3773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anti-</a:t>
            </a:r>
            <a:r>
              <a:rPr lang="en-GB" sz="1400" dirty="0" err="1"/>
              <a:t>k</a:t>
            </a:r>
            <a:r>
              <a:rPr lang="en-GB" sz="1400" baseline="-25000" dirty="0" err="1"/>
              <a:t>t</a:t>
            </a:r>
            <a:r>
              <a:rPr lang="en-GB" sz="1400" baseline="-25000" dirty="0"/>
              <a:t> </a:t>
            </a:r>
            <a:r>
              <a:rPr lang="en-GB" sz="1400" dirty="0"/>
              <a:t>R=0.4 jets with </a:t>
            </a:r>
            <a:r>
              <a:rPr lang="en-GB" sz="1400" dirty="0" err="1"/>
              <a:t>p</a:t>
            </a:r>
            <a:r>
              <a:rPr lang="en-GB" sz="1400" baseline="-25000" dirty="0" err="1"/>
              <a:t>T</a:t>
            </a:r>
            <a:r>
              <a:rPr lang="en-GB" sz="1400" dirty="0"/>
              <a:t>&gt;100 GeV |</a:t>
            </a:r>
            <a:r>
              <a:rPr lang="en-GB" sz="1400" dirty="0">
                <a:latin typeface="Symbol" pitchFamily="2" charset="2"/>
              </a:rPr>
              <a:t>h</a:t>
            </a:r>
            <a:r>
              <a:rPr lang="en-GB" sz="1400" dirty="0"/>
              <a:t>|&lt;2.5</a:t>
            </a:r>
          </a:p>
          <a:p>
            <a:r>
              <a:rPr lang="en-GB" sz="1400" dirty="0"/>
              <a:t>and H</a:t>
            </a:r>
            <a:r>
              <a:rPr lang="en-GB" sz="1400" baseline="-25000" dirty="0"/>
              <a:t>T2</a:t>
            </a:r>
            <a:r>
              <a:rPr lang="en-GB" sz="1400" dirty="0"/>
              <a:t> = p</a:t>
            </a:r>
            <a:r>
              <a:rPr lang="en-GB" sz="1400" baseline="-25000" dirty="0"/>
              <a:t>T1</a:t>
            </a:r>
            <a:r>
              <a:rPr lang="en-GB" sz="1400" dirty="0"/>
              <a:t> + p</a:t>
            </a:r>
            <a:r>
              <a:rPr lang="en-GB" sz="1400" baseline="-25000" dirty="0"/>
              <a:t>T2</a:t>
            </a:r>
            <a:r>
              <a:rPr lang="en-GB" sz="1400" dirty="0"/>
              <a:t> &gt;1.5TeV</a:t>
            </a:r>
          </a:p>
        </p:txBody>
      </p:sp>
    </p:spTree>
    <p:extLst>
      <p:ext uri="{BB962C8B-B14F-4D97-AF65-F5344CB8AC3E}">
        <p14:creationId xmlns:p14="http://schemas.microsoft.com/office/powerpoint/2010/main" val="2874208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C383C-3D1D-F74A-B0BD-98DE9CE39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6116"/>
            <a:ext cx="10993967" cy="270833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Event Topology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79129-DACC-EE4F-8B56-3E13EAE2F242}"/>
              </a:ext>
            </a:extLst>
          </p:cNvPr>
          <p:cNvSpPr txBox="1"/>
          <p:nvPr/>
        </p:nvSpPr>
        <p:spPr>
          <a:xfrm>
            <a:off x="7139509" y="5661085"/>
            <a:ext cx="5052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dirty="0"/>
              <a:t>∆η</a:t>
            </a:r>
            <a:r>
              <a:rPr lang="en" sz="1600" baseline="-25000" dirty="0"/>
              <a:t>23</a:t>
            </a:r>
            <a:r>
              <a:rPr lang="en" sz="1600" dirty="0"/>
              <a:t> shows significant differences among generators:</a:t>
            </a:r>
          </a:p>
          <a:p>
            <a:r>
              <a:rPr lang="en" sz="1600" b="1" dirty="0"/>
              <a:t>Pythia8 </a:t>
            </a:r>
            <a:r>
              <a:rPr lang="en" sz="1600" dirty="0"/>
              <a:t>predicts  systematically larger ∆η</a:t>
            </a:r>
            <a:r>
              <a:rPr lang="en" sz="1600" baseline="-25000" dirty="0"/>
              <a:t>23</a:t>
            </a:r>
            <a:r>
              <a:rPr lang="en" sz="1600" dirty="0"/>
              <a:t> than others, differences of up to 50%.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951879-EEB1-B840-B8B4-387B78B5E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24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6FE37E-5688-0F4A-9F4A-4800731B05AC}"/>
              </a:ext>
            </a:extLst>
          </p:cNvPr>
          <p:cNvSpPr txBox="1"/>
          <p:nvPr/>
        </p:nvSpPr>
        <p:spPr>
          <a:xfrm>
            <a:off x="4080280" y="4824935"/>
            <a:ext cx="3605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anti-</a:t>
            </a:r>
            <a:r>
              <a:rPr lang="en-GB" sz="1400" dirty="0" err="1"/>
              <a:t>k</a:t>
            </a:r>
            <a:r>
              <a:rPr lang="en-GB" sz="1400" baseline="-25000" dirty="0" err="1"/>
              <a:t>t</a:t>
            </a:r>
            <a:r>
              <a:rPr lang="en-GB" sz="1400" baseline="-25000" dirty="0"/>
              <a:t> </a:t>
            </a:r>
            <a:r>
              <a:rPr lang="en-GB" sz="1400" dirty="0"/>
              <a:t>R=0.4 jets with </a:t>
            </a:r>
            <a:r>
              <a:rPr lang="en-GB" sz="1400" dirty="0" err="1"/>
              <a:t>p</a:t>
            </a:r>
            <a:r>
              <a:rPr lang="en-GB" sz="1400" baseline="-25000" dirty="0" err="1"/>
              <a:t>T</a:t>
            </a:r>
            <a:r>
              <a:rPr lang="en-GB" sz="1400" dirty="0"/>
              <a:t>&gt;100 GeV |</a:t>
            </a:r>
            <a:r>
              <a:rPr lang="en-GB" sz="1400" dirty="0">
                <a:latin typeface="Symbol" pitchFamily="2" charset="2"/>
              </a:rPr>
              <a:t>h</a:t>
            </a:r>
            <a:r>
              <a:rPr lang="en-GB" sz="1400" dirty="0"/>
              <a:t>|&lt;2.5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BCDF8-2AC3-3748-87B0-3E10F8942DE1}"/>
              </a:ext>
            </a:extLst>
          </p:cNvPr>
          <p:cNvSpPr txBox="1"/>
          <p:nvPr/>
        </p:nvSpPr>
        <p:spPr>
          <a:xfrm>
            <a:off x="447264" y="5605670"/>
            <a:ext cx="369934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All MCs show a quite similar behaviour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274BD3-4856-9644-9E71-65336C7AB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01" y="837294"/>
            <a:ext cx="3960000" cy="46740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1054D1-AEBC-9946-9144-C3EE7610C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754" y="852270"/>
            <a:ext cx="3960000" cy="464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70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07C06-7ADD-3744-8591-342200FC4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57" y="158708"/>
            <a:ext cx="9793816" cy="172334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err="1"/>
              <a:t>Multijet</a:t>
            </a:r>
            <a:r>
              <a:rPr lang="en-GB" dirty="0"/>
              <a:t> Event Shape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EFD2C0-FE6F-8045-A902-8C9F1C980F40}"/>
              </a:ext>
            </a:extLst>
          </p:cNvPr>
          <p:cNvSpPr txBox="1"/>
          <p:nvPr/>
        </p:nvSpPr>
        <p:spPr>
          <a:xfrm>
            <a:off x="74110" y="4144747"/>
            <a:ext cx="627691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u="sng" dirty="0"/>
              <a:t>Data-MC@8TeV: </a:t>
            </a:r>
          </a:p>
          <a:p>
            <a:r>
              <a:rPr lang="en" sz="1600" b="1" dirty="0">
                <a:solidFill>
                  <a:srgbClr val="FF0000"/>
                </a:solidFill>
              </a:rPr>
              <a:t>Pythia8</a:t>
            </a:r>
            <a:r>
              <a:rPr lang="en" sz="1600" dirty="0">
                <a:solidFill>
                  <a:srgbClr val="FF0000"/>
                </a:solidFill>
              </a:rPr>
              <a:t> </a:t>
            </a:r>
            <a:r>
              <a:rPr lang="en" sz="1600" dirty="0"/>
              <a:t>(LO 2→2) and </a:t>
            </a:r>
            <a:r>
              <a:rPr lang="en" sz="1600" b="1" dirty="0">
                <a:solidFill>
                  <a:srgbClr val="AB7942"/>
                </a:solidFill>
              </a:rPr>
              <a:t>Sherpa 1.4</a:t>
            </a:r>
            <a:r>
              <a:rPr lang="en" sz="1600" dirty="0"/>
              <a:t> (LO up to 3 p) sufficient to provide</a:t>
            </a:r>
          </a:p>
          <a:p>
            <a:r>
              <a:rPr lang="en" sz="1600" dirty="0"/>
              <a:t>a good description of the data, much better than </a:t>
            </a:r>
            <a:r>
              <a:rPr lang="en" sz="1600" b="1" dirty="0">
                <a:solidFill>
                  <a:srgbClr val="0070C0"/>
                </a:solidFill>
              </a:rPr>
              <a:t>LO Herwig with </a:t>
            </a:r>
          </a:p>
          <a:p>
            <a:r>
              <a:rPr lang="it-IT" sz="1600" b="1" dirty="0">
                <a:solidFill>
                  <a:srgbClr val="0070C0"/>
                </a:solidFill>
              </a:rPr>
              <a:t>a</a:t>
            </a:r>
            <a:r>
              <a:rPr lang="en" sz="1600" b="1" dirty="0" err="1">
                <a:solidFill>
                  <a:srgbClr val="0070C0"/>
                </a:solidFill>
              </a:rPr>
              <a:t>ngular</a:t>
            </a:r>
            <a:r>
              <a:rPr lang="en" sz="1600" b="1" dirty="0">
                <a:solidFill>
                  <a:srgbClr val="0070C0"/>
                </a:solidFill>
              </a:rPr>
              <a:t>-ordered PS (v2.5.1)</a:t>
            </a:r>
          </a:p>
          <a:p>
            <a:endParaRPr lang="it-IT" sz="1600" b="1" u="sng" dirty="0">
              <a:solidFill>
                <a:srgbClr val="0070C0"/>
              </a:solidFill>
            </a:endParaRPr>
          </a:p>
          <a:p>
            <a:r>
              <a:rPr lang="it-IT" sz="1600" b="1" u="sng" dirty="0" err="1"/>
              <a:t>Latest</a:t>
            </a:r>
            <a:r>
              <a:rPr lang="it-IT" sz="1600" b="1" u="sng" dirty="0"/>
              <a:t> MC@13TeV</a:t>
            </a:r>
          </a:p>
          <a:p>
            <a:r>
              <a:rPr lang="en" sz="1600" b="1" dirty="0">
                <a:solidFill>
                  <a:srgbClr val="0070C0"/>
                </a:solidFill>
              </a:rPr>
              <a:t>H</a:t>
            </a:r>
            <a:r>
              <a:rPr lang="en" sz="1600" b="1" dirty="0">
                <a:solidFill>
                  <a:srgbClr val="942092"/>
                </a:solidFill>
              </a:rPr>
              <a:t>e</a:t>
            </a:r>
            <a:r>
              <a:rPr lang="en" sz="1600" b="1" dirty="0">
                <a:solidFill>
                  <a:srgbClr val="0070C0"/>
                </a:solidFill>
              </a:rPr>
              <a:t>r</a:t>
            </a:r>
            <a:r>
              <a:rPr lang="en" sz="1600" b="1" dirty="0">
                <a:solidFill>
                  <a:srgbClr val="942092"/>
                </a:solidFill>
              </a:rPr>
              <a:t>w</a:t>
            </a:r>
            <a:r>
              <a:rPr lang="en" sz="1600" b="1" dirty="0">
                <a:solidFill>
                  <a:srgbClr val="0070C0"/>
                </a:solidFill>
              </a:rPr>
              <a:t>i</a:t>
            </a:r>
            <a:r>
              <a:rPr lang="en" sz="1600" b="1" dirty="0">
                <a:solidFill>
                  <a:srgbClr val="942092"/>
                </a:solidFill>
              </a:rPr>
              <a:t>g</a:t>
            </a:r>
            <a:r>
              <a:rPr lang="en" sz="1600" b="1" dirty="0">
                <a:solidFill>
                  <a:srgbClr val="0070C0"/>
                </a:solidFill>
              </a:rPr>
              <a:t>7 (NLO)</a:t>
            </a:r>
            <a:r>
              <a:rPr lang="it-IT" sz="1600" dirty="0"/>
              <a:t>, </a:t>
            </a:r>
            <a:r>
              <a:rPr lang="it-IT" sz="1600" b="1" dirty="0"/>
              <a:t>Powheg+Pythia8 (NLO) </a:t>
            </a:r>
            <a:r>
              <a:rPr lang="en" sz="1600" dirty="0"/>
              <a:t>and </a:t>
            </a:r>
            <a:r>
              <a:rPr lang="en" sz="1600" b="1" dirty="0">
                <a:solidFill>
                  <a:srgbClr val="FFC000"/>
                </a:solidFill>
              </a:rPr>
              <a:t>S</a:t>
            </a:r>
            <a:r>
              <a:rPr lang="en" sz="1600" b="1" dirty="0">
                <a:solidFill>
                  <a:srgbClr val="AB7942"/>
                </a:solidFill>
              </a:rPr>
              <a:t>h</a:t>
            </a:r>
            <a:r>
              <a:rPr lang="en" sz="1600" b="1" dirty="0">
                <a:solidFill>
                  <a:srgbClr val="FFC000"/>
                </a:solidFill>
              </a:rPr>
              <a:t>e</a:t>
            </a:r>
            <a:r>
              <a:rPr lang="en" sz="1600" b="1" dirty="0">
                <a:solidFill>
                  <a:srgbClr val="AB7942"/>
                </a:solidFill>
              </a:rPr>
              <a:t>r</a:t>
            </a:r>
            <a:r>
              <a:rPr lang="en" sz="1600" b="1" dirty="0">
                <a:solidFill>
                  <a:srgbClr val="FFC000"/>
                </a:solidFill>
              </a:rPr>
              <a:t>p</a:t>
            </a:r>
            <a:r>
              <a:rPr lang="en" sz="1600" b="1" dirty="0">
                <a:solidFill>
                  <a:srgbClr val="AB7942"/>
                </a:solidFill>
              </a:rPr>
              <a:t>a</a:t>
            </a:r>
            <a:r>
              <a:rPr lang="en" sz="1600" dirty="0"/>
              <a:t> (LO 2→2)  </a:t>
            </a:r>
          </a:p>
          <a:p>
            <a:r>
              <a:rPr lang="en" sz="1600" dirty="0"/>
              <a:t>predict more large-angle radiation than </a:t>
            </a:r>
            <a:r>
              <a:rPr lang="en" sz="1600" b="1" dirty="0"/>
              <a:t>Pythia8</a:t>
            </a:r>
            <a:r>
              <a:rPr lang="en" sz="1600" dirty="0"/>
              <a:t> (LO 2→2), </a:t>
            </a:r>
          </a:p>
          <a:p>
            <a:r>
              <a:rPr lang="en" sz="1600" b="1" dirty="0">
                <a:solidFill>
                  <a:srgbClr val="FF0000"/>
                </a:solidFill>
              </a:rPr>
              <a:t>MadGraph+Pythia8</a:t>
            </a:r>
            <a:r>
              <a:rPr lang="en" sz="1600" dirty="0"/>
              <a:t> (LO up to 4 p) shows  less activity in the </a:t>
            </a:r>
          </a:p>
          <a:p>
            <a:r>
              <a:rPr lang="en" sz="1600" dirty="0"/>
              <a:t>central region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FD50E-95A8-3B48-BE86-2660E3C69EE5}"/>
              </a:ext>
            </a:extLst>
          </p:cNvPr>
          <p:cNvSpPr txBox="1"/>
          <p:nvPr/>
        </p:nvSpPr>
        <p:spPr>
          <a:xfrm>
            <a:off x="22140" y="670409"/>
            <a:ext cx="646773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Event</a:t>
            </a:r>
            <a:r>
              <a:rPr lang="it-IT" sz="1600" dirty="0"/>
              <a:t> </a:t>
            </a:r>
            <a:r>
              <a:rPr lang="it-IT" sz="1600" dirty="0" err="1"/>
              <a:t>shapes</a:t>
            </a:r>
            <a:r>
              <a:rPr lang="it-IT" sz="1600" dirty="0"/>
              <a:t> sensitive to hard </a:t>
            </a:r>
            <a:r>
              <a:rPr lang="it-IT" sz="1600" dirty="0" err="1"/>
              <a:t>gluon</a:t>
            </a:r>
            <a:r>
              <a:rPr lang="it-IT" sz="1600" dirty="0"/>
              <a:t> </a:t>
            </a:r>
            <a:r>
              <a:rPr lang="it-IT" sz="1600" dirty="0" err="1"/>
              <a:t>radiation</a:t>
            </a:r>
            <a:endParaRPr lang="it-IT" sz="1600" dirty="0"/>
          </a:p>
          <a:p>
            <a:endParaRPr lang="it-IT" sz="600" dirty="0"/>
          </a:p>
          <a:p>
            <a:r>
              <a:rPr lang="it-IT" sz="1600" b="1" dirty="0" err="1"/>
              <a:t>Transverse</a:t>
            </a:r>
            <a:r>
              <a:rPr lang="it-IT" sz="1600" b="1" dirty="0"/>
              <a:t> Energy-Energy </a:t>
            </a:r>
            <a:r>
              <a:rPr lang="it-IT" sz="1600" b="1" dirty="0" err="1"/>
              <a:t>Correlation</a:t>
            </a:r>
            <a:r>
              <a:rPr lang="it-IT" sz="1600" b="1" dirty="0"/>
              <a:t> (</a:t>
            </a:r>
            <a:r>
              <a:rPr lang="en" sz="1600" b="1" dirty="0"/>
              <a:t>TEEC) </a:t>
            </a:r>
            <a:r>
              <a:rPr lang="en" sz="1600" dirty="0"/>
              <a:t>=</a:t>
            </a:r>
            <a:r>
              <a:rPr lang="en" sz="1600" b="1" dirty="0"/>
              <a:t> </a:t>
            </a:r>
            <a:r>
              <a:rPr lang="en" sz="1600" dirty="0"/>
              <a:t>transverse </a:t>
            </a:r>
          </a:p>
          <a:p>
            <a:r>
              <a:rPr lang="en-GB" sz="1600" dirty="0"/>
              <a:t>energy-weighted distribution of azimuthal difference between jet pairs</a:t>
            </a:r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endParaRPr lang="en" sz="1000" dirty="0"/>
          </a:p>
          <a:p>
            <a:r>
              <a:rPr lang="en" sz="1600" dirty="0"/>
              <a:t>Asymmetry between the forward and backward part of TEEC </a:t>
            </a:r>
            <a:r>
              <a:rPr lang="en" sz="1600" b="1" dirty="0"/>
              <a:t>(ATEEC)</a:t>
            </a:r>
          </a:p>
          <a:p>
            <a:endParaRPr lang="en" sz="1600" dirty="0"/>
          </a:p>
          <a:p>
            <a:endParaRPr lang="en" sz="1600" dirty="0"/>
          </a:p>
          <a:p>
            <a:endParaRPr lang="en" sz="1600" dirty="0"/>
          </a:p>
          <a:p>
            <a:r>
              <a:rPr lang="en" sz="1600" dirty="0"/>
              <a:t>TEEC and ATEEC used to get α</a:t>
            </a:r>
            <a:r>
              <a:rPr lang="en" sz="1600" baseline="-25000" dirty="0"/>
              <a:t>s </a:t>
            </a:r>
            <a:r>
              <a:rPr lang="en" sz="1600" dirty="0"/>
              <a:t>at various Q-scale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5DC28C-E8A1-3F4D-8440-58C3C0926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727" y="1554670"/>
            <a:ext cx="2931546" cy="8087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C9AEC6-1E06-F24E-9EC8-C481716FD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73" y="1614344"/>
            <a:ext cx="966076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BE385A-43C1-2847-B6C2-87303733A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15" y="2700298"/>
            <a:ext cx="3108104" cy="6341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836496-806F-C142-A2AE-2BC3BD23D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9492" y="27912"/>
            <a:ext cx="2812460" cy="32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63701C-E240-354D-8E58-8FBE79198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0959" y="3392046"/>
            <a:ext cx="2832818" cy="3240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DFE59A-81ED-3544-BDDA-21D9A0184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211897" y="6563560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25</a:t>
            </a:fld>
            <a:endParaRPr lang="it-I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DD5653-0B41-C14E-931F-A9A40508CFA4}"/>
              </a:ext>
            </a:extLst>
          </p:cNvPr>
          <p:cNvSpPr txBox="1"/>
          <p:nvPr/>
        </p:nvSpPr>
        <p:spPr>
          <a:xfrm>
            <a:off x="6907365" y="6603386"/>
            <a:ext cx="5014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anti-</a:t>
            </a:r>
            <a:r>
              <a:rPr lang="en-GB" sz="1200" dirty="0" err="1"/>
              <a:t>k</a:t>
            </a:r>
            <a:r>
              <a:rPr lang="en-GB" sz="1200" baseline="-25000" dirty="0" err="1"/>
              <a:t>t</a:t>
            </a:r>
            <a:r>
              <a:rPr lang="en-GB" sz="1200" baseline="-25000" dirty="0"/>
              <a:t> </a:t>
            </a:r>
            <a:r>
              <a:rPr lang="en-GB" sz="1200" dirty="0"/>
              <a:t>R=0.4 jets with </a:t>
            </a:r>
            <a:r>
              <a:rPr lang="en-GB" sz="1200" dirty="0" err="1"/>
              <a:t>p</a:t>
            </a:r>
            <a:r>
              <a:rPr lang="en-GB" sz="1200" baseline="-25000" dirty="0" err="1"/>
              <a:t>T</a:t>
            </a:r>
            <a:r>
              <a:rPr lang="en-GB" sz="1200" dirty="0"/>
              <a:t>&gt;100 GeV |</a:t>
            </a:r>
            <a:r>
              <a:rPr lang="en-GB" sz="1200" dirty="0">
                <a:latin typeface="Symbol" pitchFamily="2" charset="2"/>
              </a:rPr>
              <a:t>h</a:t>
            </a:r>
            <a:r>
              <a:rPr lang="en-GB" sz="1200" dirty="0"/>
              <a:t>|&lt;2.5 and H</a:t>
            </a:r>
            <a:r>
              <a:rPr lang="en-GB" sz="1200" baseline="-25000" dirty="0"/>
              <a:t>T2</a:t>
            </a:r>
            <a:r>
              <a:rPr lang="en-GB" sz="1200" dirty="0"/>
              <a:t> = p</a:t>
            </a:r>
            <a:r>
              <a:rPr lang="en-GB" sz="1200" baseline="-25000" dirty="0"/>
              <a:t>T1</a:t>
            </a:r>
            <a:r>
              <a:rPr lang="en-GB" sz="1200" dirty="0"/>
              <a:t> + p</a:t>
            </a:r>
            <a:r>
              <a:rPr lang="en-GB" sz="1200" baseline="-25000" dirty="0"/>
              <a:t>T2</a:t>
            </a:r>
            <a:r>
              <a:rPr lang="en-GB" sz="1200" dirty="0"/>
              <a:t> &gt;1.5TeV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73B1A3-A6B3-234F-9A20-216CECD2B7DE}"/>
              </a:ext>
            </a:extLst>
          </p:cNvPr>
          <p:cNvSpPr txBox="1"/>
          <p:nvPr/>
        </p:nvSpPr>
        <p:spPr>
          <a:xfrm>
            <a:off x="7121555" y="3197601"/>
            <a:ext cx="1691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highlight>
                  <a:srgbClr val="FFFF00"/>
                </a:highlight>
              </a:rPr>
              <a:t>Eur. Phys. J. 77 (2017) 872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984F3B-D969-FD44-B0C9-8B151D7C66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5627" y="64658"/>
            <a:ext cx="2700000" cy="3085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135D23-AB72-5C49-83F4-4FCC28FFEE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9860" y="3296362"/>
            <a:ext cx="2700000" cy="310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76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6836C-EF7D-964D-9F89-E15490A10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Inclusive jet cross-section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F8AEA4-8F72-F54F-B60B-37745E9A6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26</a:t>
            </a:fld>
            <a:endParaRPr lang="it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B32B8C-F3E4-6643-94C2-71DD20E44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734" y="1101778"/>
            <a:ext cx="3960000" cy="37678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5FE934-B0C9-D84C-BCD0-DF9DFF0AF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30" y="5172249"/>
            <a:ext cx="8991600" cy="10541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599804-BD94-E74F-B33E-366BC225D197}"/>
              </a:ext>
            </a:extLst>
          </p:cNvPr>
          <p:cNvSpPr/>
          <p:nvPr/>
        </p:nvSpPr>
        <p:spPr>
          <a:xfrm>
            <a:off x="6944140" y="5172249"/>
            <a:ext cx="1016000" cy="14555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E63DB2-592B-974B-8739-846F66DF59A7}"/>
              </a:ext>
            </a:extLst>
          </p:cNvPr>
          <p:cNvSpPr txBox="1"/>
          <p:nvPr/>
        </p:nvSpPr>
        <p:spPr>
          <a:xfrm>
            <a:off x="6944140" y="6226349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Default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BBCC31-5DD7-9F47-890F-AA2E5AF15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4140" y="964119"/>
            <a:ext cx="3960000" cy="391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64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87E22-DAD0-E542-84C7-F0C307AC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Z+jets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A86708-D59D-1740-81D1-B6398FCD2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27</a:t>
            </a:fld>
            <a:endParaRPr lang="it-IT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6936EE9-CFFD-D841-A01C-5318B414E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855885"/>
              </p:ext>
            </p:extLst>
          </p:nvPr>
        </p:nvGraphicFramePr>
        <p:xfrm>
          <a:off x="1089309" y="1572871"/>
          <a:ext cx="9419034" cy="3841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206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1436915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1480457">
                  <a:extLst>
                    <a:ext uri="{9D8B030D-6E8A-4147-A177-3AD203B41FA5}">
                      <a16:colId xmlns:a16="http://schemas.microsoft.com/office/drawing/2014/main" val="552725611"/>
                    </a:ext>
                  </a:extLst>
                </a:gridCol>
                <a:gridCol w="2772229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  <a:gridCol w="1248227">
                  <a:extLst>
                    <a:ext uri="{9D8B030D-6E8A-4147-A177-3AD203B41FA5}">
                      <a16:colId xmlns:a16="http://schemas.microsoft.com/office/drawing/2014/main" val="1254636921"/>
                    </a:ext>
                  </a:extLst>
                </a:gridCol>
              </a:tblGrid>
              <a:tr h="266652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ME order</a:t>
                      </a:r>
                    </a:p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(V+N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partons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PDFs of ME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PS &amp; UE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PS &amp;UE</a:t>
                      </a:r>
                    </a:p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 tunes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140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Sherpa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v2.2 </a:t>
                      </a:r>
                      <a:endParaRPr lang="it-IT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NLO up to 2  p</a:t>
                      </a:r>
                    </a:p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+LO up to 4 p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NNPDF3.0nnlo </a:t>
                      </a: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PS&amp;UE: Sherpa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MEPS@NLO </a:t>
                      </a:r>
                      <a:r>
                        <a:rPr lang="it-IT" sz="1400" b="1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merging</a:t>
                      </a:r>
                      <a:endParaRPr lang="it-IT" sz="14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Matching</a:t>
                      </a:r>
                      <a:r>
                        <a:rPr lang="it-IT" sz="12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scale= 20 </a:t>
                      </a:r>
                      <a:r>
                        <a:rPr lang="it-IT" sz="1200" b="1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endParaRPr lang="it-IT" sz="12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Dedicated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Sherpa tune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25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MadGraph</a:t>
                      </a:r>
                      <a:r>
                        <a:rPr lang="it-IT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CKKW-L </a:t>
                      </a:r>
                      <a:r>
                        <a:rPr lang="it-IT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MadGraph5_aMC@NLO v2.2.2)</a:t>
                      </a:r>
                      <a:endParaRPr lang="it-IT" sz="12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LO up to 4 p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NNPDF3.0nlo</a:t>
                      </a:r>
                      <a:endParaRPr lang="en-GB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PS&amp;UE: 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v8.186</a:t>
                      </a:r>
                      <a:endParaRPr lang="en-GB" sz="1400" b="1" kern="120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b="1" dirty="0">
                          <a:solidFill>
                            <a:srgbClr val="00B050"/>
                          </a:solidFill>
                        </a:rPr>
                        <a:t>CKKW-L matching and merging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200" b="1" dirty="0">
                          <a:solidFill>
                            <a:srgbClr val="00B050"/>
                          </a:solidFill>
                        </a:rPr>
                        <a:t>Merging scale= 30 GeV</a:t>
                      </a:r>
                      <a:endParaRPr lang="en" sz="12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A14 tune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(NNPDF23lo)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92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b="1" dirty="0" err="1"/>
                        <a:t>MadGraph</a:t>
                      </a:r>
                      <a:r>
                        <a:rPr lang="en" sz="1400" b="1" dirty="0"/>
                        <a:t> </a:t>
                      </a:r>
                      <a:r>
                        <a:rPr lang="en" sz="1400" b="1" dirty="0" err="1"/>
                        <a:t>FxFx</a:t>
                      </a:r>
                      <a:r>
                        <a:rPr lang="en" sz="1400" b="1" dirty="0"/>
                        <a:t> </a:t>
                      </a:r>
                      <a:endParaRPr lang="en" sz="12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(MadGraph5_aMC@NLO v2.3.3)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NLO up to 2 p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NNPDF2.3lo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PS&amp;UE: 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v8.210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Merging with </a:t>
                      </a:r>
                      <a:r>
                        <a:rPr lang="en" sz="1400" b="1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FxFx</a:t>
                      </a:r>
                      <a:r>
                        <a:rPr lang="en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prescription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200" b="1" dirty="0">
                          <a:solidFill>
                            <a:srgbClr val="00B050"/>
                          </a:solidFill>
                        </a:rPr>
                        <a:t>Merging scale = 25 GeV</a:t>
                      </a:r>
                      <a:endParaRPr lang="en" sz="1200" b="1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A14 tune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(NNPDF2.3lo)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137269"/>
                  </a:ext>
                </a:extLst>
              </a:tr>
              <a:tr h="5190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/>
                        <a:t>Powheg</a:t>
                      </a:r>
                      <a:r>
                        <a:rPr lang="it-IT" sz="1400" b="1" dirty="0"/>
                        <a:t> </a:t>
                      </a:r>
                      <a:r>
                        <a:rPr lang="it-IT" sz="1400" b="1" dirty="0" err="1"/>
                        <a:t>MiNLO</a:t>
                      </a:r>
                      <a:r>
                        <a:rPr lang="it-IT" sz="1400" b="1" dirty="0"/>
                        <a:t>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NLO up to 1 p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CT14nnlo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PS&amp;UE: 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v8.186</a:t>
                      </a:r>
                      <a:endParaRPr lang="en-GB" sz="1400" b="1" kern="120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AZNLO tune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(CTEQ6 L1)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266231"/>
                  </a:ext>
                </a:extLst>
              </a:tr>
              <a:tr h="4326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err="1"/>
                        <a:t>Alpgen</a:t>
                      </a:r>
                      <a:r>
                        <a:rPr lang="it-IT" sz="1400" b="1" dirty="0"/>
                        <a:t>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LO up to 5 p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CTEQ6L1</a:t>
                      </a:r>
                      <a:endParaRPr lang="it-IT" sz="14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PS&amp;UE: 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v6.426</a:t>
                      </a:r>
                      <a:endParaRPr lang="en-GB" sz="1400" b="1" kern="120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MLM  </a:t>
                      </a:r>
                      <a:r>
                        <a:rPr lang="en" sz="1400" b="1" dirty="0">
                          <a:solidFill>
                            <a:srgbClr val="00B050"/>
                          </a:solidFill>
                        </a:rPr>
                        <a:t>matching and merging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err="1">
                          <a:solidFill>
                            <a:srgbClr val="00B050"/>
                          </a:solidFill>
                        </a:rPr>
                        <a:t>Matching</a:t>
                      </a:r>
                      <a:r>
                        <a:rPr lang="it-IT" sz="1200" b="1" dirty="0">
                          <a:solidFill>
                            <a:srgbClr val="00B050"/>
                          </a:solidFill>
                        </a:rPr>
                        <a:t> scale= 20 </a:t>
                      </a:r>
                      <a:r>
                        <a:rPr lang="it-IT" sz="1200" b="1" dirty="0" err="1">
                          <a:solidFill>
                            <a:srgbClr val="00B050"/>
                          </a:solidFill>
                        </a:rPr>
                        <a:t>GeV</a:t>
                      </a:r>
                      <a:endParaRPr lang="it-IT" sz="12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Perugia2011C</a:t>
                      </a:r>
                      <a:endParaRPr lang="it-IT" sz="12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698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223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6A1A-345C-CF46-8528-7A288AEF5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Z+jets</a:t>
            </a:r>
            <a:r>
              <a:rPr lang="en-GB" dirty="0"/>
              <a:t>: </a:t>
            </a:r>
            <a:r>
              <a:rPr lang="en-GB" dirty="0" err="1"/>
              <a:t>m</a:t>
            </a:r>
            <a:r>
              <a:rPr lang="en-GB" baseline="-25000" dirty="0" err="1"/>
              <a:t>jj</a:t>
            </a:r>
            <a:endParaRPr lang="en-GB" b="0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978F38-2D13-A240-832E-EA6D18CB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517" y="6440420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28</a:t>
            </a:fld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314045-62B1-B541-8BF3-EB27B54B0C6A}"/>
              </a:ext>
            </a:extLst>
          </p:cNvPr>
          <p:cNvSpPr txBox="1"/>
          <p:nvPr/>
        </p:nvSpPr>
        <p:spPr>
          <a:xfrm>
            <a:off x="8797888" y="5751565"/>
            <a:ext cx="33411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500" dirty="0"/>
              <a:t>Events with at least 2 jets with </a:t>
            </a:r>
          </a:p>
          <a:p>
            <a:r>
              <a:rPr lang="en" sz="1500" dirty="0" err="1"/>
              <a:t>p</a:t>
            </a:r>
            <a:r>
              <a:rPr lang="en" sz="1500" baseline="-25000" dirty="0" err="1"/>
              <a:t>T</a:t>
            </a:r>
            <a:r>
              <a:rPr lang="en" sz="1500" dirty="0"/>
              <a:t>&gt;55, 45 GeV |y|&lt;4.4 </a:t>
            </a:r>
            <a:r>
              <a:rPr lang="en" sz="1500" dirty="0" err="1"/>
              <a:t>M</a:t>
            </a:r>
            <a:r>
              <a:rPr lang="en" sz="1500" baseline="-25000" dirty="0" err="1"/>
              <a:t>jj</a:t>
            </a:r>
            <a:r>
              <a:rPr lang="en" sz="1500" dirty="0"/>
              <a:t>&gt;250 GeV </a:t>
            </a:r>
          </a:p>
          <a:p>
            <a:r>
              <a:rPr lang="en" sz="1500" dirty="0"/>
              <a:t>and at least 1 additional jet in the gap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612D61-8503-AC40-9F42-62B46114C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990" y="2120624"/>
            <a:ext cx="3780000" cy="36309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564279-D7DA-0841-980E-FB891FC24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056" y="890365"/>
            <a:ext cx="4644000" cy="59493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B96096-5D27-EF42-A96D-6E61A02A13C3}"/>
              </a:ext>
            </a:extLst>
          </p:cNvPr>
          <p:cNvSpPr txBox="1"/>
          <p:nvPr/>
        </p:nvSpPr>
        <p:spPr>
          <a:xfrm>
            <a:off x="53010" y="1279738"/>
            <a:ext cx="33712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Quite good modelling at low values, </a:t>
            </a:r>
          </a:p>
          <a:p>
            <a:r>
              <a:rPr lang="en-GB" sz="1600" dirty="0"/>
              <a:t>in the high mass range </a:t>
            </a:r>
          </a:p>
          <a:p>
            <a:r>
              <a:rPr lang="en-GB" sz="1600" b="1" dirty="0">
                <a:solidFill>
                  <a:srgbClr val="C00000"/>
                </a:solidFill>
              </a:rPr>
              <a:t>LO MadGraph+Pythia8 CKKWL </a:t>
            </a:r>
          </a:p>
          <a:p>
            <a:r>
              <a:rPr lang="en-GB" sz="1600" dirty="0"/>
              <a:t>predicts an harder </a:t>
            </a:r>
            <a:r>
              <a:rPr lang="en-GB" sz="1600" dirty="0" err="1"/>
              <a:t>m</a:t>
            </a:r>
            <a:r>
              <a:rPr lang="en-GB" sz="1600" baseline="-25000" dirty="0" err="1"/>
              <a:t>jj</a:t>
            </a:r>
            <a:endParaRPr lang="en-GB" sz="1600" b="1" baseline="-25000" dirty="0">
              <a:solidFill>
                <a:srgbClr val="C00000"/>
              </a:solidFill>
            </a:endParaRPr>
          </a:p>
          <a:p>
            <a:endParaRPr lang="en-GB" sz="1600" dirty="0"/>
          </a:p>
          <a:p>
            <a:r>
              <a:rPr lang="en-GB" sz="1600" dirty="0"/>
              <a:t>Similar trend also for </a:t>
            </a:r>
            <a:r>
              <a:rPr lang="en-GB" sz="1600" b="1" dirty="0">
                <a:solidFill>
                  <a:srgbClr val="00B050"/>
                </a:solidFill>
              </a:rPr>
              <a:t>NLO Sherpa </a:t>
            </a:r>
          </a:p>
          <a:p>
            <a:r>
              <a:rPr lang="en-GB" sz="1600" dirty="0"/>
              <a:t>exploring up to very high mass </a:t>
            </a:r>
          </a:p>
          <a:p>
            <a:r>
              <a:rPr lang="en-GB" sz="1600" dirty="0"/>
              <a:t>range and up to large rapidity </a:t>
            </a:r>
          </a:p>
          <a:p>
            <a:r>
              <a:rPr lang="en-GB" sz="1600" dirty="0"/>
              <a:t>separation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223D11-12CD-8C43-B671-F3157C0AE334}"/>
              </a:ext>
            </a:extLst>
          </p:cNvPr>
          <p:cNvSpPr txBox="1"/>
          <p:nvPr/>
        </p:nvSpPr>
        <p:spPr>
          <a:xfrm>
            <a:off x="9630709" y="1788439"/>
            <a:ext cx="1675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highlight>
                  <a:srgbClr val="FFFF00"/>
                </a:highlight>
              </a:rPr>
              <a:t>Phys Lett B 775 (2017) 206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6D262C-7B52-154E-829B-DB9B589D339A}"/>
              </a:ext>
            </a:extLst>
          </p:cNvPr>
          <p:cNvSpPr txBox="1"/>
          <p:nvPr/>
        </p:nvSpPr>
        <p:spPr>
          <a:xfrm>
            <a:off x="5026308" y="890365"/>
            <a:ext cx="18213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1000" b="1" dirty="0" err="1">
                <a:highlight>
                  <a:srgbClr val="FFFF00"/>
                </a:highlight>
              </a:rPr>
              <a:t>Eur</a:t>
            </a:r>
            <a:r>
              <a:rPr lang="fr" sz="1000" b="1" dirty="0">
                <a:highlight>
                  <a:srgbClr val="FFFF00"/>
                </a:highlight>
              </a:rPr>
              <a:t>. Phys. J. C77 (2017) 361 </a:t>
            </a:r>
          </a:p>
        </p:txBody>
      </p:sp>
    </p:spTree>
    <p:extLst>
      <p:ext uri="{BB962C8B-B14F-4D97-AF65-F5344CB8AC3E}">
        <p14:creationId xmlns:p14="http://schemas.microsoft.com/office/powerpoint/2010/main" val="27170037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6A1A-345C-CF46-8528-7A288AEF5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Z+jets</a:t>
            </a:r>
            <a:r>
              <a:rPr lang="en-GB" dirty="0"/>
              <a:t>: </a:t>
            </a:r>
            <a:r>
              <a:rPr lang="en-GB" dirty="0" err="1"/>
              <a:t>m</a:t>
            </a:r>
            <a:r>
              <a:rPr lang="en-GB" baseline="-25000" dirty="0" err="1"/>
              <a:t>jj</a:t>
            </a:r>
            <a:endParaRPr lang="en-GB" b="0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978F38-2D13-A240-832E-EA6D18CB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1543" y="6330181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29</a:t>
            </a:fld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314045-62B1-B541-8BF3-EB27B54B0C6A}"/>
              </a:ext>
            </a:extLst>
          </p:cNvPr>
          <p:cNvSpPr txBox="1"/>
          <p:nvPr/>
        </p:nvSpPr>
        <p:spPr>
          <a:xfrm>
            <a:off x="8706678" y="702365"/>
            <a:ext cx="27254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/>
              <a:t>Events with at least 2 jets </a:t>
            </a:r>
          </a:p>
          <a:p>
            <a:r>
              <a:rPr lang="en" sz="1600" dirty="0"/>
              <a:t>with </a:t>
            </a:r>
            <a:r>
              <a:rPr lang="en" sz="1600" dirty="0" err="1"/>
              <a:t>p</a:t>
            </a:r>
            <a:r>
              <a:rPr lang="en" sz="1600" baseline="-25000" dirty="0" err="1"/>
              <a:t>T</a:t>
            </a:r>
            <a:r>
              <a:rPr lang="en" sz="1600" dirty="0"/>
              <a:t>&gt;55, 45 GeV |y|&lt;4.4</a:t>
            </a:r>
          </a:p>
          <a:p>
            <a:r>
              <a:rPr lang="en" sz="1600" dirty="0" err="1"/>
              <a:t>M</a:t>
            </a:r>
            <a:r>
              <a:rPr lang="en" sz="1600" baseline="-25000" dirty="0" err="1"/>
              <a:t>jj</a:t>
            </a:r>
            <a:r>
              <a:rPr lang="en" sz="1600" dirty="0"/>
              <a:t>&gt;250 GeV and</a:t>
            </a:r>
          </a:p>
          <a:p>
            <a:r>
              <a:rPr lang="en" sz="1600" dirty="0"/>
              <a:t> at least 1 additional jet in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612D61-8503-AC40-9F42-62B46114C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6678" y="702365"/>
            <a:ext cx="3240000" cy="31122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8B3F12-BC15-E740-ABB2-FD7D053FF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235" y="702365"/>
            <a:ext cx="3240000" cy="31122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11F309-0CDC-FD4F-89DE-D596BD6B4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8235" y="3672862"/>
            <a:ext cx="3240000" cy="2928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85E04C-357F-EC48-B0EC-8718114B9A40}"/>
              </a:ext>
            </a:extLst>
          </p:cNvPr>
          <p:cNvSpPr txBox="1"/>
          <p:nvPr/>
        </p:nvSpPr>
        <p:spPr>
          <a:xfrm>
            <a:off x="406400" y="1240974"/>
            <a:ext cx="1439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/>
              <a:t>Detector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86DC1B-D3AE-2842-855C-84DCFC8A88C1}"/>
              </a:ext>
            </a:extLst>
          </p:cNvPr>
          <p:cNvSpPr txBox="1"/>
          <p:nvPr/>
        </p:nvSpPr>
        <p:spPr>
          <a:xfrm>
            <a:off x="524276" y="4465465"/>
            <a:ext cx="29427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u="sng" dirty="0"/>
              <a:t>Particle level </a:t>
            </a:r>
          </a:p>
          <a:p>
            <a:endParaRPr lang="en-GB" sz="1600" b="1" u="sng" dirty="0"/>
          </a:p>
          <a:p>
            <a:r>
              <a:rPr lang="en-GB" sz="1600" dirty="0"/>
              <a:t>Sherpa uncertainty band shown</a:t>
            </a:r>
          </a:p>
        </p:txBody>
      </p:sp>
    </p:spTree>
    <p:extLst>
      <p:ext uri="{BB962C8B-B14F-4D97-AF65-F5344CB8AC3E}">
        <p14:creationId xmlns:p14="http://schemas.microsoft.com/office/powerpoint/2010/main" val="161789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F5111-A375-4643-A36B-C855AC122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MCs</a:t>
            </a:r>
          </a:p>
        </p:txBody>
      </p:sp>
      <p:pic>
        <p:nvPicPr>
          <p:cNvPr id="1026" name="Picture 2" descr="page7image2100244320">
            <a:extLst>
              <a:ext uri="{FF2B5EF4-FFF2-40B4-BE49-F238E27FC236}">
                <a16:creationId xmlns:a16="http://schemas.microsoft.com/office/drawing/2014/main" id="{41A290AE-6BE6-0941-B48E-EB13AA819E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-1519" b="488"/>
          <a:stretch/>
        </p:blipFill>
        <p:spPr bwMode="auto">
          <a:xfrm>
            <a:off x="39227" y="772673"/>
            <a:ext cx="6238204" cy="414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3466EF-8B01-8549-AF71-C1B88132C278}"/>
              </a:ext>
            </a:extLst>
          </p:cNvPr>
          <p:cNvSpPr txBox="1"/>
          <p:nvPr/>
        </p:nvSpPr>
        <p:spPr>
          <a:xfrm>
            <a:off x="6202481" y="740485"/>
            <a:ext cx="5831020" cy="4924425"/>
          </a:xfrm>
          <a:prstGeom prst="rect">
            <a:avLst/>
          </a:prstGeom>
          <a:noFill/>
          <a:ln w="6032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Description of pp collisions in MC via “factorisation”:</a:t>
            </a:r>
          </a:p>
          <a:p>
            <a:endParaRPr lang="en-GB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b="1" dirty="0"/>
              <a:t>Hard Scattering</a:t>
            </a:r>
            <a:r>
              <a:rPr lang="en-GB" sz="1600" dirty="0"/>
              <a:t> </a:t>
            </a:r>
            <a:r>
              <a:rPr lang="en-GB" sz="1600" b="1" dirty="0"/>
              <a:t>(&amp; Resonance decay) </a:t>
            </a:r>
            <a:r>
              <a:rPr lang="en-GB" sz="1600" dirty="0"/>
              <a:t>via Matrix Element</a:t>
            </a:r>
          </a:p>
          <a:p>
            <a:endParaRPr lang="en-GB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b="1" dirty="0"/>
              <a:t>Initial and State Radiation </a:t>
            </a:r>
            <a:r>
              <a:rPr lang="en-GB" sz="1600" dirty="0"/>
              <a:t>via Parton Shower (PS) </a:t>
            </a:r>
          </a:p>
          <a:p>
            <a:pPr marL="285750" indent="-285750">
              <a:buFont typeface="Wingdings" pitchFamily="2" charset="2"/>
              <a:buChar char="ü"/>
            </a:pPr>
            <a:endParaRPr lang="en-GB" sz="1600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en-GB" sz="1600" b="1" dirty="0">
                <a:solidFill>
                  <a:prstClr val="black"/>
                </a:solidFill>
              </a:rPr>
              <a:t>Parton density </a:t>
            </a:r>
            <a:r>
              <a:rPr lang="en-GB" sz="1600" dirty="0">
                <a:solidFill>
                  <a:prstClr val="black"/>
                </a:solidFill>
              </a:rPr>
              <a:t>via PDFs</a:t>
            </a:r>
            <a:endParaRPr lang="en" sz="1600" dirty="0"/>
          </a:p>
          <a:p>
            <a:endParaRPr lang="en-GB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dirty="0"/>
              <a:t> </a:t>
            </a:r>
            <a:r>
              <a:rPr lang="en-GB" sz="1600" b="1" dirty="0"/>
              <a:t>Underlying Event (UE):</a:t>
            </a:r>
            <a:r>
              <a:rPr lang="en-GB" sz="1600" dirty="0"/>
              <a:t> everything in a pp collisions expect </a:t>
            </a:r>
          </a:p>
          <a:p>
            <a:r>
              <a:rPr lang="en-GB" sz="1600" dirty="0"/>
              <a:t>      the hard scattering via phenomenological models</a:t>
            </a:r>
          </a:p>
          <a:p>
            <a:endParaRPr lang="en-GB" sz="1000" dirty="0"/>
          </a:p>
          <a:p>
            <a:r>
              <a:rPr lang="en-GB" sz="1600" dirty="0"/>
              <a:t>        - </a:t>
            </a:r>
            <a:r>
              <a:rPr lang="en" sz="1600" i="1" dirty="0"/>
              <a:t>Multi-Parton Interactions (MPI): </a:t>
            </a:r>
            <a:r>
              <a:rPr lang="en" sz="1600" dirty="0"/>
              <a:t>additional </a:t>
            </a:r>
            <a:r>
              <a:rPr lang="en" sz="1600" dirty="0" err="1"/>
              <a:t>parton-parton</a:t>
            </a:r>
            <a:r>
              <a:rPr lang="en" sz="1600" dirty="0"/>
              <a:t> </a:t>
            </a:r>
          </a:p>
          <a:p>
            <a:r>
              <a:rPr lang="en" sz="1600" dirty="0"/>
              <a:t>           scatterings between other  </a:t>
            </a:r>
            <a:r>
              <a:rPr lang="en" sz="1600" dirty="0" err="1"/>
              <a:t>partons</a:t>
            </a:r>
            <a:r>
              <a:rPr lang="en" sz="1600" dirty="0"/>
              <a:t> from the same  protons </a:t>
            </a:r>
          </a:p>
          <a:p>
            <a:r>
              <a:rPr lang="en" sz="1600" dirty="0"/>
              <a:t>          -  </a:t>
            </a:r>
            <a:r>
              <a:rPr lang="en" sz="1600" i="1" dirty="0"/>
              <a:t>Beam remnants</a:t>
            </a:r>
          </a:p>
          <a:p>
            <a:endParaRPr lang="en" sz="1600" dirty="0"/>
          </a:p>
          <a:p>
            <a:pPr marL="285750" indent="-285750">
              <a:buFont typeface="Wingdings" pitchFamily="2" charset="2"/>
              <a:buChar char="ü"/>
            </a:pPr>
            <a:r>
              <a:rPr lang="en" sz="1600" b="1" dirty="0"/>
              <a:t>Fragmentation and </a:t>
            </a:r>
            <a:r>
              <a:rPr lang="en" sz="1600" b="1" dirty="0" err="1"/>
              <a:t>Hadronisation</a:t>
            </a:r>
            <a:r>
              <a:rPr lang="en" sz="1600" b="1" dirty="0"/>
              <a:t> </a:t>
            </a:r>
            <a:r>
              <a:rPr lang="en" sz="1600" dirty="0"/>
              <a:t>via non-perturbative </a:t>
            </a:r>
          </a:p>
          <a:p>
            <a:r>
              <a:rPr lang="en" sz="1600" dirty="0"/>
              <a:t>      models of color-singlet </a:t>
            </a:r>
            <a:r>
              <a:rPr lang="en" sz="1600" dirty="0" err="1"/>
              <a:t>parton</a:t>
            </a:r>
            <a:r>
              <a:rPr lang="en" sz="1600" dirty="0"/>
              <a:t> systems</a:t>
            </a:r>
          </a:p>
          <a:p>
            <a:pPr marL="285750" indent="-285750">
              <a:buFont typeface="Wingdings" pitchFamily="2" charset="2"/>
              <a:buChar char="ü"/>
            </a:pPr>
            <a:endParaRPr lang="en" sz="1600" dirty="0"/>
          </a:p>
          <a:p>
            <a:pPr marL="285750" indent="-285750">
              <a:buFont typeface="Wingdings" pitchFamily="2" charset="2"/>
              <a:buChar char="ü"/>
            </a:pPr>
            <a:endParaRPr lang="en" sz="1600" dirty="0"/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DC2503-F53B-0D4E-86ED-F2FACB196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3</a:t>
            </a:fld>
            <a:endParaRPr lang="it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6FDF3E-5428-4145-93E4-03731CC271B6}"/>
              </a:ext>
            </a:extLst>
          </p:cNvPr>
          <p:cNvSpPr txBox="1"/>
          <p:nvPr/>
        </p:nvSpPr>
        <p:spPr>
          <a:xfrm>
            <a:off x="0" y="2584173"/>
            <a:ext cx="954156" cy="182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sz="5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29B896-298F-1349-A8A5-F2ADA971D3CA}"/>
              </a:ext>
            </a:extLst>
          </p:cNvPr>
          <p:cNvSpPr txBox="1"/>
          <p:nvPr/>
        </p:nvSpPr>
        <p:spPr>
          <a:xfrm>
            <a:off x="449943" y="5617687"/>
            <a:ext cx="107254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Why does MC modelling of jet processes play a leading role in this effort?</a:t>
            </a:r>
          </a:p>
          <a:p>
            <a:endParaRPr lang="en-GB" sz="1000" dirty="0"/>
          </a:p>
          <a:p>
            <a:r>
              <a:rPr lang="en-GB" sz="1600" dirty="0"/>
              <a:t>LHC is a jet factory, processes involving jets are crucial </a:t>
            </a:r>
            <a:r>
              <a:rPr lang="en" sz="1600" dirty="0"/>
              <a:t>inputs for the </a:t>
            </a:r>
            <a:r>
              <a:rPr lang="en" sz="1600" b="1" dirty="0"/>
              <a:t>understanding of basic physics modelling features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5191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F4C6F-E566-AE4D-AE2E-74CDE9A7D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 ± 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 ± </a:t>
            </a:r>
            <a:r>
              <a:rPr lang="en-GB" dirty="0"/>
              <a:t>+jets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4A7F6C-5379-F84D-97B9-C0EC30BE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02721" y="6220619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30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BC7D84-F9FB-C846-9C0B-08A59D046B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7"/>
          <a:stretch/>
        </p:blipFill>
        <p:spPr>
          <a:xfrm>
            <a:off x="1302721" y="723675"/>
            <a:ext cx="9000000" cy="42123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C240D5-E86B-594C-838F-F62C51F8F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462" y="5035573"/>
            <a:ext cx="1697739" cy="14311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292970-61DC-AA49-A627-A41F26C823F1}"/>
              </a:ext>
            </a:extLst>
          </p:cNvPr>
          <p:cNvSpPr txBox="1"/>
          <p:nvPr/>
        </p:nvSpPr>
        <p:spPr>
          <a:xfrm>
            <a:off x="4465983" y="5208973"/>
            <a:ext cx="423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Example of missing processes in </a:t>
            </a:r>
            <a:r>
              <a:rPr lang="en-GB" i="1" dirty="0" err="1"/>
              <a:t>Powheg</a:t>
            </a:r>
            <a:r>
              <a:rPr lang="en-GB" i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179180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83515A9-61F7-0A47-9990-1020B8BBB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45" y="965362"/>
            <a:ext cx="5508000" cy="37895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37E4FE-16EA-DF46-86FA-6257BB75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±</a:t>
            </a:r>
            <a:r>
              <a:rPr lang="en-GB" dirty="0"/>
              <a:t>+jets: cross-section</a:t>
            </a:r>
          </a:p>
        </p:txBody>
      </p:sp>
      <p:pic>
        <p:nvPicPr>
          <p:cNvPr id="5121" name="Picture 1" descr="page15image1786816">
            <a:extLst>
              <a:ext uri="{FF2B5EF4-FFF2-40B4-BE49-F238E27FC236}">
                <a16:creationId xmlns:a16="http://schemas.microsoft.com/office/drawing/2014/main" id="{63DBC634-EE18-C64C-8AF2-56E35E1499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25" b="17880"/>
          <a:stretch/>
        </p:blipFill>
        <p:spPr bwMode="auto">
          <a:xfrm>
            <a:off x="1309350" y="5229482"/>
            <a:ext cx="4056944" cy="36000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A80C99-9F6D-7943-9B8F-2C23580EFAEF}"/>
              </a:ext>
            </a:extLst>
          </p:cNvPr>
          <p:cNvSpPr txBox="1"/>
          <p:nvPr/>
        </p:nvSpPr>
        <p:spPr>
          <a:xfrm>
            <a:off x="235540" y="512745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>
                <a:solidFill>
                  <a:srgbClr val="00B050"/>
                </a:solidFill>
              </a:rPr>
              <a:t>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8975B-9914-B24E-A603-3B28F08C7A95}"/>
              </a:ext>
            </a:extLst>
          </p:cNvPr>
          <p:cNvSpPr txBox="1"/>
          <p:nvPr/>
        </p:nvSpPr>
        <p:spPr>
          <a:xfrm>
            <a:off x="5920557" y="740644"/>
            <a:ext cx="603590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b="1" dirty="0" err="1">
                <a:solidFill>
                  <a:schemeClr val="bg2">
                    <a:lumMod val="50000"/>
                  </a:schemeClr>
                </a:solidFill>
              </a:rPr>
              <a:t>Powheg</a:t>
            </a:r>
            <a:r>
              <a:rPr lang="en" sz="1600" b="1" dirty="0"/>
              <a:t> </a:t>
            </a:r>
            <a:r>
              <a:rPr lang="en" sz="1600" b="1" dirty="0">
                <a:solidFill>
                  <a:srgbClr val="0070C0"/>
                </a:solidFill>
              </a:rPr>
              <a:t>(NLO) </a:t>
            </a:r>
            <a:r>
              <a:rPr lang="en" sz="1600" dirty="0"/>
              <a:t>and all </a:t>
            </a:r>
            <a:r>
              <a:rPr lang="en" sz="1600" b="1" dirty="0" err="1">
                <a:solidFill>
                  <a:srgbClr val="AB7942"/>
                </a:solidFill>
              </a:rPr>
              <a:t>MadGraph</a:t>
            </a:r>
            <a:r>
              <a:rPr lang="en" sz="1600" b="1" dirty="0">
                <a:solidFill>
                  <a:srgbClr val="AB7942"/>
                </a:solidFill>
              </a:rPr>
              <a:t> (LO and NLO)</a:t>
            </a:r>
            <a:endParaRPr lang="en" sz="1600" dirty="0"/>
          </a:p>
          <a:p>
            <a:r>
              <a:rPr lang="en" sz="1600" dirty="0"/>
              <a:t>configurations agree within 10% while </a:t>
            </a:r>
          </a:p>
          <a:p>
            <a:r>
              <a:rPr lang="en" sz="1600" b="1" dirty="0">
                <a:solidFill>
                  <a:srgbClr val="FF0000"/>
                </a:solidFill>
              </a:rPr>
              <a:t>Sherpa (LO and LO up to 1 additional </a:t>
            </a:r>
            <a:r>
              <a:rPr lang="it-IT" sz="1600" b="1" dirty="0">
                <a:solidFill>
                  <a:srgbClr val="FF0000"/>
                </a:solidFill>
              </a:rPr>
              <a:t>p.</a:t>
            </a:r>
            <a:r>
              <a:rPr lang="en" sz="1600" b="1" dirty="0">
                <a:solidFill>
                  <a:srgbClr val="FF0000"/>
                </a:solidFill>
              </a:rPr>
              <a:t>)</a:t>
            </a:r>
            <a:r>
              <a:rPr lang="en" sz="1600" b="1" dirty="0">
                <a:solidFill>
                  <a:srgbClr val="942092"/>
                </a:solidFill>
              </a:rPr>
              <a:t> </a:t>
            </a:r>
            <a:r>
              <a:rPr lang="en" sz="1600" dirty="0"/>
              <a:t>predicts lower </a:t>
            </a:r>
          </a:p>
          <a:p>
            <a:r>
              <a:rPr lang="en" sz="1600" dirty="0"/>
              <a:t>cross-sections. </a:t>
            </a:r>
          </a:p>
          <a:p>
            <a:endParaRPr lang="en" sz="600" dirty="0"/>
          </a:p>
          <a:p>
            <a:r>
              <a:rPr lang="en" sz="1400" dirty="0">
                <a:solidFill>
                  <a:srgbClr val="FF0000"/>
                </a:solidFill>
              </a:rPr>
              <a:t>Sherpa LO</a:t>
            </a:r>
            <a:r>
              <a:rPr lang="en" sz="1400" dirty="0"/>
              <a:t>: central emission excess from PS due to not optimal color flow setup; </a:t>
            </a:r>
            <a:r>
              <a:rPr lang="en" sz="1400" dirty="0">
                <a:solidFill>
                  <a:srgbClr val="FF0000"/>
                </a:solidFill>
              </a:rPr>
              <a:t>Sherpa LO up to 1 add. </a:t>
            </a:r>
            <a:r>
              <a:rPr lang="it-IT" sz="1400" dirty="0">
                <a:solidFill>
                  <a:srgbClr val="FF0000"/>
                </a:solidFill>
              </a:rPr>
              <a:t>p</a:t>
            </a:r>
            <a:r>
              <a:rPr lang="en" sz="1400" dirty="0">
                <a:solidFill>
                  <a:srgbClr val="FF0000"/>
                </a:solidFill>
              </a:rPr>
              <a:t>art. (CKKW):</a:t>
            </a:r>
            <a:r>
              <a:rPr lang="en" sz="1400" dirty="0"/>
              <a:t> fixed central emission, but  cross-section reduction from suppression of </a:t>
            </a:r>
            <a:r>
              <a:rPr lang="it-IT" sz="1400" dirty="0" err="1"/>
              <a:t>spuriously</a:t>
            </a:r>
            <a:r>
              <a:rPr lang="it-IT" sz="1400" dirty="0"/>
              <a:t> large </a:t>
            </a:r>
            <a:r>
              <a:rPr lang="it-IT" sz="1400" dirty="0" err="1"/>
              <a:t>Sudakov</a:t>
            </a:r>
            <a:r>
              <a:rPr lang="it-IT" sz="1400" dirty="0"/>
              <a:t> </a:t>
            </a:r>
            <a:r>
              <a:rPr lang="it-IT" sz="1400" dirty="0" err="1"/>
              <a:t>factors</a:t>
            </a:r>
            <a:r>
              <a:rPr lang="it-IT" sz="1400" dirty="0"/>
              <a:t> </a:t>
            </a:r>
          </a:p>
          <a:p>
            <a:endParaRPr lang="en" sz="1400" dirty="0"/>
          </a:p>
          <a:p>
            <a:endParaRPr lang="en" sz="1400" dirty="0"/>
          </a:p>
          <a:p>
            <a:endParaRPr lang="en" sz="1600" dirty="0"/>
          </a:p>
          <a:p>
            <a:r>
              <a:rPr lang="en" sz="1600" b="1" dirty="0"/>
              <a:t>Difference of NLO calculations </a:t>
            </a:r>
            <a:r>
              <a:rPr lang="en" sz="1600" dirty="0"/>
              <a:t>(</a:t>
            </a:r>
            <a:r>
              <a:rPr lang="en" sz="1600" b="1" dirty="0" err="1">
                <a:solidFill>
                  <a:srgbClr val="AB7942"/>
                </a:solidFill>
              </a:rPr>
              <a:t>MadGraph</a:t>
            </a:r>
            <a:r>
              <a:rPr lang="en" sz="1600" dirty="0">
                <a:solidFill>
                  <a:srgbClr val="AB7942"/>
                </a:solidFill>
              </a:rPr>
              <a:t> </a:t>
            </a:r>
            <a:r>
              <a:rPr lang="en" sz="1600" dirty="0"/>
              <a:t>and </a:t>
            </a:r>
            <a:r>
              <a:rPr lang="en" sz="1600" b="1" dirty="0" err="1">
                <a:solidFill>
                  <a:srgbClr val="0070C0"/>
                </a:solidFill>
              </a:rPr>
              <a:t>Powheg</a:t>
            </a:r>
            <a:r>
              <a:rPr lang="en" sz="1600" dirty="0"/>
              <a:t>)  </a:t>
            </a:r>
          </a:p>
          <a:p>
            <a:r>
              <a:rPr lang="it-IT" sz="1600" dirty="0"/>
              <a:t>of ∼</a:t>
            </a:r>
            <a:r>
              <a:rPr lang="en" sz="1600" dirty="0"/>
              <a:t>10%,  larger than their own ±2% uncertainty </a:t>
            </a:r>
          </a:p>
          <a:p>
            <a:r>
              <a:rPr lang="en" sz="1600" dirty="0"/>
              <a:t>(</a:t>
            </a:r>
            <a:r>
              <a:rPr lang="en" sz="1600" dirty="0" err="1"/>
              <a:t>scale+PDF</a:t>
            </a:r>
            <a:r>
              <a:rPr lang="en" sz="1600" dirty="0"/>
              <a:t>+ statistical  </a:t>
            </a:r>
            <a:r>
              <a:rPr lang="en" sz="1600" dirty="0" err="1"/>
              <a:t>unc</a:t>
            </a:r>
            <a:r>
              <a:rPr lang="en" sz="1600" dirty="0"/>
              <a:t>), absence of the s-channel </a:t>
            </a:r>
          </a:p>
          <a:p>
            <a:r>
              <a:rPr lang="en" sz="1600" dirty="0"/>
              <a:t>diagrams in the </a:t>
            </a:r>
            <a:r>
              <a:rPr lang="en" sz="1600" dirty="0" err="1"/>
              <a:t>Powheg</a:t>
            </a:r>
            <a:r>
              <a:rPr lang="en" sz="1600" dirty="0"/>
              <a:t> configuration.</a:t>
            </a:r>
          </a:p>
          <a:p>
            <a:endParaRPr lang="en" sz="1600" dirty="0"/>
          </a:p>
          <a:p>
            <a:r>
              <a:rPr lang="en" sz="1600" b="1" dirty="0"/>
              <a:t>Impact of changes in the PS</a:t>
            </a:r>
            <a:r>
              <a:rPr lang="en" sz="1600" dirty="0"/>
              <a:t> (Pythia8 vs Herwig7) </a:t>
            </a:r>
          </a:p>
          <a:p>
            <a:r>
              <a:rPr lang="it-IT" sz="1600" dirty="0" err="1"/>
              <a:t>is</a:t>
            </a:r>
            <a:r>
              <a:rPr lang="en" sz="1600" dirty="0"/>
              <a:t> at most of 5%. </a:t>
            </a:r>
          </a:p>
          <a:p>
            <a:endParaRPr lang="en" sz="1600" dirty="0"/>
          </a:p>
          <a:p>
            <a:r>
              <a:rPr lang="en" sz="1400" b="1" dirty="0">
                <a:solidFill>
                  <a:srgbClr val="00B050"/>
                </a:solidFill>
              </a:rPr>
              <a:t>Data</a:t>
            </a:r>
            <a:r>
              <a:rPr lang="en" sz="1400" dirty="0"/>
              <a:t> includes </a:t>
            </a:r>
            <a:r>
              <a:rPr lang="en" sz="1400" dirty="0" err="1"/>
              <a:t>W</a:t>
            </a:r>
            <a:r>
              <a:rPr lang="en" sz="1400" baseline="30000" dirty="0" err="1"/>
              <a:t>±</a:t>
            </a:r>
            <a:r>
              <a:rPr lang="en" sz="1400" dirty="0" err="1"/>
              <a:t>W</a:t>
            </a:r>
            <a:r>
              <a:rPr lang="en" sz="1400" baseline="30000" dirty="0" err="1"/>
              <a:t>±</a:t>
            </a:r>
            <a:r>
              <a:rPr lang="en" sz="1400" dirty="0" err="1"/>
              <a:t>jj</a:t>
            </a:r>
            <a:r>
              <a:rPr lang="en" sz="1400" dirty="0"/>
              <a:t> electroweak plus interference with</a:t>
            </a:r>
          </a:p>
          <a:p>
            <a:r>
              <a:rPr lang="en" sz="1400" dirty="0"/>
              <a:t> </a:t>
            </a:r>
            <a:r>
              <a:rPr lang="en" sz="1400" dirty="0" err="1"/>
              <a:t>W</a:t>
            </a:r>
            <a:r>
              <a:rPr lang="en" sz="1400" baseline="30000" dirty="0" err="1"/>
              <a:t>±</a:t>
            </a:r>
            <a:r>
              <a:rPr lang="en" sz="1400" dirty="0" err="1"/>
              <a:t>W</a:t>
            </a:r>
            <a:r>
              <a:rPr lang="en" sz="1400" baseline="30000" dirty="0" err="1"/>
              <a:t>±</a:t>
            </a:r>
            <a:r>
              <a:rPr lang="en" sz="1400" dirty="0" err="1"/>
              <a:t>jj</a:t>
            </a:r>
            <a:r>
              <a:rPr lang="en" sz="1400" dirty="0"/>
              <a:t> strong , predictions not include interference with the</a:t>
            </a:r>
            <a:br>
              <a:rPr lang="en" sz="1400" dirty="0"/>
            </a:br>
            <a:r>
              <a:rPr lang="en" sz="1400" dirty="0"/>
              <a:t>strong production (+6%) and NLO EW corrections (-16%)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796A94-A9CD-E24C-B789-106CE44D6990}"/>
              </a:ext>
            </a:extLst>
          </p:cNvPr>
          <p:cNvSpPr txBox="1"/>
          <p:nvPr/>
        </p:nvSpPr>
        <p:spPr>
          <a:xfrm>
            <a:off x="-30974" y="622609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MC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D778CA-9D3E-804A-9A00-5B257431F3FE}"/>
              </a:ext>
            </a:extLst>
          </p:cNvPr>
          <p:cNvSpPr txBox="1"/>
          <p:nvPr/>
        </p:nvSpPr>
        <p:spPr>
          <a:xfrm>
            <a:off x="263627" y="6088989"/>
            <a:ext cx="116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in agreement with </a:t>
            </a:r>
            <a:r>
              <a:rPr lang="en-GB" b="1" dirty="0" err="1">
                <a:solidFill>
                  <a:srgbClr val="0070C0"/>
                </a:solidFill>
              </a:rPr>
              <a:t>Powheg</a:t>
            </a:r>
            <a:r>
              <a:rPr lang="en-GB" dirty="0"/>
              <a:t> and </a:t>
            </a:r>
            <a:r>
              <a:rPr lang="it-IT" b="1" dirty="0" err="1">
                <a:solidFill>
                  <a:srgbClr val="AB7942"/>
                </a:solidFill>
              </a:rPr>
              <a:t>MadGraph</a:t>
            </a:r>
            <a:r>
              <a:rPr lang="it-IT" dirty="0">
                <a:solidFill>
                  <a:srgbClr val="AB7942"/>
                </a:solidFill>
              </a:rPr>
              <a:t> </a:t>
            </a:r>
            <a:r>
              <a:rPr lang="it-IT" dirty="0">
                <a:solidFill>
                  <a:schemeClr val="dk1"/>
                </a:solidFill>
              </a:rPr>
              <a:t>and </a:t>
            </a:r>
            <a:r>
              <a:rPr lang="en-GB" dirty="0"/>
              <a:t>about 1σ higher than </a:t>
            </a:r>
            <a:r>
              <a:rPr lang="en-GB" b="1" dirty="0">
                <a:solidFill>
                  <a:srgbClr val="00B050"/>
                </a:solidFill>
              </a:rPr>
              <a:t>Sherpa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445DB-8EBF-EF46-9F71-F22DD2970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31</a:t>
            </a:fld>
            <a:endParaRPr lang="it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5DEFE7-3C83-134B-97AC-479D250C95B0}"/>
              </a:ext>
            </a:extLst>
          </p:cNvPr>
          <p:cNvSpPr txBox="1"/>
          <p:nvPr/>
        </p:nvSpPr>
        <p:spPr>
          <a:xfrm>
            <a:off x="3708269" y="689335"/>
            <a:ext cx="2046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highlight>
                  <a:srgbClr val="FFFF00"/>
                </a:highlight>
              </a:rPr>
              <a:t>ATL-PHYS-PUB-2019-004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377792-F914-FD45-9147-80552CFA02A5}"/>
              </a:ext>
            </a:extLst>
          </p:cNvPr>
          <p:cNvSpPr txBox="1"/>
          <p:nvPr/>
        </p:nvSpPr>
        <p:spPr>
          <a:xfrm>
            <a:off x="3666448" y="4914389"/>
            <a:ext cx="1921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highlight>
                  <a:srgbClr val="FFFF00"/>
                </a:highlight>
              </a:rPr>
              <a:t>ATLAS-CONF-2018-030 </a:t>
            </a:r>
          </a:p>
        </p:txBody>
      </p:sp>
      <p:pic>
        <p:nvPicPr>
          <p:cNvPr id="15" name="Picture 13" descr="figaux_01a.png">
            <a:extLst>
              <a:ext uri="{FF2B5EF4-FFF2-40B4-BE49-F238E27FC236}">
                <a16:creationId xmlns:a16="http://schemas.microsoft.com/office/drawing/2014/main" id="{053DF697-ADD2-0149-95D7-D125AE3E07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0608" y="4181"/>
            <a:ext cx="841691" cy="59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52A042-1F55-884F-86A1-8FB676386B27}"/>
              </a:ext>
            </a:extLst>
          </p:cNvPr>
          <p:cNvSpPr/>
          <p:nvPr/>
        </p:nvSpPr>
        <p:spPr>
          <a:xfrm>
            <a:off x="319945" y="1309086"/>
            <a:ext cx="5530019" cy="685533"/>
          </a:xfrm>
          <a:prstGeom prst="rect">
            <a:avLst/>
          </a:prstGeom>
          <a:noFill/>
          <a:ln w="25400">
            <a:solidFill>
              <a:srgbClr val="AB794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91C351-2294-124E-AED3-8AC087EC8412}"/>
              </a:ext>
            </a:extLst>
          </p:cNvPr>
          <p:cNvSpPr/>
          <p:nvPr/>
        </p:nvSpPr>
        <p:spPr>
          <a:xfrm>
            <a:off x="308597" y="2020227"/>
            <a:ext cx="5530019" cy="33999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33DB60-AE3A-7646-899A-0098692E5434}"/>
              </a:ext>
            </a:extLst>
          </p:cNvPr>
          <p:cNvSpPr/>
          <p:nvPr/>
        </p:nvSpPr>
        <p:spPr>
          <a:xfrm>
            <a:off x="304419" y="2893293"/>
            <a:ext cx="5471201" cy="25894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FA39AA-D1FD-774A-BAB4-F3441A2D2E31}"/>
              </a:ext>
            </a:extLst>
          </p:cNvPr>
          <p:cNvSpPr/>
          <p:nvPr/>
        </p:nvSpPr>
        <p:spPr>
          <a:xfrm>
            <a:off x="319945" y="3666739"/>
            <a:ext cx="5471201" cy="696465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3ECB03-9A2B-6045-A7B9-851DBFC5A865}"/>
              </a:ext>
            </a:extLst>
          </p:cNvPr>
          <p:cNvSpPr/>
          <p:nvPr/>
        </p:nvSpPr>
        <p:spPr>
          <a:xfrm>
            <a:off x="319945" y="4364845"/>
            <a:ext cx="5471201" cy="391662"/>
          </a:xfrm>
          <a:prstGeom prst="rect">
            <a:avLst/>
          </a:prstGeom>
          <a:noFill/>
          <a:ln w="25400">
            <a:solidFill>
              <a:srgbClr val="AB794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3944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B44A4-52A2-1346-B4D7-B1EF64DBF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 ± </a:t>
            </a:r>
            <a:r>
              <a:rPr lang="en-GB" dirty="0"/>
              <a:t>W</a:t>
            </a:r>
            <a:r>
              <a:rPr lang="en-US" altLang="it-IT" baseline="30000" dirty="0">
                <a:ea typeface="ＭＳ Ｐゴシック" panose="020B0600070205080204" pitchFamily="34" charset="-128"/>
              </a:rPr>
              <a:t> ± </a:t>
            </a:r>
            <a:r>
              <a:rPr lang="en-GB" dirty="0"/>
              <a:t>+jets: 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y</a:t>
            </a:r>
            <a:r>
              <a:rPr lang="en-GB" baseline="-25000" dirty="0" err="1"/>
              <a:t>jj</a:t>
            </a:r>
            <a:endParaRPr lang="en-GB" baseline="-25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5C29F0-0E42-024F-B6BA-77A9E3063191}"/>
              </a:ext>
            </a:extLst>
          </p:cNvPr>
          <p:cNvSpPr txBox="1"/>
          <p:nvPr/>
        </p:nvSpPr>
        <p:spPr>
          <a:xfrm>
            <a:off x="310964" y="5049886"/>
            <a:ext cx="115700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" sz="1000" dirty="0"/>
          </a:p>
          <a:p>
            <a:r>
              <a:rPr lang="en" sz="1600" b="1" dirty="0">
                <a:solidFill>
                  <a:srgbClr val="FF0000"/>
                </a:solidFill>
              </a:rPr>
              <a:t>Sherpa</a:t>
            </a:r>
            <a:r>
              <a:rPr lang="en" sz="1600" dirty="0"/>
              <a:t> predicts a slightly narrower ∆</a:t>
            </a:r>
            <a:r>
              <a:rPr lang="en" sz="1600" dirty="0" err="1"/>
              <a:t>y</a:t>
            </a:r>
            <a:r>
              <a:rPr lang="en" sz="1600" i="1" baseline="-25000" dirty="0" err="1"/>
              <a:t>jj</a:t>
            </a:r>
            <a:r>
              <a:rPr lang="en" sz="1600" i="1" baseline="-25000" dirty="0"/>
              <a:t>  </a:t>
            </a:r>
            <a:r>
              <a:rPr lang="en" sz="1600" dirty="0"/>
              <a:t>distribution difference up to 20%  around  ∆y </a:t>
            </a:r>
            <a:r>
              <a:rPr lang="en" sz="1600" i="1" baseline="-25000" dirty="0"/>
              <a:t>j j</a:t>
            </a:r>
            <a:r>
              <a:rPr lang="en" sz="1600" i="1" dirty="0"/>
              <a:t> = </a:t>
            </a:r>
            <a:r>
              <a:rPr lang="en" sz="1600" dirty="0"/>
              <a:t>2.0 (fiducial cut) </a:t>
            </a:r>
          </a:p>
          <a:p>
            <a:endParaRPr lang="en" sz="1600" dirty="0"/>
          </a:p>
          <a:p>
            <a:endParaRPr lang="en" sz="16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C91E555-8C2E-1348-BEC4-2D872F32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32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A5911-AD63-2844-B648-CEBBD0D4D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18" y="823229"/>
            <a:ext cx="4320000" cy="41118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65F40B-8B84-4B41-91D2-11B310CCC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1429" y="823228"/>
            <a:ext cx="4320000" cy="411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294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295B2-914C-6E4F-85DC-1FCFF99EE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it-IT" dirty="0" err="1">
                <a:ea typeface="ＭＳ Ｐゴシック" panose="020B0600070205080204" pitchFamily="34" charset="-128"/>
              </a:rPr>
              <a:t>W</a:t>
            </a:r>
            <a:r>
              <a:rPr lang="en-US" altLang="it-IT" baseline="30000" dirty="0" err="1">
                <a:ea typeface="ＭＳ Ｐゴシック" panose="020B0600070205080204" pitchFamily="34" charset="-128"/>
              </a:rPr>
              <a:t>±</a:t>
            </a:r>
            <a:r>
              <a:rPr lang="en-US" altLang="it-IT" dirty="0" err="1">
                <a:ea typeface="ＭＳ Ｐゴシック" panose="020B0600070205080204" pitchFamily="34" charset="-128"/>
              </a:rPr>
              <a:t>W</a:t>
            </a:r>
            <a:r>
              <a:rPr lang="en-US" altLang="it-IT" baseline="30000" dirty="0" err="1">
                <a:ea typeface="ＭＳ Ｐゴシック" panose="020B0600070205080204" pitchFamily="34" charset="-128"/>
              </a:rPr>
              <a:t>±</a:t>
            </a:r>
            <a:r>
              <a:rPr lang="en-US" altLang="it-IT" dirty="0" err="1">
                <a:ea typeface="ＭＳ Ｐゴシック" panose="020B0600070205080204" pitchFamily="34" charset="-128"/>
              </a:rPr>
              <a:t>jj</a:t>
            </a:r>
            <a:r>
              <a:rPr lang="en-US" altLang="it-IT" dirty="0">
                <a:ea typeface="ＭＳ Ｐゴシック" panose="020B0600070205080204" pitchFamily="34" charset="-128"/>
              </a:rPr>
              <a:t>: Signal &amp; </a:t>
            </a:r>
            <a:r>
              <a:rPr lang="it-IT" dirty="0"/>
              <a:t>Background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7CE48D5-69D4-AE40-B212-0E96E7FE6F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50" t="12710" r="23396" b="13282"/>
          <a:stretch/>
        </p:blipFill>
        <p:spPr>
          <a:xfrm>
            <a:off x="7640130" y="1593900"/>
            <a:ext cx="3891931" cy="3670810"/>
          </a:xfrm>
          <a:prstGeom prst="rect">
            <a:avLst/>
          </a:prstGeom>
        </p:spPr>
      </p:pic>
      <p:sp>
        <p:nvSpPr>
          <p:cNvPr id="16" name="TextBox 4">
            <a:extLst>
              <a:ext uri="{FF2B5EF4-FFF2-40B4-BE49-F238E27FC236}">
                <a16:creationId xmlns:a16="http://schemas.microsoft.com/office/drawing/2014/main" id="{2B52EEBE-88E1-D549-8DF2-9D1503C0D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950" y="724040"/>
            <a:ext cx="8469241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panose="02040603050505030304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it-IT" sz="1600" b="1" dirty="0"/>
              <a:t>Further background reduction (applied only at detector level):</a:t>
            </a:r>
          </a:p>
          <a:p>
            <a:pPr eaLnBrk="1" hangingPunct="1">
              <a:buFont typeface="Lucida Grande" panose="020B0600040502020204" pitchFamily="34" charset="0"/>
              <a:buChar char="-"/>
            </a:pPr>
            <a:r>
              <a:rPr lang="en-GB" altLang="it-IT" sz="1600" dirty="0"/>
              <a:t>additional leptons veto events </a:t>
            </a:r>
            <a:r>
              <a:rPr lang="en-GB" altLang="it-IT" sz="1600" dirty="0">
                <a:sym typeface="Wingdings" pitchFamily="2" charset="2"/>
              </a:rPr>
              <a:t></a:t>
            </a:r>
            <a:r>
              <a:rPr lang="en-GB" altLang="it-IT" sz="1600" dirty="0"/>
              <a:t> reduce </a:t>
            </a:r>
            <a:r>
              <a:rPr lang="en-GB" altLang="it-IT" sz="1600" dirty="0">
                <a:solidFill>
                  <a:srgbClr val="FF9313"/>
                </a:solidFill>
              </a:rPr>
              <a:t>background with prompt leptons</a:t>
            </a:r>
          </a:p>
          <a:p>
            <a:pPr eaLnBrk="1" hangingPunct="1">
              <a:buFont typeface="Lucida Grande" panose="020B0600040502020204" pitchFamily="34" charset="0"/>
              <a:buChar char="-"/>
            </a:pPr>
            <a:r>
              <a:rPr lang="en-GB" altLang="it-IT" sz="1600" dirty="0"/>
              <a:t>Z veto in </a:t>
            </a:r>
            <a:r>
              <a:rPr lang="en-GB" altLang="it-IT" sz="1600" dirty="0" err="1"/>
              <a:t>ee</a:t>
            </a:r>
            <a:r>
              <a:rPr lang="en-GB" altLang="it-IT" sz="1600" dirty="0"/>
              <a:t>  final state</a:t>
            </a:r>
            <a:r>
              <a:rPr lang="en-GB" altLang="it-IT" sz="1600" dirty="0">
                <a:sym typeface="Wingdings" pitchFamily="2" charset="2"/>
              </a:rPr>
              <a:t>  </a:t>
            </a:r>
            <a:r>
              <a:rPr lang="en-GB" altLang="it-IT" sz="1600" dirty="0"/>
              <a:t>reduce </a:t>
            </a:r>
            <a:r>
              <a:rPr lang="en-GB" altLang="it-IT" sz="1600" dirty="0" err="1"/>
              <a:t>Z+jets</a:t>
            </a:r>
            <a:r>
              <a:rPr lang="en-GB" altLang="it-IT" sz="1600" dirty="0"/>
              <a:t> </a:t>
            </a:r>
            <a:r>
              <a:rPr lang="en-GB" alt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  from charge mis-ID</a:t>
            </a:r>
          </a:p>
          <a:p>
            <a:pPr eaLnBrk="1" hangingPunct="1">
              <a:buFont typeface="Lucida Grande" panose="020B0600040502020204" pitchFamily="34" charset="0"/>
              <a:buChar char="-"/>
            </a:pPr>
            <a:r>
              <a:rPr lang="en-GB" altLang="it-IT" sz="1600" dirty="0"/>
              <a:t>veto events containing b-jets </a:t>
            </a:r>
            <a:r>
              <a:rPr lang="en-GB" altLang="it-IT" sz="1600" dirty="0">
                <a:sym typeface="Wingdings" pitchFamily="2" charset="2"/>
              </a:rPr>
              <a:t>  </a:t>
            </a:r>
            <a:r>
              <a:rPr lang="en-GB" altLang="it-IT" sz="1600" dirty="0"/>
              <a:t>reduce ttbar</a:t>
            </a:r>
          </a:p>
          <a:p>
            <a:pPr eaLnBrk="1" hangingPunct="1"/>
            <a:endParaRPr lang="en-GB" altLang="it-IT" sz="1600" b="1" u="sng" dirty="0">
              <a:solidFill>
                <a:srgbClr val="FF9300"/>
              </a:solidFill>
            </a:endParaRPr>
          </a:p>
          <a:p>
            <a:pPr eaLnBrk="1" hangingPunct="1"/>
            <a:r>
              <a:rPr lang="en-GB" altLang="it-IT" sz="1600" b="1" u="sng" dirty="0">
                <a:solidFill>
                  <a:srgbClr val="FF9300"/>
                </a:solidFill>
              </a:rPr>
              <a:t>Non-prompt lepton backgrounds </a:t>
            </a:r>
            <a:r>
              <a:rPr lang="en-GB" altLang="it-IT" sz="1600" dirty="0"/>
              <a:t>(</a:t>
            </a:r>
            <a:r>
              <a:rPr lang="en-GB" altLang="it-IT" sz="1600" dirty="0" err="1"/>
              <a:t>W+jets</a:t>
            </a:r>
            <a:r>
              <a:rPr lang="en-GB" altLang="it-IT" sz="1600" dirty="0"/>
              <a:t>, ttbar (semi-leptonic), </a:t>
            </a:r>
            <a:r>
              <a:rPr lang="en-GB" altLang="it-IT" sz="1600" dirty="0" err="1"/>
              <a:t>dijet</a:t>
            </a:r>
            <a:r>
              <a:rPr lang="en-GB" altLang="it-IT" sz="1600" dirty="0"/>
              <a:t>) </a:t>
            </a:r>
          </a:p>
          <a:p>
            <a:pPr eaLnBrk="1" hangingPunct="1"/>
            <a:r>
              <a:rPr lang="en-GB" altLang="it-IT" sz="1600" dirty="0"/>
              <a:t>with data-driven technique in control region with a 50-90% uncertainty, </a:t>
            </a:r>
          </a:p>
          <a:p>
            <a:pPr eaLnBrk="1" hangingPunct="1"/>
            <a:r>
              <a:rPr lang="en-GB" altLang="it-IT" sz="1600" dirty="0"/>
              <a:t>dominant one pre-fit</a:t>
            </a:r>
          </a:p>
          <a:p>
            <a:pPr eaLnBrk="1" hangingPunct="1"/>
            <a:endParaRPr lang="en-GB" altLang="it-IT" sz="1600" b="1" dirty="0">
              <a:solidFill>
                <a:srgbClr val="FF6600"/>
              </a:solidFill>
            </a:endParaRPr>
          </a:p>
          <a:p>
            <a:pPr eaLnBrk="1" hangingPunct="1"/>
            <a:r>
              <a:rPr lang="en-GB" altLang="it-IT" sz="1600" b="1" u="sng" dirty="0">
                <a:solidFill>
                  <a:schemeClr val="accent6">
                    <a:lumMod val="50000"/>
                  </a:schemeClr>
                </a:solidFill>
              </a:rPr>
              <a:t>Electron charge mis-identification &amp; prompt photon conversions:</a:t>
            </a:r>
          </a:p>
          <a:p>
            <a:pPr eaLnBrk="1" hangingPunct="1"/>
            <a:r>
              <a:rPr lang="en-GB" altLang="it-IT" sz="1600" dirty="0"/>
              <a:t>- Electron charge mis-ID (</a:t>
            </a:r>
            <a:r>
              <a:rPr lang="en-GB" altLang="it-IT" sz="1600" dirty="0" err="1"/>
              <a:t>Z+jets</a:t>
            </a:r>
            <a:r>
              <a:rPr lang="en-GB" altLang="it-IT" sz="1600" dirty="0"/>
              <a:t>, W</a:t>
            </a:r>
            <a:r>
              <a:rPr lang="en-GB" altLang="it-IT" sz="1600" baseline="30000" dirty="0"/>
              <a:t>+</a:t>
            </a:r>
            <a:r>
              <a:rPr lang="en-GB" altLang="it-IT" sz="1600" dirty="0"/>
              <a:t>W</a:t>
            </a:r>
            <a:r>
              <a:rPr lang="en-GB" altLang="it-IT" sz="1600" baseline="30000" dirty="0"/>
              <a:t>-</a:t>
            </a:r>
            <a:r>
              <a:rPr lang="en-GB" altLang="it-IT" sz="1600" dirty="0"/>
              <a:t>, ttbar (di-leptonic)) </a:t>
            </a:r>
          </a:p>
          <a:p>
            <a:pPr eaLnBrk="1" hangingPunct="1"/>
            <a:r>
              <a:rPr lang="en-GB" altLang="it-IT" sz="1600" dirty="0"/>
              <a:t>  with  data-driven technique </a:t>
            </a:r>
          </a:p>
          <a:p>
            <a:pPr eaLnBrk="1" hangingPunct="1"/>
            <a:r>
              <a:rPr lang="en-GB" altLang="it-IT" sz="1600" dirty="0"/>
              <a:t>- Prompt photon conversion: </a:t>
            </a:r>
            <a:r>
              <a:rPr lang="en-GB" altLang="it-IT" sz="1600" dirty="0" err="1"/>
              <a:t>W</a:t>
            </a:r>
            <a:r>
              <a:rPr lang="en-GB" altLang="it-IT" sz="1600" dirty="0" err="1">
                <a:latin typeface="Symbol" pitchFamily="2" charset="2"/>
              </a:rPr>
              <a:t>g</a:t>
            </a:r>
            <a:r>
              <a:rPr lang="en-GB" altLang="it-IT" sz="1600" dirty="0">
                <a:latin typeface="Symbol" pitchFamily="2" charset="2"/>
              </a:rPr>
              <a:t> </a:t>
            </a:r>
            <a:r>
              <a:rPr lang="en-GB" altLang="it-IT" sz="1600" dirty="0"/>
              <a:t>from MC with normalization from  </a:t>
            </a:r>
          </a:p>
          <a:p>
            <a:pPr eaLnBrk="1" hangingPunct="1"/>
            <a:r>
              <a:rPr lang="en-GB" altLang="it-IT" sz="1600" dirty="0"/>
              <a:t>   control region</a:t>
            </a:r>
          </a:p>
          <a:p>
            <a:pPr eaLnBrk="1" hangingPunct="1"/>
            <a:endParaRPr lang="en-GB" altLang="it-IT" sz="1600" dirty="0"/>
          </a:p>
          <a:p>
            <a:pPr eaLnBrk="1" hangingPunct="1"/>
            <a:r>
              <a:rPr lang="en-GB" altLang="it-IT" sz="1600" b="1" u="sng" dirty="0">
                <a:solidFill>
                  <a:srgbClr val="0070C0"/>
                </a:solidFill>
              </a:rPr>
              <a:t>Prompt backgrounds:</a:t>
            </a:r>
          </a:p>
          <a:p>
            <a:pPr eaLnBrk="1" hangingPunct="1"/>
            <a:r>
              <a:rPr lang="en-GB" altLang="it-IT" sz="1600" b="1" dirty="0">
                <a:solidFill>
                  <a:srgbClr val="0070C0"/>
                </a:solidFill>
              </a:rPr>
              <a:t>WZ </a:t>
            </a:r>
            <a:r>
              <a:rPr lang="en-GB" altLang="it-IT" sz="1600" dirty="0"/>
              <a:t>from MC with normalization from a trilepton control region  </a:t>
            </a:r>
          </a:p>
          <a:p>
            <a:pPr eaLnBrk="1" hangingPunct="1"/>
            <a:r>
              <a:rPr lang="en-GB" altLang="it-IT" sz="1600" b="1" dirty="0">
                <a:solidFill>
                  <a:srgbClr val="00B0F0"/>
                </a:solidFill>
              </a:rPr>
              <a:t>strong </a:t>
            </a:r>
            <a:r>
              <a:rPr lang="en-GB" altLang="it-IT" sz="1600" b="1" dirty="0" err="1">
                <a:solidFill>
                  <a:srgbClr val="00B0F0"/>
                </a:solidFill>
              </a:rPr>
              <a:t>W</a:t>
            </a:r>
            <a:r>
              <a:rPr lang="en-GB" altLang="it-IT" sz="1600" b="1" baseline="30000" dirty="0" err="1">
                <a:solidFill>
                  <a:srgbClr val="00B0F0"/>
                </a:solidFill>
              </a:rPr>
              <a:t>±</a:t>
            </a:r>
            <a:r>
              <a:rPr lang="en-GB" altLang="it-IT" sz="1600" b="1" dirty="0" err="1">
                <a:solidFill>
                  <a:srgbClr val="00B0F0"/>
                </a:solidFill>
              </a:rPr>
              <a:t>W</a:t>
            </a:r>
            <a:r>
              <a:rPr lang="en-GB" altLang="it-IT" sz="1600" b="1" baseline="30000" dirty="0" err="1">
                <a:solidFill>
                  <a:srgbClr val="00B0F0"/>
                </a:solidFill>
              </a:rPr>
              <a:t>±</a:t>
            </a:r>
            <a:r>
              <a:rPr lang="en-GB" altLang="it-IT" sz="1600" b="1" dirty="0" err="1">
                <a:solidFill>
                  <a:srgbClr val="00B0F0"/>
                </a:solidFill>
              </a:rPr>
              <a:t>jj</a:t>
            </a:r>
            <a:r>
              <a:rPr lang="en-GB" altLang="it-IT" sz="1600" b="1" dirty="0">
                <a:solidFill>
                  <a:srgbClr val="00B0F0"/>
                </a:solidFill>
              </a:rPr>
              <a:t> </a:t>
            </a:r>
            <a:r>
              <a:rPr lang="en-GB" altLang="it-IT" sz="1600" b="1" u="sng" dirty="0"/>
              <a:t>subtracted  as background</a:t>
            </a:r>
            <a:r>
              <a:rPr lang="en-GB" altLang="it-IT" sz="1600" dirty="0"/>
              <a:t>.</a:t>
            </a:r>
            <a:endParaRPr lang="en-GB" altLang="it-IT" sz="1600" b="1" dirty="0">
              <a:solidFill>
                <a:srgbClr val="00B0F0"/>
              </a:solidFill>
            </a:endParaRPr>
          </a:p>
          <a:p>
            <a:pPr eaLnBrk="1" hangingPunct="1"/>
            <a:endParaRPr lang="en-GB" sz="1600" dirty="0"/>
          </a:p>
          <a:p>
            <a:pPr eaLnBrk="1" hangingPunct="1"/>
            <a:endParaRPr lang="en-GB" sz="1600" dirty="0"/>
          </a:p>
          <a:p>
            <a:pPr eaLnBrk="1" hangingPunct="1"/>
            <a:r>
              <a:rPr lang="en-GB" sz="1600" b="1" dirty="0"/>
              <a:t>A total of 122 candidate events is observed for </a:t>
            </a:r>
          </a:p>
          <a:p>
            <a:pPr eaLnBrk="1" hangingPunct="1"/>
            <a:r>
              <a:rPr lang="en-GB" sz="1600" b="1" dirty="0"/>
              <a:t>a background expectation of 78 ± 15 events before the fit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4F0D74-1218-4D4F-8C80-379D5A43782A}"/>
              </a:ext>
            </a:extLst>
          </p:cNvPr>
          <p:cNvSpPr txBox="1"/>
          <p:nvPr/>
        </p:nvSpPr>
        <p:spPr>
          <a:xfrm>
            <a:off x="10108226" y="2603399"/>
            <a:ext cx="90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WZ (27%)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6B9718-5BB4-F947-A034-4BFA687FE4C1}"/>
              </a:ext>
            </a:extLst>
          </p:cNvPr>
          <p:cNvSpPr txBox="1"/>
          <p:nvPr/>
        </p:nvSpPr>
        <p:spPr>
          <a:xfrm>
            <a:off x="9054989" y="4398424"/>
            <a:ext cx="9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e/</a:t>
            </a:r>
            <a:r>
              <a:rPr lang="it-IT" sz="1600" b="1" dirty="0">
                <a:latin typeface="Symbol" pitchFamily="2" charset="2"/>
              </a:rPr>
              <a:t>g</a:t>
            </a:r>
            <a:r>
              <a:rPr lang="it-IT" sz="1600" b="1" dirty="0"/>
              <a:t> </a:t>
            </a:r>
            <a:r>
              <a:rPr lang="it-IT" sz="1600" b="1" dirty="0" err="1"/>
              <a:t>conv</a:t>
            </a:r>
            <a:endParaRPr lang="it-IT" sz="1600" b="1" dirty="0"/>
          </a:p>
          <a:p>
            <a:r>
              <a:rPr lang="it-IT" sz="1600" b="1" dirty="0"/>
              <a:t>(11%)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90ED3B-D7B2-3A40-A27D-DAB83AE6AFB4}"/>
              </a:ext>
            </a:extLst>
          </p:cNvPr>
          <p:cNvSpPr txBox="1"/>
          <p:nvPr/>
        </p:nvSpPr>
        <p:spPr>
          <a:xfrm>
            <a:off x="9752924" y="3743982"/>
            <a:ext cx="1197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/>
              <a:t>Non </a:t>
            </a:r>
            <a:r>
              <a:rPr lang="it-IT" sz="1400" b="1" dirty="0" err="1"/>
              <a:t>prompt</a:t>
            </a:r>
            <a:r>
              <a:rPr lang="it-IT" sz="1400" b="1" dirty="0"/>
              <a:t> </a:t>
            </a:r>
          </a:p>
          <a:p>
            <a:pPr algn="ctr"/>
            <a:r>
              <a:rPr lang="it-IT" sz="1400" b="1" dirty="0"/>
              <a:t>(19%)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7BF484-2E3B-C748-BD4A-D5889794C6A8}"/>
              </a:ext>
            </a:extLst>
          </p:cNvPr>
          <p:cNvSpPr txBox="1"/>
          <p:nvPr/>
        </p:nvSpPr>
        <p:spPr>
          <a:xfrm rot="18840190">
            <a:off x="8022025" y="3808558"/>
            <a:ext cx="2251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/>
              <a:t>WWjj</a:t>
            </a:r>
            <a:r>
              <a:rPr lang="it-IT" sz="1200" b="1" dirty="0"/>
              <a:t> strong (6%)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BAD2C3-662F-E540-AF24-BE5EE1807DED}"/>
              </a:ext>
            </a:extLst>
          </p:cNvPr>
          <p:cNvSpPr txBox="1"/>
          <p:nvPr/>
        </p:nvSpPr>
        <p:spPr>
          <a:xfrm>
            <a:off x="8436090" y="259283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/>
              <a:t>Signal</a:t>
            </a:r>
            <a:r>
              <a:rPr lang="it-IT" sz="1400" b="1" dirty="0"/>
              <a:t> </a:t>
            </a:r>
          </a:p>
          <a:p>
            <a:r>
              <a:rPr lang="it-IT" sz="1400" b="1" dirty="0"/>
              <a:t>(34%)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CA6558-D43F-4342-B725-F9B426C01F92}"/>
              </a:ext>
            </a:extLst>
          </p:cNvPr>
          <p:cNvSpPr txBox="1"/>
          <p:nvPr/>
        </p:nvSpPr>
        <p:spPr>
          <a:xfrm>
            <a:off x="8004829" y="5404677"/>
            <a:ext cx="3162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Expected Signal and background </a:t>
            </a:r>
          </a:p>
          <a:p>
            <a:pPr algn="ctr"/>
            <a:r>
              <a:rPr lang="en-GB" sz="1600" b="1" dirty="0"/>
              <a:t>composition before fit</a:t>
            </a:r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F45C59A6-C65C-854D-8A63-DC8DF955509E}"/>
              </a:ext>
            </a:extLst>
          </p:cNvPr>
          <p:cNvSpPr txBox="1">
            <a:spLocks/>
          </p:cNvSpPr>
          <p:nvPr/>
        </p:nvSpPr>
        <p:spPr>
          <a:xfrm>
            <a:off x="10351806" y="6281552"/>
            <a:ext cx="1016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DF93FD-E37B-9E48-BBCD-4903E9108452}" type="slidenum">
              <a:rPr lang="it-IT" smtClean="0"/>
              <a:pPr/>
              <a:t>33</a:t>
            </a:fld>
            <a:endParaRPr lang="it-IT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72D395-9371-AA46-990D-89103C13C373}"/>
              </a:ext>
            </a:extLst>
          </p:cNvPr>
          <p:cNvSpPr txBox="1"/>
          <p:nvPr/>
        </p:nvSpPr>
        <p:spPr>
          <a:xfrm rot="18276167">
            <a:off x="8466065" y="4398492"/>
            <a:ext cx="10775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/>
              <a:t>Other</a:t>
            </a:r>
            <a:r>
              <a:rPr lang="it-IT" sz="1000" b="1" dirty="0"/>
              <a:t> (</a:t>
            </a:r>
            <a:r>
              <a:rPr lang="it-IT" sz="1000" b="1" dirty="0" err="1"/>
              <a:t>prompt</a:t>
            </a:r>
            <a:r>
              <a:rPr lang="it-IT" sz="1000" b="1" dirty="0"/>
              <a:t>)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432D32-136C-CB4C-8762-3418FE2DC8C1}"/>
              </a:ext>
            </a:extLst>
          </p:cNvPr>
          <p:cNvSpPr txBox="1"/>
          <p:nvPr/>
        </p:nvSpPr>
        <p:spPr>
          <a:xfrm>
            <a:off x="10032269" y="1400806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highlight>
                  <a:srgbClr val="FFFF00"/>
                </a:highlight>
              </a:rPr>
              <a:t>ATLAS-CONF-2018-030 </a:t>
            </a:r>
          </a:p>
        </p:txBody>
      </p:sp>
    </p:spTree>
    <p:extLst>
      <p:ext uri="{BB962C8B-B14F-4D97-AF65-F5344CB8AC3E}">
        <p14:creationId xmlns:p14="http://schemas.microsoft.com/office/powerpoint/2010/main" val="38316066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96F96-EC39-094E-80DF-957B88FE3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it-IT" dirty="0" err="1">
                <a:ea typeface="ＭＳ Ｐゴシック" panose="020B0600070205080204" pitchFamily="34" charset="-128"/>
              </a:rPr>
              <a:t>W</a:t>
            </a:r>
            <a:r>
              <a:rPr lang="en-GB" altLang="it-IT" baseline="30000" dirty="0" err="1">
                <a:ea typeface="ＭＳ Ｐゴシック" panose="020B0600070205080204" pitchFamily="34" charset="-128"/>
              </a:rPr>
              <a:t>±</a:t>
            </a:r>
            <a:r>
              <a:rPr lang="en-GB" altLang="it-IT" dirty="0" err="1">
                <a:ea typeface="ＭＳ Ｐゴシック" panose="020B0600070205080204" pitchFamily="34" charset="-128"/>
              </a:rPr>
              <a:t>W</a:t>
            </a:r>
            <a:r>
              <a:rPr lang="en-GB" altLang="it-IT" baseline="30000" dirty="0" err="1">
                <a:ea typeface="ＭＳ Ｐゴシック" panose="020B0600070205080204" pitchFamily="34" charset="-128"/>
              </a:rPr>
              <a:t>±</a:t>
            </a:r>
            <a:r>
              <a:rPr lang="en-GB" altLang="it-IT" dirty="0" err="1">
                <a:ea typeface="ＭＳ Ｐゴシック" panose="020B0600070205080204" pitchFamily="34" charset="-128"/>
              </a:rPr>
              <a:t>jj</a:t>
            </a:r>
            <a:r>
              <a:rPr lang="en-GB" altLang="it-IT" dirty="0">
                <a:ea typeface="ＭＳ Ｐゴシック" panose="020B0600070205080204" pitchFamily="34" charset="-128"/>
              </a:rPr>
              <a:t>: t</a:t>
            </a:r>
            <a:r>
              <a:rPr lang="en-GB" dirty="0"/>
              <a:t>he observation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BC1177-A995-FA41-9908-CDD7BA4BF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34</a:t>
            </a:fld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F5252-43C4-C244-8080-B75798ED3954}"/>
              </a:ext>
            </a:extLst>
          </p:cNvPr>
          <p:cNvSpPr txBox="1"/>
          <p:nvPr/>
        </p:nvSpPr>
        <p:spPr>
          <a:xfrm>
            <a:off x="497785" y="1300274"/>
            <a:ext cx="5509970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Analysis performed in  </a:t>
            </a:r>
            <a:r>
              <a:rPr lang="en-GB" b="1" dirty="0"/>
              <a:t>six channels: </a:t>
            </a:r>
          </a:p>
          <a:p>
            <a:r>
              <a:rPr lang="en-GB" dirty="0"/>
              <a:t>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+</a:t>
            </a:r>
            <a:r>
              <a:rPr lang="en-GB" dirty="0"/>
              <a:t>, </a:t>
            </a:r>
            <a:r>
              <a:rPr lang="en-GB" dirty="0" err="1"/>
              <a:t>μ</a:t>
            </a:r>
            <a:r>
              <a:rPr lang="en-GB" baseline="30000" dirty="0" err="1"/>
              <a:t>+</a:t>
            </a:r>
            <a:r>
              <a:rPr lang="en-GB" dirty="0" err="1"/>
              <a:t>μ</a:t>
            </a:r>
            <a:r>
              <a:rPr lang="en-GB" baseline="30000" dirty="0"/>
              <a:t>+</a:t>
            </a:r>
            <a:r>
              <a:rPr lang="en-GB" dirty="0"/>
              <a:t>,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μ</a:t>
            </a:r>
            <a:r>
              <a:rPr lang="en-GB" baseline="30000" dirty="0"/>
              <a:t>+</a:t>
            </a:r>
            <a:r>
              <a:rPr lang="en-GB" dirty="0"/>
              <a:t> and e</a:t>
            </a:r>
            <a:r>
              <a:rPr lang="en-GB" baseline="30000" dirty="0"/>
              <a:t>-</a:t>
            </a: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dirty="0"/>
              <a:t>, </a:t>
            </a:r>
            <a:r>
              <a:rPr lang="en-GB" dirty="0" err="1"/>
              <a:t>μ</a:t>
            </a:r>
            <a:r>
              <a:rPr lang="en-GB" baseline="30000" dirty="0"/>
              <a:t>-</a:t>
            </a:r>
            <a:r>
              <a:rPr lang="en-GB" dirty="0" err="1"/>
              <a:t>μ</a:t>
            </a:r>
            <a:r>
              <a:rPr lang="en-GB" baseline="30000" dirty="0"/>
              <a:t>-</a:t>
            </a:r>
            <a:r>
              <a:rPr lang="en-GB" dirty="0"/>
              <a:t>, e</a:t>
            </a:r>
            <a:r>
              <a:rPr lang="en-GB" baseline="30000" dirty="0"/>
              <a:t>-</a:t>
            </a:r>
            <a:r>
              <a:rPr lang="en-GB" dirty="0" err="1"/>
              <a:t>μ</a:t>
            </a:r>
            <a:r>
              <a:rPr lang="en-GB" baseline="30000" dirty="0"/>
              <a:t>-</a:t>
            </a:r>
            <a:r>
              <a:rPr lang="en-GB" dirty="0"/>
              <a:t> 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Signal  extracted in a </a:t>
            </a:r>
            <a:r>
              <a:rPr lang="en-GB" b="1" dirty="0"/>
              <a:t>binned fit </a:t>
            </a:r>
            <a:r>
              <a:rPr lang="en-GB" dirty="0"/>
              <a:t>to </a:t>
            </a:r>
            <a:r>
              <a:rPr lang="en-GB" b="1" dirty="0" err="1"/>
              <a:t>m</a:t>
            </a:r>
            <a:r>
              <a:rPr lang="en-GB" b="1" baseline="-25000" dirty="0" err="1"/>
              <a:t>jj</a:t>
            </a:r>
            <a:r>
              <a:rPr lang="en-GB" b="1" dirty="0"/>
              <a:t> </a:t>
            </a:r>
            <a:r>
              <a:rPr lang="en-GB" dirty="0"/>
              <a:t>distributions </a:t>
            </a:r>
          </a:p>
          <a:p>
            <a:r>
              <a:rPr lang="en-GB" dirty="0"/>
              <a:t>(4 bins) in  signal region  (</a:t>
            </a:r>
            <a:r>
              <a:rPr lang="en-GB" dirty="0" err="1"/>
              <a:t>m</a:t>
            </a:r>
            <a:r>
              <a:rPr lang="en-GB" baseline="-25000" dirty="0" err="1"/>
              <a:t>jj</a:t>
            </a:r>
            <a:r>
              <a:rPr lang="en-GB" dirty="0"/>
              <a:t> &gt; 500GeV) and </a:t>
            </a:r>
          </a:p>
          <a:p>
            <a:r>
              <a:rPr lang="en-GB" dirty="0"/>
              <a:t>control regions (200 &lt; </a:t>
            </a:r>
            <a:r>
              <a:rPr lang="en-GB" dirty="0" err="1"/>
              <a:t>m</a:t>
            </a:r>
            <a:r>
              <a:rPr lang="en-GB" baseline="-25000" dirty="0" err="1"/>
              <a:t>jj</a:t>
            </a:r>
            <a:r>
              <a:rPr lang="en-GB" dirty="0"/>
              <a:t> &lt; 500GeV) </a:t>
            </a:r>
          </a:p>
          <a:p>
            <a:r>
              <a:rPr lang="en-GB" dirty="0"/>
              <a:t>dominated by WZ and non-prompt lepton background</a:t>
            </a:r>
          </a:p>
          <a:p>
            <a:endParaRPr lang="en-GB" dirty="0"/>
          </a:p>
          <a:p>
            <a:r>
              <a:rPr lang="en-GB" b="1" u="sng" dirty="0">
                <a:solidFill>
                  <a:srgbClr val="FF0000"/>
                </a:solidFill>
              </a:rPr>
              <a:t>The background-only hypothesis is rejected </a:t>
            </a:r>
          </a:p>
          <a:p>
            <a:r>
              <a:rPr lang="en-GB" b="1" u="sng" dirty="0">
                <a:solidFill>
                  <a:srgbClr val="FF0000"/>
                </a:solidFill>
              </a:rPr>
              <a:t>with an </a:t>
            </a:r>
            <a:r>
              <a:rPr lang="en-GB" b="1" u="sng" dirty="0" err="1">
                <a:solidFill>
                  <a:srgbClr val="FF0000"/>
                </a:solidFill>
              </a:rPr>
              <a:t>observedsignificance</a:t>
            </a:r>
            <a:r>
              <a:rPr lang="en-GB" b="1" u="sng" dirty="0">
                <a:solidFill>
                  <a:srgbClr val="FF0000"/>
                </a:solidFill>
              </a:rPr>
              <a:t> of 6.9σ </a:t>
            </a:r>
          </a:p>
          <a:p>
            <a:endParaRPr lang="en-GB" b="1" u="sng" dirty="0">
              <a:solidFill>
                <a:srgbClr val="FF0000"/>
              </a:solidFill>
            </a:endParaRPr>
          </a:p>
          <a:p>
            <a:r>
              <a:rPr lang="en-GB" dirty="0"/>
              <a:t>Measured signal strength parameter:</a:t>
            </a:r>
            <a:endParaRPr lang="en-GB" b="1" u="sng" dirty="0">
              <a:solidFill>
                <a:srgbClr val="FF0000"/>
              </a:solidFill>
            </a:endParaRPr>
          </a:p>
          <a:p>
            <a:endParaRPr lang="en-GB" sz="1600" b="1" u="sng" dirty="0">
              <a:solidFill>
                <a:srgbClr val="FF0000"/>
              </a:solidFill>
            </a:endParaRPr>
          </a:p>
          <a:p>
            <a:endParaRPr lang="en-GB" sz="1600" b="1" u="sng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90C080-1723-B643-866F-40AF16742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19788"/>
            <a:ext cx="5760000" cy="41467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264064-1947-D24F-A23D-099ABA1EC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91" y="4932380"/>
            <a:ext cx="4345402" cy="60352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44A7D3-011D-EE4D-9968-C9D05EB8184B}"/>
              </a:ext>
            </a:extLst>
          </p:cNvPr>
          <p:cNvSpPr txBox="1"/>
          <p:nvPr/>
        </p:nvSpPr>
        <p:spPr>
          <a:xfrm>
            <a:off x="10057228" y="1054053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highlight>
                  <a:srgbClr val="FFFF00"/>
                </a:highlight>
              </a:rPr>
              <a:t>ATLAS-CONF-2018-030 </a:t>
            </a:r>
          </a:p>
        </p:txBody>
      </p:sp>
    </p:spTree>
    <p:extLst>
      <p:ext uri="{BB962C8B-B14F-4D97-AF65-F5344CB8AC3E}">
        <p14:creationId xmlns:p14="http://schemas.microsoft.com/office/powerpoint/2010/main" val="242653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A62CE0-4093-0D4F-9E71-97697CC2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355" y="741180"/>
            <a:ext cx="6840000" cy="5133017"/>
          </a:xfrm>
          <a:prstGeom prst="rect">
            <a:avLst/>
          </a:prstGeom>
          <a:noFill/>
          <a:ln w="44450">
            <a:solidFill>
              <a:schemeClr val="bg1"/>
            </a:solidFill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C25B9E-4441-8344-BD23-9C7FA104C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it-IT" dirty="0">
                <a:ea typeface="ＭＳ Ｐゴシック" panose="020B0600070205080204" pitchFamily="34" charset="-128"/>
              </a:rPr>
              <a:t>Outline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E57C55-CCDF-8340-B4CD-7E29B365CCBF}"/>
              </a:ext>
            </a:extLst>
          </p:cNvPr>
          <p:cNvSpPr txBox="1"/>
          <p:nvPr/>
        </p:nvSpPr>
        <p:spPr>
          <a:xfrm>
            <a:off x="1223556" y="4786870"/>
            <a:ext cx="2007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solidFill>
                  <a:srgbClr val="FF0000"/>
                </a:solidFill>
              </a:rPr>
              <a:t>Multijets</a:t>
            </a:r>
            <a:endParaRPr lang="en-GB" sz="1600" b="1" dirty="0">
              <a:solidFill>
                <a:srgbClr val="FF0000"/>
              </a:solidFill>
            </a:endParaRPr>
          </a:p>
          <a:p>
            <a:pPr lvl="0"/>
            <a:r>
              <a:rPr lang="it-IT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ATL-PHYS-PUB-2019-017</a:t>
            </a:r>
            <a:endParaRPr lang="it-IT" sz="1200" dirty="0">
              <a:highlight>
                <a:srgbClr val="FFFF00"/>
              </a:highlight>
            </a:endParaRPr>
          </a:p>
          <a:p>
            <a:r>
              <a:rPr lang="it-IT" sz="1200" b="1" dirty="0">
                <a:highlight>
                  <a:srgbClr val="FFFF00"/>
                </a:highlight>
              </a:rPr>
              <a:t>JHEP 05 (2018) 195</a:t>
            </a:r>
            <a:endParaRPr lang="it-IT" sz="1200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27C4A8-1D07-F24B-8568-B3A6CDEEDF9A}"/>
              </a:ext>
            </a:extLst>
          </p:cNvPr>
          <p:cNvSpPr txBox="1"/>
          <p:nvPr/>
        </p:nvSpPr>
        <p:spPr>
          <a:xfrm>
            <a:off x="4352553" y="5953787"/>
            <a:ext cx="2108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solidFill>
                  <a:schemeClr val="accent5">
                    <a:lumMod val="75000"/>
                  </a:schemeClr>
                </a:solidFill>
              </a:rPr>
              <a:t>Z+jets</a:t>
            </a:r>
            <a:endParaRPr lang="en-GB" sz="16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it-IT" sz="1200" b="1" dirty="0">
                <a:solidFill>
                  <a:schemeClr val="accent5">
                    <a:lumMod val="75000"/>
                  </a:schemeClr>
                </a:solidFill>
                <a:highlight>
                  <a:srgbClr val="FFFF00"/>
                </a:highlight>
              </a:rPr>
              <a:t>ATL-PHYS-PUB-2017-006</a:t>
            </a:r>
          </a:p>
          <a:p>
            <a:r>
              <a:rPr lang="fr" sz="1200" b="1" dirty="0" err="1">
                <a:highlight>
                  <a:srgbClr val="FFFF00"/>
                </a:highlight>
              </a:rPr>
              <a:t>Eur</a:t>
            </a:r>
            <a:r>
              <a:rPr lang="fr" sz="1200" b="1" dirty="0">
                <a:highlight>
                  <a:srgbClr val="FFFF00"/>
                </a:highlight>
              </a:rPr>
              <a:t>. Phys. J. C77 (2017) 361</a:t>
            </a:r>
            <a:r>
              <a:rPr lang="it-IT" sz="1200" b="1" dirty="0">
                <a:solidFill>
                  <a:schemeClr val="accent5">
                    <a:lumMod val="75000"/>
                  </a:schemeClr>
                </a:solidFill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E83D9-6B34-8940-96BF-F3197998B377}"/>
              </a:ext>
            </a:extLst>
          </p:cNvPr>
          <p:cNvSpPr txBox="1"/>
          <p:nvPr/>
        </p:nvSpPr>
        <p:spPr>
          <a:xfrm>
            <a:off x="9624859" y="4671931"/>
            <a:ext cx="2046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solidFill>
                  <a:schemeClr val="accent6">
                    <a:lumMod val="75000"/>
                  </a:schemeClr>
                </a:solidFill>
              </a:rPr>
              <a:t>WW+jets</a:t>
            </a: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</a:rPr>
              <a:t> (VBS)</a:t>
            </a:r>
          </a:p>
          <a:p>
            <a:r>
              <a:rPr lang="it-IT" sz="1200" b="1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ATL-PHYS-PUB-2019-004 </a:t>
            </a:r>
          </a:p>
          <a:p>
            <a:r>
              <a:rPr lang="it-IT" sz="1200" b="1" dirty="0">
                <a:highlight>
                  <a:srgbClr val="FFFF00"/>
                </a:highlight>
              </a:rPr>
              <a:t>ATLAS-CONF-2018-030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A725BF-8AB6-174D-8F39-22EB832D35E4}"/>
              </a:ext>
            </a:extLst>
          </p:cNvPr>
          <p:cNvSpPr txBox="1"/>
          <p:nvPr/>
        </p:nvSpPr>
        <p:spPr>
          <a:xfrm>
            <a:off x="194080" y="2635390"/>
            <a:ext cx="3084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Talk on MC modelling of </a:t>
            </a:r>
            <a:r>
              <a:rPr lang="en-GB" b="1" dirty="0" err="1"/>
              <a:t>Multijets</a:t>
            </a:r>
            <a:r>
              <a:rPr lang="en-GB" b="1" dirty="0"/>
              <a:t> &amp; </a:t>
            </a:r>
            <a:r>
              <a:rPr lang="en-GB" b="1" dirty="0" err="1"/>
              <a:t>X+jets</a:t>
            </a:r>
            <a:r>
              <a:rPr lang="en-GB" b="1" dirty="0"/>
              <a:t>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085DD2-24A4-9A4E-A8AC-56AE3AB368F1}"/>
              </a:ext>
            </a:extLst>
          </p:cNvPr>
          <p:cNvSpPr/>
          <p:nvPr/>
        </p:nvSpPr>
        <p:spPr>
          <a:xfrm>
            <a:off x="3856520" y="1536752"/>
            <a:ext cx="304799" cy="64919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905933-BC3E-E748-A5A2-DDD720E02DB2}"/>
              </a:ext>
            </a:extLst>
          </p:cNvPr>
          <p:cNvSpPr/>
          <p:nvPr/>
        </p:nvSpPr>
        <p:spPr>
          <a:xfrm>
            <a:off x="4869849" y="2789255"/>
            <a:ext cx="490330" cy="203132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C02DE0-0A80-034E-9686-9901319756FF}"/>
              </a:ext>
            </a:extLst>
          </p:cNvPr>
          <p:cNvSpPr/>
          <p:nvPr/>
        </p:nvSpPr>
        <p:spPr>
          <a:xfrm>
            <a:off x="9225254" y="4628434"/>
            <a:ext cx="251791" cy="677917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CEA259-E920-0B42-9CFE-E9490B67A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3807" y="6586537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4</a:t>
            </a:fld>
            <a:endParaRPr lang="it-I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9A081C-76B8-6947-82B4-4198CDB3C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542" y="5802125"/>
            <a:ext cx="1080000" cy="10112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5B93FF-68C4-3744-8DF2-060614981F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05" t="4416" r="4385" b="5170"/>
          <a:stretch/>
        </p:blipFill>
        <p:spPr>
          <a:xfrm>
            <a:off x="1378362" y="5569117"/>
            <a:ext cx="1512000" cy="1273048"/>
          </a:xfrm>
          <a:prstGeom prst="rect">
            <a:avLst/>
          </a:prstGeom>
        </p:spPr>
      </p:pic>
      <p:pic>
        <p:nvPicPr>
          <p:cNvPr id="17" name="Picture 13" descr="figaux_01a.png">
            <a:extLst>
              <a:ext uri="{FF2B5EF4-FFF2-40B4-BE49-F238E27FC236}">
                <a16:creationId xmlns:a16="http://schemas.microsoft.com/office/drawing/2014/main" id="{930EA579-7817-434E-9970-3550EE3913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6222" y="5728425"/>
            <a:ext cx="1260000" cy="8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93BFBA9-1723-7747-A981-BE3D66C9B218}"/>
              </a:ext>
            </a:extLst>
          </p:cNvPr>
          <p:cNvSpPr/>
          <p:nvPr/>
        </p:nvSpPr>
        <p:spPr>
          <a:xfrm>
            <a:off x="2098362" y="6069291"/>
            <a:ext cx="792000" cy="219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FE139E-05BD-C24F-8740-C5E513A0C2D1}"/>
              </a:ext>
            </a:extLst>
          </p:cNvPr>
          <p:cNvSpPr/>
          <p:nvPr/>
        </p:nvSpPr>
        <p:spPr>
          <a:xfrm>
            <a:off x="2098362" y="6167141"/>
            <a:ext cx="637385" cy="219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734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8188-2C80-C840-A0BD-9225C318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MC configuration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81D539-335D-B040-A9E4-C3AE8BD2C314}"/>
              </a:ext>
            </a:extLst>
          </p:cNvPr>
          <p:cNvSpPr txBox="1"/>
          <p:nvPr/>
        </p:nvSpPr>
        <p:spPr>
          <a:xfrm>
            <a:off x="297618" y="742478"/>
            <a:ext cx="8913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Detailed study performed recently on several MC configurations simulating inclusive jet production: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DFC27625-3A0D-254B-A7C4-AAC61408D9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28419"/>
              </p:ext>
            </p:extLst>
          </p:nvPr>
        </p:nvGraphicFramePr>
        <p:xfrm>
          <a:off x="116113" y="1103979"/>
          <a:ext cx="12023301" cy="44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8976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1218471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1589984">
                  <a:extLst>
                    <a:ext uri="{9D8B030D-6E8A-4147-A177-3AD203B41FA5}">
                      <a16:colId xmlns:a16="http://schemas.microsoft.com/office/drawing/2014/main" val="2826931613"/>
                    </a:ext>
                  </a:extLst>
                </a:gridCol>
                <a:gridCol w="4823216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  <a:gridCol w="1892654">
                  <a:extLst>
                    <a:ext uri="{9D8B030D-6E8A-4147-A177-3AD203B41FA5}">
                      <a16:colId xmlns:a16="http://schemas.microsoft.com/office/drawing/2014/main" val="1254636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ME order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PDFs of ME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PS &amp; UE &amp; Had Models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PS &amp;UE tunes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140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8.230</a:t>
                      </a:r>
                      <a:endParaRPr lang="it-IT" sz="1400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2→2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NNPDF23LO </a:t>
                      </a:r>
                      <a:endParaRPr lang="it-IT" sz="1400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400" b="1" kern="1200" baseline="-250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dirty="0">
                          <a:solidFill>
                            <a:srgbClr val="7030A0"/>
                          </a:solidFill>
                        </a:rPr>
                        <a:t>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AB7942"/>
                          </a:solidFill>
                        </a:rPr>
                        <a:t>Lund string model for Had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A14 tune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2532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GB" sz="1400" b="1" dirty="0"/>
                        <a:t>Sherpa</a:t>
                      </a:r>
                      <a:r>
                        <a:rPr lang="en-GB" sz="1400" dirty="0"/>
                        <a:t> 2.2.5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2→2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dirty="0"/>
                        <a:t>CT14NNLO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400" b="1" kern="1200" baseline="-250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1400" b="1" dirty="0">
                          <a:solidFill>
                            <a:srgbClr val="7030A0"/>
                          </a:solidFill>
                        </a:rPr>
                        <a:t>PS (CSS Sherpa)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b="1" dirty="0">
                          <a:solidFill>
                            <a:srgbClr val="AB7942"/>
                          </a:solidFill>
                        </a:rPr>
                        <a:t>Sherpa AHADIC model for Had (based on C</a:t>
                      </a:r>
                      <a:r>
                        <a:rPr lang="en-GB" sz="1400" b="1" dirty="0" err="1">
                          <a:solidFill>
                            <a:srgbClr val="AB7942"/>
                          </a:solidFill>
                        </a:rPr>
                        <a:t>luster</a:t>
                      </a:r>
                      <a:r>
                        <a:rPr lang="en-GB" sz="1400" b="1" dirty="0">
                          <a:solidFill>
                            <a:srgbClr val="AB7942"/>
                          </a:solidFill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rgbClr val="AB7942"/>
                          </a:solidFill>
                        </a:rPr>
                        <a:t>Fragm</a:t>
                      </a:r>
                      <a:r>
                        <a:rPr lang="en-GB" sz="1400" b="1" dirty="0">
                          <a:solidFill>
                            <a:srgbClr val="AB7942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dirty="0"/>
                        <a:t>Sherpa tune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(CT10)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92804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400" b="1" kern="1200" baseline="-250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dirty="0">
                          <a:solidFill>
                            <a:srgbClr val="7030A0"/>
                          </a:solidFill>
                        </a:rPr>
                        <a:t>PS (CSS Sherpa)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AB7942"/>
                          </a:solidFill>
                        </a:rPr>
                        <a:t>Lund string model for Had (Pythia6.4)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75000"/>
                        <a:alpha val="2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734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MadGraph+Pythia8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/>
                        <a:t>(</a:t>
                      </a:r>
                      <a:r>
                        <a:rPr lang="it-IT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MadGraph5_aMC@NLO 2.3.3.1</a:t>
                      </a:r>
                      <a:r>
                        <a:rPr lang="en-GB" sz="1000" dirty="0"/>
                        <a:t>)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LO up to 4 part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NNPDF30NLO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PS&amp;Had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it-IT" sz="1400" b="1" kern="1200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8.212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sz="1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A14 tune (NNPDF23LO)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128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Powheg+Pythia8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14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Powheg</a:t>
                      </a:r>
                      <a:r>
                        <a:rPr lang="it-IT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-Box V2)</a:t>
                      </a:r>
                      <a:endParaRPr lang="it-IT" sz="1400" b="0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 </a:t>
                      </a:r>
                      <a:r>
                        <a:rPr lang="en-GB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dijets</a:t>
                      </a:r>
                      <a:endParaRPr lang="en-GB" sz="1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NNPDF30NLO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7030A0"/>
                          </a:solidFill>
                        </a:rPr>
                        <a:t>PS&amp;Had</a:t>
                      </a:r>
                      <a:r>
                        <a:rPr lang="en-GB" sz="1400" b="1" dirty="0">
                          <a:solidFill>
                            <a:srgbClr val="7030A0"/>
                          </a:solidFill>
                        </a:rPr>
                        <a:t>: Pythia 8.230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A14 tune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(NNPDF23LO)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13726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Herwig</a:t>
                      </a:r>
                      <a:r>
                        <a:rPr lang="it-IT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7.1.3 </a:t>
                      </a:r>
                      <a:endParaRPr lang="it-IT" sz="1400" dirty="0"/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NLO </a:t>
                      </a:r>
                      <a:r>
                        <a:rPr lang="en-GB" sz="1400" b="1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dijets</a:t>
                      </a:r>
                      <a:endParaRPr lang="en-GB" sz="14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dirty="0"/>
                        <a:t>MMHT2014NLO 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7030A0"/>
                          </a:solidFill>
                        </a:rPr>
                        <a:t>Angular ordered PS</a:t>
                      </a:r>
                    </a:p>
                    <a:p>
                      <a:endParaRPr lang="en-GB" sz="600" b="1" dirty="0"/>
                    </a:p>
                    <a:p>
                      <a:r>
                        <a:rPr lang="en-GB" sz="1400" b="1" dirty="0">
                          <a:solidFill>
                            <a:srgbClr val="AB7942"/>
                          </a:solidFill>
                        </a:rPr>
                        <a:t>Cluster model for Had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Dedicated tune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2662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7030A0"/>
                          </a:solidFill>
                        </a:rPr>
                        <a:t>Dipole PS</a:t>
                      </a:r>
                    </a:p>
                    <a:p>
                      <a:endParaRPr lang="en-GB" sz="600" b="1" dirty="0"/>
                    </a:p>
                    <a:p>
                      <a:r>
                        <a:rPr lang="en-GB" sz="1400" b="1" dirty="0">
                          <a:solidFill>
                            <a:srgbClr val="AB7942"/>
                          </a:solidFill>
                        </a:rPr>
                        <a:t>Cluster model for Had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Dedicate tune</a:t>
                      </a:r>
                    </a:p>
                  </a:txBody>
                  <a:tcPr>
                    <a:solidFill>
                      <a:schemeClr val="bg2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43251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5E8BA2-8EAC-6648-83BD-1DF4ACE6D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967" y="6440420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5</a:t>
            </a:fld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B6A7BD-3F74-6343-9576-561B2C65005B}"/>
              </a:ext>
            </a:extLst>
          </p:cNvPr>
          <p:cNvSpPr txBox="1"/>
          <p:nvPr/>
        </p:nvSpPr>
        <p:spPr>
          <a:xfrm>
            <a:off x="182033" y="5576913"/>
            <a:ext cx="63327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Explored impact of different aspects:</a:t>
            </a:r>
          </a:p>
          <a:p>
            <a:pPr marL="285750" indent="-285750">
              <a:buFontTx/>
              <a:buChar char="-"/>
            </a:pPr>
            <a:r>
              <a:rPr lang="en-GB" sz="1600" b="1" dirty="0">
                <a:solidFill>
                  <a:srgbClr val="0070C0"/>
                </a:solidFill>
              </a:rPr>
              <a:t>QCD orders of ME  </a:t>
            </a:r>
            <a:r>
              <a:rPr lang="en-GB" sz="1600" dirty="0"/>
              <a:t>(LO vs NLO)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942092"/>
                </a:solidFill>
              </a:rPr>
              <a:t>PS models </a:t>
            </a:r>
            <a:r>
              <a:rPr lang="en-GB" sz="1600" dirty="0"/>
              <a:t>(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dirty="0"/>
              <a:t> ordered vs angular ordered)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AB7942"/>
                </a:solidFill>
              </a:rPr>
              <a:t>Factorisation and </a:t>
            </a:r>
            <a:r>
              <a:rPr lang="en-GB" sz="1600" b="1" dirty="0" err="1">
                <a:solidFill>
                  <a:srgbClr val="AB7942"/>
                </a:solidFill>
              </a:rPr>
              <a:t>Hadronisation</a:t>
            </a:r>
            <a:r>
              <a:rPr lang="en-GB" sz="1600" b="1" dirty="0">
                <a:solidFill>
                  <a:srgbClr val="AB7942"/>
                </a:solidFill>
              </a:rPr>
              <a:t> models </a:t>
            </a:r>
            <a:r>
              <a:rPr lang="en-GB" sz="1600" dirty="0"/>
              <a:t>(Lund vs cluster models)</a:t>
            </a:r>
          </a:p>
        </p:txBody>
      </p:sp>
    </p:spTree>
    <p:extLst>
      <p:ext uri="{BB962C8B-B14F-4D97-AF65-F5344CB8AC3E}">
        <p14:creationId xmlns:p14="http://schemas.microsoft.com/office/powerpoint/2010/main" val="388891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91AB0D9-82F6-304E-906A-11E1FC5566E5}"/>
              </a:ext>
            </a:extLst>
          </p:cNvPr>
          <p:cNvSpPr txBox="1"/>
          <p:nvPr/>
        </p:nvSpPr>
        <p:spPr>
          <a:xfrm>
            <a:off x="22442" y="735955"/>
            <a:ext cx="892955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ME order impact: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Large uncertainty at low 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baseline="-25000" dirty="0"/>
              <a:t> </a:t>
            </a:r>
            <a:r>
              <a:rPr lang="en-GB" sz="1600" dirty="0"/>
              <a:t>in </a:t>
            </a:r>
            <a:r>
              <a:rPr lang="en-GB" sz="1600" b="1" dirty="0">
                <a:solidFill>
                  <a:srgbClr val="00B050"/>
                </a:solidFill>
              </a:rPr>
              <a:t>LO Pythia8 </a:t>
            </a:r>
            <a:r>
              <a:rPr lang="en-GB" sz="1400" dirty="0"/>
              <a:t>(PS </a:t>
            </a:r>
            <a:r>
              <a:rPr lang="en-GB" sz="1400" dirty="0" err="1"/>
              <a:t>unc</a:t>
            </a:r>
            <a:r>
              <a:rPr lang="en-GB" sz="1400" dirty="0"/>
              <a:t> only), </a:t>
            </a:r>
            <a:r>
              <a:rPr lang="en-GB" sz="1600" dirty="0"/>
              <a:t>PDFs uncertainties play a role at </a:t>
            </a:r>
          </a:p>
          <a:p>
            <a:r>
              <a:rPr lang="en-GB" sz="1600" dirty="0"/>
              <a:t>higher 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baseline="-25000" dirty="0"/>
              <a:t> </a:t>
            </a:r>
            <a:r>
              <a:rPr lang="en-GB" sz="1600" dirty="0"/>
              <a:t> in </a:t>
            </a:r>
            <a:r>
              <a:rPr lang="en-GB" sz="1600" b="1" dirty="0">
                <a:solidFill>
                  <a:srgbClr val="C00000"/>
                </a:solidFill>
              </a:rPr>
              <a:t>NLO Powheg+Pythia8 </a:t>
            </a:r>
            <a:r>
              <a:rPr lang="en-GB" sz="1400" dirty="0"/>
              <a:t>(</a:t>
            </a:r>
            <a:r>
              <a:rPr lang="en-GB" sz="1400" dirty="0" err="1"/>
              <a:t>PS+scale+PDF</a:t>
            </a:r>
            <a:r>
              <a:rPr lang="en-GB" sz="1400" dirty="0"/>
              <a:t> </a:t>
            </a:r>
            <a:r>
              <a:rPr lang="en-GB" sz="1400" dirty="0" err="1"/>
              <a:t>unc</a:t>
            </a:r>
            <a:r>
              <a:rPr lang="en-GB" sz="1400" dirty="0"/>
              <a:t>) </a:t>
            </a:r>
          </a:p>
          <a:p>
            <a:r>
              <a:rPr lang="en-GB" sz="1600" dirty="0"/>
              <a:t>-  </a:t>
            </a:r>
            <a:r>
              <a:rPr lang="en-GB" sz="1600" i="1" dirty="0"/>
              <a:t>employed </a:t>
            </a:r>
            <a:r>
              <a:rPr lang="en" sz="1600" i="1" dirty="0"/>
              <a:t>per-event weight functionality newly implemented </a:t>
            </a:r>
            <a:r>
              <a:rPr lang="en-GB" sz="1600" i="1" dirty="0"/>
              <a:t>in both MCs </a:t>
            </a:r>
            <a:endParaRPr lang="en" sz="1600" i="1" dirty="0"/>
          </a:p>
          <a:p>
            <a:endParaRPr lang="en-GB" sz="1600" i="1" dirty="0"/>
          </a:p>
          <a:p>
            <a:endParaRPr lang="en-GB" sz="1600" dirty="0"/>
          </a:p>
          <a:p>
            <a:r>
              <a:rPr lang="en-GB" sz="1600" b="1" u="sng" dirty="0" err="1"/>
              <a:t>Hadronisation</a:t>
            </a:r>
            <a:r>
              <a:rPr lang="en-GB" sz="1600" b="1" u="sng" dirty="0"/>
              <a:t> model impact:</a:t>
            </a:r>
          </a:p>
          <a:p>
            <a:endParaRPr lang="en-GB" sz="1600" b="1" u="sng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Impact of 2 hadronization models in Sherpa reaches the level of 45% at low jet</a:t>
            </a:r>
            <a:r>
              <a:rPr lang="en-GB" sz="1600" baseline="-25000" dirty="0"/>
              <a:t> </a:t>
            </a:r>
            <a:r>
              <a:rPr lang="en-GB" sz="1600" dirty="0"/>
              <a:t>mass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7E4FE-16EA-DF46-86FA-6257BB75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err="1"/>
              <a:t>Multijet</a:t>
            </a:r>
            <a:r>
              <a:rPr lang="en-GB" dirty="0"/>
              <a:t> MC configuration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7B6CF9C-FCF2-DD42-8B90-DE5ED2FE6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897028"/>
              </p:ext>
            </p:extLst>
          </p:nvPr>
        </p:nvGraphicFramePr>
        <p:xfrm>
          <a:off x="261926" y="1179916"/>
          <a:ext cx="759755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689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930022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1340069">
                  <a:extLst>
                    <a:ext uri="{9D8B030D-6E8A-4147-A177-3AD203B41FA5}">
                      <a16:colId xmlns:a16="http://schemas.microsoft.com/office/drawing/2014/main" val="3972867288"/>
                    </a:ext>
                  </a:extLst>
                </a:gridCol>
                <a:gridCol w="2037834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  <a:gridCol w="1465943">
                  <a:extLst>
                    <a:ext uri="{9D8B030D-6E8A-4147-A177-3AD203B41FA5}">
                      <a16:colId xmlns:a16="http://schemas.microsoft.com/office/drawing/2014/main" val="12546369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ME order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aseline="0" dirty="0">
                          <a:solidFill>
                            <a:schemeClr val="tx1"/>
                          </a:solidFill>
                        </a:rPr>
                        <a:t>PDFs of ME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PS &amp; UE &amp;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</a:rPr>
                        <a:t>Hadr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 Models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PS &amp;UE tunes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140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 err="1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Pythia</a:t>
                      </a:r>
                      <a:r>
                        <a:rPr lang="it-IT" sz="12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8.230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dirty="0"/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002060"/>
                          </a:solidFill>
                        </a:rPr>
                        <a:t>LO 2→2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NNPDF23LO </a:t>
                      </a:r>
                      <a:endParaRPr lang="it-IT" sz="1100" dirty="0"/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kern="1200" dirty="0" err="1">
                          <a:solidFill>
                            <a:srgbClr val="94209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200" b="1" kern="1200" baseline="-25000" dirty="0" err="1">
                          <a:solidFill>
                            <a:srgbClr val="94209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it-IT" sz="1200" b="1" kern="1200" dirty="0" err="1">
                          <a:solidFill>
                            <a:srgbClr val="94209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</a:t>
                      </a:r>
                      <a:r>
                        <a:rPr lang="it-IT" sz="1200" b="1" kern="1200" dirty="0">
                          <a:solidFill>
                            <a:srgbClr val="94209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1200" b="1" dirty="0">
                          <a:solidFill>
                            <a:srgbClr val="942092"/>
                          </a:solidFill>
                        </a:rPr>
                        <a:t>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AB7942"/>
                          </a:solidFill>
                        </a:rPr>
                        <a:t>Lund model for Had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ATLAS A14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25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Powheg+Pythia8</a:t>
                      </a:r>
                      <a:endParaRPr lang="it-IT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2060"/>
                          </a:solidFill>
                        </a:rPr>
                        <a:t>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NNPDF30NLO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942092"/>
                          </a:solidFill>
                        </a:rPr>
                        <a:t>PS: Pythia 8.230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A14 tune 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61568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35589A-BD6B-894E-A446-2F137FFA2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665542"/>
              </p:ext>
            </p:extLst>
          </p:nvPr>
        </p:nvGraphicFramePr>
        <p:xfrm>
          <a:off x="95012" y="4673113"/>
          <a:ext cx="793138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5602">
                  <a:extLst>
                    <a:ext uri="{9D8B030D-6E8A-4147-A177-3AD203B41FA5}">
                      <a16:colId xmlns:a16="http://schemas.microsoft.com/office/drawing/2014/main" val="3443137866"/>
                    </a:ext>
                  </a:extLst>
                </a:gridCol>
                <a:gridCol w="964392">
                  <a:extLst>
                    <a:ext uri="{9D8B030D-6E8A-4147-A177-3AD203B41FA5}">
                      <a16:colId xmlns:a16="http://schemas.microsoft.com/office/drawing/2014/main" val="160889128"/>
                    </a:ext>
                  </a:extLst>
                </a:gridCol>
                <a:gridCol w="1482085">
                  <a:extLst>
                    <a:ext uri="{9D8B030D-6E8A-4147-A177-3AD203B41FA5}">
                      <a16:colId xmlns:a16="http://schemas.microsoft.com/office/drawing/2014/main" val="3972867288"/>
                    </a:ext>
                  </a:extLst>
                </a:gridCol>
                <a:gridCol w="3159307">
                  <a:extLst>
                    <a:ext uri="{9D8B030D-6E8A-4147-A177-3AD203B41FA5}">
                      <a16:colId xmlns:a16="http://schemas.microsoft.com/office/drawing/2014/main" val="3842961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MC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0070C0"/>
                          </a:solidFill>
                        </a:rPr>
                        <a:t>ME order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tx1"/>
                          </a:solidFill>
                        </a:rPr>
                        <a:t>PDFs of ME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PS &amp; UE &amp;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</a:rPr>
                        <a:t>Hadr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 Models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6644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Sherpa 2.2.5 </a:t>
                      </a:r>
                    </a:p>
                    <a:p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0070C0"/>
                          </a:solidFill>
                        </a:rPr>
                        <a:t>LO 2→2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CT14NNLO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200" b="0" kern="12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it-IT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</a:t>
                      </a:r>
                      <a:r>
                        <a:rPr lang="it-IT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PS (CSS Sherpa)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200" b="1" dirty="0">
                          <a:solidFill>
                            <a:srgbClr val="C00000"/>
                          </a:solidFill>
                        </a:rPr>
                        <a:t>Sherpa AHADIC model for Had based on C</a:t>
                      </a:r>
                      <a:r>
                        <a:rPr lang="en-GB" sz="1200" b="1" dirty="0" err="1">
                          <a:solidFill>
                            <a:srgbClr val="C00000"/>
                          </a:solidFill>
                        </a:rPr>
                        <a:t>luster</a:t>
                      </a:r>
                      <a:r>
                        <a:rPr lang="en-GB" sz="12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sz="1200" b="1" dirty="0" err="1">
                          <a:solidFill>
                            <a:srgbClr val="C00000"/>
                          </a:solidFill>
                        </a:rPr>
                        <a:t>Fragm</a:t>
                      </a:r>
                      <a:endParaRPr lang="en-GB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2662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4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200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it-IT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-ordered</a:t>
                      </a: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GB" sz="1200" dirty="0"/>
                        <a:t>PS (CSS Sherpa)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FFC000"/>
                          </a:solidFill>
                        </a:rPr>
                        <a:t>Lund model for Had with Pythia6.4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432514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B83238-4360-1642-A630-541903CF2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88000" y="6576151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6</a:t>
            </a:fld>
            <a:endParaRPr lang="it-I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6F5538-FD70-8F43-86E2-CE3CEB329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1296" y="26504"/>
            <a:ext cx="3600000" cy="32301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1B276E-F9E1-5E49-84CB-1E43E9B4C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738" y="3376218"/>
            <a:ext cx="3600000" cy="329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71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81CB4-AB79-2446-8A2E-51B4BD3B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58" y="193413"/>
            <a:ext cx="9793816" cy="172334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Inclusive jet cross-section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AB8519-E7C7-EB4D-8BF1-C9CDA2F95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602" y="13252"/>
            <a:ext cx="3420000" cy="3319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21BAF6-04A9-8B43-B8ED-656EBF698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866" y="3326094"/>
            <a:ext cx="6444000" cy="35380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13560F-ED38-0644-B8D1-237A59E51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961" y="13252"/>
            <a:ext cx="3420000" cy="33197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1C99D8-8A79-5A44-BC00-81799F8FEA8E}"/>
              </a:ext>
            </a:extLst>
          </p:cNvPr>
          <p:cNvSpPr txBox="1"/>
          <p:nvPr/>
        </p:nvSpPr>
        <p:spPr>
          <a:xfrm>
            <a:off x="191158" y="587236"/>
            <a:ext cx="524611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First ATLAS measurement of inclusive jet and </a:t>
            </a:r>
            <a:r>
              <a:rPr lang="en-GB" sz="1600" dirty="0" err="1"/>
              <a:t>dijet</a:t>
            </a:r>
            <a:endParaRPr lang="en-GB" sz="1600" dirty="0"/>
          </a:p>
          <a:p>
            <a:r>
              <a:rPr lang="en-GB" sz="1600" dirty="0"/>
              <a:t>cross-section @13 </a:t>
            </a:r>
            <a:r>
              <a:rPr lang="en-GB" sz="1600" dirty="0" err="1"/>
              <a:t>TeV</a:t>
            </a:r>
            <a:r>
              <a:rPr lang="en-GB" sz="1600" dirty="0"/>
              <a:t>: 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dirty="0"/>
              <a:t> measured up to  3.5 </a:t>
            </a:r>
            <a:r>
              <a:rPr lang="en-GB" sz="1600" dirty="0" err="1"/>
              <a:t>TeV</a:t>
            </a:r>
            <a:r>
              <a:rPr lang="en-GB" sz="1600" dirty="0"/>
              <a:t> </a:t>
            </a:r>
          </a:p>
          <a:p>
            <a:r>
              <a:rPr lang="en-GB" sz="1600" dirty="0"/>
              <a:t>and </a:t>
            </a:r>
            <a:r>
              <a:rPr lang="en-GB" sz="1600" dirty="0" err="1"/>
              <a:t>m</a:t>
            </a:r>
            <a:r>
              <a:rPr lang="en-GB" sz="1600" baseline="-25000" dirty="0" err="1"/>
              <a:t>jj</a:t>
            </a:r>
            <a:r>
              <a:rPr lang="en-GB" sz="1600" baseline="-25000" dirty="0"/>
              <a:t> </a:t>
            </a:r>
            <a:r>
              <a:rPr lang="en-GB" sz="1600" dirty="0"/>
              <a:t>up to 9 </a:t>
            </a:r>
            <a:r>
              <a:rPr lang="en-GB" sz="1600" dirty="0" err="1"/>
              <a:t>TeV</a:t>
            </a:r>
            <a:r>
              <a:rPr lang="en-GB" sz="1600" dirty="0"/>
              <a:t> </a:t>
            </a:r>
          </a:p>
          <a:p>
            <a:endParaRPr lang="en-GB" sz="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Fair agreement of </a:t>
            </a:r>
            <a:r>
              <a:rPr lang="en-GB" sz="1600" b="1" dirty="0"/>
              <a:t>NLO prediction </a:t>
            </a:r>
            <a:r>
              <a:rPr lang="en-GB" sz="1600" dirty="0"/>
              <a:t>(corrected  for </a:t>
            </a:r>
          </a:p>
          <a:p>
            <a:r>
              <a:rPr lang="en-GB" sz="1600" dirty="0"/>
              <a:t>non-perturbative and EW effects) with data</a:t>
            </a:r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endParaRPr lang="en-GB" sz="600" dirty="0"/>
          </a:p>
          <a:p>
            <a:r>
              <a:rPr lang="en-GB" sz="1600" dirty="0"/>
              <a:t>No significative difference between NLO </a:t>
            </a:r>
          </a:p>
          <a:p>
            <a:r>
              <a:rPr lang="en-GB" sz="1600" dirty="0"/>
              <a:t>and </a:t>
            </a:r>
            <a:r>
              <a:rPr lang="en-GB" sz="1600" b="1" dirty="0"/>
              <a:t>NNLO</a:t>
            </a:r>
            <a:r>
              <a:rPr lang="en-GB" sz="1600" dirty="0"/>
              <a:t> when </a:t>
            </a:r>
            <a:r>
              <a:rPr lang="en-GB" sz="1600" dirty="0" err="1"/>
              <a:t>p</a:t>
            </a:r>
            <a:r>
              <a:rPr lang="en-GB" sz="1600" baseline="-25000" dirty="0" err="1"/>
              <a:t>T</a:t>
            </a:r>
            <a:r>
              <a:rPr lang="en-GB" sz="1600" dirty="0"/>
              <a:t> is used as QCD scale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67F3F8-25E9-E645-B622-2019CE50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21273" y="6586537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7</a:t>
            </a:fld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EAF458-0B4E-964C-A97D-C7E5A098B2E4}"/>
              </a:ext>
            </a:extLst>
          </p:cNvPr>
          <p:cNvSpPr txBox="1"/>
          <p:nvPr/>
        </p:nvSpPr>
        <p:spPr>
          <a:xfrm>
            <a:off x="10919714" y="7152"/>
            <a:ext cx="12554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highlight>
                  <a:srgbClr val="FFFF00"/>
                </a:highlight>
              </a:rPr>
              <a:t>JHEP 05(2018) 195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CF70B0-FA1B-5A44-BD40-2A0465CB2592}"/>
              </a:ext>
            </a:extLst>
          </p:cNvPr>
          <p:cNvSpPr txBox="1"/>
          <p:nvPr/>
        </p:nvSpPr>
        <p:spPr>
          <a:xfrm>
            <a:off x="3314593" y="1319512"/>
            <a:ext cx="1872692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 i="1" dirty="0"/>
              <a:t>More info in the talk of</a:t>
            </a:r>
          </a:p>
          <a:p>
            <a:r>
              <a:rPr lang="en-GB" sz="1400" b="1" i="1" dirty="0"/>
              <a:t> C. Young (Wednesday)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3E2A16-9E59-6D49-B7C3-F75E15272B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230" y="2794105"/>
            <a:ext cx="3420000" cy="325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98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B44A4-52A2-1346-B4D7-B1EF64DBF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Inclusive jet cross-section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81435-7B12-8547-8600-12B58E58DAD0}"/>
              </a:ext>
            </a:extLst>
          </p:cNvPr>
          <p:cNvSpPr txBox="1"/>
          <p:nvPr/>
        </p:nvSpPr>
        <p:spPr>
          <a:xfrm>
            <a:off x="1671145" y="661615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Central </a:t>
            </a:r>
            <a:r>
              <a:rPr lang="en-GB" b="1" dirty="0" err="1"/>
              <a:t>rapidities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FFA0FF-79B3-A845-8321-DE6410A97E01}"/>
              </a:ext>
            </a:extLst>
          </p:cNvPr>
          <p:cNvSpPr txBox="1"/>
          <p:nvPr/>
        </p:nvSpPr>
        <p:spPr>
          <a:xfrm>
            <a:off x="8762931" y="661615"/>
            <a:ext cx="205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Forward </a:t>
            </a:r>
            <a:r>
              <a:rPr lang="en-GB" b="1" dirty="0" err="1"/>
              <a:t>rapidities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437372-7D67-6A4A-99B9-F4931ADAE346}"/>
              </a:ext>
            </a:extLst>
          </p:cNvPr>
          <p:cNvSpPr txBox="1"/>
          <p:nvPr/>
        </p:nvSpPr>
        <p:spPr>
          <a:xfrm>
            <a:off x="435141" y="4987706"/>
            <a:ext cx="112198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dirty="0">
                <a:solidFill>
                  <a:srgbClr val="FF0000"/>
                </a:solidFill>
              </a:rPr>
              <a:t>NLO Herwig7 with angular-ordered PS</a:t>
            </a:r>
            <a:r>
              <a:rPr lang="en" b="1" dirty="0"/>
              <a:t> </a:t>
            </a:r>
            <a:r>
              <a:rPr lang="en" dirty="0"/>
              <a:t>provides the best description of the data for all rapidity ranges, </a:t>
            </a:r>
          </a:p>
          <a:p>
            <a:r>
              <a:rPr lang="en" dirty="0"/>
              <a:t> </a:t>
            </a:r>
            <a:r>
              <a:rPr lang="en" b="1" dirty="0">
                <a:solidFill>
                  <a:srgbClr val="FFC000"/>
                </a:solidFill>
              </a:rPr>
              <a:t>L</a:t>
            </a:r>
            <a:r>
              <a:rPr lang="en" b="1" dirty="0">
                <a:solidFill>
                  <a:srgbClr val="00B050"/>
                </a:solidFill>
              </a:rPr>
              <a:t>O</a:t>
            </a:r>
            <a:r>
              <a:rPr lang="en" b="1" dirty="0"/>
              <a:t> </a:t>
            </a:r>
            <a:r>
              <a:rPr lang="en" b="1" dirty="0">
                <a:solidFill>
                  <a:srgbClr val="FFC000"/>
                </a:solidFill>
              </a:rPr>
              <a:t>S</a:t>
            </a:r>
            <a:r>
              <a:rPr lang="en" b="1" dirty="0">
                <a:solidFill>
                  <a:srgbClr val="00B050"/>
                </a:solidFill>
              </a:rPr>
              <a:t>h</a:t>
            </a:r>
            <a:r>
              <a:rPr lang="en" b="1" dirty="0">
                <a:solidFill>
                  <a:srgbClr val="FFC000"/>
                </a:solidFill>
              </a:rPr>
              <a:t>e</a:t>
            </a:r>
            <a:r>
              <a:rPr lang="en" b="1" dirty="0">
                <a:solidFill>
                  <a:srgbClr val="00B050"/>
                </a:solidFill>
              </a:rPr>
              <a:t>r</a:t>
            </a:r>
            <a:r>
              <a:rPr lang="en" b="1" dirty="0">
                <a:solidFill>
                  <a:srgbClr val="FFC000"/>
                </a:solidFill>
              </a:rPr>
              <a:t>p</a:t>
            </a:r>
            <a:r>
              <a:rPr lang="en" b="1" dirty="0">
                <a:solidFill>
                  <a:srgbClr val="00B050"/>
                </a:solidFill>
              </a:rPr>
              <a:t>a </a:t>
            </a:r>
            <a:r>
              <a:rPr lang="en" b="1" dirty="0"/>
              <a:t> </a:t>
            </a:r>
            <a:r>
              <a:rPr lang="en" dirty="0"/>
              <a:t>matches very well the data for forward </a:t>
            </a:r>
            <a:r>
              <a:rPr lang="en" dirty="0" err="1"/>
              <a:t>rapidities</a:t>
            </a:r>
            <a:r>
              <a:rPr lang="en" dirty="0"/>
              <a:t> </a:t>
            </a:r>
          </a:p>
          <a:p>
            <a:endParaRPr lang="en" sz="1000" dirty="0"/>
          </a:p>
          <a:p>
            <a:r>
              <a:rPr lang="en" b="1" u="sng" dirty="0"/>
              <a:t>PS model impact:</a:t>
            </a:r>
          </a:p>
          <a:p>
            <a:r>
              <a:rPr lang="en" dirty="0"/>
              <a:t>Different PS models in Herwig7 (</a:t>
            </a:r>
            <a:r>
              <a:rPr lang="en" b="1" dirty="0">
                <a:solidFill>
                  <a:srgbClr val="FF0000"/>
                </a:solidFill>
              </a:rPr>
              <a:t>angular-ordered PS</a:t>
            </a:r>
            <a:r>
              <a:rPr lang="en" b="1" dirty="0"/>
              <a:t> vs</a:t>
            </a:r>
            <a:r>
              <a:rPr lang="en" dirty="0"/>
              <a:t> </a:t>
            </a:r>
            <a:r>
              <a:rPr lang="en" b="1" dirty="0">
                <a:solidFill>
                  <a:schemeClr val="bg2">
                    <a:lumMod val="50000"/>
                  </a:schemeClr>
                </a:solidFill>
              </a:rPr>
              <a:t>dipole PS</a:t>
            </a:r>
            <a:r>
              <a:rPr lang="en" dirty="0"/>
              <a:t>) give small differences in the description </a:t>
            </a:r>
          </a:p>
          <a:p>
            <a:r>
              <a:rPr lang="en" dirty="0"/>
              <a:t>of the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1ECDC-FC12-7449-8699-899DA4893C27}"/>
              </a:ext>
            </a:extLst>
          </p:cNvPr>
          <p:cNvSpPr txBox="1"/>
          <p:nvPr/>
        </p:nvSpPr>
        <p:spPr>
          <a:xfrm>
            <a:off x="4746630" y="2844225"/>
            <a:ext cx="2891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Predictions normalised to data </a:t>
            </a:r>
          </a:p>
          <a:p>
            <a:r>
              <a:rPr lang="en-GB" sz="1600" dirty="0"/>
              <a:t>Shape comparison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740BA8-E893-9C47-BF55-C2D45E2DD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73468-42A3-3745-8386-3ADC7F0EACE5}" type="slidenum">
              <a:rPr lang="it-IT" smtClean="0"/>
              <a:t>8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2D3F0-3DE0-D346-84A2-B1C862957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53" y="908764"/>
            <a:ext cx="4500000" cy="40221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0387E4-46B9-6E48-AC4D-F5703DB02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447" y="964684"/>
            <a:ext cx="4500000" cy="402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87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C383C-3D1D-F74A-B0BD-98DE9CE39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Multijet</a:t>
            </a:r>
            <a:r>
              <a:rPr lang="en-GB" dirty="0"/>
              <a:t> Event Topology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79129-DACC-EE4F-8B56-3E13EAE2F242}"/>
              </a:ext>
            </a:extLst>
          </p:cNvPr>
          <p:cNvSpPr txBox="1"/>
          <p:nvPr/>
        </p:nvSpPr>
        <p:spPr>
          <a:xfrm>
            <a:off x="36706" y="663128"/>
            <a:ext cx="12118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dirty="0"/>
              <a:t>Azimuthal decorrelation between leading jets allows to test additional radiation emission:</a:t>
            </a:r>
          </a:p>
          <a:p>
            <a:r>
              <a:rPr lang="en-US" altLang="it-IT" sz="1600" dirty="0">
                <a:ea typeface="ＭＳ Ｐゴシック" panose="020B0600070205080204" pitchFamily="34" charset="-128"/>
              </a:rPr>
              <a:t>3</a:t>
            </a:r>
            <a:r>
              <a:rPr lang="en-US" altLang="it-IT" sz="1600" baseline="30000" dirty="0">
                <a:ea typeface="ＭＳ Ｐゴシック" panose="020B0600070205080204" pitchFamily="34" charset="-128"/>
              </a:rPr>
              <a:t>rd</a:t>
            </a:r>
            <a:r>
              <a:rPr lang="en-US" altLang="it-IT" sz="1600" dirty="0">
                <a:ea typeface="ＭＳ Ｐゴシック" panose="020B0600070205080204" pitchFamily="34" charset="-128"/>
              </a:rPr>
              <a:t> jets from PS in Pythia8 and Sherpa (LO 2→2), from ME in MadGraph+Pythia8 (LO up to 4p), Herwig and Powheg+Pyhia8 (NLO)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951879-EEB1-B840-B8B4-387B78B5E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0584" y="6586537"/>
            <a:ext cx="1016000" cy="271463"/>
          </a:xfrm>
        </p:spPr>
        <p:txBody>
          <a:bodyPr/>
          <a:lstStyle/>
          <a:p>
            <a:fld id="{18573468-42A3-3745-8386-3ADC7F0EACE5}" type="slidenum">
              <a:rPr lang="it-IT" smtClean="0"/>
              <a:t>9</a:t>
            </a:fld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6FE37E-5688-0F4A-9F4A-4800731B05AC}"/>
              </a:ext>
            </a:extLst>
          </p:cNvPr>
          <p:cNvSpPr txBox="1"/>
          <p:nvPr/>
        </p:nvSpPr>
        <p:spPr>
          <a:xfrm>
            <a:off x="4581064" y="4977465"/>
            <a:ext cx="377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anti-</a:t>
            </a:r>
            <a:r>
              <a:rPr lang="en-GB" sz="1200" dirty="0" err="1"/>
              <a:t>k</a:t>
            </a:r>
            <a:r>
              <a:rPr lang="en-GB" sz="1200" baseline="-25000" dirty="0" err="1"/>
              <a:t>t</a:t>
            </a:r>
            <a:r>
              <a:rPr lang="en-GB" sz="1200" baseline="-25000" dirty="0"/>
              <a:t> </a:t>
            </a:r>
            <a:r>
              <a:rPr lang="en-GB" sz="1200" dirty="0"/>
              <a:t>R=0.4 jets with </a:t>
            </a:r>
            <a:r>
              <a:rPr lang="en-GB" sz="1200" dirty="0" err="1"/>
              <a:t>p</a:t>
            </a:r>
            <a:r>
              <a:rPr lang="en-GB" sz="1200" baseline="-25000" dirty="0" err="1"/>
              <a:t>T</a:t>
            </a:r>
            <a:r>
              <a:rPr lang="en-GB" sz="1200" dirty="0"/>
              <a:t>&gt;100 GeV |</a:t>
            </a:r>
            <a:r>
              <a:rPr lang="en-GB" sz="1200" dirty="0">
                <a:latin typeface="Symbol" pitchFamily="2" charset="2"/>
              </a:rPr>
              <a:t>h</a:t>
            </a:r>
            <a:r>
              <a:rPr lang="en-GB" sz="1200" dirty="0"/>
              <a:t>|&lt;2.5</a:t>
            </a:r>
          </a:p>
          <a:p>
            <a:r>
              <a:rPr lang="en-GB" sz="1200" dirty="0"/>
              <a:t>and H</a:t>
            </a:r>
            <a:r>
              <a:rPr lang="en-GB" sz="1200" baseline="-25000" dirty="0"/>
              <a:t>T2</a:t>
            </a:r>
            <a:r>
              <a:rPr lang="en-GB" sz="1200" dirty="0"/>
              <a:t> = p</a:t>
            </a:r>
            <a:r>
              <a:rPr lang="en-GB" sz="1200" baseline="-25000" dirty="0"/>
              <a:t>T1</a:t>
            </a:r>
            <a:r>
              <a:rPr lang="en-GB" sz="1200" dirty="0"/>
              <a:t> + p</a:t>
            </a:r>
            <a:r>
              <a:rPr lang="en-GB" sz="1200" baseline="-25000" dirty="0"/>
              <a:t>T2</a:t>
            </a:r>
            <a:r>
              <a:rPr lang="en-GB" sz="1200" dirty="0"/>
              <a:t> &gt;1.5TeV</a:t>
            </a:r>
          </a:p>
        </p:txBody>
      </p:sp>
      <p:pic>
        <p:nvPicPr>
          <p:cNvPr id="10" name="Picture 12" descr="fig_01a.eps">
            <a:extLst>
              <a:ext uri="{FF2B5EF4-FFF2-40B4-BE49-F238E27FC236}">
                <a16:creationId xmlns:a16="http://schemas.microsoft.com/office/drawing/2014/main" id="{F6EBBE27-6B65-FF4F-B518-C672A5EF6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064" y="2006533"/>
            <a:ext cx="1008000" cy="10746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fig_01c.eps">
            <a:extLst>
              <a:ext uri="{FF2B5EF4-FFF2-40B4-BE49-F238E27FC236}">
                <a16:creationId xmlns:a16="http://schemas.microsoft.com/office/drawing/2014/main" id="{D0781B13-F3E9-B241-8F22-923EE23FB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" y="3293024"/>
            <a:ext cx="108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8D19D1-0C47-224A-9D1F-42677CF88066}"/>
              </a:ext>
            </a:extLst>
          </p:cNvPr>
          <p:cNvSpPr txBox="1"/>
          <p:nvPr/>
        </p:nvSpPr>
        <p:spPr>
          <a:xfrm>
            <a:off x="7326943" y="5675559"/>
            <a:ext cx="46528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/>
              <a:t>∆</a:t>
            </a:r>
            <a:r>
              <a:rPr lang="en-GB" sz="1600" dirty="0">
                <a:latin typeface="Symbol" pitchFamily="2" charset="2"/>
              </a:rPr>
              <a:t>f</a:t>
            </a:r>
            <a:r>
              <a:rPr lang="en-GB" sz="1600" baseline="-25000" dirty="0"/>
              <a:t>23</a:t>
            </a:r>
            <a:r>
              <a:rPr lang="en-GB" sz="1600" dirty="0"/>
              <a:t> sensitive to the </a:t>
            </a:r>
            <a:r>
              <a:rPr lang="en-GB" sz="1600" dirty="0" err="1"/>
              <a:t>color</a:t>
            </a:r>
            <a:r>
              <a:rPr lang="en-GB" sz="1600" dirty="0"/>
              <a:t> coherence:</a:t>
            </a:r>
          </a:p>
          <a:p>
            <a:r>
              <a:rPr lang="en-GB" sz="1600" b="1" dirty="0"/>
              <a:t>Powheg+Pythia8</a:t>
            </a:r>
            <a:r>
              <a:rPr lang="en-GB" sz="1600" dirty="0"/>
              <a:t> and </a:t>
            </a:r>
            <a:r>
              <a:rPr lang="en-GB" sz="1600" b="1" dirty="0">
                <a:solidFill>
                  <a:srgbClr val="0070C0"/>
                </a:solidFill>
              </a:rPr>
              <a:t>Herwig7 with dipole PS </a:t>
            </a:r>
          </a:p>
          <a:p>
            <a:r>
              <a:rPr lang="en-GB" sz="1600" dirty="0"/>
              <a:t>show the larger differences with respect to Pythia8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75D48-60EE-F742-B60D-1544A477E18E}"/>
              </a:ext>
            </a:extLst>
          </p:cNvPr>
          <p:cNvSpPr txBox="1"/>
          <p:nvPr/>
        </p:nvSpPr>
        <p:spPr>
          <a:xfrm>
            <a:off x="549064" y="5675559"/>
            <a:ext cx="5007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>
                <a:solidFill>
                  <a:srgbClr val="FFC000"/>
                </a:solidFill>
              </a:rPr>
              <a:t>S</a:t>
            </a:r>
            <a:r>
              <a:rPr lang="en" sz="1600" b="1" dirty="0">
                <a:solidFill>
                  <a:srgbClr val="AB7942"/>
                </a:solidFill>
              </a:rPr>
              <a:t>h</a:t>
            </a:r>
            <a:r>
              <a:rPr lang="en" sz="1600" b="1" dirty="0">
                <a:solidFill>
                  <a:srgbClr val="FFC000"/>
                </a:solidFill>
              </a:rPr>
              <a:t>e</a:t>
            </a:r>
            <a:r>
              <a:rPr lang="en" sz="1600" b="1" dirty="0">
                <a:solidFill>
                  <a:srgbClr val="AB7942"/>
                </a:solidFill>
              </a:rPr>
              <a:t>r</a:t>
            </a:r>
            <a:r>
              <a:rPr lang="en" sz="1600" b="1" dirty="0">
                <a:solidFill>
                  <a:srgbClr val="FFC000"/>
                </a:solidFill>
              </a:rPr>
              <a:t>p</a:t>
            </a:r>
            <a:r>
              <a:rPr lang="en" sz="1600" b="1" dirty="0">
                <a:solidFill>
                  <a:srgbClr val="AB7942"/>
                </a:solidFill>
              </a:rPr>
              <a:t>a</a:t>
            </a:r>
            <a:r>
              <a:rPr lang="en" sz="1600" dirty="0"/>
              <a:t> and </a:t>
            </a:r>
            <a:r>
              <a:rPr lang="en" sz="1600" b="1" dirty="0">
                <a:solidFill>
                  <a:srgbClr val="FF0000"/>
                </a:solidFill>
              </a:rPr>
              <a:t>MadGraph+Pythia8  </a:t>
            </a:r>
            <a:r>
              <a:rPr lang="en" sz="1600" dirty="0"/>
              <a:t>give a similar </a:t>
            </a:r>
          </a:p>
          <a:p>
            <a:r>
              <a:rPr lang="en" sz="1600" dirty="0"/>
              <a:t>description as the one of </a:t>
            </a:r>
            <a:r>
              <a:rPr lang="en" sz="1600" b="1" dirty="0"/>
              <a:t>Pythia8</a:t>
            </a:r>
            <a:r>
              <a:rPr lang="en" sz="1600" dirty="0"/>
              <a:t>. </a:t>
            </a:r>
          </a:p>
          <a:p>
            <a:endParaRPr lang="en" sz="600" dirty="0"/>
          </a:p>
          <a:p>
            <a:r>
              <a:rPr lang="en" sz="1600" b="1" dirty="0"/>
              <a:t>Powheg+Pythia8</a:t>
            </a:r>
            <a:r>
              <a:rPr lang="en" sz="1600" dirty="0"/>
              <a:t>  shows a much stronger decorrelation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0F2C21-FEA8-C147-BDC9-84CA88D90E96}"/>
              </a:ext>
            </a:extLst>
          </p:cNvPr>
          <p:cNvSpPr txBox="1"/>
          <p:nvPr/>
        </p:nvSpPr>
        <p:spPr>
          <a:xfrm>
            <a:off x="2398327" y="125050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/>
              <a:t>∆</a:t>
            </a:r>
            <a:r>
              <a:rPr lang="en" sz="1600" dirty="0">
                <a:latin typeface="Symbol" pitchFamily="2" charset="2"/>
              </a:rPr>
              <a:t>f</a:t>
            </a:r>
            <a:r>
              <a:rPr lang="en" sz="1600" baseline="-25000" dirty="0"/>
              <a:t>12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55A8D4-B3DF-D247-8A3C-F77AEA1A7307}"/>
              </a:ext>
            </a:extLst>
          </p:cNvPr>
          <p:cNvSpPr txBox="1"/>
          <p:nvPr/>
        </p:nvSpPr>
        <p:spPr>
          <a:xfrm>
            <a:off x="4522088" y="3126741"/>
            <a:ext cx="1426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it-IT" sz="1200" b="1" dirty="0" err="1">
                <a:latin typeface="Symbol" pitchFamily="2" charset="2"/>
                <a:ea typeface="ＭＳ Ｐゴシック" panose="020B0600070205080204" pitchFamily="34" charset="-128"/>
              </a:rPr>
              <a:t>Df</a:t>
            </a:r>
            <a:r>
              <a:rPr lang="en-US" altLang="it-IT" sz="1200" b="1" dirty="0">
                <a:latin typeface="Symbol" pitchFamily="2" charset="2"/>
                <a:ea typeface="ＭＳ Ｐゴシック" panose="020B0600070205080204" pitchFamily="34" charset="-128"/>
              </a:rPr>
              <a:t>= p </a:t>
            </a:r>
            <a:r>
              <a:rPr lang="en-US" altLang="it-IT" sz="1200" b="1" dirty="0">
                <a:ea typeface="ＭＳ Ｐゴシック" panose="020B0600070205080204" pitchFamily="34" charset="-128"/>
                <a:cs typeface="Gill Sans" panose="020B0502020104020203" pitchFamily="34" charset="-79"/>
              </a:rPr>
              <a:t>(pure </a:t>
            </a:r>
            <a:r>
              <a:rPr lang="en-US" altLang="it-IT" sz="1200" b="1" dirty="0" err="1">
                <a:ea typeface="ＭＳ Ｐゴシック" panose="020B0600070205080204" pitchFamily="34" charset="-128"/>
                <a:cs typeface="Gill Sans" panose="020B0502020104020203" pitchFamily="34" charset="-79"/>
              </a:rPr>
              <a:t>dijet</a:t>
            </a:r>
            <a:r>
              <a:rPr lang="en-US" altLang="it-IT" sz="1200" b="1" dirty="0">
                <a:ea typeface="ＭＳ Ｐゴシック" panose="020B0600070205080204" pitchFamily="34" charset="-128"/>
                <a:cs typeface="Gill Sans" panose="020B0502020104020203" pitchFamily="34" charset="-79"/>
              </a:rPr>
              <a:t>)</a:t>
            </a:r>
            <a:endParaRPr lang="en-GB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2A7019-A05D-404D-A54F-1A1BD38509CD}"/>
              </a:ext>
            </a:extLst>
          </p:cNvPr>
          <p:cNvSpPr txBox="1"/>
          <p:nvPr/>
        </p:nvSpPr>
        <p:spPr>
          <a:xfrm>
            <a:off x="238480" y="4469025"/>
            <a:ext cx="1253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it-IT" sz="1200" b="1" dirty="0" err="1">
                <a:latin typeface="Symbol" pitchFamily="2" charset="2"/>
                <a:ea typeface="ＭＳ Ｐゴシック" panose="020B0600070205080204" pitchFamily="34" charset="-128"/>
              </a:rPr>
              <a:t>Df</a:t>
            </a:r>
            <a:r>
              <a:rPr lang="en-US" altLang="it-IT" sz="1200" b="1" dirty="0">
                <a:latin typeface="Symbol" pitchFamily="2" charset="2"/>
                <a:ea typeface="ＭＳ Ｐゴシック" panose="020B0600070205080204" pitchFamily="34" charset="-128"/>
              </a:rPr>
              <a:t> </a:t>
            </a:r>
            <a:r>
              <a:rPr lang="en-US" altLang="it-IT" sz="1200" b="1" dirty="0">
                <a:ea typeface="ＭＳ Ｐゴシック" panose="020B0600070205080204" pitchFamily="34" charset="-128"/>
                <a:cs typeface="Gill Sans" panose="020B0502020104020203" pitchFamily="34" charset="-79"/>
              </a:rPr>
              <a:t>small</a:t>
            </a:r>
          </a:p>
          <a:p>
            <a:r>
              <a:rPr lang="en-US" altLang="it-IT" sz="1200" b="1" dirty="0">
                <a:latin typeface="Gill Sans" panose="020B0502020104020203" pitchFamily="34" charset="-79"/>
                <a:ea typeface="ＭＳ Ｐゴシック" panose="020B0600070205080204" pitchFamily="34" charset="-128"/>
                <a:cs typeface="Gill Sans" panose="020B0502020104020203" pitchFamily="34" charset="-79"/>
              </a:rPr>
              <a:t>(</a:t>
            </a:r>
            <a:r>
              <a:rPr lang="en-US" altLang="it-IT" sz="1200" b="1" dirty="0">
                <a:ea typeface="ＭＳ Ｐゴシック" panose="020B0600070205080204" pitchFamily="34" charset="-128"/>
              </a:rPr>
              <a:t>extra jets)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B74741-DAC4-BE4A-BA5B-9F23E4F5D385}"/>
              </a:ext>
            </a:extLst>
          </p:cNvPr>
          <p:cNvSpPr txBox="1"/>
          <p:nvPr/>
        </p:nvSpPr>
        <p:spPr>
          <a:xfrm>
            <a:off x="9354399" y="1209996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/>
              <a:t>∆</a:t>
            </a:r>
            <a:r>
              <a:rPr lang="en" sz="1600" dirty="0">
                <a:latin typeface="Symbol" pitchFamily="2" charset="2"/>
              </a:rPr>
              <a:t>f</a:t>
            </a:r>
            <a:r>
              <a:rPr lang="en" sz="1600" baseline="-25000" dirty="0">
                <a:latin typeface="Symbol" pitchFamily="2" charset="2"/>
              </a:rPr>
              <a:t>23</a:t>
            </a:r>
            <a:endParaRPr lang="en-GB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1BC5D-0A2D-2643-B322-B3529BB09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064" y="1583850"/>
            <a:ext cx="3420000" cy="400271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0D760D-40AF-5C41-A809-C4A214CED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5122" y="1595455"/>
            <a:ext cx="3420000" cy="397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110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ATLAS_FisicaRun2_INFN_meoni_150319</Template>
  <TotalTime>10601</TotalTime>
  <Words>3659</Words>
  <Application>Microsoft Macintosh PowerPoint</Application>
  <PresentationFormat>Widescreen</PresentationFormat>
  <Paragraphs>866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Brush Script MT</vt:lpstr>
      <vt:lpstr>Arial</vt:lpstr>
      <vt:lpstr>Calibri</vt:lpstr>
      <vt:lpstr>Calisto MT</vt:lpstr>
      <vt:lpstr>Gill Sans</vt:lpstr>
      <vt:lpstr>Lucida Grande</vt:lpstr>
      <vt:lpstr>Symbol</vt:lpstr>
      <vt:lpstr>Wingdings</vt:lpstr>
      <vt:lpstr>Capital</vt:lpstr>
      <vt:lpstr>Monte Carlo generators for the modelling of multijet processes in ATLAS at 13 TeV</vt:lpstr>
      <vt:lpstr>Introduction</vt:lpstr>
      <vt:lpstr>MCs</vt:lpstr>
      <vt:lpstr>Outline</vt:lpstr>
      <vt:lpstr>Multijet MC configuration</vt:lpstr>
      <vt:lpstr>Multijet MC configuration</vt:lpstr>
      <vt:lpstr>Inclusive jet cross-section</vt:lpstr>
      <vt:lpstr>Inclusive jet cross-section</vt:lpstr>
      <vt:lpstr>Multijet Event Topology</vt:lpstr>
      <vt:lpstr>Multijet Event Shape</vt:lpstr>
      <vt:lpstr>Multijet Jet Shape</vt:lpstr>
      <vt:lpstr>Z+jets</vt:lpstr>
      <vt:lpstr>Z+jets: jet multiplicity</vt:lpstr>
      <vt:lpstr>Z+jets: HT</vt:lpstr>
      <vt:lpstr>W±W±+jets</vt:lpstr>
      <vt:lpstr>W±W±+jets: measurement</vt:lpstr>
      <vt:lpstr>W ± W ± +jets: MC configuration</vt:lpstr>
      <vt:lpstr>W±W±+jets: cross-section</vt:lpstr>
      <vt:lpstr>W±W±+jets: differential distributions</vt:lpstr>
      <vt:lpstr>Conclusions</vt:lpstr>
      <vt:lpstr>BACKUP</vt:lpstr>
      <vt:lpstr>Multijet MC configuration</vt:lpstr>
      <vt:lpstr>Multijet Event Topology</vt:lpstr>
      <vt:lpstr>Multijet Event Topology</vt:lpstr>
      <vt:lpstr>Multijet Event Shape</vt:lpstr>
      <vt:lpstr>Inclusive jet cross-section</vt:lpstr>
      <vt:lpstr>Z+jets</vt:lpstr>
      <vt:lpstr>Z+jets: mjj</vt:lpstr>
      <vt:lpstr>Z+jets: mjj</vt:lpstr>
      <vt:lpstr>W ± W ± +jets</vt:lpstr>
      <vt:lpstr>W±W±+jets: cross-section</vt:lpstr>
      <vt:lpstr>W ± W ± +jets: Dyjj</vt:lpstr>
      <vt:lpstr>W±W±jj: Signal &amp; Background</vt:lpstr>
      <vt:lpstr>W±W±jj: the observation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 Carlo generators for the modelling of multijet processes in ATLAS at 13 TeV</dc:title>
  <dc:creator>Evelin Meoni</dc:creator>
  <cp:lastModifiedBy>Evelin Meoni</cp:lastModifiedBy>
  <cp:revision>340</cp:revision>
  <dcterms:created xsi:type="dcterms:W3CDTF">2019-03-20T16:37:05Z</dcterms:created>
  <dcterms:modified xsi:type="dcterms:W3CDTF">2019-05-14T12:56:45Z</dcterms:modified>
</cp:coreProperties>
</file>